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716" r:id="rId2"/>
    <p:sldId id="718" r:id="rId3"/>
    <p:sldId id="719" r:id="rId4"/>
    <p:sldId id="720" r:id="rId5"/>
    <p:sldId id="804" r:id="rId6"/>
    <p:sldId id="805" r:id="rId7"/>
    <p:sldId id="722" r:id="rId8"/>
    <p:sldId id="723" r:id="rId9"/>
    <p:sldId id="724" r:id="rId10"/>
    <p:sldId id="810" r:id="rId11"/>
    <p:sldId id="727" r:id="rId12"/>
    <p:sldId id="811" r:id="rId13"/>
    <p:sldId id="806" r:id="rId14"/>
    <p:sldId id="808" r:id="rId15"/>
    <p:sldId id="812" r:id="rId16"/>
    <p:sldId id="734" r:id="rId17"/>
    <p:sldId id="814" r:id="rId18"/>
    <p:sldId id="813" r:id="rId19"/>
    <p:sldId id="815" r:id="rId20"/>
    <p:sldId id="816" r:id="rId21"/>
    <p:sldId id="817" r:id="rId22"/>
    <p:sldId id="819" r:id="rId23"/>
    <p:sldId id="735" r:id="rId24"/>
    <p:sldId id="820" r:id="rId25"/>
    <p:sldId id="821" r:id="rId26"/>
    <p:sldId id="822" r:id="rId27"/>
    <p:sldId id="927" r:id="rId28"/>
    <p:sldId id="823" r:id="rId29"/>
    <p:sldId id="825" r:id="rId30"/>
    <p:sldId id="826" r:id="rId31"/>
    <p:sldId id="828" r:id="rId32"/>
    <p:sldId id="829" r:id="rId33"/>
    <p:sldId id="830" r:id="rId34"/>
    <p:sldId id="832" r:id="rId35"/>
    <p:sldId id="833" r:id="rId36"/>
    <p:sldId id="841" r:id="rId37"/>
    <p:sldId id="842" r:id="rId38"/>
    <p:sldId id="843" r:id="rId39"/>
    <p:sldId id="845" r:id="rId40"/>
    <p:sldId id="848" r:id="rId41"/>
    <p:sldId id="850" r:id="rId42"/>
    <p:sldId id="851" r:id="rId43"/>
    <p:sldId id="853" r:id="rId44"/>
    <p:sldId id="854" r:id="rId45"/>
    <p:sldId id="855" r:id="rId46"/>
    <p:sldId id="856" r:id="rId47"/>
    <p:sldId id="858" r:id="rId48"/>
    <p:sldId id="859" r:id="rId49"/>
    <p:sldId id="760" r:id="rId50"/>
    <p:sldId id="860" r:id="rId51"/>
    <p:sldId id="863" r:id="rId52"/>
    <p:sldId id="864" r:id="rId53"/>
    <p:sldId id="865" r:id="rId54"/>
    <p:sldId id="868" r:id="rId55"/>
    <p:sldId id="869" r:id="rId56"/>
    <p:sldId id="870" r:id="rId57"/>
    <p:sldId id="871" r:id="rId58"/>
    <p:sldId id="873" r:id="rId59"/>
    <p:sldId id="874" r:id="rId60"/>
    <p:sldId id="875" r:id="rId61"/>
    <p:sldId id="876" r:id="rId62"/>
    <p:sldId id="877" r:id="rId6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00"/>
    <a:srgbClr val="FFFFFF"/>
    <a:srgbClr val="00FFCC"/>
    <a:srgbClr val="99FF33"/>
    <a:srgbClr val="C2FABA"/>
    <a:srgbClr val="CFE5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836" autoAdjust="0"/>
    <p:restoredTop sz="88727" autoAdjust="0"/>
  </p:normalViewPr>
  <p:slideViewPr>
    <p:cSldViewPr>
      <p:cViewPr varScale="1">
        <p:scale>
          <a:sx n="66" d="100"/>
          <a:sy n="66" d="100"/>
        </p:scale>
        <p:origin x="1128" y="66"/>
      </p:cViewPr>
      <p:guideLst>
        <p:guide orient="horz" pos="2160"/>
        <p:guide pos="2880"/>
      </p:guideLst>
    </p:cSldViewPr>
  </p:slideViewPr>
  <p:outlineViewPr>
    <p:cViewPr>
      <p:scale>
        <a:sx n="33" d="100"/>
        <a:sy n="33" d="100"/>
      </p:scale>
      <p:origin x="0" y="-25243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charset="-122"/>
              </a:defRPr>
            </a:lvl1pPr>
          </a:lstStyle>
          <a:p>
            <a:pPr>
              <a:defRPr/>
            </a:pPr>
            <a:endParaRPr lang="en-US" altLang="zh-CN"/>
          </a:p>
        </p:txBody>
      </p:sp>
      <p:sp>
        <p:nvSpPr>
          <p:cNvPr id="1433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pPr>
              <a:defRPr/>
            </a:pPr>
            <a:endParaRPr lang="en-US" altLang="zh-CN"/>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AE8BCEA-46BE-448A-9746-FE7AF58E278F}" type="slidenum">
              <a:rPr lang="en-US" altLang="zh-CN"/>
              <a:pPr>
                <a:defRPr/>
              </a:pPr>
              <a:t>‹#›</a:t>
            </a:fld>
            <a:endParaRPr lang="en-US" altLang="zh-CN"/>
          </a:p>
        </p:txBody>
      </p:sp>
    </p:spTree>
    <p:extLst>
      <p:ext uri="{BB962C8B-B14F-4D97-AF65-F5344CB8AC3E}">
        <p14:creationId xmlns:p14="http://schemas.microsoft.com/office/powerpoint/2010/main" val="22299337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5E8C995-8528-4569-A89E-1B61542ED591}" type="slidenum">
              <a:rPr lang="en-US" altLang="zh-CN" smtClean="0"/>
              <a:pPr>
                <a:spcBef>
                  <a:spcPct val="0"/>
                </a:spcBef>
              </a:pPr>
              <a:t>16</a:t>
            </a:fld>
            <a:endParaRPr lang="en-US" altLang="zh-CN"/>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xfrm>
            <a:off x="914400" y="4343400"/>
            <a:ext cx="5029200" cy="4114800"/>
          </a:xfrm>
          <a:noFill/>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185376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5E8C995-8528-4569-A89E-1B61542ED591}" type="slidenum">
              <a:rPr lang="en-US" altLang="zh-CN" smtClean="0"/>
              <a:pPr>
                <a:spcBef>
                  <a:spcPct val="0"/>
                </a:spcBef>
              </a:pPr>
              <a:t>17</a:t>
            </a:fld>
            <a:endParaRPr lang="en-US" altLang="zh-CN"/>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xfrm>
            <a:off x="914400" y="4343400"/>
            <a:ext cx="5029200" cy="4114800"/>
          </a:xfrm>
          <a:noFill/>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505233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AE8BCEA-46BE-448A-9746-FE7AF58E278F}" type="slidenum">
              <a:rPr lang="en-US" altLang="zh-CN" smtClean="0"/>
              <a:pPr>
                <a:defRPr/>
              </a:pPr>
              <a:t>24</a:t>
            </a:fld>
            <a:endParaRPr lang="en-US" altLang="zh-CN"/>
          </a:p>
        </p:txBody>
      </p:sp>
    </p:spTree>
    <p:extLst>
      <p:ext uri="{BB962C8B-B14F-4D97-AF65-F5344CB8AC3E}">
        <p14:creationId xmlns:p14="http://schemas.microsoft.com/office/powerpoint/2010/main" val="1630015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AE8BCEA-46BE-448A-9746-FE7AF58E278F}" type="slidenum">
              <a:rPr lang="en-US" altLang="zh-CN" smtClean="0"/>
              <a:pPr>
                <a:defRPr/>
              </a:pPr>
              <a:t>55</a:t>
            </a:fld>
            <a:endParaRPr lang="en-US" altLang="zh-CN"/>
          </a:p>
        </p:txBody>
      </p:sp>
    </p:spTree>
    <p:extLst>
      <p:ext uri="{BB962C8B-B14F-4D97-AF65-F5344CB8AC3E}">
        <p14:creationId xmlns:p14="http://schemas.microsoft.com/office/powerpoint/2010/main" val="1963984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DA76B98-863F-4B68-8BDC-2A6AF35EDD1C}" type="slidenum">
              <a:rPr lang="en-US" altLang="zh-CN"/>
              <a:pPr>
                <a:defRPr/>
              </a:pPr>
              <a:t>‹#›</a:t>
            </a:fld>
            <a:endParaRPr lang="en-US" altLang="zh-CN"/>
          </a:p>
        </p:txBody>
      </p:sp>
    </p:spTree>
    <p:extLst>
      <p:ext uri="{BB962C8B-B14F-4D97-AF65-F5344CB8AC3E}">
        <p14:creationId xmlns:p14="http://schemas.microsoft.com/office/powerpoint/2010/main" val="411283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83826F-F70C-4749-9B4F-F4613F725995}" type="slidenum">
              <a:rPr lang="en-US" altLang="zh-CN"/>
              <a:pPr>
                <a:defRPr/>
              </a:pPr>
              <a:t>‹#›</a:t>
            </a:fld>
            <a:endParaRPr lang="en-US" altLang="zh-CN"/>
          </a:p>
        </p:txBody>
      </p:sp>
    </p:spTree>
    <p:extLst>
      <p:ext uri="{BB962C8B-B14F-4D97-AF65-F5344CB8AC3E}">
        <p14:creationId xmlns:p14="http://schemas.microsoft.com/office/powerpoint/2010/main" val="59947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225F18D-FB35-4695-88D8-DA9D088BB8BB}" type="slidenum">
              <a:rPr lang="en-US" altLang="zh-CN"/>
              <a:pPr>
                <a:defRPr/>
              </a:pPr>
              <a:t>‹#›</a:t>
            </a:fld>
            <a:endParaRPr lang="en-US" altLang="zh-CN"/>
          </a:p>
        </p:txBody>
      </p:sp>
    </p:spTree>
    <p:extLst>
      <p:ext uri="{BB962C8B-B14F-4D97-AF65-F5344CB8AC3E}">
        <p14:creationId xmlns:p14="http://schemas.microsoft.com/office/powerpoint/2010/main" val="2896082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3672"/>
            <a:ext cx="8229600" cy="811195"/>
          </a:xfrm>
        </p:spPr>
        <p:txBody>
          <a:bodyPr/>
          <a:lstStyle/>
          <a:p>
            <a:r>
              <a:rPr lang="zh-CN" altLang="en-US" dirty="0"/>
              <a:t>单击此处编辑母版标题样式</a:t>
            </a:r>
          </a:p>
        </p:txBody>
      </p:sp>
      <p:sp>
        <p:nvSpPr>
          <p:cNvPr id="3" name="内容占位符 2"/>
          <p:cNvSpPr>
            <a:spLocks noGrp="1"/>
          </p:cNvSpPr>
          <p:nvPr>
            <p:ph idx="1"/>
          </p:nvPr>
        </p:nvSpPr>
        <p:spPr>
          <a:xfrm>
            <a:off x="251520" y="1076590"/>
            <a:ext cx="8623212" cy="516863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E1D3FF1-025B-425A-B8A5-791CF3826CEB}" type="slidenum">
              <a:rPr lang="en-US" altLang="zh-CN"/>
              <a:pPr>
                <a:defRPr/>
              </a:pPr>
              <a:t>‹#›</a:t>
            </a:fld>
            <a:endParaRPr lang="en-US" altLang="zh-CN"/>
          </a:p>
        </p:txBody>
      </p:sp>
      <p:cxnSp>
        <p:nvCxnSpPr>
          <p:cNvPr id="8" name="直接连接符 7"/>
          <p:cNvCxnSpPr/>
          <p:nvPr userDrawn="1"/>
        </p:nvCxnSpPr>
        <p:spPr>
          <a:xfrm>
            <a:off x="0" y="980728"/>
            <a:ext cx="8874732" cy="0"/>
          </a:xfrm>
          <a:prstGeom prst="line">
            <a:avLst/>
          </a:prstGeom>
          <a:ln w="15875">
            <a:gradFill flip="none" rotWithShape="1">
              <a:gsLst>
                <a:gs pos="44206">
                  <a:srgbClr val="00B0F0"/>
                </a:gs>
                <a:gs pos="0">
                  <a:schemeClr val="accent4">
                    <a:lumMod val="89000"/>
                  </a:schemeClr>
                </a:gs>
                <a:gs pos="23000">
                  <a:srgbClr val="00B050">
                    <a:alpha val="95000"/>
                  </a:srgbClr>
                </a:gs>
                <a:gs pos="69000">
                  <a:srgbClr val="FF0000"/>
                </a:gs>
                <a:gs pos="97000">
                  <a:schemeClr val="accent4">
                    <a:lumMod val="70000"/>
                  </a:schemeClr>
                </a:gs>
              </a:gsLst>
              <a:path path="circle">
                <a:fillToRect l="50000" t="50000" r="50000" b="50000"/>
              </a:path>
              <a:tileRect/>
            </a:gra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836819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42AEB6D-0470-4FBC-99DD-6E0E6F426F47}" type="slidenum">
              <a:rPr lang="en-US" altLang="zh-CN"/>
              <a:pPr>
                <a:defRPr/>
              </a:pPr>
              <a:t>‹#›</a:t>
            </a:fld>
            <a:endParaRPr lang="en-US" altLang="zh-CN"/>
          </a:p>
        </p:txBody>
      </p:sp>
    </p:spTree>
    <p:extLst>
      <p:ext uri="{BB962C8B-B14F-4D97-AF65-F5344CB8AC3E}">
        <p14:creationId xmlns:p14="http://schemas.microsoft.com/office/powerpoint/2010/main" val="1686353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8464D78-F55F-4E30-920B-E1B4B28D93D7}" type="slidenum">
              <a:rPr lang="en-US" altLang="zh-CN"/>
              <a:pPr>
                <a:defRPr/>
              </a:pPr>
              <a:t>‹#›</a:t>
            </a:fld>
            <a:endParaRPr lang="en-US" altLang="zh-CN"/>
          </a:p>
        </p:txBody>
      </p:sp>
    </p:spTree>
    <p:extLst>
      <p:ext uri="{BB962C8B-B14F-4D97-AF65-F5344CB8AC3E}">
        <p14:creationId xmlns:p14="http://schemas.microsoft.com/office/powerpoint/2010/main" val="172853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1A459F1-88B1-452F-BF5B-90F86D7D6C52}" type="slidenum">
              <a:rPr lang="en-US" altLang="zh-CN"/>
              <a:pPr>
                <a:defRPr/>
              </a:pPr>
              <a:t>‹#›</a:t>
            </a:fld>
            <a:endParaRPr lang="en-US" altLang="zh-CN"/>
          </a:p>
        </p:txBody>
      </p:sp>
    </p:spTree>
    <p:extLst>
      <p:ext uri="{BB962C8B-B14F-4D97-AF65-F5344CB8AC3E}">
        <p14:creationId xmlns:p14="http://schemas.microsoft.com/office/powerpoint/2010/main" val="52640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706090"/>
          </a:xfrm>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7839A73-1004-4ADE-A0D7-5D34AA71456F}" type="slidenum">
              <a:rPr lang="en-US" altLang="zh-CN"/>
              <a:pPr>
                <a:defRPr/>
              </a:pPr>
              <a:t>‹#›</a:t>
            </a:fld>
            <a:endParaRPr lang="en-US" altLang="zh-CN"/>
          </a:p>
        </p:txBody>
      </p:sp>
      <p:cxnSp>
        <p:nvCxnSpPr>
          <p:cNvPr id="6" name="直接连接符 5"/>
          <p:cNvCxnSpPr/>
          <p:nvPr userDrawn="1"/>
        </p:nvCxnSpPr>
        <p:spPr>
          <a:xfrm>
            <a:off x="0" y="980728"/>
            <a:ext cx="8874732" cy="0"/>
          </a:xfrm>
          <a:prstGeom prst="line">
            <a:avLst/>
          </a:prstGeom>
          <a:ln w="15875">
            <a:gradFill flip="none" rotWithShape="1">
              <a:gsLst>
                <a:gs pos="44206">
                  <a:srgbClr val="00B0F0"/>
                </a:gs>
                <a:gs pos="0">
                  <a:schemeClr val="accent4">
                    <a:lumMod val="89000"/>
                  </a:schemeClr>
                </a:gs>
                <a:gs pos="23000">
                  <a:srgbClr val="00B050">
                    <a:alpha val="95000"/>
                  </a:srgbClr>
                </a:gs>
                <a:gs pos="69000">
                  <a:srgbClr val="FF0000"/>
                </a:gs>
                <a:gs pos="97000">
                  <a:schemeClr val="accent4">
                    <a:lumMod val="70000"/>
                  </a:schemeClr>
                </a:gs>
              </a:gsLst>
              <a:path path="circle">
                <a:fillToRect l="50000" t="50000" r="50000" b="50000"/>
              </a:path>
              <a:tileRect/>
            </a:gra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85969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997EE69-5578-4511-B1C7-685AFDFB4126}" type="slidenum">
              <a:rPr lang="en-US" altLang="zh-CN"/>
              <a:pPr>
                <a:defRPr/>
              </a:pPr>
              <a:t>‹#›</a:t>
            </a:fld>
            <a:endParaRPr lang="en-US" altLang="zh-CN"/>
          </a:p>
        </p:txBody>
      </p:sp>
      <p:cxnSp>
        <p:nvCxnSpPr>
          <p:cNvPr id="6" name="直接连接符 5"/>
          <p:cNvCxnSpPr/>
          <p:nvPr userDrawn="1"/>
        </p:nvCxnSpPr>
        <p:spPr>
          <a:xfrm>
            <a:off x="251520" y="764704"/>
            <a:ext cx="864096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4372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563D4C6-D9D2-4988-B00B-37E7811B9F26}" type="slidenum">
              <a:rPr lang="en-US" altLang="zh-CN"/>
              <a:pPr>
                <a:defRPr/>
              </a:pPr>
              <a:t>‹#›</a:t>
            </a:fld>
            <a:endParaRPr lang="en-US" altLang="zh-CN"/>
          </a:p>
        </p:txBody>
      </p:sp>
    </p:spTree>
    <p:extLst>
      <p:ext uri="{BB962C8B-B14F-4D97-AF65-F5344CB8AC3E}">
        <p14:creationId xmlns:p14="http://schemas.microsoft.com/office/powerpoint/2010/main" val="3720491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280F71A-2627-4F73-91A7-585441724EF1}" type="slidenum">
              <a:rPr lang="en-US" altLang="zh-CN"/>
              <a:pPr>
                <a:defRPr/>
              </a:pPr>
              <a:t>‹#›</a:t>
            </a:fld>
            <a:endParaRPr lang="en-US" altLang="zh-CN"/>
          </a:p>
        </p:txBody>
      </p:sp>
    </p:spTree>
    <p:extLst>
      <p:ext uri="{BB962C8B-B14F-4D97-AF65-F5344CB8AC3E}">
        <p14:creationId xmlns:p14="http://schemas.microsoft.com/office/powerpoint/2010/main" val="2211848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039EABF6-9DF0-425C-8AB4-6D6A6A5E9F0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3672"/>
            <a:ext cx="8229600" cy="763040"/>
          </a:xfrm>
        </p:spPr>
        <p:txBody>
          <a:bodyPr/>
          <a:lstStyle/>
          <a:p>
            <a:pPr eaLnBrk="1" hangingPunct="1"/>
            <a:r>
              <a:rPr lang="zh-CN" altLang="en-US" sz="3600" b="1" dirty="0">
                <a:solidFill>
                  <a:srgbClr val="C00000"/>
                </a:solidFill>
              </a:rPr>
              <a:t>第</a:t>
            </a:r>
            <a:r>
              <a:rPr lang="en-US" altLang="zh-CN" sz="3600" b="1" dirty="0">
                <a:solidFill>
                  <a:srgbClr val="C00000"/>
                </a:solidFill>
              </a:rPr>
              <a:t>4</a:t>
            </a:r>
            <a:r>
              <a:rPr lang="zh-CN" altLang="en-US" sz="3600" b="1" dirty="0">
                <a:solidFill>
                  <a:srgbClr val="C00000"/>
                </a:solidFill>
              </a:rPr>
              <a:t>章 </a:t>
            </a:r>
            <a:r>
              <a:rPr lang="zh-CN" altLang="en-US" sz="3600" b="1" dirty="0" smtClean="0">
                <a:solidFill>
                  <a:srgbClr val="C00000"/>
                </a:solidFill>
              </a:rPr>
              <a:t> 继承</a:t>
            </a:r>
            <a:endParaRPr lang="zh-CN" altLang="en-US" sz="3600" b="1" dirty="0">
              <a:solidFill>
                <a:srgbClr val="C00000"/>
              </a:solidFill>
            </a:endParaRPr>
          </a:p>
        </p:txBody>
      </p:sp>
      <p:sp>
        <p:nvSpPr>
          <p:cNvPr id="3075" name="Rectangle 3"/>
          <p:cNvSpPr>
            <a:spLocks noGrp="1" noChangeArrowheads="1"/>
          </p:cNvSpPr>
          <p:nvPr>
            <p:ph type="body" idx="1"/>
          </p:nvPr>
        </p:nvSpPr>
        <p:spPr>
          <a:xfrm>
            <a:off x="685800" y="1268760"/>
            <a:ext cx="7772400" cy="4464496"/>
          </a:xfrm>
        </p:spPr>
        <p:txBody>
          <a:bodyPr/>
          <a:lstStyle/>
          <a:p>
            <a:pPr eaLnBrk="1" hangingPunct="1"/>
            <a:r>
              <a:rPr lang="zh-CN" altLang="en-US" sz="2800" b="1" dirty="0"/>
              <a:t>继承是</a:t>
            </a:r>
            <a:r>
              <a:rPr lang="zh-CN" altLang="en-US" sz="2800" b="1" dirty="0">
                <a:solidFill>
                  <a:srgbClr val="0000CC"/>
                </a:solidFill>
              </a:rPr>
              <a:t>软件复用的一种语言机制</a:t>
            </a:r>
            <a:r>
              <a:rPr lang="zh-CN" altLang="en-US" sz="2800" b="1" dirty="0"/>
              <a:t>，可以通过继承复用已有的程序资源，使软件复用变得简单、易行，缩短软件开发的周期。</a:t>
            </a:r>
            <a:endParaRPr lang="en-US" altLang="zh-CN" sz="2800" b="1" dirty="0"/>
          </a:p>
          <a:p>
            <a:pPr eaLnBrk="1" hangingPunct="1"/>
            <a:r>
              <a:rPr lang="zh-CN" altLang="en-US" sz="2800" b="1" dirty="0"/>
              <a:t>本章主要介绍</a:t>
            </a:r>
            <a:endParaRPr lang="en-US" altLang="zh-CN" sz="2800" b="1" dirty="0"/>
          </a:p>
          <a:p>
            <a:pPr lvl="1" eaLnBrk="1" hangingPunct="1"/>
            <a:r>
              <a:rPr lang="zh-CN" altLang="en-US" sz="2400" b="1" dirty="0">
                <a:solidFill>
                  <a:srgbClr val="0000CC"/>
                </a:solidFill>
              </a:rPr>
              <a:t>继承的方式</a:t>
            </a:r>
            <a:r>
              <a:rPr lang="zh-CN" altLang="en-US" sz="2400" b="1" dirty="0"/>
              <a:t>，</a:t>
            </a:r>
            <a:endParaRPr lang="en-US" altLang="zh-CN" sz="2400" b="1" dirty="0"/>
          </a:p>
          <a:p>
            <a:pPr lvl="1" eaLnBrk="1" hangingPunct="1"/>
            <a:r>
              <a:rPr lang="zh-CN" altLang="en-US" sz="2400" b="1" dirty="0">
                <a:solidFill>
                  <a:srgbClr val="0000CC"/>
                </a:solidFill>
              </a:rPr>
              <a:t>派生类与基类对象之间的关系</a:t>
            </a:r>
            <a:endParaRPr lang="en-US" altLang="zh-CN" sz="2400" b="1" dirty="0">
              <a:solidFill>
                <a:srgbClr val="0000CC"/>
              </a:solidFill>
            </a:endParaRPr>
          </a:p>
          <a:p>
            <a:pPr lvl="1" eaLnBrk="1" hangingPunct="1"/>
            <a:r>
              <a:rPr lang="zh-CN" altLang="en-US" sz="2400" b="1" dirty="0">
                <a:solidFill>
                  <a:srgbClr val="0000CC"/>
                </a:solidFill>
              </a:rPr>
              <a:t>派生类构造函数如何提供对基类的构造</a:t>
            </a:r>
            <a:r>
              <a:rPr lang="zh-CN" altLang="en-US" sz="2400" b="1" dirty="0"/>
              <a:t>。</a:t>
            </a:r>
          </a:p>
        </p:txBody>
      </p:sp>
    </p:spTree>
    <p:extLst>
      <p:ext uri="{BB962C8B-B14F-4D97-AF65-F5344CB8AC3E}">
        <p14:creationId xmlns:p14="http://schemas.microsoft.com/office/powerpoint/2010/main" val="390130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5">
                                            <p:txEl>
                                              <p:pRg st="1" end="1"/>
                                            </p:txEl>
                                          </p:spTgt>
                                        </p:tgtEl>
                                        <p:attrNameLst>
                                          <p:attrName>style.visibility</p:attrName>
                                        </p:attrNameLst>
                                      </p:cBhvr>
                                      <p:to>
                                        <p:strVal val="visible"/>
                                      </p:to>
                                    </p:set>
                                    <p:anim calcmode="lin" valueType="num">
                                      <p:cBhvr additive="base">
                                        <p:cTn id="7" dur="500" fill="hold"/>
                                        <p:tgtEl>
                                          <p:spTgt spid="307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75">
                                            <p:txEl>
                                              <p:pRg st="2" end="2"/>
                                            </p:txEl>
                                          </p:spTgt>
                                        </p:tgtEl>
                                        <p:attrNameLst>
                                          <p:attrName>style.visibility</p:attrName>
                                        </p:attrNameLst>
                                      </p:cBhvr>
                                      <p:to>
                                        <p:strVal val="visible"/>
                                      </p:to>
                                    </p:set>
                                    <p:anim calcmode="lin" valueType="num">
                                      <p:cBhvr additive="base">
                                        <p:cTn id="11" dur="500" fill="hold"/>
                                        <p:tgtEl>
                                          <p:spTgt spid="307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07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075">
                                            <p:txEl>
                                              <p:pRg st="3" end="3"/>
                                            </p:txEl>
                                          </p:spTgt>
                                        </p:tgtEl>
                                        <p:attrNameLst>
                                          <p:attrName>style.visibility</p:attrName>
                                        </p:attrNameLst>
                                      </p:cBhvr>
                                      <p:to>
                                        <p:strVal val="visible"/>
                                      </p:to>
                                    </p:set>
                                    <p:anim calcmode="lin" valueType="num">
                                      <p:cBhvr additive="base">
                                        <p:cTn id="15" dur="500" fill="hold"/>
                                        <p:tgtEl>
                                          <p:spTgt spid="307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07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075">
                                            <p:txEl>
                                              <p:pRg st="4" end="4"/>
                                            </p:txEl>
                                          </p:spTgt>
                                        </p:tgtEl>
                                        <p:attrNameLst>
                                          <p:attrName>style.visibility</p:attrName>
                                        </p:attrNameLst>
                                      </p:cBhvr>
                                      <p:to>
                                        <p:strVal val="visible"/>
                                      </p:to>
                                    </p:set>
                                    <p:anim calcmode="lin" valueType="num">
                                      <p:cBhvr additive="base">
                                        <p:cTn id="19" dur="500" fill="hold"/>
                                        <p:tgtEl>
                                          <p:spTgt spid="307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251520" y="1196753"/>
            <a:ext cx="8435280" cy="5184998"/>
          </a:xfrm>
          <a:noFill/>
        </p:spPr>
        <p:txBody>
          <a:bodyPr/>
          <a:lstStyle/>
          <a:p>
            <a:pPr marL="0" indent="0" eaLnBrk="1" hangingPunct="1">
              <a:lnSpc>
                <a:spcPct val="80000"/>
              </a:lnSpc>
              <a:buNone/>
            </a:pPr>
            <a:r>
              <a:rPr lang="en-US" altLang="zh-CN" sz="2800" b="1" dirty="0" smtClean="0">
                <a:solidFill>
                  <a:srgbClr val="0000CC"/>
                </a:solidFill>
              </a:rPr>
              <a:t>2. Private</a:t>
            </a:r>
            <a:r>
              <a:rPr lang="zh-CN" altLang="en-US" sz="2800" b="1" dirty="0">
                <a:solidFill>
                  <a:srgbClr val="0000CC"/>
                </a:solidFill>
              </a:rPr>
              <a:t>继承</a:t>
            </a:r>
            <a:endParaRPr lang="en-US" altLang="zh-CN" sz="2800" b="1" dirty="0">
              <a:solidFill>
                <a:srgbClr val="0000CC"/>
              </a:solidFill>
            </a:endParaRPr>
          </a:p>
          <a:p>
            <a:pPr marL="800100" lvl="2" indent="0">
              <a:buNone/>
            </a:pPr>
            <a:r>
              <a:rPr lang="en-US" altLang="zh-CN" b="1" dirty="0"/>
              <a:t>class </a:t>
            </a:r>
            <a:r>
              <a:rPr lang="en-US" altLang="zh-CN" b="1" dirty="0" err="1"/>
              <a:t>Derived:</a:t>
            </a:r>
            <a:r>
              <a:rPr lang="en-US" altLang="zh-CN" b="1" dirty="0" err="1">
                <a:solidFill>
                  <a:srgbClr val="FF0000"/>
                </a:solidFill>
              </a:rPr>
              <a:t>private</a:t>
            </a:r>
            <a:r>
              <a:rPr lang="en-US" altLang="zh-CN" b="1" dirty="0"/>
              <a:t> Base{</a:t>
            </a:r>
            <a:endParaRPr lang="zh-CN" altLang="zh-CN" b="1" dirty="0"/>
          </a:p>
          <a:p>
            <a:pPr marL="800100" lvl="2" indent="0">
              <a:buNone/>
            </a:pPr>
            <a:r>
              <a:rPr lang="en-US" altLang="zh-CN" b="1" dirty="0"/>
              <a:t>   </a:t>
            </a:r>
            <a:r>
              <a:rPr lang="zh-CN" altLang="zh-CN" b="1" dirty="0"/>
              <a:t>……</a:t>
            </a:r>
          </a:p>
          <a:p>
            <a:pPr marL="800100" lvl="2" indent="0">
              <a:buNone/>
            </a:pPr>
            <a:r>
              <a:rPr lang="en-US" altLang="zh-CN" b="1" dirty="0"/>
              <a:t>}</a:t>
            </a:r>
            <a:endParaRPr lang="zh-CN" altLang="zh-CN" b="1" dirty="0"/>
          </a:p>
          <a:p>
            <a:pPr lvl="1"/>
            <a:r>
              <a:rPr lang="zh-CN" altLang="zh-CN" sz="2400" b="1" dirty="0"/>
              <a:t>在</a:t>
            </a:r>
            <a:r>
              <a:rPr lang="en-US" altLang="zh-CN" sz="2400" b="1" dirty="0"/>
              <a:t>private</a:t>
            </a:r>
            <a:r>
              <a:rPr lang="zh-CN" altLang="zh-CN" sz="2400" b="1" dirty="0"/>
              <a:t>派生方式下，</a:t>
            </a:r>
            <a:r>
              <a:rPr lang="zh-CN" altLang="en-US" sz="2400" b="1" dirty="0"/>
              <a:t>派生复制了基类全部成员，但复制到的成员在派生类中</a:t>
            </a:r>
            <a:r>
              <a:rPr lang="zh-CN" altLang="en-US" sz="2400" b="1" dirty="0">
                <a:solidFill>
                  <a:srgbClr val="FF0000"/>
                </a:solidFill>
              </a:rPr>
              <a:t>全部变成了</a:t>
            </a:r>
            <a:r>
              <a:rPr lang="en-US" altLang="zh-CN" sz="2400" b="1" dirty="0">
                <a:solidFill>
                  <a:srgbClr val="FF0000"/>
                </a:solidFill>
              </a:rPr>
              <a:t>private</a:t>
            </a:r>
            <a:r>
              <a:rPr lang="zh-CN" altLang="en-US" sz="2400" b="1" dirty="0">
                <a:solidFill>
                  <a:srgbClr val="FF0000"/>
                </a:solidFill>
              </a:rPr>
              <a:t>成员</a:t>
            </a:r>
            <a:r>
              <a:rPr lang="zh-CN" altLang="zh-CN" sz="2400" b="1" dirty="0"/>
              <a:t>。</a:t>
            </a:r>
          </a:p>
          <a:p>
            <a:pPr lvl="1"/>
            <a:r>
              <a:rPr lang="zh-CN" altLang="zh-CN" sz="2400" b="1" dirty="0"/>
              <a:t> 在</a:t>
            </a:r>
            <a:r>
              <a:rPr lang="en-US" altLang="zh-CN" sz="2400" b="1" dirty="0"/>
              <a:t>private</a:t>
            </a:r>
            <a:r>
              <a:rPr lang="zh-CN" altLang="zh-CN" sz="2400" b="1" dirty="0"/>
              <a:t>派生方式下，虽然基类的</a:t>
            </a:r>
            <a:r>
              <a:rPr lang="en-US" altLang="zh-CN" sz="2400" b="1" dirty="0"/>
              <a:t>public</a:t>
            </a:r>
            <a:r>
              <a:rPr lang="zh-CN" altLang="zh-CN" sz="2400" b="1" dirty="0"/>
              <a:t>和</a:t>
            </a:r>
            <a:r>
              <a:rPr lang="en-US" altLang="zh-CN" sz="2400" b="1" dirty="0"/>
              <a:t>protected</a:t>
            </a:r>
            <a:r>
              <a:rPr lang="zh-CN" altLang="zh-CN" sz="2400" b="1" dirty="0"/>
              <a:t>成员在派生类中都变成了</a:t>
            </a:r>
            <a:r>
              <a:rPr lang="en-US" altLang="zh-CN" sz="2400" b="1" dirty="0"/>
              <a:t>private</a:t>
            </a:r>
            <a:r>
              <a:rPr lang="zh-CN" altLang="zh-CN" sz="2400" b="1" dirty="0"/>
              <a:t>成员，但它们仍然有区别</a:t>
            </a:r>
            <a:r>
              <a:rPr lang="zh-CN" altLang="en-US" sz="2400" b="1" dirty="0"/>
              <a:t>：</a:t>
            </a:r>
            <a:r>
              <a:rPr lang="zh-CN" altLang="zh-CN" sz="2400" b="1" dirty="0">
                <a:solidFill>
                  <a:srgbClr val="FF0000"/>
                </a:solidFill>
              </a:rPr>
              <a:t>派生类的成员函数不能直接访问基类的</a:t>
            </a:r>
            <a:r>
              <a:rPr lang="en-US" altLang="zh-CN" sz="2400" b="1" dirty="0">
                <a:solidFill>
                  <a:srgbClr val="FF0000"/>
                </a:solidFill>
              </a:rPr>
              <a:t>private</a:t>
            </a:r>
            <a:r>
              <a:rPr lang="zh-CN" altLang="zh-CN" sz="2400" b="1" dirty="0">
                <a:solidFill>
                  <a:srgbClr val="FF0000"/>
                </a:solidFill>
              </a:rPr>
              <a:t>成员，但可以直接访问基类的</a:t>
            </a:r>
            <a:r>
              <a:rPr lang="en-US" altLang="zh-CN" sz="2400" b="1" dirty="0">
                <a:solidFill>
                  <a:srgbClr val="FF0000"/>
                </a:solidFill>
              </a:rPr>
              <a:t>public</a:t>
            </a:r>
            <a:r>
              <a:rPr lang="zh-CN" altLang="zh-CN" sz="2400" b="1" dirty="0">
                <a:solidFill>
                  <a:srgbClr val="FF0000"/>
                </a:solidFill>
              </a:rPr>
              <a:t>和</a:t>
            </a:r>
            <a:r>
              <a:rPr lang="en-US" altLang="zh-CN" sz="2400" b="1" dirty="0">
                <a:solidFill>
                  <a:srgbClr val="FF0000"/>
                </a:solidFill>
              </a:rPr>
              <a:t>protected</a:t>
            </a:r>
            <a:r>
              <a:rPr lang="zh-CN" altLang="zh-CN" sz="2400" b="1" dirty="0">
                <a:solidFill>
                  <a:srgbClr val="FF0000"/>
                </a:solidFill>
              </a:rPr>
              <a:t>成员</a:t>
            </a:r>
            <a:r>
              <a:rPr lang="zh-CN" altLang="zh-CN" sz="2400" b="1" dirty="0"/>
              <a:t>，</a:t>
            </a:r>
            <a:r>
              <a:rPr lang="zh-CN" altLang="zh-CN" sz="2400" b="1" dirty="0">
                <a:solidFill>
                  <a:srgbClr val="0000CC"/>
                </a:solidFill>
              </a:rPr>
              <a:t>并且通过它们访问基类本身的</a:t>
            </a:r>
            <a:r>
              <a:rPr lang="en-US" altLang="zh-CN" sz="2400" b="1" dirty="0">
                <a:solidFill>
                  <a:srgbClr val="0000CC"/>
                </a:solidFill>
              </a:rPr>
              <a:t>private</a:t>
            </a:r>
            <a:r>
              <a:rPr lang="zh-CN" altLang="zh-CN" sz="2400" b="1" dirty="0">
                <a:solidFill>
                  <a:srgbClr val="0000CC"/>
                </a:solidFill>
              </a:rPr>
              <a:t>成员</a:t>
            </a:r>
            <a:r>
              <a:rPr lang="zh-CN" altLang="zh-CN" sz="2400" b="1" dirty="0"/>
              <a:t>。</a:t>
            </a:r>
            <a:endParaRPr lang="en-US" altLang="zh-CN" sz="2400" b="1" dirty="0">
              <a:solidFill>
                <a:srgbClr val="0000CC"/>
              </a:solidFill>
            </a:endParaRPr>
          </a:p>
        </p:txBody>
      </p:sp>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smtClean="0">
                <a:solidFill>
                  <a:srgbClr val="C00000"/>
                </a:solidFill>
              </a:rPr>
              <a:t>4.3  </a:t>
            </a:r>
            <a:r>
              <a:rPr lang="zh-CN" altLang="en-US" sz="3600" b="1" kern="1200" dirty="0">
                <a:solidFill>
                  <a:srgbClr val="C00000"/>
                </a:solidFill>
              </a:rPr>
              <a:t>继承方式</a:t>
            </a:r>
          </a:p>
        </p:txBody>
      </p:sp>
    </p:spTree>
    <p:extLst>
      <p:ext uri="{BB962C8B-B14F-4D97-AF65-F5344CB8AC3E}">
        <p14:creationId xmlns:p14="http://schemas.microsoft.com/office/powerpoint/2010/main" val="4237076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5">
                                            <p:txEl>
                                              <p:pRg st="4" end="4"/>
                                            </p:txEl>
                                          </p:spTgt>
                                        </p:tgtEl>
                                        <p:attrNameLst>
                                          <p:attrName>style.visibility</p:attrName>
                                        </p:attrNameLst>
                                      </p:cBhvr>
                                      <p:to>
                                        <p:strVal val="visible"/>
                                      </p:to>
                                    </p:set>
                                    <p:anim calcmode="lin" valueType="num">
                                      <p:cBhvr additive="base">
                                        <p:cTn id="7"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5">
                                            <p:txEl>
                                              <p:pRg st="5" end="5"/>
                                            </p:txEl>
                                          </p:spTgt>
                                        </p:tgtEl>
                                        <p:attrNameLst>
                                          <p:attrName>style.visibility</p:attrName>
                                        </p:attrNameLst>
                                      </p:cBhvr>
                                      <p:to>
                                        <p:strVal val="visible"/>
                                      </p:to>
                                    </p:set>
                                    <p:anim calcmode="lin" valueType="num">
                                      <p:cBhvr additive="base">
                                        <p:cTn id="13" dur="5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5651500" y="3644900"/>
            <a:ext cx="2952750" cy="1223963"/>
          </a:xfrm>
          <a:prstGeom prst="rect">
            <a:avLst/>
          </a:prstGeom>
          <a:noFill/>
          <a:ln w="3175">
            <a:solidFill>
              <a:schemeClr val="tx1"/>
            </a:solidFill>
            <a:miter lim="800000"/>
            <a:headEnd/>
            <a:tailEnd/>
          </a:ln>
          <a:effectLs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339" name="Rectangle 3"/>
          <p:cNvSpPr>
            <a:spLocks noChangeArrowheads="1"/>
          </p:cNvSpPr>
          <p:nvPr/>
        </p:nvSpPr>
        <p:spPr bwMode="auto">
          <a:xfrm>
            <a:off x="396996" y="97142"/>
            <a:ext cx="4359147" cy="4268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FF9900"/>
              </a:buClr>
              <a:buFont typeface="Wingdings" panose="05000000000000000000" pitchFamily="2" charset="2"/>
              <a:buNone/>
            </a:pPr>
            <a:r>
              <a:rPr kumimoji="1" lang="en-US" altLang="zh-CN" sz="1600" b="1" dirty="0" smtClean="0">
                <a:ea typeface="楷体_GB2312" pitchFamily="49" charset="-122"/>
              </a:rPr>
              <a:t>class </a:t>
            </a:r>
            <a:r>
              <a:rPr kumimoji="1" lang="en-US" altLang="zh-CN" sz="1600" b="1" dirty="0">
                <a:ea typeface="楷体_GB2312" pitchFamily="49" charset="-122"/>
              </a:rPr>
              <a:t>Base{</a:t>
            </a:r>
          </a:p>
          <a:p>
            <a:pPr eaLnBrk="1" hangingPunct="1">
              <a:buClr>
                <a:srgbClr val="FF9900"/>
              </a:buClr>
              <a:buFont typeface="Wingdings" panose="05000000000000000000" pitchFamily="2" charset="2"/>
              <a:buNone/>
            </a:pPr>
            <a:r>
              <a:rPr kumimoji="1" lang="en-US" altLang="zh-CN" sz="1600" b="1" dirty="0">
                <a:ea typeface="楷体_GB2312" pitchFamily="49" charset="-122"/>
              </a:rPr>
              <a:t>	</a:t>
            </a:r>
            <a:r>
              <a:rPr kumimoji="1" lang="en-US" altLang="zh-CN" sz="1600" b="1" dirty="0" err="1">
                <a:ea typeface="楷体_GB2312" pitchFamily="49" charset="-122"/>
              </a:rPr>
              <a:t>int</a:t>
            </a:r>
            <a:r>
              <a:rPr kumimoji="1" lang="en-US" altLang="zh-CN" sz="1600" b="1" dirty="0">
                <a:ea typeface="楷体_GB2312" pitchFamily="49" charset="-122"/>
              </a:rPr>
              <a:t> x;</a:t>
            </a:r>
          </a:p>
          <a:p>
            <a:pPr eaLnBrk="1" hangingPunct="1">
              <a:buClr>
                <a:srgbClr val="FF9900"/>
              </a:buClr>
              <a:buFont typeface="Wingdings" panose="05000000000000000000" pitchFamily="2" charset="2"/>
              <a:buNone/>
            </a:pPr>
            <a:r>
              <a:rPr kumimoji="1" lang="en-US" altLang="zh-CN" sz="1600" b="1" dirty="0">
                <a:ea typeface="楷体_GB2312" pitchFamily="49" charset="-122"/>
              </a:rPr>
              <a:t>public:</a:t>
            </a:r>
          </a:p>
          <a:p>
            <a:pPr eaLnBrk="1" hangingPunct="1">
              <a:buClr>
                <a:srgbClr val="FF9900"/>
              </a:buClr>
              <a:buFont typeface="Wingdings" panose="05000000000000000000" pitchFamily="2" charset="2"/>
              <a:buNone/>
            </a:pPr>
            <a:r>
              <a:rPr kumimoji="1" lang="en-US" altLang="zh-CN" sz="1600" b="1" dirty="0">
                <a:ea typeface="楷体_GB2312" pitchFamily="49" charset="-122"/>
              </a:rPr>
              <a:t>	void </a:t>
            </a:r>
            <a:r>
              <a:rPr kumimoji="1" lang="en-US" altLang="zh-CN" sz="1600" b="1" dirty="0" err="1">
                <a:ea typeface="楷体_GB2312" pitchFamily="49" charset="-122"/>
              </a:rPr>
              <a:t>setx</a:t>
            </a:r>
            <a:r>
              <a:rPr kumimoji="1" lang="en-US" altLang="zh-CN" sz="1600" b="1" dirty="0">
                <a:ea typeface="楷体_GB2312" pitchFamily="49" charset="-122"/>
              </a:rPr>
              <a:t>(</a:t>
            </a:r>
            <a:r>
              <a:rPr kumimoji="1" lang="en-US" altLang="zh-CN" sz="1600" b="1" dirty="0" err="1">
                <a:ea typeface="楷体_GB2312" pitchFamily="49" charset="-122"/>
              </a:rPr>
              <a:t>int</a:t>
            </a:r>
            <a:r>
              <a:rPr kumimoji="1" lang="en-US" altLang="zh-CN" sz="1600" b="1" dirty="0">
                <a:ea typeface="楷体_GB2312" pitchFamily="49" charset="-122"/>
              </a:rPr>
              <a:t> n){x=n; }</a:t>
            </a:r>
          </a:p>
          <a:p>
            <a:pPr eaLnBrk="1" hangingPunct="1">
              <a:buClr>
                <a:srgbClr val="FF9900"/>
              </a:buClr>
              <a:buFont typeface="Wingdings" panose="05000000000000000000" pitchFamily="2" charset="2"/>
              <a:buNone/>
            </a:pPr>
            <a:r>
              <a:rPr kumimoji="1" lang="en-US" altLang="zh-CN" sz="1600" b="1" dirty="0">
                <a:ea typeface="楷体_GB2312" pitchFamily="49" charset="-122"/>
              </a:rPr>
              <a:t>	</a:t>
            </a:r>
            <a:r>
              <a:rPr kumimoji="1" lang="en-US" altLang="zh-CN" sz="1600" b="1" dirty="0" err="1">
                <a:ea typeface="楷体_GB2312" pitchFamily="49" charset="-122"/>
              </a:rPr>
              <a:t>int</a:t>
            </a:r>
            <a:r>
              <a:rPr kumimoji="1" lang="en-US" altLang="zh-CN" sz="1600" b="1" dirty="0">
                <a:ea typeface="楷体_GB2312" pitchFamily="49" charset="-122"/>
              </a:rPr>
              <a:t> </a:t>
            </a:r>
            <a:r>
              <a:rPr kumimoji="1" lang="en-US" altLang="zh-CN" sz="1600" b="1" dirty="0" err="1">
                <a:ea typeface="楷体_GB2312" pitchFamily="49" charset="-122"/>
              </a:rPr>
              <a:t>getx</a:t>
            </a:r>
            <a:r>
              <a:rPr kumimoji="1" lang="en-US" altLang="zh-CN" sz="1600" b="1" dirty="0">
                <a:ea typeface="楷体_GB2312" pitchFamily="49" charset="-122"/>
              </a:rPr>
              <a:t>(){return x;  }</a:t>
            </a:r>
          </a:p>
          <a:p>
            <a:pPr eaLnBrk="1" hangingPunct="1">
              <a:buClr>
                <a:srgbClr val="FF9900"/>
              </a:buClr>
              <a:buFont typeface="Wingdings" panose="05000000000000000000" pitchFamily="2" charset="2"/>
              <a:buNone/>
            </a:pPr>
            <a:r>
              <a:rPr kumimoji="1" lang="en-US" altLang="zh-CN" sz="1600" b="1" dirty="0">
                <a:ea typeface="楷体_GB2312" pitchFamily="49" charset="-122"/>
              </a:rPr>
              <a:t>	void </a:t>
            </a:r>
            <a:r>
              <a:rPr kumimoji="1" lang="en-US" altLang="zh-CN" sz="1600" b="1" dirty="0" err="1">
                <a:ea typeface="楷体_GB2312" pitchFamily="49" charset="-122"/>
              </a:rPr>
              <a:t>showx</a:t>
            </a:r>
            <a:r>
              <a:rPr kumimoji="1" lang="en-US" altLang="zh-CN" sz="1600" b="1" dirty="0">
                <a:ea typeface="楷体_GB2312" pitchFamily="49" charset="-122"/>
              </a:rPr>
              <a:t>()	{</a:t>
            </a:r>
            <a:r>
              <a:rPr kumimoji="1" lang="en-US" altLang="zh-CN" sz="1600" b="1" dirty="0" err="1">
                <a:ea typeface="楷体_GB2312" pitchFamily="49" charset="-122"/>
              </a:rPr>
              <a:t>cout</a:t>
            </a:r>
            <a:r>
              <a:rPr kumimoji="1" lang="en-US" altLang="zh-CN" sz="1600" b="1" dirty="0">
                <a:ea typeface="楷体_GB2312" pitchFamily="49" charset="-122"/>
              </a:rPr>
              <a:t>&lt;&lt;x&lt;&lt;</a:t>
            </a:r>
            <a:r>
              <a:rPr kumimoji="1" lang="en-US" altLang="zh-CN" sz="1600" b="1" dirty="0" err="1">
                <a:ea typeface="楷体_GB2312" pitchFamily="49" charset="-122"/>
              </a:rPr>
              <a:t>endl</a:t>
            </a:r>
            <a:r>
              <a:rPr kumimoji="1" lang="en-US" altLang="zh-CN" sz="1600" b="1" dirty="0">
                <a:ea typeface="楷体_GB2312" pitchFamily="49" charset="-122"/>
              </a:rPr>
              <a:t>; }</a:t>
            </a:r>
          </a:p>
          <a:p>
            <a:pPr eaLnBrk="1" hangingPunct="1">
              <a:buClr>
                <a:srgbClr val="FF9900"/>
              </a:buClr>
              <a:buFont typeface="Wingdings" panose="05000000000000000000" pitchFamily="2" charset="2"/>
              <a:buNone/>
            </a:pPr>
            <a:r>
              <a:rPr kumimoji="1" lang="en-US" altLang="zh-CN" sz="1600" b="1" dirty="0">
                <a:ea typeface="楷体_GB2312" pitchFamily="49" charset="-122"/>
              </a:rPr>
              <a:t>};</a:t>
            </a:r>
          </a:p>
          <a:p>
            <a:pPr eaLnBrk="1" hangingPunct="1">
              <a:buClr>
                <a:srgbClr val="FF9900"/>
              </a:buClr>
              <a:buFont typeface="Wingdings" panose="05000000000000000000" pitchFamily="2" charset="2"/>
              <a:buNone/>
            </a:pPr>
            <a:r>
              <a:rPr kumimoji="1" lang="en-US" altLang="zh-CN" sz="1600" b="1" dirty="0" smtClean="0">
                <a:latin typeface="+mn-lt"/>
                <a:ea typeface="楷体_GB2312" pitchFamily="49" charset="-122"/>
              </a:rPr>
              <a:t>class </a:t>
            </a:r>
            <a:r>
              <a:rPr kumimoji="1" lang="en-US" altLang="zh-CN" sz="1600" b="1" dirty="0" err="1">
                <a:latin typeface="+mn-lt"/>
                <a:ea typeface="楷体_GB2312" pitchFamily="49" charset="-122"/>
              </a:rPr>
              <a:t>derived:private</a:t>
            </a:r>
            <a:r>
              <a:rPr kumimoji="1" lang="en-US" altLang="zh-CN" sz="1600" b="1" dirty="0">
                <a:latin typeface="+mn-lt"/>
                <a:ea typeface="楷体_GB2312" pitchFamily="49" charset="-122"/>
              </a:rPr>
              <a:t> base{</a:t>
            </a:r>
          </a:p>
          <a:p>
            <a:pPr eaLnBrk="1" hangingPunct="1">
              <a:buClr>
                <a:srgbClr val="FF9900"/>
              </a:buClr>
              <a:buFont typeface="Wingdings" panose="05000000000000000000" pitchFamily="2" charset="2"/>
              <a:buNone/>
            </a:pPr>
            <a:r>
              <a:rPr kumimoji="1" lang="en-US" altLang="zh-CN" sz="1600" b="1" dirty="0">
                <a:latin typeface="+mn-lt"/>
                <a:ea typeface="楷体_GB2312" pitchFamily="49" charset="-122"/>
              </a:rPr>
              <a:t>	</a:t>
            </a:r>
            <a:r>
              <a:rPr kumimoji="1" lang="en-US" altLang="zh-CN" sz="1600" b="1" dirty="0" err="1">
                <a:latin typeface="+mn-lt"/>
                <a:ea typeface="楷体_GB2312" pitchFamily="49" charset="-122"/>
              </a:rPr>
              <a:t>int</a:t>
            </a:r>
            <a:r>
              <a:rPr kumimoji="1" lang="en-US" altLang="zh-CN" sz="1600" b="1" dirty="0">
                <a:latin typeface="+mn-lt"/>
                <a:ea typeface="楷体_GB2312" pitchFamily="49" charset="-122"/>
              </a:rPr>
              <a:t> y;</a:t>
            </a:r>
          </a:p>
          <a:p>
            <a:pPr eaLnBrk="1" hangingPunct="1">
              <a:buClr>
                <a:srgbClr val="FF9900"/>
              </a:buClr>
              <a:buFont typeface="Wingdings" panose="05000000000000000000" pitchFamily="2" charset="2"/>
              <a:buNone/>
            </a:pPr>
            <a:r>
              <a:rPr kumimoji="1" lang="en-US" altLang="zh-CN" sz="1600" b="1" dirty="0">
                <a:latin typeface="+mn-lt"/>
                <a:ea typeface="楷体_GB2312" pitchFamily="49" charset="-122"/>
              </a:rPr>
              <a:t>public:</a:t>
            </a:r>
          </a:p>
          <a:p>
            <a:pPr eaLnBrk="1" hangingPunct="1">
              <a:buClr>
                <a:srgbClr val="FF9900"/>
              </a:buClr>
              <a:buFont typeface="Wingdings" panose="05000000000000000000" pitchFamily="2" charset="2"/>
              <a:buNone/>
            </a:pPr>
            <a:r>
              <a:rPr kumimoji="1" lang="en-US" altLang="zh-CN" sz="1600" b="1" dirty="0">
                <a:latin typeface="+mn-lt"/>
                <a:ea typeface="楷体_GB2312" pitchFamily="49" charset="-122"/>
              </a:rPr>
              <a:t>	void </a:t>
            </a:r>
            <a:r>
              <a:rPr kumimoji="1" lang="en-US" altLang="zh-CN" sz="1600" b="1" dirty="0" err="1">
                <a:latin typeface="+mn-lt"/>
                <a:ea typeface="楷体_GB2312" pitchFamily="49" charset="-122"/>
              </a:rPr>
              <a:t>sety</a:t>
            </a:r>
            <a:r>
              <a:rPr kumimoji="1" lang="en-US" altLang="zh-CN" sz="1600" b="1" dirty="0">
                <a:latin typeface="+mn-lt"/>
                <a:ea typeface="楷体_GB2312" pitchFamily="49" charset="-122"/>
              </a:rPr>
              <a:t>(</a:t>
            </a:r>
            <a:r>
              <a:rPr kumimoji="1" lang="en-US" altLang="zh-CN" sz="1600" b="1" dirty="0" err="1">
                <a:latin typeface="+mn-lt"/>
                <a:ea typeface="楷体_GB2312" pitchFamily="49" charset="-122"/>
              </a:rPr>
              <a:t>int</a:t>
            </a:r>
            <a:r>
              <a:rPr kumimoji="1" lang="en-US" altLang="zh-CN" sz="1600" b="1" dirty="0">
                <a:latin typeface="+mn-lt"/>
                <a:ea typeface="楷体_GB2312" pitchFamily="49" charset="-122"/>
              </a:rPr>
              <a:t> n){y=n</a:t>
            </a:r>
            <a:r>
              <a:rPr kumimoji="1" lang="en-US" altLang="zh-CN" sz="1600" b="1" dirty="0" smtClean="0">
                <a:latin typeface="+mn-lt"/>
                <a:ea typeface="楷体_GB2312" pitchFamily="49" charset="-122"/>
              </a:rPr>
              <a:t>; }</a:t>
            </a:r>
            <a:endParaRPr kumimoji="1" lang="en-US" altLang="zh-CN" sz="1600" b="1" dirty="0">
              <a:latin typeface="+mn-lt"/>
              <a:ea typeface="楷体_GB2312" pitchFamily="49" charset="-122"/>
            </a:endParaRPr>
          </a:p>
          <a:p>
            <a:pPr eaLnBrk="1" hangingPunct="1">
              <a:buClr>
                <a:srgbClr val="FF9900"/>
              </a:buClr>
              <a:buFont typeface="Wingdings" panose="05000000000000000000" pitchFamily="2" charset="2"/>
              <a:buNone/>
            </a:pPr>
            <a:r>
              <a:rPr kumimoji="1" lang="en-US" altLang="zh-CN" sz="1600" b="1" dirty="0">
                <a:latin typeface="+mn-lt"/>
                <a:ea typeface="楷体_GB2312" pitchFamily="49" charset="-122"/>
              </a:rPr>
              <a:t>	void </a:t>
            </a:r>
            <a:r>
              <a:rPr kumimoji="1" lang="en-US" altLang="zh-CN" sz="1600" b="1" dirty="0" err="1">
                <a:latin typeface="+mn-lt"/>
                <a:ea typeface="楷体_GB2312" pitchFamily="49" charset="-122"/>
              </a:rPr>
              <a:t>sety</a:t>
            </a:r>
            <a:r>
              <a:rPr kumimoji="1" lang="en-US" altLang="zh-CN" sz="1600" b="1" dirty="0" smtClean="0">
                <a:latin typeface="+mn-lt"/>
                <a:ea typeface="楷体_GB2312" pitchFamily="49" charset="-122"/>
              </a:rPr>
              <a:t>(){y=</a:t>
            </a:r>
            <a:r>
              <a:rPr kumimoji="1" lang="en-US" altLang="zh-CN" sz="1600" b="1" dirty="0" err="1" smtClean="0">
                <a:latin typeface="+mn-lt"/>
                <a:ea typeface="楷体_GB2312" pitchFamily="49" charset="-122"/>
              </a:rPr>
              <a:t>getx</a:t>
            </a:r>
            <a:r>
              <a:rPr kumimoji="1" lang="en-US" altLang="zh-CN" sz="1600" b="1" dirty="0">
                <a:latin typeface="+mn-lt"/>
                <a:ea typeface="楷体_GB2312" pitchFamily="49" charset="-122"/>
              </a:rPr>
              <a:t>(); </a:t>
            </a:r>
            <a:r>
              <a:rPr kumimoji="1" lang="en-US" altLang="zh-CN" sz="1600" b="1" dirty="0" smtClean="0">
                <a:latin typeface="+mn-lt"/>
                <a:ea typeface="楷体_GB2312" pitchFamily="49" charset="-122"/>
              </a:rPr>
              <a:t>}</a:t>
            </a:r>
            <a:endParaRPr kumimoji="1" lang="en-US" altLang="zh-CN" sz="1600" b="1" dirty="0">
              <a:latin typeface="+mn-lt"/>
              <a:ea typeface="楷体_GB2312" pitchFamily="49" charset="-122"/>
            </a:endParaRPr>
          </a:p>
          <a:p>
            <a:pPr eaLnBrk="1" hangingPunct="1">
              <a:buClr>
                <a:srgbClr val="FF9900"/>
              </a:buClr>
              <a:buFont typeface="Wingdings" panose="05000000000000000000" pitchFamily="2" charset="2"/>
              <a:buNone/>
            </a:pPr>
            <a:r>
              <a:rPr kumimoji="1" lang="en-US" altLang="zh-CN" sz="1600" b="1" dirty="0">
                <a:latin typeface="+mn-lt"/>
                <a:ea typeface="楷体_GB2312" pitchFamily="49" charset="-122"/>
              </a:rPr>
              <a:t>	void showy()	</a:t>
            </a:r>
            <a:r>
              <a:rPr kumimoji="1" lang="en-US" altLang="zh-CN" sz="1600" b="1" dirty="0" smtClean="0">
                <a:latin typeface="+mn-lt"/>
                <a:ea typeface="楷体_GB2312" pitchFamily="49" charset="-122"/>
              </a:rPr>
              <a:t>{</a:t>
            </a:r>
            <a:r>
              <a:rPr kumimoji="1" lang="en-US" altLang="zh-CN" sz="1600" b="1" dirty="0" err="1" smtClean="0">
                <a:latin typeface="+mn-lt"/>
                <a:ea typeface="楷体_GB2312" pitchFamily="49" charset="-122"/>
              </a:rPr>
              <a:t>cout</a:t>
            </a:r>
            <a:r>
              <a:rPr kumimoji="1" lang="en-US" altLang="zh-CN" sz="1600" b="1" dirty="0">
                <a:latin typeface="+mn-lt"/>
                <a:ea typeface="楷体_GB2312" pitchFamily="49" charset="-122"/>
              </a:rPr>
              <a:t>&lt;&lt;y&lt;&lt;</a:t>
            </a:r>
            <a:r>
              <a:rPr kumimoji="1" lang="en-US" altLang="zh-CN" sz="1600" b="1" dirty="0" err="1">
                <a:latin typeface="+mn-lt"/>
                <a:ea typeface="楷体_GB2312" pitchFamily="49" charset="-122"/>
              </a:rPr>
              <a:t>endl</a:t>
            </a:r>
            <a:r>
              <a:rPr kumimoji="1" lang="en-US" altLang="zh-CN" sz="1600" b="1" dirty="0">
                <a:latin typeface="+mn-lt"/>
                <a:ea typeface="楷体_GB2312" pitchFamily="49" charset="-122"/>
              </a:rPr>
              <a:t>; </a:t>
            </a:r>
            <a:r>
              <a:rPr kumimoji="1" lang="en-US" altLang="zh-CN" sz="1600" b="1" dirty="0" smtClean="0">
                <a:latin typeface="+mn-lt"/>
                <a:ea typeface="楷体_GB2312" pitchFamily="49" charset="-122"/>
              </a:rPr>
              <a:t>}</a:t>
            </a:r>
            <a:endParaRPr kumimoji="1" lang="en-US" altLang="zh-CN" sz="1600" b="1" dirty="0">
              <a:latin typeface="+mn-lt"/>
              <a:ea typeface="楷体_GB2312" pitchFamily="49" charset="-122"/>
            </a:endParaRPr>
          </a:p>
          <a:p>
            <a:pPr eaLnBrk="1" hangingPunct="1">
              <a:buClr>
                <a:srgbClr val="FF9900"/>
              </a:buClr>
              <a:buFont typeface="Wingdings" panose="05000000000000000000" pitchFamily="2" charset="2"/>
              <a:buNone/>
            </a:pPr>
            <a:r>
              <a:rPr kumimoji="1" lang="en-US" altLang="zh-CN" sz="1600" b="1" dirty="0">
                <a:latin typeface="+mn-lt"/>
                <a:ea typeface="楷体_GB2312" pitchFamily="49" charset="-122"/>
              </a:rPr>
              <a:t>};</a:t>
            </a:r>
          </a:p>
        </p:txBody>
      </p:sp>
      <p:sp>
        <p:nvSpPr>
          <p:cNvPr id="14340" name="Rectangle 4"/>
          <p:cNvSpPr>
            <a:spLocks noChangeArrowheads="1"/>
          </p:cNvSpPr>
          <p:nvPr/>
        </p:nvSpPr>
        <p:spPr bwMode="auto">
          <a:xfrm>
            <a:off x="390649" y="4416135"/>
            <a:ext cx="4200398" cy="220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FF9900"/>
              </a:buClr>
              <a:buFont typeface="Wingdings" panose="05000000000000000000" pitchFamily="2" charset="2"/>
              <a:buNone/>
            </a:pPr>
            <a:r>
              <a:rPr kumimoji="1" lang="en-US" altLang="zh-CN" sz="1600" b="1" dirty="0">
                <a:latin typeface="+mn-lt"/>
                <a:ea typeface="楷体_GB2312" pitchFamily="49" charset="-122"/>
              </a:rPr>
              <a:t>void main(){</a:t>
            </a:r>
          </a:p>
          <a:p>
            <a:pPr eaLnBrk="1" hangingPunct="1">
              <a:buClr>
                <a:srgbClr val="FF9900"/>
              </a:buClr>
              <a:buFont typeface="Wingdings" panose="05000000000000000000" pitchFamily="2" charset="2"/>
              <a:buNone/>
            </a:pPr>
            <a:r>
              <a:rPr kumimoji="1" lang="en-US" altLang="zh-CN" sz="1600" b="1" dirty="0">
                <a:latin typeface="+mn-lt"/>
                <a:ea typeface="楷体_GB2312" pitchFamily="49" charset="-122"/>
              </a:rPr>
              <a:t>	derived </a:t>
            </a:r>
            <a:r>
              <a:rPr kumimoji="1" lang="en-US" altLang="zh-CN" sz="1600" b="1" dirty="0" err="1">
                <a:latin typeface="+mn-lt"/>
                <a:ea typeface="楷体_GB2312" pitchFamily="49" charset="-122"/>
              </a:rPr>
              <a:t>obj</a:t>
            </a:r>
            <a:r>
              <a:rPr kumimoji="1" lang="en-US" altLang="zh-CN" sz="1600" b="1" dirty="0">
                <a:latin typeface="+mn-lt"/>
                <a:ea typeface="楷体_GB2312" pitchFamily="49" charset="-122"/>
              </a:rPr>
              <a:t>;</a:t>
            </a:r>
          </a:p>
          <a:p>
            <a:pPr eaLnBrk="1" hangingPunct="1">
              <a:buClr>
                <a:srgbClr val="FF9900"/>
              </a:buClr>
              <a:buFont typeface="Wingdings" panose="05000000000000000000" pitchFamily="2" charset="2"/>
              <a:buNone/>
            </a:pPr>
            <a:r>
              <a:rPr kumimoji="1" lang="en-US" altLang="zh-CN" sz="1600" b="1" dirty="0">
                <a:latin typeface="+mn-lt"/>
                <a:ea typeface="楷体_GB2312" pitchFamily="49" charset="-122"/>
              </a:rPr>
              <a:t>	</a:t>
            </a:r>
            <a:r>
              <a:rPr kumimoji="1" lang="en-US" altLang="zh-CN" sz="1600" b="1" dirty="0" err="1">
                <a:latin typeface="+mn-lt"/>
                <a:ea typeface="楷体_GB2312" pitchFamily="49" charset="-122"/>
              </a:rPr>
              <a:t>obj.setx</a:t>
            </a:r>
            <a:r>
              <a:rPr kumimoji="1" lang="en-US" altLang="zh-CN" sz="1600" b="1" dirty="0">
                <a:latin typeface="+mn-lt"/>
                <a:ea typeface="楷体_GB2312" pitchFamily="49" charset="-122"/>
              </a:rPr>
              <a:t>(10</a:t>
            </a:r>
            <a:r>
              <a:rPr kumimoji="1" lang="en-US" altLang="zh-CN" sz="1600" b="1" dirty="0" smtClean="0">
                <a:latin typeface="+mn-lt"/>
                <a:ea typeface="楷体_GB2312" pitchFamily="49" charset="-122"/>
              </a:rPr>
              <a:t>);  	</a:t>
            </a:r>
            <a:r>
              <a:rPr kumimoji="1" lang="en-US" altLang="zh-CN" sz="1600" b="1" dirty="0" smtClean="0">
                <a:solidFill>
                  <a:srgbClr val="FF0000"/>
                </a:solidFill>
                <a:latin typeface="+mn-lt"/>
                <a:ea typeface="楷体_GB2312" pitchFamily="49" charset="-122"/>
              </a:rPr>
              <a:t>//</a:t>
            </a:r>
            <a:r>
              <a:rPr kumimoji="1" lang="en-US" altLang="zh-CN" sz="1600" b="1" dirty="0">
                <a:solidFill>
                  <a:srgbClr val="FF0000"/>
                </a:solidFill>
                <a:latin typeface="+mn-lt"/>
                <a:ea typeface="楷体_GB2312" pitchFamily="49" charset="-122"/>
              </a:rPr>
              <a:t>cannot access</a:t>
            </a:r>
          </a:p>
          <a:p>
            <a:pPr eaLnBrk="1" hangingPunct="1">
              <a:buClr>
                <a:srgbClr val="FF9900"/>
              </a:buClr>
              <a:buFont typeface="Wingdings" panose="05000000000000000000" pitchFamily="2" charset="2"/>
              <a:buNone/>
            </a:pPr>
            <a:r>
              <a:rPr kumimoji="1" lang="en-US" altLang="zh-CN" sz="1600" b="1" dirty="0">
                <a:latin typeface="+mn-lt"/>
                <a:ea typeface="楷体_GB2312" pitchFamily="49" charset="-122"/>
              </a:rPr>
              <a:t>	</a:t>
            </a:r>
            <a:r>
              <a:rPr kumimoji="1" lang="en-US" altLang="zh-CN" sz="1600" b="1" dirty="0" err="1">
                <a:latin typeface="+mn-lt"/>
                <a:ea typeface="楷体_GB2312" pitchFamily="49" charset="-122"/>
              </a:rPr>
              <a:t>obj.sety</a:t>
            </a:r>
            <a:r>
              <a:rPr kumimoji="1" lang="en-US" altLang="zh-CN" sz="1600" b="1" dirty="0">
                <a:latin typeface="+mn-lt"/>
                <a:ea typeface="楷体_GB2312" pitchFamily="49" charset="-122"/>
              </a:rPr>
              <a:t>(20);</a:t>
            </a:r>
          </a:p>
          <a:p>
            <a:pPr eaLnBrk="1" hangingPunct="1">
              <a:buClr>
                <a:srgbClr val="FF9900"/>
              </a:buClr>
              <a:buFont typeface="Wingdings" panose="05000000000000000000" pitchFamily="2" charset="2"/>
              <a:buNone/>
            </a:pPr>
            <a:r>
              <a:rPr kumimoji="1" lang="en-US" altLang="zh-CN" sz="1600" b="1" dirty="0">
                <a:latin typeface="+mn-lt"/>
                <a:ea typeface="楷体_GB2312" pitchFamily="49" charset="-122"/>
              </a:rPr>
              <a:t>	</a:t>
            </a:r>
            <a:r>
              <a:rPr kumimoji="1" lang="en-US" altLang="zh-CN" sz="1600" b="1" dirty="0" err="1">
                <a:latin typeface="+mn-lt"/>
                <a:ea typeface="楷体_GB2312" pitchFamily="49" charset="-122"/>
              </a:rPr>
              <a:t>obj.showx</a:t>
            </a:r>
            <a:r>
              <a:rPr kumimoji="1" lang="en-US" altLang="zh-CN" sz="1600" b="1" dirty="0" smtClean="0">
                <a:latin typeface="+mn-lt"/>
                <a:ea typeface="楷体_GB2312" pitchFamily="49" charset="-122"/>
              </a:rPr>
              <a:t>();	</a:t>
            </a:r>
            <a:r>
              <a:rPr kumimoji="1" lang="en-US" altLang="zh-CN" sz="1600" b="1" dirty="0" smtClean="0">
                <a:solidFill>
                  <a:srgbClr val="FF0000"/>
                </a:solidFill>
                <a:latin typeface="+mn-lt"/>
                <a:ea typeface="楷体_GB2312" pitchFamily="49" charset="-122"/>
              </a:rPr>
              <a:t>//</a:t>
            </a:r>
            <a:r>
              <a:rPr kumimoji="1" lang="en-US" altLang="zh-CN" sz="1600" b="1" dirty="0">
                <a:solidFill>
                  <a:srgbClr val="FF0000"/>
                </a:solidFill>
                <a:latin typeface="+mn-lt"/>
                <a:ea typeface="楷体_GB2312" pitchFamily="49" charset="-122"/>
              </a:rPr>
              <a:t>cannot access</a:t>
            </a:r>
          </a:p>
          <a:p>
            <a:pPr eaLnBrk="1" hangingPunct="1">
              <a:buClr>
                <a:srgbClr val="FF9900"/>
              </a:buClr>
              <a:buFont typeface="Wingdings" panose="05000000000000000000" pitchFamily="2" charset="2"/>
              <a:buNone/>
            </a:pPr>
            <a:r>
              <a:rPr kumimoji="1" lang="en-US" altLang="zh-CN" sz="1600" b="1" dirty="0">
                <a:latin typeface="+mn-lt"/>
                <a:ea typeface="楷体_GB2312" pitchFamily="49" charset="-122"/>
              </a:rPr>
              <a:t>	</a:t>
            </a:r>
            <a:r>
              <a:rPr kumimoji="1" lang="en-US" altLang="zh-CN" sz="1600" b="1" dirty="0" err="1">
                <a:latin typeface="+mn-lt"/>
                <a:ea typeface="楷体_GB2312" pitchFamily="49" charset="-122"/>
              </a:rPr>
              <a:t>obj.showy</a:t>
            </a:r>
            <a:r>
              <a:rPr kumimoji="1" lang="en-US" altLang="zh-CN" sz="1600" b="1" dirty="0">
                <a:latin typeface="+mn-lt"/>
                <a:ea typeface="楷体_GB2312" pitchFamily="49" charset="-122"/>
              </a:rPr>
              <a:t>();	</a:t>
            </a:r>
          </a:p>
          <a:p>
            <a:pPr eaLnBrk="1" hangingPunct="1">
              <a:buClr>
                <a:srgbClr val="FF9900"/>
              </a:buClr>
              <a:buFont typeface="Wingdings" panose="05000000000000000000" pitchFamily="2" charset="2"/>
              <a:buNone/>
            </a:pPr>
            <a:r>
              <a:rPr kumimoji="1" lang="en-US" altLang="zh-CN" sz="1600" b="1" dirty="0">
                <a:latin typeface="+mn-lt"/>
                <a:ea typeface="楷体_GB2312" pitchFamily="49" charset="-122"/>
              </a:rPr>
              <a:t>}</a:t>
            </a:r>
          </a:p>
        </p:txBody>
      </p:sp>
      <p:sp>
        <p:nvSpPr>
          <p:cNvPr id="14341" name="Rectangle 5"/>
          <p:cNvSpPr>
            <a:spLocks noChangeArrowheads="1"/>
          </p:cNvSpPr>
          <p:nvPr/>
        </p:nvSpPr>
        <p:spPr bwMode="auto">
          <a:xfrm>
            <a:off x="5724525" y="1860397"/>
            <a:ext cx="2808288" cy="1016305"/>
          </a:xfrm>
          <a:prstGeom prst="rect">
            <a:avLst/>
          </a:prstGeom>
          <a:noFill/>
          <a:ln w="3175">
            <a:solidFill>
              <a:schemeClr val="tx1"/>
            </a:solidFill>
            <a:miter lim="800000"/>
            <a:headEnd/>
            <a:tailEnd/>
          </a:ln>
          <a:effectLs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dirty="0" err="1">
                <a:latin typeface="Times New Roman" panose="02020603050405020304" pitchFamily="18" charset="0"/>
              </a:rPr>
              <a:t>Setx</a:t>
            </a:r>
            <a:r>
              <a:rPr kumimoji="1" lang="en-US" altLang="zh-CN" sz="2000" b="1" dirty="0">
                <a:latin typeface="Times New Roman" panose="02020603050405020304" pitchFamily="18" charset="0"/>
              </a:rPr>
              <a:t>()</a:t>
            </a:r>
          </a:p>
          <a:p>
            <a:pPr eaLnBrk="1" hangingPunct="1">
              <a:spcBef>
                <a:spcPct val="0"/>
              </a:spcBef>
              <a:buFontTx/>
              <a:buNone/>
            </a:pPr>
            <a:r>
              <a:rPr kumimoji="1" lang="en-US" altLang="zh-CN" sz="2000" b="1" dirty="0" err="1">
                <a:latin typeface="Times New Roman" panose="02020603050405020304" pitchFamily="18" charset="0"/>
              </a:rPr>
              <a:t>Getx</a:t>
            </a:r>
            <a:r>
              <a:rPr kumimoji="1" lang="en-US" altLang="zh-CN" sz="2000" b="1" dirty="0">
                <a:latin typeface="Times New Roman" panose="02020603050405020304" pitchFamily="18" charset="0"/>
              </a:rPr>
              <a:t>()</a:t>
            </a:r>
          </a:p>
          <a:p>
            <a:pPr eaLnBrk="1" hangingPunct="1">
              <a:spcBef>
                <a:spcPct val="0"/>
              </a:spcBef>
              <a:buFontTx/>
              <a:buNone/>
            </a:pPr>
            <a:r>
              <a:rPr kumimoji="1" lang="en-US" altLang="zh-CN" sz="2000" b="1" dirty="0" err="1">
                <a:latin typeface="Times New Roman" panose="02020603050405020304" pitchFamily="18" charset="0"/>
              </a:rPr>
              <a:t>Showx</a:t>
            </a:r>
            <a:r>
              <a:rPr kumimoji="1" lang="en-US" altLang="zh-CN" sz="2000" b="1" dirty="0">
                <a:latin typeface="Times New Roman" panose="02020603050405020304" pitchFamily="18" charset="0"/>
              </a:rPr>
              <a:t>()</a:t>
            </a:r>
          </a:p>
        </p:txBody>
      </p:sp>
      <p:sp>
        <p:nvSpPr>
          <p:cNvPr id="14342" name="Oval 6"/>
          <p:cNvSpPr>
            <a:spLocks noChangeArrowheads="1"/>
          </p:cNvSpPr>
          <p:nvPr/>
        </p:nvSpPr>
        <p:spPr bwMode="auto">
          <a:xfrm>
            <a:off x="7740650" y="2060575"/>
            <a:ext cx="500063" cy="612775"/>
          </a:xfrm>
          <a:prstGeom prst="ellipse">
            <a:avLst/>
          </a:prstGeom>
          <a:solidFill>
            <a:schemeClr val="tx1"/>
          </a:solid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solidFill>
                  <a:schemeClr val="bg1"/>
                </a:solidFill>
                <a:latin typeface="Times New Roman" panose="02020603050405020304" pitchFamily="18" charset="0"/>
              </a:rPr>
              <a:t>x</a:t>
            </a:r>
          </a:p>
        </p:txBody>
      </p:sp>
      <p:sp>
        <p:nvSpPr>
          <p:cNvPr id="14343" name="Rectangle 7"/>
          <p:cNvSpPr>
            <a:spLocks noChangeArrowheads="1"/>
          </p:cNvSpPr>
          <p:nvPr/>
        </p:nvSpPr>
        <p:spPr bwMode="auto">
          <a:xfrm>
            <a:off x="6948488" y="3789363"/>
            <a:ext cx="912653" cy="919162"/>
          </a:xfrm>
          <a:prstGeom prst="rect">
            <a:avLst/>
          </a:prstGeom>
          <a:solidFill>
            <a:schemeClr val="tx1"/>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800" b="1" dirty="0" err="1">
                <a:solidFill>
                  <a:schemeClr val="bg1"/>
                </a:solidFill>
                <a:latin typeface="Times New Roman" panose="02020603050405020304" pitchFamily="18" charset="0"/>
              </a:rPr>
              <a:t>Setx</a:t>
            </a:r>
            <a:r>
              <a:rPr kumimoji="1" lang="en-US" altLang="zh-CN" sz="1800" b="1" dirty="0">
                <a:solidFill>
                  <a:schemeClr val="bg1"/>
                </a:solidFill>
                <a:latin typeface="Times New Roman" panose="02020603050405020304" pitchFamily="18" charset="0"/>
              </a:rPr>
              <a:t>()</a:t>
            </a:r>
          </a:p>
          <a:p>
            <a:pPr eaLnBrk="1" hangingPunct="1">
              <a:spcBef>
                <a:spcPct val="0"/>
              </a:spcBef>
              <a:buFontTx/>
              <a:buNone/>
            </a:pPr>
            <a:r>
              <a:rPr kumimoji="1" lang="en-US" altLang="zh-CN" sz="1800" b="1" dirty="0" err="1">
                <a:solidFill>
                  <a:schemeClr val="bg1"/>
                </a:solidFill>
                <a:latin typeface="Times New Roman" panose="02020603050405020304" pitchFamily="18" charset="0"/>
              </a:rPr>
              <a:t>Getx</a:t>
            </a:r>
            <a:r>
              <a:rPr kumimoji="1" lang="en-US" altLang="zh-CN" sz="1800" b="1" dirty="0">
                <a:solidFill>
                  <a:schemeClr val="bg1"/>
                </a:solidFill>
                <a:latin typeface="Times New Roman" panose="02020603050405020304" pitchFamily="18" charset="0"/>
              </a:rPr>
              <a:t>()</a:t>
            </a:r>
          </a:p>
          <a:p>
            <a:pPr eaLnBrk="1" hangingPunct="1">
              <a:spcBef>
                <a:spcPct val="0"/>
              </a:spcBef>
              <a:buFontTx/>
              <a:buNone/>
            </a:pPr>
            <a:r>
              <a:rPr kumimoji="1" lang="en-US" altLang="zh-CN" sz="1800" b="1" dirty="0" err="1">
                <a:solidFill>
                  <a:schemeClr val="bg1"/>
                </a:solidFill>
                <a:latin typeface="Times New Roman" panose="02020603050405020304" pitchFamily="18" charset="0"/>
              </a:rPr>
              <a:t>Showx</a:t>
            </a:r>
            <a:r>
              <a:rPr kumimoji="1" lang="en-US" altLang="zh-CN" sz="1800" b="1" dirty="0">
                <a:solidFill>
                  <a:schemeClr val="bg1"/>
                </a:solidFill>
                <a:latin typeface="Times New Roman" panose="02020603050405020304" pitchFamily="18" charset="0"/>
              </a:rPr>
              <a:t>()</a:t>
            </a:r>
          </a:p>
        </p:txBody>
      </p:sp>
      <p:sp>
        <p:nvSpPr>
          <p:cNvPr id="14344" name="Oval 8"/>
          <p:cNvSpPr>
            <a:spLocks noChangeArrowheads="1"/>
          </p:cNvSpPr>
          <p:nvPr/>
        </p:nvSpPr>
        <p:spPr bwMode="auto">
          <a:xfrm>
            <a:off x="8041364" y="3878444"/>
            <a:ext cx="500062" cy="612775"/>
          </a:xfrm>
          <a:prstGeom prst="ellipse">
            <a:avLst/>
          </a:prstGeom>
          <a:solidFill>
            <a:schemeClr val="tx1"/>
          </a:solid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solidFill>
                  <a:schemeClr val="bg1"/>
                </a:solidFill>
                <a:latin typeface="Times New Roman" panose="02020603050405020304" pitchFamily="18" charset="0"/>
              </a:rPr>
              <a:t>x</a:t>
            </a:r>
          </a:p>
        </p:txBody>
      </p:sp>
      <p:sp>
        <p:nvSpPr>
          <p:cNvPr id="14345" name="Rectangle 9"/>
          <p:cNvSpPr>
            <a:spLocks noChangeArrowheads="1"/>
          </p:cNvSpPr>
          <p:nvPr/>
        </p:nvSpPr>
        <p:spPr bwMode="auto">
          <a:xfrm>
            <a:off x="5651500" y="4956022"/>
            <a:ext cx="2954338" cy="1016305"/>
          </a:xfrm>
          <a:prstGeom prst="rect">
            <a:avLst/>
          </a:prstGeom>
          <a:solidFill>
            <a:schemeClr val="bg1"/>
          </a:solidFill>
          <a:ln w="3175">
            <a:solidFill>
              <a:schemeClr val="tx1"/>
            </a:solidFill>
            <a:miter lim="800000"/>
            <a:headEnd/>
            <a:tailEnd/>
          </a:ln>
          <a:effectLs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dirty="0" err="1">
                <a:latin typeface="Times New Roman" panose="02020603050405020304" pitchFamily="18" charset="0"/>
              </a:rPr>
              <a:t>Sety</a:t>
            </a:r>
            <a:r>
              <a:rPr kumimoji="1" lang="en-US" altLang="zh-CN" sz="2000" b="1" dirty="0">
                <a:latin typeface="Times New Roman" panose="02020603050405020304" pitchFamily="18" charset="0"/>
              </a:rPr>
              <a:t>()</a:t>
            </a:r>
          </a:p>
          <a:p>
            <a:pPr eaLnBrk="1" hangingPunct="1">
              <a:spcBef>
                <a:spcPct val="0"/>
              </a:spcBef>
              <a:buFontTx/>
              <a:buNone/>
            </a:pPr>
            <a:r>
              <a:rPr kumimoji="1" lang="en-US" altLang="zh-CN" sz="2000" b="1" dirty="0" err="1">
                <a:latin typeface="Times New Roman" panose="02020603050405020304" pitchFamily="18" charset="0"/>
              </a:rPr>
              <a:t>Gety</a:t>
            </a:r>
            <a:r>
              <a:rPr kumimoji="1" lang="en-US" altLang="zh-CN" sz="2000" b="1" dirty="0">
                <a:latin typeface="Times New Roman" panose="02020603050405020304" pitchFamily="18" charset="0"/>
              </a:rPr>
              <a:t>()</a:t>
            </a:r>
          </a:p>
          <a:p>
            <a:pPr eaLnBrk="1" hangingPunct="1">
              <a:spcBef>
                <a:spcPct val="0"/>
              </a:spcBef>
              <a:buFontTx/>
              <a:buNone/>
            </a:pPr>
            <a:r>
              <a:rPr kumimoji="1" lang="en-US" altLang="zh-CN" sz="2000" b="1" dirty="0">
                <a:latin typeface="Times New Roman" panose="02020603050405020304" pitchFamily="18" charset="0"/>
              </a:rPr>
              <a:t>Showy()</a:t>
            </a:r>
          </a:p>
        </p:txBody>
      </p:sp>
      <p:sp>
        <p:nvSpPr>
          <p:cNvPr id="14346" name="Oval 10"/>
          <p:cNvSpPr>
            <a:spLocks noChangeArrowheads="1"/>
          </p:cNvSpPr>
          <p:nvPr/>
        </p:nvSpPr>
        <p:spPr bwMode="auto">
          <a:xfrm>
            <a:off x="7885113" y="5295900"/>
            <a:ext cx="500062" cy="612775"/>
          </a:xfrm>
          <a:prstGeom prst="ellipse">
            <a:avLst/>
          </a:prstGeom>
          <a:solidFill>
            <a:schemeClr val="tx1"/>
          </a:solid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solidFill>
                  <a:schemeClr val="bg1"/>
                </a:solidFill>
                <a:latin typeface="Times New Roman" panose="02020603050405020304" pitchFamily="18" charset="0"/>
              </a:rPr>
              <a:t>y</a:t>
            </a:r>
          </a:p>
        </p:txBody>
      </p:sp>
      <p:sp>
        <p:nvSpPr>
          <p:cNvPr id="14347" name="Line 11"/>
          <p:cNvSpPr>
            <a:spLocks noChangeShapeType="1"/>
          </p:cNvSpPr>
          <p:nvPr/>
        </p:nvSpPr>
        <p:spPr bwMode="auto">
          <a:xfrm>
            <a:off x="6516688" y="2060575"/>
            <a:ext cx="1223962" cy="215900"/>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4348" name="Line 12"/>
          <p:cNvSpPr>
            <a:spLocks noChangeShapeType="1"/>
          </p:cNvSpPr>
          <p:nvPr/>
        </p:nvSpPr>
        <p:spPr bwMode="auto">
          <a:xfrm>
            <a:off x="6589713" y="2420938"/>
            <a:ext cx="1150937" cy="0"/>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4349" name="Line 13"/>
          <p:cNvSpPr>
            <a:spLocks noChangeShapeType="1"/>
          </p:cNvSpPr>
          <p:nvPr/>
        </p:nvSpPr>
        <p:spPr bwMode="auto">
          <a:xfrm flipV="1">
            <a:off x="6805613" y="2493963"/>
            <a:ext cx="935037" cy="287337"/>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4350" name="Line 14"/>
          <p:cNvSpPr>
            <a:spLocks noChangeShapeType="1"/>
          </p:cNvSpPr>
          <p:nvPr/>
        </p:nvSpPr>
        <p:spPr bwMode="auto">
          <a:xfrm>
            <a:off x="7812088" y="3933825"/>
            <a:ext cx="253206" cy="177800"/>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spAutoFit/>
          </a:bodyPr>
          <a:lstStyle/>
          <a:p>
            <a:endParaRPr lang="zh-CN" altLang="en-US"/>
          </a:p>
        </p:txBody>
      </p:sp>
      <p:sp>
        <p:nvSpPr>
          <p:cNvPr id="14351" name="Line 15"/>
          <p:cNvSpPr>
            <a:spLocks noChangeShapeType="1"/>
          </p:cNvSpPr>
          <p:nvPr/>
        </p:nvSpPr>
        <p:spPr bwMode="auto">
          <a:xfrm flipV="1">
            <a:off x="7812088" y="4221087"/>
            <a:ext cx="253206" cy="9295"/>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spAutoFit/>
          </a:bodyPr>
          <a:lstStyle/>
          <a:p>
            <a:endParaRPr lang="zh-CN" altLang="en-US"/>
          </a:p>
        </p:txBody>
      </p:sp>
      <p:sp>
        <p:nvSpPr>
          <p:cNvPr id="14352" name="Line 16"/>
          <p:cNvSpPr>
            <a:spLocks noChangeShapeType="1"/>
          </p:cNvSpPr>
          <p:nvPr/>
        </p:nvSpPr>
        <p:spPr bwMode="auto">
          <a:xfrm flipV="1">
            <a:off x="7885113" y="4365625"/>
            <a:ext cx="215900" cy="71438"/>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4353" name="Line 17"/>
          <p:cNvSpPr>
            <a:spLocks noChangeShapeType="1"/>
          </p:cNvSpPr>
          <p:nvPr/>
        </p:nvSpPr>
        <p:spPr bwMode="auto">
          <a:xfrm>
            <a:off x="6516688" y="5157788"/>
            <a:ext cx="1296987" cy="360362"/>
          </a:xfrm>
          <a:prstGeom prst="line">
            <a:avLst/>
          </a:prstGeom>
          <a:noFill/>
          <a:ln w="31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4354" name="Line 18"/>
          <p:cNvSpPr>
            <a:spLocks noChangeShapeType="1"/>
          </p:cNvSpPr>
          <p:nvPr/>
        </p:nvSpPr>
        <p:spPr bwMode="auto">
          <a:xfrm>
            <a:off x="6589713" y="5445125"/>
            <a:ext cx="1223962" cy="144463"/>
          </a:xfrm>
          <a:prstGeom prst="line">
            <a:avLst/>
          </a:prstGeom>
          <a:noFill/>
          <a:ln w="31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4355" name="Line 19"/>
          <p:cNvSpPr>
            <a:spLocks noChangeShapeType="1"/>
          </p:cNvSpPr>
          <p:nvPr/>
        </p:nvSpPr>
        <p:spPr bwMode="auto">
          <a:xfrm flipV="1">
            <a:off x="6877050" y="5661025"/>
            <a:ext cx="1008063" cy="144463"/>
          </a:xfrm>
          <a:prstGeom prst="line">
            <a:avLst/>
          </a:prstGeom>
          <a:noFill/>
          <a:ln w="31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4356" name="Line 20"/>
          <p:cNvSpPr>
            <a:spLocks noChangeShapeType="1"/>
          </p:cNvSpPr>
          <p:nvPr/>
        </p:nvSpPr>
        <p:spPr bwMode="auto">
          <a:xfrm>
            <a:off x="6877050" y="0"/>
            <a:ext cx="0" cy="68580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4357" name="Text Box 21"/>
          <p:cNvSpPr txBox="1">
            <a:spLocks noChangeArrowheads="1"/>
          </p:cNvSpPr>
          <p:nvPr/>
        </p:nvSpPr>
        <p:spPr bwMode="auto">
          <a:xfrm>
            <a:off x="5686827" y="1212148"/>
            <a:ext cx="1265231"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000" b="1" dirty="0">
                <a:solidFill>
                  <a:schemeClr val="hlink"/>
                </a:solidFill>
                <a:latin typeface="Times New Roman" panose="02020603050405020304" pitchFamily="18" charset="0"/>
              </a:rPr>
              <a:t>接口</a:t>
            </a:r>
          </a:p>
        </p:txBody>
      </p:sp>
      <p:sp>
        <p:nvSpPr>
          <p:cNvPr id="14358" name="Text Box 22"/>
          <p:cNvSpPr txBox="1">
            <a:spLocks noChangeArrowheads="1"/>
          </p:cNvSpPr>
          <p:nvPr/>
        </p:nvSpPr>
        <p:spPr bwMode="auto">
          <a:xfrm>
            <a:off x="6984206" y="1208873"/>
            <a:ext cx="1512888"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000" b="1" dirty="0">
                <a:solidFill>
                  <a:schemeClr val="hlink"/>
                </a:solidFill>
                <a:latin typeface="Times New Roman" panose="02020603050405020304" pitchFamily="18" charset="0"/>
              </a:rPr>
              <a:t>私有数据</a:t>
            </a:r>
          </a:p>
        </p:txBody>
      </p:sp>
      <p:sp>
        <p:nvSpPr>
          <p:cNvPr id="14359" name="Freeform 23"/>
          <p:cNvSpPr>
            <a:spLocks/>
          </p:cNvSpPr>
          <p:nvPr/>
        </p:nvSpPr>
        <p:spPr bwMode="auto">
          <a:xfrm>
            <a:off x="5596721" y="4800428"/>
            <a:ext cx="1096963" cy="1270000"/>
          </a:xfrm>
          <a:custGeom>
            <a:avLst/>
            <a:gdLst>
              <a:gd name="T0" fmla="*/ 2147483646 w 791"/>
              <a:gd name="T1" fmla="*/ 2147483646 h 800"/>
              <a:gd name="T2" fmla="*/ 2147483646 w 791"/>
              <a:gd name="T3" fmla="*/ 2147483646 h 800"/>
              <a:gd name="T4" fmla="*/ 2147483646 w 791"/>
              <a:gd name="T5" fmla="*/ 2147483646 h 800"/>
              <a:gd name="T6" fmla="*/ 2147483646 w 791"/>
              <a:gd name="T7" fmla="*/ 2147483646 h 800"/>
              <a:gd name="T8" fmla="*/ 2147483646 w 791"/>
              <a:gd name="T9" fmla="*/ 2147483646 h 800"/>
              <a:gd name="T10" fmla="*/ 2147483646 w 791"/>
              <a:gd name="T11" fmla="*/ 2147483646 h 800"/>
              <a:gd name="T12" fmla="*/ 2147483646 w 791"/>
              <a:gd name="T13" fmla="*/ 2147483646 h 800"/>
              <a:gd name="T14" fmla="*/ 2147483646 w 791"/>
              <a:gd name="T15" fmla="*/ 2147483646 h 800"/>
              <a:gd name="T16" fmla="*/ 2147483646 w 791"/>
              <a:gd name="T17" fmla="*/ 2147483646 h 800"/>
              <a:gd name="T18" fmla="*/ 2147483646 w 791"/>
              <a:gd name="T19" fmla="*/ 2147483646 h 800"/>
              <a:gd name="T20" fmla="*/ 2147483646 w 791"/>
              <a:gd name="T21" fmla="*/ 2147483646 h 800"/>
              <a:gd name="T22" fmla="*/ 2147483646 w 791"/>
              <a:gd name="T23" fmla="*/ 2147483646 h 800"/>
              <a:gd name="T24" fmla="*/ 2147483646 w 791"/>
              <a:gd name="T25" fmla="*/ 2147483646 h 800"/>
              <a:gd name="T26" fmla="*/ 2147483646 w 791"/>
              <a:gd name="T27" fmla="*/ 2147483646 h 800"/>
              <a:gd name="T28" fmla="*/ 2147483646 w 791"/>
              <a:gd name="T29" fmla="*/ 2147483646 h 800"/>
              <a:gd name="T30" fmla="*/ 2147483646 w 791"/>
              <a:gd name="T31" fmla="*/ 2147483646 h 800"/>
              <a:gd name="T32" fmla="*/ 2147483646 w 791"/>
              <a:gd name="T33" fmla="*/ 2147483646 h 800"/>
              <a:gd name="T34" fmla="*/ 2147483646 w 791"/>
              <a:gd name="T35" fmla="*/ 2147483646 h 800"/>
              <a:gd name="T36" fmla="*/ 2147483646 w 791"/>
              <a:gd name="T37" fmla="*/ 2147483646 h 800"/>
              <a:gd name="T38" fmla="*/ 2147483646 w 791"/>
              <a:gd name="T39" fmla="*/ 2147483646 h 8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91" h="800">
                <a:moveTo>
                  <a:pt x="771" y="714"/>
                </a:moveTo>
                <a:cubicBezTo>
                  <a:pt x="788" y="665"/>
                  <a:pt x="782" y="688"/>
                  <a:pt x="791" y="647"/>
                </a:cubicBezTo>
                <a:cubicBezTo>
                  <a:pt x="787" y="572"/>
                  <a:pt x="778" y="533"/>
                  <a:pt x="771" y="464"/>
                </a:cubicBezTo>
                <a:cubicBezTo>
                  <a:pt x="763" y="378"/>
                  <a:pt x="755" y="268"/>
                  <a:pt x="703" y="193"/>
                </a:cubicBezTo>
                <a:cubicBezTo>
                  <a:pt x="690" y="155"/>
                  <a:pt x="664" y="148"/>
                  <a:pt x="635" y="125"/>
                </a:cubicBezTo>
                <a:cubicBezTo>
                  <a:pt x="575" y="77"/>
                  <a:pt x="502" y="41"/>
                  <a:pt x="425" y="30"/>
                </a:cubicBezTo>
                <a:cubicBezTo>
                  <a:pt x="338" y="0"/>
                  <a:pt x="234" y="20"/>
                  <a:pt x="148" y="23"/>
                </a:cubicBezTo>
                <a:cubicBezTo>
                  <a:pt x="134" y="25"/>
                  <a:pt x="120" y="27"/>
                  <a:pt x="107" y="30"/>
                </a:cubicBezTo>
                <a:cubicBezTo>
                  <a:pt x="93" y="34"/>
                  <a:pt x="66" y="44"/>
                  <a:pt x="66" y="44"/>
                </a:cubicBezTo>
                <a:cubicBezTo>
                  <a:pt x="56" y="72"/>
                  <a:pt x="57" y="81"/>
                  <a:pt x="32" y="98"/>
                </a:cubicBezTo>
                <a:cubicBezTo>
                  <a:pt x="26" y="118"/>
                  <a:pt x="12" y="159"/>
                  <a:pt x="12" y="159"/>
                </a:cubicBezTo>
                <a:cubicBezTo>
                  <a:pt x="0" y="241"/>
                  <a:pt x="14" y="311"/>
                  <a:pt x="32" y="389"/>
                </a:cubicBezTo>
                <a:cubicBezTo>
                  <a:pt x="38" y="417"/>
                  <a:pt x="44" y="468"/>
                  <a:pt x="59" y="498"/>
                </a:cubicBezTo>
                <a:cubicBezTo>
                  <a:pt x="91" y="563"/>
                  <a:pt x="58" y="476"/>
                  <a:pt x="80" y="538"/>
                </a:cubicBezTo>
                <a:cubicBezTo>
                  <a:pt x="92" y="631"/>
                  <a:pt x="122" y="718"/>
                  <a:pt x="222" y="748"/>
                </a:cubicBezTo>
                <a:cubicBezTo>
                  <a:pt x="262" y="776"/>
                  <a:pt x="331" y="777"/>
                  <a:pt x="378" y="782"/>
                </a:cubicBezTo>
                <a:cubicBezTo>
                  <a:pt x="448" y="800"/>
                  <a:pt x="436" y="795"/>
                  <a:pt x="541" y="789"/>
                </a:cubicBezTo>
                <a:cubicBezTo>
                  <a:pt x="588" y="773"/>
                  <a:pt x="641" y="768"/>
                  <a:pt x="690" y="762"/>
                </a:cubicBezTo>
                <a:cubicBezTo>
                  <a:pt x="712" y="754"/>
                  <a:pt x="751" y="728"/>
                  <a:pt x="751" y="728"/>
                </a:cubicBezTo>
                <a:cubicBezTo>
                  <a:pt x="755" y="715"/>
                  <a:pt x="788" y="665"/>
                  <a:pt x="771" y="714"/>
                </a:cubicBezTo>
                <a:close/>
              </a:path>
            </a:pathLst>
          </a:custGeom>
          <a:noFill/>
          <a:ln w="38100" cap="flat" cmpd="sng">
            <a:solidFill>
              <a:srgbClr val="0000CC"/>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4360" name="AutoShape 24"/>
          <p:cNvSpPr>
            <a:spLocks noChangeArrowheads="1"/>
          </p:cNvSpPr>
          <p:nvPr/>
        </p:nvSpPr>
        <p:spPr bwMode="auto">
          <a:xfrm rot="-6819132">
            <a:off x="7462373" y="4010221"/>
            <a:ext cx="387411" cy="1946275"/>
          </a:xfrm>
          <a:prstGeom prst="curvedRightArrow">
            <a:avLst>
              <a:gd name="adj1" fmla="val 28102"/>
              <a:gd name="adj2" fmla="val 103087"/>
              <a:gd name="adj3" fmla="val 33333"/>
            </a:avLst>
          </a:prstGeom>
          <a:solidFill>
            <a:schemeClr val="bg1"/>
          </a:solidFill>
          <a:ln w="3175">
            <a:solidFill>
              <a:srgbClr val="0000CC"/>
            </a:solidFill>
            <a:miter lim="800000"/>
            <a:headEnd/>
            <a:tailEnd/>
          </a:ln>
          <a:effectLst/>
        </p:spPr>
        <p:txBody>
          <a:bodyPr wrap="squar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361" name="Rectangle 25"/>
          <p:cNvSpPr>
            <a:spLocks noChangeArrowheads="1"/>
          </p:cNvSpPr>
          <p:nvPr/>
        </p:nvSpPr>
        <p:spPr bwMode="auto">
          <a:xfrm>
            <a:off x="7597775" y="4941888"/>
            <a:ext cx="71438" cy="431800"/>
          </a:xfrm>
          <a:prstGeom prst="rect">
            <a:avLst/>
          </a:prstGeom>
          <a:solidFill>
            <a:srgbClr val="0000CC"/>
          </a:solidFill>
          <a:ln w="3175">
            <a:solidFill>
              <a:schemeClr val="bg1"/>
            </a:solidFill>
            <a:miter lim="800000"/>
            <a:headEnd/>
            <a:tailEnd/>
          </a:ln>
          <a:effectLst/>
        </p:spPr>
        <p:txBody>
          <a:bodyPr wrap="non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362" name="AutoShape 26"/>
          <p:cNvSpPr>
            <a:spLocks noChangeArrowheads="1"/>
          </p:cNvSpPr>
          <p:nvPr/>
        </p:nvSpPr>
        <p:spPr bwMode="auto">
          <a:xfrm rot="13994695">
            <a:off x="5275126" y="2988377"/>
            <a:ext cx="1529954" cy="1657350"/>
          </a:xfrm>
          <a:prstGeom prst="curvedLeftArrow">
            <a:avLst>
              <a:gd name="adj1" fmla="val 1185"/>
              <a:gd name="adj2" fmla="val 40000"/>
              <a:gd name="adj3" fmla="val 53523"/>
            </a:avLst>
          </a:prstGeom>
          <a:solidFill>
            <a:srgbClr val="0000CC"/>
          </a:solidFill>
          <a:ln w="3175">
            <a:solidFill>
              <a:schemeClr val="tx1"/>
            </a:solidFill>
            <a:miter lim="800000"/>
            <a:headEnd/>
            <a:tailEnd/>
          </a:ln>
          <a:effectLst/>
        </p:spPr>
        <p:txBody>
          <a:bodyPr wrap="squar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363" name="Text Box 27"/>
          <p:cNvSpPr txBox="1">
            <a:spLocks noChangeArrowheads="1"/>
          </p:cNvSpPr>
          <p:nvPr/>
        </p:nvSpPr>
        <p:spPr bwMode="auto">
          <a:xfrm>
            <a:off x="4932363" y="2133600"/>
            <a:ext cx="790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400" b="1" dirty="0">
                <a:latin typeface="Times New Roman" panose="02020603050405020304" pitchFamily="18" charset="0"/>
              </a:rPr>
              <a:t>base</a:t>
            </a:r>
          </a:p>
        </p:txBody>
      </p:sp>
      <p:sp>
        <p:nvSpPr>
          <p:cNvPr id="14364" name="Text Box 28"/>
          <p:cNvSpPr txBox="1">
            <a:spLocks noChangeArrowheads="1"/>
          </p:cNvSpPr>
          <p:nvPr/>
        </p:nvSpPr>
        <p:spPr bwMode="auto">
          <a:xfrm>
            <a:off x="5295900" y="3803863"/>
            <a:ext cx="1293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400" b="1" dirty="0">
                <a:latin typeface="Times New Roman" panose="02020603050405020304" pitchFamily="18" charset="0"/>
              </a:rPr>
              <a:t>derived</a:t>
            </a:r>
          </a:p>
        </p:txBody>
      </p:sp>
    </p:spTree>
    <p:extLst>
      <p:ext uri="{BB962C8B-B14F-4D97-AF65-F5344CB8AC3E}">
        <p14:creationId xmlns:p14="http://schemas.microsoft.com/office/powerpoint/2010/main" val="32639412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347"/>
                                        </p:tgtEl>
                                        <p:attrNameLst>
                                          <p:attrName>style.visibility</p:attrName>
                                        </p:attrNameLst>
                                      </p:cBhvr>
                                      <p:to>
                                        <p:strVal val="visible"/>
                                      </p:to>
                                    </p:set>
                                    <p:animEffect transition="in" filter="wipe(left)">
                                      <p:cBhvr>
                                        <p:cTn id="7" dur="500"/>
                                        <p:tgtEl>
                                          <p:spTgt spid="14347"/>
                                        </p:tgtEl>
                                      </p:cBhvr>
                                    </p:animEffect>
                                  </p:childTnLst>
                                </p:cTn>
                              </p:par>
                              <p:par>
                                <p:cTn id="8" presetID="22" presetClass="entr" presetSubtype="8" fill="hold" nodeType="withEffect">
                                  <p:stCondLst>
                                    <p:cond delay="0"/>
                                  </p:stCondLst>
                                  <p:childTnLst>
                                    <p:set>
                                      <p:cBhvr>
                                        <p:cTn id="9" dur="1" fill="hold">
                                          <p:stCondLst>
                                            <p:cond delay="0"/>
                                          </p:stCondLst>
                                        </p:cTn>
                                        <p:tgtEl>
                                          <p:spTgt spid="14348"/>
                                        </p:tgtEl>
                                        <p:attrNameLst>
                                          <p:attrName>style.visibility</p:attrName>
                                        </p:attrNameLst>
                                      </p:cBhvr>
                                      <p:to>
                                        <p:strVal val="visible"/>
                                      </p:to>
                                    </p:set>
                                    <p:animEffect transition="in" filter="wipe(left)">
                                      <p:cBhvr>
                                        <p:cTn id="10" dur="500"/>
                                        <p:tgtEl>
                                          <p:spTgt spid="14348"/>
                                        </p:tgtEl>
                                      </p:cBhvr>
                                    </p:animEffect>
                                  </p:childTnLst>
                                </p:cTn>
                              </p:par>
                              <p:par>
                                <p:cTn id="11" presetID="22" presetClass="entr" presetSubtype="8" fill="hold" nodeType="withEffect">
                                  <p:stCondLst>
                                    <p:cond delay="0"/>
                                  </p:stCondLst>
                                  <p:childTnLst>
                                    <p:set>
                                      <p:cBhvr>
                                        <p:cTn id="12" dur="1" fill="hold">
                                          <p:stCondLst>
                                            <p:cond delay="0"/>
                                          </p:stCondLst>
                                        </p:cTn>
                                        <p:tgtEl>
                                          <p:spTgt spid="14349"/>
                                        </p:tgtEl>
                                        <p:attrNameLst>
                                          <p:attrName>style.visibility</p:attrName>
                                        </p:attrNameLst>
                                      </p:cBhvr>
                                      <p:to>
                                        <p:strVal val="visible"/>
                                      </p:to>
                                    </p:set>
                                    <p:animEffect transition="in" filter="wipe(left)">
                                      <p:cBhvr>
                                        <p:cTn id="13" dur="500"/>
                                        <p:tgtEl>
                                          <p:spTgt spid="1434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4350"/>
                                        </p:tgtEl>
                                        <p:attrNameLst>
                                          <p:attrName>style.visibility</p:attrName>
                                        </p:attrNameLst>
                                      </p:cBhvr>
                                      <p:to>
                                        <p:strVal val="visible"/>
                                      </p:to>
                                    </p:set>
                                    <p:animEffect transition="in" filter="wipe(left)">
                                      <p:cBhvr>
                                        <p:cTn id="18" dur="500"/>
                                        <p:tgtEl>
                                          <p:spTgt spid="14350"/>
                                        </p:tgtEl>
                                      </p:cBhvr>
                                    </p:animEffect>
                                  </p:childTnLst>
                                </p:cTn>
                              </p:par>
                              <p:par>
                                <p:cTn id="19" presetID="22" presetClass="entr" presetSubtype="8" fill="hold" nodeType="withEffect">
                                  <p:stCondLst>
                                    <p:cond delay="0"/>
                                  </p:stCondLst>
                                  <p:childTnLst>
                                    <p:set>
                                      <p:cBhvr>
                                        <p:cTn id="20" dur="1" fill="hold">
                                          <p:stCondLst>
                                            <p:cond delay="0"/>
                                          </p:stCondLst>
                                        </p:cTn>
                                        <p:tgtEl>
                                          <p:spTgt spid="14351"/>
                                        </p:tgtEl>
                                        <p:attrNameLst>
                                          <p:attrName>style.visibility</p:attrName>
                                        </p:attrNameLst>
                                      </p:cBhvr>
                                      <p:to>
                                        <p:strVal val="visible"/>
                                      </p:to>
                                    </p:set>
                                    <p:animEffect transition="in" filter="wipe(left)">
                                      <p:cBhvr>
                                        <p:cTn id="21" dur="500"/>
                                        <p:tgtEl>
                                          <p:spTgt spid="14351"/>
                                        </p:tgtEl>
                                      </p:cBhvr>
                                    </p:animEffect>
                                  </p:childTnLst>
                                </p:cTn>
                              </p:par>
                              <p:par>
                                <p:cTn id="22" presetID="22" presetClass="entr" presetSubtype="8" fill="hold" nodeType="withEffect">
                                  <p:stCondLst>
                                    <p:cond delay="0"/>
                                  </p:stCondLst>
                                  <p:childTnLst>
                                    <p:set>
                                      <p:cBhvr>
                                        <p:cTn id="23" dur="1" fill="hold">
                                          <p:stCondLst>
                                            <p:cond delay="0"/>
                                          </p:stCondLst>
                                        </p:cTn>
                                        <p:tgtEl>
                                          <p:spTgt spid="14352"/>
                                        </p:tgtEl>
                                        <p:attrNameLst>
                                          <p:attrName>style.visibility</p:attrName>
                                        </p:attrNameLst>
                                      </p:cBhvr>
                                      <p:to>
                                        <p:strVal val="visible"/>
                                      </p:to>
                                    </p:set>
                                    <p:animEffect transition="in" filter="wipe(left)">
                                      <p:cBhvr>
                                        <p:cTn id="24" dur="500"/>
                                        <p:tgtEl>
                                          <p:spTgt spid="1435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14353"/>
                                        </p:tgtEl>
                                        <p:attrNameLst>
                                          <p:attrName>style.visibility</p:attrName>
                                        </p:attrNameLst>
                                      </p:cBhvr>
                                      <p:to>
                                        <p:strVal val="visible"/>
                                      </p:to>
                                    </p:set>
                                    <p:animEffect transition="in" filter="wipe(left)">
                                      <p:cBhvr>
                                        <p:cTn id="29" dur="500"/>
                                        <p:tgtEl>
                                          <p:spTgt spid="14353"/>
                                        </p:tgtEl>
                                      </p:cBhvr>
                                    </p:animEffect>
                                  </p:childTnLst>
                                </p:cTn>
                              </p:par>
                              <p:par>
                                <p:cTn id="30" presetID="22" presetClass="entr" presetSubtype="8" fill="hold" nodeType="withEffect">
                                  <p:stCondLst>
                                    <p:cond delay="0"/>
                                  </p:stCondLst>
                                  <p:childTnLst>
                                    <p:set>
                                      <p:cBhvr>
                                        <p:cTn id="31" dur="1" fill="hold">
                                          <p:stCondLst>
                                            <p:cond delay="0"/>
                                          </p:stCondLst>
                                        </p:cTn>
                                        <p:tgtEl>
                                          <p:spTgt spid="14354"/>
                                        </p:tgtEl>
                                        <p:attrNameLst>
                                          <p:attrName>style.visibility</p:attrName>
                                        </p:attrNameLst>
                                      </p:cBhvr>
                                      <p:to>
                                        <p:strVal val="visible"/>
                                      </p:to>
                                    </p:set>
                                    <p:animEffect transition="in" filter="wipe(left)">
                                      <p:cBhvr>
                                        <p:cTn id="32" dur="500"/>
                                        <p:tgtEl>
                                          <p:spTgt spid="14354"/>
                                        </p:tgtEl>
                                      </p:cBhvr>
                                    </p:animEffect>
                                  </p:childTnLst>
                                </p:cTn>
                              </p:par>
                              <p:par>
                                <p:cTn id="33" presetID="22" presetClass="entr" presetSubtype="8" fill="hold" nodeType="withEffect">
                                  <p:stCondLst>
                                    <p:cond delay="0"/>
                                  </p:stCondLst>
                                  <p:childTnLst>
                                    <p:set>
                                      <p:cBhvr>
                                        <p:cTn id="34" dur="1" fill="hold">
                                          <p:stCondLst>
                                            <p:cond delay="0"/>
                                          </p:stCondLst>
                                        </p:cTn>
                                        <p:tgtEl>
                                          <p:spTgt spid="14355"/>
                                        </p:tgtEl>
                                        <p:attrNameLst>
                                          <p:attrName>style.visibility</p:attrName>
                                        </p:attrNameLst>
                                      </p:cBhvr>
                                      <p:to>
                                        <p:strVal val="visible"/>
                                      </p:to>
                                    </p:set>
                                    <p:animEffect transition="in" filter="wipe(left)">
                                      <p:cBhvr>
                                        <p:cTn id="35" dur="500"/>
                                        <p:tgtEl>
                                          <p:spTgt spid="1435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14359"/>
                                        </p:tgtEl>
                                        <p:attrNameLst>
                                          <p:attrName>style.visibility</p:attrName>
                                        </p:attrNameLst>
                                      </p:cBhvr>
                                      <p:to>
                                        <p:strVal val="visible"/>
                                      </p:to>
                                    </p:set>
                                    <p:animEffect transition="in" filter="wipe(down)">
                                      <p:cBhvr>
                                        <p:cTn id="40" dur="500"/>
                                        <p:tgtEl>
                                          <p:spTgt spid="1435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4360"/>
                                        </p:tgtEl>
                                        <p:attrNameLst>
                                          <p:attrName>style.visibility</p:attrName>
                                        </p:attrNameLst>
                                      </p:cBhvr>
                                      <p:to>
                                        <p:strVal val="visible"/>
                                      </p:to>
                                    </p:set>
                                    <p:animEffect transition="in" filter="wipe(left)">
                                      <p:cBhvr>
                                        <p:cTn id="45" dur="500"/>
                                        <p:tgtEl>
                                          <p:spTgt spid="1436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4361"/>
                                        </p:tgtEl>
                                        <p:attrNameLst>
                                          <p:attrName>style.visibility</p:attrName>
                                        </p:attrNameLst>
                                      </p:cBhvr>
                                      <p:to>
                                        <p:strVal val="visible"/>
                                      </p:to>
                                    </p:set>
                                    <p:animEffect transition="in" filter="wipe(down)">
                                      <p:cBhvr>
                                        <p:cTn id="50" dur="500"/>
                                        <p:tgtEl>
                                          <p:spTgt spid="1436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4362"/>
                                        </p:tgtEl>
                                        <p:attrNameLst>
                                          <p:attrName>style.visibility</p:attrName>
                                        </p:attrNameLst>
                                      </p:cBhvr>
                                      <p:to>
                                        <p:strVal val="visible"/>
                                      </p:to>
                                    </p:set>
                                    <p:animEffect transition="in" filter="wipe(down)">
                                      <p:cBhvr>
                                        <p:cTn id="55" dur="500"/>
                                        <p:tgtEl>
                                          <p:spTgt spid="1436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14350"/>
                                        </p:tgtEl>
                                        <p:attrNameLst>
                                          <p:attrName>style.visibility</p:attrName>
                                        </p:attrNameLst>
                                      </p:cBhvr>
                                      <p:to>
                                        <p:strVal val="visible"/>
                                      </p:to>
                                    </p:set>
                                    <p:animEffect transition="in" filter="wipe(left)">
                                      <p:cBhvr>
                                        <p:cTn id="60" dur="500"/>
                                        <p:tgtEl>
                                          <p:spTgt spid="14350"/>
                                        </p:tgtEl>
                                      </p:cBhvr>
                                    </p:animEffect>
                                  </p:childTnLst>
                                </p:cTn>
                              </p:par>
                              <p:par>
                                <p:cTn id="61" presetID="22" presetClass="entr" presetSubtype="8" fill="hold" nodeType="withEffect">
                                  <p:stCondLst>
                                    <p:cond delay="0"/>
                                  </p:stCondLst>
                                  <p:childTnLst>
                                    <p:set>
                                      <p:cBhvr>
                                        <p:cTn id="62" dur="1" fill="hold">
                                          <p:stCondLst>
                                            <p:cond delay="0"/>
                                          </p:stCondLst>
                                        </p:cTn>
                                        <p:tgtEl>
                                          <p:spTgt spid="14351"/>
                                        </p:tgtEl>
                                        <p:attrNameLst>
                                          <p:attrName>style.visibility</p:attrName>
                                        </p:attrNameLst>
                                      </p:cBhvr>
                                      <p:to>
                                        <p:strVal val="visible"/>
                                      </p:to>
                                    </p:set>
                                    <p:animEffect transition="in" filter="wipe(left)">
                                      <p:cBhvr>
                                        <p:cTn id="63" dur="500"/>
                                        <p:tgtEl>
                                          <p:spTgt spid="14351"/>
                                        </p:tgtEl>
                                      </p:cBhvr>
                                    </p:animEffect>
                                  </p:childTnLst>
                                </p:cTn>
                              </p:par>
                              <p:par>
                                <p:cTn id="64" presetID="22" presetClass="entr" presetSubtype="8" fill="hold" nodeType="withEffect">
                                  <p:stCondLst>
                                    <p:cond delay="0"/>
                                  </p:stCondLst>
                                  <p:childTnLst>
                                    <p:set>
                                      <p:cBhvr>
                                        <p:cTn id="65" dur="1" fill="hold">
                                          <p:stCondLst>
                                            <p:cond delay="0"/>
                                          </p:stCondLst>
                                        </p:cTn>
                                        <p:tgtEl>
                                          <p:spTgt spid="14352"/>
                                        </p:tgtEl>
                                        <p:attrNameLst>
                                          <p:attrName>style.visibility</p:attrName>
                                        </p:attrNameLst>
                                      </p:cBhvr>
                                      <p:to>
                                        <p:strVal val="visible"/>
                                      </p:to>
                                    </p:set>
                                    <p:animEffect transition="in" filter="wipe(left)">
                                      <p:cBhvr>
                                        <p:cTn id="66" dur="500"/>
                                        <p:tgtEl>
                                          <p:spTgt spid="14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60" grpId="0" animBg="1"/>
      <p:bldP spid="14361" grpId="0" animBg="1"/>
      <p:bldP spid="143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251520" y="1196753"/>
            <a:ext cx="8435280" cy="5184998"/>
          </a:xfrm>
          <a:noFill/>
        </p:spPr>
        <p:txBody>
          <a:bodyPr/>
          <a:lstStyle/>
          <a:p>
            <a:pPr marL="0" indent="0" eaLnBrk="1" hangingPunct="1">
              <a:lnSpc>
                <a:spcPct val="80000"/>
              </a:lnSpc>
              <a:buNone/>
            </a:pPr>
            <a:r>
              <a:rPr lang="en-US" altLang="zh-CN" sz="2800" b="1" dirty="0" smtClean="0">
                <a:solidFill>
                  <a:srgbClr val="0000CC"/>
                </a:solidFill>
              </a:rPr>
              <a:t>3. protected</a:t>
            </a:r>
            <a:r>
              <a:rPr lang="zh-CN" altLang="en-US" sz="2800" b="1" dirty="0">
                <a:solidFill>
                  <a:srgbClr val="0000CC"/>
                </a:solidFill>
              </a:rPr>
              <a:t>继承</a:t>
            </a:r>
            <a:endParaRPr lang="en-US" altLang="zh-CN" sz="2800" b="1" dirty="0">
              <a:solidFill>
                <a:srgbClr val="0000CC"/>
              </a:solidFill>
            </a:endParaRPr>
          </a:p>
          <a:p>
            <a:pPr marL="800100" lvl="2" indent="0">
              <a:buNone/>
            </a:pPr>
            <a:r>
              <a:rPr lang="en-US" altLang="zh-CN" b="1" dirty="0"/>
              <a:t>class </a:t>
            </a:r>
            <a:r>
              <a:rPr lang="en-US" altLang="zh-CN" b="1" dirty="0" err="1"/>
              <a:t>Derived:</a:t>
            </a:r>
            <a:r>
              <a:rPr lang="en-US" altLang="zh-CN" b="1" dirty="0" err="1">
                <a:solidFill>
                  <a:srgbClr val="FF0000"/>
                </a:solidFill>
              </a:rPr>
              <a:t>protected</a:t>
            </a:r>
            <a:r>
              <a:rPr lang="en-US" altLang="zh-CN" b="1" dirty="0"/>
              <a:t> Base{</a:t>
            </a:r>
            <a:endParaRPr lang="zh-CN" altLang="zh-CN" b="1" dirty="0"/>
          </a:p>
          <a:p>
            <a:pPr marL="800100" lvl="2" indent="0">
              <a:buNone/>
            </a:pPr>
            <a:r>
              <a:rPr lang="en-US" altLang="zh-CN" b="1" dirty="0"/>
              <a:t>   </a:t>
            </a:r>
            <a:r>
              <a:rPr lang="zh-CN" altLang="zh-CN" b="1" dirty="0"/>
              <a:t>……</a:t>
            </a:r>
          </a:p>
          <a:p>
            <a:pPr marL="800100" lvl="2" indent="0">
              <a:buNone/>
            </a:pPr>
            <a:r>
              <a:rPr lang="en-US" altLang="zh-CN" b="1" dirty="0"/>
              <a:t>}</a:t>
            </a:r>
            <a:endParaRPr lang="zh-CN" altLang="zh-CN" b="1" dirty="0"/>
          </a:p>
          <a:p>
            <a:pPr lvl="1"/>
            <a:r>
              <a:rPr lang="zh-CN" altLang="zh-CN" sz="2400" b="1" dirty="0"/>
              <a:t>在</a:t>
            </a:r>
            <a:r>
              <a:rPr lang="en-US" altLang="zh-CN" sz="2400" b="1" dirty="0"/>
              <a:t>protected</a:t>
            </a:r>
            <a:r>
              <a:rPr lang="zh-CN" altLang="zh-CN" sz="2400" b="1" dirty="0"/>
              <a:t>派生方式下，</a:t>
            </a:r>
            <a:r>
              <a:rPr lang="zh-CN" altLang="en-US" sz="2400" b="1" dirty="0"/>
              <a:t>派生复制了基类全部成员，但复制到</a:t>
            </a:r>
            <a:r>
              <a:rPr lang="en-US" altLang="zh-CN" sz="2400" b="1" dirty="0"/>
              <a:t>public</a:t>
            </a:r>
            <a:r>
              <a:rPr lang="zh-CN" altLang="en-US" sz="2400" b="1" dirty="0"/>
              <a:t>成员在派生类中变成了</a:t>
            </a:r>
            <a:r>
              <a:rPr lang="en-US" altLang="zh-CN" sz="2400" b="1" dirty="0"/>
              <a:t>protected</a:t>
            </a:r>
            <a:r>
              <a:rPr lang="zh-CN" altLang="en-US" sz="2400" b="1" dirty="0"/>
              <a:t>成员，其余成员的访问权限保持不变</a:t>
            </a:r>
            <a:r>
              <a:rPr lang="zh-CN" altLang="zh-CN" sz="2400" b="1" dirty="0"/>
              <a:t>。</a:t>
            </a:r>
          </a:p>
          <a:p>
            <a:pPr lvl="1"/>
            <a:r>
              <a:rPr lang="zh-CN" altLang="zh-CN" sz="2400" b="1" dirty="0"/>
              <a:t> 在派生方式下，</a:t>
            </a:r>
            <a:r>
              <a:rPr lang="zh-CN" altLang="zh-CN" sz="2400" b="1" dirty="0">
                <a:solidFill>
                  <a:srgbClr val="FF0000"/>
                </a:solidFill>
              </a:rPr>
              <a:t>派生类的</a:t>
            </a:r>
            <a:r>
              <a:rPr lang="zh-CN" altLang="en-US" sz="2400" b="1" dirty="0">
                <a:solidFill>
                  <a:srgbClr val="FF0000"/>
                </a:solidFill>
              </a:rPr>
              <a:t>继承到的</a:t>
            </a:r>
            <a:r>
              <a:rPr lang="zh-CN" altLang="zh-CN" sz="2400" b="1" dirty="0">
                <a:solidFill>
                  <a:srgbClr val="FF0000"/>
                </a:solidFill>
              </a:rPr>
              <a:t>成员函数</a:t>
            </a:r>
            <a:r>
              <a:rPr lang="zh-CN" altLang="en-US" sz="2400" b="1" dirty="0">
                <a:solidFill>
                  <a:srgbClr val="FF0000"/>
                </a:solidFill>
              </a:rPr>
              <a:t>都不能被外部函数访问，</a:t>
            </a:r>
            <a:r>
              <a:rPr lang="zh-CN" altLang="zh-CN" sz="2400" b="1" dirty="0">
                <a:solidFill>
                  <a:srgbClr val="FF0000"/>
                </a:solidFill>
              </a:rPr>
              <a:t>但</a:t>
            </a:r>
            <a:r>
              <a:rPr lang="zh-CN" altLang="en-US" sz="2400" b="1" dirty="0">
                <a:solidFill>
                  <a:srgbClr val="FF0000"/>
                </a:solidFill>
              </a:rPr>
              <a:t>在派生类中可以</a:t>
            </a:r>
            <a:r>
              <a:rPr lang="zh-CN" altLang="zh-CN" sz="2400" b="1" dirty="0">
                <a:solidFill>
                  <a:srgbClr val="FF0000"/>
                </a:solidFill>
              </a:rPr>
              <a:t>直接访问基类的</a:t>
            </a:r>
            <a:r>
              <a:rPr lang="en-US" altLang="zh-CN" sz="2400" b="1" dirty="0">
                <a:solidFill>
                  <a:srgbClr val="FF0000"/>
                </a:solidFill>
              </a:rPr>
              <a:t>public</a:t>
            </a:r>
            <a:r>
              <a:rPr lang="zh-CN" altLang="zh-CN" sz="2400" b="1" dirty="0">
                <a:solidFill>
                  <a:srgbClr val="FF0000"/>
                </a:solidFill>
              </a:rPr>
              <a:t>和</a:t>
            </a:r>
            <a:r>
              <a:rPr lang="en-US" altLang="zh-CN" sz="2400" b="1" dirty="0">
                <a:solidFill>
                  <a:srgbClr val="FF0000"/>
                </a:solidFill>
              </a:rPr>
              <a:t>protected</a:t>
            </a:r>
            <a:r>
              <a:rPr lang="zh-CN" altLang="zh-CN" sz="2400" b="1" dirty="0">
                <a:solidFill>
                  <a:srgbClr val="FF0000"/>
                </a:solidFill>
              </a:rPr>
              <a:t>成员</a:t>
            </a:r>
            <a:r>
              <a:rPr lang="zh-CN" altLang="zh-CN" sz="2400" b="1" dirty="0"/>
              <a:t>，</a:t>
            </a:r>
            <a:r>
              <a:rPr lang="zh-CN" altLang="zh-CN" sz="2400" b="1" dirty="0">
                <a:solidFill>
                  <a:srgbClr val="0000CC"/>
                </a:solidFill>
              </a:rPr>
              <a:t>并且通过它们访问基类本身的</a:t>
            </a:r>
            <a:r>
              <a:rPr lang="en-US" altLang="zh-CN" sz="2400" b="1" dirty="0">
                <a:solidFill>
                  <a:srgbClr val="0000CC"/>
                </a:solidFill>
              </a:rPr>
              <a:t>private</a:t>
            </a:r>
            <a:r>
              <a:rPr lang="zh-CN" altLang="zh-CN" sz="2400" b="1" dirty="0">
                <a:solidFill>
                  <a:srgbClr val="0000CC"/>
                </a:solidFill>
              </a:rPr>
              <a:t>成员</a:t>
            </a:r>
            <a:r>
              <a:rPr lang="zh-CN" altLang="zh-CN" sz="2400" b="1" dirty="0"/>
              <a:t>。</a:t>
            </a:r>
            <a:endParaRPr lang="en-US" altLang="zh-CN" sz="2400" b="1" dirty="0">
              <a:solidFill>
                <a:srgbClr val="0000CC"/>
              </a:solidFill>
            </a:endParaRPr>
          </a:p>
        </p:txBody>
      </p:sp>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4.3 </a:t>
            </a:r>
            <a:r>
              <a:rPr lang="en-US" altLang="zh-CN" sz="3600" b="1" kern="1200" dirty="0" smtClean="0">
                <a:solidFill>
                  <a:srgbClr val="C00000"/>
                </a:solidFill>
              </a:rPr>
              <a:t> </a:t>
            </a:r>
            <a:r>
              <a:rPr lang="zh-CN" altLang="en-US" sz="3600" b="1" kern="1200" dirty="0" smtClean="0">
                <a:solidFill>
                  <a:srgbClr val="C00000"/>
                </a:solidFill>
              </a:rPr>
              <a:t>继承</a:t>
            </a:r>
            <a:r>
              <a:rPr lang="zh-CN" altLang="en-US" sz="3600" b="1" kern="1200" dirty="0">
                <a:solidFill>
                  <a:srgbClr val="C00000"/>
                </a:solidFill>
              </a:rPr>
              <a:t>方式</a:t>
            </a:r>
          </a:p>
        </p:txBody>
      </p:sp>
    </p:spTree>
    <p:extLst>
      <p:ext uri="{BB962C8B-B14F-4D97-AF65-F5344CB8AC3E}">
        <p14:creationId xmlns:p14="http://schemas.microsoft.com/office/powerpoint/2010/main" val="14458094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5">
                                            <p:txEl>
                                              <p:pRg st="4" end="4"/>
                                            </p:txEl>
                                          </p:spTgt>
                                        </p:tgtEl>
                                        <p:attrNameLst>
                                          <p:attrName>style.visibility</p:attrName>
                                        </p:attrNameLst>
                                      </p:cBhvr>
                                      <p:to>
                                        <p:strVal val="visible"/>
                                      </p:to>
                                    </p:set>
                                    <p:anim calcmode="lin" valueType="num">
                                      <p:cBhvr additive="base">
                                        <p:cTn id="7"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5">
                                            <p:txEl>
                                              <p:pRg st="5" end="5"/>
                                            </p:txEl>
                                          </p:spTgt>
                                        </p:tgtEl>
                                        <p:attrNameLst>
                                          <p:attrName>style.visibility</p:attrName>
                                        </p:attrNameLst>
                                      </p:cBhvr>
                                      <p:to>
                                        <p:strVal val="visible"/>
                                      </p:to>
                                    </p:set>
                                    <p:anim calcmode="lin" valueType="num">
                                      <p:cBhvr additive="base">
                                        <p:cTn id="13" dur="5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198546" y="1181989"/>
            <a:ext cx="4114800" cy="3989967"/>
          </a:xfrm>
        </p:spPr>
        <p:txBody>
          <a:bodyPr/>
          <a:lstStyle/>
          <a:p>
            <a:pPr marL="0" indent="0" eaLnBrk="1" hangingPunct="1">
              <a:lnSpc>
                <a:spcPct val="80000"/>
              </a:lnSpc>
              <a:buNone/>
            </a:pPr>
            <a:r>
              <a:rPr lang="en-US" altLang="zh-CN" sz="2400" b="1" dirty="0">
                <a:solidFill>
                  <a:srgbClr val="0000CC"/>
                </a:solidFill>
              </a:rPr>
              <a:t>【</a:t>
            </a:r>
            <a:r>
              <a:rPr lang="zh-CN" altLang="en-US" sz="2400" b="1" dirty="0">
                <a:solidFill>
                  <a:srgbClr val="0000CC"/>
                </a:solidFill>
              </a:rPr>
              <a:t>例</a:t>
            </a:r>
            <a:r>
              <a:rPr lang="en-US" altLang="zh-CN" sz="2400" b="1" dirty="0">
                <a:solidFill>
                  <a:srgbClr val="0000CC"/>
                </a:solidFill>
              </a:rPr>
              <a:t>】  </a:t>
            </a:r>
            <a:r>
              <a:rPr lang="zh-CN" altLang="en-US" sz="2400" b="1" dirty="0">
                <a:solidFill>
                  <a:srgbClr val="0000CC"/>
                </a:solidFill>
              </a:rPr>
              <a:t>保护继承的例子。</a:t>
            </a:r>
          </a:p>
          <a:p>
            <a:pPr eaLnBrk="1" hangingPunct="1">
              <a:lnSpc>
                <a:spcPct val="80000"/>
              </a:lnSpc>
              <a:buFontTx/>
              <a:buNone/>
            </a:pPr>
            <a:r>
              <a:rPr lang="en-US" altLang="zh-CN" sz="2000" b="1" dirty="0"/>
              <a:t>#include &lt;</a:t>
            </a:r>
            <a:r>
              <a:rPr lang="en-US" altLang="zh-CN" sz="2000" b="1" dirty="0" err="1"/>
              <a:t>iostream</a:t>
            </a:r>
            <a:r>
              <a:rPr lang="en-US" altLang="zh-CN" sz="2000" b="1" dirty="0"/>
              <a:t>&gt;</a:t>
            </a:r>
          </a:p>
          <a:p>
            <a:pPr eaLnBrk="1" hangingPunct="1">
              <a:lnSpc>
                <a:spcPct val="80000"/>
              </a:lnSpc>
              <a:buFontTx/>
              <a:buNone/>
            </a:pPr>
            <a:r>
              <a:rPr lang="en-US" altLang="zh-CN" sz="2000" b="1" dirty="0"/>
              <a:t>using namespace </a:t>
            </a:r>
            <a:r>
              <a:rPr lang="en-US" altLang="zh-CN" sz="2000" b="1" dirty="0" err="1"/>
              <a:t>std</a:t>
            </a:r>
            <a:r>
              <a:rPr lang="en-US" altLang="zh-CN" sz="2000" b="1" dirty="0"/>
              <a:t>;</a:t>
            </a:r>
          </a:p>
          <a:p>
            <a:pPr eaLnBrk="1" hangingPunct="1">
              <a:lnSpc>
                <a:spcPct val="80000"/>
              </a:lnSpc>
              <a:buFontTx/>
              <a:buNone/>
            </a:pPr>
            <a:r>
              <a:rPr lang="en-US" altLang="zh-CN" sz="2000" b="1" dirty="0"/>
              <a:t>class Base{</a:t>
            </a:r>
          </a:p>
          <a:p>
            <a:pPr eaLnBrk="1" hangingPunct="1">
              <a:lnSpc>
                <a:spcPct val="80000"/>
              </a:lnSpc>
              <a:buFontTx/>
              <a:buNone/>
            </a:pPr>
            <a:r>
              <a:rPr lang="en-US" altLang="zh-CN" sz="2000" b="1" dirty="0"/>
              <a:t>    </a:t>
            </a:r>
            <a:r>
              <a:rPr lang="en-US" altLang="zh-CN" sz="2000" b="1" dirty="0" err="1"/>
              <a:t>int</a:t>
            </a:r>
            <a:r>
              <a:rPr lang="en-US" altLang="zh-CN" sz="2000" b="1" dirty="0"/>
              <a:t> x;</a:t>
            </a:r>
          </a:p>
          <a:p>
            <a:pPr eaLnBrk="1" hangingPunct="1">
              <a:lnSpc>
                <a:spcPct val="80000"/>
              </a:lnSpc>
              <a:buFontTx/>
              <a:buNone/>
            </a:pPr>
            <a:r>
              <a:rPr lang="en-US" altLang="zh-CN" sz="2000" b="1" dirty="0"/>
              <a:t>protected:</a:t>
            </a:r>
          </a:p>
          <a:p>
            <a:pPr eaLnBrk="1" hangingPunct="1">
              <a:lnSpc>
                <a:spcPct val="80000"/>
              </a:lnSpc>
              <a:buFontTx/>
              <a:buNone/>
            </a:pPr>
            <a:r>
              <a:rPr lang="en-US" altLang="zh-CN" sz="2000" b="1" dirty="0"/>
              <a:t>    </a:t>
            </a:r>
            <a:r>
              <a:rPr lang="en-US" altLang="zh-CN" sz="2000" b="1" dirty="0" err="1"/>
              <a:t>int</a:t>
            </a:r>
            <a:r>
              <a:rPr lang="en-US" altLang="zh-CN" sz="2000" b="1" dirty="0"/>
              <a:t> </a:t>
            </a:r>
            <a:r>
              <a:rPr lang="en-US" altLang="zh-CN" sz="2000" b="1" dirty="0" err="1"/>
              <a:t>getx</a:t>
            </a:r>
            <a:r>
              <a:rPr lang="en-US" altLang="zh-CN" sz="2000" b="1" dirty="0"/>
              <a:t>(){ return x; }</a:t>
            </a:r>
          </a:p>
          <a:p>
            <a:pPr eaLnBrk="1" hangingPunct="1">
              <a:lnSpc>
                <a:spcPct val="80000"/>
              </a:lnSpc>
              <a:buFontTx/>
              <a:buNone/>
            </a:pPr>
            <a:r>
              <a:rPr lang="en-US" altLang="zh-CN" sz="2000" b="1" dirty="0"/>
              <a:t>public:</a:t>
            </a:r>
          </a:p>
          <a:p>
            <a:pPr eaLnBrk="1" hangingPunct="1">
              <a:lnSpc>
                <a:spcPct val="80000"/>
              </a:lnSpc>
              <a:buFontTx/>
              <a:buNone/>
            </a:pPr>
            <a:r>
              <a:rPr lang="en-US" altLang="zh-CN" sz="2000" b="1" dirty="0"/>
              <a:t>    void </a:t>
            </a:r>
            <a:r>
              <a:rPr lang="en-US" altLang="zh-CN" sz="2000" b="1" dirty="0" err="1"/>
              <a:t>setx</a:t>
            </a:r>
            <a:r>
              <a:rPr lang="en-US" altLang="zh-CN" sz="2000" b="1" dirty="0"/>
              <a:t>(</a:t>
            </a:r>
            <a:r>
              <a:rPr lang="en-US" altLang="zh-CN" sz="2000" b="1" dirty="0" err="1"/>
              <a:t>int</a:t>
            </a:r>
            <a:r>
              <a:rPr lang="en-US" altLang="zh-CN" sz="2000" b="1" dirty="0"/>
              <a:t> n){ x=n; }</a:t>
            </a:r>
          </a:p>
          <a:p>
            <a:pPr eaLnBrk="1" hangingPunct="1">
              <a:lnSpc>
                <a:spcPct val="80000"/>
              </a:lnSpc>
              <a:buFontTx/>
              <a:buNone/>
            </a:pPr>
            <a:r>
              <a:rPr lang="en-US" altLang="zh-CN" sz="2000" b="1" dirty="0"/>
              <a:t>    void </a:t>
            </a:r>
            <a:r>
              <a:rPr lang="en-US" altLang="zh-CN" sz="2000" b="1" dirty="0" err="1"/>
              <a:t>showx</a:t>
            </a:r>
            <a:r>
              <a:rPr lang="en-US" altLang="zh-CN" sz="2000" b="1" dirty="0"/>
              <a:t>(){ </a:t>
            </a:r>
            <a:r>
              <a:rPr lang="en-US" altLang="zh-CN" sz="2000" b="1" dirty="0" err="1"/>
              <a:t>cout</a:t>
            </a:r>
            <a:r>
              <a:rPr lang="en-US" altLang="zh-CN" sz="2000" b="1" dirty="0"/>
              <a:t>&lt;&lt;x&lt;&lt;</a:t>
            </a:r>
            <a:r>
              <a:rPr lang="en-US" altLang="zh-CN" sz="2000" b="1" dirty="0" err="1"/>
              <a:t>endl</a:t>
            </a:r>
            <a:r>
              <a:rPr lang="en-US" altLang="zh-CN" sz="2000" b="1" dirty="0"/>
              <a:t>; }</a:t>
            </a:r>
          </a:p>
          <a:p>
            <a:pPr eaLnBrk="1" hangingPunct="1">
              <a:lnSpc>
                <a:spcPct val="80000"/>
              </a:lnSpc>
              <a:buFontTx/>
              <a:buNone/>
            </a:pPr>
            <a:r>
              <a:rPr lang="en-US" altLang="zh-CN" sz="2000" b="1" dirty="0"/>
              <a:t>};</a:t>
            </a:r>
          </a:p>
        </p:txBody>
      </p:sp>
      <p:sp>
        <p:nvSpPr>
          <p:cNvPr id="5"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4.3. </a:t>
            </a:r>
            <a:r>
              <a:rPr lang="zh-CN" altLang="en-US" sz="3600" b="1" kern="1200" dirty="0">
                <a:solidFill>
                  <a:srgbClr val="C00000"/>
                </a:solidFill>
              </a:rPr>
              <a:t>继承方式</a:t>
            </a:r>
          </a:p>
        </p:txBody>
      </p:sp>
      <p:sp>
        <p:nvSpPr>
          <p:cNvPr id="4" name="Rectangle 2"/>
          <p:cNvSpPr txBox="1">
            <a:spLocks noChangeArrowheads="1"/>
          </p:cNvSpPr>
          <p:nvPr/>
        </p:nvSpPr>
        <p:spPr bwMode="auto">
          <a:xfrm>
            <a:off x="4313346" y="1484784"/>
            <a:ext cx="4608512"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90000"/>
              </a:lnSpc>
              <a:buFontTx/>
              <a:buNone/>
            </a:pPr>
            <a:r>
              <a:rPr lang="en-US" altLang="zh-CN" sz="2000" b="1" kern="0" dirty="0" smtClean="0"/>
              <a:t>class </a:t>
            </a:r>
            <a:r>
              <a:rPr lang="en-US" altLang="zh-CN" sz="2000" b="1" kern="0" dirty="0" err="1" smtClean="0"/>
              <a:t>Derived:</a:t>
            </a:r>
            <a:r>
              <a:rPr lang="en-US" altLang="zh-CN" sz="2000" b="1" kern="0" dirty="0" err="1" smtClean="0">
                <a:solidFill>
                  <a:srgbClr val="FF0000"/>
                </a:solidFill>
              </a:rPr>
              <a:t>protected</a:t>
            </a:r>
            <a:r>
              <a:rPr lang="en-US" altLang="zh-CN" sz="2000" b="1" kern="0" dirty="0" smtClean="0"/>
              <a:t> Base{</a:t>
            </a:r>
          </a:p>
          <a:p>
            <a:pPr eaLnBrk="1" hangingPunct="1">
              <a:lnSpc>
                <a:spcPct val="90000"/>
              </a:lnSpc>
              <a:buFontTx/>
              <a:buNone/>
            </a:pPr>
            <a:r>
              <a:rPr lang="en-US" altLang="zh-CN" sz="2000" b="1" kern="0" dirty="0" smtClean="0"/>
              <a:t>    </a:t>
            </a:r>
            <a:r>
              <a:rPr lang="en-US" altLang="zh-CN" sz="2000" b="1" kern="0" dirty="0" err="1" smtClean="0"/>
              <a:t>int</a:t>
            </a:r>
            <a:r>
              <a:rPr lang="en-US" altLang="zh-CN" sz="2000" b="1" kern="0" dirty="0" smtClean="0"/>
              <a:t> y;</a:t>
            </a:r>
          </a:p>
          <a:p>
            <a:pPr eaLnBrk="1" hangingPunct="1">
              <a:lnSpc>
                <a:spcPct val="90000"/>
              </a:lnSpc>
              <a:buFontTx/>
              <a:buNone/>
            </a:pPr>
            <a:r>
              <a:rPr lang="en-US" altLang="zh-CN" sz="2000" b="1" kern="0" dirty="0" smtClean="0"/>
              <a:t>public:</a:t>
            </a:r>
          </a:p>
          <a:p>
            <a:pPr eaLnBrk="1" hangingPunct="1">
              <a:lnSpc>
                <a:spcPct val="90000"/>
              </a:lnSpc>
              <a:buFontTx/>
              <a:buNone/>
            </a:pPr>
            <a:r>
              <a:rPr lang="en-US" altLang="zh-CN" sz="2000" b="1" kern="0" dirty="0" smtClean="0"/>
              <a:t>    void </a:t>
            </a:r>
            <a:r>
              <a:rPr lang="en-US" altLang="zh-CN" sz="2000" b="1" kern="0" dirty="0" err="1" smtClean="0"/>
              <a:t>sety</a:t>
            </a:r>
            <a:r>
              <a:rPr lang="en-US" altLang="zh-CN" sz="2000" b="1" kern="0" dirty="0" smtClean="0"/>
              <a:t>(</a:t>
            </a:r>
            <a:r>
              <a:rPr lang="en-US" altLang="zh-CN" sz="2000" b="1" kern="0" dirty="0" err="1" smtClean="0"/>
              <a:t>int</a:t>
            </a:r>
            <a:r>
              <a:rPr lang="en-US" altLang="zh-CN" sz="2000" b="1" kern="0" dirty="0" smtClean="0"/>
              <a:t> n){ y=n; }</a:t>
            </a:r>
          </a:p>
          <a:p>
            <a:pPr eaLnBrk="1" hangingPunct="1">
              <a:lnSpc>
                <a:spcPct val="90000"/>
              </a:lnSpc>
              <a:buFontTx/>
              <a:buNone/>
            </a:pPr>
            <a:r>
              <a:rPr lang="en-US" altLang="zh-CN" sz="2000" b="1" kern="0" dirty="0" smtClean="0"/>
              <a:t>    void </a:t>
            </a:r>
            <a:r>
              <a:rPr lang="en-US" altLang="zh-CN" sz="2000" b="1" kern="0" dirty="0" err="1" smtClean="0"/>
              <a:t>sety</a:t>
            </a:r>
            <a:r>
              <a:rPr lang="en-US" altLang="zh-CN" sz="2000" b="1" kern="0" dirty="0" smtClean="0"/>
              <a:t>(){ y=</a:t>
            </a:r>
            <a:r>
              <a:rPr lang="en-US" altLang="zh-CN" sz="2000" b="1" kern="0" dirty="0" err="1" smtClean="0"/>
              <a:t>getx</a:t>
            </a:r>
            <a:r>
              <a:rPr lang="en-US" altLang="zh-CN" sz="2000" b="1" kern="0" dirty="0" smtClean="0"/>
              <a:t>();}   //</a:t>
            </a:r>
            <a:r>
              <a:rPr lang="zh-CN" altLang="en-US" sz="2000" b="1" kern="0" dirty="0" smtClean="0"/>
              <a:t>访问基类的保护成员</a:t>
            </a:r>
          </a:p>
          <a:p>
            <a:pPr eaLnBrk="1" hangingPunct="1">
              <a:lnSpc>
                <a:spcPct val="90000"/>
              </a:lnSpc>
              <a:buFontTx/>
              <a:buNone/>
            </a:pPr>
            <a:r>
              <a:rPr lang="zh-CN" altLang="en-US" sz="2000" b="1" kern="0" dirty="0" smtClean="0"/>
              <a:t>    </a:t>
            </a:r>
            <a:r>
              <a:rPr lang="en-US" altLang="zh-CN" sz="2000" b="1" kern="0" dirty="0" smtClean="0"/>
              <a:t>void showy(){ </a:t>
            </a:r>
            <a:r>
              <a:rPr lang="en-US" altLang="zh-CN" sz="2000" b="1" kern="0" dirty="0" err="1" smtClean="0"/>
              <a:t>cout</a:t>
            </a:r>
            <a:r>
              <a:rPr lang="en-US" altLang="zh-CN" sz="2000" b="1" kern="0" dirty="0" smtClean="0"/>
              <a:t>&lt;&lt;y&lt;&lt;</a:t>
            </a:r>
            <a:r>
              <a:rPr lang="en-US" altLang="zh-CN" sz="2000" b="1" kern="0" dirty="0" err="1" smtClean="0"/>
              <a:t>endl</a:t>
            </a:r>
            <a:r>
              <a:rPr lang="en-US" altLang="zh-CN" sz="2000" b="1" kern="0" dirty="0" smtClean="0"/>
              <a:t>; }</a:t>
            </a:r>
          </a:p>
          <a:p>
            <a:pPr eaLnBrk="1" hangingPunct="1">
              <a:lnSpc>
                <a:spcPct val="90000"/>
              </a:lnSpc>
              <a:buFontTx/>
              <a:buNone/>
            </a:pPr>
            <a:r>
              <a:rPr lang="en-US" altLang="zh-CN" sz="2000" b="1" kern="0" dirty="0" smtClean="0"/>
              <a:t>};</a:t>
            </a:r>
          </a:p>
          <a:p>
            <a:pPr eaLnBrk="1" hangingPunct="1">
              <a:lnSpc>
                <a:spcPct val="90000"/>
              </a:lnSpc>
              <a:buFontTx/>
              <a:buNone/>
            </a:pPr>
            <a:r>
              <a:rPr lang="en-US" altLang="zh-CN" sz="2000" b="1" kern="0" dirty="0" smtClean="0"/>
              <a:t>void main(){</a:t>
            </a:r>
          </a:p>
          <a:p>
            <a:pPr eaLnBrk="1" hangingPunct="1">
              <a:lnSpc>
                <a:spcPct val="90000"/>
              </a:lnSpc>
              <a:buFontTx/>
              <a:buNone/>
            </a:pPr>
            <a:r>
              <a:rPr lang="en-US" altLang="zh-CN" sz="2000" b="1" kern="0" dirty="0" smtClean="0"/>
              <a:t>    Derived </a:t>
            </a:r>
            <a:r>
              <a:rPr lang="en-US" altLang="zh-CN" sz="2000" b="1" kern="0" dirty="0" err="1" smtClean="0"/>
              <a:t>obj</a:t>
            </a:r>
            <a:r>
              <a:rPr lang="en-US" altLang="zh-CN" sz="2000" b="1" kern="0" dirty="0" smtClean="0"/>
              <a:t>;</a:t>
            </a:r>
          </a:p>
          <a:p>
            <a:pPr eaLnBrk="1" hangingPunct="1">
              <a:lnSpc>
                <a:spcPct val="90000"/>
              </a:lnSpc>
              <a:buFontTx/>
              <a:buNone/>
            </a:pPr>
            <a:r>
              <a:rPr lang="en-US" altLang="zh-CN" sz="2000" b="1" kern="0" dirty="0" smtClean="0"/>
              <a:t>    </a:t>
            </a:r>
            <a:r>
              <a:rPr lang="en-US" altLang="zh-CN" sz="2000" b="1" kern="0" dirty="0" err="1" smtClean="0"/>
              <a:t>obj.setx</a:t>
            </a:r>
            <a:r>
              <a:rPr lang="en-US" altLang="zh-CN" sz="2000" b="1" kern="0" dirty="0" smtClean="0"/>
              <a:t>(10);     //</a:t>
            </a:r>
            <a:r>
              <a:rPr lang="zh-CN" altLang="en-US" sz="2000" b="1" kern="0" dirty="0" smtClean="0"/>
              <a:t>错误</a:t>
            </a:r>
          </a:p>
          <a:p>
            <a:pPr eaLnBrk="1" hangingPunct="1">
              <a:lnSpc>
                <a:spcPct val="90000"/>
              </a:lnSpc>
              <a:buFontTx/>
              <a:buNone/>
            </a:pPr>
            <a:r>
              <a:rPr lang="en-US" altLang="zh-CN" sz="2000" b="1" kern="0" dirty="0" smtClean="0"/>
              <a:t>    </a:t>
            </a:r>
            <a:r>
              <a:rPr lang="en-US" altLang="zh-CN" sz="2000" b="1" kern="0" dirty="0" err="1" smtClean="0"/>
              <a:t>obj.showx</a:t>
            </a:r>
            <a:r>
              <a:rPr lang="en-US" altLang="zh-CN" sz="2000" b="1" kern="0" dirty="0" smtClean="0"/>
              <a:t>();	    //</a:t>
            </a:r>
            <a:r>
              <a:rPr lang="zh-CN" altLang="en-US" sz="2000" b="1" kern="0" dirty="0" smtClean="0"/>
              <a:t>错误 </a:t>
            </a:r>
          </a:p>
          <a:p>
            <a:pPr eaLnBrk="1" hangingPunct="1">
              <a:lnSpc>
                <a:spcPct val="90000"/>
              </a:lnSpc>
              <a:buFontTx/>
              <a:buNone/>
            </a:pPr>
            <a:r>
              <a:rPr lang="zh-CN" altLang="en-US" sz="2000" b="1" kern="0" dirty="0" smtClean="0"/>
              <a:t>    </a:t>
            </a:r>
            <a:r>
              <a:rPr lang="en-US" altLang="zh-CN" sz="2000" b="1" kern="0" dirty="0" err="1" smtClean="0"/>
              <a:t>obj.sety</a:t>
            </a:r>
            <a:r>
              <a:rPr lang="en-US" altLang="zh-CN" sz="2000" b="1" kern="0" dirty="0" smtClean="0"/>
              <a:t>(20);</a:t>
            </a:r>
          </a:p>
          <a:p>
            <a:pPr eaLnBrk="1" hangingPunct="1">
              <a:lnSpc>
                <a:spcPct val="90000"/>
              </a:lnSpc>
              <a:buFontTx/>
              <a:buNone/>
            </a:pPr>
            <a:r>
              <a:rPr lang="en-US" altLang="zh-CN" sz="2000" b="1" kern="0" dirty="0" smtClean="0"/>
              <a:t>    </a:t>
            </a:r>
            <a:r>
              <a:rPr lang="en-US" altLang="zh-CN" sz="2000" b="1" kern="0" dirty="0" err="1" smtClean="0"/>
              <a:t>obj.showy</a:t>
            </a:r>
            <a:r>
              <a:rPr lang="en-US" altLang="zh-CN" sz="2000" b="1" kern="0" dirty="0" smtClean="0"/>
              <a:t>();    </a:t>
            </a:r>
          </a:p>
          <a:p>
            <a:pPr eaLnBrk="1" hangingPunct="1">
              <a:lnSpc>
                <a:spcPct val="90000"/>
              </a:lnSpc>
              <a:buFontTx/>
              <a:buNone/>
            </a:pPr>
            <a:r>
              <a:rPr lang="en-US" altLang="zh-CN" sz="2000" b="1" kern="0" dirty="0" smtClean="0"/>
              <a:t>}</a:t>
            </a:r>
            <a:endParaRPr lang="en-US" altLang="zh-CN" sz="2000" b="1" kern="0" dirty="0"/>
          </a:p>
        </p:txBody>
      </p:sp>
      <p:sp>
        <p:nvSpPr>
          <p:cNvPr id="6" name="椭圆 5"/>
          <p:cNvSpPr/>
          <p:nvPr/>
        </p:nvSpPr>
        <p:spPr>
          <a:xfrm>
            <a:off x="4313345" y="4676990"/>
            <a:ext cx="3195765" cy="7920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对话气泡: 矩形 1"/>
          <p:cNvSpPr/>
          <p:nvPr/>
        </p:nvSpPr>
        <p:spPr>
          <a:xfrm>
            <a:off x="179512" y="5186719"/>
            <a:ext cx="3333155" cy="1132449"/>
          </a:xfrm>
          <a:prstGeom prst="wedgeRectCallout">
            <a:avLst>
              <a:gd name="adj1" fmla="val 72960"/>
              <a:gd name="adj2" fmla="val -5825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b="1" dirty="0">
                <a:solidFill>
                  <a:schemeClr val="tx1"/>
                </a:solidFill>
              </a:rPr>
              <a:t>Protected</a:t>
            </a:r>
            <a:r>
              <a:rPr lang="zh-CN" altLang="en-US" b="1" dirty="0">
                <a:solidFill>
                  <a:schemeClr val="tx1"/>
                </a:solidFill>
              </a:rPr>
              <a:t>继承方式已将</a:t>
            </a:r>
            <a:r>
              <a:rPr lang="en-US" altLang="zh-CN" b="1" dirty="0" err="1">
                <a:solidFill>
                  <a:schemeClr val="tx1"/>
                </a:solidFill>
              </a:rPr>
              <a:t>setx</a:t>
            </a:r>
            <a:r>
              <a:rPr lang="zh-CN" altLang="en-US" b="1" dirty="0">
                <a:solidFill>
                  <a:schemeClr val="tx1"/>
                </a:solidFill>
              </a:rPr>
              <a:t>，</a:t>
            </a:r>
            <a:r>
              <a:rPr lang="en-US" altLang="zh-CN" b="1" dirty="0" err="1">
                <a:solidFill>
                  <a:schemeClr val="tx1"/>
                </a:solidFill>
              </a:rPr>
              <a:t>showx</a:t>
            </a:r>
            <a:r>
              <a:rPr lang="zh-CN" altLang="en-US" b="1" dirty="0">
                <a:solidFill>
                  <a:schemeClr val="tx1"/>
                </a:solidFill>
              </a:rPr>
              <a:t>改变成了</a:t>
            </a:r>
            <a:r>
              <a:rPr lang="en-US" altLang="zh-CN" b="1" dirty="0">
                <a:solidFill>
                  <a:schemeClr val="tx1"/>
                </a:solidFill>
              </a:rPr>
              <a:t>protected</a:t>
            </a:r>
            <a:r>
              <a:rPr lang="zh-CN" altLang="en-US" b="1" dirty="0">
                <a:solidFill>
                  <a:schemeClr val="tx1"/>
                </a:solidFill>
              </a:rPr>
              <a:t>成员，不能在派生类外直接访问</a:t>
            </a:r>
          </a:p>
        </p:txBody>
      </p:sp>
    </p:spTree>
    <p:extLst>
      <p:ext uri="{BB962C8B-B14F-4D97-AF65-F5344CB8AC3E}">
        <p14:creationId xmlns:p14="http://schemas.microsoft.com/office/powerpoint/2010/main" val="455187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fade">
                                      <p:cBhvr>
                                        <p:cTn id="7" dur="500"/>
                                        <p:tgtEl>
                                          <p:spTgt spid="1741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411">
                                            <p:txEl>
                                              <p:pRg st="1" end="1"/>
                                            </p:txEl>
                                          </p:spTgt>
                                        </p:tgtEl>
                                        <p:attrNameLst>
                                          <p:attrName>style.visibility</p:attrName>
                                        </p:attrNameLst>
                                      </p:cBhvr>
                                      <p:to>
                                        <p:strVal val="visible"/>
                                      </p:to>
                                    </p:set>
                                    <p:animEffect transition="in" filter="fade">
                                      <p:cBhvr>
                                        <p:cTn id="10" dur="500"/>
                                        <p:tgtEl>
                                          <p:spTgt spid="1741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7411">
                                            <p:txEl>
                                              <p:pRg st="2" end="2"/>
                                            </p:txEl>
                                          </p:spTgt>
                                        </p:tgtEl>
                                        <p:attrNameLst>
                                          <p:attrName>style.visibility</p:attrName>
                                        </p:attrNameLst>
                                      </p:cBhvr>
                                      <p:to>
                                        <p:strVal val="visible"/>
                                      </p:to>
                                    </p:set>
                                    <p:animEffect transition="in" filter="fade">
                                      <p:cBhvr>
                                        <p:cTn id="13" dur="500"/>
                                        <p:tgtEl>
                                          <p:spTgt spid="17411">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7411">
                                            <p:txEl>
                                              <p:pRg st="3" end="3"/>
                                            </p:txEl>
                                          </p:spTgt>
                                        </p:tgtEl>
                                        <p:attrNameLst>
                                          <p:attrName>style.visibility</p:attrName>
                                        </p:attrNameLst>
                                      </p:cBhvr>
                                      <p:to>
                                        <p:strVal val="visible"/>
                                      </p:to>
                                    </p:set>
                                    <p:animEffect transition="in" filter="fade">
                                      <p:cBhvr>
                                        <p:cTn id="16" dur="500"/>
                                        <p:tgtEl>
                                          <p:spTgt spid="17411">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7411">
                                            <p:txEl>
                                              <p:pRg st="4" end="4"/>
                                            </p:txEl>
                                          </p:spTgt>
                                        </p:tgtEl>
                                        <p:attrNameLst>
                                          <p:attrName>style.visibility</p:attrName>
                                        </p:attrNameLst>
                                      </p:cBhvr>
                                      <p:to>
                                        <p:strVal val="visible"/>
                                      </p:to>
                                    </p:set>
                                    <p:animEffect transition="in" filter="fade">
                                      <p:cBhvr>
                                        <p:cTn id="19" dur="500"/>
                                        <p:tgtEl>
                                          <p:spTgt spid="17411">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7411">
                                            <p:txEl>
                                              <p:pRg st="5" end="5"/>
                                            </p:txEl>
                                          </p:spTgt>
                                        </p:tgtEl>
                                        <p:attrNameLst>
                                          <p:attrName>style.visibility</p:attrName>
                                        </p:attrNameLst>
                                      </p:cBhvr>
                                      <p:to>
                                        <p:strVal val="visible"/>
                                      </p:to>
                                    </p:set>
                                    <p:animEffect transition="in" filter="fade">
                                      <p:cBhvr>
                                        <p:cTn id="22" dur="500"/>
                                        <p:tgtEl>
                                          <p:spTgt spid="17411">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7411">
                                            <p:txEl>
                                              <p:pRg st="6" end="6"/>
                                            </p:txEl>
                                          </p:spTgt>
                                        </p:tgtEl>
                                        <p:attrNameLst>
                                          <p:attrName>style.visibility</p:attrName>
                                        </p:attrNameLst>
                                      </p:cBhvr>
                                      <p:to>
                                        <p:strVal val="visible"/>
                                      </p:to>
                                    </p:set>
                                    <p:animEffect transition="in" filter="fade">
                                      <p:cBhvr>
                                        <p:cTn id="25" dur="500"/>
                                        <p:tgtEl>
                                          <p:spTgt spid="17411">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7411">
                                            <p:txEl>
                                              <p:pRg st="7" end="7"/>
                                            </p:txEl>
                                          </p:spTgt>
                                        </p:tgtEl>
                                        <p:attrNameLst>
                                          <p:attrName>style.visibility</p:attrName>
                                        </p:attrNameLst>
                                      </p:cBhvr>
                                      <p:to>
                                        <p:strVal val="visible"/>
                                      </p:to>
                                    </p:set>
                                    <p:animEffect transition="in" filter="fade">
                                      <p:cBhvr>
                                        <p:cTn id="28" dur="500"/>
                                        <p:tgtEl>
                                          <p:spTgt spid="17411">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7411">
                                            <p:txEl>
                                              <p:pRg st="8" end="8"/>
                                            </p:txEl>
                                          </p:spTgt>
                                        </p:tgtEl>
                                        <p:attrNameLst>
                                          <p:attrName>style.visibility</p:attrName>
                                        </p:attrNameLst>
                                      </p:cBhvr>
                                      <p:to>
                                        <p:strVal val="visible"/>
                                      </p:to>
                                    </p:set>
                                    <p:animEffect transition="in" filter="fade">
                                      <p:cBhvr>
                                        <p:cTn id="31" dur="500"/>
                                        <p:tgtEl>
                                          <p:spTgt spid="17411">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7411">
                                            <p:txEl>
                                              <p:pRg st="9" end="9"/>
                                            </p:txEl>
                                          </p:spTgt>
                                        </p:tgtEl>
                                        <p:attrNameLst>
                                          <p:attrName>style.visibility</p:attrName>
                                        </p:attrNameLst>
                                      </p:cBhvr>
                                      <p:to>
                                        <p:strVal val="visible"/>
                                      </p:to>
                                    </p:set>
                                    <p:animEffect transition="in" filter="fade">
                                      <p:cBhvr>
                                        <p:cTn id="34" dur="500"/>
                                        <p:tgtEl>
                                          <p:spTgt spid="17411">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7411">
                                            <p:txEl>
                                              <p:pRg st="10" end="10"/>
                                            </p:txEl>
                                          </p:spTgt>
                                        </p:tgtEl>
                                        <p:attrNameLst>
                                          <p:attrName>style.visibility</p:attrName>
                                        </p:attrNameLst>
                                      </p:cBhvr>
                                      <p:to>
                                        <p:strVal val="visible"/>
                                      </p:to>
                                    </p:set>
                                    <p:animEffect transition="in" filter="fade">
                                      <p:cBhvr>
                                        <p:cTn id="37" dur="500"/>
                                        <p:tgtEl>
                                          <p:spTgt spid="17411">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Effect transition="in" filter="fade">
                                      <p:cBhvr>
                                        <p:cTn id="42" dur="1000"/>
                                        <p:tgtEl>
                                          <p:spTgt spid="4">
                                            <p:txEl>
                                              <p:pRg st="0" end="0"/>
                                            </p:txEl>
                                          </p:spTgt>
                                        </p:tgtEl>
                                      </p:cBhvr>
                                    </p:animEffect>
                                    <p:anim calcmode="lin" valueType="num">
                                      <p:cBhvr>
                                        <p:cTn id="4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0" end="0"/>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4">
                                            <p:txEl>
                                              <p:pRg st="1" end="1"/>
                                            </p:txEl>
                                          </p:spTgt>
                                        </p:tgtEl>
                                        <p:attrNameLst>
                                          <p:attrName>style.visibility</p:attrName>
                                        </p:attrNameLst>
                                      </p:cBhvr>
                                      <p:to>
                                        <p:strVal val="visible"/>
                                      </p:to>
                                    </p:set>
                                    <p:animEffect transition="in" filter="fade">
                                      <p:cBhvr>
                                        <p:cTn id="47" dur="1000"/>
                                        <p:tgtEl>
                                          <p:spTgt spid="4">
                                            <p:txEl>
                                              <p:pRg st="1" end="1"/>
                                            </p:txEl>
                                          </p:spTgt>
                                        </p:tgtEl>
                                      </p:cBhvr>
                                    </p:animEffect>
                                    <p:anim calcmode="lin" valueType="num">
                                      <p:cBhvr>
                                        <p:cTn id="4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4">
                                            <p:txEl>
                                              <p:pRg st="2" end="2"/>
                                            </p:txEl>
                                          </p:spTgt>
                                        </p:tgtEl>
                                        <p:attrNameLst>
                                          <p:attrName>style.visibility</p:attrName>
                                        </p:attrNameLst>
                                      </p:cBhvr>
                                      <p:to>
                                        <p:strVal val="visible"/>
                                      </p:to>
                                    </p:set>
                                    <p:animEffect transition="in" filter="fade">
                                      <p:cBhvr>
                                        <p:cTn id="52" dur="1000"/>
                                        <p:tgtEl>
                                          <p:spTgt spid="4">
                                            <p:txEl>
                                              <p:pRg st="2" end="2"/>
                                            </p:txEl>
                                          </p:spTgt>
                                        </p:tgtEl>
                                      </p:cBhvr>
                                    </p:animEffect>
                                    <p:anim calcmode="lin" valueType="num">
                                      <p:cBhvr>
                                        <p:cTn id="5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54" dur="1000" fill="hold"/>
                                        <p:tgtEl>
                                          <p:spTgt spid="4">
                                            <p:txEl>
                                              <p:pRg st="2" end="2"/>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4">
                                            <p:txEl>
                                              <p:pRg st="3" end="3"/>
                                            </p:txEl>
                                          </p:spTgt>
                                        </p:tgtEl>
                                        <p:attrNameLst>
                                          <p:attrName>style.visibility</p:attrName>
                                        </p:attrNameLst>
                                      </p:cBhvr>
                                      <p:to>
                                        <p:strVal val="visible"/>
                                      </p:to>
                                    </p:set>
                                    <p:animEffect transition="in" filter="fade">
                                      <p:cBhvr>
                                        <p:cTn id="57" dur="1000"/>
                                        <p:tgtEl>
                                          <p:spTgt spid="4">
                                            <p:txEl>
                                              <p:pRg st="3" end="3"/>
                                            </p:txEl>
                                          </p:spTgt>
                                        </p:tgtEl>
                                      </p:cBhvr>
                                    </p:animEffect>
                                    <p:anim calcmode="lin" valueType="num">
                                      <p:cBhvr>
                                        <p:cTn id="5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59" dur="1000" fill="hold"/>
                                        <p:tgtEl>
                                          <p:spTgt spid="4">
                                            <p:txEl>
                                              <p:pRg st="3" end="3"/>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4">
                                            <p:txEl>
                                              <p:pRg st="4" end="4"/>
                                            </p:txEl>
                                          </p:spTgt>
                                        </p:tgtEl>
                                        <p:attrNameLst>
                                          <p:attrName>style.visibility</p:attrName>
                                        </p:attrNameLst>
                                      </p:cBhvr>
                                      <p:to>
                                        <p:strVal val="visible"/>
                                      </p:to>
                                    </p:set>
                                    <p:animEffect transition="in" filter="fade">
                                      <p:cBhvr>
                                        <p:cTn id="62" dur="1000"/>
                                        <p:tgtEl>
                                          <p:spTgt spid="4">
                                            <p:txEl>
                                              <p:pRg st="4" end="4"/>
                                            </p:txEl>
                                          </p:spTgt>
                                        </p:tgtEl>
                                      </p:cBhvr>
                                    </p:animEffect>
                                    <p:anim calcmode="lin" valueType="num">
                                      <p:cBhvr>
                                        <p:cTn id="6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64" dur="1000" fill="hold"/>
                                        <p:tgtEl>
                                          <p:spTgt spid="4">
                                            <p:txEl>
                                              <p:pRg st="4" end="4"/>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4">
                                            <p:txEl>
                                              <p:pRg st="5" end="5"/>
                                            </p:txEl>
                                          </p:spTgt>
                                        </p:tgtEl>
                                        <p:attrNameLst>
                                          <p:attrName>style.visibility</p:attrName>
                                        </p:attrNameLst>
                                      </p:cBhvr>
                                      <p:to>
                                        <p:strVal val="visible"/>
                                      </p:to>
                                    </p:set>
                                    <p:animEffect transition="in" filter="fade">
                                      <p:cBhvr>
                                        <p:cTn id="67" dur="1000"/>
                                        <p:tgtEl>
                                          <p:spTgt spid="4">
                                            <p:txEl>
                                              <p:pRg st="5" end="5"/>
                                            </p:txEl>
                                          </p:spTgt>
                                        </p:tgtEl>
                                      </p:cBhvr>
                                    </p:animEffect>
                                    <p:anim calcmode="lin" valueType="num">
                                      <p:cBhvr>
                                        <p:cTn id="6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69" dur="1000" fill="hold"/>
                                        <p:tgtEl>
                                          <p:spTgt spid="4">
                                            <p:txEl>
                                              <p:pRg st="5" end="5"/>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4">
                                            <p:txEl>
                                              <p:pRg st="6" end="6"/>
                                            </p:txEl>
                                          </p:spTgt>
                                        </p:tgtEl>
                                        <p:attrNameLst>
                                          <p:attrName>style.visibility</p:attrName>
                                        </p:attrNameLst>
                                      </p:cBhvr>
                                      <p:to>
                                        <p:strVal val="visible"/>
                                      </p:to>
                                    </p:set>
                                    <p:animEffect transition="in" filter="fade">
                                      <p:cBhvr>
                                        <p:cTn id="72" dur="1000"/>
                                        <p:tgtEl>
                                          <p:spTgt spid="4">
                                            <p:txEl>
                                              <p:pRg st="6" end="6"/>
                                            </p:txEl>
                                          </p:spTgt>
                                        </p:tgtEl>
                                      </p:cBhvr>
                                    </p:animEffect>
                                    <p:anim calcmode="lin" valueType="num">
                                      <p:cBhvr>
                                        <p:cTn id="7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74" dur="1000" fill="hold"/>
                                        <p:tgtEl>
                                          <p:spTgt spid="4">
                                            <p:txEl>
                                              <p:pRg st="6" end="6"/>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4">
                                            <p:txEl>
                                              <p:pRg st="7" end="7"/>
                                            </p:txEl>
                                          </p:spTgt>
                                        </p:tgtEl>
                                        <p:attrNameLst>
                                          <p:attrName>style.visibility</p:attrName>
                                        </p:attrNameLst>
                                      </p:cBhvr>
                                      <p:to>
                                        <p:strVal val="visible"/>
                                      </p:to>
                                    </p:set>
                                    <p:animEffect transition="in" filter="fade">
                                      <p:cBhvr>
                                        <p:cTn id="77" dur="1000"/>
                                        <p:tgtEl>
                                          <p:spTgt spid="4">
                                            <p:txEl>
                                              <p:pRg st="7" end="7"/>
                                            </p:txEl>
                                          </p:spTgt>
                                        </p:tgtEl>
                                      </p:cBhvr>
                                    </p:animEffect>
                                    <p:anim calcmode="lin" valueType="num">
                                      <p:cBhvr>
                                        <p:cTn id="78"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79" dur="1000" fill="hold"/>
                                        <p:tgtEl>
                                          <p:spTgt spid="4">
                                            <p:txEl>
                                              <p:pRg st="7" end="7"/>
                                            </p:txEl>
                                          </p:spTgt>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4">
                                            <p:txEl>
                                              <p:pRg st="8" end="8"/>
                                            </p:txEl>
                                          </p:spTgt>
                                        </p:tgtEl>
                                        <p:attrNameLst>
                                          <p:attrName>style.visibility</p:attrName>
                                        </p:attrNameLst>
                                      </p:cBhvr>
                                      <p:to>
                                        <p:strVal val="visible"/>
                                      </p:to>
                                    </p:set>
                                    <p:animEffect transition="in" filter="fade">
                                      <p:cBhvr>
                                        <p:cTn id="82" dur="1000"/>
                                        <p:tgtEl>
                                          <p:spTgt spid="4">
                                            <p:txEl>
                                              <p:pRg st="8" end="8"/>
                                            </p:txEl>
                                          </p:spTgt>
                                        </p:tgtEl>
                                      </p:cBhvr>
                                    </p:animEffect>
                                    <p:anim calcmode="lin" valueType="num">
                                      <p:cBhvr>
                                        <p:cTn id="83"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84" dur="1000" fill="hold"/>
                                        <p:tgtEl>
                                          <p:spTgt spid="4">
                                            <p:txEl>
                                              <p:pRg st="8" end="8"/>
                                            </p:txEl>
                                          </p:spTgt>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4">
                                            <p:txEl>
                                              <p:pRg st="9" end="9"/>
                                            </p:txEl>
                                          </p:spTgt>
                                        </p:tgtEl>
                                        <p:attrNameLst>
                                          <p:attrName>style.visibility</p:attrName>
                                        </p:attrNameLst>
                                      </p:cBhvr>
                                      <p:to>
                                        <p:strVal val="visible"/>
                                      </p:to>
                                    </p:set>
                                    <p:animEffect transition="in" filter="fade">
                                      <p:cBhvr>
                                        <p:cTn id="87" dur="1000"/>
                                        <p:tgtEl>
                                          <p:spTgt spid="4">
                                            <p:txEl>
                                              <p:pRg st="9" end="9"/>
                                            </p:txEl>
                                          </p:spTgt>
                                        </p:tgtEl>
                                      </p:cBhvr>
                                    </p:animEffect>
                                    <p:anim calcmode="lin" valueType="num">
                                      <p:cBhvr>
                                        <p:cTn id="88"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89" dur="1000" fill="hold"/>
                                        <p:tgtEl>
                                          <p:spTgt spid="4">
                                            <p:txEl>
                                              <p:pRg st="9" end="9"/>
                                            </p:txEl>
                                          </p:spTgt>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4">
                                            <p:txEl>
                                              <p:pRg st="10" end="10"/>
                                            </p:txEl>
                                          </p:spTgt>
                                        </p:tgtEl>
                                        <p:attrNameLst>
                                          <p:attrName>style.visibility</p:attrName>
                                        </p:attrNameLst>
                                      </p:cBhvr>
                                      <p:to>
                                        <p:strVal val="visible"/>
                                      </p:to>
                                    </p:set>
                                    <p:animEffect transition="in" filter="fade">
                                      <p:cBhvr>
                                        <p:cTn id="92" dur="1000"/>
                                        <p:tgtEl>
                                          <p:spTgt spid="4">
                                            <p:txEl>
                                              <p:pRg st="10" end="10"/>
                                            </p:txEl>
                                          </p:spTgt>
                                        </p:tgtEl>
                                      </p:cBhvr>
                                    </p:animEffect>
                                    <p:anim calcmode="lin" valueType="num">
                                      <p:cBhvr>
                                        <p:cTn id="93"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94"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4">
                                            <p:txEl>
                                              <p:pRg st="11" end="11"/>
                                            </p:txEl>
                                          </p:spTgt>
                                        </p:tgtEl>
                                        <p:attrNameLst>
                                          <p:attrName>style.visibility</p:attrName>
                                        </p:attrNameLst>
                                      </p:cBhvr>
                                      <p:to>
                                        <p:strVal val="visible"/>
                                      </p:to>
                                    </p:set>
                                    <p:animEffect transition="in" filter="fade">
                                      <p:cBhvr>
                                        <p:cTn id="97" dur="1000"/>
                                        <p:tgtEl>
                                          <p:spTgt spid="4">
                                            <p:txEl>
                                              <p:pRg st="11" end="11"/>
                                            </p:txEl>
                                          </p:spTgt>
                                        </p:tgtEl>
                                      </p:cBhvr>
                                    </p:animEffect>
                                    <p:anim calcmode="lin" valueType="num">
                                      <p:cBhvr>
                                        <p:cTn id="98"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99"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4">
                                            <p:txEl>
                                              <p:pRg st="12" end="12"/>
                                            </p:txEl>
                                          </p:spTgt>
                                        </p:tgtEl>
                                        <p:attrNameLst>
                                          <p:attrName>style.visibility</p:attrName>
                                        </p:attrNameLst>
                                      </p:cBhvr>
                                      <p:to>
                                        <p:strVal val="visible"/>
                                      </p:to>
                                    </p:set>
                                    <p:animEffect transition="in" filter="fade">
                                      <p:cBhvr>
                                        <p:cTn id="102" dur="1000"/>
                                        <p:tgtEl>
                                          <p:spTgt spid="4">
                                            <p:txEl>
                                              <p:pRg st="12" end="12"/>
                                            </p:txEl>
                                          </p:spTgt>
                                        </p:tgtEl>
                                      </p:cBhvr>
                                    </p:animEffect>
                                    <p:anim calcmode="lin" valueType="num">
                                      <p:cBhvr>
                                        <p:cTn id="103"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104"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4">
                                            <p:txEl>
                                              <p:pRg st="13" end="13"/>
                                            </p:txEl>
                                          </p:spTgt>
                                        </p:tgtEl>
                                        <p:attrNameLst>
                                          <p:attrName>style.visibility</p:attrName>
                                        </p:attrNameLst>
                                      </p:cBhvr>
                                      <p:to>
                                        <p:strVal val="visible"/>
                                      </p:to>
                                    </p:set>
                                    <p:animEffect transition="in" filter="fade">
                                      <p:cBhvr>
                                        <p:cTn id="107" dur="1000"/>
                                        <p:tgtEl>
                                          <p:spTgt spid="4">
                                            <p:txEl>
                                              <p:pRg st="13" end="13"/>
                                            </p:txEl>
                                          </p:spTgt>
                                        </p:tgtEl>
                                      </p:cBhvr>
                                    </p:animEffect>
                                    <p:anim calcmode="lin" valueType="num">
                                      <p:cBhvr>
                                        <p:cTn id="108"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109" dur="1000" fill="hold"/>
                                        <p:tgtEl>
                                          <p:spTgt spid="4">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6"/>
                                        </p:tgtEl>
                                        <p:attrNameLst>
                                          <p:attrName>style.visibility</p:attrName>
                                        </p:attrNameLst>
                                      </p:cBhvr>
                                      <p:to>
                                        <p:strVal val="visible"/>
                                      </p:to>
                                    </p:set>
                                    <p:animEffect transition="in" filter="fade">
                                      <p:cBhvr>
                                        <p:cTn id="114" dur="500"/>
                                        <p:tgtEl>
                                          <p:spTgt spid="6"/>
                                        </p:tgtEl>
                                      </p:cBhvr>
                                    </p:animEffect>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grpId="0" nodeType="clickEffect">
                                  <p:stCondLst>
                                    <p:cond delay="0"/>
                                  </p:stCondLst>
                                  <p:childTnLst>
                                    <p:set>
                                      <p:cBhvr>
                                        <p:cTn id="118" dur="1" fill="hold">
                                          <p:stCondLst>
                                            <p:cond delay="0"/>
                                          </p:stCondLst>
                                        </p:cTn>
                                        <p:tgtEl>
                                          <p:spTgt spid="7"/>
                                        </p:tgtEl>
                                        <p:attrNameLst>
                                          <p:attrName>style.visibility</p:attrName>
                                        </p:attrNameLst>
                                      </p:cBhvr>
                                      <p:to>
                                        <p:strVal val="visible"/>
                                      </p:to>
                                    </p:set>
                                    <p:animEffect transition="in" filter="fade">
                                      <p:cBhvr>
                                        <p:cTn id="119" dur="1000"/>
                                        <p:tgtEl>
                                          <p:spTgt spid="7"/>
                                        </p:tgtEl>
                                      </p:cBhvr>
                                    </p:animEffect>
                                    <p:anim calcmode="lin" valueType="num">
                                      <p:cBhvr>
                                        <p:cTn id="120" dur="1000" fill="hold"/>
                                        <p:tgtEl>
                                          <p:spTgt spid="7"/>
                                        </p:tgtEl>
                                        <p:attrNameLst>
                                          <p:attrName>ppt_x</p:attrName>
                                        </p:attrNameLst>
                                      </p:cBhvr>
                                      <p:tavLst>
                                        <p:tav tm="0">
                                          <p:val>
                                            <p:strVal val="#ppt_x"/>
                                          </p:val>
                                        </p:tav>
                                        <p:tav tm="100000">
                                          <p:val>
                                            <p:strVal val="#ppt_x"/>
                                          </p:val>
                                        </p:tav>
                                      </p:tavLst>
                                    </p:anim>
                                    <p:anim calcmode="lin" valueType="num">
                                      <p:cBhvr>
                                        <p:cTn id="1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684213" y="333375"/>
            <a:ext cx="7772400" cy="685800"/>
          </a:xfrm>
        </p:spPr>
        <p:txBody>
          <a:bodyPr/>
          <a:lstStyle/>
          <a:p>
            <a:pPr eaLnBrk="1" hangingPunct="1"/>
            <a:r>
              <a:rPr lang="zh-CN" altLang="en-US" sz="2400" b="1" dirty="0"/>
              <a:t>基类成员在派生类中的访问权限</a:t>
            </a:r>
          </a:p>
        </p:txBody>
      </p:sp>
      <p:sp>
        <p:nvSpPr>
          <p:cNvPr id="19459" name="Rectangle 3"/>
          <p:cNvSpPr>
            <a:spLocks noChangeArrowheads="1"/>
          </p:cNvSpPr>
          <p:nvPr/>
        </p:nvSpPr>
        <p:spPr bwMode="auto">
          <a:xfrm>
            <a:off x="539750" y="4221163"/>
            <a:ext cx="80772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FF9900"/>
              </a:buClr>
              <a:buFont typeface="Wingdings" panose="05000000000000000000" pitchFamily="2" charset="2"/>
              <a:buChar char="q"/>
            </a:pPr>
            <a:r>
              <a:rPr kumimoji="1" lang="zh-CN" altLang="en-US" sz="2400" b="1" dirty="0">
                <a:latin typeface="+mn-lt"/>
                <a:ea typeface="+mn-ea"/>
              </a:rPr>
              <a:t>不能继承的基类内容</a:t>
            </a:r>
          </a:p>
          <a:p>
            <a:pPr lvl="1" eaLnBrk="1" hangingPunct="1">
              <a:buClr>
                <a:schemeClr val="tx2"/>
              </a:buClr>
              <a:buFontTx/>
              <a:buNone/>
            </a:pPr>
            <a:r>
              <a:rPr kumimoji="1" lang="en-US" altLang="zh-CN" sz="2400" b="1" dirty="0">
                <a:latin typeface="+mn-lt"/>
                <a:ea typeface="+mn-ea"/>
              </a:rPr>
              <a:t>1</a:t>
            </a:r>
            <a:r>
              <a:rPr kumimoji="1" lang="en-US" altLang="zh-CN" sz="2400" b="1" dirty="0" smtClean="0">
                <a:latin typeface="+mn-lt"/>
                <a:ea typeface="+mn-ea"/>
              </a:rPr>
              <a:t>. </a:t>
            </a:r>
            <a:r>
              <a:rPr kumimoji="1" lang="zh-CN" altLang="en-US" sz="2400" b="1" dirty="0" smtClean="0">
                <a:latin typeface="+mn-lt"/>
                <a:ea typeface="+mn-ea"/>
              </a:rPr>
              <a:t>构造</a:t>
            </a:r>
            <a:r>
              <a:rPr kumimoji="1" lang="zh-CN" altLang="en-US" sz="2400" b="1" dirty="0">
                <a:latin typeface="+mn-lt"/>
                <a:ea typeface="+mn-ea"/>
              </a:rPr>
              <a:t>函数、析构函数</a:t>
            </a:r>
          </a:p>
          <a:p>
            <a:pPr lvl="1" eaLnBrk="1" hangingPunct="1">
              <a:buClr>
                <a:schemeClr val="tx2"/>
              </a:buClr>
              <a:buFontTx/>
              <a:buNone/>
            </a:pPr>
            <a:r>
              <a:rPr kumimoji="1" lang="en-US" altLang="zh-CN" sz="2400" b="1" dirty="0">
                <a:latin typeface="+mn-lt"/>
                <a:ea typeface="+mn-ea"/>
              </a:rPr>
              <a:t>2</a:t>
            </a:r>
            <a:r>
              <a:rPr kumimoji="1" lang="en-US" altLang="zh-CN" sz="2400" b="1" dirty="0" smtClean="0">
                <a:latin typeface="+mn-lt"/>
                <a:ea typeface="+mn-ea"/>
              </a:rPr>
              <a:t>. </a:t>
            </a:r>
            <a:r>
              <a:rPr kumimoji="1" lang="zh-CN" altLang="en-US" sz="2400" b="1" dirty="0" smtClean="0">
                <a:latin typeface="+mn-lt"/>
                <a:ea typeface="+mn-ea"/>
              </a:rPr>
              <a:t>友</a:t>
            </a:r>
            <a:r>
              <a:rPr kumimoji="1" lang="zh-CN" altLang="en-US" sz="2400" b="1" dirty="0">
                <a:latin typeface="+mn-lt"/>
                <a:ea typeface="+mn-ea"/>
              </a:rPr>
              <a:t>员关系</a:t>
            </a:r>
          </a:p>
          <a:p>
            <a:pPr lvl="1" eaLnBrk="1" hangingPunct="1">
              <a:buClr>
                <a:schemeClr val="tx2"/>
              </a:buClr>
              <a:buFontTx/>
              <a:buNone/>
            </a:pPr>
            <a:r>
              <a:rPr kumimoji="1" lang="en-US" altLang="zh-CN" sz="2400" b="1" dirty="0">
                <a:latin typeface="+mn-lt"/>
                <a:ea typeface="+mn-ea"/>
              </a:rPr>
              <a:t>3</a:t>
            </a:r>
            <a:r>
              <a:rPr kumimoji="1" lang="en-US" altLang="zh-CN" sz="2400" b="1" dirty="0" smtClean="0">
                <a:latin typeface="+mn-lt"/>
                <a:ea typeface="+mn-ea"/>
              </a:rPr>
              <a:t>. </a:t>
            </a:r>
            <a:r>
              <a:rPr kumimoji="1" lang="zh-CN" altLang="en-US" sz="2400" b="1" dirty="0" smtClean="0">
                <a:latin typeface="+mn-lt"/>
                <a:ea typeface="+mn-ea"/>
              </a:rPr>
              <a:t>针对</a:t>
            </a:r>
            <a:r>
              <a:rPr kumimoji="1" lang="zh-CN" altLang="en-US" sz="2400" b="1" dirty="0">
                <a:latin typeface="+mn-lt"/>
                <a:ea typeface="+mn-ea"/>
              </a:rPr>
              <a:t>基类定义的一些特殊运算符，如</a:t>
            </a:r>
            <a:r>
              <a:rPr kumimoji="1" lang="en-US" altLang="en-US" sz="2400" b="1" dirty="0">
                <a:latin typeface="+mn-lt"/>
                <a:ea typeface="+mn-ea"/>
              </a:rPr>
              <a:t>new</a:t>
            </a:r>
            <a:r>
              <a:rPr kumimoji="1" lang="zh-CN" altLang="en-US" sz="2400" b="1" dirty="0">
                <a:latin typeface="+mn-lt"/>
                <a:ea typeface="+mn-ea"/>
              </a:rPr>
              <a:t>等。</a:t>
            </a:r>
          </a:p>
        </p:txBody>
      </p:sp>
      <p:sp>
        <p:nvSpPr>
          <p:cNvPr id="19460" name="Rectangle 4"/>
          <p:cNvSpPr>
            <a:spLocks noChangeArrowheads="1"/>
          </p:cNvSpPr>
          <p:nvPr/>
        </p:nvSpPr>
        <p:spPr bwMode="auto">
          <a:xfrm>
            <a:off x="962025" y="2889250"/>
            <a:ext cx="6048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61" name="Rectangle 5"/>
          <p:cNvSpPr>
            <a:spLocks noChangeArrowheads="1"/>
          </p:cNvSpPr>
          <p:nvPr/>
        </p:nvSpPr>
        <p:spPr bwMode="auto">
          <a:xfrm>
            <a:off x="464225" y="1281494"/>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600" b="1" dirty="0">
                <a:latin typeface="Times New Roman" panose="02020603050405020304" pitchFamily="18" charset="0"/>
                <a:cs typeface="Times New Roman" panose="02020603050405020304" pitchFamily="18" charset="0"/>
              </a:rPr>
              <a:t>派生</a:t>
            </a:r>
            <a:r>
              <a:rPr lang="zh-CN" altLang="en-US" sz="1600" b="1" dirty="0" smtClean="0">
                <a:latin typeface="Times New Roman" panose="02020603050405020304" pitchFamily="18" charset="0"/>
                <a:cs typeface="Times New Roman" panose="02020603050405020304" pitchFamily="18" charset="0"/>
              </a:rPr>
              <a:t>类</a:t>
            </a:r>
            <a:endParaRPr lang="zh-CN" altLang="en-US" sz="1600" b="1" dirty="0">
              <a:latin typeface="Times New Roman" panose="02020603050405020304" pitchFamily="18" charset="0"/>
              <a:cs typeface="Times New Roman" panose="02020603050405020304" pitchFamily="18" charset="0"/>
            </a:endParaRPr>
          </a:p>
        </p:txBody>
      </p:sp>
      <p:sp>
        <p:nvSpPr>
          <p:cNvPr id="19462" name="Rectangle 6"/>
          <p:cNvSpPr>
            <a:spLocks noChangeArrowheads="1"/>
          </p:cNvSpPr>
          <p:nvPr/>
        </p:nvSpPr>
        <p:spPr bwMode="auto">
          <a:xfrm>
            <a:off x="962025" y="2889250"/>
            <a:ext cx="1562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63" name="Rectangle 7"/>
          <p:cNvSpPr>
            <a:spLocks noChangeArrowheads="1"/>
          </p:cNvSpPr>
          <p:nvPr/>
        </p:nvSpPr>
        <p:spPr bwMode="auto">
          <a:xfrm>
            <a:off x="962025" y="2889250"/>
            <a:ext cx="1562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64" name="Rectangle 8"/>
          <p:cNvSpPr>
            <a:spLocks noChangeArrowheads="1"/>
          </p:cNvSpPr>
          <p:nvPr/>
        </p:nvSpPr>
        <p:spPr bwMode="auto">
          <a:xfrm>
            <a:off x="962025" y="2889250"/>
            <a:ext cx="1562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65" name="Rectangle 9"/>
          <p:cNvSpPr>
            <a:spLocks noChangeArrowheads="1"/>
          </p:cNvSpPr>
          <p:nvPr/>
        </p:nvSpPr>
        <p:spPr bwMode="auto">
          <a:xfrm>
            <a:off x="962025" y="2889250"/>
            <a:ext cx="4619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66" name="Rectangle 10"/>
          <p:cNvSpPr>
            <a:spLocks noChangeArrowheads="1"/>
          </p:cNvSpPr>
          <p:nvPr/>
        </p:nvSpPr>
        <p:spPr bwMode="auto">
          <a:xfrm>
            <a:off x="962025" y="2889250"/>
            <a:ext cx="6064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67" name="Rectangle 11"/>
          <p:cNvSpPr>
            <a:spLocks noChangeArrowheads="1"/>
          </p:cNvSpPr>
          <p:nvPr/>
        </p:nvSpPr>
        <p:spPr bwMode="auto">
          <a:xfrm>
            <a:off x="962025" y="2889250"/>
            <a:ext cx="495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68" name="Rectangle 12"/>
          <p:cNvSpPr>
            <a:spLocks noChangeArrowheads="1"/>
          </p:cNvSpPr>
          <p:nvPr/>
        </p:nvSpPr>
        <p:spPr bwMode="auto">
          <a:xfrm>
            <a:off x="962025" y="2889250"/>
            <a:ext cx="4619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69" name="Rectangle 13"/>
          <p:cNvSpPr>
            <a:spLocks noChangeArrowheads="1"/>
          </p:cNvSpPr>
          <p:nvPr/>
        </p:nvSpPr>
        <p:spPr bwMode="auto">
          <a:xfrm>
            <a:off x="962025" y="2889250"/>
            <a:ext cx="6064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70" name="Rectangle 14"/>
          <p:cNvSpPr>
            <a:spLocks noChangeArrowheads="1"/>
          </p:cNvSpPr>
          <p:nvPr/>
        </p:nvSpPr>
        <p:spPr bwMode="auto">
          <a:xfrm>
            <a:off x="962025" y="2889250"/>
            <a:ext cx="495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71" name="Rectangle 15"/>
          <p:cNvSpPr>
            <a:spLocks noChangeArrowheads="1"/>
          </p:cNvSpPr>
          <p:nvPr/>
        </p:nvSpPr>
        <p:spPr bwMode="auto">
          <a:xfrm>
            <a:off x="962025" y="2889250"/>
            <a:ext cx="4619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72" name="Rectangle 16"/>
          <p:cNvSpPr>
            <a:spLocks noChangeArrowheads="1"/>
          </p:cNvSpPr>
          <p:nvPr/>
        </p:nvSpPr>
        <p:spPr bwMode="auto">
          <a:xfrm>
            <a:off x="962025" y="2889250"/>
            <a:ext cx="6064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73" name="Rectangle 17"/>
          <p:cNvSpPr>
            <a:spLocks noChangeArrowheads="1"/>
          </p:cNvSpPr>
          <p:nvPr/>
        </p:nvSpPr>
        <p:spPr bwMode="auto">
          <a:xfrm>
            <a:off x="962025" y="2889250"/>
            <a:ext cx="495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74" name="Rectangle 18"/>
          <p:cNvSpPr>
            <a:spLocks noChangeArrowheads="1"/>
          </p:cNvSpPr>
          <p:nvPr/>
        </p:nvSpPr>
        <p:spPr bwMode="auto">
          <a:xfrm>
            <a:off x="962025" y="2889250"/>
            <a:ext cx="6048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75" name="Rectangle 19"/>
          <p:cNvSpPr>
            <a:spLocks noChangeArrowheads="1"/>
          </p:cNvSpPr>
          <p:nvPr/>
        </p:nvSpPr>
        <p:spPr bwMode="auto">
          <a:xfrm>
            <a:off x="962025" y="2889250"/>
            <a:ext cx="4619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76" name="Rectangle 20"/>
          <p:cNvSpPr>
            <a:spLocks noChangeArrowheads="1"/>
          </p:cNvSpPr>
          <p:nvPr/>
        </p:nvSpPr>
        <p:spPr bwMode="auto">
          <a:xfrm>
            <a:off x="962025" y="2889250"/>
            <a:ext cx="6064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77" name="Rectangle 21"/>
          <p:cNvSpPr>
            <a:spLocks noChangeArrowheads="1"/>
          </p:cNvSpPr>
          <p:nvPr/>
        </p:nvSpPr>
        <p:spPr bwMode="auto">
          <a:xfrm>
            <a:off x="962025" y="2889250"/>
            <a:ext cx="495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78" name="Rectangle 22"/>
          <p:cNvSpPr>
            <a:spLocks noChangeArrowheads="1"/>
          </p:cNvSpPr>
          <p:nvPr/>
        </p:nvSpPr>
        <p:spPr bwMode="auto">
          <a:xfrm>
            <a:off x="962025" y="2889250"/>
            <a:ext cx="4619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79" name="Rectangle 23"/>
          <p:cNvSpPr>
            <a:spLocks noChangeArrowheads="1"/>
          </p:cNvSpPr>
          <p:nvPr/>
        </p:nvSpPr>
        <p:spPr bwMode="auto">
          <a:xfrm>
            <a:off x="962025" y="2889250"/>
            <a:ext cx="6064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80" name="Rectangle 24"/>
          <p:cNvSpPr>
            <a:spLocks noChangeArrowheads="1"/>
          </p:cNvSpPr>
          <p:nvPr/>
        </p:nvSpPr>
        <p:spPr bwMode="auto">
          <a:xfrm>
            <a:off x="962025" y="2889250"/>
            <a:ext cx="495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81" name="Rectangle 25"/>
          <p:cNvSpPr>
            <a:spLocks noChangeArrowheads="1"/>
          </p:cNvSpPr>
          <p:nvPr/>
        </p:nvSpPr>
        <p:spPr bwMode="auto">
          <a:xfrm>
            <a:off x="962025" y="2889250"/>
            <a:ext cx="4619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82" name="Rectangle 26"/>
          <p:cNvSpPr>
            <a:spLocks noChangeArrowheads="1"/>
          </p:cNvSpPr>
          <p:nvPr/>
        </p:nvSpPr>
        <p:spPr bwMode="auto">
          <a:xfrm>
            <a:off x="962025" y="2889250"/>
            <a:ext cx="6064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83" name="Rectangle 27"/>
          <p:cNvSpPr>
            <a:spLocks noChangeArrowheads="1"/>
          </p:cNvSpPr>
          <p:nvPr/>
        </p:nvSpPr>
        <p:spPr bwMode="auto">
          <a:xfrm>
            <a:off x="962025" y="2889250"/>
            <a:ext cx="495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84" name="Rectangle 28"/>
          <p:cNvSpPr>
            <a:spLocks noChangeArrowheads="1"/>
          </p:cNvSpPr>
          <p:nvPr/>
        </p:nvSpPr>
        <p:spPr bwMode="auto">
          <a:xfrm>
            <a:off x="962025" y="2889250"/>
            <a:ext cx="6048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85" name="Rectangle 29"/>
          <p:cNvSpPr>
            <a:spLocks noChangeArrowheads="1"/>
          </p:cNvSpPr>
          <p:nvPr/>
        </p:nvSpPr>
        <p:spPr bwMode="auto">
          <a:xfrm>
            <a:off x="962025" y="2889250"/>
            <a:ext cx="4619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86" name="Rectangle 30"/>
          <p:cNvSpPr>
            <a:spLocks noChangeArrowheads="1"/>
          </p:cNvSpPr>
          <p:nvPr/>
        </p:nvSpPr>
        <p:spPr bwMode="auto">
          <a:xfrm>
            <a:off x="962025" y="2889250"/>
            <a:ext cx="6064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87" name="Rectangle 31"/>
          <p:cNvSpPr>
            <a:spLocks noChangeArrowheads="1"/>
          </p:cNvSpPr>
          <p:nvPr/>
        </p:nvSpPr>
        <p:spPr bwMode="auto">
          <a:xfrm>
            <a:off x="962025" y="2889250"/>
            <a:ext cx="495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88" name="Rectangle 32"/>
          <p:cNvSpPr>
            <a:spLocks noChangeArrowheads="1"/>
          </p:cNvSpPr>
          <p:nvPr/>
        </p:nvSpPr>
        <p:spPr bwMode="auto">
          <a:xfrm>
            <a:off x="962025" y="2889250"/>
            <a:ext cx="4619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89" name="Rectangle 33"/>
          <p:cNvSpPr>
            <a:spLocks noChangeArrowheads="1"/>
          </p:cNvSpPr>
          <p:nvPr/>
        </p:nvSpPr>
        <p:spPr bwMode="auto">
          <a:xfrm>
            <a:off x="962025" y="2889250"/>
            <a:ext cx="6064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90" name="Rectangle 34"/>
          <p:cNvSpPr>
            <a:spLocks noChangeArrowheads="1"/>
          </p:cNvSpPr>
          <p:nvPr/>
        </p:nvSpPr>
        <p:spPr bwMode="auto">
          <a:xfrm>
            <a:off x="962025" y="2889250"/>
            <a:ext cx="495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91" name="Rectangle 35"/>
          <p:cNvSpPr>
            <a:spLocks noChangeArrowheads="1"/>
          </p:cNvSpPr>
          <p:nvPr/>
        </p:nvSpPr>
        <p:spPr bwMode="auto">
          <a:xfrm>
            <a:off x="962025" y="2889250"/>
            <a:ext cx="4619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92" name="Rectangle 36"/>
          <p:cNvSpPr>
            <a:spLocks noChangeArrowheads="1"/>
          </p:cNvSpPr>
          <p:nvPr/>
        </p:nvSpPr>
        <p:spPr bwMode="auto">
          <a:xfrm>
            <a:off x="962025" y="2889250"/>
            <a:ext cx="6064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93" name="Rectangle 37"/>
          <p:cNvSpPr>
            <a:spLocks noChangeArrowheads="1"/>
          </p:cNvSpPr>
          <p:nvPr/>
        </p:nvSpPr>
        <p:spPr bwMode="auto">
          <a:xfrm>
            <a:off x="962025" y="2889250"/>
            <a:ext cx="495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94" name="Rectangle 38"/>
          <p:cNvSpPr>
            <a:spLocks noChangeArrowheads="1"/>
          </p:cNvSpPr>
          <p:nvPr/>
        </p:nvSpPr>
        <p:spPr bwMode="auto">
          <a:xfrm>
            <a:off x="962025" y="2889250"/>
            <a:ext cx="6048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95" name="Rectangle 39"/>
          <p:cNvSpPr>
            <a:spLocks noChangeArrowheads="1"/>
          </p:cNvSpPr>
          <p:nvPr/>
        </p:nvSpPr>
        <p:spPr bwMode="auto">
          <a:xfrm>
            <a:off x="962025" y="2889250"/>
            <a:ext cx="4619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96" name="Rectangle 40"/>
          <p:cNvSpPr>
            <a:spLocks noChangeArrowheads="1"/>
          </p:cNvSpPr>
          <p:nvPr/>
        </p:nvSpPr>
        <p:spPr bwMode="auto">
          <a:xfrm>
            <a:off x="962025" y="2889250"/>
            <a:ext cx="6064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97" name="Rectangle 41"/>
          <p:cNvSpPr>
            <a:spLocks noChangeArrowheads="1"/>
          </p:cNvSpPr>
          <p:nvPr/>
        </p:nvSpPr>
        <p:spPr bwMode="auto">
          <a:xfrm>
            <a:off x="962025" y="2889250"/>
            <a:ext cx="495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98" name="Rectangle 42"/>
          <p:cNvSpPr>
            <a:spLocks noChangeArrowheads="1"/>
          </p:cNvSpPr>
          <p:nvPr/>
        </p:nvSpPr>
        <p:spPr bwMode="auto">
          <a:xfrm>
            <a:off x="962025" y="2889250"/>
            <a:ext cx="4619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99" name="Rectangle 43"/>
          <p:cNvSpPr>
            <a:spLocks noChangeArrowheads="1"/>
          </p:cNvSpPr>
          <p:nvPr/>
        </p:nvSpPr>
        <p:spPr bwMode="auto">
          <a:xfrm>
            <a:off x="962025" y="2889250"/>
            <a:ext cx="6064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500" name="Rectangle 44"/>
          <p:cNvSpPr>
            <a:spLocks noChangeArrowheads="1"/>
          </p:cNvSpPr>
          <p:nvPr/>
        </p:nvSpPr>
        <p:spPr bwMode="auto">
          <a:xfrm>
            <a:off x="962025" y="2889250"/>
            <a:ext cx="495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501" name="Rectangle 45"/>
          <p:cNvSpPr>
            <a:spLocks noChangeArrowheads="1"/>
          </p:cNvSpPr>
          <p:nvPr/>
        </p:nvSpPr>
        <p:spPr bwMode="auto">
          <a:xfrm>
            <a:off x="962025" y="2889250"/>
            <a:ext cx="4619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502" name="Rectangle 46"/>
          <p:cNvSpPr>
            <a:spLocks noChangeArrowheads="1"/>
          </p:cNvSpPr>
          <p:nvPr/>
        </p:nvSpPr>
        <p:spPr bwMode="auto">
          <a:xfrm>
            <a:off x="962025" y="2889250"/>
            <a:ext cx="6064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503" name="Rectangle 47"/>
          <p:cNvSpPr>
            <a:spLocks noChangeArrowheads="1"/>
          </p:cNvSpPr>
          <p:nvPr/>
        </p:nvSpPr>
        <p:spPr bwMode="auto">
          <a:xfrm>
            <a:off x="962025" y="2889250"/>
            <a:ext cx="495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9504" name="Group 48"/>
          <p:cNvGraphicFramePr>
            <a:graphicFrameLocks noGrp="1"/>
          </p:cNvGraphicFramePr>
          <p:nvPr>
            <p:extLst>
              <p:ext uri="{D42A27DB-BD31-4B8C-83A1-F6EECF244321}">
                <p14:modId xmlns:p14="http://schemas.microsoft.com/office/powerpoint/2010/main" val="3780849336"/>
              </p:ext>
            </p:extLst>
          </p:nvPr>
        </p:nvGraphicFramePr>
        <p:xfrm>
          <a:off x="177924" y="1117675"/>
          <a:ext cx="8784977" cy="3024185"/>
        </p:xfrm>
        <a:graphic>
          <a:graphicData uri="http://schemas.openxmlformats.org/drawingml/2006/table">
            <a:tbl>
              <a:tblPr/>
              <a:tblGrid>
                <a:gridCol w="1062702">
                  <a:extLst>
                    <a:ext uri="{9D8B030D-6E8A-4147-A177-3AD203B41FA5}">
                      <a16:colId xmlns:a16="http://schemas.microsoft.com/office/drawing/2014/main" xmlns="" val="20000"/>
                    </a:ext>
                  </a:extLst>
                </a:gridCol>
                <a:gridCol w="779312">
                  <a:extLst>
                    <a:ext uri="{9D8B030D-6E8A-4147-A177-3AD203B41FA5}">
                      <a16:colId xmlns:a16="http://schemas.microsoft.com/office/drawing/2014/main" xmlns="" val="20001"/>
                    </a:ext>
                  </a:extLst>
                </a:gridCol>
                <a:gridCol w="991852">
                  <a:extLst>
                    <a:ext uri="{9D8B030D-6E8A-4147-A177-3AD203B41FA5}">
                      <a16:colId xmlns:a16="http://schemas.microsoft.com/office/drawing/2014/main" xmlns="" val="20002"/>
                    </a:ext>
                  </a:extLst>
                </a:gridCol>
                <a:gridCol w="764682">
                  <a:extLst>
                    <a:ext uri="{9D8B030D-6E8A-4147-A177-3AD203B41FA5}">
                      <a16:colId xmlns:a16="http://schemas.microsoft.com/office/drawing/2014/main" xmlns="" val="20003"/>
                    </a:ext>
                  </a:extLst>
                </a:gridCol>
                <a:gridCol w="764894">
                  <a:extLst>
                    <a:ext uri="{9D8B030D-6E8A-4147-A177-3AD203B41FA5}">
                      <a16:colId xmlns:a16="http://schemas.microsoft.com/office/drawing/2014/main" xmlns="" val="20004"/>
                    </a:ext>
                  </a:extLst>
                </a:gridCol>
                <a:gridCol w="1006949">
                  <a:extLst>
                    <a:ext uri="{9D8B030D-6E8A-4147-A177-3AD203B41FA5}">
                      <a16:colId xmlns:a16="http://schemas.microsoft.com/office/drawing/2014/main" xmlns="" val="20005"/>
                    </a:ext>
                  </a:extLst>
                </a:gridCol>
                <a:gridCol w="821372">
                  <a:extLst>
                    <a:ext uri="{9D8B030D-6E8A-4147-A177-3AD203B41FA5}">
                      <a16:colId xmlns:a16="http://schemas.microsoft.com/office/drawing/2014/main" xmlns="" val="20006"/>
                    </a:ext>
                  </a:extLst>
                </a:gridCol>
                <a:gridCol w="764894">
                  <a:extLst>
                    <a:ext uri="{9D8B030D-6E8A-4147-A177-3AD203B41FA5}">
                      <a16:colId xmlns:a16="http://schemas.microsoft.com/office/drawing/2014/main" xmlns="" val="20007"/>
                    </a:ext>
                  </a:extLst>
                </a:gridCol>
                <a:gridCol w="1006949">
                  <a:extLst>
                    <a:ext uri="{9D8B030D-6E8A-4147-A177-3AD203B41FA5}">
                      <a16:colId xmlns:a16="http://schemas.microsoft.com/office/drawing/2014/main" xmlns="" val="20008"/>
                    </a:ext>
                  </a:extLst>
                </a:gridCol>
                <a:gridCol w="821371">
                  <a:extLst>
                    <a:ext uri="{9D8B030D-6E8A-4147-A177-3AD203B41FA5}">
                      <a16:colId xmlns:a16="http://schemas.microsoft.com/office/drawing/2014/main" xmlns="" val="20009"/>
                    </a:ext>
                  </a:extLst>
                </a:gridCol>
              </a:tblGrid>
              <a:tr h="604837">
                <a:tc row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sz="16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Arial" charset="0"/>
                          <a:ea typeface="宋体" pitchFamily="2" charset="-122"/>
                          <a:cs typeface="Times New Roman" pitchFamily="18" charset="0"/>
                        </a:rPr>
                        <a:t>基</a:t>
                      </a:r>
                      <a:r>
                        <a:rPr kumimoji="0" lang="zh-CN" altLang="en-US" sz="1600" b="1" i="0" u="none" strike="noStrike" cap="none" normalizeH="0" baseline="0" dirty="0">
                          <a:ln>
                            <a:noFill/>
                          </a:ln>
                          <a:solidFill>
                            <a:schemeClr val="tx1"/>
                          </a:solidFill>
                          <a:effectLst/>
                          <a:latin typeface="Arial" charset="0"/>
                          <a:ea typeface="宋体" pitchFamily="2" charset="-122"/>
                          <a:cs typeface="Times New Roman" pitchFamily="18" charset="0"/>
                        </a:rPr>
                        <a:t>类</a:t>
                      </a:r>
                      <a:endParaRPr kumimoji="0" lang="zh-CN" altLang="en-US" sz="1600" b="1"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Arial" charset="0"/>
                          <a:ea typeface="宋体" pitchFamily="2" charset="-122"/>
                          <a:cs typeface="Times New Roman" pitchFamily="18" charset="0"/>
                        </a:rPr>
                        <a:t>public</a:t>
                      </a:r>
                      <a:r>
                        <a:rPr kumimoji="0" lang="zh-CN" altLang="en-US" sz="1600" b="1" i="0" u="none" strike="noStrike" cap="none" normalizeH="0" baseline="0" dirty="0">
                          <a:ln>
                            <a:noFill/>
                          </a:ln>
                          <a:solidFill>
                            <a:schemeClr val="tx1"/>
                          </a:solidFill>
                          <a:effectLst/>
                          <a:latin typeface="Arial" charset="0"/>
                          <a:ea typeface="宋体" pitchFamily="2" charset="-122"/>
                          <a:cs typeface="Times New Roman" pitchFamily="18" charset="0"/>
                        </a:rPr>
                        <a:t>继承</a:t>
                      </a:r>
                      <a:endParaRPr kumimoji="0" lang="zh-CN" altLang="en-US" sz="1600" b="1"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cs typeface="Times New Roman" pitchFamily="18" charset="0"/>
                        </a:rPr>
                        <a:t>protected</a:t>
                      </a: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继承</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cs typeface="Times New Roman" pitchFamily="18" charset="0"/>
                        </a:rPr>
                        <a:t>private</a:t>
                      </a: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继承</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0"/>
                  </a:ext>
                </a:extLst>
              </a:tr>
              <a:tr h="604837">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charset="0"/>
                          <a:ea typeface="宋体" pitchFamily="2" charset="-122"/>
                          <a:cs typeface="Times New Roman" pitchFamily="18" charset="0"/>
                        </a:rPr>
                        <a:t>public</a:t>
                      </a:r>
                      <a:endParaRPr kumimoji="0" lang="en-US" altLang="zh-CN" sz="14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charset="0"/>
                          <a:ea typeface="宋体" pitchFamily="2" charset="-122"/>
                          <a:cs typeface="Times New Roman" pitchFamily="18" charset="0"/>
                        </a:rPr>
                        <a:t>protected</a:t>
                      </a:r>
                      <a:endParaRPr kumimoji="0" lang="en-US" altLang="zh-CN" sz="14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charset="0"/>
                          <a:ea typeface="宋体" pitchFamily="2" charset="-122"/>
                          <a:cs typeface="Times New Roman" pitchFamily="18" charset="0"/>
                        </a:rPr>
                        <a:t>private</a:t>
                      </a:r>
                      <a:endParaRPr kumimoji="0" lang="en-US" altLang="zh-CN" sz="14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charset="0"/>
                          <a:ea typeface="宋体" pitchFamily="2" charset="-122"/>
                          <a:cs typeface="Times New Roman" pitchFamily="18" charset="0"/>
                        </a:rPr>
                        <a:t>public</a:t>
                      </a:r>
                      <a:endParaRPr kumimoji="0" lang="en-US" altLang="zh-CN" sz="14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charset="0"/>
                          <a:ea typeface="宋体" pitchFamily="2" charset="-122"/>
                          <a:cs typeface="Times New Roman" pitchFamily="18" charset="0"/>
                        </a:rPr>
                        <a:t>protected</a:t>
                      </a:r>
                      <a:endParaRPr kumimoji="0" lang="en-US" altLang="zh-CN" sz="14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charset="0"/>
                          <a:ea typeface="宋体" pitchFamily="2" charset="-122"/>
                          <a:cs typeface="Times New Roman" pitchFamily="18" charset="0"/>
                        </a:rPr>
                        <a:t>private</a:t>
                      </a:r>
                      <a:endParaRPr kumimoji="0" lang="en-US" altLang="zh-CN" sz="14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charset="0"/>
                          <a:ea typeface="宋体" pitchFamily="2" charset="-122"/>
                          <a:cs typeface="Times New Roman" pitchFamily="18" charset="0"/>
                        </a:rPr>
                        <a:t>public</a:t>
                      </a:r>
                      <a:endParaRPr kumimoji="0" lang="en-US" altLang="zh-CN" sz="14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Arial" charset="0"/>
                          <a:ea typeface="宋体" pitchFamily="2" charset="-122"/>
                          <a:cs typeface="Times New Roman" pitchFamily="18" charset="0"/>
                        </a:rPr>
                        <a:t>protected</a:t>
                      </a:r>
                      <a:endParaRPr kumimoji="0" lang="en-US" altLang="zh-CN" sz="14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Arial" charset="0"/>
                          <a:ea typeface="宋体" pitchFamily="2" charset="-122"/>
                          <a:cs typeface="Times New Roman" pitchFamily="18" charset="0"/>
                        </a:rPr>
                        <a:t>private</a:t>
                      </a:r>
                      <a:endParaRPr kumimoji="0" lang="en-US" altLang="zh-CN" sz="1400" b="1"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048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Arial" charset="0"/>
                          <a:ea typeface="宋体" pitchFamily="2" charset="-122"/>
                          <a:cs typeface="Times New Roman" pitchFamily="18" charset="0"/>
                        </a:rPr>
                        <a:t>public</a:t>
                      </a:r>
                      <a:endParaRPr kumimoji="0" lang="en-US" altLang="zh-CN" sz="1400" b="1"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Arial" charset="0"/>
                          <a:ea typeface="宋体" pitchFamily="2" charset="-122"/>
                          <a:cs typeface="Times New Roman" pitchFamily="18" charset="0"/>
                        </a:rPr>
                        <a:t>√</a:t>
                      </a:r>
                      <a:endParaRPr kumimoji="0" lang="en-US" altLang="zh-CN" sz="1600" b="1"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cs typeface="Times New Roman" pitchFamily="18" charset="0"/>
                        </a:rPr>
                        <a:t>√</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cs typeface="Times New Roman" pitchFamily="18" charset="0"/>
                        </a:rPr>
                        <a:t>√</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048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Arial" charset="0"/>
                          <a:ea typeface="宋体" pitchFamily="2" charset="-122"/>
                          <a:cs typeface="Times New Roman" pitchFamily="18" charset="0"/>
                        </a:rPr>
                        <a:t>protected</a:t>
                      </a:r>
                      <a:endParaRPr kumimoji="0" lang="en-US" altLang="zh-CN" sz="1400" b="1"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cs typeface="Times New Roman" pitchFamily="18" charset="0"/>
                        </a:rPr>
                        <a:t>√</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cs typeface="Times New Roman" pitchFamily="18" charset="0"/>
                        </a:rPr>
                        <a:t>√</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cs typeface="Times New Roman" pitchFamily="18" charset="0"/>
                        </a:rPr>
                        <a:t>√</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6048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Arial" charset="0"/>
                          <a:ea typeface="宋体" pitchFamily="2" charset="-122"/>
                          <a:cs typeface="Times New Roman" pitchFamily="18" charset="0"/>
                        </a:rPr>
                        <a:t>private</a:t>
                      </a:r>
                      <a:endParaRPr kumimoji="0" lang="en-US" altLang="zh-CN" sz="1400" b="1"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cs typeface="Times New Roman" pitchFamily="18" charset="0"/>
                        </a:rPr>
                        <a:t>√</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cs typeface="Times New Roman" pitchFamily="18" charset="0"/>
                        </a:rPr>
                        <a:t>√</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Arial" charset="0"/>
                          <a:ea typeface="宋体" pitchFamily="2" charset="-122"/>
                          <a:cs typeface="Times New Roman" pitchFamily="18" charset="0"/>
                        </a:rPr>
                        <a:t>√</a:t>
                      </a:r>
                      <a:endParaRPr kumimoji="0" lang="en-US" altLang="zh-CN" sz="1600" b="1"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1733443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anim calcmode="lin" valueType="num">
                                      <p:cBhvr additive="base">
                                        <p:cTn id="7" dur="500" fill="hold"/>
                                        <p:tgtEl>
                                          <p:spTgt spid="19459"/>
                                        </p:tgtEl>
                                        <p:attrNameLst>
                                          <p:attrName>ppt_x</p:attrName>
                                        </p:attrNameLst>
                                      </p:cBhvr>
                                      <p:tavLst>
                                        <p:tav tm="0">
                                          <p:val>
                                            <p:strVal val="0-#ppt_w/2"/>
                                          </p:val>
                                        </p:tav>
                                        <p:tav tm="100000">
                                          <p:val>
                                            <p:strVal val="#ppt_x"/>
                                          </p:val>
                                        </p:tav>
                                      </p:tavLst>
                                    </p:anim>
                                    <p:anim calcmode="lin" valueType="num">
                                      <p:cBhvr additive="base">
                                        <p:cTn id="8" dur="500" fill="hold"/>
                                        <p:tgtEl>
                                          <p:spTgt spid="194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96753"/>
            <a:ext cx="8767228" cy="4320480"/>
          </a:xfrm>
        </p:spPr>
        <p:txBody>
          <a:bodyPr/>
          <a:lstStyle/>
          <a:p>
            <a:pPr marL="0" indent="0">
              <a:buNone/>
            </a:pPr>
            <a:r>
              <a:rPr lang="en-US" altLang="zh-CN" sz="2800" b="1" dirty="0" smtClean="0">
                <a:solidFill>
                  <a:srgbClr val="0000CC"/>
                </a:solidFill>
              </a:rPr>
              <a:t>4. </a:t>
            </a:r>
            <a:r>
              <a:rPr lang="zh-CN" altLang="zh-CN" sz="2800" b="1" dirty="0" smtClean="0">
                <a:solidFill>
                  <a:srgbClr val="0000CC"/>
                </a:solidFill>
              </a:rPr>
              <a:t>阻止继承</a:t>
            </a:r>
            <a:r>
              <a:rPr lang="en-US" altLang="zh-CN" sz="2800" b="1" dirty="0" smtClean="0">
                <a:solidFill>
                  <a:srgbClr val="0000CC"/>
                </a:solidFill>
              </a:rPr>
              <a:t>(C++11)</a:t>
            </a:r>
          </a:p>
          <a:p>
            <a:pPr marL="0" indent="0">
              <a:buNone/>
            </a:pPr>
            <a:r>
              <a:rPr lang="en-US" altLang="zh-CN" sz="2800" b="1" dirty="0" smtClean="0">
                <a:solidFill>
                  <a:srgbClr val="0000CC"/>
                </a:solidFill>
              </a:rPr>
              <a:t>    </a:t>
            </a:r>
            <a:r>
              <a:rPr lang="zh-CN" altLang="zh-CN" sz="2400" b="1" dirty="0" smtClean="0"/>
              <a:t>如果</a:t>
            </a:r>
            <a:r>
              <a:rPr lang="zh-CN" altLang="zh-CN" sz="2400" b="1" dirty="0"/>
              <a:t>不想让一个类作为其它类的基类，可以用</a:t>
            </a:r>
            <a:r>
              <a:rPr lang="en-US" altLang="zh-CN" sz="2400" b="1" dirty="0"/>
              <a:t>final</a:t>
            </a:r>
            <a:r>
              <a:rPr lang="zh-CN" altLang="zh-CN" sz="2400" b="1" dirty="0"/>
              <a:t>关键字阻止它被继承。形式如下：</a:t>
            </a:r>
          </a:p>
          <a:p>
            <a:pPr marL="800100" lvl="2" indent="0">
              <a:buNone/>
            </a:pPr>
            <a:r>
              <a:rPr lang="en-US" altLang="zh-CN" sz="2000" b="1" dirty="0"/>
              <a:t>class Base{……}                       //</a:t>
            </a:r>
            <a:r>
              <a:rPr lang="zh-CN" altLang="zh-CN" sz="2000" b="1" dirty="0"/>
              <a:t>可以被继承</a:t>
            </a:r>
          </a:p>
          <a:p>
            <a:pPr marL="800100" lvl="2" indent="0">
              <a:buNone/>
            </a:pPr>
            <a:r>
              <a:rPr lang="en-US" altLang="zh-CN" sz="2000" b="1" dirty="0"/>
              <a:t>class </a:t>
            </a:r>
            <a:r>
              <a:rPr lang="en-US" altLang="zh-CN" sz="2000" b="1" dirty="0" err="1"/>
              <a:t>NoDeri</a:t>
            </a:r>
            <a:r>
              <a:rPr lang="en-US" altLang="zh-CN" sz="2000" b="1" dirty="0"/>
              <a:t>  </a:t>
            </a:r>
            <a:r>
              <a:rPr lang="en-US" altLang="zh-CN" sz="2000" b="1" dirty="0">
                <a:solidFill>
                  <a:srgbClr val="FF0000"/>
                </a:solidFill>
              </a:rPr>
              <a:t>final</a:t>
            </a:r>
            <a:r>
              <a:rPr lang="en-US" altLang="zh-CN" sz="2000" b="1" dirty="0"/>
              <a:t>{……}           //</a:t>
            </a:r>
            <a:r>
              <a:rPr lang="zh-CN" altLang="zh-CN" sz="2000" b="1" dirty="0"/>
              <a:t>不能被继承</a:t>
            </a:r>
          </a:p>
          <a:p>
            <a:pPr marL="800100" lvl="2" indent="0">
              <a:buNone/>
            </a:pPr>
            <a:r>
              <a:rPr lang="en-US" altLang="zh-CN" sz="2000" b="1" dirty="0"/>
              <a:t>class D </a:t>
            </a:r>
            <a:r>
              <a:rPr lang="en-US" altLang="zh-CN" sz="2000" b="1" dirty="0" err="1">
                <a:solidFill>
                  <a:srgbClr val="FF0000"/>
                </a:solidFill>
              </a:rPr>
              <a:t>final:</a:t>
            </a:r>
            <a:r>
              <a:rPr lang="en-US" altLang="zh-CN" sz="2000" b="1" dirty="0" err="1"/>
              <a:t>Base</a:t>
            </a:r>
            <a:r>
              <a:rPr lang="en-US" altLang="zh-CN" sz="2000" b="1" dirty="0"/>
              <a:t>{……}           //</a:t>
            </a:r>
            <a:r>
              <a:rPr lang="zh-CN" altLang="zh-CN" sz="2000" b="1" dirty="0"/>
              <a:t>正确，</a:t>
            </a:r>
            <a:r>
              <a:rPr lang="en-US" altLang="zh-CN" sz="2000" b="1" dirty="0"/>
              <a:t>D</a:t>
            </a:r>
            <a:r>
              <a:rPr lang="zh-CN" altLang="zh-CN" sz="2000" b="1" dirty="0"/>
              <a:t>不能被继承</a:t>
            </a:r>
          </a:p>
          <a:p>
            <a:pPr marL="800100" lvl="2" indent="0">
              <a:buNone/>
            </a:pPr>
            <a:r>
              <a:rPr lang="en-US" altLang="zh-CN" sz="2000" b="1" dirty="0">
                <a:solidFill>
                  <a:srgbClr val="0000CC"/>
                </a:solidFill>
              </a:rPr>
              <a:t>class D1:NoDeri{</a:t>
            </a:r>
            <a:r>
              <a:rPr lang="zh-CN" altLang="zh-CN" sz="2000" b="1" dirty="0">
                <a:solidFill>
                  <a:srgbClr val="0000CC"/>
                </a:solidFill>
              </a:rPr>
              <a:t>……</a:t>
            </a:r>
            <a:r>
              <a:rPr lang="en-US" altLang="zh-CN" sz="2000" b="1" dirty="0">
                <a:solidFill>
                  <a:srgbClr val="0000CC"/>
                </a:solidFill>
              </a:rPr>
              <a:t>}            //</a:t>
            </a:r>
            <a:r>
              <a:rPr lang="zh-CN" altLang="zh-CN" sz="2000" b="1" dirty="0">
                <a:solidFill>
                  <a:srgbClr val="0000CC"/>
                </a:solidFill>
              </a:rPr>
              <a:t>错误，</a:t>
            </a:r>
            <a:r>
              <a:rPr lang="en-US" altLang="zh-CN" sz="2000" b="1" dirty="0" err="1">
                <a:solidFill>
                  <a:srgbClr val="0000CC"/>
                </a:solidFill>
              </a:rPr>
              <a:t>NoDeri</a:t>
            </a:r>
            <a:r>
              <a:rPr lang="zh-CN" altLang="zh-CN" sz="2000" b="1" dirty="0">
                <a:solidFill>
                  <a:srgbClr val="0000CC"/>
                </a:solidFill>
              </a:rPr>
              <a:t>不能被继承</a:t>
            </a:r>
          </a:p>
          <a:p>
            <a:pPr marL="800100" lvl="2" indent="0">
              <a:buNone/>
            </a:pPr>
            <a:r>
              <a:rPr lang="en-US" altLang="zh-CN" sz="2000" b="1" dirty="0">
                <a:solidFill>
                  <a:srgbClr val="0000CC"/>
                </a:solidFill>
              </a:rPr>
              <a:t>class D2:D{……}                     //</a:t>
            </a:r>
            <a:r>
              <a:rPr lang="zh-CN" altLang="zh-CN" sz="2000" b="1" dirty="0">
                <a:solidFill>
                  <a:srgbClr val="0000CC"/>
                </a:solidFill>
              </a:rPr>
              <a:t>错误，</a:t>
            </a:r>
            <a:r>
              <a:rPr lang="en-US" altLang="zh-CN" sz="2000" b="1" dirty="0">
                <a:solidFill>
                  <a:srgbClr val="0000CC"/>
                </a:solidFill>
              </a:rPr>
              <a:t>D</a:t>
            </a:r>
            <a:r>
              <a:rPr lang="zh-CN" altLang="zh-CN" sz="2000" b="1" dirty="0">
                <a:solidFill>
                  <a:srgbClr val="0000CC"/>
                </a:solidFill>
              </a:rPr>
              <a:t>不能被继承</a:t>
            </a:r>
          </a:p>
          <a:p>
            <a:pPr marL="0" indent="0">
              <a:buNone/>
            </a:pPr>
            <a:endParaRPr lang="zh-CN" altLang="en-US" sz="2400" dirty="0"/>
          </a:p>
        </p:txBody>
      </p:sp>
      <p:sp>
        <p:nvSpPr>
          <p:cNvPr id="4"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smtClean="0">
                <a:solidFill>
                  <a:srgbClr val="C00000"/>
                </a:solidFill>
              </a:rPr>
              <a:t>4.3  </a:t>
            </a:r>
            <a:r>
              <a:rPr lang="zh-CN" altLang="en-US" sz="3600" b="1" kern="1200" dirty="0">
                <a:solidFill>
                  <a:srgbClr val="C00000"/>
                </a:solidFill>
              </a:rPr>
              <a:t>继承方式</a:t>
            </a:r>
          </a:p>
        </p:txBody>
      </p:sp>
    </p:spTree>
    <p:extLst>
      <p:ext uri="{BB962C8B-B14F-4D97-AF65-F5344CB8AC3E}">
        <p14:creationId xmlns:p14="http://schemas.microsoft.com/office/powerpoint/2010/main" val="286348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body" sz="half" idx="1"/>
          </p:nvPr>
        </p:nvSpPr>
        <p:spPr>
          <a:xfrm>
            <a:off x="228973" y="1109708"/>
            <a:ext cx="8227640" cy="3455988"/>
          </a:xfrm>
          <a:noFill/>
        </p:spPr>
        <p:txBody>
          <a:bodyPr/>
          <a:lstStyle/>
          <a:p>
            <a:pPr eaLnBrk="1" hangingPunct="1">
              <a:buFontTx/>
              <a:buNone/>
            </a:pPr>
            <a:r>
              <a:rPr lang="en-US" altLang="zh-CN" sz="2800" b="1" dirty="0" smtClean="0">
                <a:solidFill>
                  <a:srgbClr val="0000CC"/>
                </a:solidFill>
              </a:rPr>
              <a:t>1. </a:t>
            </a:r>
            <a:r>
              <a:rPr lang="zh-CN" altLang="en-US" sz="2800" b="1" dirty="0" smtClean="0">
                <a:solidFill>
                  <a:srgbClr val="0000CC"/>
                </a:solidFill>
              </a:rPr>
              <a:t>派生</a:t>
            </a:r>
            <a:r>
              <a:rPr lang="zh-CN" altLang="en-US" sz="2800" b="1" dirty="0">
                <a:solidFill>
                  <a:srgbClr val="0000CC"/>
                </a:solidFill>
              </a:rPr>
              <a:t>类和基类的关系</a:t>
            </a:r>
          </a:p>
          <a:p>
            <a:pPr lvl="1" eaLnBrk="1" hangingPunct="1"/>
            <a:r>
              <a:rPr lang="zh-CN" altLang="zh-CN" sz="2400" b="1" dirty="0"/>
              <a:t>派生类</a:t>
            </a:r>
            <a:r>
              <a:rPr lang="zh-CN" altLang="zh-CN" sz="2400" b="1" dirty="0">
                <a:solidFill>
                  <a:srgbClr val="FF0000"/>
                </a:solidFill>
              </a:rPr>
              <a:t>拷贝了基类数据成员和成员函数的一份副本</a:t>
            </a:r>
            <a:r>
              <a:rPr lang="zh-CN" altLang="zh-CN" sz="2400" b="1" dirty="0"/>
              <a:t>，不用编程就具备了基类的程序功能。</a:t>
            </a:r>
            <a:endParaRPr lang="en-US" altLang="zh-CN" sz="2400" b="1" dirty="0"/>
          </a:p>
          <a:p>
            <a:pPr lvl="1" eaLnBrk="1" hangingPunct="1"/>
            <a:r>
              <a:rPr lang="zh-CN" altLang="en-US" sz="2400" b="1" dirty="0"/>
              <a:t>在派生类对象中，具有一个基类子对象。</a:t>
            </a:r>
          </a:p>
        </p:txBody>
      </p:sp>
      <p:sp>
        <p:nvSpPr>
          <p:cNvPr id="21507" name="Rectangle 3"/>
          <p:cNvSpPr>
            <a:spLocks noChangeArrowheads="1"/>
          </p:cNvSpPr>
          <p:nvPr/>
        </p:nvSpPr>
        <p:spPr bwMode="auto">
          <a:xfrm>
            <a:off x="532793" y="3212976"/>
            <a:ext cx="3810000" cy="235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FF9900"/>
              </a:buClr>
              <a:buFont typeface="Wingdings" panose="05000000000000000000" pitchFamily="2" charset="2"/>
              <a:buNone/>
            </a:pPr>
            <a:r>
              <a:rPr kumimoji="1" lang="en-US" altLang="zh-CN" sz="2400" b="1" dirty="0">
                <a:latin typeface="Lucida Sans Unicode" panose="020B0602030504020204" pitchFamily="34" charset="0"/>
                <a:ea typeface="楷体_GB2312" pitchFamily="49" charset="-122"/>
              </a:rPr>
              <a:t>class Base</a:t>
            </a:r>
          </a:p>
          <a:p>
            <a:pPr eaLnBrk="1" hangingPunct="1">
              <a:buClr>
                <a:srgbClr val="FF9900"/>
              </a:buClr>
              <a:buFont typeface="Wingdings" panose="05000000000000000000" pitchFamily="2" charset="2"/>
              <a:buNone/>
            </a:pPr>
            <a:r>
              <a:rPr kumimoji="1" lang="en-US" altLang="zh-CN" sz="2400" b="1" dirty="0">
                <a:latin typeface="Lucida Sans Unicode" panose="020B0602030504020204" pitchFamily="34" charset="0"/>
                <a:ea typeface="楷体_GB2312" pitchFamily="49" charset="-122"/>
              </a:rPr>
              <a:t>	{base members;};</a:t>
            </a:r>
          </a:p>
          <a:p>
            <a:pPr eaLnBrk="1" hangingPunct="1">
              <a:buClr>
                <a:srgbClr val="FF9900"/>
              </a:buClr>
              <a:buFont typeface="Wingdings" panose="05000000000000000000" pitchFamily="2" charset="2"/>
              <a:buNone/>
            </a:pPr>
            <a:endParaRPr kumimoji="1" lang="en-US" altLang="zh-CN" sz="2400" b="1" dirty="0">
              <a:latin typeface="Lucida Sans Unicode" panose="020B0602030504020204" pitchFamily="34" charset="0"/>
              <a:ea typeface="楷体_GB2312" pitchFamily="49" charset="-122"/>
            </a:endParaRPr>
          </a:p>
          <a:p>
            <a:pPr eaLnBrk="1" hangingPunct="1">
              <a:buClr>
                <a:srgbClr val="FF9900"/>
              </a:buClr>
              <a:buFont typeface="Wingdings" panose="05000000000000000000" pitchFamily="2" charset="2"/>
              <a:buNone/>
            </a:pPr>
            <a:r>
              <a:rPr kumimoji="1" lang="en-US" altLang="zh-CN" sz="2400" b="1" dirty="0">
                <a:latin typeface="Lucida Sans Unicode" panose="020B0602030504020204" pitchFamily="34" charset="0"/>
                <a:ea typeface="楷体_GB2312" pitchFamily="49" charset="-122"/>
              </a:rPr>
              <a:t>class Derived: Base</a:t>
            </a:r>
          </a:p>
          <a:p>
            <a:pPr eaLnBrk="1" hangingPunct="1">
              <a:buClr>
                <a:srgbClr val="FF9900"/>
              </a:buClr>
              <a:buFont typeface="Wingdings" panose="05000000000000000000" pitchFamily="2" charset="2"/>
              <a:buNone/>
            </a:pPr>
            <a:r>
              <a:rPr kumimoji="1" lang="en-US" altLang="zh-CN" sz="2400" b="1" dirty="0">
                <a:latin typeface="Lucida Sans Unicode" panose="020B0602030504020204" pitchFamily="34" charset="0"/>
                <a:ea typeface="楷体_GB2312" pitchFamily="49" charset="-122"/>
              </a:rPr>
              <a:t>	{new members;};</a:t>
            </a:r>
          </a:p>
        </p:txBody>
      </p:sp>
      <p:grpSp>
        <p:nvGrpSpPr>
          <p:cNvPr id="21508" name="Group 4"/>
          <p:cNvGrpSpPr>
            <a:grpSpLocks/>
          </p:cNvGrpSpPr>
          <p:nvPr/>
        </p:nvGrpSpPr>
        <p:grpSpPr bwMode="auto">
          <a:xfrm>
            <a:off x="4236842" y="3478088"/>
            <a:ext cx="4876800" cy="1828800"/>
            <a:chOff x="2496" y="2208"/>
            <a:chExt cx="3072" cy="1152"/>
          </a:xfrm>
        </p:grpSpPr>
        <p:grpSp>
          <p:nvGrpSpPr>
            <p:cNvPr id="21509" name="Group 5"/>
            <p:cNvGrpSpPr>
              <a:grpSpLocks/>
            </p:cNvGrpSpPr>
            <p:nvPr/>
          </p:nvGrpSpPr>
          <p:grpSpPr bwMode="auto">
            <a:xfrm>
              <a:off x="3456" y="2304"/>
              <a:ext cx="1104" cy="1056"/>
              <a:chOff x="3504" y="2544"/>
              <a:chExt cx="1104" cy="1056"/>
            </a:xfrm>
          </p:grpSpPr>
          <p:sp>
            <p:nvSpPr>
              <p:cNvPr id="21514" name="Rectangle 6"/>
              <p:cNvSpPr>
                <a:spLocks noChangeArrowheads="1"/>
              </p:cNvSpPr>
              <p:nvPr/>
            </p:nvSpPr>
            <p:spPr bwMode="auto">
              <a:xfrm>
                <a:off x="3504" y="2544"/>
                <a:ext cx="1104"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a:latin typeface="Trebuchet MS" panose="020B0603020202020204" pitchFamily="34" charset="0"/>
                  </a:rPr>
                  <a:t>base members</a:t>
                </a:r>
              </a:p>
            </p:txBody>
          </p:sp>
          <p:sp>
            <p:nvSpPr>
              <p:cNvPr id="21515" name="Rectangle 7"/>
              <p:cNvSpPr>
                <a:spLocks noChangeArrowheads="1"/>
              </p:cNvSpPr>
              <p:nvPr/>
            </p:nvSpPr>
            <p:spPr bwMode="auto">
              <a:xfrm>
                <a:off x="3504" y="3072"/>
                <a:ext cx="1104"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dirty="0">
                    <a:latin typeface="Trebuchet MS" panose="020B0603020202020204" pitchFamily="34" charset="0"/>
                  </a:rPr>
                  <a:t>new members</a:t>
                </a:r>
              </a:p>
            </p:txBody>
          </p:sp>
        </p:grpSp>
        <p:sp>
          <p:nvSpPr>
            <p:cNvPr id="21510" name="Text Box 8"/>
            <p:cNvSpPr txBox="1">
              <a:spLocks noChangeArrowheads="1"/>
            </p:cNvSpPr>
            <p:nvPr/>
          </p:nvSpPr>
          <p:spPr bwMode="auto">
            <a:xfrm>
              <a:off x="2496" y="2208"/>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000" b="1">
                  <a:latin typeface="Times New Roman" panose="02020603050405020304" pitchFamily="18" charset="0"/>
                </a:rPr>
                <a:t>this</a:t>
              </a:r>
              <a:r>
                <a:rPr kumimoji="1" lang="zh-CN" altLang="en-US" sz="2000" b="1">
                  <a:latin typeface="Times New Roman" panose="02020603050405020304" pitchFamily="18" charset="0"/>
                </a:rPr>
                <a:t>指针</a:t>
              </a:r>
            </a:p>
          </p:txBody>
        </p:sp>
        <p:sp>
          <p:nvSpPr>
            <p:cNvPr id="21511" name="Text Box 9"/>
            <p:cNvSpPr txBox="1">
              <a:spLocks noChangeArrowheads="1"/>
            </p:cNvSpPr>
            <p:nvPr/>
          </p:nvSpPr>
          <p:spPr bwMode="auto">
            <a:xfrm>
              <a:off x="4800" y="2688"/>
              <a:ext cx="76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000" b="1">
                  <a:latin typeface="Times New Roman" panose="02020603050405020304" pitchFamily="18" charset="0"/>
                </a:rPr>
                <a:t>Derived members</a:t>
              </a:r>
            </a:p>
          </p:txBody>
        </p:sp>
        <p:sp>
          <p:nvSpPr>
            <p:cNvPr id="21512" name="Line 10"/>
            <p:cNvSpPr>
              <a:spLocks noChangeShapeType="1"/>
            </p:cNvSpPr>
            <p:nvPr/>
          </p:nvSpPr>
          <p:spPr bwMode="auto">
            <a:xfrm>
              <a:off x="3216" y="2304"/>
              <a:ext cx="240" cy="0"/>
            </a:xfrm>
            <a:prstGeom prst="line">
              <a:avLst/>
            </a:prstGeom>
            <a:noFill/>
            <a:ln w="2857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21513" name="AutoShape 11"/>
            <p:cNvSpPr>
              <a:spLocks/>
            </p:cNvSpPr>
            <p:nvPr/>
          </p:nvSpPr>
          <p:spPr bwMode="auto">
            <a:xfrm>
              <a:off x="4656" y="2304"/>
              <a:ext cx="96" cy="1056"/>
            </a:xfrm>
            <a:prstGeom prst="rightBrace">
              <a:avLst>
                <a:gd name="adj1" fmla="val 91667"/>
                <a:gd name="adj2" fmla="val 50000"/>
              </a:avLst>
            </a:prstGeom>
            <a:noFill/>
            <a:ln w="28575">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12" name="Rectangle 2"/>
          <p:cNvSpPr>
            <a:spLocks noGrp="1" noChangeArrowheads="1"/>
          </p:cNvSpPr>
          <p:nvPr>
            <p:ph type="title"/>
          </p:nvPr>
        </p:nvSpPr>
        <p:spPr>
          <a:xfrm>
            <a:off x="684213" y="188640"/>
            <a:ext cx="7772400" cy="57534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4.4  </a:t>
            </a:r>
            <a:r>
              <a:rPr lang="zh-CN" altLang="zh-CN" sz="3600" b="1" kern="1200" dirty="0">
                <a:solidFill>
                  <a:srgbClr val="C00000"/>
                </a:solidFill>
              </a:rPr>
              <a:t>派生类对基类的扩展</a:t>
            </a:r>
          </a:p>
        </p:txBody>
      </p:sp>
    </p:spTree>
    <p:extLst>
      <p:ext uri="{BB962C8B-B14F-4D97-AF65-F5344CB8AC3E}">
        <p14:creationId xmlns:p14="http://schemas.microsoft.com/office/powerpoint/2010/main" val="47696908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6" fill="hold" nodeType="clickEffect">
                                  <p:stCondLst>
                                    <p:cond delay="0"/>
                                  </p:stCondLst>
                                  <p:childTnLst>
                                    <p:set>
                                      <p:cBhvr>
                                        <p:cTn id="10" dur="1" fill="hold">
                                          <p:stCondLst>
                                            <p:cond delay="0"/>
                                          </p:stCondLst>
                                        </p:cTn>
                                        <p:tgtEl>
                                          <p:spTgt spid="21508"/>
                                        </p:tgtEl>
                                        <p:attrNameLst>
                                          <p:attrName>style.visibility</p:attrName>
                                        </p:attrNameLst>
                                      </p:cBhvr>
                                      <p:to>
                                        <p:strVal val="visible"/>
                                      </p:to>
                                    </p:set>
                                    <p:anim calcmode="lin" valueType="num">
                                      <p:cBhvr additive="base">
                                        <p:cTn id="11" dur="500" fill="hold"/>
                                        <p:tgtEl>
                                          <p:spTgt spid="21508"/>
                                        </p:tgtEl>
                                        <p:attrNameLst>
                                          <p:attrName>ppt_x</p:attrName>
                                        </p:attrNameLst>
                                      </p:cBhvr>
                                      <p:tavLst>
                                        <p:tav tm="0">
                                          <p:val>
                                            <p:strVal val="1+#ppt_w/2"/>
                                          </p:val>
                                        </p:tav>
                                        <p:tav tm="100000">
                                          <p:val>
                                            <p:strVal val="#ppt_x"/>
                                          </p:val>
                                        </p:tav>
                                      </p:tavLst>
                                    </p:anim>
                                    <p:anim calcmode="lin" valueType="num">
                                      <p:cBhvr additive="base">
                                        <p:cTn id="12" dur="500" fill="hold"/>
                                        <p:tgtEl>
                                          <p:spTgt spid="215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body" sz="half" idx="1"/>
          </p:nvPr>
        </p:nvSpPr>
        <p:spPr>
          <a:xfrm>
            <a:off x="304800" y="1051982"/>
            <a:ext cx="8443664" cy="5329346"/>
          </a:xfrm>
          <a:noFill/>
        </p:spPr>
        <p:txBody>
          <a:bodyPr/>
          <a:lstStyle/>
          <a:p>
            <a:pPr eaLnBrk="1" hangingPunct="1">
              <a:buFontTx/>
              <a:buNone/>
            </a:pPr>
            <a:r>
              <a:rPr lang="en-US" altLang="zh-CN" sz="2800" b="1" dirty="0" smtClean="0">
                <a:solidFill>
                  <a:srgbClr val="0000CC"/>
                </a:solidFill>
              </a:rPr>
              <a:t>2. </a:t>
            </a:r>
            <a:r>
              <a:rPr lang="zh-CN" altLang="en-US" sz="2800" b="1" dirty="0" smtClean="0">
                <a:solidFill>
                  <a:srgbClr val="0000CC"/>
                </a:solidFill>
              </a:rPr>
              <a:t>派生</a:t>
            </a:r>
            <a:r>
              <a:rPr lang="zh-CN" altLang="en-US" sz="2800" b="1" dirty="0">
                <a:solidFill>
                  <a:srgbClr val="0000CC"/>
                </a:solidFill>
              </a:rPr>
              <a:t>类和基类成员的修改和扩展</a:t>
            </a:r>
          </a:p>
          <a:p>
            <a:pPr lvl="1" eaLnBrk="1" hangingPunct="1"/>
            <a:r>
              <a:rPr lang="zh-CN" altLang="en-US" sz="2400" b="1" dirty="0">
                <a:solidFill>
                  <a:srgbClr val="FF0000"/>
                </a:solidFill>
              </a:rPr>
              <a:t>派生类可以在继承基类成员的基础上</a:t>
            </a:r>
          </a:p>
          <a:p>
            <a:pPr marL="971550" lvl="1" indent="-514350">
              <a:buFont typeface="+mj-ea"/>
              <a:buAutoNum type="circleNumDbPlain"/>
            </a:pPr>
            <a:r>
              <a:rPr lang="zh-CN" altLang="zh-CN" sz="2400" b="1" dirty="0"/>
              <a:t>派生类可以增加新的数据成员和成员函数；</a:t>
            </a:r>
          </a:p>
          <a:p>
            <a:pPr marL="971550" lvl="1" indent="-514350">
              <a:buFont typeface="+mj-ea"/>
              <a:buAutoNum type="circleNumDbPlain"/>
            </a:pPr>
            <a:r>
              <a:rPr lang="zh-CN" altLang="zh-CN" sz="2400" b="1" dirty="0"/>
              <a:t>重载从基类继承到的成员函数；</a:t>
            </a:r>
          </a:p>
          <a:p>
            <a:pPr marL="971550" lvl="1" indent="-514350">
              <a:buFont typeface="+mj-ea"/>
              <a:buAutoNum type="circleNumDbPlain"/>
            </a:pPr>
            <a:r>
              <a:rPr lang="zh-CN" altLang="zh-CN" sz="2400" b="1" dirty="0"/>
              <a:t>覆盖（重定义）从基类继承到的成员函数；</a:t>
            </a:r>
          </a:p>
          <a:p>
            <a:pPr marL="971550" lvl="1" indent="-514350">
              <a:buFont typeface="+mj-ea"/>
              <a:buAutoNum type="circleNumDbPlain"/>
            </a:pPr>
            <a:r>
              <a:rPr lang="zh-CN" altLang="zh-CN" sz="2400" b="1" dirty="0"/>
              <a:t>改变基类成员在派生类中的访问属性</a:t>
            </a:r>
            <a:r>
              <a:rPr lang="zh-CN" altLang="zh-CN" dirty="0"/>
              <a:t>。</a:t>
            </a:r>
            <a:endParaRPr lang="zh-CN" altLang="zh-CN" sz="3200" dirty="0"/>
          </a:p>
          <a:p>
            <a:pPr marL="0" indent="0">
              <a:buNone/>
            </a:pPr>
            <a:r>
              <a:rPr lang="en-US" altLang="zh-CN" sz="2800" b="1" dirty="0" smtClean="0">
                <a:solidFill>
                  <a:srgbClr val="0000CC"/>
                </a:solidFill>
              </a:rPr>
              <a:t>3. </a:t>
            </a:r>
            <a:r>
              <a:rPr lang="zh-CN" altLang="zh-CN" sz="2800" b="1" dirty="0" smtClean="0">
                <a:solidFill>
                  <a:srgbClr val="0000CC"/>
                </a:solidFill>
              </a:rPr>
              <a:t>派生</a:t>
            </a:r>
            <a:r>
              <a:rPr lang="zh-CN" altLang="zh-CN" sz="2800" b="1" dirty="0">
                <a:solidFill>
                  <a:srgbClr val="0000CC"/>
                </a:solidFill>
              </a:rPr>
              <a:t>类不能继承基类的以下</a:t>
            </a:r>
            <a:r>
              <a:rPr lang="zh-CN" altLang="en-US" sz="2800" b="1" dirty="0">
                <a:solidFill>
                  <a:srgbClr val="0000CC"/>
                </a:solidFill>
              </a:rPr>
              <a:t>成员</a:t>
            </a:r>
            <a:endParaRPr lang="zh-CN" altLang="zh-CN" sz="2800" b="1" dirty="0">
              <a:solidFill>
                <a:srgbClr val="0000CC"/>
              </a:solidFill>
            </a:endParaRPr>
          </a:p>
          <a:p>
            <a:pPr marL="971550" lvl="1" indent="-514350">
              <a:buFont typeface="+mj-ea"/>
              <a:buAutoNum type="circleNumDbPlain"/>
            </a:pPr>
            <a:r>
              <a:rPr lang="zh-CN" altLang="zh-CN" sz="2400" b="1" dirty="0"/>
              <a:t>析构函数。</a:t>
            </a:r>
          </a:p>
          <a:p>
            <a:pPr marL="971550" lvl="1" indent="-514350">
              <a:buFont typeface="+mj-ea"/>
              <a:buAutoNum type="circleNumDbPlain"/>
            </a:pPr>
            <a:r>
              <a:rPr lang="zh-CN" altLang="zh-CN" sz="2400" b="1" dirty="0"/>
              <a:t>基类的友元函数。</a:t>
            </a:r>
          </a:p>
          <a:p>
            <a:pPr marL="971550" lvl="1" indent="-514350">
              <a:buFont typeface="+mj-ea"/>
              <a:buAutoNum type="circleNumDbPlain"/>
            </a:pPr>
            <a:r>
              <a:rPr lang="zh-CN" altLang="zh-CN" sz="2400" b="1" dirty="0"/>
              <a:t>静态数据成员和静态成员函数。</a:t>
            </a:r>
          </a:p>
          <a:p>
            <a:pPr lvl="2" eaLnBrk="1" hangingPunct="1"/>
            <a:endParaRPr lang="en-US" altLang="zh-CN" sz="2800" b="1" dirty="0"/>
          </a:p>
        </p:txBody>
      </p:sp>
      <p:sp>
        <p:nvSpPr>
          <p:cNvPr id="12" name="Rectangle 2"/>
          <p:cNvSpPr>
            <a:spLocks noGrp="1" noChangeArrowheads="1"/>
          </p:cNvSpPr>
          <p:nvPr>
            <p:ph type="title"/>
          </p:nvPr>
        </p:nvSpPr>
        <p:spPr>
          <a:xfrm>
            <a:off x="684213" y="188640"/>
            <a:ext cx="7772400" cy="57534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4.4  </a:t>
            </a:r>
            <a:r>
              <a:rPr lang="zh-CN" altLang="zh-CN" sz="3600" b="1" kern="1200" dirty="0">
                <a:solidFill>
                  <a:srgbClr val="C00000"/>
                </a:solidFill>
              </a:rPr>
              <a:t>派生类对基类的扩展</a:t>
            </a:r>
          </a:p>
        </p:txBody>
      </p:sp>
    </p:spTree>
    <p:extLst>
      <p:ext uri="{BB962C8B-B14F-4D97-AF65-F5344CB8AC3E}">
        <p14:creationId xmlns:p14="http://schemas.microsoft.com/office/powerpoint/2010/main" val="79338261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506">
                                            <p:txEl>
                                              <p:pRg st="2" end="2"/>
                                            </p:txEl>
                                          </p:spTgt>
                                        </p:tgtEl>
                                        <p:attrNameLst>
                                          <p:attrName>style.visibility</p:attrName>
                                        </p:attrNameLst>
                                      </p:cBhvr>
                                      <p:to>
                                        <p:strVal val="visible"/>
                                      </p:to>
                                    </p:set>
                                    <p:animEffect transition="in" filter="fade">
                                      <p:cBhvr>
                                        <p:cTn id="7" dur="1000"/>
                                        <p:tgtEl>
                                          <p:spTgt spid="21506">
                                            <p:txEl>
                                              <p:pRg st="2" end="2"/>
                                            </p:txEl>
                                          </p:spTgt>
                                        </p:tgtEl>
                                      </p:cBhvr>
                                    </p:animEffect>
                                    <p:anim calcmode="lin" valueType="num">
                                      <p:cBhvr>
                                        <p:cTn id="8" dur="1000" fill="hold"/>
                                        <p:tgtEl>
                                          <p:spTgt spid="2150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150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506">
                                            <p:txEl>
                                              <p:pRg st="3" end="3"/>
                                            </p:txEl>
                                          </p:spTgt>
                                        </p:tgtEl>
                                        <p:attrNameLst>
                                          <p:attrName>style.visibility</p:attrName>
                                        </p:attrNameLst>
                                      </p:cBhvr>
                                      <p:to>
                                        <p:strVal val="visible"/>
                                      </p:to>
                                    </p:set>
                                    <p:animEffect transition="in" filter="fade">
                                      <p:cBhvr>
                                        <p:cTn id="14" dur="1000"/>
                                        <p:tgtEl>
                                          <p:spTgt spid="21506">
                                            <p:txEl>
                                              <p:pRg st="3" end="3"/>
                                            </p:txEl>
                                          </p:spTgt>
                                        </p:tgtEl>
                                      </p:cBhvr>
                                    </p:animEffect>
                                    <p:anim calcmode="lin" valueType="num">
                                      <p:cBhvr>
                                        <p:cTn id="15" dur="1000" fill="hold"/>
                                        <p:tgtEl>
                                          <p:spTgt spid="21506">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150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1506">
                                            <p:txEl>
                                              <p:pRg st="4" end="4"/>
                                            </p:txEl>
                                          </p:spTgt>
                                        </p:tgtEl>
                                        <p:attrNameLst>
                                          <p:attrName>style.visibility</p:attrName>
                                        </p:attrNameLst>
                                      </p:cBhvr>
                                      <p:to>
                                        <p:strVal val="visible"/>
                                      </p:to>
                                    </p:set>
                                    <p:animEffect transition="in" filter="fade">
                                      <p:cBhvr>
                                        <p:cTn id="21" dur="1000"/>
                                        <p:tgtEl>
                                          <p:spTgt spid="21506">
                                            <p:txEl>
                                              <p:pRg st="4" end="4"/>
                                            </p:txEl>
                                          </p:spTgt>
                                        </p:tgtEl>
                                      </p:cBhvr>
                                    </p:animEffect>
                                    <p:anim calcmode="lin" valueType="num">
                                      <p:cBhvr>
                                        <p:cTn id="22" dur="1000" fill="hold"/>
                                        <p:tgtEl>
                                          <p:spTgt spid="21506">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150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1506">
                                            <p:txEl>
                                              <p:pRg st="5" end="5"/>
                                            </p:txEl>
                                          </p:spTgt>
                                        </p:tgtEl>
                                        <p:attrNameLst>
                                          <p:attrName>style.visibility</p:attrName>
                                        </p:attrNameLst>
                                      </p:cBhvr>
                                      <p:to>
                                        <p:strVal val="visible"/>
                                      </p:to>
                                    </p:set>
                                    <p:animEffect transition="in" filter="fade">
                                      <p:cBhvr>
                                        <p:cTn id="28" dur="1000"/>
                                        <p:tgtEl>
                                          <p:spTgt spid="21506">
                                            <p:txEl>
                                              <p:pRg st="5" end="5"/>
                                            </p:txEl>
                                          </p:spTgt>
                                        </p:tgtEl>
                                      </p:cBhvr>
                                    </p:animEffect>
                                    <p:anim calcmode="lin" valueType="num">
                                      <p:cBhvr>
                                        <p:cTn id="29" dur="1000" fill="hold"/>
                                        <p:tgtEl>
                                          <p:spTgt spid="21506">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2150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1506">
                                            <p:txEl>
                                              <p:pRg st="6" end="6"/>
                                            </p:txEl>
                                          </p:spTgt>
                                        </p:tgtEl>
                                        <p:attrNameLst>
                                          <p:attrName>style.visibility</p:attrName>
                                        </p:attrNameLst>
                                      </p:cBhvr>
                                      <p:to>
                                        <p:strVal val="visible"/>
                                      </p:to>
                                    </p:set>
                                    <p:animEffect transition="in" filter="fade">
                                      <p:cBhvr>
                                        <p:cTn id="35" dur="1000"/>
                                        <p:tgtEl>
                                          <p:spTgt spid="21506">
                                            <p:txEl>
                                              <p:pRg st="6" end="6"/>
                                            </p:txEl>
                                          </p:spTgt>
                                        </p:tgtEl>
                                      </p:cBhvr>
                                    </p:animEffect>
                                    <p:anim calcmode="lin" valueType="num">
                                      <p:cBhvr>
                                        <p:cTn id="36" dur="1000" fill="hold"/>
                                        <p:tgtEl>
                                          <p:spTgt spid="21506">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2150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1506">
                                            <p:txEl>
                                              <p:pRg st="7" end="7"/>
                                            </p:txEl>
                                          </p:spTgt>
                                        </p:tgtEl>
                                        <p:attrNameLst>
                                          <p:attrName>style.visibility</p:attrName>
                                        </p:attrNameLst>
                                      </p:cBhvr>
                                      <p:to>
                                        <p:strVal val="visible"/>
                                      </p:to>
                                    </p:set>
                                    <p:animEffect transition="in" filter="fade">
                                      <p:cBhvr>
                                        <p:cTn id="42" dur="1000"/>
                                        <p:tgtEl>
                                          <p:spTgt spid="21506">
                                            <p:txEl>
                                              <p:pRg st="7" end="7"/>
                                            </p:txEl>
                                          </p:spTgt>
                                        </p:tgtEl>
                                      </p:cBhvr>
                                    </p:animEffect>
                                    <p:anim calcmode="lin" valueType="num">
                                      <p:cBhvr>
                                        <p:cTn id="43" dur="1000" fill="hold"/>
                                        <p:tgtEl>
                                          <p:spTgt spid="21506">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150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1506">
                                            <p:txEl>
                                              <p:pRg st="8" end="8"/>
                                            </p:txEl>
                                          </p:spTgt>
                                        </p:tgtEl>
                                        <p:attrNameLst>
                                          <p:attrName>style.visibility</p:attrName>
                                        </p:attrNameLst>
                                      </p:cBhvr>
                                      <p:to>
                                        <p:strVal val="visible"/>
                                      </p:to>
                                    </p:set>
                                    <p:animEffect transition="in" filter="fade">
                                      <p:cBhvr>
                                        <p:cTn id="49" dur="1000"/>
                                        <p:tgtEl>
                                          <p:spTgt spid="21506">
                                            <p:txEl>
                                              <p:pRg st="8" end="8"/>
                                            </p:txEl>
                                          </p:spTgt>
                                        </p:tgtEl>
                                      </p:cBhvr>
                                    </p:animEffect>
                                    <p:anim calcmode="lin" valueType="num">
                                      <p:cBhvr>
                                        <p:cTn id="50" dur="1000" fill="hold"/>
                                        <p:tgtEl>
                                          <p:spTgt spid="21506">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2150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1506">
                                            <p:txEl>
                                              <p:pRg st="9" end="9"/>
                                            </p:txEl>
                                          </p:spTgt>
                                        </p:tgtEl>
                                        <p:attrNameLst>
                                          <p:attrName>style.visibility</p:attrName>
                                        </p:attrNameLst>
                                      </p:cBhvr>
                                      <p:to>
                                        <p:strVal val="visible"/>
                                      </p:to>
                                    </p:set>
                                    <p:animEffect transition="in" filter="fade">
                                      <p:cBhvr>
                                        <p:cTn id="56" dur="1000"/>
                                        <p:tgtEl>
                                          <p:spTgt spid="21506">
                                            <p:txEl>
                                              <p:pRg st="9" end="9"/>
                                            </p:txEl>
                                          </p:spTgt>
                                        </p:tgtEl>
                                      </p:cBhvr>
                                    </p:animEffect>
                                    <p:anim calcmode="lin" valueType="num">
                                      <p:cBhvr>
                                        <p:cTn id="57" dur="1000" fill="hold"/>
                                        <p:tgtEl>
                                          <p:spTgt spid="21506">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21506">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23528" y="188640"/>
            <a:ext cx="8133085" cy="57534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4.4.1  </a:t>
            </a:r>
            <a:r>
              <a:rPr lang="zh-CN" altLang="zh-CN" sz="3600" b="1" kern="1200" dirty="0">
                <a:solidFill>
                  <a:srgbClr val="C00000"/>
                </a:solidFill>
              </a:rPr>
              <a:t>成员函数的重定义和名字隐藏</a:t>
            </a:r>
          </a:p>
        </p:txBody>
      </p:sp>
      <p:sp>
        <p:nvSpPr>
          <p:cNvPr id="20483" name="Rectangle 3"/>
          <p:cNvSpPr>
            <a:spLocks noGrp="1" noChangeArrowheads="1"/>
          </p:cNvSpPr>
          <p:nvPr>
            <p:ph type="body" idx="1"/>
          </p:nvPr>
        </p:nvSpPr>
        <p:spPr>
          <a:xfrm>
            <a:off x="179512" y="1196752"/>
            <a:ext cx="8856983" cy="4752528"/>
          </a:xfrm>
        </p:spPr>
        <p:txBody>
          <a:bodyPr/>
          <a:lstStyle/>
          <a:p>
            <a:pPr eaLnBrk="1" hangingPunct="1">
              <a:buFontTx/>
              <a:buNone/>
            </a:pPr>
            <a:r>
              <a:rPr lang="en-US" altLang="zh-CN" sz="2800" b="1" dirty="0" smtClean="0">
                <a:solidFill>
                  <a:srgbClr val="0000CC"/>
                </a:solidFill>
              </a:rPr>
              <a:t>1. </a:t>
            </a:r>
            <a:r>
              <a:rPr lang="zh-CN" altLang="en-US" sz="2800" b="1" dirty="0" smtClean="0">
                <a:solidFill>
                  <a:srgbClr val="0000CC"/>
                </a:solidFill>
              </a:rPr>
              <a:t>成员</a:t>
            </a:r>
            <a:r>
              <a:rPr lang="zh-CN" altLang="en-US" sz="2800" b="1" dirty="0">
                <a:solidFill>
                  <a:srgbClr val="0000CC"/>
                </a:solidFill>
              </a:rPr>
              <a:t>函数的重定义和名字隐藏</a:t>
            </a:r>
          </a:p>
          <a:p>
            <a:pPr lvl="1" eaLnBrk="1" hangingPunct="1"/>
            <a:r>
              <a:rPr lang="zh-CN" altLang="en-US" sz="2400" b="1" dirty="0"/>
              <a:t>派生类对基类成员函数的重定义或重载会影响基类成员函数在派生类中的可见性，</a:t>
            </a:r>
            <a:r>
              <a:rPr lang="zh-CN" altLang="en-US" sz="2400" b="1" dirty="0">
                <a:solidFill>
                  <a:srgbClr val="FF0000"/>
                </a:solidFill>
              </a:rPr>
              <a:t>基类的同名成员函数会被派生类重载的同名函数所隐藏</a:t>
            </a:r>
            <a:r>
              <a:rPr lang="zh-CN" altLang="en-US" sz="2400" b="1" dirty="0"/>
              <a:t>。</a:t>
            </a:r>
          </a:p>
          <a:p>
            <a:pPr eaLnBrk="1" hangingPunct="1">
              <a:buNone/>
            </a:pPr>
            <a:r>
              <a:rPr lang="zh-CN" altLang="zh-CN" sz="2800" b="1" dirty="0">
                <a:solidFill>
                  <a:srgbClr val="0000CC"/>
                </a:solidFill>
              </a:rPr>
              <a:t>【例</a:t>
            </a:r>
            <a:r>
              <a:rPr lang="en-US" altLang="zh-CN" sz="2800" b="1" dirty="0">
                <a:solidFill>
                  <a:srgbClr val="0000CC"/>
                </a:solidFill>
              </a:rPr>
              <a:t>4-3</a:t>
            </a:r>
            <a:r>
              <a:rPr lang="zh-CN" altLang="zh-CN" sz="2800" b="1" dirty="0">
                <a:solidFill>
                  <a:srgbClr val="0000CC"/>
                </a:solidFill>
              </a:rPr>
              <a:t>】设计计算矩形与立方体面积和体积的类。</a:t>
            </a:r>
            <a:endParaRPr lang="en-US" altLang="zh-CN" sz="2800" b="1" dirty="0">
              <a:solidFill>
                <a:srgbClr val="0000CC"/>
              </a:solidFill>
            </a:endParaRPr>
          </a:p>
          <a:p>
            <a:pPr eaLnBrk="1" hangingPunct="1">
              <a:buNone/>
            </a:pPr>
            <a:r>
              <a:rPr lang="zh-CN" altLang="zh-CN" sz="2400" b="1" dirty="0">
                <a:solidFill>
                  <a:srgbClr val="FF0000"/>
                </a:solidFill>
              </a:rPr>
              <a:t>（</a:t>
            </a:r>
            <a:r>
              <a:rPr lang="en-US" altLang="zh-CN" sz="2400" b="1" dirty="0">
                <a:solidFill>
                  <a:srgbClr val="FF0000"/>
                </a:solidFill>
              </a:rPr>
              <a:t>1</a:t>
            </a:r>
            <a:r>
              <a:rPr lang="zh-CN" altLang="zh-CN" sz="2400" b="1" dirty="0">
                <a:solidFill>
                  <a:srgbClr val="FF0000"/>
                </a:solidFill>
              </a:rPr>
              <a:t>）问题分析</a:t>
            </a:r>
            <a:endParaRPr lang="en-US" altLang="zh-CN" sz="2400" b="1" dirty="0">
              <a:solidFill>
                <a:srgbClr val="FF0000"/>
              </a:solidFill>
            </a:endParaRPr>
          </a:p>
          <a:p>
            <a:pPr lvl="1" eaLnBrk="1" hangingPunct="1"/>
            <a:r>
              <a:rPr lang="zh-CN" altLang="zh-CN" sz="2000" b="1" dirty="0"/>
              <a:t>矩形具有长和宽，面积</a:t>
            </a:r>
            <a:r>
              <a:rPr lang="en-US" altLang="zh-CN" sz="2000" b="1" dirty="0"/>
              <a:t>=</a:t>
            </a:r>
            <a:r>
              <a:rPr lang="zh-CN" altLang="zh-CN" sz="2000" b="1" dirty="0"/>
              <a:t>长×宽，没有体积，可以设置为</a:t>
            </a:r>
            <a:r>
              <a:rPr lang="en-US" altLang="zh-CN" sz="2000" b="1" dirty="0"/>
              <a:t>0</a:t>
            </a:r>
          </a:p>
          <a:p>
            <a:pPr lvl="1" eaLnBrk="1" hangingPunct="1"/>
            <a:r>
              <a:rPr lang="zh-CN" altLang="zh-CN" sz="2000" b="1" dirty="0"/>
              <a:t>具有高的矩形就是立方体，面积</a:t>
            </a:r>
            <a:r>
              <a:rPr lang="en-US" altLang="zh-CN" sz="2000" b="1" dirty="0"/>
              <a:t>=2×</a:t>
            </a:r>
            <a:r>
              <a:rPr lang="zh-CN" altLang="zh-CN" sz="2000" b="1" dirty="0"/>
              <a:t>底面积</a:t>
            </a:r>
            <a:r>
              <a:rPr lang="en-US" altLang="zh-CN" sz="2000" b="1" dirty="0"/>
              <a:t>+2×</a:t>
            </a:r>
            <a:r>
              <a:rPr lang="zh-CN" altLang="zh-CN" sz="2000" b="1" dirty="0"/>
              <a:t>侧面积</a:t>
            </a:r>
            <a:r>
              <a:rPr lang="en-US" altLang="zh-CN" sz="2000" b="1" dirty="0"/>
              <a:t>1+2×</a:t>
            </a:r>
            <a:r>
              <a:rPr lang="zh-CN" altLang="zh-CN" sz="2000" b="1" dirty="0"/>
              <a:t>侧面积</a:t>
            </a:r>
            <a:r>
              <a:rPr lang="en-US" altLang="zh-CN" sz="2000" b="1" dirty="0"/>
              <a:t>2</a:t>
            </a:r>
            <a:r>
              <a:rPr lang="zh-CN" altLang="zh-CN" sz="2000" b="1" dirty="0"/>
              <a:t>，体积</a:t>
            </a:r>
            <a:r>
              <a:rPr lang="en-US" altLang="zh-CN" sz="2000" b="1" dirty="0"/>
              <a:t>=</a:t>
            </a:r>
            <a:r>
              <a:rPr lang="zh-CN" altLang="zh-CN" sz="2000" b="1" dirty="0"/>
              <a:t>底面积</a:t>
            </a:r>
            <a:r>
              <a:rPr lang="en-US" altLang="zh-CN" sz="2000" b="1" dirty="0"/>
              <a:t>×</a:t>
            </a:r>
            <a:r>
              <a:rPr lang="zh-CN" altLang="zh-CN" sz="2000" b="1" dirty="0"/>
              <a:t>高。其中的</a:t>
            </a:r>
            <a:r>
              <a:rPr lang="zh-CN" altLang="zh-CN" sz="2000" b="1" dirty="0">
                <a:solidFill>
                  <a:srgbClr val="FF0000"/>
                </a:solidFill>
              </a:rPr>
              <a:t>底面积就是矩形的面积</a:t>
            </a:r>
            <a:r>
              <a:rPr lang="zh-CN" altLang="zh-CN" sz="2000" b="1" dirty="0"/>
              <a:t>。</a:t>
            </a:r>
            <a:endParaRPr lang="en-US" altLang="zh-CN" sz="2000" b="1" dirty="0"/>
          </a:p>
          <a:p>
            <a:pPr lvl="1" eaLnBrk="1" hangingPunct="1"/>
            <a:r>
              <a:rPr lang="zh-CN" altLang="zh-CN" sz="2000" b="1" dirty="0"/>
              <a:t>立方体是对矩形的扩展，矩形完成了长和宽的处理，在此基础上完成高的处理就能够实现其功能。这一关系可以通过</a:t>
            </a:r>
            <a:r>
              <a:rPr lang="zh-CN" altLang="zh-CN" sz="2000" b="1" dirty="0">
                <a:solidFill>
                  <a:srgbClr val="FF0000"/>
                </a:solidFill>
              </a:rPr>
              <a:t>继承</a:t>
            </a:r>
            <a:r>
              <a:rPr lang="zh-CN" altLang="zh-CN" sz="2000" b="1" dirty="0"/>
              <a:t>实现。</a:t>
            </a:r>
            <a:endParaRPr lang="zh-CN" altLang="zh-CN" sz="2000" b="1" dirty="0">
              <a:solidFill>
                <a:srgbClr val="0000CC"/>
              </a:solidFill>
            </a:endParaRPr>
          </a:p>
          <a:p>
            <a:pPr lvl="1" eaLnBrk="1" hangingPunct="1">
              <a:buFontTx/>
              <a:buNone/>
            </a:pPr>
            <a:endParaRPr lang="zh-CN" altLang="en-US" b="1" dirty="0"/>
          </a:p>
        </p:txBody>
      </p:sp>
    </p:spTree>
    <p:extLst>
      <p:ext uri="{BB962C8B-B14F-4D97-AF65-F5344CB8AC3E}">
        <p14:creationId xmlns:p14="http://schemas.microsoft.com/office/powerpoint/2010/main" val="1252689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anim calcmode="lin" valueType="num">
                                      <p:cBhvr additive="base">
                                        <p:cTn id="7"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anim calcmode="lin" valueType="num">
                                      <p:cBhvr additive="base">
                                        <p:cTn id="13"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3">
                                            <p:txEl>
                                              <p:pRg st="4" end="4"/>
                                            </p:txEl>
                                          </p:spTgt>
                                        </p:tgtEl>
                                        <p:attrNameLst>
                                          <p:attrName>style.visibility</p:attrName>
                                        </p:attrNameLst>
                                      </p:cBhvr>
                                      <p:to>
                                        <p:strVal val="visible"/>
                                      </p:to>
                                    </p:set>
                                    <p:anim calcmode="lin" valueType="num">
                                      <p:cBhvr additive="base">
                                        <p:cTn id="19"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483">
                                            <p:txEl>
                                              <p:pRg st="5" end="5"/>
                                            </p:txEl>
                                          </p:spTgt>
                                        </p:tgtEl>
                                        <p:attrNameLst>
                                          <p:attrName>style.visibility</p:attrName>
                                        </p:attrNameLst>
                                      </p:cBhvr>
                                      <p:to>
                                        <p:strVal val="visible"/>
                                      </p:to>
                                    </p:set>
                                    <p:anim calcmode="lin" valueType="num">
                                      <p:cBhvr additive="base">
                                        <p:cTn id="25" dur="500" fill="hold"/>
                                        <p:tgtEl>
                                          <p:spTgt spid="2048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483">
                                            <p:txEl>
                                              <p:pRg st="6" end="6"/>
                                            </p:txEl>
                                          </p:spTgt>
                                        </p:tgtEl>
                                        <p:attrNameLst>
                                          <p:attrName>style.visibility</p:attrName>
                                        </p:attrNameLst>
                                      </p:cBhvr>
                                      <p:to>
                                        <p:strVal val="visible"/>
                                      </p:to>
                                    </p:set>
                                    <p:anim calcmode="lin" valueType="num">
                                      <p:cBhvr additive="base">
                                        <p:cTn id="31" dur="500" fill="hold"/>
                                        <p:tgtEl>
                                          <p:spTgt spid="2048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48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23528" y="188640"/>
            <a:ext cx="8133085" cy="57534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4.4.1  </a:t>
            </a:r>
            <a:r>
              <a:rPr lang="zh-CN" altLang="zh-CN" sz="3600" b="1" kern="1200" dirty="0">
                <a:solidFill>
                  <a:srgbClr val="C00000"/>
                </a:solidFill>
              </a:rPr>
              <a:t>成员函数的重定义和名字隐藏</a:t>
            </a:r>
          </a:p>
        </p:txBody>
      </p:sp>
      <p:sp>
        <p:nvSpPr>
          <p:cNvPr id="20483" name="Rectangle 3"/>
          <p:cNvSpPr>
            <a:spLocks noGrp="1" noChangeArrowheads="1"/>
          </p:cNvSpPr>
          <p:nvPr>
            <p:ph type="body" idx="1"/>
          </p:nvPr>
        </p:nvSpPr>
        <p:spPr>
          <a:xfrm>
            <a:off x="179512" y="1124744"/>
            <a:ext cx="8784976" cy="4608512"/>
          </a:xfrm>
        </p:spPr>
        <p:txBody>
          <a:bodyPr/>
          <a:lstStyle/>
          <a:p>
            <a:pPr eaLnBrk="1" hangingPunct="1">
              <a:buNone/>
            </a:pPr>
            <a:r>
              <a:rPr lang="zh-CN" altLang="zh-CN" sz="2400" b="1" dirty="0">
                <a:solidFill>
                  <a:srgbClr val="FF0000"/>
                </a:solidFill>
              </a:rPr>
              <a:t>（</a:t>
            </a:r>
            <a:r>
              <a:rPr lang="en-US" altLang="zh-CN" sz="2400" b="1" dirty="0">
                <a:solidFill>
                  <a:srgbClr val="FF0000"/>
                </a:solidFill>
              </a:rPr>
              <a:t>2</a:t>
            </a:r>
            <a:r>
              <a:rPr lang="zh-CN" altLang="zh-CN" sz="2400" b="1" dirty="0">
                <a:solidFill>
                  <a:srgbClr val="FF0000"/>
                </a:solidFill>
              </a:rPr>
              <a:t>）数据抽象</a:t>
            </a:r>
            <a:endParaRPr lang="en-US" altLang="zh-CN" sz="2400" b="1" dirty="0">
              <a:solidFill>
                <a:srgbClr val="FF0000"/>
              </a:solidFill>
            </a:endParaRPr>
          </a:p>
          <a:p>
            <a:pPr lvl="2" eaLnBrk="1" hangingPunct="1"/>
            <a:r>
              <a:rPr lang="zh-CN" altLang="zh-CN" sz="2000" b="1" dirty="0"/>
              <a:t>将矩形抽象成类</a:t>
            </a:r>
            <a:r>
              <a:rPr lang="en-US" altLang="zh-CN" sz="2000" b="1" dirty="0">
                <a:solidFill>
                  <a:srgbClr val="0000CC"/>
                </a:solidFill>
              </a:rPr>
              <a:t>Rectangle</a:t>
            </a:r>
            <a:r>
              <a:rPr lang="zh-CN" altLang="zh-CN" sz="2000" b="1" dirty="0"/>
              <a:t>，用数据成员</a:t>
            </a:r>
            <a:r>
              <a:rPr lang="en-US" altLang="zh-CN" sz="2000" b="1" dirty="0" err="1">
                <a:solidFill>
                  <a:srgbClr val="0000CC"/>
                </a:solidFill>
              </a:rPr>
              <a:t>width、length</a:t>
            </a:r>
            <a:r>
              <a:rPr lang="zh-CN" altLang="zh-CN" sz="2000" b="1" dirty="0"/>
              <a:t>表宽</a:t>
            </a:r>
            <a:r>
              <a:rPr lang="zh-CN" altLang="en-US" sz="2000" b="1" dirty="0"/>
              <a:t>与</a:t>
            </a:r>
            <a:r>
              <a:rPr lang="zh-CN" altLang="zh-CN" sz="2000" b="1" dirty="0"/>
              <a:t>长，为了方便</a:t>
            </a:r>
            <a:r>
              <a:rPr lang="zh-CN" altLang="en-US" sz="2000" b="1" dirty="0"/>
              <a:t>其派生类</a:t>
            </a:r>
            <a:r>
              <a:rPr lang="zh-CN" altLang="zh-CN" sz="2000" b="1" dirty="0" smtClean="0"/>
              <a:t>访问，</a:t>
            </a:r>
            <a:r>
              <a:rPr lang="zh-CN" altLang="zh-CN" sz="2000" b="1" dirty="0"/>
              <a:t>将它们设置为</a:t>
            </a:r>
            <a:r>
              <a:rPr lang="en-US" altLang="zh-CN" sz="2000" b="1" dirty="0" smtClean="0"/>
              <a:t>protected</a:t>
            </a:r>
            <a:r>
              <a:rPr lang="zh-CN" altLang="zh-CN" sz="2000" b="1" dirty="0" smtClean="0"/>
              <a:t>访问</a:t>
            </a:r>
            <a:r>
              <a:rPr lang="zh-CN" altLang="zh-CN" sz="2000" b="1" dirty="0"/>
              <a:t>权限</a:t>
            </a:r>
            <a:r>
              <a:rPr lang="zh-CN" altLang="zh-CN" sz="2000" b="1" dirty="0" smtClean="0"/>
              <a:t>；成员</a:t>
            </a:r>
            <a:r>
              <a:rPr lang="zh-CN" altLang="zh-CN" sz="2000" b="1" dirty="0"/>
              <a:t>函数</a:t>
            </a:r>
            <a:r>
              <a:rPr lang="en-US" altLang="zh-CN" sz="2000" b="1" dirty="0" err="1">
                <a:solidFill>
                  <a:srgbClr val="0000CC"/>
                </a:solidFill>
              </a:rPr>
              <a:t>setWidth</a:t>
            </a:r>
            <a:r>
              <a:rPr lang="zh-CN" altLang="zh-CN" sz="2000" b="1" dirty="0">
                <a:solidFill>
                  <a:srgbClr val="0000CC"/>
                </a:solidFill>
              </a:rPr>
              <a:t>、</a:t>
            </a:r>
            <a:r>
              <a:rPr lang="en-US" altLang="zh-CN" sz="2000" b="1" dirty="0" err="1">
                <a:solidFill>
                  <a:srgbClr val="0000CC"/>
                </a:solidFill>
              </a:rPr>
              <a:t>setLength</a:t>
            </a:r>
            <a:r>
              <a:rPr lang="zh-CN" altLang="zh-CN" sz="2000" b="1" dirty="0">
                <a:solidFill>
                  <a:srgbClr val="0000CC"/>
                </a:solidFill>
              </a:rPr>
              <a:t>、</a:t>
            </a:r>
            <a:r>
              <a:rPr lang="en-US" altLang="zh-CN" sz="2000" b="1" dirty="0" err="1">
                <a:solidFill>
                  <a:srgbClr val="0000CC"/>
                </a:solidFill>
              </a:rPr>
              <a:t>getWidth</a:t>
            </a:r>
            <a:r>
              <a:rPr lang="zh-CN" altLang="zh-CN" sz="2000" b="1" dirty="0">
                <a:solidFill>
                  <a:srgbClr val="0000CC"/>
                </a:solidFill>
              </a:rPr>
              <a:t>、</a:t>
            </a:r>
            <a:r>
              <a:rPr lang="en-US" altLang="zh-CN" sz="2000" b="1" dirty="0" err="1" smtClean="0">
                <a:solidFill>
                  <a:srgbClr val="0000CC"/>
                </a:solidFill>
              </a:rPr>
              <a:t>getLength</a:t>
            </a:r>
            <a:r>
              <a:rPr lang="zh-CN" altLang="zh-CN" sz="2000" b="1" dirty="0" smtClean="0"/>
              <a:t>设置</a:t>
            </a:r>
            <a:r>
              <a:rPr lang="zh-CN" altLang="zh-CN" sz="2000" b="1" dirty="0"/>
              <a:t>和获取矩形的宽和长，成员函数</a:t>
            </a:r>
            <a:r>
              <a:rPr lang="en-US" altLang="zh-CN" sz="2000" b="1" dirty="0" smtClean="0">
                <a:solidFill>
                  <a:srgbClr val="0000CC"/>
                </a:solidFill>
              </a:rPr>
              <a:t>area</a:t>
            </a:r>
            <a:r>
              <a:rPr lang="zh-CN" altLang="zh-CN" sz="2000" b="1" dirty="0">
                <a:solidFill>
                  <a:srgbClr val="0000CC"/>
                </a:solidFill>
              </a:rPr>
              <a:t>和</a:t>
            </a:r>
            <a:r>
              <a:rPr lang="en-US" altLang="zh-CN" sz="2000" b="1" dirty="0" smtClean="0">
                <a:solidFill>
                  <a:srgbClr val="0000CC"/>
                </a:solidFill>
              </a:rPr>
              <a:t>volume</a:t>
            </a:r>
            <a:r>
              <a:rPr lang="zh-CN" altLang="zh-CN" sz="2000" b="1" dirty="0" smtClean="0"/>
              <a:t>计算</a:t>
            </a:r>
            <a:r>
              <a:rPr lang="zh-CN" altLang="zh-CN" sz="2000" b="1" dirty="0"/>
              <a:t>矩形的面积和体积，成员函数</a:t>
            </a:r>
            <a:r>
              <a:rPr lang="en-US" altLang="zh-CN" sz="2000" b="1" dirty="0" err="1">
                <a:solidFill>
                  <a:srgbClr val="0000CC"/>
                </a:solidFill>
              </a:rPr>
              <a:t>outData</a:t>
            </a:r>
            <a:r>
              <a:rPr lang="zh-CN" altLang="zh-CN" sz="2000" b="1" dirty="0"/>
              <a:t>输出矩形的长和宽。</a:t>
            </a:r>
            <a:endParaRPr lang="en-US" altLang="zh-CN" sz="2000" b="1" dirty="0"/>
          </a:p>
          <a:p>
            <a:pPr lvl="2" eaLnBrk="1" hangingPunct="1"/>
            <a:r>
              <a:rPr lang="zh-CN" altLang="zh-CN" sz="2000" b="1" dirty="0"/>
              <a:t>将立方体抽象成类</a:t>
            </a:r>
            <a:r>
              <a:rPr lang="en-US" altLang="zh-CN" sz="2000" b="1" dirty="0"/>
              <a:t>Cube</a:t>
            </a:r>
            <a:r>
              <a:rPr lang="zh-CN" altLang="zh-CN" sz="2000" b="1" dirty="0"/>
              <a:t>，并从</a:t>
            </a:r>
            <a:r>
              <a:rPr lang="en-US" altLang="zh-CN" sz="2000" b="1" dirty="0"/>
              <a:t>Rectangle</a:t>
            </a:r>
            <a:r>
              <a:rPr lang="zh-CN" altLang="zh-CN" sz="2000" b="1" dirty="0"/>
              <a:t>类派生，由于</a:t>
            </a:r>
            <a:r>
              <a:rPr lang="en-US" altLang="zh-CN" sz="2000" b="1" dirty="0"/>
              <a:t>Rectangle</a:t>
            </a:r>
            <a:r>
              <a:rPr lang="zh-CN" altLang="zh-CN" sz="2000" b="1" dirty="0"/>
              <a:t>类已经完成了矩形长和宽的处理功能，所以只须增加数据成员</a:t>
            </a:r>
            <a:r>
              <a:rPr lang="en-US" altLang="zh-CN" sz="2000" b="1" dirty="0"/>
              <a:t>high</a:t>
            </a:r>
            <a:r>
              <a:rPr lang="zh-CN" altLang="zh-CN" sz="2000" b="1" dirty="0"/>
              <a:t>表示</a:t>
            </a:r>
            <a:r>
              <a:rPr lang="zh-CN" altLang="zh-CN" sz="2000" b="1" dirty="0" smtClean="0"/>
              <a:t>高</a:t>
            </a:r>
            <a:r>
              <a:rPr lang="zh-CN" altLang="en-US" sz="2000" b="1" dirty="0"/>
              <a:t>以及</a:t>
            </a:r>
            <a:r>
              <a:rPr lang="en-US" altLang="zh-CN" sz="2000" b="1" dirty="0" err="1" smtClean="0"/>
              <a:t>setHigh</a:t>
            </a:r>
            <a:r>
              <a:rPr lang="zh-CN" altLang="zh-CN" sz="2000" b="1" dirty="0"/>
              <a:t>和</a:t>
            </a:r>
            <a:r>
              <a:rPr lang="en-US" altLang="zh-CN" sz="2000" b="1" dirty="0" err="1"/>
              <a:t>getHigh</a:t>
            </a:r>
            <a:r>
              <a:rPr lang="zh-CN" altLang="zh-CN" sz="2000" b="1" dirty="0"/>
              <a:t>成员函数完成对高的</a:t>
            </a:r>
            <a:r>
              <a:rPr lang="zh-CN" altLang="zh-CN" sz="2000" b="1" dirty="0" smtClean="0"/>
              <a:t>读写</a:t>
            </a:r>
            <a:r>
              <a:rPr lang="zh-CN" altLang="zh-CN" sz="2000" b="1" dirty="0"/>
              <a:t>功能。</a:t>
            </a:r>
            <a:endParaRPr lang="en-US" altLang="zh-CN" sz="2000" b="1" dirty="0"/>
          </a:p>
          <a:p>
            <a:pPr lvl="2" eaLnBrk="1" hangingPunct="1"/>
            <a:r>
              <a:rPr lang="zh-CN" altLang="zh-CN" sz="2000" b="1" dirty="0"/>
              <a:t>虽然</a:t>
            </a:r>
            <a:r>
              <a:rPr lang="en-US" altLang="zh-CN" sz="2000" b="1" dirty="0"/>
              <a:t>Rectangle</a:t>
            </a:r>
            <a:r>
              <a:rPr lang="zh-CN" altLang="zh-CN" sz="2000" b="1" dirty="0"/>
              <a:t>类已经设置了</a:t>
            </a:r>
            <a:r>
              <a:rPr lang="en-US" altLang="zh-CN" sz="2000" b="1" dirty="0">
                <a:solidFill>
                  <a:srgbClr val="0000CC"/>
                </a:solidFill>
              </a:rPr>
              <a:t>area</a:t>
            </a:r>
            <a:r>
              <a:rPr lang="zh-CN" altLang="zh-CN" sz="2000" b="1" dirty="0">
                <a:solidFill>
                  <a:srgbClr val="0000CC"/>
                </a:solidFill>
              </a:rPr>
              <a:t>、</a:t>
            </a:r>
            <a:r>
              <a:rPr lang="en-US" altLang="zh-CN" sz="2000" b="1" dirty="0">
                <a:solidFill>
                  <a:srgbClr val="0000CC"/>
                </a:solidFill>
              </a:rPr>
              <a:t>volume</a:t>
            </a:r>
            <a:r>
              <a:rPr lang="zh-CN" altLang="zh-CN" sz="2000" b="1" dirty="0"/>
              <a:t>和</a:t>
            </a:r>
            <a:r>
              <a:rPr lang="en-US" altLang="zh-CN" sz="2000" b="1" dirty="0" err="1">
                <a:solidFill>
                  <a:srgbClr val="0000CC"/>
                </a:solidFill>
              </a:rPr>
              <a:t>outData</a:t>
            </a:r>
            <a:r>
              <a:rPr lang="zh-CN" altLang="zh-CN" sz="2000" b="1" dirty="0"/>
              <a:t>成员函数计算面积、体积，或输出数据成员的值，但立方体的面积、体积和数据成员是不同的，需要</a:t>
            </a:r>
            <a:r>
              <a:rPr lang="zh-CN" altLang="zh-CN" sz="2000" b="1" dirty="0">
                <a:solidFill>
                  <a:srgbClr val="FF0000"/>
                </a:solidFill>
              </a:rPr>
              <a:t>重新定义</a:t>
            </a:r>
            <a:r>
              <a:rPr lang="zh-CN" altLang="zh-CN" sz="2000" b="1" dirty="0" smtClean="0"/>
              <a:t>它们</a:t>
            </a:r>
            <a:r>
              <a:rPr lang="zh-CN" altLang="en-US" sz="2000" b="1" dirty="0" smtClean="0"/>
              <a:t>。</a:t>
            </a:r>
            <a:endParaRPr lang="zh-CN" altLang="zh-CN" sz="2000" b="1" dirty="0"/>
          </a:p>
          <a:p>
            <a:pPr lvl="2" eaLnBrk="1" hangingPunct="1"/>
            <a:endParaRPr lang="zh-CN" altLang="zh-CN" dirty="0"/>
          </a:p>
          <a:p>
            <a:pPr lvl="1" eaLnBrk="1" hangingPunct="1">
              <a:buFontTx/>
              <a:buNone/>
            </a:pPr>
            <a:endParaRPr lang="zh-CN" altLang="en-US" b="1" dirty="0"/>
          </a:p>
        </p:txBody>
      </p:sp>
    </p:spTree>
    <p:extLst>
      <p:ext uri="{BB962C8B-B14F-4D97-AF65-F5344CB8AC3E}">
        <p14:creationId xmlns:p14="http://schemas.microsoft.com/office/powerpoint/2010/main" val="27279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 calcmode="lin" valueType="num">
                                      <p:cBhvr additive="base">
                                        <p:cTn id="7"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anim calcmode="lin" valueType="num">
                                      <p:cBhvr additive="base">
                                        <p:cTn id="13"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anim calcmode="lin" valueType="num">
                                      <p:cBhvr additive="base">
                                        <p:cTn id="19"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539749" y="995294"/>
            <a:ext cx="8226587" cy="4387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buClr>
                <a:srgbClr val="FF9900"/>
              </a:buClr>
              <a:buNone/>
            </a:pPr>
            <a:r>
              <a:rPr kumimoji="1" lang="en-US" altLang="zh-CN" sz="2800" b="1" dirty="0" smtClean="0">
                <a:solidFill>
                  <a:srgbClr val="0000CC"/>
                </a:solidFill>
                <a:latin typeface="+mn-lt"/>
                <a:ea typeface="+mn-ea"/>
              </a:rPr>
              <a:t>1. </a:t>
            </a:r>
            <a:r>
              <a:rPr kumimoji="1" lang="zh-CN" altLang="en-US" sz="2800" b="1" dirty="0" smtClean="0">
                <a:solidFill>
                  <a:srgbClr val="0000CC"/>
                </a:solidFill>
                <a:latin typeface="+mn-lt"/>
                <a:ea typeface="+mn-ea"/>
              </a:rPr>
              <a:t>继承的概念</a:t>
            </a:r>
            <a:endParaRPr kumimoji="1" lang="en-US" altLang="zh-CN" sz="2800" b="1" dirty="0" smtClean="0">
              <a:solidFill>
                <a:srgbClr val="0000CC"/>
              </a:solidFill>
              <a:latin typeface="+mn-lt"/>
              <a:ea typeface="+mn-ea"/>
            </a:endParaRPr>
          </a:p>
          <a:p>
            <a:pPr lvl="1" eaLnBrk="1" hangingPunct="1">
              <a:buClr>
                <a:srgbClr val="FF9900"/>
              </a:buClr>
              <a:buFont typeface="Wingdings" panose="05000000000000000000" pitchFamily="2" charset="2"/>
              <a:buChar char="Ø"/>
            </a:pPr>
            <a:r>
              <a:rPr kumimoji="1" lang="zh-CN" altLang="en-US" sz="2400" b="1" dirty="0" smtClean="0">
                <a:latin typeface="+mn-ea"/>
                <a:ea typeface="+mn-ea"/>
              </a:rPr>
              <a:t>以存在的类为基础定义新的类，新类即捅有基类的数据成员和成员函数的一份复制品</a:t>
            </a:r>
            <a:r>
              <a:rPr kumimoji="1" lang="en-US" altLang="zh-CN" sz="2400" b="1" dirty="0" smtClean="0">
                <a:latin typeface="+mn-ea"/>
                <a:ea typeface="+mn-ea"/>
              </a:rPr>
              <a:t>,</a:t>
            </a:r>
            <a:r>
              <a:rPr kumimoji="1" lang="zh-CN" altLang="en-US" sz="2400" b="1" dirty="0" smtClean="0">
                <a:latin typeface="+mn-ea"/>
                <a:ea typeface="+mn-ea"/>
              </a:rPr>
              <a:t>这就是</a:t>
            </a:r>
            <a:r>
              <a:rPr kumimoji="1" lang="zh-CN" altLang="en-US" sz="2400" b="1" dirty="0" smtClean="0">
                <a:solidFill>
                  <a:srgbClr val="0000CC"/>
                </a:solidFill>
                <a:latin typeface="+mn-ea"/>
                <a:ea typeface="+mn-ea"/>
              </a:rPr>
              <a:t>继承</a:t>
            </a:r>
            <a:r>
              <a:rPr kumimoji="1" lang="zh-CN" altLang="en-US" sz="2400" b="1" dirty="0" smtClean="0">
                <a:latin typeface="+mn-ea"/>
                <a:ea typeface="+mn-ea"/>
              </a:rPr>
              <a:t>。</a:t>
            </a:r>
            <a:endParaRPr kumimoji="1" lang="zh-CN" altLang="en-US" sz="2400" b="1" dirty="0">
              <a:latin typeface="+mn-ea"/>
              <a:ea typeface="+mn-ea"/>
            </a:endParaRPr>
          </a:p>
        </p:txBody>
      </p:sp>
      <p:grpSp>
        <p:nvGrpSpPr>
          <p:cNvPr id="5123" name="Group 3"/>
          <p:cNvGrpSpPr>
            <a:grpSpLocks/>
          </p:cNvGrpSpPr>
          <p:nvPr/>
        </p:nvGrpSpPr>
        <p:grpSpPr bwMode="auto">
          <a:xfrm>
            <a:off x="3347864" y="2564904"/>
            <a:ext cx="5418473" cy="3816424"/>
            <a:chOff x="768" y="1920"/>
            <a:chExt cx="4320" cy="2016"/>
          </a:xfrm>
        </p:grpSpPr>
        <p:sp>
          <p:nvSpPr>
            <p:cNvPr id="5125" name="Rectangle 4"/>
            <p:cNvSpPr>
              <a:spLocks noChangeArrowheads="1"/>
            </p:cNvSpPr>
            <p:nvPr/>
          </p:nvSpPr>
          <p:spPr bwMode="auto">
            <a:xfrm>
              <a:off x="2352" y="1920"/>
              <a:ext cx="1104"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a:latin typeface="Trebuchet MS" panose="020B0603020202020204" pitchFamily="34" charset="0"/>
                </a:rPr>
                <a:t>Person</a:t>
              </a:r>
            </a:p>
          </p:txBody>
        </p:sp>
        <p:sp>
          <p:nvSpPr>
            <p:cNvPr id="5126" name="Rectangle 5"/>
            <p:cNvSpPr>
              <a:spLocks noChangeArrowheads="1"/>
            </p:cNvSpPr>
            <p:nvPr/>
          </p:nvSpPr>
          <p:spPr bwMode="auto">
            <a:xfrm>
              <a:off x="2352" y="2112"/>
              <a:ext cx="1104" cy="57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600" b="1" dirty="0">
                  <a:latin typeface="Trebuchet MS" panose="020B0603020202020204" pitchFamily="34" charset="0"/>
                </a:rPr>
                <a:t>char * name;</a:t>
              </a:r>
            </a:p>
            <a:p>
              <a:pPr eaLnBrk="1" hangingPunct="1">
                <a:spcBef>
                  <a:spcPct val="0"/>
                </a:spcBef>
                <a:buFontTx/>
                <a:buNone/>
              </a:pPr>
              <a:r>
                <a:rPr kumimoji="1" lang="en-US" altLang="zh-CN" sz="1600" b="1" dirty="0">
                  <a:latin typeface="Trebuchet MS" panose="020B0603020202020204" pitchFamily="34" charset="0"/>
                </a:rPr>
                <a:t>char * </a:t>
              </a:r>
              <a:r>
                <a:rPr kumimoji="1" lang="en-US" altLang="zh-CN" sz="1600" b="1" dirty="0" err="1">
                  <a:latin typeface="Trebuchet MS" panose="020B0603020202020204" pitchFamily="34" charset="0"/>
                </a:rPr>
                <a:t>id_card_no</a:t>
              </a:r>
              <a:r>
                <a:rPr kumimoji="1" lang="en-US" altLang="zh-CN" sz="1600" b="1" dirty="0">
                  <a:latin typeface="Trebuchet MS" panose="020B0603020202020204" pitchFamily="34" charset="0"/>
                </a:rPr>
                <a:t>;</a:t>
              </a:r>
            </a:p>
            <a:p>
              <a:pPr eaLnBrk="1" hangingPunct="1">
                <a:spcBef>
                  <a:spcPct val="0"/>
                </a:spcBef>
                <a:buFontTx/>
                <a:buNone/>
              </a:pPr>
              <a:r>
                <a:rPr kumimoji="1" lang="en-US" altLang="zh-CN" sz="1600" b="1" dirty="0">
                  <a:latin typeface="Trebuchet MS" panose="020B0603020202020204" pitchFamily="34" charset="0"/>
                </a:rPr>
                <a:t>bool gender;</a:t>
              </a:r>
            </a:p>
          </p:txBody>
        </p:sp>
        <p:sp>
          <p:nvSpPr>
            <p:cNvPr id="5127" name="Rectangle 6"/>
            <p:cNvSpPr>
              <a:spLocks noChangeArrowheads="1"/>
            </p:cNvSpPr>
            <p:nvPr/>
          </p:nvSpPr>
          <p:spPr bwMode="auto">
            <a:xfrm>
              <a:off x="768" y="3168"/>
              <a:ext cx="1104"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a:latin typeface="Trebuchet MS" panose="020B0603020202020204" pitchFamily="34" charset="0"/>
                </a:rPr>
                <a:t>Student</a:t>
              </a:r>
            </a:p>
          </p:txBody>
        </p:sp>
        <p:sp>
          <p:nvSpPr>
            <p:cNvPr id="5128" name="Rectangle 7"/>
            <p:cNvSpPr>
              <a:spLocks noChangeArrowheads="1"/>
            </p:cNvSpPr>
            <p:nvPr/>
          </p:nvSpPr>
          <p:spPr bwMode="auto">
            <a:xfrm>
              <a:off x="768" y="3360"/>
              <a:ext cx="1104" cy="576"/>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600" b="1">
                  <a:latin typeface="Trebuchet MS" panose="020B0603020202020204" pitchFamily="34" charset="0"/>
                </a:rPr>
                <a:t>char student_no;</a:t>
              </a:r>
            </a:p>
            <a:p>
              <a:pPr algn="ctr" eaLnBrk="1" hangingPunct="1">
                <a:spcBef>
                  <a:spcPct val="0"/>
                </a:spcBef>
                <a:buFontTx/>
                <a:buNone/>
              </a:pPr>
              <a:r>
                <a:rPr kumimoji="1" lang="en-US" altLang="zh-CN" sz="1600" b="1">
                  <a:latin typeface="Trebuchet MS" panose="020B0603020202020204" pitchFamily="34" charset="0"/>
                </a:rPr>
                <a:t>Date enroll_date;</a:t>
              </a:r>
            </a:p>
            <a:p>
              <a:pPr algn="ctr" eaLnBrk="1" hangingPunct="1">
                <a:spcBef>
                  <a:spcPct val="0"/>
                </a:spcBef>
                <a:buFontTx/>
                <a:buNone/>
              </a:pPr>
              <a:r>
                <a:rPr kumimoji="1" lang="en-US" altLang="zh-CN" sz="1600" b="1">
                  <a:latin typeface="Trebuchet MS" panose="020B0603020202020204" pitchFamily="34" charset="0"/>
                </a:rPr>
                <a:t>……</a:t>
              </a:r>
            </a:p>
          </p:txBody>
        </p:sp>
        <p:sp>
          <p:nvSpPr>
            <p:cNvPr id="5129" name="Rectangle 8"/>
            <p:cNvSpPr>
              <a:spLocks noChangeArrowheads="1"/>
            </p:cNvSpPr>
            <p:nvPr/>
          </p:nvSpPr>
          <p:spPr bwMode="auto">
            <a:xfrm>
              <a:off x="2352" y="3168"/>
              <a:ext cx="1104"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a:latin typeface="Trebuchet MS" panose="020B0603020202020204" pitchFamily="34" charset="0"/>
                </a:rPr>
                <a:t>Faculty</a:t>
              </a:r>
            </a:p>
          </p:txBody>
        </p:sp>
        <p:sp>
          <p:nvSpPr>
            <p:cNvPr id="5130" name="Rectangle 9"/>
            <p:cNvSpPr>
              <a:spLocks noChangeArrowheads="1"/>
            </p:cNvSpPr>
            <p:nvPr/>
          </p:nvSpPr>
          <p:spPr bwMode="auto">
            <a:xfrm>
              <a:off x="2352" y="3360"/>
              <a:ext cx="1104" cy="576"/>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600" b="1">
                  <a:latin typeface="Trebuchet MS" panose="020B0603020202020204" pitchFamily="34" charset="0"/>
                </a:rPr>
                <a:t>Date hire_date;</a:t>
              </a:r>
            </a:p>
            <a:p>
              <a:pPr algn="ctr" eaLnBrk="1" hangingPunct="1">
                <a:spcBef>
                  <a:spcPct val="0"/>
                </a:spcBef>
                <a:buFontTx/>
                <a:buNone/>
              </a:pPr>
              <a:r>
                <a:rPr kumimoji="1" lang="en-US" altLang="zh-CN" sz="1600" b="1">
                  <a:latin typeface="Trebuchet MS" panose="020B0603020202020204" pitchFamily="34" charset="0"/>
                </a:rPr>
                <a:t>Degree degree;</a:t>
              </a:r>
            </a:p>
            <a:p>
              <a:pPr algn="ctr" eaLnBrk="1" hangingPunct="1">
                <a:spcBef>
                  <a:spcPct val="0"/>
                </a:spcBef>
                <a:buFontTx/>
                <a:buNone/>
              </a:pPr>
              <a:r>
                <a:rPr kumimoji="1" lang="en-US" altLang="zh-CN" sz="1600" b="1">
                  <a:latin typeface="Trebuchet MS" panose="020B0603020202020204" pitchFamily="34" charset="0"/>
                </a:rPr>
                <a:t>……</a:t>
              </a:r>
            </a:p>
          </p:txBody>
        </p:sp>
        <p:sp>
          <p:nvSpPr>
            <p:cNvPr id="5131" name="Rectangle 10"/>
            <p:cNvSpPr>
              <a:spLocks noChangeArrowheads="1"/>
            </p:cNvSpPr>
            <p:nvPr/>
          </p:nvSpPr>
          <p:spPr bwMode="auto">
            <a:xfrm>
              <a:off x="3984" y="3168"/>
              <a:ext cx="1104"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a:latin typeface="Trebuchet MS" panose="020B0603020202020204" pitchFamily="34" charset="0"/>
                </a:rPr>
                <a:t>Administrator</a:t>
              </a:r>
            </a:p>
          </p:txBody>
        </p:sp>
        <p:sp>
          <p:nvSpPr>
            <p:cNvPr id="5132" name="Rectangle 11"/>
            <p:cNvSpPr>
              <a:spLocks noChangeArrowheads="1"/>
            </p:cNvSpPr>
            <p:nvPr/>
          </p:nvSpPr>
          <p:spPr bwMode="auto">
            <a:xfrm>
              <a:off x="3984" y="3360"/>
              <a:ext cx="1104" cy="57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600" b="1">
                  <a:latin typeface="Trebuchet MS" panose="020B0603020202020204" pitchFamily="34" charset="0"/>
                </a:rPr>
                <a:t>Date hire_date;</a:t>
              </a:r>
            </a:p>
            <a:p>
              <a:pPr algn="ctr" eaLnBrk="1" hangingPunct="1">
                <a:spcBef>
                  <a:spcPct val="0"/>
                </a:spcBef>
                <a:buFontTx/>
                <a:buNone/>
              </a:pPr>
              <a:r>
                <a:rPr kumimoji="1" lang="en-US" altLang="zh-CN" sz="1600" b="1">
                  <a:latin typeface="Trebuchet MS" panose="020B0603020202020204" pitchFamily="34" charset="0"/>
                </a:rPr>
                <a:t>Rank rank;</a:t>
              </a:r>
            </a:p>
            <a:p>
              <a:pPr algn="ctr" eaLnBrk="1" hangingPunct="1">
                <a:spcBef>
                  <a:spcPct val="0"/>
                </a:spcBef>
                <a:buFontTx/>
                <a:buNone/>
              </a:pPr>
              <a:r>
                <a:rPr kumimoji="1" lang="en-US" altLang="zh-CN" sz="1600" b="1">
                  <a:latin typeface="Trebuchet MS" panose="020B0603020202020204" pitchFamily="34" charset="0"/>
                </a:rPr>
                <a:t>……</a:t>
              </a:r>
            </a:p>
          </p:txBody>
        </p:sp>
        <p:cxnSp>
          <p:nvCxnSpPr>
            <p:cNvPr id="5133" name="AutoShape 12"/>
            <p:cNvCxnSpPr>
              <a:cxnSpLocks noChangeShapeType="1"/>
              <a:stCxn id="5126" idx="2"/>
              <a:endCxn id="5127" idx="0"/>
            </p:cNvCxnSpPr>
            <p:nvPr/>
          </p:nvCxnSpPr>
          <p:spPr bwMode="auto">
            <a:xfrm rot="5400000">
              <a:off x="1872" y="2136"/>
              <a:ext cx="480" cy="1584"/>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4" name="AutoShape 13"/>
            <p:cNvCxnSpPr>
              <a:cxnSpLocks noChangeShapeType="1"/>
              <a:stCxn id="5126" idx="2"/>
              <a:endCxn id="5129" idx="0"/>
            </p:cNvCxnSpPr>
            <p:nvPr/>
          </p:nvCxnSpPr>
          <p:spPr bwMode="auto">
            <a:xfrm>
              <a:off x="2904" y="2688"/>
              <a:ext cx="0" cy="48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5" name="AutoShape 14"/>
            <p:cNvCxnSpPr>
              <a:cxnSpLocks noChangeShapeType="1"/>
              <a:stCxn id="5126" idx="2"/>
              <a:endCxn id="5131" idx="0"/>
            </p:cNvCxnSpPr>
            <p:nvPr/>
          </p:nvCxnSpPr>
          <p:spPr bwMode="auto">
            <a:xfrm rot="16200000" flipH="1">
              <a:off x="3480" y="2112"/>
              <a:ext cx="480" cy="1632"/>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36" name="AutoShape 15"/>
            <p:cNvSpPr>
              <a:spLocks noChangeArrowheads="1"/>
            </p:cNvSpPr>
            <p:nvPr/>
          </p:nvSpPr>
          <p:spPr bwMode="auto">
            <a:xfrm>
              <a:off x="2856" y="2689"/>
              <a:ext cx="96" cy="144"/>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5124" name="Rectangle 16"/>
          <p:cNvSpPr>
            <a:spLocks noChangeArrowheads="1"/>
          </p:cNvSpPr>
          <p:nvPr/>
        </p:nvSpPr>
        <p:spPr bwMode="auto">
          <a:xfrm>
            <a:off x="627063" y="76201"/>
            <a:ext cx="777240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ctr" eaLnBrk="1" hangingPunct="1"/>
            <a:r>
              <a:rPr lang="en-US" altLang="zh-CN" sz="3600" b="1" dirty="0">
                <a:solidFill>
                  <a:srgbClr val="C00000"/>
                </a:solidFill>
                <a:latin typeface="+mj-lt"/>
                <a:ea typeface="+mj-ea"/>
                <a:cs typeface="+mj-cs"/>
              </a:rPr>
              <a:t>4.1  </a:t>
            </a:r>
            <a:r>
              <a:rPr lang="zh-CN" altLang="en-US" sz="3600" b="1" dirty="0">
                <a:solidFill>
                  <a:srgbClr val="C00000"/>
                </a:solidFill>
                <a:latin typeface="+mj-lt"/>
                <a:ea typeface="+mj-ea"/>
                <a:cs typeface="+mj-cs"/>
              </a:rPr>
              <a:t>继承的概念</a:t>
            </a:r>
          </a:p>
        </p:txBody>
      </p:sp>
      <p:sp>
        <p:nvSpPr>
          <p:cNvPr id="2" name="对话气泡: 矩形 1"/>
          <p:cNvSpPr/>
          <p:nvPr/>
        </p:nvSpPr>
        <p:spPr>
          <a:xfrm>
            <a:off x="280923" y="3636837"/>
            <a:ext cx="3460921" cy="1149975"/>
          </a:xfrm>
          <a:prstGeom prst="wedgeRectCallout">
            <a:avLst>
              <a:gd name="adj1" fmla="val 113619"/>
              <a:gd name="adj2" fmla="val 11234"/>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00CC"/>
                </a:solidFill>
              </a:rPr>
              <a:t>继承方式：</a:t>
            </a:r>
            <a:endParaRPr lang="en-US" altLang="zh-CN" b="1" dirty="0">
              <a:solidFill>
                <a:srgbClr val="0000CC"/>
              </a:solidFill>
            </a:endParaRPr>
          </a:p>
          <a:p>
            <a:pPr algn="ctr"/>
            <a:r>
              <a:rPr lang="zh-CN" altLang="en-US" b="1" dirty="0">
                <a:solidFill>
                  <a:schemeClr val="tx1"/>
                </a:solidFill>
              </a:rPr>
              <a:t>单一继承：只有一基类</a:t>
            </a:r>
            <a:endParaRPr lang="en-US" altLang="zh-CN" b="1" dirty="0">
              <a:solidFill>
                <a:schemeClr val="tx1"/>
              </a:solidFill>
            </a:endParaRPr>
          </a:p>
          <a:p>
            <a:pPr algn="ctr"/>
            <a:r>
              <a:rPr lang="zh-CN" altLang="en-US" b="1" dirty="0">
                <a:solidFill>
                  <a:schemeClr val="tx1"/>
                </a:solidFill>
              </a:rPr>
              <a:t>多重继承：可以有多个基类</a:t>
            </a:r>
            <a:endParaRPr lang="en-US" altLang="zh-CN" b="1" dirty="0">
              <a:solidFill>
                <a:schemeClr val="tx1"/>
              </a:solidFill>
            </a:endParaRPr>
          </a:p>
        </p:txBody>
      </p:sp>
      <p:sp>
        <p:nvSpPr>
          <p:cNvPr id="3" name="箭头: 燕尾形 2"/>
          <p:cNvSpPr/>
          <p:nvPr/>
        </p:nvSpPr>
        <p:spPr>
          <a:xfrm>
            <a:off x="199029" y="2418388"/>
            <a:ext cx="2860803" cy="1156850"/>
          </a:xfrm>
          <a:prstGeom prst="notch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00CC"/>
                </a:solidFill>
              </a:rPr>
              <a:t>基类</a:t>
            </a:r>
            <a:endParaRPr lang="en-US" altLang="zh-CN" b="1" dirty="0">
              <a:solidFill>
                <a:srgbClr val="0000CC"/>
              </a:solidFill>
            </a:endParaRPr>
          </a:p>
          <a:p>
            <a:pPr algn="ctr"/>
            <a:r>
              <a:rPr lang="zh-CN" altLang="en-US" b="1" dirty="0">
                <a:solidFill>
                  <a:schemeClr val="tx1"/>
                </a:solidFill>
              </a:rPr>
              <a:t>也叫超类，父类</a:t>
            </a:r>
          </a:p>
        </p:txBody>
      </p:sp>
      <p:sp>
        <p:nvSpPr>
          <p:cNvPr id="19" name="箭头: 燕尾形 18"/>
          <p:cNvSpPr/>
          <p:nvPr/>
        </p:nvSpPr>
        <p:spPr>
          <a:xfrm>
            <a:off x="199704" y="5109186"/>
            <a:ext cx="2860803" cy="1156850"/>
          </a:xfrm>
          <a:prstGeom prst="notch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00CC"/>
                </a:solidFill>
              </a:rPr>
              <a:t>派生类</a:t>
            </a:r>
            <a:endParaRPr lang="en-US" altLang="zh-CN" b="1" dirty="0">
              <a:solidFill>
                <a:srgbClr val="0000CC"/>
              </a:solidFill>
            </a:endParaRPr>
          </a:p>
          <a:p>
            <a:pPr algn="ctr"/>
            <a:r>
              <a:rPr lang="zh-CN" altLang="en-US" b="1" dirty="0">
                <a:solidFill>
                  <a:schemeClr val="tx1"/>
                </a:solidFill>
              </a:rPr>
              <a:t>也叫子类</a:t>
            </a:r>
          </a:p>
        </p:txBody>
      </p:sp>
    </p:spTree>
    <p:extLst>
      <p:ext uri="{BB962C8B-B14F-4D97-AF65-F5344CB8AC3E}">
        <p14:creationId xmlns:p14="http://schemas.microsoft.com/office/powerpoint/2010/main" val="20530470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xEl>
                                              <p:pRg st="1" end="1"/>
                                            </p:txEl>
                                          </p:spTgt>
                                        </p:tgtEl>
                                        <p:attrNameLst>
                                          <p:attrName>style.visibility</p:attrName>
                                        </p:attrNameLst>
                                      </p:cBhvr>
                                      <p:to>
                                        <p:strVal val="visible"/>
                                      </p:to>
                                    </p:set>
                                    <p:animEffect transition="in" filter="fade">
                                      <p:cBhvr>
                                        <p:cTn id="7" dur="1000"/>
                                        <p:tgtEl>
                                          <p:spTgt spid="5122">
                                            <p:txEl>
                                              <p:pRg st="1" end="1"/>
                                            </p:txEl>
                                          </p:spTgt>
                                        </p:tgtEl>
                                      </p:cBhvr>
                                    </p:animEffect>
                                    <p:anim calcmode="lin" valueType="num">
                                      <p:cBhvr>
                                        <p:cTn id="8" dur="1000" fill="hold"/>
                                        <p:tgtEl>
                                          <p:spTgt spid="512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12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123"/>
                                        </p:tgtEl>
                                        <p:attrNameLst>
                                          <p:attrName>style.visibility</p:attrName>
                                        </p:attrNameLst>
                                      </p:cBhvr>
                                      <p:to>
                                        <p:strVal val="visible"/>
                                      </p:to>
                                    </p:set>
                                    <p:animEffect transition="in" filter="wipe(down)">
                                      <p:cBhvr>
                                        <p:cTn id="14" dur="500"/>
                                        <p:tgtEl>
                                          <p:spTgt spid="512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340768"/>
            <a:ext cx="3816424" cy="4320480"/>
          </a:xfrm>
        </p:spPr>
        <p:txBody>
          <a:bodyPr/>
          <a:lstStyle/>
          <a:p>
            <a:r>
              <a:rPr lang="zh-CN" altLang="en-US" sz="2400" b="1" dirty="0"/>
              <a:t>矩形和立方体的抽象结果</a:t>
            </a:r>
            <a:endParaRPr lang="en-US" altLang="zh-CN" sz="2400" b="1" dirty="0"/>
          </a:p>
          <a:p>
            <a:r>
              <a:rPr lang="zh-CN" altLang="en-US" sz="2400" b="1" dirty="0"/>
              <a:t>注意</a:t>
            </a:r>
            <a:r>
              <a:rPr lang="en-US" altLang="zh-CN" sz="2400" b="1" dirty="0"/>
              <a:t>Cube</a:t>
            </a:r>
            <a:r>
              <a:rPr lang="zh-CN" altLang="en-US" sz="2400" b="1" dirty="0"/>
              <a:t>对基类继承到的成员函数的重定义会</a:t>
            </a:r>
            <a:r>
              <a:rPr lang="zh-CN" altLang="en-US" sz="2400" b="1" dirty="0">
                <a:solidFill>
                  <a:srgbClr val="FF0000"/>
                </a:solidFill>
              </a:rPr>
              <a:t>隐藏继承于基类的同名函数</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340768"/>
            <a:ext cx="4308727" cy="5279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4.4.1  </a:t>
            </a:r>
            <a:r>
              <a:rPr lang="zh-CN" altLang="zh-CN" sz="3600" b="1" kern="1200" dirty="0">
                <a:solidFill>
                  <a:srgbClr val="C00000"/>
                </a:solidFill>
              </a:rPr>
              <a:t>成员函数的重定义和名字隐藏</a:t>
            </a:r>
          </a:p>
        </p:txBody>
      </p:sp>
    </p:spTree>
    <p:extLst>
      <p:ext uri="{BB962C8B-B14F-4D97-AF65-F5344CB8AC3E}">
        <p14:creationId xmlns:p14="http://schemas.microsoft.com/office/powerpoint/2010/main" val="492344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96752"/>
            <a:ext cx="4392488" cy="5360358"/>
          </a:xfrm>
        </p:spPr>
        <p:txBody>
          <a:bodyPr/>
          <a:lstStyle/>
          <a:p>
            <a:pPr marL="0" indent="0">
              <a:buNone/>
            </a:pPr>
            <a:r>
              <a:rPr lang="en-US" altLang="zh-CN" sz="1600" b="1" dirty="0"/>
              <a:t>//Eg4-3.cpp</a:t>
            </a:r>
            <a:endParaRPr lang="zh-CN" altLang="zh-CN" sz="1600" b="1" dirty="0"/>
          </a:p>
          <a:p>
            <a:pPr marL="0" indent="0">
              <a:buNone/>
            </a:pPr>
            <a:r>
              <a:rPr lang="en-US" altLang="zh-CN" sz="1600" b="1" dirty="0"/>
              <a:t>#include &lt;</a:t>
            </a:r>
            <a:r>
              <a:rPr lang="en-US" altLang="zh-CN" sz="1600" b="1" dirty="0" err="1"/>
              <a:t>iostream</a:t>
            </a:r>
            <a:r>
              <a:rPr lang="en-US" altLang="zh-CN" sz="1600" b="1" dirty="0"/>
              <a:t>&gt;</a:t>
            </a:r>
            <a:endParaRPr lang="zh-CN" altLang="zh-CN" sz="1600" b="1" dirty="0"/>
          </a:p>
          <a:p>
            <a:pPr marL="0" indent="0">
              <a:buNone/>
            </a:pPr>
            <a:r>
              <a:rPr lang="en-US" altLang="zh-CN" sz="1600" b="1" dirty="0"/>
              <a:t>using namespace </a:t>
            </a:r>
            <a:r>
              <a:rPr lang="en-US" altLang="zh-CN" sz="1600" b="1" dirty="0" err="1"/>
              <a:t>std</a:t>
            </a:r>
            <a:r>
              <a:rPr lang="en-US" altLang="zh-CN" sz="1600" b="1" dirty="0"/>
              <a:t>;</a:t>
            </a:r>
            <a:endParaRPr lang="zh-CN" altLang="zh-CN" sz="1600" b="1" dirty="0"/>
          </a:p>
          <a:p>
            <a:pPr marL="0" indent="0">
              <a:buNone/>
            </a:pPr>
            <a:r>
              <a:rPr lang="en-US" altLang="zh-CN" sz="1600" b="1" dirty="0"/>
              <a:t>class Rectangle {</a:t>
            </a:r>
            <a:endParaRPr lang="zh-CN" altLang="zh-CN" sz="1600" b="1" dirty="0"/>
          </a:p>
          <a:p>
            <a:pPr marL="0" indent="0">
              <a:buNone/>
            </a:pPr>
            <a:r>
              <a:rPr lang="en-US" altLang="zh-CN" sz="1600" b="1" dirty="0"/>
              <a:t>public:</a:t>
            </a:r>
            <a:endParaRPr lang="zh-CN" altLang="zh-CN" sz="1600" b="1" dirty="0"/>
          </a:p>
          <a:p>
            <a:pPr marL="0" indent="0">
              <a:buNone/>
            </a:pPr>
            <a:r>
              <a:rPr lang="en-US" altLang="zh-CN" sz="1600" b="1" dirty="0" smtClean="0"/>
              <a:t>    void </a:t>
            </a:r>
            <a:r>
              <a:rPr lang="en-US" altLang="zh-CN" sz="1600" b="1" dirty="0" err="1"/>
              <a:t>setLength</a:t>
            </a:r>
            <a:r>
              <a:rPr lang="en-US" altLang="zh-CN" sz="1600" b="1" dirty="0"/>
              <a:t>(double h) { length = h; }</a:t>
            </a:r>
            <a:endParaRPr lang="zh-CN" altLang="zh-CN" sz="1600" b="1" dirty="0"/>
          </a:p>
          <a:p>
            <a:pPr marL="0" indent="0">
              <a:buNone/>
            </a:pPr>
            <a:r>
              <a:rPr lang="en-US" altLang="zh-CN" sz="1600" b="1" dirty="0" smtClean="0"/>
              <a:t>    void </a:t>
            </a:r>
            <a:r>
              <a:rPr lang="en-US" altLang="zh-CN" sz="1600" b="1" dirty="0" err="1"/>
              <a:t>setWidth</a:t>
            </a:r>
            <a:r>
              <a:rPr lang="en-US" altLang="zh-CN" sz="1600" b="1" dirty="0"/>
              <a:t>(double w) { width = w; }</a:t>
            </a:r>
            <a:endParaRPr lang="zh-CN" altLang="zh-CN" sz="1600" b="1" dirty="0"/>
          </a:p>
          <a:p>
            <a:pPr marL="0" indent="0">
              <a:buNone/>
            </a:pPr>
            <a:r>
              <a:rPr lang="en-US" altLang="zh-CN" sz="1600" b="1" dirty="0" smtClean="0"/>
              <a:t>    double </a:t>
            </a:r>
            <a:r>
              <a:rPr lang="en-US" altLang="zh-CN" sz="1600" b="1" dirty="0" err="1"/>
              <a:t>getLength</a:t>
            </a:r>
            <a:r>
              <a:rPr lang="en-US" altLang="zh-CN" sz="1600" b="1" dirty="0"/>
              <a:t>() { return length; }</a:t>
            </a:r>
            <a:endParaRPr lang="zh-CN" altLang="zh-CN" sz="1600" b="1" dirty="0"/>
          </a:p>
          <a:p>
            <a:pPr marL="0" indent="0">
              <a:buNone/>
            </a:pPr>
            <a:r>
              <a:rPr lang="en-US" altLang="zh-CN" sz="1600" b="1" dirty="0" smtClean="0"/>
              <a:t>    double </a:t>
            </a:r>
            <a:r>
              <a:rPr lang="en-US" altLang="zh-CN" sz="1600" b="1" dirty="0" err="1"/>
              <a:t>getWidth</a:t>
            </a:r>
            <a:r>
              <a:rPr lang="en-US" altLang="zh-CN" sz="1600" b="1" dirty="0"/>
              <a:t>() { return width; }</a:t>
            </a:r>
            <a:endParaRPr lang="zh-CN" altLang="zh-CN" sz="1600" b="1" dirty="0"/>
          </a:p>
          <a:p>
            <a:pPr marL="0" indent="0">
              <a:buNone/>
            </a:pPr>
            <a:r>
              <a:rPr lang="en-US" altLang="zh-CN" sz="1600" b="1" dirty="0" smtClean="0"/>
              <a:t>    double </a:t>
            </a:r>
            <a:r>
              <a:rPr lang="en-US" altLang="zh-CN" sz="1600" b="1" dirty="0">
                <a:solidFill>
                  <a:srgbClr val="FF0000"/>
                </a:solidFill>
              </a:rPr>
              <a:t>area() </a:t>
            </a:r>
            <a:r>
              <a:rPr lang="en-US" altLang="zh-CN" sz="1600" b="1" dirty="0"/>
              <a:t>{ return length*width; }</a:t>
            </a:r>
            <a:endParaRPr lang="zh-CN" altLang="zh-CN" sz="1600" b="1" dirty="0"/>
          </a:p>
          <a:p>
            <a:pPr marL="0" indent="0">
              <a:buNone/>
            </a:pPr>
            <a:r>
              <a:rPr lang="en-US" altLang="zh-CN" sz="1600" b="1" dirty="0" smtClean="0"/>
              <a:t>    double </a:t>
            </a:r>
            <a:r>
              <a:rPr lang="en-US" altLang="zh-CN" sz="1600" b="1" dirty="0">
                <a:solidFill>
                  <a:srgbClr val="FF0000"/>
                </a:solidFill>
              </a:rPr>
              <a:t>volume() </a:t>
            </a:r>
            <a:r>
              <a:rPr lang="en-US" altLang="zh-CN" sz="1600" b="1" dirty="0"/>
              <a:t>{ return 0; }</a:t>
            </a:r>
            <a:endParaRPr lang="zh-CN" altLang="zh-CN" sz="1600" b="1" dirty="0"/>
          </a:p>
          <a:p>
            <a:pPr marL="0" indent="0">
              <a:buNone/>
            </a:pPr>
            <a:r>
              <a:rPr lang="en-US" altLang="zh-CN" sz="1600" b="1" dirty="0" smtClean="0"/>
              <a:t>    void </a:t>
            </a:r>
            <a:r>
              <a:rPr lang="en-US" altLang="zh-CN" sz="1600" b="1" dirty="0" err="1">
                <a:solidFill>
                  <a:srgbClr val="FF0000"/>
                </a:solidFill>
              </a:rPr>
              <a:t>outData</a:t>
            </a:r>
            <a:r>
              <a:rPr lang="en-US" altLang="zh-CN" sz="1600" b="1" dirty="0" smtClean="0">
                <a:solidFill>
                  <a:srgbClr val="FF0000"/>
                </a:solidFill>
              </a:rPr>
              <a:t>() { </a:t>
            </a:r>
            <a:r>
              <a:rPr lang="en-US" altLang="zh-CN" sz="1600" b="1" dirty="0" err="1" smtClean="0"/>
              <a:t>cout</a:t>
            </a:r>
            <a:r>
              <a:rPr lang="en-US" altLang="zh-CN" sz="1600" b="1" dirty="0" smtClean="0"/>
              <a:t>&lt;&lt; "length=“            </a:t>
            </a:r>
          </a:p>
          <a:p>
            <a:pPr marL="0" indent="0">
              <a:buNone/>
            </a:pPr>
            <a:r>
              <a:rPr lang="en-US" altLang="zh-CN" sz="1600" b="1" dirty="0"/>
              <a:t> </a:t>
            </a:r>
            <a:r>
              <a:rPr lang="en-US" altLang="zh-CN" sz="1600" b="1" dirty="0" smtClean="0"/>
              <a:t>                                     &lt;&lt; length</a:t>
            </a:r>
            <a:r>
              <a:rPr lang="en-US" altLang="zh-CN" sz="1600" b="1" dirty="0"/>
              <a:t>&lt;&lt;”\t”</a:t>
            </a:r>
            <a:endParaRPr lang="zh-CN" altLang="zh-CN" sz="1600" b="1" dirty="0"/>
          </a:p>
          <a:p>
            <a:pPr marL="0" indent="0">
              <a:buNone/>
            </a:pPr>
            <a:r>
              <a:rPr lang="en-US" altLang="zh-CN" sz="1600" b="1" dirty="0"/>
              <a:t>                                  </a:t>
            </a:r>
            <a:r>
              <a:rPr lang="en-US" altLang="zh-CN" sz="1600" b="1" dirty="0" smtClean="0"/>
              <a:t>   &lt;&lt;"</a:t>
            </a:r>
            <a:r>
              <a:rPr lang="en-US" altLang="zh-CN" sz="1600" b="1" dirty="0"/>
              <a:t>width="&lt;&lt;</a:t>
            </a:r>
            <a:r>
              <a:rPr lang="en-US" altLang="zh-CN" sz="1600" b="1" dirty="0" smtClean="0"/>
              <a:t>width</a:t>
            </a:r>
          </a:p>
          <a:p>
            <a:pPr marL="0" indent="0">
              <a:buNone/>
            </a:pPr>
            <a:r>
              <a:rPr lang="en-US" altLang="zh-CN" sz="1600" b="1" dirty="0"/>
              <a:t>	</a:t>
            </a:r>
            <a:r>
              <a:rPr lang="en-US" altLang="zh-CN" sz="1600" b="1" dirty="0" smtClean="0"/>
              <a:t>	     &lt;&lt; </a:t>
            </a:r>
            <a:r>
              <a:rPr lang="en-US" altLang="zh-CN" sz="1600" b="1" dirty="0" err="1"/>
              <a:t>endl</a:t>
            </a:r>
            <a:r>
              <a:rPr lang="en-US" altLang="zh-CN" sz="1600" b="1" dirty="0" smtClean="0"/>
              <a:t>;}</a:t>
            </a:r>
            <a:endParaRPr lang="zh-CN" altLang="zh-CN" sz="1600" b="1" dirty="0"/>
          </a:p>
          <a:p>
            <a:pPr marL="0" indent="0">
              <a:buNone/>
            </a:pPr>
            <a:r>
              <a:rPr lang="en-US" altLang="zh-CN" sz="1600" b="1" dirty="0"/>
              <a:t>protected:</a:t>
            </a:r>
            <a:endParaRPr lang="zh-CN" altLang="zh-CN" sz="1600" b="1" dirty="0"/>
          </a:p>
          <a:p>
            <a:pPr marL="0" indent="0">
              <a:buNone/>
            </a:pPr>
            <a:r>
              <a:rPr lang="en-US" altLang="zh-CN" sz="1600" b="1" dirty="0" smtClean="0"/>
              <a:t>    double </a:t>
            </a:r>
            <a:r>
              <a:rPr lang="en-US" altLang="zh-CN" sz="1600" b="1" dirty="0"/>
              <a:t>width;</a:t>
            </a:r>
            <a:endParaRPr lang="zh-CN" altLang="zh-CN" sz="1600" b="1" dirty="0"/>
          </a:p>
          <a:p>
            <a:pPr marL="0" indent="0">
              <a:buNone/>
            </a:pPr>
            <a:r>
              <a:rPr lang="en-US" altLang="zh-CN" sz="1600" b="1" dirty="0" smtClean="0"/>
              <a:t>    double </a:t>
            </a:r>
            <a:r>
              <a:rPr lang="en-US" altLang="zh-CN" sz="1600" b="1" dirty="0"/>
              <a:t>length;</a:t>
            </a:r>
            <a:endParaRPr lang="zh-CN" altLang="zh-CN" sz="1600" b="1" dirty="0"/>
          </a:p>
          <a:p>
            <a:pPr marL="0" indent="0">
              <a:buNone/>
            </a:pPr>
            <a:r>
              <a:rPr lang="en-US" altLang="zh-CN" sz="1600" b="1" dirty="0"/>
              <a:t>};</a:t>
            </a:r>
            <a:endParaRPr lang="zh-CN" altLang="zh-CN" sz="1600" b="1" dirty="0"/>
          </a:p>
          <a:p>
            <a:pPr marL="0" indent="0">
              <a:buNone/>
            </a:pPr>
            <a:endParaRPr lang="zh-CN" altLang="en-US" sz="1600" dirty="0"/>
          </a:p>
        </p:txBody>
      </p:sp>
      <p:sp>
        <p:nvSpPr>
          <p:cNvPr id="4"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4.4.1  </a:t>
            </a:r>
            <a:r>
              <a:rPr lang="zh-CN" altLang="zh-CN" sz="3600" b="1" kern="1200" dirty="0">
                <a:solidFill>
                  <a:srgbClr val="C00000"/>
                </a:solidFill>
              </a:rPr>
              <a:t>成员函数的重定义和名字隐藏</a:t>
            </a:r>
          </a:p>
        </p:txBody>
      </p:sp>
      <p:sp>
        <p:nvSpPr>
          <p:cNvPr id="5" name="内容占位符 2"/>
          <p:cNvSpPr txBox="1">
            <a:spLocks/>
          </p:cNvSpPr>
          <p:nvPr/>
        </p:nvSpPr>
        <p:spPr bwMode="auto">
          <a:xfrm>
            <a:off x="4547169" y="1196752"/>
            <a:ext cx="4464496" cy="5168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en-US" altLang="zh-CN" sz="1600" b="1" kern="0" dirty="0" smtClean="0"/>
              <a:t>class Cube :public Rectangle{</a:t>
            </a:r>
            <a:endParaRPr lang="zh-CN" altLang="zh-CN" sz="1600" b="1" kern="0" dirty="0" smtClean="0"/>
          </a:p>
          <a:p>
            <a:pPr marL="0" indent="0">
              <a:buFontTx/>
              <a:buNone/>
            </a:pPr>
            <a:r>
              <a:rPr lang="en-US" altLang="zh-CN" sz="1600" b="1" kern="0" dirty="0" smtClean="0"/>
              <a:t>public:</a:t>
            </a:r>
            <a:endParaRPr lang="zh-CN" altLang="zh-CN" sz="1600" b="1" kern="0" dirty="0" smtClean="0"/>
          </a:p>
          <a:p>
            <a:pPr marL="0" indent="0">
              <a:buFontTx/>
              <a:buNone/>
            </a:pPr>
            <a:r>
              <a:rPr lang="en-US" altLang="zh-CN" sz="1600" b="1" kern="0" dirty="0" smtClean="0"/>
              <a:t>    void </a:t>
            </a:r>
            <a:r>
              <a:rPr lang="en-US" altLang="zh-CN" sz="1600" b="1" kern="0" dirty="0" err="1" smtClean="0"/>
              <a:t>setHigh</a:t>
            </a:r>
            <a:r>
              <a:rPr lang="en-US" altLang="zh-CN" sz="1600" b="1" kern="0" dirty="0" smtClean="0"/>
              <a:t>(double h) { high = h; }</a:t>
            </a:r>
            <a:endParaRPr lang="zh-CN" altLang="zh-CN" sz="1600" b="1" kern="0" dirty="0" smtClean="0"/>
          </a:p>
          <a:p>
            <a:pPr marL="0" indent="0">
              <a:buFontTx/>
              <a:buNone/>
            </a:pPr>
            <a:r>
              <a:rPr lang="en-US" altLang="zh-CN" sz="1600" b="1" kern="0" dirty="0" smtClean="0"/>
              <a:t>    double </a:t>
            </a:r>
            <a:r>
              <a:rPr lang="en-US" altLang="zh-CN" sz="1600" b="1" kern="0" dirty="0" err="1" smtClean="0"/>
              <a:t>getHigh</a:t>
            </a:r>
            <a:r>
              <a:rPr lang="en-US" altLang="zh-CN" sz="1600" b="1" kern="0" dirty="0" smtClean="0"/>
              <a:t>() { return high; }</a:t>
            </a:r>
            <a:endParaRPr lang="zh-CN" altLang="zh-CN" sz="1600" b="1" kern="0" dirty="0" smtClean="0"/>
          </a:p>
          <a:p>
            <a:pPr marL="0" indent="0">
              <a:buFontTx/>
              <a:buNone/>
            </a:pPr>
            <a:r>
              <a:rPr lang="en-US" altLang="zh-CN" sz="1600" b="1" kern="0" dirty="0" smtClean="0"/>
              <a:t>    double </a:t>
            </a:r>
            <a:r>
              <a:rPr lang="en-US" altLang="zh-CN" sz="1600" b="1" kern="0" dirty="0" smtClean="0">
                <a:solidFill>
                  <a:srgbClr val="FF0000"/>
                </a:solidFill>
              </a:rPr>
              <a:t>area() </a:t>
            </a:r>
            <a:r>
              <a:rPr lang="en-US" altLang="zh-CN" sz="1600" b="1" kern="0" dirty="0" smtClean="0"/>
              <a:t>{return width*length*2 +   </a:t>
            </a:r>
          </a:p>
          <a:p>
            <a:pPr marL="0" indent="0">
              <a:buFontTx/>
              <a:buNone/>
            </a:pPr>
            <a:r>
              <a:rPr lang="en-US" altLang="zh-CN" sz="1600" b="1" kern="0" dirty="0"/>
              <a:t> </a:t>
            </a:r>
            <a:r>
              <a:rPr lang="en-US" altLang="zh-CN" sz="1600" b="1" kern="0" dirty="0" smtClean="0"/>
              <a:t>              width*high*2 + length*high*2; } //L1</a:t>
            </a:r>
            <a:endParaRPr lang="zh-CN" altLang="zh-CN" sz="1600" b="1" kern="0" dirty="0" smtClean="0"/>
          </a:p>
          <a:p>
            <a:pPr marL="0" indent="0">
              <a:buFontTx/>
              <a:buNone/>
            </a:pPr>
            <a:r>
              <a:rPr lang="en-US" altLang="zh-CN" sz="1600" b="1" kern="0" dirty="0" smtClean="0"/>
              <a:t>    double </a:t>
            </a:r>
            <a:r>
              <a:rPr lang="en-US" altLang="zh-CN" sz="1600" b="1" kern="0" dirty="0" smtClean="0">
                <a:solidFill>
                  <a:srgbClr val="FF0000"/>
                </a:solidFill>
              </a:rPr>
              <a:t>volume() </a:t>
            </a:r>
            <a:r>
              <a:rPr lang="en-US" altLang="zh-CN" sz="1600" b="1" kern="0" dirty="0" smtClean="0"/>
              <a:t>{ return Rectangle:: </a:t>
            </a:r>
          </a:p>
          <a:p>
            <a:pPr marL="0" indent="0">
              <a:buFontTx/>
              <a:buNone/>
            </a:pPr>
            <a:r>
              <a:rPr lang="en-US" altLang="zh-CN" sz="1600" b="1" kern="0" dirty="0"/>
              <a:t> </a:t>
            </a:r>
            <a:r>
              <a:rPr lang="en-US" altLang="zh-CN" sz="1600" b="1" kern="0" dirty="0" smtClean="0"/>
              <a:t>                                  area()*high; }</a:t>
            </a:r>
            <a:endParaRPr lang="zh-CN" altLang="zh-CN" sz="1600" b="1" kern="0" dirty="0" smtClean="0"/>
          </a:p>
          <a:p>
            <a:pPr marL="0" indent="0">
              <a:buFontTx/>
              <a:buNone/>
            </a:pPr>
            <a:r>
              <a:rPr lang="en-US" altLang="zh-CN" sz="1600" b="1" kern="0" dirty="0" smtClean="0"/>
              <a:t>    void </a:t>
            </a:r>
            <a:r>
              <a:rPr lang="en-US" altLang="zh-CN" sz="1600" b="1" kern="0" dirty="0" err="1" smtClean="0">
                <a:solidFill>
                  <a:srgbClr val="FF0000"/>
                </a:solidFill>
              </a:rPr>
              <a:t>outData</a:t>
            </a:r>
            <a:r>
              <a:rPr lang="en-US" altLang="zh-CN" sz="1600" b="1" kern="0" dirty="0" smtClean="0">
                <a:solidFill>
                  <a:srgbClr val="FF0000"/>
                </a:solidFill>
              </a:rPr>
              <a:t>() </a:t>
            </a:r>
            <a:r>
              <a:rPr lang="en-US" altLang="zh-CN" sz="1600" b="1" kern="0" dirty="0" smtClean="0"/>
              <a:t>{ Rectangle:: </a:t>
            </a:r>
            <a:r>
              <a:rPr lang="en-US" altLang="zh-CN" sz="1600" b="1" kern="0" dirty="0" err="1" smtClean="0"/>
              <a:t>outData</a:t>
            </a:r>
            <a:r>
              <a:rPr lang="en-US" altLang="zh-CN" sz="1600" b="1" kern="0" dirty="0" smtClean="0"/>
              <a:t>();  </a:t>
            </a:r>
          </a:p>
          <a:p>
            <a:pPr marL="0" indent="0">
              <a:buFontTx/>
              <a:buNone/>
            </a:pPr>
            <a:r>
              <a:rPr lang="en-US" altLang="zh-CN" sz="1600" b="1" kern="0" dirty="0" smtClean="0"/>
              <a:t>             </a:t>
            </a:r>
            <a:r>
              <a:rPr lang="en-US" altLang="zh-CN" sz="1600" b="1" kern="0" dirty="0" smtClean="0">
                <a:solidFill>
                  <a:srgbClr val="FF0000"/>
                </a:solidFill>
              </a:rPr>
              <a:t>//L2 </a:t>
            </a:r>
            <a:r>
              <a:rPr lang="zh-CN" altLang="en-US" sz="1600" b="1" kern="0" dirty="0" smtClean="0">
                <a:solidFill>
                  <a:srgbClr val="FF0000"/>
                </a:solidFill>
              </a:rPr>
              <a:t>派生类访问基类同名成员的方法</a:t>
            </a:r>
            <a:endParaRPr lang="zh-CN" altLang="zh-CN" sz="1600" b="1" kern="0" dirty="0" smtClean="0">
              <a:solidFill>
                <a:srgbClr val="FF0000"/>
              </a:solidFill>
            </a:endParaRPr>
          </a:p>
          <a:p>
            <a:pPr marL="0" indent="0">
              <a:buFontTx/>
              <a:buNone/>
            </a:pPr>
            <a:r>
              <a:rPr lang="en-US" altLang="zh-CN" sz="1600" b="1" kern="0" dirty="0" smtClean="0"/>
              <a:t>		</a:t>
            </a:r>
            <a:r>
              <a:rPr lang="en-US" altLang="zh-CN" sz="1600" b="1" kern="0" dirty="0" err="1" smtClean="0"/>
              <a:t>cout</a:t>
            </a:r>
            <a:r>
              <a:rPr lang="en-US" altLang="zh-CN" sz="1600" b="1" kern="0" dirty="0" smtClean="0"/>
              <a:t>&lt;&lt;"high=“&lt;&lt;high</a:t>
            </a:r>
          </a:p>
          <a:p>
            <a:pPr marL="0" indent="0">
              <a:buFontTx/>
              <a:buNone/>
            </a:pPr>
            <a:r>
              <a:rPr lang="en-US" altLang="zh-CN" sz="1600" b="1" kern="0" dirty="0" smtClean="0"/>
              <a:t>		       &lt;&lt;</a:t>
            </a:r>
            <a:r>
              <a:rPr lang="en-US" altLang="zh-CN" sz="1600" b="1" kern="0" dirty="0" err="1" smtClean="0"/>
              <a:t>endl</a:t>
            </a:r>
            <a:r>
              <a:rPr lang="en-US" altLang="zh-CN" sz="1600" b="1" kern="0" dirty="0" smtClean="0"/>
              <a:t>;</a:t>
            </a:r>
            <a:r>
              <a:rPr lang="en-US" altLang="zh-CN" sz="1600" b="1" kern="0" dirty="0"/>
              <a:t> </a:t>
            </a:r>
            <a:r>
              <a:rPr lang="en-US" altLang="zh-CN" sz="1600" b="1" kern="0" dirty="0" smtClean="0"/>
              <a:t>}</a:t>
            </a:r>
            <a:endParaRPr lang="zh-CN" altLang="zh-CN" sz="1600" b="1" kern="0" dirty="0" smtClean="0"/>
          </a:p>
          <a:p>
            <a:pPr marL="0" indent="0">
              <a:buFontTx/>
              <a:buNone/>
            </a:pPr>
            <a:r>
              <a:rPr lang="en-US" altLang="zh-CN" sz="1600" b="1" kern="0" dirty="0" smtClean="0"/>
              <a:t>private:</a:t>
            </a:r>
            <a:endParaRPr lang="zh-CN" altLang="zh-CN" sz="1600" b="1" kern="0" dirty="0" smtClean="0"/>
          </a:p>
          <a:p>
            <a:pPr marL="0" indent="0">
              <a:buFontTx/>
              <a:buNone/>
            </a:pPr>
            <a:r>
              <a:rPr lang="en-US" altLang="zh-CN" sz="1600" b="1" kern="0" dirty="0" smtClean="0"/>
              <a:t>	double high;</a:t>
            </a:r>
            <a:endParaRPr lang="zh-CN" altLang="zh-CN" sz="1600" b="1" kern="0" dirty="0" smtClean="0"/>
          </a:p>
          <a:p>
            <a:pPr marL="0" indent="0">
              <a:buFontTx/>
              <a:buNone/>
            </a:pPr>
            <a:r>
              <a:rPr lang="en-US" altLang="zh-CN" sz="1600" b="1" kern="0" dirty="0" smtClean="0"/>
              <a:t>};</a:t>
            </a:r>
            <a:endParaRPr lang="zh-CN" altLang="zh-CN" sz="1600" b="1" kern="0" dirty="0" smtClean="0"/>
          </a:p>
          <a:p>
            <a:pPr marL="0" indent="0">
              <a:buFontTx/>
              <a:buNone/>
            </a:pPr>
            <a:endParaRPr lang="zh-CN" altLang="en-US" sz="1600" b="1" kern="0" dirty="0"/>
          </a:p>
        </p:txBody>
      </p:sp>
    </p:spTree>
    <p:extLst>
      <p:ext uri="{BB962C8B-B14F-4D97-AF65-F5344CB8AC3E}">
        <p14:creationId xmlns:p14="http://schemas.microsoft.com/office/powerpoint/2010/main" val="38821052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5516" y="1268760"/>
            <a:ext cx="8712968" cy="4464496"/>
          </a:xfrm>
        </p:spPr>
        <p:txBody>
          <a:bodyPr/>
          <a:lstStyle/>
          <a:p>
            <a:pPr marL="0" indent="0">
              <a:buNone/>
            </a:pPr>
            <a:r>
              <a:rPr lang="en-US" altLang="zh-CN" sz="2000" b="1" dirty="0"/>
              <a:t>void main() {</a:t>
            </a:r>
            <a:endParaRPr lang="zh-CN" altLang="zh-CN" sz="2000" b="1" dirty="0"/>
          </a:p>
          <a:p>
            <a:pPr marL="0" indent="0">
              <a:buNone/>
            </a:pPr>
            <a:r>
              <a:rPr lang="en-US" altLang="zh-CN" sz="2000" b="1" dirty="0"/>
              <a:t>	Cube cub1;</a:t>
            </a:r>
            <a:endParaRPr lang="zh-CN" altLang="zh-CN" sz="2000" b="1" dirty="0"/>
          </a:p>
          <a:p>
            <a:pPr marL="0" indent="0">
              <a:buNone/>
            </a:pPr>
            <a:r>
              <a:rPr lang="en-US" altLang="zh-CN" sz="2000" b="1" dirty="0"/>
              <a:t>	cub1.setLength(4);                                    </a:t>
            </a:r>
            <a:endParaRPr lang="zh-CN" altLang="zh-CN" sz="2000" b="1" dirty="0"/>
          </a:p>
          <a:p>
            <a:pPr marL="0" indent="0">
              <a:buNone/>
            </a:pPr>
            <a:r>
              <a:rPr lang="en-US" altLang="zh-CN" sz="2000" b="1" dirty="0"/>
              <a:t>	cub1.setWidth(5);                                    		    </a:t>
            </a:r>
            <a:endParaRPr lang="zh-CN" altLang="zh-CN" sz="2000" b="1" dirty="0"/>
          </a:p>
          <a:p>
            <a:pPr marL="0" indent="0">
              <a:buNone/>
            </a:pPr>
            <a:r>
              <a:rPr lang="en-US" altLang="zh-CN" sz="2000" b="1" dirty="0"/>
              <a:t>	cub1.setHigh(3);                                      		    </a:t>
            </a:r>
            <a:endParaRPr lang="zh-CN" altLang="zh-CN" sz="2000" b="1" dirty="0"/>
          </a:p>
          <a:p>
            <a:pPr marL="0" indent="0">
              <a:buNone/>
            </a:pPr>
            <a:r>
              <a:rPr lang="en-US" altLang="zh-CN" sz="2000" b="1" dirty="0"/>
              <a:t>	</a:t>
            </a:r>
            <a:r>
              <a:rPr lang="en-US" altLang="zh-CN" sz="2000" b="1" dirty="0">
                <a:solidFill>
                  <a:srgbClr val="FF0000"/>
                </a:solidFill>
              </a:rPr>
              <a:t>cub1.Rectangle::</a:t>
            </a:r>
            <a:r>
              <a:rPr lang="en-US" altLang="zh-CN" sz="2000" b="1" dirty="0" err="1">
                <a:solidFill>
                  <a:srgbClr val="FF0000"/>
                </a:solidFill>
              </a:rPr>
              <a:t>outData</a:t>
            </a:r>
            <a:r>
              <a:rPr lang="en-US" altLang="zh-CN" sz="2000" b="1" dirty="0">
                <a:solidFill>
                  <a:srgbClr val="FF0000"/>
                </a:solidFill>
              </a:rPr>
              <a:t>(); </a:t>
            </a:r>
            <a:r>
              <a:rPr lang="en-US" altLang="zh-CN" sz="2000" b="1" dirty="0" smtClean="0">
                <a:solidFill>
                  <a:srgbClr val="FF0000"/>
                </a:solidFill>
              </a:rPr>
              <a:t>	//</a:t>
            </a:r>
            <a:r>
              <a:rPr lang="zh-CN" altLang="en-US" sz="2000" b="1" dirty="0">
                <a:solidFill>
                  <a:srgbClr val="FF0000"/>
                </a:solidFill>
              </a:rPr>
              <a:t>访问基类继承到的同名成员</a:t>
            </a:r>
            <a:endParaRPr lang="zh-CN" altLang="zh-CN" sz="2000" b="1" dirty="0">
              <a:solidFill>
                <a:srgbClr val="FF0000"/>
              </a:solidFill>
            </a:endParaRPr>
          </a:p>
          <a:p>
            <a:pPr marL="0" indent="0">
              <a:buNone/>
            </a:pPr>
            <a:r>
              <a:rPr lang="en-US" altLang="zh-CN" sz="2000" b="1" dirty="0"/>
              <a:t>	cub1.outData();                       </a:t>
            </a:r>
            <a:r>
              <a:rPr lang="en-US" altLang="zh-CN" sz="2000" b="1" dirty="0" smtClean="0"/>
              <a:t>	</a:t>
            </a:r>
            <a:r>
              <a:rPr lang="en-US" altLang="zh-CN" sz="2000" b="1" dirty="0" smtClean="0">
                <a:solidFill>
                  <a:srgbClr val="0000CC"/>
                </a:solidFill>
              </a:rPr>
              <a:t>//</a:t>
            </a:r>
            <a:r>
              <a:rPr lang="zh-CN" altLang="en-US" sz="2000" b="1" dirty="0">
                <a:solidFill>
                  <a:srgbClr val="0000CC"/>
                </a:solidFill>
              </a:rPr>
              <a:t>访问派生类的同名成员</a:t>
            </a:r>
            <a:endParaRPr lang="zh-CN" altLang="zh-CN" sz="2000" b="1" dirty="0">
              <a:solidFill>
                <a:srgbClr val="0000CC"/>
              </a:solidFill>
            </a:endParaRPr>
          </a:p>
          <a:p>
            <a:pPr marL="0" indent="0">
              <a:buNone/>
            </a:pPr>
            <a:r>
              <a:rPr lang="en-US" altLang="zh-CN" sz="2000" b="1" dirty="0"/>
              <a:t>	</a:t>
            </a:r>
            <a:r>
              <a:rPr lang="en-US" altLang="zh-CN" sz="2000" b="1" dirty="0" err="1"/>
              <a:t>cout</a:t>
            </a:r>
            <a:r>
              <a:rPr lang="en-US" altLang="zh-CN" sz="2000" b="1" dirty="0"/>
              <a:t>&lt;&lt;"</a:t>
            </a:r>
            <a:r>
              <a:rPr lang="zh-CN" altLang="zh-CN" sz="2000" b="1" dirty="0"/>
              <a:t>立方体面积</a:t>
            </a:r>
            <a:r>
              <a:rPr lang="en-US" altLang="zh-CN" sz="2000" b="1" dirty="0"/>
              <a:t>="&lt;&lt;cub1.area()&lt;&lt;</a:t>
            </a:r>
            <a:r>
              <a:rPr lang="en-US" altLang="zh-CN" sz="2000" b="1" dirty="0" err="1"/>
              <a:t>endl</a:t>
            </a:r>
            <a:r>
              <a:rPr lang="en-US" altLang="zh-CN" sz="2000" b="1" dirty="0"/>
              <a:t>;          </a:t>
            </a:r>
            <a:endParaRPr lang="zh-CN" altLang="zh-CN" sz="2000" b="1" dirty="0"/>
          </a:p>
          <a:p>
            <a:pPr marL="0" indent="0">
              <a:buNone/>
            </a:pPr>
            <a:r>
              <a:rPr lang="en-US" altLang="zh-CN" sz="2000" b="1" dirty="0"/>
              <a:t>	</a:t>
            </a:r>
            <a:r>
              <a:rPr lang="en-US" altLang="zh-CN" sz="2000" b="1" dirty="0" err="1"/>
              <a:t>cout</a:t>
            </a:r>
            <a:r>
              <a:rPr lang="en-US" altLang="zh-CN" sz="2000" b="1" dirty="0"/>
              <a:t>&lt;&lt;"</a:t>
            </a:r>
            <a:r>
              <a:rPr lang="zh-CN" altLang="zh-CN" sz="2000" b="1" dirty="0"/>
              <a:t>立方体底面积</a:t>
            </a:r>
            <a:r>
              <a:rPr lang="en-US" altLang="zh-CN" sz="2000" b="1" dirty="0"/>
              <a:t>="&lt;&lt;cub1.Rectangle::area()&lt;&lt;</a:t>
            </a:r>
            <a:r>
              <a:rPr lang="en-US" altLang="zh-CN" sz="2000" b="1" dirty="0" err="1"/>
              <a:t>endl</a:t>
            </a:r>
            <a:r>
              <a:rPr lang="en-US" altLang="zh-CN" sz="2000" b="1" dirty="0"/>
              <a:t>;  </a:t>
            </a:r>
            <a:endParaRPr lang="zh-CN" altLang="zh-CN" sz="2000" b="1" dirty="0"/>
          </a:p>
          <a:p>
            <a:pPr marL="0" indent="0">
              <a:buNone/>
            </a:pPr>
            <a:r>
              <a:rPr lang="en-US" altLang="zh-CN" sz="2000" b="1" dirty="0"/>
              <a:t>    	</a:t>
            </a:r>
            <a:r>
              <a:rPr lang="en-US" altLang="zh-CN" sz="2000" b="1" dirty="0" err="1"/>
              <a:t>cout</a:t>
            </a:r>
            <a:r>
              <a:rPr lang="en-US" altLang="zh-CN" sz="2000" b="1" dirty="0"/>
              <a:t> &lt;&lt; "</a:t>
            </a:r>
            <a:r>
              <a:rPr lang="zh-CN" altLang="zh-CN" sz="2000" b="1" dirty="0"/>
              <a:t>立方体体积</a:t>
            </a:r>
            <a:r>
              <a:rPr lang="en-US" altLang="zh-CN" sz="2000" b="1" dirty="0"/>
              <a:t>=" &lt;&lt; cub1.volume() &lt;&lt; </a:t>
            </a:r>
            <a:r>
              <a:rPr lang="en-US" altLang="zh-CN" sz="2000" b="1" dirty="0" err="1"/>
              <a:t>endl</a:t>
            </a:r>
            <a:r>
              <a:rPr lang="en-US" altLang="zh-CN" sz="2000" b="1" dirty="0"/>
              <a:t>;  </a:t>
            </a:r>
            <a:endParaRPr lang="zh-CN" altLang="zh-CN" sz="2000" b="1" dirty="0"/>
          </a:p>
          <a:p>
            <a:pPr marL="0" indent="0">
              <a:buNone/>
            </a:pPr>
            <a:r>
              <a:rPr lang="en-US" altLang="zh-CN" sz="2000" b="1" dirty="0"/>
              <a:t>}</a:t>
            </a:r>
            <a:endParaRPr lang="zh-CN" altLang="zh-CN" sz="2000" b="1" dirty="0"/>
          </a:p>
          <a:p>
            <a:pPr marL="0" indent="0">
              <a:buNone/>
            </a:pPr>
            <a:endParaRPr lang="zh-CN" altLang="en-US" sz="2000" dirty="0"/>
          </a:p>
        </p:txBody>
      </p:sp>
      <p:sp>
        <p:nvSpPr>
          <p:cNvPr id="4"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4.4.1  </a:t>
            </a:r>
            <a:r>
              <a:rPr lang="zh-CN" altLang="zh-CN" sz="3600" b="1" kern="1200" dirty="0">
                <a:solidFill>
                  <a:srgbClr val="C00000"/>
                </a:solidFill>
              </a:rPr>
              <a:t>成员函数的重定义和名字隐藏</a:t>
            </a:r>
          </a:p>
        </p:txBody>
      </p:sp>
    </p:spTree>
    <p:extLst>
      <p:ext uri="{BB962C8B-B14F-4D97-AF65-F5344CB8AC3E}">
        <p14:creationId xmlns:p14="http://schemas.microsoft.com/office/powerpoint/2010/main" val="3030217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577056" y="1196752"/>
            <a:ext cx="8243416" cy="4611216"/>
          </a:xfrm>
        </p:spPr>
        <p:txBody>
          <a:bodyPr/>
          <a:lstStyle/>
          <a:p>
            <a:pPr marL="609600" indent="-609600" eaLnBrk="1" hangingPunct="1"/>
            <a:r>
              <a:rPr lang="zh-CN" altLang="en-US" sz="2800" b="1" dirty="0">
                <a:solidFill>
                  <a:srgbClr val="0000CC"/>
                </a:solidFill>
              </a:rPr>
              <a:t>派生类对基类成员的访问有以下形式</a:t>
            </a:r>
          </a:p>
          <a:p>
            <a:pPr marL="990600" lvl="1" indent="-533400" eaLnBrk="1" hangingPunct="1">
              <a:buFont typeface="+mj-lt"/>
              <a:buAutoNum type="arabicPeriod"/>
            </a:pPr>
            <a:r>
              <a:rPr lang="zh-CN" altLang="en-US" sz="2400" b="1" dirty="0"/>
              <a:t>通过派生类对象直接访问基类成员 ，如</a:t>
            </a:r>
            <a:endParaRPr lang="en-US" altLang="zh-CN" sz="2400" b="1" dirty="0"/>
          </a:p>
          <a:p>
            <a:pPr marL="857250" lvl="2" indent="0" eaLnBrk="1" hangingPunct="1">
              <a:buNone/>
            </a:pPr>
            <a:r>
              <a:rPr lang="en-US" altLang="zh-CN" b="1" dirty="0">
                <a:solidFill>
                  <a:srgbClr val="FF0000"/>
                </a:solidFill>
              </a:rPr>
              <a:t>cub1.setWidth(5);</a:t>
            </a:r>
            <a:endParaRPr lang="zh-CN" altLang="en-US" b="1" dirty="0">
              <a:solidFill>
                <a:srgbClr val="FF0000"/>
              </a:solidFill>
            </a:endParaRPr>
          </a:p>
          <a:p>
            <a:pPr marL="990600" lvl="1" indent="-533400" eaLnBrk="1" hangingPunct="1">
              <a:buFont typeface="+mj-lt"/>
              <a:buAutoNum type="arabicPeriod"/>
            </a:pPr>
            <a:r>
              <a:rPr lang="zh-CN" altLang="en-US" sz="2400" b="1" dirty="0"/>
              <a:t>在派生类成员函数中直接访问基类成员，如</a:t>
            </a:r>
            <a:endParaRPr lang="en-US" altLang="zh-CN" sz="2400" b="1" dirty="0"/>
          </a:p>
          <a:p>
            <a:pPr marL="857250" lvl="2" indent="0" eaLnBrk="1" hangingPunct="1">
              <a:buNone/>
            </a:pPr>
            <a:r>
              <a:rPr lang="zh-CN" altLang="en-US" b="1" dirty="0">
                <a:solidFill>
                  <a:srgbClr val="FF0000"/>
                </a:solidFill>
              </a:rPr>
              <a:t>前面</a:t>
            </a:r>
            <a:r>
              <a:rPr lang="en-US" altLang="zh-CN" b="1" dirty="0">
                <a:solidFill>
                  <a:srgbClr val="FF0000"/>
                </a:solidFill>
              </a:rPr>
              <a:t>Cube</a:t>
            </a:r>
            <a:r>
              <a:rPr lang="zh-CN" altLang="en-US" b="1" dirty="0">
                <a:solidFill>
                  <a:srgbClr val="FF0000"/>
                </a:solidFill>
              </a:rPr>
              <a:t>类的</a:t>
            </a:r>
            <a:r>
              <a:rPr lang="en-US" altLang="zh-CN" b="1" dirty="0">
                <a:solidFill>
                  <a:srgbClr val="FF0000"/>
                </a:solidFill>
              </a:rPr>
              <a:t>L1</a:t>
            </a:r>
            <a:r>
              <a:rPr lang="zh-CN" altLang="en-US" b="1" dirty="0">
                <a:solidFill>
                  <a:srgbClr val="FF0000"/>
                </a:solidFill>
              </a:rPr>
              <a:t>语句。</a:t>
            </a:r>
            <a:endParaRPr lang="en-US" altLang="zh-CN" b="1" dirty="0">
              <a:solidFill>
                <a:srgbClr val="FF0000"/>
              </a:solidFill>
            </a:endParaRPr>
          </a:p>
          <a:p>
            <a:pPr marL="990600" lvl="1" indent="-533400" eaLnBrk="1" hangingPunct="1">
              <a:buFont typeface="+mj-lt"/>
              <a:buAutoNum type="arabicPeriod"/>
            </a:pPr>
            <a:r>
              <a:rPr lang="zh-CN" altLang="en-US" sz="2400" b="1" dirty="0"/>
              <a:t>通过基类名字限定访问被重载的基类成员名</a:t>
            </a:r>
            <a:endParaRPr lang="en-US" altLang="zh-CN" sz="2400" b="1" dirty="0"/>
          </a:p>
          <a:p>
            <a:pPr marL="1200150" lvl="2" indent="-342900" eaLnBrk="1" hangingPunct="1"/>
            <a:r>
              <a:rPr lang="zh-CN" altLang="en-US" sz="2200" b="1" dirty="0"/>
              <a:t>在派生类成员函数中访问基类同名成员函数</a:t>
            </a:r>
            <a:endParaRPr lang="en-US" altLang="zh-CN" sz="2200" b="1" dirty="0"/>
          </a:p>
          <a:p>
            <a:pPr marL="1657350" lvl="3" indent="-342900" eaLnBrk="1" hangingPunct="1"/>
            <a:r>
              <a:rPr lang="zh-CN" altLang="en-US" b="1" dirty="0">
                <a:solidFill>
                  <a:srgbClr val="FF0000"/>
                </a:solidFill>
              </a:rPr>
              <a:t>如</a:t>
            </a:r>
            <a:r>
              <a:rPr lang="en-US" altLang="zh-CN" b="1" dirty="0">
                <a:solidFill>
                  <a:srgbClr val="FF0000"/>
                </a:solidFill>
              </a:rPr>
              <a:t>Cube</a:t>
            </a:r>
            <a:r>
              <a:rPr lang="zh-CN" altLang="en-US" b="1" dirty="0">
                <a:solidFill>
                  <a:srgbClr val="FF0000"/>
                </a:solidFill>
              </a:rPr>
              <a:t>的</a:t>
            </a:r>
            <a:r>
              <a:rPr lang="en-US" altLang="zh-CN" b="1" dirty="0">
                <a:solidFill>
                  <a:srgbClr val="FF0000"/>
                </a:solidFill>
              </a:rPr>
              <a:t>volume() </a:t>
            </a:r>
            <a:r>
              <a:rPr lang="zh-CN" altLang="en-US" b="1" dirty="0">
                <a:solidFill>
                  <a:srgbClr val="FF0000"/>
                </a:solidFill>
              </a:rPr>
              <a:t>和</a:t>
            </a:r>
            <a:r>
              <a:rPr lang="en-US" altLang="zh-CN" b="1" dirty="0">
                <a:solidFill>
                  <a:srgbClr val="FF0000"/>
                </a:solidFill>
              </a:rPr>
              <a:t>area()</a:t>
            </a:r>
            <a:r>
              <a:rPr lang="zh-CN" altLang="en-US" b="1" dirty="0">
                <a:solidFill>
                  <a:srgbClr val="FF0000"/>
                </a:solidFill>
              </a:rPr>
              <a:t>成员函数</a:t>
            </a:r>
            <a:endParaRPr lang="en-US" altLang="zh-CN" b="1" dirty="0">
              <a:solidFill>
                <a:srgbClr val="FF0000"/>
              </a:solidFill>
            </a:endParaRPr>
          </a:p>
          <a:p>
            <a:pPr marL="1200150" lvl="2" indent="-342900" eaLnBrk="1" hangingPunct="1"/>
            <a:r>
              <a:rPr lang="zh-CN" altLang="en-US" sz="2200" b="1" dirty="0" smtClean="0"/>
              <a:t>派生对象访问</a:t>
            </a:r>
            <a:r>
              <a:rPr lang="zh-CN" altLang="en-US" sz="2200" b="1" dirty="0"/>
              <a:t>基类同名成员函数</a:t>
            </a:r>
            <a:endParaRPr lang="en-US" altLang="zh-CN" sz="2200" b="1" dirty="0"/>
          </a:p>
          <a:p>
            <a:pPr marL="1657350" lvl="3" indent="-342900" eaLnBrk="1" hangingPunct="1"/>
            <a:r>
              <a:rPr lang="en-US" altLang="zh-CN" b="1" dirty="0">
                <a:solidFill>
                  <a:srgbClr val="FF0000"/>
                </a:solidFill>
              </a:rPr>
              <a:t>cub1.Rectangle::</a:t>
            </a:r>
            <a:r>
              <a:rPr lang="en-US" altLang="zh-CN" b="1" dirty="0" err="1">
                <a:solidFill>
                  <a:srgbClr val="FF0000"/>
                </a:solidFill>
              </a:rPr>
              <a:t>outData</a:t>
            </a:r>
            <a:r>
              <a:rPr lang="en-US" altLang="zh-CN" b="1" dirty="0">
                <a:solidFill>
                  <a:srgbClr val="FF0000"/>
                </a:solidFill>
              </a:rPr>
              <a:t>();</a:t>
            </a:r>
            <a:endParaRPr lang="en-US" altLang="zh-CN" b="1" dirty="0"/>
          </a:p>
          <a:p>
            <a:pPr marL="457200" lvl="1" indent="0" eaLnBrk="1" hangingPunct="1">
              <a:buNone/>
            </a:pPr>
            <a:r>
              <a:rPr lang="en-US" altLang="zh-CN" b="1" dirty="0"/>
              <a:t>      </a:t>
            </a:r>
            <a:endParaRPr lang="zh-CN" altLang="en-US" b="1" dirty="0"/>
          </a:p>
        </p:txBody>
      </p:sp>
      <p:sp>
        <p:nvSpPr>
          <p:cNvPr id="23555" name="Rectangle 3"/>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4.4.2  </a:t>
            </a:r>
            <a:r>
              <a:rPr lang="zh-CN" altLang="zh-CN" sz="3600" b="1" kern="1200" dirty="0">
                <a:solidFill>
                  <a:srgbClr val="C00000"/>
                </a:solidFill>
              </a:rPr>
              <a:t>基类成员访问</a:t>
            </a:r>
          </a:p>
        </p:txBody>
      </p:sp>
    </p:spTree>
    <p:extLst>
      <p:ext uri="{BB962C8B-B14F-4D97-AF65-F5344CB8AC3E}">
        <p14:creationId xmlns:p14="http://schemas.microsoft.com/office/powerpoint/2010/main" val="233010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4">
                                            <p:txEl>
                                              <p:pRg st="1" end="1"/>
                                            </p:txEl>
                                          </p:spTgt>
                                        </p:tgtEl>
                                        <p:attrNameLst>
                                          <p:attrName>style.visibility</p:attrName>
                                        </p:attrNameLst>
                                      </p:cBhvr>
                                      <p:to>
                                        <p:strVal val="visible"/>
                                      </p:to>
                                    </p:set>
                                    <p:anim calcmode="lin" valueType="num">
                                      <p:cBhvr additive="base">
                                        <p:cTn id="7" dur="500" fill="hold"/>
                                        <p:tgtEl>
                                          <p:spTgt spid="2355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554">
                                            <p:txEl>
                                              <p:pRg st="2" end="2"/>
                                            </p:txEl>
                                          </p:spTgt>
                                        </p:tgtEl>
                                        <p:attrNameLst>
                                          <p:attrName>style.visibility</p:attrName>
                                        </p:attrNameLst>
                                      </p:cBhvr>
                                      <p:to>
                                        <p:strVal val="visible"/>
                                      </p:to>
                                    </p:set>
                                    <p:anim calcmode="lin" valueType="num">
                                      <p:cBhvr additive="base">
                                        <p:cTn id="13" dur="500" fill="hold"/>
                                        <p:tgtEl>
                                          <p:spTgt spid="2355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554">
                                            <p:txEl>
                                              <p:pRg st="3" end="3"/>
                                            </p:txEl>
                                          </p:spTgt>
                                        </p:tgtEl>
                                        <p:attrNameLst>
                                          <p:attrName>style.visibility</p:attrName>
                                        </p:attrNameLst>
                                      </p:cBhvr>
                                      <p:to>
                                        <p:strVal val="visible"/>
                                      </p:to>
                                    </p:set>
                                    <p:anim calcmode="lin" valueType="num">
                                      <p:cBhvr additive="base">
                                        <p:cTn id="19" dur="500" fill="hold"/>
                                        <p:tgtEl>
                                          <p:spTgt spid="2355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554">
                                            <p:txEl>
                                              <p:pRg st="4" end="4"/>
                                            </p:txEl>
                                          </p:spTgt>
                                        </p:tgtEl>
                                        <p:attrNameLst>
                                          <p:attrName>style.visibility</p:attrName>
                                        </p:attrNameLst>
                                      </p:cBhvr>
                                      <p:to>
                                        <p:strVal val="visible"/>
                                      </p:to>
                                    </p:set>
                                    <p:anim calcmode="lin" valueType="num">
                                      <p:cBhvr additive="base">
                                        <p:cTn id="25" dur="500" fill="hold"/>
                                        <p:tgtEl>
                                          <p:spTgt spid="2355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55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3554">
                                            <p:txEl>
                                              <p:pRg st="5" end="5"/>
                                            </p:txEl>
                                          </p:spTgt>
                                        </p:tgtEl>
                                        <p:attrNameLst>
                                          <p:attrName>style.visibility</p:attrName>
                                        </p:attrNameLst>
                                      </p:cBhvr>
                                      <p:to>
                                        <p:strVal val="visible"/>
                                      </p:to>
                                    </p:set>
                                    <p:anim calcmode="lin" valueType="num">
                                      <p:cBhvr additive="base">
                                        <p:cTn id="31" dur="500" fill="hold"/>
                                        <p:tgtEl>
                                          <p:spTgt spid="2355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55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3554">
                                            <p:txEl>
                                              <p:pRg st="6" end="6"/>
                                            </p:txEl>
                                          </p:spTgt>
                                        </p:tgtEl>
                                        <p:attrNameLst>
                                          <p:attrName>style.visibility</p:attrName>
                                        </p:attrNameLst>
                                      </p:cBhvr>
                                      <p:to>
                                        <p:strVal val="visible"/>
                                      </p:to>
                                    </p:set>
                                    <p:anim calcmode="lin" valueType="num">
                                      <p:cBhvr additive="base">
                                        <p:cTn id="37" dur="500" fill="hold"/>
                                        <p:tgtEl>
                                          <p:spTgt spid="2355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55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3554">
                                            <p:txEl>
                                              <p:pRg st="7" end="7"/>
                                            </p:txEl>
                                          </p:spTgt>
                                        </p:tgtEl>
                                        <p:attrNameLst>
                                          <p:attrName>style.visibility</p:attrName>
                                        </p:attrNameLst>
                                      </p:cBhvr>
                                      <p:to>
                                        <p:strVal val="visible"/>
                                      </p:to>
                                    </p:set>
                                    <p:anim calcmode="lin" valueType="num">
                                      <p:cBhvr additive="base">
                                        <p:cTn id="43" dur="500" fill="hold"/>
                                        <p:tgtEl>
                                          <p:spTgt spid="23554">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355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3554">
                                            <p:txEl>
                                              <p:pRg st="8" end="8"/>
                                            </p:txEl>
                                          </p:spTgt>
                                        </p:tgtEl>
                                        <p:attrNameLst>
                                          <p:attrName>style.visibility</p:attrName>
                                        </p:attrNameLst>
                                      </p:cBhvr>
                                      <p:to>
                                        <p:strVal val="visible"/>
                                      </p:to>
                                    </p:set>
                                    <p:anim calcmode="lin" valueType="num">
                                      <p:cBhvr additive="base">
                                        <p:cTn id="49" dur="500" fill="hold"/>
                                        <p:tgtEl>
                                          <p:spTgt spid="23554">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355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3554">
                                            <p:txEl>
                                              <p:pRg st="9" end="9"/>
                                            </p:txEl>
                                          </p:spTgt>
                                        </p:tgtEl>
                                        <p:attrNameLst>
                                          <p:attrName>style.visibility</p:attrName>
                                        </p:attrNameLst>
                                      </p:cBhvr>
                                      <p:to>
                                        <p:strVal val="visible"/>
                                      </p:to>
                                    </p:set>
                                    <p:anim calcmode="lin" valueType="num">
                                      <p:cBhvr additive="base">
                                        <p:cTn id="55" dur="500" fill="hold"/>
                                        <p:tgtEl>
                                          <p:spTgt spid="23554">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355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4.4.3  using</a:t>
            </a:r>
            <a:r>
              <a:rPr lang="zh-CN" altLang="zh-CN" sz="3600" b="1" kern="1200" dirty="0">
                <a:solidFill>
                  <a:srgbClr val="C00000"/>
                </a:solidFill>
              </a:rPr>
              <a:t>与隐藏函数</a:t>
            </a:r>
            <a:r>
              <a:rPr lang="zh-CN" altLang="zh-CN" sz="3600" b="1" kern="1200" dirty="0" smtClean="0">
                <a:solidFill>
                  <a:srgbClr val="C00000"/>
                </a:solidFill>
              </a:rPr>
              <a:t>重现</a:t>
            </a:r>
            <a:r>
              <a:rPr lang="en-US" altLang="zh-CN" sz="3600" b="1" kern="1200" dirty="0" smtClean="0">
                <a:solidFill>
                  <a:srgbClr val="C00000"/>
                </a:solidFill>
              </a:rPr>
              <a:t>(C++11)</a:t>
            </a:r>
            <a:endParaRPr lang="zh-CN" altLang="en-US" sz="3600" b="1" kern="1200" dirty="0">
              <a:solidFill>
                <a:srgbClr val="C00000"/>
              </a:solidFill>
            </a:endParaRPr>
          </a:p>
        </p:txBody>
      </p:sp>
      <p:sp>
        <p:nvSpPr>
          <p:cNvPr id="3" name="内容占位符 2"/>
          <p:cNvSpPr>
            <a:spLocks noGrp="1"/>
          </p:cNvSpPr>
          <p:nvPr>
            <p:ph idx="1"/>
          </p:nvPr>
        </p:nvSpPr>
        <p:spPr>
          <a:xfrm>
            <a:off x="251520" y="1196752"/>
            <a:ext cx="8623212" cy="5472608"/>
          </a:xfrm>
        </p:spPr>
        <p:txBody>
          <a:bodyPr/>
          <a:lstStyle/>
          <a:p>
            <a:pPr marL="0" indent="0">
              <a:buNone/>
            </a:pPr>
            <a:r>
              <a:rPr lang="en-US" altLang="zh-CN" sz="2400" b="1" dirty="0" smtClean="0">
                <a:solidFill>
                  <a:srgbClr val="0000CC"/>
                </a:solidFill>
              </a:rPr>
              <a:t>1. </a:t>
            </a:r>
            <a:r>
              <a:rPr lang="zh-CN" altLang="en-US" sz="2400" b="1" dirty="0" smtClean="0">
                <a:solidFill>
                  <a:srgbClr val="0000CC"/>
                </a:solidFill>
              </a:rPr>
              <a:t>派生</a:t>
            </a:r>
            <a:r>
              <a:rPr lang="zh-CN" altLang="en-US" sz="2400" b="1" dirty="0">
                <a:solidFill>
                  <a:srgbClr val="0000CC"/>
                </a:solidFill>
              </a:rPr>
              <a:t>对基类同名成员的隐藏</a:t>
            </a:r>
            <a:endParaRPr lang="en-US" altLang="zh-CN" sz="2400" b="1" dirty="0">
              <a:solidFill>
                <a:srgbClr val="0000CC"/>
              </a:solidFill>
            </a:endParaRPr>
          </a:p>
          <a:p>
            <a:pPr lvl="1"/>
            <a:r>
              <a:rPr lang="zh-CN" altLang="zh-CN" sz="2200" b="1" dirty="0"/>
              <a:t>如果基类某个成员函数具有多个重载的函数版本，</a:t>
            </a:r>
            <a:r>
              <a:rPr lang="zh-CN" altLang="en-US" sz="2200" b="1" dirty="0"/>
              <a:t>派生类又定义了</a:t>
            </a:r>
            <a:r>
              <a:rPr lang="zh-CN" altLang="en-US" sz="2200" b="1" dirty="0">
                <a:solidFill>
                  <a:srgbClr val="FF0000"/>
                </a:solidFill>
              </a:rPr>
              <a:t>同名成员</a:t>
            </a:r>
            <a:r>
              <a:rPr lang="zh-CN" altLang="zh-CN" sz="2200" b="1" dirty="0">
                <a:solidFill>
                  <a:srgbClr val="FF0000"/>
                </a:solidFill>
              </a:rPr>
              <a:t>，就会隐藏基类同名的全部重载函数</a:t>
            </a:r>
            <a:r>
              <a:rPr lang="zh-CN" altLang="zh-CN" sz="2200" b="1" dirty="0"/>
              <a:t>。</a:t>
            </a:r>
            <a:endParaRPr lang="en-US" altLang="zh-CN" sz="2200" b="1" dirty="0"/>
          </a:p>
          <a:p>
            <a:pPr marL="0" indent="0">
              <a:buNone/>
            </a:pPr>
            <a:r>
              <a:rPr lang="en-US" altLang="zh-CN" sz="2400" b="1" dirty="0" smtClean="0">
                <a:solidFill>
                  <a:srgbClr val="0000CC"/>
                </a:solidFill>
              </a:rPr>
              <a:t>2. </a:t>
            </a:r>
            <a:r>
              <a:rPr lang="zh-CN" altLang="en-US" sz="2400" b="1" dirty="0" smtClean="0">
                <a:solidFill>
                  <a:srgbClr val="0000CC"/>
                </a:solidFill>
              </a:rPr>
              <a:t>访问</a:t>
            </a:r>
            <a:r>
              <a:rPr lang="zh-CN" altLang="en-US" sz="2400" b="1" dirty="0">
                <a:solidFill>
                  <a:srgbClr val="0000CC"/>
                </a:solidFill>
              </a:rPr>
              <a:t>隐藏成员</a:t>
            </a:r>
            <a:endParaRPr lang="en-US" altLang="zh-CN" sz="2400" b="1" dirty="0">
              <a:solidFill>
                <a:srgbClr val="0000CC"/>
              </a:solidFill>
            </a:endParaRPr>
          </a:p>
          <a:p>
            <a:pPr marL="914400" lvl="1" indent="-457200">
              <a:buFont typeface="+mj-ea"/>
              <a:buAutoNum type="circleNumDbPlain"/>
            </a:pPr>
            <a:r>
              <a:rPr lang="zh-CN" altLang="zh-CN" sz="2200" b="1" dirty="0"/>
              <a:t>一是使用</a:t>
            </a:r>
            <a:r>
              <a:rPr lang="zh-CN" altLang="zh-CN" sz="2200" b="1" dirty="0">
                <a:solidFill>
                  <a:srgbClr val="FF0000"/>
                </a:solidFill>
              </a:rPr>
              <a:t>基类名称限定</a:t>
            </a:r>
            <a:r>
              <a:rPr lang="zh-CN" altLang="zh-CN" sz="2200" b="1" dirty="0"/>
              <a:t>要访问的成员函数</a:t>
            </a:r>
            <a:endParaRPr lang="en-US" altLang="zh-CN" sz="2200" b="1" dirty="0"/>
          </a:p>
          <a:p>
            <a:pPr marL="914400" lvl="1" indent="-457200">
              <a:buClr>
                <a:schemeClr val="tx1"/>
              </a:buClr>
              <a:buFont typeface="+mj-ea"/>
              <a:buAutoNum type="circleNumDbPlain"/>
            </a:pPr>
            <a:r>
              <a:rPr lang="zh-CN" altLang="zh-CN" sz="2200" b="1" dirty="0">
                <a:solidFill>
                  <a:srgbClr val="FF0000"/>
                </a:solidFill>
              </a:rPr>
              <a:t>重载基类的所有同名函数</a:t>
            </a:r>
            <a:r>
              <a:rPr lang="zh-CN" altLang="zh-CN" sz="2200" b="1" dirty="0"/>
              <a:t>，而这些重载函数的代码与基类完全相同</a:t>
            </a:r>
          </a:p>
          <a:p>
            <a:pPr marL="914400" lvl="1" indent="-457200">
              <a:buFont typeface="+mj-ea"/>
              <a:buAutoNum type="circleNumDbPlain"/>
            </a:pPr>
            <a:r>
              <a:rPr lang="zh-CN" altLang="zh-CN" sz="2200" b="1" dirty="0"/>
              <a:t>用</a:t>
            </a:r>
            <a:r>
              <a:rPr lang="en-US" altLang="zh-CN" sz="2200" b="1" dirty="0">
                <a:solidFill>
                  <a:srgbClr val="FF0000"/>
                </a:solidFill>
              </a:rPr>
              <a:t>using</a:t>
            </a:r>
            <a:r>
              <a:rPr lang="zh-CN" altLang="zh-CN" sz="2200" b="1" dirty="0">
                <a:solidFill>
                  <a:srgbClr val="FF0000"/>
                </a:solidFill>
              </a:rPr>
              <a:t>声明</a:t>
            </a:r>
            <a:r>
              <a:rPr lang="zh-CN" altLang="zh-CN" sz="2200" b="1" dirty="0"/>
              <a:t>使基类重载函数在派生类中可见</a:t>
            </a:r>
            <a:r>
              <a:rPr lang="zh-CN" altLang="en-US" sz="2200" b="1" dirty="0"/>
              <a:t>。用法如下：</a:t>
            </a:r>
            <a:endParaRPr lang="en-US" altLang="zh-CN" sz="2200" b="1" dirty="0"/>
          </a:p>
          <a:p>
            <a:pPr marL="857250" lvl="2" indent="0">
              <a:buNone/>
            </a:pPr>
            <a:r>
              <a:rPr lang="en-US" altLang="zh-CN" sz="2200" b="1" dirty="0"/>
              <a:t>　</a:t>
            </a:r>
            <a:r>
              <a:rPr lang="en-US" altLang="zh-CN" sz="2200" b="1" dirty="0">
                <a:solidFill>
                  <a:srgbClr val="0000CC"/>
                </a:solidFill>
              </a:rPr>
              <a:t>using </a:t>
            </a:r>
            <a:r>
              <a:rPr lang="zh-CN" altLang="en-US" sz="2200" b="1" dirty="0">
                <a:solidFill>
                  <a:srgbClr val="0000CC"/>
                </a:solidFill>
              </a:rPr>
              <a:t>基类名称</a:t>
            </a:r>
            <a:r>
              <a:rPr lang="en-US" altLang="zh-CN" sz="2200" b="1" dirty="0">
                <a:solidFill>
                  <a:srgbClr val="0000CC"/>
                </a:solidFill>
              </a:rPr>
              <a:t>::</a:t>
            </a:r>
            <a:r>
              <a:rPr lang="zh-CN" altLang="en-US" sz="2200" b="1" dirty="0">
                <a:solidFill>
                  <a:srgbClr val="0000CC"/>
                </a:solidFill>
              </a:rPr>
              <a:t>被隐藏成员函数名</a:t>
            </a:r>
            <a:r>
              <a:rPr lang="en-US" altLang="zh-CN" sz="2200" b="1" dirty="0">
                <a:solidFill>
                  <a:srgbClr val="0000CC"/>
                </a:solidFill>
              </a:rPr>
              <a:t>;</a:t>
            </a:r>
          </a:p>
          <a:p>
            <a:pPr marL="857250" lvl="2" indent="0">
              <a:buNone/>
            </a:pPr>
            <a:endParaRPr lang="en-US" altLang="zh-CN" b="1" dirty="0">
              <a:solidFill>
                <a:srgbClr val="0000CC"/>
              </a:solidFill>
            </a:endParaRPr>
          </a:p>
          <a:p>
            <a:pPr marL="57150" indent="0">
              <a:buNone/>
            </a:pPr>
            <a:r>
              <a:rPr lang="zh-CN" altLang="zh-CN" sz="2200" b="1" dirty="0"/>
              <a:t>【例</a:t>
            </a:r>
            <a:r>
              <a:rPr lang="en-US" altLang="zh-CN" sz="2200" b="1" dirty="0"/>
              <a:t>4-4</a:t>
            </a:r>
            <a:r>
              <a:rPr lang="zh-CN" altLang="zh-CN" sz="2200" b="1" dirty="0"/>
              <a:t>】基类</a:t>
            </a:r>
            <a:r>
              <a:rPr lang="en-US" altLang="zh-CN" sz="2200" b="1" dirty="0"/>
              <a:t>B</a:t>
            </a:r>
            <a:r>
              <a:rPr lang="zh-CN" altLang="zh-CN" sz="2200" b="1" dirty="0"/>
              <a:t>的</a:t>
            </a:r>
            <a:r>
              <a:rPr lang="en-US" altLang="zh-CN" sz="2200" b="1" dirty="0"/>
              <a:t>f1</a:t>
            </a:r>
            <a:r>
              <a:rPr lang="zh-CN" altLang="zh-CN" sz="2200" b="1" dirty="0"/>
              <a:t>成员函数具有</a:t>
            </a:r>
            <a:r>
              <a:rPr lang="en-US" altLang="zh-CN" sz="2200" b="1" dirty="0"/>
              <a:t>3</a:t>
            </a:r>
            <a:r>
              <a:rPr lang="zh-CN" altLang="zh-CN" sz="2200" b="1" dirty="0"/>
              <a:t>个重载函数，派生</a:t>
            </a:r>
            <a:r>
              <a:rPr lang="en-US" altLang="zh-CN" sz="2200" b="1" dirty="0"/>
              <a:t>D</a:t>
            </a:r>
            <a:r>
              <a:rPr lang="zh-CN" altLang="zh-CN" sz="2200" b="1" dirty="0"/>
              <a:t>新增加了</a:t>
            </a:r>
            <a:r>
              <a:rPr lang="en-US" altLang="zh-CN" sz="2200" b="1" dirty="0"/>
              <a:t>f1</a:t>
            </a:r>
            <a:r>
              <a:rPr lang="zh-CN" altLang="zh-CN" sz="2200" b="1" dirty="0"/>
              <a:t>函数的功能，此</a:t>
            </a:r>
            <a:r>
              <a:rPr lang="en-US" altLang="zh-CN" sz="2200" b="1" dirty="0">
                <a:solidFill>
                  <a:srgbClr val="0000CC"/>
                </a:solidFill>
              </a:rPr>
              <a:t>f1</a:t>
            </a:r>
            <a:r>
              <a:rPr lang="zh-CN" altLang="zh-CN" sz="2200" b="1" dirty="0">
                <a:solidFill>
                  <a:srgbClr val="0000CC"/>
                </a:solidFill>
              </a:rPr>
              <a:t>会隐藏基类</a:t>
            </a:r>
            <a:r>
              <a:rPr lang="en-US" altLang="zh-CN" sz="2200" b="1" dirty="0">
                <a:solidFill>
                  <a:srgbClr val="0000CC"/>
                </a:solidFill>
              </a:rPr>
              <a:t>B</a:t>
            </a:r>
            <a:r>
              <a:rPr lang="zh-CN" altLang="zh-CN" sz="2200" b="1" dirty="0">
                <a:solidFill>
                  <a:srgbClr val="0000CC"/>
                </a:solidFill>
              </a:rPr>
              <a:t>中</a:t>
            </a:r>
            <a:r>
              <a:rPr lang="en-US" altLang="zh-CN" sz="2200" b="1" dirty="0">
                <a:solidFill>
                  <a:srgbClr val="0000CC"/>
                </a:solidFill>
              </a:rPr>
              <a:t>f1</a:t>
            </a:r>
            <a:r>
              <a:rPr lang="zh-CN" altLang="zh-CN" sz="2200" b="1" dirty="0">
                <a:solidFill>
                  <a:srgbClr val="0000CC"/>
                </a:solidFill>
              </a:rPr>
              <a:t>函数在派生类的可见性</a:t>
            </a:r>
            <a:r>
              <a:rPr lang="zh-CN" altLang="zh-CN" sz="2200" b="1" dirty="0"/>
              <a:t>，用</a:t>
            </a:r>
            <a:r>
              <a:rPr lang="en-US" altLang="zh-CN" sz="2200" b="1" dirty="0"/>
              <a:t>using</a:t>
            </a:r>
            <a:r>
              <a:rPr lang="zh-CN" altLang="zh-CN" sz="2200" b="1" dirty="0"/>
              <a:t>将基类的</a:t>
            </a:r>
            <a:r>
              <a:rPr lang="en-US" altLang="zh-CN" sz="2200" b="1" dirty="0"/>
              <a:t>f1</a:t>
            </a:r>
            <a:r>
              <a:rPr lang="zh-CN" altLang="zh-CN" sz="2200" b="1" dirty="0"/>
              <a:t>引入到派生类作用域内</a:t>
            </a:r>
            <a:r>
              <a:rPr lang="zh-CN" altLang="zh-CN" sz="2200" b="1" dirty="0" smtClean="0"/>
              <a:t>。</a:t>
            </a:r>
            <a:endParaRPr lang="zh-CN" altLang="zh-CN" sz="2200" b="1" dirty="0"/>
          </a:p>
        </p:txBody>
      </p:sp>
    </p:spTree>
    <p:extLst>
      <p:ext uri="{BB962C8B-B14F-4D97-AF65-F5344CB8AC3E}">
        <p14:creationId xmlns:p14="http://schemas.microsoft.com/office/powerpoint/2010/main" val="340302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255825"/>
            <a:ext cx="8623212" cy="6597352"/>
          </a:xfrm>
        </p:spPr>
        <p:txBody>
          <a:bodyPr/>
          <a:lstStyle/>
          <a:p>
            <a:pPr marL="0" indent="0">
              <a:buNone/>
            </a:pPr>
            <a:r>
              <a:rPr lang="en-US" altLang="zh-CN" sz="1800" b="1" dirty="0"/>
              <a:t>#include &lt;</a:t>
            </a:r>
            <a:r>
              <a:rPr lang="en-US" altLang="zh-CN" sz="1800" b="1" dirty="0" err="1"/>
              <a:t>iostream</a:t>
            </a:r>
            <a:r>
              <a:rPr lang="en-US" altLang="zh-CN" sz="1800" b="1" dirty="0"/>
              <a:t>&gt;</a:t>
            </a:r>
            <a:endParaRPr lang="zh-CN" altLang="zh-CN" sz="1800" b="1" dirty="0"/>
          </a:p>
          <a:p>
            <a:pPr marL="0" indent="0">
              <a:buNone/>
            </a:pPr>
            <a:r>
              <a:rPr lang="en-US" altLang="zh-CN" sz="1800" b="1" dirty="0"/>
              <a:t>using namespace </a:t>
            </a:r>
            <a:r>
              <a:rPr lang="en-US" altLang="zh-CN" sz="1800" b="1" dirty="0" err="1"/>
              <a:t>std</a:t>
            </a:r>
            <a:r>
              <a:rPr lang="en-US" altLang="zh-CN" sz="1800" b="1" dirty="0"/>
              <a:t>;</a:t>
            </a:r>
            <a:endParaRPr lang="zh-CN" altLang="zh-CN" sz="1800" b="1" dirty="0"/>
          </a:p>
          <a:p>
            <a:pPr marL="0" indent="0">
              <a:buNone/>
            </a:pPr>
            <a:r>
              <a:rPr lang="en-US" altLang="zh-CN" sz="1800" b="1" dirty="0"/>
              <a:t>class B {</a:t>
            </a:r>
            <a:endParaRPr lang="zh-CN" altLang="zh-CN" sz="1800" b="1" dirty="0"/>
          </a:p>
          <a:p>
            <a:pPr marL="0" indent="0">
              <a:buNone/>
            </a:pPr>
            <a:r>
              <a:rPr lang="en-US" altLang="zh-CN" sz="1800" b="1" dirty="0"/>
              <a:t>public:</a:t>
            </a:r>
            <a:endParaRPr lang="zh-CN" altLang="zh-CN" sz="1800" b="1" dirty="0"/>
          </a:p>
          <a:p>
            <a:pPr marL="0" indent="0">
              <a:buNone/>
            </a:pPr>
            <a:r>
              <a:rPr lang="en-US" altLang="zh-CN" sz="1800" b="1" dirty="0"/>
              <a:t>	void f1(</a:t>
            </a:r>
            <a:r>
              <a:rPr lang="en-US" altLang="zh-CN" sz="1800" b="1" dirty="0" err="1"/>
              <a:t>int</a:t>
            </a:r>
            <a:r>
              <a:rPr lang="en-US" altLang="zh-CN" sz="1800" b="1" dirty="0"/>
              <a:t> a) { </a:t>
            </a:r>
            <a:r>
              <a:rPr lang="en-US" altLang="zh-CN" sz="1800" b="1" dirty="0" err="1"/>
              <a:t>cout</a:t>
            </a:r>
            <a:r>
              <a:rPr lang="en-US" altLang="zh-CN" sz="1800" b="1" dirty="0"/>
              <a:t> &lt;&lt; a &lt;&lt; </a:t>
            </a:r>
            <a:r>
              <a:rPr lang="en-US" altLang="zh-CN" sz="1800" b="1" dirty="0" err="1"/>
              <a:t>endl</a:t>
            </a:r>
            <a:r>
              <a:rPr lang="en-US" altLang="zh-CN" sz="1800" b="1" dirty="0"/>
              <a:t>; }</a:t>
            </a:r>
            <a:endParaRPr lang="zh-CN" altLang="zh-CN" sz="1800" b="1" dirty="0"/>
          </a:p>
          <a:p>
            <a:pPr marL="0" indent="0">
              <a:buNone/>
            </a:pPr>
            <a:r>
              <a:rPr lang="en-US" altLang="zh-CN" sz="1800" b="1" dirty="0"/>
              <a:t>	void f1(</a:t>
            </a:r>
            <a:r>
              <a:rPr lang="en-US" altLang="zh-CN" sz="1800" b="1" dirty="0" err="1"/>
              <a:t>int</a:t>
            </a:r>
            <a:r>
              <a:rPr lang="en-US" altLang="zh-CN" sz="1800" b="1" dirty="0"/>
              <a:t> </a:t>
            </a:r>
            <a:r>
              <a:rPr lang="en-US" altLang="zh-CN" sz="1800" b="1" dirty="0" err="1"/>
              <a:t>a,int</a:t>
            </a:r>
            <a:r>
              <a:rPr lang="en-US" altLang="zh-CN" sz="1800" b="1" dirty="0"/>
              <a:t> b) { </a:t>
            </a:r>
            <a:r>
              <a:rPr lang="en-US" altLang="zh-CN" sz="1800" b="1" dirty="0" err="1"/>
              <a:t>cout</a:t>
            </a:r>
            <a:r>
              <a:rPr lang="en-US" altLang="zh-CN" sz="1800" b="1" dirty="0"/>
              <a:t> &lt;&lt; </a:t>
            </a:r>
            <a:r>
              <a:rPr lang="en-US" altLang="zh-CN" sz="1800" b="1" dirty="0" err="1"/>
              <a:t>a+b</a:t>
            </a:r>
            <a:r>
              <a:rPr lang="en-US" altLang="zh-CN" sz="1800" b="1" dirty="0"/>
              <a:t>&lt;&lt; </a:t>
            </a:r>
            <a:r>
              <a:rPr lang="en-US" altLang="zh-CN" sz="1800" b="1" dirty="0" err="1"/>
              <a:t>endl</a:t>
            </a:r>
            <a:r>
              <a:rPr lang="en-US" altLang="zh-CN" sz="1800" b="1" dirty="0"/>
              <a:t>; }</a:t>
            </a:r>
            <a:endParaRPr lang="zh-CN" altLang="zh-CN" sz="1800" b="1" dirty="0"/>
          </a:p>
          <a:p>
            <a:pPr marL="0" indent="0">
              <a:buNone/>
            </a:pPr>
            <a:r>
              <a:rPr lang="en-US" altLang="zh-CN" sz="1800" b="1" dirty="0"/>
              <a:t>	void f1() { </a:t>
            </a:r>
            <a:r>
              <a:rPr lang="en-US" altLang="zh-CN" sz="1800" b="1" dirty="0" err="1"/>
              <a:t>cout</a:t>
            </a:r>
            <a:r>
              <a:rPr lang="en-US" altLang="zh-CN" sz="1800" b="1" dirty="0"/>
              <a:t> &lt;&lt; "B::f1" &lt;&lt; </a:t>
            </a:r>
            <a:r>
              <a:rPr lang="en-US" altLang="zh-CN" sz="1800" b="1" dirty="0" err="1"/>
              <a:t>endl</a:t>
            </a:r>
            <a:r>
              <a:rPr lang="en-US" altLang="zh-CN" sz="1800" b="1" dirty="0"/>
              <a:t>; }</a:t>
            </a:r>
            <a:endParaRPr lang="zh-CN" altLang="zh-CN" sz="1800" b="1" dirty="0"/>
          </a:p>
          <a:p>
            <a:pPr marL="0" indent="0">
              <a:buNone/>
            </a:pPr>
            <a:r>
              <a:rPr lang="en-US" altLang="zh-CN" sz="1800" b="1" dirty="0"/>
              <a:t>};</a:t>
            </a:r>
            <a:endParaRPr lang="zh-CN" altLang="zh-CN" sz="1800" b="1" dirty="0"/>
          </a:p>
          <a:p>
            <a:pPr marL="0" indent="0">
              <a:buNone/>
            </a:pPr>
            <a:r>
              <a:rPr lang="en-US" altLang="zh-CN" sz="1800" b="1" dirty="0"/>
              <a:t>class D : public B {	</a:t>
            </a:r>
            <a:endParaRPr lang="zh-CN" altLang="zh-CN" sz="1800" b="1" dirty="0"/>
          </a:p>
          <a:p>
            <a:pPr marL="0" indent="0">
              <a:buNone/>
            </a:pPr>
            <a:r>
              <a:rPr lang="en-US" altLang="zh-CN" sz="1800" b="1" dirty="0"/>
              <a:t>public:</a:t>
            </a:r>
            <a:endParaRPr lang="zh-CN" altLang="zh-CN" sz="1800" b="1" dirty="0"/>
          </a:p>
          <a:p>
            <a:pPr marL="0" indent="0">
              <a:buNone/>
            </a:pPr>
            <a:r>
              <a:rPr lang="en-US" altLang="zh-CN" sz="1800" b="1" dirty="0"/>
              <a:t>	</a:t>
            </a:r>
            <a:r>
              <a:rPr lang="en-US" altLang="zh-CN" sz="1800" b="1" dirty="0">
                <a:solidFill>
                  <a:srgbClr val="FF0000"/>
                </a:solidFill>
              </a:rPr>
              <a:t>using B::f1;                  </a:t>
            </a:r>
            <a:r>
              <a:rPr lang="en-US" altLang="zh-CN" sz="1800" b="1" dirty="0" smtClean="0">
                <a:solidFill>
                  <a:srgbClr val="FF0000"/>
                </a:solidFill>
              </a:rPr>
              <a:t>	//</a:t>
            </a:r>
            <a:r>
              <a:rPr lang="en-US" altLang="zh-CN" sz="1800" b="1" dirty="0">
                <a:solidFill>
                  <a:srgbClr val="FF0000"/>
                </a:solidFill>
              </a:rPr>
              <a:t>L1</a:t>
            </a:r>
            <a:r>
              <a:rPr lang="zh-CN" altLang="zh-CN" sz="1800" b="1" dirty="0">
                <a:solidFill>
                  <a:srgbClr val="FF0000"/>
                </a:solidFill>
              </a:rPr>
              <a:t>，使基类的</a:t>
            </a:r>
            <a:r>
              <a:rPr lang="en-US" altLang="zh-CN" sz="1800" b="1" dirty="0">
                <a:solidFill>
                  <a:srgbClr val="FF0000"/>
                </a:solidFill>
              </a:rPr>
              <a:t>3</a:t>
            </a:r>
            <a:r>
              <a:rPr lang="zh-CN" altLang="zh-CN" sz="1800" b="1" dirty="0">
                <a:solidFill>
                  <a:srgbClr val="FF0000"/>
                </a:solidFill>
              </a:rPr>
              <a:t>个</a:t>
            </a:r>
            <a:r>
              <a:rPr lang="en-US" altLang="zh-CN" sz="1800" b="1" dirty="0">
                <a:solidFill>
                  <a:srgbClr val="FF0000"/>
                </a:solidFill>
              </a:rPr>
              <a:t>f1</a:t>
            </a:r>
            <a:r>
              <a:rPr lang="zh-CN" altLang="zh-CN" sz="1800" b="1" dirty="0">
                <a:solidFill>
                  <a:srgbClr val="FF0000"/>
                </a:solidFill>
              </a:rPr>
              <a:t>函数在此区域可见</a:t>
            </a:r>
          </a:p>
          <a:p>
            <a:pPr marL="0" indent="0">
              <a:buNone/>
            </a:pPr>
            <a:r>
              <a:rPr lang="en-US" altLang="zh-CN" sz="1800" b="1" dirty="0"/>
              <a:t>	void f1(char * d) { </a:t>
            </a:r>
            <a:r>
              <a:rPr lang="en-US" altLang="zh-CN" sz="1800" b="1" dirty="0" err="1"/>
              <a:t>cout</a:t>
            </a:r>
            <a:r>
              <a:rPr lang="en-US" altLang="zh-CN" sz="1800" b="1" dirty="0"/>
              <a:t> &lt;&lt; d &lt;&lt; </a:t>
            </a:r>
            <a:r>
              <a:rPr lang="en-US" altLang="zh-CN" sz="1800" b="1" dirty="0" err="1"/>
              <a:t>endl</a:t>
            </a:r>
            <a:r>
              <a:rPr lang="en-US" altLang="zh-CN" sz="1800" b="1" dirty="0"/>
              <a:t>; }</a:t>
            </a:r>
            <a:endParaRPr lang="zh-CN" altLang="zh-CN" sz="1800" b="1" dirty="0"/>
          </a:p>
          <a:p>
            <a:pPr marL="0" indent="0">
              <a:buNone/>
            </a:pPr>
            <a:r>
              <a:rPr lang="en-US" altLang="zh-CN" sz="1800" b="1" dirty="0"/>
              <a:t>};</a:t>
            </a:r>
            <a:endParaRPr lang="zh-CN" altLang="zh-CN" sz="1800" b="1" dirty="0"/>
          </a:p>
          <a:p>
            <a:pPr marL="0" indent="0">
              <a:buNone/>
            </a:pPr>
            <a:r>
              <a:rPr lang="en-US" altLang="zh-CN" sz="1800" b="1" dirty="0"/>
              <a:t>void main() {</a:t>
            </a:r>
            <a:endParaRPr lang="zh-CN" altLang="zh-CN" sz="1800" b="1" dirty="0"/>
          </a:p>
          <a:p>
            <a:pPr marL="0" indent="0">
              <a:buNone/>
            </a:pPr>
            <a:r>
              <a:rPr lang="en-US" altLang="zh-CN" sz="1800" b="1" dirty="0"/>
              <a:t>	D </a:t>
            </a:r>
            <a:r>
              <a:rPr lang="en-US" altLang="zh-CN" sz="1800" b="1" dirty="0" err="1"/>
              <a:t>d</a:t>
            </a:r>
            <a:r>
              <a:rPr lang="en-US" altLang="zh-CN" sz="1800" b="1" dirty="0"/>
              <a:t>;</a:t>
            </a:r>
            <a:endParaRPr lang="zh-CN" altLang="zh-CN" sz="1800" b="1" dirty="0"/>
          </a:p>
          <a:p>
            <a:pPr marL="0" indent="0">
              <a:buNone/>
            </a:pPr>
            <a:r>
              <a:rPr lang="en-US" altLang="zh-CN" sz="1800" b="1" dirty="0"/>
              <a:t>	</a:t>
            </a:r>
            <a:r>
              <a:rPr lang="en-US" altLang="zh-CN" sz="1800" b="1" dirty="0">
                <a:solidFill>
                  <a:srgbClr val="FF0000"/>
                </a:solidFill>
              </a:rPr>
              <a:t>d.f1();                              	</a:t>
            </a:r>
            <a:r>
              <a:rPr lang="en-US" altLang="zh-CN" sz="1800" b="1" dirty="0" smtClean="0">
                <a:solidFill>
                  <a:srgbClr val="FF0000"/>
                </a:solidFill>
              </a:rPr>
              <a:t>//</a:t>
            </a:r>
            <a:r>
              <a:rPr lang="en-US" altLang="zh-CN" sz="1800" b="1" dirty="0">
                <a:solidFill>
                  <a:srgbClr val="FF0000"/>
                </a:solidFill>
              </a:rPr>
              <a:t>L2</a:t>
            </a:r>
            <a:r>
              <a:rPr lang="zh-CN" altLang="zh-CN" sz="1800" b="1" dirty="0">
                <a:solidFill>
                  <a:srgbClr val="FF0000"/>
                </a:solidFill>
              </a:rPr>
              <a:t>，正确</a:t>
            </a:r>
            <a:r>
              <a:rPr lang="zh-CN" altLang="en-US" sz="1800" b="1" dirty="0">
                <a:solidFill>
                  <a:srgbClr val="FF0000"/>
                </a:solidFill>
              </a:rPr>
              <a:t>，调用基类成员</a:t>
            </a:r>
            <a:endParaRPr lang="zh-CN" altLang="zh-CN" sz="1800" b="1" dirty="0">
              <a:solidFill>
                <a:srgbClr val="FF0000"/>
              </a:solidFill>
            </a:endParaRPr>
          </a:p>
          <a:p>
            <a:pPr marL="0" indent="0">
              <a:buNone/>
            </a:pPr>
            <a:r>
              <a:rPr lang="en-US" altLang="zh-CN" sz="1800" b="1" dirty="0">
                <a:solidFill>
                  <a:srgbClr val="FF0000"/>
                </a:solidFill>
              </a:rPr>
              <a:t>	d.f1(3); 			</a:t>
            </a:r>
            <a:r>
              <a:rPr lang="en-US" altLang="zh-CN" sz="1800" b="1" dirty="0" smtClean="0">
                <a:solidFill>
                  <a:srgbClr val="FF0000"/>
                </a:solidFill>
              </a:rPr>
              <a:t>//</a:t>
            </a:r>
            <a:r>
              <a:rPr lang="en-US" altLang="zh-CN" sz="1800" b="1" dirty="0">
                <a:solidFill>
                  <a:srgbClr val="FF0000"/>
                </a:solidFill>
              </a:rPr>
              <a:t>L3</a:t>
            </a:r>
            <a:r>
              <a:rPr lang="zh-CN" altLang="zh-CN" sz="1800" b="1" dirty="0">
                <a:solidFill>
                  <a:srgbClr val="FF0000"/>
                </a:solidFill>
              </a:rPr>
              <a:t>，正确</a:t>
            </a:r>
            <a:r>
              <a:rPr lang="zh-CN" altLang="en-US" sz="1800" b="1" dirty="0">
                <a:solidFill>
                  <a:srgbClr val="FF0000"/>
                </a:solidFill>
              </a:rPr>
              <a:t>，调用基类成员</a:t>
            </a:r>
            <a:endParaRPr lang="zh-CN" altLang="zh-CN" sz="1800" b="1" dirty="0">
              <a:solidFill>
                <a:srgbClr val="FF0000"/>
              </a:solidFill>
            </a:endParaRPr>
          </a:p>
          <a:p>
            <a:pPr marL="0" indent="0">
              <a:buNone/>
            </a:pPr>
            <a:r>
              <a:rPr lang="en-US" altLang="zh-CN" sz="1800" b="1" dirty="0">
                <a:solidFill>
                  <a:srgbClr val="FF0000"/>
                </a:solidFill>
              </a:rPr>
              <a:t>	d.f1(3, 5);		</a:t>
            </a:r>
            <a:r>
              <a:rPr lang="en-US" altLang="zh-CN" sz="1800" b="1" dirty="0" smtClean="0">
                <a:solidFill>
                  <a:srgbClr val="FF0000"/>
                </a:solidFill>
              </a:rPr>
              <a:t>//</a:t>
            </a:r>
            <a:r>
              <a:rPr lang="en-US" altLang="zh-CN" sz="1800" b="1" dirty="0">
                <a:solidFill>
                  <a:srgbClr val="FF0000"/>
                </a:solidFill>
              </a:rPr>
              <a:t>L4</a:t>
            </a:r>
            <a:r>
              <a:rPr lang="zh-CN" altLang="zh-CN" sz="1800" b="1" dirty="0">
                <a:solidFill>
                  <a:srgbClr val="FF0000"/>
                </a:solidFill>
              </a:rPr>
              <a:t>，正确</a:t>
            </a:r>
            <a:r>
              <a:rPr lang="zh-CN" altLang="en-US" sz="1800" b="1" dirty="0">
                <a:solidFill>
                  <a:srgbClr val="FF0000"/>
                </a:solidFill>
              </a:rPr>
              <a:t>，调用基类成员</a:t>
            </a:r>
            <a:endParaRPr lang="zh-CN" altLang="zh-CN" sz="1800" b="1" dirty="0">
              <a:solidFill>
                <a:srgbClr val="FF0000"/>
              </a:solidFill>
            </a:endParaRPr>
          </a:p>
          <a:p>
            <a:pPr marL="0" indent="0">
              <a:buNone/>
            </a:pPr>
            <a:r>
              <a:rPr lang="en-US" altLang="zh-CN" sz="1800" b="1" dirty="0"/>
              <a:t>	d.f1("</a:t>
            </a:r>
            <a:r>
              <a:rPr lang="en-US" altLang="zh-CN" sz="1800" b="1" dirty="0" err="1"/>
              <a:t>Hellow</a:t>
            </a:r>
            <a:r>
              <a:rPr lang="en-US" altLang="zh-CN" sz="1800" b="1" dirty="0"/>
              <a:t> </a:t>
            </a:r>
            <a:r>
              <a:rPr lang="en-US" altLang="zh-CN" sz="1800" b="1" dirty="0" err="1"/>
              <a:t>c++</a:t>
            </a:r>
            <a:r>
              <a:rPr lang="en-US" altLang="zh-CN" sz="1800" b="1" dirty="0"/>
              <a:t>!");</a:t>
            </a:r>
            <a:endParaRPr lang="zh-CN" altLang="zh-CN" sz="1800" b="1" dirty="0"/>
          </a:p>
          <a:p>
            <a:pPr marL="0" indent="0">
              <a:buNone/>
            </a:pPr>
            <a:r>
              <a:rPr lang="en-US" altLang="zh-CN" sz="1800" b="1" dirty="0"/>
              <a:t>}</a:t>
            </a:r>
            <a:endParaRPr lang="zh-CN" altLang="zh-CN" sz="1800" b="1" dirty="0"/>
          </a:p>
          <a:p>
            <a:pPr marL="0" indent="0">
              <a:buNone/>
            </a:pPr>
            <a:endParaRPr lang="zh-CN" altLang="en-US" sz="1800" dirty="0"/>
          </a:p>
        </p:txBody>
      </p:sp>
    </p:spTree>
    <p:extLst>
      <p:ext uri="{BB962C8B-B14F-4D97-AF65-F5344CB8AC3E}">
        <p14:creationId xmlns:p14="http://schemas.microsoft.com/office/powerpoint/2010/main" val="146941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anim calcmode="lin" valueType="num">
                                      <p:cBhvr additive="base">
                                        <p:cTn id="1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anim calcmode="lin" valueType="num">
                                      <p:cBhvr additive="base">
                                        <p:cTn id="1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anim calcmode="lin" valueType="num">
                                      <p:cBhvr additive="base">
                                        <p:cTn id="1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anim calcmode="lin" valueType="num">
                                      <p:cBhvr additive="base">
                                        <p:cTn id="2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anim calcmode="lin" valueType="num">
                                      <p:cBhvr additive="base">
                                        <p:cTn id="2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 calcmode="lin" valueType="num">
                                      <p:cBhvr additive="base">
                                        <p:cTn id="3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anim calcmode="lin" valueType="num">
                                      <p:cBhvr additive="base">
                                        <p:cTn id="3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6" end="16"/>
                                            </p:txEl>
                                          </p:spTgt>
                                        </p:tgtEl>
                                        <p:attrNameLst>
                                          <p:attrName>style.visibility</p:attrName>
                                        </p:attrNameLst>
                                      </p:cBhvr>
                                      <p:to>
                                        <p:strVal val="visible"/>
                                      </p:to>
                                    </p:set>
                                    <p:anim calcmode="lin" valueType="num">
                                      <p:cBhvr additive="base">
                                        <p:cTn id="41"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7" end="17"/>
                                            </p:txEl>
                                          </p:spTgt>
                                        </p:tgtEl>
                                        <p:attrNameLst>
                                          <p:attrName>style.visibility</p:attrName>
                                        </p:attrNameLst>
                                      </p:cBhvr>
                                      <p:to>
                                        <p:strVal val="visible"/>
                                      </p:to>
                                    </p:set>
                                    <p:anim calcmode="lin" valueType="num">
                                      <p:cBhvr additive="base">
                                        <p:cTn id="45"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8" end="18"/>
                                            </p:txEl>
                                          </p:spTgt>
                                        </p:tgtEl>
                                        <p:attrNameLst>
                                          <p:attrName>style.visibility</p:attrName>
                                        </p:attrNameLst>
                                      </p:cBhvr>
                                      <p:to>
                                        <p:strVal val="visible"/>
                                      </p:to>
                                    </p:set>
                                    <p:anim calcmode="lin" valueType="num">
                                      <p:cBhvr additive="base">
                                        <p:cTn id="49"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8" end="1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9" end="19"/>
                                            </p:txEl>
                                          </p:spTgt>
                                        </p:tgtEl>
                                        <p:attrNameLst>
                                          <p:attrName>style.visibility</p:attrName>
                                        </p:attrNameLst>
                                      </p:cBhvr>
                                      <p:to>
                                        <p:strVal val="visible"/>
                                      </p:to>
                                    </p:set>
                                    <p:anim calcmode="lin" valueType="num">
                                      <p:cBhvr additive="base">
                                        <p:cTn id="53"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4.4.4  </a:t>
            </a:r>
            <a:r>
              <a:rPr lang="zh-CN" altLang="zh-CN" sz="3600" b="1" kern="1200" dirty="0">
                <a:solidFill>
                  <a:srgbClr val="C00000"/>
                </a:solidFill>
              </a:rPr>
              <a:t>派生类修改基类成员的访问权限</a:t>
            </a:r>
            <a:endParaRPr lang="zh-CN" altLang="en-US" sz="3600" b="1" kern="1200" dirty="0">
              <a:solidFill>
                <a:srgbClr val="C00000"/>
              </a:solidFill>
            </a:endParaRPr>
          </a:p>
        </p:txBody>
      </p:sp>
      <p:sp>
        <p:nvSpPr>
          <p:cNvPr id="3" name="内容占位符 2"/>
          <p:cNvSpPr>
            <a:spLocks noGrp="1"/>
          </p:cNvSpPr>
          <p:nvPr>
            <p:ph idx="1"/>
          </p:nvPr>
        </p:nvSpPr>
        <p:spPr>
          <a:xfrm>
            <a:off x="251520" y="1340768"/>
            <a:ext cx="8623212" cy="4824535"/>
          </a:xfrm>
        </p:spPr>
        <p:txBody>
          <a:bodyPr/>
          <a:lstStyle/>
          <a:p>
            <a:pPr marL="0" indent="0">
              <a:buNone/>
            </a:pPr>
            <a:r>
              <a:rPr lang="en-US" altLang="zh-CN" sz="2400" b="1" dirty="0" smtClean="0">
                <a:solidFill>
                  <a:srgbClr val="0000CC"/>
                </a:solidFill>
              </a:rPr>
              <a:t>1. </a:t>
            </a:r>
            <a:r>
              <a:rPr lang="zh-CN" altLang="en-US" sz="2400" b="1" dirty="0" smtClean="0">
                <a:solidFill>
                  <a:srgbClr val="0000CC"/>
                </a:solidFill>
              </a:rPr>
              <a:t>修改</a:t>
            </a:r>
            <a:r>
              <a:rPr lang="zh-CN" altLang="en-US" sz="2400" b="1" dirty="0">
                <a:solidFill>
                  <a:srgbClr val="0000CC"/>
                </a:solidFill>
              </a:rPr>
              <a:t>原由</a:t>
            </a:r>
            <a:endParaRPr lang="en-US" altLang="zh-CN" sz="2400" b="1" dirty="0">
              <a:solidFill>
                <a:srgbClr val="0000CC"/>
              </a:solidFill>
            </a:endParaRPr>
          </a:p>
          <a:p>
            <a:pPr lvl="1" indent="-342900"/>
            <a:r>
              <a:rPr lang="zh-CN" altLang="zh-CN" sz="2200" b="1" dirty="0"/>
              <a:t>不同继承方式可能会改变</a:t>
            </a:r>
            <a:r>
              <a:rPr lang="zh-CN" altLang="en-US" sz="2200" b="1" dirty="0"/>
              <a:t>基类成员</a:t>
            </a:r>
            <a:r>
              <a:rPr lang="zh-CN" altLang="zh-CN" sz="2200" b="1" dirty="0"/>
              <a:t>在派生类中的访问权限。</a:t>
            </a:r>
            <a:endParaRPr lang="en-US" altLang="zh-CN" sz="2200" b="1" dirty="0"/>
          </a:p>
          <a:p>
            <a:pPr lvl="1" indent="-342900"/>
            <a:r>
              <a:rPr lang="zh-CN" altLang="en-US" sz="2200" b="1" dirty="0" smtClean="0"/>
              <a:t>例</a:t>
            </a:r>
            <a:r>
              <a:rPr lang="zh-CN" altLang="zh-CN" sz="2200" b="1" dirty="0" smtClean="0"/>
              <a:t>如</a:t>
            </a:r>
            <a:r>
              <a:rPr lang="zh-CN" altLang="en-US" sz="2200" b="1" dirty="0"/>
              <a:t>：</a:t>
            </a:r>
            <a:r>
              <a:rPr lang="zh-CN" altLang="zh-CN" sz="2200" b="1" dirty="0" smtClean="0"/>
              <a:t>在</a:t>
            </a:r>
            <a:r>
              <a:rPr lang="en-US" altLang="zh-CN" sz="2200" b="1" dirty="0"/>
              <a:t>private</a:t>
            </a:r>
            <a:r>
              <a:rPr lang="zh-CN" altLang="zh-CN" sz="2200" b="1" dirty="0"/>
              <a:t>继承方式下，基类的</a:t>
            </a:r>
            <a:r>
              <a:rPr lang="en-US" altLang="zh-CN" sz="2200" b="1" dirty="0"/>
              <a:t>public</a:t>
            </a:r>
            <a:r>
              <a:rPr lang="zh-CN" altLang="zh-CN" sz="2200" b="1" dirty="0"/>
              <a:t>和</a:t>
            </a:r>
            <a:r>
              <a:rPr lang="en-US" altLang="zh-CN" sz="2200" b="1" dirty="0"/>
              <a:t>protected</a:t>
            </a:r>
            <a:r>
              <a:rPr lang="zh-CN" altLang="zh-CN" sz="2200" b="1" dirty="0"/>
              <a:t>成员在派生类中的访问权限都会被更改为</a:t>
            </a:r>
            <a:r>
              <a:rPr lang="en-US" altLang="zh-CN" sz="2200" b="1" dirty="0"/>
              <a:t>private</a:t>
            </a:r>
            <a:r>
              <a:rPr lang="zh-CN" altLang="zh-CN" sz="2200" b="1" dirty="0"/>
              <a:t>访问权限。</a:t>
            </a:r>
            <a:endParaRPr lang="en-US" altLang="zh-CN" sz="2200" b="1" dirty="0"/>
          </a:p>
          <a:p>
            <a:pPr lvl="1" indent="-342900"/>
            <a:r>
              <a:rPr lang="zh-CN" altLang="en-US" sz="2200" b="1" dirty="0"/>
              <a:t>在</a:t>
            </a:r>
            <a:r>
              <a:rPr lang="zh-CN" altLang="zh-CN" sz="2200" b="1" dirty="0"/>
              <a:t>某些时候，从类的整体设计上考虑，需要</a:t>
            </a:r>
            <a:r>
              <a:rPr lang="zh-CN" altLang="en-US" sz="2200" b="1" dirty="0">
                <a:solidFill>
                  <a:srgbClr val="FF0000"/>
                </a:solidFill>
              </a:rPr>
              <a:t>调整</a:t>
            </a:r>
            <a:r>
              <a:rPr lang="zh-CN" altLang="zh-CN" sz="2200" b="1" dirty="0">
                <a:solidFill>
                  <a:srgbClr val="FF0000"/>
                </a:solidFill>
              </a:rPr>
              <a:t>个别基类成员在派生类中的访问权限</a:t>
            </a:r>
            <a:r>
              <a:rPr lang="zh-CN" altLang="zh-CN" sz="2200" b="1" dirty="0" smtClean="0"/>
              <a:t>，</a:t>
            </a:r>
            <a:r>
              <a:rPr lang="zh-CN" altLang="en-US" sz="2200" b="1" dirty="0" smtClean="0"/>
              <a:t>可以使用访问声明或</a:t>
            </a:r>
            <a:r>
              <a:rPr lang="zh-CN" altLang="zh-CN" sz="2200" b="1" dirty="0" smtClean="0"/>
              <a:t>使用</a:t>
            </a:r>
            <a:r>
              <a:rPr lang="en-US" altLang="zh-CN" sz="2200" b="1" dirty="0"/>
              <a:t>using</a:t>
            </a:r>
            <a:r>
              <a:rPr lang="zh-CN" altLang="zh-CN" sz="2200" b="1" dirty="0"/>
              <a:t>声明可以实现这一目的。</a:t>
            </a:r>
          </a:p>
          <a:p>
            <a:pPr marL="0" indent="0">
              <a:buNone/>
            </a:pPr>
            <a:r>
              <a:rPr lang="en-US" altLang="zh-CN" sz="2400" b="1" dirty="0" smtClean="0">
                <a:solidFill>
                  <a:srgbClr val="0000CC"/>
                </a:solidFill>
              </a:rPr>
              <a:t>2. </a:t>
            </a:r>
            <a:r>
              <a:rPr lang="zh-CN" altLang="en-US" sz="2400" b="1" dirty="0" smtClean="0">
                <a:solidFill>
                  <a:srgbClr val="0000CC"/>
                </a:solidFill>
              </a:rPr>
              <a:t>修改</a:t>
            </a:r>
            <a:r>
              <a:rPr lang="zh-CN" altLang="en-US" sz="2400" b="1" dirty="0">
                <a:solidFill>
                  <a:srgbClr val="0000CC"/>
                </a:solidFill>
              </a:rPr>
              <a:t>方法</a:t>
            </a:r>
            <a:endParaRPr lang="en-US" altLang="zh-CN" sz="2400" b="1" dirty="0">
              <a:solidFill>
                <a:srgbClr val="0000CC"/>
              </a:solidFill>
            </a:endParaRPr>
          </a:p>
          <a:p>
            <a:pPr lvl="1" indent="-342900"/>
            <a:r>
              <a:rPr lang="zh-CN" altLang="en-US" sz="2200" b="1" dirty="0" smtClean="0"/>
              <a:t>通过访问声明机制可以恢复基类的个别成员在派生类中的访问权限</a:t>
            </a:r>
            <a:r>
              <a:rPr lang="zh-CN" altLang="zh-CN" sz="2200" b="1" dirty="0" smtClean="0">
                <a:solidFill>
                  <a:prstClr val="black"/>
                </a:solidFill>
              </a:rPr>
              <a:t>。</a:t>
            </a:r>
            <a:endParaRPr lang="en-US" altLang="zh-CN" sz="2200" b="1" dirty="0" smtClean="0">
              <a:solidFill>
                <a:prstClr val="black"/>
              </a:solidFill>
            </a:endParaRPr>
          </a:p>
          <a:p>
            <a:pPr lvl="1" indent="-342900"/>
            <a:r>
              <a:rPr lang="zh-CN" altLang="en-US" sz="2200" b="1" dirty="0" smtClean="0">
                <a:solidFill>
                  <a:prstClr val="black"/>
                </a:solidFill>
              </a:rPr>
              <a:t>在</a:t>
            </a:r>
            <a:r>
              <a:rPr lang="en-US" altLang="zh-CN" sz="2200" b="1" dirty="0" smtClean="0">
                <a:solidFill>
                  <a:prstClr val="black"/>
                </a:solidFill>
              </a:rPr>
              <a:t>C++11</a:t>
            </a:r>
            <a:r>
              <a:rPr lang="zh-CN" altLang="en-US" sz="2200" b="1" dirty="0" smtClean="0">
                <a:solidFill>
                  <a:prstClr val="black"/>
                </a:solidFill>
              </a:rPr>
              <a:t>的版本中可以使用</a:t>
            </a:r>
            <a:r>
              <a:rPr lang="en-US" altLang="zh-CN" sz="2200" b="1" dirty="0" smtClean="0">
                <a:solidFill>
                  <a:prstClr val="black"/>
                </a:solidFill>
              </a:rPr>
              <a:t>using</a:t>
            </a:r>
            <a:r>
              <a:rPr lang="zh-CN" altLang="en-US" sz="2200" b="1" dirty="0" smtClean="0">
                <a:solidFill>
                  <a:prstClr val="black"/>
                </a:solidFill>
              </a:rPr>
              <a:t>来修改基类的非</a:t>
            </a:r>
            <a:r>
              <a:rPr lang="en-US" altLang="zh-CN" sz="2200" b="1" dirty="0" smtClean="0">
                <a:solidFill>
                  <a:prstClr val="black"/>
                </a:solidFill>
              </a:rPr>
              <a:t>private</a:t>
            </a:r>
            <a:r>
              <a:rPr lang="zh-CN" altLang="en-US" sz="2200" b="1" dirty="0" smtClean="0">
                <a:solidFill>
                  <a:prstClr val="black"/>
                </a:solidFill>
              </a:rPr>
              <a:t>的个别成员在派生类中的访问权限。</a:t>
            </a:r>
            <a:endParaRPr lang="en-US" altLang="zh-CN" sz="2200" b="1" dirty="0">
              <a:solidFill>
                <a:prstClr val="black"/>
              </a:solidFill>
            </a:endParaRPr>
          </a:p>
        </p:txBody>
      </p:sp>
    </p:spTree>
    <p:extLst>
      <p:ext uri="{BB962C8B-B14F-4D97-AF65-F5344CB8AC3E}">
        <p14:creationId xmlns:p14="http://schemas.microsoft.com/office/powerpoint/2010/main" val="1391177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0394" y="1076590"/>
            <a:ext cx="8623212" cy="1920362"/>
          </a:xfrm>
        </p:spPr>
        <p:txBody>
          <a:bodyPr/>
          <a:lstStyle/>
          <a:p>
            <a:r>
              <a:rPr lang="zh-CN" altLang="en-US" sz="2400" b="1" dirty="0" smtClean="0">
                <a:solidFill>
                  <a:srgbClr val="0000CC"/>
                </a:solidFill>
              </a:rPr>
              <a:t>访问声明</a:t>
            </a:r>
            <a:endParaRPr lang="en-US" altLang="zh-CN" sz="2400" b="1" dirty="0" smtClean="0">
              <a:solidFill>
                <a:srgbClr val="0000CC"/>
              </a:solidFill>
            </a:endParaRPr>
          </a:p>
          <a:p>
            <a:pPr lvl="1"/>
            <a:r>
              <a:rPr lang="zh-CN" altLang="en-US" sz="2000" b="1" dirty="0"/>
              <a:t>把</a:t>
            </a:r>
            <a:r>
              <a:rPr lang="zh-CN" altLang="en-US" sz="2000" b="1" dirty="0" smtClean="0"/>
              <a:t>基类的</a:t>
            </a:r>
            <a:r>
              <a:rPr lang="en-US" altLang="zh-CN" sz="2000" b="1" dirty="0"/>
              <a:t>public</a:t>
            </a:r>
            <a:r>
              <a:rPr lang="zh-CN" altLang="zh-CN" sz="2000" b="1" dirty="0"/>
              <a:t>和</a:t>
            </a:r>
            <a:r>
              <a:rPr lang="en-US" altLang="zh-CN" sz="2000" b="1" dirty="0" smtClean="0"/>
              <a:t>protected</a:t>
            </a:r>
            <a:r>
              <a:rPr lang="zh-CN" altLang="en-US" sz="2000" b="1" dirty="0" smtClean="0"/>
              <a:t>成员使用</a:t>
            </a:r>
            <a:r>
              <a:rPr lang="zh-CN" altLang="en-US" sz="2000" b="1" dirty="0">
                <a:solidFill>
                  <a:srgbClr val="FF0000"/>
                </a:solidFill>
              </a:rPr>
              <a:t>基类名</a:t>
            </a:r>
            <a:r>
              <a:rPr lang="en-US" altLang="zh-CN" sz="2000" b="1" dirty="0">
                <a:solidFill>
                  <a:srgbClr val="FF0000"/>
                </a:solidFill>
              </a:rPr>
              <a:t>::</a:t>
            </a:r>
            <a:r>
              <a:rPr lang="zh-CN" altLang="en-US" sz="2000" b="1" dirty="0">
                <a:solidFill>
                  <a:srgbClr val="FF0000"/>
                </a:solidFill>
              </a:rPr>
              <a:t>成员</a:t>
            </a:r>
            <a:r>
              <a:rPr lang="zh-CN" altLang="en-US" sz="2000" b="1" dirty="0" smtClean="0">
                <a:solidFill>
                  <a:srgbClr val="FF0000"/>
                </a:solidFill>
              </a:rPr>
              <a:t>名</a:t>
            </a:r>
            <a:r>
              <a:rPr lang="zh-CN" altLang="en-US" sz="2000" b="1" dirty="0" smtClean="0"/>
              <a:t>添加到同名段中，实现恢复基类成员在派生类中的访问权限。</a:t>
            </a:r>
            <a:endParaRPr lang="en-US" altLang="zh-CN" sz="2000" b="1" dirty="0" smtClean="0"/>
          </a:p>
          <a:p>
            <a:pPr lvl="1"/>
            <a:r>
              <a:rPr kumimoji="1" lang="zh-CN" altLang="en-US" sz="2000" b="1" dirty="0" smtClean="0">
                <a:latin typeface="Times New Roman" panose="02020603050405020304" pitchFamily="18" charset="0"/>
              </a:rPr>
              <a:t>访问</a:t>
            </a:r>
            <a:r>
              <a:rPr kumimoji="1" lang="zh-CN" altLang="en-US" sz="2000" b="1" dirty="0">
                <a:latin typeface="Times New Roman" panose="02020603050405020304" pitchFamily="18" charset="0"/>
              </a:rPr>
              <a:t>声明不允许在派生类中降低或提升基类成员的可访问</a:t>
            </a:r>
            <a:r>
              <a:rPr kumimoji="1" lang="zh-CN" altLang="en-US" sz="2000" b="1" dirty="0" smtClean="0">
                <a:latin typeface="Times New Roman" panose="02020603050405020304" pitchFamily="18" charset="0"/>
              </a:rPr>
              <a:t>性。</a:t>
            </a:r>
            <a:endParaRPr kumimoji="1" lang="en-US" altLang="zh-CN" sz="2000" b="1" dirty="0">
              <a:latin typeface="Times New Roman" panose="02020603050405020304" pitchFamily="18" charset="0"/>
            </a:endParaRPr>
          </a:p>
          <a:p>
            <a:pPr lvl="1"/>
            <a:r>
              <a:rPr kumimoji="1" lang="zh-CN" altLang="en-US" sz="2000" b="1" dirty="0" smtClean="0">
                <a:latin typeface="Times New Roman" panose="02020603050405020304" pitchFamily="18" charset="0"/>
              </a:rPr>
              <a:t>对</a:t>
            </a:r>
            <a:r>
              <a:rPr kumimoji="1" lang="zh-CN" altLang="en-US" sz="2000" b="1" dirty="0">
                <a:latin typeface="Times New Roman" panose="02020603050405020304" pitchFamily="18" charset="0"/>
              </a:rPr>
              <a:t>重载函数名的访问声明将调整基类所有同名函数的访问</a:t>
            </a:r>
            <a:r>
              <a:rPr kumimoji="1" lang="zh-CN" altLang="en-US" sz="2000" b="1" dirty="0" smtClean="0">
                <a:latin typeface="Times New Roman" panose="02020603050405020304" pitchFamily="18" charset="0"/>
              </a:rPr>
              <a:t>域。</a:t>
            </a:r>
            <a:endParaRPr lang="zh-CN" altLang="en-US" sz="2000" b="1" dirty="0"/>
          </a:p>
        </p:txBody>
      </p:sp>
      <p:sp>
        <p:nvSpPr>
          <p:cNvPr id="4" name="标题 1"/>
          <p:cNvSpPr>
            <a:spLocks noGrp="1"/>
          </p:cNvSpPr>
          <p:nvPr>
            <p:ph type="title"/>
          </p:nvPr>
        </p:nvSpPr>
        <p:spPr>
          <a:xfrm>
            <a:off x="457200" y="73672"/>
            <a:ext cx="8229600" cy="81119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4.4.4  </a:t>
            </a:r>
            <a:r>
              <a:rPr lang="zh-CN" altLang="zh-CN" sz="3600" b="1" kern="1200" dirty="0">
                <a:solidFill>
                  <a:srgbClr val="C00000"/>
                </a:solidFill>
              </a:rPr>
              <a:t>派生类修改基类成员的访问权限</a:t>
            </a:r>
            <a:endParaRPr lang="zh-CN" altLang="en-US" sz="3600" b="1" kern="1200" dirty="0">
              <a:solidFill>
                <a:srgbClr val="C00000"/>
              </a:solidFill>
            </a:endParaRPr>
          </a:p>
        </p:txBody>
      </p:sp>
      <p:sp>
        <p:nvSpPr>
          <p:cNvPr id="5" name="Rectangle 9"/>
          <p:cNvSpPr>
            <a:spLocks noChangeArrowheads="1"/>
          </p:cNvSpPr>
          <p:nvPr/>
        </p:nvSpPr>
        <p:spPr bwMode="auto">
          <a:xfrm>
            <a:off x="145572" y="2996952"/>
            <a:ext cx="4716016" cy="3935566"/>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type="none" w="sm" len="me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spAutoFit/>
          </a:bodyPr>
          <a:lstStyle/>
          <a:p>
            <a:pPr>
              <a:lnSpc>
                <a:spcPct val="120000"/>
              </a:lnSpc>
            </a:pPr>
            <a:r>
              <a:rPr kumimoji="1" lang="en-US" altLang="zh-CN" sz="1600" b="1" dirty="0">
                <a:latin typeface="Times New Roman" panose="02020603050405020304" pitchFamily="18" charset="0"/>
              </a:rPr>
              <a:t>class  </a:t>
            </a:r>
            <a:r>
              <a:rPr kumimoji="1" lang="en-US" altLang="zh-CN" sz="1600" b="1" dirty="0" smtClean="0">
                <a:latin typeface="Times New Roman" panose="02020603050405020304" pitchFamily="18" charset="0"/>
              </a:rPr>
              <a:t>B{</a:t>
            </a:r>
          </a:p>
          <a:p>
            <a:pPr>
              <a:lnSpc>
                <a:spcPct val="120000"/>
              </a:lnSpc>
            </a:pPr>
            <a:r>
              <a:rPr kumimoji="1" lang="en-US" altLang="zh-CN" sz="1600" b="1" dirty="0" smtClean="0">
                <a:latin typeface="Times New Roman" panose="02020603050405020304" pitchFamily="18" charset="0"/>
              </a:rPr>
              <a:t>    public </a:t>
            </a:r>
            <a:r>
              <a:rPr kumimoji="1" lang="en-US" altLang="zh-CN" sz="1600" b="1" dirty="0">
                <a:latin typeface="Times New Roman" panose="02020603050405020304" pitchFamily="18" charset="0"/>
              </a:rPr>
              <a:t>:   </a:t>
            </a:r>
            <a:r>
              <a:rPr kumimoji="1" lang="en-US" altLang="zh-CN" sz="1600" b="1" dirty="0" err="1">
                <a:latin typeface="Times New Roman" panose="02020603050405020304" pitchFamily="18" charset="0"/>
              </a:rPr>
              <a:t>int</a:t>
            </a:r>
            <a:r>
              <a:rPr kumimoji="1" lang="en-US" altLang="zh-CN" sz="1600" b="1" dirty="0">
                <a:latin typeface="Times New Roman" panose="02020603050405020304" pitchFamily="18" charset="0"/>
              </a:rPr>
              <a:t>  a ;</a:t>
            </a:r>
          </a:p>
          <a:p>
            <a:pPr>
              <a:lnSpc>
                <a:spcPct val="120000"/>
              </a:lnSpc>
            </a:pPr>
            <a:r>
              <a:rPr kumimoji="1" lang="en-US" altLang="zh-CN" sz="1600" b="1" dirty="0">
                <a:latin typeface="Times New Roman" panose="02020603050405020304" pitchFamily="18" charset="0"/>
              </a:rPr>
              <a:t> </a:t>
            </a:r>
            <a:r>
              <a:rPr kumimoji="1" lang="en-US" altLang="zh-CN" sz="1600" b="1" dirty="0" smtClean="0">
                <a:latin typeface="Times New Roman" panose="02020603050405020304" pitchFamily="18" charset="0"/>
              </a:rPr>
              <a:t>   private </a:t>
            </a:r>
            <a:r>
              <a:rPr kumimoji="1" lang="en-US" altLang="zh-CN" sz="1600" b="1" dirty="0">
                <a:latin typeface="Times New Roman" panose="02020603050405020304" pitchFamily="18" charset="0"/>
              </a:rPr>
              <a:t>:  </a:t>
            </a:r>
            <a:r>
              <a:rPr kumimoji="1" lang="en-US" altLang="zh-CN" sz="1600" b="1" dirty="0" err="1">
                <a:latin typeface="Times New Roman" panose="02020603050405020304" pitchFamily="18" charset="0"/>
              </a:rPr>
              <a:t>int</a:t>
            </a:r>
            <a:r>
              <a:rPr kumimoji="1" lang="en-US" altLang="zh-CN" sz="1600" b="1" dirty="0">
                <a:latin typeface="Times New Roman" panose="02020603050405020304" pitchFamily="18" charset="0"/>
              </a:rPr>
              <a:t>  b ;</a:t>
            </a:r>
          </a:p>
          <a:p>
            <a:pPr>
              <a:lnSpc>
                <a:spcPct val="120000"/>
              </a:lnSpc>
            </a:pPr>
            <a:r>
              <a:rPr kumimoji="1" lang="en-US" altLang="zh-CN" sz="1600" b="1" dirty="0">
                <a:latin typeface="Times New Roman" panose="02020603050405020304" pitchFamily="18" charset="0"/>
              </a:rPr>
              <a:t>   </a:t>
            </a:r>
            <a:r>
              <a:rPr kumimoji="1" lang="en-US" altLang="zh-CN" sz="1600" b="1" dirty="0" smtClean="0">
                <a:latin typeface="Times New Roman" panose="02020603050405020304" pitchFamily="18" charset="0"/>
              </a:rPr>
              <a:t> protect </a:t>
            </a:r>
            <a:r>
              <a:rPr kumimoji="1" lang="en-US" altLang="zh-CN" sz="1600" b="1" dirty="0">
                <a:latin typeface="Times New Roman" panose="02020603050405020304" pitchFamily="18" charset="0"/>
              </a:rPr>
              <a:t>:  </a:t>
            </a:r>
            <a:r>
              <a:rPr kumimoji="1" lang="en-US" altLang="zh-CN" sz="1600" b="1" dirty="0" err="1">
                <a:latin typeface="Times New Roman" panose="02020603050405020304" pitchFamily="18" charset="0"/>
              </a:rPr>
              <a:t>int</a:t>
            </a:r>
            <a:r>
              <a:rPr kumimoji="1" lang="en-US" altLang="zh-CN" sz="1600" b="1" dirty="0">
                <a:latin typeface="Times New Roman" panose="02020603050405020304" pitchFamily="18" charset="0"/>
              </a:rPr>
              <a:t>  c ; </a:t>
            </a:r>
          </a:p>
          <a:p>
            <a:pPr>
              <a:lnSpc>
                <a:spcPct val="120000"/>
              </a:lnSpc>
            </a:pPr>
            <a:r>
              <a:rPr kumimoji="1" lang="en-US" altLang="zh-CN" sz="1600" b="1" dirty="0">
                <a:latin typeface="Times New Roman" panose="02020603050405020304" pitchFamily="18" charset="0"/>
              </a:rPr>
              <a:t>} </a:t>
            </a:r>
            <a:r>
              <a:rPr kumimoji="1" lang="en-US" altLang="zh-CN" sz="1600" b="1" dirty="0" smtClean="0">
                <a:latin typeface="Times New Roman" panose="02020603050405020304" pitchFamily="18" charset="0"/>
              </a:rPr>
              <a:t>;</a:t>
            </a:r>
          </a:p>
          <a:p>
            <a:pPr>
              <a:lnSpc>
                <a:spcPct val="120000"/>
              </a:lnSpc>
            </a:pPr>
            <a:r>
              <a:rPr kumimoji="1" lang="en-US" altLang="zh-CN" sz="1600" b="1" dirty="0" smtClean="0">
                <a:latin typeface="Times New Roman" panose="02020603050405020304" pitchFamily="18" charset="0"/>
              </a:rPr>
              <a:t>class  </a:t>
            </a:r>
            <a:r>
              <a:rPr kumimoji="1" lang="en-US" altLang="zh-CN" sz="1600" b="1" dirty="0">
                <a:latin typeface="Times New Roman" panose="02020603050405020304" pitchFamily="18" charset="0"/>
              </a:rPr>
              <a:t>D : private  </a:t>
            </a:r>
            <a:r>
              <a:rPr kumimoji="1" lang="en-US" altLang="zh-CN" sz="1600" b="1" dirty="0" smtClean="0">
                <a:latin typeface="Times New Roman" panose="02020603050405020304" pitchFamily="18" charset="0"/>
              </a:rPr>
              <a:t>B{ </a:t>
            </a:r>
          </a:p>
          <a:p>
            <a:pPr>
              <a:lnSpc>
                <a:spcPct val="120000"/>
              </a:lnSpc>
            </a:pPr>
            <a:r>
              <a:rPr kumimoji="1" lang="en-US" altLang="zh-CN" sz="1600" b="1" dirty="0" smtClean="0">
                <a:latin typeface="Times New Roman" panose="02020603050405020304" pitchFamily="18" charset="0"/>
              </a:rPr>
              <a:t>public </a:t>
            </a:r>
            <a:r>
              <a:rPr kumimoji="1" lang="en-US" altLang="zh-CN" sz="1600" b="1" dirty="0">
                <a:latin typeface="Times New Roman" panose="02020603050405020304" pitchFamily="18" charset="0"/>
              </a:rPr>
              <a:t>:</a:t>
            </a:r>
          </a:p>
          <a:p>
            <a:pPr>
              <a:lnSpc>
                <a:spcPct val="120000"/>
              </a:lnSpc>
            </a:pPr>
            <a:r>
              <a:rPr kumimoji="1" lang="en-US" altLang="zh-CN" sz="1600" b="1" dirty="0">
                <a:solidFill>
                  <a:srgbClr val="0000CC"/>
                </a:solidFill>
                <a:latin typeface="Times New Roman" panose="02020603050405020304" pitchFamily="18" charset="0"/>
              </a:rPr>
              <a:t>     B :: a ;    </a:t>
            </a:r>
            <a:r>
              <a:rPr kumimoji="1" lang="en-US" altLang="zh-CN" sz="1600" b="1" dirty="0" smtClean="0">
                <a:latin typeface="Times New Roman" panose="02020603050405020304" pitchFamily="18" charset="0"/>
              </a:rPr>
              <a:t>//</a:t>
            </a:r>
            <a:r>
              <a:rPr kumimoji="1" lang="zh-CN" altLang="en-US" sz="1600" b="1" dirty="0" smtClean="0">
                <a:latin typeface="Times New Roman" panose="02020603050405020304" pitchFamily="18" charset="0"/>
              </a:rPr>
              <a:t>正确</a:t>
            </a:r>
            <a:endParaRPr kumimoji="1" lang="en-US" altLang="zh-CN" sz="1600" b="1" dirty="0">
              <a:latin typeface="Times New Roman" panose="02020603050405020304" pitchFamily="18" charset="0"/>
            </a:endParaRPr>
          </a:p>
          <a:p>
            <a:pPr>
              <a:lnSpc>
                <a:spcPct val="120000"/>
              </a:lnSpc>
            </a:pPr>
            <a:r>
              <a:rPr kumimoji="1" lang="en-US" altLang="zh-CN" sz="1600" b="1" dirty="0">
                <a:latin typeface="Times New Roman" panose="02020603050405020304" pitchFamily="18" charset="0"/>
              </a:rPr>
              <a:t>     </a:t>
            </a:r>
            <a:r>
              <a:rPr kumimoji="1" lang="en-US" altLang="zh-CN" sz="1600" b="1" dirty="0">
                <a:solidFill>
                  <a:srgbClr val="FF0000"/>
                </a:solidFill>
                <a:latin typeface="Times New Roman" panose="02020603050405020304" pitchFamily="18" charset="0"/>
              </a:rPr>
              <a:t>B :: b ;    </a:t>
            </a:r>
            <a:r>
              <a:rPr kumimoji="1" lang="en-US" altLang="zh-CN" sz="1600" b="1" dirty="0" smtClean="0">
                <a:latin typeface="Times New Roman" panose="02020603050405020304" pitchFamily="18" charset="0"/>
              </a:rPr>
              <a:t>//</a:t>
            </a:r>
            <a:r>
              <a:rPr kumimoji="1" lang="zh-CN" altLang="en-US" sz="1600" b="1" dirty="0" smtClean="0">
                <a:latin typeface="Times New Roman" panose="02020603050405020304" pitchFamily="18" charset="0"/>
              </a:rPr>
              <a:t>错误，不能提升基类成员的可访问性</a:t>
            </a:r>
            <a:endParaRPr kumimoji="1" lang="zh-CN" altLang="en-US" sz="1600" b="1" dirty="0">
              <a:latin typeface="Times New Roman" panose="02020603050405020304" pitchFamily="18" charset="0"/>
            </a:endParaRPr>
          </a:p>
          <a:p>
            <a:pPr>
              <a:lnSpc>
                <a:spcPct val="120000"/>
              </a:lnSpc>
            </a:pPr>
            <a:r>
              <a:rPr kumimoji="1" lang="zh-CN" altLang="en-US" sz="1600" b="1" dirty="0">
                <a:latin typeface="Times New Roman" panose="02020603050405020304" pitchFamily="18" charset="0"/>
              </a:rPr>
              <a:t>   </a:t>
            </a:r>
            <a:r>
              <a:rPr kumimoji="1" lang="en-US" altLang="zh-CN" sz="1600" b="1" dirty="0">
                <a:latin typeface="Times New Roman" panose="02020603050405020304" pitchFamily="18" charset="0"/>
              </a:rPr>
              <a:t>protected :</a:t>
            </a:r>
          </a:p>
          <a:p>
            <a:pPr>
              <a:lnSpc>
                <a:spcPct val="120000"/>
              </a:lnSpc>
            </a:pPr>
            <a:r>
              <a:rPr kumimoji="1" lang="en-US" altLang="zh-CN" sz="1600" b="1" dirty="0">
                <a:latin typeface="Times New Roman" panose="02020603050405020304" pitchFamily="18" charset="0"/>
              </a:rPr>
              <a:t>     </a:t>
            </a:r>
            <a:r>
              <a:rPr kumimoji="1" lang="en-US" altLang="zh-CN" sz="1600" b="1" dirty="0">
                <a:solidFill>
                  <a:srgbClr val="0000CC"/>
                </a:solidFill>
                <a:latin typeface="Times New Roman" panose="02020603050405020304" pitchFamily="18" charset="0"/>
              </a:rPr>
              <a:t>B :: c ; </a:t>
            </a:r>
            <a:r>
              <a:rPr kumimoji="1" lang="en-US" altLang="zh-CN" sz="1600" b="1" dirty="0" smtClean="0">
                <a:latin typeface="Times New Roman" panose="02020603050405020304" pitchFamily="18" charset="0"/>
              </a:rPr>
              <a:t>	  //</a:t>
            </a:r>
            <a:r>
              <a:rPr kumimoji="1" lang="zh-CN" altLang="en-US" sz="1600" b="1" dirty="0">
                <a:latin typeface="Times New Roman" panose="02020603050405020304" pitchFamily="18" charset="0"/>
              </a:rPr>
              <a:t>正确</a:t>
            </a:r>
            <a:endParaRPr kumimoji="1" lang="en-US" altLang="zh-CN" sz="1600" b="1" dirty="0">
              <a:latin typeface="Times New Roman" panose="02020603050405020304" pitchFamily="18" charset="0"/>
            </a:endParaRPr>
          </a:p>
          <a:p>
            <a:pPr>
              <a:lnSpc>
                <a:spcPct val="120000"/>
              </a:lnSpc>
            </a:pPr>
            <a:r>
              <a:rPr kumimoji="1" lang="en-US" altLang="zh-CN" sz="1600" b="1" dirty="0" smtClean="0">
                <a:latin typeface="Times New Roman" panose="02020603050405020304" pitchFamily="18" charset="0"/>
              </a:rPr>
              <a:t>     </a:t>
            </a:r>
            <a:r>
              <a:rPr kumimoji="1" lang="en-US" altLang="zh-CN" sz="1600" b="1" dirty="0">
                <a:solidFill>
                  <a:srgbClr val="FF6600"/>
                </a:solidFill>
                <a:latin typeface="Times New Roman" panose="02020603050405020304" pitchFamily="18" charset="0"/>
              </a:rPr>
              <a:t>B :: a</a:t>
            </a:r>
            <a:r>
              <a:rPr kumimoji="1" lang="en-US" altLang="zh-CN" sz="1600" b="1" dirty="0">
                <a:latin typeface="Times New Roman" panose="02020603050405020304" pitchFamily="18" charset="0"/>
              </a:rPr>
              <a:t> ;   </a:t>
            </a:r>
            <a:r>
              <a:rPr kumimoji="1" lang="en-US" altLang="zh-CN" sz="1600" b="1" dirty="0" smtClean="0">
                <a:latin typeface="Times New Roman" panose="02020603050405020304" pitchFamily="18" charset="0"/>
              </a:rPr>
              <a:t>// </a:t>
            </a:r>
            <a:r>
              <a:rPr kumimoji="1" lang="zh-CN" altLang="en-US" sz="1600" b="1" dirty="0" smtClean="0">
                <a:latin typeface="Times New Roman" panose="02020603050405020304" pitchFamily="18" charset="0"/>
              </a:rPr>
              <a:t>错误</a:t>
            </a:r>
            <a:r>
              <a:rPr kumimoji="1" lang="zh-CN" altLang="en-US" sz="1600" b="1" dirty="0">
                <a:latin typeface="Times New Roman" panose="02020603050405020304" pitchFamily="18" charset="0"/>
              </a:rPr>
              <a:t>，</a:t>
            </a:r>
            <a:r>
              <a:rPr kumimoji="1" lang="zh-CN" altLang="en-US" sz="1600" b="1" dirty="0" smtClean="0">
                <a:latin typeface="Times New Roman" panose="02020603050405020304" pitchFamily="18" charset="0"/>
              </a:rPr>
              <a:t>不能</a:t>
            </a:r>
            <a:r>
              <a:rPr kumimoji="1" lang="zh-CN" altLang="en-US" sz="1600" b="1" dirty="0">
                <a:latin typeface="Times New Roman" panose="02020603050405020304" pitchFamily="18" charset="0"/>
              </a:rPr>
              <a:t>降低基类成员的可访问性</a:t>
            </a:r>
          </a:p>
          <a:p>
            <a:pPr>
              <a:lnSpc>
                <a:spcPct val="120000"/>
              </a:lnSpc>
            </a:pPr>
            <a:r>
              <a:rPr kumimoji="1" lang="en-US" altLang="zh-CN" sz="1600" b="1" dirty="0">
                <a:latin typeface="Times New Roman" panose="02020603050405020304" pitchFamily="18" charset="0"/>
              </a:rPr>
              <a:t>} ;</a:t>
            </a:r>
          </a:p>
        </p:txBody>
      </p:sp>
      <p:sp>
        <p:nvSpPr>
          <p:cNvPr id="6" name="Rectangle 7"/>
          <p:cNvSpPr>
            <a:spLocks noChangeArrowheads="1"/>
          </p:cNvSpPr>
          <p:nvPr/>
        </p:nvSpPr>
        <p:spPr bwMode="auto">
          <a:xfrm>
            <a:off x="4894854" y="3393984"/>
            <a:ext cx="4249146" cy="314150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type="none" w="sm" len="me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spAutoFit/>
          </a:bodyPr>
          <a:lstStyle/>
          <a:p>
            <a:pPr>
              <a:lnSpc>
                <a:spcPct val="110000"/>
              </a:lnSpc>
            </a:pPr>
            <a:r>
              <a:rPr kumimoji="1" lang="zh-CN" altLang="en-US" sz="1600" b="1" dirty="0" smtClean="0">
                <a:latin typeface="Times New Roman" panose="02020603050405020304" pitchFamily="18" charset="0"/>
              </a:rPr>
              <a:t>例：</a:t>
            </a:r>
            <a:r>
              <a:rPr kumimoji="1" lang="zh-CN" altLang="en-US" sz="1600" b="1" dirty="0">
                <a:solidFill>
                  <a:srgbClr val="FF0000"/>
                </a:solidFill>
                <a:latin typeface="Times New Roman" panose="02020603050405020304" pitchFamily="18" charset="0"/>
              </a:rPr>
              <a:t>调整同名的重载函数</a:t>
            </a:r>
            <a:r>
              <a:rPr kumimoji="1" lang="zh-CN" altLang="en-US" sz="1600" b="1" dirty="0">
                <a:latin typeface="Times New Roman" panose="02020603050405020304" pitchFamily="18" charset="0"/>
              </a:rPr>
              <a:t>	</a:t>
            </a:r>
          </a:p>
          <a:p>
            <a:pPr>
              <a:lnSpc>
                <a:spcPct val="110000"/>
              </a:lnSpc>
            </a:pPr>
            <a:r>
              <a:rPr kumimoji="1" lang="en-US" altLang="zh-CN" sz="1600" b="1" dirty="0">
                <a:latin typeface="Times New Roman" panose="02020603050405020304" pitchFamily="18" charset="0"/>
              </a:rPr>
              <a:t>class  X</a:t>
            </a:r>
          </a:p>
          <a:p>
            <a:pPr>
              <a:lnSpc>
                <a:spcPct val="110000"/>
              </a:lnSpc>
            </a:pPr>
            <a:r>
              <a:rPr kumimoji="1" lang="en-US" altLang="zh-CN" sz="1600" b="1" dirty="0">
                <a:latin typeface="Times New Roman" panose="02020603050405020304" pitchFamily="18" charset="0"/>
              </a:rPr>
              <a:t>{ public :   </a:t>
            </a:r>
          </a:p>
          <a:p>
            <a:pPr>
              <a:lnSpc>
                <a:spcPct val="110000"/>
              </a:lnSpc>
            </a:pPr>
            <a:r>
              <a:rPr kumimoji="1" lang="en-US" altLang="zh-CN" sz="1600" b="1" dirty="0">
                <a:latin typeface="Times New Roman" panose="02020603050405020304" pitchFamily="18" charset="0"/>
              </a:rPr>
              <a:t>       </a:t>
            </a:r>
            <a:r>
              <a:rPr kumimoji="1" lang="en-US" altLang="zh-CN" sz="1600" b="1" dirty="0">
                <a:solidFill>
                  <a:srgbClr val="0000CC"/>
                </a:solidFill>
                <a:latin typeface="Times New Roman" panose="02020603050405020304" pitchFamily="18" charset="0"/>
              </a:rPr>
              <a:t>f ( ) </a:t>
            </a:r>
            <a:r>
              <a:rPr kumimoji="1" lang="en-US" altLang="zh-CN" sz="1600" b="1" dirty="0">
                <a:latin typeface="Times New Roman" panose="02020603050405020304" pitchFamily="18" charset="0"/>
              </a:rPr>
              <a:t>;</a:t>
            </a:r>
          </a:p>
          <a:p>
            <a:pPr>
              <a:lnSpc>
                <a:spcPct val="110000"/>
              </a:lnSpc>
            </a:pPr>
            <a:r>
              <a:rPr kumimoji="1" lang="en-US" altLang="zh-CN" sz="1600" b="1" dirty="0">
                <a:latin typeface="Times New Roman" panose="02020603050405020304" pitchFamily="18" charset="0"/>
              </a:rPr>
              <a:t>       </a:t>
            </a:r>
            <a:r>
              <a:rPr kumimoji="1" lang="en-US" altLang="zh-CN" sz="1600" b="1" dirty="0">
                <a:solidFill>
                  <a:srgbClr val="00B050"/>
                </a:solidFill>
                <a:latin typeface="Times New Roman" panose="02020603050405020304" pitchFamily="18" charset="0"/>
              </a:rPr>
              <a:t>f ( </a:t>
            </a:r>
            <a:r>
              <a:rPr kumimoji="1" lang="en-US" altLang="zh-CN" sz="1600" b="1" dirty="0" err="1">
                <a:solidFill>
                  <a:srgbClr val="00B050"/>
                </a:solidFill>
                <a:latin typeface="Times New Roman" panose="02020603050405020304" pitchFamily="18" charset="0"/>
              </a:rPr>
              <a:t>int</a:t>
            </a:r>
            <a:r>
              <a:rPr kumimoji="1" lang="en-US" altLang="zh-CN" sz="1600" b="1" dirty="0">
                <a:solidFill>
                  <a:srgbClr val="00B050"/>
                </a:solidFill>
                <a:latin typeface="Times New Roman" panose="02020603050405020304" pitchFamily="18" charset="0"/>
              </a:rPr>
              <a:t> ) </a:t>
            </a:r>
            <a:r>
              <a:rPr kumimoji="1" lang="en-US" altLang="zh-CN" sz="1600" b="1" dirty="0">
                <a:latin typeface="Times New Roman" panose="02020603050405020304" pitchFamily="18" charset="0"/>
              </a:rPr>
              <a:t>;</a:t>
            </a:r>
          </a:p>
          <a:p>
            <a:pPr>
              <a:lnSpc>
                <a:spcPct val="110000"/>
              </a:lnSpc>
            </a:pPr>
            <a:r>
              <a:rPr kumimoji="1" lang="en-US" altLang="zh-CN" sz="1600" b="1" dirty="0">
                <a:latin typeface="Times New Roman" panose="02020603050405020304" pitchFamily="18" charset="0"/>
              </a:rPr>
              <a:t>} ;</a:t>
            </a:r>
          </a:p>
          <a:p>
            <a:pPr>
              <a:lnSpc>
                <a:spcPct val="110000"/>
              </a:lnSpc>
            </a:pPr>
            <a:r>
              <a:rPr kumimoji="1" lang="en-US" altLang="zh-CN" sz="1600" b="1" dirty="0">
                <a:latin typeface="Times New Roman" panose="02020603050405020304" pitchFamily="18" charset="0"/>
              </a:rPr>
              <a:t>class  Y : private  X</a:t>
            </a:r>
          </a:p>
          <a:p>
            <a:pPr>
              <a:lnSpc>
                <a:spcPct val="110000"/>
              </a:lnSpc>
            </a:pPr>
            <a:r>
              <a:rPr kumimoji="1" lang="en-US" altLang="zh-CN" sz="1600" b="1" dirty="0">
                <a:latin typeface="Times New Roman" panose="02020603050405020304" pitchFamily="18" charset="0"/>
              </a:rPr>
              <a:t>{ public :</a:t>
            </a:r>
          </a:p>
          <a:p>
            <a:pPr>
              <a:lnSpc>
                <a:spcPct val="110000"/>
              </a:lnSpc>
            </a:pPr>
            <a:r>
              <a:rPr kumimoji="1" lang="en-US" altLang="zh-CN" sz="1600" b="1" dirty="0">
                <a:latin typeface="Times New Roman" panose="02020603050405020304" pitchFamily="18" charset="0"/>
              </a:rPr>
              <a:t>      </a:t>
            </a:r>
            <a:r>
              <a:rPr kumimoji="1" lang="en-US" altLang="zh-CN" sz="1600" b="1" dirty="0">
                <a:solidFill>
                  <a:srgbClr val="FF0000"/>
                </a:solidFill>
                <a:latin typeface="Times New Roman" panose="02020603050405020304" pitchFamily="18" charset="0"/>
              </a:rPr>
              <a:t> X :: f </a:t>
            </a:r>
            <a:r>
              <a:rPr kumimoji="1" lang="en-US" altLang="zh-CN" sz="1600" b="1" dirty="0" smtClean="0">
                <a:latin typeface="Times New Roman" panose="02020603050405020304" pitchFamily="18" charset="0"/>
              </a:rPr>
              <a:t>; </a:t>
            </a:r>
          </a:p>
          <a:p>
            <a:pPr>
              <a:lnSpc>
                <a:spcPct val="110000"/>
              </a:lnSpc>
            </a:pPr>
            <a:r>
              <a:rPr kumimoji="1" lang="en-US" altLang="zh-CN" sz="1600" b="1" dirty="0">
                <a:latin typeface="Times New Roman" panose="02020603050405020304" pitchFamily="18" charset="0"/>
              </a:rPr>
              <a:t> </a:t>
            </a:r>
            <a:r>
              <a:rPr kumimoji="1" lang="en-US" altLang="zh-CN" sz="1600" b="1" dirty="0" smtClean="0">
                <a:latin typeface="Times New Roman" panose="02020603050405020304" pitchFamily="18" charset="0"/>
              </a:rPr>
              <a:t>    // </a:t>
            </a:r>
            <a:r>
              <a:rPr kumimoji="1" lang="zh-CN" altLang="zh-CN" sz="1600" b="1" dirty="0">
                <a:latin typeface="Times New Roman" panose="02020603050405020304" pitchFamily="18" charset="0"/>
              </a:rPr>
              <a:t>使 </a:t>
            </a:r>
            <a:r>
              <a:rPr kumimoji="1" lang="en-US" altLang="zh-CN" sz="1600" b="1" dirty="0" smtClean="0">
                <a:latin typeface="Times New Roman" panose="02020603050405020304" pitchFamily="18" charset="0"/>
              </a:rPr>
              <a:t>X::f </a:t>
            </a:r>
            <a:r>
              <a:rPr kumimoji="1" lang="en-US" altLang="zh-CN" sz="1600" b="1" dirty="0">
                <a:latin typeface="Times New Roman" panose="02020603050405020304" pitchFamily="18" charset="0"/>
              </a:rPr>
              <a:t>( ) </a:t>
            </a:r>
            <a:r>
              <a:rPr kumimoji="1" lang="zh-CN" altLang="zh-CN" sz="1600" b="1" dirty="0">
                <a:latin typeface="Times New Roman" panose="02020603050405020304" pitchFamily="18" charset="0"/>
              </a:rPr>
              <a:t>和 </a:t>
            </a:r>
            <a:r>
              <a:rPr kumimoji="1" lang="en-US" altLang="zh-CN" sz="1600" b="1" dirty="0" smtClean="0">
                <a:latin typeface="Times New Roman" panose="02020603050405020304" pitchFamily="18" charset="0"/>
              </a:rPr>
              <a:t>X::f </a:t>
            </a:r>
            <a:r>
              <a:rPr kumimoji="1" lang="en-US" altLang="zh-CN" sz="1600" b="1" dirty="0">
                <a:latin typeface="Times New Roman" panose="02020603050405020304" pitchFamily="18" charset="0"/>
              </a:rPr>
              <a:t>( </a:t>
            </a:r>
            <a:r>
              <a:rPr kumimoji="1" lang="en-US" altLang="zh-CN" sz="1600" b="1" dirty="0" err="1">
                <a:latin typeface="Times New Roman" panose="02020603050405020304" pitchFamily="18" charset="0"/>
              </a:rPr>
              <a:t>int</a:t>
            </a:r>
            <a:r>
              <a:rPr kumimoji="1" lang="en-US" altLang="zh-CN" sz="1600" b="1" dirty="0">
                <a:latin typeface="Times New Roman" panose="02020603050405020304" pitchFamily="18" charset="0"/>
              </a:rPr>
              <a:t> ) </a:t>
            </a:r>
            <a:r>
              <a:rPr kumimoji="1" lang="zh-CN" altLang="en-US" sz="1600" b="1" dirty="0">
                <a:latin typeface="Times New Roman" panose="02020603050405020304" pitchFamily="18" charset="0"/>
              </a:rPr>
              <a:t>在 </a:t>
            </a:r>
            <a:r>
              <a:rPr kumimoji="1" lang="en-US" altLang="zh-CN" sz="1600" b="1" dirty="0">
                <a:latin typeface="Times New Roman" panose="02020603050405020304" pitchFamily="18" charset="0"/>
              </a:rPr>
              <a:t>Y </a:t>
            </a:r>
            <a:r>
              <a:rPr kumimoji="1" lang="zh-CN" altLang="en-US" sz="1600" b="1" dirty="0">
                <a:latin typeface="Times New Roman" panose="02020603050405020304" pitchFamily="18" charset="0"/>
              </a:rPr>
              <a:t>中都为</a:t>
            </a:r>
            <a:r>
              <a:rPr kumimoji="1" lang="zh-CN" altLang="en-US" sz="1600" b="1" dirty="0" smtClean="0">
                <a:latin typeface="Times New Roman" panose="02020603050405020304" pitchFamily="18" charset="0"/>
              </a:rPr>
              <a:t>公有</a:t>
            </a:r>
            <a:endParaRPr kumimoji="1" lang="zh-CN" altLang="en-US" sz="1600" b="1" dirty="0">
              <a:latin typeface="Times New Roman" panose="02020603050405020304" pitchFamily="18" charset="0"/>
            </a:endParaRPr>
          </a:p>
          <a:p>
            <a:pPr>
              <a:lnSpc>
                <a:spcPct val="110000"/>
              </a:lnSpc>
            </a:pPr>
            <a:r>
              <a:rPr kumimoji="1" lang="en-US" altLang="zh-CN" sz="1600" b="1" dirty="0">
                <a:latin typeface="Times New Roman" panose="02020603050405020304" pitchFamily="18" charset="0"/>
              </a:rPr>
              <a:t>};</a:t>
            </a:r>
            <a:r>
              <a:rPr kumimoji="1" lang="en-US" altLang="zh-CN" sz="2000" dirty="0">
                <a:effectLst>
                  <a:outerShdw blurRad="38100" dist="38100" dir="2700000" algn="tl">
                    <a:srgbClr val="C0C0C0"/>
                  </a:outerShdw>
                </a:effectLst>
                <a:latin typeface="Times New Roman" panose="02020603050405020304" pitchFamily="18" charset="0"/>
              </a:rPr>
              <a:t>	</a:t>
            </a:r>
          </a:p>
        </p:txBody>
      </p:sp>
    </p:spTree>
    <p:extLst>
      <p:ext uri="{BB962C8B-B14F-4D97-AF65-F5344CB8AC3E}">
        <p14:creationId xmlns:p14="http://schemas.microsoft.com/office/powerpoint/2010/main" val="1278872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1000"/>
                                        <p:tgtEl>
                                          <p:spTgt spid="5">
                                            <p:txEl>
                                              <p:pRg st="0" end="0"/>
                                            </p:txEl>
                                          </p:spTgt>
                                        </p:tgtEl>
                                      </p:cBhvr>
                                    </p:animEffect>
                                    <p:anim calcmode="lin" valueType="num">
                                      <p:cBhvr>
                                        <p:cTn id="2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fade">
                                      <p:cBhvr>
                                        <p:cTn id="26" dur="1000"/>
                                        <p:tgtEl>
                                          <p:spTgt spid="5">
                                            <p:txEl>
                                              <p:pRg st="1" end="1"/>
                                            </p:txEl>
                                          </p:spTgt>
                                        </p:tgtEl>
                                      </p:cBhvr>
                                    </p:animEffect>
                                    <p:anim calcmode="lin" valueType="num">
                                      <p:cBhvr>
                                        <p:cTn id="27"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Effect transition="in" filter="fade">
                                      <p:cBhvr>
                                        <p:cTn id="31" dur="1000"/>
                                        <p:tgtEl>
                                          <p:spTgt spid="5">
                                            <p:txEl>
                                              <p:pRg st="2" end="2"/>
                                            </p:txEl>
                                          </p:spTgt>
                                        </p:tgtEl>
                                      </p:cBhvr>
                                    </p:animEffect>
                                    <p:anim calcmode="lin" valueType="num">
                                      <p:cBhvr>
                                        <p:cTn id="3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animEffect transition="in" filter="fade">
                                      <p:cBhvr>
                                        <p:cTn id="36" dur="1000"/>
                                        <p:tgtEl>
                                          <p:spTgt spid="5">
                                            <p:txEl>
                                              <p:pRg st="4" end="4"/>
                                            </p:txEl>
                                          </p:spTgt>
                                        </p:tgtEl>
                                      </p:cBhvr>
                                    </p:animEffect>
                                    <p:anim calcmode="lin" valueType="num">
                                      <p:cBhvr>
                                        <p:cTn id="37"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Effect transition="in" filter="fade">
                                      <p:cBhvr>
                                        <p:cTn id="41" dur="1000"/>
                                        <p:tgtEl>
                                          <p:spTgt spid="5">
                                            <p:txEl>
                                              <p:pRg st="5" end="5"/>
                                            </p:txEl>
                                          </p:spTgt>
                                        </p:tgtEl>
                                      </p:cBhvr>
                                    </p:animEffect>
                                    <p:anim calcmode="lin" valueType="num">
                                      <p:cBhvr>
                                        <p:cTn id="42"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5">
                                            <p:txEl>
                                              <p:pRg st="6" end="6"/>
                                            </p:txEl>
                                          </p:spTgt>
                                        </p:tgtEl>
                                        <p:attrNameLst>
                                          <p:attrName>style.visibility</p:attrName>
                                        </p:attrNameLst>
                                      </p:cBhvr>
                                      <p:to>
                                        <p:strVal val="visible"/>
                                      </p:to>
                                    </p:set>
                                    <p:animEffect transition="in" filter="fade">
                                      <p:cBhvr>
                                        <p:cTn id="46" dur="1000"/>
                                        <p:tgtEl>
                                          <p:spTgt spid="5">
                                            <p:txEl>
                                              <p:pRg st="6" end="6"/>
                                            </p:txEl>
                                          </p:spTgt>
                                        </p:tgtEl>
                                      </p:cBhvr>
                                    </p:animEffect>
                                    <p:anim calcmode="lin" valueType="num">
                                      <p:cBhvr>
                                        <p:cTn id="47"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5">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5">
                                            <p:txEl>
                                              <p:pRg st="7" end="7"/>
                                            </p:txEl>
                                          </p:spTgt>
                                        </p:tgtEl>
                                        <p:attrNameLst>
                                          <p:attrName>style.visibility</p:attrName>
                                        </p:attrNameLst>
                                      </p:cBhvr>
                                      <p:to>
                                        <p:strVal val="visible"/>
                                      </p:to>
                                    </p:set>
                                    <p:animEffect transition="in" filter="fade">
                                      <p:cBhvr>
                                        <p:cTn id="51" dur="1000"/>
                                        <p:tgtEl>
                                          <p:spTgt spid="5">
                                            <p:txEl>
                                              <p:pRg st="7" end="7"/>
                                            </p:txEl>
                                          </p:spTgt>
                                        </p:tgtEl>
                                      </p:cBhvr>
                                    </p:animEffect>
                                    <p:anim calcmode="lin" valueType="num">
                                      <p:cBhvr>
                                        <p:cTn id="52"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5">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5">
                                            <p:txEl>
                                              <p:pRg st="8" end="8"/>
                                            </p:txEl>
                                          </p:spTgt>
                                        </p:tgtEl>
                                        <p:attrNameLst>
                                          <p:attrName>style.visibility</p:attrName>
                                        </p:attrNameLst>
                                      </p:cBhvr>
                                      <p:to>
                                        <p:strVal val="visible"/>
                                      </p:to>
                                    </p:set>
                                    <p:animEffect transition="in" filter="fade">
                                      <p:cBhvr>
                                        <p:cTn id="56" dur="1000"/>
                                        <p:tgtEl>
                                          <p:spTgt spid="5">
                                            <p:txEl>
                                              <p:pRg st="8" end="8"/>
                                            </p:txEl>
                                          </p:spTgt>
                                        </p:tgtEl>
                                      </p:cBhvr>
                                    </p:animEffect>
                                    <p:anim calcmode="lin" valueType="num">
                                      <p:cBhvr>
                                        <p:cTn id="57"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8" end="8"/>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Effect transition="in" filter="fade">
                                      <p:cBhvr>
                                        <p:cTn id="61" dur="1000"/>
                                        <p:tgtEl>
                                          <p:spTgt spid="5">
                                            <p:txEl>
                                              <p:pRg st="9" end="9"/>
                                            </p:txEl>
                                          </p:spTgt>
                                        </p:tgtEl>
                                      </p:cBhvr>
                                    </p:animEffect>
                                    <p:anim calcmode="lin" valueType="num">
                                      <p:cBhvr>
                                        <p:cTn id="62"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5">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5">
                                            <p:txEl>
                                              <p:pRg st="10" end="10"/>
                                            </p:txEl>
                                          </p:spTgt>
                                        </p:tgtEl>
                                        <p:attrNameLst>
                                          <p:attrName>style.visibility</p:attrName>
                                        </p:attrNameLst>
                                      </p:cBhvr>
                                      <p:to>
                                        <p:strVal val="visible"/>
                                      </p:to>
                                    </p:set>
                                    <p:animEffect transition="in" filter="fade">
                                      <p:cBhvr>
                                        <p:cTn id="66" dur="1000"/>
                                        <p:tgtEl>
                                          <p:spTgt spid="5">
                                            <p:txEl>
                                              <p:pRg st="10" end="10"/>
                                            </p:txEl>
                                          </p:spTgt>
                                        </p:tgtEl>
                                      </p:cBhvr>
                                    </p:animEffect>
                                    <p:anim calcmode="lin" valueType="num">
                                      <p:cBhvr>
                                        <p:cTn id="67"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5">
                                            <p:txEl>
                                              <p:pRg st="11" end="11"/>
                                            </p:txEl>
                                          </p:spTgt>
                                        </p:tgtEl>
                                        <p:attrNameLst>
                                          <p:attrName>style.visibility</p:attrName>
                                        </p:attrNameLst>
                                      </p:cBhvr>
                                      <p:to>
                                        <p:strVal val="visible"/>
                                      </p:to>
                                    </p:set>
                                    <p:animEffect transition="in" filter="fade">
                                      <p:cBhvr>
                                        <p:cTn id="71" dur="1000"/>
                                        <p:tgtEl>
                                          <p:spTgt spid="5">
                                            <p:txEl>
                                              <p:pRg st="11" end="11"/>
                                            </p:txEl>
                                          </p:spTgt>
                                        </p:tgtEl>
                                      </p:cBhvr>
                                    </p:animEffect>
                                    <p:anim calcmode="lin" valueType="num">
                                      <p:cBhvr>
                                        <p:cTn id="72"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73" dur="1000" fill="hold"/>
                                        <p:tgtEl>
                                          <p:spTgt spid="5">
                                            <p:txEl>
                                              <p:pRg st="11" end="11"/>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5">
                                            <p:txEl>
                                              <p:pRg st="12" end="12"/>
                                            </p:txEl>
                                          </p:spTgt>
                                        </p:tgtEl>
                                        <p:attrNameLst>
                                          <p:attrName>style.visibility</p:attrName>
                                        </p:attrNameLst>
                                      </p:cBhvr>
                                      <p:to>
                                        <p:strVal val="visible"/>
                                      </p:to>
                                    </p:set>
                                    <p:animEffect transition="in" filter="fade">
                                      <p:cBhvr>
                                        <p:cTn id="76" dur="1000"/>
                                        <p:tgtEl>
                                          <p:spTgt spid="5">
                                            <p:txEl>
                                              <p:pRg st="12" end="12"/>
                                            </p:txEl>
                                          </p:spTgt>
                                        </p:tgtEl>
                                      </p:cBhvr>
                                    </p:animEffect>
                                    <p:anim calcmode="lin" valueType="num">
                                      <p:cBhvr>
                                        <p:cTn id="77"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78" dur="1000" fill="hold"/>
                                        <p:tgtEl>
                                          <p:spTgt spid="5">
                                            <p:txEl>
                                              <p:pRg st="12" end="12"/>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5">
                                            <p:txEl>
                                              <p:pRg st="3" end="3"/>
                                            </p:txEl>
                                          </p:spTgt>
                                        </p:tgtEl>
                                        <p:attrNameLst>
                                          <p:attrName>style.visibility</p:attrName>
                                        </p:attrNameLst>
                                      </p:cBhvr>
                                      <p:to>
                                        <p:strVal val="visible"/>
                                      </p:to>
                                    </p:set>
                                    <p:animEffect transition="in" filter="fade">
                                      <p:cBhvr>
                                        <p:cTn id="81" dur="1000"/>
                                        <p:tgtEl>
                                          <p:spTgt spid="5">
                                            <p:txEl>
                                              <p:pRg st="3" end="3"/>
                                            </p:txEl>
                                          </p:spTgt>
                                        </p:tgtEl>
                                      </p:cBhvr>
                                    </p:animEffect>
                                    <p:anim calcmode="lin" valueType="num">
                                      <p:cBhvr>
                                        <p:cTn id="8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8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nodeType="clickEffect">
                                  <p:stCondLst>
                                    <p:cond delay="0"/>
                                  </p:stCondLst>
                                  <p:childTnLst>
                                    <p:set>
                                      <p:cBhvr>
                                        <p:cTn id="87" dur="1" fill="hold">
                                          <p:stCondLst>
                                            <p:cond delay="0"/>
                                          </p:stCondLst>
                                        </p:cTn>
                                        <p:tgtEl>
                                          <p:spTgt spid="6">
                                            <p:txEl>
                                              <p:pRg st="0" end="0"/>
                                            </p:txEl>
                                          </p:spTgt>
                                        </p:tgtEl>
                                        <p:attrNameLst>
                                          <p:attrName>style.visibility</p:attrName>
                                        </p:attrNameLst>
                                      </p:cBhvr>
                                      <p:to>
                                        <p:strVal val="visible"/>
                                      </p:to>
                                    </p:set>
                                    <p:animEffect transition="in" filter="fade">
                                      <p:cBhvr>
                                        <p:cTn id="88" dur="1000"/>
                                        <p:tgtEl>
                                          <p:spTgt spid="6">
                                            <p:txEl>
                                              <p:pRg st="0" end="0"/>
                                            </p:txEl>
                                          </p:spTgt>
                                        </p:tgtEl>
                                      </p:cBhvr>
                                    </p:animEffect>
                                    <p:anim calcmode="lin" valueType="num">
                                      <p:cBhvr>
                                        <p:cTn id="89"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0" dur="1000" fill="hold"/>
                                        <p:tgtEl>
                                          <p:spTgt spid="6">
                                            <p:txEl>
                                              <p:pRg st="0" end="0"/>
                                            </p:txEl>
                                          </p:spTgt>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6">
                                            <p:txEl>
                                              <p:pRg st="1" end="1"/>
                                            </p:txEl>
                                          </p:spTgt>
                                        </p:tgtEl>
                                        <p:attrNameLst>
                                          <p:attrName>style.visibility</p:attrName>
                                        </p:attrNameLst>
                                      </p:cBhvr>
                                      <p:to>
                                        <p:strVal val="visible"/>
                                      </p:to>
                                    </p:set>
                                    <p:animEffect transition="in" filter="fade">
                                      <p:cBhvr>
                                        <p:cTn id="93" dur="1000"/>
                                        <p:tgtEl>
                                          <p:spTgt spid="6">
                                            <p:txEl>
                                              <p:pRg st="1" end="1"/>
                                            </p:txEl>
                                          </p:spTgt>
                                        </p:tgtEl>
                                      </p:cBhvr>
                                    </p:animEffect>
                                    <p:anim calcmode="lin" valueType="num">
                                      <p:cBhvr>
                                        <p:cTn id="9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5" dur="1000" fill="hold"/>
                                        <p:tgtEl>
                                          <p:spTgt spid="6">
                                            <p:txEl>
                                              <p:pRg st="1" end="1"/>
                                            </p:txEl>
                                          </p:spTgt>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6">
                                            <p:txEl>
                                              <p:pRg st="2" end="2"/>
                                            </p:txEl>
                                          </p:spTgt>
                                        </p:tgtEl>
                                        <p:attrNameLst>
                                          <p:attrName>style.visibility</p:attrName>
                                        </p:attrNameLst>
                                      </p:cBhvr>
                                      <p:to>
                                        <p:strVal val="visible"/>
                                      </p:to>
                                    </p:set>
                                    <p:animEffect transition="in" filter="fade">
                                      <p:cBhvr>
                                        <p:cTn id="98" dur="1000"/>
                                        <p:tgtEl>
                                          <p:spTgt spid="6">
                                            <p:txEl>
                                              <p:pRg st="2" end="2"/>
                                            </p:txEl>
                                          </p:spTgt>
                                        </p:tgtEl>
                                      </p:cBhvr>
                                    </p:animEffect>
                                    <p:anim calcmode="lin" valueType="num">
                                      <p:cBhvr>
                                        <p:cTn id="99"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00"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01" presetID="42" presetClass="entr" presetSubtype="0" fill="hold" nodeType="withEffect">
                                  <p:stCondLst>
                                    <p:cond delay="0"/>
                                  </p:stCondLst>
                                  <p:childTnLst>
                                    <p:set>
                                      <p:cBhvr>
                                        <p:cTn id="102" dur="1" fill="hold">
                                          <p:stCondLst>
                                            <p:cond delay="0"/>
                                          </p:stCondLst>
                                        </p:cTn>
                                        <p:tgtEl>
                                          <p:spTgt spid="6">
                                            <p:txEl>
                                              <p:pRg st="3" end="3"/>
                                            </p:txEl>
                                          </p:spTgt>
                                        </p:tgtEl>
                                        <p:attrNameLst>
                                          <p:attrName>style.visibility</p:attrName>
                                        </p:attrNameLst>
                                      </p:cBhvr>
                                      <p:to>
                                        <p:strVal val="visible"/>
                                      </p:to>
                                    </p:set>
                                    <p:animEffect transition="in" filter="fade">
                                      <p:cBhvr>
                                        <p:cTn id="103" dur="1000"/>
                                        <p:tgtEl>
                                          <p:spTgt spid="6">
                                            <p:txEl>
                                              <p:pRg st="3" end="3"/>
                                            </p:txEl>
                                          </p:spTgt>
                                        </p:tgtEl>
                                      </p:cBhvr>
                                    </p:animEffect>
                                    <p:anim calcmode="lin" valueType="num">
                                      <p:cBhvr>
                                        <p:cTn id="104"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05" dur="1000" fill="hold"/>
                                        <p:tgtEl>
                                          <p:spTgt spid="6">
                                            <p:txEl>
                                              <p:pRg st="3" end="3"/>
                                            </p:txEl>
                                          </p:spTgt>
                                        </p:tgtEl>
                                        <p:attrNameLst>
                                          <p:attrName>ppt_y</p:attrName>
                                        </p:attrNameLst>
                                      </p:cBhvr>
                                      <p:tavLst>
                                        <p:tav tm="0">
                                          <p:val>
                                            <p:strVal val="#ppt_y+.1"/>
                                          </p:val>
                                        </p:tav>
                                        <p:tav tm="100000">
                                          <p:val>
                                            <p:strVal val="#ppt_y"/>
                                          </p:val>
                                        </p:tav>
                                      </p:tavLst>
                                    </p:anim>
                                  </p:childTnLst>
                                </p:cTn>
                              </p:par>
                              <p:par>
                                <p:cTn id="106" presetID="42" presetClass="entr" presetSubtype="0" fill="hold" nodeType="withEffect">
                                  <p:stCondLst>
                                    <p:cond delay="0"/>
                                  </p:stCondLst>
                                  <p:childTnLst>
                                    <p:set>
                                      <p:cBhvr>
                                        <p:cTn id="107" dur="1" fill="hold">
                                          <p:stCondLst>
                                            <p:cond delay="0"/>
                                          </p:stCondLst>
                                        </p:cTn>
                                        <p:tgtEl>
                                          <p:spTgt spid="6">
                                            <p:txEl>
                                              <p:pRg st="4" end="4"/>
                                            </p:txEl>
                                          </p:spTgt>
                                        </p:tgtEl>
                                        <p:attrNameLst>
                                          <p:attrName>style.visibility</p:attrName>
                                        </p:attrNameLst>
                                      </p:cBhvr>
                                      <p:to>
                                        <p:strVal val="visible"/>
                                      </p:to>
                                    </p:set>
                                    <p:animEffect transition="in" filter="fade">
                                      <p:cBhvr>
                                        <p:cTn id="108" dur="1000"/>
                                        <p:tgtEl>
                                          <p:spTgt spid="6">
                                            <p:txEl>
                                              <p:pRg st="4" end="4"/>
                                            </p:txEl>
                                          </p:spTgt>
                                        </p:tgtEl>
                                      </p:cBhvr>
                                    </p:animEffect>
                                    <p:anim calcmode="lin" valueType="num">
                                      <p:cBhvr>
                                        <p:cTn id="109"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10" dur="1000" fill="hold"/>
                                        <p:tgtEl>
                                          <p:spTgt spid="6">
                                            <p:txEl>
                                              <p:pRg st="4" end="4"/>
                                            </p:txEl>
                                          </p:spTgt>
                                        </p:tgtEl>
                                        <p:attrNameLst>
                                          <p:attrName>ppt_y</p:attrName>
                                        </p:attrNameLst>
                                      </p:cBhvr>
                                      <p:tavLst>
                                        <p:tav tm="0">
                                          <p:val>
                                            <p:strVal val="#ppt_y+.1"/>
                                          </p:val>
                                        </p:tav>
                                        <p:tav tm="100000">
                                          <p:val>
                                            <p:strVal val="#ppt_y"/>
                                          </p:val>
                                        </p:tav>
                                      </p:tavLst>
                                    </p:anim>
                                  </p:childTnLst>
                                </p:cTn>
                              </p:par>
                              <p:par>
                                <p:cTn id="111" presetID="42" presetClass="entr" presetSubtype="0" fill="hold" nodeType="withEffect">
                                  <p:stCondLst>
                                    <p:cond delay="0"/>
                                  </p:stCondLst>
                                  <p:childTnLst>
                                    <p:set>
                                      <p:cBhvr>
                                        <p:cTn id="112" dur="1" fill="hold">
                                          <p:stCondLst>
                                            <p:cond delay="0"/>
                                          </p:stCondLst>
                                        </p:cTn>
                                        <p:tgtEl>
                                          <p:spTgt spid="6">
                                            <p:txEl>
                                              <p:pRg st="5" end="5"/>
                                            </p:txEl>
                                          </p:spTgt>
                                        </p:tgtEl>
                                        <p:attrNameLst>
                                          <p:attrName>style.visibility</p:attrName>
                                        </p:attrNameLst>
                                      </p:cBhvr>
                                      <p:to>
                                        <p:strVal val="visible"/>
                                      </p:to>
                                    </p:set>
                                    <p:animEffect transition="in" filter="fade">
                                      <p:cBhvr>
                                        <p:cTn id="113" dur="1000"/>
                                        <p:tgtEl>
                                          <p:spTgt spid="6">
                                            <p:txEl>
                                              <p:pRg st="5" end="5"/>
                                            </p:txEl>
                                          </p:spTgt>
                                        </p:tgtEl>
                                      </p:cBhvr>
                                    </p:animEffect>
                                    <p:anim calcmode="lin" valueType="num">
                                      <p:cBhvr>
                                        <p:cTn id="114"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115" dur="1000" fill="hold"/>
                                        <p:tgtEl>
                                          <p:spTgt spid="6">
                                            <p:txEl>
                                              <p:pRg st="5" end="5"/>
                                            </p:txEl>
                                          </p:spTgt>
                                        </p:tgtEl>
                                        <p:attrNameLst>
                                          <p:attrName>ppt_y</p:attrName>
                                        </p:attrNameLst>
                                      </p:cBhvr>
                                      <p:tavLst>
                                        <p:tav tm="0">
                                          <p:val>
                                            <p:strVal val="#ppt_y+.1"/>
                                          </p:val>
                                        </p:tav>
                                        <p:tav tm="100000">
                                          <p:val>
                                            <p:strVal val="#ppt_y"/>
                                          </p:val>
                                        </p:tav>
                                      </p:tavLst>
                                    </p:anim>
                                  </p:childTnLst>
                                </p:cTn>
                              </p:par>
                              <p:par>
                                <p:cTn id="116" presetID="42" presetClass="entr" presetSubtype="0" fill="hold" nodeType="withEffect">
                                  <p:stCondLst>
                                    <p:cond delay="0"/>
                                  </p:stCondLst>
                                  <p:childTnLst>
                                    <p:set>
                                      <p:cBhvr>
                                        <p:cTn id="117" dur="1" fill="hold">
                                          <p:stCondLst>
                                            <p:cond delay="0"/>
                                          </p:stCondLst>
                                        </p:cTn>
                                        <p:tgtEl>
                                          <p:spTgt spid="6">
                                            <p:txEl>
                                              <p:pRg st="6" end="6"/>
                                            </p:txEl>
                                          </p:spTgt>
                                        </p:tgtEl>
                                        <p:attrNameLst>
                                          <p:attrName>style.visibility</p:attrName>
                                        </p:attrNameLst>
                                      </p:cBhvr>
                                      <p:to>
                                        <p:strVal val="visible"/>
                                      </p:to>
                                    </p:set>
                                    <p:animEffect transition="in" filter="fade">
                                      <p:cBhvr>
                                        <p:cTn id="118" dur="1000"/>
                                        <p:tgtEl>
                                          <p:spTgt spid="6">
                                            <p:txEl>
                                              <p:pRg st="6" end="6"/>
                                            </p:txEl>
                                          </p:spTgt>
                                        </p:tgtEl>
                                      </p:cBhvr>
                                    </p:animEffect>
                                    <p:anim calcmode="lin" valueType="num">
                                      <p:cBhvr>
                                        <p:cTn id="119"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120" dur="1000" fill="hold"/>
                                        <p:tgtEl>
                                          <p:spTgt spid="6">
                                            <p:txEl>
                                              <p:pRg st="6" end="6"/>
                                            </p:txEl>
                                          </p:spTgt>
                                        </p:tgtEl>
                                        <p:attrNameLst>
                                          <p:attrName>ppt_y</p:attrName>
                                        </p:attrNameLst>
                                      </p:cBhvr>
                                      <p:tavLst>
                                        <p:tav tm="0">
                                          <p:val>
                                            <p:strVal val="#ppt_y+.1"/>
                                          </p:val>
                                        </p:tav>
                                        <p:tav tm="100000">
                                          <p:val>
                                            <p:strVal val="#ppt_y"/>
                                          </p:val>
                                        </p:tav>
                                      </p:tavLst>
                                    </p:anim>
                                  </p:childTnLst>
                                </p:cTn>
                              </p:par>
                              <p:par>
                                <p:cTn id="121" presetID="42" presetClass="entr" presetSubtype="0" fill="hold" nodeType="withEffect">
                                  <p:stCondLst>
                                    <p:cond delay="0"/>
                                  </p:stCondLst>
                                  <p:childTnLst>
                                    <p:set>
                                      <p:cBhvr>
                                        <p:cTn id="122" dur="1" fill="hold">
                                          <p:stCondLst>
                                            <p:cond delay="0"/>
                                          </p:stCondLst>
                                        </p:cTn>
                                        <p:tgtEl>
                                          <p:spTgt spid="6">
                                            <p:txEl>
                                              <p:pRg st="7" end="7"/>
                                            </p:txEl>
                                          </p:spTgt>
                                        </p:tgtEl>
                                        <p:attrNameLst>
                                          <p:attrName>style.visibility</p:attrName>
                                        </p:attrNameLst>
                                      </p:cBhvr>
                                      <p:to>
                                        <p:strVal val="visible"/>
                                      </p:to>
                                    </p:set>
                                    <p:animEffect transition="in" filter="fade">
                                      <p:cBhvr>
                                        <p:cTn id="123" dur="1000"/>
                                        <p:tgtEl>
                                          <p:spTgt spid="6">
                                            <p:txEl>
                                              <p:pRg st="7" end="7"/>
                                            </p:txEl>
                                          </p:spTgt>
                                        </p:tgtEl>
                                      </p:cBhvr>
                                    </p:animEffect>
                                    <p:anim calcmode="lin" valueType="num">
                                      <p:cBhvr>
                                        <p:cTn id="124"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125" dur="1000" fill="hold"/>
                                        <p:tgtEl>
                                          <p:spTgt spid="6">
                                            <p:txEl>
                                              <p:pRg st="7" end="7"/>
                                            </p:txEl>
                                          </p:spTgt>
                                        </p:tgtEl>
                                        <p:attrNameLst>
                                          <p:attrName>ppt_y</p:attrName>
                                        </p:attrNameLst>
                                      </p:cBhvr>
                                      <p:tavLst>
                                        <p:tav tm="0">
                                          <p:val>
                                            <p:strVal val="#ppt_y+.1"/>
                                          </p:val>
                                        </p:tav>
                                        <p:tav tm="100000">
                                          <p:val>
                                            <p:strVal val="#ppt_y"/>
                                          </p:val>
                                        </p:tav>
                                      </p:tavLst>
                                    </p:anim>
                                  </p:childTnLst>
                                </p:cTn>
                              </p:par>
                              <p:par>
                                <p:cTn id="126" presetID="42" presetClass="entr" presetSubtype="0" fill="hold" nodeType="withEffect">
                                  <p:stCondLst>
                                    <p:cond delay="0"/>
                                  </p:stCondLst>
                                  <p:childTnLst>
                                    <p:set>
                                      <p:cBhvr>
                                        <p:cTn id="127" dur="1" fill="hold">
                                          <p:stCondLst>
                                            <p:cond delay="0"/>
                                          </p:stCondLst>
                                        </p:cTn>
                                        <p:tgtEl>
                                          <p:spTgt spid="6">
                                            <p:txEl>
                                              <p:pRg st="8" end="8"/>
                                            </p:txEl>
                                          </p:spTgt>
                                        </p:tgtEl>
                                        <p:attrNameLst>
                                          <p:attrName>style.visibility</p:attrName>
                                        </p:attrNameLst>
                                      </p:cBhvr>
                                      <p:to>
                                        <p:strVal val="visible"/>
                                      </p:to>
                                    </p:set>
                                    <p:animEffect transition="in" filter="fade">
                                      <p:cBhvr>
                                        <p:cTn id="128" dur="1000"/>
                                        <p:tgtEl>
                                          <p:spTgt spid="6">
                                            <p:txEl>
                                              <p:pRg st="8" end="8"/>
                                            </p:txEl>
                                          </p:spTgt>
                                        </p:tgtEl>
                                      </p:cBhvr>
                                    </p:animEffect>
                                    <p:anim calcmode="lin" valueType="num">
                                      <p:cBhvr>
                                        <p:cTn id="129"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130" dur="1000" fill="hold"/>
                                        <p:tgtEl>
                                          <p:spTgt spid="6">
                                            <p:txEl>
                                              <p:pRg st="8" end="8"/>
                                            </p:txEl>
                                          </p:spTgt>
                                        </p:tgtEl>
                                        <p:attrNameLst>
                                          <p:attrName>ppt_y</p:attrName>
                                        </p:attrNameLst>
                                      </p:cBhvr>
                                      <p:tavLst>
                                        <p:tav tm="0">
                                          <p:val>
                                            <p:strVal val="#ppt_y+.1"/>
                                          </p:val>
                                        </p:tav>
                                        <p:tav tm="100000">
                                          <p:val>
                                            <p:strVal val="#ppt_y"/>
                                          </p:val>
                                        </p:tav>
                                      </p:tavLst>
                                    </p:anim>
                                  </p:childTnLst>
                                </p:cTn>
                              </p:par>
                              <p:par>
                                <p:cTn id="131" presetID="42" presetClass="entr" presetSubtype="0" fill="hold" nodeType="withEffect">
                                  <p:stCondLst>
                                    <p:cond delay="0"/>
                                  </p:stCondLst>
                                  <p:childTnLst>
                                    <p:set>
                                      <p:cBhvr>
                                        <p:cTn id="132" dur="1" fill="hold">
                                          <p:stCondLst>
                                            <p:cond delay="0"/>
                                          </p:stCondLst>
                                        </p:cTn>
                                        <p:tgtEl>
                                          <p:spTgt spid="6">
                                            <p:txEl>
                                              <p:pRg st="9" end="9"/>
                                            </p:txEl>
                                          </p:spTgt>
                                        </p:tgtEl>
                                        <p:attrNameLst>
                                          <p:attrName>style.visibility</p:attrName>
                                        </p:attrNameLst>
                                      </p:cBhvr>
                                      <p:to>
                                        <p:strVal val="visible"/>
                                      </p:to>
                                    </p:set>
                                    <p:animEffect transition="in" filter="fade">
                                      <p:cBhvr>
                                        <p:cTn id="133" dur="1000"/>
                                        <p:tgtEl>
                                          <p:spTgt spid="6">
                                            <p:txEl>
                                              <p:pRg st="9" end="9"/>
                                            </p:txEl>
                                          </p:spTgt>
                                        </p:tgtEl>
                                      </p:cBhvr>
                                    </p:animEffect>
                                    <p:anim calcmode="lin" valueType="num">
                                      <p:cBhvr>
                                        <p:cTn id="134"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135" dur="1000" fill="hold"/>
                                        <p:tgtEl>
                                          <p:spTgt spid="6">
                                            <p:txEl>
                                              <p:pRg st="9" end="9"/>
                                            </p:txEl>
                                          </p:spTgt>
                                        </p:tgtEl>
                                        <p:attrNameLst>
                                          <p:attrName>ppt_y</p:attrName>
                                        </p:attrNameLst>
                                      </p:cBhvr>
                                      <p:tavLst>
                                        <p:tav tm="0">
                                          <p:val>
                                            <p:strVal val="#ppt_y+.1"/>
                                          </p:val>
                                        </p:tav>
                                        <p:tav tm="100000">
                                          <p:val>
                                            <p:strVal val="#ppt_y"/>
                                          </p:val>
                                        </p:tav>
                                      </p:tavLst>
                                    </p:anim>
                                  </p:childTnLst>
                                </p:cTn>
                              </p:par>
                              <p:par>
                                <p:cTn id="136" presetID="42" presetClass="entr" presetSubtype="0" fill="hold" nodeType="withEffect">
                                  <p:stCondLst>
                                    <p:cond delay="0"/>
                                  </p:stCondLst>
                                  <p:childTnLst>
                                    <p:set>
                                      <p:cBhvr>
                                        <p:cTn id="137" dur="1" fill="hold">
                                          <p:stCondLst>
                                            <p:cond delay="0"/>
                                          </p:stCondLst>
                                        </p:cTn>
                                        <p:tgtEl>
                                          <p:spTgt spid="6">
                                            <p:txEl>
                                              <p:pRg st="10" end="10"/>
                                            </p:txEl>
                                          </p:spTgt>
                                        </p:tgtEl>
                                        <p:attrNameLst>
                                          <p:attrName>style.visibility</p:attrName>
                                        </p:attrNameLst>
                                      </p:cBhvr>
                                      <p:to>
                                        <p:strVal val="visible"/>
                                      </p:to>
                                    </p:set>
                                    <p:animEffect transition="in" filter="fade">
                                      <p:cBhvr>
                                        <p:cTn id="138" dur="1000"/>
                                        <p:tgtEl>
                                          <p:spTgt spid="6">
                                            <p:txEl>
                                              <p:pRg st="10" end="10"/>
                                            </p:txEl>
                                          </p:spTgt>
                                        </p:tgtEl>
                                      </p:cBhvr>
                                    </p:animEffect>
                                    <p:anim calcmode="lin" valueType="num">
                                      <p:cBhvr>
                                        <p:cTn id="139"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140" dur="10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4.4.4  </a:t>
            </a:r>
            <a:r>
              <a:rPr lang="zh-CN" altLang="zh-CN" sz="3600" b="1" kern="1200" dirty="0">
                <a:solidFill>
                  <a:srgbClr val="C00000"/>
                </a:solidFill>
              </a:rPr>
              <a:t>派生类修改基类成员的访问权限</a:t>
            </a:r>
            <a:endParaRPr lang="zh-CN" altLang="en-US" sz="3600" b="1" kern="1200" dirty="0">
              <a:solidFill>
                <a:srgbClr val="C00000"/>
              </a:solidFill>
            </a:endParaRPr>
          </a:p>
        </p:txBody>
      </p:sp>
      <p:sp>
        <p:nvSpPr>
          <p:cNvPr id="3" name="内容占位符 2"/>
          <p:cNvSpPr>
            <a:spLocks noGrp="1"/>
          </p:cNvSpPr>
          <p:nvPr>
            <p:ph idx="1"/>
          </p:nvPr>
        </p:nvSpPr>
        <p:spPr>
          <a:xfrm>
            <a:off x="179512" y="2132856"/>
            <a:ext cx="4104456" cy="4248472"/>
          </a:xfrm>
        </p:spPr>
        <p:txBody>
          <a:bodyPr/>
          <a:lstStyle/>
          <a:p>
            <a:pPr marL="0" indent="0">
              <a:buNone/>
            </a:pPr>
            <a:r>
              <a:rPr lang="en-US" altLang="zh-CN" sz="1600" b="1" dirty="0" smtClean="0"/>
              <a:t>#</a:t>
            </a:r>
            <a:r>
              <a:rPr lang="en-US" altLang="zh-CN" sz="1600" b="1" dirty="0"/>
              <a:t>include &lt;</a:t>
            </a:r>
            <a:r>
              <a:rPr lang="en-US" altLang="zh-CN" sz="1600" b="1" dirty="0" err="1"/>
              <a:t>iostream</a:t>
            </a:r>
            <a:r>
              <a:rPr lang="en-US" altLang="zh-CN" sz="1600" b="1" dirty="0"/>
              <a:t>&gt;</a:t>
            </a:r>
            <a:endParaRPr lang="zh-CN" altLang="zh-CN" sz="1600" b="1" dirty="0"/>
          </a:p>
          <a:p>
            <a:pPr marL="0" indent="0">
              <a:buNone/>
            </a:pPr>
            <a:r>
              <a:rPr lang="en-US" altLang="zh-CN" sz="1600" b="1" dirty="0"/>
              <a:t>using namespace </a:t>
            </a:r>
            <a:r>
              <a:rPr lang="en-US" altLang="zh-CN" sz="1600" b="1" dirty="0" err="1"/>
              <a:t>std</a:t>
            </a:r>
            <a:r>
              <a:rPr lang="en-US" altLang="zh-CN" sz="1600" b="1" dirty="0"/>
              <a:t>;</a:t>
            </a:r>
            <a:endParaRPr lang="zh-CN" altLang="zh-CN" sz="1600" b="1" dirty="0"/>
          </a:p>
          <a:p>
            <a:pPr marL="0" indent="0">
              <a:buNone/>
            </a:pPr>
            <a:r>
              <a:rPr lang="en-US" altLang="zh-CN" sz="1600" b="1" dirty="0"/>
              <a:t>class Base {</a:t>
            </a:r>
            <a:endParaRPr lang="zh-CN" altLang="zh-CN" sz="1600" b="1" dirty="0"/>
          </a:p>
          <a:p>
            <a:pPr marL="0" indent="0">
              <a:buNone/>
            </a:pPr>
            <a:r>
              <a:rPr lang="en-US" altLang="zh-CN" sz="1600" b="1" dirty="0">
                <a:solidFill>
                  <a:srgbClr val="FF0000"/>
                </a:solidFill>
              </a:rPr>
              <a:t>public: </a:t>
            </a:r>
            <a:endParaRPr lang="zh-CN" altLang="zh-CN" sz="1600" b="1" dirty="0">
              <a:solidFill>
                <a:srgbClr val="FF0000"/>
              </a:solidFill>
            </a:endParaRPr>
          </a:p>
          <a:p>
            <a:pPr marL="0" indent="0">
              <a:buNone/>
            </a:pPr>
            <a:r>
              <a:rPr lang="en-US" altLang="zh-CN" sz="1600" b="1" dirty="0"/>
              <a:t> </a:t>
            </a:r>
            <a:r>
              <a:rPr lang="en-US" altLang="zh-CN" sz="1600" b="1" dirty="0" smtClean="0"/>
              <a:t>   </a:t>
            </a:r>
            <a:r>
              <a:rPr lang="en-US" altLang="zh-CN" sz="1600" b="1" dirty="0" err="1" smtClean="0"/>
              <a:t>int</a:t>
            </a:r>
            <a:r>
              <a:rPr lang="en-US" altLang="zh-CN" sz="1600" b="1" dirty="0" smtClean="0"/>
              <a:t> </a:t>
            </a:r>
            <a:r>
              <a:rPr lang="en-US" altLang="zh-CN" sz="1600" b="1" dirty="0"/>
              <a:t>x = 0;</a:t>
            </a:r>
            <a:endParaRPr lang="zh-CN" altLang="zh-CN" sz="1600" b="1" dirty="0"/>
          </a:p>
          <a:p>
            <a:pPr marL="0" indent="0">
              <a:buNone/>
            </a:pPr>
            <a:r>
              <a:rPr lang="en-US" altLang="zh-CN" sz="1600" b="1" dirty="0"/>
              <a:t> </a:t>
            </a:r>
            <a:r>
              <a:rPr lang="en-US" altLang="zh-CN" sz="1600" b="1" dirty="0" smtClean="0"/>
              <a:t>   void </a:t>
            </a:r>
            <a:r>
              <a:rPr lang="en-US" altLang="zh-CN" sz="1600" b="1" dirty="0" err="1"/>
              <a:t>setxyz</a:t>
            </a:r>
            <a:r>
              <a:rPr lang="en-US" altLang="zh-CN" sz="1600" b="1" dirty="0"/>
              <a:t>(</a:t>
            </a:r>
            <a:r>
              <a:rPr lang="en-US" altLang="zh-CN" sz="1600" b="1" dirty="0" err="1"/>
              <a:t>int</a:t>
            </a:r>
            <a:r>
              <a:rPr lang="en-US" altLang="zh-CN" sz="1600" b="1" dirty="0"/>
              <a:t> a, double b, float c) {</a:t>
            </a:r>
            <a:endParaRPr lang="zh-CN" altLang="zh-CN" sz="1600" b="1" dirty="0"/>
          </a:p>
          <a:p>
            <a:pPr marL="0" indent="0">
              <a:buNone/>
            </a:pPr>
            <a:r>
              <a:rPr lang="en-US" altLang="zh-CN" sz="1600" b="1" dirty="0"/>
              <a:t> </a:t>
            </a:r>
            <a:r>
              <a:rPr lang="en-US" altLang="zh-CN" sz="1600" b="1" dirty="0" smtClean="0"/>
              <a:t>       x </a:t>
            </a:r>
            <a:r>
              <a:rPr lang="en-US" altLang="zh-CN" sz="1600" b="1" dirty="0"/>
              <a:t>= a; y = b; z = c;</a:t>
            </a:r>
            <a:endParaRPr lang="zh-CN" altLang="zh-CN" sz="1600" b="1" dirty="0"/>
          </a:p>
          <a:p>
            <a:pPr marL="0" indent="0">
              <a:buNone/>
            </a:pPr>
            <a:r>
              <a:rPr lang="en-US" altLang="zh-CN" sz="1600" b="1" dirty="0"/>
              <a:t> </a:t>
            </a:r>
            <a:r>
              <a:rPr lang="en-US" altLang="zh-CN" sz="1600" b="1" dirty="0" smtClean="0"/>
              <a:t>   }</a:t>
            </a:r>
            <a:endParaRPr lang="zh-CN" altLang="zh-CN" sz="1600" b="1" dirty="0"/>
          </a:p>
          <a:p>
            <a:pPr marL="0" indent="0">
              <a:buNone/>
            </a:pPr>
            <a:r>
              <a:rPr lang="en-US" altLang="zh-CN" sz="1600" b="1" dirty="0">
                <a:solidFill>
                  <a:srgbClr val="FF0000"/>
                </a:solidFill>
              </a:rPr>
              <a:t>protected:</a:t>
            </a:r>
            <a:endParaRPr lang="zh-CN" altLang="zh-CN" sz="1600" b="1" dirty="0">
              <a:solidFill>
                <a:srgbClr val="FF0000"/>
              </a:solidFill>
            </a:endParaRPr>
          </a:p>
          <a:p>
            <a:pPr marL="0" indent="0">
              <a:buNone/>
            </a:pPr>
            <a:r>
              <a:rPr lang="en-US" altLang="zh-CN" sz="1600" b="1" dirty="0"/>
              <a:t> </a:t>
            </a:r>
            <a:r>
              <a:rPr lang="en-US" altLang="zh-CN" sz="1600" b="1" dirty="0" smtClean="0"/>
              <a:t>   double </a:t>
            </a:r>
            <a:r>
              <a:rPr lang="en-US" altLang="zh-CN" sz="1600" b="1" dirty="0"/>
              <a:t>y = 0;</a:t>
            </a:r>
            <a:endParaRPr lang="zh-CN" altLang="zh-CN" sz="1600" b="1" dirty="0"/>
          </a:p>
          <a:p>
            <a:pPr marL="0" indent="0">
              <a:buNone/>
            </a:pPr>
            <a:r>
              <a:rPr lang="en-US" altLang="zh-CN" sz="1600" b="1" dirty="0"/>
              <a:t> </a:t>
            </a:r>
            <a:r>
              <a:rPr lang="en-US" altLang="zh-CN" sz="1600" b="1" dirty="0" smtClean="0"/>
              <a:t>   float </a:t>
            </a:r>
            <a:r>
              <a:rPr lang="en-US" altLang="zh-CN" sz="1600" b="1" dirty="0" err="1"/>
              <a:t>getZ</a:t>
            </a:r>
            <a:r>
              <a:rPr lang="en-US" altLang="zh-CN" sz="1600" b="1" dirty="0"/>
              <a:t>() { return z; }</a:t>
            </a:r>
            <a:endParaRPr lang="zh-CN" altLang="zh-CN" sz="1600" b="1" dirty="0"/>
          </a:p>
          <a:p>
            <a:pPr marL="0" indent="0">
              <a:buNone/>
            </a:pPr>
            <a:r>
              <a:rPr lang="en-US" altLang="zh-CN" sz="1600" b="1" dirty="0">
                <a:solidFill>
                  <a:srgbClr val="FF0000"/>
                </a:solidFill>
              </a:rPr>
              <a:t>private:</a:t>
            </a:r>
            <a:endParaRPr lang="zh-CN" altLang="zh-CN" sz="1600" b="1" dirty="0">
              <a:solidFill>
                <a:srgbClr val="FF0000"/>
              </a:solidFill>
            </a:endParaRPr>
          </a:p>
          <a:p>
            <a:pPr marL="0" indent="0">
              <a:buNone/>
            </a:pPr>
            <a:r>
              <a:rPr lang="en-US" altLang="zh-CN" sz="1600" b="1" dirty="0"/>
              <a:t> </a:t>
            </a:r>
            <a:r>
              <a:rPr lang="en-US" altLang="zh-CN" sz="1600" b="1" dirty="0" smtClean="0"/>
              <a:t>   float </a:t>
            </a:r>
            <a:r>
              <a:rPr lang="en-US" altLang="zh-CN" sz="1600" b="1" dirty="0"/>
              <a:t>z = 0;	</a:t>
            </a:r>
            <a:endParaRPr lang="zh-CN" altLang="zh-CN" sz="1600" b="1" dirty="0"/>
          </a:p>
          <a:p>
            <a:pPr marL="0" indent="0">
              <a:buNone/>
            </a:pPr>
            <a:r>
              <a:rPr lang="en-US" altLang="zh-CN" sz="1600" b="1" dirty="0"/>
              <a:t>};</a:t>
            </a:r>
            <a:endParaRPr lang="zh-CN" altLang="zh-CN" sz="1600" b="1" dirty="0"/>
          </a:p>
          <a:p>
            <a:pPr marL="0" indent="0">
              <a:buNone/>
            </a:pPr>
            <a:endParaRPr lang="zh-CN" altLang="zh-CN" sz="1800" dirty="0">
              <a:solidFill>
                <a:srgbClr val="0000CC"/>
              </a:solidFill>
            </a:endParaRPr>
          </a:p>
          <a:p>
            <a:pPr marL="0" indent="0">
              <a:buNone/>
            </a:pPr>
            <a:endParaRPr lang="zh-CN" altLang="en-US" sz="1800" dirty="0">
              <a:solidFill>
                <a:srgbClr val="0000CC"/>
              </a:solidFill>
            </a:endParaRPr>
          </a:p>
        </p:txBody>
      </p:sp>
      <p:sp>
        <p:nvSpPr>
          <p:cNvPr id="5" name="文本框 4"/>
          <p:cNvSpPr txBox="1"/>
          <p:nvPr/>
        </p:nvSpPr>
        <p:spPr>
          <a:xfrm>
            <a:off x="424926" y="1124744"/>
            <a:ext cx="7992888" cy="1200329"/>
          </a:xfrm>
          <a:prstGeom prst="rect">
            <a:avLst/>
          </a:prstGeom>
          <a:noFill/>
        </p:spPr>
        <p:txBody>
          <a:bodyPr wrap="square" rtlCol="0">
            <a:spAutoFit/>
          </a:bodyPr>
          <a:lstStyle/>
          <a:p>
            <a:r>
              <a:rPr lang="zh-CN" altLang="zh-CN" b="1" dirty="0">
                <a:solidFill>
                  <a:srgbClr val="0000CC"/>
                </a:solidFill>
              </a:rPr>
              <a:t>【例</a:t>
            </a:r>
            <a:r>
              <a:rPr lang="en-US" altLang="zh-CN" b="1" dirty="0">
                <a:solidFill>
                  <a:srgbClr val="0000CC"/>
                </a:solidFill>
              </a:rPr>
              <a:t>4-5</a:t>
            </a:r>
            <a:r>
              <a:rPr lang="zh-CN" altLang="zh-CN" b="1" dirty="0">
                <a:solidFill>
                  <a:srgbClr val="0000CC"/>
                </a:solidFill>
              </a:rPr>
              <a:t>】类</a:t>
            </a:r>
            <a:r>
              <a:rPr lang="en-US" altLang="zh-CN" b="1" dirty="0">
                <a:solidFill>
                  <a:srgbClr val="0000CC"/>
                </a:solidFill>
              </a:rPr>
              <a:t>D</a:t>
            </a:r>
            <a:r>
              <a:rPr lang="zh-CN" altLang="zh-CN" b="1" dirty="0">
                <a:solidFill>
                  <a:srgbClr val="0000CC"/>
                </a:solidFill>
              </a:rPr>
              <a:t>私有继承了类</a:t>
            </a:r>
            <a:r>
              <a:rPr lang="en-US" altLang="zh-CN" b="1" dirty="0">
                <a:solidFill>
                  <a:srgbClr val="0000CC"/>
                </a:solidFill>
              </a:rPr>
              <a:t>Base</a:t>
            </a:r>
            <a:r>
              <a:rPr lang="zh-CN" altLang="zh-CN" b="1" dirty="0">
                <a:solidFill>
                  <a:srgbClr val="0000CC"/>
                </a:solidFill>
              </a:rPr>
              <a:t>，修改基类</a:t>
            </a:r>
            <a:r>
              <a:rPr lang="en-US" altLang="zh-CN" b="1" dirty="0">
                <a:solidFill>
                  <a:srgbClr val="0000CC"/>
                </a:solidFill>
              </a:rPr>
              <a:t>Base</a:t>
            </a:r>
            <a:r>
              <a:rPr lang="zh-CN" altLang="zh-CN" b="1" dirty="0">
                <a:solidFill>
                  <a:srgbClr val="0000CC"/>
                </a:solidFill>
              </a:rPr>
              <a:t>成员在派生类中的访问权限，设置基类成员</a:t>
            </a:r>
            <a:r>
              <a:rPr lang="en-US" altLang="zh-CN" b="1" dirty="0">
                <a:solidFill>
                  <a:srgbClr val="0000CC"/>
                </a:solidFill>
              </a:rPr>
              <a:t>y</a:t>
            </a:r>
            <a:r>
              <a:rPr lang="zh-CN" altLang="zh-CN" b="1" dirty="0">
                <a:solidFill>
                  <a:srgbClr val="0000CC"/>
                </a:solidFill>
              </a:rPr>
              <a:t>在派生类的权限为</a:t>
            </a:r>
            <a:r>
              <a:rPr lang="en-US" altLang="zh-CN" b="1" dirty="0">
                <a:solidFill>
                  <a:srgbClr val="0000CC"/>
                </a:solidFill>
              </a:rPr>
              <a:t>private</a:t>
            </a:r>
            <a:r>
              <a:rPr lang="zh-CN" altLang="zh-CN" b="1" dirty="0">
                <a:solidFill>
                  <a:srgbClr val="0000CC"/>
                </a:solidFill>
              </a:rPr>
              <a:t>，其余成员在派生类中的权限保持与其在基类中的相同权限。</a:t>
            </a:r>
            <a:endParaRPr lang="en-US" altLang="zh-CN" b="1" dirty="0">
              <a:solidFill>
                <a:srgbClr val="0000CC"/>
              </a:solidFill>
            </a:endParaRPr>
          </a:p>
          <a:p>
            <a:endParaRPr lang="zh-CN" altLang="en-US" dirty="0"/>
          </a:p>
        </p:txBody>
      </p:sp>
      <p:sp>
        <p:nvSpPr>
          <p:cNvPr id="6" name="内容占位符 2"/>
          <p:cNvSpPr txBox="1">
            <a:spLocks/>
          </p:cNvSpPr>
          <p:nvPr/>
        </p:nvSpPr>
        <p:spPr bwMode="auto">
          <a:xfrm>
            <a:off x="3995936" y="1849666"/>
            <a:ext cx="5328592" cy="5040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en-US" altLang="zh-CN" sz="1600" b="1" kern="0" dirty="0" smtClean="0"/>
              <a:t>class D :private Base {</a:t>
            </a:r>
            <a:endParaRPr lang="zh-CN" altLang="zh-CN" sz="1600" b="1" kern="0" dirty="0" smtClean="0"/>
          </a:p>
          <a:p>
            <a:pPr marL="0" indent="0">
              <a:buFontTx/>
              <a:buNone/>
            </a:pPr>
            <a:r>
              <a:rPr lang="en-US" altLang="zh-CN" sz="1600" b="1" kern="0" dirty="0" smtClean="0"/>
              <a:t>protected:</a:t>
            </a:r>
            <a:endParaRPr lang="zh-CN" altLang="zh-CN" sz="1600" b="1" kern="0" dirty="0" smtClean="0"/>
          </a:p>
          <a:p>
            <a:pPr marL="0" indent="0">
              <a:buFontTx/>
              <a:buNone/>
            </a:pPr>
            <a:r>
              <a:rPr lang="en-US" altLang="zh-CN" sz="1600" b="1" kern="0" dirty="0"/>
              <a:t> </a:t>
            </a:r>
            <a:r>
              <a:rPr lang="en-US" altLang="zh-CN" sz="1600" b="1" kern="0" dirty="0" smtClean="0"/>
              <a:t>   </a:t>
            </a:r>
            <a:r>
              <a:rPr lang="en-US" altLang="zh-CN" sz="1600" b="1" kern="0" dirty="0" smtClean="0">
                <a:solidFill>
                  <a:srgbClr val="FF0000"/>
                </a:solidFill>
              </a:rPr>
              <a:t>using Base::</a:t>
            </a:r>
            <a:r>
              <a:rPr lang="en-US" altLang="zh-CN" sz="1600" b="1" kern="0" dirty="0" err="1" smtClean="0">
                <a:solidFill>
                  <a:srgbClr val="FF0000"/>
                </a:solidFill>
              </a:rPr>
              <a:t>getZ</a:t>
            </a:r>
            <a:r>
              <a:rPr lang="en-US" altLang="zh-CN" sz="1600" b="1" kern="0" dirty="0" smtClean="0">
                <a:solidFill>
                  <a:srgbClr val="FF0000"/>
                </a:solidFill>
              </a:rPr>
              <a:t>; //</a:t>
            </a:r>
            <a:r>
              <a:rPr lang="zh-CN" altLang="zh-CN" sz="1600" b="1" kern="0" dirty="0" smtClean="0">
                <a:solidFill>
                  <a:srgbClr val="FF0000"/>
                </a:solidFill>
              </a:rPr>
              <a:t>指定</a:t>
            </a:r>
            <a:r>
              <a:rPr lang="en-US" altLang="zh-CN" sz="1600" b="1" kern="0" dirty="0" err="1" smtClean="0">
                <a:solidFill>
                  <a:srgbClr val="FF0000"/>
                </a:solidFill>
              </a:rPr>
              <a:t>getz</a:t>
            </a:r>
            <a:r>
              <a:rPr lang="zh-CN" altLang="zh-CN" sz="1600" b="1" kern="0" dirty="0" smtClean="0">
                <a:solidFill>
                  <a:srgbClr val="FF0000"/>
                </a:solidFill>
              </a:rPr>
              <a:t>为</a:t>
            </a:r>
            <a:r>
              <a:rPr lang="en-US" altLang="zh-CN" sz="1600" b="1" kern="0" dirty="0" smtClean="0">
                <a:solidFill>
                  <a:srgbClr val="FF0000"/>
                </a:solidFill>
              </a:rPr>
              <a:t>protected</a:t>
            </a:r>
            <a:r>
              <a:rPr lang="zh-CN" altLang="zh-CN" sz="1600" b="1" kern="0" dirty="0" smtClean="0">
                <a:solidFill>
                  <a:srgbClr val="FF0000"/>
                </a:solidFill>
              </a:rPr>
              <a:t>权限</a:t>
            </a:r>
          </a:p>
          <a:p>
            <a:pPr marL="0" indent="0">
              <a:buFontTx/>
              <a:buNone/>
            </a:pPr>
            <a:r>
              <a:rPr lang="en-US" altLang="zh-CN" sz="1600" b="1" kern="0" dirty="0">
                <a:solidFill>
                  <a:srgbClr val="FF0000"/>
                </a:solidFill>
              </a:rPr>
              <a:t> </a:t>
            </a:r>
            <a:r>
              <a:rPr lang="en-US" altLang="zh-CN" sz="1600" b="1" kern="0" dirty="0" smtClean="0">
                <a:solidFill>
                  <a:srgbClr val="FF0000"/>
                </a:solidFill>
              </a:rPr>
              <a:t>   </a:t>
            </a:r>
            <a:r>
              <a:rPr lang="en-US" altLang="zh-CN" sz="1600" b="1" kern="0" dirty="0" smtClean="0">
                <a:solidFill>
                  <a:srgbClr val="0000CC"/>
                </a:solidFill>
              </a:rPr>
              <a:t>//using Base::z;     //</a:t>
            </a:r>
            <a:r>
              <a:rPr lang="zh-CN" altLang="zh-CN" sz="1600" b="1" kern="0" dirty="0" smtClean="0">
                <a:solidFill>
                  <a:srgbClr val="0000CC"/>
                </a:solidFill>
              </a:rPr>
              <a:t>错误，不</a:t>
            </a:r>
            <a:r>
              <a:rPr lang="zh-CN" altLang="en-US" sz="1600" b="1" kern="0" dirty="0" smtClean="0">
                <a:solidFill>
                  <a:srgbClr val="0000CC"/>
                </a:solidFill>
              </a:rPr>
              <a:t>能</a:t>
            </a:r>
            <a:r>
              <a:rPr lang="zh-CN" altLang="zh-CN" sz="1600" b="1" kern="0" dirty="0" smtClean="0">
                <a:solidFill>
                  <a:srgbClr val="0000CC"/>
                </a:solidFill>
              </a:rPr>
              <a:t>修改基类</a:t>
            </a:r>
            <a:r>
              <a:rPr lang="en-US" altLang="zh-CN" sz="1600" b="1" kern="0" dirty="0" smtClean="0">
                <a:solidFill>
                  <a:srgbClr val="0000CC"/>
                </a:solidFill>
              </a:rPr>
              <a:t>private</a:t>
            </a:r>
            <a:r>
              <a:rPr lang="zh-CN" altLang="zh-CN" sz="1600" b="1" kern="0" dirty="0" smtClean="0">
                <a:solidFill>
                  <a:srgbClr val="0000CC"/>
                </a:solidFill>
              </a:rPr>
              <a:t>成员</a:t>
            </a:r>
          </a:p>
          <a:p>
            <a:pPr marL="0" indent="0">
              <a:buFontTx/>
              <a:buNone/>
            </a:pPr>
            <a:r>
              <a:rPr lang="en-US" altLang="zh-CN" sz="1600" b="1" kern="0" dirty="0" smtClean="0"/>
              <a:t>public:</a:t>
            </a:r>
            <a:endParaRPr lang="zh-CN" altLang="zh-CN" sz="1600" b="1" kern="0" dirty="0" smtClean="0"/>
          </a:p>
          <a:p>
            <a:pPr marL="0" indent="0">
              <a:buFontTx/>
              <a:buNone/>
            </a:pPr>
            <a:r>
              <a:rPr lang="en-US" altLang="zh-CN" sz="1600" b="1" kern="0" dirty="0"/>
              <a:t> </a:t>
            </a:r>
            <a:r>
              <a:rPr lang="en-US" altLang="zh-CN" sz="1600" b="1" kern="0" dirty="0" smtClean="0"/>
              <a:t>   </a:t>
            </a:r>
            <a:r>
              <a:rPr lang="en-US" altLang="zh-CN" sz="1600" b="1" kern="0" dirty="0" smtClean="0">
                <a:solidFill>
                  <a:srgbClr val="FF0000"/>
                </a:solidFill>
              </a:rPr>
              <a:t>using Base::x;              //</a:t>
            </a:r>
            <a:r>
              <a:rPr lang="zh-CN" altLang="zh-CN" sz="1600" b="1" kern="0" dirty="0" smtClean="0">
                <a:solidFill>
                  <a:srgbClr val="FF0000"/>
                </a:solidFill>
              </a:rPr>
              <a:t>指定</a:t>
            </a:r>
            <a:r>
              <a:rPr lang="en-US" altLang="zh-CN" sz="1600" b="1" kern="0" dirty="0" smtClean="0">
                <a:solidFill>
                  <a:srgbClr val="FF0000"/>
                </a:solidFill>
              </a:rPr>
              <a:t>x</a:t>
            </a:r>
            <a:r>
              <a:rPr lang="zh-CN" altLang="zh-CN" sz="1600" b="1" kern="0" dirty="0" smtClean="0">
                <a:solidFill>
                  <a:srgbClr val="FF0000"/>
                </a:solidFill>
              </a:rPr>
              <a:t>为</a:t>
            </a:r>
            <a:r>
              <a:rPr lang="en-US" altLang="zh-CN" sz="1600" b="1" kern="0" dirty="0" smtClean="0">
                <a:solidFill>
                  <a:srgbClr val="FF0000"/>
                </a:solidFill>
              </a:rPr>
              <a:t>public</a:t>
            </a:r>
            <a:r>
              <a:rPr lang="zh-CN" altLang="zh-CN" sz="1600" b="1" kern="0" dirty="0" smtClean="0">
                <a:solidFill>
                  <a:srgbClr val="FF0000"/>
                </a:solidFill>
              </a:rPr>
              <a:t>权限</a:t>
            </a:r>
            <a:r>
              <a:rPr lang="en-US" altLang="zh-CN" sz="1600" b="1" kern="0" dirty="0" smtClean="0">
                <a:solidFill>
                  <a:srgbClr val="FF0000"/>
                </a:solidFill>
              </a:rPr>
              <a:t>     </a:t>
            </a:r>
            <a:endParaRPr lang="zh-CN" altLang="zh-CN" sz="1600" b="1" kern="0" dirty="0" smtClean="0">
              <a:solidFill>
                <a:srgbClr val="FF0000"/>
              </a:solidFill>
            </a:endParaRPr>
          </a:p>
          <a:p>
            <a:pPr marL="0" indent="0">
              <a:buFontTx/>
              <a:buNone/>
            </a:pPr>
            <a:r>
              <a:rPr lang="en-US" altLang="zh-CN" sz="1600" b="1" kern="0" dirty="0">
                <a:solidFill>
                  <a:srgbClr val="FF0000"/>
                </a:solidFill>
              </a:rPr>
              <a:t> </a:t>
            </a:r>
            <a:r>
              <a:rPr lang="en-US" altLang="zh-CN" sz="1600" b="1" kern="0" dirty="0" smtClean="0">
                <a:solidFill>
                  <a:srgbClr val="FF0000"/>
                </a:solidFill>
              </a:rPr>
              <a:t>   using Base::</a:t>
            </a:r>
            <a:r>
              <a:rPr lang="en-US" altLang="zh-CN" sz="1600" b="1" kern="0" dirty="0" err="1" smtClean="0">
                <a:solidFill>
                  <a:srgbClr val="FF0000"/>
                </a:solidFill>
              </a:rPr>
              <a:t>setxyz</a:t>
            </a:r>
            <a:r>
              <a:rPr lang="en-US" altLang="zh-CN" sz="1600" b="1" kern="0" dirty="0" smtClean="0">
                <a:solidFill>
                  <a:srgbClr val="FF0000"/>
                </a:solidFill>
              </a:rPr>
              <a:t>;     //</a:t>
            </a:r>
            <a:r>
              <a:rPr lang="zh-CN" altLang="zh-CN" sz="1600" b="1" kern="0" dirty="0" smtClean="0">
                <a:solidFill>
                  <a:srgbClr val="FF0000"/>
                </a:solidFill>
              </a:rPr>
              <a:t>指定</a:t>
            </a:r>
            <a:r>
              <a:rPr lang="en-US" altLang="zh-CN" sz="1600" b="1" kern="0" dirty="0" err="1" smtClean="0">
                <a:solidFill>
                  <a:srgbClr val="FF0000"/>
                </a:solidFill>
              </a:rPr>
              <a:t>setxyz</a:t>
            </a:r>
            <a:r>
              <a:rPr lang="zh-CN" altLang="zh-CN" sz="1600" b="1" kern="0" dirty="0" smtClean="0">
                <a:solidFill>
                  <a:srgbClr val="FF0000"/>
                </a:solidFill>
              </a:rPr>
              <a:t>为</a:t>
            </a:r>
            <a:r>
              <a:rPr lang="en-US" altLang="zh-CN" sz="1600" b="1" kern="0" dirty="0" smtClean="0">
                <a:solidFill>
                  <a:srgbClr val="FF0000"/>
                </a:solidFill>
              </a:rPr>
              <a:t>public</a:t>
            </a:r>
            <a:r>
              <a:rPr lang="zh-CN" altLang="zh-CN" sz="1600" b="1" kern="0" dirty="0" smtClean="0">
                <a:solidFill>
                  <a:srgbClr val="FF0000"/>
                </a:solidFill>
              </a:rPr>
              <a:t>权限</a:t>
            </a:r>
          </a:p>
          <a:p>
            <a:pPr marL="0" indent="0">
              <a:buFontTx/>
              <a:buNone/>
            </a:pPr>
            <a:r>
              <a:rPr lang="en-US" altLang="zh-CN" sz="1600" b="1" kern="0" dirty="0"/>
              <a:t> </a:t>
            </a:r>
            <a:r>
              <a:rPr lang="en-US" altLang="zh-CN" sz="1600" b="1" kern="0" dirty="0" smtClean="0"/>
              <a:t>   void display() {</a:t>
            </a:r>
            <a:r>
              <a:rPr lang="en-US" altLang="zh-CN" sz="1600" b="1" kern="0" dirty="0"/>
              <a:t> </a:t>
            </a:r>
            <a:r>
              <a:rPr lang="en-US" altLang="zh-CN" sz="1600" b="1" kern="0" dirty="0" smtClean="0"/>
              <a:t> </a:t>
            </a:r>
            <a:r>
              <a:rPr lang="en-US" altLang="zh-CN" sz="1600" b="1" kern="0" dirty="0" err="1" smtClean="0"/>
              <a:t>cout</a:t>
            </a:r>
            <a:r>
              <a:rPr lang="en-US" altLang="zh-CN" sz="1600" b="1" kern="0" dirty="0" smtClean="0"/>
              <a:t> &lt;&lt; "x=" &lt;&lt; x &lt;&lt; "\ty=" &lt;&lt; y </a:t>
            </a:r>
          </a:p>
          <a:p>
            <a:pPr marL="0" indent="0">
              <a:buFontTx/>
              <a:buNone/>
            </a:pPr>
            <a:r>
              <a:rPr lang="en-US" altLang="zh-CN" sz="1600" b="1" kern="0" dirty="0"/>
              <a:t> </a:t>
            </a:r>
            <a:r>
              <a:rPr lang="en-US" altLang="zh-CN" sz="1600" b="1" kern="0" dirty="0" smtClean="0"/>
              <a:t>                              &lt;&lt; "\</a:t>
            </a:r>
            <a:r>
              <a:rPr lang="en-US" altLang="zh-CN" sz="1600" b="1" kern="0" dirty="0" err="1" smtClean="0"/>
              <a:t>tz</a:t>
            </a:r>
            <a:r>
              <a:rPr lang="en-US" altLang="zh-CN" sz="1600" b="1" kern="0" dirty="0" smtClean="0"/>
              <a:t>=" &lt;&lt; </a:t>
            </a:r>
            <a:r>
              <a:rPr lang="en-US" altLang="zh-CN" sz="1600" b="1" kern="0" dirty="0" err="1" smtClean="0"/>
              <a:t>getZ</a:t>
            </a:r>
            <a:r>
              <a:rPr lang="en-US" altLang="zh-CN" sz="1600" b="1" kern="0" dirty="0" smtClean="0"/>
              <a:t>() &lt;&lt; </a:t>
            </a:r>
            <a:r>
              <a:rPr lang="en-US" altLang="zh-CN" sz="1600" b="1" kern="0" dirty="0" err="1" smtClean="0"/>
              <a:t>endl</a:t>
            </a:r>
            <a:r>
              <a:rPr lang="en-US" altLang="zh-CN" sz="1600" b="1" kern="0" dirty="0" smtClean="0"/>
              <a:t>;</a:t>
            </a:r>
            <a:r>
              <a:rPr lang="en-US" altLang="zh-CN" sz="1600" b="1" kern="0" dirty="0"/>
              <a:t> </a:t>
            </a:r>
            <a:r>
              <a:rPr lang="en-US" altLang="zh-CN" sz="1600" b="1" kern="0" dirty="0" smtClean="0"/>
              <a:t>}	</a:t>
            </a:r>
            <a:endParaRPr lang="zh-CN" altLang="zh-CN" sz="1600" b="1" kern="0" dirty="0" smtClean="0"/>
          </a:p>
          <a:p>
            <a:pPr marL="0" indent="0">
              <a:buFontTx/>
              <a:buNone/>
            </a:pPr>
            <a:r>
              <a:rPr lang="en-US" altLang="zh-CN" sz="1600" b="1" kern="0" dirty="0" smtClean="0"/>
              <a:t>private:</a:t>
            </a:r>
            <a:endParaRPr lang="zh-CN" altLang="zh-CN" sz="1600" b="1" kern="0" dirty="0" smtClean="0"/>
          </a:p>
          <a:p>
            <a:pPr marL="0" indent="0">
              <a:buFontTx/>
              <a:buNone/>
            </a:pPr>
            <a:r>
              <a:rPr lang="en-US" altLang="zh-CN" sz="1600" b="1" kern="0" dirty="0"/>
              <a:t> </a:t>
            </a:r>
            <a:r>
              <a:rPr lang="en-US" altLang="zh-CN" sz="1600" b="1" kern="0" dirty="0" smtClean="0"/>
              <a:t>   </a:t>
            </a:r>
            <a:r>
              <a:rPr lang="en-US" altLang="zh-CN" sz="1600" b="1" kern="0" dirty="0" smtClean="0">
                <a:solidFill>
                  <a:srgbClr val="FF0000"/>
                </a:solidFill>
              </a:rPr>
              <a:t>using Base::y;             //</a:t>
            </a:r>
            <a:r>
              <a:rPr lang="zh-CN" altLang="zh-CN" sz="1600" b="1" kern="0" dirty="0" smtClean="0">
                <a:solidFill>
                  <a:srgbClr val="FF0000"/>
                </a:solidFill>
              </a:rPr>
              <a:t>指定</a:t>
            </a:r>
            <a:r>
              <a:rPr lang="en-US" altLang="zh-CN" sz="1600" b="1" kern="0" dirty="0" smtClean="0">
                <a:solidFill>
                  <a:srgbClr val="FF0000"/>
                </a:solidFill>
              </a:rPr>
              <a:t>y</a:t>
            </a:r>
            <a:r>
              <a:rPr lang="zh-CN" altLang="zh-CN" sz="1600" b="1" kern="0" dirty="0" smtClean="0">
                <a:solidFill>
                  <a:srgbClr val="FF0000"/>
                </a:solidFill>
              </a:rPr>
              <a:t>为</a:t>
            </a:r>
            <a:r>
              <a:rPr lang="en-US" altLang="zh-CN" sz="1600" b="1" kern="0" dirty="0" smtClean="0">
                <a:solidFill>
                  <a:srgbClr val="FF0000"/>
                </a:solidFill>
              </a:rPr>
              <a:t>private</a:t>
            </a:r>
            <a:r>
              <a:rPr lang="zh-CN" altLang="zh-CN" sz="1600" b="1" kern="0" dirty="0" smtClean="0">
                <a:solidFill>
                  <a:srgbClr val="FF0000"/>
                </a:solidFill>
              </a:rPr>
              <a:t>权限</a:t>
            </a:r>
          </a:p>
          <a:p>
            <a:pPr marL="0" indent="0">
              <a:buFontTx/>
              <a:buNone/>
            </a:pPr>
            <a:r>
              <a:rPr lang="en-US" altLang="zh-CN" sz="1600" b="1" kern="0" dirty="0" smtClean="0"/>
              <a:t>};</a:t>
            </a:r>
            <a:endParaRPr lang="zh-CN" altLang="zh-CN" sz="1600" b="1" kern="0" dirty="0" smtClean="0"/>
          </a:p>
          <a:p>
            <a:pPr marL="0" indent="0">
              <a:buFontTx/>
              <a:buNone/>
            </a:pPr>
            <a:r>
              <a:rPr lang="en-US" altLang="zh-CN" sz="1600" b="1" kern="0" dirty="0" smtClean="0"/>
              <a:t>void main() {</a:t>
            </a:r>
            <a:endParaRPr lang="zh-CN" altLang="zh-CN" sz="1600" b="1" kern="0" dirty="0" smtClean="0"/>
          </a:p>
          <a:p>
            <a:pPr marL="0" indent="0">
              <a:buFontTx/>
              <a:buNone/>
            </a:pPr>
            <a:r>
              <a:rPr lang="en-US" altLang="zh-CN" sz="1600" b="1" kern="0" dirty="0" smtClean="0"/>
              <a:t>	D </a:t>
            </a:r>
            <a:r>
              <a:rPr lang="en-US" altLang="zh-CN" sz="1600" b="1" kern="0" dirty="0" err="1" smtClean="0"/>
              <a:t>d</a:t>
            </a:r>
            <a:r>
              <a:rPr lang="en-US" altLang="zh-CN" sz="1600" b="1" kern="0" dirty="0" smtClean="0"/>
              <a:t>;</a:t>
            </a:r>
            <a:endParaRPr lang="zh-CN" altLang="zh-CN" sz="1600" b="1" kern="0" dirty="0" smtClean="0"/>
          </a:p>
          <a:p>
            <a:pPr marL="0" indent="0">
              <a:buFontTx/>
              <a:buNone/>
            </a:pPr>
            <a:r>
              <a:rPr lang="en-US" altLang="zh-CN" sz="1600" b="1" kern="0" dirty="0" smtClean="0"/>
              <a:t>	</a:t>
            </a:r>
            <a:r>
              <a:rPr lang="en-US" altLang="zh-CN" sz="1600" b="1" kern="0" dirty="0" err="1" smtClean="0"/>
              <a:t>d.setxyz</a:t>
            </a:r>
            <a:r>
              <a:rPr lang="en-US" altLang="zh-CN" sz="1600" b="1" kern="0" dirty="0" smtClean="0"/>
              <a:t>(8, 9, 10);</a:t>
            </a:r>
            <a:endParaRPr lang="zh-CN" altLang="zh-CN" sz="1600" b="1" kern="0" dirty="0" smtClean="0"/>
          </a:p>
          <a:p>
            <a:pPr marL="0" indent="0">
              <a:buFontTx/>
              <a:buNone/>
            </a:pPr>
            <a:r>
              <a:rPr lang="en-US" altLang="zh-CN" sz="1600" b="1" kern="0" dirty="0" smtClean="0"/>
              <a:t>	</a:t>
            </a:r>
            <a:r>
              <a:rPr lang="en-US" altLang="zh-CN" sz="1600" b="1" kern="0" dirty="0" err="1" smtClean="0"/>
              <a:t>d.display</a:t>
            </a:r>
            <a:r>
              <a:rPr lang="en-US" altLang="zh-CN" sz="1600" b="1" kern="0" dirty="0" smtClean="0"/>
              <a:t>();</a:t>
            </a:r>
            <a:endParaRPr lang="zh-CN" altLang="zh-CN" sz="1600" b="1" kern="0" dirty="0" smtClean="0"/>
          </a:p>
          <a:p>
            <a:pPr marL="0" indent="0">
              <a:buFontTx/>
              <a:buNone/>
            </a:pPr>
            <a:r>
              <a:rPr lang="en-US" altLang="zh-CN" sz="1600" b="1" kern="0" dirty="0" smtClean="0"/>
              <a:t>}</a:t>
            </a:r>
            <a:endParaRPr lang="zh-CN" altLang="zh-CN" sz="1600" b="1" kern="0" dirty="0" smtClean="0"/>
          </a:p>
          <a:p>
            <a:pPr marL="0" indent="0">
              <a:buFontTx/>
              <a:buNone/>
            </a:pPr>
            <a:endParaRPr lang="zh-CN" altLang="en-US" sz="1800" kern="0" dirty="0"/>
          </a:p>
        </p:txBody>
      </p:sp>
      <p:sp>
        <p:nvSpPr>
          <p:cNvPr id="7" name="箭头: 左 5"/>
          <p:cNvSpPr/>
          <p:nvPr/>
        </p:nvSpPr>
        <p:spPr>
          <a:xfrm>
            <a:off x="6395910" y="1641454"/>
            <a:ext cx="2475261" cy="923496"/>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altLang="zh-CN" sz="1400" b="1" dirty="0">
                <a:solidFill>
                  <a:schemeClr val="tx1"/>
                </a:solidFill>
              </a:rPr>
              <a:t>Private</a:t>
            </a:r>
            <a:r>
              <a:rPr lang="zh-CN" altLang="en-US" sz="1400" b="1" dirty="0">
                <a:solidFill>
                  <a:schemeClr val="tx1"/>
                </a:solidFill>
              </a:rPr>
              <a:t>继承使基类</a:t>
            </a:r>
            <a:r>
              <a:rPr lang="zh-CN" altLang="en-US" sz="1400" b="1" dirty="0" smtClean="0">
                <a:solidFill>
                  <a:schemeClr val="tx1"/>
                </a:solidFill>
              </a:rPr>
              <a:t>成员</a:t>
            </a:r>
            <a:endParaRPr lang="en-US" altLang="zh-CN" sz="1400" b="1" dirty="0" smtClean="0">
              <a:solidFill>
                <a:schemeClr val="tx1"/>
              </a:solidFill>
            </a:endParaRPr>
          </a:p>
          <a:p>
            <a:pPr marL="0" indent="0">
              <a:buNone/>
            </a:pPr>
            <a:r>
              <a:rPr lang="zh-CN" altLang="en-US" sz="1400" b="1" dirty="0" smtClean="0">
                <a:solidFill>
                  <a:schemeClr val="tx1"/>
                </a:solidFill>
              </a:rPr>
              <a:t>在</a:t>
            </a:r>
            <a:r>
              <a:rPr lang="zh-CN" altLang="en-US" sz="1400" b="1" dirty="0">
                <a:solidFill>
                  <a:schemeClr val="tx1"/>
                </a:solidFill>
              </a:rPr>
              <a:t>派生类中都成私有成员</a:t>
            </a:r>
            <a:endParaRPr lang="zh-CN" altLang="zh-CN" sz="1400" b="1" dirty="0">
              <a:solidFill>
                <a:schemeClr val="tx1"/>
              </a:solidFill>
            </a:endParaRPr>
          </a:p>
        </p:txBody>
      </p:sp>
    </p:spTree>
    <p:extLst>
      <p:ext uri="{BB962C8B-B14F-4D97-AF65-F5344CB8AC3E}">
        <p14:creationId xmlns:p14="http://schemas.microsoft.com/office/powerpoint/2010/main" val="107196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1000"/>
                                        <p:tgtEl>
                                          <p:spTgt spid="3">
                                            <p:txEl>
                                              <p:pRg st="12" end="12"/>
                                            </p:txEl>
                                          </p:spTgt>
                                        </p:tgtEl>
                                      </p:cBhvr>
                                    </p:animEffect>
                                    <p:anim calcmode="lin" valueType="num">
                                      <p:cBhvr>
                                        <p:cTn id="6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1000"/>
                                        <p:tgtEl>
                                          <p:spTgt spid="3">
                                            <p:txEl>
                                              <p:pRg st="13" end="13"/>
                                            </p:txEl>
                                          </p:spTgt>
                                        </p:tgtEl>
                                      </p:cBhvr>
                                    </p:animEffect>
                                    <p:anim calcmode="lin" valueType="num">
                                      <p:cBhvr>
                                        <p:cTn id="7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6">
                                            <p:txEl>
                                              <p:pRg st="0" end="0"/>
                                            </p:txEl>
                                          </p:spTgt>
                                        </p:tgtEl>
                                        <p:attrNameLst>
                                          <p:attrName>style.visibility</p:attrName>
                                        </p:attrNameLst>
                                      </p:cBhvr>
                                      <p:to>
                                        <p:strVal val="visible"/>
                                      </p:to>
                                    </p:set>
                                    <p:animEffect transition="in" filter="fade">
                                      <p:cBhvr>
                                        <p:cTn id="79" dur="1000"/>
                                        <p:tgtEl>
                                          <p:spTgt spid="6">
                                            <p:txEl>
                                              <p:pRg st="0" end="0"/>
                                            </p:txEl>
                                          </p:spTgt>
                                        </p:tgtEl>
                                      </p:cBhvr>
                                    </p:animEffect>
                                    <p:anim calcmode="lin" valueType="num">
                                      <p:cBhvr>
                                        <p:cTn id="80"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81" dur="1000" fill="hold"/>
                                        <p:tgtEl>
                                          <p:spTgt spid="6">
                                            <p:txEl>
                                              <p:pRg st="0" end="0"/>
                                            </p:txEl>
                                          </p:spTgt>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6">
                                            <p:txEl>
                                              <p:pRg st="1" end="1"/>
                                            </p:txEl>
                                          </p:spTgt>
                                        </p:tgtEl>
                                        <p:attrNameLst>
                                          <p:attrName>style.visibility</p:attrName>
                                        </p:attrNameLst>
                                      </p:cBhvr>
                                      <p:to>
                                        <p:strVal val="visible"/>
                                      </p:to>
                                    </p:set>
                                    <p:animEffect transition="in" filter="fade">
                                      <p:cBhvr>
                                        <p:cTn id="84" dur="1000"/>
                                        <p:tgtEl>
                                          <p:spTgt spid="6">
                                            <p:txEl>
                                              <p:pRg st="1" end="1"/>
                                            </p:txEl>
                                          </p:spTgt>
                                        </p:tgtEl>
                                      </p:cBhvr>
                                    </p:animEffect>
                                    <p:anim calcmode="lin" valueType="num">
                                      <p:cBhvr>
                                        <p:cTn id="8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86" dur="1000" fill="hold"/>
                                        <p:tgtEl>
                                          <p:spTgt spid="6">
                                            <p:txEl>
                                              <p:pRg st="1" end="1"/>
                                            </p:txEl>
                                          </p:spTgt>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6">
                                            <p:txEl>
                                              <p:pRg st="2" end="2"/>
                                            </p:txEl>
                                          </p:spTgt>
                                        </p:tgtEl>
                                        <p:attrNameLst>
                                          <p:attrName>style.visibility</p:attrName>
                                        </p:attrNameLst>
                                      </p:cBhvr>
                                      <p:to>
                                        <p:strVal val="visible"/>
                                      </p:to>
                                    </p:set>
                                    <p:animEffect transition="in" filter="fade">
                                      <p:cBhvr>
                                        <p:cTn id="89" dur="1000"/>
                                        <p:tgtEl>
                                          <p:spTgt spid="6">
                                            <p:txEl>
                                              <p:pRg st="2" end="2"/>
                                            </p:txEl>
                                          </p:spTgt>
                                        </p:tgtEl>
                                      </p:cBhvr>
                                    </p:animEffect>
                                    <p:anim calcmode="lin" valueType="num">
                                      <p:cBhvr>
                                        <p:cTn id="9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1" dur="1000" fill="hold"/>
                                        <p:tgtEl>
                                          <p:spTgt spid="6">
                                            <p:txEl>
                                              <p:pRg st="2" end="2"/>
                                            </p:txEl>
                                          </p:spTgt>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6">
                                            <p:txEl>
                                              <p:pRg st="3" end="3"/>
                                            </p:txEl>
                                          </p:spTgt>
                                        </p:tgtEl>
                                        <p:attrNameLst>
                                          <p:attrName>style.visibility</p:attrName>
                                        </p:attrNameLst>
                                      </p:cBhvr>
                                      <p:to>
                                        <p:strVal val="visible"/>
                                      </p:to>
                                    </p:set>
                                    <p:animEffect transition="in" filter="fade">
                                      <p:cBhvr>
                                        <p:cTn id="94" dur="1000"/>
                                        <p:tgtEl>
                                          <p:spTgt spid="6">
                                            <p:txEl>
                                              <p:pRg st="3" end="3"/>
                                            </p:txEl>
                                          </p:spTgt>
                                        </p:tgtEl>
                                      </p:cBhvr>
                                    </p:animEffect>
                                    <p:anim calcmode="lin" valueType="num">
                                      <p:cBhvr>
                                        <p:cTn id="9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96" dur="1000" fill="hold"/>
                                        <p:tgtEl>
                                          <p:spTgt spid="6">
                                            <p:txEl>
                                              <p:pRg st="3" end="3"/>
                                            </p:txEl>
                                          </p:spTgt>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6">
                                            <p:txEl>
                                              <p:pRg st="4" end="4"/>
                                            </p:txEl>
                                          </p:spTgt>
                                        </p:tgtEl>
                                        <p:attrNameLst>
                                          <p:attrName>style.visibility</p:attrName>
                                        </p:attrNameLst>
                                      </p:cBhvr>
                                      <p:to>
                                        <p:strVal val="visible"/>
                                      </p:to>
                                    </p:set>
                                    <p:animEffect transition="in" filter="fade">
                                      <p:cBhvr>
                                        <p:cTn id="99" dur="1000"/>
                                        <p:tgtEl>
                                          <p:spTgt spid="6">
                                            <p:txEl>
                                              <p:pRg st="4" end="4"/>
                                            </p:txEl>
                                          </p:spTgt>
                                        </p:tgtEl>
                                      </p:cBhvr>
                                    </p:animEffect>
                                    <p:anim calcmode="lin" valueType="num">
                                      <p:cBhvr>
                                        <p:cTn id="100"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01" dur="1000" fill="hold"/>
                                        <p:tgtEl>
                                          <p:spTgt spid="6">
                                            <p:txEl>
                                              <p:pRg st="4" end="4"/>
                                            </p:txEl>
                                          </p:spTgt>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0"/>
                                  </p:stCondLst>
                                  <p:childTnLst>
                                    <p:set>
                                      <p:cBhvr>
                                        <p:cTn id="103" dur="1" fill="hold">
                                          <p:stCondLst>
                                            <p:cond delay="0"/>
                                          </p:stCondLst>
                                        </p:cTn>
                                        <p:tgtEl>
                                          <p:spTgt spid="6">
                                            <p:txEl>
                                              <p:pRg st="5" end="5"/>
                                            </p:txEl>
                                          </p:spTgt>
                                        </p:tgtEl>
                                        <p:attrNameLst>
                                          <p:attrName>style.visibility</p:attrName>
                                        </p:attrNameLst>
                                      </p:cBhvr>
                                      <p:to>
                                        <p:strVal val="visible"/>
                                      </p:to>
                                    </p:set>
                                    <p:animEffect transition="in" filter="fade">
                                      <p:cBhvr>
                                        <p:cTn id="104" dur="1000"/>
                                        <p:tgtEl>
                                          <p:spTgt spid="6">
                                            <p:txEl>
                                              <p:pRg st="5" end="5"/>
                                            </p:txEl>
                                          </p:spTgt>
                                        </p:tgtEl>
                                      </p:cBhvr>
                                    </p:animEffect>
                                    <p:anim calcmode="lin" valueType="num">
                                      <p:cBhvr>
                                        <p:cTn id="105"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106" dur="1000" fill="hold"/>
                                        <p:tgtEl>
                                          <p:spTgt spid="6">
                                            <p:txEl>
                                              <p:pRg st="5" end="5"/>
                                            </p:txEl>
                                          </p:spTgt>
                                        </p:tgtEl>
                                        <p:attrNameLst>
                                          <p:attrName>ppt_y</p:attrName>
                                        </p:attrNameLst>
                                      </p:cBhvr>
                                      <p:tavLst>
                                        <p:tav tm="0">
                                          <p:val>
                                            <p:strVal val="#ppt_y+.1"/>
                                          </p:val>
                                        </p:tav>
                                        <p:tav tm="100000">
                                          <p:val>
                                            <p:strVal val="#ppt_y"/>
                                          </p:val>
                                        </p:tav>
                                      </p:tavLst>
                                    </p:anim>
                                  </p:childTnLst>
                                </p:cTn>
                              </p:par>
                              <p:par>
                                <p:cTn id="107" presetID="42" presetClass="entr" presetSubtype="0" fill="hold" nodeType="withEffect">
                                  <p:stCondLst>
                                    <p:cond delay="0"/>
                                  </p:stCondLst>
                                  <p:childTnLst>
                                    <p:set>
                                      <p:cBhvr>
                                        <p:cTn id="108" dur="1" fill="hold">
                                          <p:stCondLst>
                                            <p:cond delay="0"/>
                                          </p:stCondLst>
                                        </p:cTn>
                                        <p:tgtEl>
                                          <p:spTgt spid="6">
                                            <p:txEl>
                                              <p:pRg st="6" end="6"/>
                                            </p:txEl>
                                          </p:spTgt>
                                        </p:tgtEl>
                                        <p:attrNameLst>
                                          <p:attrName>style.visibility</p:attrName>
                                        </p:attrNameLst>
                                      </p:cBhvr>
                                      <p:to>
                                        <p:strVal val="visible"/>
                                      </p:to>
                                    </p:set>
                                    <p:animEffect transition="in" filter="fade">
                                      <p:cBhvr>
                                        <p:cTn id="109" dur="1000"/>
                                        <p:tgtEl>
                                          <p:spTgt spid="6">
                                            <p:txEl>
                                              <p:pRg st="6" end="6"/>
                                            </p:txEl>
                                          </p:spTgt>
                                        </p:tgtEl>
                                      </p:cBhvr>
                                    </p:animEffect>
                                    <p:anim calcmode="lin" valueType="num">
                                      <p:cBhvr>
                                        <p:cTn id="11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111" dur="1000" fill="hold"/>
                                        <p:tgtEl>
                                          <p:spTgt spid="6">
                                            <p:txEl>
                                              <p:pRg st="6" end="6"/>
                                            </p:txEl>
                                          </p:spTgt>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6">
                                            <p:txEl>
                                              <p:pRg st="7" end="7"/>
                                            </p:txEl>
                                          </p:spTgt>
                                        </p:tgtEl>
                                        <p:attrNameLst>
                                          <p:attrName>style.visibility</p:attrName>
                                        </p:attrNameLst>
                                      </p:cBhvr>
                                      <p:to>
                                        <p:strVal val="visible"/>
                                      </p:to>
                                    </p:set>
                                    <p:animEffect transition="in" filter="fade">
                                      <p:cBhvr>
                                        <p:cTn id="114" dur="1000"/>
                                        <p:tgtEl>
                                          <p:spTgt spid="6">
                                            <p:txEl>
                                              <p:pRg st="7" end="7"/>
                                            </p:txEl>
                                          </p:spTgt>
                                        </p:tgtEl>
                                      </p:cBhvr>
                                    </p:animEffect>
                                    <p:anim calcmode="lin" valueType="num">
                                      <p:cBhvr>
                                        <p:cTn id="115"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116" dur="1000" fill="hold"/>
                                        <p:tgtEl>
                                          <p:spTgt spid="6">
                                            <p:txEl>
                                              <p:pRg st="7" end="7"/>
                                            </p:txEl>
                                          </p:spTgt>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6">
                                            <p:txEl>
                                              <p:pRg st="8" end="8"/>
                                            </p:txEl>
                                          </p:spTgt>
                                        </p:tgtEl>
                                        <p:attrNameLst>
                                          <p:attrName>style.visibility</p:attrName>
                                        </p:attrNameLst>
                                      </p:cBhvr>
                                      <p:to>
                                        <p:strVal val="visible"/>
                                      </p:to>
                                    </p:set>
                                    <p:animEffect transition="in" filter="fade">
                                      <p:cBhvr>
                                        <p:cTn id="119" dur="1000"/>
                                        <p:tgtEl>
                                          <p:spTgt spid="6">
                                            <p:txEl>
                                              <p:pRg st="8" end="8"/>
                                            </p:txEl>
                                          </p:spTgt>
                                        </p:tgtEl>
                                      </p:cBhvr>
                                    </p:animEffect>
                                    <p:anim calcmode="lin" valueType="num">
                                      <p:cBhvr>
                                        <p:cTn id="120"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121" dur="1000" fill="hold"/>
                                        <p:tgtEl>
                                          <p:spTgt spid="6">
                                            <p:txEl>
                                              <p:pRg st="8" end="8"/>
                                            </p:txEl>
                                          </p:spTgt>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6">
                                            <p:txEl>
                                              <p:pRg st="9" end="9"/>
                                            </p:txEl>
                                          </p:spTgt>
                                        </p:tgtEl>
                                        <p:attrNameLst>
                                          <p:attrName>style.visibility</p:attrName>
                                        </p:attrNameLst>
                                      </p:cBhvr>
                                      <p:to>
                                        <p:strVal val="visible"/>
                                      </p:to>
                                    </p:set>
                                    <p:animEffect transition="in" filter="fade">
                                      <p:cBhvr>
                                        <p:cTn id="124" dur="1000"/>
                                        <p:tgtEl>
                                          <p:spTgt spid="6">
                                            <p:txEl>
                                              <p:pRg st="9" end="9"/>
                                            </p:txEl>
                                          </p:spTgt>
                                        </p:tgtEl>
                                      </p:cBhvr>
                                    </p:animEffect>
                                    <p:anim calcmode="lin" valueType="num">
                                      <p:cBhvr>
                                        <p:cTn id="125"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126" dur="1000" fill="hold"/>
                                        <p:tgtEl>
                                          <p:spTgt spid="6">
                                            <p:txEl>
                                              <p:pRg st="9" end="9"/>
                                            </p:txEl>
                                          </p:spTgt>
                                        </p:tgtEl>
                                        <p:attrNameLst>
                                          <p:attrName>ppt_y</p:attrName>
                                        </p:attrNameLst>
                                      </p:cBhvr>
                                      <p:tavLst>
                                        <p:tav tm="0">
                                          <p:val>
                                            <p:strVal val="#ppt_y+.1"/>
                                          </p:val>
                                        </p:tav>
                                        <p:tav tm="100000">
                                          <p:val>
                                            <p:strVal val="#ppt_y"/>
                                          </p:val>
                                        </p:tav>
                                      </p:tavLst>
                                    </p:anim>
                                  </p:childTnLst>
                                </p:cTn>
                              </p:par>
                              <p:par>
                                <p:cTn id="127" presetID="42" presetClass="entr" presetSubtype="0" fill="hold" nodeType="withEffect">
                                  <p:stCondLst>
                                    <p:cond delay="0"/>
                                  </p:stCondLst>
                                  <p:childTnLst>
                                    <p:set>
                                      <p:cBhvr>
                                        <p:cTn id="128" dur="1" fill="hold">
                                          <p:stCondLst>
                                            <p:cond delay="0"/>
                                          </p:stCondLst>
                                        </p:cTn>
                                        <p:tgtEl>
                                          <p:spTgt spid="6">
                                            <p:txEl>
                                              <p:pRg st="10" end="10"/>
                                            </p:txEl>
                                          </p:spTgt>
                                        </p:tgtEl>
                                        <p:attrNameLst>
                                          <p:attrName>style.visibility</p:attrName>
                                        </p:attrNameLst>
                                      </p:cBhvr>
                                      <p:to>
                                        <p:strVal val="visible"/>
                                      </p:to>
                                    </p:set>
                                    <p:animEffect transition="in" filter="fade">
                                      <p:cBhvr>
                                        <p:cTn id="129" dur="1000"/>
                                        <p:tgtEl>
                                          <p:spTgt spid="6">
                                            <p:txEl>
                                              <p:pRg st="10" end="10"/>
                                            </p:txEl>
                                          </p:spTgt>
                                        </p:tgtEl>
                                      </p:cBhvr>
                                    </p:animEffect>
                                    <p:anim calcmode="lin" valueType="num">
                                      <p:cBhvr>
                                        <p:cTn id="130"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131" dur="1000" fill="hold"/>
                                        <p:tgtEl>
                                          <p:spTgt spid="6">
                                            <p:txEl>
                                              <p:pRg st="10" end="10"/>
                                            </p:txEl>
                                          </p:spTgt>
                                        </p:tgtEl>
                                        <p:attrNameLst>
                                          <p:attrName>ppt_y</p:attrName>
                                        </p:attrNameLst>
                                      </p:cBhvr>
                                      <p:tavLst>
                                        <p:tav tm="0">
                                          <p:val>
                                            <p:strVal val="#ppt_y+.1"/>
                                          </p:val>
                                        </p:tav>
                                        <p:tav tm="100000">
                                          <p:val>
                                            <p:strVal val="#ppt_y"/>
                                          </p:val>
                                        </p:tav>
                                      </p:tavLst>
                                    </p:anim>
                                  </p:childTnLst>
                                </p:cTn>
                              </p:par>
                              <p:par>
                                <p:cTn id="132" presetID="42" presetClass="entr" presetSubtype="0" fill="hold" nodeType="withEffect">
                                  <p:stCondLst>
                                    <p:cond delay="0"/>
                                  </p:stCondLst>
                                  <p:childTnLst>
                                    <p:set>
                                      <p:cBhvr>
                                        <p:cTn id="133" dur="1" fill="hold">
                                          <p:stCondLst>
                                            <p:cond delay="0"/>
                                          </p:stCondLst>
                                        </p:cTn>
                                        <p:tgtEl>
                                          <p:spTgt spid="6">
                                            <p:txEl>
                                              <p:pRg st="11" end="11"/>
                                            </p:txEl>
                                          </p:spTgt>
                                        </p:tgtEl>
                                        <p:attrNameLst>
                                          <p:attrName>style.visibility</p:attrName>
                                        </p:attrNameLst>
                                      </p:cBhvr>
                                      <p:to>
                                        <p:strVal val="visible"/>
                                      </p:to>
                                    </p:set>
                                    <p:animEffect transition="in" filter="fade">
                                      <p:cBhvr>
                                        <p:cTn id="134" dur="1000"/>
                                        <p:tgtEl>
                                          <p:spTgt spid="6">
                                            <p:txEl>
                                              <p:pRg st="11" end="11"/>
                                            </p:txEl>
                                          </p:spTgt>
                                        </p:tgtEl>
                                      </p:cBhvr>
                                    </p:animEffect>
                                    <p:anim calcmode="lin" valueType="num">
                                      <p:cBhvr>
                                        <p:cTn id="135" dur="1000" fill="hold"/>
                                        <p:tgtEl>
                                          <p:spTgt spid="6">
                                            <p:txEl>
                                              <p:pRg st="11" end="11"/>
                                            </p:txEl>
                                          </p:spTgt>
                                        </p:tgtEl>
                                        <p:attrNameLst>
                                          <p:attrName>ppt_x</p:attrName>
                                        </p:attrNameLst>
                                      </p:cBhvr>
                                      <p:tavLst>
                                        <p:tav tm="0">
                                          <p:val>
                                            <p:strVal val="#ppt_x"/>
                                          </p:val>
                                        </p:tav>
                                        <p:tav tm="100000">
                                          <p:val>
                                            <p:strVal val="#ppt_x"/>
                                          </p:val>
                                        </p:tav>
                                      </p:tavLst>
                                    </p:anim>
                                    <p:anim calcmode="lin" valueType="num">
                                      <p:cBhvr>
                                        <p:cTn id="136" dur="1000" fill="hold"/>
                                        <p:tgtEl>
                                          <p:spTgt spid="6">
                                            <p:txEl>
                                              <p:pRg st="11" end="11"/>
                                            </p:txEl>
                                          </p:spTgt>
                                        </p:tgtEl>
                                        <p:attrNameLst>
                                          <p:attrName>ppt_y</p:attrName>
                                        </p:attrNameLst>
                                      </p:cBhvr>
                                      <p:tavLst>
                                        <p:tav tm="0">
                                          <p:val>
                                            <p:strVal val="#ppt_y+.1"/>
                                          </p:val>
                                        </p:tav>
                                        <p:tav tm="100000">
                                          <p:val>
                                            <p:strVal val="#ppt_y"/>
                                          </p:val>
                                        </p:tav>
                                      </p:tavLst>
                                    </p:anim>
                                  </p:childTnLst>
                                </p:cTn>
                              </p:par>
                              <p:par>
                                <p:cTn id="137" presetID="42" presetClass="entr" presetSubtype="0" fill="hold" nodeType="withEffect">
                                  <p:stCondLst>
                                    <p:cond delay="0"/>
                                  </p:stCondLst>
                                  <p:childTnLst>
                                    <p:set>
                                      <p:cBhvr>
                                        <p:cTn id="138" dur="1" fill="hold">
                                          <p:stCondLst>
                                            <p:cond delay="0"/>
                                          </p:stCondLst>
                                        </p:cTn>
                                        <p:tgtEl>
                                          <p:spTgt spid="6">
                                            <p:txEl>
                                              <p:pRg st="12" end="12"/>
                                            </p:txEl>
                                          </p:spTgt>
                                        </p:tgtEl>
                                        <p:attrNameLst>
                                          <p:attrName>style.visibility</p:attrName>
                                        </p:attrNameLst>
                                      </p:cBhvr>
                                      <p:to>
                                        <p:strVal val="visible"/>
                                      </p:to>
                                    </p:set>
                                    <p:animEffect transition="in" filter="fade">
                                      <p:cBhvr>
                                        <p:cTn id="139" dur="1000"/>
                                        <p:tgtEl>
                                          <p:spTgt spid="6">
                                            <p:txEl>
                                              <p:pRg st="12" end="12"/>
                                            </p:txEl>
                                          </p:spTgt>
                                        </p:tgtEl>
                                      </p:cBhvr>
                                    </p:animEffect>
                                    <p:anim calcmode="lin" valueType="num">
                                      <p:cBhvr>
                                        <p:cTn id="140" dur="1000" fill="hold"/>
                                        <p:tgtEl>
                                          <p:spTgt spid="6">
                                            <p:txEl>
                                              <p:pRg st="12" end="12"/>
                                            </p:txEl>
                                          </p:spTgt>
                                        </p:tgtEl>
                                        <p:attrNameLst>
                                          <p:attrName>ppt_x</p:attrName>
                                        </p:attrNameLst>
                                      </p:cBhvr>
                                      <p:tavLst>
                                        <p:tav tm="0">
                                          <p:val>
                                            <p:strVal val="#ppt_x"/>
                                          </p:val>
                                        </p:tav>
                                        <p:tav tm="100000">
                                          <p:val>
                                            <p:strVal val="#ppt_x"/>
                                          </p:val>
                                        </p:tav>
                                      </p:tavLst>
                                    </p:anim>
                                    <p:anim calcmode="lin" valueType="num">
                                      <p:cBhvr>
                                        <p:cTn id="141" dur="1000" fill="hold"/>
                                        <p:tgtEl>
                                          <p:spTgt spid="6">
                                            <p:txEl>
                                              <p:pRg st="12" end="12"/>
                                            </p:txEl>
                                          </p:spTgt>
                                        </p:tgtEl>
                                        <p:attrNameLst>
                                          <p:attrName>ppt_y</p:attrName>
                                        </p:attrNameLst>
                                      </p:cBhvr>
                                      <p:tavLst>
                                        <p:tav tm="0">
                                          <p:val>
                                            <p:strVal val="#ppt_y+.1"/>
                                          </p:val>
                                        </p:tav>
                                        <p:tav tm="100000">
                                          <p:val>
                                            <p:strVal val="#ppt_y"/>
                                          </p:val>
                                        </p:tav>
                                      </p:tavLst>
                                    </p:anim>
                                  </p:childTnLst>
                                </p:cTn>
                              </p:par>
                              <p:par>
                                <p:cTn id="142" presetID="42" presetClass="entr" presetSubtype="0" fill="hold" nodeType="withEffect">
                                  <p:stCondLst>
                                    <p:cond delay="0"/>
                                  </p:stCondLst>
                                  <p:childTnLst>
                                    <p:set>
                                      <p:cBhvr>
                                        <p:cTn id="143" dur="1" fill="hold">
                                          <p:stCondLst>
                                            <p:cond delay="0"/>
                                          </p:stCondLst>
                                        </p:cTn>
                                        <p:tgtEl>
                                          <p:spTgt spid="6">
                                            <p:txEl>
                                              <p:pRg st="13" end="13"/>
                                            </p:txEl>
                                          </p:spTgt>
                                        </p:tgtEl>
                                        <p:attrNameLst>
                                          <p:attrName>style.visibility</p:attrName>
                                        </p:attrNameLst>
                                      </p:cBhvr>
                                      <p:to>
                                        <p:strVal val="visible"/>
                                      </p:to>
                                    </p:set>
                                    <p:animEffect transition="in" filter="fade">
                                      <p:cBhvr>
                                        <p:cTn id="144" dur="1000"/>
                                        <p:tgtEl>
                                          <p:spTgt spid="6">
                                            <p:txEl>
                                              <p:pRg st="13" end="13"/>
                                            </p:txEl>
                                          </p:spTgt>
                                        </p:tgtEl>
                                      </p:cBhvr>
                                    </p:animEffect>
                                    <p:anim calcmode="lin" valueType="num">
                                      <p:cBhvr>
                                        <p:cTn id="145" dur="1000" fill="hold"/>
                                        <p:tgtEl>
                                          <p:spTgt spid="6">
                                            <p:txEl>
                                              <p:pRg st="13" end="13"/>
                                            </p:txEl>
                                          </p:spTgt>
                                        </p:tgtEl>
                                        <p:attrNameLst>
                                          <p:attrName>ppt_x</p:attrName>
                                        </p:attrNameLst>
                                      </p:cBhvr>
                                      <p:tavLst>
                                        <p:tav tm="0">
                                          <p:val>
                                            <p:strVal val="#ppt_x"/>
                                          </p:val>
                                        </p:tav>
                                        <p:tav tm="100000">
                                          <p:val>
                                            <p:strVal val="#ppt_x"/>
                                          </p:val>
                                        </p:tav>
                                      </p:tavLst>
                                    </p:anim>
                                    <p:anim calcmode="lin" valueType="num">
                                      <p:cBhvr>
                                        <p:cTn id="146" dur="1000" fill="hold"/>
                                        <p:tgtEl>
                                          <p:spTgt spid="6">
                                            <p:txEl>
                                              <p:pRg st="13" end="13"/>
                                            </p:txEl>
                                          </p:spTgt>
                                        </p:tgtEl>
                                        <p:attrNameLst>
                                          <p:attrName>ppt_y</p:attrName>
                                        </p:attrNameLst>
                                      </p:cBhvr>
                                      <p:tavLst>
                                        <p:tav tm="0">
                                          <p:val>
                                            <p:strVal val="#ppt_y+.1"/>
                                          </p:val>
                                        </p:tav>
                                        <p:tav tm="100000">
                                          <p:val>
                                            <p:strVal val="#ppt_y"/>
                                          </p:val>
                                        </p:tav>
                                      </p:tavLst>
                                    </p:anim>
                                  </p:childTnLst>
                                </p:cTn>
                              </p:par>
                              <p:par>
                                <p:cTn id="147" presetID="42" presetClass="entr" presetSubtype="0" fill="hold" nodeType="withEffect">
                                  <p:stCondLst>
                                    <p:cond delay="0"/>
                                  </p:stCondLst>
                                  <p:childTnLst>
                                    <p:set>
                                      <p:cBhvr>
                                        <p:cTn id="148" dur="1" fill="hold">
                                          <p:stCondLst>
                                            <p:cond delay="0"/>
                                          </p:stCondLst>
                                        </p:cTn>
                                        <p:tgtEl>
                                          <p:spTgt spid="6">
                                            <p:txEl>
                                              <p:pRg st="14" end="14"/>
                                            </p:txEl>
                                          </p:spTgt>
                                        </p:tgtEl>
                                        <p:attrNameLst>
                                          <p:attrName>style.visibility</p:attrName>
                                        </p:attrNameLst>
                                      </p:cBhvr>
                                      <p:to>
                                        <p:strVal val="visible"/>
                                      </p:to>
                                    </p:set>
                                    <p:animEffect transition="in" filter="fade">
                                      <p:cBhvr>
                                        <p:cTn id="149" dur="1000"/>
                                        <p:tgtEl>
                                          <p:spTgt spid="6">
                                            <p:txEl>
                                              <p:pRg st="14" end="14"/>
                                            </p:txEl>
                                          </p:spTgt>
                                        </p:tgtEl>
                                      </p:cBhvr>
                                    </p:animEffect>
                                    <p:anim calcmode="lin" valueType="num">
                                      <p:cBhvr>
                                        <p:cTn id="150" dur="1000" fill="hold"/>
                                        <p:tgtEl>
                                          <p:spTgt spid="6">
                                            <p:txEl>
                                              <p:pRg st="14" end="14"/>
                                            </p:txEl>
                                          </p:spTgt>
                                        </p:tgtEl>
                                        <p:attrNameLst>
                                          <p:attrName>ppt_x</p:attrName>
                                        </p:attrNameLst>
                                      </p:cBhvr>
                                      <p:tavLst>
                                        <p:tav tm="0">
                                          <p:val>
                                            <p:strVal val="#ppt_x"/>
                                          </p:val>
                                        </p:tav>
                                        <p:tav tm="100000">
                                          <p:val>
                                            <p:strVal val="#ppt_x"/>
                                          </p:val>
                                        </p:tav>
                                      </p:tavLst>
                                    </p:anim>
                                    <p:anim calcmode="lin" valueType="num">
                                      <p:cBhvr>
                                        <p:cTn id="151" dur="1000" fill="hold"/>
                                        <p:tgtEl>
                                          <p:spTgt spid="6">
                                            <p:txEl>
                                              <p:pRg st="14" end="14"/>
                                            </p:txEl>
                                          </p:spTgt>
                                        </p:tgtEl>
                                        <p:attrNameLst>
                                          <p:attrName>ppt_y</p:attrName>
                                        </p:attrNameLst>
                                      </p:cBhvr>
                                      <p:tavLst>
                                        <p:tav tm="0">
                                          <p:val>
                                            <p:strVal val="#ppt_y+.1"/>
                                          </p:val>
                                        </p:tav>
                                        <p:tav tm="100000">
                                          <p:val>
                                            <p:strVal val="#ppt_y"/>
                                          </p:val>
                                        </p:tav>
                                      </p:tavLst>
                                    </p:anim>
                                  </p:childTnLst>
                                </p:cTn>
                              </p:par>
                              <p:par>
                                <p:cTn id="152" presetID="42" presetClass="entr" presetSubtype="0" fill="hold" nodeType="withEffect">
                                  <p:stCondLst>
                                    <p:cond delay="0"/>
                                  </p:stCondLst>
                                  <p:childTnLst>
                                    <p:set>
                                      <p:cBhvr>
                                        <p:cTn id="153" dur="1" fill="hold">
                                          <p:stCondLst>
                                            <p:cond delay="0"/>
                                          </p:stCondLst>
                                        </p:cTn>
                                        <p:tgtEl>
                                          <p:spTgt spid="6">
                                            <p:txEl>
                                              <p:pRg st="15" end="15"/>
                                            </p:txEl>
                                          </p:spTgt>
                                        </p:tgtEl>
                                        <p:attrNameLst>
                                          <p:attrName>style.visibility</p:attrName>
                                        </p:attrNameLst>
                                      </p:cBhvr>
                                      <p:to>
                                        <p:strVal val="visible"/>
                                      </p:to>
                                    </p:set>
                                    <p:animEffect transition="in" filter="fade">
                                      <p:cBhvr>
                                        <p:cTn id="154" dur="1000"/>
                                        <p:tgtEl>
                                          <p:spTgt spid="6">
                                            <p:txEl>
                                              <p:pRg st="15" end="15"/>
                                            </p:txEl>
                                          </p:spTgt>
                                        </p:tgtEl>
                                      </p:cBhvr>
                                    </p:animEffect>
                                    <p:anim calcmode="lin" valueType="num">
                                      <p:cBhvr>
                                        <p:cTn id="155" dur="1000" fill="hold"/>
                                        <p:tgtEl>
                                          <p:spTgt spid="6">
                                            <p:txEl>
                                              <p:pRg st="15" end="15"/>
                                            </p:txEl>
                                          </p:spTgt>
                                        </p:tgtEl>
                                        <p:attrNameLst>
                                          <p:attrName>ppt_x</p:attrName>
                                        </p:attrNameLst>
                                      </p:cBhvr>
                                      <p:tavLst>
                                        <p:tav tm="0">
                                          <p:val>
                                            <p:strVal val="#ppt_x"/>
                                          </p:val>
                                        </p:tav>
                                        <p:tav tm="100000">
                                          <p:val>
                                            <p:strVal val="#ppt_x"/>
                                          </p:val>
                                        </p:tav>
                                      </p:tavLst>
                                    </p:anim>
                                    <p:anim calcmode="lin" valueType="num">
                                      <p:cBhvr>
                                        <p:cTn id="156" dur="1000" fill="hold"/>
                                        <p:tgtEl>
                                          <p:spTgt spid="6">
                                            <p:txEl>
                                              <p:pRg st="15" end="15"/>
                                            </p:txEl>
                                          </p:spTgt>
                                        </p:tgtEl>
                                        <p:attrNameLst>
                                          <p:attrName>ppt_y</p:attrName>
                                        </p:attrNameLst>
                                      </p:cBhvr>
                                      <p:tavLst>
                                        <p:tav tm="0">
                                          <p:val>
                                            <p:strVal val="#ppt_y+.1"/>
                                          </p:val>
                                        </p:tav>
                                        <p:tav tm="100000">
                                          <p:val>
                                            <p:strVal val="#ppt_y"/>
                                          </p:val>
                                        </p:tav>
                                      </p:tavLst>
                                    </p:anim>
                                  </p:childTnLst>
                                </p:cTn>
                              </p:par>
                              <p:par>
                                <p:cTn id="157" presetID="42" presetClass="entr" presetSubtype="0" fill="hold" nodeType="withEffect">
                                  <p:stCondLst>
                                    <p:cond delay="0"/>
                                  </p:stCondLst>
                                  <p:childTnLst>
                                    <p:set>
                                      <p:cBhvr>
                                        <p:cTn id="158" dur="1" fill="hold">
                                          <p:stCondLst>
                                            <p:cond delay="0"/>
                                          </p:stCondLst>
                                        </p:cTn>
                                        <p:tgtEl>
                                          <p:spTgt spid="6">
                                            <p:txEl>
                                              <p:pRg st="16" end="16"/>
                                            </p:txEl>
                                          </p:spTgt>
                                        </p:tgtEl>
                                        <p:attrNameLst>
                                          <p:attrName>style.visibility</p:attrName>
                                        </p:attrNameLst>
                                      </p:cBhvr>
                                      <p:to>
                                        <p:strVal val="visible"/>
                                      </p:to>
                                    </p:set>
                                    <p:animEffect transition="in" filter="fade">
                                      <p:cBhvr>
                                        <p:cTn id="159" dur="1000"/>
                                        <p:tgtEl>
                                          <p:spTgt spid="6">
                                            <p:txEl>
                                              <p:pRg st="16" end="16"/>
                                            </p:txEl>
                                          </p:spTgt>
                                        </p:tgtEl>
                                      </p:cBhvr>
                                    </p:animEffect>
                                    <p:anim calcmode="lin" valueType="num">
                                      <p:cBhvr>
                                        <p:cTn id="160" dur="1000" fill="hold"/>
                                        <p:tgtEl>
                                          <p:spTgt spid="6">
                                            <p:txEl>
                                              <p:pRg st="16" end="16"/>
                                            </p:txEl>
                                          </p:spTgt>
                                        </p:tgtEl>
                                        <p:attrNameLst>
                                          <p:attrName>ppt_x</p:attrName>
                                        </p:attrNameLst>
                                      </p:cBhvr>
                                      <p:tavLst>
                                        <p:tav tm="0">
                                          <p:val>
                                            <p:strVal val="#ppt_x"/>
                                          </p:val>
                                        </p:tav>
                                        <p:tav tm="100000">
                                          <p:val>
                                            <p:strVal val="#ppt_x"/>
                                          </p:val>
                                        </p:tav>
                                      </p:tavLst>
                                    </p:anim>
                                    <p:anim calcmode="lin" valueType="num">
                                      <p:cBhvr>
                                        <p:cTn id="161" dur="1000" fill="hold"/>
                                        <p:tgtEl>
                                          <p:spTgt spid="6">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grpId="0" nodeType="clickEffect">
                                  <p:stCondLst>
                                    <p:cond delay="0"/>
                                  </p:stCondLst>
                                  <p:childTnLst>
                                    <p:set>
                                      <p:cBhvr>
                                        <p:cTn id="165" dur="1" fill="hold">
                                          <p:stCondLst>
                                            <p:cond delay="0"/>
                                          </p:stCondLst>
                                        </p:cTn>
                                        <p:tgtEl>
                                          <p:spTgt spid="7"/>
                                        </p:tgtEl>
                                        <p:attrNameLst>
                                          <p:attrName>style.visibility</p:attrName>
                                        </p:attrNameLst>
                                      </p:cBhvr>
                                      <p:to>
                                        <p:strVal val="visible"/>
                                      </p:to>
                                    </p:set>
                                    <p:animEffect transition="in" filter="fade">
                                      <p:cBhvr>
                                        <p:cTn id="16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4.4.5  </a:t>
            </a:r>
            <a:r>
              <a:rPr lang="zh-CN" altLang="zh-CN" sz="3600" b="1" kern="1200" dirty="0">
                <a:solidFill>
                  <a:srgbClr val="C00000"/>
                </a:solidFill>
              </a:rPr>
              <a:t>友元与继承</a:t>
            </a:r>
            <a:endParaRPr lang="zh-CN" altLang="en-US" sz="3600" b="1" kern="1200" dirty="0">
              <a:solidFill>
                <a:srgbClr val="C00000"/>
              </a:solidFill>
            </a:endParaRPr>
          </a:p>
        </p:txBody>
      </p:sp>
      <p:sp>
        <p:nvSpPr>
          <p:cNvPr id="3" name="内容占位符 2"/>
          <p:cNvSpPr>
            <a:spLocks noGrp="1"/>
          </p:cNvSpPr>
          <p:nvPr>
            <p:ph idx="1"/>
          </p:nvPr>
        </p:nvSpPr>
        <p:spPr/>
        <p:txBody>
          <a:bodyPr/>
          <a:lstStyle/>
          <a:p>
            <a:r>
              <a:rPr lang="zh-CN" altLang="en-US" sz="2800" b="1" dirty="0">
                <a:solidFill>
                  <a:srgbClr val="0000CC"/>
                </a:solidFill>
              </a:rPr>
              <a:t>友元不能被继承</a:t>
            </a:r>
            <a:endParaRPr lang="en-US" altLang="zh-CN" sz="2800" b="1" dirty="0">
              <a:solidFill>
                <a:srgbClr val="0000CC"/>
              </a:solidFill>
            </a:endParaRPr>
          </a:p>
          <a:p>
            <a:pPr lvl="1"/>
            <a:r>
              <a:rPr lang="zh-CN" altLang="zh-CN" sz="2400" b="1" dirty="0"/>
              <a:t>每个类</a:t>
            </a:r>
            <a:r>
              <a:rPr lang="zh-CN" altLang="zh-CN" sz="2400" b="1" dirty="0" smtClean="0"/>
              <a:t>只能控制自已成员</a:t>
            </a:r>
            <a:r>
              <a:rPr lang="zh-CN" altLang="zh-CN" sz="2400" b="1" dirty="0"/>
              <a:t>的访问权限。</a:t>
            </a:r>
            <a:endParaRPr lang="en-US" altLang="zh-CN" sz="2400" b="1" dirty="0"/>
          </a:p>
          <a:p>
            <a:pPr lvl="1"/>
            <a:r>
              <a:rPr lang="zh-CN" altLang="zh-CN" sz="2400" b="1" dirty="0"/>
              <a:t>因此，如果</a:t>
            </a:r>
            <a:r>
              <a:rPr lang="zh-CN" altLang="zh-CN" sz="2400" b="1" dirty="0">
                <a:solidFill>
                  <a:srgbClr val="FF0000"/>
                </a:solidFill>
              </a:rPr>
              <a:t>一个类继</a:t>
            </a:r>
            <a:r>
              <a:rPr lang="zh-CN" altLang="zh-CN" sz="2400" b="1" dirty="0"/>
              <a:t>承了其它类，则它声明</a:t>
            </a:r>
            <a:r>
              <a:rPr lang="zh-CN" altLang="zh-CN" sz="2400" b="1" dirty="0">
                <a:solidFill>
                  <a:srgbClr val="FF0000"/>
                </a:solidFill>
              </a:rPr>
              <a:t>的友元也只能访问它自己的全体成员</a:t>
            </a:r>
            <a:r>
              <a:rPr lang="zh-CN" altLang="zh-CN" sz="2400" b="1" dirty="0"/>
              <a:t>，</a:t>
            </a:r>
            <a:r>
              <a:rPr lang="zh-CN" altLang="zh-CN" sz="2400" b="1" dirty="0">
                <a:solidFill>
                  <a:srgbClr val="0000CC"/>
                </a:solidFill>
              </a:rPr>
              <a:t>包括它从基类继承到的</a:t>
            </a:r>
            <a:r>
              <a:rPr lang="en-US" altLang="zh-CN" sz="2400" b="1" dirty="0">
                <a:solidFill>
                  <a:srgbClr val="0000CC"/>
                </a:solidFill>
              </a:rPr>
              <a:t>public</a:t>
            </a:r>
            <a:r>
              <a:rPr lang="zh-CN" altLang="zh-CN" sz="2400" b="1" dirty="0">
                <a:solidFill>
                  <a:srgbClr val="0000CC"/>
                </a:solidFill>
              </a:rPr>
              <a:t>和</a:t>
            </a:r>
            <a:r>
              <a:rPr lang="en-US" altLang="zh-CN" sz="2400" b="1" dirty="0">
                <a:solidFill>
                  <a:srgbClr val="0000CC"/>
                </a:solidFill>
              </a:rPr>
              <a:t>protected</a:t>
            </a:r>
            <a:r>
              <a:rPr lang="zh-CN" altLang="zh-CN" sz="2400" b="1" dirty="0">
                <a:solidFill>
                  <a:srgbClr val="0000CC"/>
                </a:solidFill>
              </a:rPr>
              <a:t>成员</a:t>
            </a:r>
            <a:r>
              <a:rPr lang="zh-CN" altLang="zh-CN" sz="2400" b="1" dirty="0"/>
              <a:t>。而它的基类和派生类并不认可这种友元关系，按照规则只能访问公有成员。</a:t>
            </a:r>
          </a:p>
          <a:p>
            <a:r>
              <a:rPr lang="zh-CN" altLang="zh-CN" sz="2400" b="1" dirty="0"/>
              <a:t>【例</a:t>
            </a:r>
            <a:r>
              <a:rPr lang="en-US" altLang="zh-CN" sz="2400" b="1" dirty="0"/>
              <a:t>4-6</a:t>
            </a:r>
            <a:r>
              <a:rPr lang="zh-CN" altLang="zh-CN" sz="2400" b="1" dirty="0"/>
              <a:t>】类</a:t>
            </a:r>
            <a:r>
              <a:rPr lang="en-US" altLang="zh-CN" sz="2400" b="1" dirty="0"/>
              <a:t>Deri</a:t>
            </a:r>
            <a:r>
              <a:rPr lang="zh-CN" altLang="zh-CN" sz="2400" b="1" dirty="0"/>
              <a:t>是基类</a:t>
            </a:r>
            <a:r>
              <a:rPr lang="en-US" altLang="zh-CN" sz="2400" b="1" dirty="0"/>
              <a:t>Base</a:t>
            </a:r>
            <a:r>
              <a:rPr lang="zh-CN" altLang="zh-CN" sz="2400" b="1" dirty="0"/>
              <a:t>的友元，函数</a:t>
            </a:r>
            <a:r>
              <a:rPr lang="en-US" altLang="zh-CN" sz="2400" b="1" dirty="0"/>
              <a:t>f1</a:t>
            </a:r>
            <a:r>
              <a:rPr lang="zh-CN" altLang="zh-CN" sz="2400" b="1" dirty="0"/>
              <a:t>和</a:t>
            </a:r>
            <a:r>
              <a:rPr lang="en-US" altLang="zh-CN" sz="2400" b="1" dirty="0"/>
              <a:t>f2</a:t>
            </a:r>
            <a:r>
              <a:rPr lang="zh-CN" altLang="zh-CN" sz="2400" b="1" dirty="0"/>
              <a:t>是类</a:t>
            </a:r>
            <a:r>
              <a:rPr lang="en-US" altLang="zh-CN" sz="2400" b="1" dirty="0"/>
              <a:t>Deri</a:t>
            </a:r>
            <a:r>
              <a:rPr lang="zh-CN" altLang="zh-CN" sz="2400" b="1" dirty="0"/>
              <a:t>的友元，分析下面程序中</a:t>
            </a:r>
            <a:r>
              <a:rPr lang="en-US" altLang="zh-CN" sz="2400" b="1" dirty="0"/>
              <a:t>L4</a:t>
            </a:r>
            <a:r>
              <a:rPr lang="zh-CN" altLang="zh-CN" sz="2400" b="1" dirty="0"/>
              <a:t>、</a:t>
            </a:r>
            <a:r>
              <a:rPr lang="en-US" altLang="zh-CN" sz="2400" b="1" dirty="0"/>
              <a:t>L5</a:t>
            </a:r>
            <a:r>
              <a:rPr lang="zh-CN" altLang="zh-CN" sz="2400" b="1" dirty="0"/>
              <a:t>、</a:t>
            </a:r>
            <a:r>
              <a:rPr lang="en-US" altLang="zh-CN" sz="2400" b="1" dirty="0"/>
              <a:t>L7</a:t>
            </a:r>
            <a:r>
              <a:rPr lang="zh-CN" altLang="zh-CN" sz="2400" b="1" dirty="0"/>
              <a:t>正确的原因，以及</a:t>
            </a:r>
            <a:r>
              <a:rPr lang="en-US" altLang="zh-CN" sz="2400" b="1" dirty="0"/>
              <a:t>L8</a:t>
            </a:r>
            <a:r>
              <a:rPr lang="zh-CN" altLang="zh-CN" sz="2400" b="1" dirty="0"/>
              <a:t>和</a:t>
            </a:r>
            <a:r>
              <a:rPr lang="en-US" altLang="zh-CN" sz="2400" b="1" dirty="0"/>
              <a:t>L6</a:t>
            </a:r>
            <a:r>
              <a:rPr lang="zh-CN" altLang="zh-CN" sz="2400" b="1" dirty="0"/>
              <a:t>错误的原因。</a:t>
            </a:r>
          </a:p>
          <a:p>
            <a:pPr lvl="1"/>
            <a:endParaRPr lang="zh-CN" altLang="en-US" dirty="0"/>
          </a:p>
        </p:txBody>
      </p:sp>
    </p:spTree>
    <p:extLst>
      <p:ext uri="{BB962C8B-B14F-4D97-AF65-F5344CB8AC3E}">
        <p14:creationId xmlns:p14="http://schemas.microsoft.com/office/powerpoint/2010/main" val="238846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597594" y="1268760"/>
            <a:ext cx="7772400" cy="5410200"/>
          </a:xfrm>
          <a:noFill/>
        </p:spPr>
        <p:txBody>
          <a:bodyPr/>
          <a:lstStyle/>
          <a:p>
            <a:pPr eaLnBrk="1" hangingPunct="1">
              <a:buFontTx/>
              <a:buNone/>
            </a:pPr>
            <a:r>
              <a:rPr lang="en-US" altLang="zh-CN" sz="2800" b="1" dirty="0" smtClean="0">
                <a:solidFill>
                  <a:srgbClr val="0000CC"/>
                </a:solidFill>
              </a:rPr>
              <a:t>2. </a:t>
            </a:r>
            <a:r>
              <a:rPr lang="zh-CN" altLang="en-US" sz="2800" b="1" dirty="0" smtClean="0">
                <a:solidFill>
                  <a:srgbClr val="0000CC"/>
                </a:solidFill>
              </a:rPr>
              <a:t>继承</a:t>
            </a:r>
            <a:r>
              <a:rPr lang="zh-CN" altLang="en-US" sz="2800" b="1" dirty="0">
                <a:solidFill>
                  <a:srgbClr val="0000CC"/>
                </a:solidFill>
              </a:rPr>
              <a:t>目的</a:t>
            </a:r>
          </a:p>
          <a:p>
            <a:pPr lvl="2" eaLnBrk="1" hangingPunct="1"/>
            <a:r>
              <a:rPr lang="zh-CN" altLang="en-US" b="1" dirty="0"/>
              <a:t>代码重用</a:t>
            </a:r>
            <a:r>
              <a:rPr lang="en-US" altLang="zh-CN" b="1" dirty="0"/>
              <a:t>code </a:t>
            </a:r>
            <a:r>
              <a:rPr lang="en-US" altLang="zh-CN" b="1" dirty="0" err="1"/>
              <a:t>resue</a:t>
            </a:r>
            <a:endParaRPr lang="en-US" altLang="zh-CN" b="1" dirty="0"/>
          </a:p>
          <a:p>
            <a:pPr lvl="2" eaLnBrk="1" hangingPunct="1"/>
            <a:r>
              <a:rPr lang="zh-CN" altLang="en-US" b="1" dirty="0"/>
              <a:t>描述能力：类属关系广泛存在</a:t>
            </a:r>
          </a:p>
          <a:p>
            <a:pPr lvl="2" eaLnBrk="1" hangingPunct="1"/>
            <a:r>
              <a:rPr lang="en-US" altLang="zh-CN" b="1" dirty="0" err="1">
                <a:solidFill>
                  <a:schemeClr val="accent2"/>
                </a:solidFill>
              </a:rPr>
              <a:t>IsA</a:t>
            </a:r>
            <a:r>
              <a:rPr lang="en-US" altLang="zh-CN" b="1" dirty="0">
                <a:solidFill>
                  <a:schemeClr val="accent2"/>
                </a:solidFill>
              </a:rPr>
              <a:t> vs. </a:t>
            </a:r>
            <a:r>
              <a:rPr lang="en-US" altLang="zh-CN" b="1" dirty="0" err="1" smtClean="0">
                <a:solidFill>
                  <a:schemeClr val="accent2"/>
                </a:solidFill>
              </a:rPr>
              <a:t>HasA</a:t>
            </a:r>
            <a:r>
              <a:rPr lang="zh-CN" altLang="en-US" b="1" dirty="0" smtClean="0">
                <a:solidFill>
                  <a:schemeClr val="accent2"/>
                </a:solidFill>
              </a:rPr>
              <a:t>（继承</a:t>
            </a:r>
            <a:r>
              <a:rPr lang="en-US" altLang="zh-CN" b="1" dirty="0" smtClean="0">
                <a:solidFill>
                  <a:schemeClr val="accent2"/>
                </a:solidFill>
              </a:rPr>
              <a:t>-</a:t>
            </a:r>
            <a:r>
              <a:rPr lang="zh-CN" altLang="en-US" b="1" dirty="0" smtClean="0">
                <a:solidFill>
                  <a:schemeClr val="accent2"/>
                </a:solidFill>
              </a:rPr>
              <a:t>聚合）</a:t>
            </a:r>
            <a:endParaRPr lang="en-US" altLang="zh-CN" b="1" dirty="0">
              <a:solidFill>
                <a:schemeClr val="accent2"/>
              </a:solidFill>
            </a:endParaRPr>
          </a:p>
          <a:p>
            <a:pPr eaLnBrk="1" hangingPunct="1">
              <a:buFontTx/>
              <a:buNone/>
            </a:pPr>
            <a:r>
              <a:rPr lang="en-US" altLang="zh-CN" sz="2800" b="1" dirty="0" smtClean="0">
                <a:solidFill>
                  <a:srgbClr val="0000CC"/>
                </a:solidFill>
              </a:rPr>
              <a:t>3. </a:t>
            </a:r>
            <a:r>
              <a:rPr lang="zh-CN" altLang="en-US" sz="2800" b="1" dirty="0" smtClean="0">
                <a:solidFill>
                  <a:srgbClr val="0000CC"/>
                </a:solidFill>
              </a:rPr>
              <a:t>有关</a:t>
            </a:r>
            <a:r>
              <a:rPr lang="zh-CN" altLang="en-US" sz="2800" b="1" dirty="0">
                <a:solidFill>
                  <a:srgbClr val="0000CC"/>
                </a:solidFill>
              </a:rPr>
              <a:t>概念</a:t>
            </a:r>
          </a:p>
          <a:p>
            <a:pPr eaLnBrk="1" hangingPunct="1">
              <a:buFontTx/>
              <a:buNone/>
            </a:pPr>
            <a:r>
              <a:rPr lang="zh-CN" altLang="en-US" sz="2400" b="1" dirty="0">
                <a:solidFill>
                  <a:schemeClr val="accent2"/>
                </a:solidFill>
              </a:rPr>
              <a:t>		基类，超类</a:t>
            </a:r>
          </a:p>
          <a:p>
            <a:pPr eaLnBrk="1" hangingPunct="1">
              <a:buFontTx/>
              <a:buNone/>
            </a:pPr>
            <a:r>
              <a:rPr lang="zh-CN" altLang="en-US" sz="2400" b="1" dirty="0">
                <a:solidFill>
                  <a:schemeClr val="accent2"/>
                </a:solidFill>
              </a:rPr>
              <a:t>       </a:t>
            </a:r>
            <a:r>
              <a:rPr lang="en-US" altLang="zh-CN" sz="2400" b="1" dirty="0" smtClean="0">
                <a:solidFill>
                  <a:schemeClr val="accent2"/>
                </a:solidFill>
              </a:rPr>
              <a:t>	</a:t>
            </a:r>
            <a:r>
              <a:rPr lang="zh-CN" altLang="en-US" sz="2400" b="1" dirty="0" smtClean="0">
                <a:solidFill>
                  <a:schemeClr val="accent2"/>
                </a:solidFill>
              </a:rPr>
              <a:t>派生</a:t>
            </a:r>
            <a:r>
              <a:rPr lang="zh-CN" altLang="en-US" sz="2400" b="1" dirty="0">
                <a:solidFill>
                  <a:schemeClr val="accent2"/>
                </a:solidFill>
              </a:rPr>
              <a:t>类，子类</a:t>
            </a:r>
          </a:p>
        </p:txBody>
      </p:sp>
      <p:sp>
        <p:nvSpPr>
          <p:cNvPr id="6147" name="Rectangle 3"/>
          <p:cNvSpPr>
            <a:spLocks noGrp="1" noChangeArrowheads="1"/>
          </p:cNvSpPr>
          <p:nvPr>
            <p:ph type="title"/>
          </p:nvPr>
        </p:nvSpPr>
        <p:spPr>
          <a:xfrm>
            <a:off x="597594" y="188640"/>
            <a:ext cx="7772400" cy="56573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4.1  </a:t>
            </a:r>
            <a:r>
              <a:rPr lang="zh-CN" altLang="en-US" sz="3600" b="1" kern="1200" dirty="0">
                <a:solidFill>
                  <a:srgbClr val="C00000"/>
                </a:solidFill>
              </a:rPr>
              <a:t>继承的概念</a:t>
            </a:r>
          </a:p>
        </p:txBody>
      </p:sp>
    </p:spTree>
    <p:extLst>
      <p:ext uri="{BB962C8B-B14F-4D97-AF65-F5344CB8AC3E}">
        <p14:creationId xmlns:p14="http://schemas.microsoft.com/office/powerpoint/2010/main" val="375195460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14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614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6146">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614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614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bldLvl="2"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4.4.5  </a:t>
            </a:r>
            <a:r>
              <a:rPr lang="zh-CN" altLang="zh-CN" sz="3600" b="1" kern="1200" dirty="0">
                <a:solidFill>
                  <a:srgbClr val="C00000"/>
                </a:solidFill>
              </a:rPr>
              <a:t>友元与继承</a:t>
            </a:r>
            <a:endParaRPr lang="zh-CN" altLang="en-US" sz="3600" b="1" kern="1200" dirty="0">
              <a:solidFill>
                <a:srgbClr val="C00000"/>
              </a:solidFill>
            </a:endParaRPr>
          </a:p>
        </p:txBody>
      </p:sp>
      <p:sp>
        <p:nvSpPr>
          <p:cNvPr id="3" name="内容占位符 2"/>
          <p:cNvSpPr>
            <a:spLocks noGrp="1"/>
          </p:cNvSpPr>
          <p:nvPr>
            <p:ph idx="1"/>
          </p:nvPr>
        </p:nvSpPr>
        <p:spPr>
          <a:xfrm>
            <a:off x="251520" y="1076590"/>
            <a:ext cx="4680520" cy="5781410"/>
          </a:xfrm>
        </p:spPr>
        <p:txBody>
          <a:bodyPr/>
          <a:lstStyle/>
          <a:p>
            <a:pPr marL="0" indent="0">
              <a:buNone/>
            </a:pPr>
            <a:r>
              <a:rPr lang="en-US" altLang="zh-CN" sz="1600" b="1" dirty="0"/>
              <a:t>#include &lt;</a:t>
            </a:r>
            <a:r>
              <a:rPr lang="en-US" altLang="zh-CN" sz="1600" b="1" dirty="0" err="1"/>
              <a:t>iostream</a:t>
            </a:r>
            <a:r>
              <a:rPr lang="en-US" altLang="zh-CN" sz="1600" b="1" dirty="0"/>
              <a:t>&gt;</a:t>
            </a:r>
            <a:endParaRPr lang="zh-CN" altLang="zh-CN" sz="1600" b="1" dirty="0"/>
          </a:p>
          <a:p>
            <a:pPr marL="0" indent="0">
              <a:buNone/>
            </a:pPr>
            <a:r>
              <a:rPr lang="en-US" altLang="zh-CN" sz="1600" b="1" dirty="0"/>
              <a:t>using namespace </a:t>
            </a:r>
            <a:r>
              <a:rPr lang="en-US" altLang="zh-CN" sz="1600" b="1" dirty="0" err="1"/>
              <a:t>std</a:t>
            </a:r>
            <a:r>
              <a:rPr lang="en-US" altLang="zh-CN" sz="1600" b="1" dirty="0"/>
              <a:t>;</a:t>
            </a:r>
            <a:endParaRPr lang="zh-CN" altLang="zh-CN" sz="1600" b="1" dirty="0"/>
          </a:p>
          <a:p>
            <a:pPr marL="0" indent="0">
              <a:buNone/>
            </a:pPr>
            <a:r>
              <a:rPr lang="en-US" altLang="zh-CN" sz="1600" b="1" dirty="0"/>
              <a:t>class Base {</a:t>
            </a:r>
            <a:endParaRPr lang="zh-CN" altLang="zh-CN" sz="1600" b="1" dirty="0"/>
          </a:p>
          <a:p>
            <a:pPr marL="0" indent="0">
              <a:buNone/>
            </a:pPr>
            <a:r>
              <a:rPr lang="en-US" altLang="zh-CN" sz="1600" b="1" dirty="0"/>
              <a:t>public: </a:t>
            </a:r>
            <a:endParaRPr lang="zh-CN" altLang="zh-CN" sz="1600" b="1" dirty="0"/>
          </a:p>
          <a:p>
            <a:pPr marL="0" indent="0">
              <a:buNone/>
            </a:pPr>
            <a:r>
              <a:rPr lang="en-US" altLang="zh-CN" sz="1600" b="1" dirty="0"/>
              <a:t> </a:t>
            </a:r>
            <a:r>
              <a:rPr lang="en-US" altLang="zh-CN" sz="1600" b="1" dirty="0" smtClean="0"/>
              <a:t>   </a:t>
            </a:r>
            <a:r>
              <a:rPr lang="en-US" altLang="zh-CN" sz="1600" b="1" dirty="0" err="1" smtClean="0"/>
              <a:t>int</a:t>
            </a:r>
            <a:r>
              <a:rPr lang="en-US" altLang="zh-CN" sz="1600" b="1" dirty="0" smtClean="0"/>
              <a:t> </a:t>
            </a:r>
            <a:r>
              <a:rPr lang="en-US" altLang="zh-CN" sz="1600" b="1" dirty="0"/>
              <a:t>x = 0;</a:t>
            </a:r>
            <a:endParaRPr lang="zh-CN" altLang="zh-CN" sz="1600" b="1" dirty="0"/>
          </a:p>
          <a:p>
            <a:pPr marL="0" indent="0">
              <a:buNone/>
            </a:pPr>
            <a:r>
              <a:rPr lang="en-US" altLang="zh-CN" sz="1600" b="1" dirty="0"/>
              <a:t>protected:</a:t>
            </a:r>
            <a:endParaRPr lang="zh-CN" altLang="zh-CN" sz="1600" b="1" dirty="0"/>
          </a:p>
          <a:p>
            <a:pPr marL="0" indent="0">
              <a:buNone/>
            </a:pPr>
            <a:r>
              <a:rPr lang="en-US" altLang="zh-CN" sz="1600" b="1" dirty="0"/>
              <a:t> </a:t>
            </a:r>
            <a:r>
              <a:rPr lang="en-US" altLang="zh-CN" sz="1600" b="1" dirty="0" smtClean="0"/>
              <a:t>   double </a:t>
            </a:r>
            <a:r>
              <a:rPr lang="en-US" altLang="zh-CN" sz="1600" b="1" dirty="0"/>
              <a:t>y = 0;</a:t>
            </a:r>
            <a:endParaRPr lang="zh-CN" altLang="zh-CN" sz="1600" b="1" dirty="0"/>
          </a:p>
          <a:p>
            <a:pPr marL="0" indent="0">
              <a:buNone/>
            </a:pPr>
            <a:r>
              <a:rPr lang="en-US" altLang="zh-CN" sz="1600" b="1" dirty="0"/>
              <a:t>private:</a:t>
            </a:r>
            <a:endParaRPr lang="zh-CN" altLang="zh-CN" sz="1600" b="1" dirty="0"/>
          </a:p>
          <a:p>
            <a:pPr marL="0" indent="0">
              <a:buNone/>
            </a:pPr>
            <a:r>
              <a:rPr lang="en-US" altLang="zh-CN" sz="1600" b="1" dirty="0"/>
              <a:t> </a:t>
            </a:r>
            <a:r>
              <a:rPr lang="en-US" altLang="zh-CN" sz="1600" b="1" dirty="0" smtClean="0"/>
              <a:t>   float </a:t>
            </a:r>
            <a:r>
              <a:rPr lang="en-US" altLang="zh-CN" sz="1600" b="1" dirty="0"/>
              <a:t>z = 0;	</a:t>
            </a:r>
            <a:endParaRPr lang="zh-CN" altLang="zh-CN" sz="1600" b="1" dirty="0"/>
          </a:p>
          <a:p>
            <a:pPr marL="0" indent="0">
              <a:buNone/>
            </a:pPr>
            <a:r>
              <a:rPr lang="en-US" altLang="zh-CN" sz="1600" b="1" dirty="0"/>
              <a:t> </a:t>
            </a:r>
            <a:r>
              <a:rPr lang="en-US" altLang="zh-CN" sz="1600" b="1" dirty="0" smtClean="0"/>
              <a:t>   </a:t>
            </a:r>
            <a:r>
              <a:rPr lang="en-US" altLang="zh-CN" sz="1600" b="1" dirty="0" smtClean="0">
                <a:solidFill>
                  <a:srgbClr val="0000CC"/>
                </a:solidFill>
              </a:rPr>
              <a:t>friend </a:t>
            </a:r>
            <a:r>
              <a:rPr lang="en-US" altLang="zh-CN" sz="1600" b="1" dirty="0">
                <a:solidFill>
                  <a:srgbClr val="0000CC"/>
                </a:solidFill>
              </a:rPr>
              <a:t>class Deri;   </a:t>
            </a:r>
            <a:r>
              <a:rPr lang="en-US" altLang="zh-CN" sz="1600" b="1" dirty="0" smtClean="0">
                <a:solidFill>
                  <a:srgbClr val="0000CC"/>
                </a:solidFill>
              </a:rPr>
              <a:t>//L1 Deri</a:t>
            </a:r>
            <a:r>
              <a:rPr lang="zh-CN" altLang="en-US" sz="1600" b="1" dirty="0">
                <a:solidFill>
                  <a:srgbClr val="0000CC"/>
                </a:solidFill>
              </a:rPr>
              <a:t>为</a:t>
            </a:r>
            <a:r>
              <a:rPr lang="en-US" altLang="zh-CN" sz="1600" b="1" dirty="0">
                <a:solidFill>
                  <a:srgbClr val="0000CC"/>
                </a:solidFill>
              </a:rPr>
              <a:t>Base</a:t>
            </a:r>
            <a:r>
              <a:rPr lang="zh-CN" altLang="en-US" sz="1600" b="1" dirty="0">
                <a:solidFill>
                  <a:srgbClr val="0000CC"/>
                </a:solidFill>
              </a:rPr>
              <a:t>的友元</a:t>
            </a:r>
            <a:endParaRPr lang="zh-CN" altLang="zh-CN" sz="1600" b="1" dirty="0">
              <a:solidFill>
                <a:srgbClr val="0000CC"/>
              </a:solidFill>
            </a:endParaRPr>
          </a:p>
          <a:p>
            <a:pPr marL="0" indent="0">
              <a:buNone/>
            </a:pPr>
            <a:r>
              <a:rPr lang="en-US" altLang="zh-CN" sz="1600" b="1" dirty="0"/>
              <a:t>};　　　　　</a:t>
            </a:r>
            <a:r>
              <a:rPr lang="en-US" altLang="zh-CN" sz="1600" b="1" dirty="0" smtClean="0">
                <a:solidFill>
                  <a:srgbClr val="FF0000"/>
                </a:solidFill>
              </a:rPr>
              <a:t>//Deri</a:t>
            </a:r>
            <a:r>
              <a:rPr lang="zh-CN" altLang="en-US" sz="1600" b="1" dirty="0" smtClean="0">
                <a:solidFill>
                  <a:srgbClr val="FF0000"/>
                </a:solidFill>
              </a:rPr>
              <a:t>的</a:t>
            </a:r>
            <a:r>
              <a:rPr lang="zh-CN" altLang="en-US" sz="1600" b="1" dirty="0">
                <a:solidFill>
                  <a:srgbClr val="FF0000"/>
                </a:solidFill>
              </a:rPr>
              <a:t>全体成员可访问</a:t>
            </a:r>
            <a:r>
              <a:rPr lang="en-US" altLang="zh-CN" sz="1600" b="1" dirty="0">
                <a:solidFill>
                  <a:srgbClr val="FF0000"/>
                </a:solidFill>
              </a:rPr>
              <a:t>x</a:t>
            </a:r>
            <a:r>
              <a:rPr lang="en-US" altLang="zh-CN" sz="1600" b="1" dirty="0" smtClean="0">
                <a:solidFill>
                  <a:srgbClr val="FF0000"/>
                </a:solidFill>
              </a:rPr>
              <a:t>, y, z</a:t>
            </a:r>
          </a:p>
          <a:p>
            <a:pPr marL="0" indent="0">
              <a:buNone/>
            </a:pPr>
            <a:r>
              <a:rPr lang="en-US" altLang="zh-CN" sz="1600" b="1" dirty="0"/>
              <a:t>class Deri :public Base {</a:t>
            </a:r>
            <a:endParaRPr lang="zh-CN" altLang="zh-CN" sz="1600" b="1" dirty="0"/>
          </a:p>
          <a:p>
            <a:pPr marL="0" indent="0">
              <a:buNone/>
            </a:pPr>
            <a:r>
              <a:rPr lang="en-US" altLang="zh-CN" sz="1600" b="1" dirty="0"/>
              <a:t>protected:</a:t>
            </a:r>
            <a:endParaRPr lang="zh-CN" altLang="zh-CN" sz="1600" b="1" dirty="0"/>
          </a:p>
          <a:p>
            <a:pPr marL="0" indent="0">
              <a:buNone/>
            </a:pPr>
            <a:r>
              <a:rPr lang="en-US" altLang="zh-CN" sz="1600" b="1" dirty="0"/>
              <a:t> </a:t>
            </a:r>
            <a:r>
              <a:rPr lang="en-US" altLang="zh-CN" sz="1600" b="1" dirty="0" smtClean="0"/>
              <a:t>   </a:t>
            </a:r>
            <a:r>
              <a:rPr lang="en-US" altLang="zh-CN" sz="1600" b="1" dirty="0" err="1" smtClean="0"/>
              <a:t>int</a:t>
            </a:r>
            <a:r>
              <a:rPr lang="en-US" altLang="zh-CN" sz="1600" b="1" dirty="0" smtClean="0"/>
              <a:t> </a:t>
            </a:r>
            <a:r>
              <a:rPr lang="en-US" altLang="zh-CN" sz="1600" b="1" dirty="0"/>
              <a:t>dx = 1;</a:t>
            </a:r>
            <a:endParaRPr lang="zh-CN" altLang="zh-CN" sz="1600" b="1" dirty="0"/>
          </a:p>
          <a:p>
            <a:pPr marL="0" indent="0">
              <a:buNone/>
            </a:pPr>
            <a:r>
              <a:rPr lang="en-US" altLang="zh-CN" sz="1600" b="1" dirty="0"/>
              <a:t>public:</a:t>
            </a:r>
            <a:endParaRPr lang="zh-CN" altLang="zh-CN" sz="1600" b="1" dirty="0"/>
          </a:p>
          <a:p>
            <a:pPr marL="0" indent="0">
              <a:buNone/>
            </a:pPr>
            <a:r>
              <a:rPr lang="en-US" altLang="zh-CN" sz="1600" b="1" dirty="0" smtClean="0"/>
              <a:t>    </a:t>
            </a:r>
            <a:r>
              <a:rPr lang="en-US" altLang="zh-CN" sz="1600" b="1" dirty="0" smtClean="0">
                <a:solidFill>
                  <a:srgbClr val="FF0000"/>
                </a:solidFill>
              </a:rPr>
              <a:t>friend</a:t>
            </a:r>
            <a:r>
              <a:rPr lang="en-US" altLang="zh-CN" sz="1600" b="1" dirty="0"/>
              <a:t>	void f1(Deri d); </a:t>
            </a:r>
            <a:r>
              <a:rPr lang="en-US" altLang="zh-CN" sz="1600" b="1" dirty="0" smtClean="0"/>
              <a:t>	//</a:t>
            </a:r>
            <a:r>
              <a:rPr lang="en-US" altLang="zh-CN" sz="1600" b="1" dirty="0"/>
              <a:t>L2</a:t>
            </a:r>
            <a:endParaRPr lang="zh-CN" altLang="zh-CN" sz="1600" b="1" dirty="0"/>
          </a:p>
          <a:p>
            <a:pPr marL="0" indent="0">
              <a:buNone/>
            </a:pPr>
            <a:r>
              <a:rPr lang="en-US" altLang="zh-CN" sz="1600" b="1" dirty="0" smtClean="0"/>
              <a:t>    </a:t>
            </a:r>
            <a:r>
              <a:rPr lang="en-US" altLang="zh-CN" sz="1600" b="1" dirty="0" smtClean="0">
                <a:solidFill>
                  <a:srgbClr val="FF0000"/>
                </a:solidFill>
              </a:rPr>
              <a:t>friend </a:t>
            </a:r>
            <a:r>
              <a:rPr lang="en-US" altLang="zh-CN" sz="1600" b="1" dirty="0" smtClean="0"/>
              <a:t> </a:t>
            </a:r>
            <a:r>
              <a:rPr lang="en-US" altLang="zh-CN" sz="1600" b="1" dirty="0"/>
              <a:t>void f2(Base b);    </a:t>
            </a:r>
            <a:r>
              <a:rPr lang="en-US" altLang="zh-CN" sz="1600" b="1" dirty="0" smtClean="0"/>
              <a:t>	//</a:t>
            </a:r>
            <a:r>
              <a:rPr lang="en-US" altLang="zh-CN" sz="1600" b="1" dirty="0"/>
              <a:t>L3</a:t>
            </a:r>
            <a:endParaRPr lang="zh-CN" altLang="zh-CN" sz="1600" b="1" dirty="0"/>
          </a:p>
          <a:p>
            <a:pPr marL="0" indent="0">
              <a:buNone/>
            </a:pPr>
            <a:r>
              <a:rPr lang="en-US" altLang="zh-CN" sz="1600" b="1" dirty="0" smtClean="0"/>
              <a:t>    void </a:t>
            </a:r>
            <a:r>
              <a:rPr lang="en-US" altLang="zh-CN" sz="1600" b="1" dirty="0"/>
              <a:t>f3(Base b) </a:t>
            </a:r>
            <a:r>
              <a:rPr lang="en-US" altLang="zh-CN" sz="1600" b="1" dirty="0" smtClean="0"/>
              <a:t>{</a:t>
            </a:r>
          </a:p>
          <a:p>
            <a:pPr marL="0" indent="0">
              <a:buFontTx/>
              <a:buNone/>
            </a:pPr>
            <a:r>
              <a:rPr lang="en-US" altLang="zh-CN" sz="1600" b="1" dirty="0"/>
              <a:t> </a:t>
            </a:r>
            <a:r>
              <a:rPr lang="en-US" altLang="zh-CN" sz="1600" b="1" dirty="0" smtClean="0"/>
              <a:t>       </a:t>
            </a:r>
            <a:r>
              <a:rPr lang="en-US" altLang="zh-CN" sz="1600" b="1" dirty="0" err="1" smtClean="0"/>
              <a:t>cout</a:t>
            </a:r>
            <a:r>
              <a:rPr lang="en-US" altLang="zh-CN" sz="1600" b="1" dirty="0"/>
              <a:t>&lt;&lt;</a:t>
            </a:r>
            <a:r>
              <a:rPr lang="en-US" altLang="zh-CN" sz="1600" b="1" dirty="0" err="1"/>
              <a:t>b.x</a:t>
            </a:r>
            <a:r>
              <a:rPr lang="en-US" altLang="zh-CN" sz="1600" b="1" dirty="0"/>
              <a:t>&lt;&lt;</a:t>
            </a:r>
            <a:r>
              <a:rPr lang="en-US" altLang="zh-CN" sz="1600" b="1" dirty="0" err="1"/>
              <a:t>b.y</a:t>
            </a:r>
            <a:r>
              <a:rPr lang="en-US" altLang="zh-CN" sz="1600" b="1" dirty="0"/>
              <a:t>&lt;&lt;</a:t>
            </a:r>
            <a:r>
              <a:rPr lang="en-US" altLang="zh-CN" sz="1600" b="1" dirty="0" err="1"/>
              <a:t>b.z</a:t>
            </a:r>
            <a:r>
              <a:rPr lang="en-US" altLang="zh-CN" sz="1600" b="1" dirty="0"/>
              <a:t>&lt;&lt;</a:t>
            </a:r>
            <a:r>
              <a:rPr lang="en-US" altLang="zh-CN" sz="1600" b="1" dirty="0" err="1"/>
              <a:t>endl</a:t>
            </a:r>
            <a:r>
              <a:rPr lang="en-US" altLang="zh-CN" sz="1600" b="1" dirty="0" smtClean="0"/>
              <a:t>; } </a:t>
            </a:r>
            <a:r>
              <a:rPr lang="en-US" altLang="zh-CN" sz="1600" b="1" dirty="0">
                <a:solidFill>
                  <a:srgbClr val="0000CC"/>
                </a:solidFill>
              </a:rPr>
              <a:t>//</a:t>
            </a:r>
            <a:r>
              <a:rPr lang="en-US" altLang="zh-CN" sz="1600" b="1" dirty="0" smtClean="0">
                <a:solidFill>
                  <a:srgbClr val="0000CC"/>
                </a:solidFill>
              </a:rPr>
              <a:t>L4</a:t>
            </a:r>
            <a:r>
              <a:rPr lang="zh-CN" altLang="zh-CN" sz="1600" b="1" dirty="0" smtClean="0">
                <a:solidFill>
                  <a:srgbClr val="0000CC"/>
                </a:solidFill>
              </a:rPr>
              <a:t>，</a:t>
            </a:r>
            <a:r>
              <a:rPr lang="zh-CN" altLang="zh-CN" sz="1600" b="1" dirty="0">
                <a:solidFill>
                  <a:srgbClr val="0000CC"/>
                </a:solidFill>
              </a:rPr>
              <a:t>正确</a:t>
            </a:r>
          </a:p>
          <a:p>
            <a:pPr marL="0" indent="0">
              <a:buNone/>
            </a:pPr>
            <a:r>
              <a:rPr lang="en-US" altLang="zh-CN" sz="1600" b="1" dirty="0" smtClean="0"/>
              <a:t>};</a:t>
            </a:r>
            <a:endParaRPr lang="en-US" altLang="zh-CN" sz="1600" b="1" dirty="0" smtClean="0">
              <a:solidFill>
                <a:srgbClr val="FF0000"/>
              </a:solidFill>
            </a:endParaRPr>
          </a:p>
        </p:txBody>
      </p:sp>
      <p:sp>
        <p:nvSpPr>
          <p:cNvPr id="4" name="内容占位符 2"/>
          <p:cNvSpPr txBox="1">
            <a:spLocks/>
          </p:cNvSpPr>
          <p:nvPr/>
        </p:nvSpPr>
        <p:spPr bwMode="auto">
          <a:xfrm>
            <a:off x="4751512" y="2132856"/>
            <a:ext cx="4392488"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en-US" altLang="zh-CN" sz="1600" b="1" kern="0" dirty="0" smtClean="0"/>
              <a:t>void f1(Deri d) {</a:t>
            </a:r>
            <a:endParaRPr lang="zh-CN" altLang="zh-CN" sz="1600" b="1" kern="0" dirty="0" smtClean="0"/>
          </a:p>
          <a:p>
            <a:pPr marL="0" indent="0">
              <a:buFontTx/>
              <a:buNone/>
            </a:pPr>
            <a:r>
              <a:rPr lang="en-US" altLang="zh-CN" sz="1600" b="1" kern="0" dirty="0"/>
              <a:t> </a:t>
            </a:r>
            <a:r>
              <a:rPr lang="en-US" altLang="zh-CN" sz="1600" b="1" kern="0" dirty="0" smtClean="0"/>
              <a:t>   </a:t>
            </a:r>
            <a:r>
              <a:rPr lang="en-US" altLang="zh-CN" sz="1600" b="1" kern="0" dirty="0" err="1" smtClean="0">
                <a:solidFill>
                  <a:srgbClr val="0000CC"/>
                </a:solidFill>
              </a:rPr>
              <a:t>cout</a:t>
            </a:r>
            <a:r>
              <a:rPr lang="en-US" altLang="zh-CN" sz="1600" b="1" kern="0" dirty="0" smtClean="0">
                <a:solidFill>
                  <a:srgbClr val="0000CC"/>
                </a:solidFill>
              </a:rPr>
              <a:t>&lt;&lt;</a:t>
            </a:r>
            <a:r>
              <a:rPr lang="en-US" altLang="zh-CN" sz="1600" b="1" kern="0" dirty="0" err="1" smtClean="0">
                <a:solidFill>
                  <a:srgbClr val="0000CC"/>
                </a:solidFill>
              </a:rPr>
              <a:t>d.x</a:t>
            </a:r>
            <a:r>
              <a:rPr lang="en-US" altLang="zh-CN" sz="1600" b="1" kern="0" dirty="0" smtClean="0">
                <a:solidFill>
                  <a:srgbClr val="0000CC"/>
                </a:solidFill>
              </a:rPr>
              <a:t>&lt;&lt;</a:t>
            </a:r>
            <a:r>
              <a:rPr lang="en-US" altLang="zh-CN" sz="1600" b="1" kern="0" dirty="0" err="1" smtClean="0">
                <a:solidFill>
                  <a:srgbClr val="0000CC"/>
                </a:solidFill>
              </a:rPr>
              <a:t>d.y</a:t>
            </a:r>
            <a:r>
              <a:rPr lang="en-US" altLang="zh-CN" sz="1600" b="1" kern="0" dirty="0" smtClean="0">
                <a:solidFill>
                  <a:srgbClr val="0000CC"/>
                </a:solidFill>
              </a:rPr>
              <a:t>&lt;&lt;</a:t>
            </a:r>
            <a:r>
              <a:rPr lang="en-US" altLang="zh-CN" sz="1600" b="1" kern="0" dirty="0" err="1" smtClean="0">
                <a:solidFill>
                  <a:srgbClr val="0000CC"/>
                </a:solidFill>
              </a:rPr>
              <a:t>d.dx</a:t>
            </a:r>
            <a:r>
              <a:rPr lang="en-US" altLang="zh-CN" sz="1600" b="1" kern="0" dirty="0" smtClean="0">
                <a:solidFill>
                  <a:srgbClr val="0000CC"/>
                </a:solidFill>
              </a:rPr>
              <a:t>&lt;&lt;</a:t>
            </a:r>
            <a:r>
              <a:rPr lang="en-US" altLang="zh-CN" sz="1600" b="1" kern="0" dirty="0" err="1" smtClean="0">
                <a:solidFill>
                  <a:srgbClr val="0000CC"/>
                </a:solidFill>
              </a:rPr>
              <a:t>endl</a:t>
            </a:r>
            <a:r>
              <a:rPr lang="en-US" altLang="zh-CN" sz="1600" b="1" kern="0" dirty="0" smtClean="0">
                <a:solidFill>
                  <a:srgbClr val="0000CC"/>
                </a:solidFill>
              </a:rPr>
              <a:t>; //L5</a:t>
            </a:r>
            <a:r>
              <a:rPr lang="zh-CN" altLang="zh-CN" sz="1600" b="1" kern="0" dirty="0" smtClean="0">
                <a:solidFill>
                  <a:srgbClr val="0000CC"/>
                </a:solidFill>
              </a:rPr>
              <a:t>，正确</a:t>
            </a:r>
          </a:p>
          <a:p>
            <a:pPr marL="0" indent="0">
              <a:buFontTx/>
              <a:buNone/>
            </a:pPr>
            <a:r>
              <a:rPr lang="en-US" altLang="zh-CN" sz="1600" b="1" kern="0" dirty="0">
                <a:solidFill>
                  <a:srgbClr val="FF0000"/>
                </a:solidFill>
              </a:rPr>
              <a:t> </a:t>
            </a:r>
            <a:r>
              <a:rPr lang="en-US" altLang="zh-CN" sz="1600" b="1" kern="0" dirty="0" smtClean="0">
                <a:solidFill>
                  <a:srgbClr val="FF0000"/>
                </a:solidFill>
              </a:rPr>
              <a:t>   //</a:t>
            </a:r>
            <a:r>
              <a:rPr lang="en-US" altLang="zh-CN" sz="1600" b="1" kern="0" dirty="0" err="1" smtClean="0">
                <a:solidFill>
                  <a:srgbClr val="FF0000"/>
                </a:solidFill>
              </a:rPr>
              <a:t>cout</a:t>
            </a:r>
            <a:r>
              <a:rPr lang="en-US" altLang="zh-CN" sz="1600" b="1" kern="0" dirty="0" smtClean="0">
                <a:solidFill>
                  <a:srgbClr val="FF0000"/>
                </a:solidFill>
              </a:rPr>
              <a:t>&lt;&lt;</a:t>
            </a:r>
            <a:r>
              <a:rPr lang="en-US" altLang="zh-CN" sz="1600" b="1" kern="0" dirty="0" err="1" smtClean="0">
                <a:solidFill>
                  <a:srgbClr val="FF0000"/>
                </a:solidFill>
              </a:rPr>
              <a:t>d.z</a:t>
            </a:r>
            <a:r>
              <a:rPr lang="en-US" altLang="zh-CN" sz="1600" b="1" kern="0" dirty="0" smtClean="0">
                <a:solidFill>
                  <a:srgbClr val="FF0000"/>
                </a:solidFill>
              </a:rPr>
              <a:t>&lt;&lt;</a:t>
            </a:r>
            <a:r>
              <a:rPr lang="en-US" altLang="zh-CN" sz="1600" b="1" kern="0" dirty="0" err="1" smtClean="0">
                <a:solidFill>
                  <a:srgbClr val="FF0000"/>
                </a:solidFill>
              </a:rPr>
              <a:t>endl</a:t>
            </a:r>
            <a:r>
              <a:rPr lang="en-US" altLang="zh-CN" sz="1600" b="1" kern="0" dirty="0" smtClean="0">
                <a:solidFill>
                  <a:srgbClr val="FF0000"/>
                </a:solidFill>
              </a:rPr>
              <a:t>;                    //L6</a:t>
            </a:r>
            <a:r>
              <a:rPr lang="zh-CN" altLang="zh-CN" sz="1600" b="1" kern="0" dirty="0" smtClean="0">
                <a:solidFill>
                  <a:srgbClr val="FF0000"/>
                </a:solidFill>
              </a:rPr>
              <a:t>，错误</a:t>
            </a:r>
          </a:p>
          <a:p>
            <a:pPr marL="0" indent="0">
              <a:buFontTx/>
              <a:buNone/>
            </a:pPr>
            <a:r>
              <a:rPr lang="en-US" altLang="zh-CN" sz="1600" b="1" kern="0" dirty="0" smtClean="0"/>
              <a:t>}</a:t>
            </a:r>
            <a:endParaRPr lang="zh-CN" altLang="zh-CN" sz="1600" b="1" kern="0" dirty="0" smtClean="0"/>
          </a:p>
          <a:p>
            <a:pPr marL="0" indent="0">
              <a:buFontTx/>
              <a:buNone/>
            </a:pPr>
            <a:r>
              <a:rPr lang="en-US" altLang="zh-CN" sz="1600" b="1" kern="0" dirty="0" smtClean="0"/>
              <a:t>void f2(Base b) {</a:t>
            </a:r>
            <a:endParaRPr lang="zh-CN" altLang="zh-CN" sz="1600" b="1" kern="0" dirty="0" smtClean="0"/>
          </a:p>
          <a:p>
            <a:pPr marL="0" indent="0">
              <a:buFontTx/>
              <a:buNone/>
            </a:pPr>
            <a:r>
              <a:rPr lang="en-US" altLang="zh-CN" sz="1600" b="1" kern="0" dirty="0"/>
              <a:t> </a:t>
            </a:r>
            <a:r>
              <a:rPr lang="en-US" altLang="zh-CN" sz="1600" b="1" kern="0" dirty="0" smtClean="0"/>
              <a:t>   </a:t>
            </a:r>
            <a:r>
              <a:rPr lang="en-US" altLang="zh-CN" sz="1600" b="1" kern="0" dirty="0" err="1" smtClean="0">
                <a:solidFill>
                  <a:srgbClr val="0000CC"/>
                </a:solidFill>
              </a:rPr>
              <a:t>cout</a:t>
            </a:r>
            <a:r>
              <a:rPr lang="en-US" altLang="zh-CN" sz="1600" b="1" kern="0" dirty="0" smtClean="0">
                <a:solidFill>
                  <a:srgbClr val="0000CC"/>
                </a:solidFill>
              </a:rPr>
              <a:t>&lt;&lt;</a:t>
            </a:r>
            <a:r>
              <a:rPr lang="en-US" altLang="zh-CN" sz="1600" b="1" kern="0" dirty="0" err="1" smtClean="0">
                <a:solidFill>
                  <a:srgbClr val="0000CC"/>
                </a:solidFill>
              </a:rPr>
              <a:t>b.x</a:t>
            </a:r>
            <a:r>
              <a:rPr lang="en-US" altLang="zh-CN" sz="1600" b="1" kern="0" dirty="0" smtClean="0">
                <a:solidFill>
                  <a:srgbClr val="0000CC"/>
                </a:solidFill>
              </a:rPr>
              <a:t>&lt;&lt;</a:t>
            </a:r>
            <a:r>
              <a:rPr lang="en-US" altLang="zh-CN" sz="1600" b="1" kern="0" dirty="0" err="1" smtClean="0">
                <a:solidFill>
                  <a:srgbClr val="0000CC"/>
                </a:solidFill>
              </a:rPr>
              <a:t>endl</a:t>
            </a:r>
            <a:r>
              <a:rPr lang="en-US" altLang="zh-CN" sz="1600" b="1" kern="0" dirty="0" smtClean="0">
                <a:solidFill>
                  <a:srgbClr val="0000CC"/>
                </a:solidFill>
              </a:rPr>
              <a:t>;                      //L7</a:t>
            </a:r>
            <a:r>
              <a:rPr lang="zh-CN" altLang="zh-CN" sz="1600" b="1" kern="0" dirty="0" smtClean="0">
                <a:solidFill>
                  <a:srgbClr val="0000CC"/>
                </a:solidFill>
              </a:rPr>
              <a:t>，正确</a:t>
            </a:r>
          </a:p>
          <a:p>
            <a:pPr marL="0" indent="0">
              <a:buFontTx/>
              <a:buNone/>
            </a:pPr>
            <a:r>
              <a:rPr lang="en-US" altLang="zh-CN" sz="1600" b="1" kern="0" dirty="0"/>
              <a:t> </a:t>
            </a:r>
            <a:r>
              <a:rPr lang="en-US" altLang="zh-CN" sz="1600" b="1" kern="0" dirty="0" smtClean="0"/>
              <a:t>   </a:t>
            </a:r>
            <a:r>
              <a:rPr lang="en-US" altLang="zh-CN" sz="1600" b="1" kern="0" dirty="0" smtClean="0">
                <a:solidFill>
                  <a:srgbClr val="FF0000"/>
                </a:solidFill>
              </a:rPr>
              <a:t>//</a:t>
            </a:r>
            <a:r>
              <a:rPr lang="en-US" altLang="zh-CN" sz="1600" b="1" kern="0" dirty="0" err="1" smtClean="0">
                <a:solidFill>
                  <a:srgbClr val="FF0000"/>
                </a:solidFill>
              </a:rPr>
              <a:t>cout</a:t>
            </a:r>
            <a:r>
              <a:rPr lang="en-US" altLang="zh-CN" sz="1600" b="1" kern="0" dirty="0" smtClean="0">
                <a:solidFill>
                  <a:srgbClr val="FF0000"/>
                </a:solidFill>
              </a:rPr>
              <a:t>&lt;&lt;</a:t>
            </a:r>
            <a:r>
              <a:rPr lang="en-US" altLang="zh-CN" sz="1600" b="1" kern="0" dirty="0" err="1" smtClean="0">
                <a:solidFill>
                  <a:srgbClr val="FF0000"/>
                </a:solidFill>
              </a:rPr>
              <a:t>b.y</a:t>
            </a:r>
            <a:r>
              <a:rPr lang="en-US" altLang="zh-CN" sz="1600" b="1" kern="0" dirty="0" smtClean="0">
                <a:solidFill>
                  <a:srgbClr val="FF0000"/>
                </a:solidFill>
              </a:rPr>
              <a:t>&lt;&lt;</a:t>
            </a:r>
            <a:r>
              <a:rPr lang="en-US" altLang="zh-CN" sz="1600" b="1" kern="0" dirty="0" err="1" smtClean="0">
                <a:solidFill>
                  <a:srgbClr val="FF0000"/>
                </a:solidFill>
              </a:rPr>
              <a:t>endl</a:t>
            </a:r>
            <a:r>
              <a:rPr lang="en-US" altLang="zh-CN" sz="1600" b="1" kern="0" dirty="0" smtClean="0">
                <a:solidFill>
                  <a:srgbClr val="FF0000"/>
                </a:solidFill>
              </a:rPr>
              <a:t>;                    //L8</a:t>
            </a:r>
            <a:r>
              <a:rPr lang="zh-CN" altLang="zh-CN" sz="1600" b="1" kern="0" dirty="0" smtClean="0">
                <a:solidFill>
                  <a:srgbClr val="FF0000"/>
                </a:solidFill>
              </a:rPr>
              <a:t>，错误</a:t>
            </a:r>
          </a:p>
          <a:p>
            <a:pPr marL="0" indent="0">
              <a:buFontTx/>
              <a:buNone/>
            </a:pPr>
            <a:r>
              <a:rPr lang="en-US" altLang="zh-CN" sz="1600" b="1" kern="0" dirty="0" smtClean="0"/>
              <a:t>}</a:t>
            </a:r>
            <a:endParaRPr lang="zh-CN" altLang="zh-CN" sz="1600" b="1" kern="0" dirty="0" smtClean="0"/>
          </a:p>
          <a:p>
            <a:pPr marL="0" indent="0">
              <a:buFontTx/>
              <a:buNone/>
            </a:pPr>
            <a:r>
              <a:rPr lang="en-US" altLang="zh-CN" sz="1600" b="1" kern="0" dirty="0" smtClean="0"/>
              <a:t>void main() {</a:t>
            </a:r>
            <a:endParaRPr lang="zh-CN" altLang="zh-CN" sz="1600" b="1" kern="0" dirty="0" smtClean="0"/>
          </a:p>
          <a:p>
            <a:pPr marL="0" indent="0">
              <a:buFontTx/>
              <a:buNone/>
            </a:pPr>
            <a:r>
              <a:rPr lang="en-US" altLang="zh-CN" sz="1600" b="1" kern="0" dirty="0"/>
              <a:t> </a:t>
            </a:r>
            <a:r>
              <a:rPr lang="en-US" altLang="zh-CN" sz="1600" b="1" kern="0" dirty="0" smtClean="0"/>
              <a:t>   Base b;</a:t>
            </a:r>
            <a:endParaRPr lang="zh-CN" altLang="zh-CN" sz="1600" b="1" kern="0" dirty="0" smtClean="0"/>
          </a:p>
          <a:p>
            <a:pPr marL="0" indent="0">
              <a:buFontTx/>
              <a:buNone/>
            </a:pPr>
            <a:r>
              <a:rPr lang="en-US" altLang="zh-CN" sz="1600" b="1" kern="0" dirty="0"/>
              <a:t> </a:t>
            </a:r>
            <a:r>
              <a:rPr lang="en-US" altLang="zh-CN" sz="1600" b="1" kern="0" dirty="0" smtClean="0"/>
              <a:t>   Deri d;</a:t>
            </a:r>
            <a:endParaRPr lang="zh-CN" altLang="zh-CN" sz="1600" b="1" kern="0" dirty="0" smtClean="0"/>
          </a:p>
          <a:p>
            <a:pPr marL="0" indent="0">
              <a:buFontTx/>
              <a:buNone/>
            </a:pPr>
            <a:r>
              <a:rPr lang="en-US" altLang="zh-CN" sz="1600" b="1" kern="0" dirty="0"/>
              <a:t> </a:t>
            </a:r>
            <a:r>
              <a:rPr lang="en-US" altLang="zh-CN" sz="1600" b="1" kern="0" dirty="0" smtClean="0"/>
              <a:t>   f1(d);</a:t>
            </a:r>
            <a:endParaRPr lang="zh-CN" altLang="zh-CN" sz="1600" b="1" kern="0" dirty="0" smtClean="0"/>
          </a:p>
          <a:p>
            <a:pPr marL="0" indent="0">
              <a:buFontTx/>
              <a:buNone/>
            </a:pPr>
            <a:r>
              <a:rPr lang="en-US" altLang="zh-CN" sz="1600" b="1" kern="0" dirty="0"/>
              <a:t> </a:t>
            </a:r>
            <a:r>
              <a:rPr lang="en-US" altLang="zh-CN" sz="1600" b="1" kern="0" dirty="0" smtClean="0"/>
              <a:t>   f2(b);</a:t>
            </a:r>
            <a:endParaRPr lang="zh-CN" altLang="zh-CN" sz="1600" b="1" kern="0" dirty="0" smtClean="0"/>
          </a:p>
          <a:p>
            <a:pPr marL="0" indent="0">
              <a:buFontTx/>
              <a:buNone/>
            </a:pPr>
            <a:r>
              <a:rPr lang="en-US" altLang="zh-CN" sz="1600" b="1" kern="0" dirty="0" smtClean="0"/>
              <a:t>}</a:t>
            </a:r>
            <a:endParaRPr lang="zh-CN" altLang="zh-CN" sz="1600" b="1" kern="0" dirty="0" smtClean="0"/>
          </a:p>
          <a:p>
            <a:pPr marL="0" indent="0">
              <a:buFontTx/>
              <a:buNone/>
            </a:pPr>
            <a:endParaRPr lang="zh-CN" altLang="en-US" sz="1800" kern="0" dirty="0"/>
          </a:p>
        </p:txBody>
      </p:sp>
    </p:spTree>
    <p:extLst>
      <p:ext uri="{BB962C8B-B14F-4D97-AF65-F5344CB8AC3E}">
        <p14:creationId xmlns:p14="http://schemas.microsoft.com/office/powerpoint/2010/main" val="321028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1000"/>
                                        <p:tgtEl>
                                          <p:spTgt spid="3">
                                            <p:txEl>
                                              <p:pRg st="12" end="12"/>
                                            </p:txEl>
                                          </p:spTgt>
                                        </p:tgtEl>
                                      </p:cBhvr>
                                    </p:animEffect>
                                    <p:anim calcmode="lin" valueType="num">
                                      <p:cBhvr>
                                        <p:cTn id="6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1000"/>
                                        <p:tgtEl>
                                          <p:spTgt spid="3">
                                            <p:txEl>
                                              <p:pRg st="13" end="13"/>
                                            </p:txEl>
                                          </p:spTgt>
                                        </p:tgtEl>
                                      </p:cBhvr>
                                    </p:animEffect>
                                    <p:anim calcmode="lin" valueType="num">
                                      <p:cBhvr>
                                        <p:cTn id="7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1000"/>
                                        <p:tgtEl>
                                          <p:spTgt spid="3">
                                            <p:txEl>
                                              <p:pRg st="14" end="14"/>
                                            </p:txEl>
                                          </p:spTgt>
                                        </p:tgtEl>
                                      </p:cBhvr>
                                    </p:animEffect>
                                    <p:anim calcmode="lin" valueType="num">
                                      <p:cBhvr>
                                        <p:cTn id="7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1000"/>
                                        <p:tgtEl>
                                          <p:spTgt spid="3">
                                            <p:txEl>
                                              <p:pRg st="15" end="15"/>
                                            </p:txEl>
                                          </p:spTgt>
                                        </p:tgtEl>
                                      </p:cBhvr>
                                    </p:animEffect>
                                    <p:anim calcmode="lin" valueType="num">
                                      <p:cBhvr>
                                        <p:cTn id="83"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Effect transition="in" filter="fade">
                                      <p:cBhvr>
                                        <p:cTn id="87" dur="1000"/>
                                        <p:tgtEl>
                                          <p:spTgt spid="3">
                                            <p:txEl>
                                              <p:pRg st="16" end="16"/>
                                            </p:txEl>
                                          </p:spTgt>
                                        </p:tgtEl>
                                      </p:cBhvr>
                                    </p:animEffect>
                                    <p:anim calcmode="lin" valueType="num">
                                      <p:cBhvr>
                                        <p:cTn id="88"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89" dur="1000" fill="hold"/>
                                        <p:tgtEl>
                                          <p:spTgt spid="3">
                                            <p:txEl>
                                              <p:pRg st="16" end="16"/>
                                            </p:txEl>
                                          </p:spTgt>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3">
                                            <p:txEl>
                                              <p:pRg st="17" end="17"/>
                                            </p:txEl>
                                          </p:spTgt>
                                        </p:tgtEl>
                                        <p:attrNameLst>
                                          <p:attrName>style.visibility</p:attrName>
                                        </p:attrNameLst>
                                      </p:cBhvr>
                                      <p:to>
                                        <p:strVal val="visible"/>
                                      </p:to>
                                    </p:set>
                                    <p:animEffect transition="in" filter="fade">
                                      <p:cBhvr>
                                        <p:cTn id="92" dur="1000"/>
                                        <p:tgtEl>
                                          <p:spTgt spid="3">
                                            <p:txEl>
                                              <p:pRg st="17" end="17"/>
                                            </p:txEl>
                                          </p:spTgt>
                                        </p:tgtEl>
                                      </p:cBhvr>
                                    </p:animEffect>
                                    <p:anim calcmode="lin" valueType="num">
                                      <p:cBhvr>
                                        <p:cTn id="93"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94" dur="1000" fill="hold"/>
                                        <p:tgtEl>
                                          <p:spTgt spid="3">
                                            <p:txEl>
                                              <p:pRg st="17" end="17"/>
                                            </p:txEl>
                                          </p:spTgt>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3">
                                            <p:txEl>
                                              <p:pRg st="18" end="18"/>
                                            </p:txEl>
                                          </p:spTgt>
                                        </p:tgtEl>
                                        <p:attrNameLst>
                                          <p:attrName>style.visibility</p:attrName>
                                        </p:attrNameLst>
                                      </p:cBhvr>
                                      <p:to>
                                        <p:strVal val="visible"/>
                                      </p:to>
                                    </p:set>
                                    <p:animEffect transition="in" filter="fade">
                                      <p:cBhvr>
                                        <p:cTn id="97" dur="1000"/>
                                        <p:tgtEl>
                                          <p:spTgt spid="3">
                                            <p:txEl>
                                              <p:pRg st="18" end="18"/>
                                            </p:txEl>
                                          </p:spTgt>
                                        </p:tgtEl>
                                      </p:cBhvr>
                                    </p:animEffect>
                                    <p:anim calcmode="lin" valueType="num">
                                      <p:cBhvr>
                                        <p:cTn id="98" dur="1000" fill="hold"/>
                                        <p:tgtEl>
                                          <p:spTgt spid="3">
                                            <p:txEl>
                                              <p:pRg st="18" end="18"/>
                                            </p:txEl>
                                          </p:spTgt>
                                        </p:tgtEl>
                                        <p:attrNameLst>
                                          <p:attrName>ppt_x</p:attrName>
                                        </p:attrNameLst>
                                      </p:cBhvr>
                                      <p:tavLst>
                                        <p:tav tm="0">
                                          <p:val>
                                            <p:strVal val="#ppt_x"/>
                                          </p:val>
                                        </p:tav>
                                        <p:tav tm="100000">
                                          <p:val>
                                            <p:strVal val="#ppt_x"/>
                                          </p:val>
                                        </p:tav>
                                      </p:tavLst>
                                    </p:anim>
                                    <p:anim calcmode="lin" valueType="num">
                                      <p:cBhvr>
                                        <p:cTn id="99" dur="1000" fill="hold"/>
                                        <p:tgtEl>
                                          <p:spTgt spid="3">
                                            <p:txEl>
                                              <p:pRg st="18" end="18"/>
                                            </p:txEl>
                                          </p:spTgt>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3">
                                            <p:txEl>
                                              <p:pRg st="19" end="19"/>
                                            </p:txEl>
                                          </p:spTgt>
                                        </p:tgtEl>
                                        <p:attrNameLst>
                                          <p:attrName>style.visibility</p:attrName>
                                        </p:attrNameLst>
                                      </p:cBhvr>
                                      <p:to>
                                        <p:strVal val="visible"/>
                                      </p:to>
                                    </p:set>
                                    <p:animEffect transition="in" filter="fade">
                                      <p:cBhvr>
                                        <p:cTn id="102" dur="1000"/>
                                        <p:tgtEl>
                                          <p:spTgt spid="3">
                                            <p:txEl>
                                              <p:pRg st="19" end="19"/>
                                            </p:txEl>
                                          </p:spTgt>
                                        </p:tgtEl>
                                      </p:cBhvr>
                                    </p:animEffect>
                                    <p:anim calcmode="lin" valueType="num">
                                      <p:cBhvr>
                                        <p:cTn id="103" dur="1000" fill="hold"/>
                                        <p:tgtEl>
                                          <p:spTgt spid="3">
                                            <p:txEl>
                                              <p:pRg st="19" end="19"/>
                                            </p:txEl>
                                          </p:spTgt>
                                        </p:tgtEl>
                                        <p:attrNameLst>
                                          <p:attrName>ppt_x</p:attrName>
                                        </p:attrNameLst>
                                      </p:cBhvr>
                                      <p:tavLst>
                                        <p:tav tm="0">
                                          <p:val>
                                            <p:strVal val="#ppt_x"/>
                                          </p:val>
                                        </p:tav>
                                        <p:tav tm="100000">
                                          <p:val>
                                            <p:strVal val="#ppt_x"/>
                                          </p:val>
                                        </p:tav>
                                      </p:tavLst>
                                    </p:anim>
                                    <p:anim calcmode="lin" valueType="num">
                                      <p:cBhvr>
                                        <p:cTn id="104" dur="1000" fill="hold"/>
                                        <p:tgtEl>
                                          <p:spTgt spid="3">
                                            <p:txEl>
                                              <p:pRg st="19" end="19"/>
                                            </p:txEl>
                                          </p:spTgt>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nodeType="clickEffect">
                                  <p:stCondLst>
                                    <p:cond delay="0"/>
                                  </p:stCondLst>
                                  <p:childTnLst>
                                    <p:set>
                                      <p:cBhvr>
                                        <p:cTn id="108" dur="1" fill="hold">
                                          <p:stCondLst>
                                            <p:cond delay="0"/>
                                          </p:stCondLst>
                                        </p:cTn>
                                        <p:tgtEl>
                                          <p:spTgt spid="4">
                                            <p:txEl>
                                              <p:pRg st="0" end="0"/>
                                            </p:txEl>
                                          </p:spTgt>
                                        </p:tgtEl>
                                        <p:attrNameLst>
                                          <p:attrName>style.visibility</p:attrName>
                                        </p:attrNameLst>
                                      </p:cBhvr>
                                      <p:to>
                                        <p:strVal val="visible"/>
                                      </p:to>
                                    </p:set>
                                    <p:animEffect transition="in" filter="fade">
                                      <p:cBhvr>
                                        <p:cTn id="109" dur="1000"/>
                                        <p:tgtEl>
                                          <p:spTgt spid="4">
                                            <p:txEl>
                                              <p:pRg st="0" end="0"/>
                                            </p:txEl>
                                          </p:spTgt>
                                        </p:tgtEl>
                                      </p:cBhvr>
                                    </p:animEffect>
                                    <p:anim calcmode="lin" valueType="num">
                                      <p:cBhvr>
                                        <p:cTn id="11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11"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4">
                                            <p:txEl>
                                              <p:pRg st="1" end="1"/>
                                            </p:txEl>
                                          </p:spTgt>
                                        </p:tgtEl>
                                        <p:attrNameLst>
                                          <p:attrName>style.visibility</p:attrName>
                                        </p:attrNameLst>
                                      </p:cBhvr>
                                      <p:to>
                                        <p:strVal val="visible"/>
                                      </p:to>
                                    </p:set>
                                    <p:animEffect transition="in" filter="fade">
                                      <p:cBhvr>
                                        <p:cTn id="114" dur="1000"/>
                                        <p:tgtEl>
                                          <p:spTgt spid="4">
                                            <p:txEl>
                                              <p:pRg st="1" end="1"/>
                                            </p:txEl>
                                          </p:spTgt>
                                        </p:tgtEl>
                                      </p:cBhvr>
                                    </p:animEffect>
                                    <p:anim calcmode="lin" valueType="num">
                                      <p:cBhvr>
                                        <p:cTn id="1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16"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4">
                                            <p:txEl>
                                              <p:pRg st="2" end="2"/>
                                            </p:txEl>
                                          </p:spTgt>
                                        </p:tgtEl>
                                        <p:attrNameLst>
                                          <p:attrName>style.visibility</p:attrName>
                                        </p:attrNameLst>
                                      </p:cBhvr>
                                      <p:to>
                                        <p:strVal val="visible"/>
                                      </p:to>
                                    </p:set>
                                    <p:animEffect transition="in" filter="fade">
                                      <p:cBhvr>
                                        <p:cTn id="119" dur="1000"/>
                                        <p:tgtEl>
                                          <p:spTgt spid="4">
                                            <p:txEl>
                                              <p:pRg st="2" end="2"/>
                                            </p:txEl>
                                          </p:spTgt>
                                        </p:tgtEl>
                                      </p:cBhvr>
                                    </p:animEffect>
                                    <p:anim calcmode="lin" valueType="num">
                                      <p:cBhvr>
                                        <p:cTn id="1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21"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4">
                                            <p:txEl>
                                              <p:pRg st="3" end="3"/>
                                            </p:txEl>
                                          </p:spTgt>
                                        </p:tgtEl>
                                        <p:attrNameLst>
                                          <p:attrName>style.visibility</p:attrName>
                                        </p:attrNameLst>
                                      </p:cBhvr>
                                      <p:to>
                                        <p:strVal val="visible"/>
                                      </p:to>
                                    </p:set>
                                    <p:animEffect transition="in" filter="fade">
                                      <p:cBhvr>
                                        <p:cTn id="124" dur="1000"/>
                                        <p:tgtEl>
                                          <p:spTgt spid="4">
                                            <p:txEl>
                                              <p:pRg st="3" end="3"/>
                                            </p:txEl>
                                          </p:spTgt>
                                        </p:tgtEl>
                                      </p:cBhvr>
                                    </p:animEffect>
                                    <p:anim calcmode="lin" valueType="num">
                                      <p:cBhvr>
                                        <p:cTn id="12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26" dur="1000" fill="hold"/>
                                        <p:tgtEl>
                                          <p:spTgt spid="4">
                                            <p:txEl>
                                              <p:pRg st="3" end="3"/>
                                            </p:txEl>
                                          </p:spTgt>
                                        </p:tgtEl>
                                        <p:attrNameLst>
                                          <p:attrName>ppt_y</p:attrName>
                                        </p:attrNameLst>
                                      </p:cBhvr>
                                      <p:tavLst>
                                        <p:tav tm="0">
                                          <p:val>
                                            <p:strVal val="#ppt_y+.1"/>
                                          </p:val>
                                        </p:tav>
                                        <p:tav tm="100000">
                                          <p:val>
                                            <p:strVal val="#ppt_y"/>
                                          </p:val>
                                        </p:tav>
                                      </p:tavLst>
                                    </p:anim>
                                  </p:childTnLst>
                                </p:cTn>
                              </p:par>
                              <p:par>
                                <p:cTn id="127" presetID="42" presetClass="entr" presetSubtype="0" fill="hold" nodeType="withEffect">
                                  <p:stCondLst>
                                    <p:cond delay="0"/>
                                  </p:stCondLst>
                                  <p:childTnLst>
                                    <p:set>
                                      <p:cBhvr>
                                        <p:cTn id="128" dur="1" fill="hold">
                                          <p:stCondLst>
                                            <p:cond delay="0"/>
                                          </p:stCondLst>
                                        </p:cTn>
                                        <p:tgtEl>
                                          <p:spTgt spid="4">
                                            <p:txEl>
                                              <p:pRg st="4" end="4"/>
                                            </p:txEl>
                                          </p:spTgt>
                                        </p:tgtEl>
                                        <p:attrNameLst>
                                          <p:attrName>style.visibility</p:attrName>
                                        </p:attrNameLst>
                                      </p:cBhvr>
                                      <p:to>
                                        <p:strVal val="visible"/>
                                      </p:to>
                                    </p:set>
                                    <p:animEffect transition="in" filter="fade">
                                      <p:cBhvr>
                                        <p:cTn id="129" dur="1000"/>
                                        <p:tgtEl>
                                          <p:spTgt spid="4">
                                            <p:txEl>
                                              <p:pRg st="4" end="4"/>
                                            </p:txEl>
                                          </p:spTgt>
                                        </p:tgtEl>
                                      </p:cBhvr>
                                    </p:animEffect>
                                    <p:anim calcmode="lin" valueType="num">
                                      <p:cBhvr>
                                        <p:cTn id="13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31" dur="1000" fill="hold"/>
                                        <p:tgtEl>
                                          <p:spTgt spid="4">
                                            <p:txEl>
                                              <p:pRg st="4" end="4"/>
                                            </p:txEl>
                                          </p:spTgt>
                                        </p:tgtEl>
                                        <p:attrNameLst>
                                          <p:attrName>ppt_y</p:attrName>
                                        </p:attrNameLst>
                                      </p:cBhvr>
                                      <p:tavLst>
                                        <p:tav tm="0">
                                          <p:val>
                                            <p:strVal val="#ppt_y+.1"/>
                                          </p:val>
                                        </p:tav>
                                        <p:tav tm="100000">
                                          <p:val>
                                            <p:strVal val="#ppt_y"/>
                                          </p:val>
                                        </p:tav>
                                      </p:tavLst>
                                    </p:anim>
                                  </p:childTnLst>
                                </p:cTn>
                              </p:par>
                              <p:par>
                                <p:cTn id="132" presetID="42" presetClass="entr" presetSubtype="0" fill="hold" nodeType="withEffect">
                                  <p:stCondLst>
                                    <p:cond delay="0"/>
                                  </p:stCondLst>
                                  <p:childTnLst>
                                    <p:set>
                                      <p:cBhvr>
                                        <p:cTn id="133" dur="1" fill="hold">
                                          <p:stCondLst>
                                            <p:cond delay="0"/>
                                          </p:stCondLst>
                                        </p:cTn>
                                        <p:tgtEl>
                                          <p:spTgt spid="4">
                                            <p:txEl>
                                              <p:pRg st="5" end="5"/>
                                            </p:txEl>
                                          </p:spTgt>
                                        </p:tgtEl>
                                        <p:attrNameLst>
                                          <p:attrName>style.visibility</p:attrName>
                                        </p:attrNameLst>
                                      </p:cBhvr>
                                      <p:to>
                                        <p:strVal val="visible"/>
                                      </p:to>
                                    </p:set>
                                    <p:animEffect transition="in" filter="fade">
                                      <p:cBhvr>
                                        <p:cTn id="134" dur="1000"/>
                                        <p:tgtEl>
                                          <p:spTgt spid="4">
                                            <p:txEl>
                                              <p:pRg st="5" end="5"/>
                                            </p:txEl>
                                          </p:spTgt>
                                        </p:tgtEl>
                                      </p:cBhvr>
                                    </p:animEffect>
                                    <p:anim calcmode="lin" valueType="num">
                                      <p:cBhvr>
                                        <p:cTn id="135"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36" dur="1000" fill="hold"/>
                                        <p:tgtEl>
                                          <p:spTgt spid="4">
                                            <p:txEl>
                                              <p:pRg st="5" end="5"/>
                                            </p:txEl>
                                          </p:spTgt>
                                        </p:tgtEl>
                                        <p:attrNameLst>
                                          <p:attrName>ppt_y</p:attrName>
                                        </p:attrNameLst>
                                      </p:cBhvr>
                                      <p:tavLst>
                                        <p:tav tm="0">
                                          <p:val>
                                            <p:strVal val="#ppt_y+.1"/>
                                          </p:val>
                                        </p:tav>
                                        <p:tav tm="100000">
                                          <p:val>
                                            <p:strVal val="#ppt_y"/>
                                          </p:val>
                                        </p:tav>
                                      </p:tavLst>
                                    </p:anim>
                                  </p:childTnLst>
                                </p:cTn>
                              </p:par>
                              <p:par>
                                <p:cTn id="137" presetID="42" presetClass="entr" presetSubtype="0" fill="hold" nodeType="withEffect">
                                  <p:stCondLst>
                                    <p:cond delay="0"/>
                                  </p:stCondLst>
                                  <p:childTnLst>
                                    <p:set>
                                      <p:cBhvr>
                                        <p:cTn id="138" dur="1" fill="hold">
                                          <p:stCondLst>
                                            <p:cond delay="0"/>
                                          </p:stCondLst>
                                        </p:cTn>
                                        <p:tgtEl>
                                          <p:spTgt spid="4">
                                            <p:txEl>
                                              <p:pRg st="6" end="6"/>
                                            </p:txEl>
                                          </p:spTgt>
                                        </p:tgtEl>
                                        <p:attrNameLst>
                                          <p:attrName>style.visibility</p:attrName>
                                        </p:attrNameLst>
                                      </p:cBhvr>
                                      <p:to>
                                        <p:strVal val="visible"/>
                                      </p:to>
                                    </p:set>
                                    <p:animEffect transition="in" filter="fade">
                                      <p:cBhvr>
                                        <p:cTn id="139" dur="1000"/>
                                        <p:tgtEl>
                                          <p:spTgt spid="4">
                                            <p:txEl>
                                              <p:pRg st="6" end="6"/>
                                            </p:txEl>
                                          </p:spTgt>
                                        </p:tgtEl>
                                      </p:cBhvr>
                                    </p:animEffect>
                                    <p:anim calcmode="lin" valueType="num">
                                      <p:cBhvr>
                                        <p:cTn id="14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41" dur="1000" fill="hold"/>
                                        <p:tgtEl>
                                          <p:spTgt spid="4">
                                            <p:txEl>
                                              <p:pRg st="6" end="6"/>
                                            </p:txEl>
                                          </p:spTgt>
                                        </p:tgtEl>
                                        <p:attrNameLst>
                                          <p:attrName>ppt_y</p:attrName>
                                        </p:attrNameLst>
                                      </p:cBhvr>
                                      <p:tavLst>
                                        <p:tav tm="0">
                                          <p:val>
                                            <p:strVal val="#ppt_y+.1"/>
                                          </p:val>
                                        </p:tav>
                                        <p:tav tm="100000">
                                          <p:val>
                                            <p:strVal val="#ppt_y"/>
                                          </p:val>
                                        </p:tav>
                                      </p:tavLst>
                                    </p:anim>
                                  </p:childTnLst>
                                </p:cTn>
                              </p:par>
                              <p:par>
                                <p:cTn id="142" presetID="42" presetClass="entr" presetSubtype="0" fill="hold" nodeType="withEffect">
                                  <p:stCondLst>
                                    <p:cond delay="0"/>
                                  </p:stCondLst>
                                  <p:childTnLst>
                                    <p:set>
                                      <p:cBhvr>
                                        <p:cTn id="143" dur="1" fill="hold">
                                          <p:stCondLst>
                                            <p:cond delay="0"/>
                                          </p:stCondLst>
                                        </p:cTn>
                                        <p:tgtEl>
                                          <p:spTgt spid="4">
                                            <p:txEl>
                                              <p:pRg st="7" end="7"/>
                                            </p:txEl>
                                          </p:spTgt>
                                        </p:tgtEl>
                                        <p:attrNameLst>
                                          <p:attrName>style.visibility</p:attrName>
                                        </p:attrNameLst>
                                      </p:cBhvr>
                                      <p:to>
                                        <p:strVal val="visible"/>
                                      </p:to>
                                    </p:set>
                                    <p:animEffect transition="in" filter="fade">
                                      <p:cBhvr>
                                        <p:cTn id="144" dur="1000"/>
                                        <p:tgtEl>
                                          <p:spTgt spid="4">
                                            <p:txEl>
                                              <p:pRg st="7" end="7"/>
                                            </p:txEl>
                                          </p:spTgt>
                                        </p:tgtEl>
                                      </p:cBhvr>
                                    </p:animEffect>
                                    <p:anim calcmode="lin" valueType="num">
                                      <p:cBhvr>
                                        <p:cTn id="145"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46" dur="1000" fill="hold"/>
                                        <p:tgtEl>
                                          <p:spTgt spid="4">
                                            <p:txEl>
                                              <p:pRg st="7" end="7"/>
                                            </p:txEl>
                                          </p:spTgt>
                                        </p:tgtEl>
                                        <p:attrNameLst>
                                          <p:attrName>ppt_y</p:attrName>
                                        </p:attrNameLst>
                                      </p:cBhvr>
                                      <p:tavLst>
                                        <p:tav tm="0">
                                          <p:val>
                                            <p:strVal val="#ppt_y+.1"/>
                                          </p:val>
                                        </p:tav>
                                        <p:tav tm="100000">
                                          <p:val>
                                            <p:strVal val="#ppt_y"/>
                                          </p:val>
                                        </p:tav>
                                      </p:tavLst>
                                    </p:anim>
                                  </p:childTnLst>
                                </p:cTn>
                              </p:par>
                              <p:par>
                                <p:cTn id="147" presetID="42" presetClass="entr" presetSubtype="0" fill="hold" nodeType="withEffect">
                                  <p:stCondLst>
                                    <p:cond delay="0"/>
                                  </p:stCondLst>
                                  <p:childTnLst>
                                    <p:set>
                                      <p:cBhvr>
                                        <p:cTn id="148" dur="1" fill="hold">
                                          <p:stCondLst>
                                            <p:cond delay="0"/>
                                          </p:stCondLst>
                                        </p:cTn>
                                        <p:tgtEl>
                                          <p:spTgt spid="4">
                                            <p:txEl>
                                              <p:pRg st="8" end="8"/>
                                            </p:txEl>
                                          </p:spTgt>
                                        </p:tgtEl>
                                        <p:attrNameLst>
                                          <p:attrName>style.visibility</p:attrName>
                                        </p:attrNameLst>
                                      </p:cBhvr>
                                      <p:to>
                                        <p:strVal val="visible"/>
                                      </p:to>
                                    </p:set>
                                    <p:animEffect transition="in" filter="fade">
                                      <p:cBhvr>
                                        <p:cTn id="149" dur="1000"/>
                                        <p:tgtEl>
                                          <p:spTgt spid="4">
                                            <p:txEl>
                                              <p:pRg st="8" end="8"/>
                                            </p:txEl>
                                          </p:spTgt>
                                        </p:tgtEl>
                                      </p:cBhvr>
                                    </p:animEffect>
                                    <p:anim calcmode="lin" valueType="num">
                                      <p:cBhvr>
                                        <p:cTn id="150"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151" dur="1000" fill="hold"/>
                                        <p:tgtEl>
                                          <p:spTgt spid="4">
                                            <p:txEl>
                                              <p:pRg st="8" end="8"/>
                                            </p:txEl>
                                          </p:spTgt>
                                        </p:tgtEl>
                                        <p:attrNameLst>
                                          <p:attrName>ppt_y</p:attrName>
                                        </p:attrNameLst>
                                      </p:cBhvr>
                                      <p:tavLst>
                                        <p:tav tm="0">
                                          <p:val>
                                            <p:strVal val="#ppt_y+.1"/>
                                          </p:val>
                                        </p:tav>
                                        <p:tav tm="100000">
                                          <p:val>
                                            <p:strVal val="#ppt_y"/>
                                          </p:val>
                                        </p:tav>
                                      </p:tavLst>
                                    </p:anim>
                                  </p:childTnLst>
                                </p:cTn>
                              </p:par>
                              <p:par>
                                <p:cTn id="152" presetID="42" presetClass="entr" presetSubtype="0" fill="hold" nodeType="withEffect">
                                  <p:stCondLst>
                                    <p:cond delay="0"/>
                                  </p:stCondLst>
                                  <p:childTnLst>
                                    <p:set>
                                      <p:cBhvr>
                                        <p:cTn id="153" dur="1" fill="hold">
                                          <p:stCondLst>
                                            <p:cond delay="0"/>
                                          </p:stCondLst>
                                        </p:cTn>
                                        <p:tgtEl>
                                          <p:spTgt spid="4">
                                            <p:txEl>
                                              <p:pRg st="9" end="9"/>
                                            </p:txEl>
                                          </p:spTgt>
                                        </p:tgtEl>
                                        <p:attrNameLst>
                                          <p:attrName>style.visibility</p:attrName>
                                        </p:attrNameLst>
                                      </p:cBhvr>
                                      <p:to>
                                        <p:strVal val="visible"/>
                                      </p:to>
                                    </p:set>
                                    <p:animEffect transition="in" filter="fade">
                                      <p:cBhvr>
                                        <p:cTn id="154" dur="1000"/>
                                        <p:tgtEl>
                                          <p:spTgt spid="4">
                                            <p:txEl>
                                              <p:pRg st="9" end="9"/>
                                            </p:txEl>
                                          </p:spTgt>
                                        </p:tgtEl>
                                      </p:cBhvr>
                                    </p:animEffect>
                                    <p:anim calcmode="lin" valueType="num">
                                      <p:cBhvr>
                                        <p:cTn id="155"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156" dur="1000" fill="hold"/>
                                        <p:tgtEl>
                                          <p:spTgt spid="4">
                                            <p:txEl>
                                              <p:pRg st="9" end="9"/>
                                            </p:txEl>
                                          </p:spTgt>
                                        </p:tgtEl>
                                        <p:attrNameLst>
                                          <p:attrName>ppt_y</p:attrName>
                                        </p:attrNameLst>
                                      </p:cBhvr>
                                      <p:tavLst>
                                        <p:tav tm="0">
                                          <p:val>
                                            <p:strVal val="#ppt_y+.1"/>
                                          </p:val>
                                        </p:tav>
                                        <p:tav tm="100000">
                                          <p:val>
                                            <p:strVal val="#ppt_y"/>
                                          </p:val>
                                        </p:tav>
                                      </p:tavLst>
                                    </p:anim>
                                  </p:childTnLst>
                                </p:cTn>
                              </p:par>
                              <p:par>
                                <p:cTn id="157" presetID="42" presetClass="entr" presetSubtype="0" fill="hold" nodeType="withEffect">
                                  <p:stCondLst>
                                    <p:cond delay="0"/>
                                  </p:stCondLst>
                                  <p:childTnLst>
                                    <p:set>
                                      <p:cBhvr>
                                        <p:cTn id="158" dur="1" fill="hold">
                                          <p:stCondLst>
                                            <p:cond delay="0"/>
                                          </p:stCondLst>
                                        </p:cTn>
                                        <p:tgtEl>
                                          <p:spTgt spid="4">
                                            <p:txEl>
                                              <p:pRg st="10" end="10"/>
                                            </p:txEl>
                                          </p:spTgt>
                                        </p:tgtEl>
                                        <p:attrNameLst>
                                          <p:attrName>style.visibility</p:attrName>
                                        </p:attrNameLst>
                                      </p:cBhvr>
                                      <p:to>
                                        <p:strVal val="visible"/>
                                      </p:to>
                                    </p:set>
                                    <p:animEffect transition="in" filter="fade">
                                      <p:cBhvr>
                                        <p:cTn id="159" dur="1000"/>
                                        <p:tgtEl>
                                          <p:spTgt spid="4">
                                            <p:txEl>
                                              <p:pRg st="10" end="10"/>
                                            </p:txEl>
                                          </p:spTgt>
                                        </p:tgtEl>
                                      </p:cBhvr>
                                    </p:animEffect>
                                    <p:anim calcmode="lin" valueType="num">
                                      <p:cBhvr>
                                        <p:cTn id="160"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161"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162" presetID="42" presetClass="entr" presetSubtype="0" fill="hold" nodeType="withEffect">
                                  <p:stCondLst>
                                    <p:cond delay="0"/>
                                  </p:stCondLst>
                                  <p:childTnLst>
                                    <p:set>
                                      <p:cBhvr>
                                        <p:cTn id="163" dur="1" fill="hold">
                                          <p:stCondLst>
                                            <p:cond delay="0"/>
                                          </p:stCondLst>
                                        </p:cTn>
                                        <p:tgtEl>
                                          <p:spTgt spid="4">
                                            <p:txEl>
                                              <p:pRg st="11" end="11"/>
                                            </p:txEl>
                                          </p:spTgt>
                                        </p:tgtEl>
                                        <p:attrNameLst>
                                          <p:attrName>style.visibility</p:attrName>
                                        </p:attrNameLst>
                                      </p:cBhvr>
                                      <p:to>
                                        <p:strVal val="visible"/>
                                      </p:to>
                                    </p:set>
                                    <p:animEffect transition="in" filter="fade">
                                      <p:cBhvr>
                                        <p:cTn id="164" dur="1000"/>
                                        <p:tgtEl>
                                          <p:spTgt spid="4">
                                            <p:txEl>
                                              <p:pRg st="11" end="11"/>
                                            </p:txEl>
                                          </p:spTgt>
                                        </p:tgtEl>
                                      </p:cBhvr>
                                    </p:animEffect>
                                    <p:anim calcmode="lin" valueType="num">
                                      <p:cBhvr>
                                        <p:cTn id="165"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166"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167" presetID="42" presetClass="entr" presetSubtype="0" fill="hold" nodeType="withEffect">
                                  <p:stCondLst>
                                    <p:cond delay="0"/>
                                  </p:stCondLst>
                                  <p:childTnLst>
                                    <p:set>
                                      <p:cBhvr>
                                        <p:cTn id="168" dur="1" fill="hold">
                                          <p:stCondLst>
                                            <p:cond delay="0"/>
                                          </p:stCondLst>
                                        </p:cTn>
                                        <p:tgtEl>
                                          <p:spTgt spid="4">
                                            <p:txEl>
                                              <p:pRg st="12" end="12"/>
                                            </p:txEl>
                                          </p:spTgt>
                                        </p:tgtEl>
                                        <p:attrNameLst>
                                          <p:attrName>style.visibility</p:attrName>
                                        </p:attrNameLst>
                                      </p:cBhvr>
                                      <p:to>
                                        <p:strVal val="visible"/>
                                      </p:to>
                                    </p:set>
                                    <p:animEffect transition="in" filter="fade">
                                      <p:cBhvr>
                                        <p:cTn id="169" dur="1000"/>
                                        <p:tgtEl>
                                          <p:spTgt spid="4">
                                            <p:txEl>
                                              <p:pRg st="12" end="12"/>
                                            </p:txEl>
                                          </p:spTgt>
                                        </p:tgtEl>
                                      </p:cBhvr>
                                    </p:animEffect>
                                    <p:anim calcmode="lin" valueType="num">
                                      <p:cBhvr>
                                        <p:cTn id="170"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171"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172" presetID="42" presetClass="entr" presetSubtype="0" fill="hold" nodeType="withEffect">
                                  <p:stCondLst>
                                    <p:cond delay="0"/>
                                  </p:stCondLst>
                                  <p:childTnLst>
                                    <p:set>
                                      <p:cBhvr>
                                        <p:cTn id="173" dur="1" fill="hold">
                                          <p:stCondLst>
                                            <p:cond delay="0"/>
                                          </p:stCondLst>
                                        </p:cTn>
                                        <p:tgtEl>
                                          <p:spTgt spid="4">
                                            <p:txEl>
                                              <p:pRg st="13" end="13"/>
                                            </p:txEl>
                                          </p:spTgt>
                                        </p:tgtEl>
                                        <p:attrNameLst>
                                          <p:attrName>style.visibility</p:attrName>
                                        </p:attrNameLst>
                                      </p:cBhvr>
                                      <p:to>
                                        <p:strVal val="visible"/>
                                      </p:to>
                                    </p:set>
                                    <p:animEffect transition="in" filter="fade">
                                      <p:cBhvr>
                                        <p:cTn id="174" dur="1000"/>
                                        <p:tgtEl>
                                          <p:spTgt spid="4">
                                            <p:txEl>
                                              <p:pRg st="13" end="13"/>
                                            </p:txEl>
                                          </p:spTgt>
                                        </p:tgtEl>
                                      </p:cBhvr>
                                    </p:animEffect>
                                    <p:anim calcmode="lin" valueType="num">
                                      <p:cBhvr>
                                        <p:cTn id="175"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176" dur="1000" fill="hold"/>
                                        <p:tgtEl>
                                          <p:spTgt spid="4">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4.4.6  </a:t>
            </a:r>
            <a:r>
              <a:rPr lang="zh-CN" altLang="zh-CN" sz="3600" b="1" kern="1200" dirty="0">
                <a:solidFill>
                  <a:srgbClr val="C00000"/>
                </a:solidFill>
              </a:rPr>
              <a:t>静态成员与继承</a:t>
            </a:r>
            <a:endParaRPr lang="zh-CN" altLang="en-US" sz="3600" b="1" kern="1200" dirty="0">
              <a:solidFill>
                <a:srgbClr val="C00000"/>
              </a:solidFill>
            </a:endParaRPr>
          </a:p>
        </p:txBody>
      </p:sp>
      <p:sp>
        <p:nvSpPr>
          <p:cNvPr id="3" name="内容占位符 2"/>
          <p:cNvSpPr>
            <a:spLocks noGrp="1"/>
          </p:cNvSpPr>
          <p:nvPr>
            <p:ph idx="1"/>
          </p:nvPr>
        </p:nvSpPr>
        <p:spPr>
          <a:xfrm>
            <a:off x="260394" y="1196752"/>
            <a:ext cx="8623212" cy="4656666"/>
          </a:xfrm>
        </p:spPr>
        <p:txBody>
          <a:bodyPr/>
          <a:lstStyle/>
          <a:p>
            <a:pPr marL="0" indent="0">
              <a:buNone/>
            </a:pPr>
            <a:r>
              <a:rPr lang="en-US" altLang="zh-CN" sz="2800" b="1" dirty="0" smtClean="0">
                <a:solidFill>
                  <a:srgbClr val="0000CC"/>
                </a:solidFill>
              </a:rPr>
              <a:t>1. </a:t>
            </a:r>
            <a:r>
              <a:rPr lang="zh-CN" altLang="en-US" sz="2800" b="1" dirty="0" smtClean="0">
                <a:solidFill>
                  <a:srgbClr val="0000CC"/>
                </a:solidFill>
              </a:rPr>
              <a:t>基</a:t>
            </a:r>
            <a:r>
              <a:rPr lang="zh-CN" altLang="en-US" sz="2800" b="1" dirty="0">
                <a:solidFill>
                  <a:srgbClr val="0000CC"/>
                </a:solidFill>
              </a:rPr>
              <a:t>类静态成员为继承层次结构所有类共享</a:t>
            </a:r>
            <a:endParaRPr lang="en-US" altLang="zh-CN" sz="2800" b="1" dirty="0">
              <a:solidFill>
                <a:srgbClr val="0000CC"/>
              </a:solidFill>
            </a:endParaRPr>
          </a:p>
          <a:p>
            <a:pPr lvl="1"/>
            <a:r>
              <a:rPr lang="zh-CN" altLang="zh-CN" sz="2400" b="1" dirty="0"/>
              <a:t>在继承体系中，如果基类定义了静成成员，则在</a:t>
            </a:r>
            <a:r>
              <a:rPr lang="zh-CN" altLang="zh-CN" sz="2400" b="1" dirty="0">
                <a:solidFill>
                  <a:srgbClr val="FF0000"/>
                </a:solidFill>
              </a:rPr>
              <a:t>整个继承体系中只有该成员的唯一定义</a:t>
            </a:r>
            <a:r>
              <a:rPr lang="zh-CN" altLang="zh-CN" sz="2400" b="1" dirty="0"/>
              <a:t>，不论从该基类派生出了多少个或多少层次的派生类，静态成员都只有一个实例，为整个继承体系中的全体对象所共用。</a:t>
            </a:r>
          </a:p>
          <a:p>
            <a:pPr marL="0" indent="0">
              <a:buNone/>
            </a:pPr>
            <a:r>
              <a:rPr lang="en-US" altLang="zh-CN" sz="2800" b="1" dirty="0">
                <a:solidFill>
                  <a:srgbClr val="0000CC"/>
                </a:solidFill>
              </a:rPr>
              <a:t>2. </a:t>
            </a:r>
            <a:r>
              <a:rPr lang="zh-CN" altLang="en-US" sz="2800" b="1" dirty="0">
                <a:solidFill>
                  <a:srgbClr val="0000CC"/>
                </a:solidFill>
              </a:rPr>
              <a:t>基类静态成员在继承结构中的应用</a:t>
            </a:r>
            <a:endParaRPr lang="en-US" altLang="zh-CN" sz="2800" b="1" dirty="0">
              <a:solidFill>
                <a:srgbClr val="0000CC"/>
              </a:solidFill>
            </a:endParaRPr>
          </a:p>
          <a:p>
            <a:pPr marL="857250" lvl="1" indent="-457200"/>
            <a:r>
              <a:rPr lang="zh-CN" altLang="en-US" sz="2400" b="1" dirty="0"/>
              <a:t>设计全</a:t>
            </a:r>
            <a:r>
              <a:rPr lang="zh-CN" altLang="en-US" sz="2400" b="1" dirty="0" smtClean="0"/>
              <a:t>类</a:t>
            </a:r>
            <a:r>
              <a:rPr lang="zh-CN" altLang="en-US" sz="2400" b="1" dirty="0"/>
              <a:t>族</a:t>
            </a:r>
            <a:r>
              <a:rPr lang="zh-CN" altLang="en-US" sz="2400" b="1" dirty="0" smtClean="0"/>
              <a:t>公用</a:t>
            </a:r>
            <a:r>
              <a:rPr lang="zh-CN" altLang="en-US" sz="2400" b="1" dirty="0"/>
              <a:t>数据，或</a:t>
            </a:r>
            <a:r>
              <a:rPr lang="zh-CN" altLang="zh-CN" sz="2400" b="1" dirty="0"/>
              <a:t>统计继承体系中的对象个数</a:t>
            </a:r>
            <a:r>
              <a:rPr lang="zh-CN" altLang="en-US" sz="2400" b="1" dirty="0"/>
              <a:t>：</a:t>
            </a:r>
            <a:r>
              <a:rPr lang="zh-CN" altLang="zh-CN" sz="2400" b="1" dirty="0">
                <a:solidFill>
                  <a:srgbClr val="FF0000"/>
                </a:solidFill>
              </a:rPr>
              <a:t>将共享数据或计数器设置为基类的静态成员</a:t>
            </a:r>
            <a:r>
              <a:rPr lang="zh-CN" altLang="zh-CN" sz="2400" b="1" dirty="0"/>
              <a:t>，就能够实现这样的目的。</a:t>
            </a:r>
          </a:p>
          <a:p>
            <a:pPr marL="0" indent="0">
              <a:buNone/>
            </a:pPr>
            <a:endParaRPr lang="zh-CN" altLang="en-US" sz="2800" dirty="0"/>
          </a:p>
        </p:txBody>
      </p:sp>
    </p:spTree>
    <p:extLst>
      <p:ext uri="{BB962C8B-B14F-4D97-AF65-F5344CB8AC3E}">
        <p14:creationId xmlns:p14="http://schemas.microsoft.com/office/powerpoint/2010/main" val="15529069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4.4.6  </a:t>
            </a:r>
            <a:r>
              <a:rPr lang="zh-CN" altLang="zh-CN" sz="3600" b="1" kern="1200" dirty="0">
                <a:solidFill>
                  <a:srgbClr val="C00000"/>
                </a:solidFill>
              </a:rPr>
              <a:t>静态成员与继承</a:t>
            </a:r>
            <a:endParaRPr lang="zh-CN" altLang="en-US" sz="3600" b="1" kern="1200" dirty="0">
              <a:solidFill>
                <a:srgbClr val="C00000"/>
              </a:solidFill>
            </a:endParaRPr>
          </a:p>
        </p:txBody>
      </p:sp>
      <p:sp>
        <p:nvSpPr>
          <p:cNvPr id="3" name="内容占位符 2"/>
          <p:cNvSpPr>
            <a:spLocks noGrp="1"/>
          </p:cNvSpPr>
          <p:nvPr>
            <p:ph idx="1"/>
          </p:nvPr>
        </p:nvSpPr>
        <p:spPr>
          <a:xfrm>
            <a:off x="318356" y="1124744"/>
            <a:ext cx="8507288" cy="5168635"/>
          </a:xfrm>
        </p:spPr>
        <p:txBody>
          <a:bodyPr/>
          <a:lstStyle/>
          <a:p>
            <a:pPr marL="0" indent="0">
              <a:buNone/>
            </a:pPr>
            <a:r>
              <a:rPr lang="zh-CN" altLang="zh-CN" sz="2400" b="1" dirty="0">
                <a:solidFill>
                  <a:srgbClr val="0000CC"/>
                </a:solidFill>
              </a:rPr>
              <a:t>【例</a:t>
            </a:r>
            <a:r>
              <a:rPr lang="en-US" altLang="zh-CN" sz="2400" b="1" dirty="0">
                <a:solidFill>
                  <a:srgbClr val="0000CC"/>
                </a:solidFill>
              </a:rPr>
              <a:t>4-7</a:t>
            </a:r>
            <a:r>
              <a:rPr lang="zh-CN" altLang="zh-CN" sz="2400" b="1" dirty="0">
                <a:solidFill>
                  <a:srgbClr val="0000CC"/>
                </a:solidFill>
              </a:rPr>
              <a:t>】假设父亲生了儿子、女儿，儿子又生有孙子，构成了家族继承体系，统计家族成员的人数。</a:t>
            </a:r>
          </a:p>
          <a:p>
            <a:pPr marL="0" indent="0">
              <a:buNone/>
            </a:pPr>
            <a:r>
              <a:rPr lang="zh-CN" altLang="zh-CN" sz="2400" b="1" dirty="0">
                <a:solidFill>
                  <a:srgbClr val="FF0000"/>
                </a:solidFill>
              </a:rPr>
              <a:t>问题分析：</a:t>
            </a:r>
            <a:endParaRPr lang="en-US" altLang="zh-CN" sz="2400" b="1" dirty="0">
              <a:solidFill>
                <a:srgbClr val="FF0000"/>
              </a:solidFill>
            </a:endParaRPr>
          </a:p>
          <a:p>
            <a:pPr marL="400050" lvl="1" indent="0">
              <a:buNone/>
            </a:pPr>
            <a:r>
              <a:rPr lang="zh-CN" altLang="zh-CN" sz="2000" b="1" dirty="0"/>
              <a:t>用</a:t>
            </a:r>
            <a:r>
              <a:rPr lang="en-US" altLang="zh-CN" sz="2000" b="1" dirty="0"/>
              <a:t>Father</a:t>
            </a:r>
            <a:r>
              <a:rPr lang="zh-CN" altLang="zh-CN" sz="2000" b="1" dirty="0"/>
              <a:t>、</a:t>
            </a:r>
            <a:r>
              <a:rPr lang="en-US" altLang="zh-CN" sz="2000" b="1" dirty="0"/>
              <a:t>Son</a:t>
            </a:r>
            <a:r>
              <a:rPr lang="zh-CN" altLang="zh-CN" sz="2000" b="1" dirty="0"/>
              <a:t>、</a:t>
            </a:r>
            <a:r>
              <a:rPr lang="en-US" altLang="zh-CN" sz="2000" b="1" dirty="0" err="1"/>
              <a:t>Daugther</a:t>
            </a:r>
            <a:r>
              <a:rPr lang="zh-CN" altLang="zh-CN" sz="2000" b="1" dirty="0" smtClean="0"/>
              <a:t>、</a:t>
            </a:r>
            <a:r>
              <a:rPr lang="en-US" altLang="zh-CN" sz="2000" b="1" dirty="0"/>
              <a:t>G</a:t>
            </a:r>
            <a:r>
              <a:rPr lang="en-US" altLang="zh-CN" sz="2000" b="1" dirty="0" smtClean="0"/>
              <a:t>randson</a:t>
            </a:r>
            <a:r>
              <a:rPr lang="zh-CN" altLang="zh-CN" sz="2000" b="1" dirty="0"/>
              <a:t>分别表示父亲类、儿子类、女儿类和孙子类，它们通过继承形成了层次结构的继承体系。</a:t>
            </a:r>
            <a:endParaRPr lang="en-US" altLang="zh-CN" sz="2000" b="1" dirty="0"/>
          </a:p>
          <a:p>
            <a:pPr marL="0" indent="0">
              <a:buNone/>
            </a:pPr>
            <a:r>
              <a:rPr lang="zh-CN" altLang="zh-CN" sz="2800" dirty="0">
                <a:solidFill>
                  <a:srgbClr val="FF0000"/>
                </a:solidFill>
              </a:rPr>
              <a:t>数据抽象</a:t>
            </a:r>
            <a:endParaRPr lang="en-US" altLang="zh-CN" sz="2800" dirty="0">
              <a:solidFill>
                <a:srgbClr val="FF0000"/>
              </a:solidFill>
            </a:endParaRPr>
          </a:p>
          <a:p>
            <a:pPr marL="400050" lvl="1" indent="0">
              <a:buNone/>
            </a:pPr>
            <a:r>
              <a:rPr lang="zh-CN" altLang="en-US" sz="2000" b="1" dirty="0" smtClean="0"/>
              <a:t>（</a:t>
            </a:r>
            <a:r>
              <a:rPr lang="en-US" altLang="zh-CN" sz="2000" b="1" dirty="0" smtClean="0"/>
              <a:t>1</a:t>
            </a:r>
            <a:r>
              <a:rPr lang="zh-CN" altLang="en-US" sz="2000" b="1" dirty="0" smtClean="0"/>
              <a:t>）</a:t>
            </a:r>
            <a:r>
              <a:rPr lang="zh-CN" altLang="zh-CN" sz="2000" b="1" dirty="0" smtClean="0"/>
              <a:t>在</a:t>
            </a:r>
            <a:r>
              <a:rPr lang="en-US" altLang="zh-CN" sz="2000" b="1" dirty="0"/>
              <a:t>Father</a:t>
            </a:r>
            <a:r>
              <a:rPr lang="zh-CN" altLang="zh-CN" sz="2000" b="1" dirty="0"/>
              <a:t>类中设计静态成员</a:t>
            </a:r>
            <a:r>
              <a:rPr lang="en-US" altLang="zh-CN" sz="2000" b="1" dirty="0" err="1"/>
              <a:t>personNum</a:t>
            </a:r>
            <a:r>
              <a:rPr lang="zh-CN" altLang="zh-CN" sz="2000" b="1" dirty="0"/>
              <a:t>统计家族的人数，每构造一个对象人数就增加</a:t>
            </a:r>
            <a:r>
              <a:rPr lang="en-US" altLang="zh-CN" sz="2000" b="1" dirty="0"/>
              <a:t>1</a:t>
            </a:r>
            <a:r>
              <a:rPr lang="zh-CN" altLang="zh-CN" sz="2000" b="1" dirty="0"/>
              <a:t>，每析构一个对象就减少</a:t>
            </a:r>
            <a:r>
              <a:rPr lang="en-US" altLang="zh-CN" sz="2000" b="1" dirty="0"/>
              <a:t>1</a:t>
            </a:r>
            <a:r>
              <a:rPr lang="zh-CN" altLang="zh-CN" sz="2000" b="1" dirty="0" smtClean="0"/>
              <a:t>；</a:t>
            </a:r>
            <a:endParaRPr lang="en-US" altLang="zh-CN" sz="2000" b="1" dirty="0" smtClean="0"/>
          </a:p>
          <a:p>
            <a:pPr marL="400050" lvl="1" indent="0">
              <a:buNone/>
            </a:pPr>
            <a:r>
              <a:rPr lang="zh-CN" altLang="en-US" sz="2000" b="1" dirty="0" smtClean="0"/>
              <a:t>（</a:t>
            </a:r>
            <a:r>
              <a:rPr lang="en-US" altLang="zh-CN" sz="2000" b="1" dirty="0" smtClean="0"/>
              <a:t>2</a:t>
            </a:r>
            <a:r>
              <a:rPr lang="zh-CN" altLang="en-US" sz="2000" b="1" dirty="0" smtClean="0"/>
              <a:t>）</a:t>
            </a:r>
            <a:r>
              <a:rPr lang="zh-CN" altLang="zh-CN" sz="2000" b="1" dirty="0" smtClean="0"/>
              <a:t>由于</a:t>
            </a:r>
            <a:r>
              <a:rPr lang="zh-CN" altLang="zh-CN" sz="2000" b="1" dirty="0"/>
              <a:t>每个人都有姓名，因此在基类</a:t>
            </a:r>
            <a:r>
              <a:rPr lang="en-US" altLang="zh-CN" sz="2000" b="1" dirty="0"/>
              <a:t>Father</a:t>
            </a:r>
            <a:r>
              <a:rPr lang="zh-CN" altLang="zh-CN" sz="2000" b="1" dirty="0"/>
              <a:t>中设置</a:t>
            </a:r>
            <a:r>
              <a:rPr lang="en-US" altLang="zh-CN" sz="2000" b="1" dirty="0"/>
              <a:t>name</a:t>
            </a:r>
            <a:r>
              <a:rPr lang="zh-CN" altLang="zh-CN" sz="2000" b="1" dirty="0"/>
              <a:t>数据成员代表人名</a:t>
            </a:r>
            <a:r>
              <a:rPr lang="zh-CN" altLang="zh-CN" sz="2000" b="1" dirty="0" smtClean="0"/>
              <a:t>。</a:t>
            </a:r>
            <a:endParaRPr lang="en-US" altLang="zh-CN" sz="2000" b="1" dirty="0" smtClean="0"/>
          </a:p>
          <a:p>
            <a:pPr marL="400050" lvl="1" indent="0">
              <a:buNone/>
            </a:pPr>
            <a:r>
              <a:rPr lang="zh-CN" altLang="en-US" sz="2000" b="1" dirty="0" smtClean="0"/>
              <a:t>（</a:t>
            </a:r>
            <a:r>
              <a:rPr lang="en-US" altLang="zh-CN" sz="2000" b="1" dirty="0" smtClean="0"/>
              <a:t>3</a:t>
            </a:r>
            <a:r>
              <a:rPr lang="zh-CN" altLang="en-US" sz="2000" b="1" dirty="0" smtClean="0"/>
              <a:t>）</a:t>
            </a:r>
            <a:r>
              <a:rPr lang="zh-CN" altLang="zh-CN" sz="2000" b="1" dirty="0" smtClean="0"/>
              <a:t>为了</a:t>
            </a:r>
            <a:r>
              <a:rPr lang="zh-CN" altLang="zh-CN" sz="2000" b="1" dirty="0"/>
              <a:t>便于派生类访问</a:t>
            </a:r>
            <a:r>
              <a:rPr lang="en-US" altLang="zh-CN" sz="2000" b="1" dirty="0" err="1"/>
              <a:t>personNum</a:t>
            </a:r>
            <a:r>
              <a:rPr lang="zh-CN" altLang="zh-CN" sz="2000" b="1" dirty="0"/>
              <a:t>和</a:t>
            </a:r>
            <a:r>
              <a:rPr lang="en-US" altLang="zh-CN" sz="2000" b="1" dirty="0"/>
              <a:t>name</a:t>
            </a:r>
            <a:r>
              <a:rPr lang="zh-CN" altLang="zh-CN" sz="2000" b="1" dirty="0"/>
              <a:t>成员，把它们设置为</a:t>
            </a:r>
            <a:r>
              <a:rPr lang="en-US" altLang="zh-CN" sz="2000" b="1" dirty="0"/>
              <a:t>protected</a:t>
            </a:r>
            <a:r>
              <a:rPr lang="zh-CN" altLang="zh-CN" sz="2000" b="1" dirty="0"/>
              <a:t>访问权限。</a:t>
            </a:r>
            <a:endParaRPr lang="zh-CN" altLang="en-US" sz="2000" b="1" dirty="0"/>
          </a:p>
        </p:txBody>
      </p:sp>
    </p:spTree>
    <p:extLst>
      <p:ext uri="{BB962C8B-B14F-4D97-AF65-F5344CB8AC3E}">
        <p14:creationId xmlns:p14="http://schemas.microsoft.com/office/powerpoint/2010/main" val="297917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4.4.6  </a:t>
            </a:r>
            <a:r>
              <a:rPr lang="zh-CN" altLang="zh-CN" sz="3600" b="1" kern="1200" dirty="0">
                <a:solidFill>
                  <a:srgbClr val="C00000"/>
                </a:solidFill>
              </a:rPr>
              <a:t>静态成员与继承</a:t>
            </a:r>
            <a:endParaRPr lang="zh-CN" altLang="en-US" sz="3600" b="1" kern="1200" dirty="0">
              <a:solidFill>
                <a:srgbClr val="C00000"/>
              </a:solidFill>
            </a:endParaRPr>
          </a:p>
        </p:txBody>
      </p:sp>
      <p:sp>
        <p:nvSpPr>
          <p:cNvPr id="3" name="内容占位符 2"/>
          <p:cNvSpPr>
            <a:spLocks noGrp="1"/>
          </p:cNvSpPr>
          <p:nvPr>
            <p:ph idx="1"/>
          </p:nvPr>
        </p:nvSpPr>
        <p:spPr>
          <a:xfrm>
            <a:off x="128351" y="1052736"/>
            <a:ext cx="4464496" cy="5664778"/>
          </a:xfrm>
        </p:spPr>
        <p:txBody>
          <a:bodyPr/>
          <a:lstStyle/>
          <a:p>
            <a:pPr marL="0" indent="0">
              <a:buNone/>
            </a:pPr>
            <a:r>
              <a:rPr lang="en-US" altLang="zh-CN" sz="1600" b="1" dirty="0"/>
              <a:t>#include &lt;</a:t>
            </a:r>
            <a:r>
              <a:rPr lang="en-US" altLang="zh-CN" sz="1600" b="1" dirty="0" err="1"/>
              <a:t>iostream</a:t>
            </a:r>
            <a:r>
              <a:rPr lang="en-US" altLang="zh-CN" sz="1600" b="1" dirty="0"/>
              <a:t>&gt;</a:t>
            </a:r>
            <a:endParaRPr lang="zh-CN" altLang="zh-CN" sz="1600" b="1" dirty="0"/>
          </a:p>
          <a:p>
            <a:pPr marL="0" indent="0">
              <a:buNone/>
            </a:pPr>
            <a:r>
              <a:rPr lang="en-US" altLang="zh-CN" sz="1600" b="1" dirty="0"/>
              <a:t>#include&lt;string&gt;</a:t>
            </a:r>
            <a:endParaRPr lang="zh-CN" altLang="zh-CN" sz="1600" b="1" dirty="0"/>
          </a:p>
          <a:p>
            <a:pPr marL="0" indent="0">
              <a:buNone/>
            </a:pPr>
            <a:r>
              <a:rPr lang="en-US" altLang="zh-CN" sz="1600" b="1" dirty="0"/>
              <a:t>using namespace </a:t>
            </a:r>
            <a:r>
              <a:rPr lang="en-US" altLang="zh-CN" sz="1600" b="1" dirty="0" err="1"/>
              <a:t>std</a:t>
            </a:r>
            <a:r>
              <a:rPr lang="en-US" altLang="zh-CN" sz="1600" b="1" dirty="0"/>
              <a:t>;</a:t>
            </a:r>
            <a:endParaRPr lang="zh-CN" altLang="zh-CN" sz="1600" b="1" dirty="0"/>
          </a:p>
          <a:p>
            <a:pPr marL="0" indent="0">
              <a:buNone/>
            </a:pPr>
            <a:r>
              <a:rPr lang="en-US" altLang="zh-CN" sz="1600" b="1" dirty="0"/>
              <a:t>class Father {</a:t>
            </a:r>
            <a:endParaRPr lang="zh-CN" altLang="zh-CN" sz="1600" b="1" dirty="0"/>
          </a:p>
          <a:p>
            <a:pPr marL="0" indent="0">
              <a:buNone/>
            </a:pPr>
            <a:r>
              <a:rPr lang="en-US" altLang="zh-CN" sz="1600" b="1" dirty="0"/>
              <a:t>protected:</a:t>
            </a:r>
            <a:endParaRPr lang="zh-CN" altLang="zh-CN" sz="1600" b="1" dirty="0"/>
          </a:p>
          <a:p>
            <a:pPr marL="0" indent="0">
              <a:buNone/>
            </a:pPr>
            <a:r>
              <a:rPr lang="en-US" altLang="zh-CN" sz="1600" b="1" dirty="0"/>
              <a:t> </a:t>
            </a:r>
            <a:r>
              <a:rPr lang="en-US" altLang="zh-CN" sz="1600" b="1" dirty="0" smtClean="0"/>
              <a:t>   string </a:t>
            </a:r>
            <a:r>
              <a:rPr lang="en-US" altLang="zh-CN" sz="1600" b="1" dirty="0"/>
              <a:t>name;</a:t>
            </a:r>
            <a:endParaRPr lang="zh-CN" altLang="zh-CN" sz="1600" b="1" dirty="0"/>
          </a:p>
          <a:p>
            <a:pPr marL="0" indent="0">
              <a:buNone/>
            </a:pPr>
            <a:r>
              <a:rPr lang="en-US" altLang="zh-CN" sz="1600" b="1" dirty="0"/>
              <a:t> </a:t>
            </a:r>
            <a:r>
              <a:rPr lang="en-US" altLang="zh-CN" sz="1600" b="1" dirty="0" smtClean="0"/>
              <a:t>   </a:t>
            </a:r>
            <a:r>
              <a:rPr lang="en-US" altLang="zh-CN" sz="1600" b="1" dirty="0" smtClean="0">
                <a:solidFill>
                  <a:srgbClr val="FF0000"/>
                </a:solidFill>
              </a:rPr>
              <a:t>static </a:t>
            </a:r>
            <a:r>
              <a:rPr lang="en-US" altLang="zh-CN" sz="1600" b="1" dirty="0" err="1">
                <a:solidFill>
                  <a:srgbClr val="FF0000"/>
                </a:solidFill>
              </a:rPr>
              <a:t>int</a:t>
            </a:r>
            <a:r>
              <a:rPr lang="en-US" altLang="zh-CN" sz="1600" b="1" dirty="0">
                <a:solidFill>
                  <a:srgbClr val="FF0000"/>
                </a:solidFill>
              </a:rPr>
              <a:t> </a:t>
            </a:r>
            <a:r>
              <a:rPr lang="en-US" altLang="zh-CN" sz="1600" b="1" dirty="0" err="1">
                <a:solidFill>
                  <a:srgbClr val="FF0000"/>
                </a:solidFill>
              </a:rPr>
              <a:t>personNum</a:t>
            </a:r>
            <a:r>
              <a:rPr lang="en-US" altLang="zh-CN" sz="1600" b="1" dirty="0">
                <a:solidFill>
                  <a:srgbClr val="FF0000"/>
                </a:solidFill>
              </a:rPr>
              <a:t>;</a:t>
            </a:r>
            <a:endParaRPr lang="zh-CN" altLang="zh-CN" sz="1600" b="1" dirty="0">
              <a:solidFill>
                <a:srgbClr val="FF0000"/>
              </a:solidFill>
            </a:endParaRPr>
          </a:p>
          <a:p>
            <a:pPr marL="0" indent="0">
              <a:buNone/>
            </a:pPr>
            <a:r>
              <a:rPr lang="en-US" altLang="zh-CN" sz="1600" b="1" dirty="0"/>
              <a:t>public:</a:t>
            </a:r>
            <a:endParaRPr lang="zh-CN" altLang="zh-CN" sz="1600" b="1" dirty="0"/>
          </a:p>
          <a:p>
            <a:pPr marL="0" indent="0">
              <a:buNone/>
            </a:pPr>
            <a:r>
              <a:rPr lang="en-US" altLang="zh-CN" sz="1600" b="1" dirty="0"/>
              <a:t> </a:t>
            </a:r>
            <a:r>
              <a:rPr lang="en-US" altLang="zh-CN" sz="1600" b="1" dirty="0" smtClean="0"/>
              <a:t>   Father(string </a:t>
            </a:r>
            <a:r>
              <a:rPr lang="en-US" altLang="zh-CN" sz="1600" b="1" dirty="0"/>
              <a:t>Name = "") :name(Name</a:t>
            </a:r>
            <a:r>
              <a:rPr lang="en-US" altLang="zh-CN" sz="1600" b="1" dirty="0" smtClean="0"/>
              <a:t>)</a:t>
            </a:r>
          </a:p>
          <a:p>
            <a:pPr marL="0" indent="0">
              <a:buNone/>
            </a:pPr>
            <a:r>
              <a:rPr lang="en-US" altLang="zh-CN" sz="1600" b="1" dirty="0" smtClean="0"/>
              <a:t>         { </a:t>
            </a:r>
            <a:r>
              <a:rPr lang="en-US" altLang="zh-CN" sz="1600" b="1" dirty="0" err="1" smtClean="0">
                <a:solidFill>
                  <a:srgbClr val="FF0000"/>
                </a:solidFill>
              </a:rPr>
              <a:t>personNum</a:t>
            </a:r>
            <a:r>
              <a:rPr lang="en-US" altLang="zh-CN" sz="1600" b="1" dirty="0">
                <a:solidFill>
                  <a:srgbClr val="FF0000"/>
                </a:solidFill>
              </a:rPr>
              <a:t>++;</a:t>
            </a:r>
            <a:r>
              <a:rPr lang="en-US" altLang="zh-CN" sz="1600" b="1" dirty="0"/>
              <a:t> }</a:t>
            </a:r>
            <a:endParaRPr lang="zh-CN" altLang="zh-CN" sz="1600" b="1" dirty="0"/>
          </a:p>
          <a:p>
            <a:pPr marL="0" indent="0">
              <a:buNone/>
            </a:pPr>
            <a:r>
              <a:rPr lang="en-US" altLang="zh-CN" sz="1600" b="1" dirty="0"/>
              <a:t> </a:t>
            </a:r>
            <a:r>
              <a:rPr lang="en-US" altLang="zh-CN" sz="1600" b="1" dirty="0" smtClean="0"/>
              <a:t>   ~</a:t>
            </a:r>
            <a:r>
              <a:rPr lang="en-US" altLang="zh-CN" sz="1600" b="1" dirty="0"/>
              <a:t>Father() { </a:t>
            </a:r>
            <a:r>
              <a:rPr lang="en-US" altLang="zh-CN" sz="1600" b="1" dirty="0" err="1">
                <a:solidFill>
                  <a:srgbClr val="FF0000"/>
                </a:solidFill>
              </a:rPr>
              <a:t>personNum</a:t>
            </a:r>
            <a:r>
              <a:rPr lang="en-US" altLang="zh-CN" sz="1600" b="1" dirty="0">
                <a:solidFill>
                  <a:srgbClr val="FF0000"/>
                </a:solidFill>
              </a:rPr>
              <a:t>--; </a:t>
            </a:r>
            <a:r>
              <a:rPr lang="en-US" altLang="zh-CN" sz="1600" b="1" dirty="0"/>
              <a:t>}</a:t>
            </a:r>
            <a:endParaRPr lang="zh-CN" altLang="zh-CN" sz="1600" b="1" dirty="0"/>
          </a:p>
          <a:p>
            <a:pPr marL="0" indent="0">
              <a:buNone/>
            </a:pPr>
            <a:r>
              <a:rPr lang="en-US" altLang="zh-CN" sz="1600" b="1" dirty="0"/>
              <a:t> </a:t>
            </a:r>
            <a:r>
              <a:rPr lang="en-US" altLang="zh-CN" sz="1600" b="1" dirty="0" smtClean="0"/>
              <a:t>   static </a:t>
            </a:r>
            <a:r>
              <a:rPr lang="en-US" altLang="zh-CN" sz="1600" b="1" dirty="0" err="1"/>
              <a:t>int</a:t>
            </a:r>
            <a:r>
              <a:rPr lang="en-US" altLang="zh-CN" sz="1600" b="1" dirty="0"/>
              <a:t> </a:t>
            </a:r>
            <a:r>
              <a:rPr lang="en-US" altLang="zh-CN" sz="1600" b="1" dirty="0" err="1"/>
              <a:t>getPersonNumber</a:t>
            </a:r>
            <a:r>
              <a:rPr lang="en-US" altLang="zh-CN" sz="1600" b="1" dirty="0"/>
              <a:t>() </a:t>
            </a:r>
            <a:r>
              <a:rPr lang="en-US" altLang="zh-CN" sz="1600" b="1" dirty="0" smtClean="0"/>
              <a:t>{</a:t>
            </a:r>
          </a:p>
          <a:p>
            <a:pPr marL="0" indent="0">
              <a:buNone/>
            </a:pPr>
            <a:r>
              <a:rPr lang="en-US" altLang="zh-CN" sz="1600" b="1" dirty="0"/>
              <a:t> </a:t>
            </a:r>
            <a:r>
              <a:rPr lang="en-US" altLang="zh-CN" sz="1600" b="1" dirty="0" smtClean="0"/>
              <a:t>       return </a:t>
            </a:r>
            <a:r>
              <a:rPr lang="en-US" altLang="zh-CN" sz="1600" b="1" dirty="0" err="1"/>
              <a:t>personNum</a:t>
            </a:r>
            <a:r>
              <a:rPr lang="en-US" altLang="zh-CN" sz="1600" b="1" dirty="0" smtClean="0"/>
              <a:t>; }</a:t>
            </a:r>
            <a:endParaRPr lang="zh-CN" altLang="zh-CN" sz="1600" b="1" dirty="0"/>
          </a:p>
          <a:p>
            <a:pPr marL="0" indent="0">
              <a:buNone/>
            </a:pPr>
            <a:r>
              <a:rPr lang="en-US" altLang="zh-CN" sz="1600" b="1" dirty="0"/>
              <a:t>};</a:t>
            </a:r>
            <a:endParaRPr lang="zh-CN" altLang="zh-CN" sz="1600" b="1" dirty="0"/>
          </a:p>
          <a:p>
            <a:pPr marL="0" indent="0">
              <a:buNone/>
            </a:pPr>
            <a:r>
              <a:rPr lang="en-US" altLang="zh-CN" sz="1600" b="1" dirty="0" err="1">
                <a:solidFill>
                  <a:srgbClr val="FF0000"/>
                </a:solidFill>
              </a:rPr>
              <a:t>int</a:t>
            </a:r>
            <a:r>
              <a:rPr lang="en-US" altLang="zh-CN" sz="1600" b="1" dirty="0">
                <a:solidFill>
                  <a:srgbClr val="FF0000"/>
                </a:solidFill>
              </a:rPr>
              <a:t> Father::</a:t>
            </a:r>
            <a:r>
              <a:rPr lang="en-US" altLang="zh-CN" sz="1600" b="1" dirty="0" err="1">
                <a:solidFill>
                  <a:srgbClr val="FF0000"/>
                </a:solidFill>
              </a:rPr>
              <a:t>personNum</a:t>
            </a:r>
            <a:r>
              <a:rPr lang="en-US" altLang="zh-CN" sz="1600" b="1" dirty="0">
                <a:solidFill>
                  <a:srgbClr val="FF0000"/>
                </a:solidFill>
              </a:rPr>
              <a:t> = 0;</a:t>
            </a:r>
            <a:endParaRPr lang="zh-CN" altLang="zh-CN" sz="1600" b="1" dirty="0">
              <a:solidFill>
                <a:srgbClr val="FF0000"/>
              </a:solidFill>
            </a:endParaRPr>
          </a:p>
          <a:p>
            <a:pPr marL="0" indent="0">
              <a:buNone/>
            </a:pPr>
            <a:r>
              <a:rPr lang="en-US" altLang="zh-CN" sz="1600" b="1" dirty="0"/>
              <a:t>class Son :public Father {</a:t>
            </a:r>
            <a:endParaRPr lang="zh-CN" altLang="zh-CN" sz="1600" b="1" dirty="0"/>
          </a:p>
          <a:p>
            <a:pPr marL="0" indent="0">
              <a:buNone/>
            </a:pPr>
            <a:r>
              <a:rPr lang="en-US" altLang="zh-CN" sz="1600" b="1" dirty="0"/>
              <a:t>public:</a:t>
            </a:r>
            <a:endParaRPr lang="zh-CN" altLang="zh-CN" sz="1600" b="1" dirty="0"/>
          </a:p>
          <a:p>
            <a:pPr marL="0" indent="0">
              <a:buNone/>
            </a:pPr>
            <a:r>
              <a:rPr lang="en-US" altLang="zh-CN" sz="1600" b="1" dirty="0"/>
              <a:t> </a:t>
            </a:r>
            <a:r>
              <a:rPr lang="en-US" altLang="zh-CN" sz="1600" b="1" dirty="0" smtClean="0"/>
              <a:t>   Son(string </a:t>
            </a:r>
            <a:r>
              <a:rPr lang="en-US" altLang="zh-CN" sz="1600" b="1" dirty="0"/>
              <a:t>name) :Father(name) {}</a:t>
            </a:r>
            <a:endParaRPr lang="zh-CN" altLang="zh-CN" sz="1600" b="1" dirty="0"/>
          </a:p>
          <a:p>
            <a:pPr marL="0" indent="0">
              <a:buNone/>
            </a:pPr>
            <a:r>
              <a:rPr lang="en-US" altLang="zh-CN" sz="1600" b="1" dirty="0"/>
              <a:t>};</a:t>
            </a:r>
            <a:endParaRPr lang="zh-CN" altLang="zh-CN" sz="1600" b="1" dirty="0"/>
          </a:p>
          <a:p>
            <a:pPr marL="0" indent="0">
              <a:buNone/>
            </a:pPr>
            <a:endParaRPr lang="zh-CN" altLang="en-US" sz="1600" dirty="0"/>
          </a:p>
        </p:txBody>
      </p:sp>
      <p:sp>
        <p:nvSpPr>
          <p:cNvPr id="4" name="内容占位符 2"/>
          <p:cNvSpPr txBox="1">
            <a:spLocks/>
          </p:cNvSpPr>
          <p:nvPr/>
        </p:nvSpPr>
        <p:spPr bwMode="auto">
          <a:xfrm>
            <a:off x="4211960" y="982493"/>
            <a:ext cx="4662772" cy="5805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en-US" altLang="zh-CN" sz="1600" b="1" kern="0" dirty="0" smtClean="0"/>
              <a:t>class </a:t>
            </a:r>
            <a:r>
              <a:rPr lang="en-US" altLang="zh-CN" sz="1600" b="1" kern="0" dirty="0" err="1" smtClean="0"/>
              <a:t>Daugther</a:t>
            </a:r>
            <a:r>
              <a:rPr lang="en-US" altLang="zh-CN" sz="1600" b="1" kern="0" dirty="0" smtClean="0"/>
              <a:t> :Father {</a:t>
            </a:r>
            <a:endParaRPr lang="zh-CN" altLang="zh-CN" sz="1600" b="1" kern="0" dirty="0" smtClean="0"/>
          </a:p>
          <a:p>
            <a:pPr marL="0" indent="0">
              <a:buFontTx/>
              <a:buNone/>
            </a:pPr>
            <a:r>
              <a:rPr lang="en-US" altLang="zh-CN" sz="1600" b="1" kern="0" dirty="0" smtClean="0"/>
              <a:t>public:</a:t>
            </a:r>
            <a:endParaRPr lang="zh-CN" altLang="zh-CN" sz="1600" b="1" kern="0" dirty="0" smtClean="0"/>
          </a:p>
          <a:p>
            <a:pPr marL="0" indent="0">
              <a:buFontTx/>
              <a:buNone/>
            </a:pPr>
            <a:r>
              <a:rPr lang="en-US" altLang="zh-CN" sz="1600" b="1" kern="0" dirty="0"/>
              <a:t> </a:t>
            </a:r>
            <a:r>
              <a:rPr lang="en-US" altLang="zh-CN" sz="1600" b="1" kern="0" dirty="0" smtClean="0"/>
              <a:t>   </a:t>
            </a:r>
            <a:r>
              <a:rPr lang="en-US" altLang="zh-CN" sz="1600" b="1" kern="0" dirty="0" err="1" smtClean="0"/>
              <a:t>Daugther</a:t>
            </a:r>
            <a:r>
              <a:rPr lang="en-US" altLang="zh-CN" sz="1600" b="1" kern="0" dirty="0" smtClean="0"/>
              <a:t>(string name) :Father(name) {}</a:t>
            </a:r>
            <a:endParaRPr lang="zh-CN" altLang="zh-CN" sz="1600" b="1" kern="0" dirty="0" smtClean="0"/>
          </a:p>
          <a:p>
            <a:pPr marL="0" indent="0">
              <a:buFontTx/>
              <a:buNone/>
            </a:pPr>
            <a:r>
              <a:rPr lang="en-US" altLang="zh-CN" sz="1600" b="1" kern="0" dirty="0" smtClean="0"/>
              <a:t>};</a:t>
            </a:r>
            <a:endParaRPr lang="zh-CN" altLang="zh-CN" sz="1600" b="1" kern="0" dirty="0" smtClean="0"/>
          </a:p>
          <a:p>
            <a:pPr marL="0" indent="0">
              <a:buFontTx/>
              <a:buNone/>
            </a:pPr>
            <a:r>
              <a:rPr lang="en-US" altLang="zh-CN" sz="1600" b="1" kern="0" dirty="0" smtClean="0"/>
              <a:t>class Grandson :public Son {</a:t>
            </a:r>
            <a:endParaRPr lang="zh-CN" altLang="zh-CN" sz="1600" b="1" kern="0" dirty="0" smtClean="0"/>
          </a:p>
          <a:p>
            <a:pPr marL="0" indent="0">
              <a:buFontTx/>
              <a:buNone/>
            </a:pPr>
            <a:r>
              <a:rPr lang="en-US" altLang="zh-CN" sz="1600" b="1" kern="0" dirty="0" smtClean="0"/>
              <a:t>public:</a:t>
            </a:r>
            <a:endParaRPr lang="zh-CN" altLang="zh-CN" sz="1600" b="1" kern="0" dirty="0" smtClean="0"/>
          </a:p>
          <a:p>
            <a:pPr marL="0" indent="0">
              <a:buFontTx/>
              <a:buNone/>
            </a:pPr>
            <a:r>
              <a:rPr lang="en-US" altLang="zh-CN" sz="1600" b="1" kern="0" dirty="0"/>
              <a:t> </a:t>
            </a:r>
            <a:r>
              <a:rPr lang="en-US" altLang="zh-CN" sz="1600" b="1" kern="0" dirty="0" smtClean="0"/>
              <a:t>   Grandson(string name) :Son(name) {}</a:t>
            </a:r>
            <a:endParaRPr lang="zh-CN" altLang="zh-CN" sz="1600" b="1" kern="0" dirty="0" smtClean="0"/>
          </a:p>
          <a:p>
            <a:pPr marL="0" indent="0">
              <a:buFontTx/>
              <a:buNone/>
            </a:pPr>
            <a:r>
              <a:rPr lang="en-US" altLang="zh-CN" sz="1600" b="1" kern="0" dirty="0" smtClean="0"/>
              <a:t>};</a:t>
            </a:r>
            <a:endParaRPr lang="zh-CN" altLang="zh-CN" sz="1600" b="1" kern="0" dirty="0" smtClean="0"/>
          </a:p>
          <a:p>
            <a:pPr marL="0" indent="0">
              <a:buFontTx/>
              <a:buNone/>
            </a:pPr>
            <a:r>
              <a:rPr lang="en-US" altLang="zh-CN" sz="1600" b="1" kern="0" dirty="0" smtClean="0"/>
              <a:t>void main() {</a:t>
            </a:r>
            <a:endParaRPr lang="zh-CN" altLang="zh-CN" sz="1600" b="1" kern="0" dirty="0" smtClean="0"/>
          </a:p>
          <a:p>
            <a:pPr marL="0" indent="0">
              <a:buFontTx/>
              <a:buNone/>
            </a:pPr>
            <a:r>
              <a:rPr lang="en-US" altLang="zh-CN" sz="1600" b="1" kern="0" dirty="0"/>
              <a:t> </a:t>
            </a:r>
            <a:r>
              <a:rPr lang="en-US" altLang="zh-CN" sz="1600" b="1" kern="0" dirty="0" smtClean="0"/>
              <a:t>   Father </a:t>
            </a:r>
            <a:r>
              <a:rPr lang="en-US" altLang="zh-CN" sz="1600" b="1" kern="0" dirty="0" smtClean="0">
                <a:solidFill>
                  <a:srgbClr val="0000CC"/>
                </a:solidFill>
              </a:rPr>
              <a:t>son</a:t>
            </a:r>
            <a:r>
              <a:rPr lang="en-US" altLang="zh-CN" sz="1600" b="1" kern="0" dirty="0" smtClean="0"/>
              <a:t>("tom");</a:t>
            </a:r>
            <a:endParaRPr lang="zh-CN" altLang="zh-CN" sz="1600" b="1" kern="0" dirty="0" smtClean="0"/>
          </a:p>
          <a:p>
            <a:pPr marL="0" indent="0">
              <a:buFontTx/>
              <a:buNone/>
            </a:pPr>
            <a:r>
              <a:rPr lang="en-US" altLang="zh-CN" sz="1600" b="1" kern="0" dirty="0"/>
              <a:t> </a:t>
            </a:r>
            <a:r>
              <a:rPr lang="en-US" altLang="zh-CN" sz="1600" b="1" kern="0" dirty="0" smtClean="0"/>
              <a:t>   Son </a:t>
            </a:r>
            <a:r>
              <a:rPr lang="en-US" altLang="zh-CN" sz="1600" b="1" kern="0" dirty="0" err="1" smtClean="0">
                <a:solidFill>
                  <a:srgbClr val="0000CC"/>
                </a:solidFill>
              </a:rPr>
              <a:t>sson</a:t>
            </a:r>
            <a:r>
              <a:rPr lang="en-US" altLang="zh-CN" sz="1600" b="1" kern="0" dirty="0" smtClean="0"/>
              <a:t>("jack");</a:t>
            </a:r>
            <a:endParaRPr lang="zh-CN" altLang="zh-CN" sz="1600" b="1" kern="0" dirty="0" smtClean="0"/>
          </a:p>
          <a:p>
            <a:pPr marL="0" indent="0">
              <a:buFontTx/>
              <a:buNone/>
            </a:pPr>
            <a:r>
              <a:rPr lang="en-US" altLang="zh-CN" sz="1600" b="1" kern="0" dirty="0"/>
              <a:t> </a:t>
            </a:r>
            <a:r>
              <a:rPr lang="en-US" altLang="zh-CN" sz="1600" b="1" kern="0" dirty="0" smtClean="0"/>
              <a:t>   </a:t>
            </a:r>
            <a:r>
              <a:rPr lang="en-US" altLang="zh-CN" sz="1600" b="1" kern="0" dirty="0" err="1" smtClean="0"/>
              <a:t>Daugther</a:t>
            </a:r>
            <a:r>
              <a:rPr lang="en-US" altLang="zh-CN" sz="1600" b="1" kern="0" dirty="0" smtClean="0"/>
              <a:t> </a:t>
            </a:r>
            <a:r>
              <a:rPr lang="en-US" altLang="zh-CN" sz="1600" b="1" kern="0" dirty="0" err="1" smtClean="0">
                <a:solidFill>
                  <a:srgbClr val="0000CC"/>
                </a:solidFill>
              </a:rPr>
              <a:t>dson</a:t>
            </a:r>
            <a:r>
              <a:rPr lang="en-US" altLang="zh-CN" sz="1600" b="1" kern="0" dirty="0" smtClean="0"/>
              <a:t>("mike");</a:t>
            </a:r>
          </a:p>
          <a:p>
            <a:pPr marL="0" indent="0">
              <a:buFontTx/>
              <a:buNone/>
            </a:pPr>
            <a:r>
              <a:rPr lang="en-US" altLang="zh-CN" sz="1600" b="1" kern="0" dirty="0"/>
              <a:t> </a:t>
            </a:r>
            <a:r>
              <a:rPr lang="en-US" altLang="zh-CN" sz="1600" b="1" kern="0" dirty="0" smtClean="0"/>
              <a:t>   {</a:t>
            </a:r>
            <a:endParaRPr lang="zh-CN" altLang="zh-CN" sz="1600" b="1" kern="0" dirty="0" smtClean="0"/>
          </a:p>
          <a:p>
            <a:pPr marL="0" indent="0">
              <a:buFontTx/>
              <a:buNone/>
            </a:pPr>
            <a:r>
              <a:rPr lang="en-US" altLang="zh-CN" sz="1600" b="1" kern="0" dirty="0"/>
              <a:t> </a:t>
            </a:r>
            <a:r>
              <a:rPr lang="en-US" altLang="zh-CN" sz="1600" b="1" kern="0" dirty="0" smtClean="0"/>
              <a:t>         Grandson </a:t>
            </a:r>
            <a:r>
              <a:rPr lang="en-US" altLang="zh-CN" sz="1600" b="1" kern="0" dirty="0" err="1" smtClean="0">
                <a:solidFill>
                  <a:srgbClr val="0000CC"/>
                </a:solidFill>
              </a:rPr>
              <a:t>gson</a:t>
            </a:r>
            <a:r>
              <a:rPr lang="en-US" altLang="zh-CN" sz="1600" b="1" kern="0" dirty="0" smtClean="0"/>
              <a:t>("</a:t>
            </a:r>
            <a:r>
              <a:rPr lang="en-US" altLang="zh-CN" sz="1600" b="1" kern="0" dirty="0" err="1" smtClean="0"/>
              <a:t>s.jack</a:t>
            </a:r>
            <a:r>
              <a:rPr lang="en-US" altLang="zh-CN" sz="1600" b="1" kern="0" dirty="0" smtClean="0"/>
              <a:t>");　　</a:t>
            </a:r>
            <a:endParaRPr lang="zh-CN" altLang="zh-CN" sz="1600" b="1" kern="0" dirty="0" smtClean="0"/>
          </a:p>
          <a:p>
            <a:pPr marL="0" indent="0">
              <a:buFontTx/>
              <a:buNone/>
            </a:pPr>
            <a:r>
              <a:rPr lang="en-US" altLang="zh-CN" sz="1600" b="1" kern="0" dirty="0"/>
              <a:t> </a:t>
            </a:r>
            <a:r>
              <a:rPr lang="en-US" altLang="zh-CN" sz="1600" b="1" kern="0" dirty="0" smtClean="0"/>
              <a:t>         </a:t>
            </a:r>
            <a:r>
              <a:rPr lang="en-US" altLang="zh-CN" sz="1600" b="1" kern="0" dirty="0" err="1" smtClean="0"/>
              <a:t>cout</a:t>
            </a:r>
            <a:r>
              <a:rPr lang="en-US" altLang="zh-CN" sz="1600" b="1" kern="0" dirty="0" smtClean="0"/>
              <a:t>&lt;&lt;</a:t>
            </a:r>
            <a:r>
              <a:rPr lang="en-US" altLang="zh-CN" sz="1600" b="1" kern="0" dirty="0" err="1" smtClean="0"/>
              <a:t>son.getPersonNumber</a:t>
            </a:r>
            <a:r>
              <a:rPr lang="en-US" altLang="zh-CN" sz="1600" b="1" kern="0" dirty="0" smtClean="0"/>
              <a:t>()&lt;&lt;</a:t>
            </a:r>
            <a:r>
              <a:rPr lang="en-US" altLang="zh-CN" sz="1600" b="1" kern="0" dirty="0" err="1" smtClean="0"/>
              <a:t>endl</a:t>
            </a:r>
            <a:r>
              <a:rPr lang="en-US" altLang="zh-CN" sz="1600" b="1" kern="0" dirty="0" smtClean="0"/>
              <a:t>;     </a:t>
            </a:r>
            <a:r>
              <a:rPr lang="en-US" altLang="zh-CN" sz="1600" b="1" kern="0" dirty="0"/>
              <a:t>	</a:t>
            </a:r>
            <a:r>
              <a:rPr lang="en-US" altLang="zh-CN" sz="1600" b="1" kern="0" dirty="0" smtClean="0">
                <a:solidFill>
                  <a:srgbClr val="FF0000"/>
                </a:solidFill>
              </a:rPr>
              <a:t>//L1</a:t>
            </a:r>
            <a:r>
              <a:rPr lang="zh-CN" altLang="zh-CN" sz="1600" b="1" kern="0" dirty="0" smtClean="0">
                <a:solidFill>
                  <a:srgbClr val="FF0000"/>
                </a:solidFill>
              </a:rPr>
              <a:t>，输出</a:t>
            </a:r>
            <a:r>
              <a:rPr lang="en-US" altLang="zh-CN" sz="1600" b="1" kern="0" dirty="0" smtClean="0">
                <a:solidFill>
                  <a:srgbClr val="FF0000"/>
                </a:solidFill>
              </a:rPr>
              <a:t>4</a:t>
            </a:r>
          </a:p>
          <a:p>
            <a:pPr marL="0" indent="0">
              <a:buFontTx/>
              <a:buNone/>
            </a:pPr>
            <a:r>
              <a:rPr lang="en-US" altLang="zh-CN" sz="1600" b="1" kern="0" dirty="0">
                <a:solidFill>
                  <a:srgbClr val="FF0000"/>
                </a:solidFill>
              </a:rPr>
              <a:t> </a:t>
            </a:r>
            <a:r>
              <a:rPr lang="en-US" altLang="zh-CN" sz="1600" b="1" kern="0" dirty="0" smtClean="0">
                <a:solidFill>
                  <a:srgbClr val="FF0000"/>
                </a:solidFill>
              </a:rPr>
              <a:t>    </a:t>
            </a:r>
            <a:r>
              <a:rPr lang="en-US" altLang="zh-CN" sz="1600" b="1" kern="0" dirty="0" smtClean="0"/>
              <a:t>}</a:t>
            </a:r>
            <a:endParaRPr lang="en-US" altLang="zh-CN" sz="1600" b="1" kern="0" dirty="0"/>
          </a:p>
          <a:p>
            <a:pPr marL="0" indent="0">
              <a:buFontTx/>
              <a:buNone/>
            </a:pPr>
            <a:r>
              <a:rPr lang="en-US" altLang="zh-CN" sz="1600" b="1" kern="0" dirty="0" smtClean="0"/>
              <a:t>     </a:t>
            </a:r>
            <a:r>
              <a:rPr lang="en-US" altLang="zh-CN" sz="1600" b="1" kern="0" dirty="0" err="1" smtClean="0"/>
              <a:t>cout</a:t>
            </a:r>
            <a:r>
              <a:rPr lang="en-US" altLang="zh-CN" sz="1600" b="1" kern="0" dirty="0" smtClean="0"/>
              <a:t> &lt;&lt; </a:t>
            </a:r>
            <a:r>
              <a:rPr lang="en-US" altLang="zh-CN" sz="1600" b="1" kern="0" dirty="0" err="1" smtClean="0"/>
              <a:t>son.getPersonNumber</a:t>
            </a:r>
            <a:r>
              <a:rPr lang="en-US" altLang="zh-CN" sz="1600" b="1" kern="0" dirty="0" smtClean="0"/>
              <a:t>() &lt;&lt; </a:t>
            </a:r>
            <a:r>
              <a:rPr lang="en-US" altLang="zh-CN" sz="1600" b="1" kern="0" dirty="0" err="1" smtClean="0"/>
              <a:t>endl</a:t>
            </a:r>
            <a:r>
              <a:rPr lang="en-US" altLang="zh-CN" sz="1600" b="1" kern="0" dirty="0" smtClean="0"/>
              <a:t>;  </a:t>
            </a:r>
            <a:r>
              <a:rPr lang="en-US" altLang="zh-CN" sz="1600" b="1" kern="0" dirty="0" smtClean="0">
                <a:solidFill>
                  <a:srgbClr val="FF0000"/>
                </a:solidFill>
              </a:rPr>
              <a:t>        	//L2</a:t>
            </a:r>
            <a:r>
              <a:rPr lang="zh-CN" altLang="zh-CN" sz="1600" b="1" kern="0" dirty="0" smtClean="0">
                <a:solidFill>
                  <a:srgbClr val="FF0000"/>
                </a:solidFill>
              </a:rPr>
              <a:t>，输出</a:t>
            </a:r>
            <a:r>
              <a:rPr lang="en-US" altLang="zh-CN" sz="1600" b="1" kern="0" dirty="0" smtClean="0">
                <a:solidFill>
                  <a:srgbClr val="FF0000"/>
                </a:solidFill>
              </a:rPr>
              <a:t>3</a:t>
            </a:r>
            <a:endParaRPr lang="zh-CN" altLang="zh-CN" sz="1600" b="1" kern="0" dirty="0" smtClean="0">
              <a:solidFill>
                <a:srgbClr val="FF0000"/>
              </a:solidFill>
            </a:endParaRPr>
          </a:p>
          <a:p>
            <a:pPr marL="0" indent="0">
              <a:buFontTx/>
              <a:buNone/>
            </a:pPr>
            <a:r>
              <a:rPr lang="en-US" altLang="zh-CN" sz="1600" b="1" kern="0" dirty="0" smtClean="0"/>
              <a:t>}</a:t>
            </a:r>
            <a:endParaRPr lang="zh-CN" altLang="zh-CN" sz="1600" b="1" kern="0" dirty="0" smtClean="0"/>
          </a:p>
        </p:txBody>
      </p:sp>
      <p:sp>
        <p:nvSpPr>
          <p:cNvPr id="5" name="对话气泡: 矩形 4"/>
          <p:cNvSpPr/>
          <p:nvPr/>
        </p:nvSpPr>
        <p:spPr>
          <a:xfrm>
            <a:off x="6691221" y="3573016"/>
            <a:ext cx="2452779" cy="1188243"/>
          </a:xfrm>
          <a:prstGeom prst="wedgeRectCallout">
            <a:avLst>
              <a:gd name="adj1" fmla="val 21172"/>
              <a:gd name="adj2" fmla="val 8737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600" b="1" dirty="0">
                <a:solidFill>
                  <a:schemeClr val="tx1"/>
                </a:solidFill>
              </a:rPr>
              <a:t>到</a:t>
            </a:r>
            <a:r>
              <a:rPr lang="en-US" altLang="zh-CN" sz="1600" b="1" dirty="0" smtClean="0">
                <a:solidFill>
                  <a:schemeClr val="tx1"/>
                </a:solidFill>
              </a:rPr>
              <a:t>L1</a:t>
            </a:r>
            <a:r>
              <a:rPr lang="zh-CN" altLang="en-US" sz="1600" b="1" dirty="0" smtClean="0">
                <a:solidFill>
                  <a:schemeClr val="tx1"/>
                </a:solidFill>
              </a:rPr>
              <a:t>时，共</a:t>
            </a:r>
            <a:r>
              <a:rPr lang="zh-CN" altLang="en-US" sz="1600" b="1" dirty="0">
                <a:solidFill>
                  <a:schemeClr val="tx1"/>
                </a:solidFill>
              </a:rPr>
              <a:t>定义了</a:t>
            </a:r>
            <a:r>
              <a:rPr lang="en-US" altLang="zh-CN" sz="1600" b="1" dirty="0">
                <a:solidFill>
                  <a:schemeClr val="tx1"/>
                </a:solidFill>
              </a:rPr>
              <a:t>4</a:t>
            </a:r>
            <a:r>
              <a:rPr lang="zh-CN" altLang="en-US" sz="1600" b="1" dirty="0">
                <a:solidFill>
                  <a:schemeClr val="tx1"/>
                </a:solidFill>
              </a:rPr>
              <a:t>个对象，都记</a:t>
            </a:r>
            <a:r>
              <a:rPr lang="zh-CN" altLang="en-US" sz="1600" b="1" dirty="0" smtClean="0">
                <a:solidFill>
                  <a:schemeClr val="tx1"/>
                </a:solidFill>
              </a:rPr>
              <a:t>在基</a:t>
            </a:r>
            <a:r>
              <a:rPr lang="zh-CN" altLang="en-US" sz="1600" b="1" dirty="0">
                <a:solidFill>
                  <a:schemeClr val="tx1"/>
                </a:solidFill>
              </a:rPr>
              <a:t>类定义的共享静态成员</a:t>
            </a:r>
            <a:r>
              <a:rPr lang="en-US" altLang="zh-CN" sz="1600" b="1" dirty="0" err="1">
                <a:solidFill>
                  <a:schemeClr val="tx1"/>
                </a:solidFill>
              </a:rPr>
              <a:t>personNum</a:t>
            </a:r>
            <a:r>
              <a:rPr lang="zh-CN" altLang="en-US" sz="1600" b="1" dirty="0">
                <a:solidFill>
                  <a:schemeClr val="tx1"/>
                </a:solidFill>
              </a:rPr>
              <a:t>中，因此</a:t>
            </a:r>
            <a:r>
              <a:rPr lang="en-US" altLang="zh-CN" sz="1600" b="1" dirty="0">
                <a:solidFill>
                  <a:schemeClr val="tx1"/>
                </a:solidFill>
              </a:rPr>
              <a:t>L1</a:t>
            </a:r>
            <a:r>
              <a:rPr lang="zh-CN" altLang="en-US" sz="1600" b="1" dirty="0">
                <a:solidFill>
                  <a:schemeClr val="tx1"/>
                </a:solidFill>
              </a:rPr>
              <a:t>语句输入</a:t>
            </a:r>
            <a:r>
              <a:rPr lang="en-US" altLang="zh-CN" sz="1600" b="1" dirty="0">
                <a:solidFill>
                  <a:schemeClr val="tx1"/>
                </a:solidFill>
              </a:rPr>
              <a:t>4</a:t>
            </a:r>
            <a:endParaRPr lang="zh-CN" altLang="en-US" sz="1600" b="1" dirty="0">
              <a:solidFill>
                <a:schemeClr val="tx1"/>
              </a:solidFill>
            </a:endParaRPr>
          </a:p>
        </p:txBody>
      </p:sp>
    </p:spTree>
    <p:extLst>
      <p:ext uri="{BB962C8B-B14F-4D97-AF65-F5344CB8AC3E}">
        <p14:creationId xmlns:p14="http://schemas.microsoft.com/office/powerpoint/2010/main" val="2359452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fade">
                                      <p:cBhvr>
                                        <p:cTn id="43" dur="500"/>
                                        <p:tgtEl>
                                          <p:spTgt spid="3">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fade">
                                      <p:cBhvr>
                                        <p:cTn id="46" dur="500"/>
                                        <p:tgtEl>
                                          <p:spTgt spid="3">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animEffect transition="in" filter="fade">
                                      <p:cBhvr>
                                        <p:cTn id="51" dur="1000"/>
                                        <p:tgtEl>
                                          <p:spTgt spid="3">
                                            <p:txEl>
                                              <p:pRg st="14" end="14"/>
                                            </p:txEl>
                                          </p:spTgt>
                                        </p:tgtEl>
                                      </p:cBhvr>
                                    </p:animEffect>
                                    <p:anim calcmode="lin" valueType="num">
                                      <p:cBhvr>
                                        <p:cTn id="52"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15" end="15"/>
                                            </p:txEl>
                                          </p:spTgt>
                                        </p:tgtEl>
                                        <p:attrNameLst>
                                          <p:attrName>style.visibility</p:attrName>
                                        </p:attrNameLst>
                                      </p:cBhvr>
                                      <p:to>
                                        <p:strVal val="visible"/>
                                      </p:to>
                                    </p:set>
                                    <p:animEffect transition="in" filter="fade">
                                      <p:cBhvr>
                                        <p:cTn id="58" dur="500"/>
                                        <p:tgtEl>
                                          <p:spTgt spid="3">
                                            <p:txEl>
                                              <p:pRg st="15" end="15"/>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16" end="16"/>
                                            </p:txEl>
                                          </p:spTgt>
                                        </p:tgtEl>
                                        <p:attrNameLst>
                                          <p:attrName>style.visibility</p:attrName>
                                        </p:attrNameLst>
                                      </p:cBhvr>
                                      <p:to>
                                        <p:strVal val="visible"/>
                                      </p:to>
                                    </p:set>
                                    <p:animEffect transition="in" filter="fade">
                                      <p:cBhvr>
                                        <p:cTn id="61" dur="500"/>
                                        <p:tgtEl>
                                          <p:spTgt spid="3">
                                            <p:txEl>
                                              <p:pRg st="16" end="16"/>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17" end="17"/>
                                            </p:txEl>
                                          </p:spTgt>
                                        </p:tgtEl>
                                        <p:attrNameLst>
                                          <p:attrName>style.visibility</p:attrName>
                                        </p:attrNameLst>
                                      </p:cBhvr>
                                      <p:to>
                                        <p:strVal val="visible"/>
                                      </p:to>
                                    </p:set>
                                    <p:animEffect transition="in" filter="fade">
                                      <p:cBhvr>
                                        <p:cTn id="64" dur="500"/>
                                        <p:tgtEl>
                                          <p:spTgt spid="3">
                                            <p:txEl>
                                              <p:pRg st="17" end="17"/>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18" end="18"/>
                                            </p:txEl>
                                          </p:spTgt>
                                        </p:tgtEl>
                                        <p:attrNameLst>
                                          <p:attrName>style.visibility</p:attrName>
                                        </p:attrNameLst>
                                      </p:cBhvr>
                                      <p:to>
                                        <p:strVal val="visible"/>
                                      </p:to>
                                    </p:set>
                                    <p:animEffect transition="in" filter="fade">
                                      <p:cBhvr>
                                        <p:cTn id="67" dur="500"/>
                                        <p:tgtEl>
                                          <p:spTgt spid="3">
                                            <p:txEl>
                                              <p:pRg st="18" end="18"/>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
                                            <p:txEl>
                                              <p:pRg st="0" end="0"/>
                                            </p:txEl>
                                          </p:spTgt>
                                        </p:tgtEl>
                                        <p:attrNameLst>
                                          <p:attrName>style.visibility</p:attrName>
                                        </p:attrNameLst>
                                      </p:cBhvr>
                                      <p:to>
                                        <p:strVal val="visible"/>
                                      </p:to>
                                    </p:set>
                                    <p:animEffect transition="in" filter="fade">
                                      <p:cBhvr>
                                        <p:cTn id="72" dur="500"/>
                                        <p:tgtEl>
                                          <p:spTgt spid="4">
                                            <p:txEl>
                                              <p:pRg st="0" end="0"/>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4">
                                            <p:txEl>
                                              <p:pRg st="1" end="1"/>
                                            </p:txEl>
                                          </p:spTgt>
                                        </p:tgtEl>
                                        <p:attrNameLst>
                                          <p:attrName>style.visibility</p:attrName>
                                        </p:attrNameLst>
                                      </p:cBhvr>
                                      <p:to>
                                        <p:strVal val="visible"/>
                                      </p:to>
                                    </p:set>
                                    <p:animEffect transition="in" filter="fade">
                                      <p:cBhvr>
                                        <p:cTn id="75" dur="500"/>
                                        <p:tgtEl>
                                          <p:spTgt spid="4">
                                            <p:txEl>
                                              <p:pRg st="1" end="1"/>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4">
                                            <p:txEl>
                                              <p:pRg st="2" end="2"/>
                                            </p:txEl>
                                          </p:spTgt>
                                        </p:tgtEl>
                                        <p:attrNameLst>
                                          <p:attrName>style.visibility</p:attrName>
                                        </p:attrNameLst>
                                      </p:cBhvr>
                                      <p:to>
                                        <p:strVal val="visible"/>
                                      </p:to>
                                    </p:set>
                                    <p:animEffect transition="in" filter="fade">
                                      <p:cBhvr>
                                        <p:cTn id="78" dur="500"/>
                                        <p:tgtEl>
                                          <p:spTgt spid="4">
                                            <p:txEl>
                                              <p:pRg st="2" end="2"/>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
                                            <p:txEl>
                                              <p:pRg st="3" end="3"/>
                                            </p:txEl>
                                          </p:spTgt>
                                        </p:tgtEl>
                                        <p:attrNameLst>
                                          <p:attrName>style.visibility</p:attrName>
                                        </p:attrNameLst>
                                      </p:cBhvr>
                                      <p:to>
                                        <p:strVal val="visible"/>
                                      </p:to>
                                    </p:set>
                                    <p:animEffect transition="in" filter="fade">
                                      <p:cBhvr>
                                        <p:cTn id="81" dur="500"/>
                                        <p:tgtEl>
                                          <p:spTgt spid="4">
                                            <p:txEl>
                                              <p:pRg st="3" end="3"/>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4">
                                            <p:txEl>
                                              <p:pRg st="4" end="4"/>
                                            </p:txEl>
                                          </p:spTgt>
                                        </p:tgtEl>
                                        <p:attrNameLst>
                                          <p:attrName>style.visibility</p:attrName>
                                        </p:attrNameLst>
                                      </p:cBhvr>
                                      <p:to>
                                        <p:strVal val="visible"/>
                                      </p:to>
                                    </p:set>
                                    <p:animEffect transition="in" filter="fade">
                                      <p:cBhvr>
                                        <p:cTn id="84" dur="500"/>
                                        <p:tgtEl>
                                          <p:spTgt spid="4">
                                            <p:txEl>
                                              <p:pRg st="4" end="4"/>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4">
                                            <p:txEl>
                                              <p:pRg st="5" end="5"/>
                                            </p:txEl>
                                          </p:spTgt>
                                        </p:tgtEl>
                                        <p:attrNameLst>
                                          <p:attrName>style.visibility</p:attrName>
                                        </p:attrNameLst>
                                      </p:cBhvr>
                                      <p:to>
                                        <p:strVal val="visible"/>
                                      </p:to>
                                    </p:set>
                                    <p:animEffect transition="in" filter="fade">
                                      <p:cBhvr>
                                        <p:cTn id="87" dur="500"/>
                                        <p:tgtEl>
                                          <p:spTgt spid="4">
                                            <p:txEl>
                                              <p:pRg st="5" end="5"/>
                                            </p:txEl>
                                          </p:spTgt>
                                        </p:tgtEl>
                                      </p:cBhvr>
                                    </p:animEffect>
                                  </p:childTnLst>
                                </p:cTn>
                              </p:par>
                              <p:par>
                                <p:cTn id="88" presetID="10" presetClass="entr" presetSubtype="0" fill="hold" nodeType="withEffect">
                                  <p:stCondLst>
                                    <p:cond delay="0"/>
                                  </p:stCondLst>
                                  <p:childTnLst>
                                    <p:set>
                                      <p:cBhvr>
                                        <p:cTn id="89" dur="1" fill="hold">
                                          <p:stCondLst>
                                            <p:cond delay="0"/>
                                          </p:stCondLst>
                                        </p:cTn>
                                        <p:tgtEl>
                                          <p:spTgt spid="4">
                                            <p:txEl>
                                              <p:pRg st="6" end="6"/>
                                            </p:txEl>
                                          </p:spTgt>
                                        </p:tgtEl>
                                        <p:attrNameLst>
                                          <p:attrName>style.visibility</p:attrName>
                                        </p:attrNameLst>
                                      </p:cBhvr>
                                      <p:to>
                                        <p:strVal val="visible"/>
                                      </p:to>
                                    </p:set>
                                    <p:animEffect transition="in" filter="fade">
                                      <p:cBhvr>
                                        <p:cTn id="90" dur="500"/>
                                        <p:tgtEl>
                                          <p:spTgt spid="4">
                                            <p:txEl>
                                              <p:pRg st="6" end="6"/>
                                            </p:txEl>
                                          </p:spTgt>
                                        </p:tgtEl>
                                      </p:cBhvr>
                                    </p:animEffect>
                                  </p:childTnLst>
                                </p:cTn>
                              </p:par>
                              <p:par>
                                <p:cTn id="91" presetID="10" presetClass="entr" presetSubtype="0" fill="hold" nodeType="withEffect">
                                  <p:stCondLst>
                                    <p:cond delay="0"/>
                                  </p:stCondLst>
                                  <p:childTnLst>
                                    <p:set>
                                      <p:cBhvr>
                                        <p:cTn id="92" dur="1" fill="hold">
                                          <p:stCondLst>
                                            <p:cond delay="0"/>
                                          </p:stCondLst>
                                        </p:cTn>
                                        <p:tgtEl>
                                          <p:spTgt spid="4">
                                            <p:txEl>
                                              <p:pRg st="7" end="7"/>
                                            </p:txEl>
                                          </p:spTgt>
                                        </p:tgtEl>
                                        <p:attrNameLst>
                                          <p:attrName>style.visibility</p:attrName>
                                        </p:attrNameLst>
                                      </p:cBhvr>
                                      <p:to>
                                        <p:strVal val="visible"/>
                                      </p:to>
                                    </p:set>
                                    <p:animEffect transition="in" filter="fade">
                                      <p:cBhvr>
                                        <p:cTn id="93" dur="500"/>
                                        <p:tgtEl>
                                          <p:spTgt spid="4">
                                            <p:txEl>
                                              <p:pRg st="7" end="7"/>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4">
                                            <p:txEl>
                                              <p:pRg st="8" end="8"/>
                                            </p:txEl>
                                          </p:spTgt>
                                        </p:tgtEl>
                                        <p:attrNameLst>
                                          <p:attrName>style.visibility</p:attrName>
                                        </p:attrNameLst>
                                      </p:cBhvr>
                                      <p:to>
                                        <p:strVal val="visible"/>
                                      </p:to>
                                    </p:set>
                                    <p:animEffect transition="in" filter="fade">
                                      <p:cBhvr>
                                        <p:cTn id="98" dur="1000"/>
                                        <p:tgtEl>
                                          <p:spTgt spid="4">
                                            <p:txEl>
                                              <p:pRg st="8" end="8"/>
                                            </p:txEl>
                                          </p:spTgt>
                                        </p:tgtEl>
                                      </p:cBhvr>
                                    </p:animEffect>
                                    <p:anim calcmode="lin" valueType="num">
                                      <p:cBhvr>
                                        <p:cTn id="99"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100" dur="1000" fill="hold"/>
                                        <p:tgtEl>
                                          <p:spTgt spid="4">
                                            <p:txEl>
                                              <p:pRg st="8" end="8"/>
                                            </p:txEl>
                                          </p:spTgt>
                                        </p:tgtEl>
                                        <p:attrNameLst>
                                          <p:attrName>ppt_y</p:attrName>
                                        </p:attrNameLst>
                                      </p:cBhvr>
                                      <p:tavLst>
                                        <p:tav tm="0">
                                          <p:val>
                                            <p:strVal val="#ppt_y+.1"/>
                                          </p:val>
                                        </p:tav>
                                        <p:tav tm="100000">
                                          <p:val>
                                            <p:strVal val="#ppt_y"/>
                                          </p:val>
                                        </p:tav>
                                      </p:tavLst>
                                    </p:anim>
                                  </p:childTnLst>
                                </p:cTn>
                              </p:par>
                              <p:par>
                                <p:cTn id="101" presetID="42" presetClass="entr" presetSubtype="0" fill="hold" nodeType="withEffect">
                                  <p:stCondLst>
                                    <p:cond delay="0"/>
                                  </p:stCondLst>
                                  <p:childTnLst>
                                    <p:set>
                                      <p:cBhvr>
                                        <p:cTn id="102" dur="1" fill="hold">
                                          <p:stCondLst>
                                            <p:cond delay="0"/>
                                          </p:stCondLst>
                                        </p:cTn>
                                        <p:tgtEl>
                                          <p:spTgt spid="4">
                                            <p:txEl>
                                              <p:pRg st="9" end="9"/>
                                            </p:txEl>
                                          </p:spTgt>
                                        </p:tgtEl>
                                        <p:attrNameLst>
                                          <p:attrName>style.visibility</p:attrName>
                                        </p:attrNameLst>
                                      </p:cBhvr>
                                      <p:to>
                                        <p:strVal val="visible"/>
                                      </p:to>
                                    </p:set>
                                    <p:animEffect transition="in" filter="fade">
                                      <p:cBhvr>
                                        <p:cTn id="103" dur="1000"/>
                                        <p:tgtEl>
                                          <p:spTgt spid="4">
                                            <p:txEl>
                                              <p:pRg st="9" end="9"/>
                                            </p:txEl>
                                          </p:spTgt>
                                        </p:tgtEl>
                                      </p:cBhvr>
                                    </p:animEffect>
                                    <p:anim calcmode="lin" valueType="num">
                                      <p:cBhvr>
                                        <p:cTn id="104"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105" dur="1000" fill="hold"/>
                                        <p:tgtEl>
                                          <p:spTgt spid="4">
                                            <p:txEl>
                                              <p:pRg st="9" end="9"/>
                                            </p:txEl>
                                          </p:spTgt>
                                        </p:tgtEl>
                                        <p:attrNameLst>
                                          <p:attrName>ppt_y</p:attrName>
                                        </p:attrNameLst>
                                      </p:cBhvr>
                                      <p:tavLst>
                                        <p:tav tm="0">
                                          <p:val>
                                            <p:strVal val="#ppt_y+.1"/>
                                          </p:val>
                                        </p:tav>
                                        <p:tav tm="100000">
                                          <p:val>
                                            <p:strVal val="#ppt_y"/>
                                          </p:val>
                                        </p:tav>
                                      </p:tavLst>
                                    </p:anim>
                                  </p:childTnLst>
                                </p:cTn>
                              </p:par>
                              <p:par>
                                <p:cTn id="106" presetID="42" presetClass="entr" presetSubtype="0" fill="hold" nodeType="withEffect">
                                  <p:stCondLst>
                                    <p:cond delay="0"/>
                                  </p:stCondLst>
                                  <p:childTnLst>
                                    <p:set>
                                      <p:cBhvr>
                                        <p:cTn id="107" dur="1" fill="hold">
                                          <p:stCondLst>
                                            <p:cond delay="0"/>
                                          </p:stCondLst>
                                        </p:cTn>
                                        <p:tgtEl>
                                          <p:spTgt spid="4">
                                            <p:txEl>
                                              <p:pRg st="10" end="10"/>
                                            </p:txEl>
                                          </p:spTgt>
                                        </p:tgtEl>
                                        <p:attrNameLst>
                                          <p:attrName>style.visibility</p:attrName>
                                        </p:attrNameLst>
                                      </p:cBhvr>
                                      <p:to>
                                        <p:strVal val="visible"/>
                                      </p:to>
                                    </p:set>
                                    <p:animEffect transition="in" filter="fade">
                                      <p:cBhvr>
                                        <p:cTn id="108" dur="1000"/>
                                        <p:tgtEl>
                                          <p:spTgt spid="4">
                                            <p:txEl>
                                              <p:pRg st="10" end="10"/>
                                            </p:txEl>
                                          </p:spTgt>
                                        </p:tgtEl>
                                      </p:cBhvr>
                                    </p:animEffect>
                                    <p:anim calcmode="lin" valueType="num">
                                      <p:cBhvr>
                                        <p:cTn id="109"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110"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111" presetID="42" presetClass="entr" presetSubtype="0" fill="hold" nodeType="withEffect">
                                  <p:stCondLst>
                                    <p:cond delay="0"/>
                                  </p:stCondLst>
                                  <p:childTnLst>
                                    <p:set>
                                      <p:cBhvr>
                                        <p:cTn id="112" dur="1" fill="hold">
                                          <p:stCondLst>
                                            <p:cond delay="0"/>
                                          </p:stCondLst>
                                        </p:cTn>
                                        <p:tgtEl>
                                          <p:spTgt spid="4">
                                            <p:txEl>
                                              <p:pRg st="11" end="11"/>
                                            </p:txEl>
                                          </p:spTgt>
                                        </p:tgtEl>
                                        <p:attrNameLst>
                                          <p:attrName>style.visibility</p:attrName>
                                        </p:attrNameLst>
                                      </p:cBhvr>
                                      <p:to>
                                        <p:strVal val="visible"/>
                                      </p:to>
                                    </p:set>
                                    <p:animEffect transition="in" filter="fade">
                                      <p:cBhvr>
                                        <p:cTn id="113" dur="1000"/>
                                        <p:tgtEl>
                                          <p:spTgt spid="4">
                                            <p:txEl>
                                              <p:pRg st="11" end="11"/>
                                            </p:txEl>
                                          </p:spTgt>
                                        </p:tgtEl>
                                      </p:cBhvr>
                                    </p:animEffect>
                                    <p:anim calcmode="lin" valueType="num">
                                      <p:cBhvr>
                                        <p:cTn id="114"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115"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116" presetID="42" presetClass="entr" presetSubtype="0" fill="hold" nodeType="withEffect">
                                  <p:stCondLst>
                                    <p:cond delay="0"/>
                                  </p:stCondLst>
                                  <p:childTnLst>
                                    <p:set>
                                      <p:cBhvr>
                                        <p:cTn id="117" dur="1" fill="hold">
                                          <p:stCondLst>
                                            <p:cond delay="0"/>
                                          </p:stCondLst>
                                        </p:cTn>
                                        <p:tgtEl>
                                          <p:spTgt spid="4">
                                            <p:txEl>
                                              <p:pRg st="12" end="12"/>
                                            </p:txEl>
                                          </p:spTgt>
                                        </p:tgtEl>
                                        <p:attrNameLst>
                                          <p:attrName>style.visibility</p:attrName>
                                        </p:attrNameLst>
                                      </p:cBhvr>
                                      <p:to>
                                        <p:strVal val="visible"/>
                                      </p:to>
                                    </p:set>
                                    <p:animEffect transition="in" filter="fade">
                                      <p:cBhvr>
                                        <p:cTn id="118" dur="1000"/>
                                        <p:tgtEl>
                                          <p:spTgt spid="4">
                                            <p:txEl>
                                              <p:pRg st="12" end="12"/>
                                            </p:txEl>
                                          </p:spTgt>
                                        </p:tgtEl>
                                      </p:cBhvr>
                                    </p:animEffect>
                                    <p:anim calcmode="lin" valueType="num">
                                      <p:cBhvr>
                                        <p:cTn id="119"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120"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121" presetID="42" presetClass="entr" presetSubtype="0" fill="hold" nodeType="withEffect">
                                  <p:stCondLst>
                                    <p:cond delay="0"/>
                                  </p:stCondLst>
                                  <p:childTnLst>
                                    <p:set>
                                      <p:cBhvr>
                                        <p:cTn id="122" dur="1" fill="hold">
                                          <p:stCondLst>
                                            <p:cond delay="0"/>
                                          </p:stCondLst>
                                        </p:cTn>
                                        <p:tgtEl>
                                          <p:spTgt spid="4">
                                            <p:txEl>
                                              <p:pRg st="13" end="13"/>
                                            </p:txEl>
                                          </p:spTgt>
                                        </p:tgtEl>
                                        <p:attrNameLst>
                                          <p:attrName>style.visibility</p:attrName>
                                        </p:attrNameLst>
                                      </p:cBhvr>
                                      <p:to>
                                        <p:strVal val="visible"/>
                                      </p:to>
                                    </p:set>
                                    <p:animEffect transition="in" filter="fade">
                                      <p:cBhvr>
                                        <p:cTn id="123" dur="1000"/>
                                        <p:tgtEl>
                                          <p:spTgt spid="4">
                                            <p:txEl>
                                              <p:pRg st="13" end="13"/>
                                            </p:txEl>
                                          </p:spTgt>
                                        </p:tgtEl>
                                      </p:cBhvr>
                                    </p:animEffect>
                                    <p:anim calcmode="lin" valueType="num">
                                      <p:cBhvr>
                                        <p:cTn id="124"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125" dur="1000" fill="hold"/>
                                        <p:tgtEl>
                                          <p:spTgt spid="4">
                                            <p:txEl>
                                              <p:pRg st="13" end="13"/>
                                            </p:txEl>
                                          </p:spTgt>
                                        </p:tgtEl>
                                        <p:attrNameLst>
                                          <p:attrName>ppt_y</p:attrName>
                                        </p:attrNameLst>
                                      </p:cBhvr>
                                      <p:tavLst>
                                        <p:tav tm="0">
                                          <p:val>
                                            <p:strVal val="#ppt_y+.1"/>
                                          </p:val>
                                        </p:tav>
                                        <p:tav tm="100000">
                                          <p:val>
                                            <p:strVal val="#ppt_y"/>
                                          </p:val>
                                        </p:tav>
                                      </p:tavLst>
                                    </p:anim>
                                  </p:childTnLst>
                                </p:cTn>
                              </p:par>
                              <p:par>
                                <p:cTn id="126" presetID="42" presetClass="entr" presetSubtype="0" fill="hold" nodeType="withEffect">
                                  <p:stCondLst>
                                    <p:cond delay="0"/>
                                  </p:stCondLst>
                                  <p:childTnLst>
                                    <p:set>
                                      <p:cBhvr>
                                        <p:cTn id="127" dur="1" fill="hold">
                                          <p:stCondLst>
                                            <p:cond delay="0"/>
                                          </p:stCondLst>
                                        </p:cTn>
                                        <p:tgtEl>
                                          <p:spTgt spid="4">
                                            <p:txEl>
                                              <p:pRg st="14" end="14"/>
                                            </p:txEl>
                                          </p:spTgt>
                                        </p:tgtEl>
                                        <p:attrNameLst>
                                          <p:attrName>style.visibility</p:attrName>
                                        </p:attrNameLst>
                                      </p:cBhvr>
                                      <p:to>
                                        <p:strVal val="visible"/>
                                      </p:to>
                                    </p:set>
                                    <p:animEffect transition="in" filter="fade">
                                      <p:cBhvr>
                                        <p:cTn id="128" dur="1000"/>
                                        <p:tgtEl>
                                          <p:spTgt spid="4">
                                            <p:txEl>
                                              <p:pRg st="14" end="14"/>
                                            </p:txEl>
                                          </p:spTgt>
                                        </p:tgtEl>
                                      </p:cBhvr>
                                    </p:animEffect>
                                    <p:anim calcmode="lin" valueType="num">
                                      <p:cBhvr>
                                        <p:cTn id="129"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130" dur="1000" fill="hold"/>
                                        <p:tgtEl>
                                          <p:spTgt spid="4">
                                            <p:txEl>
                                              <p:pRg st="14" end="14"/>
                                            </p:txEl>
                                          </p:spTgt>
                                        </p:tgtEl>
                                        <p:attrNameLst>
                                          <p:attrName>ppt_y</p:attrName>
                                        </p:attrNameLst>
                                      </p:cBhvr>
                                      <p:tavLst>
                                        <p:tav tm="0">
                                          <p:val>
                                            <p:strVal val="#ppt_y+.1"/>
                                          </p:val>
                                        </p:tav>
                                        <p:tav tm="100000">
                                          <p:val>
                                            <p:strVal val="#ppt_y"/>
                                          </p:val>
                                        </p:tav>
                                      </p:tavLst>
                                    </p:anim>
                                  </p:childTnLst>
                                </p:cTn>
                              </p:par>
                              <p:par>
                                <p:cTn id="131" presetID="42" presetClass="entr" presetSubtype="0" fill="hold" nodeType="withEffect">
                                  <p:stCondLst>
                                    <p:cond delay="0"/>
                                  </p:stCondLst>
                                  <p:childTnLst>
                                    <p:set>
                                      <p:cBhvr>
                                        <p:cTn id="132" dur="1" fill="hold">
                                          <p:stCondLst>
                                            <p:cond delay="0"/>
                                          </p:stCondLst>
                                        </p:cTn>
                                        <p:tgtEl>
                                          <p:spTgt spid="4">
                                            <p:txEl>
                                              <p:pRg st="15" end="15"/>
                                            </p:txEl>
                                          </p:spTgt>
                                        </p:tgtEl>
                                        <p:attrNameLst>
                                          <p:attrName>style.visibility</p:attrName>
                                        </p:attrNameLst>
                                      </p:cBhvr>
                                      <p:to>
                                        <p:strVal val="visible"/>
                                      </p:to>
                                    </p:set>
                                    <p:animEffect transition="in" filter="fade">
                                      <p:cBhvr>
                                        <p:cTn id="133" dur="1000"/>
                                        <p:tgtEl>
                                          <p:spTgt spid="4">
                                            <p:txEl>
                                              <p:pRg st="15" end="15"/>
                                            </p:txEl>
                                          </p:spTgt>
                                        </p:tgtEl>
                                      </p:cBhvr>
                                    </p:animEffect>
                                    <p:anim calcmode="lin" valueType="num">
                                      <p:cBhvr>
                                        <p:cTn id="134" dur="1000" fill="hold"/>
                                        <p:tgtEl>
                                          <p:spTgt spid="4">
                                            <p:txEl>
                                              <p:pRg st="15" end="15"/>
                                            </p:txEl>
                                          </p:spTgt>
                                        </p:tgtEl>
                                        <p:attrNameLst>
                                          <p:attrName>ppt_x</p:attrName>
                                        </p:attrNameLst>
                                      </p:cBhvr>
                                      <p:tavLst>
                                        <p:tav tm="0">
                                          <p:val>
                                            <p:strVal val="#ppt_x"/>
                                          </p:val>
                                        </p:tav>
                                        <p:tav tm="100000">
                                          <p:val>
                                            <p:strVal val="#ppt_x"/>
                                          </p:val>
                                        </p:tav>
                                      </p:tavLst>
                                    </p:anim>
                                    <p:anim calcmode="lin" valueType="num">
                                      <p:cBhvr>
                                        <p:cTn id="135" dur="1000" fill="hold"/>
                                        <p:tgtEl>
                                          <p:spTgt spid="4">
                                            <p:txEl>
                                              <p:pRg st="15" end="15"/>
                                            </p:txEl>
                                          </p:spTgt>
                                        </p:tgtEl>
                                        <p:attrNameLst>
                                          <p:attrName>ppt_y</p:attrName>
                                        </p:attrNameLst>
                                      </p:cBhvr>
                                      <p:tavLst>
                                        <p:tav tm="0">
                                          <p:val>
                                            <p:strVal val="#ppt_y+.1"/>
                                          </p:val>
                                        </p:tav>
                                        <p:tav tm="100000">
                                          <p:val>
                                            <p:strVal val="#ppt_y"/>
                                          </p:val>
                                        </p:tav>
                                      </p:tavLst>
                                    </p:anim>
                                  </p:childTnLst>
                                </p:cTn>
                              </p:par>
                              <p:par>
                                <p:cTn id="136" presetID="42" presetClass="entr" presetSubtype="0" fill="hold" nodeType="withEffect">
                                  <p:stCondLst>
                                    <p:cond delay="0"/>
                                  </p:stCondLst>
                                  <p:childTnLst>
                                    <p:set>
                                      <p:cBhvr>
                                        <p:cTn id="137" dur="1" fill="hold">
                                          <p:stCondLst>
                                            <p:cond delay="0"/>
                                          </p:stCondLst>
                                        </p:cTn>
                                        <p:tgtEl>
                                          <p:spTgt spid="4">
                                            <p:txEl>
                                              <p:pRg st="16" end="16"/>
                                            </p:txEl>
                                          </p:spTgt>
                                        </p:tgtEl>
                                        <p:attrNameLst>
                                          <p:attrName>style.visibility</p:attrName>
                                        </p:attrNameLst>
                                      </p:cBhvr>
                                      <p:to>
                                        <p:strVal val="visible"/>
                                      </p:to>
                                    </p:set>
                                    <p:animEffect transition="in" filter="fade">
                                      <p:cBhvr>
                                        <p:cTn id="138" dur="1000"/>
                                        <p:tgtEl>
                                          <p:spTgt spid="4">
                                            <p:txEl>
                                              <p:pRg st="16" end="16"/>
                                            </p:txEl>
                                          </p:spTgt>
                                        </p:tgtEl>
                                      </p:cBhvr>
                                    </p:animEffect>
                                    <p:anim calcmode="lin" valueType="num">
                                      <p:cBhvr>
                                        <p:cTn id="139" dur="1000" fill="hold"/>
                                        <p:tgtEl>
                                          <p:spTgt spid="4">
                                            <p:txEl>
                                              <p:pRg st="16" end="16"/>
                                            </p:txEl>
                                          </p:spTgt>
                                        </p:tgtEl>
                                        <p:attrNameLst>
                                          <p:attrName>ppt_x</p:attrName>
                                        </p:attrNameLst>
                                      </p:cBhvr>
                                      <p:tavLst>
                                        <p:tav tm="0">
                                          <p:val>
                                            <p:strVal val="#ppt_x"/>
                                          </p:val>
                                        </p:tav>
                                        <p:tav tm="100000">
                                          <p:val>
                                            <p:strVal val="#ppt_x"/>
                                          </p:val>
                                        </p:tav>
                                      </p:tavLst>
                                    </p:anim>
                                    <p:anim calcmode="lin" valueType="num">
                                      <p:cBhvr>
                                        <p:cTn id="140" dur="1000" fill="hold"/>
                                        <p:tgtEl>
                                          <p:spTgt spid="4">
                                            <p:txEl>
                                              <p:pRg st="16" end="16"/>
                                            </p:txEl>
                                          </p:spTgt>
                                        </p:tgtEl>
                                        <p:attrNameLst>
                                          <p:attrName>ppt_y</p:attrName>
                                        </p:attrNameLst>
                                      </p:cBhvr>
                                      <p:tavLst>
                                        <p:tav tm="0">
                                          <p:val>
                                            <p:strVal val="#ppt_y+.1"/>
                                          </p:val>
                                        </p:tav>
                                        <p:tav tm="100000">
                                          <p:val>
                                            <p:strVal val="#ppt_y"/>
                                          </p:val>
                                        </p:tav>
                                      </p:tavLst>
                                    </p:anim>
                                  </p:childTnLst>
                                </p:cTn>
                              </p:par>
                              <p:par>
                                <p:cTn id="141" presetID="42" presetClass="entr" presetSubtype="0" fill="hold" nodeType="withEffect">
                                  <p:stCondLst>
                                    <p:cond delay="0"/>
                                  </p:stCondLst>
                                  <p:childTnLst>
                                    <p:set>
                                      <p:cBhvr>
                                        <p:cTn id="142" dur="1" fill="hold">
                                          <p:stCondLst>
                                            <p:cond delay="0"/>
                                          </p:stCondLst>
                                        </p:cTn>
                                        <p:tgtEl>
                                          <p:spTgt spid="4">
                                            <p:txEl>
                                              <p:pRg st="17" end="17"/>
                                            </p:txEl>
                                          </p:spTgt>
                                        </p:tgtEl>
                                        <p:attrNameLst>
                                          <p:attrName>style.visibility</p:attrName>
                                        </p:attrNameLst>
                                      </p:cBhvr>
                                      <p:to>
                                        <p:strVal val="visible"/>
                                      </p:to>
                                    </p:set>
                                    <p:animEffect transition="in" filter="fade">
                                      <p:cBhvr>
                                        <p:cTn id="143" dur="1000"/>
                                        <p:tgtEl>
                                          <p:spTgt spid="4">
                                            <p:txEl>
                                              <p:pRg st="17" end="17"/>
                                            </p:txEl>
                                          </p:spTgt>
                                        </p:tgtEl>
                                      </p:cBhvr>
                                    </p:animEffect>
                                    <p:anim calcmode="lin" valueType="num">
                                      <p:cBhvr>
                                        <p:cTn id="144" dur="1000" fill="hold"/>
                                        <p:tgtEl>
                                          <p:spTgt spid="4">
                                            <p:txEl>
                                              <p:pRg st="17" end="17"/>
                                            </p:txEl>
                                          </p:spTgt>
                                        </p:tgtEl>
                                        <p:attrNameLst>
                                          <p:attrName>ppt_x</p:attrName>
                                        </p:attrNameLst>
                                      </p:cBhvr>
                                      <p:tavLst>
                                        <p:tav tm="0">
                                          <p:val>
                                            <p:strVal val="#ppt_x"/>
                                          </p:val>
                                        </p:tav>
                                        <p:tav tm="100000">
                                          <p:val>
                                            <p:strVal val="#ppt_x"/>
                                          </p:val>
                                        </p:tav>
                                      </p:tavLst>
                                    </p:anim>
                                    <p:anim calcmode="lin" valueType="num">
                                      <p:cBhvr>
                                        <p:cTn id="145" dur="1000" fill="hold"/>
                                        <p:tgtEl>
                                          <p:spTgt spid="4">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5"/>
                                        </p:tgtEl>
                                        <p:attrNameLst>
                                          <p:attrName>style.visibility</p:attrName>
                                        </p:attrNameLst>
                                      </p:cBhvr>
                                      <p:to>
                                        <p:strVal val="visible"/>
                                      </p:to>
                                    </p:set>
                                    <p:animEffect transition="in" filter="fade">
                                      <p:cBhvr>
                                        <p:cTn id="15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4.4.7  </a:t>
            </a:r>
            <a:r>
              <a:rPr lang="zh-CN" altLang="zh-CN" sz="3600" b="1" kern="1200" dirty="0">
                <a:solidFill>
                  <a:srgbClr val="C00000"/>
                </a:solidFill>
              </a:rPr>
              <a:t>继承与类作用域</a:t>
            </a:r>
            <a:endParaRPr lang="zh-CN" altLang="en-US" sz="3600" b="1" kern="1200" dirty="0">
              <a:solidFill>
                <a:srgbClr val="C00000"/>
              </a:solidFill>
            </a:endParaRPr>
          </a:p>
        </p:txBody>
      </p:sp>
      <p:sp>
        <p:nvSpPr>
          <p:cNvPr id="3" name="内容占位符 2"/>
          <p:cNvSpPr>
            <a:spLocks noGrp="1"/>
          </p:cNvSpPr>
          <p:nvPr>
            <p:ph idx="1"/>
          </p:nvPr>
        </p:nvSpPr>
        <p:spPr>
          <a:xfrm>
            <a:off x="150137" y="1268760"/>
            <a:ext cx="8843725" cy="4896544"/>
          </a:xfrm>
        </p:spPr>
        <p:txBody>
          <a:bodyPr/>
          <a:lstStyle/>
          <a:p>
            <a:pPr marL="0" indent="0">
              <a:buNone/>
            </a:pPr>
            <a:r>
              <a:rPr lang="en-US" altLang="zh-CN" sz="2800" b="1" dirty="0" smtClean="0">
                <a:solidFill>
                  <a:srgbClr val="0000CC"/>
                </a:solidFill>
              </a:rPr>
              <a:t>1. </a:t>
            </a:r>
            <a:r>
              <a:rPr lang="zh-CN" altLang="en-US" sz="2800" b="1" dirty="0" smtClean="0">
                <a:solidFill>
                  <a:srgbClr val="0000CC"/>
                </a:solidFill>
              </a:rPr>
              <a:t>基</a:t>
            </a:r>
            <a:r>
              <a:rPr lang="zh-CN" altLang="en-US" sz="2800" b="1" dirty="0">
                <a:solidFill>
                  <a:srgbClr val="0000CC"/>
                </a:solidFill>
              </a:rPr>
              <a:t>类类域</a:t>
            </a:r>
            <a:endParaRPr lang="en-US" altLang="zh-CN" sz="2800" b="1" dirty="0">
              <a:solidFill>
                <a:srgbClr val="0000CC"/>
              </a:solidFill>
            </a:endParaRPr>
          </a:p>
          <a:p>
            <a:pPr marL="857250" lvl="1" indent="-457200"/>
            <a:r>
              <a:rPr lang="zh-CN" altLang="zh-CN" sz="2400" b="1" dirty="0"/>
              <a:t>每个类都建立了属于自己的作用域，本类的全体成员都位于此作用域内，而且</a:t>
            </a:r>
            <a:r>
              <a:rPr lang="zh-CN" altLang="zh-CN" sz="2400" b="1" dirty="0">
                <a:solidFill>
                  <a:srgbClr val="FF0000"/>
                </a:solidFill>
              </a:rPr>
              <a:t>相互之间可以直接访问，不受定义先后次序的影响</a:t>
            </a:r>
            <a:r>
              <a:rPr lang="zh-CN" altLang="zh-CN" sz="2400" b="1" dirty="0"/>
              <a:t>。</a:t>
            </a:r>
            <a:endParaRPr lang="en-US" altLang="zh-CN" sz="2400" b="1" dirty="0"/>
          </a:p>
          <a:p>
            <a:pPr marL="857250" lvl="1" indent="-457200"/>
            <a:r>
              <a:rPr lang="zh-CN" altLang="zh-CN" sz="2400" b="1" dirty="0"/>
              <a:t>例如，一个成员函数可以调用在它后面定义的另一个成员函数。</a:t>
            </a:r>
            <a:endParaRPr lang="en-US" altLang="zh-CN" sz="2400" b="1" dirty="0"/>
          </a:p>
          <a:p>
            <a:pPr marL="0" indent="0">
              <a:buNone/>
            </a:pPr>
            <a:r>
              <a:rPr lang="en-US" altLang="zh-CN" sz="2800" b="1" dirty="0" smtClean="0">
                <a:solidFill>
                  <a:srgbClr val="0000CC"/>
                </a:solidFill>
              </a:rPr>
              <a:t>2. </a:t>
            </a:r>
            <a:r>
              <a:rPr lang="zh-CN" altLang="en-US" sz="2800" b="1" dirty="0" smtClean="0">
                <a:solidFill>
                  <a:srgbClr val="0000CC"/>
                </a:solidFill>
              </a:rPr>
              <a:t>派生</a:t>
            </a:r>
            <a:r>
              <a:rPr lang="zh-CN" altLang="en-US" sz="2800" b="1" dirty="0">
                <a:solidFill>
                  <a:srgbClr val="0000CC"/>
                </a:solidFill>
              </a:rPr>
              <a:t>类类域</a:t>
            </a:r>
            <a:endParaRPr lang="en-US" altLang="zh-CN" sz="2800" b="1" dirty="0">
              <a:solidFill>
                <a:srgbClr val="0000CC"/>
              </a:solidFill>
            </a:endParaRPr>
          </a:p>
          <a:p>
            <a:pPr marL="857250" lvl="1" indent="-457200"/>
            <a:r>
              <a:rPr lang="zh-CN" altLang="zh-CN" sz="2400" b="1" dirty="0">
                <a:solidFill>
                  <a:srgbClr val="FF0000"/>
                </a:solidFill>
              </a:rPr>
              <a:t>派生类的作用域嵌套在基类作用域的内层</a:t>
            </a:r>
            <a:r>
              <a:rPr lang="zh-CN" altLang="zh-CN" sz="2400" b="1" dirty="0"/>
              <a:t>。</a:t>
            </a:r>
            <a:endParaRPr lang="en-US" altLang="zh-CN" sz="2400" b="1" dirty="0"/>
          </a:p>
          <a:p>
            <a:pPr marL="857250" lvl="1" indent="-457200"/>
            <a:r>
              <a:rPr lang="zh-CN" altLang="zh-CN" sz="2400" b="1" dirty="0"/>
              <a:t>在解析类成员名称时，如果在本类的作用域内没有找到，编译器就会接着在</a:t>
            </a:r>
            <a:r>
              <a:rPr lang="zh-CN" altLang="zh-CN" sz="2400" b="1" dirty="0">
                <a:solidFill>
                  <a:srgbClr val="0000CC"/>
                </a:solidFill>
              </a:rPr>
              <a:t>外层的基类作用域</a:t>
            </a:r>
            <a:r>
              <a:rPr lang="zh-CN" altLang="zh-CN" sz="2400" b="1" dirty="0"/>
              <a:t>内继续寻找该成员名称的定义。</a:t>
            </a:r>
            <a:endParaRPr lang="zh-CN" altLang="en-US" sz="2400" b="1" dirty="0"/>
          </a:p>
        </p:txBody>
      </p:sp>
    </p:spTree>
    <p:extLst>
      <p:ext uri="{BB962C8B-B14F-4D97-AF65-F5344CB8AC3E}">
        <p14:creationId xmlns:p14="http://schemas.microsoft.com/office/powerpoint/2010/main" val="392945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1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4.4.7  </a:t>
            </a:r>
            <a:r>
              <a:rPr lang="zh-CN" altLang="zh-CN" sz="3600" b="1" kern="1200" dirty="0">
                <a:solidFill>
                  <a:srgbClr val="C00000"/>
                </a:solidFill>
              </a:rPr>
              <a:t>继承与类作用域</a:t>
            </a:r>
            <a:endParaRPr lang="zh-CN" altLang="en-US" sz="3600" b="1" kern="1200" dirty="0">
              <a:solidFill>
                <a:srgbClr val="C00000"/>
              </a:solidFill>
            </a:endParaRPr>
          </a:p>
        </p:txBody>
      </p:sp>
      <p:sp>
        <p:nvSpPr>
          <p:cNvPr id="3" name="内容占位符 2"/>
          <p:cNvSpPr>
            <a:spLocks noGrp="1"/>
          </p:cNvSpPr>
          <p:nvPr>
            <p:ph idx="1"/>
          </p:nvPr>
        </p:nvSpPr>
        <p:spPr>
          <a:xfrm>
            <a:off x="33671" y="1161073"/>
            <a:ext cx="4310136" cy="5544616"/>
          </a:xfrm>
        </p:spPr>
        <p:txBody>
          <a:bodyPr/>
          <a:lstStyle/>
          <a:p>
            <a:pPr marL="0" indent="0">
              <a:buNone/>
            </a:pPr>
            <a:r>
              <a:rPr lang="en-US" altLang="zh-CN" sz="2400" b="1" dirty="0" smtClean="0">
                <a:solidFill>
                  <a:srgbClr val="0000CC"/>
                </a:solidFill>
              </a:rPr>
              <a:t>3. </a:t>
            </a:r>
            <a:r>
              <a:rPr lang="zh-CN" altLang="en-US" sz="2400" b="1" dirty="0" smtClean="0">
                <a:solidFill>
                  <a:srgbClr val="0000CC"/>
                </a:solidFill>
              </a:rPr>
              <a:t>编译器</a:t>
            </a:r>
            <a:r>
              <a:rPr lang="zh-CN" altLang="en-US" sz="2400" b="1" dirty="0">
                <a:solidFill>
                  <a:srgbClr val="0000CC"/>
                </a:solidFill>
              </a:rPr>
              <a:t>解析之后的派生类类域形式</a:t>
            </a:r>
            <a:endParaRPr lang="en-US" altLang="zh-CN" sz="2400" b="1" dirty="0">
              <a:solidFill>
                <a:srgbClr val="0000CC"/>
              </a:solidFill>
            </a:endParaRPr>
          </a:p>
          <a:p>
            <a:pPr lvl="1" indent="-342900"/>
            <a:r>
              <a:rPr lang="zh-CN" altLang="en-US" sz="2000" b="1" dirty="0"/>
              <a:t>例如类</a:t>
            </a:r>
            <a:r>
              <a:rPr lang="en-US" altLang="zh-CN" sz="2000" b="1" dirty="0"/>
              <a:t>A</a:t>
            </a:r>
            <a:r>
              <a:rPr lang="zh-CN" altLang="en-US" sz="2000" b="1" dirty="0"/>
              <a:t>、</a:t>
            </a:r>
            <a:r>
              <a:rPr lang="en-US" altLang="zh-CN" sz="2000" b="1" dirty="0"/>
              <a:t>B、C</a:t>
            </a:r>
            <a:r>
              <a:rPr lang="zh-CN" altLang="en-US" sz="2000" b="1" dirty="0"/>
              <a:t>继承形式如下</a:t>
            </a:r>
            <a:endParaRPr lang="en-US" altLang="zh-CN" sz="2000" b="1" dirty="0"/>
          </a:p>
          <a:p>
            <a:pPr marL="400050" lvl="1" indent="0">
              <a:buNone/>
            </a:pPr>
            <a:r>
              <a:rPr lang="en-US" altLang="zh-CN" sz="1800" b="1" dirty="0"/>
              <a:t>class A  {</a:t>
            </a:r>
          </a:p>
          <a:p>
            <a:pPr marL="400050" lvl="1" indent="0">
              <a:buNone/>
            </a:pPr>
            <a:r>
              <a:rPr lang="en-US" altLang="zh-CN" sz="1800" b="1" dirty="0"/>
              <a:t>	</a:t>
            </a:r>
            <a:r>
              <a:rPr lang="en-US" altLang="zh-CN" sz="1800" b="1" dirty="0" err="1"/>
              <a:t>int</a:t>
            </a:r>
            <a:r>
              <a:rPr lang="en-US" altLang="zh-CN" sz="1800" b="1" dirty="0"/>
              <a:t> g();……</a:t>
            </a:r>
          </a:p>
          <a:p>
            <a:pPr marL="400050" lvl="1" indent="0">
              <a:buNone/>
            </a:pPr>
            <a:r>
              <a:rPr lang="en-US" altLang="zh-CN" sz="1800" b="1" dirty="0"/>
              <a:t>}</a:t>
            </a:r>
            <a:r>
              <a:rPr lang="zh-CN" altLang="zh-CN" sz="1800" b="1" dirty="0"/>
              <a:t>；</a:t>
            </a:r>
          </a:p>
          <a:p>
            <a:pPr marL="400050" lvl="1" indent="0">
              <a:buNone/>
            </a:pPr>
            <a:r>
              <a:rPr lang="en-US" altLang="zh-CN" sz="1800" b="1" dirty="0"/>
              <a:t>class B:public A{</a:t>
            </a:r>
          </a:p>
          <a:p>
            <a:pPr marL="400050" lvl="1" indent="0">
              <a:buNone/>
            </a:pPr>
            <a:r>
              <a:rPr lang="en-US" altLang="zh-CN" sz="1800" b="1" dirty="0"/>
              <a:t>	</a:t>
            </a:r>
            <a:r>
              <a:rPr lang="en-US" altLang="zh-CN" sz="1800" b="1" dirty="0" err="1"/>
              <a:t>int</a:t>
            </a:r>
            <a:r>
              <a:rPr lang="en-US" altLang="zh-CN" sz="1800" b="1" dirty="0"/>
              <a:t> h(</a:t>
            </a:r>
            <a:r>
              <a:rPr lang="en-US" altLang="zh-CN" sz="1800" b="1" dirty="0" err="1"/>
              <a:t>int</a:t>
            </a:r>
            <a:r>
              <a:rPr lang="en-US" altLang="zh-CN" sz="1800" b="1" dirty="0"/>
              <a:t>);……</a:t>
            </a:r>
          </a:p>
          <a:p>
            <a:pPr marL="400050" lvl="1" indent="0">
              <a:buNone/>
            </a:pPr>
            <a:r>
              <a:rPr lang="en-US" altLang="zh-CN" sz="1800" b="1" dirty="0"/>
              <a:t>};</a:t>
            </a:r>
            <a:endParaRPr lang="zh-CN" altLang="zh-CN" sz="1800" b="1" dirty="0"/>
          </a:p>
          <a:p>
            <a:pPr marL="400050" lvl="1" indent="0">
              <a:buNone/>
            </a:pPr>
            <a:r>
              <a:rPr lang="en-US" altLang="zh-CN" sz="1800" b="1" dirty="0"/>
              <a:t>class C:public B{</a:t>
            </a:r>
          </a:p>
          <a:p>
            <a:pPr marL="400050" lvl="1" indent="0">
              <a:buNone/>
            </a:pPr>
            <a:r>
              <a:rPr lang="en-US" altLang="zh-CN" sz="1800" b="1" dirty="0"/>
              <a:t>	</a:t>
            </a:r>
            <a:r>
              <a:rPr lang="en-US" altLang="zh-CN" sz="1800" b="1" dirty="0" err="1"/>
              <a:t>int</a:t>
            </a:r>
            <a:r>
              <a:rPr lang="en-US" altLang="zh-CN" sz="1800" b="1" dirty="0"/>
              <a:t> c</a:t>
            </a:r>
            <a:r>
              <a:rPr lang="zh-CN" altLang="zh-CN" sz="1800" b="1" dirty="0"/>
              <a:t>；</a:t>
            </a:r>
            <a:endParaRPr lang="en-US" altLang="zh-CN" sz="1800" b="1" dirty="0"/>
          </a:p>
          <a:p>
            <a:pPr marL="400050" lvl="1" indent="0">
              <a:buNone/>
            </a:pPr>
            <a:r>
              <a:rPr lang="en-US" altLang="zh-CN" sz="1800" b="1" dirty="0"/>
              <a:t>	</a:t>
            </a:r>
            <a:r>
              <a:rPr lang="en-US" altLang="zh-CN" sz="1800" b="1" dirty="0" err="1"/>
              <a:t>int</a:t>
            </a:r>
            <a:r>
              <a:rPr lang="en-US" altLang="zh-CN" sz="1800" b="1" dirty="0"/>
              <a:t> h()</a:t>
            </a:r>
            <a:r>
              <a:rPr lang="zh-CN" altLang="zh-CN" sz="1800" b="1" dirty="0"/>
              <a:t>；</a:t>
            </a:r>
            <a:endParaRPr lang="en-US" altLang="zh-CN" sz="1800" b="1" dirty="0"/>
          </a:p>
          <a:p>
            <a:pPr marL="400050" lvl="1" indent="0">
              <a:buNone/>
            </a:pPr>
            <a:r>
              <a:rPr lang="en-US" altLang="zh-CN" sz="1800" b="1" dirty="0"/>
              <a:t>	</a:t>
            </a:r>
            <a:r>
              <a:rPr lang="en-US" altLang="zh-CN" sz="1800" b="1" dirty="0" err="1"/>
              <a:t>int</a:t>
            </a:r>
            <a:r>
              <a:rPr lang="en-US" altLang="zh-CN" sz="1800" b="1" dirty="0"/>
              <a:t> f(</a:t>
            </a:r>
            <a:r>
              <a:rPr lang="en-US" altLang="zh-CN" sz="1800" b="1" dirty="0" err="1"/>
              <a:t>int</a:t>
            </a:r>
            <a:r>
              <a:rPr lang="en-US" altLang="zh-CN" sz="1800" b="1" dirty="0"/>
              <a:t> )</a:t>
            </a:r>
            <a:r>
              <a:rPr lang="zh-CN" altLang="zh-CN" sz="1800" b="1" dirty="0"/>
              <a:t>；</a:t>
            </a:r>
            <a:r>
              <a:rPr lang="en-US" altLang="zh-CN" sz="1800" b="1" dirty="0"/>
              <a:t>……</a:t>
            </a:r>
          </a:p>
          <a:p>
            <a:pPr marL="400050" lvl="1" indent="0">
              <a:buNone/>
            </a:pPr>
            <a:r>
              <a:rPr lang="en-US" altLang="zh-CN" sz="1800" b="1" dirty="0"/>
              <a:t>}</a:t>
            </a:r>
            <a:r>
              <a:rPr lang="zh-CN" altLang="zh-CN" sz="1800" b="1" dirty="0"/>
              <a:t>；</a:t>
            </a:r>
          </a:p>
          <a:p>
            <a:pPr marL="0" indent="0">
              <a:buNone/>
            </a:pPr>
            <a:endParaRPr lang="zh-CN" altLang="en-US" sz="2400" dirty="0"/>
          </a:p>
        </p:txBody>
      </p:sp>
      <p:sp>
        <p:nvSpPr>
          <p:cNvPr id="5" name="内容占位符 2"/>
          <p:cNvSpPr txBox="1">
            <a:spLocks/>
          </p:cNvSpPr>
          <p:nvPr/>
        </p:nvSpPr>
        <p:spPr bwMode="auto">
          <a:xfrm>
            <a:off x="4343806" y="1196752"/>
            <a:ext cx="4980721" cy="5473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zh-CN" altLang="zh-CN" sz="2000" b="1" kern="0" dirty="0" smtClean="0">
                <a:solidFill>
                  <a:srgbClr val="0000CC"/>
                </a:solidFill>
              </a:rPr>
              <a:t>经编译器处理之后，形成类似于下面的块作用域：</a:t>
            </a:r>
          </a:p>
          <a:p>
            <a:pPr marL="0" indent="0">
              <a:buFontTx/>
              <a:buNone/>
            </a:pPr>
            <a:r>
              <a:rPr lang="en-US" altLang="zh-CN" sz="1800" b="1" kern="0" dirty="0" smtClean="0"/>
              <a:t>A{</a:t>
            </a:r>
            <a:endParaRPr lang="zh-CN" altLang="zh-CN" sz="1800" b="1" kern="0" dirty="0" smtClean="0"/>
          </a:p>
          <a:p>
            <a:pPr marL="0" indent="0">
              <a:buFontTx/>
              <a:buNone/>
            </a:pPr>
            <a:r>
              <a:rPr lang="en-US" altLang="zh-CN" sz="1800" b="1" kern="0" dirty="0" smtClean="0"/>
              <a:t>   </a:t>
            </a:r>
            <a:r>
              <a:rPr lang="en-US" altLang="zh-CN" sz="1800" b="1" kern="0" dirty="0" err="1" smtClean="0"/>
              <a:t>int</a:t>
            </a:r>
            <a:r>
              <a:rPr lang="en-US" altLang="zh-CN" sz="1800" b="1" kern="0" dirty="0" smtClean="0"/>
              <a:t> g(){</a:t>
            </a:r>
            <a:r>
              <a:rPr lang="zh-CN" altLang="zh-CN" sz="1800" b="1" kern="0" dirty="0" smtClean="0"/>
              <a:t>……</a:t>
            </a:r>
            <a:r>
              <a:rPr lang="en-US" altLang="zh-CN" sz="1800" b="1" kern="0" dirty="0" smtClean="0"/>
              <a:t>}</a:t>
            </a:r>
            <a:endParaRPr lang="zh-CN" altLang="zh-CN" sz="1800" b="1" kern="0" dirty="0" smtClean="0"/>
          </a:p>
          <a:p>
            <a:pPr marL="0" indent="0">
              <a:buFontTx/>
              <a:buNone/>
            </a:pPr>
            <a:r>
              <a:rPr lang="en-US" altLang="zh-CN" sz="1800" b="1" kern="0" dirty="0" smtClean="0"/>
              <a:t>   ……</a:t>
            </a:r>
            <a:endParaRPr lang="zh-CN" altLang="zh-CN" sz="1800" b="1" kern="0" dirty="0" smtClean="0"/>
          </a:p>
          <a:p>
            <a:pPr marL="0" indent="0">
              <a:buFontTx/>
              <a:buNone/>
            </a:pPr>
            <a:r>
              <a:rPr lang="en-US" altLang="zh-CN" sz="1800" b="1" kern="0" dirty="0" smtClean="0"/>
              <a:t>   </a:t>
            </a:r>
            <a:r>
              <a:rPr lang="en-US" altLang="zh-CN" sz="1800" b="1" kern="0" dirty="0" smtClean="0">
                <a:solidFill>
                  <a:srgbClr val="FF0000"/>
                </a:solidFill>
              </a:rPr>
              <a:t>B { </a:t>
            </a:r>
            <a:endParaRPr lang="zh-CN" altLang="zh-CN" sz="1800" b="1" kern="0" dirty="0" smtClean="0">
              <a:solidFill>
                <a:srgbClr val="FF0000"/>
              </a:solidFill>
            </a:endParaRPr>
          </a:p>
          <a:p>
            <a:pPr marL="0" indent="0">
              <a:buFontTx/>
              <a:buNone/>
            </a:pPr>
            <a:r>
              <a:rPr lang="en-US" altLang="zh-CN" sz="1800" b="1" kern="0" dirty="0">
                <a:solidFill>
                  <a:srgbClr val="FF0000"/>
                </a:solidFill>
              </a:rPr>
              <a:t> </a:t>
            </a:r>
            <a:r>
              <a:rPr lang="en-US" altLang="zh-CN" sz="1800" b="1" kern="0" dirty="0" smtClean="0">
                <a:solidFill>
                  <a:srgbClr val="FF0000"/>
                </a:solidFill>
              </a:rPr>
              <a:t>         </a:t>
            </a:r>
            <a:r>
              <a:rPr lang="en-US" altLang="zh-CN" sz="1800" b="1" kern="0" dirty="0" err="1" smtClean="0">
                <a:solidFill>
                  <a:srgbClr val="FF0000"/>
                </a:solidFill>
              </a:rPr>
              <a:t>int</a:t>
            </a:r>
            <a:r>
              <a:rPr lang="en-US" altLang="zh-CN" sz="1800" b="1" kern="0" dirty="0" smtClean="0">
                <a:solidFill>
                  <a:srgbClr val="FF0000"/>
                </a:solidFill>
              </a:rPr>
              <a:t> h(</a:t>
            </a:r>
            <a:r>
              <a:rPr lang="en-US" altLang="zh-CN" sz="1800" b="1" kern="0" dirty="0" err="1" smtClean="0">
                <a:solidFill>
                  <a:srgbClr val="FF0000"/>
                </a:solidFill>
              </a:rPr>
              <a:t>int</a:t>
            </a:r>
            <a:r>
              <a:rPr lang="en-US" altLang="zh-CN" sz="1800" b="1" kern="0" dirty="0" smtClean="0">
                <a:solidFill>
                  <a:srgbClr val="FF0000"/>
                </a:solidFill>
              </a:rPr>
              <a:t> ){……}</a:t>
            </a:r>
            <a:r>
              <a:rPr lang="zh-CN" altLang="zh-CN" sz="1800" b="1" kern="0" dirty="0" smtClean="0">
                <a:solidFill>
                  <a:srgbClr val="FF0000"/>
                </a:solidFill>
              </a:rPr>
              <a:t>；</a:t>
            </a:r>
          </a:p>
          <a:p>
            <a:pPr marL="0" indent="0">
              <a:buFontTx/>
              <a:buNone/>
            </a:pPr>
            <a:r>
              <a:rPr lang="en-US" altLang="zh-CN" sz="1800" b="1" kern="0" dirty="0" smtClean="0"/>
              <a:t>          </a:t>
            </a:r>
            <a:r>
              <a:rPr lang="zh-CN" altLang="zh-CN" sz="1800" b="1" kern="0" dirty="0" smtClean="0"/>
              <a:t>……</a:t>
            </a:r>
          </a:p>
          <a:p>
            <a:pPr marL="0" indent="0">
              <a:buFontTx/>
              <a:buNone/>
            </a:pPr>
            <a:r>
              <a:rPr lang="en-US" altLang="zh-CN" sz="1800" b="1" kern="0" dirty="0" smtClean="0"/>
              <a:t>          </a:t>
            </a:r>
            <a:r>
              <a:rPr lang="en-US" altLang="zh-CN" sz="1800" b="1" kern="0" dirty="0" smtClean="0">
                <a:solidFill>
                  <a:srgbClr val="0000CC"/>
                </a:solidFill>
              </a:rPr>
              <a:t>C {</a:t>
            </a:r>
            <a:endParaRPr lang="zh-CN" altLang="zh-CN" sz="1800" b="1" kern="0" dirty="0" smtClean="0">
              <a:solidFill>
                <a:srgbClr val="0000CC"/>
              </a:solidFill>
            </a:endParaRPr>
          </a:p>
          <a:p>
            <a:pPr marL="0" indent="0">
              <a:buFontTx/>
              <a:buNone/>
            </a:pPr>
            <a:r>
              <a:rPr lang="en-US" altLang="zh-CN" sz="1800" b="1" kern="0" dirty="0" smtClean="0">
                <a:solidFill>
                  <a:srgbClr val="0000CC"/>
                </a:solidFill>
              </a:rPr>
              <a:t>	</a:t>
            </a:r>
            <a:r>
              <a:rPr lang="en-US" altLang="zh-CN" sz="1800" b="1" kern="0" dirty="0">
                <a:solidFill>
                  <a:srgbClr val="0000CC"/>
                </a:solidFill>
              </a:rPr>
              <a:t> </a:t>
            </a:r>
            <a:r>
              <a:rPr lang="en-US" altLang="zh-CN" sz="1800" b="1" kern="0" dirty="0" smtClean="0">
                <a:solidFill>
                  <a:srgbClr val="0000CC"/>
                </a:solidFill>
              </a:rPr>
              <a:t> </a:t>
            </a:r>
            <a:r>
              <a:rPr lang="en-US" altLang="zh-CN" sz="1800" b="1" kern="0" dirty="0" err="1" smtClean="0">
                <a:solidFill>
                  <a:srgbClr val="0000CC"/>
                </a:solidFill>
              </a:rPr>
              <a:t>int</a:t>
            </a:r>
            <a:r>
              <a:rPr lang="en-US" altLang="zh-CN" sz="1800" b="1" kern="0" dirty="0" smtClean="0">
                <a:solidFill>
                  <a:srgbClr val="0000CC"/>
                </a:solidFill>
              </a:rPr>
              <a:t> c;</a:t>
            </a:r>
            <a:endParaRPr lang="zh-CN" altLang="zh-CN" sz="1800" b="1" kern="0" dirty="0" smtClean="0">
              <a:solidFill>
                <a:srgbClr val="0000CC"/>
              </a:solidFill>
            </a:endParaRPr>
          </a:p>
          <a:p>
            <a:pPr marL="0" indent="0">
              <a:buFontTx/>
              <a:buNone/>
            </a:pPr>
            <a:r>
              <a:rPr lang="en-US" altLang="zh-CN" sz="1800" b="1" kern="0" dirty="0" smtClean="0">
                <a:solidFill>
                  <a:srgbClr val="0000CC"/>
                </a:solidFill>
              </a:rPr>
              <a:t>	  </a:t>
            </a:r>
            <a:r>
              <a:rPr lang="en-US" altLang="zh-CN" sz="1800" b="1" kern="0" dirty="0" err="1" smtClean="0">
                <a:solidFill>
                  <a:srgbClr val="0000CC"/>
                </a:solidFill>
              </a:rPr>
              <a:t>int</a:t>
            </a:r>
            <a:r>
              <a:rPr lang="en-US" altLang="zh-CN" sz="1800" b="1" kern="0" dirty="0" smtClean="0">
                <a:solidFill>
                  <a:srgbClr val="0000CC"/>
                </a:solidFill>
              </a:rPr>
              <a:t> h(){</a:t>
            </a:r>
            <a:r>
              <a:rPr lang="zh-CN" altLang="zh-CN" sz="1800" b="1" kern="0" dirty="0" smtClean="0">
                <a:solidFill>
                  <a:srgbClr val="0000CC"/>
                </a:solidFill>
              </a:rPr>
              <a:t>……</a:t>
            </a:r>
            <a:r>
              <a:rPr lang="en-US" altLang="zh-CN" sz="1800" b="1" kern="0" dirty="0" smtClean="0">
                <a:solidFill>
                  <a:srgbClr val="0000CC"/>
                </a:solidFill>
              </a:rPr>
              <a:t>};</a:t>
            </a:r>
            <a:endParaRPr lang="zh-CN" altLang="zh-CN" sz="1800" b="1" kern="0" dirty="0" smtClean="0">
              <a:solidFill>
                <a:srgbClr val="0000CC"/>
              </a:solidFill>
            </a:endParaRPr>
          </a:p>
          <a:p>
            <a:pPr marL="0" indent="0">
              <a:buFontTx/>
              <a:buNone/>
            </a:pPr>
            <a:r>
              <a:rPr lang="en-US" altLang="zh-CN" sz="1800" b="1" kern="0" dirty="0" smtClean="0">
                <a:solidFill>
                  <a:srgbClr val="0000CC"/>
                </a:solidFill>
              </a:rPr>
              <a:t>                </a:t>
            </a:r>
            <a:r>
              <a:rPr lang="en-US" altLang="zh-CN" sz="1800" b="1" kern="0" dirty="0" err="1" smtClean="0">
                <a:solidFill>
                  <a:srgbClr val="0000CC"/>
                </a:solidFill>
              </a:rPr>
              <a:t>int</a:t>
            </a:r>
            <a:r>
              <a:rPr lang="en-US" altLang="zh-CN" sz="1800" b="1" kern="0" dirty="0" smtClean="0">
                <a:solidFill>
                  <a:srgbClr val="0000CC"/>
                </a:solidFill>
              </a:rPr>
              <a:t> f(</a:t>
            </a:r>
            <a:r>
              <a:rPr lang="en-US" altLang="zh-CN" sz="1800" b="1" kern="0" dirty="0" err="1" smtClean="0">
                <a:solidFill>
                  <a:srgbClr val="0000CC"/>
                </a:solidFill>
              </a:rPr>
              <a:t>int</a:t>
            </a:r>
            <a:r>
              <a:rPr lang="en-US" altLang="zh-CN" sz="1800" b="1" kern="0" dirty="0" smtClean="0">
                <a:solidFill>
                  <a:srgbClr val="0000CC"/>
                </a:solidFill>
              </a:rPr>
              <a:t> </a:t>
            </a:r>
            <a:r>
              <a:rPr lang="en-US" altLang="zh-CN" sz="1800" b="1" kern="0" dirty="0" err="1" smtClean="0">
                <a:solidFill>
                  <a:srgbClr val="0000CC"/>
                </a:solidFill>
              </a:rPr>
              <a:t>i</a:t>
            </a:r>
            <a:r>
              <a:rPr lang="en-US" altLang="zh-CN" sz="1800" b="1" kern="0" dirty="0" smtClean="0">
                <a:solidFill>
                  <a:srgbClr val="0000CC"/>
                </a:solidFill>
              </a:rPr>
              <a:t>){……;return  B::h(i);} //L1</a:t>
            </a:r>
            <a:endParaRPr lang="zh-CN" altLang="zh-CN" sz="1800" b="1" kern="0" dirty="0" smtClean="0">
              <a:solidFill>
                <a:srgbClr val="0000CC"/>
              </a:solidFill>
            </a:endParaRPr>
          </a:p>
          <a:p>
            <a:pPr marL="0" indent="0">
              <a:buFontTx/>
              <a:buNone/>
            </a:pPr>
            <a:r>
              <a:rPr lang="en-US" altLang="zh-CN" sz="1800" b="1" kern="0" dirty="0" smtClean="0">
                <a:solidFill>
                  <a:srgbClr val="0000CC"/>
                </a:solidFill>
              </a:rPr>
              <a:t>         </a:t>
            </a:r>
            <a:r>
              <a:rPr lang="en-US" altLang="zh-CN" sz="1800" b="1" kern="0" dirty="0">
                <a:solidFill>
                  <a:srgbClr val="0000CC"/>
                </a:solidFill>
              </a:rPr>
              <a:t> </a:t>
            </a:r>
            <a:r>
              <a:rPr lang="en-US" altLang="zh-CN" sz="1800" b="1" kern="0" dirty="0" smtClean="0">
                <a:solidFill>
                  <a:srgbClr val="0000CC"/>
                </a:solidFill>
              </a:rPr>
              <a:t>          ……</a:t>
            </a:r>
            <a:endParaRPr lang="zh-CN" altLang="zh-CN" sz="1800" b="1" kern="0" dirty="0" smtClean="0">
              <a:solidFill>
                <a:srgbClr val="0000CC"/>
              </a:solidFill>
            </a:endParaRPr>
          </a:p>
          <a:p>
            <a:pPr marL="0" indent="0">
              <a:buFontTx/>
              <a:buNone/>
            </a:pPr>
            <a:r>
              <a:rPr lang="en-US" altLang="zh-CN" sz="1800" b="1" kern="0" dirty="0" smtClean="0">
                <a:solidFill>
                  <a:srgbClr val="0000CC"/>
                </a:solidFill>
              </a:rPr>
              <a:t>        	}</a:t>
            </a:r>
            <a:endParaRPr lang="zh-CN" altLang="zh-CN" sz="1800" b="1" kern="0" dirty="0" smtClean="0">
              <a:solidFill>
                <a:srgbClr val="0000CC"/>
              </a:solidFill>
            </a:endParaRPr>
          </a:p>
          <a:p>
            <a:pPr marL="0" indent="0">
              <a:buFontTx/>
              <a:buNone/>
            </a:pPr>
            <a:r>
              <a:rPr lang="en-US" altLang="zh-CN" sz="1800" b="1" kern="0" dirty="0" smtClean="0"/>
              <a:t>       </a:t>
            </a:r>
            <a:r>
              <a:rPr lang="en-US" altLang="zh-CN" sz="1800" b="1" kern="0" dirty="0" smtClean="0">
                <a:solidFill>
                  <a:srgbClr val="FF0000"/>
                </a:solidFill>
              </a:rPr>
              <a:t>}</a:t>
            </a:r>
            <a:endParaRPr lang="zh-CN" altLang="zh-CN" sz="1800" b="1" kern="0" dirty="0" smtClean="0">
              <a:solidFill>
                <a:srgbClr val="FF0000"/>
              </a:solidFill>
            </a:endParaRPr>
          </a:p>
          <a:p>
            <a:pPr marL="0" indent="0">
              <a:buFontTx/>
              <a:buNone/>
            </a:pPr>
            <a:r>
              <a:rPr lang="en-US" altLang="zh-CN" sz="1800" b="1" kern="0" dirty="0" smtClean="0"/>
              <a:t>}</a:t>
            </a:r>
            <a:endParaRPr lang="zh-CN" altLang="zh-CN" sz="1800" b="1" kern="0" dirty="0" smtClean="0"/>
          </a:p>
          <a:p>
            <a:pPr marL="0" indent="0">
              <a:buFontTx/>
              <a:buNone/>
            </a:pPr>
            <a:endParaRPr lang="zh-CN" altLang="en-US" sz="1600" b="1" kern="0" dirty="0"/>
          </a:p>
        </p:txBody>
      </p:sp>
      <p:sp>
        <p:nvSpPr>
          <p:cNvPr id="6" name="矩形 5"/>
          <p:cNvSpPr/>
          <p:nvPr/>
        </p:nvSpPr>
        <p:spPr>
          <a:xfrm>
            <a:off x="6306445" y="3501008"/>
            <a:ext cx="2820652" cy="1021237"/>
          </a:xfrm>
          <a:prstGeom prst="rect">
            <a:avLst/>
          </a:prstGeom>
          <a:noFill/>
          <a:ln w="19050">
            <a:solidFill>
              <a:schemeClr val="accent1"/>
            </a:solidFill>
          </a:ln>
        </p:spPr>
        <p:txBody>
          <a:bodyPr wrap="square" lIns="0" tIns="0" rIns="0" bIns="0" anchor="t" anchorCtr="0">
            <a:spAutoFit/>
          </a:bodyPr>
          <a:lstStyle/>
          <a:p>
            <a:pPr marL="263525" indent="269875" algn="just">
              <a:spcAft>
                <a:spcPts val="0"/>
              </a:spcAft>
            </a:pPr>
            <a:r>
              <a:rPr lang="en-US" altLang="zh-CN" sz="1600" b="1" kern="100" dirty="0" smtClean="0">
                <a:latin typeface="+mn-lt"/>
                <a:ea typeface="华文中宋" panose="02010600040101010101" pitchFamily="2" charset="-122"/>
                <a:cs typeface="Times New Roman" panose="02020603050405020304" pitchFamily="18" charset="0"/>
              </a:rPr>
              <a:t>C </a:t>
            </a:r>
            <a:r>
              <a:rPr lang="en-US" altLang="zh-CN" sz="1600" b="1" kern="100" dirty="0" err="1">
                <a:latin typeface="+mn-lt"/>
                <a:ea typeface="华文中宋" panose="02010600040101010101" pitchFamily="2" charset="-122"/>
                <a:cs typeface="Times New Roman" panose="02020603050405020304" pitchFamily="18" charset="0"/>
              </a:rPr>
              <a:t>xa</a:t>
            </a:r>
            <a:r>
              <a:rPr lang="en-US" altLang="zh-CN" sz="1600" b="1" kern="100" dirty="0">
                <a:latin typeface="+mn-lt"/>
                <a:ea typeface="华文中宋" panose="02010600040101010101" pitchFamily="2" charset="-122"/>
                <a:cs typeface="Times New Roman" panose="02020603050405020304" pitchFamily="18" charset="0"/>
              </a:rPr>
              <a:t>;</a:t>
            </a:r>
            <a:endParaRPr lang="zh-CN" altLang="zh-CN" sz="1600" b="1" kern="100" dirty="0">
              <a:latin typeface="+mn-lt"/>
            </a:endParaRPr>
          </a:p>
          <a:p>
            <a:pPr marL="263525" indent="269875" algn="just">
              <a:spcAft>
                <a:spcPts val="0"/>
              </a:spcAft>
            </a:pPr>
            <a:r>
              <a:rPr lang="en-US" altLang="zh-CN" sz="1600" b="1" kern="100" dirty="0" err="1">
                <a:latin typeface="+mn-lt"/>
                <a:ea typeface="华文中宋" panose="02010600040101010101" pitchFamily="2" charset="-122"/>
                <a:cs typeface="Times New Roman" panose="02020603050405020304" pitchFamily="18" charset="0"/>
              </a:rPr>
              <a:t>xa.g</a:t>
            </a:r>
            <a:r>
              <a:rPr lang="en-US" altLang="zh-CN" sz="1600" b="1" kern="100" dirty="0">
                <a:latin typeface="+mn-lt"/>
                <a:ea typeface="华文中宋" panose="02010600040101010101" pitchFamily="2" charset="-122"/>
                <a:cs typeface="Times New Roman" panose="02020603050405020304" pitchFamily="18" charset="0"/>
              </a:rPr>
              <a:t>();</a:t>
            </a:r>
            <a:endParaRPr lang="zh-CN" altLang="zh-CN" sz="1600" b="1" kern="100" dirty="0">
              <a:latin typeface="+mn-lt"/>
            </a:endParaRPr>
          </a:p>
          <a:p>
            <a:pPr marL="263525" indent="269875" algn="just">
              <a:spcAft>
                <a:spcPts val="0"/>
              </a:spcAft>
            </a:pPr>
            <a:r>
              <a:rPr lang="en-US" altLang="zh-CN" sz="1600" b="1" kern="100" dirty="0" err="1">
                <a:latin typeface="+mn-lt"/>
                <a:ea typeface="华文中宋" panose="02010600040101010101" pitchFamily="2" charset="-122"/>
                <a:cs typeface="Times New Roman" panose="02020603050405020304" pitchFamily="18" charset="0"/>
              </a:rPr>
              <a:t>xa.h</a:t>
            </a:r>
            <a:r>
              <a:rPr lang="en-US" altLang="zh-CN" sz="1600" b="1" kern="100" dirty="0">
                <a:latin typeface="+mn-lt"/>
                <a:ea typeface="华文中宋" panose="02010600040101010101" pitchFamily="2" charset="-122"/>
                <a:cs typeface="Times New Roman" panose="02020603050405020304" pitchFamily="18" charset="0"/>
              </a:rPr>
              <a:t>(3);   </a:t>
            </a:r>
            <a:r>
              <a:rPr lang="en-US" altLang="zh-CN" sz="1600" b="1" kern="100" dirty="0" smtClean="0">
                <a:latin typeface="+mn-lt"/>
                <a:ea typeface="华文中宋" panose="02010600040101010101" pitchFamily="2" charset="-122"/>
                <a:cs typeface="Times New Roman" panose="02020603050405020304" pitchFamily="18" charset="0"/>
              </a:rPr>
              <a:t>   //</a:t>
            </a:r>
            <a:r>
              <a:rPr lang="en-US" altLang="zh-CN" sz="1600" b="1" kern="100" dirty="0">
                <a:latin typeface="+mn-lt"/>
                <a:ea typeface="华文中宋" panose="02010600040101010101" pitchFamily="2" charset="-122"/>
                <a:cs typeface="Times New Roman" panose="02020603050405020304" pitchFamily="18" charset="0"/>
              </a:rPr>
              <a:t>L2</a:t>
            </a:r>
            <a:r>
              <a:rPr lang="zh-CN" altLang="zh-CN" sz="1600" b="1" kern="100" dirty="0">
                <a:latin typeface="+mn-lt"/>
                <a:ea typeface="华文中宋" panose="02010600040101010101" pitchFamily="2" charset="-122"/>
              </a:rPr>
              <a:t>，错误</a:t>
            </a:r>
            <a:endParaRPr lang="zh-CN" altLang="zh-CN" sz="1600" b="1" kern="100" dirty="0">
              <a:latin typeface="+mn-lt"/>
            </a:endParaRPr>
          </a:p>
          <a:p>
            <a:pPr marL="263525" indent="269875" algn="just">
              <a:spcAft>
                <a:spcPts val="0"/>
              </a:spcAft>
            </a:pPr>
            <a:r>
              <a:rPr lang="en-US" altLang="zh-CN" sz="1600" b="1" kern="100" dirty="0" err="1">
                <a:latin typeface="+mn-lt"/>
                <a:ea typeface="华文中宋" panose="02010600040101010101" pitchFamily="2" charset="-122"/>
                <a:cs typeface="Times New Roman" panose="02020603050405020304" pitchFamily="18" charset="0"/>
              </a:rPr>
              <a:t>xa.B</a:t>
            </a:r>
            <a:r>
              <a:rPr lang="en-US" altLang="zh-CN" sz="1600" b="1" kern="100" dirty="0">
                <a:latin typeface="+mn-lt"/>
                <a:ea typeface="华文中宋" panose="02010600040101010101" pitchFamily="2" charset="-122"/>
                <a:cs typeface="Times New Roman" panose="02020603050405020304" pitchFamily="18" charset="0"/>
              </a:rPr>
              <a:t>::h(3); </a:t>
            </a:r>
            <a:r>
              <a:rPr lang="en-US" altLang="zh-CN" sz="1600" b="1" kern="100" dirty="0" smtClean="0">
                <a:latin typeface="+mn-lt"/>
                <a:ea typeface="华文中宋" panose="02010600040101010101" pitchFamily="2" charset="-122"/>
                <a:cs typeface="Times New Roman" panose="02020603050405020304" pitchFamily="18" charset="0"/>
              </a:rPr>
              <a:t>//</a:t>
            </a:r>
            <a:r>
              <a:rPr lang="en-US" altLang="zh-CN" sz="1600" b="1" kern="100" dirty="0">
                <a:latin typeface="+mn-lt"/>
                <a:ea typeface="华文中宋" panose="02010600040101010101" pitchFamily="2" charset="-122"/>
                <a:cs typeface="Times New Roman" panose="02020603050405020304" pitchFamily="18" charset="0"/>
              </a:rPr>
              <a:t>L3</a:t>
            </a:r>
            <a:r>
              <a:rPr lang="zh-CN" altLang="zh-CN" sz="1600" b="1" kern="100" dirty="0">
                <a:latin typeface="+mn-lt"/>
                <a:ea typeface="华文中宋" panose="02010600040101010101" pitchFamily="2" charset="-122"/>
              </a:rPr>
              <a:t>，正确</a:t>
            </a:r>
            <a:endParaRPr lang="zh-CN" altLang="zh-CN" sz="1600" b="1" kern="100" dirty="0">
              <a:latin typeface="+mn-lt"/>
            </a:endParaRPr>
          </a:p>
        </p:txBody>
      </p:sp>
      <p:sp>
        <p:nvSpPr>
          <p:cNvPr id="7" name="对话气泡: 矩形 5"/>
          <p:cNvSpPr/>
          <p:nvPr/>
        </p:nvSpPr>
        <p:spPr>
          <a:xfrm>
            <a:off x="6096508" y="5739614"/>
            <a:ext cx="2699792" cy="904861"/>
          </a:xfrm>
          <a:prstGeom prst="wedgeRectCallout">
            <a:avLst>
              <a:gd name="adj1" fmla="val -7334"/>
              <a:gd name="adj2" fmla="val -18242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600" b="1" dirty="0">
                <a:solidFill>
                  <a:schemeClr val="tx1"/>
                </a:solidFill>
              </a:rPr>
              <a:t>思考题：</a:t>
            </a:r>
            <a:endParaRPr lang="en-US" altLang="zh-CN" sz="1600" b="1" dirty="0">
              <a:solidFill>
                <a:schemeClr val="tx1"/>
              </a:solidFill>
            </a:endParaRPr>
          </a:p>
          <a:p>
            <a:pPr algn="just"/>
            <a:r>
              <a:rPr lang="en-US" altLang="zh-CN" sz="1600" b="1" dirty="0">
                <a:solidFill>
                  <a:schemeClr val="tx1"/>
                </a:solidFill>
              </a:rPr>
              <a:t>1．</a:t>
            </a:r>
            <a:r>
              <a:rPr lang="zh-CN" altLang="en-US" sz="1600" b="1" dirty="0">
                <a:solidFill>
                  <a:schemeClr val="tx1"/>
                </a:solidFill>
              </a:rPr>
              <a:t>分析</a:t>
            </a:r>
            <a:r>
              <a:rPr lang="en-US" altLang="zh-CN" sz="1600" b="1" dirty="0" err="1">
                <a:solidFill>
                  <a:schemeClr val="tx1"/>
                </a:solidFill>
              </a:rPr>
              <a:t>xa.g</a:t>
            </a:r>
            <a:r>
              <a:rPr lang="en-US" altLang="zh-CN" sz="1600" b="1" dirty="0">
                <a:solidFill>
                  <a:schemeClr val="tx1"/>
                </a:solidFill>
              </a:rPr>
              <a:t>()</a:t>
            </a:r>
            <a:r>
              <a:rPr lang="zh-CN" altLang="en-US" sz="1600" b="1" dirty="0">
                <a:solidFill>
                  <a:schemeClr val="tx1"/>
                </a:solidFill>
              </a:rPr>
              <a:t>的调用过程？</a:t>
            </a:r>
            <a:endParaRPr lang="en-US" altLang="zh-CN" sz="1600" b="1" dirty="0">
              <a:solidFill>
                <a:schemeClr val="tx1"/>
              </a:solidFill>
            </a:endParaRPr>
          </a:p>
          <a:p>
            <a:pPr algn="just"/>
            <a:r>
              <a:rPr lang="en-US" altLang="zh-CN" sz="1600" b="1" dirty="0">
                <a:solidFill>
                  <a:schemeClr val="tx1"/>
                </a:solidFill>
              </a:rPr>
              <a:t>2．</a:t>
            </a:r>
            <a:r>
              <a:rPr lang="zh-CN" altLang="en-US" sz="1600" b="1" dirty="0">
                <a:solidFill>
                  <a:schemeClr val="tx1"/>
                </a:solidFill>
              </a:rPr>
              <a:t>分析</a:t>
            </a:r>
            <a:r>
              <a:rPr lang="en-US" altLang="zh-CN" sz="1600" b="1" dirty="0">
                <a:solidFill>
                  <a:schemeClr val="tx1"/>
                </a:solidFill>
              </a:rPr>
              <a:t>L2</a:t>
            </a:r>
            <a:r>
              <a:rPr lang="zh-CN" altLang="en-US" sz="1600" b="1" dirty="0">
                <a:solidFill>
                  <a:schemeClr val="tx1"/>
                </a:solidFill>
              </a:rPr>
              <a:t>错误的原因？</a:t>
            </a:r>
          </a:p>
        </p:txBody>
      </p:sp>
    </p:spTree>
    <p:extLst>
      <p:ext uri="{BB962C8B-B14F-4D97-AF65-F5344CB8AC3E}">
        <p14:creationId xmlns:p14="http://schemas.microsoft.com/office/powerpoint/2010/main" val="2062060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1000"/>
                                        <p:tgtEl>
                                          <p:spTgt spid="3">
                                            <p:txEl>
                                              <p:pRg st="9" end="9"/>
                                            </p:txEl>
                                          </p:spTgt>
                                        </p:tgtEl>
                                      </p:cBhvr>
                                    </p:animEffect>
                                    <p:anim calcmode="lin" valueType="num">
                                      <p:cBhvr>
                                        <p:cTn id="4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1000"/>
                                        <p:tgtEl>
                                          <p:spTgt spid="3">
                                            <p:txEl>
                                              <p:pRg st="10" end="10"/>
                                            </p:txEl>
                                          </p:spTgt>
                                        </p:tgtEl>
                                      </p:cBhvr>
                                    </p:animEffect>
                                    <p:anim calcmode="lin" valueType="num">
                                      <p:cBhvr>
                                        <p:cTn id="5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1000"/>
                                        <p:tgtEl>
                                          <p:spTgt spid="3">
                                            <p:txEl>
                                              <p:pRg st="11" end="11"/>
                                            </p:txEl>
                                          </p:spTgt>
                                        </p:tgtEl>
                                      </p:cBhvr>
                                    </p:animEffect>
                                    <p:anim calcmode="lin" valueType="num">
                                      <p:cBhvr>
                                        <p:cTn id="5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1000"/>
                                        <p:tgtEl>
                                          <p:spTgt spid="3">
                                            <p:txEl>
                                              <p:pRg st="12" end="12"/>
                                            </p:txEl>
                                          </p:spTgt>
                                        </p:tgtEl>
                                      </p:cBhvr>
                                    </p:animEffect>
                                    <p:anim calcmode="lin" valueType="num">
                                      <p:cBhvr>
                                        <p:cTn id="63"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5">
                                            <p:txEl>
                                              <p:pRg st="0" end="0"/>
                                            </p:txEl>
                                          </p:spTgt>
                                        </p:tgtEl>
                                        <p:attrNameLst>
                                          <p:attrName>style.visibility</p:attrName>
                                        </p:attrNameLst>
                                      </p:cBhvr>
                                      <p:to>
                                        <p:strVal val="visible"/>
                                      </p:to>
                                    </p:set>
                                    <p:animEffect transition="in" filter="fade">
                                      <p:cBhvr>
                                        <p:cTn id="69" dur="500"/>
                                        <p:tgtEl>
                                          <p:spTgt spid="5">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5">
                                            <p:txEl>
                                              <p:pRg st="1" end="1"/>
                                            </p:txEl>
                                          </p:spTgt>
                                        </p:tgtEl>
                                        <p:attrNameLst>
                                          <p:attrName>style.visibility</p:attrName>
                                        </p:attrNameLst>
                                      </p:cBhvr>
                                      <p:to>
                                        <p:strVal val="visible"/>
                                      </p:to>
                                    </p:set>
                                    <p:anim calcmode="lin" valueType="num">
                                      <p:cBhvr additive="base">
                                        <p:cTn id="7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5">
                                            <p:txEl>
                                              <p:pRg st="1" end="1"/>
                                            </p:txEl>
                                          </p:spTgt>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5">
                                            <p:txEl>
                                              <p:pRg st="14" end="14"/>
                                            </p:txEl>
                                          </p:spTgt>
                                        </p:tgtEl>
                                        <p:attrNameLst>
                                          <p:attrName>style.visibility</p:attrName>
                                        </p:attrNameLst>
                                      </p:cBhvr>
                                      <p:to>
                                        <p:strVal val="visible"/>
                                      </p:to>
                                    </p:set>
                                    <p:anim calcmode="lin" valueType="num">
                                      <p:cBhvr additive="base">
                                        <p:cTn id="78"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5">
                                            <p:txEl>
                                              <p:pRg st="2" end="2"/>
                                            </p:txEl>
                                          </p:spTgt>
                                        </p:tgtEl>
                                        <p:attrNameLst>
                                          <p:attrName>style.visibility</p:attrName>
                                        </p:attrNameLst>
                                      </p:cBhvr>
                                      <p:to>
                                        <p:strVal val="visible"/>
                                      </p:to>
                                    </p:set>
                                    <p:anim calcmode="lin" valueType="num">
                                      <p:cBhvr additive="base">
                                        <p:cTn id="84"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5">
                                            <p:txEl>
                                              <p:pRg st="2" end="2"/>
                                            </p:txEl>
                                          </p:spTgt>
                                        </p:tgtEl>
                                        <p:attrNameLst>
                                          <p:attrName>ppt_y</p:attrName>
                                        </p:attrNameLst>
                                      </p:cBhvr>
                                      <p:tavLst>
                                        <p:tav tm="0">
                                          <p:val>
                                            <p:strVal val="1+#ppt_h/2"/>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5">
                                            <p:txEl>
                                              <p:pRg st="3" end="3"/>
                                            </p:txEl>
                                          </p:spTgt>
                                        </p:tgtEl>
                                        <p:attrNameLst>
                                          <p:attrName>style.visibility</p:attrName>
                                        </p:attrNameLst>
                                      </p:cBhvr>
                                      <p:to>
                                        <p:strVal val="visible"/>
                                      </p:to>
                                    </p:set>
                                    <p:anim calcmode="lin" valueType="num">
                                      <p:cBhvr additive="base">
                                        <p:cTn id="88"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5">
                                            <p:txEl>
                                              <p:pRg st="3" end="3"/>
                                            </p:txEl>
                                          </p:spTgt>
                                        </p:tgtEl>
                                        <p:attrNameLst>
                                          <p:attrName>ppt_y</p:attrName>
                                        </p:attrNameLst>
                                      </p:cBhvr>
                                      <p:tavLst>
                                        <p:tav tm="0">
                                          <p:val>
                                            <p:strVal val="1+#ppt_h/2"/>
                                          </p:val>
                                        </p:tav>
                                        <p:tav tm="100000">
                                          <p:val>
                                            <p:strVal val="#ppt_y"/>
                                          </p:val>
                                        </p:tav>
                                      </p:tavLst>
                                    </p:anim>
                                  </p:childTnLst>
                                </p:cTn>
                              </p:par>
                              <p:par>
                                <p:cTn id="90" presetID="2" presetClass="entr" presetSubtype="4" fill="hold" nodeType="withEffect">
                                  <p:stCondLst>
                                    <p:cond delay="0"/>
                                  </p:stCondLst>
                                  <p:childTnLst>
                                    <p:set>
                                      <p:cBhvr>
                                        <p:cTn id="91" dur="1" fill="hold">
                                          <p:stCondLst>
                                            <p:cond delay="0"/>
                                          </p:stCondLst>
                                        </p:cTn>
                                        <p:tgtEl>
                                          <p:spTgt spid="5">
                                            <p:txEl>
                                              <p:pRg st="4" end="4"/>
                                            </p:txEl>
                                          </p:spTgt>
                                        </p:tgtEl>
                                        <p:attrNameLst>
                                          <p:attrName>style.visibility</p:attrName>
                                        </p:attrNameLst>
                                      </p:cBhvr>
                                      <p:to>
                                        <p:strVal val="visible"/>
                                      </p:to>
                                    </p:set>
                                    <p:anim calcmode="lin" valueType="num">
                                      <p:cBhvr additive="base">
                                        <p:cTn id="92"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5">
                                            <p:txEl>
                                              <p:pRg st="4" end="4"/>
                                            </p:txEl>
                                          </p:spTgt>
                                        </p:tgtEl>
                                        <p:attrNameLst>
                                          <p:attrName>ppt_y</p:attrName>
                                        </p:attrNameLst>
                                      </p:cBhvr>
                                      <p:tavLst>
                                        <p:tav tm="0">
                                          <p:val>
                                            <p:strVal val="1+#ppt_h/2"/>
                                          </p:val>
                                        </p:tav>
                                        <p:tav tm="100000">
                                          <p:val>
                                            <p:strVal val="#ppt_y"/>
                                          </p:val>
                                        </p:tav>
                                      </p:tavLst>
                                    </p:anim>
                                  </p:childTnLst>
                                </p:cTn>
                              </p:par>
                              <p:par>
                                <p:cTn id="94" presetID="2" presetClass="entr" presetSubtype="4" fill="hold" nodeType="withEffect">
                                  <p:stCondLst>
                                    <p:cond delay="0"/>
                                  </p:stCondLst>
                                  <p:childTnLst>
                                    <p:set>
                                      <p:cBhvr>
                                        <p:cTn id="95" dur="1" fill="hold">
                                          <p:stCondLst>
                                            <p:cond delay="0"/>
                                          </p:stCondLst>
                                        </p:cTn>
                                        <p:tgtEl>
                                          <p:spTgt spid="5">
                                            <p:txEl>
                                              <p:pRg st="13" end="13"/>
                                            </p:txEl>
                                          </p:spTgt>
                                        </p:tgtEl>
                                        <p:attrNameLst>
                                          <p:attrName>style.visibility</p:attrName>
                                        </p:attrNameLst>
                                      </p:cBhvr>
                                      <p:to>
                                        <p:strVal val="visible"/>
                                      </p:to>
                                    </p:set>
                                    <p:anim calcmode="lin" valueType="num">
                                      <p:cBhvr additive="base">
                                        <p:cTn id="96"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4" fill="hold" nodeType="clickEffect">
                                  <p:stCondLst>
                                    <p:cond delay="0"/>
                                  </p:stCondLst>
                                  <p:childTnLst>
                                    <p:set>
                                      <p:cBhvr>
                                        <p:cTn id="101" dur="1" fill="hold">
                                          <p:stCondLst>
                                            <p:cond delay="0"/>
                                          </p:stCondLst>
                                        </p:cTn>
                                        <p:tgtEl>
                                          <p:spTgt spid="5">
                                            <p:txEl>
                                              <p:pRg st="5" end="5"/>
                                            </p:txEl>
                                          </p:spTgt>
                                        </p:tgtEl>
                                        <p:attrNameLst>
                                          <p:attrName>style.visibility</p:attrName>
                                        </p:attrNameLst>
                                      </p:cBhvr>
                                      <p:to>
                                        <p:strVal val="visible"/>
                                      </p:to>
                                    </p:set>
                                    <p:anim calcmode="lin" valueType="num">
                                      <p:cBhvr additive="base">
                                        <p:cTn id="102"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5">
                                            <p:txEl>
                                              <p:pRg st="5" end="5"/>
                                            </p:txEl>
                                          </p:spTgt>
                                        </p:tgtEl>
                                        <p:attrNameLst>
                                          <p:attrName>ppt_y</p:attrName>
                                        </p:attrNameLst>
                                      </p:cBhvr>
                                      <p:tavLst>
                                        <p:tav tm="0">
                                          <p:val>
                                            <p:strVal val="1+#ppt_h/2"/>
                                          </p:val>
                                        </p:tav>
                                        <p:tav tm="100000">
                                          <p:val>
                                            <p:strVal val="#ppt_y"/>
                                          </p:val>
                                        </p:tav>
                                      </p:tavLst>
                                    </p:anim>
                                  </p:childTnLst>
                                </p:cTn>
                              </p:par>
                              <p:par>
                                <p:cTn id="104" presetID="2" presetClass="entr" presetSubtype="4" fill="hold" nodeType="withEffect">
                                  <p:stCondLst>
                                    <p:cond delay="0"/>
                                  </p:stCondLst>
                                  <p:childTnLst>
                                    <p:set>
                                      <p:cBhvr>
                                        <p:cTn id="105" dur="1" fill="hold">
                                          <p:stCondLst>
                                            <p:cond delay="0"/>
                                          </p:stCondLst>
                                        </p:cTn>
                                        <p:tgtEl>
                                          <p:spTgt spid="5">
                                            <p:txEl>
                                              <p:pRg st="6" end="6"/>
                                            </p:txEl>
                                          </p:spTgt>
                                        </p:tgtEl>
                                        <p:attrNameLst>
                                          <p:attrName>style.visibility</p:attrName>
                                        </p:attrNameLst>
                                      </p:cBhvr>
                                      <p:to>
                                        <p:strVal val="visible"/>
                                      </p:to>
                                    </p:set>
                                    <p:anim calcmode="lin" valueType="num">
                                      <p:cBhvr additive="base">
                                        <p:cTn id="106"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07" dur="500" fill="hold"/>
                                        <p:tgtEl>
                                          <p:spTgt spid="5">
                                            <p:txEl>
                                              <p:pRg st="6" end="6"/>
                                            </p:txEl>
                                          </p:spTgt>
                                        </p:tgtEl>
                                        <p:attrNameLst>
                                          <p:attrName>ppt_y</p:attrName>
                                        </p:attrNameLst>
                                      </p:cBhvr>
                                      <p:tavLst>
                                        <p:tav tm="0">
                                          <p:val>
                                            <p:strVal val="1+#ppt_h/2"/>
                                          </p:val>
                                        </p:tav>
                                        <p:tav tm="100000">
                                          <p:val>
                                            <p:strVal val="#ppt_y"/>
                                          </p:val>
                                        </p:tav>
                                      </p:tavLst>
                                    </p:anim>
                                  </p:childTnLst>
                                </p:cTn>
                              </p:par>
                              <p:par>
                                <p:cTn id="108" presetID="2" presetClass="entr" presetSubtype="4" fill="hold" nodeType="withEffect">
                                  <p:stCondLst>
                                    <p:cond delay="0"/>
                                  </p:stCondLst>
                                  <p:childTnLst>
                                    <p:set>
                                      <p:cBhvr>
                                        <p:cTn id="109" dur="1" fill="hold">
                                          <p:stCondLst>
                                            <p:cond delay="0"/>
                                          </p:stCondLst>
                                        </p:cTn>
                                        <p:tgtEl>
                                          <p:spTgt spid="5">
                                            <p:txEl>
                                              <p:pRg st="7" end="7"/>
                                            </p:txEl>
                                          </p:spTgt>
                                        </p:tgtEl>
                                        <p:attrNameLst>
                                          <p:attrName>style.visibility</p:attrName>
                                        </p:attrNameLst>
                                      </p:cBhvr>
                                      <p:to>
                                        <p:strVal val="visible"/>
                                      </p:to>
                                    </p:set>
                                    <p:anim calcmode="lin" valueType="num">
                                      <p:cBhvr additive="base">
                                        <p:cTn id="110"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2" presetClass="entr" presetSubtype="4" fill="hold" nodeType="clickEffect">
                                  <p:stCondLst>
                                    <p:cond delay="0"/>
                                  </p:stCondLst>
                                  <p:childTnLst>
                                    <p:set>
                                      <p:cBhvr>
                                        <p:cTn id="115" dur="1" fill="hold">
                                          <p:stCondLst>
                                            <p:cond delay="0"/>
                                          </p:stCondLst>
                                        </p:cTn>
                                        <p:tgtEl>
                                          <p:spTgt spid="5">
                                            <p:txEl>
                                              <p:pRg st="8" end="8"/>
                                            </p:txEl>
                                          </p:spTgt>
                                        </p:tgtEl>
                                        <p:attrNameLst>
                                          <p:attrName>style.visibility</p:attrName>
                                        </p:attrNameLst>
                                      </p:cBhvr>
                                      <p:to>
                                        <p:strVal val="visible"/>
                                      </p:to>
                                    </p:set>
                                    <p:anim calcmode="lin" valueType="num">
                                      <p:cBhvr additive="base">
                                        <p:cTn id="116"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117"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2" presetClass="entr" presetSubtype="4" fill="hold" nodeType="clickEffect">
                                  <p:stCondLst>
                                    <p:cond delay="0"/>
                                  </p:stCondLst>
                                  <p:childTnLst>
                                    <p:set>
                                      <p:cBhvr>
                                        <p:cTn id="121" dur="1" fill="hold">
                                          <p:stCondLst>
                                            <p:cond delay="0"/>
                                          </p:stCondLst>
                                        </p:cTn>
                                        <p:tgtEl>
                                          <p:spTgt spid="5">
                                            <p:txEl>
                                              <p:pRg st="9" end="9"/>
                                            </p:txEl>
                                          </p:spTgt>
                                        </p:tgtEl>
                                        <p:attrNameLst>
                                          <p:attrName>style.visibility</p:attrName>
                                        </p:attrNameLst>
                                      </p:cBhvr>
                                      <p:to>
                                        <p:strVal val="visible"/>
                                      </p:to>
                                    </p:set>
                                    <p:anim calcmode="lin" valueType="num">
                                      <p:cBhvr additive="base">
                                        <p:cTn id="122"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2" presetClass="entr" presetSubtype="4" fill="hold" nodeType="clickEffect">
                                  <p:stCondLst>
                                    <p:cond delay="0"/>
                                  </p:stCondLst>
                                  <p:childTnLst>
                                    <p:set>
                                      <p:cBhvr>
                                        <p:cTn id="127" dur="1" fill="hold">
                                          <p:stCondLst>
                                            <p:cond delay="0"/>
                                          </p:stCondLst>
                                        </p:cTn>
                                        <p:tgtEl>
                                          <p:spTgt spid="5">
                                            <p:txEl>
                                              <p:pRg st="10" end="10"/>
                                            </p:txEl>
                                          </p:spTgt>
                                        </p:tgtEl>
                                        <p:attrNameLst>
                                          <p:attrName>style.visibility</p:attrName>
                                        </p:attrNameLst>
                                      </p:cBhvr>
                                      <p:to>
                                        <p:strVal val="visible"/>
                                      </p:to>
                                    </p:set>
                                    <p:anim calcmode="lin" valueType="num">
                                      <p:cBhvr additive="base">
                                        <p:cTn id="128"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2" presetClass="entr" presetSubtype="4" fill="hold" nodeType="clickEffect">
                                  <p:stCondLst>
                                    <p:cond delay="0"/>
                                  </p:stCondLst>
                                  <p:childTnLst>
                                    <p:set>
                                      <p:cBhvr>
                                        <p:cTn id="133" dur="1" fill="hold">
                                          <p:stCondLst>
                                            <p:cond delay="0"/>
                                          </p:stCondLst>
                                        </p:cTn>
                                        <p:tgtEl>
                                          <p:spTgt spid="5">
                                            <p:txEl>
                                              <p:pRg st="11" end="11"/>
                                            </p:txEl>
                                          </p:spTgt>
                                        </p:tgtEl>
                                        <p:attrNameLst>
                                          <p:attrName>style.visibility</p:attrName>
                                        </p:attrNameLst>
                                      </p:cBhvr>
                                      <p:to>
                                        <p:strVal val="visible"/>
                                      </p:to>
                                    </p:set>
                                    <p:anim calcmode="lin" valueType="num">
                                      <p:cBhvr additive="base">
                                        <p:cTn id="134"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135"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136" presetID="2" presetClass="entr" presetSubtype="4" fill="hold" nodeType="withEffect">
                                  <p:stCondLst>
                                    <p:cond delay="0"/>
                                  </p:stCondLst>
                                  <p:childTnLst>
                                    <p:set>
                                      <p:cBhvr>
                                        <p:cTn id="137" dur="1" fill="hold">
                                          <p:stCondLst>
                                            <p:cond delay="0"/>
                                          </p:stCondLst>
                                        </p:cTn>
                                        <p:tgtEl>
                                          <p:spTgt spid="5">
                                            <p:txEl>
                                              <p:pRg st="12" end="12"/>
                                            </p:txEl>
                                          </p:spTgt>
                                        </p:tgtEl>
                                        <p:attrNameLst>
                                          <p:attrName>style.visibility</p:attrName>
                                        </p:attrNameLst>
                                      </p:cBhvr>
                                      <p:to>
                                        <p:strVal val="visible"/>
                                      </p:to>
                                    </p:set>
                                    <p:anim calcmode="lin" valueType="num">
                                      <p:cBhvr additive="base">
                                        <p:cTn id="138"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139"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2" presetClass="entr" presetSubtype="4" fill="hold" grpId="0" nodeType="clickEffect">
                                  <p:stCondLst>
                                    <p:cond delay="0"/>
                                  </p:stCondLst>
                                  <p:childTnLst>
                                    <p:set>
                                      <p:cBhvr>
                                        <p:cTn id="143" dur="1" fill="hold">
                                          <p:stCondLst>
                                            <p:cond delay="0"/>
                                          </p:stCondLst>
                                        </p:cTn>
                                        <p:tgtEl>
                                          <p:spTgt spid="6"/>
                                        </p:tgtEl>
                                        <p:attrNameLst>
                                          <p:attrName>style.visibility</p:attrName>
                                        </p:attrNameLst>
                                      </p:cBhvr>
                                      <p:to>
                                        <p:strVal val="visible"/>
                                      </p:to>
                                    </p:set>
                                    <p:anim calcmode="lin" valueType="num">
                                      <p:cBhvr additive="base">
                                        <p:cTn id="144" dur="500" fill="hold"/>
                                        <p:tgtEl>
                                          <p:spTgt spid="6"/>
                                        </p:tgtEl>
                                        <p:attrNameLst>
                                          <p:attrName>ppt_x</p:attrName>
                                        </p:attrNameLst>
                                      </p:cBhvr>
                                      <p:tavLst>
                                        <p:tav tm="0">
                                          <p:val>
                                            <p:strVal val="#ppt_x"/>
                                          </p:val>
                                        </p:tav>
                                        <p:tav tm="100000">
                                          <p:val>
                                            <p:strVal val="#ppt_x"/>
                                          </p:val>
                                        </p:tav>
                                      </p:tavLst>
                                    </p:anim>
                                    <p:anim calcmode="lin" valueType="num">
                                      <p:cBhvr additive="base">
                                        <p:cTn id="14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22" presetClass="entr" presetSubtype="4" fill="hold" grpId="0" nodeType="clickEffect">
                                  <p:stCondLst>
                                    <p:cond delay="0"/>
                                  </p:stCondLst>
                                  <p:childTnLst>
                                    <p:set>
                                      <p:cBhvr>
                                        <p:cTn id="149" dur="1" fill="hold">
                                          <p:stCondLst>
                                            <p:cond delay="0"/>
                                          </p:stCondLst>
                                        </p:cTn>
                                        <p:tgtEl>
                                          <p:spTgt spid="7"/>
                                        </p:tgtEl>
                                        <p:attrNameLst>
                                          <p:attrName>style.visibility</p:attrName>
                                        </p:attrNameLst>
                                      </p:cBhvr>
                                      <p:to>
                                        <p:strVal val="visible"/>
                                      </p:to>
                                    </p:set>
                                    <p:animEffect transition="in" filter="wipe(down)">
                                      <p:cBhvr>
                                        <p:cTn id="15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4.5 </a:t>
            </a:r>
            <a:r>
              <a:rPr lang="en-US" altLang="zh-CN" sz="3600" b="1" kern="1200" dirty="0" smtClean="0">
                <a:solidFill>
                  <a:srgbClr val="C00000"/>
                </a:solidFill>
              </a:rPr>
              <a:t> </a:t>
            </a:r>
            <a:r>
              <a:rPr lang="zh-CN" altLang="en-US" sz="3600" b="1" kern="1200" dirty="0" smtClean="0">
                <a:solidFill>
                  <a:srgbClr val="C00000"/>
                </a:solidFill>
              </a:rPr>
              <a:t>构造</a:t>
            </a:r>
            <a:r>
              <a:rPr lang="zh-CN" altLang="en-US" sz="3600" b="1" kern="1200" dirty="0">
                <a:solidFill>
                  <a:srgbClr val="C00000"/>
                </a:solidFill>
              </a:rPr>
              <a:t>函数和析构函数</a:t>
            </a:r>
          </a:p>
        </p:txBody>
      </p:sp>
      <p:sp>
        <p:nvSpPr>
          <p:cNvPr id="3" name="内容占位符 2"/>
          <p:cNvSpPr>
            <a:spLocks noGrp="1"/>
          </p:cNvSpPr>
          <p:nvPr>
            <p:ph idx="1"/>
          </p:nvPr>
        </p:nvSpPr>
        <p:spPr>
          <a:xfrm>
            <a:off x="179512" y="1196752"/>
            <a:ext cx="8784976" cy="5168635"/>
          </a:xfrm>
        </p:spPr>
        <p:txBody>
          <a:bodyPr/>
          <a:lstStyle/>
          <a:p>
            <a:pPr marL="0" indent="0">
              <a:buNone/>
            </a:pPr>
            <a:r>
              <a:rPr lang="en-US" altLang="zh-CN" sz="2400" b="1" dirty="0" smtClean="0">
                <a:solidFill>
                  <a:srgbClr val="0000CC"/>
                </a:solidFill>
              </a:rPr>
              <a:t>1. </a:t>
            </a:r>
            <a:r>
              <a:rPr lang="zh-CN" altLang="en-US" sz="2400" b="1" dirty="0" smtClean="0">
                <a:solidFill>
                  <a:srgbClr val="0000CC"/>
                </a:solidFill>
              </a:rPr>
              <a:t>为什么</a:t>
            </a:r>
            <a:r>
              <a:rPr lang="zh-CN" altLang="en-US" sz="2400" b="1" dirty="0">
                <a:solidFill>
                  <a:srgbClr val="0000CC"/>
                </a:solidFill>
              </a:rPr>
              <a:t>要设计构造函数？</a:t>
            </a:r>
            <a:endParaRPr lang="en-US" altLang="zh-CN" sz="2400" b="1" dirty="0">
              <a:solidFill>
                <a:srgbClr val="0000CC"/>
              </a:solidFill>
            </a:endParaRPr>
          </a:p>
          <a:p>
            <a:pPr lvl="1"/>
            <a:r>
              <a:rPr lang="zh-CN" altLang="en-US" sz="2200" b="1" dirty="0" smtClean="0"/>
              <a:t>任何时候</a:t>
            </a:r>
            <a:r>
              <a:rPr lang="zh-CN" altLang="en-US" sz="2200" b="1" dirty="0" smtClean="0">
                <a:solidFill>
                  <a:srgbClr val="FF0000"/>
                </a:solidFill>
              </a:rPr>
              <a:t>只要</a:t>
            </a:r>
            <a:r>
              <a:rPr lang="zh-CN" altLang="en-US" sz="2200" b="1" dirty="0">
                <a:solidFill>
                  <a:srgbClr val="FF0000"/>
                </a:solidFill>
              </a:rPr>
              <a:t>定义类的对象，就需要调用适当的构造函数</a:t>
            </a:r>
            <a:r>
              <a:rPr lang="zh-CN" altLang="en-US" sz="2200" b="1" dirty="0"/>
              <a:t>。因此，设计类时必须要考虑类的构造函数</a:t>
            </a:r>
            <a:r>
              <a:rPr lang="zh-CN" altLang="en-US" sz="2200" b="1" dirty="0" smtClean="0"/>
              <a:t>设计。</a:t>
            </a:r>
            <a:endParaRPr lang="en-US" altLang="zh-CN" sz="2200" b="1" dirty="0"/>
          </a:p>
          <a:p>
            <a:pPr lvl="1"/>
            <a:r>
              <a:rPr lang="zh-CN" altLang="en-US" sz="2200" b="1" dirty="0" smtClean="0"/>
              <a:t>有时一</a:t>
            </a:r>
            <a:r>
              <a:rPr lang="zh-CN" altLang="en-US" sz="2200" b="1" dirty="0"/>
              <a:t>个类没有构造函数也在使用，这种情况只能定义无参对象，而且它</a:t>
            </a:r>
            <a:r>
              <a:rPr lang="zh-CN" altLang="en-US" sz="2200" b="1" dirty="0">
                <a:solidFill>
                  <a:srgbClr val="0000CC"/>
                </a:solidFill>
              </a:rPr>
              <a:t>调用了编译器为它生成的默认构造</a:t>
            </a:r>
            <a:r>
              <a:rPr lang="zh-CN" altLang="en-US" sz="2200" b="1" dirty="0" smtClean="0">
                <a:solidFill>
                  <a:srgbClr val="0000CC"/>
                </a:solidFill>
              </a:rPr>
              <a:t>函数</a:t>
            </a:r>
            <a:r>
              <a:rPr lang="zh-CN" altLang="en-US" sz="2200" b="1" dirty="0" smtClean="0"/>
              <a:t>。</a:t>
            </a:r>
            <a:endParaRPr lang="en-US" altLang="zh-CN" sz="2200" b="1" dirty="0"/>
          </a:p>
          <a:p>
            <a:pPr marL="0" indent="0">
              <a:buNone/>
            </a:pPr>
            <a:r>
              <a:rPr lang="en-US" altLang="zh-CN" sz="2400" b="1" dirty="0" smtClean="0">
                <a:solidFill>
                  <a:srgbClr val="0000CC"/>
                </a:solidFill>
              </a:rPr>
              <a:t>2. </a:t>
            </a:r>
            <a:r>
              <a:rPr lang="zh-CN" altLang="en-US" sz="2400" b="1" dirty="0" smtClean="0">
                <a:solidFill>
                  <a:srgbClr val="0000CC"/>
                </a:solidFill>
              </a:rPr>
              <a:t>如何</a:t>
            </a:r>
            <a:r>
              <a:rPr lang="zh-CN" altLang="en-US" sz="2400" b="1" dirty="0">
                <a:solidFill>
                  <a:srgbClr val="0000CC"/>
                </a:solidFill>
              </a:rPr>
              <a:t>设计构造函数</a:t>
            </a:r>
            <a:endParaRPr lang="en-US" altLang="zh-CN" sz="2400" b="1" dirty="0">
              <a:solidFill>
                <a:srgbClr val="0000CC"/>
              </a:solidFill>
            </a:endParaRPr>
          </a:p>
          <a:p>
            <a:pPr lvl="1"/>
            <a:r>
              <a:rPr lang="zh-CN" altLang="en-US" sz="2200" b="1" dirty="0"/>
              <a:t>在用类定义对象时，通常会用到默认构造</a:t>
            </a:r>
            <a:r>
              <a:rPr lang="zh-CN" altLang="en-US" sz="2200" b="1" dirty="0" smtClean="0"/>
              <a:t>函数、</a:t>
            </a:r>
            <a:r>
              <a:rPr lang="zh-CN" altLang="en-US" sz="2200" b="1" dirty="0"/>
              <a:t>拷贝构造</a:t>
            </a:r>
            <a:r>
              <a:rPr lang="zh-CN" altLang="en-US" sz="2200" b="1" dirty="0" smtClean="0"/>
              <a:t>函数</a:t>
            </a:r>
            <a:r>
              <a:rPr lang="zh-CN" altLang="en-US" sz="2200" b="1" dirty="0"/>
              <a:t>、</a:t>
            </a:r>
            <a:r>
              <a:rPr lang="zh-CN" altLang="en-US" sz="2200" b="1" dirty="0" smtClean="0"/>
              <a:t>赋值</a:t>
            </a:r>
            <a:r>
              <a:rPr lang="zh-CN" altLang="en-US" sz="2200" b="1" dirty="0"/>
              <a:t>运算符</a:t>
            </a:r>
            <a:r>
              <a:rPr lang="zh-CN" altLang="en-US" sz="2200" b="1" dirty="0" smtClean="0"/>
              <a:t>函数、移动</a:t>
            </a:r>
            <a:r>
              <a:rPr lang="zh-CN" altLang="en-US" sz="2200" b="1" dirty="0"/>
              <a:t>构造函数，移动拷贝构造</a:t>
            </a:r>
            <a:r>
              <a:rPr lang="zh-CN" altLang="en-US" sz="2200" b="1" dirty="0" smtClean="0"/>
              <a:t>函数</a:t>
            </a:r>
            <a:r>
              <a:rPr lang="zh-CN" altLang="en-US" sz="2200" b="1" dirty="0"/>
              <a:t>和</a:t>
            </a:r>
            <a:r>
              <a:rPr lang="zh-CN" altLang="en-US" sz="2200" b="1" dirty="0" smtClean="0"/>
              <a:t>移动</a:t>
            </a:r>
            <a:r>
              <a:rPr lang="zh-CN" altLang="en-US" sz="2200" b="1" dirty="0"/>
              <a:t>赋值运符函数，当类没有定义任何构造函数时，编译器在需要来会自动为类生成这些成员函数。</a:t>
            </a:r>
            <a:endParaRPr lang="en-US" altLang="zh-CN" sz="2200" b="1" dirty="0"/>
          </a:p>
          <a:p>
            <a:pPr lvl="1"/>
            <a:r>
              <a:rPr lang="zh-CN" altLang="en-US" sz="2200" b="1" dirty="0"/>
              <a:t>在通常情况下，由编译器生成的上述成员函数已能够胜任对象的定义或</a:t>
            </a:r>
            <a:r>
              <a:rPr lang="zh-CN" altLang="en-US" sz="2200" b="1" dirty="0" smtClean="0"/>
              <a:t>复制。但是当</a:t>
            </a:r>
            <a:r>
              <a:rPr lang="zh-CN" altLang="en-US" sz="2200" b="1" dirty="0">
                <a:solidFill>
                  <a:srgbClr val="FF0000"/>
                </a:solidFill>
              </a:rPr>
              <a:t>类存在指针数据成员</a:t>
            </a:r>
            <a:r>
              <a:rPr lang="zh-CN" altLang="en-US" sz="2200" b="1" dirty="0"/>
              <a:t>时，就很有可能需要</a:t>
            </a:r>
            <a:r>
              <a:rPr lang="zh-CN" altLang="en-US" sz="2200" b="1" dirty="0">
                <a:solidFill>
                  <a:srgbClr val="FF0000"/>
                </a:solidFill>
              </a:rPr>
              <a:t>显示定义</a:t>
            </a:r>
            <a:r>
              <a:rPr lang="zh-CN" altLang="en-US" sz="2200" b="1" dirty="0"/>
              <a:t>这些成员函数，否则很有可能产生指针悬挂问题。</a:t>
            </a:r>
            <a:endParaRPr lang="en-US" altLang="zh-CN" sz="2200" b="1" dirty="0"/>
          </a:p>
          <a:p>
            <a:endParaRPr lang="zh-CN" altLang="en-US" sz="2400" dirty="0"/>
          </a:p>
        </p:txBody>
      </p:sp>
    </p:spTree>
    <p:extLst>
      <p:ext uri="{BB962C8B-B14F-4D97-AF65-F5344CB8AC3E}">
        <p14:creationId xmlns:p14="http://schemas.microsoft.com/office/powerpoint/2010/main" val="261281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4.5.1  </a:t>
            </a:r>
            <a:r>
              <a:rPr lang="zh-CN" altLang="zh-CN" sz="3600" b="1" kern="1200" dirty="0">
                <a:solidFill>
                  <a:srgbClr val="C00000"/>
                </a:solidFill>
              </a:rPr>
              <a:t>派生类构造函数的建立规则</a:t>
            </a:r>
            <a:endParaRPr lang="zh-CN" altLang="en-US" sz="3600" b="1" kern="1200" dirty="0">
              <a:solidFill>
                <a:srgbClr val="C00000"/>
              </a:solidFill>
            </a:endParaRPr>
          </a:p>
        </p:txBody>
      </p:sp>
      <p:sp>
        <p:nvSpPr>
          <p:cNvPr id="3" name="内容占位符 2"/>
          <p:cNvSpPr>
            <a:spLocks noGrp="1"/>
          </p:cNvSpPr>
          <p:nvPr>
            <p:ph idx="1"/>
          </p:nvPr>
        </p:nvSpPr>
        <p:spPr>
          <a:xfrm>
            <a:off x="251520" y="1196752"/>
            <a:ext cx="8640960" cy="5256583"/>
          </a:xfrm>
        </p:spPr>
        <p:txBody>
          <a:bodyPr/>
          <a:lstStyle/>
          <a:p>
            <a:pPr marL="0" indent="0">
              <a:buNone/>
            </a:pPr>
            <a:r>
              <a:rPr lang="en-US" altLang="zh-CN" sz="2400" b="1" dirty="0" smtClean="0">
                <a:solidFill>
                  <a:srgbClr val="0000CC"/>
                </a:solidFill>
              </a:rPr>
              <a:t>1. </a:t>
            </a:r>
            <a:r>
              <a:rPr lang="zh-CN" altLang="zh-CN" sz="2400" b="1" dirty="0" smtClean="0">
                <a:solidFill>
                  <a:srgbClr val="0000CC"/>
                </a:solidFill>
              </a:rPr>
              <a:t>派生</a:t>
            </a:r>
            <a:r>
              <a:rPr lang="zh-CN" altLang="zh-CN" sz="2400" b="1" dirty="0">
                <a:solidFill>
                  <a:srgbClr val="0000CC"/>
                </a:solidFill>
              </a:rPr>
              <a:t>类只能在构造函数初始化列表中为基类或对象成员进行初始化</a:t>
            </a:r>
            <a:endParaRPr lang="en-US" altLang="zh-CN" sz="2400" b="1" dirty="0">
              <a:solidFill>
                <a:srgbClr val="0000CC"/>
              </a:solidFill>
            </a:endParaRPr>
          </a:p>
          <a:p>
            <a:pPr marL="857250" lvl="1" indent="-457200"/>
            <a:r>
              <a:rPr lang="zh-CN" altLang="en-US" sz="2200" b="1" dirty="0"/>
              <a:t>当</a:t>
            </a:r>
            <a:r>
              <a:rPr lang="zh-CN" altLang="zh-CN" sz="2200" b="1" dirty="0"/>
              <a:t>派生类有</a:t>
            </a:r>
            <a:r>
              <a:rPr lang="zh-CN" altLang="en-US" sz="2200" b="1" dirty="0"/>
              <a:t>（</a:t>
            </a:r>
            <a:r>
              <a:rPr lang="zh-CN" altLang="zh-CN" sz="2200" b="1" dirty="0"/>
              <a:t>多个</a:t>
            </a:r>
            <a:r>
              <a:rPr lang="zh-CN" altLang="en-US" sz="2200" b="1" dirty="0"/>
              <a:t>）</a:t>
            </a:r>
            <a:r>
              <a:rPr lang="zh-CN" altLang="zh-CN" sz="2200" b="1" dirty="0"/>
              <a:t>基类</a:t>
            </a:r>
            <a:r>
              <a:rPr lang="zh-CN" altLang="en-US" sz="2200" b="1" dirty="0"/>
              <a:t>和（</a:t>
            </a:r>
            <a:r>
              <a:rPr lang="zh-CN" altLang="zh-CN" sz="2200" b="1" dirty="0"/>
              <a:t>多个</a:t>
            </a:r>
            <a:r>
              <a:rPr lang="zh-CN" altLang="en-US" sz="2200" b="1" dirty="0"/>
              <a:t>）</a:t>
            </a:r>
            <a:r>
              <a:rPr lang="zh-CN" altLang="zh-CN" sz="2200" b="1" dirty="0"/>
              <a:t>对象成员</a:t>
            </a:r>
            <a:r>
              <a:rPr lang="zh-CN" altLang="en-US" sz="2200" b="1" dirty="0"/>
              <a:t>，</a:t>
            </a:r>
            <a:r>
              <a:rPr lang="zh-CN" altLang="zh-CN" sz="2200" b="1" dirty="0">
                <a:solidFill>
                  <a:srgbClr val="0000CC"/>
                </a:solidFill>
              </a:rPr>
              <a:t>派生类的构造函数除了要负责本类成员的初始化外，还要调用基类和对象成员的构造函数</a:t>
            </a:r>
            <a:r>
              <a:rPr lang="zh-CN" altLang="zh-CN" sz="2200" b="1" dirty="0"/>
              <a:t>，并向它们传递参数，以完成基类子对象和对象成员的建立和初始化。</a:t>
            </a:r>
          </a:p>
          <a:p>
            <a:pPr lvl="1"/>
            <a:r>
              <a:rPr lang="zh-CN" altLang="zh-CN" sz="2200" b="1" dirty="0"/>
              <a:t>派生类只能采用构造函数初始化列表的方式向基类或对象成员的构造函数传递参数，形式如下：</a:t>
            </a:r>
          </a:p>
          <a:p>
            <a:pPr marL="857250" lvl="2" indent="0">
              <a:buNone/>
            </a:pPr>
            <a:r>
              <a:rPr lang="zh-CN" altLang="zh-CN" sz="2200" b="1" dirty="0">
                <a:solidFill>
                  <a:srgbClr val="FF0000"/>
                </a:solidFill>
              </a:rPr>
              <a:t>派生类构造函数名</a:t>
            </a:r>
            <a:r>
              <a:rPr lang="en-US" altLang="zh-CN" sz="2200" b="1" dirty="0">
                <a:solidFill>
                  <a:srgbClr val="FF0000"/>
                </a:solidFill>
              </a:rPr>
              <a:t>(</a:t>
            </a:r>
            <a:r>
              <a:rPr lang="zh-CN" altLang="zh-CN" sz="2200" b="1" dirty="0">
                <a:solidFill>
                  <a:srgbClr val="FF0000"/>
                </a:solidFill>
              </a:rPr>
              <a:t>参数表</a:t>
            </a:r>
            <a:r>
              <a:rPr lang="en-US" altLang="zh-CN" sz="2200" b="1" dirty="0">
                <a:solidFill>
                  <a:srgbClr val="FF0000"/>
                </a:solidFill>
              </a:rPr>
              <a:t>):</a:t>
            </a:r>
            <a:r>
              <a:rPr lang="zh-CN" altLang="zh-CN" sz="2200" b="1" dirty="0">
                <a:solidFill>
                  <a:srgbClr val="0000CC"/>
                </a:solidFill>
              </a:rPr>
              <a:t>基类构造函数名</a:t>
            </a:r>
            <a:r>
              <a:rPr lang="en-US" altLang="zh-CN" sz="2200" b="1" dirty="0">
                <a:solidFill>
                  <a:srgbClr val="0000CC"/>
                </a:solidFill>
              </a:rPr>
              <a:t>(</a:t>
            </a:r>
            <a:r>
              <a:rPr lang="zh-CN" altLang="zh-CN" sz="2200" b="1" dirty="0">
                <a:solidFill>
                  <a:srgbClr val="0000CC"/>
                </a:solidFill>
              </a:rPr>
              <a:t>参数表</a:t>
            </a:r>
            <a:r>
              <a:rPr lang="en-US" altLang="zh-CN" sz="2200" b="1" dirty="0">
                <a:solidFill>
                  <a:srgbClr val="0000CC"/>
                </a:solidFill>
              </a:rPr>
              <a:t>),</a:t>
            </a:r>
            <a:r>
              <a:rPr lang="zh-CN" altLang="zh-CN" sz="2200" b="1" dirty="0">
                <a:solidFill>
                  <a:srgbClr val="0000CC"/>
                </a:solidFill>
              </a:rPr>
              <a:t>对象成员名</a:t>
            </a:r>
            <a:r>
              <a:rPr lang="en-US" altLang="zh-CN" sz="2200" b="1" dirty="0">
                <a:solidFill>
                  <a:srgbClr val="0000CC"/>
                </a:solidFill>
              </a:rPr>
              <a:t>1(</a:t>
            </a:r>
            <a:r>
              <a:rPr lang="zh-CN" altLang="zh-CN" sz="2200" b="1" dirty="0">
                <a:solidFill>
                  <a:srgbClr val="0000CC"/>
                </a:solidFill>
              </a:rPr>
              <a:t>参数表</a:t>
            </a:r>
            <a:r>
              <a:rPr lang="en-US" altLang="zh-CN" sz="2200" b="1" dirty="0">
                <a:solidFill>
                  <a:srgbClr val="0000CC"/>
                </a:solidFill>
              </a:rPr>
              <a:t>)</a:t>
            </a:r>
            <a:r>
              <a:rPr lang="en-US" altLang="zh-CN" sz="2200" b="1" dirty="0">
                <a:solidFill>
                  <a:srgbClr val="FF0000"/>
                </a:solidFill>
              </a:rPr>
              <a:t>,</a:t>
            </a:r>
            <a:r>
              <a:rPr lang="zh-CN" altLang="zh-CN" sz="2200" b="1" dirty="0">
                <a:solidFill>
                  <a:srgbClr val="0000CC"/>
                </a:solidFill>
              </a:rPr>
              <a:t>…</a:t>
            </a:r>
            <a:r>
              <a:rPr lang="en-US" altLang="zh-CN" sz="2200" b="1" dirty="0" smtClean="0">
                <a:solidFill>
                  <a:srgbClr val="0000CC"/>
                </a:solidFill>
              </a:rPr>
              <a:t>…</a:t>
            </a:r>
          </a:p>
          <a:p>
            <a:pPr marL="857250" lvl="2" indent="0">
              <a:buNone/>
            </a:pPr>
            <a:r>
              <a:rPr lang="en-US" altLang="zh-CN" sz="2200" b="1" dirty="0" smtClean="0">
                <a:solidFill>
                  <a:srgbClr val="FF0000"/>
                </a:solidFill>
              </a:rPr>
              <a:t>{</a:t>
            </a:r>
            <a:endParaRPr lang="zh-CN" altLang="zh-CN" sz="2200" b="1" dirty="0">
              <a:solidFill>
                <a:srgbClr val="FF0000"/>
              </a:solidFill>
            </a:endParaRPr>
          </a:p>
          <a:p>
            <a:pPr marL="857250" lvl="2" indent="0">
              <a:buNone/>
            </a:pPr>
            <a:r>
              <a:rPr lang="en-US" altLang="zh-CN" sz="2200" b="1" dirty="0">
                <a:solidFill>
                  <a:srgbClr val="FF0000"/>
                </a:solidFill>
              </a:rPr>
              <a:t>   </a:t>
            </a:r>
            <a:r>
              <a:rPr lang="zh-CN" altLang="zh-CN" sz="2200" b="1" dirty="0">
                <a:solidFill>
                  <a:srgbClr val="FF0000"/>
                </a:solidFill>
              </a:rPr>
              <a:t>……</a:t>
            </a:r>
          </a:p>
          <a:p>
            <a:pPr marL="857250" lvl="2" indent="0">
              <a:buNone/>
            </a:pPr>
            <a:r>
              <a:rPr lang="en-US" altLang="zh-CN" sz="2200" b="1" dirty="0">
                <a:solidFill>
                  <a:srgbClr val="FF0000"/>
                </a:solidFill>
              </a:rPr>
              <a:t>}</a:t>
            </a:r>
            <a:endParaRPr lang="zh-CN" altLang="zh-CN" sz="2200" b="1" dirty="0">
              <a:solidFill>
                <a:srgbClr val="FF0000"/>
              </a:solidFill>
            </a:endParaRPr>
          </a:p>
          <a:p>
            <a:pPr marL="400050" lvl="1" indent="0">
              <a:buNone/>
            </a:pPr>
            <a:endParaRPr lang="zh-CN" altLang="en-US" dirty="0">
              <a:solidFill>
                <a:srgbClr val="0000CC"/>
              </a:solidFill>
            </a:endParaRPr>
          </a:p>
        </p:txBody>
      </p:sp>
    </p:spTree>
    <p:extLst>
      <p:ext uri="{BB962C8B-B14F-4D97-AF65-F5344CB8AC3E}">
        <p14:creationId xmlns:p14="http://schemas.microsoft.com/office/powerpoint/2010/main" val="42214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179512" y="1998878"/>
            <a:ext cx="3816424" cy="4598474"/>
          </a:xfrm>
        </p:spPr>
        <p:txBody>
          <a:bodyPr/>
          <a:lstStyle/>
          <a:p>
            <a:pPr eaLnBrk="1" hangingPunct="1">
              <a:lnSpc>
                <a:spcPct val="80000"/>
              </a:lnSpc>
              <a:buFontTx/>
              <a:buNone/>
            </a:pPr>
            <a:r>
              <a:rPr lang="en-US" altLang="zh-CN" sz="1800" b="1" dirty="0" smtClean="0"/>
              <a:t>#</a:t>
            </a:r>
            <a:r>
              <a:rPr lang="en-US" altLang="zh-CN" sz="1800" b="1" dirty="0"/>
              <a:t>include &lt;</a:t>
            </a:r>
            <a:r>
              <a:rPr lang="en-US" altLang="zh-CN" sz="1800" b="1" dirty="0" err="1"/>
              <a:t>iostream</a:t>
            </a:r>
            <a:r>
              <a:rPr lang="en-US" altLang="zh-CN" sz="1800" b="1" dirty="0"/>
              <a:t>&gt;</a:t>
            </a:r>
          </a:p>
          <a:p>
            <a:pPr eaLnBrk="1" hangingPunct="1">
              <a:lnSpc>
                <a:spcPct val="80000"/>
              </a:lnSpc>
              <a:buFontTx/>
              <a:buNone/>
            </a:pPr>
            <a:r>
              <a:rPr lang="en-US" altLang="zh-CN" sz="1800" b="1" dirty="0"/>
              <a:t>using namespace </a:t>
            </a:r>
            <a:r>
              <a:rPr lang="en-US" altLang="zh-CN" sz="1800" b="1" dirty="0" err="1"/>
              <a:t>std</a:t>
            </a:r>
            <a:r>
              <a:rPr lang="en-US" altLang="zh-CN" sz="1800" b="1" dirty="0"/>
              <a:t>;</a:t>
            </a:r>
          </a:p>
          <a:p>
            <a:pPr eaLnBrk="1" hangingPunct="1">
              <a:lnSpc>
                <a:spcPct val="80000"/>
              </a:lnSpc>
              <a:buFontTx/>
              <a:buNone/>
            </a:pPr>
            <a:r>
              <a:rPr lang="en-US" altLang="zh-CN" sz="1800" b="1" dirty="0"/>
              <a:t>class Base{</a:t>
            </a:r>
          </a:p>
          <a:p>
            <a:pPr eaLnBrk="1" hangingPunct="1">
              <a:lnSpc>
                <a:spcPct val="80000"/>
              </a:lnSpc>
              <a:buFontTx/>
              <a:buNone/>
            </a:pPr>
            <a:r>
              <a:rPr lang="en-US" altLang="zh-CN" sz="1800" b="1" dirty="0"/>
              <a:t>private:</a:t>
            </a:r>
          </a:p>
          <a:p>
            <a:pPr eaLnBrk="1" hangingPunct="1">
              <a:lnSpc>
                <a:spcPct val="80000"/>
              </a:lnSpc>
              <a:buFontTx/>
              <a:buNone/>
            </a:pPr>
            <a:r>
              <a:rPr lang="en-US" altLang="zh-CN" sz="1800" b="1" dirty="0"/>
              <a:t>    </a:t>
            </a:r>
            <a:r>
              <a:rPr lang="en-US" altLang="zh-CN" sz="1800" b="1" dirty="0" err="1"/>
              <a:t>int</a:t>
            </a:r>
            <a:r>
              <a:rPr lang="en-US" altLang="zh-CN" sz="1800" b="1" dirty="0"/>
              <a:t> x;</a:t>
            </a:r>
          </a:p>
          <a:p>
            <a:pPr eaLnBrk="1" hangingPunct="1">
              <a:lnSpc>
                <a:spcPct val="80000"/>
              </a:lnSpc>
              <a:buFontTx/>
              <a:buNone/>
            </a:pPr>
            <a:r>
              <a:rPr lang="en-US" altLang="zh-CN" sz="1800" b="1" dirty="0"/>
              <a:t>public:</a:t>
            </a:r>
          </a:p>
          <a:p>
            <a:pPr eaLnBrk="1" hangingPunct="1">
              <a:lnSpc>
                <a:spcPct val="80000"/>
              </a:lnSpc>
              <a:buFontTx/>
              <a:buNone/>
            </a:pPr>
            <a:r>
              <a:rPr lang="en-US" altLang="zh-CN" sz="1800" b="1" dirty="0"/>
              <a:t>    Base(</a:t>
            </a:r>
            <a:r>
              <a:rPr lang="en-US" altLang="zh-CN" sz="1800" b="1" dirty="0" err="1"/>
              <a:t>int</a:t>
            </a:r>
            <a:r>
              <a:rPr lang="en-US" altLang="zh-CN" sz="1800" b="1" dirty="0"/>
              <a:t> a){</a:t>
            </a:r>
          </a:p>
          <a:p>
            <a:pPr eaLnBrk="1" hangingPunct="1">
              <a:lnSpc>
                <a:spcPct val="80000"/>
              </a:lnSpc>
              <a:buFontTx/>
              <a:buNone/>
            </a:pPr>
            <a:r>
              <a:rPr lang="en-US" altLang="zh-CN" sz="1800" b="1" dirty="0"/>
              <a:t>        x=a;</a:t>
            </a:r>
          </a:p>
          <a:p>
            <a:pPr eaLnBrk="1" hangingPunct="1">
              <a:lnSpc>
                <a:spcPct val="80000"/>
              </a:lnSpc>
              <a:buFontTx/>
              <a:buNone/>
            </a:pPr>
            <a:r>
              <a:rPr lang="en-US" altLang="zh-CN" sz="1800" b="1" dirty="0"/>
              <a:t>        </a:t>
            </a:r>
            <a:r>
              <a:rPr lang="en-US" altLang="zh-CN" sz="1800" b="1" dirty="0" err="1"/>
              <a:t>cout</a:t>
            </a:r>
            <a:r>
              <a:rPr lang="en-US" altLang="zh-CN" sz="1800" b="1" dirty="0"/>
              <a:t>&lt;&lt;"Base constructor x="&lt;&lt;x&lt;&lt;</a:t>
            </a:r>
            <a:r>
              <a:rPr lang="en-US" altLang="zh-CN" sz="1800" b="1" dirty="0" err="1"/>
              <a:t>endl</a:t>
            </a:r>
            <a:r>
              <a:rPr lang="en-US" altLang="zh-CN" sz="1800" b="1" dirty="0"/>
              <a:t>;</a:t>
            </a:r>
          </a:p>
          <a:p>
            <a:pPr eaLnBrk="1" hangingPunct="1">
              <a:lnSpc>
                <a:spcPct val="80000"/>
              </a:lnSpc>
              <a:buFontTx/>
              <a:buNone/>
            </a:pPr>
            <a:r>
              <a:rPr lang="en-US" altLang="zh-CN" sz="1800" b="1" dirty="0"/>
              <a:t>    }</a:t>
            </a:r>
          </a:p>
          <a:p>
            <a:pPr eaLnBrk="1" hangingPunct="1">
              <a:lnSpc>
                <a:spcPct val="80000"/>
              </a:lnSpc>
              <a:buFontTx/>
              <a:buNone/>
            </a:pPr>
            <a:r>
              <a:rPr lang="en-US" altLang="zh-CN" sz="1800" b="1" dirty="0"/>
              <a:t>    ~Base(){ </a:t>
            </a:r>
            <a:endParaRPr lang="en-US" altLang="zh-CN" sz="1800" b="1" dirty="0" smtClean="0"/>
          </a:p>
          <a:p>
            <a:pPr eaLnBrk="1" hangingPunct="1">
              <a:lnSpc>
                <a:spcPct val="80000"/>
              </a:lnSpc>
              <a:buFontTx/>
              <a:buNone/>
            </a:pPr>
            <a:r>
              <a:rPr lang="en-US" altLang="zh-CN" sz="1800" b="1" dirty="0"/>
              <a:t>	 </a:t>
            </a:r>
            <a:r>
              <a:rPr lang="en-US" altLang="zh-CN" sz="1800" b="1" dirty="0" smtClean="0"/>
              <a:t>   </a:t>
            </a:r>
            <a:r>
              <a:rPr lang="en-US" altLang="zh-CN" sz="1800" b="1" dirty="0" err="1" smtClean="0"/>
              <a:t>cout</a:t>
            </a:r>
            <a:r>
              <a:rPr lang="en-US" altLang="zh-CN" sz="1800" b="1" dirty="0"/>
              <a:t>&lt;&lt;"Base destructor..."&lt;&lt;</a:t>
            </a:r>
            <a:r>
              <a:rPr lang="en-US" altLang="zh-CN" sz="1800" b="1" dirty="0" err="1"/>
              <a:t>endl</a:t>
            </a:r>
            <a:r>
              <a:rPr lang="en-US" altLang="zh-CN" sz="1800" b="1" dirty="0"/>
              <a:t>; </a:t>
            </a:r>
            <a:endParaRPr lang="en-US" altLang="zh-CN" sz="1800" b="1" dirty="0" smtClean="0"/>
          </a:p>
          <a:p>
            <a:pPr eaLnBrk="1" hangingPunct="1">
              <a:lnSpc>
                <a:spcPct val="80000"/>
              </a:lnSpc>
              <a:buFontTx/>
              <a:buNone/>
            </a:pPr>
            <a:r>
              <a:rPr lang="en-US" altLang="zh-CN" sz="1800" b="1" dirty="0"/>
              <a:t> </a:t>
            </a:r>
            <a:r>
              <a:rPr lang="en-US" altLang="zh-CN" sz="1800" b="1" dirty="0" smtClean="0"/>
              <a:t>   }</a:t>
            </a:r>
            <a:endParaRPr lang="en-US" altLang="zh-CN" sz="1800" b="1" dirty="0"/>
          </a:p>
          <a:p>
            <a:pPr eaLnBrk="1" hangingPunct="1">
              <a:lnSpc>
                <a:spcPct val="80000"/>
              </a:lnSpc>
              <a:buFontTx/>
              <a:buNone/>
            </a:pPr>
            <a:r>
              <a:rPr lang="en-US" altLang="zh-CN" sz="1800" b="1" dirty="0"/>
              <a:t>};</a:t>
            </a:r>
          </a:p>
        </p:txBody>
      </p:sp>
      <p:sp>
        <p:nvSpPr>
          <p:cNvPr id="5"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4.5.1  </a:t>
            </a:r>
            <a:r>
              <a:rPr lang="zh-CN" altLang="zh-CN" sz="3600" b="1" kern="1200" dirty="0">
                <a:solidFill>
                  <a:srgbClr val="C00000"/>
                </a:solidFill>
              </a:rPr>
              <a:t>派生类构造函数的建立规则</a:t>
            </a:r>
            <a:endParaRPr lang="zh-CN" altLang="en-US" sz="3600" b="1" kern="1200" dirty="0">
              <a:solidFill>
                <a:srgbClr val="C00000"/>
              </a:solidFill>
            </a:endParaRPr>
          </a:p>
        </p:txBody>
      </p:sp>
      <p:sp>
        <p:nvSpPr>
          <p:cNvPr id="4" name="Rectangle 2"/>
          <p:cNvSpPr txBox="1">
            <a:spLocks noChangeArrowheads="1"/>
          </p:cNvSpPr>
          <p:nvPr/>
        </p:nvSpPr>
        <p:spPr bwMode="auto">
          <a:xfrm>
            <a:off x="4402403" y="1873547"/>
            <a:ext cx="4302720" cy="4849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90000"/>
              </a:lnSpc>
              <a:buFontTx/>
              <a:buNone/>
            </a:pPr>
            <a:r>
              <a:rPr lang="en-US" altLang="zh-CN" sz="1800" b="1" kern="0" dirty="0" smtClean="0"/>
              <a:t>class </a:t>
            </a:r>
            <a:r>
              <a:rPr lang="en-US" altLang="zh-CN" sz="1800" b="1" kern="0" dirty="0" err="1" smtClean="0"/>
              <a:t>Derived:public</a:t>
            </a:r>
            <a:r>
              <a:rPr lang="en-US" altLang="zh-CN" sz="1800" b="1" kern="0" dirty="0" smtClean="0"/>
              <a:t>  Base{</a:t>
            </a:r>
          </a:p>
          <a:p>
            <a:pPr eaLnBrk="1" hangingPunct="1">
              <a:lnSpc>
                <a:spcPct val="90000"/>
              </a:lnSpc>
              <a:buFontTx/>
              <a:buNone/>
            </a:pPr>
            <a:r>
              <a:rPr lang="en-US" altLang="zh-CN" sz="1800" b="1" kern="0" dirty="0" smtClean="0"/>
              <a:t>private:</a:t>
            </a:r>
          </a:p>
          <a:p>
            <a:pPr eaLnBrk="1" hangingPunct="1">
              <a:lnSpc>
                <a:spcPct val="90000"/>
              </a:lnSpc>
              <a:buFontTx/>
              <a:buNone/>
            </a:pPr>
            <a:r>
              <a:rPr lang="en-US" altLang="zh-CN" sz="1800" b="1" kern="0" dirty="0" smtClean="0"/>
              <a:t>    </a:t>
            </a:r>
            <a:r>
              <a:rPr lang="en-US" altLang="zh-CN" sz="1800" b="1" kern="0" dirty="0" err="1" smtClean="0"/>
              <a:t>int</a:t>
            </a:r>
            <a:r>
              <a:rPr lang="en-US" altLang="zh-CN" sz="1800" b="1" kern="0" dirty="0" smtClean="0"/>
              <a:t> y;</a:t>
            </a:r>
          </a:p>
          <a:p>
            <a:pPr eaLnBrk="1" hangingPunct="1">
              <a:lnSpc>
                <a:spcPct val="90000"/>
              </a:lnSpc>
              <a:buFontTx/>
              <a:buNone/>
            </a:pPr>
            <a:r>
              <a:rPr lang="en-US" altLang="zh-CN" sz="1800" b="1" kern="0" dirty="0" smtClean="0"/>
              <a:t>public:</a:t>
            </a:r>
          </a:p>
          <a:p>
            <a:pPr eaLnBrk="1" hangingPunct="1">
              <a:lnSpc>
                <a:spcPct val="90000"/>
              </a:lnSpc>
              <a:buFontTx/>
              <a:buNone/>
            </a:pPr>
            <a:r>
              <a:rPr lang="en-US" altLang="zh-CN" sz="1800" b="1" kern="0" dirty="0" smtClean="0"/>
              <a:t>    Derived(</a:t>
            </a:r>
            <a:r>
              <a:rPr lang="en-US" altLang="zh-CN" sz="1800" b="1" kern="0" dirty="0" err="1" smtClean="0"/>
              <a:t>int</a:t>
            </a:r>
            <a:r>
              <a:rPr lang="en-US" altLang="zh-CN" sz="1800" b="1" kern="0" dirty="0" smtClean="0"/>
              <a:t> </a:t>
            </a:r>
            <a:r>
              <a:rPr lang="en-US" altLang="zh-CN" sz="1800" b="1" kern="0" dirty="0" err="1" smtClean="0"/>
              <a:t>a,int</a:t>
            </a:r>
            <a:r>
              <a:rPr lang="en-US" altLang="zh-CN" sz="1800" b="1" kern="0" dirty="0" smtClean="0"/>
              <a:t> b):</a:t>
            </a:r>
            <a:r>
              <a:rPr lang="en-US" altLang="zh-CN" sz="1800" b="1" kern="0" dirty="0" smtClean="0">
                <a:solidFill>
                  <a:srgbClr val="FF0000"/>
                </a:solidFill>
              </a:rPr>
              <a:t>Base(a)</a:t>
            </a:r>
            <a:r>
              <a:rPr lang="en-US" altLang="zh-CN" sz="1800" b="1" kern="0" dirty="0" smtClean="0"/>
              <a:t>{     </a:t>
            </a:r>
          </a:p>
          <a:p>
            <a:pPr eaLnBrk="1" hangingPunct="1">
              <a:lnSpc>
                <a:spcPct val="90000"/>
              </a:lnSpc>
              <a:buFontTx/>
              <a:buNone/>
            </a:pPr>
            <a:r>
              <a:rPr lang="en-US" altLang="zh-CN" sz="1800" b="1" kern="0" dirty="0">
                <a:solidFill>
                  <a:srgbClr val="0000CC"/>
                </a:solidFill>
              </a:rPr>
              <a:t> </a:t>
            </a:r>
            <a:r>
              <a:rPr lang="en-US" altLang="zh-CN" sz="1800" b="1" kern="0" dirty="0" smtClean="0">
                <a:solidFill>
                  <a:srgbClr val="0000CC"/>
                </a:solidFill>
              </a:rPr>
              <a:t>   //</a:t>
            </a:r>
            <a:r>
              <a:rPr lang="zh-CN" altLang="en-US" sz="1800" b="1" kern="0" dirty="0" smtClean="0">
                <a:solidFill>
                  <a:srgbClr val="0000CC"/>
                </a:solidFill>
              </a:rPr>
              <a:t>派生类构造函数的初始化列表</a:t>
            </a:r>
          </a:p>
          <a:p>
            <a:pPr eaLnBrk="1" hangingPunct="1">
              <a:lnSpc>
                <a:spcPct val="90000"/>
              </a:lnSpc>
              <a:buFontTx/>
              <a:buNone/>
            </a:pPr>
            <a:r>
              <a:rPr lang="zh-CN" altLang="en-US" sz="1800" b="1" kern="0" dirty="0" smtClean="0"/>
              <a:t>        </a:t>
            </a:r>
            <a:r>
              <a:rPr lang="en-US" altLang="zh-CN" sz="1800" b="1" kern="0" dirty="0" smtClean="0"/>
              <a:t>y=b;</a:t>
            </a:r>
          </a:p>
          <a:p>
            <a:pPr eaLnBrk="1" hangingPunct="1">
              <a:lnSpc>
                <a:spcPct val="90000"/>
              </a:lnSpc>
              <a:buFontTx/>
              <a:buNone/>
            </a:pPr>
            <a:r>
              <a:rPr lang="en-US" altLang="zh-CN" sz="1800" b="1" kern="0" dirty="0" smtClean="0"/>
              <a:t>        </a:t>
            </a:r>
            <a:r>
              <a:rPr lang="en-US" altLang="zh-CN" sz="1800" b="1" kern="0" dirty="0" err="1" smtClean="0"/>
              <a:t>cout</a:t>
            </a:r>
            <a:r>
              <a:rPr lang="en-US" altLang="zh-CN" sz="1800" b="1" kern="0" dirty="0" smtClean="0"/>
              <a:t>&lt;&lt;"Derived constructor y="&lt;&lt;y&lt;&lt;</a:t>
            </a:r>
            <a:r>
              <a:rPr lang="en-US" altLang="zh-CN" sz="1800" b="1" kern="0" dirty="0" err="1" smtClean="0"/>
              <a:t>endl</a:t>
            </a:r>
            <a:r>
              <a:rPr lang="en-US" altLang="zh-CN" sz="1800" b="1" kern="0" dirty="0" smtClean="0"/>
              <a:t>;</a:t>
            </a:r>
          </a:p>
          <a:p>
            <a:pPr eaLnBrk="1" hangingPunct="1">
              <a:lnSpc>
                <a:spcPct val="90000"/>
              </a:lnSpc>
              <a:buFontTx/>
              <a:buNone/>
            </a:pPr>
            <a:r>
              <a:rPr lang="en-US" altLang="zh-CN" sz="1800" b="1" kern="0" dirty="0" smtClean="0"/>
              <a:t>    }</a:t>
            </a:r>
          </a:p>
          <a:p>
            <a:pPr eaLnBrk="1" hangingPunct="1">
              <a:lnSpc>
                <a:spcPct val="90000"/>
              </a:lnSpc>
              <a:buFontTx/>
              <a:buNone/>
            </a:pPr>
            <a:r>
              <a:rPr lang="en-US" altLang="zh-CN" sz="1800" b="1" kern="0" dirty="0" smtClean="0"/>
              <a:t>    ~Derived(){ </a:t>
            </a:r>
            <a:r>
              <a:rPr lang="en-US" altLang="zh-CN" sz="1800" b="1" kern="0" dirty="0" err="1" smtClean="0"/>
              <a:t>cout</a:t>
            </a:r>
            <a:r>
              <a:rPr lang="en-US" altLang="zh-CN" sz="1800" b="1" kern="0" dirty="0" smtClean="0"/>
              <a:t>&lt;&lt;"Derived destructor..."&lt;&lt;</a:t>
            </a:r>
            <a:r>
              <a:rPr lang="en-US" altLang="zh-CN" sz="1800" b="1" kern="0" dirty="0" err="1" smtClean="0"/>
              <a:t>endl</a:t>
            </a:r>
            <a:r>
              <a:rPr lang="en-US" altLang="zh-CN" sz="1800" b="1" kern="0" dirty="0" smtClean="0"/>
              <a:t>; }</a:t>
            </a:r>
          </a:p>
          <a:p>
            <a:pPr eaLnBrk="1" hangingPunct="1">
              <a:lnSpc>
                <a:spcPct val="90000"/>
              </a:lnSpc>
              <a:buFontTx/>
              <a:buNone/>
            </a:pPr>
            <a:r>
              <a:rPr lang="en-US" altLang="zh-CN" sz="1800" b="1" kern="0" dirty="0" smtClean="0"/>
              <a:t>};</a:t>
            </a:r>
          </a:p>
          <a:p>
            <a:pPr eaLnBrk="1" hangingPunct="1">
              <a:lnSpc>
                <a:spcPct val="90000"/>
              </a:lnSpc>
              <a:buFontTx/>
              <a:buNone/>
            </a:pPr>
            <a:r>
              <a:rPr lang="en-US" altLang="zh-CN" sz="1800" b="1" kern="0" dirty="0" smtClean="0"/>
              <a:t>void main(){</a:t>
            </a:r>
          </a:p>
          <a:p>
            <a:pPr eaLnBrk="1" hangingPunct="1">
              <a:lnSpc>
                <a:spcPct val="90000"/>
              </a:lnSpc>
              <a:buFontTx/>
              <a:buNone/>
            </a:pPr>
            <a:r>
              <a:rPr lang="en-US" altLang="zh-CN" sz="1800" b="1" kern="0" dirty="0" smtClean="0"/>
              <a:t>    Derived </a:t>
            </a:r>
            <a:r>
              <a:rPr lang="en-US" altLang="zh-CN" sz="1800" b="1" kern="0" dirty="0" smtClean="0">
                <a:solidFill>
                  <a:srgbClr val="FF0000"/>
                </a:solidFill>
              </a:rPr>
              <a:t>d(1,2);</a:t>
            </a:r>
          </a:p>
          <a:p>
            <a:pPr eaLnBrk="1" hangingPunct="1">
              <a:lnSpc>
                <a:spcPct val="90000"/>
              </a:lnSpc>
              <a:buFontTx/>
              <a:buNone/>
            </a:pPr>
            <a:r>
              <a:rPr lang="en-US" altLang="zh-CN" sz="1800" b="1" kern="0" dirty="0" smtClean="0"/>
              <a:t>}</a:t>
            </a:r>
            <a:endParaRPr lang="en-US" altLang="zh-CN" sz="1800" b="1" kern="0" dirty="0"/>
          </a:p>
        </p:txBody>
      </p:sp>
      <p:sp>
        <p:nvSpPr>
          <p:cNvPr id="2" name="文本框 1"/>
          <p:cNvSpPr txBox="1"/>
          <p:nvPr/>
        </p:nvSpPr>
        <p:spPr>
          <a:xfrm>
            <a:off x="518592" y="1136042"/>
            <a:ext cx="8106816" cy="707886"/>
          </a:xfrm>
          <a:prstGeom prst="rect">
            <a:avLst/>
          </a:prstGeom>
          <a:noFill/>
        </p:spPr>
        <p:txBody>
          <a:bodyPr wrap="square" rtlCol="0">
            <a:spAutoFit/>
          </a:bodyPr>
          <a:lstStyle/>
          <a:p>
            <a:r>
              <a:rPr lang="en-US" altLang="zh-CN" sz="2000" b="1" dirty="0">
                <a:solidFill>
                  <a:srgbClr val="0000CC"/>
                </a:solidFill>
              </a:rPr>
              <a:t>【</a:t>
            </a:r>
            <a:r>
              <a:rPr lang="zh-CN" altLang="en-US" sz="2000" b="1" dirty="0">
                <a:solidFill>
                  <a:srgbClr val="0000CC"/>
                </a:solidFill>
              </a:rPr>
              <a:t>例</a:t>
            </a:r>
            <a:r>
              <a:rPr lang="en-US" altLang="zh-CN" sz="2000" b="1" dirty="0">
                <a:solidFill>
                  <a:srgbClr val="0000CC"/>
                </a:solidFill>
              </a:rPr>
              <a:t>】  </a:t>
            </a:r>
            <a:r>
              <a:rPr lang="zh-CN" altLang="en-US" sz="2000" b="1" dirty="0">
                <a:solidFill>
                  <a:srgbClr val="0000CC"/>
                </a:solidFill>
              </a:rPr>
              <a:t>派生类</a:t>
            </a:r>
            <a:r>
              <a:rPr lang="en-US" altLang="zh-CN" sz="2000" b="1" dirty="0">
                <a:solidFill>
                  <a:srgbClr val="0000CC"/>
                </a:solidFill>
              </a:rPr>
              <a:t>Derived</a:t>
            </a:r>
            <a:r>
              <a:rPr lang="zh-CN" altLang="en-US" sz="2000" b="1" dirty="0">
                <a:solidFill>
                  <a:srgbClr val="0000CC"/>
                </a:solidFill>
              </a:rPr>
              <a:t>以构造函数初始化列表的方式向基类构造函数提供参数</a:t>
            </a:r>
            <a:r>
              <a:rPr lang="zh-CN" altLang="en-US" sz="2000" b="1" dirty="0" smtClean="0">
                <a:solidFill>
                  <a:srgbClr val="0000CC"/>
                </a:solidFill>
              </a:rPr>
              <a:t>。</a:t>
            </a:r>
            <a:endParaRPr lang="zh-CN" altLang="en-US" sz="2000" b="1" dirty="0">
              <a:solidFill>
                <a:srgbClr val="0000CC"/>
              </a:solidFill>
            </a:endParaRPr>
          </a:p>
        </p:txBody>
      </p:sp>
    </p:spTree>
    <p:extLst>
      <p:ext uri="{BB962C8B-B14F-4D97-AF65-F5344CB8AC3E}">
        <p14:creationId xmlns:p14="http://schemas.microsoft.com/office/powerpoint/2010/main" val="210853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1000"/>
                                        <p:tgtEl>
                                          <p:spTgt spid="34819">
                                            <p:txEl>
                                              <p:pRg st="0" end="0"/>
                                            </p:txEl>
                                          </p:spTgt>
                                        </p:tgtEl>
                                      </p:cBhvr>
                                    </p:animEffect>
                                    <p:anim calcmode="lin" valueType="num">
                                      <p:cBhvr>
                                        <p:cTn id="8" dur="1000" fill="hold"/>
                                        <p:tgtEl>
                                          <p:spTgt spid="348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481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fade">
                                      <p:cBhvr>
                                        <p:cTn id="12" dur="1000"/>
                                        <p:tgtEl>
                                          <p:spTgt spid="34819">
                                            <p:txEl>
                                              <p:pRg st="1" end="1"/>
                                            </p:txEl>
                                          </p:spTgt>
                                        </p:tgtEl>
                                      </p:cBhvr>
                                    </p:animEffect>
                                    <p:anim calcmode="lin" valueType="num">
                                      <p:cBhvr>
                                        <p:cTn id="13" dur="1000" fill="hold"/>
                                        <p:tgtEl>
                                          <p:spTgt spid="3481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481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animEffect transition="in" filter="fade">
                                      <p:cBhvr>
                                        <p:cTn id="17" dur="1000"/>
                                        <p:tgtEl>
                                          <p:spTgt spid="34819">
                                            <p:txEl>
                                              <p:pRg st="2" end="2"/>
                                            </p:txEl>
                                          </p:spTgt>
                                        </p:tgtEl>
                                      </p:cBhvr>
                                    </p:animEffect>
                                    <p:anim calcmode="lin" valueType="num">
                                      <p:cBhvr>
                                        <p:cTn id="18" dur="1000" fill="hold"/>
                                        <p:tgtEl>
                                          <p:spTgt spid="3481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4819">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4819">
                                            <p:txEl>
                                              <p:pRg st="3" end="3"/>
                                            </p:txEl>
                                          </p:spTgt>
                                        </p:tgtEl>
                                        <p:attrNameLst>
                                          <p:attrName>style.visibility</p:attrName>
                                        </p:attrNameLst>
                                      </p:cBhvr>
                                      <p:to>
                                        <p:strVal val="visible"/>
                                      </p:to>
                                    </p:set>
                                    <p:animEffect transition="in" filter="fade">
                                      <p:cBhvr>
                                        <p:cTn id="22" dur="1000"/>
                                        <p:tgtEl>
                                          <p:spTgt spid="34819">
                                            <p:txEl>
                                              <p:pRg st="3" end="3"/>
                                            </p:txEl>
                                          </p:spTgt>
                                        </p:tgtEl>
                                      </p:cBhvr>
                                    </p:animEffect>
                                    <p:anim calcmode="lin" valueType="num">
                                      <p:cBhvr>
                                        <p:cTn id="23" dur="1000" fill="hold"/>
                                        <p:tgtEl>
                                          <p:spTgt spid="34819">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4819">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4819">
                                            <p:txEl>
                                              <p:pRg st="4" end="4"/>
                                            </p:txEl>
                                          </p:spTgt>
                                        </p:tgtEl>
                                        <p:attrNameLst>
                                          <p:attrName>style.visibility</p:attrName>
                                        </p:attrNameLst>
                                      </p:cBhvr>
                                      <p:to>
                                        <p:strVal val="visible"/>
                                      </p:to>
                                    </p:set>
                                    <p:animEffect transition="in" filter="fade">
                                      <p:cBhvr>
                                        <p:cTn id="27" dur="1000"/>
                                        <p:tgtEl>
                                          <p:spTgt spid="34819">
                                            <p:txEl>
                                              <p:pRg st="4" end="4"/>
                                            </p:txEl>
                                          </p:spTgt>
                                        </p:tgtEl>
                                      </p:cBhvr>
                                    </p:animEffect>
                                    <p:anim calcmode="lin" valueType="num">
                                      <p:cBhvr>
                                        <p:cTn id="28" dur="1000" fill="hold"/>
                                        <p:tgtEl>
                                          <p:spTgt spid="34819">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4819">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4819">
                                            <p:txEl>
                                              <p:pRg st="5" end="5"/>
                                            </p:txEl>
                                          </p:spTgt>
                                        </p:tgtEl>
                                        <p:attrNameLst>
                                          <p:attrName>style.visibility</p:attrName>
                                        </p:attrNameLst>
                                      </p:cBhvr>
                                      <p:to>
                                        <p:strVal val="visible"/>
                                      </p:to>
                                    </p:set>
                                    <p:animEffect transition="in" filter="fade">
                                      <p:cBhvr>
                                        <p:cTn id="32" dur="1000"/>
                                        <p:tgtEl>
                                          <p:spTgt spid="34819">
                                            <p:txEl>
                                              <p:pRg st="5" end="5"/>
                                            </p:txEl>
                                          </p:spTgt>
                                        </p:tgtEl>
                                      </p:cBhvr>
                                    </p:animEffect>
                                    <p:anim calcmode="lin" valueType="num">
                                      <p:cBhvr>
                                        <p:cTn id="33" dur="1000" fill="hold"/>
                                        <p:tgtEl>
                                          <p:spTgt spid="34819">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4819">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4819">
                                            <p:txEl>
                                              <p:pRg st="6" end="6"/>
                                            </p:txEl>
                                          </p:spTgt>
                                        </p:tgtEl>
                                        <p:attrNameLst>
                                          <p:attrName>style.visibility</p:attrName>
                                        </p:attrNameLst>
                                      </p:cBhvr>
                                      <p:to>
                                        <p:strVal val="visible"/>
                                      </p:to>
                                    </p:set>
                                    <p:animEffect transition="in" filter="fade">
                                      <p:cBhvr>
                                        <p:cTn id="37" dur="1000"/>
                                        <p:tgtEl>
                                          <p:spTgt spid="34819">
                                            <p:txEl>
                                              <p:pRg st="6" end="6"/>
                                            </p:txEl>
                                          </p:spTgt>
                                        </p:tgtEl>
                                      </p:cBhvr>
                                    </p:animEffect>
                                    <p:anim calcmode="lin" valueType="num">
                                      <p:cBhvr>
                                        <p:cTn id="38" dur="1000" fill="hold"/>
                                        <p:tgtEl>
                                          <p:spTgt spid="34819">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4819">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4819">
                                            <p:txEl>
                                              <p:pRg st="7" end="7"/>
                                            </p:txEl>
                                          </p:spTgt>
                                        </p:tgtEl>
                                        <p:attrNameLst>
                                          <p:attrName>style.visibility</p:attrName>
                                        </p:attrNameLst>
                                      </p:cBhvr>
                                      <p:to>
                                        <p:strVal val="visible"/>
                                      </p:to>
                                    </p:set>
                                    <p:animEffect transition="in" filter="fade">
                                      <p:cBhvr>
                                        <p:cTn id="42" dur="1000"/>
                                        <p:tgtEl>
                                          <p:spTgt spid="34819">
                                            <p:txEl>
                                              <p:pRg st="7" end="7"/>
                                            </p:txEl>
                                          </p:spTgt>
                                        </p:tgtEl>
                                      </p:cBhvr>
                                    </p:animEffect>
                                    <p:anim calcmode="lin" valueType="num">
                                      <p:cBhvr>
                                        <p:cTn id="43" dur="1000" fill="hold"/>
                                        <p:tgtEl>
                                          <p:spTgt spid="34819">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4819">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4819">
                                            <p:txEl>
                                              <p:pRg st="8" end="8"/>
                                            </p:txEl>
                                          </p:spTgt>
                                        </p:tgtEl>
                                        <p:attrNameLst>
                                          <p:attrName>style.visibility</p:attrName>
                                        </p:attrNameLst>
                                      </p:cBhvr>
                                      <p:to>
                                        <p:strVal val="visible"/>
                                      </p:to>
                                    </p:set>
                                    <p:animEffect transition="in" filter="fade">
                                      <p:cBhvr>
                                        <p:cTn id="47" dur="1000"/>
                                        <p:tgtEl>
                                          <p:spTgt spid="34819">
                                            <p:txEl>
                                              <p:pRg st="8" end="8"/>
                                            </p:txEl>
                                          </p:spTgt>
                                        </p:tgtEl>
                                      </p:cBhvr>
                                    </p:animEffect>
                                    <p:anim calcmode="lin" valueType="num">
                                      <p:cBhvr>
                                        <p:cTn id="48" dur="1000" fill="hold"/>
                                        <p:tgtEl>
                                          <p:spTgt spid="34819">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4819">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4819">
                                            <p:txEl>
                                              <p:pRg st="9" end="9"/>
                                            </p:txEl>
                                          </p:spTgt>
                                        </p:tgtEl>
                                        <p:attrNameLst>
                                          <p:attrName>style.visibility</p:attrName>
                                        </p:attrNameLst>
                                      </p:cBhvr>
                                      <p:to>
                                        <p:strVal val="visible"/>
                                      </p:to>
                                    </p:set>
                                    <p:animEffect transition="in" filter="fade">
                                      <p:cBhvr>
                                        <p:cTn id="52" dur="1000"/>
                                        <p:tgtEl>
                                          <p:spTgt spid="34819">
                                            <p:txEl>
                                              <p:pRg st="9" end="9"/>
                                            </p:txEl>
                                          </p:spTgt>
                                        </p:tgtEl>
                                      </p:cBhvr>
                                    </p:animEffect>
                                    <p:anim calcmode="lin" valueType="num">
                                      <p:cBhvr>
                                        <p:cTn id="53" dur="1000" fill="hold"/>
                                        <p:tgtEl>
                                          <p:spTgt spid="34819">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4819">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4819">
                                            <p:txEl>
                                              <p:pRg st="10" end="10"/>
                                            </p:txEl>
                                          </p:spTgt>
                                        </p:tgtEl>
                                        <p:attrNameLst>
                                          <p:attrName>style.visibility</p:attrName>
                                        </p:attrNameLst>
                                      </p:cBhvr>
                                      <p:to>
                                        <p:strVal val="visible"/>
                                      </p:to>
                                    </p:set>
                                    <p:animEffect transition="in" filter="fade">
                                      <p:cBhvr>
                                        <p:cTn id="57" dur="1000"/>
                                        <p:tgtEl>
                                          <p:spTgt spid="34819">
                                            <p:txEl>
                                              <p:pRg st="10" end="10"/>
                                            </p:txEl>
                                          </p:spTgt>
                                        </p:tgtEl>
                                      </p:cBhvr>
                                    </p:animEffect>
                                    <p:anim calcmode="lin" valueType="num">
                                      <p:cBhvr>
                                        <p:cTn id="58" dur="1000" fill="hold"/>
                                        <p:tgtEl>
                                          <p:spTgt spid="34819">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4819">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4819">
                                            <p:txEl>
                                              <p:pRg st="11" end="11"/>
                                            </p:txEl>
                                          </p:spTgt>
                                        </p:tgtEl>
                                        <p:attrNameLst>
                                          <p:attrName>style.visibility</p:attrName>
                                        </p:attrNameLst>
                                      </p:cBhvr>
                                      <p:to>
                                        <p:strVal val="visible"/>
                                      </p:to>
                                    </p:set>
                                    <p:animEffect transition="in" filter="fade">
                                      <p:cBhvr>
                                        <p:cTn id="62" dur="1000"/>
                                        <p:tgtEl>
                                          <p:spTgt spid="34819">
                                            <p:txEl>
                                              <p:pRg st="11" end="11"/>
                                            </p:txEl>
                                          </p:spTgt>
                                        </p:tgtEl>
                                      </p:cBhvr>
                                    </p:animEffect>
                                    <p:anim calcmode="lin" valueType="num">
                                      <p:cBhvr>
                                        <p:cTn id="63" dur="1000" fill="hold"/>
                                        <p:tgtEl>
                                          <p:spTgt spid="34819">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4819">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4819">
                                            <p:txEl>
                                              <p:pRg st="12" end="12"/>
                                            </p:txEl>
                                          </p:spTgt>
                                        </p:tgtEl>
                                        <p:attrNameLst>
                                          <p:attrName>style.visibility</p:attrName>
                                        </p:attrNameLst>
                                      </p:cBhvr>
                                      <p:to>
                                        <p:strVal val="visible"/>
                                      </p:to>
                                    </p:set>
                                    <p:animEffect transition="in" filter="fade">
                                      <p:cBhvr>
                                        <p:cTn id="67" dur="1000"/>
                                        <p:tgtEl>
                                          <p:spTgt spid="34819">
                                            <p:txEl>
                                              <p:pRg st="12" end="12"/>
                                            </p:txEl>
                                          </p:spTgt>
                                        </p:tgtEl>
                                      </p:cBhvr>
                                    </p:animEffect>
                                    <p:anim calcmode="lin" valueType="num">
                                      <p:cBhvr>
                                        <p:cTn id="68" dur="1000" fill="hold"/>
                                        <p:tgtEl>
                                          <p:spTgt spid="34819">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34819">
                                            <p:txEl>
                                              <p:pRg st="12" end="12"/>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34819">
                                            <p:txEl>
                                              <p:pRg st="13" end="13"/>
                                            </p:txEl>
                                          </p:spTgt>
                                        </p:tgtEl>
                                        <p:attrNameLst>
                                          <p:attrName>style.visibility</p:attrName>
                                        </p:attrNameLst>
                                      </p:cBhvr>
                                      <p:to>
                                        <p:strVal val="visible"/>
                                      </p:to>
                                    </p:set>
                                    <p:animEffect transition="in" filter="fade">
                                      <p:cBhvr>
                                        <p:cTn id="72" dur="1000"/>
                                        <p:tgtEl>
                                          <p:spTgt spid="34819">
                                            <p:txEl>
                                              <p:pRg st="13" end="13"/>
                                            </p:txEl>
                                          </p:spTgt>
                                        </p:tgtEl>
                                      </p:cBhvr>
                                    </p:animEffect>
                                    <p:anim calcmode="lin" valueType="num">
                                      <p:cBhvr>
                                        <p:cTn id="73" dur="1000" fill="hold"/>
                                        <p:tgtEl>
                                          <p:spTgt spid="34819">
                                            <p:txEl>
                                              <p:pRg st="13" end="13"/>
                                            </p:txEl>
                                          </p:spTgt>
                                        </p:tgtEl>
                                        <p:attrNameLst>
                                          <p:attrName>ppt_x</p:attrName>
                                        </p:attrNameLst>
                                      </p:cBhvr>
                                      <p:tavLst>
                                        <p:tav tm="0">
                                          <p:val>
                                            <p:strVal val="#ppt_x"/>
                                          </p:val>
                                        </p:tav>
                                        <p:tav tm="100000">
                                          <p:val>
                                            <p:strVal val="#ppt_x"/>
                                          </p:val>
                                        </p:tav>
                                      </p:tavLst>
                                    </p:anim>
                                    <p:anim calcmode="lin" valueType="num">
                                      <p:cBhvr>
                                        <p:cTn id="74" dur="1000" fill="hold"/>
                                        <p:tgtEl>
                                          <p:spTgt spid="34819">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4">
                                            <p:txEl>
                                              <p:pRg st="0" end="0"/>
                                            </p:txEl>
                                          </p:spTgt>
                                        </p:tgtEl>
                                        <p:attrNameLst>
                                          <p:attrName>style.visibility</p:attrName>
                                        </p:attrNameLst>
                                      </p:cBhvr>
                                      <p:to>
                                        <p:strVal val="visible"/>
                                      </p:to>
                                    </p:set>
                                    <p:animEffect transition="in" filter="fade">
                                      <p:cBhvr>
                                        <p:cTn id="79" dur="1000"/>
                                        <p:tgtEl>
                                          <p:spTgt spid="4">
                                            <p:txEl>
                                              <p:pRg st="0" end="0"/>
                                            </p:txEl>
                                          </p:spTgt>
                                        </p:tgtEl>
                                      </p:cBhvr>
                                    </p:animEffect>
                                    <p:anim calcmode="lin" valueType="num">
                                      <p:cBhvr>
                                        <p:cTn id="8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81" dur="1000" fill="hold"/>
                                        <p:tgtEl>
                                          <p:spTgt spid="4">
                                            <p:txEl>
                                              <p:pRg st="0" end="0"/>
                                            </p:txEl>
                                          </p:spTgt>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4">
                                            <p:txEl>
                                              <p:pRg st="1" end="1"/>
                                            </p:txEl>
                                          </p:spTgt>
                                        </p:tgtEl>
                                        <p:attrNameLst>
                                          <p:attrName>style.visibility</p:attrName>
                                        </p:attrNameLst>
                                      </p:cBhvr>
                                      <p:to>
                                        <p:strVal val="visible"/>
                                      </p:to>
                                    </p:set>
                                    <p:animEffect transition="in" filter="fade">
                                      <p:cBhvr>
                                        <p:cTn id="84" dur="1000"/>
                                        <p:tgtEl>
                                          <p:spTgt spid="4">
                                            <p:txEl>
                                              <p:pRg st="1" end="1"/>
                                            </p:txEl>
                                          </p:spTgt>
                                        </p:tgtEl>
                                      </p:cBhvr>
                                    </p:animEffect>
                                    <p:anim calcmode="lin" valueType="num">
                                      <p:cBhvr>
                                        <p:cTn id="8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86" dur="1000" fill="hold"/>
                                        <p:tgtEl>
                                          <p:spTgt spid="4">
                                            <p:txEl>
                                              <p:pRg st="1" end="1"/>
                                            </p:txEl>
                                          </p:spTgt>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4">
                                            <p:txEl>
                                              <p:pRg st="2" end="2"/>
                                            </p:txEl>
                                          </p:spTgt>
                                        </p:tgtEl>
                                        <p:attrNameLst>
                                          <p:attrName>style.visibility</p:attrName>
                                        </p:attrNameLst>
                                      </p:cBhvr>
                                      <p:to>
                                        <p:strVal val="visible"/>
                                      </p:to>
                                    </p:set>
                                    <p:animEffect transition="in" filter="fade">
                                      <p:cBhvr>
                                        <p:cTn id="89" dur="1000"/>
                                        <p:tgtEl>
                                          <p:spTgt spid="4">
                                            <p:txEl>
                                              <p:pRg st="2" end="2"/>
                                            </p:txEl>
                                          </p:spTgt>
                                        </p:tgtEl>
                                      </p:cBhvr>
                                    </p:animEffect>
                                    <p:anim calcmode="lin" valueType="num">
                                      <p:cBhvr>
                                        <p:cTn id="9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1" dur="1000" fill="hold"/>
                                        <p:tgtEl>
                                          <p:spTgt spid="4">
                                            <p:txEl>
                                              <p:pRg st="2" end="2"/>
                                            </p:txEl>
                                          </p:spTgt>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4">
                                            <p:txEl>
                                              <p:pRg st="3" end="3"/>
                                            </p:txEl>
                                          </p:spTgt>
                                        </p:tgtEl>
                                        <p:attrNameLst>
                                          <p:attrName>style.visibility</p:attrName>
                                        </p:attrNameLst>
                                      </p:cBhvr>
                                      <p:to>
                                        <p:strVal val="visible"/>
                                      </p:to>
                                    </p:set>
                                    <p:animEffect transition="in" filter="fade">
                                      <p:cBhvr>
                                        <p:cTn id="94" dur="1000"/>
                                        <p:tgtEl>
                                          <p:spTgt spid="4">
                                            <p:txEl>
                                              <p:pRg st="3" end="3"/>
                                            </p:txEl>
                                          </p:spTgt>
                                        </p:tgtEl>
                                      </p:cBhvr>
                                    </p:animEffect>
                                    <p:anim calcmode="lin" valueType="num">
                                      <p:cBhvr>
                                        <p:cTn id="9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96" dur="1000" fill="hold"/>
                                        <p:tgtEl>
                                          <p:spTgt spid="4">
                                            <p:txEl>
                                              <p:pRg st="3" end="3"/>
                                            </p:txEl>
                                          </p:spTgt>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4">
                                            <p:txEl>
                                              <p:pRg st="4" end="4"/>
                                            </p:txEl>
                                          </p:spTgt>
                                        </p:tgtEl>
                                        <p:attrNameLst>
                                          <p:attrName>style.visibility</p:attrName>
                                        </p:attrNameLst>
                                      </p:cBhvr>
                                      <p:to>
                                        <p:strVal val="visible"/>
                                      </p:to>
                                    </p:set>
                                    <p:animEffect transition="in" filter="fade">
                                      <p:cBhvr>
                                        <p:cTn id="99" dur="1000"/>
                                        <p:tgtEl>
                                          <p:spTgt spid="4">
                                            <p:txEl>
                                              <p:pRg st="4" end="4"/>
                                            </p:txEl>
                                          </p:spTgt>
                                        </p:tgtEl>
                                      </p:cBhvr>
                                    </p:animEffect>
                                    <p:anim calcmode="lin" valueType="num">
                                      <p:cBhvr>
                                        <p:cTn id="10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01" dur="1000" fill="hold"/>
                                        <p:tgtEl>
                                          <p:spTgt spid="4">
                                            <p:txEl>
                                              <p:pRg st="4" end="4"/>
                                            </p:txEl>
                                          </p:spTgt>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0"/>
                                  </p:stCondLst>
                                  <p:childTnLst>
                                    <p:set>
                                      <p:cBhvr>
                                        <p:cTn id="103" dur="1" fill="hold">
                                          <p:stCondLst>
                                            <p:cond delay="0"/>
                                          </p:stCondLst>
                                        </p:cTn>
                                        <p:tgtEl>
                                          <p:spTgt spid="4">
                                            <p:txEl>
                                              <p:pRg st="5" end="5"/>
                                            </p:txEl>
                                          </p:spTgt>
                                        </p:tgtEl>
                                        <p:attrNameLst>
                                          <p:attrName>style.visibility</p:attrName>
                                        </p:attrNameLst>
                                      </p:cBhvr>
                                      <p:to>
                                        <p:strVal val="visible"/>
                                      </p:to>
                                    </p:set>
                                    <p:animEffect transition="in" filter="fade">
                                      <p:cBhvr>
                                        <p:cTn id="104" dur="1000"/>
                                        <p:tgtEl>
                                          <p:spTgt spid="4">
                                            <p:txEl>
                                              <p:pRg st="5" end="5"/>
                                            </p:txEl>
                                          </p:spTgt>
                                        </p:tgtEl>
                                      </p:cBhvr>
                                    </p:animEffect>
                                    <p:anim calcmode="lin" valueType="num">
                                      <p:cBhvr>
                                        <p:cTn id="105"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06" dur="1000" fill="hold"/>
                                        <p:tgtEl>
                                          <p:spTgt spid="4">
                                            <p:txEl>
                                              <p:pRg st="5" end="5"/>
                                            </p:txEl>
                                          </p:spTgt>
                                        </p:tgtEl>
                                        <p:attrNameLst>
                                          <p:attrName>ppt_y</p:attrName>
                                        </p:attrNameLst>
                                      </p:cBhvr>
                                      <p:tavLst>
                                        <p:tav tm="0">
                                          <p:val>
                                            <p:strVal val="#ppt_y+.1"/>
                                          </p:val>
                                        </p:tav>
                                        <p:tav tm="100000">
                                          <p:val>
                                            <p:strVal val="#ppt_y"/>
                                          </p:val>
                                        </p:tav>
                                      </p:tavLst>
                                    </p:anim>
                                  </p:childTnLst>
                                </p:cTn>
                              </p:par>
                              <p:par>
                                <p:cTn id="107" presetID="42" presetClass="entr" presetSubtype="0" fill="hold" nodeType="withEffect">
                                  <p:stCondLst>
                                    <p:cond delay="0"/>
                                  </p:stCondLst>
                                  <p:childTnLst>
                                    <p:set>
                                      <p:cBhvr>
                                        <p:cTn id="108" dur="1" fill="hold">
                                          <p:stCondLst>
                                            <p:cond delay="0"/>
                                          </p:stCondLst>
                                        </p:cTn>
                                        <p:tgtEl>
                                          <p:spTgt spid="4">
                                            <p:txEl>
                                              <p:pRg st="6" end="6"/>
                                            </p:txEl>
                                          </p:spTgt>
                                        </p:tgtEl>
                                        <p:attrNameLst>
                                          <p:attrName>style.visibility</p:attrName>
                                        </p:attrNameLst>
                                      </p:cBhvr>
                                      <p:to>
                                        <p:strVal val="visible"/>
                                      </p:to>
                                    </p:set>
                                    <p:animEffect transition="in" filter="fade">
                                      <p:cBhvr>
                                        <p:cTn id="109" dur="1000"/>
                                        <p:tgtEl>
                                          <p:spTgt spid="4">
                                            <p:txEl>
                                              <p:pRg st="6" end="6"/>
                                            </p:txEl>
                                          </p:spTgt>
                                        </p:tgtEl>
                                      </p:cBhvr>
                                    </p:animEffect>
                                    <p:anim calcmode="lin" valueType="num">
                                      <p:cBhvr>
                                        <p:cTn id="11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11" dur="1000" fill="hold"/>
                                        <p:tgtEl>
                                          <p:spTgt spid="4">
                                            <p:txEl>
                                              <p:pRg st="6" end="6"/>
                                            </p:txEl>
                                          </p:spTgt>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4">
                                            <p:txEl>
                                              <p:pRg st="7" end="7"/>
                                            </p:txEl>
                                          </p:spTgt>
                                        </p:tgtEl>
                                        <p:attrNameLst>
                                          <p:attrName>style.visibility</p:attrName>
                                        </p:attrNameLst>
                                      </p:cBhvr>
                                      <p:to>
                                        <p:strVal val="visible"/>
                                      </p:to>
                                    </p:set>
                                    <p:animEffect transition="in" filter="fade">
                                      <p:cBhvr>
                                        <p:cTn id="114" dur="1000"/>
                                        <p:tgtEl>
                                          <p:spTgt spid="4">
                                            <p:txEl>
                                              <p:pRg st="7" end="7"/>
                                            </p:txEl>
                                          </p:spTgt>
                                        </p:tgtEl>
                                      </p:cBhvr>
                                    </p:animEffect>
                                    <p:anim calcmode="lin" valueType="num">
                                      <p:cBhvr>
                                        <p:cTn id="115"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16" dur="1000" fill="hold"/>
                                        <p:tgtEl>
                                          <p:spTgt spid="4">
                                            <p:txEl>
                                              <p:pRg st="7" end="7"/>
                                            </p:txEl>
                                          </p:spTgt>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4">
                                            <p:txEl>
                                              <p:pRg st="8" end="8"/>
                                            </p:txEl>
                                          </p:spTgt>
                                        </p:tgtEl>
                                        <p:attrNameLst>
                                          <p:attrName>style.visibility</p:attrName>
                                        </p:attrNameLst>
                                      </p:cBhvr>
                                      <p:to>
                                        <p:strVal val="visible"/>
                                      </p:to>
                                    </p:set>
                                    <p:animEffect transition="in" filter="fade">
                                      <p:cBhvr>
                                        <p:cTn id="119" dur="1000"/>
                                        <p:tgtEl>
                                          <p:spTgt spid="4">
                                            <p:txEl>
                                              <p:pRg st="8" end="8"/>
                                            </p:txEl>
                                          </p:spTgt>
                                        </p:tgtEl>
                                      </p:cBhvr>
                                    </p:animEffect>
                                    <p:anim calcmode="lin" valueType="num">
                                      <p:cBhvr>
                                        <p:cTn id="120"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121" dur="1000" fill="hold"/>
                                        <p:tgtEl>
                                          <p:spTgt spid="4">
                                            <p:txEl>
                                              <p:pRg st="8" end="8"/>
                                            </p:txEl>
                                          </p:spTgt>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4">
                                            <p:txEl>
                                              <p:pRg st="9" end="9"/>
                                            </p:txEl>
                                          </p:spTgt>
                                        </p:tgtEl>
                                        <p:attrNameLst>
                                          <p:attrName>style.visibility</p:attrName>
                                        </p:attrNameLst>
                                      </p:cBhvr>
                                      <p:to>
                                        <p:strVal val="visible"/>
                                      </p:to>
                                    </p:set>
                                    <p:animEffect transition="in" filter="fade">
                                      <p:cBhvr>
                                        <p:cTn id="124" dur="1000"/>
                                        <p:tgtEl>
                                          <p:spTgt spid="4">
                                            <p:txEl>
                                              <p:pRg st="9" end="9"/>
                                            </p:txEl>
                                          </p:spTgt>
                                        </p:tgtEl>
                                      </p:cBhvr>
                                    </p:animEffect>
                                    <p:anim calcmode="lin" valueType="num">
                                      <p:cBhvr>
                                        <p:cTn id="125"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126" dur="1000" fill="hold"/>
                                        <p:tgtEl>
                                          <p:spTgt spid="4">
                                            <p:txEl>
                                              <p:pRg st="9" end="9"/>
                                            </p:txEl>
                                          </p:spTgt>
                                        </p:tgtEl>
                                        <p:attrNameLst>
                                          <p:attrName>ppt_y</p:attrName>
                                        </p:attrNameLst>
                                      </p:cBhvr>
                                      <p:tavLst>
                                        <p:tav tm="0">
                                          <p:val>
                                            <p:strVal val="#ppt_y+.1"/>
                                          </p:val>
                                        </p:tav>
                                        <p:tav tm="100000">
                                          <p:val>
                                            <p:strVal val="#ppt_y"/>
                                          </p:val>
                                        </p:tav>
                                      </p:tavLst>
                                    </p:anim>
                                  </p:childTnLst>
                                </p:cTn>
                              </p:par>
                              <p:par>
                                <p:cTn id="127" presetID="42" presetClass="entr" presetSubtype="0" fill="hold" nodeType="withEffect">
                                  <p:stCondLst>
                                    <p:cond delay="0"/>
                                  </p:stCondLst>
                                  <p:childTnLst>
                                    <p:set>
                                      <p:cBhvr>
                                        <p:cTn id="128" dur="1" fill="hold">
                                          <p:stCondLst>
                                            <p:cond delay="0"/>
                                          </p:stCondLst>
                                        </p:cTn>
                                        <p:tgtEl>
                                          <p:spTgt spid="4">
                                            <p:txEl>
                                              <p:pRg st="10" end="10"/>
                                            </p:txEl>
                                          </p:spTgt>
                                        </p:tgtEl>
                                        <p:attrNameLst>
                                          <p:attrName>style.visibility</p:attrName>
                                        </p:attrNameLst>
                                      </p:cBhvr>
                                      <p:to>
                                        <p:strVal val="visible"/>
                                      </p:to>
                                    </p:set>
                                    <p:animEffect transition="in" filter="fade">
                                      <p:cBhvr>
                                        <p:cTn id="129" dur="1000"/>
                                        <p:tgtEl>
                                          <p:spTgt spid="4">
                                            <p:txEl>
                                              <p:pRg st="10" end="10"/>
                                            </p:txEl>
                                          </p:spTgt>
                                        </p:tgtEl>
                                      </p:cBhvr>
                                    </p:animEffect>
                                    <p:anim calcmode="lin" valueType="num">
                                      <p:cBhvr>
                                        <p:cTn id="130"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131"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132" presetID="42" presetClass="entr" presetSubtype="0" fill="hold" nodeType="withEffect">
                                  <p:stCondLst>
                                    <p:cond delay="0"/>
                                  </p:stCondLst>
                                  <p:childTnLst>
                                    <p:set>
                                      <p:cBhvr>
                                        <p:cTn id="133" dur="1" fill="hold">
                                          <p:stCondLst>
                                            <p:cond delay="0"/>
                                          </p:stCondLst>
                                        </p:cTn>
                                        <p:tgtEl>
                                          <p:spTgt spid="4">
                                            <p:txEl>
                                              <p:pRg st="11" end="11"/>
                                            </p:txEl>
                                          </p:spTgt>
                                        </p:tgtEl>
                                        <p:attrNameLst>
                                          <p:attrName>style.visibility</p:attrName>
                                        </p:attrNameLst>
                                      </p:cBhvr>
                                      <p:to>
                                        <p:strVal val="visible"/>
                                      </p:to>
                                    </p:set>
                                    <p:animEffect transition="in" filter="fade">
                                      <p:cBhvr>
                                        <p:cTn id="134" dur="1000"/>
                                        <p:tgtEl>
                                          <p:spTgt spid="4">
                                            <p:txEl>
                                              <p:pRg st="11" end="11"/>
                                            </p:txEl>
                                          </p:spTgt>
                                        </p:tgtEl>
                                      </p:cBhvr>
                                    </p:animEffect>
                                    <p:anim calcmode="lin" valueType="num">
                                      <p:cBhvr>
                                        <p:cTn id="135"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136"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137" presetID="42" presetClass="entr" presetSubtype="0" fill="hold" nodeType="withEffect">
                                  <p:stCondLst>
                                    <p:cond delay="0"/>
                                  </p:stCondLst>
                                  <p:childTnLst>
                                    <p:set>
                                      <p:cBhvr>
                                        <p:cTn id="138" dur="1" fill="hold">
                                          <p:stCondLst>
                                            <p:cond delay="0"/>
                                          </p:stCondLst>
                                        </p:cTn>
                                        <p:tgtEl>
                                          <p:spTgt spid="4">
                                            <p:txEl>
                                              <p:pRg st="12" end="12"/>
                                            </p:txEl>
                                          </p:spTgt>
                                        </p:tgtEl>
                                        <p:attrNameLst>
                                          <p:attrName>style.visibility</p:attrName>
                                        </p:attrNameLst>
                                      </p:cBhvr>
                                      <p:to>
                                        <p:strVal val="visible"/>
                                      </p:to>
                                    </p:set>
                                    <p:animEffect transition="in" filter="fade">
                                      <p:cBhvr>
                                        <p:cTn id="139" dur="1000"/>
                                        <p:tgtEl>
                                          <p:spTgt spid="4">
                                            <p:txEl>
                                              <p:pRg st="12" end="12"/>
                                            </p:txEl>
                                          </p:spTgt>
                                        </p:tgtEl>
                                      </p:cBhvr>
                                    </p:animEffect>
                                    <p:anim calcmode="lin" valueType="num">
                                      <p:cBhvr>
                                        <p:cTn id="140"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141"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142" presetID="42" presetClass="entr" presetSubtype="0" fill="hold" nodeType="withEffect">
                                  <p:stCondLst>
                                    <p:cond delay="0"/>
                                  </p:stCondLst>
                                  <p:childTnLst>
                                    <p:set>
                                      <p:cBhvr>
                                        <p:cTn id="143" dur="1" fill="hold">
                                          <p:stCondLst>
                                            <p:cond delay="0"/>
                                          </p:stCondLst>
                                        </p:cTn>
                                        <p:tgtEl>
                                          <p:spTgt spid="4">
                                            <p:txEl>
                                              <p:pRg st="13" end="13"/>
                                            </p:txEl>
                                          </p:spTgt>
                                        </p:tgtEl>
                                        <p:attrNameLst>
                                          <p:attrName>style.visibility</p:attrName>
                                        </p:attrNameLst>
                                      </p:cBhvr>
                                      <p:to>
                                        <p:strVal val="visible"/>
                                      </p:to>
                                    </p:set>
                                    <p:animEffect transition="in" filter="fade">
                                      <p:cBhvr>
                                        <p:cTn id="144" dur="1000"/>
                                        <p:tgtEl>
                                          <p:spTgt spid="4">
                                            <p:txEl>
                                              <p:pRg st="13" end="13"/>
                                            </p:txEl>
                                          </p:spTgt>
                                        </p:tgtEl>
                                      </p:cBhvr>
                                    </p:animEffect>
                                    <p:anim calcmode="lin" valueType="num">
                                      <p:cBhvr>
                                        <p:cTn id="145"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146" dur="1000" fill="hold"/>
                                        <p:tgtEl>
                                          <p:spTgt spid="4">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390364" y="1174295"/>
            <a:ext cx="8363272" cy="1894665"/>
          </a:xfrm>
        </p:spPr>
        <p:txBody>
          <a:bodyPr/>
          <a:lstStyle/>
          <a:p>
            <a:pPr eaLnBrk="1" hangingPunct="1">
              <a:buFontTx/>
              <a:buNone/>
            </a:pPr>
            <a:r>
              <a:rPr lang="en-US" altLang="zh-CN" sz="2400" b="1" dirty="0" smtClean="0">
                <a:solidFill>
                  <a:srgbClr val="0000CC"/>
                </a:solidFill>
              </a:rPr>
              <a:t>2. </a:t>
            </a:r>
            <a:r>
              <a:rPr lang="zh-CN" altLang="en-US" sz="2400" b="1" dirty="0" smtClean="0">
                <a:solidFill>
                  <a:srgbClr val="0000CC"/>
                </a:solidFill>
              </a:rPr>
              <a:t>派生</a:t>
            </a:r>
            <a:r>
              <a:rPr lang="zh-CN" altLang="en-US" sz="2400" b="1" dirty="0">
                <a:solidFill>
                  <a:srgbClr val="0000CC"/>
                </a:solidFill>
              </a:rPr>
              <a:t>类必须定义构造函数的情况 </a:t>
            </a:r>
          </a:p>
          <a:p>
            <a:pPr lvl="1" eaLnBrk="1" hangingPunct="1"/>
            <a:r>
              <a:rPr lang="zh-CN" altLang="en-US" sz="2000" b="1" dirty="0"/>
              <a:t>当基类或成员对象所属类只含有带参数的构造函数时，即使派生类本身没有数据成员要初始化，它也</a:t>
            </a:r>
            <a:r>
              <a:rPr lang="zh-CN" altLang="en-US" sz="2000" b="1" dirty="0">
                <a:solidFill>
                  <a:srgbClr val="FF0000"/>
                </a:solidFill>
              </a:rPr>
              <a:t>必须定义构造函数</a:t>
            </a:r>
            <a:r>
              <a:rPr lang="zh-CN" altLang="en-US" sz="2000" b="1" dirty="0"/>
              <a:t>。</a:t>
            </a:r>
            <a:endParaRPr lang="en-US" altLang="zh-CN" sz="2000" b="1" dirty="0"/>
          </a:p>
          <a:p>
            <a:pPr lvl="1" eaLnBrk="1" hangingPunct="1"/>
            <a:r>
              <a:rPr lang="zh-CN" altLang="en-US" sz="2000" b="1" dirty="0"/>
              <a:t>派生类构造函数以初始化列表的方式</a:t>
            </a:r>
            <a:r>
              <a:rPr lang="zh-CN" altLang="en-US" sz="2000" b="1" dirty="0">
                <a:solidFill>
                  <a:srgbClr val="FF0000"/>
                </a:solidFill>
              </a:rPr>
              <a:t>向基类和成员对象的构造函数传递参数</a:t>
            </a:r>
            <a:r>
              <a:rPr lang="zh-CN" altLang="en-US" sz="2000" b="1" dirty="0"/>
              <a:t>，以实现基类子对象和成员对象的初始化。 </a:t>
            </a:r>
          </a:p>
        </p:txBody>
      </p:sp>
      <p:sp>
        <p:nvSpPr>
          <p:cNvPr id="5"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4.5.1  </a:t>
            </a:r>
            <a:r>
              <a:rPr lang="zh-CN" altLang="zh-CN" sz="3600" b="1" kern="1200" dirty="0">
                <a:solidFill>
                  <a:srgbClr val="C00000"/>
                </a:solidFill>
              </a:rPr>
              <a:t>派生类构造函数的建立规则</a:t>
            </a:r>
            <a:endParaRPr lang="zh-CN" altLang="en-US" sz="3600" b="1" kern="1200" dirty="0">
              <a:solidFill>
                <a:srgbClr val="C00000"/>
              </a:solidFill>
            </a:endParaRPr>
          </a:p>
        </p:txBody>
      </p:sp>
      <p:sp>
        <p:nvSpPr>
          <p:cNvPr id="4" name="Rectangle 3"/>
          <p:cNvSpPr txBox="1">
            <a:spLocks noChangeArrowheads="1"/>
          </p:cNvSpPr>
          <p:nvPr/>
        </p:nvSpPr>
        <p:spPr bwMode="auto">
          <a:xfrm>
            <a:off x="283975" y="3075406"/>
            <a:ext cx="3901323"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80000"/>
              </a:lnSpc>
              <a:buFontTx/>
              <a:buNone/>
            </a:pPr>
            <a:r>
              <a:rPr lang="en-US" altLang="zh-CN" sz="2000" b="1" kern="0" dirty="0" smtClean="0">
                <a:solidFill>
                  <a:srgbClr val="0000CC"/>
                </a:solidFill>
              </a:rPr>
              <a:t>【</a:t>
            </a:r>
            <a:r>
              <a:rPr lang="zh-CN" altLang="en-US" sz="2000" b="1" kern="0" dirty="0" smtClean="0">
                <a:solidFill>
                  <a:srgbClr val="0000CC"/>
                </a:solidFill>
              </a:rPr>
              <a:t>例</a:t>
            </a:r>
            <a:r>
              <a:rPr lang="en-US" altLang="zh-CN" sz="2000" b="1" kern="0" dirty="0" smtClean="0">
                <a:solidFill>
                  <a:srgbClr val="0000CC"/>
                </a:solidFill>
              </a:rPr>
              <a:t>】  </a:t>
            </a:r>
            <a:r>
              <a:rPr lang="zh-CN" altLang="en-US" sz="2000" b="1" kern="0" dirty="0" smtClean="0">
                <a:solidFill>
                  <a:srgbClr val="0000CC"/>
                </a:solidFill>
              </a:rPr>
              <a:t>派生类构造函数的定义。</a:t>
            </a:r>
          </a:p>
          <a:p>
            <a:pPr eaLnBrk="1" hangingPunct="1">
              <a:lnSpc>
                <a:spcPct val="80000"/>
              </a:lnSpc>
              <a:buFontTx/>
              <a:buNone/>
            </a:pPr>
            <a:r>
              <a:rPr lang="en-US" altLang="zh-CN" sz="1800" b="1" kern="0" dirty="0" smtClean="0"/>
              <a:t>#include &lt;</a:t>
            </a:r>
            <a:r>
              <a:rPr lang="en-US" altLang="zh-CN" sz="1800" b="1" kern="0" dirty="0" err="1" smtClean="0"/>
              <a:t>iostream</a:t>
            </a:r>
            <a:r>
              <a:rPr lang="en-US" altLang="zh-CN" sz="1800" b="1" kern="0" dirty="0" smtClean="0"/>
              <a:t>&gt;</a:t>
            </a:r>
          </a:p>
          <a:p>
            <a:pPr eaLnBrk="1" hangingPunct="1">
              <a:lnSpc>
                <a:spcPct val="80000"/>
              </a:lnSpc>
              <a:buFontTx/>
              <a:buNone/>
            </a:pPr>
            <a:r>
              <a:rPr lang="en-US" altLang="zh-CN" sz="1800" b="1" kern="0" dirty="0" smtClean="0"/>
              <a:t>using namespace </a:t>
            </a:r>
            <a:r>
              <a:rPr lang="en-US" altLang="zh-CN" sz="1800" b="1" kern="0" dirty="0" err="1" smtClean="0"/>
              <a:t>std</a:t>
            </a:r>
            <a:r>
              <a:rPr lang="en-US" altLang="zh-CN" sz="1800" b="1" kern="0" dirty="0" smtClean="0"/>
              <a:t>;</a:t>
            </a:r>
          </a:p>
          <a:p>
            <a:pPr eaLnBrk="1" hangingPunct="1">
              <a:lnSpc>
                <a:spcPct val="80000"/>
              </a:lnSpc>
              <a:buFontTx/>
              <a:buNone/>
            </a:pPr>
            <a:r>
              <a:rPr lang="en-US" altLang="zh-CN" sz="1800" b="1" kern="0" dirty="0" smtClean="0"/>
              <a:t>class Point{</a:t>
            </a:r>
          </a:p>
          <a:p>
            <a:pPr eaLnBrk="1" hangingPunct="1">
              <a:lnSpc>
                <a:spcPct val="80000"/>
              </a:lnSpc>
              <a:buFontTx/>
              <a:buNone/>
            </a:pPr>
            <a:r>
              <a:rPr lang="en-US" altLang="zh-CN" sz="1800" b="1" kern="0" dirty="0" smtClean="0"/>
              <a:t>protected:</a:t>
            </a:r>
          </a:p>
          <a:p>
            <a:pPr eaLnBrk="1" hangingPunct="1">
              <a:lnSpc>
                <a:spcPct val="80000"/>
              </a:lnSpc>
              <a:buFontTx/>
              <a:buNone/>
            </a:pPr>
            <a:r>
              <a:rPr lang="en-US" altLang="zh-CN" sz="1800" b="1" kern="0" dirty="0" smtClean="0"/>
              <a:t>    </a:t>
            </a:r>
            <a:r>
              <a:rPr lang="en-US" altLang="zh-CN" sz="1800" b="1" kern="0" dirty="0" err="1" smtClean="0"/>
              <a:t>int</a:t>
            </a:r>
            <a:r>
              <a:rPr lang="en-US" altLang="zh-CN" sz="1800" b="1" kern="0" dirty="0" smtClean="0"/>
              <a:t> </a:t>
            </a:r>
            <a:r>
              <a:rPr lang="en-US" altLang="zh-CN" sz="1800" b="1" kern="0" dirty="0" err="1" smtClean="0"/>
              <a:t>x,y</a:t>
            </a:r>
            <a:r>
              <a:rPr lang="en-US" altLang="zh-CN" sz="1800" b="1" kern="0" dirty="0" smtClean="0"/>
              <a:t>;</a:t>
            </a:r>
          </a:p>
          <a:p>
            <a:pPr eaLnBrk="1" hangingPunct="1">
              <a:lnSpc>
                <a:spcPct val="80000"/>
              </a:lnSpc>
              <a:buFontTx/>
              <a:buNone/>
            </a:pPr>
            <a:r>
              <a:rPr lang="en-US" altLang="zh-CN" sz="1800" b="1" kern="0" dirty="0" smtClean="0"/>
              <a:t>public:</a:t>
            </a:r>
          </a:p>
          <a:p>
            <a:pPr eaLnBrk="1" hangingPunct="1">
              <a:lnSpc>
                <a:spcPct val="80000"/>
              </a:lnSpc>
              <a:buFontTx/>
              <a:buNone/>
            </a:pPr>
            <a:r>
              <a:rPr lang="en-US" altLang="zh-CN" sz="1800" b="1" kern="0" dirty="0" smtClean="0"/>
              <a:t>    </a:t>
            </a:r>
            <a:r>
              <a:rPr lang="en-US" altLang="zh-CN" sz="1800" b="1" kern="0" dirty="0" smtClean="0">
                <a:solidFill>
                  <a:srgbClr val="0000CC"/>
                </a:solidFill>
              </a:rPr>
              <a:t>Point(</a:t>
            </a:r>
            <a:r>
              <a:rPr lang="en-US" altLang="zh-CN" sz="1800" b="1" kern="0" dirty="0" err="1" smtClean="0">
                <a:solidFill>
                  <a:srgbClr val="0000CC"/>
                </a:solidFill>
              </a:rPr>
              <a:t>int</a:t>
            </a:r>
            <a:r>
              <a:rPr lang="en-US" altLang="zh-CN" sz="1800" b="1" kern="0" dirty="0" smtClean="0">
                <a:solidFill>
                  <a:srgbClr val="0000CC"/>
                </a:solidFill>
              </a:rPr>
              <a:t> </a:t>
            </a:r>
            <a:r>
              <a:rPr lang="en-US" altLang="zh-CN" sz="1800" b="1" kern="0" dirty="0" err="1" smtClean="0">
                <a:solidFill>
                  <a:srgbClr val="0000CC"/>
                </a:solidFill>
              </a:rPr>
              <a:t>a,int</a:t>
            </a:r>
            <a:r>
              <a:rPr lang="en-US" altLang="zh-CN" sz="1800" b="1" kern="0" dirty="0" smtClean="0">
                <a:solidFill>
                  <a:srgbClr val="0000CC"/>
                </a:solidFill>
              </a:rPr>
              <a:t> b=0) </a:t>
            </a:r>
            <a:r>
              <a:rPr lang="en-US" altLang="zh-CN" sz="1800" b="1" kern="0" dirty="0" smtClean="0"/>
              <a:t>{</a:t>
            </a:r>
          </a:p>
          <a:p>
            <a:pPr eaLnBrk="1" hangingPunct="1">
              <a:lnSpc>
                <a:spcPct val="80000"/>
              </a:lnSpc>
              <a:buFontTx/>
              <a:buNone/>
            </a:pPr>
            <a:r>
              <a:rPr lang="en-US" altLang="zh-CN" sz="1800" b="1" kern="0" dirty="0" smtClean="0"/>
              <a:t>        x=a;  y=b;</a:t>
            </a:r>
          </a:p>
          <a:p>
            <a:pPr eaLnBrk="1" hangingPunct="1">
              <a:lnSpc>
                <a:spcPct val="80000"/>
              </a:lnSpc>
              <a:buFontTx/>
              <a:buNone/>
            </a:pPr>
            <a:r>
              <a:rPr lang="en-US" altLang="zh-CN" sz="1800" b="1" kern="0" dirty="0" smtClean="0"/>
              <a:t>        </a:t>
            </a:r>
            <a:r>
              <a:rPr lang="en-US" altLang="zh-CN" sz="1800" b="1" kern="0" dirty="0" err="1" smtClean="0"/>
              <a:t>cout</a:t>
            </a:r>
            <a:r>
              <a:rPr lang="en-US" altLang="zh-CN" sz="1800" b="1" kern="0" dirty="0" smtClean="0"/>
              <a:t>&lt;&lt;"constructing point("&lt;&lt;x&lt;&lt;","&lt;&lt;y&lt;&lt;")"&lt;&lt;</a:t>
            </a:r>
            <a:r>
              <a:rPr lang="en-US" altLang="zh-CN" sz="1800" b="1" kern="0" dirty="0" err="1" smtClean="0"/>
              <a:t>endl</a:t>
            </a:r>
            <a:r>
              <a:rPr lang="en-US" altLang="zh-CN" sz="1800" b="1" kern="0" dirty="0" smtClean="0"/>
              <a:t>;</a:t>
            </a:r>
          </a:p>
          <a:p>
            <a:pPr eaLnBrk="1" hangingPunct="1">
              <a:lnSpc>
                <a:spcPct val="80000"/>
              </a:lnSpc>
              <a:buFontTx/>
              <a:buNone/>
            </a:pPr>
            <a:r>
              <a:rPr lang="en-US" altLang="zh-CN" sz="1800" b="1" kern="0" dirty="0" smtClean="0"/>
              <a:t>    }</a:t>
            </a:r>
          </a:p>
          <a:p>
            <a:pPr eaLnBrk="1" hangingPunct="1">
              <a:lnSpc>
                <a:spcPct val="80000"/>
              </a:lnSpc>
              <a:buFontTx/>
              <a:buNone/>
            </a:pPr>
            <a:r>
              <a:rPr lang="en-US" altLang="zh-CN" sz="1800" b="1" kern="0" dirty="0" smtClean="0"/>
              <a:t>};</a:t>
            </a:r>
            <a:endParaRPr lang="en-US" altLang="zh-CN" sz="1800" b="1" kern="0" dirty="0"/>
          </a:p>
        </p:txBody>
      </p:sp>
      <p:sp>
        <p:nvSpPr>
          <p:cNvPr id="6" name="Rectangle 2"/>
          <p:cNvSpPr txBox="1">
            <a:spLocks noChangeArrowheads="1"/>
          </p:cNvSpPr>
          <p:nvPr/>
        </p:nvSpPr>
        <p:spPr bwMode="auto">
          <a:xfrm>
            <a:off x="4455457" y="3068960"/>
            <a:ext cx="4486730" cy="3805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80000"/>
              </a:lnSpc>
              <a:buFontTx/>
              <a:buNone/>
            </a:pPr>
            <a:r>
              <a:rPr lang="en-US" altLang="zh-CN" sz="1800" b="1" kern="0" dirty="0" smtClean="0"/>
              <a:t>class </a:t>
            </a:r>
            <a:r>
              <a:rPr lang="en-US" altLang="zh-CN" sz="1800" b="1" kern="0" dirty="0" err="1" smtClean="0"/>
              <a:t>Line:public</a:t>
            </a:r>
            <a:r>
              <a:rPr lang="en-US" altLang="zh-CN" sz="1800" b="1" kern="0" dirty="0" smtClean="0"/>
              <a:t> Point{</a:t>
            </a:r>
          </a:p>
          <a:p>
            <a:pPr eaLnBrk="1" hangingPunct="1">
              <a:lnSpc>
                <a:spcPct val="80000"/>
              </a:lnSpc>
              <a:buFontTx/>
              <a:buNone/>
            </a:pPr>
            <a:r>
              <a:rPr lang="en-US" altLang="zh-CN" sz="1800" b="1" kern="0" dirty="0" smtClean="0"/>
              <a:t>protected:</a:t>
            </a:r>
          </a:p>
          <a:p>
            <a:pPr eaLnBrk="1" hangingPunct="1">
              <a:lnSpc>
                <a:spcPct val="80000"/>
              </a:lnSpc>
              <a:buFontTx/>
              <a:buNone/>
            </a:pPr>
            <a:r>
              <a:rPr lang="en-US" altLang="zh-CN" sz="1800" b="1" kern="0" dirty="0" smtClean="0"/>
              <a:t>    </a:t>
            </a:r>
            <a:r>
              <a:rPr lang="en-US" altLang="zh-CN" sz="1800" b="1" kern="0" dirty="0" err="1" smtClean="0"/>
              <a:t>int</a:t>
            </a:r>
            <a:r>
              <a:rPr lang="en-US" altLang="zh-CN" sz="1800" b="1" kern="0" dirty="0" smtClean="0"/>
              <a:t> </a:t>
            </a:r>
            <a:r>
              <a:rPr lang="en-US" altLang="zh-CN" sz="1800" b="1" kern="0" dirty="0" err="1" smtClean="0"/>
              <a:t>len</a:t>
            </a:r>
            <a:r>
              <a:rPr lang="en-US" altLang="zh-CN" sz="1800" b="1" kern="0" dirty="0" smtClean="0"/>
              <a:t>;</a:t>
            </a:r>
          </a:p>
          <a:p>
            <a:pPr eaLnBrk="1" hangingPunct="1">
              <a:lnSpc>
                <a:spcPct val="80000"/>
              </a:lnSpc>
              <a:buFontTx/>
              <a:buNone/>
            </a:pPr>
            <a:r>
              <a:rPr lang="en-US" altLang="zh-CN" sz="1800" b="1" kern="0" dirty="0" smtClean="0"/>
              <a:t>public:</a:t>
            </a:r>
          </a:p>
          <a:p>
            <a:pPr eaLnBrk="1" hangingPunct="1">
              <a:lnSpc>
                <a:spcPct val="80000"/>
              </a:lnSpc>
              <a:buFontTx/>
              <a:buNone/>
            </a:pPr>
            <a:r>
              <a:rPr lang="en-US" altLang="zh-CN" sz="1800" b="1" kern="0" dirty="0" smtClean="0"/>
              <a:t>    Line(</a:t>
            </a:r>
            <a:r>
              <a:rPr lang="en-US" altLang="zh-CN" sz="1800" b="1" kern="0" dirty="0" err="1" smtClean="0"/>
              <a:t>int</a:t>
            </a:r>
            <a:r>
              <a:rPr lang="en-US" altLang="zh-CN" sz="1800" b="1" kern="0" dirty="0" smtClean="0"/>
              <a:t> </a:t>
            </a:r>
            <a:r>
              <a:rPr lang="en-US" altLang="zh-CN" sz="1800" b="1" kern="0" dirty="0" err="1" smtClean="0"/>
              <a:t>a,int</a:t>
            </a:r>
            <a:r>
              <a:rPr lang="en-US" altLang="zh-CN" sz="1800" b="1" kern="0" dirty="0" smtClean="0"/>
              <a:t> </a:t>
            </a:r>
            <a:r>
              <a:rPr lang="en-US" altLang="zh-CN" sz="1800" b="1" kern="0" dirty="0" err="1" smtClean="0"/>
              <a:t>b,int</a:t>
            </a:r>
            <a:r>
              <a:rPr lang="en-US" altLang="zh-CN" sz="1800" b="1" kern="0" dirty="0" smtClean="0"/>
              <a:t> l</a:t>
            </a:r>
            <a:r>
              <a:rPr lang="en-US" altLang="zh-CN" sz="1800" b="1" kern="0" dirty="0" smtClean="0">
                <a:solidFill>
                  <a:srgbClr val="FF0000"/>
                </a:solidFill>
              </a:rPr>
              <a:t>):Point(</a:t>
            </a:r>
            <a:r>
              <a:rPr lang="en-US" altLang="zh-CN" sz="1800" b="1" kern="0" dirty="0" err="1" smtClean="0">
                <a:solidFill>
                  <a:srgbClr val="FF0000"/>
                </a:solidFill>
              </a:rPr>
              <a:t>a,b</a:t>
            </a:r>
            <a:r>
              <a:rPr lang="en-US" altLang="zh-CN" sz="1800" b="1" kern="0" dirty="0" smtClean="0">
                <a:solidFill>
                  <a:srgbClr val="FF0000"/>
                </a:solidFill>
              </a:rPr>
              <a:t>) </a:t>
            </a:r>
            <a:r>
              <a:rPr lang="en-US" altLang="zh-CN" sz="1800" b="1" kern="0" dirty="0" smtClean="0"/>
              <a:t>{</a:t>
            </a:r>
          </a:p>
          <a:p>
            <a:pPr eaLnBrk="1" hangingPunct="1">
              <a:lnSpc>
                <a:spcPct val="80000"/>
              </a:lnSpc>
              <a:buFontTx/>
              <a:buNone/>
            </a:pPr>
            <a:r>
              <a:rPr lang="en-US" altLang="zh-CN" sz="1800" b="1" kern="0" dirty="0" smtClean="0"/>
              <a:t>	</a:t>
            </a:r>
            <a:r>
              <a:rPr lang="en-US" altLang="zh-CN" sz="1800" b="1" i="1" kern="0" dirty="0" smtClean="0">
                <a:solidFill>
                  <a:srgbClr val="0000CC"/>
                </a:solidFill>
              </a:rPr>
              <a:t>//</a:t>
            </a:r>
            <a:r>
              <a:rPr lang="zh-CN" altLang="en-US" sz="1800" b="1" i="1" kern="0" dirty="0" smtClean="0">
                <a:solidFill>
                  <a:srgbClr val="0000CC"/>
                </a:solidFill>
              </a:rPr>
              <a:t>构造函数初始化列表</a:t>
            </a:r>
          </a:p>
          <a:p>
            <a:pPr eaLnBrk="1" hangingPunct="1">
              <a:lnSpc>
                <a:spcPct val="80000"/>
              </a:lnSpc>
              <a:buFontTx/>
              <a:buNone/>
            </a:pPr>
            <a:r>
              <a:rPr lang="zh-CN" altLang="en-US" sz="1800" b="1" kern="0" dirty="0" smtClean="0"/>
              <a:t>        </a:t>
            </a:r>
            <a:r>
              <a:rPr lang="en-US" altLang="zh-CN" sz="1800" b="1" kern="0" dirty="0" err="1" smtClean="0"/>
              <a:t>len</a:t>
            </a:r>
            <a:r>
              <a:rPr lang="en-US" altLang="zh-CN" sz="1800" b="1" kern="0" dirty="0" smtClean="0"/>
              <a:t>=l;</a:t>
            </a:r>
          </a:p>
          <a:p>
            <a:pPr eaLnBrk="1" hangingPunct="1">
              <a:lnSpc>
                <a:spcPct val="80000"/>
              </a:lnSpc>
              <a:buFontTx/>
              <a:buNone/>
            </a:pPr>
            <a:r>
              <a:rPr lang="en-US" altLang="zh-CN" sz="1800" b="1" kern="0" dirty="0" smtClean="0"/>
              <a:t>        </a:t>
            </a:r>
            <a:r>
              <a:rPr lang="en-US" altLang="zh-CN" sz="1800" b="1" kern="0" dirty="0" err="1" smtClean="0"/>
              <a:t>cout</a:t>
            </a:r>
            <a:r>
              <a:rPr lang="en-US" altLang="zh-CN" sz="1800" b="1" kern="0" dirty="0" smtClean="0"/>
              <a:t>&lt;&lt;"Constructing </a:t>
            </a:r>
            <a:r>
              <a:rPr lang="en-US" altLang="zh-CN" sz="1800" b="1" kern="0" dirty="0" err="1" smtClean="0"/>
              <a:t>Line,len</a:t>
            </a:r>
            <a:r>
              <a:rPr lang="en-US" altLang="zh-CN" sz="1800" b="1" kern="0" dirty="0" smtClean="0"/>
              <a:t> ..."&lt;&lt;</a:t>
            </a:r>
            <a:r>
              <a:rPr lang="en-US" altLang="zh-CN" sz="1800" b="1" kern="0" dirty="0" err="1" smtClean="0"/>
              <a:t>len</a:t>
            </a:r>
            <a:r>
              <a:rPr lang="en-US" altLang="zh-CN" sz="1800" b="1" kern="0" dirty="0" smtClean="0"/>
              <a:t>&lt;&lt;</a:t>
            </a:r>
            <a:r>
              <a:rPr lang="en-US" altLang="zh-CN" sz="1800" b="1" kern="0" dirty="0" err="1" smtClean="0"/>
              <a:t>endl</a:t>
            </a:r>
            <a:r>
              <a:rPr lang="en-US" altLang="zh-CN" sz="1800" b="1" kern="0" dirty="0" smtClean="0"/>
              <a:t>;</a:t>
            </a:r>
          </a:p>
          <a:p>
            <a:pPr eaLnBrk="1" hangingPunct="1">
              <a:lnSpc>
                <a:spcPct val="80000"/>
              </a:lnSpc>
              <a:buFontTx/>
              <a:buNone/>
            </a:pPr>
            <a:r>
              <a:rPr lang="en-US" altLang="zh-CN" sz="1800" b="1" kern="0" dirty="0" smtClean="0"/>
              <a:t>    }</a:t>
            </a:r>
          </a:p>
          <a:p>
            <a:pPr eaLnBrk="1" hangingPunct="1">
              <a:lnSpc>
                <a:spcPct val="80000"/>
              </a:lnSpc>
              <a:buFontTx/>
              <a:buNone/>
            </a:pPr>
            <a:r>
              <a:rPr lang="en-US" altLang="zh-CN" sz="1800" b="1" kern="0" dirty="0" smtClean="0"/>
              <a:t>};</a:t>
            </a:r>
          </a:p>
          <a:p>
            <a:pPr eaLnBrk="1" hangingPunct="1">
              <a:lnSpc>
                <a:spcPct val="80000"/>
              </a:lnSpc>
              <a:buFontTx/>
              <a:buNone/>
            </a:pPr>
            <a:r>
              <a:rPr lang="en-US" altLang="zh-CN" sz="1800" b="1" kern="0" dirty="0" smtClean="0"/>
              <a:t>void main(){</a:t>
            </a:r>
          </a:p>
          <a:p>
            <a:pPr eaLnBrk="1" hangingPunct="1">
              <a:lnSpc>
                <a:spcPct val="80000"/>
              </a:lnSpc>
              <a:buFontTx/>
              <a:buNone/>
            </a:pPr>
            <a:r>
              <a:rPr lang="en-US" altLang="zh-CN" sz="1800" b="1" kern="0" dirty="0" smtClean="0"/>
              <a:t>    Line L1(1,2,3);</a:t>
            </a:r>
          </a:p>
          <a:p>
            <a:pPr eaLnBrk="1" hangingPunct="1">
              <a:lnSpc>
                <a:spcPct val="80000"/>
              </a:lnSpc>
              <a:buFontTx/>
              <a:buNone/>
            </a:pPr>
            <a:r>
              <a:rPr lang="en-US" altLang="zh-CN" sz="1800" b="1" kern="0" dirty="0" smtClean="0"/>
              <a:t>}</a:t>
            </a:r>
            <a:endParaRPr lang="en-US" altLang="zh-CN" sz="1800" b="1" kern="0" dirty="0"/>
          </a:p>
        </p:txBody>
      </p:sp>
      <p:sp>
        <p:nvSpPr>
          <p:cNvPr id="7" name="对话气泡: 矩形 1"/>
          <p:cNvSpPr/>
          <p:nvPr/>
        </p:nvSpPr>
        <p:spPr>
          <a:xfrm>
            <a:off x="6698822" y="5619509"/>
            <a:ext cx="2383020" cy="1080120"/>
          </a:xfrm>
          <a:prstGeom prst="wedgeRectCallout">
            <a:avLst>
              <a:gd name="adj1" fmla="val -23721"/>
              <a:gd name="adj2" fmla="val -16138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600" b="1" dirty="0">
                <a:solidFill>
                  <a:schemeClr val="tx1"/>
                </a:solidFill>
              </a:rPr>
              <a:t>Line</a:t>
            </a:r>
            <a:r>
              <a:rPr lang="zh-CN" altLang="en-US" sz="1600" b="1" dirty="0">
                <a:solidFill>
                  <a:schemeClr val="tx1"/>
                </a:solidFill>
              </a:rPr>
              <a:t>类必须在构造函数列表中向基类</a:t>
            </a:r>
            <a:r>
              <a:rPr lang="en-US" altLang="zh-CN" sz="1600" b="1" dirty="0">
                <a:solidFill>
                  <a:schemeClr val="tx1"/>
                </a:solidFill>
              </a:rPr>
              <a:t>Point</a:t>
            </a:r>
            <a:r>
              <a:rPr lang="zh-CN" altLang="en-US" sz="1600" b="1" dirty="0">
                <a:solidFill>
                  <a:schemeClr val="tx1"/>
                </a:solidFill>
              </a:rPr>
              <a:t>类构造函数提供初值！</a:t>
            </a:r>
          </a:p>
        </p:txBody>
      </p:sp>
    </p:spTree>
    <p:extLst>
      <p:ext uri="{BB962C8B-B14F-4D97-AF65-F5344CB8AC3E}">
        <p14:creationId xmlns:p14="http://schemas.microsoft.com/office/powerpoint/2010/main" val="2333175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 calcmode="lin" valueType="num">
                                      <p:cBhvr additive="base">
                                        <p:cTn id="7" dur="5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011">
                                            <p:txEl>
                                              <p:pRg st="1" end="1"/>
                                            </p:txEl>
                                          </p:spTgt>
                                        </p:tgtEl>
                                        <p:attrNameLst>
                                          <p:attrName>style.visibility</p:attrName>
                                        </p:attrNameLst>
                                      </p:cBhvr>
                                      <p:to>
                                        <p:strVal val="visible"/>
                                      </p:to>
                                    </p:set>
                                    <p:anim calcmode="lin" valueType="num">
                                      <p:cBhvr additive="base">
                                        <p:cTn id="13" dur="500" fill="hold"/>
                                        <p:tgtEl>
                                          <p:spTgt spid="430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3011">
                                            <p:txEl>
                                              <p:pRg st="2" end="2"/>
                                            </p:txEl>
                                          </p:spTgt>
                                        </p:tgtEl>
                                        <p:attrNameLst>
                                          <p:attrName>style.visibility</p:attrName>
                                        </p:attrNameLst>
                                      </p:cBhvr>
                                      <p:to>
                                        <p:strVal val="visible"/>
                                      </p:to>
                                    </p:set>
                                    <p:anim calcmode="lin" valueType="num">
                                      <p:cBhvr additive="base">
                                        <p:cTn id="19" dur="500" fill="hold"/>
                                        <p:tgtEl>
                                          <p:spTgt spid="430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fade">
                                      <p:cBhvr>
                                        <p:cTn id="25" dur="1000"/>
                                        <p:tgtEl>
                                          <p:spTgt spid="4">
                                            <p:txEl>
                                              <p:pRg st="0" end="0"/>
                                            </p:txEl>
                                          </p:spTgt>
                                        </p:tgtEl>
                                      </p:cBhvr>
                                    </p:animEffect>
                                    <p:anim calcmode="lin" valueType="num">
                                      <p:cBhvr>
                                        <p:cTn id="26"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0" end="0"/>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fade">
                                      <p:cBhvr>
                                        <p:cTn id="30" dur="1000"/>
                                        <p:tgtEl>
                                          <p:spTgt spid="4">
                                            <p:txEl>
                                              <p:pRg st="1" end="1"/>
                                            </p:txEl>
                                          </p:spTgt>
                                        </p:tgtEl>
                                      </p:cBhvr>
                                    </p:animEffect>
                                    <p:anim calcmode="lin" valueType="num">
                                      <p:cBhvr>
                                        <p:cTn id="31"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4">
                                            <p:txEl>
                                              <p:pRg st="1" end="1"/>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fade">
                                      <p:cBhvr>
                                        <p:cTn id="35" dur="1000"/>
                                        <p:tgtEl>
                                          <p:spTgt spid="4">
                                            <p:txEl>
                                              <p:pRg st="2" end="2"/>
                                            </p:txEl>
                                          </p:spTgt>
                                        </p:tgtEl>
                                      </p:cBhvr>
                                    </p:animEffect>
                                    <p:anim calcmode="lin" valueType="num">
                                      <p:cBhvr>
                                        <p:cTn id="36"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2" end="2"/>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4">
                                            <p:txEl>
                                              <p:pRg st="3" end="3"/>
                                            </p:txEl>
                                          </p:spTgt>
                                        </p:tgtEl>
                                        <p:attrNameLst>
                                          <p:attrName>style.visibility</p:attrName>
                                        </p:attrNameLst>
                                      </p:cBhvr>
                                      <p:to>
                                        <p:strVal val="visible"/>
                                      </p:to>
                                    </p:set>
                                    <p:animEffect transition="in" filter="fade">
                                      <p:cBhvr>
                                        <p:cTn id="40" dur="1000"/>
                                        <p:tgtEl>
                                          <p:spTgt spid="4">
                                            <p:txEl>
                                              <p:pRg st="3" end="3"/>
                                            </p:txEl>
                                          </p:spTgt>
                                        </p:tgtEl>
                                      </p:cBhvr>
                                    </p:animEffect>
                                    <p:anim calcmode="lin" valueType="num">
                                      <p:cBhvr>
                                        <p:cTn id="41"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3" end="3"/>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4">
                                            <p:txEl>
                                              <p:pRg st="4" end="4"/>
                                            </p:txEl>
                                          </p:spTgt>
                                        </p:tgtEl>
                                        <p:attrNameLst>
                                          <p:attrName>style.visibility</p:attrName>
                                        </p:attrNameLst>
                                      </p:cBhvr>
                                      <p:to>
                                        <p:strVal val="visible"/>
                                      </p:to>
                                    </p:set>
                                    <p:animEffect transition="in" filter="fade">
                                      <p:cBhvr>
                                        <p:cTn id="45" dur="1000"/>
                                        <p:tgtEl>
                                          <p:spTgt spid="4">
                                            <p:txEl>
                                              <p:pRg st="4" end="4"/>
                                            </p:txEl>
                                          </p:spTgt>
                                        </p:tgtEl>
                                      </p:cBhvr>
                                    </p:animEffect>
                                    <p:anim calcmode="lin" valueType="num">
                                      <p:cBhvr>
                                        <p:cTn id="4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4">
                                            <p:txEl>
                                              <p:pRg st="4" end="4"/>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4">
                                            <p:txEl>
                                              <p:pRg st="5" end="5"/>
                                            </p:txEl>
                                          </p:spTgt>
                                        </p:tgtEl>
                                        <p:attrNameLst>
                                          <p:attrName>style.visibility</p:attrName>
                                        </p:attrNameLst>
                                      </p:cBhvr>
                                      <p:to>
                                        <p:strVal val="visible"/>
                                      </p:to>
                                    </p:set>
                                    <p:animEffect transition="in" filter="fade">
                                      <p:cBhvr>
                                        <p:cTn id="50" dur="1000"/>
                                        <p:tgtEl>
                                          <p:spTgt spid="4">
                                            <p:txEl>
                                              <p:pRg st="5" end="5"/>
                                            </p:txEl>
                                          </p:spTgt>
                                        </p:tgtEl>
                                      </p:cBhvr>
                                    </p:animEffect>
                                    <p:anim calcmode="lin" valueType="num">
                                      <p:cBhvr>
                                        <p:cTn id="51"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52" dur="1000" fill="hold"/>
                                        <p:tgtEl>
                                          <p:spTgt spid="4">
                                            <p:txEl>
                                              <p:pRg st="5" end="5"/>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animEffect transition="in" filter="fade">
                                      <p:cBhvr>
                                        <p:cTn id="55" dur="1000"/>
                                        <p:tgtEl>
                                          <p:spTgt spid="4">
                                            <p:txEl>
                                              <p:pRg st="6" end="6"/>
                                            </p:txEl>
                                          </p:spTgt>
                                        </p:tgtEl>
                                      </p:cBhvr>
                                    </p:animEffect>
                                    <p:anim calcmode="lin" valueType="num">
                                      <p:cBhvr>
                                        <p:cTn id="56"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4">
                                            <p:txEl>
                                              <p:pRg st="6" end="6"/>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4">
                                            <p:txEl>
                                              <p:pRg st="7" end="7"/>
                                            </p:txEl>
                                          </p:spTgt>
                                        </p:tgtEl>
                                        <p:attrNameLst>
                                          <p:attrName>style.visibility</p:attrName>
                                        </p:attrNameLst>
                                      </p:cBhvr>
                                      <p:to>
                                        <p:strVal val="visible"/>
                                      </p:to>
                                    </p:set>
                                    <p:animEffect transition="in" filter="fade">
                                      <p:cBhvr>
                                        <p:cTn id="60" dur="1000"/>
                                        <p:tgtEl>
                                          <p:spTgt spid="4">
                                            <p:txEl>
                                              <p:pRg st="7" end="7"/>
                                            </p:txEl>
                                          </p:spTgt>
                                        </p:tgtEl>
                                      </p:cBhvr>
                                    </p:animEffect>
                                    <p:anim calcmode="lin" valueType="num">
                                      <p:cBhvr>
                                        <p:cTn id="61"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62" dur="1000" fill="hold"/>
                                        <p:tgtEl>
                                          <p:spTgt spid="4">
                                            <p:txEl>
                                              <p:pRg st="7" end="7"/>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4">
                                            <p:txEl>
                                              <p:pRg st="8" end="8"/>
                                            </p:txEl>
                                          </p:spTgt>
                                        </p:tgtEl>
                                        <p:attrNameLst>
                                          <p:attrName>style.visibility</p:attrName>
                                        </p:attrNameLst>
                                      </p:cBhvr>
                                      <p:to>
                                        <p:strVal val="visible"/>
                                      </p:to>
                                    </p:set>
                                    <p:animEffect transition="in" filter="fade">
                                      <p:cBhvr>
                                        <p:cTn id="65" dur="1000"/>
                                        <p:tgtEl>
                                          <p:spTgt spid="4">
                                            <p:txEl>
                                              <p:pRg st="8" end="8"/>
                                            </p:txEl>
                                          </p:spTgt>
                                        </p:tgtEl>
                                      </p:cBhvr>
                                    </p:animEffect>
                                    <p:anim calcmode="lin" valueType="num">
                                      <p:cBhvr>
                                        <p:cTn id="66"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7" dur="1000" fill="hold"/>
                                        <p:tgtEl>
                                          <p:spTgt spid="4">
                                            <p:txEl>
                                              <p:pRg st="8" end="8"/>
                                            </p:txEl>
                                          </p:spTgt>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4">
                                            <p:txEl>
                                              <p:pRg st="9" end="9"/>
                                            </p:txEl>
                                          </p:spTgt>
                                        </p:tgtEl>
                                        <p:attrNameLst>
                                          <p:attrName>style.visibility</p:attrName>
                                        </p:attrNameLst>
                                      </p:cBhvr>
                                      <p:to>
                                        <p:strVal val="visible"/>
                                      </p:to>
                                    </p:set>
                                    <p:animEffect transition="in" filter="fade">
                                      <p:cBhvr>
                                        <p:cTn id="70" dur="1000"/>
                                        <p:tgtEl>
                                          <p:spTgt spid="4">
                                            <p:txEl>
                                              <p:pRg st="9" end="9"/>
                                            </p:txEl>
                                          </p:spTgt>
                                        </p:tgtEl>
                                      </p:cBhvr>
                                    </p:animEffect>
                                    <p:anim calcmode="lin" valueType="num">
                                      <p:cBhvr>
                                        <p:cTn id="71"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4">
                                            <p:txEl>
                                              <p:pRg st="9" end="9"/>
                                            </p:txEl>
                                          </p:spTgt>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4">
                                            <p:txEl>
                                              <p:pRg st="10" end="10"/>
                                            </p:txEl>
                                          </p:spTgt>
                                        </p:tgtEl>
                                        <p:attrNameLst>
                                          <p:attrName>style.visibility</p:attrName>
                                        </p:attrNameLst>
                                      </p:cBhvr>
                                      <p:to>
                                        <p:strVal val="visible"/>
                                      </p:to>
                                    </p:set>
                                    <p:animEffect transition="in" filter="fade">
                                      <p:cBhvr>
                                        <p:cTn id="75" dur="1000"/>
                                        <p:tgtEl>
                                          <p:spTgt spid="4">
                                            <p:txEl>
                                              <p:pRg st="10" end="10"/>
                                            </p:txEl>
                                          </p:spTgt>
                                        </p:tgtEl>
                                      </p:cBhvr>
                                    </p:animEffect>
                                    <p:anim calcmode="lin" valueType="num">
                                      <p:cBhvr>
                                        <p:cTn id="76"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77"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4">
                                            <p:txEl>
                                              <p:pRg st="11" end="11"/>
                                            </p:txEl>
                                          </p:spTgt>
                                        </p:tgtEl>
                                        <p:attrNameLst>
                                          <p:attrName>style.visibility</p:attrName>
                                        </p:attrNameLst>
                                      </p:cBhvr>
                                      <p:to>
                                        <p:strVal val="visible"/>
                                      </p:to>
                                    </p:set>
                                    <p:animEffect transition="in" filter="fade">
                                      <p:cBhvr>
                                        <p:cTn id="80" dur="1000"/>
                                        <p:tgtEl>
                                          <p:spTgt spid="4">
                                            <p:txEl>
                                              <p:pRg st="11" end="11"/>
                                            </p:txEl>
                                          </p:spTgt>
                                        </p:tgtEl>
                                      </p:cBhvr>
                                    </p:animEffect>
                                    <p:anim calcmode="lin" valueType="num">
                                      <p:cBhvr>
                                        <p:cTn id="81"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82"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nodeType="clickEffect">
                                  <p:stCondLst>
                                    <p:cond delay="0"/>
                                  </p:stCondLst>
                                  <p:childTnLst>
                                    <p:set>
                                      <p:cBhvr>
                                        <p:cTn id="86" dur="1" fill="hold">
                                          <p:stCondLst>
                                            <p:cond delay="0"/>
                                          </p:stCondLst>
                                        </p:cTn>
                                        <p:tgtEl>
                                          <p:spTgt spid="6">
                                            <p:txEl>
                                              <p:pRg st="0" end="0"/>
                                            </p:txEl>
                                          </p:spTgt>
                                        </p:tgtEl>
                                        <p:attrNameLst>
                                          <p:attrName>style.visibility</p:attrName>
                                        </p:attrNameLst>
                                      </p:cBhvr>
                                      <p:to>
                                        <p:strVal val="visible"/>
                                      </p:to>
                                    </p:set>
                                    <p:animEffect transition="in" filter="fade">
                                      <p:cBhvr>
                                        <p:cTn id="87" dur="1000"/>
                                        <p:tgtEl>
                                          <p:spTgt spid="6">
                                            <p:txEl>
                                              <p:pRg st="0" end="0"/>
                                            </p:txEl>
                                          </p:spTgt>
                                        </p:tgtEl>
                                      </p:cBhvr>
                                    </p:animEffect>
                                    <p:anim calcmode="lin" valueType="num">
                                      <p:cBhvr>
                                        <p:cTn id="8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8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6">
                                            <p:txEl>
                                              <p:pRg st="1" end="1"/>
                                            </p:txEl>
                                          </p:spTgt>
                                        </p:tgtEl>
                                        <p:attrNameLst>
                                          <p:attrName>style.visibility</p:attrName>
                                        </p:attrNameLst>
                                      </p:cBhvr>
                                      <p:to>
                                        <p:strVal val="visible"/>
                                      </p:to>
                                    </p:set>
                                    <p:animEffect transition="in" filter="fade">
                                      <p:cBhvr>
                                        <p:cTn id="92" dur="1000"/>
                                        <p:tgtEl>
                                          <p:spTgt spid="6">
                                            <p:txEl>
                                              <p:pRg st="1" end="1"/>
                                            </p:txEl>
                                          </p:spTgt>
                                        </p:tgtEl>
                                      </p:cBhvr>
                                    </p:animEffect>
                                    <p:anim calcmode="lin" valueType="num">
                                      <p:cBhvr>
                                        <p:cTn id="9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4" dur="1000" fill="hold"/>
                                        <p:tgtEl>
                                          <p:spTgt spid="6">
                                            <p:txEl>
                                              <p:pRg st="1" end="1"/>
                                            </p:txEl>
                                          </p:spTgt>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6">
                                            <p:txEl>
                                              <p:pRg st="2" end="2"/>
                                            </p:txEl>
                                          </p:spTgt>
                                        </p:tgtEl>
                                        <p:attrNameLst>
                                          <p:attrName>style.visibility</p:attrName>
                                        </p:attrNameLst>
                                      </p:cBhvr>
                                      <p:to>
                                        <p:strVal val="visible"/>
                                      </p:to>
                                    </p:set>
                                    <p:animEffect transition="in" filter="fade">
                                      <p:cBhvr>
                                        <p:cTn id="97" dur="1000"/>
                                        <p:tgtEl>
                                          <p:spTgt spid="6">
                                            <p:txEl>
                                              <p:pRg st="2" end="2"/>
                                            </p:txEl>
                                          </p:spTgt>
                                        </p:tgtEl>
                                      </p:cBhvr>
                                    </p:animEffect>
                                    <p:anim calcmode="lin" valueType="num">
                                      <p:cBhvr>
                                        <p:cTn id="9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6">
                                            <p:txEl>
                                              <p:pRg st="3" end="3"/>
                                            </p:txEl>
                                          </p:spTgt>
                                        </p:tgtEl>
                                        <p:attrNameLst>
                                          <p:attrName>style.visibility</p:attrName>
                                        </p:attrNameLst>
                                      </p:cBhvr>
                                      <p:to>
                                        <p:strVal val="visible"/>
                                      </p:to>
                                    </p:set>
                                    <p:animEffect transition="in" filter="fade">
                                      <p:cBhvr>
                                        <p:cTn id="102" dur="1000"/>
                                        <p:tgtEl>
                                          <p:spTgt spid="6">
                                            <p:txEl>
                                              <p:pRg st="3" end="3"/>
                                            </p:txEl>
                                          </p:spTgt>
                                        </p:tgtEl>
                                      </p:cBhvr>
                                    </p:animEffect>
                                    <p:anim calcmode="lin" valueType="num">
                                      <p:cBhvr>
                                        <p:cTn id="10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04" dur="1000" fill="hold"/>
                                        <p:tgtEl>
                                          <p:spTgt spid="6">
                                            <p:txEl>
                                              <p:pRg st="3" end="3"/>
                                            </p:txEl>
                                          </p:spTgt>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6">
                                            <p:txEl>
                                              <p:pRg st="4" end="4"/>
                                            </p:txEl>
                                          </p:spTgt>
                                        </p:tgtEl>
                                        <p:attrNameLst>
                                          <p:attrName>style.visibility</p:attrName>
                                        </p:attrNameLst>
                                      </p:cBhvr>
                                      <p:to>
                                        <p:strVal val="visible"/>
                                      </p:to>
                                    </p:set>
                                    <p:animEffect transition="in" filter="fade">
                                      <p:cBhvr>
                                        <p:cTn id="107" dur="1000"/>
                                        <p:tgtEl>
                                          <p:spTgt spid="6">
                                            <p:txEl>
                                              <p:pRg st="4" end="4"/>
                                            </p:txEl>
                                          </p:spTgt>
                                        </p:tgtEl>
                                      </p:cBhvr>
                                    </p:animEffect>
                                    <p:anim calcmode="lin" valueType="num">
                                      <p:cBhvr>
                                        <p:cTn id="10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09" dur="1000" fill="hold"/>
                                        <p:tgtEl>
                                          <p:spTgt spid="6">
                                            <p:txEl>
                                              <p:pRg st="4" end="4"/>
                                            </p:txEl>
                                          </p:spTgt>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6">
                                            <p:txEl>
                                              <p:pRg st="5" end="5"/>
                                            </p:txEl>
                                          </p:spTgt>
                                        </p:tgtEl>
                                        <p:attrNameLst>
                                          <p:attrName>style.visibility</p:attrName>
                                        </p:attrNameLst>
                                      </p:cBhvr>
                                      <p:to>
                                        <p:strVal val="visible"/>
                                      </p:to>
                                    </p:set>
                                    <p:animEffect transition="in" filter="fade">
                                      <p:cBhvr>
                                        <p:cTn id="112" dur="1000"/>
                                        <p:tgtEl>
                                          <p:spTgt spid="6">
                                            <p:txEl>
                                              <p:pRg st="5" end="5"/>
                                            </p:txEl>
                                          </p:spTgt>
                                        </p:tgtEl>
                                      </p:cBhvr>
                                    </p:animEffect>
                                    <p:anim calcmode="lin" valueType="num">
                                      <p:cBhvr>
                                        <p:cTn id="11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114" dur="1000" fill="hold"/>
                                        <p:tgtEl>
                                          <p:spTgt spid="6">
                                            <p:txEl>
                                              <p:pRg st="5" end="5"/>
                                            </p:txEl>
                                          </p:spTgt>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0"/>
                                  </p:stCondLst>
                                  <p:childTnLst>
                                    <p:set>
                                      <p:cBhvr>
                                        <p:cTn id="116" dur="1" fill="hold">
                                          <p:stCondLst>
                                            <p:cond delay="0"/>
                                          </p:stCondLst>
                                        </p:cTn>
                                        <p:tgtEl>
                                          <p:spTgt spid="6">
                                            <p:txEl>
                                              <p:pRg st="6" end="6"/>
                                            </p:txEl>
                                          </p:spTgt>
                                        </p:tgtEl>
                                        <p:attrNameLst>
                                          <p:attrName>style.visibility</p:attrName>
                                        </p:attrNameLst>
                                      </p:cBhvr>
                                      <p:to>
                                        <p:strVal val="visible"/>
                                      </p:to>
                                    </p:set>
                                    <p:animEffect transition="in" filter="fade">
                                      <p:cBhvr>
                                        <p:cTn id="117" dur="1000"/>
                                        <p:tgtEl>
                                          <p:spTgt spid="6">
                                            <p:txEl>
                                              <p:pRg st="6" end="6"/>
                                            </p:txEl>
                                          </p:spTgt>
                                        </p:tgtEl>
                                      </p:cBhvr>
                                    </p:animEffect>
                                    <p:anim calcmode="lin" valueType="num">
                                      <p:cBhvr>
                                        <p:cTn id="118"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119" dur="1000" fill="hold"/>
                                        <p:tgtEl>
                                          <p:spTgt spid="6">
                                            <p:txEl>
                                              <p:pRg st="6" end="6"/>
                                            </p:txEl>
                                          </p:spTgt>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6">
                                            <p:txEl>
                                              <p:pRg st="7" end="7"/>
                                            </p:txEl>
                                          </p:spTgt>
                                        </p:tgtEl>
                                        <p:attrNameLst>
                                          <p:attrName>style.visibility</p:attrName>
                                        </p:attrNameLst>
                                      </p:cBhvr>
                                      <p:to>
                                        <p:strVal val="visible"/>
                                      </p:to>
                                    </p:set>
                                    <p:animEffect transition="in" filter="fade">
                                      <p:cBhvr>
                                        <p:cTn id="122" dur="1000"/>
                                        <p:tgtEl>
                                          <p:spTgt spid="6">
                                            <p:txEl>
                                              <p:pRg st="7" end="7"/>
                                            </p:txEl>
                                          </p:spTgt>
                                        </p:tgtEl>
                                      </p:cBhvr>
                                    </p:animEffect>
                                    <p:anim calcmode="lin" valueType="num">
                                      <p:cBhvr>
                                        <p:cTn id="123"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124" dur="1000" fill="hold"/>
                                        <p:tgtEl>
                                          <p:spTgt spid="6">
                                            <p:txEl>
                                              <p:pRg st="7" end="7"/>
                                            </p:txEl>
                                          </p:spTgt>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6">
                                            <p:txEl>
                                              <p:pRg st="8" end="8"/>
                                            </p:txEl>
                                          </p:spTgt>
                                        </p:tgtEl>
                                        <p:attrNameLst>
                                          <p:attrName>style.visibility</p:attrName>
                                        </p:attrNameLst>
                                      </p:cBhvr>
                                      <p:to>
                                        <p:strVal val="visible"/>
                                      </p:to>
                                    </p:set>
                                    <p:animEffect transition="in" filter="fade">
                                      <p:cBhvr>
                                        <p:cTn id="127" dur="1000"/>
                                        <p:tgtEl>
                                          <p:spTgt spid="6">
                                            <p:txEl>
                                              <p:pRg st="8" end="8"/>
                                            </p:txEl>
                                          </p:spTgt>
                                        </p:tgtEl>
                                      </p:cBhvr>
                                    </p:animEffect>
                                    <p:anim calcmode="lin" valueType="num">
                                      <p:cBhvr>
                                        <p:cTn id="128"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129" dur="1000" fill="hold"/>
                                        <p:tgtEl>
                                          <p:spTgt spid="6">
                                            <p:txEl>
                                              <p:pRg st="8" end="8"/>
                                            </p:txEl>
                                          </p:spTgt>
                                        </p:tgtEl>
                                        <p:attrNameLst>
                                          <p:attrName>ppt_y</p:attrName>
                                        </p:attrNameLst>
                                      </p:cBhvr>
                                      <p:tavLst>
                                        <p:tav tm="0">
                                          <p:val>
                                            <p:strVal val="#ppt_y+.1"/>
                                          </p:val>
                                        </p:tav>
                                        <p:tav tm="100000">
                                          <p:val>
                                            <p:strVal val="#ppt_y"/>
                                          </p:val>
                                        </p:tav>
                                      </p:tavLst>
                                    </p:anim>
                                  </p:childTnLst>
                                </p:cTn>
                              </p:par>
                              <p:par>
                                <p:cTn id="130" presetID="42" presetClass="entr" presetSubtype="0" fill="hold" nodeType="withEffect">
                                  <p:stCondLst>
                                    <p:cond delay="0"/>
                                  </p:stCondLst>
                                  <p:childTnLst>
                                    <p:set>
                                      <p:cBhvr>
                                        <p:cTn id="131" dur="1" fill="hold">
                                          <p:stCondLst>
                                            <p:cond delay="0"/>
                                          </p:stCondLst>
                                        </p:cTn>
                                        <p:tgtEl>
                                          <p:spTgt spid="6">
                                            <p:txEl>
                                              <p:pRg st="9" end="9"/>
                                            </p:txEl>
                                          </p:spTgt>
                                        </p:tgtEl>
                                        <p:attrNameLst>
                                          <p:attrName>style.visibility</p:attrName>
                                        </p:attrNameLst>
                                      </p:cBhvr>
                                      <p:to>
                                        <p:strVal val="visible"/>
                                      </p:to>
                                    </p:set>
                                    <p:animEffect transition="in" filter="fade">
                                      <p:cBhvr>
                                        <p:cTn id="132" dur="1000"/>
                                        <p:tgtEl>
                                          <p:spTgt spid="6">
                                            <p:txEl>
                                              <p:pRg st="9" end="9"/>
                                            </p:txEl>
                                          </p:spTgt>
                                        </p:tgtEl>
                                      </p:cBhvr>
                                    </p:animEffect>
                                    <p:anim calcmode="lin" valueType="num">
                                      <p:cBhvr>
                                        <p:cTn id="133"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134" dur="1000" fill="hold"/>
                                        <p:tgtEl>
                                          <p:spTgt spid="6">
                                            <p:txEl>
                                              <p:pRg st="9" end="9"/>
                                            </p:txEl>
                                          </p:spTgt>
                                        </p:tgtEl>
                                        <p:attrNameLst>
                                          <p:attrName>ppt_y</p:attrName>
                                        </p:attrNameLst>
                                      </p:cBhvr>
                                      <p:tavLst>
                                        <p:tav tm="0">
                                          <p:val>
                                            <p:strVal val="#ppt_y+.1"/>
                                          </p:val>
                                        </p:tav>
                                        <p:tav tm="100000">
                                          <p:val>
                                            <p:strVal val="#ppt_y"/>
                                          </p:val>
                                        </p:tav>
                                      </p:tavLst>
                                    </p:anim>
                                  </p:childTnLst>
                                </p:cTn>
                              </p:par>
                              <p:par>
                                <p:cTn id="135" presetID="42" presetClass="entr" presetSubtype="0" fill="hold" nodeType="withEffect">
                                  <p:stCondLst>
                                    <p:cond delay="0"/>
                                  </p:stCondLst>
                                  <p:childTnLst>
                                    <p:set>
                                      <p:cBhvr>
                                        <p:cTn id="136" dur="1" fill="hold">
                                          <p:stCondLst>
                                            <p:cond delay="0"/>
                                          </p:stCondLst>
                                        </p:cTn>
                                        <p:tgtEl>
                                          <p:spTgt spid="6">
                                            <p:txEl>
                                              <p:pRg st="10" end="10"/>
                                            </p:txEl>
                                          </p:spTgt>
                                        </p:tgtEl>
                                        <p:attrNameLst>
                                          <p:attrName>style.visibility</p:attrName>
                                        </p:attrNameLst>
                                      </p:cBhvr>
                                      <p:to>
                                        <p:strVal val="visible"/>
                                      </p:to>
                                    </p:set>
                                    <p:animEffect transition="in" filter="fade">
                                      <p:cBhvr>
                                        <p:cTn id="137" dur="1000"/>
                                        <p:tgtEl>
                                          <p:spTgt spid="6">
                                            <p:txEl>
                                              <p:pRg st="10" end="10"/>
                                            </p:txEl>
                                          </p:spTgt>
                                        </p:tgtEl>
                                      </p:cBhvr>
                                    </p:animEffect>
                                    <p:anim calcmode="lin" valueType="num">
                                      <p:cBhvr>
                                        <p:cTn id="138"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139" dur="1000" fill="hold"/>
                                        <p:tgtEl>
                                          <p:spTgt spid="6">
                                            <p:txEl>
                                              <p:pRg st="10" end="10"/>
                                            </p:txEl>
                                          </p:spTgt>
                                        </p:tgtEl>
                                        <p:attrNameLst>
                                          <p:attrName>ppt_y</p:attrName>
                                        </p:attrNameLst>
                                      </p:cBhvr>
                                      <p:tavLst>
                                        <p:tav tm="0">
                                          <p:val>
                                            <p:strVal val="#ppt_y+.1"/>
                                          </p:val>
                                        </p:tav>
                                        <p:tav tm="100000">
                                          <p:val>
                                            <p:strVal val="#ppt_y"/>
                                          </p:val>
                                        </p:tav>
                                      </p:tavLst>
                                    </p:anim>
                                  </p:childTnLst>
                                </p:cTn>
                              </p:par>
                              <p:par>
                                <p:cTn id="140" presetID="42" presetClass="entr" presetSubtype="0" fill="hold" nodeType="withEffect">
                                  <p:stCondLst>
                                    <p:cond delay="0"/>
                                  </p:stCondLst>
                                  <p:childTnLst>
                                    <p:set>
                                      <p:cBhvr>
                                        <p:cTn id="141" dur="1" fill="hold">
                                          <p:stCondLst>
                                            <p:cond delay="0"/>
                                          </p:stCondLst>
                                        </p:cTn>
                                        <p:tgtEl>
                                          <p:spTgt spid="6">
                                            <p:txEl>
                                              <p:pRg st="11" end="11"/>
                                            </p:txEl>
                                          </p:spTgt>
                                        </p:tgtEl>
                                        <p:attrNameLst>
                                          <p:attrName>style.visibility</p:attrName>
                                        </p:attrNameLst>
                                      </p:cBhvr>
                                      <p:to>
                                        <p:strVal val="visible"/>
                                      </p:to>
                                    </p:set>
                                    <p:animEffect transition="in" filter="fade">
                                      <p:cBhvr>
                                        <p:cTn id="142" dur="1000"/>
                                        <p:tgtEl>
                                          <p:spTgt spid="6">
                                            <p:txEl>
                                              <p:pRg st="11" end="11"/>
                                            </p:txEl>
                                          </p:spTgt>
                                        </p:tgtEl>
                                      </p:cBhvr>
                                    </p:animEffect>
                                    <p:anim calcmode="lin" valueType="num">
                                      <p:cBhvr>
                                        <p:cTn id="143" dur="1000" fill="hold"/>
                                        <p:tgtEl>
                                          <p:spTgt spid="6">
                                            <p:txEl>
                                              <p:pRg st="11" end="11"/>
                                            </p:txEl>
                                          </p:spTgt>
                                        </p:tgtEl>
                                        <p:attrNameLst>
                                          <p:attrName>ppt_x</p:attrName>
                                        </p:attrNameLst>
                                      </p:cBhvr>
                                      <p:tavLst>
                                        <p:tav tm="0">
                                          <p:val>
                                            <p:strVal val="#ppt_x"/>
                                          </p:val>
                                        </p:tav>
                                        <p:tav tm="100000">
                                          <p:val>
                                            <p:strVal val="#ppt_x"/>
                                          </p:val>
                                        </p:tav>
                                      </p:tavLst>
                                    </p:anim>
                                    <p:anim calcmode="lin" valueType="num">
                                      <p:cBhvr>
                                        <p:cTn id="144" dur="1000" fill="hold"/>
                                        <p:tgtEl>
                                          <p:spTgt spid="6">
                                            <p:txEl>
                                              <p:pRg st="11" end="11"/>
                                            </p:txEl>
                                          </p:spTgt>
                                        </p:tgtEl>
                                        <p:attrNameLst>
                                          <p:attrName>ppt_y</p:attrName>
                                        </p:attrNameLst>
                                      </p:cBhvr>
                                      <p:tavLst>
                                        <p:tav tm="0">
                                          <p:val>
                                            <p:strVal val="#ppt_y+.1"/>
                                          </p:val>
                                        </p:tav>
                                        <p:tav tm="100000">
                                          <p:val>
                                            <p:strVal val="#ppt_y"/>
                                          </p:val>
                                        </p:tav>
                                      </p:tavLst>
                                    </p:anim>
                                  </p:childTnLst>
                                </p:cTn>
                              </p:par>
                              <p:par>
                                <p:cTn id="145" presetID="42" presetClass="entr" presetSubtype="0" fill="hold" nodeType="withEffect">
                                  <p:stCondLst>
                                    <p:cond delay="0"/>
                                  </p:stCondLst>
                                  <p:childTnLst>
                                    <p:set>
                                      <p:cBhvr>
                                        <p:cTn id="146" dur="1" fill="hold">
                                          <p:stCondLst>
                                            <p:cond delay="0"/>
                                          </p:stCondLst>
                                        </p:cTn>
                                        <p:tgtEl>
                                          <p:spTgt spid="6">
                                            <p:txEl>
                                              <p:pRg st="12" end="12"/>
                                            </p:txEl>
                                          </p:spTgt>
                                        </p:tgtEl>
                                        <p:attrNameLst>
                                          <p:attrName>style.visibility</p:attrName>
                                        </p:attrNameLst>
                                      </p:cBhvr>
                                      <p:to>
                                        <p:strVal val="visible"/>
                                      </p:to>
                                    </p:set>
                                    <p:animEffect transition="in" filter="fade">
                                      <p:cBhvr>
                                        <p:cTn id="147" dur="1000"/>
                                        <p:tgtEl>
                                          <p:spTgt spid="6">
                                            <p:txEl>
                                              <p:pRg st="12" end="12"/>
                                            </p:txEl>
                                          </p:spTgt>
                                        </p:tgtEl>
                                      </p:cBhvr>
                                    </p:animEffect>
                                    <p:anim calcmode="lin" valueType="num">
                                      <p:cBhvr>
                                        <p:cTn id="148" dur="1000" fill="hold"/>
                                        <p:tgtEl>
                                          <p:spTgt spid="6">
                                            <p:txEl>
                                              <p:pRg st="12" end="12"/>
                                            </p:txEl>
                                          </p:spTgt>
                                        </p:tgtEl>
                                        <p:attrNameLst>
                                          <p:attrName>ppt_x</p:attrName>
                                        </p:attrNameLst>
                                      </p:cBhvr>
                                      <p:tavLst>
                                        <p:tav tm="0">
                                          <p:val>
                                            <p:strVal val="#ppt_x"/>
                                          </p:val>
                                        </p:tav>
                                        <p:tav tm="100000">
                                          <p:val>
                                            <p:strVal val="#ppt_x"/>
                                          </p:val>
                                        </p:tav>
                                      </p:tavLst>
                                    </p:anim>
                                    <p:anim calcmode="lin" valueType="num">
                                      <p:cBhvr>
                                        <p:cTn id="149" dur="1000" fill="hold"/>
                                        <p:tgtEl>
                                          <p:spTgt spid="6">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grpId="0" nodeType="clickEffect">
                                  <p:stCondLst>
                                    <p:cond delay="0"/>
                                  </p:stCondLst>
                                  <p:childTnLst>
                                    <p:set>
                                      <p:cBhvr>
                                        <p:cTn id="153" dur="1" fill="hold">
                                          <p:stCondLst>
                                            <p:cond delay="0"/>
                                          </p:stCondLst>
                                        </p:cTn>
                                        <p:tgtEl>
                                          <p:spTgt spid="7"/>
                                        </p:tgtEl>
                                        <p:attrNameLst>
                                          <p:attrName>style.visibility</p:attrName>
                                        </p:attrNameLst>
                                      </p:cBhvr>
                                      <p:to>
                                        <p:strVal val="visible"/>
                                      </p:to>
                                    </p:set>
                                    <p:animEffect transition="in" filter="wipe(down)">
                                      <p:cBhvr>
                                        <p:cTn id="15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539552" y="1196752"/>
            <a:ext cx="8064896" cy="4662264"/>
          </a:xfrm>
        </p:spPr>
        <p:txBody>
          <a:bodyPr/>
          <a:lstStyle/>
          <a:p>
            <a:pPr eaLnBrk="1" hangingPunct="1">
              <a:buFontTx/>
              <a:buNone/>
            </a:pPr>
            <a:r>
              <a:rPr lang="en-US" altLang="zh-CN" sz="2800" b="1" dirty="0" smtClean="0">
                <a:solidFill>
                  <a:srgbClr val="0000CC"/>
                </a:solidFill>
              </a:rPr>
              <a:t>4. </a:t>
            </a:r>
            <a:r>
              <a:rPr lang="zh-CN" altLang="en-US" sz="2800" b="1" dirty="0" smtClean="0">
                <a:solidFill>
                  <a:srgbClr val="0000CC"/>
                </a:solidFill>
              </a:rPr>
              <a:t>派生</a:t>
            </a:r>
            <a:r>
              <a:rPr lang="zh-CN" altLang="en-US" sz="2800" b="1" dirty="0">
                <a:solidFill>
                  <a:srgbClr val="0000CC"/>
                </a:solidFill>
              </a:rPr>
              <a:t>类可实施的对基类的改变</a:t>
            </a:r>
          </a:p>
          <a:p>
            <a:pPr lvl="1" eaLnBrk="1" hangingPunct="1"/>
            <a:r>
              <a:rPr lang="zh-CN" altLang="en-US" sz="2400" b="1" dirty="0"/>
              <a:t>增加新的数据成员和成员函数。</a:t>
            </a:r>
          </a:p>
          <a:p>
            <a:pPr lvl="1" eaLnBrk="1" hangingPunct="1"/>
            <a:r>
              <a:rPr lang="zh-CN" altLang="en-US" sz="2400" b="1" dirty="0"/>
              <a:t>重载基类的成员函数。</a:t>
            </a:r>
          </a:p>
          <a:p>
            <a:pPr lvl="1" eaLnBrk="1" hangingPunct="1"/>
            <a:r>
              <a:rPr lang="zh-CN" altLang="en-US" sz="2400" b="1" dirty="0"/>
              <a:t>重定义基类已有的成员函数。</a:t>
            </a:r>
          </a:p>
          <a:p>
            <a:pPr lvl="1" eaLnBrk="1" hangingPunct="1"/>
            <a:r>
              <a:rPr lang="zh-CN" altLang="en-US" sz="2400" b="1" dirty="0"/>
              <a:t>改变基类成员在派生类中的访问属性。</a:t>
            </a:r>
          </a:p>
          <a:p>
            <a:pPr eaLnBrk="1" hangingPunct="1">
              <a:buFontTx/>
              <a:buNone/>
            </a:pPr>
            <a:r>
              <a:rPr lang="en-US" altLang="zh-CN" sz="2800" b="1" dirty="0" smtClean="0">
                <a:solidFill>
                  <a:srgbClr val="0000CC"/>
                </a:solidFill>
              </a:rPr>
              <a:t>5. </a:t>
            </a:r>
            <a:r>
              <a:rPr lang="zh-CN" altLang="en-US" sz="2800" b="1" dirty="0" smtClean="0">
                <a:solidFill>
                  <a:srgbClr val="0000CC"/>
                </a:solidFill>
              </a:rPr>
              <a:t>派生</a:t>
            </a:r>
            <a:r>
              <a:rPr lang="zh-CN" altLang="en-US" sz="2800" b="1" dirty="0">
                <a:solidFill>
                  <a:srgbClr val="0000CC"/>
                </a:solidFill>
              </a:rPr>
              <a:t>类不能继承基类的以下内容</a:t>
            </a:r>
          </a:p>
          <a:p>
            <a:pPr lvl="1" eaLnBrk="1" hangingPunct="1"/>
            <a:r>
              <a:rPr lang="zh-CN" altLang="en-US" sz="2400" b="1" dirty="0"/>
              <a:t>基类的构造函数和析构函数。</a:t>
            </a:r>
          </a:p>
          <a:p>
            <a:pPr lvl="1" eaLnBrk="1" hangingPunct="1"/>
            <a:r>
              <a:rPr lang="zh-CN" altLang="en-US" sz="2400" b="1" dirty="0"/>
              <a:t>基类的友元函数。</a:t>
            </a:r>
          </a:p>
          <a:p>
            <a:pPr lvl="1" eaLnBrk="1" hangingPunct="1"/>
            <a:r>
              <a:rPr lang="zh-CN" altLang="en-US" sz="2400" b="1" dirty="0"/>
              <a:t>静态数据成员和静态成员函数 </a:t>
            </a:r>
          </a:p>
        </p:txBody>
      </p:sp>
      <p:sp>
        <p:nvSpPr>
          <p:cNvPr id="7171" name="Rectangle 3"/>
          <p:cNvSpPr>
            <a:spLocks noGrp="1" noChangeArrowheads="1"/>
          </p:cNvSpPr>
          <p:nvPr>
            <p:ph type="title"/>
          </p:nvPr>
        </p:nvSpPr>
        <p:spPr>
          <a:xfrm>
            <a:off x="323850" y="116632"/>
            <a:ext cx="7772400" cy="76470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smtClean="0">
                <a:solidFill>
                  <a:srgbClr val="C00000"/>
                </a:solidFill>
              </a:rPr>
              <a:t>4.1  </a:t>
            </a:r>
            <a:r>
              <a:rPr lang="zh-CN" altLang="en-US" sz="3600" b="1" kern="1200" dirty="0" smtClean="0">
                <a:solidFill>
                  <a:srgbClr val="C00000"/>
                </a:solidFill>
              </a:rPr>
              <a:t>继承</a:t>
            </a:r>
            <a:r>
              <a:rPr lang="zh-CN" altLang="en-US" sz="3600" b="1" kern="1200" dirty="0">
                <a:solidFill>
                  <a:srgbClr val="C00000"/>
                </a:solidFill>
              </a:rPr>
              <a:t>的概念</a:t>
            </a:r>
          </a:p>
        </p:txBody>
      </p:sp>
    </p:spTree>
    <p:extLst>
      <p:ext uri="{BB962C8B-B14F-4D97-AF65-F5344CB8AC3E}">
        <p14:creationId xmlns:p14="http://schemas.microsoft.com/office/powerpoint/2010/main" val="30687893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170">
                                            <p:txEl>
                                              <p:pRg st="1" end="1"/>
                                            </p:txEl>
                                          </p:spTgt>
                                        </p:tgtEl>
                                        <p:attrNameLst>
                                          <p:attrName>style.visibility</p:attrName>
                                        </p:attrNameLst>
                                      </p:cBhvr>
                                      <p:to>
                                        <p:strVal val="visible"/>
                                      </p:to>
                                    </p:set>
                                    <p:anim calcmode="lin" valueType="num">
                                      <p:cBhvr additive="base">
                                        <p:cTn id="7" dur="500" fill="hold"/>
                                        <p:tgtEl>
                                          <p:spTgt spid="717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0">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170">
                                            <p:txEl>
                                              <p:pRg st="2" end="2"/>
                                            </p:txEl>
                                          </p:spTgt>
                                        </p:tgtEl>
                                        <p:attrNameLst>
                                          <p:attrName>style.visibility</p:attrName>
                                        </p:attrNameLst>
                                      </p:cBhvr>
                                      <p:to>
                                        <p:strVal val="visible"/>
                                      </p:to>
                                    </p:set>
                                    <p:anim calcmode="lin" valueType="num">
                                      <p:cBhvr additive="base">
                                        <p:cTn id="11" dur="500" fill="hold"/>
                                        <p:tgtEl>
                                          <p:spTgt spid="7170">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70">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170">
                                            <p:txEl>
                                              <p:pRg st="3" end="3"/>
                                            </p:txEl>
                                          </p:spTgt>
                                        </p:tgtEl>
                                        <p:attrNameLst>
                                          <p:attrName>style.visibility</p:attrName>
                                        </p:attrNameLst>
                                      </p:cBhvr>
                                      <p:to>
                                        <p:strVal val="visible"/>
                                      </p:to>
                                    </p:set>
                                    <p:anim calcmode="lin" valueType="num">
                                      <p:cBhvr additive="base">
                                        <p:cTn id="15" dur="500" fill="hold"/>
                                        <p:tgtEl>
                                          <p:spTgt spid="7170">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170">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170">
                                            <p:txEl>
                                              <p:pRg st="4" end="4"/>
                                            </p:txEl>
                                          </p:spTgt>
                                        </p:tgtEl>
                                        <p:attrNameLst>
                                          <p:attrName>style.visibility</p:attrName>
                                        </p:attrNameLst>
                                      </p:cBhvr>
                                      <p:to>
                                        <p:strVal val="visible"/>
                                      </p:to>
                                    </p:set>
                                    <p:anim calcmode="lin" valueType="num">
                                      <p:cBhvr additive="base">
                                        <p:cTn id="19" dur="500" fill="hold"/>
                                        <p:tgtEl>
                                          <p:spTgt spid="717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7170">
                                            <p:txEl>
                                              <p:pRg st="5" end="5"/>
                                            </p:txEl>
                                          </p:spTgt>
                                        </p:tgtEl>
                                        <p:attrNameLst>
                                          <p:attrName>style.visibility</p:attrName>
                                        </p:attrNameLst>
                                      </p:cBhvr>
                                      <p:to>
                                        <p:strVal val="visible"/>
                                      </p:to>
                                    </p:set>
                                    <p:animEffect transition="in" filter="wipe(down)">
                                      <p:cBhvr>
                                        <p:cTn id="25" dur="500"/>
                                        <p:tgtEl>
                                          <p:spTgt spid="7170">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9" presetClass="entr" presetSubtype="0" decel="100000" fill="hold" nodeType="clickEffect">
                                  <p:stCondLst>
                                    <p:cond delay="0"/>
                                  </p:stCondLst>
                                  <p:childTnLst>
                                    <p:set>
                                      <p:cBhvr>
                                        <p:cTn id="29" dur="1" fill="hold">
                                          <p:stCondLst>
                                            <p:cond delay="0"/>
                                          </p:stCondLst>
                                        </p:cTn>
                                        <p:tgtEl>
                                          <p:spTgt spid="7170">
                                            <p:txEl>
                                              <p:pRg st="6" end="6"/>
                                            </p:txEl>
                                          </p:spTgt>
                                        </p:tgtEl>
                                        <p:attrNameLst>
                                          <p:attrName>style.visibility</p:attrName>
                                        </p:attrNameLst>
                                      </p:cBhvr>
                                      <p:to>
                                        <p:strVal val="visible"/>
                                      </p:to>
                                    </p:set>
                                    <p:anim calcmode="lin" valueType="num">
                                      <p:cBhvr>
                                        <p:cTn id="30" dur="500" fill="hold"/>
                                        <p:tgtEl>
                                          <p:spTgt spid="7170">
                                            <p:txEl>
                                              <p:pRg st="6" end="6"/>
                                            </p:txEl>
                                          </p:spTgt>
                                        </p:tgtEl>
                                        <p:attrNameLst>
                                          <p:attrName>ppt_w</p:attrName>
                                        </p:attrNameLst>
                                      </p:cBhvr>
                                      <p:tavLst>
                                        <p:tav tm="0">
                                          <p:val>
                                            <p:fltVal val="0"/>
                                          </p:val>
                                        </p:tav>
                                        <p:tav tm="100000">
                                          <p:val>
                                            <p:strVal val="#ppt_w"/>
                                          </p:val>
                                        </p:tav>
                                      </p:tavLst>
                                    </p:anim>
                                    <p:anim calcmode="lin" valueType="num">
                                      <p:cBhvr>
                                        <p:cTn id="31" dur="500" fill="hold"/>
                                        <p:tgtEl>
                                          <p:spTgt spid="7170">
                                            <p:txEl>
                                              <p:pRg st="6" end="6"/>
                                            </p:txEl>
                                          </p:spTgt>
                                        </p:tgtEl>
                                        <p:attrNameLst>
                                          <p:attrName>ppt_h</p:attrName>
                                        </p:attrNameLst>
                                      </p:cBhvr>
                                      <p:tavLst>
                                        <p:tav tm="0">
                                          <p:val>
                                            <p:fltVal val="0"/>
                                          </p:val>
                                        </p:tav>
                                        <p:tav tm="100000">
                                          <p:val>
                                            <p:strVal val="#ppt_h"/>
                                          </p:val>
                                        </p:tav>
                                      </p:tavLst>
                                    </p:anim>
                                    <p:anim calcmode="lin" valueType="num">
                                      <p:cBhvr>
                                        <p:cTn id="32" dur="500" fill="hold"/>
                                        <p:tgtEl>
                                          <p:spTgt spid="7170">
                                            <p:txEl>
                                              <p:pRg st="6" end="6"/>
                                            </p:txEl>
                                          </p:spTgt>
                                        </p:tgtEl>
                                        <p:attrNameLst>
                                          <p:attrName>style.rotation</p:attrName>
                                        </p:attrNameLst>
                                      </p:cBhvr>
                                      <p:tavLst>
                                        <p:tav tm="0">
                                          <p:val>
                                            <p:fltVal val="360"/>
                                          </p:val>
                                        </p:tav>
                                        <p:tav tm="100000">
                                          <p:val>
                                            <p:fltVal val="0"/>
                                          </p:val>
                                        </p:tav>
                                      </p:tavLst>
                                    </p:anim>
                                    <p:animEffect transition="in" filter="fade">
                                      <p:cBhvr>
                                        <p:cTn id="33" dur="500"/>
                                        <p:tgtEl>
                                          <p:spTgt spid="7170">
                                            <p:txEl>
                                              <p:pRg st="6" end="6"/>
                                            </p:txEl>
                                          </p:spTgt>
                                        </p:tgtEl>
                                      </p:cBhvr>
                                    </p:animEffect>
                                  </p:childTnLst>
                                </p:cTn>
                              </p:par>
                              <p:par>
                                <p:cTn id="34" presetID="49" presetClass="entr" presetSubtype="0" decel="100000" fill="hold" nodeType="withEffect">
                                  <p:stCondLst>
                                    <p:cond delay="0"/>
                                  </p:stCondLst>
                                  <p:childTnLst>
                                    <p:set>
                                      <p:cBhvr>
                                        <p:cTn id="35" dur="1" fill="hold">
                                          <p:stCondLst>
                                            <p:cond delay="0"/>
                                          </p:stCondLst>
                                        </p:cTn>
                                        <p:tgtEl>
                                          <p:spTgt spid="7170">
                                            <p:txEl>
                                              <p:pRg st="7" end="7"/>
                                            </p:txEl>
                                          </p:spTgt>
                                        </p:tgtEl>
                                        <p:attrNameLst>
                                          <p:attrName>style.visibility</p:attrName>
                                        </p:attrNameLst>
                                      </p:cBhvr>
                                      <p:to>
                                        <p:strVal val="visible"/>
                                      </p:to>
                                    </p:set>
                                    <p:anim calcmode="lin" valueType="num">
                                      <p:cBhvr>
                                        <p:cTn id="36" dur="500" fill="hold"/>
                                        <p:tgtEl>
                                          <p:spTgt spid="7170">
                                            <p:txEl>
                                              <p:pRg st="7" end="7"/>
                                            </p:txEl>
                                          </p:spTgt>
                                        </p:tgtEl>
                                        <p:attrNameLst>
                                          <p:attrName>ppt_w</p:attrName>
                                        </p:attrNameLst>
                                      </p:cBhvr>
                                      <p:tavLst>
                                        <p:tav tm="0">
                                          <p:val>
                                            <p:fltVal val="0"/>
                                          </p:val>
                                        </p:tav>
                                        <p:tav tm="100000">
                                          <p:val>
                                            <p:strVal val="#ppt_w"/>
                                          </p:val>
                                        </p:tav>
                                      </p:tavLst>
                                    </p:anim>
                                    <p:anim calcmode="lin" valueType="num">
                                      <p:cBhvr>
                                        <p:cTn id="37" dur="500" fill="hold"/>
                                        <p:tgtEl>
                                          <p:spTgt spid="7170">
                                            <p:txEl>
                                              <p:pRg st="7" end="7"/>
                                            </p:txEl>
                                          </p:spTgt>
                                        </p:tgtEl>
                                        <p:attrNameLst>
                                          <p:attrName>ppt_h</p:attrName>
                                        </p:attrNameLst>
                                      </p:cBhvr>
                                      <p:tavLst>
                                        <p:tav tm="0">
                                          <p:val>
                                            <p:fltVal val="0"/>
                                          </p:val>
                                        </p:tav>
                                        <p:tav tm="100000">
                                          <p:val>
                                            <p:strVal val="#ppt_h"/>
                                          </p:val>
                                        </p:tav>
                                      </p:tavLst>
                                    </p:anim>
                                    <p:anim calcmode="lin" valueType="num">
                                      <p:cBhvr>
                                        <p:cTn id="38" dur="500" fill="hold"/>
                                        <p:tgtEl>
                                          <p:spTgt spid="7170">
                                            <p:txEl>
                                              <p:pRg st="7" end="7"/>
                                            </p:txEl>
                                          </p:spTgt>
                                        </p:tgtEl>
                                        <p:attrNameLst>
                                          <p:attrName>style.rotation</p:attrName>
                                        </p:attrNameLst>
                                      </p:cBhvr>
                                      <p:tavLst>
                                        <p:tav tm="0">
                                          <p:val>
                                            <p:fltVal val="360"/>
                                          </p:val>
                                        </p:tav>
                                        <p:tav tm="100000">
                                          <p:val>
                                            <p:fltVal val="0"/>
                                          </p:val>
                                        </p:tav>
                                      </p:tavLst>
                                    </p:anim>
                                    <p:animEffect transition="in" filter="fade">
                                      <p:cBhvr>
                                        <p:cTn id="39" dur="500"/>
                                        <p:tgtEl>
                                          <p:spTgt spid="7170">
                                            <p:txEl>
                                              <p:pRg st="7" end="7"/>
                                            </p:txEl>
                                          </p:spTgt>
                                        </p:tgtEl>
                                      </p:cBhvr>
                                    </p:animEffect>
                                  </p:childTnLst>
                                </p:cTn>
                              </p:par>
                              <p:par>
                                <p:cTn id="40" presetID="49" presetClass="entr" presetSubtype="0" decel="100000" fill="hold" nodeType="withEffect">
                                  <p:stCondLst>
                                    <p:cond delay="0"/>
                                  </p:stCondLst>
                                  <p:childTnLst>
                                    <p:set>
                                      <p:cBhvr>
                                        <p:cTn id="41" dur="1" fill="hold">
                                          <p:stCondLst>
                                            <p:cond delay="0"/>
                                          </p:stCondLst>
                                        </p:cTn>
                                        <p:tgtEl>
                                          <p:spTgt spid="7170">
                                            <p:txEl>
                                              <p:pRg st="8" end="8"/>
                                            </p:txEl>
                                          </p:spTgt>
                                        </p:tgtEl>
                                        <p:attrNameLst>
                                          <p:attrName>style.visibility</p:attrName>
                                        </p:attrNameLst>
                                      </p:cBhvr>
                                      <p:to>
                                        <p:strVal val="visible"/>
                                      </p:to>
                                    </p:set>
                                    <p:anim calcmode="lin" valueType="num">
                                      <p:cBhvr>
                                        <p:cTn id="42" dur="500" fill="hold"/>
                                        <p:tgtEl>
                                          <p:spTgt spid="7170">
                                            <p:txEl>
                                              <p:pRg st="8" end="8"/>
                                            </p:txEl>
                                          </p:spTgt>
                                        </p:tgtEl>
                                        <p:attrNameLst>
                                          <p:attrName>ppt_w</p:attrName>
                                        </p:attrNameLst>
                                      </p:cBhvr>
                                      <p:tavLst>
                                        <p:tav tm="0">
                                          <p:val>
                                            <p:fltVal val="0"/>
                                          </p:val>
                                        </p:tav>
                                        <p:tav tm="100000">
                                          <p:val>
                                            <p:strVal val="#ppt_w"/>
                                          </p:val>
                                        </p:tav>
                                      </p:tavLst>
                                    </p:anim>
                                    <p:anim calcmode="lin" valueType="num">
                                      <p:cBhvr>
                                        <p:cTn id="43" dur="500" fill="hold"/>
                                        <p:tgtEl>
                                          <p:spTgt spid="7170">
                                            <p:txEl>
                                              <p:pRg st="8" end="8"/>
                                            </p:txEl>
                                          </p:spTgt>
                                        </p:tgtEl>
                                        <p:attrNameLst>
                                          <p:attrName>ppt_h</p:attrName>
                                        </p:attrNameLst>
                                      </p:cBhvr>
                                      <p:tavLst>
                                        <p:tav tm="0">
                                          <p:val>
                                            <p:fltVal val="0"/>
                                          </p:val>
                                        </p:tav>
                                        <p:tav tm="100000">
                                          <p:val>
                                            <p:strVal val="#ppt_h"/>
                                          </p:val>
                                        </p:tav>
                                      </p:tavLst>
                                    </p:anim>
                                    <p:anim calcmode="lin" valueType="num">
                                      <p:cBhvr>
                                        <p:cTn id="44" dur="500" fill="hold"/>
                                        <p:tgtEl>
                                          <p:spTgt spid="7170">
                                            <p:txEl>
                                              <p:pRg st="8" end="8"/>
                                            </p:txEl>
                                          </p:spTgt>
                                        </p:tgtEl>
                                        <p:attrNameLst>
                                          <p:attrName>style.rotation</p:attrName>
                                        </p:attrNameLst>
                                      </p:cBhvr>
                                      <p:tavLst>
                                        <p:tav tm="0">
                                          <p:val>
                                            <p:fltVal val="360"/>
                                          </p:val>
                                        </p:tav>
                                        <p:tav tm="100000">
                                          <p:val>
                                            <p:fltVal val="0"/>
                                          </p:val>
                                        </p:tav>
                                      </p:tavLst>
                                    </p:anim>
                                    <p:animEffect transition="in" filter="fade">
                                      <p:cBhvr>
                                        <p:cTn id="45" dur="500"/>
                                        <p:tgtEl>
                                          <p:spTgt spid="717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a:xfrm>
            <a:off x="457200" y="1160037"/>
            <a:ext cx="7992888" cy="2268963"/>
          </a:xfrm>
        </p:spPr>
        <p:txBody>
          <a:bodyPr/>
          <a:lstStyle/>
          <a:p>
            <a:pPr eaLnBrk="1" hangingPunct="1">
              <a:buFontTx/>
              <a:buNone/>
            </a:pPr>
            <a:r>
              <a:rPr lang="en-US" altLang="zh-CN" sz="2400" b="1" dirty="0" smtClean="0">
                <a:solidFill>
                  <a:srgbClr val="0000CC"/>
                </a:solidFill>
              </a:rPr>
              <a:t>3. </a:t>
            </a:r>
            <a:r>
              <a:rPr lang="zh-CN" altLang="en-US" sz="2400" b="1" dirty="0" smtClean="0">
                <a:solidFill>
                  <a:srgbClr val="0000CC"/>
                </a:solidFill>
              </a:rPr>
              <a:t>派生</a:t>
            </a:r>
            <a:r>
              <a:rPr lang="zh-CN" altLang="en-US" sz="2400" b="1" dirty="0">
                <a:solidFill>
                  <a:srgbClr val="0000CC"/>
                </a:solidFill>
              </a:rPr>
              <a:t>类可以不定义构造函数的情况 </a:t>
            </a:r>
          </a:p>
          <a:p>
            <a:pPr marL="914400" lvl="1" indent="-514350" eaLnBrk="1" hangingPunct="1">
              <a:buFont typeface="+mj-ea"/>
              <a:buAutoNum type="circleNumDbPlain"/>
            </a:pPr>
            <a:r>
              <a:rPr lang="zh-CN" altLang="en-US" sz="2200" b="1" dirty="0" smtClean="0"/>
              <a:t>基</a:t>
            </a:r>
            <a:r>
              <a:rPr lang="zh-CN" altLang="en-US" sz="2200" b="1" dirty="0"/>
              <a:t>类没有定义任何构造函数。</a:t>
            </a:r>
          </a:p>
          <a:p>
            <a:pPr marL="914400" lvl="1" indent="-514350" eaLnBrk="1" hangingPunct="1">
              <a:buFont typeface="+mj-ea"/>
              <a:buAutoNum type="circleNumDbPlain"/>
            </a:pPr>
            <a:r>
              <a:rPr lang="zh-CN" altLang="en-US" sz="2200" b="1" dirty="0"/>
              <a:t>基类具有缺省参数的构造函数。</a:t>
            </a:r>
          </a:p>
          <a:p>
            <a:pPr marL="914400" lvl="1" indent="-514350" eaLnBrk="1" hangingPunct="1">
              <a:buFont typeface="+mj-ea"/>
              <a:buAutoNum type="circleNumDbPlain"/>
            </a:pPr>
            <a:r>
              <a:rPr lang="zh-CN" altLang="en-US" sz="2200" b="1" dirty="0"/>
              <a:t>基类具有无参构造函数。</a:t>
            </a:r>
            <a:endParaRPr lang="en-US" altLang="zh-CN" sz="2200" b="1" dirty="0"/>
          </a:p>
          <a:p>
            <a:pPr marL="0" indent="0" eaLnBrk="1" hangingPunct="1">
              <a:buNone/>
            </a:pPr>
            <a:r>
              <a:rPr lang="zh-CN" altLang="zh-CN" sz="2000" b="1" dirty="0">
                <a:solidFill>
                  <a:srgbClr val="0000CC"/>
                </a:solidFill>
              </a:rPr>
              <a:t>【例</a:t>
            </a:r>
            <a:r>
              <a:rPr lang="en-US" altLang="zh-CN" sz="2000" b="1" dirty="0">
                <a:solidFill>
                  <a:srgbClr val="0000CC"/>
                </a:solidFill>
              </a:rPr>
              <a:t>4-9</a:t>
            </a:r>
            <a:r>
              <a:rPr lang="zh-CN" altLang="zh-CN" sz="2000" b="1" dirty="0">
                <a:solidFill>
                  <a:srgbClr val="0000CC"/>
                </a:solidFill>
              </a:rPr>
              <a:t>】 类</a:t>
            </a:r>
            <a:r>
              <a:rPr lang="en-US" altLang="zh-CN" sz="2000" b="1" dirty="0">
                <a:solidFill>
                  <a:srgbClr val="0000CC"/>
                </a:solidFill>
              </a:rPr>
              <a:t>A</a:t>
            </a:r>
            <a:r>
              <a:rPr lang="zh-CN" altLang="zh-CN" sz="2000" b="1" dirty="0">
                <a:solidFill>
                  <a:srgbClr val="0000CC"/>
                </a:solidFill>
              </a:rPr>
              <a:t>具有默认构造函数，其派生类</a:t>
            </a:r>
            <a:r>
              <a:rPr lang="en-US" altLang="zh-CN" sz="2000" b="1" dirty="0">
                <a:solidFill>
                  <a:srgbClr val="0000CC"/>
                </a:solidFill>
              </a:rPr>
              <a:t>B</a:t>
            </a:r>
            <a:r>
              <a:rPr lang="zh-CN" altLang="zh-CN" sz="2000" b="1" dirty="0">
                <a:solidFill>
                  <a:srgbClr val="0000CC"/>
                </a:solidFill>
              </a:rPr>
              <a:t>没有成员要初始化，不必定义构造函数</a:t>
            </a:r>
            <a:r>
              <a:rPr lang="zh-CN" altLang="zh-CN" sz="2000" b="1" dirty="0"/>
              <a:t>。</a:t>
            </a:r>
          </a:p>
          <a:p>
            <a:pPr marL="0" indent="0" eaLnBrk="1" hangingPunct="1">
              <a:buNone/>
            </a:pPr>
            <a:endParaRPr lang="zh-CN" altLang="en-US" b="1" dirty="0"/>
          </a:p>
        </p:txBody>
      </p:sp>
      <p:sp>
        <p:nvSpPr>
          <p:cNvPr id="5"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4.5.1  </a:t>
            </a:r>
            <a:r>
              <a:rPr lang="zh-CN" altLang="zh-CN" sz="3600" b="1" kern="1200" dirty="0">
                <a:solidFill>
                  <a:srgbClr val="C00000"/>
                </a:solidFill>
              </a:rPr>
              <a:t>派生类构造函数的建立规则</a:t>
            </a:r>
            <a:endParaRPr lang="zh-CN" altLang="en-US" sz="3600" b="1" kern="1200" dirty="0">
              <a:solidFill>
                <a:srgbClr val="C00000"/>
              </a:solidFill>
            </a:endParaRPr>
          </a:p>
        </p:txBody>
      </p:sp>
      <p:sp>
        <p:nvSpPr>
          <p:cNvPr id="4" name="Rectangle 2"/>
          <p:cNvSpPr txBox="1">
            <a:spLocks noChangeArrowheads="1"/>
          </p:cNvSpPr>
          <p:nvPr/>
        </p:nvSpPr>
        <p:spPr bwMode="auto">
          <a:xfrm>
            <a:off x="899592" y="3460530"/>
            <a:ext cx="5122912" cy="3397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80000"/>
              </a:lnSpc>
              <a:buFontTx/>
              <a:buNone/>
            </a:pPr>
            <a:r>
              <a:rPr lang="en-US" altLang="zh-CN" sz="1600" b="1" kern="0" dirty="0" smtClean="0"/>
              <a:t>#include &lt;</a:t>
            </a:r>
            <a:r>
              <a:rPr lang="en-US" altLang="zh-CN" sz="1600" b="1" kern="0" dirty="0" err="1" smtClean="0"/>
              <a:t>iostream</a:t>
            </a:r>
            <a:r>
              <a:rPr lang="en-US" altLang="zh-CN" sz="1600" b="1" kern="0" dirty="0" smtClean="0"/>
              <a:t>&gt;</a:t>
            </a:r>
          </a:p>
          <a:p>
            <a:pPr eaLnBrk="1" hangingPunct="1">
              <a:lnSpc>
                <a:spcPct val="80000"/>
              </a:lnSpc>
              <a:buFontTx/>
              <a:buNone/>
            </a:pPr>
            <a:r>
              <a:rPr lang="en-US" altLang="zh-CN" sz="1600" b="1" kern="0" dirty="0" smtClean="0"/>
              <a:t>using namespace </a:t>
            </a:r>
            <a:r>
              <a:rPr lang="en-US" altLang="zh-CN" sz="1600" b="1" kern="0" dirty="0" err="1" smtClean="0"/>
              <a:t>std</a:t>
            </a:r>
            <a:r>
              <a:rPr lang="en-US" altLang="zh-CN" sz="1600" b="1" kern="0" dirty="0" smtClean="0"/>
              <a:t>;</a:t>
            </a:r>
          </a:p>
          <a:p>
            <a:pPr eaLnBrk="1" hangingPunct="1">
              <a:lnSpc>
                <a:spcPct val="80000"/>
              </a:lnSpc>
              <a:buFontTx/>
              <a:buNone/>
            </a:pPr>
            <a:r>
              <a:rPr lang="en-US" altLang="zh-CN" sz="1600" b="1" kern="0" dirty="0" smtClean="0"/>
              <a:t>class A { </a:t>
            </a:r>
          </a:p>
          <a:p>
            <a:pPr eaLnBrk="1" hangingPunct="1">
              <a:lnSpc>
                <a:spcPct val="80000"/>
              </a:lnSpc>
              <a:buFontTx/>
              <a:buNone/>
            </a:pPr>
            <a:r>
              <a:rPr lang="en-US" altLang="zh-CN" sz="1600" b="1" kern="0" dirty="0" smtClean="0"/>
              <a:t>public: </a:t>
            </a:r>
          </a:p>
          <a:p>
            <a:pPr eaLnBrk="1" hangingPunct="1">
              <a:lnSpc>
                <a:spcPct val="80000"/>
              </a:lnSpc>
              <a:buFontTx/>
              <a:buNone/>
            </a:pPr>
            <a:r>
              <a:rPr lang="en-US" altLang="zh-CN" sz="1600" b="1" kern="0" dirty="0" smtClean="0"/>
              <a:t>    A(){ </a:t>
            </a:r>
            <a:r>
              <a:rPr lang="en-US" altLang="zh-CN" sz="1600" b="1" kern="0" dirty="0" err="1" smtClean="0"/>
              <a:t>cout</a:t>
            </a:r>
            <a:r>
              <a:rPr lang="en-US" altLang="zh-CN" sz="1600" b="1" kern="0" dirty="0" smtClean="0"/>
              <a:t>&lt;&lt;"Constructing A"&lt;&lt;</a:t>
            </a:r>
            <a:r>
              <a:rPr lang="en-US" altLang="zh-CN" sz="1600" b="1" kern="0" dirty="0" err="1" smtClean="0"/>
              <a:t>endl</a:t>
            </a:r>
            <a:r>
              <a:rPr lang="en-US" altLang="zh-CN" sz="1600" b="1" kern="0" dirty="0" smtClean="0"/>
              <a:t>; } </a:t>
            </a:r>
          </a:p>
          <a:p>
            <a:pPr eaLnBrk="1" hangingPunct="1">
              <a:lnSpc>
                <a:spcPct val="80000"/>
              </a:lnSpc>
              <a:buFontTx/>
              <a:buNone/>
            </a:pPr>
            <a:r>
              <a:rPr lang="en-US" altLang="zh-CN" sz="1600" b="1" kern="0" dirty="0" smtClean="0"/>
              <a:t>    ~A(){ </a:t>
            </a:r>
            <a:r>
              <a:rPr lang="en-US" altLang="zh-CN" sz="1600" b="1" kern="0" dirty="0" err="1" smtClean="0"/>
              <a:t>cout</a:t>
            </a:r>
            <a:r>
              <a:rPr lang="en-US" altLang="zh-CN" sz="1600" b="1" kern="0" dirty="0" smtClean="0"/>
              <a:t>&lt;&lt;"Destructing A"&lt;&lt;</a:t>
            </a:r>
            <a:r>
              <a:rPr lang="en-US" altLang="zh-CN" sz="1600" b="1" kern="0" dirty="0" err="1" smtClean="0"/>
              <a:t>endl</a:t>
            </a:r>
            <a:r>
              <a:rPr lang="en-US" altLang="zh-CN" sz="1600" b="1" kern="0" dirty="0" smtClean="0"/>
              <a:t>; }</a:t>
            </a:r>
          </a:p>
          <a:p>
            <a:pPr eaLnBrk="1" hangingPunct="1">
              <a:lnSpc>
                <a:spcPct val="80000"/>
              </a:lnSpc>
              <a:buFontTx/>
              <a:buNone/>
            </a:pPr>
            <a:r>
              <a:rPr lang="en-US" altLang="zh-CN" sz="1600" b="1" kern="0" dirty="0" smtClean="0"/>
              <a:t>};</a:t>
            </a:r>
          </a:p>
          <a:p>
            <a:pPr eaLnBrk="1" hangingPunct="1">
              <a:lnSpc>
                <a:spcPct val="80000"/>
              </a:lnSpc>
              <a:buFontTx/>
              <a:buNone/>
            </a:pPr>
            <a:r>
              <a:rPr lang="en-US" altLang="zh-CN" sz="1600" b="1" kern="0" dirty="0" smtClean="0"/>
              <a:t>class B:public A {</a:t>
            </a:r>
          </a:p>
          <a:p>
            <a:pPr eaLnBrk="1" hangingPunct="1">
              <a:lnSpc>
                <a:spcPct val="80000"/>
              </a:lnSpc>
              <a:buFontTx/>
              <a:buNone/>
            </a:pPr>
            <a:r>
              <a:rPr lang="en-US" altLang="zh-CN" sz="1600" b="1" kern="0" dirty="0" smtClean="0"/>
              <a:t>public: </a:t>
            </a:r>
          </a:p>
          <a:p>
            <a:pPr eaLnBrk="1" hangingPunct="1">
              <a:lnSpc>
                <a:spcPct val="80000"/>
              </a:lnSpc>
              <a:buFontTx/>
              <a:buNone/>
            </a:pPr>
            <a:r>
              <a:rPr lang="en-US" altLang="zh-CN" sz="1600" b="1" kern="0" dirty="0" smtClean="0"/>
              <a:t>   ~B(){ </a:t>
            </a:r>
            <a:r>
              <a:rPr lang="en-US" altLang="zh-CN" sz="1600" b="1" kern="0" dirty="0" err="1" smtClean="0"/>
              <a:t>cout</a:t>
            </a:r>
            <a:r>
              <a:rPr lang="en-US" altLang="zh-CN" sz="1600" b="1" kern="0" dirty="0" smtClean="0"/>
              <a:t>&lt;&lt;"Destructing B"&lt;&lt;</a:t>
            </a:r>
            <a:r>
              <a:rPr lang="en-US" altLang="zh-CN" sz="1600" b="1" kern="0" dirty="0" err="1" smtClean="0"/>
              <a:t>endl</a:t>
            </a:r>
            <a:r>
              <a:rPr lang="en-US" altLang="zh-CN" sz="1600" b="1" kern="0" dirty="0" smtClean="0"/>
              <a:t>; }</a:t>
            </a:r>
          </a:p>
          <a:p>
            <a:pPr eaLnBrk="1" hangingPunct="1">
              <a:lnSpc>
                <a:spcPct val="80000"/>
              </a:lnSpc>
              <a:buFontTx/>
              <a:buNone/>
            </a:pPr>
            <a:r>
              <a:rPr lang="en-US" altLang="zh-CN" sz="1600" b="1" kern="0" dirty="0" smtClean="0"/>
              <a:t>};</a:t>
            </a:r>
          </a:p>
          <a:p>
            <a:pPr eaLnBrk="1" hangingPunct="1">
              <a:lnSpc>
                <a:spcPct val="80000"/>
              </a:lnSpc>
              <a:buFontTx/>
              <a:buNone/>
            </a:pPr>
            <a:r>
              <a:rPr lang="en-US" altLang="zh-CN" sz="1600" b="1" kern="0" dirty="0" smtClean="0"/>
              <a:t>void main(){</a:t>
            </a:r>
          </a:p>
          <a:p>
            <a:pPr eaLnBrk="1" hangingPunct="1">
              <a:lnSpc>
                <a:spcPct val="80000"/>
              </a:lnSpc>
              <a:buFontTx/>
              <a:buNone/>
            </a:pPr>
            <a:r>
              <a:rPr lang="en-US" altLang="zh-CN" sz="1600" b="1" kern="0" dirty="0" smtClean="0"/>
              <a:t>    B </a:t>
            </a:r>
            <a:r>
              <a:rPr lang="en-US" altLang="zh-CN" sz="1600" b="1" kern="0" dirty="0" err="1" smtClean="0"/>
              <a:t>b</a:t>
            </a:r>
            <a:r>
              <a:rPr lang="en-US" altLang="zh-CN" sz="1600" b="1" kern="0" dirty="0" smtClean="0"/>
              <a:t>;</a:t>
            </a:r>
          </a:p>
          <a:p>
            <a:pPr eaLnBrk="1" hangingPunct="1">
              <a:lnSpc>
                <a:spcPct val="80000"/>
              </a:lnSpc>
              <a:buFontTx/>
              <a:buNone/>
            </a:pPr>
            <a:r>
              <a:rPr lang="en-US" altLang="zh-CN" sz="1600" b="1" kern="0" dirty="0" smtClean="0"/>
              <a:t>}</a:t>
            </a:r>
            <a:endParaRPr lang="en-US" altLang="zh-CN" sz="1600" b="1" kern="0" dirty="0"/>
          </a:p>
        </p:txBody>
      </p:sp>
      <p:sp>
        <p:nvSpPr>
          <p:cNvPr id="6" name="对话气泡: 矩形 1"/>
          <p:cNvSpPr/>
          <p:nvPr/>
        </p:nvSpPr>
        <p:spPr>
          <a:xfrm>
            <a:off x="5137719" y="3466660"/>
            <a:ext cx="3414893" cy="1008112"/>
          </a:xfrm>
          <a:prstGeom prst="wedgeRectCallout">
            <a:avLst>
              <a:gd name="adj1" fmla="val -19957"/>
              <a:gd name="adj2" fmla="val 7977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tx1"/>
                </a:solidFill>
              </a:rPr>
              <a:t>程序运行结果：</a:t>
            </a:r>
            <a:endParaRPr lang="en-US" altLang="zh-CN" sz="1600" b="1" dirty="0">
              <a:solidFill>
                <a:schemeClr val="tx1"/>
              </a:solidFill>
            </a:endParaRPr>
          </a:p>
          <a:p>
            <a:r>
              <a:rPr lang="en-US" altLang="zh-CN" sz="1600" b="1" dirty="0">
                <a:solidFill>
                  <a:schemeClr val="tx1"/>
                </a:solidFill>
              </a:rPr>
              <a:t>Constructing A</a:t>
            </a:r>
            <a:endParaRPr lang="zh-CN" altLang="zh-CN" sz="1600" b="1" dirty="0">
              <a:solidFill>
                <a:schemeClr val="tx1"/>
              </a:solidFill>
            </a:endParaRPr>
          </a:p>
          <a:p>
            <a:r>
              <a:rPr lang="en-US" altLang="zh-CN" sz="1600" b="1" dirty="0">
                <a:solidFill>
                  <a:schemeClr val="tx1"/>
                </a:solidFill>
              </a:rPr>
              <a:t>Destructing B</a:t>
            </a:r>
            <a:endParaRPr lang="zh-CN" altLang="zh-CN" sz="1600" b="1" dirty="0">
              <a:solidFill>
                <a:schemeClr val="tx1"/>
              </a:solidFill>
            </a:endParaRPr>
          </a:p>
          <a:p>
            <a:r>
              <a:rPr lang="en-US" altLang="zh-CN" sz="1600" b="1" dirty="0">
                <a:solidFill>
                  <a:schemeClr val="tx1"/>
                </a:solidFill>
              </a:rPr>
              <a:t>Destructing A</a:t>
            </a:r>
            <a:endParaRPr lang="zh-CN" altLang="zh-CN" sz="1600" b="1" dirty="0">
              <a:solidFill>
                <a:schemeClr val="tx1"/>
              </a:solidFill>
            </a:endParaRPr>
          </a:p>
        </p:txBody>
      </p:sp>
      <p:sp>
        <p:nvSpPr>
          <p:cNvPr id="7" name="对话气泡: 矩形 5"/>
          <p:cNvSpPr/>
          <p:nvPr/>
        </p:nvSpPr>
        <p:spPr>
          <a:xfrm>
            <a:off x="5151535" y="5013176"/>
            <a:ext cx="3414893" cy="1512168"/>
          </a:xfrm>
          <a:prstGeom prst="wedgeRectCallout">
            <a:avLst>
              <a:gd name="adj1" fmla="val -120970"/>
              <a:gd name="adj2" fmla="val -696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tx1"/>
                </a:solidFill>
              </a:rPr>
              <a:t>此结果表明，在定义对</a:t>
            </a:r>
            <a:r>
              <a:rPr lang="en-US" altLang="zh-CN" sz="1600" b="1" dirty="0">
                <a:solidFill>
                  <a:schemeClr val="tx1"/>
                </a:solidFill>
              </a:rPr>
              <a:t>b</a:t>
            </a:r>
            <a:r>
              <a:rPr lang="zh-CN" altLang="en-US" sz="1600" b="1" dirty="0">
                <a:solidFill>
                  <a:schemeClr val="tx1"/>
                </a:solidFill>
              </a:rPr>
              <a:t>时，调用了编译器为类</a:t>
            </a:r>
            <a:r>
              <a:rPr lang="en-US" altLang="zh-CN" sz="1600" b="1" dirty="0">
                <a:solidFill>
                  <a:schemeClr val="tx1"/>
                </a:solidFill>
              </a:rPr>
              <a:t>B</a:t>
            </a:r>
            <a:r>
              <a:rPr lang="zh-CN" altLang="en-US" sz="1600" b="1" dirty="0">
                <a:solidFill>
                  <a:schemeClr val="tx1"/>
                </a:solidFill>
              </a:rPr>
              <a:t>自动合成的默认构造函数，此函数类似于下面的形式：</a:t>
            </a:r>
            <a:endParaRPr lang="en-US" altLang="zh-CN" sz="1600" b="1" dirty="0">
              <a:solidFill>
                <a:schemeClr val="tx1"/>
              </a:solidFill>
            </a:endParaRPr>
          </a:p>
          <a:p>
            <a:r>
              <a:rPr lang="en-US" altLang="zh-CN" sz="1600" b="1" dirty="0">
                <a:solidFill>
                  <a:srgbClr val="0000CC"/>
                </a:solidFill>
              </a:rPr>
              <a:t>B::B():A</a:t>
            </a:r>
            <a:r>
              <a:rPr lang="en-US" altLang="zh-CN" sz="1600" b="1" dirty="0" smtClean="0">
                <a:solidFill>
                  <a:srgbClr val="0000CC"/>
                </a:solidFill>
              </a:rPr>
              <a:t>(){}</a:t>
            </a:r>
            <a:endParaRPr lang="zh-CN" altLang="zh-CN" sz="1600" b="1" dirty="0">
              <a:solidFill>
                <a:srgbClr val="0000CC"/>
              </a:solidFill>
            </a:endParaRPr>
          </a:p>
        </p:txBody>
      </p:sp>
    </p:spTree>
    <p:extLst>
      <p:ext uri="{BB962C8B-B14F-4D97-AF65-F5344CB8AC3E}">
        <p14:creationId xmlns:p14="http://schemas.microsoft.com/office/powerpoint/2010/main" val="114912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animEffect transition="in" filter="fade">
                                      <p:cBhvr>
                                        <p:cTn id="7" dur="1000"/>
                                        <p:tgtEl>
                                          <p:spTgt spid="40963">
                                            <p:txEl>
                                              <p:pRg st="1" end="1"/>
                                            </p:txEl>
                                          </p:spTgt>
                                        </p:tgtEl>
                                      </p:cBhvr>
                                    </p:animEffect>
                                    <p:anim calcmode="lin" valueType="num">
                                      <p:cBhvr>
                                        <p:cTn id="8" dur="10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096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0963">
                                            <p:txEl>
                                              <p:pRg st="2" end="2"/>
                                            </p:txEl>
                                          </p:spTgt>
                                        </p:tgtEl>
                                        <p:attrNameLst>
                                          <p:attrName>style.visibility</p:attrName>
                                        </p:attrNameLst>
                                      </p:cBhvr>
                                      <p:to>
                                        <p:strVal val="visible"/>
                                      </p:to>
                                    </p:set>
                                    <p:animEffect transition="in" filter="fade">
                                      <p:cBhvr>
                                        <p:cTn id="14" dur="1000"/>
                                        <p:tgtEl>
                                          <p:spTgt spid="40963">
                                            <p:txEl>
                                              <p:pRg st="2" end="2"/>
                                            </p:txEl>
                                          </p:spTgt>
                                        </p:tgtEl>
                                      </p:cBhvr>
                                    </p:animEffect>
                                    <p:anim calcmode="lin" valueType="num">
                                      <p:cBhvr>
                                        <p:cTn id="15" dur="10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096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0963">
                                            <p:txEl>
                                              <p:pRg st="3" end="3"/>
                                            </p:txEl>
                                          </p:spTgt>
                                        </p:tgtEl>
                                        <p:attrNameLst>
                                          <p:attrName>style.visibility</p:attrName>
                                        </p:attrNameLst>
                                      </p:cBhvr>
                                      <p:to>
                                        <p:strVal val="visible"/>
                                      </p:to>
                                    </p:set>
                                    <p:animEffect transition="in" filter="fade">
                                      <p:cBhvr>
                                        <p:cTn id="21" dur="1000"/>
                                        <p:tgtEl>
                                          <p:spTgt spid="40963">
                                            <p:txEl>
                                              <p:pRg st="3" end="3"/>
                                            </p:txEl>
                                          </p:spTgt>
                                        </p:tgtEl>
                                      </p:cBhvr>
                                    </p:animEffect>
                                    <p:anim calcmode="lin" valueType="num">
                                      <p:cBhvr>
                                        <p:cTn id="22" dur="10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096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0963">
                                            <p:txEl>
                                              <p:pRg st="4" end="4"/>
                                            </p:txEl>
                                          </p:spTgt>
                                        </p:tgtEl>
                                        <p:attrNameLst>
                                          <p:attrName>style.visibility</p:attrName>
                                        </p:attrNameLst>
                                      </p:cBhvr>
                                      <p:to>
                                        <p:strVal val="visible"/>
                                      </p:to>
                                    </p:set>
                                    <p:animEffect transition="in" filter="fade">
                                      <p:cBhvr>
                                        <p:cTn id="28" dur="1000"/>
                                        <p:tgtEl>
                                          <p:spTgt spid="40963">
                                            <p:txEl>
                                              <p:pRg st="4" end="4"/>
                                            </p:txEl>
                                          </p:spTgt>
                                        </p:tgtEl>
                                      </p:cBhvr>
                                    </p:animEffect>
                                    <p:anim calcmode="lin" valueType="num">
                                      <p:cBhvr>
                                        <p:cTn id="29" dur="1000" fill="hold"/>
                                        <p:tgtEl>
                                          <p:spTgt spid="4096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096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animEffect transition="in" filter="fade">
                                      <p:cBhvr>
                                        <p:cTn id="35" dur="1000"/>
                                        <p:tgtEl>
                                          <p:spTgt spid="4">
                                            <p:txEl>
                                              <p:pRg st="0" end="0"/>
                                            </p:txEl>
                                          </p:spTgt>
                                        </p:tgtEl>
                                      </p:cBhvr>
                                    </p:animEffect>
                                    <p:anim calcmode="lin" valueType="num">
                                      <p:cBhvr>
                                        <p:cTn id="36"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0" end="0"/>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4">
                                            <p:txEl>
                                              <p:pRg st="1" end="1"/>
                                            </p:txEl>
                                          </p:spTgt>
                                        </p:tgtEl>
                                        <p:attrNameLst>
                                          <p:attrName>style.visibility</p:attrName>
                                        </p:attrNameLst>
                                      </p:cBhvr>
                                      <p:to>
                                        <p:strVal val="visible"/>
                                      </p:to>
                                    </p:set>
                                    <p:animEffect transition="in" filter="fade">
                                      <p:cBhvr>
                                        <p:cTn id="40" dur="1000"/>
                                        <p:tgtEl>
                                          <p:spTgt spid="4">
                                            <p:txEl>
                                              <p:pRg st="1" end="1"/>
                                            </p:txEl>
                                          </p:spTgt>
                                        </p:tgtEl>
                                      </p:cBhvr>
                                    </p:animEffect>
                                    <p:anim calcmode="lin" valueType="num">
                                      <p:cBhvr>
                                        <p:cTn id="41"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1" end="1"/>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4">
                                            <p:txEl>
                                              <p:pRg st="2" end="2"/>
                                            </p:txEl>
                                          </p:spTgt>
                                        </p:tgtEl>
                                        <p:attrNameLst>
                                          <p:attrName>style.visibility</p:attrName>
                                        </p:attrNameLst>
                                      </p:cBhvr>
                                      <p:to>
                                        <p:strVal val="visible"/>
                                      </p:to>
                                    </p:set>
                                    <p:animEffect transition="in" filter="fade">
                                      <p:cBhvr>
                                        <p:cTn id="45" dur="1000"/>
                                        <p:tgtEl>
                                          <p:spTgt spid="4">
                                            <p:txEl>
                                              <p:pRg st="2" end="2"/>
                                            </p:txEl>
                                          </p:spTgt>
                                        </p:tgtEl>
                                      </p:cBhvr>
                                    </p:animEffect>
                                    <p:anim calcmode="lin" valueType="num">
                                      <p:cBhvr>
                                        <p:cTn id="46"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47" dur="1000" fill="hold"/>
                                        <p:tgtEl>
                                          <p:spTgt spid="4">
                                            <p:txEl>
                                              <p:pRg st="2" end="2"/>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4">
                                            <p:txEl>
                                              <p:pRg st="3" end="3"/>
                                            </p:txEl>
                                          </p:spTgt>
                                        </p:tgtEl>
                                        <p:attrNameLst>
                                          <p:attrName>style.visibility</p:attrName>
                                        </p:attrNameLst>
                                      </p:cBhvr>
                                      <p:to>
                                        <p:strVal val="visible"/>
                                      </p:to>
                                    </p:set>
                                    <p:animEffect transition="in" filter="fade">
                                      <p:cBhvr>
                                        <p:cTn id="50" dur="1000"/>
                                        <p:tgtEl>
                                          <p:spTgt spid="4">
                                            <p:txEl>
                                              <p:pRg st="3" end="3"/>
                                            </p:txEl>
                                          </p:spTgt>
                                        </p:tgtEl>
                                      </p:cBhvr>
                                    </p:animEffect>
                                    <p:anim calcmode="lin" valueType="num">
                                      <p:cBhvr>
                                        <p:cTn id="51"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52" dur="1000" fill="hold"/>
                                        <p:tgtEl>
                                          <p:spTgt spid="4">
                                            <p:txEl>
                                              <p:pRg st="3" end="3"/>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animEffect transition="in" filter="fade">
                                      <p:cBhvr>
                                        <p:cTn id="55" dur="1000"/>
                                        <p:tgtEl>
                                          <p:spTgt spid="4">
                                            <p:txEl>
                                              <p:pRg st="4" end="4"/>
                                            </p:txEl>
                                          </p:spTgt>
                                        </p:tgtEl>
                                      </p:cBhvr>
                                    </p:animEffect>
                                    <p:anim calcmode="lin" valueType="num">
                                      <p:cBhvr>
                                        <p:cTn id="5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57" dur="1000" fill="hold"/>
                                        <p:tgtEl>
                                          <p:spTgt spid="4">
                                            <p:txEl>
                                              <p:pRg st="4" end="4"/>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4">
                                            <p:txEl>
                                              <p:pRg st="5" end="5"/>
                                            </p:txEl>
                                          </p:spTgt>
                                        </p:tgtEl>
                                        <p:attrNameLst>
                                          <p:attrName>style.visibility</p:attrName>
                                        </p:attrNameLst>
                                      </p:cBhvr>
                                      <p:to>
                                        <p:strVal val="visible"/>
                                      </p:to>
                                    </p:set>
                                    <p:animEffect transition="in" filter="fade">
                                      <p:cBhvr>
                                        <p:cTn id="60" dur="1000"/>
                                        <p:tgtEl>
                                          <p:spTgt spid="4">
                                            <p:txEl>
                                              <p:pRg st="5" end="5"/>
                                            </p:txEl>
                                          </p:spTgt>
                                        </p:tgtEl>
                                      </p:cBhvr>
                                    </p:animEffect>
                                    <p:anim calcmode="lin" valueType="num">
                                      <p:cBhvr>
                                        <p:cTn id="61"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62" dur="1000" fill="hold"/>
                                        <p:tgtEl>
                                          <p:spTgt spid="4">
                                            <p:txEl>
                                              <p:pRg st="5" end="5"/>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4">
                                            <p:txEl>
                                              <p:pRg st="6" end="6"/>
                                            </p:txEl>
                                          </p:spTgt>
                                        </p:tgtEl>
                                        <p:attrNameLst>
                                          <p:attrName>style.visibility</p:attrName>
                                        </p:attrNameLst>
                                      </p:cBhvr>
                                      <p:to>
                                        <p:strVal val="visible"/>
                                      </p:to>
                                    </p:set>
                                    <p:animEffect transition="in" filter="fade">
                                      <p:cBhvr>
                                        <p:cTn id="65" dur="1000"/>
                                        <p:tgtEl>
                                          <p:spTgt spid="4">
                                            <p:txEl>
                                              <p:pRg st="6" end="6"/>
                                            </p:txEl>
                                          </p:spTgt>
                                        </p:tgtEl>
                                      </p:cBhvr>
                                    </p:animEffect>
                                    <p:anim calcmode="lin" valueType="num">
                                      <p:cBhvr>
                                        <p:cTn id="66"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67" dur="1000" fill="hold"/>
                                        <p:tgtEl>
                                          <p:spTgt spid="4">
                                            <p:txEl>
                                              <p:pRg st="6" end="6"/>
                                            </p:txEl>
                                          </p:spTgt>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4">
                                            <p:txEl>
                                              <p:pRg st="7" end="7"/>
                                            </p:txEl>
                                          </p:spTgt>
                                        </p:tgtEl>
                                        <p:attrNameLst>
                                          <p:attrName>style.visibility</p:attrName>
                                        </p:attrNameLst>
                                      </p:cBhvr>
                                      <p:to>
                                        <p:strVal val="visible"/>
                                      </p:to>
                                    </p:set>
                                    <p:animEffect transition="in" filter="fade">
                                      <p:cBhvr>
                                        <p:cTn id="70" dur="1000"/>
                                        <p:tgtEl>
                                          <p:spTgt spid="4">
                                            <p:txEl>
                                              <p:pRg st="7" end="7"/>
                                            </p:txEl>
                                          </p:spTgt>
                                        </p:tgtEl>
                                      </p:cBhvr>
                                    </p:animEffect>
                                    <p:anim calcmode="lin" valueType="num">
                                      <p:cBhvr>
                                        <p:cTn id="71"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72" dur="1000" fill="hold"/>
                                        <p:tgtEl>
                                          <p:spTgt spid="4">
                                            <p:txEl>
                                              <p:pRg st="7" end="7"/>
                                            </p:txEl>
                                          </p:spTgt>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4">
                                            <p:txEl>
                                              <p:pRg st="8" end="8"/>
                                            </p:txEl>
                                          </p:spTgt>
                                        </p:tgtEl>
                                        <p:attrNameLst>
                                          <p:attrName>style.visibility</p:attrName>
                                        </p:attrNameLst>
                                      </p:cBhvr>
                                      <p:to>
                                        <p:strVal val="visible"/>
                                      </p:to>
                                    </p:set>
                                    <p:animEffect transition="in" filter="fade">
                                      <p:cBhvr>
                                        <p:cTn id="75" dur="1000"/>
                                        <p:tgtEl>
                                          <p:spTgt spid="4">
                                            <p:txEl>
                                              <p:pRg st="8" end="8"/>
                                            </p:txEl>
                                          </p:spTgt>
                                        </p:tgtEl>
                                      </p:cBhvr>
                                    </p:animEffect>
                                    <p:anim calcmode="lin" valueType="num">
                                      <p:cBhvr>
                                        <p:cTn id="76"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77" dur="1000" fill="hold"/>
                                        <p:tgtEl>
                                          <p:spTgt spid="4">
                                            <p:txEl>
                                              <p:pRg st="8" end="8"/>
                                            </p:txEl>
                                          </p:spTgt>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4">
                                            <p:txEl>
                                              <p:pRg st="9" end="9"/>
                                            </p:txEl>
                                          </p:spTgt>
                                        </p:tgtEl>
                                        <p:attrNameLst>
                                          <p:attrName>style.visibility</p:attrName>
                                        </p:attrNameLst>
                                      </p:cBhvr>
                                      <p:to>
                                        <p:strVal val="visible"/>
                                      </p:to>
                                    </p:set>
                                    <p:animEffect transition="in" filter="fade">
                                      <p:cBhvr>
                                        <p:cTn id="80" dur="1000"/>
                                        <p:tgtEl>
                                          <p:spTgt spid="4">
                                            <p:txEl>
                                              <p:pRg st="9" end="9"/>
                                            </p:txEl>
                                          </p:spTgt>
                                        </p:tgtEl>
                                      </p:cBhvr>
                                    </p:animEffect>
                                    <p:anim calcmode="lin" valueType="num">
                                      <p:cBhvr>
                                        <p:cTn id="81"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82" dur="1000" fill="hold"/>
                                        <p:tgtEl>
                                          <p:spTgt spid="4">
                                            <p:txEl>
                                              <p:pRg st="9" end="9"/>
                                            </p:txEl>
                                          </p:spTgt>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4">
                                            <p:txEl>
                                              <p:pRg st="10" end="10"/>
                                            </p:txEl>
                                          </p:spTgt>
                                        </p:tgtEl>
                                        <p:attrNameLst>
                                          <p:attrName>style.visibility</p:attrName>
                                        </p:attrNameLst>
                                      </p:cBhvr>
                                      <p:to>
                                        <p:strVal val="visible"/>
                                      </p:to>
                                    </p:set>
                                    <p:animEffect transition="in" filter="fade">
                                      <p:cBhvr>
                                        <p:cTn id="85" dur="1000"/>
                                        <p:tgtEl>
                                          <p:spTgt spid="4">
                                            <p:txEl>
                                              <p:pRg st="10" end="10"/>
                                            </p:txEl>
                                          </p:spTgt>
                                        </p:tgtEl>
                                      </p:cBhvr>
                                    </p:animEffect>
                                    <p:anim calcmode="lin" valueType="num">
                                      <p:cBhvr>
                                        <p:cTn id="86"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87"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0"/>
                                  </p:stCondLst>
                                  <p:childTnLst>
                                    <p:set>
                                      <p:cBhvr>
                                        <p:cTn id="89" dur="1" fill="hold">
                                          <p:stCondLst>
                                            <p:cond delay="0"/>
                                          </p:stCondLst>
                                        </p:cTn>
                                        <p:tgtEl>
                                          <p:spTgt spid="4">
                                            <p:txEl>
                                              <p:pRg st="11" end="11"/>
                                            </p:txEl>
                                          </p:spTgt>
                                        </p:tgtEl>
                                        <p:attrNameLst>
                                          <p:attrName>style.visibility</p:attrName>
                                        </p:attrNameLst>
                                      </p:cBhvr>
                                      <p:to>
                                        <p:strVal val="visible"/>
                                      </p:to>
                                    </p:set>
                                    <p:animEffect transition="in" filter="fade">
                                      <p:cBhvr>
                                        <p:cTn id="90" dur="1000"/>
                                        <p:tgtEl>
                                          <p:spTgt spid="4">
                                            <p:txEl>
                                              <p:pRg st="11" end="11"/>
                                            </p:txEl>
                                          </p:spTgt>
                                        </p:tgtEl>
                                      </p:cBhvr>
                                    </p:animEffect>
                                    <p:anim calcmode="lin" valueType="num">
                                      <p:cBhvr>
                                        <p:cTn id="91"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92"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4">
                                            <p:txEl>
                                              <p:pRg st="12" end="12"/>
                                            </p:txEl>
                                          </p:spTgt>
                                        </p:tgtEl>
                                        <p:attrNameLst>
                                          <p:attrName>style.visibility</p:attrName>
                                        </p:attrNameLst>
                                      </p:cBhvr>
                                      <p:to>
                                        <p:strVal val="visible"/>
                                      </p:to>
                                    </p:set>
                                    <p:animEffect transition="in" filter="fade">
                                      <p:cBhvr>
                                        <p:cTn id="95" dur="1000"/>
                                        <p:tgtEl>
                                          <p:spTgt spid="4">
                                            <p:txEl>
                                              <p:pRg st="12" end="12"/>
                                            </p:txEl>
                                          </p:spTgt>
                                        </p:tgtEl>
                                      </p:cBhvr>
                                    </p:animEffect>
                                    <p:anim calcmode="lin" valueType="num">
                                      <p:cBhvr>
                                        <p:cTn id="96"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97"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4">
                                            <p:txEl>
                                              <p:pRg st="13" end="13"/>
                                            </p:txEl>
                                          </p:spTgt>
                                        </p:tgtEl>
                                        <p:attrNameLst>
                                          <p:attrName>style.visibility</p:attrName>
                                        </p:attrNameLst>
                                      </p:cBhvr>
                                      <p:to>
                                        <p:strVal val="visible"/>
                                      </p:to>
                                    </p:set>
                                    <p:animEffect transition="in" filter="fade">
                                      <p:cBhvr>
                                        <p:cTn id="100" dur="1000"/>
                                        <p:tgtEl>
                                          <p:spTgt spid="4">
                                            <p:txEl>
                                              <p:pRg st="13" end="13"/>
                                            </p:txEl>
                                          </p:spTgt>
                                        </p:tgtEl>
                                      </p:cBhvr>
                                    </p:animEffect>
                                    <p:anim calcmode="lin" valueType="num">
                                      <p:cBhvr>
                                        <p:cTn id="101"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102" dur="1000" fill="hold"/>
                                        <p:tgtEl>
                                          <p:spTgt spid="4">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6"/>
                                        </p:tgtEl>
                                        <p:attrNameLst>
                                          <p:attrName>style.visibility</p:attrName>
                                        </p:attrNameLst>
                                      </p:cBhvr>
                                      <p:to>
                                        <p:strVal val="visible"/>
                                      </p:to>
                                    </p:set>
                                    <p:animEffect transition="in" filter="wipe(down)">
                                      <p:cBhvr>
                                        <p:cTn id="107" dur="500"/>
                                        <p:tgtEl>
                                          <p:spTgt spid="6"/>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7"/>
                                        </p:tgtEl>
                                        <p:attrNameLst>
                                          <p:attrName>style.visibility</p:attrName>
                                        </p:attrNameLst>
                                      </p:cBhvr>
                                      <p:to>
                                        <p:strVal val="visible"/>
                                      </p:to>
                                    </p:set>
                                    <p:animEffect transition="in" filter="wipe(down)">
                                      <p:cBhvr>
                                        <p:cTn id="1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228600" y="1196752"/>
            <a:ext cx="8686800" cy="4611687"/>
          </a:xfrm>
        </p:spPr>
        <p:txBody>
          <a:bodyPr/>
          <a:lstStyle/>
          <a:p>
            <a:pPr eaLnBrk="1" hangingPunct="1">
              <a:lnSpc>
                <a:spcPct val="90000"/>
              </a:lnSpc>
              <a:buFontTx/>
              <a:buNone/>
            </a:pPr>
            <a:r>
              <a:rPr lang="en-US" altLang="zh-CN" sz="2800" b="1" dirty="0" smtClean="0">
                <a:solidFill>
                  <a:srgbClr val="0000CC"/>
                </a:solidFill>
              </a:rPr>
              <a:t>3. </a:t>
            </a:r>
            <a:r>
              <a:rPr lang="zh-CN" altLang="en-US" sz="2800" b="1" dirty="0" smtClean="0">
                <a:solidFill>
                  <a:srgbClr val="0000CC"/>
                </a:solidFill>
              </a:rPr>
              <a:t>派生</a:t>
            </a:r>
            <a:r>
              <a:rPr lang="zh-CN" altLang="en-US" sz="2800" b="1" dirty="0">
                <a:solidFill>
                  <a:srgbClr val="0000CC"/>
                </a:solidFill>
              </a:rPr>
              <a:t>类的构造函数只负责直接基类的初始化 </a:t>
            </a:r>
          </a:p>
          <a:p>
            <a:pPr eaLnBrk="1" hangingPunct="1">
              <a:lnSpc>
                <a:spcPct val="90000"/>
              </a:lnSpc>
            </a:pPr>
            <a:r>
              <a:rPr lang="en-US" altLang="zh-CN" sz="2400" b="1" dirty="0" smtClean="0"/>
              <a:t>C</a:t>
            </a:r>
            <a:r>
              <a:rPr lang="en-US" altLang="zh-CN" sz="2400" b="1" dirty="0"/>
              <a:t>++</a:t>
            </a:r>
            <a:r>
              <a:rPr lang="zh-CN" altLang="en-US" sz="2400" b="1" dirty="0"/>
              <a:t>语言标准有一条规则：如果派生类的基类同时也是另外一个类的派生类，则</a:t>
            </a:r>
            <a:r>
              <a:rPr lang="zh-CN" altLang="en-US" sz="2400" b="1" dirty="0">
                <a:solidFill>
                  <a:srgbClr val="FF0000"/>
                </a:solidFill>
              </a:rPr>
              <a:t>每个派生类只负责它的直接基类的构造函数调用。</a:t>
            </a:r>
          </a:p>
          <a:p>
            <a:pPr eaLnBrk="1" hangingPunct="1">
              <a:lnSpc>
                <a:spcPct val="90000"/>
              </a:lnSpc>
            </a:pPr>
            <a:r>
              <a:rPr lang="zh-CN" altLang="en-US" sz="2400" b="1" dirty="0"/>
              <a:t>这条规则表明当派生类的直接基类只有带参数的构造函数，但没有默认构造函数时（包括缺省参数和无参构造函数），它</a:t>
            </a:r>
            <a:r>
              <a:rPr lang="zh-CN" altLang="en-US" sz="2400" b="1" dirty="0">
                <a:solidFill>
                  <a:srgbClr val="FF0000"/>
                </a:solidFill>
              </a:rPr>
              <a:t>必须在构造函数的初始化列表中调用其直接基类的构造函数，</a:t>
            </a:r>
            <a:r>
              <a:rPr lang="zh-CN" altLang="en-US" sz="2400" b="1" dirty="0"/>
              <a:t>并向基类的构造函数传递参数，以实现派生类对象中的基类子对象的初始化。</a:t>
            </a:r>
          </a:p>
          <a:p>
            <a:pPr eaLnBrk="1" hangingPunct="1">
              <a:lnSpc>
                <a:spcPct val="90000"/>
              </a:lnSpc>
            </a:pPr>
            <a:r>
              <a:rPr lang="zh-CN" altLang="en-US" sz="2400" b="1" dirty="0"/>
              <a:t>这条规则有一个例外情况，当派生类存在虚基类时，所有</a:t>
            </a:r>
            <a:r>
              <a:rPr lang="zh-CN" altLang="en-US" sz="2400" b="1" dirty="0">
                <a:solidFill>
                  <a:srgbClr val="FF0000"/>
                </a:solidFill>
              </a:rPr>
              <a:t>虚基类都由最后的派生类负责初始化</a:t>
            </a:r>
            <a:r>
              <a:rPr lang="zh-CN" altLang="en-US" sz="2400" b="1" dirty="0"/>
              <a:t>。</a:t>
            </a:r>
          </a:p>
        </p:txBody>
      </p:sp>
      <p:sp>
        <p:nvSpPr>
          <p:cNvPr id="5"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4.5.1  </a:t>
            </a:r>
            <a:r>
              <a:rPr lang="zh-CN" altLang="zh-CN" sz="3600" b="1" kern="1200" dirty="0">
                <a:solidFill>
                  <a:srgbClr val="C00000"/>
                </a:solidFill>
              </a:rPr>
              <a:t>派生类构造函数的建立规则</a:t>
            </a:r>
            <a:endParaRPr lang="zh-CN" altLang="en-US" sz="3600" b="1" kern="1200" dirty="0">
              <a:solidFill>
                <a:srgbClr val="C00000"/>
              </a:solidFill>
            </a:endParaRPr>
          </a:p>
        </p:txBody>
      </p:sp>
    </p:spTree>
    <p:extLst>
      <p:ext uri="{BB962C8B-B14F-4D97-AF65-F5344CB8AC3E}">
        <p14:creationId xmlns:p14="http://schemas.microsoft.com/office/powerpoint/2010/main" val="26485340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7106">
                                            <p:txEl>
                                              <p:pRg st="1" end="1"/>
                                            </p:txEl>
                                          </p:spTgt>
                                        </p:tgtEl>
                                        <p:attrNameLst>
                                          <p:attrName>style.visibility</p:attrName>
                                        </p:attrNameLst>
                                      </p:cBhvr>
                                      <p:to>
                                        <p:strVal val="visible"/>
                                      </p:to>
                                    </p:set>
                                    <p:anim calcmode="lin" valueType="num">
                                      <p:cBhvr additive="base">
                                        <p:cTn id="7" dur="500" fill="hold"/>
                                        <p:tgtEl>
                                          <p:spTgt spid="4710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4" presetClass="entr" presetSubtype="0" fill="hold" nodeType="clickEffect">
                                  <p:stCondLst>
                                    <p:cond delay="0"/>
                                  </p:stCondLst>
                                  <p:childTnLst>
                                    <p:set>
                                      <p:cBhvr>
                                        <p:cTn id="12" dur="1" fill="hold">
                                          <p:stCondLst>
                                            <p:cond delay="0"/>
                                          </p:stCondLst>
                                        </p:cTn>
                                        <p:tgtEl>
                                          <p:spTgt spid="47106">
                                            <p:txEl>
                                              <p:pRg st="2" end="2"/>
                                            </p:txEl>
                                          </p:spTgt>
                                        </p:tgtEl>
                                        <p:attrNameLst>
                                          <p:attrName>style.visibility</p:attrName>
                                        </p:attrNameLst>
                                      </p:cBhvr>
                                      <p:to>
                                        <p:strVal val="visible"/>
                                      </p:to>
                                    </p:set>
                                    <p:anim from="(-#ppt_w/2)" to="(#ppt_x)" calcmode="lin" valueType="num">
                                      <p:cBhvr>
                                        <p:cTn id="13" dur="600" fill="hold">
                                          <p:stCondLst>
                                            <p:cond delay="0"/>
                                          </p:stCondLst>
                                        </p:cTn>
                                        <p:tgtEl>
                                          <p:spTgt spid="47106">
                                            <p:txEl>
                                              <p:pRg st="2" end="2"/>
                                            </p:txEl>
                                          </p:spTgt>
                                        </p:tgtEl>
                                        <p:attrNameLst>
                                          <p:attrName>ppt_x</p:attrName>
                                        </p:attrNameLst>
                                      </p:cBhvr>
                                    </p:anim>
                                    <p:anim from="0" to="-1.0" calcmode="lin" valueType="num">
                                      <p:cBhvr>
                                        <p:cTn id="14" dur="200" decel="50000" autoRev="1" fill="hold">
                                          <p:stCondLst>
                                            <p:cond delay="600"/>
                                          </p:stCondLst>
                                        </p:cTn>
                                        <p:tgtEl>
                                          <p:spTgt spid="47106">
                                            <p:txEl>
                                              <p:pRg st="2" end="2"/>
                                            </p:txEl>
                                          </p:spTgt>
                                        </p:tgtEl>
                                        <p:attrNameLst>
                                          <p:attrName>xshear</p:attrName>
                                        </p:attrNameLst>
                                      </p:cBhvr>
                                    </p:anim>
                                    <p:animScale>
                                      <p:cBhvr>
                                        <p:cTn id="15" dur="200" decel="100000" autoRev="1" fill="hold">
                                          <p:stCondLst>
                                            <p:cond delay="600"/>
                                          </p:stCondLst>
                                        </p:cTn>
                                        <p:tgtEl>
                                          <p:spTgt spid="47106">
                                            <p:txEl>
                                              <p:pRg st="2" end="2"/>
                                            </p:txEl>
                                          </p:spTgt>
                                        </p:tgtEl>
                                      </p:cBhvr>
                                      <p:from x="100000" y="100000"/>
                                      <p:to x="80000" y="100000"/>
                                    </p:animScale>
                                    <p:anim by="(#ppt_h/3+#ppt_w*0.1)" calcmode="lin" valueType="num">
                                      <p:cBhvr additive="sum">
                                        <p:cTn id="16" dur="200" decel="100000" autoRev="1" fill="hold">
                                          <p:stCondLst>
                                            <p:cond delay="600"/>
                                          </p:stCondLst>
                                        </p:cTn>
                                        <p:tgtEl>
                                          <p:spTgt spid="47106">
                                            <p:txEl>
                                              <p:pRg st="2" end="2"/>
                                            </p:txEl>
                                          </p:spTgt>
                                        </p:tgtEl>
                                        <p:attrNameLst>
                                          <p:attrName>ppt_x</p:attrName>
                                        </p:attrNameLst>
                                      </p:cBhvr>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47106">
                                            <p:txEl>
                                              <p:pRg st="3" end="3"/>
                                            </p:txEl>
                                          </p:spTgt>
                                        </p:tgtEl>
                                        <p:attrNameLst>
                                          <p:attrName>style.visibility</p:attrName>
                                        </p:attrNameLst>
                                      </p:cBhvr>
                                      <p:to>
                                        <p:strVal val="visible"/>
                                      </p:to>
                                    </p:set>
                                    <p:anim calcmode="lin" valueType="num">
                                      <p:cBhvr additive="base">
                                        <p:cTn id="21" dur="500" fill="hold"/>
                                        <p:tgtEl>
                                          <p:spTgt spid="4710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710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245029" y="1196752"/>
            <a:ext cx="4464496" cy="5184576"/>
          </a:xfrm>
        </p:spPr>
        <p:txBody>
          <a:bodyPr/>
          <a:lstStyle/>
          <a:p>
            <a:pPr marL="0" indent="0">
              <a:buNone/>
            </a:pPr>
            <a:r>
              <a:rPr lang="zh-CN" altLang="zh-CN" sz="2400" b="1" dirty="0">
                <a:solidFill>
                  <a:srgbClr val="0000CC"/>
                </a:solidFill>
              </a:rPr>
              <a:t>【例</a:t>
            </a:r>
            <a:r>
              <a:rPr lang="en-US" altLang="zh-CN" sz="2400" b="1" dirty="0">
                <a:solidFill>
                  <a:srgbClr val="0000CC"/>
                </a:solidFill>
              </a:rPr>
              <a:t>4-10</a:t>
            </a:r>
            <a:r>
              <a:rPr lang="zh-CN" altLang="zh-CN" sz="2400" b="1" dirty="0">
                <a:solidFill>
                  <a:srgbClr val="0000CC"/>
                </a:solidFill>
              </a:rPr>
              <a:t>】 类</a:t>
            </a:r>
            <a:r>
              <a:rPr lang="en-US" altLang="zh-CN" sz="2400" b="1" dirty="0">
                <a:solidFill>
                  <a:srgbClr val="0000CC"/>
                </a:solidFill>
              </a:rPr>
              <a:t>C</a:t>
            </a:r>
            <a:r>
              <a:rPr lang="zh-CN" altLang="zh-CN" sz="2400" b="1" dirty="0">
                <a:solidFill>
                  <a:srgbClr val="0000CC"/>
                </a:solidFill>
              </a:rPr>
              <a:t>具有直接基类</a:t>
            </a:r>
            <a:r>
              <a:rPr lang="en-US" altLang="zh-CN" sz="2400" b="1" dirty="0">
                <a:solidFill>
                  <a:srgbClr val="0000CC"/>
                </a:solidFill>
              </a:rPr>
              <a:t>B</a:t>
            </a:r>
            <a:r>
              <a:rPr lang="zh-CN" altLang="zh-CN" sz="2400" b="1" dirty="0">
                <a:solidFill>
                  <a:srgbClr val="0000CC"/>
                </a:solidFill>
              </a:rPr>
              <a:t>和间接基类</a:t>
            </a:r>
            <a:r>
              <a:rPr lang="en-US" altLang="zh-CN" sz="2400" b="1" dirty="0">
                <a:solidFill>
                  <a:srgbClr val="0000CC"/>
                </a:solidFill>
              </a:rPr>
              <a:t>A</a:t>
            </a:r>
            <a:r>
              <a:rPr lang="zh-CN" altLang="zh-CN" sz="2400" b="1" dirty="0">
                <a:solidFill>
                  <a:srgbClr val="0000CC"/>
                </a:solidFill>
              </a:rPr>
              <a:t>，每个派生类只负责其直接基类的构造。</a:t>
            </a:r>
          </a:p>
          <a:p>
            <a:pPr eaLnBrk="1" hangingPunct="1">
              <a:lnSpc>
                <a:spcPct val="90000"/>
              </a:lnSpc>
              <a:buFontTx/>
              <a:buNone/>
            </a:pPr>
            <a:r>
              <a:rPr lang="en-US" altLang="zh-CN" sz="1800" b="1" dirty="0"/>
              <a:t>//Eg4-10.cpp</a:t>
            </a:r>
          </a:p>
          <a:p>
            <a:pPr eaLnBrk="1" hangingPunct="1">
              <a:lnSpc>
                <a:spcPct val="90000"/>
              </a:lnSpc>
              <a:buFontTx/>
              <a:buNone/>
            </a:pPr>
            <a:r>
              <a:rPr lang="en-US" altLang="zh-CN" sz="1800" b="1" dirty="0"/>
              <a:t>#include &lt;</a:t>
            </a:r>
            <a:r>
              <a:rPr lang="en-US" altLang="zh-CN" sz="1800" b="1" dirty="0" err="1"/>
              <a:t>iostream</a:t>
            </a:r>
            <a:r>
              <a:rPr lang="en-US" altLang="zh-CN" sz="1800" b="1" dirty="0"/>
              <a:t>&gt;</a:t>
            </a:r>
          </a:p>
          <a:p>
            <a:pPr eaLnBrk="1" hangingPunct="1">
              <a:lnSpc>
                <a:spcPct val="90000"/>
              </a:lnSpc>
              <a:buFontTx/>
              <a:buNone/>
            </a:pPr>
            <a:r>
              <a:rPr lang="en-US" altLang="zh-CN" sz="1800" b="1" dirty="0"/>
              <a:t>using namespace </a:t>
            </a:r>
            <a:r>
              <a:rPr lang="en-US" altLang="zh-CN" sz="1800" b="1" dirty="0" err="1"/>
              <a:t>std</a:t>
            </a:r>
            <a:r>
              <a:rPr lang="en-US" altLang="zh-CN" sz="1800" b="1" dirty="0"/>
              <a:t>;</a:t>
            </a:r>
          </a:p>
          <a:p>
            <a:pPr eaLnBrk="1" hangingPunct="1">
              <a:lnSpc>
                <a:spcPct val="90000"/>
              </a:lnSpc>
              <a:buFontTx/>
              <a:buNone/>
            </a:pPr>
            <a:r>
              <a:rPr lang="en-US" altLang="zh-CN" sz="1800" b="1" dirty="0"/>
              <a:t>class A { </a:t>
            </a:r>
          </a:p>
          <a:p>
            <a:pPr eaLnBrk="1" hangingPunct="1">
              <a:lnSpc>
                <a:spcPct val="90000"/>
              </a:lnSpc>
              <a:buFontTx/>
              <a:buNone/>
            </a:pPr>
            <a:r>
              <a:rPr lang="en-US" altLang="zh-CN" sz="1800" b="1" dirty="0"/>
              <a:t>    </a:t>
            </a:r>
            <a:r>
              <a:rPr lang="en-US" altLang="zh-CN" sz="1800" b="1" dirty="0" err="1"/>
              <a:t>int</a:t>
            </a:r>
            <a:r>
              <a:rPr lang="en-US" altLang="zh-CN" sz="1800" b="1" dirty="0"/>
              <a:t> x;</a:t>
            </a:r>
          </a:p>
          <a:p>
            <a:pPr eaLnBrk="1" hangingPunct="1">
              <a:lnSpc>
                <a:spcPct val="90000"/>
              </a:lnSpc>
              <a:buFontTx/>
              <a:buNone/>
            </a:pPr>
            <a:r>
              <a:rPr lang="en-US" altLang="zh-CN" sz="1800" b="1" dirty="0"/>
              <a:t>public: </a:t>
            </a:r>
          </a:p>
          <a:p>
            <a:pPr eaLnBrk="1" hangingPunct="1">
              <a:lnSpc>
                <a:spcPct val="90000"/>
              </a:lnSpc>
              <a:buFontTx/>
              <a:buNone/>
            </a:pPr>
            <a:r>
              <a:rPr lang="en-US" altLang="zh-CN" sz="1800" b="1" dirty="0"/>
              <a:t>    A(</a:t>
            </a:r>
            <a:r>
              <a:rPr lang="en-US" altLang="zh-CN" sz="1800" b="1" dirty="0" err="1"/>
              <a:t>int</a:t>
            </a:r>
            <a:r>
              <a:rPr lang="en-US" altLang="zh-CN" sz="1800" b="1" dirty="0"/>
              <a:t> aa) {</a:t>
            </a:r>
          </a:p>
          <a:p>
            <a:pPr eaLnBrk="1" hangingPunct="1">
              <a:lnSpc>
                <a:spcPct val="90000"/>
              </a:lnSpc>
              <a:buFontTx/>
              <a:buNone/>
            </a:pPr>
            <a:r>
              <a:rPr lang="en-US" altLang="zh-CN" sz="1800" b="1" dirty="0"/>
              <a:t>        x=aa;</a:t>
            </a:r>
          </a:p>
          <a:p>
            <a:pPr eaLnBrk="1" hangingPunct="1">
              <a:lnSpc>
                <a:spcPct val="90000"/>
              </a:lnSpc>
              <a:buFontTx/>
              <a:buNone/>
            </a:pPr>
            <a:r>
              <a:rPr lang="en-US" altLang="zh-CN" sz="1800" b="1" dirty="0"/>
              <a:t>        </a:t>
            </a:r>
            <a:r>
              <a:rPr lang="en-US" altLang="zh-CN" sz="1800" b="1" dirty="0" err="1"/>
              <a:t>cout</a:t>
            </a:r>
            <a:r>
              <a:rPr lang="en-US" altLang="zh-CN" sz="1800" b="1" dirty="0"/>
              <a:t>&lt;&lt;"Constructing A"&lt;&lt;</a:t>
            </a:r>
            <a:r>
              <a:rPr lang="en-US" altLang="zh-CN" sz="1800" b="1" dirty="0" err="1"/>
              <a:t>endl</a:t>
            </a:r>
            <a:r>
              <a:rPr lang="en-US" altLang="zh-CN" sz="1800" b="1" dirty="0"/>
              <a:t>;</a:t>
            </a:r>
          </a:p>
          <a:p>
            <a:pPr eaLnBrk="1" hangingPunct="1">
              <a:lnSpc>
                <a:spcPct val="90000"/>
              </a:lnSpc>
              <a:buFontTx/>
              <a:buNone/>
            </a:pPr>
            <a:r>
              <a:rPr lang="en-US" altLang="zh-CN" sz="1800" b="1" dirty="0"/>
              <a:t>    }</a:t>
            </a:r>
          </a:p>
          <a:p>
            <a:pPr eaLnBrk="1" hangingPunct="1">
              <a:lnSpc>
                <a:spcPct val="90000"/>
              </a:lnSpc>
              <a:buFontTx/>
              <a:buNone/>
            </a:pPr>
            <a:r>
              <a:rPr lang="en-US" altLang="zh-CN" sz="1800" b="1" dirty="0"/>
              <a:t>    ~A(){ </a:t>
            </a:r>
            <a:r>
              <a:rPr lang="en-US" altLang="zh-CN" sz="1800" b="1" dirty="0" err="1"/>
              <a:t>cout</a:t>
            </a:r>
            <a:r>
              <a:rPr lang="en-US" altLang="zh-CN" sz="1800" b="1" dirty="0"/>
              <a:t>&lt;&lt;"Destructing A"&lt;&lt;</a:t>
            </a:r>
            <a:r>
              <a:rPr lang="en-US" altLang="zh-CN" sz="1800" b="1" dirty="0" err="1"/>
              <a:t>endl</a:t>
            </a:r>
            <a:r>
              <a:rPr lang="en-US" altLang="zh-CN" sz="1800" b="1" dirty="0"/>
              <a:t>; }</a:t>
            </a:r>
          </a:p>
          <a:p>
            <a:pPr eaLnBrk="1" hangingPunct="1">
              <a:lnSpc>
                <a:spcPct val="90000"/>
              </a:lnSpc>
              <a:buFontTx/>
              <a:buNone/>
            </a:pPr>
            <a:r>
              <a:rPr lang="en-US" altLang="zh-CN" sz="1800" b="1" dirty="0"/>
              <a:t>};</a:t>
            </a:r>
          </a:p>
        </p:txBody>
      </p:sp>
      <p:sp>
        <p:nvSpPr>
          <p:cNvPr id="3" name="Rectangle 2"/>
          <p:cNvSpPr txBox="1">
            <a:spLocks noChangeArrowheads="1"/>
          </p:cNvSpPr>
          <p:nvPr/>
        </p:nvSpPr>
        <p:spPr bwMode="auto">
          <a:xfrm>
            <a:off x="4785477" y="1196752"/>
            <a:ext cx="4212976"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90000"/>
              </a:lnSpc>
              <a:buFontTx/>
              <a:buNone/>
            </a:pPr>
            <a:r>
              <a:rPr lang="en-US" altLang="zh-CN" sz="1800" b="1" kern="0" dirty="0" smtClean="0"/>
              <a:t>class B:public A {</a:t>
            </a:r>
          </a:p>
          <a:p>
            <a:pPr eaLnBrk="1" hangingPunct="1">
              <a:lnSpc>
                <a:spcPct val="90000"/>
              </a:lnSpc>
              <a:buFontTx/>
              <a:buNone/>
            </a:pPr>
            <a:r>
              <a:rPr lang="en-US" altLang="zh-CN" sz="1800" b="1" kern="0" dirty="0" smtClean="0"/>
              <a:t>public: </a:t>
            </a:r>
          </a:p>
          <a:p>
            <a:pPr eaLnBrk="1" hangingPunct="1">
              <a:lnSpc>
                <a:spcPct val="90000"/>
              </a:lnSpc>
              <a:buFontTx/>
              <a:buNone/>
            </a:pPr>
            <a:r>
              <a:rPr lang="en-US" altLang="zh-CN" sz="1800" b="1" kern="0" dirty="0" smtClean="0"/>
              <a:t>    B(</a:t>
            </a:r>
            <a:r>
              <a:rPr lang="en-US" altLang="zh-CN" sz="1800" b="1" kern="0" dirty="0" err="1" smtClean="0"/>
              <a:t>int</a:t>
            </a:r>
            <a:r>
              <a:rPr lang="en-US" altLang="zh-CN" sz="1800" b="1" kern="0" dirty="0" smtClean="0"/>
              <a:t> x):</a:t>
            </a:r>
            <a:r>
              <a:rPr lang="en-US" altLang="zh-CN" sz="1800" b="1" kern="0" dirty="0" smtClean="0">
                <a:solidFill>
                  <a:srgbClr val="FF0000"/>
                </a:solidFill>
              </a:rPr>
              <a:t>A(x)</a:t>
            </a:r>
            <a:r>
              <a:rPr lang="en-US" altLang="zh-CN" sz="1800" b="1" kern="0" dirty="0" smtClean="0"/>
              <a:t>{ </a:t>
            </a:r>
            <a:r>
              <a:rPr lang="en-US" altLang="zh-CN" sz="1800" b="1" kern="0" dirty="0" err="1" smtClean="0"/>
              <a:t>cout</a:t>
            </a:r>
            <a:r>
              <a:rPr lang="en-US" altLang="zh-CN" sz="1800" b="1" kern="0" dirty="0" smtClean="0"/>
              <a:t>&lt;&lt;"Constructing B"&lt;&lt;</a:t>
            </a:r>
            <a:r>
              <a:rPr lang="en-US" altLang="zh-CN" sz="1800" b="1" kern="0" dirty="0" err="1" smtClean="0"/>
              <a:t>endl</a:t>
            </a:r>
            <a:r>
              <a:rPr lang="en-US" altLang="zh-CN" sz="1800" b="1" kern="0" dirty="0" smtClean="0"/>
              <a:t>; }</a:t>
            </a:r>
          </a:p>
          <a:p>
            <a:pPr eaLnBrk="1" hangingPunct="1">
              <a:lnSpc>
                <a:spcPct val="90000"/>
              </a:lnSpc>
              <a:buFontTx/>
              <a:buNone/>
            </a:pPr>
            <a:r>
              <a:rPr lang="en-US" altLang="zh-CN" sz="1800" b="1" kern="0" dirty="0" smtClean="0"/>
              <a:t>};</a:t>
            </a:r>
          </a:p>
          <a:p>
            <a:pPr eaLnBrk="1" hangingPunct="1">
              <a:lnSpc>
                <a:spcPct val="90000"/>
              </a:lnSpc>
              <a:buFontTx/>
              <a:buNone/>
            </a:pPr>
            <a:r>
              <a:rPr lang="en-US" altLang="zh-CN" sz="1800" b="1" kern="0" dirty="0" smtClean="0"/>
              <a:t>class C :public B{</a:t>
            </a:r>
          </a:p>
          <a:p>
            <a:pPr eaLnBrk="1" hangingPunct="1">
              <a:lnSpc>
                <a:spcPct val="90000"/>
              </a:lnSpc>
              <a:buFontTx/>
              <a:buNone/>
            </a:pPr>
            <a:r>
              <a:rPr lang="en-US" altLang="zh-CN" sz="1800" b="1" kern="0" dirty="0" smtClean="0"/>
              <a:t>public: </a:t>
            </a:r>
          </a:p>
          <a:p>
            <a:pPr eaLnBrk="1" hangingPunct="1">
              <a:lnSpc>
                <a:spcPct val="90000"/>
              </a:lnSpc>
              <a:buFontTx/>
              <a:buNone/>
            </a:pPr>
            <a:r>
              <a:rPr lang="en-US" altLang="zh-CN" sz="1800" b="1" kern="0" dirty="0" smtClean="0"/>
              <a:t>    C(</a:t>
            </a:r>
            <a:r>
              <a:rPr lang="en-US" altLang="zh-CN" sz="1800" b="1" kern="0" dirty="0" err="1" smtClean="0"/>
              <a:t>int</a:t>
            </a:r>
            <a:r>
              <a:rPr lang="en-US" altLang="zh-CN" sz="1800" b="1" kern="0" dirty="0" smtClean="0"/>
              <a:t> y):</a:t>
            </a:r>
            <a:r>
              <a:rPr lang="en-US" altLang="zh-CN" sz="1800" b="1" kern="0" dirty="0" smtClean="0">
                <a:solidFill>
                  <a:srgbClr val="FF0000"/>
                </a:solidFill>
              </a:rPr>
              <a:t>B(y)</a:t>
            </a:r>
            <a:r>
              <a:rPr lang="en-US" altLang="zh-CN" sz="1800" b="1" kern="0" dirty="0" smtClean="0"/>
              <a:t>{ </a:t>
            </a:r>
            <a:r>
              <a:rPr lang="en-US" altLang="zh-CN" sz="1800" b="1" kern="0" dirty="0" err="1" smtClean="0"/>
              <a:t>cout</a:t>
            </a:r>
            <a:r>
              <a:rPr lang="en-US" altLang="zh-CN" sz="1800" b="1" kern="0" dirty="0" smtClean="0"/>
              <a:t>&lt;&lt;"Constructing C"&lt;&lt;</a:t>
            </a:r>
            <a:r>
              <a:rPr lang="en-US" altLang="zh-CN" sz="1800" b="1" kern="0" dirty="0" err="1" smtClean="0"/>
              <a:t>endl</a:t>
            </a:r>
            <a:r>
              <a:rPr lang="en-US" altLang="zh-CN" sz="1800" b="1" kern="0" dirty="0" smtClean="0"/>
              <a:t>; }</a:t>
            </a:r>
          </a:p>
          <a:p>
            <a:pPr eaLnBrk="1" hangingPunct="1">
              <a:lnSpc>
                <a:spcPct val="90000"/>
              </a:lnSpc>
              <a:buFontTx/>
              <a:buNone/>
            </a:pPr>
            <a:r>
              <a:rPr lang="en-US" altLang="zh-CN" sz="1800" b="1" kern="0" dirty="0" smtClean="0"/>
              <a:t>};</a:t>
            </a:r>
          </a:p>
          <a:p>
            <a:pPr eaLnBrk="1" hangingPunct="1">
              <a:lnSpc>
                <a:spcPct val="90000"/>
              </a:lnSpc>
              <a:buFontTx/>
              <a:buNone/>
            </a:pPr>
            <a:r>
              <a:rPr lang="en-US" altLang="zh-CN" sz="1800" b="1" kern="0" dirty="0" smtClean="0"/>
              <a:t>void main(){</a:t>
            </a:r>
          </a:p>
          <a:p>
            <a:pPr eaLnBrk="1" hangingPunct="1">
              <a:lnSpc>
                <a:spcPct val="90000"/>
              </a:lnSpc>
              <a:buFontTx/>
              <a:buNone/>
            </a:pPr>
            <a:r>
              <a:rPr lang="en-US" altLang="zh-CN" sz="1800" b="1" kern="0" dirty="0" smtClean="0"/>
              <a:t>    C c(1);</a:t>
            </a:r>
          </a:p>
          <a:p>
            <a:pPr eaLnBrk="1" hangingPunct="1">
              <a:lnSpc>
                <a:spcPct val="90000"/>
              </a:lnSpc>
              <a:buFontTx/>
              <a:buNone/>
            </a:pPr>
            <a:r>
              <a:rPr lang="en-US" altLang="zh-CN" sz="1800" b="1" kern="0" dirty="0" smtClean="0"/>
              <a:t>}</a:t>
            </a:r>
            <a:endParaRPr lang="en-US" altLang="zh-CN" sz="1800" b="1" kern="0" dirty="0"/>
          </a:p>
        </p:txBody>
      </p:sp>
      <p:sp>
        <p:nvSpPr>
          <p:cNvPr id="4" name="对话气泡: 矩形 2"/>
          <p:cNvSpPr/>
          <p:nvPr/>
        </p:nvSpPr>
        <p:spPr>
          <a:xfrm>
            <a:off x="5127769" y="5085184"/>
            <a:ext cx="3528392" cy="1656184"/>
          </a:xfrm>
          <a:prstGeom prst="wedgeRectCallout">
            <a:avLst>
              <a:gd name="adj1" fmla="val -39919"/>
              <a:gd name="adj2" fmla="val -745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b="1" dirty="0">
                <a:solidFill>
                  <a:schemeClr val="tx1"/>
                </a:solidFill>
              </a:rPr>
              <a:t>Constructing A</a:t>
            </a:r>
            <a:endParaRPr lang="zh-CN" altLang="zh-CN" sz="1600" b="1" dirty="0">
              <a:solidFill>
                <a:schemeClr val="tx1"/>
              </a:solidFill>
            </a:endParaRPr>
          </a:p>
          <a:p>
            <a:r>
              <a:rPr lang="en-US" altLang="zh-CN" sz="1600" b="1" dirty="0">
                <a:solidFill>
                  <a:schemeClr val="tx1"/>
                </a:solidFill>
              </a:rPr>
              <a:t>Constructing B</a:t>
            </a:r>
            <a:endParaRPr lang="zh-CN" altLang="zh-CN" sz="1600" b="1" dirty="0">
              <a:solidFill>
                <a:schemeClr val="tx1"/>
              </a:solidFill>
            </a:endParaRPr>
          </a:p>
          <a:p>
            <a:r>
              <a:rPr lang="en-US" altLang="zh-CN" sz="1600" b="1" dirty="0">
                <a:solidFill>
                  <a:schemeClr val="tx1"/>
                </a:solidFill>
              </a:rPr>
              <a:t>Constructing C</a:t>
            </a:r>
            <a:endParaRPr lang="zh-CN" altLang="zh-CN" sz="1600" b="1" dirty="0">
              <a:solidFill>
                <a:schemeClr val="tx1"/>
              </a:solidFill>
            </a:endParaRPr>
          </a:p>
          <a:p>
            <a:r>
              <a:rPr lang="en-US" altLang="zh-CN" sz="1600" b="1" dirty="0">
                <a:solidFill>
                  <a:schemeClr val="tx1"/>
                </a:solidFill>
              </a:rPr>
              <a:t>Destructing </a:t>
            </a:r>
            <a:r>
              <a:rPr lang="en-US" altLang="zh-CN" sz="1600" b="1" dirty="0" smtClean="0">
                <a:solidFill>
                  <a:schemeClr val="tx1"/>
                </a:solidFill>
              </a:rPr>
              <a:t>A</a:t>
            </a:r>
            <a:endParaRPr lang="en-US" altLang="zh-CN" sz="1600" b="1" dirty="0">
              <a:solidFill>
                <a:schemeClr val="tx1"/>
              </a:solidFill>
            </a:endParaRPr>
          </a:p>
          <a:p>
            <a:r>
              <a:rPr lang="zh-CN" altLang="en-US" sz="1600" b="1" dirty="0">
                <a:solidFill>
                  <a:srgbClr val="0000CC"/>
                </a:solidFill>
              </a:rPr>
              <a:t>此运行结果表明，在定义</a:t>
            </a:r>
            <a:r>
              <a:rPr lang="en-US" altLang="zh-CN" sz="1600" b="1" dirty="0">
                <a:solidFill>
                  <a:srgbClr val="0000CC"/>
                </a:solidFill>
              </a:rPr>
              <a:t>C</a:t>
            </a:r>
            <a:r>
              <a:rPr lang="zh-CN" altLang="en-US" sz="1600" b="1" dirty="0">
                <a:solidFill>
                  <a:srgbClr val="0000CC"/>
                </a:solidFill>
              </a:rPr>
              <a:t>的对象时，基类</a:t>
            </a:r>
            <a:r>
              <a:rPr lang="en-US" altLang="zh-CN" sz="1600" b="1" dirty="0">
                <a:solidFill>
                  <a:srgbClr val="0000CC"/>
                </a:solidFill>
              </a:rPr>
              <a:t>A，B</a:t>
            </a:r>
            <a:r>
              <a:rPr lang="zh-CN" altLang="en-US" sz="1600" b="1" dirty="0">
                <a:solidFill>
                  <a:srgbClr val="0000CC"/>
                </a:solidFill>
              </a:rPr>
              <a:t>的构造函数都被调用了</a:t>
            </a:r>
            <a:endParaRPr lang="zh-CN" altLang="zh-CN" sz="1600" b="1" dirty="0">
              <a:solidFill>
                <a:srgbClr val="0000CC"/>
              </a:solidFill>
            </a:endParaRPr>
          </a:p>
        </p:txBody>
      </p:sp>
      <p:sp>
        <p:nvSpPr>
          <p:cNvPr id="5" name="标题 1"/>
          <p:cNvSpPr>
            <a:spLocks noGrp="1"/>
          </p:cNvSpPr>
          <p:nvPr>
            <p:ph type="title"/>
          </p:nvPr>
        </p:nvSpPr>
        <p:spPr>
          <a:xfrm>
            <a:off x="457200" y="73672"/>
            <a:ext cx="8229600" cy="81119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4.5.1  </a:t>
            </a:r>
            <a:r>
              <a:rPr lang="zh-CN" altLang="zh-CN" sz="3600" b="1" kern="1200" dirty="0">
                <a:solidFill>
                  <a:srgbClr val="C00000"/>
                </a:solidFill>
              </a:rPr>
              <a:t>派生类构造函数的建立规则</a:t>
            </a:r>
            <a:endParaRPr lang="zh-CN" altLang="en-US" sz="3600" b="1" kern="1200" dirty="0">
              <a:solidFill>
                <a:srgbClr val="C00000"/>
              </a:solidFill>
            </a:endParaRPr>
          </a:p>
        </p:txBody>
      </p:sp>
    </p:spTree>
    <p:extLst>
      <p:ext uri="{BB962C8B-B14F-4D97-AF65-F5344CB8AC3E}">
        <p14:creationId xmlns:p14="http://schemas.microsoft.com/office/powerpoint/2010/main" val="346122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7106">
                                            <p:txEl>
                                              <p:pRg st="1" end="1"/>
                                            </p:txEl>
                                          </p:spTgt>
                                        </p:tgtEl>
                                        <p:attrNameLst>
                                          <p:attrName>style.visibility</p:attrName>
                                        </p:attrNameLst>
                                      </p:cBhvr>
                                      <p:to>
                                        <p:strVal val="visible"/>
                                      </p:to>
                                    </p:set>
                                    <p:animEffect transition="in" filter="fade">
                                      <p:cBhvr>
                                        <p:cTn id="7" dur="1000"/>
                                        <p:tgtEl>
                                          <p:spTgt spid="47106">
                                            <p:txEl>
                                              <p:pRg st="1" end="1"/>
                                            </p:txEl>
                                          </p:spTgt>
                                        </p:tgtEl>
                                      </p:cBhvr>
                                    </p:animEffect>
                                    <p:anim calcmode="lin" valueType="num">
                                      <p:cBhvr>
                                        <p:cTn id="8" dur="1000" fill="hold"/>
                                        <p:tgtEl>
                                          <p:spTgt spid="4710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7106">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7106">
                                            <p:txEl>
                                              <p:pRg st="2" end="2"/>
                                            </p:txEl>
                                          </p:spTgt>
                                        </p:tgtEl>
                                        <p:attrNameLst>
                                          <p:attrName>style.visibility</p:attrName>
                                        </p:attrNameLst>
                                      </p:cBhvr>
                                      <p:to>
                                        <p:strVal val="visible"/>
                                      </p:to>
                                    </p:set>
                                    <p:animEffect transition="in" filter="fade">
                                      <p:cBhvr>
                                        <p:cTn id="12" dur="1000"/>
                                        <p:tgtEl>
                                          <p:spTgt spid="47106">
                                            <p:txEl>
                                              <p:pRg st="2" end="2"/>
                                            </p:txEl>
                                          </p:spTgt>
                                        </p:tgtEl>
                                      </p:cBhvr>
                                    </p:animEffect>
                                    <p:anim calcmode="lin" valueType="num">
                                      <p:cBhvr>
                                        <p:cTn id="13" dur="1000" fill="hold"/>
                                        <p:tgtEl>
                                          <p:spTgt spid="4710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7106">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7106">
                                            <p:txEl>
                                              <p:pRg st="3" end="3"/>
                                            </p:txEl>
                                          </p:spTgt>
                                        </p:tgtEl>
                                        <p:attrNameLst>
                                          <p:attrName>style.visibility</p:attrName>
                                        </p:attrNameLst>
                                      </p:cBhvr>
                                      <p:to>
                                        <p:strVal val="visible"/>
                                      </p:to>
                                    </p:set>
                                    <p:animEffect transition="in" filter="fade">
                                      <p:cBhvr>
                                        <p:cTn id="17" dur="1000"/>
                                        <p:tgtEl>
                                          <p:spTgt spid="47106">
                                            <p:txEl>
                                              <p:pRg st="3" end="3"/>
                                            </p:txEl>
                                          </p:spTgt>
                                        </p:tgtEl>
                                      </p:cBhvr>
                                    </p:animEffect>
                                    <p:anim calcmode="lin" valueType="num">
                                      <p:cBhvr>
                                        <p:cTn id="18" dur="1000" fill="hold"/>
                                        <p:tgtEl>
                                          <p:spTgt spid="47106">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47106">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7106">
                                            <p:txEl>
                                              <p:pRg st="4" end="4"/>
                                            </p:txEl>
                                          </p:spTgt>
                                        </p:tgtEl>
                                        <p:attrNameLst>
                                          <p:attrName>style.visibility</p:attrName>
                                        </p:attrNameLst>
                                      </p:cBhvr>
                                      <p:to>
                                        <p:strVal val="visible"/>
                                      </p:to>
                                    </p:set>
                                    <p:animEffect transition="in" filter="fade">
                                      <p:cBhvr>
                                        <p:cTn id="22" dur="1000"/>
                                        <p:tgtEl>
                                          <p:spTgt spid="47106">
                                            <p:txEl>
                                              <p:pRg st="4" end="4"/>
                                            </p:txEl>
                                          </p:spTgt>
                                        </p:tgtEl>
                                      </p:cBhvr>
                                    </p:animEffect>
                                    <p:anim calcmode="lin" valueType="num">
                                      <p:cBhvr>
                                        <p:cTn id="23" dur="1000" fill="hold"/>
                                        <p:tgtEl>
                                          <p:spTgt spid="47106">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47106">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7106">
                                            <p:txEl>
                                              <p:pRg st="5" end="5"/>
                                            </p:txEl>
                                          </p:spTgt>
                                        </p:tgtEl>
                                        <p:attrNameLst>
                                          <p:attrName>style.visibility</p:attrName>
                                        </p:attrNameLst>
                                      </p:cBhvr>
                                      <p:to>
                                        <p:strVal val="visible"/>
                                      </p:to>
                                    </p:set>
                                    <p:animEffect transition="in" filter="fade">
                                      <p:cBhvr>
                                        <p:cTn id="27" dur="1000"/>
                                        <p:tgtEl>
                                          <p:spTgt spid="47106">
                                            <p:txEl>
                                              <p:pRg st="5" end="5"/>
                                            </p:txEl>
                                          </p:spTgt>
                                        </p:tgtEl>
                                      </p:cBhvr>
                                    </p:animEffect>
                                    <p:anim calcmode="lin" valueType="num">
                                      <p:cBhvr>
                                        <p:cTn id="28" dur="1000" fill="hold"/>
                                        <p:tgtEl>
                                          <p:spTgt spid="47106">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47106">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7106">
                                            <p:txEl>
                                              <p:pRg st="6" end="6"/>
                                            </p:txEl>
                                          </p:spTgt>
                                        </p:tgtEl>
                                        <p:attrNameLst>
                                          <p:attrName>style.visibility</p:attrName>
                                        </p:attrNameLst>
                                      </p:cBhvr>
                                      <p:to>
                                        <p:strVal val="visible"/>
                                      </p:to>
                                    </p:set>
                                    <p:animEffect transition="in" filter="fade">
                                      <p:cBhvr>
                                        <p:cTn id="32" dur="1000"/>
                                        <p:tgtEl>
                                          <p:spTgt spid="47106">
                                            <p:txEl>
                                              <p:pRg st="6" end="6"/>
                                            </p:txEl>
                                          </p:spTgt>
                                        </p:tgtEl>
                                      </p:cBhvr>
                                    </p:animEffect>
                                    <p:anim calcmode="lin" valueType="num">
                                      <p:cBhvr>
                                        <p:cTn id="33" dur="1000" fill="hold"/>
                                        <p:tgtEl>
                                          <p:spTgt spid="47106">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47106">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7106">
                                            <p:txEl>
                                              <p:pRg st="7" end="7"/>
                                            </p:txEl>
                                          </p:spTgt>
                                        </p:tgtEl>
                                        <p:attrNameLst>
                                          <p:attrName>style.visibility</p:attrName>
                                        </p:attrNameLst>
                                      </p:cBhvr>
                                      <p:to>
                                        <p:strVal val="visible"/>
                                      </p:to>
                                    </p:set>
                                    <p:animEffect transition="in" filter="fade">
                                      <p:cBhvr>
                                        <p:cTn id="37" dur="1000"/>
                                        <p:tgtEl>
                                          <p:spTgt spid="47106">
                                            <p:txEl>
                                              <p:pRg st="7" end="7"/>
                                            </p:txEl>
                                          </p:spTgt>
                                        </p:tgtEl>
                                      </p:cBhvr>
                                    </p:animEffect>
                                    <p:anim calcmode="lin" valueType="num">
                                      <p:cBhvr>
                                        <p:cTn id="38" dur="1000" fill="hold"/>
                                        <p:tgtEl>
                                          <p:spTgt spid="47106">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47106">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7106">
                                            <p:txEl>
                                              <p:pRg st="8" end="8"/>
                                            </p:txEl>
                                          </p:spTgt>
                                        </p:tgtEl>
                                        <p:attrNameLst>
                                          <p:attrName>style.visibility</p:attrName>
                                        </p:attrNameLst>
                                      </p:cBhvr>
                                      <p:to>
                                        <p:strVal val="visible"/>
                                      </p:to>
                                    </p:set>
                                    <p:animEffect transition="in" filter="fade">
                                      <p:cBhvr>
                                        <p:cTn id="42" dur="1000"/>
                                        <p:tgtEl>
                                          <p:spTgt spid="47106">
                                            <p:txEl>
                                              <p:pRg st="8" end="8"/>
                                            </p:txEl>
                                          </p:spTgt>
                                        </p:tgtEl>
                                      </p:cBhvr>
                                    </p:animEffect>
                                    <p:anim calcmode="lin" valueType="num">
                                      <p:cBhvr>
                                        <p:cTn id="43" dur="1000" fill="hold"/>
                                        <p:tgtEl>
                                          <p:spTgt spid="47106">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47106">
                                            <p:txEl>
                                              <p:pRg st="8" end="8"/>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47106">
                                            <p:txEl>
                                              <p:pRg st="9" end="9"/>
                                            </p:txEl>
                                          </p:spTgt>
                                        </p:tgtEl>
                                        <p:attrNameLst>
                                          <p:attrName>style.visibility</p:attrName>
                                        </p:attrNameLst>
                                      </p:cBhvr>
                                      <p:to>
                                        <p:strVal val="visible"/>
                                      </p:to>
                                    </p:set>
                                    <p:animEffect transition="in" filter="fade">
                                      <p:cBhvr>
                                        <p:cTn id="47" dur="1000"/>
                                        <p:tgtEl>
                                          <p:spTgt spid="47106">
                                            <p:txEl>
                                              <p:pRg st="9" end="9"/>
                                            </p:txEl>
                                          </p:spTgt>
                                        </p:tgtEl>
                                      </p:cBhvr>
                                    </p:animEffect>
                                    <p:anim calcmode="lin" valueType="num">
                                      <p:cBhvr>
                                        <p:cTn id="48" dur="1000" fill="hold"/>
                                        <p:tgtEl>
                                          <p:spTgt spid="47106">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47106">
                                            <p:txEl>
                                              <p:pRg st="9" end="9"/>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47106">
                                            <p:txEl>
                                              <p:pRg st="10" end="10"/>
                                            </p:txEl>
                                          </p:spTgt>
                                        </p:tgtEl>
                                        <p:attrNameLst>
                                          <p:attrName>style.visibility</p:attrName>
                                        </p:attrNameLst>
                                      </p:cBhvr>
                                      <p:to>
                                        <p:strVal val="visible"/>
                                      </p:to>
                                    </p:set>
                                    <p:animEffect transition="in" filter="fade">
                                      <p:cBhvr>
                                        <p:cTn id="52" dur="1000"/>
                                        <p:tgtEl>
                                          <p:spTgt spid="47106">
                                            <p:txEl>
                                              <p:pRg st="10" end="10"/>
                                            </p:txEl>
                                          </p:spTgt>
                                        </p:tgtEl>
                                      </p:cBhvr>
                                    </p:animEffect>
                                    <p:anim calcmode="lin" valueType="num">
                                      <p:cBhvr>
                                        <p:cTn id="53" dur="1000" fill="hold"/>
                                        <p:tgtEl>
                                          <p:spTgt spid="47106">
                                            <p:txEl>
                                              <p:pRg st="10" end="10"/>
                                            </p:txEl>
                                          </p:spTgt>
                                        </p:tgtEl>
                                        <p:attrNameLst>
                                          <p:attrName>ppt_x</p:attrName>
                                        </p:attrNameLst>
                                      </p:cBhvr>
                                      <p:tavLst>
                                        <p:tav tm="0">
                                          <p:val>
                                            <p:strVal val="#ppt_x"/>
                                          </p:val>
                                        </p:tav>
                                        <p:tav tm="100000">
                                          <p:val>
                                            <p:strVal val="#ppt_x"/>
                                          </p:val>
                                        </p:tav>
                                      </p:tavLst>
                                    </p:anim>
                                    <p:anim calcmode="lin" valueType="num">
                                      <p:cBhvr>
                                        <p:cTn id="54" dur="1000" fill="hold"/>
                                        <p:tgtEl>
                                          <p:spTgt spid="47106">
                                            <p:txEl>
                                              <p:pRg st="10" end="10"/>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47106">
                                            <p:txEl>
                                              <p:pRg st="11" end="11"/>
                                            </p:txEl>
                                          </p:spTgt>
                                        </p:tgtEl>
                                        <p:attrNameLst>
                                          <p:attrName>style.visibility</p:attrName>
                                        </p:attrNameLst>
                                      </p:cBhvr>
                                      <p:to>
                                        <p:strVal val="visible"/>
                                      </p:to>
                                    </p:set>
                                    <p:animEffect transition="in" filter="fade">
                                      <p:cBhvr>
                                        <p:cTn id="57" dur="1000"/>
                                        <p:tgtEl>
                                          <p:spTgt spid="47106">
                                            <p:txEl>
                                              <p:pRg st="11" end="11"/>
                                            </p:txEl>
                                          </p:spTgt>
                                        </p:tgtEl>
                                      </p:cBhvr>
                                    </p:animEffect>
                                    <p:anim calcmode="lin" valueType="num">
                                      <p:cBhvr>
                                        <p:cTn id="58" dur="1000" fill="hold"/>
                                        <p:tgtEl>
                                          <p:spTgt spid="47106">
                                            <p:txEl>
                                              <p:pRg st="11" end="11"/>
                                            </p:txEl>
                                          </p:spTgt>
                                        </p:tgtEl>
                                        <p:attrNameLst>
                                          <p:attrName>ppt_x</p:attrName>
                                        </p:attrNameLst>
                                      </p:cBhvr>
                                      <p:tavLst>
                                        <p:tav tm="0">
                                          <p:val>
                                            <p:strVal val="#ppt_x"/>
                                          </p:val>
                                        </p:tav>
                                        <p:tav tm="100000">
                                          <p:val>
                                            <p:strVal val="#ppt_x"/>
                                          </p:val>
                                        </p:tav>
                                      </p:tavLst>
                                    </p:anim>
                                    <p:anim calcmode="lin" valueType="num">
                                      <p:cBhvr>
                                        <p:cTn id="59" dur="1000" fill="hold"/>
                                        <p:tgtEl>
                                          <p:spTgt spid="47106">
                                            <p:txEl>
                                              <p:pRg st="11" end="11"/>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47106">
                                            <p:txEl>
                                              <p:pRg st="12" end="12"/>
                                            </p:txEl>
                                          </p:spTgt>
                                        </p:tgtEl>
                                        <p:attrNameLst>
                                          <p:attrName>style.visibility</p:attrName>
                                        </p:attrNameLst>
                                      </p:cBhvr>
                                      <p:to>
                                        <p:strVal val="visible"/>
                                      </p:to>
                                    </p:set>
                                    <p:animEffect transition="in" filter="fade">
                                      <p:cBhvr>
                                        <p:cTn id="62" dur="1000"/>
                                        <p:tgtEl>
                                          <p:spTgt spid="47106">
                                            <p:txEl>
                                              <p:pRg st="12" end="12"/>
                                            </p:txEl>
                                          </p:spTgt>
                                        </p:tgtEl>
                                      </p:cBhvr>
                                    </p:animEffect>
                                    <p:anim calcmode="lin" valueType="num">
                                      <p:cBhvr>
                                        <p:cTn id="63" dur="1000" fill="hold"/>
                                        <p:tgtEl>
                                          <p:spTgt spid="47106">
                                            <p:txEl>
                                              <p:pRg st="12" end="12"/>
                                            </p:txEl>
                                          </p:spTgt>
                                        </p:tgtEl>
                                        <p:attrNameLst>
                                          <p:attrName>ppt_x</p:attrName>
                                        </p:attrNameLst>
                                      </p:cBhvr>
                                      <p:tavLst>
                                        <p:tav tm="0">
                                          <p:val>
                                            <p:strVal val="#ppt_x"/>
                                          </p:val>
                                        </p:tav>
                                        <p:tav tm="100000">
                                          <p:val>
                                            <p:strVal val="#ppt_x"/>
                                          </p:val>
                                        </p:tav>
                                      </p:tavLst>
                                    </p:anim>
                                    <p:anim calcmode="lin" valueType="num">
                                      <p:cBhvr>
                                        <p:cTn id="64" dur="1000" fill="hold"/>
                                        <p:tgtEl>
                                          <p:spTgt spid="47106">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3">
                                            <p:txEl>
                                              <p:pRg st="0" end="0"/>
                                            </p:txEl>
                                          </p:spTgt>
                                        </p:tgtEl>
                                        <p:attrNameLst>
                                          <p:attrName>style.visibility</p:attrName>
                                        </p:attrNameLst>
                                      </p:cBhvr>
                                      <p:to>
                                        <p:strVal val="visible"/>
                                      </p:to>
                                    </p:set>
                                    <p:animEffect transition="in" filter="fade">
                                      <p:cBhvr>
                                        <p:cTn id="69" dur="1000"/>
                                        <p:tgtEl>
                                          <p:spTgt spid="3">
                                            <p:txEl>
                                              <p:pRg st="0" end="0"/>
                                            </p:txEl>
                                          </p:spTgt>
                                        </p:tgtEl>
                                      </p:cBhvr>
                                    </p:animEffect>
                                    <p:anim calcmode="lin" valueType="num">
                                      <p:cBhvr>
                                        <p:cTn id="7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0" end="0"/>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3">
                                            <p:txEl>
                                              <p:pRg st="1" end="1"/>
                                            </p:txEl>
                                          </p:spTgt>
                                        </p:tgtEl>
                                        <p:attrNameLst>
                                          <p:attrName>style.visibility</p:attrName>
                                        </p:attrNameLst>
                                      </p:cBhvr>
                                      <p:to>
                                        <p:strVal val="visible"/>
                                      </p:to>
                                    </p:set>
                                    <p:animEffect transition="in" filter="fade">
                                      <p:cBhvr>
                                        <p:cTn id="74" dur="1000"/>
                                        <p:tgtEl>
                                          <p:spTgt spid="3">
                                            <p:txEl>
                                              <p:pRg st="1" end="1"/>
                                            </p:txEl>
                                          </p:spTgt>
                                        </p:tgtEl>
                                      </p:cBhvr>
                                    </p:animEffect>
                                    <p:anim calcmode="lin" valueType="num">
                                      <p:cBhvr>
                                        <p:cTn id="7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7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3">
                                            <p:txEl>
                                              <p:pRg st="2" end="2"/>
                                            </p:txEl>
                                          </p:spTgt>
                                        </p:tgtEl>
                                        <p:attrNameLst>
                                          <p:attrName>style.visibility</p:attrName>
                                        </p:attrNameLst>
                                      </p:cBhvr>
                                      <p:to>
                                        <p:strVal val="visible"/>
                                      </p:to>
                                    </p:set>
                                    <p:animEffect transition="in" filter="fade">
                                      <p:cBhvr>
                                        <p:cTn id="79" dur="1000"/>
                                        <p:tgtEl>
                                          <p:spTgt spid="3">
                                            <p:txEl>
                                              <p:pRg st="2" end="2"/>
                                            </p:txEl>
                                          </p:spTgt>
                                        </p:tgtEl>
                                      </p:cBhvr>
                                    </p:animEffect>
                                    <p:anim calcmode="lin" valueType="num">
                                      <p:cBhvr>
                                        <p:cTn id="8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8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3">
                                            <p:txEl>
                                              <p:pRg st="3" end="3"/>
                                            </p:txEl>
                                          </p:spTgt>
                                        </p:tgtEl>
                                        <p:attrNameLst>
                                          <p:attrName>style.visibility</p:attrName>
                                        </p:attrNameLst>
                                      </p:cBhvr>
                                      <p:to>
                                        <p:strVal val="visible"/>
                                      </p:to>
                                    </p:set>
                                    <p:animEffect transition="in" filter="fade">
                                      <p:cBhvr>
                                        <p:cTn id="84" dur="1000"/>
                                        <p:tgtEl>
                                          <p:spTgt spid="3">
                                            <p:txEl>
                                              <p:pRg st="3" end="3"/>
                                            </p:txEl>
                                          </p:spTgt>
                                        </p:tgtEl>
                                      </p:cBhvr>
                                    </p:animEffect>
                                    <p:anim calcmode="lin" valueType="num">
                                      <p:cBhvr>
                                        <p:cTn id="8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3">
                                            <p:txEl>
                                              <p:pRg st="4" end="4"/>
                                            </p:txEl>
                                          </p:spTgt>
                                        </p:tgtEl>
                                        <p:attrNameLst>
                                          <p:attrName>style.visibility</p:attrName>
                                        </p:attrNameLst>
                                      </p:cBhvr>
                                      <p:to>
                                        <p:strVal val="visible"/>
                                      </p:to>
                                    </p:set>
                                    <p:animEffect transition="in" filter="fade">
                                      <p:cBhvr>
                                        <p:cTn id="89" dur="1000"/>
                                        <p:tgtEl>
                                          <p:spTgt spid="3">
                                            <p:txEl>
                                              <p:pRg st="4" end="4"/>
                                            </p:txEl>
                                          </p:spTgt>
                                        </p:tgtEl>
                                      </p:cBhvr>
                                    </p:animEffect>
                                    <p:anim calcmode="lin" valueType="num">
                                      <p:cBhvr>
                                        <p:cTn id="9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3">
                                            <p:txEl>
                                              <p:pRg st="5" end="5"/>
                                            </p:txEl>
                                          </p:spTgt>
                                        </p:tgtEl>
                                        <p:attrNameLst>
                                          <p:attrName>style.visibility</p:attrName>
                                        </p:attrNameLst>
                                      </p:cBhvr>
                                      <p:to>
                                        <p:strVal val="visible"/>
                                      </p:to>
                                    </p:set>
                                    <p:animEffect transition="in" filter="fade">
                                      <p:cBhvr>
                                        <p:cTn id="94" dur="1000"/>
                                        <p:tgtEl>
                                          <p:spTgt spid="3">
                                            <p:txEl>
                                              <p:pRg st="5" end="5"/>
                                            </p:txEl>
                                          </p:spTgt>
                                        </p:tgtEl>
                                      </p:cBhvr>
                                    </p:animEffect>
                                    <p:anim calcmode="lin" valueType="num">
                                      <p:cBhvr>
                                        <p:cTn id="9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3">
                                            <p:txEl>
                                              <p:pRg st="6" end="6"/>
                                            </p:txEl>
                                          </p:spTgt>
                                        </p:tgtEl>
                                        <p:attrNameLst>
                                          <p:attrName>style.visibility</p:attrName>
                                        </p:attrNameLst>
                                      </p:cBhvr>
                                      <p:to>
                                        <p:strVal val="visible"/>
                                      </p:to>
                                    </p:set>
                                    <p:animEffect transition="in" filter="fade">
                                      <p:cBhvr>
                                        <p:cTn id="99" dur="1000"/>
                                        <p:tgtEl>
                                          <p:spTgt spid="3">
                                            <p:txEl>
                                              <p:pRg st="6" end="6"/>
                                            </p:txEl>
                                          </p:spTgt>
                                        </p:tgtEl>
                                      </p:cBhvr>
                                    </p:animEffect>
                                    <p:anim calcmode="lin" valueType="num">
                                      <p:cBhvr>
                                        <p:cTn id="10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0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0"/>
                                  </p:stCondLst>
                                  <p:childTnLst>
                                    <p:set>
                                      <p:cBhvr>
                                        <p:cTn id="103" dur="1" fill="hold">
                                          <p:stCondLst>
                                            <p:cond delay="0"/>
                                          </p:stCondLst>
                                        </p:cTn>
                                        <p:tgtEl>
                                          <p:spTgt spid="3">
                                            <p:txEl>
                                              <p:pRg st="7" end="7"/>
                                            </p:txEl>
                                          </p:spTgt>
                                        </p:tgtEl>
                                        <p:attrNameLst>
                                          <p:attrName>style.visibility</p:attrName>
                                        </p:attrNameLst>
                                      </p:cBhvr>
                                      <p:to>
                                        <p:strVal val="visible"/>
                                      </p:to>
                                    </p:set>
                                    <p:animEffect transition="in" filter="fade">
                                      <p:cBhvr>
                                        <p:cTn id="104" dur="1000"/>
                                        <p:tgtEl>
                                          <p:spTgt spid="3">
                                            <p:txEl>
                                              <p:pRg st="7" end="7"/>
                                            </p:txEl>
                                          </p:spTgt>
                                        </p:tgtEl>
                                      </p:cBhvr>
                                    </p:animEffect>
                                    <p:anim calcmode="lin" valueType="num">
                                      <p:cBhvr>
                                        <p:cTn id="10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0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107" presetID="42" presetClass="entr" presetSubtype="0" fill="hold" nodeType="withEffect">
                                  <p:stCondLst>
                                    <p:cond delay="0"/>
                                  </p:stCondLst>
                                  <p:childTnLst>
                                    <p:set>
                                      <p:cBhvr>
                                        <p:cTn id="108" dur="1" fill="hold">
                                          <p:stCondLst>
                                            <p:cond delay="0"/>
                                          </p:stCondLst>
                                        </p:cTn>
                                        <p:tgtEl>
                                          <p:spTgt spid="3">
                                            <p:txEl>
                                              <p:pRg st="8" end="8"/>
                                            </p:txEl>
                                          </p:spTgt>
                                        </p:tgtEl>
                                        <p:attrNameLst>
                                          <p:attrName>style.visibility</p:attrName>
                                        </p:attrNameLst>
                                      </p:cBhvr>
                                      <p:to>
                                        <p:strVal val="visible"/>
                                      </p:to>
                                    </p:set>
                                    <p:animEffect transition="in" filter="fade">
                                      <p:cBhvr>
                                        <p:cTn id="109" dur="1000"/>
                                        <p:tgtEl>
                                          <p:spTgt spid="3">
                                            <p:txEl>
                                              <p:pRg st="8" end="8"/>
                                            </p:txEl>
                                          </p:spTgt>
                                        </p:tgtEl>
                                      </p:cBhvr>
                                    </p:animEffect>
                                    <p:anim calcmode="lin" valueType="num">
                                      <p:cBhvr>
                                        <p:cTn id="11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1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3">
                                            <p:txEl>
                                              <p:pRg st="9" end="9"/>
                                            </p:txEl>
                                          </p:spTgt>
                                        </p:tgtEl>
                                        <p:attrNameLst>
                                          <p:attrName>style.visibility</p:attrName>
                                        </p:attrNameLst>
                                      </p:cBhvr>
                                      <p:to>
                                        <p:strVal val="visible"/>
                                      </p:to>
                                    </p:set>
                                    <p:animEffect transition="in" filter="fade">
                                      <p:cBhvr>
                                        <p:cTn id="114" dur="1000"/>
                                        <p:tgtEl>
                                          <p:spTgt spid="3">
                                            <p:txEl>
                                              <p:pRg st="9" end="9"/>
                                            </p:txEl>
                                          </p:spTgt>
                                        </p:tgtEl>
                                      </p:cBhvr>
                                    </p:animEffect>
                                    <p:anim calcmode="lin" valueType="num">
                                      <p:cBhvr>
                                        <p:cTn id="11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11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3">
                                            <p:txEl>
                                              <p:pRg st="10" end="10"/>
                                            </p:txEl>
                                          </p:spTgt>
                                        </p:tgtEl>
                                        <p:attrNameLst>
                                          <p:attrName>style.visibility</p:attrName>
                                        </p:attrNameLst>
                                      </p:cBhvr>
                                      <p:to>
                                        <p:strVal val="visible"/>
                                      </p:to>
                                    </p:set>
                                    <p:animEffect transition="in" filter="fade">
                                      <p:cBhvr>
                                        <p:cTn id="119" dur="1000"/>
                                        <p:tgtEl>
                                          <p:spTgt spid="3">
                                            <p:txEl>
                                              <p:pRg st="10" end="10"/>
                                            </p:txEl>
                                          </p:spTgt>
                                        </p:tgtEl>
                                      </p:cBhvr>
                                    </p:animEffect>
                                    <p:anim calcmode="lin" valueType="num">
                                      <p:cBhvr>
                                        <p:cTn id="12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12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grpId="0" nodeType="clickEffect">
                                  <p:stCondLst>
                                    <p:cond delay="0"/>
                                  </p:stCondLst>
                                  <p:childTnLst>
                                    <p:set>
                                      <p:cBhvr>
                                        <p:cTn id="125" dur="1" fill="hold">
                                          <p:stCondLst>
                                            <p:cond delay="0"/>
                                          </p:stCondLst>
                                        </p:cTn>
                                        <p:tgtEl>
                                          <p:spTgt spid="4"/>
                                        </p:tgtEl>
                                        <p:attrNameLst>
                                          <p:attrName>style.visibility</p:attrName>
                                        </p:attrNameLst>
                                      </p:cBhvr>
                                      <p:to>
                                        <p:strVal val="visible"/>
                                      </p:to>
                                    </p:set>
                                    <p:animEffect transition="in" filter="wipe(down)">
                                      <p:cBhvr>
                                        <p:cTn id="1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2800" b="1" dirty="0" smtClean="0">
                <a:solidFill>
                  <a:srgbClr val="0000CC"/>
                </a:solidFill>
              </a:rPr>
              <a:t>5. </a:t>
            </a:r>
            <a:r>
              <a:rPr lang="zh-CN" altLang="zh-CN" sz="2800" b="1" dirty="0" smtClean="0">
                <a:solidFill>
                  <a:srgbClr val="0000CC"/>
                </a:solidFill>
              </a:rPr>
              <a:t>派生</a:t>
            </a:r>
            <a:r>
              <a:rPr lang="zh-CN" altLang="zh-CN" sz="2800" b="1" dirty="0">
                <a:solidFill>
                  <a:srgbClr val="0000CC"/>
                </a:solidFill>
              </a:rPr>
              <a:t>类继承基类的构造</a:t>
            </a:r>
            <a:r>
              <a:rPr lang="zh-CN" altLang="zh-CN" sz="2800" b="1" dirty="0" smtClean="0">
                <a:solidFill>
                  <a:srgbClr val="0000CC"/>
                </a:solidFill>
              </a:rPr>
              <a:t>函数</a:t>
            </a:r>
            <a:r>
              <a:rPr lang="en-US" altLang="zh-CN" sz="2800" b="1" dirty="0" smtClean="0">
                <a:solidFill>
                  <a:srgbClr val="0000CC"/>
                </a:solidFill>
              </a:rPr>
              <a:t>(C++11)</a:t>
            </a:r>
            <a:endParaRPr lang="en-US" altLang="zh-CN" sz="2800" b="1" baseline="-25000" dirty="0">
              <a:solidFill>
                <a:srgbClr val="0000CC"/>
              </a:solidFill>
            </a:endParaRPr>
          </a:p>
          <a:p>
            <a:pPr marL="914400" lvl="1" indent="-457200">
              <a:buFont typeface="+mj-ea"/>
              <a:buAutoNum type="circleNumDbPlain"/>
            </a:pPr>
            <a:r>
              <a:rPr lang="zh-CN" altLang="en-US" sz="2400" b="1" dirty="0">
                <a:solidFill>
                  <a:srgbClr val="FF0000"/>
                </a:solidFill>
              </a:rPr>
              <a:t>关于构造函数继承</a:t>
            </a:r>
            <a:endParaRPr lang="en-US" altLang="zh-CN" sz="2400" b="1" dirty="0">
              <a:solidFill>
                <a:srgbClr val="FF0000"/>
              </a:solidFill>
            </a:endParaRPr>
          </a:p>
          <a:p>
            <a:pPr lvl="1"/>
            <a:r>
              <a:rPr lang="en-US" altLang="zh-CN" sz="2400" b="1" dirty="0">
                <a:solidFill>
                  <a:srgbClr val="FF0000"/>
                </a:solidFill>
              </a:rPr>
              <a:t>C++11</a:t>
            </a:r>
            <a:r>
              <a:rPr lang="zh-CN" altLang="en-US" sz="2400" b="1" dirty="0">
                <a:solidFill>
                  <a:srgbClr val="FF0000"/>
                </a:solidFill>
              </a:rPr>
              <a:t>新增加标准</a:t>
            </a:r>
            <a:r>
              <a:rPr lang="zh-CN" altLang="en-US" sz="2400" b="1" dirty="0"/>
              <a:t>（以前不允许继承构造函数）</a:t>
            </a:r>
            <a:endParaRPr lang="en-US" altLang="zh-CN" sz="2400" b="1" dirty="0"/>
          </a:p>
          <a:p>
            <a:pPr lvl="1"/>
            <a:r>
              <a:rPr lang="zh-CN" altLang="en-US" sz="2400" b="1" dirty="0"/>
              <a:t>解决的问题：</a:t>
            </a:r>
            <a:endParaRPr lang="en-US" altLang="zh-CN" sz="2400" b="1" dirty="0"/>
          </a:p>
          <a:p>
            <a:pPr lvl="2"/>
            <a:r>
              <a:rPr lang="zh-CN" altLang="en-US" b="1" dirty="0"/>
              <a:t>当</a:t>
            </a:r>
            <a:r>
              <a:rPr lang="zh-CN" altLang="zh-CN" b="1" dirty="0"/>
              <a:t>基类</a:t>
            </a:r>
            <a:r>
              <a:rPr lang="zh-CN" altLang="en-US" b="1" dirty="0"/>
              <a:t>具有多个重载构造函数，或</a:t>
            </a:r>
            <a:r>
              <a:rPr lang="zh-CN" altLang="zh-CN" b="1" dirty="0"/>
              <a:t>构造函数具有较多参数，而派生类又没有数据成员需要初始化，但它却必须提供构造函数，其唯一目的是为基类构造函数提供初始化值</a:t>
            </a:r>
            <a:r>
              <a:rPr lang="zh-CN" altLang="zh-CN" b="1" dirty="0" smtClean="0"/>
              <a:t>。</a:t>
            </a:r>
            <a:endParaRPr lang="en-US" altLang="zh-CN" b="1" dirty="0" smtClean="0"/>
          </a:p>
          <a:p>
            <a:pPr lvl="2"/>
            <a:r>
              <a:rPr lang="zh-CN" altLang="zh-CN" b="1" dirty="0" smtClean="0"/>
              <a:t>在</a:t>
            </a:r>
            <a:r>
              <a:rPr lang="zh-CN" altLang="zh-CN" b="1" dirty="0"/>
              <a:t>这种情况下，</a:t>
            </a:r>
            <a:r>
              <a:rPr lang="zh-CN" altLang="en-US" b="1" dirty="0"/>
              <a:t>可以派生类可以</a:t>
            </a:r>
            <a:r>
              <a:rPr lang="zh-CN" altLang="zh-CN" b="1" dirty="0"/>
              <a:t>继承直接基类的构造函数。</a:t>
            </a:r>
          </a:p>
          <a:p>
            <a:pPr marL="857250" lvl="2" indent="0">
              <a:buNone/>
            </a:pPr>
            <a:endParaRPr lang="en-US" altLang="zh-CN" sz="2000" dirty="0">
              <a:solidFill>
                <a:srgbClr val="FF0000"/>
              </a:solidFill>
            </a:endParaRPr>
          </a:p>
          <a:p>
            <a:pPr marL="457200" lvl="1" indent="0">
              <a:buNone/>
            </a:pPr>
            <a:endParaRPr lang="zh-CN" altLang="zh-CN" sz="2400" dirty="0">
              <a:solidFill>
                <a:srgbClr val="FF0000"/>
              </a:solidFill>
            </a:endParaRPr>
          </a:p>
          <a:p>
            <a:endParaRPr lang="zh-CN" altLang="en-US" dirty="0"/>
          </a:p>
        </p:txBody>
      </p:sp>
      <p:sp>
        <p:nvSpPr>
          <p:cNvPr id="4"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4.5.1  </a:t>
            </a:r>
            <a:r>
              <a:rPr lang="zh-CN" altLang="zh-CN" sz="3600" b="1" kern="1200" dirty="0">
                <a:solidFill>
                  <a:srgbClr val="C00000"/>
                </a:solidFill>
              </a:rPr>
              <a:t>派生类构造函数的建立规则</a:t>
            </a:r>
            <a:endParaRPr lang="zh-CN" altLang="en-US" sz="3600" b="1" kern="1200" dirty="0">
              <a:solidFill>
                <a:srgbClr val="C00000"/>
              </a:solidFill>
            </a:endParaRPr>
          </a:p>
        </p:txBody>
      </p:sp>
    </p:spTree>
    <p:extLst>
      <p:ext uri="{BB962C8B-B14F-4D97-AF65-F5344CB8AC3E}">
        <p14:creationId xmlns:p14="http://schemas.microsoft.com/office/powerpoint/2010/main" val="4089000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076590"/>
            <a:ext cx="9036496" cy="5664778"/>
          </a:xfrm>
        </p:spPr>
        <p:txBody>
          <a:bodyPr/>
          <a:lstStyle/>
          <a:p>
            <a:pPr marL="914400" lvl="1" indent="-457200">
              <a:buFont typeface="+mj-ea"/>
              <a:buAutoNum type="circleNumDbPlain" startAt="2"/>
            </a:pPr>
            <a:r>
              <a:rPr lang="zh-CN" altLang="en-US" b="1" dirty="0">
                <a:solidFill>
                  <a:srgbClr val="FF0000"/>
                </a:solidFill>
              </a:rPr>
              <a:t>构造函数继承方法</a:t>
            </a:r>
            <a:endParaRPr lang="en-US" altLang="zh-CN" b="1" dirty="0">
              <a:solidFill>
                <a:srgbClr val="FF0000"/>
              </a:solidFill>
            </a:endParaRPr>
          </a:p>
          <a:p>
            <a:pPr marL="800100" lvl="2" indent="0">
              <a:buNone/>
            </a:pPr>
            <a:r>
              <a:rPr lang="zh-CN" altLang="zh-CN" b="1" dirty="0">
                <a:solidFill>
                  <a:srgbClr val="0000CC"/>
                </a:solidFill>
              </a:rPr>
              <a:t>用</a:t>
            </a:r>
            <a:r>
              <a:rPr lang="en-US" altLang="zh-CN" b="1" dirty="0">
                <a:solidFill>
                  <a:srgbClr val="0000CC"/>
                </a:solidFill>
              </a:rPr>
              <a:t>using</a:t>
            </a:r>
            <a:r>
              <a:rPr lang="zh-CN" altLang="zh-CN" b="1" dirty="0">
                <a:solidFill>
                  <a:srgbClr val="0000CC"/>
                </a:solidFill>
              </a:rPr>
              <a:t>在派生类中声明基类构造函数名即可</a:t>
            </a:r>
            <a:r>
              <a:rPr lang="zh-CN" altLang="zh-CN" b="1" dirty="0"/>
              <a:t>。</a:t>
            </a:r>
            <a:r>
              <a:rPr lang="zh-CN" altLang="zh-CN" b="1" dirty="0">
                <a:solidFill>
                  <a:srgbClr val="0000CC"/>
                </a:solidFill>
              </a:rPr>
              <a:t>形式如下：</a:t>
            </a:r>
          </a:p>
          <a:p>
            <a:pPr marL="800100" lvl="2" indent="0">
              <a:buNone/>
            </a:pPr>
            <a:r>
              <a:rPr lang="en-US" altLang="zh-CN" b="1" dirty="0"/>
              <a:t>class Base:{……}</a:t>
            </a:r>
            <a:endParaRPr lang="zh-CN" altLang="zh-CN" b="1" dirty="0"/>
          </a:p>
          <a:p>
            <a:pPr marL="800100" lvl="2" indent="0">
              <a:buNone/>
            </a:pPr>
            <a:r>
              <a:rPr lang="en-US" altLang="zh-CN" b="1" dirty="0"/>
              <a:t>class Derived: [</a:t>
            </a:r>
            <a:r>
              <a:rPr lang="en-US" altLang="zh-CN" b="1" dirty="0">
                <a:solidFill>
                  <a:srgbClr val="0000CC"/>
                </a:solidFill>
              </a:rPr>
              <a:t>public</a:t>
            </a:r>
            <a:r>
              <a:rPr lang="en-US" altLang="zh-CN" b="1" dirty="0"/>
              <a:t>]  Base{   //</a:t>
            </a:r>
            <a:r>
              <a:rPr lang="zh-CN" altLang="en-US" b="1" dirty="0"/>
              <a:t>也可以是</a:t>
            </a:r>
            <a:r>
              <a:rPr lang="en-US" altLang="zh-CN" b="1" dirty="0">
                <a:solidFill>
                  <a:srgbClr val="0000CC"/>
                </a:solidFill>
              </a:rPr>
              <a:t>private</a:t>
            </a:r>
            <a:r>
              <a:rPr lang="zh-CN" altLang="en-US" b="1" dirty="0"/>
              <a:t>或</a:t>
            </a:r>
            <a:r>
              <a:rPr lang="en-US" altLang="zh-CN" b="1" dirty="0">
                <a:solidFill>
                  <a:srgbClr val="0000CC"/>
                </a:solidFill>
              </a:rPr>
              <a:t>protected</a:t>
            </a:r>
            <a:r>
              <a:rPr lang="zh-CN" altLang="en-US" b="1" dirty="0"/>
              <a:t>继承</a:t>
            </a:r>
            <a:endParaRPr lang="zh-CN" altLang="zh-CN" b="1" dirty="0"/>
          </a:p>
          <a:p>
            <a:pPr marL="800100" lvl="2" indent="0">
              <a:buNone/>
            </a:pPr>
            <a:r>
              <a:rPr lang="en-US" altLang="zh-CN" b="1" dirty="0"/>
              <a:t>   </a:t>
            </a:r>
            <a:r>
              <a:rPr lang="zh-CN" altLang="zh-CN" b="1" dirty="0"/>
              <a:t>……</a:t>
            </a:r>
          </a:p>
          <a:p>
            <a:pPr marL="800100" lvl="2" indent="0">
              <a:buNone/>
            </a:pPr>
            <a:r>
              <a:rPr lang="en-US" altLang="zh-CN" b="1" dirty="0">
                <a:solidFill>
                  <a:srgbClr val="0000CC"/>
                </a:solidFill>
              </a:rPr>
              <a:t>   </a:t>
            </a:r>
            <a:r>
              <a:rPr lang="en-US" altLang="zh-CN" b="1" dirty="0">
                <a:solidFill>
                  <a:srgbClr val="FF0000"/>
                </a:solidFill>
              </a:rPr>
              <a:t>using Base::Base;            </a:t>
            </a:r>
            <a:r>
              <a:rPr lang="en-US" altLang="zh-CN" b="1" dirty="0">
                <a:solidFill>
                  <a:srgbClr val="0000CC"/>
                </a:solidFill>
              </a:rPr>
              <a:t>//</a:t>
            </a:r>
            <a:r>
              <a:rPr lang="zh-CN" altLang="zh-CN" b="1" dirty="0">
                <a:solidFill>
                  <a:srgbClr val="0000CC"/>
                </a:solidFill>
              </a:rPr>
              <a:t>继承基类构造函数</a:t>
            </a:r>
          </a:p>
          <a:p>
            <a:pPr marL="800100" lvl="2" indent="0">
              <a:buNone/>
            </a:pPr>
            <a:r>
              <a:rPr lang="en-US" altLang="zh-CN" b="1" dirty="0"/>
              <a:t>}</a:t>
            </a:r>
          </a:p>
          <a:p>
            <a:pPr lvl="2" indent="-342900"/>
            <a:endParaRPr lang="en-US" altLang="zh-CN" sz="1800" dirty="0"/>
          </a:p>
          <a:p>
            <a:pPr lvl="2" indent="-342900"/>
            <a:endParaRPr lang="en-US" altLang="zh-CN" sz="1800" dirty="0">
              <a:solidFill>
                <a:srgbClr val="FF0000"/>
              </a:solidFill>
            </a:endParaRPr>
          </a:p>
          <a:p>
            <a:pPr marL="800100" lvl="2" indent="0">
              <a:buNone/>
            </a:pPr>
            <a:endParaRPr lang="zh-CN" altLang="zh-CN" sz="2000" dirty="0"/>
          </a:p>
          <a:p>
            <a:endParaRPr lang="zh-CN" altLang="en-US" dirty="0"/>
          </a:p>
        </p:txBody>
      </p:sp>
      <p:sp>
        <p:nvSpPr>
          <p:cNvPr id="4"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4.5.1  </a:t>
            </a:r>
            <a:r>
              <a:rPr lang="zh-CN" altLang="zh-CN" sz="3600" b="1" kern="1200" dirty="0">
                <a:solidFill>
                  <a:srgbClr val="C00000"/>
                </a:solidFill>
              </a:rPr>
              <a:t>派生类构造函数的建立规则</a:t>
            </a:r>
            <a:endParaRPr lang="zh-CN" altLang="en-US" sz="3600" b="1" kern="1200" dirty="0">
              <a:solidFill>
                <a:srgbClr val="C00000"/>
              </a:solidFill>
            </a:endParaRPr>
          </a:p>
        </p:txBody>
      </p:sp>
    </p:spTree>
    <p:extLst>
      <p:ext uri="{BB962C8B-B14F-4D97-AF65-F5344CB8AC3E}">
        <p14:creationId xmlns:p14="http://schemas.microsoft.com/office/powerpoint/2010/main" val="365337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anim calcmode="lin" valueType="num">
                                      <p:cBhvr>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1000"/>
                                        <p:tgtEl>
                                          <p:spTgt spid="3">
                                            <p:txEl>
                                              <p:pRg st="5" end="5"/>
                                            </p:txEl>
                                          </p:spTgt>
                                        </p:tgtEl>
                                      </p:cBhvr>
                                    </p:animEffect>
                                    <p:anim calcmode="lin" valueType="num">
                                      <p:cBhvr>
                                        <p:cTn id="3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076590"/>
            <a:ext cx="8856984" cy="5168635"/>
          </a:xfrm>
        </p:spPr>
        <p:txBody>
          <a:bodyPr/>
          <a:lstStyle/>
          <a:p>
            <a:pPr marL="0" indent="0">
              <a:buNone/>
            </a:pPr>
            <a:r>
              <a:rPr lang="en-US" altLang="zh-CN" sz="2400" b="1" dirty="0">
                <a:solidFill>
                  <a:srgbClr val="0000CC"/>
                </a:solidFill>
              </a:rPr>
              <a:t>【</a:t>
            </a:r>
            <a:r>
              <a:rPr lang="zh-CN" altLang="zh-CN" sz="2400" b="1" dirty="0" smtClean="0">
                <a:solidFill>
                  <a:srgbClr val="0000CC"/>
                </a:solidFill>
              </a:rPr>
              <a:t>例</a:t>
            </a:r>
            <a:r>
              <a:rPr lang="en-US" altLang="zh-CN" sz="2400" b="1" dirty="0">
                <a:solidFill>
                  <a:srgbClr val="0000CC"/>
                </a:solidFill>
              </a:rPr>
              <a:t>4-11</a:t>
            </a:r>
            <a:r>
              <a:rPr lang="zh-CN" altLang="zh-CN" sz="2400" b="1" dirty="0">
                <a:solidFill>
                  <a:srgbClr val="0000CC"/>
                </a:solidFill>
              </a:rPr>
              <a:t>】类</a:t>
            </a:r>
            <a:r>
              <a:rPr lang="en-US" altLang="zh-CN" sz="2400" b="1" dirty="0">
                <a:solidFill>
                  <a:srgbClr val="0000CC"/>
                </a:solidFill>
              </a:rPr>
              <a:t>A</a:t>
            </a:r>
            <a:r>
              <a:rPr lang="zh-CN" altLang="zh-CN" sz="2400" b="1" dirty="0">
                <a:solidFill>
                  <a:srgbClr val="0000CC"/>
                </a:solidFill>
              </a:rPr>
              <a:t>具有数据成员</a:t>
            </a:r>
            <a:r>
              <a:rPr lang="en-US" altLang="zh-CN" sz="2400" b="1" dirty="0">
                <a:solidFill>
                  <a:srgbClr val="0000CC"/>
                </a:solidFill>
              </a:rPr>
              <a:t>x</a:t>
            </a:r>
            <a:r>
              <a:rPr lang="zh-CN" altLang="zh-CN" sz="2400" b="1" dirty="0">
                <a:solidFill>
                  <a:srgbClr val="0000CC"/>
                </a:solidFill>
              </a:rPr>
              <a:t>，</a:t>
            </a:r>
            <a:r>
              <a:rPr lang="en-US" altLang="zh-CN" sz="2400" b="1" dirty="0">
                <a:solidFill>
                  <a:srgbClr val="0000CC"/>
                </a:solidFill>
              </a:rPr>
              <a:t>y</a:t>
            </a:r>
            <a:r>
              <a:rPr lang="zh-CN" altLang="zh-CN" sz="2400" b="1" dirty="0">
                <a:solidFill>
                  <a:srgbClr val="0000CC"/>
                </a:solidFill>
              </a:rPr>
              <a:t>，并且定义了初始化它们的构造函数；类</a:t>
            </a:r>
            <a:r>
              <a:rPr lang="en-US" altLang="zh-CN" sz="2400" b="1" dirty="0">
                <a:solidFill>
                  <a:srgbClr val="0000CC"/>
                </a:solidFill>
              </a:rPr>
              <a:t>B</a:t>
            </a:r>
            <a:r>
              <a:rPr lang="zh-CN" altLang="zh-CN" sz="2400" b="1" dirty="0">
                <a:solidFill>
                  <a:srgbClr val="0000CC"/>
                </a:solidFill>
              </a:rPr>
              <a:t>从</a:t>
            </a:r>
            <a:r>
              <a:rPr lang="en-US" altLang="zh-CN" sz="2400" b="1" dirty="0">
                <a:solidFill>
                  <a:srgbClr val="0000CC"/>
                </a:solidFill>
              </a:rPr>
              <a:t>A</a:t>
            </a:r>
            <a:r>
              <a:rPr lang="zh-CN" altLang="zh-CN" sz="2400" b="1" dirty="0">
                <a:solidFill>
                  <a:srgbClr val="0000CC"/>
                </a:solidFill>
              </a:rPr>
              <a:t>派生，没有任何成员要初始化；类</a:t>
            </a:r>
            <a:r>
              <a:rPr lang="en-US" altLang="zh-CN" sz="2400" b="1" dirty="0">
                <a:solidFill>
                  <a:srgbClr val="0000CC"/>
                </a:solidFill>
              </a:rPr>
              <a:t>C</a:t>
            </a:r>
            <a:r>
              <a:rPr lang="zh-CN" altLang="zh-CN" sz="2400" b="1" dirty="0">
                <a:solidFill>
                  <a:srgbClr val="0000CC"/>
                </a:solidFill>
              </a:rPr>
              <a:t>从类</a:t>
            </a:r>
            <a:r>
              <a:rPr lang="en-US" altLang="zh-CN" sz="2400" b="1" dirty="0">
                <a:solidFill>
                  <a:srgbClr val="0000CC"/>
                </a:solidFill>
              </a:rPr>
              <a:t>B</a:t>
            </a:r>
            <a:r>
              <a:rPr lang="zh-CN" altLang="zh-CN" sz="2400" b="1" dirty="0">
                <a:solidFill>
                  <a:srgbClr val="0000CC"/>
                </a:solidFill>
              </a:rPr>
              <a:t>派生，具有新定义数据成员</a:t>
            </a:r>
            <a:r>
              <a:rPr lang="en-US" altLang="zh-CN" sz="2400" b="1" dirty="0">
                <a:solidFill>
                  <a:srgbClr val="0000CC"/>
                </a:solidFill>
              </a:rPr>
              <a:t>c</a:t>
            </a:r>
            <a:r>
              <a:rPr lang="zh-CN" altLang="zh-CN" sz="2400" b="1" dirty="0">
                <a:solidFill>
                  <a:srgbClr val="0000CC"/>
                </a:solidFill>
              </a:rPr>
              <a:t>。设计</a:t>
            </a:r>
            <a:r>
              <a:rPr lang="en-US" altLang="zh-CN" sz="2400" b="1" dirty="0">
                <a:solidFill>
                  <a:srgbClr val="0000CC"/>
                </a:solidFill>
              </a:rPr>
              <a:t>A</a:t>
            </a:r>
            <a:r>
              <a:rPr lang="zh-CN" altLang="zh-CN" sz="2400" b="1" dirty="0">
                <a:solidFill>
                  <a:srgbClr val="0000CC"/>
                </a:solidFill>
              </a:rPr>
              <a:t>、</a:t>
            </a:r>
            <a:r>
              <a:rPr lang="en-US" altLang="zh-CN" sz="2400" b="1" dirty="0">
                <a:solidFill>
                  <a:srgbClr val="0000CC"/>
                </a:solidFill>
              </a:rPr>
              <a:t>B</a:t>
            </a:r>
            <a:r>
              <a:rPr lang="zh-CN" altLang="zh-CN" sz="2400" b="1" dirty="0">
                <a:solidFill>
                  <a:srgbClr val="0000CC"/>
                </a:solidFill>
              </a:rPr>
              <a:t>、</a:t>
            </a:r>
            <a:r>
              <a:rPr lang="en-US" altLang="zh-CN" sz="2400" b="1" dirty="0">
                <a:solidFill>
                  <a:srgbClr val="0000CC"/>
                </a:solidFill>
              </a:rPr>
              <a:t>C</a:t>
            </a:r>
            <a:r>
              <a:rPr lang="zh-CN" altLang="zh-CN" sz="2400" b="1" dirty="0">
                <a:solidFill>
                  <a:srgbClr val="0000CC"/>
                </a:solidFill>
              </a:rPr>
              <a:t>的构造函数。</a:t>
            </a:r>
          </a:p>
          <a:p>
            <a:pPr marL="0" indent="0">
              <a:buNone/>
            </a:pPr>
            <a:r>
              <a:rPr lang="zh-CN" altLang="zh-CN" sz="2400" b="1" dirty="0">
                <a:solidFill>
                  <a:srgbClr val="FF0000"/>
                </a:solidFill>
              </a:rPr>
              <a:t>问题分析：</a:t>
            </a:r>
            <a:endParaRPr lang="en-US" altLang="zh-CN" sz="2400" b="1" dirty="0">
              <a:solidFill>
                <a:srgbClr val="FF0000"/>
              </a:solidFill>
            </a:endParaRPr>
          </a:p>
          <a:p>
            <a:pPr lvl="1"/>
            <a:r>
              <a:rPr lang="zh-CN" altLang="zh-CN" sz="2400" b="1" dirty="0"/>
              <a:t>按照规则，类</a:t>
            </a:r>
            <a:r>
              <a:rPr lang="en-US" altLang="zh-CN" sz="2400" b="1" dirty="0"/>
              <a:t>B</a:t>
            </a:r>
            <a:r>
              <a:rPr lang="zh-CN" altLang="zh-CN" sz="2400" b="1" dirty="0"/>
              <a:t>虽然没有数据成员要初始化，但是它</a:t>
            </a:r>
            <a:r>
              <a:rPr lang="zh-CN" altLang="zh-CN" sz="2400" b="1" dirty="0">
                <a:solidFill>
                  <a:srgbClr val="FF0000"/>
                </a:solidFill>
              </a:rPr>
              <a:t>必须为基类</a:t>
            </a:r>
            <a:r>
              <a:rPr lang="en-US" altLang="zh-CN" sz="2400" b="1" dirty="0">
                <a:solidFill>
                  <a:srgbClr val="FF0000"/>
                </a:solidFill>
              </a:rPr>
              <a:t>A</a:t>
            </a:r>
            <a:r>
              <a:rPr lang="zh-CN" altLang="zh-CN" sz="2400" b="1" dirty="0">
                <a:solidFill>
                  <a:srgbClr val="FF0000"/>
                </a:solidFill>
              </a:rPr>
              <a:t>的构造函数提供初值</a:t>
            </a:r>
            <a:r>
              <a:rPr lang="zh-CN" altLang="zh-CN" sz="2400" b="1" dirty="0"/>
              <a:t>（除非</a:t>
            </a:r>
            <a:r>
              <a:rPr lang="en-US" altLang="zh-CN" sz="2400" b="1" dirty="0"/>
              <a:t>A</a:t>
            </a:r>
            <a:r>
              <a:rPr lang="zh-CN" altLang="zh-CN" sz="2400" b="1" dirty="0"/>
              <a:t>具有默认构造函数）</a:t>
            </a:r>
            <a:r>
              <a:rPr lang="zh-CN" altLang="en-US" sz="2400" b="1" dirty="0"/>
              <a:t>，</a:t>
            </a:r>
            <a:r>
              <a:rPr lang="zh-CN" altLang="zh-CN" sz="2400" b="1" dirty="0"/>
              <a:t>现在</a:t>
            </a:r>
            <a:r>
              <a:rPr lang="zh-CN" altLang="en-US" sz="2400" b="1" dirty="0"/>
              <a:t>，</a:t>
            </a:r>
            <a:r>
              <a:rPr lang="zh-CN" altLang="zh-CN" sz="2400" b="1" dirty="0"/>
              <a:t>可以通过</a:t>
            </a:r>
            <a:r>
              <a:rPr lang="zh-CN" altLang="zh-CN" sz="2400" b="1" dirty="0">
                <a:solidFill>
                  <a:srgbClr val="FF0000"/>
                </a:solidFill>
              </a:rPr>
              <a:t>继承</a:t>
            </a:r>
            <a:r>
              <a:rPr lang="en-US" altLang="zh-CN" sz="2400" b="1" dirty="0">
                <a:solidFill>
                  <a:srgbClr val="FF0000"/>
                </a:solidFill>
              </a:rPr>
              <a:t>A</a:t>
            </a:r>
            <a:r>
              <a:rPr lang="zh-CN" altLang="zh-CN" sz="2400" b="1" dirty="0">
                <a:solidFill>
                  <a:srgbClr val="FF0000"/>
                </a:solidFill>
              </a:rPr>
              <a:t>的构造函数使问题更简单</a:t>
            </a:r>
            <a:r>
              <a:rPr lang="zh-CN" altLang="en-US" sz="2400" b="1" dirty="0"/>
              <a:t>。</a:t>
            </a:r>
            <a:endParaRPr lang="en-US" altLang="zh-CN" sz="2400" b="1" dirty="0"/>
          </a:p>
          <a:p>
            <a:pPr lvl="1"/>
            <a:r>
              <a:rPr lang="zh-CN" altLang="zh-CN" sz="2400" b="1" dirty="0"/>
              <a:t>类</a:t>
            </a:r>
            <a:r>
              <a:rPr lang="en-US" altLang="zh-CN" sz="2400" b="1" dirty="0"/>
              <a:t>C</a:t>
            </a:r>
            <a:r>
              <a:rPr lang="zh-CN" altLang="zh-CN" sz="2400" b="1" dirty="0"/>
              <a:t>要定义构造函数以便初始化其成员</a:t>
            </a:r>
            <a:r>
              <a:rPr lang="en-US" altLang="zh-CN" sz="2400" b="1" dirty="0"/>
              <a:t>c</a:t>
            </a:r>
            <a:r>
              <a:rPr lang="zh-CN" altLang="zh-CN" sz="2400" b="1" dirty="0"/>
              <a:t>，同时还必须为直接基类</a:t>
            </a:r>
            <a:r>
              <a:rPr lang="en-US" altLang="zh-CN" sz="2400" b="1" dirty="0"/>
              <a:t>B</a:t>
            </a:r>
            <a:r>
              <a:rPr lang="zh-CN" altLang="zh-CN" sz="2400" b="1" dirty="0"/>
              <a:t>提供构造初值。</a:t>
            </a:r>
            <a:endParaRPr lang="zh-CN" altLang="en-US" sz="2400" b="1" dirty="0"/>
          </a:p>
        </p:txBody>
      </p:sp>
      <p:sp>
        <p:nvSpPr>
          <p:cNvPr id="4"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4.5.1  </a:t>
            </a:r>
            <a:r>
              <a:rPr lang="zh-CN" altLang="zh-CN" sz="3600" b="1" kern="1200" dirty="0">
                <a:solidFill>
                  <a:srgbClr val="C00000"/>
                </a:solidFill>
              </a:rPr>
              <a:t>派生类构造函数的建立规则</a:t>
            </a:r>
            <a:endParaRPr lang="zh-CN" altLang="en-US" sz="3600" b="1" kern="1200" dirty="0">
              <a:solidFill>
                <a:srgbClr val="C00000"/>
              </a:solidFill>
            </a:endParaRPr>
          </a:p>
        </p:txBody>
      </p:sp>
    </p:spTree>
    <p:extLst>
      <p:ext uri="{BB962C8B-B14F-4D97-AF65-F5344CB8AC3E}">
        <p14:creationId xmlns:p14="http://schemas.microsoft.com/office/powerpoint/2010/main" val="23413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0"/>
            <a:ext cx="4248472" cy="5184576"/>
          </a:xfrm>
        </p:spPr>
        <p:txBody>
          <a:bodyPr/>
          <a:lstStyle/>
          <a:p>
            <a:pPr marL="0" indent="0">
              <a:buNone/>
            </a:pPr>
            <a:r>
              <a:rPr lang="en-US" altLang="zh-CN" sz="1600" b="1" dirty="0" smtClean="0"/>
              <a:t>//Eg4-11.cpp</a:t>
            </a:r>
            <a:endParaRPr lang="zh-CN" altLang="zh-CN" sz="1600" b="1" dirty="0"/>
          </a:p>
          <a:p>
            <a:pPr marL="0" indent="0">
              <a:buNone/>
            </a:pPr>
            <a:r>
              <a:rPr lang="en-US" altLang="zh-CN" sz="1600" b="1" dirty="0"/>
              <a:t>#include &lt;</a:t>
            </a:r>
            <a:r>
              <a:rPr lang="en-US" altLang="zh-CN" sz="1600" b="1" dirty="0" err="1"/>
              <a:t>iostream</a:t>
            </a:r>
            <a:r>
              <a:rPr lang="en-US" altLang="zh-CN" sz="1600" b="1" dirty="0"/>
              <a:t>&gt;</a:t>
            </a:r>
            <a:endParaRPr lang="zh-CN" altLang="zh-CN" sz="1600" b="1" dirty="0"/>
          </a:p>
          <a:p>
            <a:pPr marL="0" indent="0">
              <a:buNone/>
            </a:pPr>
            <a:r>
              <a:rPr lang="en-US" altLang="zh-CN" sz="1600" b="1" dirty="0"/>
              <a:t>using namespace </a:t>
            </a:r>
            <a:r>
              <a:rPr lang="en-US" altLang="zh-CN" sz="1600" b="1" dirty="0" err="1"/>
              <a:t>std</a:t>
            </a:r>
            <a:r>
              <a:rPr lang="en-US" altLang="zh-CN" sz="1600" b="1" dirty="0"/>
              <a:t>;</a:t>
            </a:r>
            <a:endParaRPr lang="zh-CN" altLang="zh-CN" sz="1600" b="1" dirty="0"/>
          </a:p>
          <a:p>
            <a:pPr marL="0" indent="0">
              <a:buNone/>
            </a:pPr>
            <a:r>
              <a:rPr lang="en-US" altLang="zh-CN" sz="1600" b="1" dirty="0"/>
              <a:t>class A {</a:t>
            </a:r>
            <a:endParaRPr lang="zh-CN" altLang="zh-CN" sz="1600" b="1" dirty="0"/>
          </a:p>
          <a:p>
            <a:pPr marL="0" indent="0">
              <a:buNone/>
            </a:pPr>
            <a:r>
              <a:rPr lang="en-US" altLang="zh-CN" sz="1600" b="1" dirty="0"/>
              <a:t> </a:t>
            </a:r>
            <a:r>
              <a:rPr lang="en-US" altLang="zh-CN" sz="1600" b="1" dirty="0" smtClean="0"/>
              <a:t>   </a:t>
            </a:r>
            <a:r>
              <a:rPr lang="en-US" altLang="zh-CN" sz="1600" b="1" dirty="0" err="1" smtClean="0"/>
              <a:t>int</a:t>
            </a:r>
            <a:r>
              <a:rPr lang="en-US" altLang="zh-CN" sz="1600" b="1" dirty="0" smtClean="0"/>
              <a:t> </a:t>
            </a:r>
            <a:r>
              <a:rPr lang="en-US" altLang="zh-CN" sz="1600" b="1" dirty="0"/>
              <a:t>x, y;</a:t>
            </a:r>
            <a:endParaRPr lang="zh-CN" altLang="zh-CN" sz="1600" b="1" dirty="0"/>
          </a:p>
          <a:p>
            <a:pPr marL="0" indent="0">
              <a:buNone/>
            </a:pPr>
            <a:r>
              <a:rPr lang="en-US" altLang="zh-CN" sz="1600" b="1" dirty="0"/>
              <a:t>public:</a:t>
            </a:r>
            <a:endParaRPr lang="zh-CN" altLang="zh-CN" sz="1600" b="1" dirty="0"/>
          </a:p>
          <a:p>
            <a:pPr marL="0" indent="0">
              <a:buNone/>
            </a:pPr>
            <a:r>
              <a:rPr lang="en-US" altLang="zh-CN" sz="1600" b="1" dirty="0"/>
              <a:t> </a:t>
            </a:r>
            <a:r>
              <a:rPr lang="en-US" altLang="zh-CN" sz="1600" b="1" dirty="0" smtClean="0"/>
              <a:t>   </a:t>
            </a:r>
            <a:r>
              <a:rPr lang="en-US" altLang="zh-CN" sz="1600" b="1" dirty="0" smtClean="0">
                <a:solidFill>
                  <a:srgbClr val="FF0000"/>
                </a:solidFill>
              </a:rPr>
              <a:t>A(</a:t>
            </a:r>
            <a:r>
              <a:rPr lang="en-US" altLang="zh-CN" sz="1600" b="1" dirty="0" err="1" smtClean="0">
                <a:solidFill>
                  <a:srgbClr val="FF0000"/>
                </a:solidFill>
              </a:rPr>
              <a:t>int</a:t>
            </a:r>
            <a:r>
              <a:rPr lang="en-US" altLang="zh-CN" sz="1600" b="1" dirty="0" smtClean="0">
                <a:solidFill>
                  <a:srgbClr val="FF0000"/>
                </a:solidFill>
              </a:rPr>
              <a:t> </a:t>
            </a:r>
            <a:r>
              <a:rPr lang="en-US" altLang="zh-CN" sz="1600" b="1" dirty="0">
                <a:solidFill>
                  <a:srgbClr val="FF0000"/>
                </a:solidFill>
              </a:rPr>
              <a:t>aa) :x(aa) </a:t>
            </a:r>
            <a:r>
              <a:rPr lang="en-US" altLang="zh-CN" sz="1600" b="1" dirty="0"/>
              <a:t>{ </a:t>
            </a:r>
            <a:r>
              <a:rPr lang="en-US" altLang="zh-CN" sz="1600" b="1" dirty="0" err="1"/>
              <a:t>cout</a:t>
            </a:r>
            <a:r>
              <a:rPr lang="en-US" altLang="zh-CN" sz="1600" b="1" dirty="0"/>
              <a:t> &lt;&lt; "Constructing A:x=\t" &lt;&lt; x &lt;&lt; </a:t>
            </a:r>
            <a:r>
              <a:rPr lang="en-US" altLang="zh-CN" sz="1600" b="1" dirty="0" err="1"/>
              <a:t>endl</a:t>
            </a:r>
            <a:r>
              <a:rPr lang="en-US" altLang="zh-CN" sz="1600" b="1" dirty="0"/>
              <a:t>; }</a:t>
            </a:r>
            <a:endParaRPr lang="zh-CN" altLang="zh-CN" sz="1600" b="1" dirty="0"/>
          </a:p>
          <a:p>
            <a:pPr marL="0" indent="0">
              <a:buNone/>
            </a:pPr>
            <a:r>
              <a:rPr lang="en-US" altLang="zh-CN" sz="1600" b="1" dirty="0"/>
              <a:t> </a:t>
            </a:r>
            <a:r>
              <a:rPr lang="en-US" altLang="zh-CN" sz="1600" b="1" dirty="0" smtClean="0"/>
              <a:t>   </a:t>
            </a:r>
            <a:r>
              <a:rPr lang="en-US" altLang="zh-CN" sz="1600" b="1" dirty="0" smtClean="0">
                <a:solidFill>
                  <a:srgbClr val="FF0000"/>
                </a:solidFill>
              </a:rPr>
              <a:t>A(</a:t>
            </a:r>
            <a:r>
              <a:rPr lang="en-US" altLang="zh-CN" sz="1600" b="1" dirty="0" err="1" smtClean="0">
                <a:solidFill>
                  <a:srgbClr val="FF0000"/>
                </a:solidFill>
              </a:rPr>
              <a:t>int</a:t>
            </a:r>
            <a:r>
              <a:rPr lang="en-US" altLang="zh-CN" sz="1600" b="1" dirty="0" smtClean="0">
                <a:solidFill>
                  <a:srgbClr val="FF0000"/>
                </a:solidFill>
              </a:rPr>
              <a:t> </a:t>
            </a:r>
            <a:r>
              <a:rPr lang="en-US" altLang="zh-CN" sz="1600" b="1" dirty="0">
                <a:solidFill>
                  <a:srgbClr val="FF0000"/>
                </a:solidFill>
              </a:rPr>
              <a:t>a, </a:t>
            </a:r>
            <a:r>
              <a:rPr lang="en-US" altLang="zh-CN" sz="1600" b="1" dirty="0" err="1">
                <a:solidFill>
                  <a:srgbClr val="FF0000"/>
                </a:solidFill>
              </a:rPr>
              <a:t>int</a:t>
            </a:r>
            <a:r>
              <a:rPr lang="en-US" altLang="zh-CN" sz="1600" b="1" dirty="0">
                <a:solidFill>
                  <a:srgbClr val="FF0000"/>
                </a:solidFill>
              </a:rPr>
              <a:t> b) :x(a), y(b) </a:t>
            </a:r>
            <a:r>
              <a:rPr lang="en-US" altLang="zh-CN" sz="1600" b="1" dirty="0" smtClean="0"/>
              <a:t>{</a:t>
            </a:r>
            <a:r>
              <a:rPr lang="en-US" altLang="zh-CN" sz="1600" b="1" dirty="0"/>
              <a:t> </a:t>
            </a:r>
            <a:r>
              <a:rPr lang="en-US" altLang="zh-CN" sz="1600" b="1" dirty="0" err="1" smtClean="0"/>
              <a:t>cout</a:t>
            </a:r>
            <a:r>
              <a:rPr lang="en-US" altLang="zh-CN" sz="1600" b="1" dirty="0" smtClean="0"/>
              <a:t> </a:t>
            </a:r>
            <a:r>
              <a:rPr lang="en-US" altLang="zh-CN" sz="1600" b="1" dirty="0"/>
              <a:t>&lt;&lt; "Constructing A:x=\t" &lt;&lt; x &lt;&lt; </a:t>
            </a:r>
            <a:r>
              <a:rPr lang="en-US" altLang="zh-CN" sz="1600" b="1" dirty="0" err="1"/>
              <a:t>endl</a:t>
            </a:r>
            <a:r>
              <a:rPr lang="en-US" altLang="zh-CN" sz="1600" b="1" dirty="0" smtClean="0"/>
              <a:t>;}</a:t>
            </a:r>
            <a:endParaRPr lang="zh-CN" altLang="zh-CN" sz="1600" b="1" dirty="0"/>
          </a:p>
          <a:p>
            <a:pPr marL="0" indent="0">
              <a:buNone/>
            </a:pPr>
            <a:r>
              <a:rPr lang="en-US" altLang="zh-CN" sz="1600" b="1" dirty="0"/>
              <a:t>};</a:t>
            </a:r>
            <a:endParaRPr lang="zh-CN" altLang="zh-CN" sz="1600" b="1" dirty="0"/>
          </a:p>
          <a:p>
            <a:pPr marL="0" indent="0">
              <a:buNone/>
            </a:pPr>
            <a:r>
              <a:rPr lang="en-US" altLang="zh-CN" sz="1600" b="1" dirty="0"/>
              <a:t>class B :public A {</a:t>
            </a:r>
            <a:endParaRPr lang="zh-CN" altLang="zh-CN" sz="1600" b="1" dirty="0"/>
          </a:p>
          <a:p>
            <a:pPr marL="0" indent="0">
              <a:buNone/>
            </a:pPr>
            <a:r>
              <a:rPr lang="en-US" altLang="zh-CN" sz="1600" b="1" dirty="0"/>
              <a:t>public:</a:t>
            </a:r>
            <a:endParaRPr lang="zh-CN" altLang="zh-CN" sz="1600" b="1" dirty="0"/>
          </a:p>
          <a:p>
            <a:pPr marL="0" indent="0">
              <a:buNone/>
            </a:pPr>
            <a:r>
              <a:rPr lang="en-US" altLang="zh-CN" sz="1600" b="1" dirty="0"/>
              <a:t> </a:t>
            </a:r>
            <a:r>
              <a:rPr lang="en-US" altLang="zh-CN" sz="1600" b="1" dirty="0" smtClean="0"/>
              <a:t>   </a:t>
            </a:r>
            <a:r>
              <a:rPr lang="en-US" altLang="zh-CN" sz="1600" b="1" dirty="0" smtClean="0">
                <a:solidFill>
                  <a:srgbClr val="FF0000"/>
                </a:solidFill>
              </a:rPr>
              <a:t>using </a:t>
            </a:r>
            <a:r>
              <a:rPr lang="en-US" altLang="zh-CN" sz="1600" b="1" dirty="0">
                <a:solidFill>
                  <a:srgbClr val="FF0000"/>
                </a:solidFill>
              </a:rPr>
              <a:t>A::A;           </a:t>
            </a:r>
            <a:r>
              <a:rPr lang="en-US" altLang="zh-CN" sz="1600" b="1" dirty="0" smtClean="0">
                <a:solidFill>
                  <a:srgbClr val="FF0000"/>
                </a:solidFill>
              </a:rPr>
              <a:t>//</a:t>
            </a:r>
            <a:r>
              <a:rPr lang="en-US" altLang="zh-CN" sz="1600" b="1" dirty="0">
                <a:solidFill>
                  <a:srgbClr val="FF0000"/>
                </a:solidFill>
              </a:rPr>
              <a:t>L1</a:t>
            </a:r>
            <a:endParaRPr lang="zh-CN" altLang="zh-CN" sz="1600" b="1" dirty="0">
              <a:solidFill>
                <a:srgbClr val="FF0000"/>
              </a:solidFill>
            </a:endParaRPr>
          </a:p>
          <a:p>
            <a:pPr marL="0" indent="0">
              <a:buNone/>
            </a:pPr>
            <a:r>
              <a:rPr lang="en-US" altLang="zh-CN" sz="1600" b="1" dirty="0"/>
              <a:t>    </a:t>
            </a:r>
            <a:r>
              <a:rPr lang="en-US" altLang="zh-CN" sz="1600" b="1" dirty="0" smtClean="0"/>
              <a:t>/* </a:t>
            </a:r>
            <a:r>
              <a:rPr lang="en-US" altLang="zh-CN" sz="1600" b="1" dirty="0"/>
              <a:t>B(</a:t>
            </a:r>
            <a:r>
              <a:rPr lang="en-US" altLang="zh-CN" sz="1600" b="1" dirty="0" err="1"/>
              <a:t>int</a:t>
            </a:r>
            <a:r>
              <a:rPr lang="en-US" altLang="zh-CN" sz="1600" b="1" dirty="0"/>
              <a:t> x) :A(x) {   </a:t>
            </a:r>
            <a:r>
              <a:rPr lang="en-US" altLang="zh-CN" sz="1600" b="1" dirty="0" smtClean="0"/>
              <a:t>//</a:t>
            </a:r>
            <a:r>
              <a:rPr lang="en-US" altLang="zh-CN" sz="1600" b="1" dirty="0"/>
              <a:t>L2</a:t>
            </a:r>
            <a:endParaRPr lang="zh-CN" altLang="zh-CN" sz="1600" b="1" dirty="0"/>
          </a:p>
          <a:p>
            <a:pPr marL="0" indent="0">
              <a:buNone/>
            </a:pPr>
            <a:r>
              <a:rPr lang="en-US" altLang="zh-CN" sz="1600" b="1" dirty="0"/>
              <a:t>    </a:t>
            </a:r>
            <a:r>
              <a:rPr lang="en-US" altLang="zh-CN" sz="1600" b="1" dirty="0" smtClean="0"/>
              <a:t>    </a:t>
            </a:r>
            <a:r>
              <a:rPr lang="en-US" altLang="zh-CN" sz="1600" b="1" dirty="0" err="1" smtClean="0"/>
              <a:t>cout</a:t>
            </a:r>
            <a:r>
              <a:rPr lang="en-US" altLang="zh-CN" sz="1600" b="1" dirty="0" smtClean="0"/>
              <a:t> </a:t>
            </a:r>
            <a:r>
              <a:rPr lang="en-US" altLang="zh-CN" sz="1600" b="1" dirty="0"/>
              <a:t>&lt;&lt; "Constructing B\t" &lt;&lt; </a:t>
            </a:r>
            <a:r>
              <a:rPr lang="en-US" altLang="zh-CN" sz="1600" b="1" dirty="0" err="1"/>
              <a:t>endl</a:t>
            </a:r>
            <a:r>
              <a:rPr lang="en-US" altLang="zh-CN" sz="1600" b="1" dirty="0"/>
              <a:t>;</a:t>
            </a:r>
            <a:endParaRPr lang="zh-CN" altLang="zh-CN" sz="1600" b="1" dirty="0"/>
          </a:p>
          <a:p>
            <a:pPr marL="0" indent="0">
              <a:buNone/>
            </a:pPr>
            <a:r>
              <a:rPr lang="en-US" altLang="zh-CN" sz="1600" b="1" dirty="0"/>
              <a:t>     </a:t>
            </a:r>
            <a:r>
              <a:rPr lang="en-US" altLang="zh-CN" sz="1600" b="1" dirty="0" smtClean="0"/>
              <a:t>}*/</a:t>
            </a:r>
            <a:endParaRPr lang="zh-CN" altLang="zh-CN" sz="1600" b="1" dirty="0"/>
          </a:p>
          <a:p>
            <a:pPr marL="0" indent="0">
              <a:buNone/>
            </a:pPr>
            <a:r>
              <a:rPr lang="en-US" altLang="zh-CN" sz="1600" b="1" dirty="0"/>
              <a:t>};</a:t>
            </a:r>
            <a:endParaRPr lang="zh-CN" altLang="zh-CN" sz="1600" b="1" dirty="0"/>
          </a:p>
          <a:p>
            <a:pPr marL="0" indent="0">
              <a:buNone/>
            </a:pPr>
            <a:endParaRPr lang="zh-CN" altLang="en-US" sz="2000" dirty="0"/>
          </a:p>
        </p:txBody>
      </p:sp>
      <p:sp>
        <p:nvSpPr>
          <p:cNvPr id="4" name="对话气泡: 矩形 3"/>
          <p:cNvSpPr/>
          <p:nvPr/>
        </p:nvSpPr>
        <p:spPr>
          <a:xfrm>
            <a:off x="215516" y="5184576"/>
            <a:ext cx="4140460" cy="1556792"/>
          </a:xfrm>
          <a:prstGeom prst="wedgeRectCallout">
            <a:avLst>
              <a:gd name="adj1" fmla="val -26150"/>
              <a:gd name="adj2" fmla="val -9797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400" b="1" dirty="0">
                <a:solidFill>
                  <a:schemeClr val="tx1"/>
                </a:solidFill>
              </a:rPr>
              <a:t>L1</a:t>
            </a:r>
            <a:r>
              <a:rPr lang="zh-CN" altLang="en-US" sz="1400" b="1" dirty="0">
                <a:solidFill>
                  <a:schemeClr val="tx1"/>
                </a:solidFill>
              </a:rPr>
              <a:t>声明类</a:t>
            </a:r>
            <a:r>
              <a:rPr lang="en-US" altLang="zh-CN" sz="1400" b="1" dirty="0">
                <a:solidFill>
                  <a:schemeClr val="tx1"/>
                </a:solidFill>
              </a:rPr>
              <a:t>B</a:t>
            </a:r>
            <a:r>
              <a:rPr lang="zh-CN" altLang="en-US" sz="1400" b="1" dirty="0">
                <a:solidFill>
                  <a:schemeClr val="tx1"/>
                </a:solidFill>
              </a:rPr>
              <a:t>继承了</a:t>
            </a:r>
            <a:r>
              <a:rPr lang="en-US" altLang="zh-CN" sz="1400" b="1" dirty="0">
                <a:solidFill>
                  <a:schemeClr val="tx1"/>
                </a:solidFill>
              </a:rPr>
              <a:t>A</a:t>
            </a:r>
            <a:r>
              <a:rPr lang="zh-CN" altLang="en-US" sz="1400" b="1" dirty="0">
                <a:solidFill>
                  <a:schemeClr val="tx1"/>
                </a:solidFill>
              </a:rPr>
              <a:t>的构造函数，编译会为类</a:t>
            </a:r>
            <a:r>
              <a:rPr lang="en-US" altLang="zh-CN" sz="1400" b="1" dirty="0">
                <a:solidFill>
                  <a:schemeClr val="tx1"/>
                </a:solidFill>
              </a:rPr>
              <a:t>B</a:t>
            </a:r>
            <a:r>
              <a:rPr lang="zh-CN" altLang="en-US" sz="1400" b="1" dirty="0">
                <a:solidFill>
                  <a:schemeClr val="tx1"/>
                </a:solidFill>
              </a:rPr>
              <a:t>自动生成相应的程序代码，类似于：</a:t>
            </a:r>
            <a:endParaRPr lang="en-US" altLang="zh-CN" sz="1400" b="1" dirty="0">
              <a:solidFill>
                <a:schemeClr val="tx1"/>
              </a:solidFill>
            </a:endParaRPr>
          </a:p>
          <a:p>
            <a:pPr algn="just"/>
            <a:r>
              <a:rPr lang="en-US" altLang="zh-CN" sz="1400" b="1" dirty="0">
                <a:solidFill>
                  <a:srgbClr val="0000CC"/>
                </a:solidFill>
              </a:rPr>
              <a:t>B::B</a:t>
            </a:r>
            <a:r>
              <a:rPr lang="zh-CN" altLang="zh-CN" sz="1400" b="1" dirty="0">
                <a:solidFill>
                  <a:srgbClr val="0000CC"/>
                </a:solidFill>
              </a:rPr>
              <a:t>（</a:t>
            </a:r>
            <a:r>
              <a:rPr lang="en-US" altLang="zh-CN" sz="1400" b="1" dirty="0" err="1">
                <a:solidFill>
                  <a:srgbClr val="0000CC"/>
                </a:solidFill>
              </a:rPr>
              <a:t>int</a:t>
            </a:r>
            <a:r>
              <a:rPr lang="en-US" altLang="zh-CN" sz="1400" b="1" dirty="0">
                <a:solidFill>
                  <a:srgbClr val="0000CC"/>
                </a:solidFill>
              </a:rPr>
              <a:t> a</a:t>
            </a:r>
            <a:r>
              <a:rPr lang="zh-CN" altLang="zh-CN" sz="1400" b="1" dirty="0">
                <a:solidFill>
                  <a:srgbClr val="0000CC"/>
                </a:solidFill>
              </a:rPr>
              <a:t>）</a:t>
            </a:r>
            <a:r>
              <a:rPr lang="en-US" altLang="zh-CN" sz="1400" b="1" dirty="0">
                <a:solidFill>
                  <a:srgbClr val="0000CC"/>
                </a:solidFill>
              </a:rPr>
              <a:t>:A</a:t>
            </a:r>
            <a:r>
              <a:rPr lang="zh-CN" altLang="zh-CN" sz="1400" b="1" dirty="0">
                <a:solidFill>
                  <a:srgbClr val="0000CC"/>
                </a:solidFill>
              </a:rPr>
              <a:t>（</a:t>
            </a:r>
            <a:r>
              <a:rPr lang="en-US" altLang="zh-CN" sz="1400" b="1" dirty="0">
                <a:solidFill>
                  <a:srgbClr val="0000CC"/>
                </a:solidFill>
              </a:rPr>
              <a:t>a</a:t>
            </a:r>
            <a:r>
              <a:rPr lang="zh-CN" altLang="zh-CN" sz="1400" b="1" dirty="0">
                <a:solidFill>
                  <a:srgbClr val="0000CC"/>
                </a:solidFill>
              </a:rPr>
              <a:t>）</a:t>
            </a:r>
            <a:r>
              <a:rPr lang="en-US" altLang="zh-CN" sz="1400" b="1" dirty="0">
                <a:solidFill>
                  <a:srgbClr val="0000CC"/>
                </a:solidFill>
              </a:rPr>
              <a:t>{}</a:t>
            </a:r>
            <a:endParaRPr lang="zh-CN" altLang="zh-CN" sz="1400" b="1" dirty="0">
              <a:solidFill>
                <a:srgbClr val="0000CC"/>
              </a:solidFill>
            </a:endParaRPr>
          </a:p>
          <a:p>
            <a:pPr algn="just"/>
            <a:r>
              <a:rPr lang="en-US" altLang="zh-CN" sz="1400" b="1" dirty="0">
                <a:solidFill>
                  <a:srgbClr val="0000CC"/>
                </a:solidFill>
              </a:rPr>
              <a:t>B::B(int </a:t>
            </a:r>
            <a:r>
              <a:rPr lang="en-US" altLang="zh-CN" sz="1400" b="1" dirty="0" err="1">
                <a:solidFill>
                  <a:srgbClr val="0000CC"/>
                </a:solidFill>
              </a:rPr>
              <a:t>a,int</a:t>
            </a:r>
            <a:r>
              <a:rPr lang="en-US" altLang="zh-CN" sz="1400" b="1" dirty="0">
                <a:solidFill>
                  <a:srgbClr val="0000CC"/>
                </a:solidFill>
              </a:rPr>
              <a:t> b):A(</a:t>
            </a:r>
            <a:r>
              <a:rPr lang="en-US" altLang="zh-CN" sz="1400" b="1" dirty="0" err="1">
                <a:solidFill>
                  <a:srgbClr val="0000CC"/>
                </a:solidFill>
              </a:rPr>
              <a:t>a,b</a:t>
            </a:r>
            <a:r>
              <a:rPr lang="en-US" altLang="zh-CN" sz="1400" b="1" dirty="0">
                <a:solidFill>
                  <a:srgbClr val="0000CC"/>
                </a:solidFill>
              </a:rPr>
              <a:t>){}</a:t>
            </a:r>
            <a:endParaRPr lang="zh-CN" altLang="zh-CN" sz="1400" b="1" dirty="0">
              <a:solidFill>
                <a:srgbClr val="0000CC"/>
              </a:solidFill>
            </a:endParaRPr>
          </a:p>
          <a:p>
            <a:pPr algn="just"/>
            <a:r>
              <a:rPr lang="zh-CN" altLang="en-US" sz="1400" b="1" dirty="0">
                <a:solidFill>
                  <a:schemeClr val="tx1"/>
                </a:solidFill>
              </a:rPr>
              <a:t>不论类</a:t>
            </a:r>
            <a:r>
              <a:rPr lang="en-US" altLang="zh-CN" sz="1400" b="1" dirty="0">
                <a:solidFill>
                  <a:schemeClr val="tx1"/>
                </a:solidFill>
              </a:rPr>
              <a:t>A</a:t>
            </a:r>
            <a:r>
              <a:rPr lang="zh-CN" altLang="en-US" sz="1400" b="1" dirty="0">
                <a:solidFill>
                  <a:schemeClr val="tx1"/>
                </a:solidFill>
              </a:rPr>
              <a:t>有多少构造函数，系统都会自动生成。如果没有</a:t>
            </a:r>
            <a:r>
              <a:rPr lang="en-US" altLang="zh-CN" sz="1400" b="1" dirty="0">
                <a:solidFill>
                  <a:schemeClr val="tx1"/>
                </a:solidFill>
              </a:rPr>
              <a:t>L1，</a:t>
            </a:r>
            <a:r>
              <a:rPr lang="zh-CN" altLang="en-US" sz="1400" b="1" dirty="0">
                <a:solidFill>
                  <a:schemeClr val="tx1"/>
                </a:solidFill>
              </a:rPr>
              <a:t>就需像</a:t>
            </a:r>
            <a:r>
              <a:rPr lang="en-US" altLang="zh-CN" sz="1400" b="1" dirty="0">
                <a:solidFill>
                  <a:schemeClr val="tx1"/>
                </a:solidFill>
              </a:rPr>
              <a:t>L2</a:t>
            </a:r>
            <a:r>
              <a:rPr lang="zh-CN" altLang="en-US" sz="1400" b="1" dirty="0">
                <a:solidFill>
                  <a:schemeClr val="tx1"/>
                </a:solidFill>
              </a:rPr>
              <a:t>一样为每个基类构造函数提供程序代码。</a:t>
            </a:r>
          </a:p>
        </p:txBody>
      </p:sp>
      <p:sp>
        <p:nvSpPr>
          <p:cNvPr id="5" name="内容占位符 2"/>
          <p:cNvSpPr txBox="1">
            <a:spLocks/>
          </p:cNvSpPr>
          <p:nvPr/>
        </p:nvSpPr>
        <p:spPr bwMode="auto">
          <a:xfrm>
            <a:off x="4697252" y="1196753"/>
            <a:ext cx="4446748"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en-US" altLang="zh-CN" sz="1600" b="1" kern="0" dirty="0" smtClean="0"/>
              <a:t>class C :public B {</a:t>
            </a:r>
            <a:endParaRPr lang="zh-CN" altLang="zh-CN" sz="1600" b="1" kern="0" dirty="0" smtClean="0"/>
          </a:p>
          <a:p>
            <a:pPr marL="0" indent="0">
              <a:buFontTx/>
              <a:buNone/>
            </a:pPr>
            <a:r>
              <a:rPr lang="en-US" altLang="zh-CN" sz="1600" b="1" kern="0" dirty="0"/>
              <a:t> </a:t>
            </a:r>
            <a:r>
              <a:rPr lang="en-US" altLang="zh-CN" sz="1600" b="1" kern="0" dirty="0" smtClean="0"/>
              <a:t>   </a:t>
            </a:r>
            <a:r>
              <a:rPr lang="en-US" altLang="zh-CN" sz="1600" b="1" kern="0" dirty="0" smtClean="0">
                <a:solidFill>
                  <a:srgbClr val="FF0000"/>
                </a:solidFill>
              </a:rPr>
              <a:t>using B::B;      	//L3</a:t>
            </a:r>
            <a:endParaRPr lang="zh-CN" altLang="zh-CN" sz="1600" b="1" kern="0" dirty="0" smtClean="0">
              <a:solidFill>
                <a:srgbClr val="FF0000"/>
              </a:solidFill>
            </a:endParaRPr>
          </a:p>
          <a:p>
            <a:pPr marL="0" indent="0">
              <a:buFontTx/>
              <a:buNone/>
            </a:pPr>
            <a:r>
              <a:rPr lang="en-US" altLang="zh-CN" sz="1600" b="1" kern="0" dirty="0"/>
              <a:t> </a:t>
            </a:r>
            <a:r>
              <a:rPr lang="en-US" altLang="zh-CN" sz="1600" b="1" kern="0" dirty="0" smtClean="0"/>
              <a:t>   </a:t>
            </a:r>
            <a:r>
              <a:rPr lang="en-US" altLang="zh-CN" sz="1600" b="1" kern="0" dirty="0" err="1" smtClean="0"/>
              <a:t>int</a:t>
            </a:r>
            <a:r>
              <a:rPr lang="en-US" altLang="zh-CN" sz="1600" b="1" kern="0" dirty="0" smtClean="0"/>
              <a:t> c;</a:t>
            </a:r>
            <a:endParaRPr lang="zh-CN" altLang="zh-CN" sz="1600" b="1" kern="0" dirty="0" smtClean="0"/>
          </a:p>
          <a:p>
            <a:pPr marL="0" indent="0">
              <a:buFontTx/>
              <a:buNone/>
            </a:pPr>
            <a:r>
              <a:rPr lang="en-US" altLang="zh-CN" sz="1600" b="1" kern="0" dirty="0" smtClean="0"/>
              <a:t>public:</a:t>
            </a:r>
            <a:endParaRPr lang="zh-CN" altLang="zh-CN" sz="1600" b="1" kern="0" dirty="0" smtClean="0"/>
          </a:p>
          <a:p>
            <a:pPr marL="0" indent="0">
              <a:buFontTx/>
              <a:buNone/>
            </a:pPr>
            <a:r>
              <a:rPr lang="en-US" altLang="zh-CN" sz="1600" b="1" kern="0" dirty="0"/>
              <a:t> </a:t>
            </a:r>
            <a:r>
              <a:rPr lang="en-US" altLang="zh-CN" sz="1600" b="1" kern="0" dirty="0" smtClean="0"/>
              <a:t>   C(</a:t>
            </a:r>
            <a:r>
              <a:rPr lang="en-US" altLang="zh-CN" sz="1600" b="1" kern="0" dirty="0" err="1" smtClean="0"/>
              <a:t>int</a:t>
            </a:r>
            <a:r>
              <a:rPr lang="en-US" altLang="zh-CN" sz="1600" b="1" kern="0" dirty="0" smtClean="0"/>
              <a:t> x, </a:t>
            </a:r>
            <a:r>
              <a:rPr lang="en-US" altLang="zh-CN" sz="1600" b="1" kern="0" dirty="0" err="1" smtClean="0"/>
              <a:t>int</a:t>
            </a:r>
            <a:r>
              <a:rPr lang="en-US" altLang="zh-CN" sz="1600" b="1" kern="0" dirty="0" smtClean="0"/>
              <a:t> </a:t>
            </a:r>
            <a:r>
              <a:rPr lang="en-US" altLang="zh-CN" sz="1600" b="1" kern="0" dirty="0" err="1" smtClean="0"/>
              <a:t>y,int</a:t>
            </a:r>
            <a:r>
              <a:rPr lang="en-US" altLang="zh-CN" sz="1600" b="1" kern="0" dirty="0" smtClean="0"/>
              <a:t> z) :B(</a:t>
            </a:r>
            <a:r>
              <a:rPr lang="en-US" altLang="zh-CN" sz="1600" b="1" kern="0" dirty="0" err="1" smtClean="0"/>
              <a:t>x,y</a:t>
            </a:r>
            <a:r>
              <a:rPr lang="en-US" altLang="zh-CN" sz="1600" b="1" kern="0" dirty="0" smtClean="0"/>
              <a:t>),c(z) {     //L4</a:t>
            </a:r>
            <a:endParaRPr lang="zh-CN" altLang="zh-CN" sz="1600" b="1" kern="0" dirty="0" smtClean="0"/>
          </a:p>
          <a:p>
            <a:pPr marL="0" indent="0">
              <a:buFontTx/>
              <a:buNone/>
            </a:pPr>
            <a:r>
              <a:rPr lang="en-US" altLang="zh-CN" sz="1600" b="1" kern="0" dirty="0"/>
              <a:t> </a:t>
            </a:r>
            <a:r>
              <a:rPr lang="en-US" altLang="zh-CN" sz="1600" b="1" kern="0" dirty="0" smtClean="0"/>
              <a:t>       </a:t>
            </a:r>
            <a:r>
              <a:rPr lang="en-US" altLang="zh-CN" sz="1600" b="1" kern="0" dirty="0" err="1" smtClean="0"/>
              <a:t>cout</a:t>
            </a:r>
            <a:r>
              <a:rPr lang="en-US" altLang="zh-CN" sz="1600" b="1" kern="0" dirty="0" smtClean="0"/>
              <a:t> &lt;&lt; "Constructing C:\t" &lt;&lt; c </a:t>
            </a:r>
          </a:p>
          <a:p>
            <a:pPr marL="0" indent="0">
              <a:buFontTx/>
              <a:buNone/>
            </a:pPr>
            <a:r>
              <a:rPr lang="en-US" altLang="zh-CN" sz="1600" b="1" kern="0" dirty="0"/>
              <a:t> </a:t>
            </a:r>
            <a:r>
              <a:rPr lang="en-US" altLang="zh-CN" sz="1600" b="1" kern="0" dirty="0" smtClean="0"/>
              <a:t>               &lt;&lt; </a:t>
            </a:r>
            <a:r>
              <a:rPr lang="en-US" altLang="zh-CN" sz="1600" b="1" kern="0" dirty="0" err="1" smtClean="0"/>
              <a:t>endl</a:t>
            </a:r>
            <a:r>
              <a:rPr lang="en-US" altLang="zh-CN" sz="1600" b="1" kern="0" dirty="0" smtClean="0"/>
              <a:t>; }</a:t>
            </a:r>
            <a:endParaRPr lang="zh-CN" altLang="zh-CN" sz="1600" b="1" kern="0" dirty="0" smtClean="0"/>
          </a:p>
          <a:p>
            <a:pPr marL="0" indent="0">
              <a:buFontTx/>
              <a:buNone/>
            </a:pPr>
            <a:r>
              <a:rPr lang="en-US" altLang="zh-CN" sz="1600" b="1" kern="0" dirty="0" smtClean="0"/>
              <a:t>};</a:t>
            </a:r>
            <a:endParaRPr lang="zh-CN" altLang="zh-CN" sz="1600" b="1" kern="0" dirty="0" smtClean="0"/>
          </a:p>
          <a:p>
            <a:pPr marL="0" indent="0">
              <a:buFontTx/>
              <a:buNone/>
            </a:pPr>
            <a:r>
              <a:rPr lang="en-US" altLang="zh-CN" sz="1600" b="1" kern="0" dirty="0" smtClean="0"/>
              <a:t>void main() {</a:t>
            </a:r>
            <a:endParaRPr lang="zh-CN" altLang="zh-CN" sz="1600" b="1" kern="0" dirty="0" smtClean="0"/>
          </a:p>
          <a:p>
            <a:pPr marL="0" indent="0">
              <a:buFontTx/>
              <a:buNone/>
            </a:pPr>
            <a:r>
              <a:rPr lang="en-US" altLang="zh-CN" sz="1600" b="1" kern="0" dirty="0"/>
              <a:t> </a:t>
            </a:r>
            <a:r>
              <a:rPr lang="en-US" altLang="zh-CN" sz="1600" b="1" kern="0" dirty="0" smtClean="0"/>
              <a:t>   B b1(1), b2(8, 9);                             //L5</a:t>
            </a:r>
            <a:endParaRPr lang="zh-CN" altLang="zh-CN" sz="1600" b="1" kern="0" dirty="0" smtClean="0"/>
          </a:p>
          <a:p>
            <a:pPr marL="0" indent="0">
              <a:buFontTx/>
              <a:buNone/>
            </a:pPr>
            <a:r>
              <a:rPr lang="en-US" altLang="zh-CN" sz="1600" b="1" kern="0" dirty="0" smtClean="0"/>
              <a:t>    c1(1), c2(3, 4);                                 //L6</a:t>
            </a:r>
            <a:endParaRPr lang="zh-CN" altLang="zh-CN" sz="1600" b="1" kern="0" dirty="0" smtClean="0"/>
          </a:p>
          <a:p>
            <a:pPr marL="0" indent="0">
              <a:buFontTx/>
              <a:buNone/>
            </a:pPr>
            <a:r>
              <a:rPr lang="en-US" altLang="zh-CN" sz="1600" b="1" kern="0" dirty="0" smtClean="0"/>
              <a:t>}</a:t>
            </a:r>
            <a:endParaRPr lang="zh-CN" altLang="zh-CN" sz="1600" b="1" kern="0" dirty="0" smtClean="0"/>
          </a:p>
          <a:p>
            <a:pPr marL="0" indent="0">
              <a:buFontTx/>
              <a:buNone/>
            </a:pPr>
            <a:endParaRPr lang="zh-CN" altLang="en-US" sz="2000" kern="0" dirty="0"/>
          </a:p>
        </p:txBody>
      </p:sp>
      <p:sp>
        <p:nvSpPr>
          <p:cNvPr id="6" name="对话气泡: 矩形 4"/>
          <p:cNvSpPr/>
          <p:nvPr/>
        </p:nvSpPr>
        <p:spPr>
          <a:xfrm>
            <a:off x="4932040" y="5184576"/>
            <a:ext cx="3672408" cy="980728"/>
          </a:xfrm>
          <a:prstGeom prst="wedgeRectCallout">
            <a:avLst>
              <a:gd name="adj1" fmla="val -24947"/>
              <a:gd name="adj2" fmla="val -3974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600" b="1" dirty="0">
                <a:solidFill>
                  <a:schemeClr val="tx1"/>
                </a:solidFill>
              </a:rPr>
              <a:t>C</a:t>
            </a:r>
            <a:r>
              <a:rPr lang="zh-CN" altLang="en-US" sz="1600" b="1" dirty="0">
                <a:solidFill>
                  <a:schemeClr val="tx1"/>
                </a:solidFill>
              </a:rPr>
              <a:t>继承了</a:t>
            </a:r>
            <a:r>
              <a:rPr lang="en-US" altLang="zh-CN" sz="1600" b="1" dirty="0">
                <a:solidFill>
                  <a:schemeClr val="tx1"/>
                </a:solidFill>
              </a:rPr>
              <a:t>B</a:t>
            </a:r>
            <a:r>
              <a:rPr lang="zh-CN" altLang="en-US" sz="1600" b="1" dirty="0">
                <a:solidFill>
                  <a:schemeClr val="tx1"/>
                </a:solidFill>
              </a:rPr>
              <a:t>的构造函数，省去了为</a:t>
            </a:r>
            <a:r>
              <a:rPr lang="en-US" altLang="zh-CN" sz="1600" b="1" dirty="0">
                <a:solidFill>
                  <a:schemeClr val="tx1"/>
                </a:solidFill>
              </a:rPr>
              <a:t>B</a:t>
            </a:r>
            <a:r>
              <a:rPr lang="zh-CN" altLang="en-US" sz="1600" b="1" dirty="0">
                <a:solidFill>
                  <a:schemeClr val="tx1"/>
                </a:solidFill>
              </a:rPr>
              <a:t>具有</a:t>
            </a:r>
            <a:r>
              <a:rPr lang="en-US" altLang="zh-CN" sz="1600" b="1" dirty="0">
                <a:solidFill>
                  <a:schemeClr val="tx1"/>
                </a:solidFill>
              </a:rPr>
              <a:t>1</a:t>
            </a:r>
            <a:r>
              <a:rPr lang="zh-CN" altLang="en-US" sz="1600" b="1" dirty="0">
                <a:solidFill>
                  <a:schemeClr val="tx1"/>
                </a:solidFill>
              </a:rPr>
              <a:t>个参数和</a:t>
            </a:r>
            <a:r>
              <a:rPr lang="en-US" altLang="zh-CN" sz="1600" b="1" dirty="0">
                <a:solidFill>
                  <a:schemeClr val="tx1"/>
                </a:solidFill>
              </a:rPr>
              <a:t>2</a:t>
            </a:r>
            <a:r>
              <a:rPr lang="zh-CN" altLang="en-US" sz="1600" b="1" dirty="0">
                <a:solidFill>
                  <a:schemeClr val="tx1"/>
                </a:solidFill>
              </a:rPr>
              <a:t>个参数的两个构造函数编写程序代码</a:t>
            </a:r>
            <a:endParaRPr lang="en-US" altLang="zh-CN" sz="1600" b="1" dirty="0">
              <a:solidFill>
                <a:schemeClr val="tx1"/>
              </a:solidFill>
            </a:endParaRPr>
          </a:p>
        </p:txBody>
      </p:sp>
    </p:spTree>
    <p:extLst>
      <p:ext uri="{BB962C8B-B14F-4D97-AF65-F5344CB8AC3E}">
        <p14:creationId xmlns:p14="http://schemas.microsoft.com/office/powerpoint/2010/main" val="241595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arn(inVertical)">
                                      <p:cBhvr>
                                        <p:cTn id="33" dur="500"/>
                                        <p:tgtEl>
                                          <p:spTgt spid="3">
                                            <p:txEl>
                                              <p:pRg st="6" end="6"/>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arn(inVertical)">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 calcmode="lin" valueType="num">
                                      <p:cBhvr additive="base">
                                        <p:cTn id="4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anim calcmode="lin" valueType="num">
                                      <p:cBhvr additive="base">
                                        <p:cTn id="4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 calcmode="lin" valueType="num">
                                      <p:cBhvr additive="base">
                                        <p:cTn id="4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5" end="15"/>
                                            </p:txEl>
                                          </p:spTgt>
                                        </p:tgtEl>
                                        <p:attrNameLst>
                                          <p:attrName>style.visibility</p:attrName>
                                        </p:attrNameLst>
                                      </p:cBhvr>
                                      <p:to>
                                        <p:strVal val="visible"/>
                                      </p:to>
                                    </p:set>
                                    <p:anim calcmode="lin" valueType="num">
                                      <p:cBhvr additive="base">
                                        <p:cTn id="5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 calcmode="lin" valueType="num">
                                      <p:cBhvr additive="base">
                                        <p:cTn id="5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barn(inVertical)">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2" fill="hold" grpId="0" nodeType="click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wipe(right)">
                                      <p:cBhvr>
                                        <p:cTn id="72" dur="500"/>
                                        <p:tgtEl>
                                          <p:spTgt spid="4"/>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5">
                                            <p:txEl>
                                              <p:pRg st="3" end="3"/>
                                            </p:txEl>
                                          </p:spTgt>
                                        </p:tgtEl>
                                        <p:attrNameLst>
                                          <p:attrName>style.visibility</p:attrName>
                                        </p:attrNameLst>
                                      </p:cBhvr>
                                      <p:to>
                                        <p:strVal val="visible"/>
                                      </p:to>
                                    </p:set>
                                    <p:anim calcmode="lin" valueType="num">
                                      <p:cBhvr additive="base">
                                        <p:cTn id="7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5">
                                            <p:txEl>
                                              <p:pRg st="3" end="3"/>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5">
                                            <p:txEl>
                                              <p:pRg st="4" end="4"/>
                                            </p:txEl>
                                          </p:spTgt>
                                        </p:tgtEl>
                                        <p:attrNameLst>
                                          <p:attrName>style.visibility</p:attrName>
                                        </p:attrNameLst>
                                      </p:cBhvr>
                                      <p:to>
                                        <p:strVal val="visible"/>
                                      </p:to>
                                    </p:set>
                                    <p:anim calcmode="lin" valueType="num">
                                      <p:cBhvr additive="base">
                                        <p:cTn id="8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5">
                                            <p:txEl>
                                              <p:pRg st="5" end="5"/>
                                            </p:txEl>
                                          </p:spTgt>
                                        </p:tgtEl>
                                        <p:attrNameLst>
                                          <p:attrName>style.visibility</p:attrName>
                                        </p:attrNameLst>
                                      </p:cBhvr>
                                      <p:to>
                                        <p:strVal val="visible"/>
                                      </p:to>
                                    </p:set>
                                    <p:anim calcmode="lin" valueType="num">
                                      <p:cBhvr additive="base">
                                        <p:cTn id="8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5">
                                            <p:txEl>
                                              <p:pRg st="6" end="6"/>
                                            </p:txEl>
                                          </p:spTgt>
                                        </p:tgtEl>
                                        <p:attrNameLst>
                                          <p:attrName>style.visibility</p:attrName>
                                        </p:attrNameLst>
                                      </p:cBhvr>
                                      <p:to>
                                        <p:strVal val="visible"/>
                                      </p:to>
                                    </p:set>
                                    <p:anim calcmode="lin" valueType="num">
                                      <p:cBhvr additive="base">
                                        <p:cTn id="8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5">
                                            <p:txEl>
                                              <p:pRg st="7" end="7"/>
                                            </p:txEl>
                                          </p:spTgt>
                                        </p:tgtEl>
                                        <p:attrNameLst>
                                          <p:attrName>style.visibility</p:attrName>
                                        </p:attrNameLst>
                                      </p:cBhvr>
                                      <p:to>
                                        <p:strVal val="visible"/>
                                      </p:to>
                                    </p:set>
                                    <p:anim calcmode="lin" valueType="num">
                                      <p:cBhvr additive="base">
                                        <p:cTn id="9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5">
                                            <p:txEl>
                                              <p:pRg st="7" end="7"/>
                                            </p:txEl>
                                          </p:spTgt>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5">
                                            <p:txEl>
                                              <p:pRg st="2" end="2"/>
                                            </p:txEl>
                                          </p:spTgt>
                                        </p:tgtEl>
                                        <p:attrNameLst>
                                          <p:attrName>style.visibility</p:attrName>
                                        </p:attrNameLst>
                                      </p:cBhvr>
                                      <p:to>
                                        <p:strVal val="visible"/>
                                      </p:to>
                                    </p:set>
                                    <p:anim calcmode="lin" valueType="num">
                                      <p:cBhvr additive="base">
                                        <p:cTn id="9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5">
                                            <p:txEl>
                                              <p:pRg st="0" end="0"/>
                                            </p:txEl>
                                          </p:spTgt>
                                        </p:tgtEl>
                                        <p:attrNameLst>
                                          <p:attrName>style.visibility</p:attrName>
                                        </p:attrNameLst>
                                      </p:cBhvr>
                                      <p:to>
                                        <p:strVal val="visible"/>
                                      </p:to>
                                    </p:set>
                                    <p:anim calcmode="lin" valueType="num">
                                      <p:cBhvr additive="base">
                                        <p:cTn id="10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6" presetClass="entr" presetSubtype="21" fill="hold" nodeType="clickEffect">
                                  <p:stCondLst>
                                    <p:cond delay="0"/>
                                  </p:stCondLst>
                                  <p:childTnLst>
                                    <p:set>
                                      <p:cBhvr>
                                        <p:cTn id="106" dur="1" fill="hold">
                                          <p:stCondLst>
                                            <p:cond delay="0"/>
                                          </p:stCondLst>
                                        </p:cTn>
                                        <p:tgtEl>
                                          <p:spTgt spid="5">
                                            <p:txEl>
                                              <p:pRg st="1" end="1"/>
                                            </p:txEl>
                                          </p:spTgt>
                                        </p:tgtEl>
                                        <p:attrNameLst>
                                          <p:attrName>style.visibility</p:attrName>
                                        </p:attrNameLst>
                                      </p:cBhvr>
                                      <p:to>
                                        <p:strVal val="visible"/>
                                      </p:to>
                                    </p:set>
                                    <p:animEffect transition="in" filter="barn(inVertical)">
                                      <p:cBhvr>
                                        <p:cTn id="107" dur="500"/>
                                        <p:tgtEl>
                                          <p:spTgt spid="5">
                                            <p:txEl>
                                              <p:pRg st="1" end="1"/>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nodeType="clickEffect">
                                  <p:stCondLst>
                                    <p:cond delay="0"/>
                                  </p:stCondLst>
                                  <p:childTnLst>
                                    <p:set>
                                      <p:cBhvr>
                                        <p:cTn id="111" dur="1" fill="hold">
                                          <p:stCondLst>
                                            <p:cond delay="0"/>
                                          </p:stCondLst>
                                        </p:cTn>
                                        <p:tgtEl>
                                          <p:spTgt spid="5">
                                            <p:txEl>
                                              <p:pRg st="8" end="8"/>
                                            </p:txEl>
                                          </p:spTgt>
                                        </p:tgtEl>
                                        <p:attrNameLst>
                                          <p:attrName>style.visibility</p:attrName>
                                        </p:attrNameLst>
                                      </p:cBhvr>
                                      <p:to>
                                        <p:strVal val="visible"/>
                                      </p:to>
                                    </p:set>
                                    <p:animEffect transition="in" filter="fade">
                                      <p:cBhvr>
                                        <p:cTn id="112" dur="1000"/>
                                        <p:tgtEl>
                                          <p:spTgt spid="5">
                                            <p:txEl>
                                              <p:pRg st="8" end="8"/>
                                            </p:txEl>
                                          </p:spTgt>
                                        </p:tgtEl>
                                      </p:cBhvr>
                                    </p:animEffect>
                                    <p:anim calcmode="lin" valueType="num">
                                      <p:cBhvr>
                                        <p:cTn id="113"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114" dur="1000" fill="hold"/>
                                        <p:tgtEl>
                                          <p:spTgt spid="5">
                                            <p:txEl>
                                              <p:pRg st="8" end="8"/>
                                            </p:txEl>
                                          </p:spTgt>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0"/>
                                  </p:stCondLst>
                                  <p:childTnLst>
                                    <p:set>
                                      <p:cBhvr>
                                        <p:cTn id="116" dur="1" fill="hold">
                                          <p:stCondLst>
                                            <p:cond delay="0"/>
                                          </p:stCondLst>
                                        </p:cTn>
                                        <p:tgtEl>
                                          <p:spTgt spid="5">
                                            <p:txEl>
                                              <p:pRg st="9" end="9"/>
                                            </p:txEl>
                                          </p:spTgt>
                                        </p:tgtEl>
                                        <p:attrNameLst>
                                          <p:attrName>style.visibility</p:attrName>
                                        </p:attrNameLst>
                                      </p:cBhvr>
                                      <p:to>
                                        <p:strVal val="visible"/>
                                      </p:to>
                                    </p:set>
                                    <p:animEffect transition="in" filter="fade">
                                      <p:cBhvr>
                                        <p:cTn id="117" dur="1000"/>
                                        <p:tgtEl>
                                          <p:spTgt spid="5">
                                            <p:txEl>
                                              <p:pRg st="9" end="9"/>
                                            </p:txEl>
                                          </p:spTgt>
                                        </p:tgtEl>
                                      </p:cBhvr>
                                    </p:animEffect>
                                    <p:anim calcmode="lin" valueType="num">
                                      <p:cBhvr>
                                        <p:cTn id="118"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119" dur="1000" fill="hold"/>
                                        <p:tgtEl>
                                          <p:spTgt spid="5">
                                            <p:txEl>
                                              <p:pRg st="9" end="9"/>
                                            </p:txEl>
                                          </p:spTgt>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5">
                                            <p:txEl>
                                              <p:pRg st="10" end="10"/>
                                            </p:txEl>
                                          </p:spTgt>
                                        </p:tgtEl>
                                        <p:attrNameLst>
                                          <p:attrName>style.visibility</p:attrName>
                                        </p:attrNameLst>
                                      </p:cBhvr>
                                      <p:to>
                                        <p:strVal val="visible"/>
                                      </p:to>
                                    </p:set>
                                    <p:animEffect transition="in" filter="fade">
                                      <p:cBhvr>
                                        <p:cTn id="122" dur="1000"/>
                                        <p:tgtEl>
                                          <p:spTgt spid="5">
                                            <p:txEl>
                                              <p:pRg st="10" end="10"/>
                                            </p:txEl>
                                          </p:spTgt>
                                        </p:tgtEl>
                                      </p:cBhvr>
                                    </p:animEffect>
                                    <p:anim calcmode="lin" valueType="num">
                                      <p:cBhvr>
                                        <p:cTn id="123"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124"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5">
                                            <p:txEl>
                                              <p:pRg st="11" end="11"/>
                                            </p:txEl>
                                          </p:spTgt>
                                        </p:tgtEl>
                                        <p:attrNameLst>
                                          <p:attrName>style.visibility</p:attrName>
                                        </p:attrNameLst>
                                      </p:cBhvr>
                                      <p:to>
                                        <p:strVal val="visible"/>
                                      </p:to>
                                    </p:set>
                                    <p:animEffect transition="in" filter="fade">
                                      <p:cBhvr>
                                        <p:cTn id="127" dur="1000"/>
                                        <p:tgtEl>
                                          <p:spTgt spid="5">
                                            <p:txEl>
                                              <p:pRg st="11" end="11"/>
                                            </p:txEl>
                                          </p:spTgt>
                                        </p:tgtEl>
                                      </p:cBhvr>
                                    </p:animEffect>
                                    <p:anim calcmode="lin" valueType="num">
                                      <p:cBhvr>
                                        <p:cTn id="128"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129"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22" presetClass="entr" presetSubtype="2" fill="hold" grpId="0" nodeType="clickEffect">
                                  <p:stCondLst>
                                    <p:cond delay="0"/>
                                  </p:stCondLst>
                                  <p:childTnLst>
                                    <p:set>
                                      <p:cBhvr>
                                        <p:cTn id="133" dur="1" fill="hold">
                                          <p:stCondLst>
                                            <p:cond delay="0"/>
                                          </p:stCondLst>
                                        </p:cTn>
                                        <p:tgtEl>
                                          <p:spTgt spid="6"/>
                                        </p:tgtEl>
                                        <p:attrNameLst>
                                          <p:attrName>style.visibility</p:attrName>
                                        </p:attrNameLst>
                                      </p:cBhvr>
                                      <p:to>
                                        <p:strVal val="visible"/>
                                      </p:to>
                                    </p:set>
                                    <p:animEffect transition="in" filter="wipe(right)">
                                      <p:cBhvr>
                                        <p:cTn id="1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96752"/>
            <a:ext cx="8784976" cy="5232730"/>
          </a:xfrm>
        </p:spPr>
        <p:txBody>
          <a:bodyPr/>
          <a:lstStyle/>
          <a:p>
            <a:pPr marL="914400" lvl="1" indent="-514350">
              <a:buFont typeface="+mj-ea"/>
              <a:buAutoNum type="circleNumDbPlain" startAt="3"/>
            </a:pPr>
            <a:r>
              <a:rPr lang="zh-CN" altLang="en-US" sz="2400" b="1" dirty="0">
                <a:solidFill>
                  <a:srgbClr val="FF0000"/>
                </a:solidFill>
              </a:rPr>
              <a:t>构造继承的几点说明</a:t>
            </a:r>
            <a:endParaRPr lang="en-US" altLang="zh-CN" sz="2400" b="1" dirty="0">
              <a:solidFill>
                <a:srgbClr val="FF0000"/>
              </a:solidFill>
            </a:endParaRPr>
          </a:p>
          <a:p>
            <a:pPr lvl="2" indent="-342900">
              <a:buFont typeface="+mj-lt"/>
              <a:buAutoNum type="alphaLcParenR"/>
            </a:pPr>
            <a:r>
              <a:rPr lang="zh-CN" altLang="zh-CN" sz="2000" b="1" dirty="0"/>
              <a:t>“</a:t>
            </a:r>
            <a:r>
              <a:rPr lang="en-US" altLang="zh-CN" sz="2000" b="1" dirty="0"/>
              <a:t>Base::Base</a:t>
            </a:r>
            <a:r>
              <a:rPr lang="zh-CN" altLang="zh-CN" sz="2000" b="1" dirty="0"/>
              <a:t>”即为</a:t>
            </a:r>
            <a:r>
              <a:rPr lang="zh-CN" altLang="zh-CN" sz="2000" b="1" dirty="0">
                <a:solidFill>
                  <a:srgbClr val="0000CC"/>
                </a:solidFill>
              </a:rPr>
              <a:t>基类</a:t>
            </a:r>
            <a:r>
              <a:rPr lang="zh-CN" altLang="en-US" sz="2000" b="1" dirty="0">
                <a:solidFill>
                  <a:srgbClr val="0000CC"/>
                </a:solidFill>
              </a:rPr>
              <a:t>名</a:t>
            </a:r>
            <a:r>
              <a:rPr lang="zh-CN" altLang="en-US" sz="2000" b="1" dirty="0"/>
              <a:t>和</a:t>
            </a:r>
            <a:r>
              <a:rPr lang="zh-CN" altLang="en-US" sz="2000" b="1" dirty="0">
                <a:solidFill>
                  <a:srgbClr val="0000CC"/>
                </a:solidFill>
              </a:rPr>
              <a:t>基类</a:t>
            </a:r>
            <a:r>
              <a:rPr lang="zh-CN" altLang="zh-CN" sz="2000" b="1" dirty="0">
                <a:solidFill>
                  <a:srgbClr val="0000CC"/>
                </a:solidFill>
              </a:rPr>
              <a:t>构造函数的名称</a:t>
            </a:r>
            <a:r>
              <a:rPr lang="zh-CN" altLang="zh-CN" sz="2000" b="1" dirty="0"/>
              <a:t>，</a:t>
            </a:r>
            <a:r>
              <a:rPr lang="en-US" altLang="zh-CN" sz="2000" b="1" dirty="0"/>
              <a:t>using</a:t>
            </a:r>
            <a:r>
              <a:rPr lang="zh-CN" altLang="zh-CN" sz="2000" b="1" dirty="0"/>
              <a:t>语句说明了派生类要</a:t>
            </a:r>
            <a:r>
              <a:rPr lang="zh-CN" altLang="zh-CN" sz="2000" b="1" dirty="0">
                <a:solidFill>
                  <a:srgbClr val="0000CC"/>
                </a:solidFill>
              </a:rPr>
              <a:t>继承基类的构造</a:t>
            </a:r>
            <a:r>
              <a:rPr lang="zh-CN" altLang="zh-CN" sz="2000" b="1" dirty="0" smtClean="0">
                <a:solidFill>
                  <a:srgbClr val="0000CC"/>
                </a:solidFill>
              </a:rPr>
              <a:t>函数</a:t>
            </a:r>
            <a:r>
              <a:rPr lang="zh-CN" altLang="en-US" sz="2000" b="1" dirty="0" smtClean="0"/>
              <a:t>，</a:t>
            </a:r>
            <a:r>
              <a:rPr lang="en-US" altLang="zh-CN" sz="2000" b="1" dirty="0" smtClean="0"/>
              <a:t>using</a:t>
            </a:r>
            <a:r>
              <a:rPr lang="zh-CN" altLang="en-US" sz="2000" b="1" dirty="0" smtClean="0"/>
              <a:t>语句位置不受访问权限制约，</a:t>
            </a:r>
            <a:r>
              <a:rPr lang="zh-CN" altLang="zh-CN" sz="2000" b="1" dirty="0" smtClean="0"/>
              <a:t>如果</a:t>
            </a:r>
            <a:r>
              <a:rPr lang="zh-CN" altLang="zh-CN" sz="2000" b="1" dirty="0"/>
              <a:t>基类有多个构造函数，则</a:t>
            </a:r>
            <a:r>
              <a:rPr lang="en-US" altLang="zh-CN" sz="2000" b="1" dirty="0"/>
              <a:t>using</a:t>
            </a:r>
            <a:r>
              <a:rPr lang="zh-CN" altLang="zh-CN" sz="2000" b="1" dirty="0"/>
              <a:t>语句会在派生类中为</a:t>
            </a:r>
            <a:r>
              <a:rPr lang="zh-CN" altLang="zh-CN" sz="2000" b="1" dirty="0">
                <a:solidFill>
                  <a:srgbClr val="0000CC"/>
                </a:solidFill>
              </a:rPr>
              <a:t>每个基类构造函数生成一个与之对应的构造函数</a:t>
            </a:r>
            <a:r>
              <a:rPr lang="zh-CN" altLang="zh-CN" sz="2000" b="1" dirty="0"/>
              <a:t>，并具有与基类构造函数相同的访问权限。</a:t>
            </a:r>
            <a:endParaRPr lang="en-US" altLang="zh-CN" sz="2000" b="1" dirty="0"/>
          </a:p>
          <a:p>
            <a:pPr lvl="2" indent="-342900">
              <a:buFont typeface="+mj-lt"/>
              <a:buAutoNum type="alphaLcParenR"/>
            </a:pPr>
            <a:r>
              <a:rPr lang="zh-CN" altLang="zh-CN" sz="2000" b="1" dirty="0" smtClean="0"/>
              <a:t>用</a:t>
            </a:r>
            <a:r>
              <a:rPr lang="en-US" altLang="zh-CN" sz="2000" b="1" dirty="0"/>
              <a:t>using</a:t>
            </a:r>
            <a:r>
              <a:rPr lang="zh-CN" altLang="zh-CN" sz="2000" b="1" dirty="0"/>
              <a:t>在派生类中声明基类的构造函数和其它成员有所不同，</a:t>
            </a:r>
            <a:r>
              <a:rPr lang="zh-CN" altLang="zh-CN" sz="2000" b="1" dirty="0">
                <a:solidFill>
                  <a:srgbClr val="0000CC"/>
                </a:solidFill>
              </a:rPr>
              <a:t>声明其它成员</a:t>
            </a:r>
            <a:r>
              <a:rPr lang="zh-CN" altLang="zh-CN" sz="2000" b="1" dirty="0"/>
              <a:t>只是使该成员在指定的派生类权限区域可见，</a:t>
            </a:r>
            <a:r>
              <a:rPr lang="zh-CN" altLang="zh-CN" sz="2000" b="1" dirty="0">
                <a:solidFill>
                  <a:srgbClr val="0000CC"/>
                </a:solidFill>
              </a:rPr>
              <a:t>并不生成代码</a:t>
            </a:r>
            <a:r>
              <a:rPr lang="zh-CN" altLang="zh-CN" sz="2000" b="1" dirty="0"/>
              <a:t>。而用</a:t>
            </a:r>
            <a:r>
              <a:rPr lang="en-US" altLang="zh-CN" sz="2000" b="1" dirty="0">
                <a:solidFill>
                  <a:srgbClr val="0000CC"/>
                </a:solidFill>
              </a:rPr>
              <a:t>using</a:t>
            </a:r>
            <a:r>
              <a:rPr lang="zh-CN" altLang="zh-CN" sz="2000" b="1" dirty="0">
                <a:solidFill>
                  <a:srgbClr val="0000CC"/>
                </a:solidFill>
              </a:rPr>
              <a:t>继承基类构造函数</a:t>
            </a:r>
            <a:r>
              <a:rPr lang="zh-CN" altLang="zh-CN" sz="2000" b="1" dirty="0"/>
              <a:t>，则会使编译器在派生类中</a:t>
            </a:r>
            <a:r>
              <a:rPr lang="zh-CN" altLang="zh-CN" sz="2000" b="1" dirty="0">
                <a:solidFill>
                  <a:srgbClr val="0000CC"/>
                </a:solidFill>
              </a:rPr>
              <a:t>生成</a:t>
            </a:r>
            <a:r>
              <a:rPr lang="zh-CN" altLang="en-US" sz="2000" b="1" dirty="0">
                <a:solidFill>
                  <a:srgbClr val="0000CC"/>
                </a:solidFill>
              </a:rPr>
              <a:t>基类构造函数的一份副本</a:t>
            </a:r>
            <a:r>
              <a:rPr lang="zh-CN" altLang="en-US" sz="2000" b="1" dirty="0"/>
              <a:t>。</a:t>
            </a:r>
            <a:endParaRPr lang="en-US" altLang="zh-CN" sz="2000" b="1" dirty="0"/>
          </a:p>
          <a:p>
            <a:pPr lvl="2" indent="-342900">
              <a:buFont typeface="+mj-lt"/>
              <a:buAutoNum type="alphaLcParenR"/>
            </a:pPr>
            <a:r>
              <a:rPr lang="zh-CN" altLang="zh-CN" sz="2000" b="1" dirty="0"/>
              <a:t>基类的默认构造函数、拷贝构造函数和移动构造函数不能够被继承</a:t>
            </a:r>
            <a:endParaRPr lang="en-US" altLang="zh-CN" sz="2000" b="1" dirty="0"/>
          </a:p>
          <a:p>
            <a:pPr lvl="2" indent="-342900">
              <a:buFont typeface="+mj-lt"/>
              <a:buAutoNum type="alphaLcParenR"/>
            </a:pPr>
            <a:r>
              <a:rPr lang="zh-CN" altLang="zh-CN" sz="2000" b="1" dirty="0"/>
              <a:t>若派生类在继承基类构造函数的同时，还需要定义其它构造函数，必须在构造函数初始化列表中为基类构造函数提供初始化值（除非基类有默认构造函数）。</a:t>
            </a:r>
            <a:endParaRPr lang="en-US" altLang="zh-CN" sz="2000" b="1" dirty="0"/>
          </a:p>
          <a:p>
            <a:pPr lvl="2" indent="-342900">
              <a:buFont typeface="+mj-lt"/>
              <a:buAutoNum type="alphaLcParenR"/>
            </a:pPr>
            <a:endParaRPr lang="en-US" altLang="zh-CN" sz="1800" dirty="0"/>
          </a:p>
          <a:p>
            <a:endParaRPr lang="zh-CN" altLang="en-US" dirty="0"/>
          </a:p>
        </p:txBody>
      </p:sp>
      <p:sp>
        <p:nvSpPr>
          <p:cNvPr id="4"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4.5.1  </a:t>
            </a:r>
            <a:r>
              <a:rPr lang="zh-CN" altLang="zh-CN" sz="3600" b="1" kern="1200" dirty="0">
                <a:solidFill>
                  <a:srgbClr val="C00000"/>
                </a:solidFill>
              </a:rPr>
              <a:t>派生类构造函数的建立规则</a:t>
            </a:r>
            <a:endParaRPr lang="zh-CN" altLang="en-US" sz="3600" b="1" kern="1200" dirty="0">
              <a:solidFill>
                <a:srgbClr val="C00000"/>
              </a:solidFill>
            </a:endParaRPr>
          </a:p>
        </p:txBody>
      </p:sp>
    </p:spTree>
    <p:extLst>
      <p:ext uri="{BB962C8B-B14F-4D97-AF65-F5344CB8AC3E}">
        <p14:creationId xmlns:p14="http://schemas.microsoft.com/office/powerpoint/2010/main" val="238849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4.5.1  </a:t>
            </a:r>
            <a:r>
              <a:rPr lang="zh-CN" altLang="zh-CN" sz="3600" b="1" kern="1200" dirty="0">
                <a:solidFill>
                  <a:srgbClr val="C00000"/>
                </a:solidFill>
              </a:rPr>
              <a:t>派生类构造函数的建立规则</a:t>
            </a:r>
            <a:endParaRPr lang="zh-CN" altLang="en-US" sz="3600" b="1" kern="1200" dirty="0">
              <a:solidFill>
                <a:srgbClr val="C00000"/>
              </a:solidFill>
            </a:endParaRPr>
          </a:p>
        </p:txBody>
      </p:sp>
      <p:sp>
        <p:nvSpPr>
          <p:cNvPr id="3" name="内容占位符 2"/>
          <p:cNvSpPr>
            <a:spLocks noGrp="1"/>
          </p:cNvSpPr>
          <p:nvPr>
            <p:ph idx="1"/>
          </p:nvPr>
        </p:nvSpPr>
        <p:spPr>
          <a:xfrm>
            <a:off x="251520" y="1076590"/>
            <a:ext cx="8623212" cy="5448754"/>
          </a:xfrm>
        </p:spPr>
        <p:txBody>
          <a:bodyPr/>
          <a:lstStyle/>
          <a:p>
            <a:pPr marL="1257300" lvl="2" indent="-457200">
              <a:buFont typeface="+mj-lt"/>
              <a:buAutoNum type="alphaLcParenR" startAt="5"/>
            </a:pPr>
            <a:r>
              <a:rPr lang="zh-CN" altLang="zh-CN" sz="2000" b="1" dirty="0" smtClean="0"/>
              <a:t>如果</a:t>
            </a:r>
            <a:r>
              <a:rPr lang="zh-CN" altLang="zh-CN" sz="2000" b="1" dirty="0"/>
              <a:t>基类构造</a:t>
            </a:r>
            <a:r>
              <a:rPr lang="zh-CN" altLang="zh-CN" sz="2000" b="1" dirty="0" smtClean="0"/>
              <a:t>函数</a:t>
            </a:r>
            <a:r>
              <a:rPr lang="zh-CN" altLang="en-US" sz="2000" b="1" dirty="0"/>
              <a:t>具有</a:t>
            </a:r>
            <a:r>
              <a:rPr lang="zh-CN" altLang="zh-CN" sz="2000" b="1" dirty="0" smtClean="0"/>
              <a:t>参数</a:t>
            </a:r>
            <a:r>
              <a:rPr lang="zh-CN" altLang="zh-CN" sz="2000" b="1" dirty="0"/>
              <a:t>默认值，这些默认值不会被继承，继承将为派生类生成多个构造函数，每个构造函数的参数依次少一个。例如，</a:t>
            </a:r>
          </a:p>
          <a:p>
            <a:pPr marL="400050" lvl="1" indent="0">
              <a:buNone/>
            </a:pPr>
            <a:r>
              <a:rPr lang="en-US" altLang="zh-CN" sz="2000" b="1" dirty="0"/>
              <a:t>class A {</a:t>
            </a:r>
            <a:endParaRPr lang="zh-CN" altLang="zh-CN" sz="2000" b="1" dirty="0"/>
          </a:p>
          <a:p>
            <a:pPr marL="400050" lvl="1" indent="0">
              <a:buNone/>
            </a:pPr>
            <a:r>
              <a:rPr lang="en-US" altLang="zh-CN" sz="2000" b="1" dirty="0"/>
              <a:t>	</a:t>
            </a:r>
            <a:r>
              <a:rPr lang="en-US" altLang="zh-CN" sz="2000" b="1" dirty="0" err="1"/>
              <a:t>int</a:t>
            </a:r>
            <a:r>
              <a:rPr lang="en-US" altLang="zh-CN" sz="2000" b="1" dirty="0"/>
              <a:t> x, y;</a:t>
            </a:r>
            <a:endParaRPr lang="zh-CN" altLang="zh-CN" sz="2000" b="1" dirty="0"/>
          </a:p>
          <a:p>
            <a:pPr marL="400050" lvl="1" indent="0">
              <a:buNone/>
            </a:pPr>
            <a:r>
              <a:rPr lang="en-US" altLang="zh-CN" sz="2000" b="1" dirty="0"/>
              <a:t>public:</a:t>
            </a:r>
            <a:endParaRPr lang="zh-CN" altLang="zh-CN" sz="2000" b="1" dirty="0"/>
          </a:p>
          <a:p>
            <a:pPr marL="400050" lvl="1" indent="0">
              <a:buNone/>
            </a:pPr>
            <a:r>
              <a:rPr lang="en-US" altLang="zh-CN" sz="2000" b="1" dirty="0"/>
              <a:t>	A(</a:t>
            </a:r>
            <a:r>
              <a:rPr lang="en-US" altLang="zh-CN" sz="2000" b="1" dirty="0" err="1"/>
              <a:t>int</a:t>
            </a:r>
            <a:r>
              <a:rPr lang="en-US" altLang="zh-CN" sz="2000" b="1" dirty="0"/>
              <a:t> a , </a:t>
            </a:r>
            <a:r>
              <a:rPr lang="en-US" altLang="zh-CN" sz="2000" b="1" dirty="0" err="1">
                <a:solidFill>
                  <a:srgbClr val="FF0000"/>
                </a:solidFill>
              </a:rPr>
              <a:t>int</a:t>
            </a:r>
            <a:r>
              <a:rPr lang="en-US" altLang="zh-CN" sz="2000" b="1" dirty="0">
                <a:solidFill>
                  <a:srgbClr val="FF0000"/>
                </a:solidFill>
              </a:rPr>
              <a:t> b = 2</a:t>
            </a:r>
            <a:r>
              <a:rPr lang="en-US" altLang="zh-CN" sz="2000" b="1" dirty="0"/>
              <a:t>) :x(a), y(b) { </a:t>
            </a:r>
            <a:r>
              <a:rPr lang="en-US" altLang="zh-CN" sz="2000" b="1" dirty="0" err="1"/>
              <a:t>cout</a:t>
            </a:r>
            <a:r>
              <a:rPr lang="en-US" altLang="zh-CN" sz="2000" b="1" dirty="0"/>
              <a:t>&lt;&lt; "a=" &lt;&lt;a &lt;&lt;"\</a:t>
            </a:r>
            <a:r>
              <a:rPr lang="en-US" altLang="zh-CN" sz="2000" b="1" dirty="0" err="1"/>
              <a:t>tb</a:t>
            </a:r>
            <a:r>
              <a:rPr lang="en-US" altLang="zh-CN" sz="2000" b="1" dirty="0"/>
              <a:t>="&lt;&lt;b&lt;&lt;</a:t>
            </a:r>
            <a:r>
              <a:rPr lang="en-US" altLang="zh-CN" sz="2000" b="1" dirty="0" err="1"/>
              <a:t>endl</a:t>
            </a:r>
            <a:r>
              <a:rPr lang="en-US" altLang="zh-CN" sz="2000" b="1" dirty="0"/>
              <a:t>;   }</a:t>
            </a:r>
            <a:endParaRPr lang="zh-CN" altLang="zh-CN" sz="2000" b="1" dirty="0"/>
          </a:p>
          <a:p>
            <a:pPr marL="400050" lvl="1" indent="0">
              <a:buNone/>
            </a:pPr>
            <a:r>
              <a:rPr lang="en-US" altLang="zh-CN" sz="2000" b="1" dirty="0"/>
              <a:t>};</a:t>
            </a:r>
            <a:endParaRPr lang="zh-CN" altLang="zh-CN" sz="2000" b="1" dirty="0"/>
          </a:p>
          <a:p>
            <a:pPr marL="400050" lvl="1" indent="0">
              <a:buNone/>
            </a:pPr>
            <a:r>
              <a:rPr lang="en-US" altLang="zh-CN" sz="2000" b="1" dirty="0"/>
              <a:t>class B :public A {</a:t>
            </a:r>
            <a:endParaRPr lang="zh-CN" altLang="zh-CN" sz="2000" b="1" dirty="0"/>
          </a:p>
          <a:p>
            <a:pPr marL="400050" lvl="1" indent="0">
              <a:buNone/>
            </a:pPr>
            <a:r>
              <a:rPr lang="en-US" altLang="zh-CN" sz="2000" b="1" dirty="0"/>
              <a:t>public:</a:t>
            </a:r>
            <a:endParaRPr lang="zh-CN" altLang="zh-CN" sz="2000" b="1" dirty="0"/>
          </a:p>
          <a:p>
            <a:pPr marL="400050" lvl="1" indent="0">
              <a:buNone/>
            </a:pPr>
            <a:r>
              <a:rPr lang="en-US" altLang="zh-CN" sz="2000" b="1" dirty="0"/>
              <a:t>	</a:t>
            </a:r>
            <a:r>
              <a:rPr lang="en-US" altLang="zh-CN" sz="2000" b="1" dirty="0">
                <a:solidFill>
                  <a:srgbClr val="FF0000"/>
                </a:solidFill>
              </a:rPr>
              <a:t>using A::A;                                                 </a:t>
            </a:r>
            <a:endParaRPr lang="zh-CN" altLang="zh-CN" sz="2000" b="1" dirty="0">
              <a:solidFill>
                <a:srgbClr val="FF0000"/>
              </a:solidFill>
            </a:endParaRPr>
          </a:p>
          <a:p>
            <a:pPr marL="400050" lvl="1" indent="0">
              <a:buNone/>
            </a:pPr>
            <a:r>
              <a:rPr lang="en-US" altLang="zh-CN" sz="2000" b="1" dirty="0"/>
              <a:t>};</a:t>
            </a:r>
            <a:endParaRPr lang="zh-CN" altLang="zh-CN" sz="2000" b="1" dirty="0"/>
          </a:p>
          <a:p>
            <a:pPr marL="857250" lvl="1" indent="-457200"/>
            <a:r>
              <a:rPr lang="zh-CN" altLang="zh-CN" sz="2000" b="1" dirty="0"/>
              <a:t>继承将为类</a:t>
            </a:r>
            <a:r>
              <a:rPr lang="en-US" altLang="zh-CN" sz="2000" b="1" dirty="0"/>
              <a:t>B</a:t>
            </a:r>
            <a:r>
              <a:rPr lang="zh-CN" altLang="zh-CN" sz="2000" b="1" dirty="0"/>
              <a:t>生成构造函数</a:t>
            </a:r>
            <a:r>
              <a:rPr lang="zh-CN" altLang="en-US" sz="2000" b="1" dirty="0"/>
              <a:t>：</a:t>
            </a:r>
            <a:endParaRPr lang="en-US" altLang="zh-CN" sz="2000" b="1" dirty="0"/>
          </a:p>
          <a:p>
            <a:pPr marL="400050" lvl="1" indent="0">
              <a:buNone/>
            </a:pPr>
            <a:r>
              <a:rPr lang="en-US" altLang="zh-CN" sz="2000" b="1" dirty="0"/>
              <a:t>B</a:t>
            </a:r>
            <a:r>
              <a:rPr lang="zh-CN" altLang="zh-CN" sz="2000" b="1" dirty="0"/>
              <a:t>（</a:t>
            </a:r>
            <a:r>
              <a:rPr lang="en-US" altLang="zh-CN" sz="2000" b="1" dirty="0" err="1"/>
              <a:t>int</a:t>
            </a:r>
            <a:r>
              <a:rPr lang="en-US" altLang="zh-CN" sz="2000" b="1" dirty="0"/>
              <a:t> a</a:t>
            </a:r>
            <a:r>
              <a:rPr lang="zh-CN" altLang="zh-CN" sz="2000" b="1" dirty="0"/>
              <a:t>）：</a:t>
            </a:r>
            <a:r>
              <a:rPr lang="en-US" altLang="zh-CN" sz="2000" b="1" dirty="0">
                <a:solidFill>
                  <a:srgbClr val="FF0000"/>
                </a:solidFill>
              </a:rPr>
              <a:t>A</a:t>
            </a:r>
            <a:r>
              <a:rPr lang="zh-CN" altLang="zh-CN" sz="2000" b="1" dirty="0">
                <a:solidFill>
                  <a:srgbClr val="FF0000"/>
                </a:solidFill>
              </a:rPr>
              <a:t>（</a:t>
            </a:r>
            <a:r>
              <a:rPr lang="en-US" altLang="zh-CN" sz="2000" b="1" dirty="0">
                <a:solidFill>
                  <a:srgbClr val="FF0000"/>
                </a:solidFill>
              </a:rPr>
              <a:t>a,2</a:t>
            </a:r>
            <a:r>
              <a:rPr lang="zh-CN" altLang="zh-CN" sz="2000" b="1" dirty="0">
                <a:solidFill>
                  <a:srgbClr val="FF0000"/>
                </a:solidFill>
              </a:rPr>
              <a:t>）</a:t>
            </a:r>
            <a:r>
              <a:rPr lang="zh-CN" altLang="en-US" sz="2000" b="1" dirty="0"/>
              <a:t>和</a:t>
            </a:r>
            <a:r>
              <a:rPr lang="en-US" altLang="zh-CN" sz="2000" b="1" dirty="0"/>
              <a:t>B</a:t>
            </a:r>
            <a:r>
              <a:rPr lang="zh-CN" altLang="zh-CN" sz="2000" b="1" dirty="0"/>
              <a:t>（</a:t>
            </a:r>
            <a:r>
              <a:rPr lang="en-US" altLang="zh-CN" sz="2000" b="1" dirty="0" err="1"/>
              <a:t>int</a:t>
            </a:r>
            <a:r>
              <a:rPr lang="en-US" altLang="zh-CN" sz="2000" b="1" dirty="0"/>
              <a:t> </a:t>
            </a:r>
            <a:r>
              <a:rPr lang="en-US" altLang="zh-CN" sz="2000" b="1" dirty="0" err="1"/>
              <a:t>a,int</a:t>
            </a:r>
            <a:r>
              <a:rPr lang="en-US" altLang="zh-CN" sz="2000" b="1" dirty="0"/>
              <a:t> b</a:t>
            </a:r>
            <a:r>
              <a:rPr lang="zh-CN" altLang="zh-CN" sz="2000" b="1" dirty="0"/>
              <a:t>）：</a:t>
            </a:r>
            <a:r>
              <a:rPr lang="en-US" altLang="zh-CN" sz="2000" b="1" dirty="0">
                <a:solidFill>
                  <a:srgbClr val="FF0000"/>
                </a:solidFill>
              </a:rPr>
              <a:t>A(</a:t>
            </a:r>
            <a:r>
              <a:rPr lang="en-US" altLang="zh-CN" sz="2000" b="1" dirty="0" err="1">
                <a:solidFill>
                  <a:srgbClr val="FF0000"/>
                </a:solidFill>
              </a:rPr>
              <a:t>a,b</a:t>
            </a:r>
            <a:r>
              <a:rPr lang="en-US" altLang="zh-CN" sz="2000" b="1" dirty="0">
                <a:solidFill>
                  <a:srgbClr val="FF0000"/>
                </a:solidFill>
              </a:rPr>
              <a:t>) </a:t>
            </a:r>
            <a:endParaRPr lang="zh-CN" altLang="zh-CN" sz="2000" b="1" dirty="0">
              <a:solidFill>
                <a:srgbClr val="FF0000"/>
              </a:solidFill>
            </a:endParaRPr>
          </a:p>
          <a:p>
            <a:pPr marL="0" indent="0">
              <a:buNone/>
            </a:pPr>
            <a:endParaRPr lang="zh-CN" altLang="en-US" sz="2000" dirty="0"/>
          </a:p>
        </p:txBody>
      </p:sp>
    </p:spTree>
    <p:extLst>
      <p:ext uri="{BB962C8B-B14F-4D97-AF65-F5344CB8AC3E}">
        <p14:creationId xmlns:p14="http://schemas.microsoft.com/office/powerpoint/2010/main" val="200443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 calcmode="lin" valueType="num">
                                      <p:cBhvr additive="base">
                                        <p:cTn id="2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1000"/>
                                        <p:tgtEl>
                                          <p:spTgt spid="3">
                                            <p:txEl>
                                              <p:pRg st="8" end="8"/>
                                            </p:txEl>
                                          </p:spTgt>
                                        </p:tgtEl>
                                      </p:cBhvr>
                                    </p:animEffect>
                                    <p:anim calcmode="lin" valueType="num">
                                      <p:cBhvr>
                                        <p:cTn id="4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 calcmode="lin" valueType="num">
                                      <p:cBhvr additive="base">
                                        <p:cTn id="50"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 calcmode="lin" valueType="num">
                                      <p:cBhvr additive="base">
                                        <p:cTn id="56"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251520" y="1169369"/>
            <a:ext cx="8712968" cy="5427983"/>
          </a:xfrm>
        </p:spPr>
        <p:txBody>
          <a:bodyPr/>
          <a:lstStyle/>
          <a:p>
            <a:pPr eaLnBrk="1" hangingPunct="1">
              <a:buFontTx/>
              <a:buNone/>
            </a:pPr>
            <a:r>
              <a:rPr lang="en-US" altLang="zh-CN" sz="2800" b="1" dirty="0" smtClean="0">
                <a:solidFill>
                  <a:srgbClr val="0000CC"/>
                </a:solidFill>
              </a:rPr>
              <a:t>1. </a:t>
            </a:r>
            <a:r>
              <a:rPr lang="zh-CN" altLang="en-US" sz="2800" b="1" dirty="0" smtClean="0">
                <a:solidFill>
                  <a:srgbClr val="0000CC"/>
                </a:solidFill>
              </a:rPr>
              <a:t>构造</a:t>
            </a:r>
            <a:r>
              <a:rPr lang="zh-CN" altLang="en-US" sz="2800" b="1" dirty="0">
                <a:solidFill>
                  <a:srgbClr val="0000CC"/>
                </a:solidFill>
              </a:rPr>
              <a:t>函数的调用原则和次序 </a:t>
            </a:r>
          </a:p>
          <a:p>
            <a:pPr eaLnBrk="1" hangingPunct="1"/>
            <a:r>
              <a:rPr lang="zh-CN" altLang="en-US" sz="2400" b="1" dirty="0"/>
              <a:t>当派生类具有多个基类和多个对象成员，它们的构造函数将在创建派生类对象时被调用，调用次序如下：</a:t>
            </a:r>
          </a:p>
          <a:p>
            <a:pPr lvl="1" eaLnBrk="1" hangingPunct="1">
              <a:buFontTx/>
              <a:buNone/>
            </a:pPr>
            <a:r>
              <a:rPr lang="zh-CN" altLang="en-US" sz="2400" b="1" dirty="0">
                <a:solidFill>
                  <a:srgbClr val="FF0000"/>
                </a:solidFill>
              </a:rPr>
              <a:t>基类构造函数→对象成员构造函数→派生类构造函数</a:t>
            </a:r>
            <a:endParaRPr lang="en-US" altLang="zh-CN" sz="2400" b="1" dirty="0">
              <a:solidFill>
                <a:srgbClr val="FF0000"/>
              </a:solidFill>
            </a:endParaRPr>
          </a:p>
          <a:p>
            <a:pPr lvl="1" eaLnBrk="1" hangingPunct="1">
              <a:buFontTx/>
              <a:buNone/>
            </a:pPr>
            <a:endParaRPr lang="en-US" altLang="zh-CN" sz="2400" b="1" dirty="0">
              <a:solidFill>
                <a:srgbClr val="FF0000"/>
              </a:solidFill>
            </a:endParaRPr>
          </a:p>
          <a:p>
            <a:pPr eaLnBrk="1" hangingPunct="1">
              <a:lnSpc>
                <a:spcPct val="80000"/>
              </a:lnSpc>
              <a:buFontTx/>
              <a:buNone/>
            </a:pPr>
            <a:r>
              <a:rPr lang="zh-CN" altLang="en-US" sz="2200" b="1" dirty="0"/>
              <a:t>（</a:t>
            </a:r>
            <a:r>
              <a:rPr lang="en-US" altLang="zh-CN" sz="2200" b="1" dirty="0"/>
              <a:t>1</a:t>
            </a:r>
            <a:r>
              <a:rPr lang="zh-CN" altLang="en-US" sz="2200" b="1" dirty="0"/>
              <a:t>）当有多个基类时，将按照它们在继承方式中的</a:t>
            </a:r>
            <a:r>
              <a:rPr lang="zh-CN" altLang="en-US" sz="2200" b="1" dirty="0">
                <a:solidFill>
                  <a:srgbClr val="0000CC"/>
                </a:solidFill>
              </a:rPr>
              <a:t>声明次序调用，</a:t>
            </a:r>
            <a:r>
              <a:rPr lang="zh-CN" altLang="en-US" sz="2200" b="1" dirty="0"/>
              <a:t>与它们在构造函数初始化列表中的次序无关。当基类</a:t>
            </a:r>
            <a:r>
              <a:rPr lang="en-US" altLang="zh-CN" sz="2200" b="1" dirty="0"/>
              <a:t>A</a:t>
            </a:r>
            <a:r>
              <a:rPr lang="zh-CN" altLang="en-US" sz="2200" b="1" dirty="0"/>
              <a:t>本身又是另一个类</a:t>
            </a:r>
            <a:r>
              <a:rPr lang="en-US" altLang="zh-CN" sz="2200" b="1" dirty="0"/>
              <a:t>B</a:t>
            </a:r>
            <a:r>
              <a:rPr lang="zh-CN" altLang="en-US" sz="2200" b="1" dirty="0"/>
              <a:t>的派生类时，则先调用基类</a:t>
            </a:r>
            <a:r>
              <a:rPr lang="en-US" altLang="zh-CN" sz="2200" b="1" dirty="0"/>
              <a:t>B</a:t>
            </a:r>
            <a:r>
              <a:rPr lang="zh-CN" altLang="en-US" sz="2200" b="1" dirty="0"/>
              <a:t>的构造函数，再调用基类</a:t>
            </a:r>
            <a:r>
              <a:rPr lang="en-US" altLang="zh-CN" sz="2200" b="1" dirty="0"/>
              <a:t>A</a:t>
            </a:r>
            <a:r>
              <a:rPr lang="zh-CN" altLang="en-US" sz="2200" b="1" dirty="0"/>
              <a:t>的构造函数。</a:t>
            </a:r>
          </a:p>
          <a:p>
            <a:pPr eaLnBrk="1" hangingPunct="1">
              <a:lnSpc>
                <a:spcPct val="80000"/>
              </a:lnSpc>
              <a:buFontTx/>
              <a:buNone/>
            </a:pPr>
            <a:endParaRPr lang="zh-CN" altLang="en-US" sz="2200" b="1" dirty="0"/>
          </a:p>
          <a:p>
            <a:pPr eaLnBrk="1" hangingPunct="1">
              <a:lnSpc>
                <a:spcPct val="80000"/>
              </a:lnSpc>
              <a:buFontTx/>
              <a:buNone/>
            </a:pPr>
            <a:r>
              <a:rPr lang="zh-CN" altLang="en-US" sz="2200" b="1" dirty="0"/>
              <a:t>（</a:t>
            </a:r>
            <a:r>
              <a:rPr lang="en-US" altLang="zh-CN" sz="2200" b="1" dirty="0"/>
              <a:t>2</a:t>
            </a:r>
            <a:r>
              <a:rPr lang="zh-CN" altLang="en-US" sz="2200" b="1" dirty="0"/>
              <a:t>）当有多个对象成员时，将按它们在派生类中的声明次序调用，与它们在构造函数初始化列表中的次序无关。</a:t>
            </a:r>
          </a:p>
          <a:p>
            <a:pPr eaLnBrk="1" hangingPunct="1">
              <a:lnSpc>
                <a:spcPct val="80000"/>
              </a:lnSpc>
              <a:buFontTx/>
              <a:buNone/>
            </a:pPr>
            <a:endParaRPr lang="zh-CN" altLang="en-US" sz="2200" b="1" dirty="0"/>
          </a:p>
          <a:p>
            <a:pPr eaLnBrk="1" hangingPunct="1">
              <a:lnSpc>
                <a:spcPct val="80000"/>
              </a:lnSpc>
              <a:buFontTx/>
              <a:buNone/>
            </a:pPr>
            <a:r>
              <a:rPr lang="zh-CN" altLang="en-US" sz="2200" b="1" dirty="0"/>
              <a:t>（</a:t>
            </a:r>
            <a:r>
              <a:rPr lang="en-US" altLang="zh-CN" sz="2200" b="1" dirty="0"/>
              <a:t>3</a:t>
            </a:r>
            <a:r>
              <a:rPr lang="zh-CN" altLang="en-US" sz="2200" b="1" dirty="0"/>
              <a:t>）当构造函数初始化列表中的基类和对象成员的构造函数调用完成之后，才执行派生类构造函数体中的程序代码。</a:t>
            </a:r>
          </a:p>
          <a:p>
            <a:pPr lvl="1" eaLnBrk="1" hangingPunct="1">
              <a:buFontTx/>
              <a:buNone/>
            </a:pPr>
            <a:endParaRPr lang="zh-CN" altLang="en-US" sz="2400" b="1" dirty="0">
              <a:solidFill>
                <a:srgbClr val="FF0000"/>
              </a:solidFill>
            </a:endParaRPr>
          </a:p>
          <a:p>
            <a:pPr eaLnBrk="1" hangingPunct="1"/>
            <a:endParaRPr lang="en-US" altLang="zh-CN" sz="2400" b="1" dirty="0">
              <a:solidFill>
                <a:srgbClr val="FF0000"/>
              </a:solidFill>
            </a:endParaRPr>
          </a:p>
        </p:txBody>
      </p:sp>
      <p:sp>
        <p:nvSpPr>
          <p:cNvPr id="5" name="Rectangle 3"/>
          <p:cNvSpPr>
            <a:spLocks noGrp="1" noChangeArrowheads="1"/>
          </p:cNvSpPr>
          <p:nvPr>
            <p:ph type="title"/>
          </p:nvPr>
        </p:nvSpPr>
        <p:spPr>
          <a:xfrm>
            <a:off x="-8745" y="169533"/>
            <a:ext cx="9324528" cy="81119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4.5.2  </a:t>
            </a:r>
            <a:r>
              <a:rPr lang="zh-CN" altLang="zh-CN" sz="3600" b="1" kern="1200" dirty="0">
                <a:solidFill>
                  <a:srgbClr val="C00000"/>
                </a:solidFill>
              </a:rPr>
              <a:t>派生类构造函数和析构函数的调用次序</a:t>
            </a:r>
          </a:p>
        </p:txBody>
      </p:sp>
    </p:spTree>
    <p:extLst>
      <p:ext uri="{BB962C8B-B14F-4D97-AF65-F5344CB8AC3E}">
        <p14:creationId xmlns:p14="http://schemas.microsoft.com/office/powerpoint/2010/main" val="3194792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154">
                                            <p:txEl>
                                              <p:pRg st="1" end="1"/>
                                            </p:txEl>
                                          </p:spTgt>
                                        </p:tgtEl>
                                        <p:attrNameLst>
                                          <p:attrName>style.visibility</p:attrName>
                                        </p:attrNameLst>
                                      </p:cBhvr>
                                      <p:to>
                                        <p:strVal val="visible"/>
                                      </p:to>
                                    </p:set>
                                    <p:anim calcmode="lin" valueType="num">
                                      <p:cBhvr additive="base">
                                        <p:cTn id="7" dur="500" fill="hold"/>
                                        <p:tgtEl>
                                          <p:spTgt spid="4915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9154">
                                            <p:txEl>
                                              <p:pRg st="2" end="2"/>
                                            </p:txEl>
                                          </p:spTgt>
                                        </p:tgtEl>
                                        <p:attrNameLst>
                                          <p:attrName>style.visibility</p:attrName>
                                        </p:attrNameLst>
                                      </p:cBhvr>
                                      <p:to>
                                        <p:strVal val="visible"/>
                                      </p:to>
                                    </p:set>
                                    <p:anim calcmode="lin" valueType="num">
                                      <p:cBhvr additive="base">
                                        <p:cTn id="13" dur="500" fill="hold"/>
                                        <p:tgtEl>
                                          <p:spTgt spid="4915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15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9154">
                                            <p:txEl>
                                              <p:pRg st="4" end="4"/>
                                            </p:txEl>
                                          </p:spTgt>
                                        </p:tgtEl>
                                        <p:attrNameLst>
                                          <p:attrName>style.visibility</p:attrName>
                                        </p:attrNameLst>
                                      </p:cBhvr>
                                      <p:to>
                                        <p:strVal val="visible"/>
                                      </p:to>
                                    </p:set>
                                    <p:anim calcmode="lin" valueType="num">
                                      <p:cBhvr additive="base">
                                        <p:cTn id="19" dur="500" fill="hold"/>
                                        <p:tgtEl>
                                          <p:spTgt spid="4915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15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9154">
                                            <p:txEl>
                                              <p:pRg st="6" end="6"/>
                                            </p:txEl>
                                          </p:spTgt>
                                        </p:tgtEl>
                                        <p:attrNameLst>
                                          <p:attrName>style.visibility</p:attrName>
                                        </p:attrNameLst>
                                      </p:cBhvr>
                                      <p:to>
                                        <p:strVal val="visible"/>
                                      </p:to>
                                    </p:set>
                                    <p:anim calcmode="lin" valueType="num">
                                      <p:cBhvr additive="base">
                                        <p:cTn id="25" dur="500" fill="hold"/>
                                        <p:tgtEl>
                                          <p:spTgt spid="49154">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15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9154">
                                            <p:txEl>
                                              <p:pRg st="8" end="8"/>
                                            </p:txEl>
                                          </p:spTgt>
                                        </p:tgtEl>
                                        <p:attrNameLst>
                                          <p:attrName>style.visibility</p:attrName>
                                        </p:attrNameLst>
                                      </p:cBhvr>
                                      <p:to>
                                        <p:strVal val="visible"/>
                                      </p:to>
                                    </p:set>
                                    <p:anim calcmode="lin" valueType="num">
                                      <p:cBhvr additive="base">
                                        <p:cTn id="31" dur="500" fill="hold"/>
                                        <p:tgtEl>
                                          <p:spTgt spid="49154">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915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457200" y="1268760"/>
            <a:ext cx="8229600" cy="4248150"/>
          </a:xfrm>
        </p:spPr>
        <p:txBody>
          <a:bodyPr/>
          <a:lstStyle/>
          <a:p>
            <a:pPr eaLnBrk="1" hangingPunct="1"/>
            <a:r>
              <a:rPr lang="zh-CN" altLang="en-US" sz="2800" b="1" dirty="0">
                <a:solidFill>
                  <a:srgbClr val="FF3300"/>
                </a:solidFill>
              </a:rPr>
              <a:t>基类中</a:t>
            </a:r>
            <a:r>
              <a:rPr lang="en-US" altLang="zh-CN" sz="2800" b="1" dirty="0">
                <a:solidFill>
                  <a:srgbClr val="FF3300"/>
                </a:solidFill>
              </a:rPr>
              <a:t>protected</a:t>
            </a:r>
            <a:r>
              <a:rPr lang="zh-CN" altLang="en-US" sz="2800" b="1" dirty="0">
                <a:solidFill>
                  <a:srgbClr val="FF3300"/>
                </a:solidFill>
              </a:rPr>
              <a:t>的成员</a:t>
            </a:r>
          </a:p>
          <a:p>
            <a:pPr lvl="1" eaLnBrk="1" hangingPunct="1"/>
            <a:r>
              <a:rPr lang="zh-CN" altLang="en-US" sz="2400" b="1" dirty="0"/>
              <a:t>类内部：可以访问</a:t>
            </a:r>
          </a:p>
          <a:p>
            <a:pPr lvl="1" eaLnBrk="1" hangingPunct="1"/>
            <a:r>
              <a:rPr lang="zh-CN" altLang="en-US" sz="2400" b="1" dirty="0"/>
              <a:t>类的使用者：不能访问</a:t>
            </a:r>
          </a:p>
          <a:p>
            <a:pPr lvl="1" eaLnBrk="1" hangingPunct="1"/>
            <a:r>
              <a:rPr lang="zh-CN" altLang="en-US" sz="2400" b="1" dirty="0"/>
              <a:t>类的派生类成员：可以访问</a:t>
            </a:r>
            <a:endParaRPr lang="en-US" altLang="zh-CN" sz="2400" b="1" dirty="0"/>
          </a:p>
          <a:p>
            <a:pPr marL="57150" indent="0" eaLnBrk="1" hangingPunct="1">
              <a:buNone/>
            </a:pPr>
            <a:r>
              <a:rPr lang="zh-CN" altLang="zh-CN" sz="2400" b="1" dirty="0">
                <a:solidFill>
                  <a:srgbClr val="0000CC"/>
                </a:solidFill>
              </a:rPr>
              <a:t>【例</a:t>
            </a:r>
            <a:r>
              <a:rPr lang="en-US" altLang="zh-CN" sz="2400" b="1" dirty="0">
                <a:solidFill>
                  <a:srgbClr val="0000CC"/>
                </a:solidFill>
              </a:rPr>
              <a:t>4-1</a:t>
            </a:r>
            <a:r>
              <a:rPr lang="zh-CN" altLang="zh-CN" sz="2400" b="1" dirty="0">
                <a:solidFill>
                  <a:srgbClr val="0000CC"/>
                </a:solidFill>
              </a:rPr>
              <a:t>】 类</a:t>
            </a:r>
            <a:r>
              <a:rPr lang="en-US" altLang="zh-CN" sz="2400" b="1" dirty="0">
                <a:solidFill>
                  <a:srgbClr val="0000CC"/>
                </a:solidFill>
              </a:rPr>
              <a:t>B</a:t>
            </a:r>
            <a:r>
              <a:rPr lang="zh-CN" altLang="zh-CN" sz="2400" b="1" dirty="0">
                <a:solidFill>
                  <a:srgbClr val="0000CC"/>
                </a:solidFill>
              </a:rPr>
              <a:t>有数据成员</a:t>
            </a:r>
            <a:r>
              <a:rPr lang="en-US" altLang="zh-CN" sz="2400" b="1" dirty="0" err="1">
                <a:solidFill>
                  <a:srgbClr val="0000CC"/>
                </a:solidFill>
              </a:rPr>
              <a:t>i</a:t>
            </a:r>
            <a:r>
              <a:rPr lang="zh-CN" altLang="zh-CN" sz="2400" b="1" dirty="0">
                <a:solidFill>
                  <a:srgbClr val="0000CC"/>
                </a:solidFill>
              </a:rPr>
              <a:t>，</a:t>
            </a:r>
            <a:r>
              <a:rPr lang="en-US" altLang="zh-CN" sz="2400" b="1" dirty="0">
                <a:solidFill>
                  <a:srgbClr val="0000CC"/>
                </a:solidFill>
              </a:rPr>
              <a:t>j</a:t>
            </a:r>
            <a:r>
              <a:rPr lang="zh-CN" altLang="zh-CN" sz="2400" b="1" dirty="0">
                <a:solidFill>
                  <a:srgbClr val="0000CC"/>
                </a:solidFill>
              </a:rPr>
              <a:t>，</a:t>
            </a:r>
            <a:r>
              <a:rPr lang="en-US" altLang="zh-CN" sz="2400" b="1" dirty="0">
                <a:solidFill>
                  <a:srgbClr val="0000CC"/>
                </a:solidFill>
              </a:rPr>
              <a:t>k</a:t>
            </a:r>
            <a:r>
              <a:rPr lang="zh-CN" altLang="zh-CN" sz="2400" b="1" dirty="0">
                <a:solidFill>
                  <a:srgbClr val="0000CC"/>
                </a:solidFill>
              </a:rPr>
              <a:t>，希望</a:t>
            </a:r>
            <a:r>
              <a:rPr lang="en-US" altLang="zh-CN" sz="2400" b="1" dirty="0">
                <a:solidFill>
                  <a:srgbClr val="0000CC"/>
                </a:solidFill>
              </a:rPr>
              <a:t>j</a:t>
            </a:r>
            <a:r>
              <a:rPr lang="zh-CN" altLang="zh-CN" sz="2400" b="1" dirty="0">
                <a:solidFill>
                  <a:srgbClr val="0000CC"/>
                </a:solidFill>
              </a:rPr>
              <a:t>可被派生类和自身访问，但不希望除此之外的其它函数访问。</a:t>
            </a:r>
            <a:endParaRPr lang="en-US" altLang="zh-CN" sz="2400" b="1" dirty="0">
              <a:solidFill>
                <a:srgbClr val="0000CC"/>
              </a:solidFill>
            </a:endParaRPr>
          </a:p>
          <a:p>
            <a:pPr marL="57150" indent="0" eaLnBrk="1" hangingPunct="1">
              <a:buNone/>
            </a:pPr>
            <a:endParaRPr lang="en-US" altLang="zh-CN" sz="2800" dirty="0">
              <a:solidFill>
                <a:srgbClr val="0000CC"/>
              </a:solidFill>
            </a:endParaRPr>
          </a:p>
          <a:p>
            <a:pPr marL="57150" indent="0" eaLnBrk="1" hangingPunct="1">
              <a:buNone/>
            </a:pPr>
            <a:r>
              <a:rPr lang="zh-CN" altLang="en-US" sz="2400" b="1" dirty="0">
                <a:solidFill>
                  <a:srgbClr val="FF0000"/>
                </a:solidFill>
              </a:rPr>
              <a:t>分析：</a:t>
            </a:r>
            <a:r>
              <a:rPr lang="en-US" altLang="zh-CN" sz="2400" b="1" dirty="0">
                <a:solidFill>
                  <a:srgbClr val="FF0000"/>
                </a:solidFill>
              </a:rPr>
              <a:t>protected</a:t>
            </a:r>
            <a:r>
              <a:rPr lang="zh-CN" altLang="zh-CN" sz="2400" b="1" dirty="0">
                <a:solidFill>
                  <a:srgbClr val="FF0000"/>
                </a:solidFill>
              </a:rPr>
              <a:t>权限正好具有这样的访问控制能力</a:t>
            </a:r>
            <a:endParaRPr lang="zh-CN" altLang="en-US" sz="2400" b="1" dirty="0">
              <a:solidFill>
                <a:srgbClr val="FF0000"/>
              </a:solidFill>
            </a:endParaRPr>
          </a:p>
          <a:p>
            <a:pPr lvl="1" eaLnBrk="1" hangingPunct="1"/>
            <a:endParaRPr lang="zh-CN" altLang="en-US" sz="4400" b="1" dirty="0"/>
          </a:p>
        </p:txBody>
      </p:sp>
      <p:sp>
        <p:nvSpPr>
          <p:cNvPr id="5"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4.2  protected</a:t>
            </a:r>
            <a:r>
              <a:rPr lang="zh-CN" altLang="zh-CN" sz="3600" b="1" kern="1200" dirty="0">
                <a:solidFill>
                  <a:srgbClr val="C00000"/>
                </a:solidFill>
              </a:rPr>
              <a:t>和继承</a:t>
            </a:r>
          </a:p>
        </p:txBody>
      </p:sp>
    </p:spTree>
    <p:extLst>
      <p:ext uri="{BB962C8B-B14F-4D97-AF65-F5344CB8AC3E}">
        <p14:creationId xmlns:p14="http://schemas.microsoft.com/office/powerpoint/2010/main" val="2928447890"/>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847" y="980728"/>
            <a:ext cx="5256584" cy="5877272"/>
          </a:xfrm>
        </p:spPr>
        <p:txBody>
          <a:bodyPr/>
          <a:lstStyle/>
          <a:p>
            <a:pPr marL="0" indent="0">
              <a:buNone/>
            </a:pPr>
            <a:r>
              <a:rPr lang="en-US" altLang="zh-CN" sz="1600" b="1" dirty="0" smtClean="0"/>
              <a:t>#</a:t>
            </a:r>
            <a:r>
              <a:rPr lang="en-US" altLang="zh-CN" sz="1600" b="1" dirty="0"/>
              <a:t>include &lt;</a:t>
            </a:r>
            <a:r>
              <a:rPr lang="en-US" altLang="zh-CN" sz="1600" b="1" dirty="0" err="1"/>
              <a:t>iostream</a:t>
            </a:r>
            <a:r>
              <a:rPr lang="en-US" altLang="zh-CN" sz="1600" b="1" dirty="0"/>
              <a:t>&gt;</a:t>
            </a:r>
            <a:endParaRPr lang="zh-CN" altLang="zh-CN" sz="1600" b="1" dirty="0"/>
          </a:p>
          <a:p>
            <a:pPr marL="0" indent="0">
              <a:buNone/>
            </a:pPr>
            <a:r>
              <a:rPr lang="en-US" altLang="zh-CN" sz="1600" b="1" dirty="0"/>
              <a:t>using namespace </a:t>
            </a:r>
            <a:r>
              <a:rPr lang="en-US" altLang="zh-CN" sz="1600" b="1" dirty="0" err="1"/>
              <a:t>std</a:t>
            </a:r>
            <a:r>
              <a:rPr lang="en-US" altLang="zh-CN" sz="1600" b="1" dirty="0"/>
              <a:t>;</a:t>
            </a:r>
            <a:endParaRPr lang="zh-CN" altLang="zh-CN" sz="1600" b="1" dirty="0"/>
          </a:p>
          <a:p>
            <a:pPr marL="0" indent="0">
              <a:buNone/>
            </a:pPr>
            <a:r>
              <a:rPr lang="en-US" altLang="zh-CN" sz="1600" b="1" dirty="0"/>
              <a:t>class A {</a:t>
            </a:r>
            <a:endParaRPr lang="zh-CN" altLang="zh-CN" sz="1600" b="1" dirty="0"/>
          </a:p>
          <a:p>
            <a:pPr marL="0" indent="0">
              <a:buNone/>
            </a:pPr>
            <a:r>
              <a:rPr lang="en-US" altLang="zh-CN" sz="1600" b="1" dirty="0"/>
              <a:t> </a:t>
            </a:r>
            <a:r>
              <a:rPr lang="en-US" altLang="zh-CN" sz="1600" b="1" dirty="0" smtClean="0"/>
              <a:t>   </a:t>
            </a:r>
            <a:r>
              <a:rPr lang="en-US" altLang="zh-CN" sz="1600" b="1" dirty="0" err="1" smtClean="0"/>
              <a:t>int</a:t>
            </a:r>
            <a:r>
              <a:rPr lang="en-US" altLang="zh-CN" sz="1600" b="1" dirty="0" smtClean="0"/>
              <a:t> </a:t>
            </a:r>
            <a:r>
              <a:rPr lang="en-US" altLang="zh-CN" sz="1600" b="1" dirty="0"/>
              <a:t>x;</a:t>
            </a:r>
            <a:endParaRPr lang="zh-CN" altLang="zh-CN" sz="1600" b="1" dirty="0"/>
          </a:p>
          <a:p>
            <a:pPr marL="0" indent="0">
              <a:buNone/>
            </a:pPr>
            <a:r>
              <a:rPr lang="en-US" altLang="zh-CN" sz="1600" b="1" dirty="0"/>
              <a:t>public:</a:t>
            </a:r>
            <a:endParaRPr lang="zh-CN" altLang="zh-CN" sz="1600" b="1" dirty="0"/>
          </a:p>
          <a:p>
            <a:pPr marL="0" indent="0">
              <a:buNone/>
            </a:pPr>
            <a:r>
              <a:rPr lang="en-US" altLang="zh-CN" sz="1600" b="1" dirty="0"/>
              <a:t> </a:t>
            </a:r>
            <a:r>
              <a:rPr lang="en-US" altLang="zh-CN" sz="1600" b="1" dirty="0" smtClean="0"/>
              <a:t>   A(</a:t>
            </a:r>
            <a:r>
              <a:rPr lang="en-US" altLang="zh-CN" sz="1600" b="1" dirty="0" err="1" smtClean="0"/>
              <a:t>int</a:t>
            </a:r>
            <a:r>
              <a:rPr lang="en-US" altLang="zh-CN" sz="1600" b="1" dirty="0" smtClean="0"/>
              <a:t> </a:t>
            </a:r>
            <a:r>
              <a:rPr lang="en-US" altLang="zh-CN" sz="1600" b="1" dirty="0" err="1"/>
              <a:t>i</a:t>
            </a:r>
            <a:r>
              <a:rPr lang="en-US" altLang="zh-CN" sz="1600" b="1" dirty="0"/>
              <a:t>=0):x(</a:t>
            </a:r>
            <a:r>
              <a:rPr lang="en-US" altLang="zh-CN" sz="1600" b="1" dirty="0" err="1"/>
              <a:t>i</a:t>
            </a:r>
            <a:r>
              <a:rPr lang="en-US" altLang="zh-CN" sz="1600" b="1" dirty="0" smtClean="0"/>
              <a:t>){</a:t>
            </a:r>
            <a:r>
              <a:rPr lang="en-US" altLang="zh-CN" sz="1600" b="1" dirty="0" err="1" smtClean="0"/>
              <a:t>cout</a:t>
            </a:r>
            <a:r>
              <a:rPr lang="en-US" altLang="zh-CN" sz="1600" b="1" dirty="0"/>
              <a:t>&lt;&lt;"Construct A----"&lt;&lt;x&lt;&lt;</a:t>
            </a:r>
            <a:r>
              <a:rPr lang="en-US" altLang="zh-CN" sz="1600" b="1" dirty="0" err="1"/>
              <a:t>endl</a:t>
            </a:r>
            <a:r>
              <a:rPr lang="en-US" altLang="zh-CN" sz="1600" b="1" dirty="0"/>
              <a:t>;}</a:t>
            </a:r>
            <a:endParaRPr lang="zh-CN" altLang="zh-CN" sz="1600" b="1" dirty="0"/>
          </a:p>
          <a:p>
            <a:pPr marL="0" indent="0">
              <a:buNone/>
            </a:pPr>
            <a:r>
              <a:rPr lang="en-US" altLang="zh-CN" sz="1600" b="1" dirty="0"/>
              <a:t> </a:t>
            </a:r>
            <a:r>
              <a:rPr lang="en-US" altLang="zh-CN" sz="1600" b="1" dirty="0" smtClean="0"/>
              <a:t>   ~</a:t>
            </a:r>
            <a:r>
              <a:rPr lang="en-US" altLang="zh-CN" sz="1600" b="1" dirty="0"/>
              <a:t>A() { </a:t>
            </a:r>
            <a:r>
              <a:rPr lang="en-US" altLang="zh-CN" sz="1600" b="1" dirty="0" err="1"/>
              <a:t>cout</a:t>
            </a:r>
            <a:r>
              <a:rPr lang="en-US" altLang="zh-CN" sz="1600" b="1" dirty="0"/>
              <a:t> &lt;&lt;"Des A----"&lt;&lt;x&lt;&lt;</a:t>
            </a:r>
            <a:r>
              <a:rPr lang="en-US" altLang="zh-CN" sz="1600" b="1" dirty="0" err="1"/>
              <a:t>endl</a:t>
            </a:r>
            <a:r>
              <a:rPr lang="en-US" altLang="zh-CN" sz="1600" b="1" dirty="0"/>
              <a:t>; }</a:t>
            </a:r>
            <a:endParaRPr lang="zh-CN" altLang="zh-CN" sz="1600" b="1" dirty="0"/>
          </a:p>
          <a:p>
            <a:pPr marL="0" indent="0">
              <a:buNone/>
            </a:pPr>
            <a:r>
              <a:rPr lang="en-US" altLang="zh-CN" sz="1600" b="1" dirty="0" smtClean="0"/>
              <a:t>};</a:t>
            </a:r>
            <a:r>
              <a:rPr lang="en-US" altLang="zh-CN" sz="1600" dirty="0"/>
              <a:t> </a:t>
            </a:r>
            <a:endParaRPr lang="en-US" altLang="zh-CN" sz="1600" dirty="0" smtClean="0"/>
          </a:p>
          <a:p>
            <a:pPr marL="0" indent="0">
              <a:buNone/>
            </a:pPr>
            <a:r>
              <a:rPr lang="en-US" altLang="zh-CN" sz="1600" b="1" dirty="0" smtClean="0"/>
              <a:t>class </a:t>
            </a:r>
            <a:r>
              <a:rPr lang="en-US" altLang="zh-CN" sz="1600" b="1" dirty="0"/>
              <a:t>B {</a:t>
            </a:r>
            <a:endParaRPr lang="zh-CN" altLang="zh-CN" sz="1600" b="1" dirty="0"/>
          </a:p>
          <a:p>
            <a:pPr marL="0" indent="0">
              <a:buNone/>
            </a:pPr>
            <a:r>
              <a:rPr lang="en-US" altLang="zh-CN" sz="1600" b="1" dirty="0" smtClean="0"/>
              <a:t>    </a:t>
            </a:r>
            <a:r>
              <a:rPr lang="en-US" altLang="zh-CN" sz="1600" b="1" dirty="0" err="1" smtClean="0"/>
              <a:t>int</a:t>
            </a:r>
            <a:r>
              <a:rPr lang="en-US" altLang="zh-CN" sz="1600" b="1" dirty="0" smtClean="0"/>
              <a:t> </a:t>
            </a:r>
            <a:r>
              <a:rPr lang="en-US" altLang="zh-CN" sz="1600" b="1" dirty="0"/>
              <a:t>y;</a:t>
            </a:r>
            <a:endParaRPr lang="zh-CN" altLang="zh-CN" sz="1600" b="1" dirty="0"/>
          </a:p>
          <a:p>
            <a:pPr marL="0" indent="0">
              <a:buNone/>
            </a:pPr>
            <a:r>
              <a:rPr lang="en-US" altLang="zh-CN" sz="1600" b="1" dirty="0"/>
              <a:t>public:</a:t>
            </a:r>
            <a:endParaRPr lang="zh-CN" altLang="zh-CN" sz="1600" b="1" dirty="0"/>
          </a:p>
          <a:p>
            <a:pPr marL="0" indent="0">
              <a:buNone/>
            </a:pPr>
            <a:r>
              <a:rPr lang="en-US" altLang="zh-CN" sz="1600" b="1" dirty="0" smtClean="0"/>
              <a:t>    B(</a:t>
            </a:r>
            <a:r>
              <a:rPr lang="en-US" altLang="zh-CN" sz="1600" b="1" dirty="0" err="1" smtClean="0"/>
              <a:t>int</a:t>
            </a:r>
            <a:r>
              <a:rPr lang="en-US" altLang="zh-CN" sz="1600" b="1" dirty="0" smtClean="0"/>
              <a:t> </a:t>
            </a:r>
            <a:r>
              <a:rPr lang="en-US" altLang="zh-CN" sz="1600" b="1" dirty="0" err="1"/>
              <a:t>i</a:t>
            </a:r>
            <a:r>
              <a:rPr lang="en-US" altLang="zh-CN" sz="1600" b="1" dirty="0"/>
              <a:t>):y(</a:t>
            </a:r>
            <a:r>
              <a:rPr lang="en-US" altLang="zh-CN" sz="1600" b="1" dirty="0" err="1"/>
              <a:t>i</a:t>
            </a:r>
            <a:r>
              <a:rPr lang="en-US" altLang="zh-CN" sz="1600" b="1" dirty="0"/>
              <a:t>) </a:t>
            </a:r>
            <a:r>
              <a:rPr lang="en-US" altLang="zh-CN" sz="1600" b="1" dirty="0" smtClean="0"/>
              <a:t>{</a:t>
            </a:r>
            <a:r>
              <a:rPr lang="en-US" altLang="zh-CN" sz="1600" b="1" dirty="0" err="1" smtClean="0"/>
              <a:t>cout</a:t>
            </a:r>
            <a:r>
              <a:rPr lang="en-US" altLang="zh-CN" sz="1600" b="1" dirty="0"/>
              <a:t>&lt;&lt;"Construct B----"&lt;&lt;y&lt;&lt;</a:t>
            </a:r>
            <a:r>
              <a:rPr lang="en-US" altLang="zh-CN" sz="1600" b="1" dirty="0" err="1"/>
              <a:t>endl</a:t>
            </a:r>
            <a:r>
              <a:rPr lang="en-US" altLang="zh-CN" sz="1600" b="1" dirty="0" smtClean="0"/>
              <a:t>;}</a:t>
            </a:r>
            <a:endParaRPr lang="zh-CN" altLang="zh-CN" sz="1600" b="1" dirty="0"/>
          </a:p>
          <a:p>
            <a:pPr marL="0" indent="0">
              <a:buNone/>
            </a:pPr>
            <a:r>
              <a:rPr lang="en-US" altLang="zh-CN" sz="1600" b="1" dirty="0" smtClean="0"/>
              <a:t>    ~</a:t>
            </a:r>
            <a:r>
              <a:rPr lang="en-US" altLang="zh-CN" sz="1600" b="1" dirty="0"/>
              <a:t>B() { </a:t>
            </a:r>
            <a:r>
              <a:rPr lang="en-US" altLang="zh-CN" sz="1600" b="1" dirty="0" err="1"/>
              <a:t>cout</a:t>
            </a:r>
            <a:r>
              <a:rPr lang="en-US" altLang="zh-CN" sz="1600" b="1" dirty="0"/>
              <a:t> &lt;&lt;"Des B----"&lt;&lt;y&lt;&lt;</a:t>
            </a:r>
            <a:r>
              <a:rPr lang="en-US" altLang="zh-CN" sz="1600" b="1" dirty="0" err="1"/>
              <a:t>endl</a:t>
            </a:r>
            <a:r>
              <a:rPr lang="en-US" altLang="zh-CN" sz="1600" b="1" dirty="0"/>
              <a:t>; }</a:t>
            </a:r>
            <a:endParaRPr lang="zh-CN" altLang="zh-CN" sz="1600" b="1" dirty="0"/>
          </a:p>
          <a:p>
            <a:pPr marL="0" indent="0">
              <a:buNone/>
            </a:pPr>
            <a:r>
              <a:rPr lang="en-US" altLang="zh-CN" sz="1600" b="1" dirty="0"/>
              <a:t>};</a:t>
            </a:r>
            <a:endParaRPr lang="zh-CN" altLang="zh-CN" sz="1600" b="1" dirty="0"/>
          </a:p>
          <a:p>
            <a:pPr marL="0" indent="0">
              <a:buNone/>
            </a:pPr>
            <a:r>
              <a:rPr lang="en-US" altLang="zh-CN" sz="1600" b="1" dirty="0"/>
              <a:t>class C {</a:t>
            </a:r>
            <a:endParaRPr lang="zh-CN" altLang="zh-CN" sz="1600" b="1" dirty="0"/>
          </a:p>
          <a:p>
            <a:pPr marL="0" indent="0">
              <a:buNone/>
            </a:pPr>
            <a:r>
              <a:rPr lang="en-US" altLang="zh-CN" sz="1600" b="1" dirty="0" smtClean="0"/>
              <a:t>    </a:t>
            </a:r>
            <a:r>
              <a:rPr lang="en-US" altLang="zh-CN" sz="1600" b="1" dirty="0" err="1" smtClean="0"/>
              <a:t>int</a:t>
            </a:r>
            <a:r>
              <a:rPr lang="en-US" altLang="zh-CN" sz="1600" b="1" dirty="0" smtClean="0"/>
              <a:t> </a:t>
            </a:r>
            <a:r>
              <a:rPr lang="en-US" altLang="zh-CN" sz="1600" b="1" dirty="0"/>
              <a:t>z;</a:t>
            </a:r>
            <a:endParaRPr lang="zh-CN" altLang="zh-CN" sz="1600" b="1" dirty="0"/>
          </a:p>
          <a:p>
            <a:pPr marL="0" indent="0">
              <a:buNone/>
            </a:pPr>
            <a:r>
              <a:rPr lang="en-US" altLang="zh-CN" sz="1600" b="1" dirty="0"/>
              <a:t>public:</a:t>
            </a:r>
            <a:endParaRPr lang="zh-CN" altLang="zh-CN" sz="1600" b="1" dirty="0"/>
          </a:p>
          <a:p>
            <a:pPr marL="0" indent="0">
              <a:buNone/>
            </a:pPr>
            <a:r>
              <a:rPr lang="en-US" altLang="zh-CN" sz="1600" b="1" dirty="0" smtClean="0"/>
              <a:t>    C(</a:t>
            </a:r>
            <a:r>
              <a:rPr lang="en-US" altLang="zh-CN" sz="1600" b="1" dirty="0" err="1" smtClean="0"/>
              <a:t>int</a:t>
            </a:r>
            <a:r>
              <a:rPr lang="en-US" altLang="zh-CN" sz="1600" b="1" dirty="0" smtClean="0"/>
              <a:t> </a:t>
            </a:r>
            <a:r>
              <a:rPr lang="en-US" altLang="zh-CN" sz="1600" b="1" dirty="0" err="1"/>
              <a:t>i</a:t>
            </a:r>
            <a:r>
              <a:rPr lang="en-US" altLang="zh-CN" sz="1600" b="1" dirty="0"/>
              <a:t>):z(</a:t>
            </a:r>
            <a:r>
              <a:rPr lang="en-US" altLang="zh-CN" sz="1600" b="1" dirty="0" err="1"/>
              <a:t>i</a:t>
            </a:r>
            <a:r>
              <a:rPr lang="en-US" altLang="zh-CN" sz="1600" b="1" dirty="0"/>
              <a:t>) </a:t>
            </a:r>
            <a:r>
              <a:rPr lang="en-US" altLang="zh-CN" sz="1600" b="1" dirty="0" smtClean="0"/>
              <a:t>{</a:t>
            </a:r>
            <a:r>
              <a:rPr lang="en-US" altLang="zh-CN" sz="1600" b="1" dirty="0" err="1" smtClean="0"/>
              <a:t>cout</a:t>
            </a:r>
            <a:r>
              <a:rPr lang="en-US" altLang="zh-CN" sz="1600" b="1" dirty="0"/>
              <a:t>&lt;&lt;"Construct C----"&lt;&lt;z&lt;&lt;</a:t>
            </a:r>
            <a:r>
              <a:rPr lang="en-US" altLang="zh-CN" sz="1600" b="1" dirty="0" err="1"/>
              <a:t>endl</a:t>
            </a:r>
            <a:r>
              <a:rPr lang="en-US" altLang="zh-CN" sz="1600" b="1" dirty="0" smtClean="0"/>
              <a:t>;}</a:t>
            </a:r>
            <a:endParaRPr lang="zh-CN" altLang="zh-CN" sz="1600" b="1" dirty="0"/>
          </a:p>
          <a:p>
            <a:pPr marL="0" indent="0">
              <a:buNone/>
            </a:pPr>
            <a:r>
              <a:rPr lang="en-US" altLang="zh-CN" sz="1600" b="1" dirty="0" smtClean="0"/>
              <a:t>    ~</a:t>
            </a:r>
            <a:r>
              <a:rPr lang="en-US" altLang="zh-CN" sz="1600" b="1" dirty="0"/>
              <a:t>C() { </a:t>
            </a:r>
            <a:r>
              <a:rPr lang="en-US" altLang="zh-CN" sz="1600" b="1" dirty="0" err="1"/>
              <a:t>cout</a:t>
            </a:r>
            <a:r>
              <a:rPr lang="en-US" altLang="zh-CN" sz="1600" b="1" dirty="0"/>
              <a:t>&lt;&lt;"Des C----"&lt;&lt;z&lt;&lt;</a:t>
            </a:r>
            <a:r>
              <a:rPr lang="en-US" altLang="zh-CN" sz="1600" b="1" dirty="0" err="1"/>
              <a:t>endl</a:t>
            </a:r>
            <a:r>
              <a:rPr lang="en-US" altLang="zh-CN" sz="1600" b="1" dirty="0"/>
              <a:t>; }</a:t>
            </a:r>
            <a:endParaRPr lang="zh-CN" altLang="zh-CN" sz="1600" b="1" dirty="0"/>
          </a:p>
          <a:p>
            <a:pPr marL="0" indent="0">
              <a:buNone/>
            </a:pPr>
            <a:r>
              <a:rPr lang="en-US" altLang="zh-CN" sz="1600" b="1" dirty="0"/>
              <a:t>};</a:t>
            </a:r>
            <a:endParaRPr lang="zh-CN" altLang="zh-CN" sz="1600" b="1" dirty="0"/>
          </a:p>
          <a:p>
            <a:pPr marL="0" indent="0">
              <a:buNone/>
            </a:pPr>
            <a:endParaRPr lang="zh-CN" altLang="zh-CN" sz="1600" b="1" dirty="0"/>
          </a:p>
          <a:p>
            <a:pPr marL="0" indent="0">
              <a:buNone/>
            </a:pPr>
            <a:endParaRPr lang="zh-CN" altLang="zh-CN" sz="2400" dirty="0">
              <a:solidFill>
                <a:srgbClr val="0000CC"/>
              </a:solidFill>
            </a:endParaRPr>
          </a:p>
          <a:p>
            <a:endParaRPr lang="zh-CN" altLang="en-US" dirty="0"/>
          </a:p>
        </p:txBody>
      </p:sp>
      <p:sp>
        <p:nvSpPr>
          <p:cNvPr id="2" name="文本框 1"/>
          <p:cNvSpPr txBox="1"/>
          <p:nvPr/>
        </p:nvSpPr>
        <p:spPr>
          <a:xfrm>
            <a:off x="119090" y="188640"/>
            <a:ext cx="8863292" cy="707886"/>
          </a:xfrm>
          <a:prstGeom prst="rect">
            <a:avLst/>
          </a:prstGeom>
          <a:noFill/>
        </p:spPr>
        <p:txBody>
          <a:bodyPr wrap="square" rtlCol="0">
            <a:spAutoFit/>
          </a:bodyPr>
          <a:lstStyle/>
          <a:p>
            <a:r>
              <a:rPr lang="zh-CN" altLang="zh-CN" sz="2000" b="1" dirty="0">
                <a:solidFill>
                  <a:srgbClr val="0000CC"/>
                </a:solidFill>
              </a:rPr>
              <a:t>【例</a:t>
            </a:r>
            <a:r>
              <a:rPr lang="en-US" altLang="zh-CN" sz="2000" b="1" dirty="0">
                <a:solidFill>
                  <a:srgbClr val="0000CC"/>
                </a:solidFill>
              </a:rPr>
              <a:t>4-12</a:t>
            </a:r>
            <a:r>
              <a:rPr lang="zh-CN" altLang="zh-CN" sz="2000" b="1" dirty="0">
                <a:solidFill>
                  <a:srgbClr val="0000CC"/>
                </a:solidFill>
              </a:rPr>
              <a:t>】 类</a:t>
            </a:r>
            <a:r>
              <a:rPr lang="en-US" altLang="zh-CN" sz="2000" b="1" dirty="0">
                <a:solidFill>
                  <a:srgbClr val="0000CC"/>
                </a:solidFill>
              </a:rPr>
              <a:t>D</a:t>
            </a:r>
            <a:r>
              <a:rPr lang="zh-CN" altLang="zh-CN" sz="2000" b="1" dirty="0">
                <a:solidFill>
                  <a:srgbClr val="0000CC"/>
                </a:solidFill>
              </a:rPr>
              <a:t>从类</a:t>
            </a:r>
            <a:r>
              <a:rPr lang="en-US" altLang="zh-CN" sz="2000" b="1" dirty="0">
                <a:solidFill>
                  <a:srgbClr val="0000CC"/>
                </a:solidFill>
              </a:rPr>
              <a:t>B</a:t>
            </a:r>
            <a:r>
              <a:rPr lang="zh-CN" altLang="zh-CN" sz="2000" b="1" dirty="0">
                <a:solidFill>
                  <a:srgbClr val="0000CC"/>
                </a:solidFill>
              </a:rPr>
              <a:t>派生，并具有用类</a:t>
            </a:r>
            <a:r>
              <a:rPr lang="en-US" altLang="zh-CN" sz="2000" b="1" dirty="0">
                <a:solidFill>
                  <a:srgbClr val="0000CC"/>
                </a:solidFill>
              </a:rPr>
              <a:t>A</a:t>
            </a:r>
            <a:r>
              <a:rPr lang="zh-CN" altLang="zh-CN" sz="2000" b="1" dirty="0">
                <a:solidFill>
                  <a:srgbClr val="0000CC"/>
                </a:solidFill>
              </a:rPr>
              <a:t>和</a:t>
            </a:r>
            <a:r>
              <a:rPr lang="en-US" altLang="zh-CN" sz="2000" b="1" dirty="0">
                <a:solidFill>
                  <a:srgbClr val="0000CC"/>
                </a:solidFill>
              </a:rPr>
              <a:t>C</a:t>
            </a:r>
            <a:r>
              <a:rPr lang="zh-CN" altLang="zh-CN" sz="2000" b="1" dirty="0">
                <a:solidFill>
                  <a:srgbClr val="0000CC"/>
                </a:solidFill>
              </a:rPr>
              <a:t>建立的对象成员。分析创建</a:t>
            </a:r>
            <a:r>
              <a:rPr lang="en-US" altLang="zh-CN" sz="2000" b="1" dirty="0">
                <a:solidFill>
                  <a:srgbClr val="0000CC"/>
                </a:solidFill>
              </a:rPr>
              <a:t>D</a:t>
            </a:r>
            <a:r>
              <a:rPr lang="zh-CN" altLang="zh-CN" sz="2000" b="1" dirty="0">
                <a:solidFill>
                  <a:srgbClr val="0000CC"/>
                </a:solidFill>
              </a:rPr>
              <a:t>的对象时，基类、对象成员和派生类构造函数和析构函数的调用次序</a:t>
            </a:r>
            <a:r>
              <a:rPr lang="zh-CN" altLang="zh-CN" sz="2000" b="1" dirty="0" smtClean="0">
                <a:solidFill>
                  <a:srgbClr val="0000CC"/>
                </a:solidFill>
              </a:rPr>
              <a:t>。</a:t>
            </a:r>
            <a:endParaRPr lang="en-US" altLang="zh-CN" sz="2000" b="1" dirty="0">
              <a:solidFill>
                <a:srgbClr val="0000CC"/>
              </a:solidFill>
            </a:endParaRPr>
          </a:p>
        </p:txBody>
      </p:sp>
      <p:sp>
        <p:nvSpPr>
          <p:cNvPr id="6" name="内容占位符 2"/>
          <p:cNvSpPr txBox="1">
            <a:spLocks/>
          </p:cNvSpPr>
          <p:nvPr/>
        </p:nvSpPr>
        <p:spPr bwMode="auto">
          <a:xfrm>
            <a:off x="5253338" y="988323"/>
            <a:ext cx="3729044"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en-US" altLang="zh-CN" sz="1600" b="1" kern="0" dirty="0" smtClean="0"/>
              <a:t>class D : public B {</a:t>
            </a:r>
            <a:endParaRPr lang="zh-CN" altLang="zh-CN" sz="1600" b="1" kern="0" dirty="0" smtClean="0"/>
          </a:p>
          <a:p>
            <a:pPr marL="0" indent="0">
              <a:buFontTx/>
              <a:buNone/>
            </a:pPr>
            <a:r>
              <a:rPr lang="en-US" altLang="zh-CN" sz="1600" b="1" kern="0" dirty="0" smtClean="0"/>
              <a:t>public:</a:t>
            </a:r>
            <a:endParaRPr lang="zh-CN" altLang="zh-CN" sz="1600" b="1" kern="0" dirty="0" smtClean="0"/>
          </a:p>
          <a:p>
            <a:pPr marL="0" indent="0">
              <a:buFontTx/>
              <a:buNone/>
            </a:pPr>
            <a:r>
              <a:rPr lang="zh-CN" altLang="en-US" sz="1600" b="1" kern="0" dirty="0" smtClean="0"/>
              <a:t>　</a:t>
            </a:r>
            <a:r>
              <a:rPr lang="en-US" altLang="zh-CN" sz="1600" b="1" kern="0" dirty="0" smtClean="0"/>
              <a:t>C </a:t>
            </a:r>
            <a:r>
              <a:rPr lang="en-US" altLang="zh-CN" sz="1600" b="1" kern="0" dirty="0" smtClean="0">
                <a:solidFill>
                  <a:srgbClr val="0000CC"/>
                </a:solidFill>
              </a:rPr>
              <a:t>c1, c2</a:t>
            </a:r>
            <a:r>
              <a:rPr lang="en-US" altLang="zh-CN" sz="1600" b="1" kern="0" dirty="0" smtClean="0"/>
              <a:t>;</a:t>
            </a:r>
            <a:endParaRPr lang="zh-CN" altLang="zh-CN" sz="1600" b="1" kern="0" dirty="0" smtClean="0"/>
          </a:p>
          <a:p>
            <a:pPr marL="0" indent="0">
              <a:buFontTx/>
              <a:buNone/>
            </a:pPr>
            <a:r>
              <a:rPr lang="zh-CN" altLang="en-US" sz="1600" b="1" kern="0" dirty="0" smtClean="0"/>
              <a:t>　</a:t>
            </a:r>
            <a:r>
              <a:rPr lang="en-US" altLang="zh-CN" sz="1600" b="1" kern="0" dirty="0" smtClean="0"/>
              <a:t>A </a:t>
            </a:r>
            <a:r>
              <a:rPr lang="en-US" altLang="zh-CN" sz="1600" b="1" kern="0" dirty="0" smtClean="0">
                <a:solidFill>
                  <a:srgbClr val="FF0000"/>
                </a:solidFill>
              </a:rPr>
              <a:t>a0</a:t>
            </a:r>
            <a:r>
              <a:rPr lang="en-US" altLang="zh-CN" sz="1600" b="1" kern="0" dirty="0" smtClean="0">
                <a:solidFill>
                  <a:srgbClr val="0000CC"/>
                </a:solidFill>
              </a:rPr>
              <a:t>, a4</a:t>
            </a:r>
            <a:r>
              <a:rPr lang="en-US" altLang="zh-CN" sz="1600" b="1" kern="0" dirty="0" smtClean="0"/>
              <a:t>;</a:t>
            </a:r>
            <a:endParaRPr lang="zh-CN" altLang="zh-CN" sz="1600" b="1" kern="0" dirty="0" smtClean="0"/>
          </a:p>
          <a:p>
            <a:pPr marL="0" indent="0">
              <a:buFontTx/>
              <a:buNone/>
            </a:pPr>
            <a:r>
              <a:rPr lang="zh-CN" altLang="en-US" sz="1600" b="1" kern="0" dirty="0" smtClean="0"/>
              <a:t>　</a:t>
            </a:r>
            <a:r>
              <a:rPr lang="en-US" altLang="zh-CN" sz="1600" b="1" kern="0" dirty="0" smtClean="0"/>
              <a:t>D():</a:t>
            </a:r>
            <a:r>
              <a:rPr lang="en-US" altLang="zh-CN" sz="1600" b="1" kern="0" dirty="0" smtClean="0">
                <a:solidFill>
                  <a:srgbClr val="0000CC"/>
                </a:solidFill>
              </a:rPr>
              <a:t>a4(4),c2(2),c1(1),B(1) </a:t>
            </a:r>
            <a:r>
              <a:rPr lang="en-US" altLang="zh-CN" sz="1600" b="1" kern="0" dirty="0" smtClean="0"/>
              <a:t>{</a:t>
            </a:r>
            <a:endParaRPr lang="zh-CN" altLang="zh-CN" sz="1600" b="1" kern="0" dirty="0" smtClean="0"/>
          </a:p>
          <a:p>
            <a:pPr marL="0" indent="0">
              <a:buFontTx/>
              <a:buNone/>
            </a:pPr>
            <a:r>
              <a:rPr lang="en-US" altLang="zh-CN" sz="1600" b="1" kern="0" dirty="0" smtClean="0"/>
              <a:t>	</a:t>
            </a:r>
            <a:r>
              <a:rPr lang="en-US" altLang="zh-CN" sz="1600" b="1" kern="0" dirty="0" err="1" smtClean="0"/>
              <a:t>cout</a:t>
            </a:r>
            <a:r>
              <a:rPr lang="en-US" altLang="zh-CN" sz="1600" b="1" kern="0" dirty="0" smtClean="0"/>
              <a:t>&lt;&lt;"Construct D----5“</a:t>
            </a:r>
          </a:p>
          <a:p>
            <a:pPr marL="0" indent="0">
              <a:buFontTx/>
              <a:buNone/>
            </a:pPr>
            <a:r>
              <a:rPr lang="zh-CN" altLang="en-US" sz="1600" b="1" kern="0" dirty="0" smtClean="0"/>
              <a:t>　　　　　</a:t>
            </a:r>
            <a:r>
              <a:rPr lang="en-US" altLang="zh-CN" sz="1600" b="1" kern="0" dirty="0" smtClean="0"/>
              <a:t>&lt;&lt;</a:t>
            </a:r>
            <a:r>
              <a:rPr lang="en-US" altLang="zh-CN" sz="1600" b="1" kern="0" dirty="0" err="1" smtClean="0"/>
              <a:t>endl</a:t>
            </a:r>
            <a:r>
              <a:rPr lang="en-US" altLang="zh-CN" sz="1600" b="1" kern="0" dirty="0" smtClean="0"/>
              <a:t>;</a:t>
            </a:r>
            <a:endParaRPr lang="zh-CN" altLang="zh-CN" sz="1600" b="1" kern="0" dirty="0" smtClean="0"/>
          </a:p>
          <a:p>
            <a:pPr marL="0" indent="0">
              <a:buFontTx/>
              <a:buNone/>
            </a:pPr>
            <a:r>
              <a:rPr lang="zh-CN" altLang="en-US" sz="1600" b="1" kern="0" dirty="0" smtClean="0"/>
              <a:t>　</a:t>
            </a:r>
            <a:r>
              <a:rPr lang="en-US" altLang="zh-CN" sz="1600" b="1" kern="0" dirty="0" smtClean="0"/>
              <a:t>}</a:t>
            </a:r>
            <a:endParaRPr lang="zh-CN" altLang="zh-CN" sz="1600" b="1" kern="0" dirty="0" smtClean="0"/>
          </a:p>
          <a:p>
            <a:pPr marL="0" indent="0">
              <a:buFontTx/>
              <a:buNone/>
            </a:pPr>
            <a:r>
              <a:rPr lang="zh-CN" altLang="en-US" sz="1600" b="1" kern="0" dirty="0" smtClean="0"/>
              <a:t>　</a:t>
            </a:r>
            <a:r>
              <a:rPr lang="en-US" altLang="zh-CN" sz="1600" b="1" kern="0" dirty="0" smtClean="0"/>
              <a:t>~D() { </a:t>
            </a:r>
            <a:r>
              <a:rPr lang="en-US" altLang="zh-CN" sz="1600" b="1" kern="0" dirty="0" err="1" smtClean="0"/>
              <a:t>cout</a:t>
            </a:r>
            <a:r>
              <a:rPr lang="en-US" altLang="zh-CN" sz="1600" b="1" kern="0" dirty="0" smtClean="0"/>
              <a:t>&lt;&lt;"Des D----5"&lt;&lt;</a:t>
            </a:r>
            <a:r>
              <a:rPr lang="en-US" altLang="zh-CN" sz="1600" b="1" kern="0" dirty="0" err="1" smtClean="0"/>
              <a:t>endl</a:t>
            </a:r>
            <a:r>
              <a:rPr lang="en-US" altLang="zh-CN" sz="1600" b="1" kern="0" dirty="0" smtClean="0"/>
              <a:t>; }</a:t>
            </a:r>
            <a:endParaRPr lang="zh-CN" altLang="zh-CN" sz="1600" b="1" kern="0" dirty="0" smtClean="0"/>
          </a:p>
          <a:p>
            <a:pPr marL="0" indent="0">
              <a:buFontTx/>
              <a:buNone/>
            </a:pPr>
            <a:r>
              <a:rPr lang="en-US" altLang="zh-CN" sz="1600" b="1" kern="0" dirty="0" smtClean="0"/>
              <a:t> };</a:t>
            </a:r>
            <a:endParaRPr lang="zh-CN" altLang="zh-CN" sz="1600" b="1" kern="0" dirty="0" smtClean="0"/>
          </a:p>
          <a:p>
            <a:pPr marL="0" indent="0">
              <a:buFontTx/>
              <a:buNone/>
            </a:pPr>
            <a:r>
              <a:rPr lang="en-US" altLang="zh-CN" sz="1600" b="1" kern="0" dirty="0" smtClean="0">
                <a:solidFill>
                  <a:srgbClr val="0000CC"/>
                </a:solidFill>
              </a:rPr>
              <a:t>void main() {</a:t>
            </a:r>
            <a:endParaRPr lang="zh-CN" altLang="zh-CN" sz="1600" b="1" kern="0" dirty="0" smtClean="0">
              <a:solidFill>
                <a:srgbClr val="0000CC"/>
              </a:solidFill>
            </a:endParaRPr>
          </a:p>
          <a:p>
            <a:pPr marL="0" indent="0">
              <a:buFontTx/>
              <a:buNone/>
            </a:pPr>
            <a:r>
              <a:rPr lang="en-US" altLang="zh-CN" sz="1600" b="1" kern="0" dirty="0">
                <a:solidFill>
                  <a:srgbClr val="0000CC"/>
                </a:solidFill>
              </a:rPr>
              <a:t> </a:t>
            </a:r>
            <a:r>
              <a:rPr lang="en-US" altLang="zh-CN" sz="1600" b="1" kern="0" dirty="0" smtClean="0">
                <a:solidFill>
                  <a:srgbClr val="0000CC"/>
                </a:solidFill>
              </a:rPr>
              <a:t>   </a:t>
            </a:r>
            <a:r>
              <a:rPr lang="en-US" altLang="zh-CN" sz="1600" b="1" kern="0" dirty="0" smtClean="0">
                <a:solidFill>
                  <a:srgbClr val="FF0000"/>
                </a:solidFill>
              </a:rPr>
              <a:t>D </a:t>
            </a:r>
            <a:r>
              <a:rPr lang="en-US" altLang="zh-CN" sz="1600" b="1" kern="0" dirty="0" err="1" smtClean="0">
                <a:solidFill>
                  <a:srgbClr val="FF0000"/>
                </a:solidFill>
              </a:rPr>
              <a:t>d</a:t>
            </a:r>
            <a:r>
              <a:rPr lang="en-US" altLang="zh-CN" sz="1600" b="1" kern="0" dirty="0" smtClean="0">
                <a:solidFill>
                  <a:srgbClr val="FF0000"/>
                </a:solidFill>
              </a:rPr>
              <a:t>;</a:t>
            </a:r>
            <a:endParaRPr lang="zh-CN" altLang="zh-CN" sz="1600" b="1" kern="0" dirty="0" smtClean="0">
              <a:solidFill>
                <a:srgbClr val="FF0000"/>
              </a:solidFill>
            </a:endParaRPr>
          </a:p>
          <a:p>
            <a:pPr marL="0" indent="0">
              <a:buFontTx/>
              <a:buNone/>
            </a:pPr>
            <a:r>
              <a:rPr lang="en-US" altLang="zh-CN" sz="1600" b="1" kern="0" dirty="0" smtClean="0">
                <a:solidFill>
                  <a:srgbClr val="0000CC"/>
                </a:solidFill>
              </a:rPr>
              <a:t>}</a:t>
            </a:r>
            <a:endParaRPr lang="zh-CN" altLang="zh-CN" sz="1600" b="1" kern="0" dirty="0" smtClean="0">
              <a:solidFill>
                <a:srgbClr val="0000CC"/>
              </a:solidFill>
            </a:endParaRPr>
          </a:p>
          <a:p>
            <a:pPr marL="0" indent="0">
              <a:buFontTx/>
              <a:buNone/>
            </a:pPr>
            <a:endParaRPr lang="zh-CN" altLang="en-US" sz="1600" b="1" kern="0" dirty="0"/>
          </a:p>
        </p:txBody>
      </p:sp>
      <p:sp>
        <p:nvSpPr>
          <p:cNvPr id="7" name="对话气泡: 矩形 4"/>
          <p:cNvSpPr/>
          <p:nvPr/>
        </p:nvSpPr>
        <p:spPr>
          <a:xfrm>
            <a:off x="6851330" y="3891969"/>
            <a:ext cx="2131052" cy="2952328"/>
          </a:xfrm>
          <a:prstGeom prst="wedgeRectCallout">
            <a:avLst>
              <a:gd name="adj1" fmla="val -89279"/>
              <a:gd name="adj2" fmla="val -3299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tx1"/>
                </a:solidFill>
              </a:rPr>
              <a:t>运行结果</a:t>
            </a:r>
            <a:r>
              <a:rPr lang="zh-CN" altLang="en-US" sz="1400" b="1" dirty="0" smtClean="0">
                <a:solidFill>
                  <a:schemeClr val="tx1"/>
                </a:solidFill>
              </a:rPr>
              <a:t>如下</a:t>
            </a:r>
            <a:r>
              <a:rPr lang="zh-CN" altLang="en-US" sz="1400" b="1" dirty="0">
                <a:solidFill>
                  <a:schemeClr val="tx1"/>
                </a:solidFill>
              </a:rPr>
              <a:t>：</a:t>
            </a:r>
            <a:endParaRPr lang="en-US" altLang="zh-CN" sz="1400" b="1" dirty="0">
              <a:solidFill>
                <a:schemeClr val="tx1"/>
              </a:solidFill>
            </a:endParaRPr>
          </a:p>
          <a:p>
            <a:r>
              <a:rPr lang="en-US" altLang="zh-CN" sz="1400" dirty="0">
                <a:solidFill>
                  <a:schemeClr val="tx1"/>
                </a:solidFill>
              </a:rPr>
              <a:t>Construct B----1</a:t>
            </a:r>
            <a:endParaRPr lang="zh-CN" altLang="zh-CN" sz="1400" dirty="0">
              <a:solidFill>
                <a:schemeClr val="tx1"/>
              </a:solidFill>
            </a:endParaRPr>
          </a:p>
          <a:p>
            <a:r>
              <a:rPr lang="en-US" altLang="zh-CN" sz="1400" dirty="0">
                <a:solidFill>
                  <a:schemeClr val="tx1"/>
                </a:solidFill>
              </a:rPr>
              <a:t>Construct C----1</a:t>
            </a:r>
            <a:endParaRPr lang="zh-CN" altLang="zh-CN" sz="1400" dirty="0">
              <a:solidFill>
                <a:schemeClr val="tx1"/>
              </a:solidFill>
            </a:endParaRPr>
          </a:p>
          <a:p>
            <a:r>
              <a:rPr lang="en-US" altLang="zh-CN" sz="1400" dirty="0">
                <a:solidFill>
                  <a:schemeClr val="tx1"/>
                </a:solidFill>
              </a:rPr>
              <a:t>Construct C----2</a:t>
            </a:r>
            <a:endParaRPr lang="zh-CN" altLang="zh-CN" sz="1400" dirty="0">
              <a:solidFill>
                <a:schemeClr val="tx1"/>
              </a:solidFill>
            </a:endParaRPr>
          </a:p>
          <a:p>
            <a:r>
              <a:rPr lang="en-US" altLang="zh-CN" sz="1400" dirty="0">
                <a:solidFill>
                  <a:schemeClr val="tx1"/>
                </a:solidFill>
              </a:rPr>
              <a:t>Construct A----0</a:t>
            </a:r>
            <a:endParaRPr lang="zh-CN" altLang="zh-CN" sz="1400" dirty="0">
              <a:solidFill>
                <a:schemeClr val="tx1"/>
              </a:solidFill>
            </a:endParaRPr>
          </a:p>
          <a:p>
            <a:r>
              <a:rPr lang="en-US" altLang="zh-CN" sz="1400" dirty="0">
                <a:solidFill>
                  <a:schemeClr val="tx1"/>
                </a:solidFill>
              </a:rPr>
              <a:t>Construct A----4</a:t>
            </a:r>
            <a:endParaRPr lang="zh-CN" altLang="zh-CN" sz="1400" dirty="0">
              <a:solidFill>
                <a:schemeClr val="tx1"/>
              </a:solidFill>
            </a:endParaRPr>
          </a:p>
          <a:p>
            <a:r>
              <a:rPr lang="en-US" altLang="zh-CN" sz="1400" dirty="0">
                <a:solidFill>
                  <a:schemeClr val="tx1"/>
                </a:solidFill>
              </a:rPr>
              <a:t>Construct D----5</a:t>
            </a:r>
            <a:endParaRPr lang="zh-CN" altLang="zh-CN" sz="1400" dirty="0">
              <a:solidFill>
                <a:schemeClr val="tx1"/>
              </a:solidFill>
            </a:endParaRPr>
          </a:p>
          <a:p>
            <a:r>
              <a:rPr lang="en-US" altLang="zh-CN" sz="1400" dirty="0">
                <a:solidFill>
                  <a:schemeClr val="tx1"/>
                </a:solidFill>
              </a:rPr>
              <a:t>Des D----5</a:t>
            </a:r>
            <a:endParaRPr lang="zh-CN" altLang="zh-CN" sz="1400" dirty="0">
              <a:solidFill>
                <a:schemeClr val="tx1"/>
              </a:solidFill>
            </a:endParaRPr>
          </a:p>
          <a:p>
            <a:r>
              <a:rPr lang="en-US" altLang="zh-CN" sz="1400" dirty="0">
                <a:solidFill>
                  <a:schemeClr val="tx1"/>
                </a:solidFill>
              </a:rPr>
              <a:t>Des A----4</a:t>
            </a:r>
            <a:endParaRPr lang="zh-CN" altLang="zh-CN" sz="1400" dirty="0">
              <a:solidFill>
                <a:schemeClr val="tx1"/>
              </a:solidFill>
            </a:endParaRPr>
          </a:p>
          <a:p>
            <a:r>
              <a:rPr lang="en-US" altLang="zh-CN" sz="1400" dirty="0">
                <a:solidFill>
                  <a:schemeClr val="tx1"/>
                </a:solidFill>
              </a:rPr>
              <a:t>Des A----0</a:t>
            </a:r>
            <a:endParaRPr lang="zh-CN" altLang="zh-CN" sz="1400" dirty="0">
              <a:solidFill>
                <a:schemeClr val="tx1"/>
              </a:solidFill>
            </a:endParaRPr>
          </a:p>
          <a:p>
            <a:r>
              <a:rPr lang="en-US" altLang="zh-CN" sz="1400" dirty="0">
                <a:solidFill>
                  <a:schemeClr val="tx1"/>
                </a:solidFill>
              </a:rPr>
              <a:t>Des C----2</a:t>
            </a:r>
            <a:endParaRPr lang="zh-CN" altLang="zh-CN" sz="1400" dirty="0">
              <a:solidFill>
                <a:schemeClr val="tx1"/>
              </a:solidFill>
            </a:endParaRPr>
          </a:p>
          <a:p>
            <a:r>
              <a:rPr lang="en-US" altLang="zh-CN" sz="1400" dirty="0">
                <a:solidFill>
                  <a:schemeClr val="tx1"/>
                </a:solidFill>
              </a:rPr>
              <a:t>Des C----1</a:t>
            </a:r>
            <a:endParaRPr lang="zh-CN" altLang="zh-CN" sz="1400" dirty="0">
              <a:solidFill>
                <a:schemeClr val="tx1"/>
              </a:solidFill>
            </a:endParaRPr>
          </a:p>
          <a:p>
            <a:r>
              <a:rPr lang="en-US" altLang="zh-CN" sz="1400" dirty="0">
                <a:solidFill>
                  <a:schemeClr val="tx1"/>
                </a:solidFill>
              </a:rPr>
              <a:t>Des B----1</a:t>
            </a:r>
            <a:endParaRPr lang="zh-CN" altLang="zh-CN" sz="1400" dirty="0">
              <a:solidFill>
                <a:schemeClr val="tx1"/>
              </a:solidFill>
            </a:endParaRPr>
          </a:p>
        </p:txBody>
      </p:sp>
    </p:spTree>
    <p:extLst>
      <p:ext uri="{BB962C8B-B14F-4D97-AF65-F5344CB8AC3E}">
        <p14:creationId xmlns:p14="http://schemas.microsoft.com/office/powerpoint/2010/main" val="1841352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 calcmode="lin" valueType="num">
                                      <p:cBhvr additive="base">
                                        <p:cTn id="5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anim calcmode="lin" valueType="num">
                                      <p:cBhvr additive="base">
                                        <p:cTn id="5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anim calcmode="lin" valueType="num">
                                      <p:cBhvr additive="base">
                                        <p:cTn id="6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anim calcmode="lin" valueType="num">
                                      <p:cBhvr additive="base">
                                        <p:cTn id="6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anim calcmode="lin" valueType="num">
                                      <p:cBhvr additive="base">
                                        <p:cTn id="71"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
                                            <p:txEl>
                                              <p:pRg st="17" end="17"/>
                                            </p:txEl>
                                          </p:spTgt>
                                        </p:tgtEl>
                                        <p:attrNameLst>
                                          <p:attrName>style.visibility</p:attrName>
                                        </p:attrNameLst>
                                      </p:cBhvr>
                                      <p:to>
                                        <p:strVal val="visible"/>
                                      </p:to>
                                    </p:set>
                                    <p:anim calcmode="lin" valueType="num">
                                      <p:cBhvr additive="base">
                                        <p:cTn id="75"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
                                            <p:txEl>
                                              <p:pRg st="18" end="18"/>
                                            </p:txEl>
                                          </p:spTgt>
                                        </p:tgtEl>
                                        <p:attrNameLst>
                                          <p:attrName>style.visibility</p:attrName>
                                        </p:attrNameLst>
                                      </p:cBhvr>
                                      <p:to>
                                        <p:strVal val="visible"/>
                                      </p:to>
                                    </p:set>
                                    <p:anim calcmode="lin" valueType="num">
                                      <p:cBhvr additive="base">
                                        <p:cTn id="79"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8" end="18"/>
                                            </p:txEl>
                                          </p:spTgt>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3">
                                            <p:txEl>
                                              <p:pRg st="19" end="19"/>
                                            </p:txEl>
                                          </p:spTgt>
                                        </p:tgtEl>
                                        <p:attrNameLst>
                                          <p:attrName>style.visibility</p:attrName>
                                        </p:attrNameLst>
                                      </p:cBhvr>
                                      <p:to>
                                        <p:strVal val="visible"/>
                                      </p:to>
                                    </p:set>
                                    <p:anim calcmode="lin" valueType="num">
                                      <p:cBhvr additive="base">
                                        <p:cTn id="83"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6">
                                            <p:txEl>
                                              <p:pRg st="0" end="0"/>
                                            </p:txEl>
                                          </p:spTgt>
                                        </p:tgtEl>
                                        <p:attrNameLst>
                                          <p:attrName>style.visibility</p:attrName>
                                        </p:attrNameLst>
                                      </p:cBhvr>
                                      <p:to>
                                        <p:strVal val="visible"/>
                                      </p:to>
                                    </p:set>
                                    <p:anim calcmode="lin" valueType="num">
                                      <p:cBhvr additive="base">
                                        <p:cTn id="8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6">
                                            <p:txEl>
                                              <p:pRg st="1" end="1"/>
                                            </p:txEl>
                                          </p:spTgt>
                                        </p:tgtEl>
                                        <p:attrNameLst>
                                          <p:attrName>style.visibility</p:attrName>
                                        </p:attrNameLst>
                                      </p:cBhvr>
                                      <p:to>
                                        <p:strVal val="visible"/>
                                      </p:to>
                                    </p:set>
                                    <p:anim calcmode="lin" valueType="num">
                                      <p:cBhvr additive="base">
                                        <p:cTn id="9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6">
                                            <p:txEl>
                                              <p:pRg st="1" end="1"/>
                                            </p:txEl>
                                          </p:spTgt>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6">
                                            <p:txEl>
                                              <p:pRg st="2" end="2"/>
                                            </p:txEl>
                                          </p:spTgt>
                                        </p:tgtEl>
                                        <p:attrNameLst>
                                          <p:attrName>style.visibility</p:attrName>
                                        </p:attrNameLst>
                                      </p:cBhvr>
                                      <p:to>
                                        <p:strVal val="visible"/>
                                      </p:to>
                                    </p:set>
                                    <p:anim calcmode="lin" valueType="num">
                                      <p:cBhvr additive="base">
                                        <p:cTn id="9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6">
                                            <p:txEl>
                                              <p:pRg st="3" end="3"/>
                                            </p:txEl>
                                          </p:spTgt>
                                        </p:tgtEl>
                                        <p:attrNameLst>
                                          <p:attrName>style.visibility</p:attrName>
                                        </p:attrNameLst>
                                      </p:cBhvr>
                                      <p:to>
                                        <p:strVal val="visible"/>
                                      </p:to>
                                    </p:set>
                                    <p:anim calcmode="lin" valueType="num">
                                      <p:cBhvr additive="base">
                                        <p:cTn id="10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6">
                                            <p:txEl>
                                              <p:pRg st="4" end="4"/>
                                            </p:txEl>
                                          </p:spTgt>
                                        </p:tgtEl>
                                        <p:attrNameLst>
                                          <p:attrName>style.visibility</p:attrName>
                                        </p:attrNameLst>
                                      </p:cBhvr>
                                      <p:to>
                                        <p:strVal val="visible"/>
                                      </p:to>
                                    </p:set>
                                    <p:anim calcmode="lin" valueType="num">
                                      <p:cBhvr additive="base">
                                        <p:cTn id="10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6">
                                            <p:txEl>
                                              <p:pRg st="4" end="4"/>
                                            </p:txEl>
                                          </p:spTgt>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6">
                                            <p:txEl>
                                              <p:pRg st="5" end="5"/>
                                            </p:txEl>
                                          </p:spTgt>
                                        </p:tgtEl>
                                        <p:attrNameLst>
                                          <p:attrName>style.visibility</p:attrName>
                                        </p:attrNameLst>
                                      </p:cBhvr>
                                      <p:to>
                                        <p:strVal val="visible"/>
                                      </p:to>
                                    </p:set>
                                    <p:anim calcmode="lin" valueType="num">
                                      <p:cBhvr additive="base">
                                        <p:cTn id="109"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6">
                                            <p:txEl>
                                              <p:pRg st="5" end="5"/>
                                            </p:txEl>
                                          </p:spTgt>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6">
                                            <p:txEl>
                                              <p:pRg st="6" end="6"/>
                                            </p:txEl>
                                          </p:spTgt>
                                        </p:tgtEl>
                                        <p:attrNameLst>
                                          <p:attrName>style.visibility</p:attrName>
                                        </p:attrNameLst>
                                      </p:cBhvr>
                                      <p:to>
                                        <p:strVal val="visible"/>
                                      </p:to>
                                    </p:set>
                                    <p:anim calcmode="lin" valueType="num">
                                      <p:cBhvr additive="base">
                                        <p:cTn id="11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6">
                                            <p:txEl>
                                              <p:pRg st="6" end="6"/>
                                            </p:txEl>
                                          </p:spTgt>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6">
                                            <p:txEl>
                                              <p:pRg st="7" end="7"/>
                                            </p:txEl>
                                          </p:spTgt>
                                        </p:tgtEl>
                                        <p:attrNameLst>
                                          <p:attrName>style.visibility</p:attrName>
                                        </p:attrNameLst>
                                      </p:cBhvr>
                                      <p:to>
                                        <p:strVal val="visible"/>
                                      </p:to>
                                    </p:set>
                                    <p:anim calcmode="lin" valueType="num">
                                      <p:cBhvr additive="base">
                                        <p:cTn id="117"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6">
                                            <p:txEl>
                                              <p:pRg st="7" end="7"/>
                                            </p:txEl>
                                          </p:spTgt>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
                                            <p:txEl>
                                              <p:pRg st="8" end="8"/>
                                            </p:txEl>
                                          </p:spTgt>
                                        </p:tgtEl>
                                        <p:attrNameLst>
                                          <p:attrName>style.visibility</p:attrName>
                                        </p:attrNameLst>
                                      </p:cBhvr>
                                      <p:to>
                                        <p:strVal val="visible"/>
                                      </p:to>
                                    </p:set>
                                    <p:anim calcmode="lin" valueType="num">
                                      <p:cBhvr additive="base">
                                        <p:cTn id="121"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6">
                                            <p:txEl>
                                              <p:pRg st="8" end="8"/>
                                            </p:txEl>
                                          </p:spTgt>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6">
                                            <p:txEl>
                                              <p:pRg st="9" end="9"/>
                                            </p:txEl>
                                          </p:spTgt>
                                        </p:tgtEl>
                                        <p:attrNameLst>
                                          <p:attrName>style.visibility</p:attrName>
                                        </p:attrNameLst>
                                      </p:cBhvr>
                                      <p:to>
                                        <p:strVal val="visible"/>
                                      </p:to>
                                    </p:set>
                                    <p:anim calcmode="lin" valueType="num">
                                      <p:cBhvr additive="base">
                                        <p:cTn id="125"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nodeType="clickEffect">
                                  <p:stCondLst>
                                    <p:cond delay="0"/>
                                  </p:stCondLst>
                                  <p:childTnLst>
                                    <p:set>
                                      <p:cBhvr>
                                        <p:cTn id="130" dur="1" fill="hold">
                                          <p:stCondLst>
                                            <p:cond delay="0"/>
                                          </p:stCondLst>
                                        </p:cTn>
                                        <p:tgtEl>
                                          <p:spTgt spid="6">
                                            <p:txEl>
                                              <p:pRg st="10" end="10"/>
                                            </p:txEl>
                                          </p:spTgt>
                                        </p:tgtEl>
                                        <p:attrNameLst>
                                          <p:attrName>style.visibility</p:attrName>
                                        </p:attrNameLst>
                                      </p:cBhvr>
                                      <p:to>
                                        <p:strVal val="visible"/>
                                      </p:to>
                                    </p:set>
                                    <p:anim calcmode="lin" valueType="num">
                                      <p:cBhvr additive="base">
                                        <p:cTn id="131"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132" dur="500" fill="hold"/>
                                        <p:tgtEl>
                                          <p:spTgt spid="6">
                                            <p:txEl>
                                              <p:pRg st="10" end="10"/>
                                            </p:txEl>
                                          </p:spTgt>
                                        </p:tgtEl>
                                        <p:attrNameLst>
                                          <p:attrName>ppt_y</p:attrName>
                                        </p:attrNameLst>
                                      </p:cBhvr>
                                      <p:tavLst>
                                        <p:tav tm="0">
                                          <p:val>
                                            <p:strVal val="1+#ppt_h/2"/>
                                          </p:val>
                                        </p:tav>
                                        <p:tav tm="100000">
                                          <p:val>
                                            <p:strVal val="#ppt_y"/>
                                          </p:val>
                                        </p:tav>
                                      </p:tavLst>
                                    </p:anim>
                                  </p:childTnLst>
                                </p:cTn>
                              </p:par>
                              <p:par>
                                <p:cTn id="133" presetID="2" presetClass="entr" presetSubtype="4" fill="hold" nodeType="withEffect">
                                  <p:stCondLst>
                                    <p:cond delay="0"/>
                                  </p:stCondLst>
                                  <p:childTnLst>
                                    <p:set>
                                      <p:cBhvr>
                                        <p:cTn id="134" dur="1" fill="hold">
                                          <p:stCondLst>
                                            <p:cond delay="0"/>
                                          </p:stCondLst>
                                        </p:cTn>
                                        <p:tgtEl>
                                          <p:spTgt spid="6">
                                            <p:txEl>
                                              <p:pRg st="11" end="11"/>
                                            </p:txEl>
                                          </p:spTgt>
                                        </p:tgtEl>
                                        <p:attrNameLst>
                                          <p:attrName>style.visibility</p:attrName>
                                        </p:attrNameLst>
                                      </p:cBhvr>
                                      <p:to>
                                        <p:strVal val="visible"/>
                                      </p:to>
                                    </p:set>
                                    <p:anim calcmode="lin" valueType="num">
                                      <p:cBhvr additive="base">
                                        <p:cTn id="135"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136" dur="500" fill="hold"/>
                                        <p:tgtEl>
                                          <p:spTgt spid="6">
                                            <p:txEl>
                                              <p:pRg st="11" end="11"/>
                                            </p:txEl>
                                          </p:spTgt>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6">
                                            <p:txEl>
                                              <p:pRg st="12" end="12"/>
                                            </p:txEl>
                                          </p:spTgt>
                                        </p:tgtEl>
                                        <p:attrNameLst>
                                          <p:attrName>style.visibility</p:attrName>
                                        </p:attrNameLst>
                                      </p:cBhvr>
                                      <p:to>
                                        <p:strVal val="visible"/>
                                      </p:to>
                                    </p:set>
                                    <p:anim calcmode="lin" valueType="num">
                                      <p:cBhvr additive="base">
                                        <p:cTn id="139"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6">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2" presetClass="entr" presetSubtype="2" fill="hold" grpId="0" nodeType="clickEffect">
                                  <p:stCondLst>
                                    <p:cond delay="0"/>
                                  </p:stCondLst>
                                  <p:childTnLst>
                                    <p:set>
                                      <p:cBhvr>
                                        <p:cTn id="144" dur="1" fill="hold">
                                          <p:stCondLst>
                                            <p:cond delay="0"/>
                                          </p:stCondLst>
                                        </p:cTn>
                                        <p:tgtEl>
                                          <p:spTgt spid="7"/>
                                        </p:tgtEl>
                                        <p:attrNameLst>
                                          <p:attrName>style.visibility</p:attrName>
                                        </p:attrNameLst>
                                      </p:cBhvr>
                                      <p:to>
                                        <p:strVal val="visible"/>
                                      </p:to>
                                    </p:set>
                                    <p:animEffect transition="in" filter="wipe(right)">
                                      <p:cBhvr>
                                        <p:cTn id="14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4.5.3  </a:t>
            </a:r>
            <a:r>
              <a:rPr lang="zh-CN" altLang="zh-CN" sz="3600" b="1" kern="1200" dirty="0">
                <a:solidFill>
                  <a:srgbClr val="C00000"/>
                </a:solidFill>
              </a:rPr>
              <a:t>派生类的赋值、拷贝和移动操作</a:t>
            </a:r>
            <a:endParaRPr lang="zh-CN" altLang="en-US" sz="3600" b="1" kern="1200" dirty="0">
              <a:solidFill>
                <a:srgbClr val="C00000"/>
              </a:solidFill>
            </a:endParaRPr>
          </a:p>
        </p:txBody>
      </p:sp>
      <p:sp>
        <p:nvSpPr>
          <p:cNvPr id="3" name="内容占位符 2"/>
          <p:cNvSpPr>
            <a:spLocks noGrp="1"/>
          </p:cNvSpPr>
          <p:nvPr>
            <p:ph idx="1"/>
          </p:nvPr>
        </p:nvSpPr>
        <p:spPr>
          <a:xfrm>
            <a:off x="251520" y="1076590"/>
            <a:ext cx="8623212" cy="5376746"/>
          </a:xfrm>
        </p:spPr>
        <p:txBody>
          <a:bodyPr/>
          <a:lstStyle/>
          <a:p>
            <a:pPr marL="0" indent="0">
              <a:buNone/>
            </a:pPr>
            <a:r>
              <a:rPr lang="en-US" altLang="zh-CN" sz="2400" b="1" dirty="0">
                <a:solidFill>
                  <a:srgbClr val="0000CC"/>
                </a:solidFill>
              </a:rPr>
              <a:t>1</a:t>
            </a:r>
            <a:r>
              <a:rPr lang="en-US" altLang="zh-CN" sz="2400" b="1" dirty="0" smtClean="0">
                <a:solidFill>
                  <a:srgbClr val="0000CC"/>
                </a:solidFill>
              </a:rPr>
              <a:t>. </a:t>
            </a:r>
            <a:r>
              <a:rPr lang="zh-CN" altLang="en-US" sz="2400" b="1" dirty="0" smtClean="0">
                <a:solidFill>
                  <a:srgbClr val="0000CC"/>
                </a:solidFill>
              </a:rPr>
              <a:t>派生</a:t>
            </a:r>
            <a:r>
              <a:rPr lang="zh-CN" altLang="en-US" sz="2400" b="1" dirty="0">
                <a:solidFill>
                  <a:srgbClr val="0000CC"/>
                </a:solidFill>
              </a:rPr>
              <a:t>类赋值、拷贝和移动操作对基类的职责</a:t>
            </a:r>
            <a:endParaRPr lang="en-US" altLang="zh-CN" sz="2400" b="1" dirty="0">
              <a:solidFill>
                <a:srgbClr val="0000CC"/>
              </a:solidFill>
            </a:endParaRPr>
          </a:p>
          <a:p>
            <a:pPr marL="457200" lvl="1" indent="0">
              <a:buNone/>
            </a:pPr>
            <a:r>
              <a:rPr lang="zh-CN" altLang="en-US" sz="2200" b="1" dirty="0"/>
              <a:t>（</a:t>
            </a:r>
            <a:r>
              <a:rPr lang="en-US" altLang="zh-CN" sz="2200" b="1" dirty="0"/>
              <a:t>1）</a:t>
            </a:r>
            <a:r>
              <a:rPr lang="zh-CN" altLang="zh-CN" sz="2200" b="1" dirty="0">
                <a:solidFill>
                  <a:srgbClr val="FF0000"/>
                </a:solidFill>
              </a:rPr>
              <a:t>派生类</a:t>
            </a:r>
            <a:r>
              <a:rPr lang="zh-CN" altLang="zh-CN" sz="2200" b="1" dirty="0"/>
              <a:t>的赋值函数和拷贝构造函数，以及移动赋值和移动构造函数不但要执行派生类成员的拷贝和移动，而且</a:t>
            </a:r>
            <a:r>
              <a:rPr lang="zh-CN" altLang="zh-CN" sz="2200" b="1" dirty="0">
                <a:solidFill>
                  <a:srgbClr val="FF0000"/>
                </a:solidFill>
              </a:rPr>
              <a:t>还要负责基类部分数据成员的拷贝和移动</a:t>
            </a:r>
            <a:r>
              <a:rPr lang="zh-CN" altLang="en-US" sz="2200" b="1" dirty="0">
                <a:solidFill>
                  <a:srgbClr val="FF0000"/>
                </a:solidFill>
              </a:rPr>
              <a:t>。</a:t>
            </a:r>
            <a:endParaRPr lang="en-US" altLang="zh-CN" sz="2200" b="1" dirty="0">
              <a:solidFill>
                <a:srgbClr val="FF0000"/>
              </a:solidFill>
            </a:endParaRPr>
          </a:p>
          <a:p>
            <a:pPr marL="457200" lvl="1" indent="0">
              <a:buNone/>
            </a:pPr>
            <a:r>
              <a:rPr lang="zh-CN" altLang="en-US" sz="2200" b="1" dirty="0"/>
              <a:t>（</a:t>
            </a:r>
            <a:r>
              <a:rPr lang="en-US" altLang="zh-CN" sz="2200" b="1" dirty="0"/>
              <a:t>2）</a:t>
            </a:r>
            <a:r>
              <a:rPr lang="zh-CN" altLang="zh-CN" sz="2200" b="1" dirty="0"/>
              <a:t>如果一个类</a:t>
            </a:r>
            <a:r>
              <a:rPr lang="zh-CN" altLang="zh-CN" sz="2200" b="1" dirty="0">
                <a:solidFill>
                  <a:srgbClr val="FF0000"/>
                </a:solidFill>
              </a:rPr>
              <a:t>没有定义</a:t>
            </a:r>
            <a:r>
              <a:rPr lang="zh-CN" altLang="zh-CN" sz="2200" b="1" dirty="0"/>
              <a:t>赋值运算、拷贝构造函数、移动赋值和移动构造函数，编译器将会为它们</a:t>
            </a:r>
            <a:r>
              <a:rPr lang="zh-CN" altLang="zh-CN" sz="2200" b="1" dirty="0">
                <a:solidFill>
                  <a:srgbClr val="FF0000"/>
                </a:solidFill>
              </a:rPr>
              <a:t>自动</a:t>
            </a:r>
            <a:r>
              <a:rPr lang="zh-CN" altLang="en-US" sz="2200" b="1" dirty="0"/>
              <a:t>生成对应的</a:t>
            </a:r>
            <a:r>
              <a:rPr lang="zh-CN" altLang="zh-CN" sz="2200" b="1" dirty="0"/>
              <a:t>函数版本</a:t>
            </a:r>
            <a:r>
              <a:rPr lang="zh-CN" altLang="en-US" sz="2200" b="1" dirty="0"/>
              <a:t>。但以下两种情况除外：</a:t>
            </a:r>
            <a:endParaRPr lang="en-US" altLang="zh-CN" sz="2200" b="1" dirty="0"/>
          </a:p>
          <a:p>
            <a:pPr marL="1371600" lvl="2" indent="-457200">
              <a:buFont typeface="+mj-ea"/>
              <a:buAutoNum type="circleNumDbPlain"/>
            </a:pPr>
            <a:r>
              <a:rPr lang="zh-CN" altLang="zh-CN" sz="2000" b="1" dirty="0"/>
              <a:t>当一个类</a:t>
            </a:r>
            <a:r>
              <a:rPr lang="zh-CN" altLang="zh-CN" sz="2000" b="1" dirty="0">
                <a:solidFill>
                  <a:srgbClr val="0000CC"/>
                </a:solidFill>
              </a:rPr>
              <a:t>有虚析构函数</a:t>
            </a:r>
            <a:r>
              <a:rPr lang="zh-CN" altLang="zh-CN" sz="2000" b="1" dirty="0"/>
              <a:t>时，即使没有定义这些函数，编译器也不会合成它们。</a:t>
            </a:r>
            <a:endParaRPr lang="en-US" altLang="zh-CN" sz="2000" b="1" dirty="0"/>
          </a:p>
          <a:p>
            <a:pPr marL="1371600" lvl="2" indent="-457200">
              <a:buFont typeface="+mj-ea"/>
              <a:buAutoNum type="circleNumDbPlain"/>
            </a:pPr>
            <a:r>
              <a:rPr lang="zh-CN" altLang="zh-CN" sz="2000" b="1" dirty="0"/>
              <a:t>如果一个类</a:t>
            </a:r>
            <a:r>
              <a:rPr lang="zh-CN" altLang="zh-CN" sz="2000" b="1" dirty="0">
                <a:solidFill>
                  <a:srgbClr val="0000CC"/>
                </a:solidFill>
              </a:rPr>
              <a:t>定义了赋值运算符或拷贝构造函数</a:t>
            </a:r>
            <a:r>
              <a:rPr lang="zh-CN" altLang="zh-CN" sz="2000" b="1" dirty="0"/>
              <a:t>，编译器也不会为它合成移动赋值和移动构造函数</a:t>
            </a:r>
            <a:r>
              <a:rPr lang="zh-CN" altLang="en-US" sz="2000" b="1" dirty="0"/>
              <a:t>。</a:t>
            </a:r>
            <a:endParaRPr lang="en-US" altLang="zh-CN" sz="2000" b="1" dirty="0"/>
          </a:p>
          <a:p>
            <a:pPr marL="514350" lvl="1" indent="0">
              <a:buNone/>
            </a:pPr>
            <a:r>
              <a:rPr lang="zh-CN" altLang="en-US" sz="2200" b="1" dirty="0"/>
              <a:t>（</a:t>
            </a:r>
            <a:r>
              <a:rPr lang="en-US" altLang="zh-CN" sz="2200" b="1" dirty="0"/>
              <a:t>3）</a:t>
            </a:r>
            <a:r>
              <a:rPr lang="zh-CN" altLang="zh-CN" sz="2200" b="1" dirty="0"/>
              <a:t>派生类在定义赋值函数、拷贝构造函数和它们的移动函数版本时，</a:t>
            </a:r>
            <a:r>
              <a:rPr lang="zh-CN" altLang="zh-CN" sz="2200" b="1" dirty="0">
                <a:solidFill>
                  <a:srgbClr val="FF0000"/>
                </a:solidFill>
              </a:rPr>
              <a:t>要负责对基类成员进行相应的处理</a:t>
            </a:r>
            <a:r>
              <a:rPr lang="zh-CN" altLang="zh-CN" sz="2200" b="1" dirty="0"/>
              <a:t>，</a:t>
            </a:r>
            <a:r>
              <a:rPr lang="zh-CN" altLang="en-US" sz="2200" b="1" dirty="0"/>
              <a:t>即</a:t>
            </a:r>
            <a:r>
              <a:rPr lang="zh-CN" altLang="zh-CN" sz="2200" b="1" dirty="0"/>
              <a:t>应当调用基类与之对应的赋值函数、拷贝构造函数和移动函数来完成基类成员的相应处理。</a:t>
            </a:r>
            <a:endParaRPr lang="zh-CN" altLang="en-US" sz="2200" b="1" dirty="0"/>
          </a:p>
        </p:txBody>
      </p:sp>
    </p:spTree>
    <p:extLst>
      <p:ext uri="{BB962C8B-B14F-4D97-AF65-F5344CB8AC3E}">
        <p14:creationId xmlns:p14="http://schemas.microsoft.com/office/powerpoint/2010/main" val="320018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196753"/>
            <a:ext cx="8568952" cy="4680520"/>
          </a:xfrm>
        </p:spPr>
        <p:txBody>
          <a:bodyPr/>
          <a:lstStyle/>
          <a:p>
            <a:pPr marL="0" indent="0">
              <a:buNone/>
            </a:pPr>
            <a:r>
              <a:rPr lang="zh-CN" altLang="zh-CN" sz="2400" b="1" dirty="0">
                <a:solidFill>
                  <a:srgbClr val="0000CC"/>
                </a:solidFill>
              </a:rPr>
              <a:t>【例</a:t>
            </a:r>
            <a:r>
              <a:rPr lang="en-US" altLang="zh-CN" sz="2400" b="1" dirty="0">
                <a:solidFill>
                  <a:srgbClr val="0000CC"/>
                </a:solidFill>
              </a:rPr>
              <a:t>4-13</a:t>
            </a:r>
            <a:r>
              <a:rPr lang="zh-CN" altLang="zh-CN" sz="2400" b="1" dirty="0">
                <a:solidFill>
                  <a:srgbClr val="0000CC"/>
                </a:solidFill>
              </a:rPr>
              <a:t>】类</a:t>
            </a:r>
            <a:r>
              <a:rPr lang="en-US" altLang="zh-CN" sz="2400" b="1" dirty="0">
                <a:solidFill>
                  <a:srgbClr val="0000CC"/>
                </a:solidFill>
              </a:rPr>
              <a:t>A</a:t>
            </a:r>
            <a:r>
              <a:rPr lang="zh-CN" altLang="zh-CN" sz="2400" b="1" dirty="0">
                <a:solidFill>
                  <a:srgbClr val="0000CC"/>
                </a:solidFill>
              </a:rPr>
              <a:t>具有数据成员</a:t>
            </a:r>
            <a:r>
              <a:rPr lang="en-US" altLang="zh-CN" sz="2400" b="1" dirty="0">
                <a:solidFill>
                  <a:srgbClr val="0000CC"/>
                </a:solidFill>
              </a:rPr>
              <a:t>x</a:t>
            </a:r>
            <a:r>
              <a:rPr lang="zh-CN" altLang="zh-CN" sz="2400" b="1" dirty="0">
                <a:solidFill>
                  <a:srgbClr val="0000CC"/>
                </a:solidFill>
              </a:rPr>
              <a:t>，并定义了赋值函数，拷贝构造函数和它们的移动函数版本，以实现对象间的赋值、拷贝或移动操作，类</a:t>
            </a:r>
            <a:r>
              <a:rPr lang="en-US" altLang="zh-CN" sz="2400" b="1" dirty="0">
                <a:solidFill>
                  <a:srgbClr val="0000CC"/>
                </a:solidFill>
              </a:rPr>
              <a:t>B</a:t>
            </a:r>
            <a:r>
              <a:rPr lang="zh-CN" altLang="zh-CN" sz="2400" b="1" dirty="0">
                <a:solidFill>
                  <a:srgbClr val="0000CC"/>
                </a:solidFill>
              </a:rPr>
              <a:t>从类</a:t>
            </a:r>
            <a:r>
              <a:rPr lang="en-US" altLang="zh-CN" sz="2400" b="1" dirty="0">
                <a:solidFill>
                  <a:srgbClr val="0000CC"/>
                </a:solidFill>
              </a:rPr>
              <a:t>A</a:t>
            </a:r>
            <a:r>
              <a:rPr lang="zh-CN" altLang="zh-CN" sz="2400" b="1" dirty="0">
                <a:solidFill>
                  <a:srgbClr val="0000CC"/>
                </a:solidFill>
              </a:rPr>
              <a:t>派生，并有数据成员</a:t>
            </a:r>
            <a:r>
              <a:rPr lang="en-US" altLang="zh-CN" sz="2400" b="1" dirty="0">
                <a:solidFill>
                  <a:srgbClr val="0000CC"/>
                </a:solidFill>
              </a:rPr>
              <a:t>y</a:t>
            </a:r>
            <a:r>
              <a:rPr lang="zh-CN" altLang="zh-CN" sz="2400" b="1" dirty="0">
                <a:solidFill>
                  <a:srgbClr val="0000CC"/>
                </a:solidFill>
              </a:rPr>
              <a:t>。设计类</a:t>
            </a:r>
            <a:r>
              <a:rPr lang="en-US" altLang="zh-CN" sz="2400" b="1" dirty="0">
                <a:solidFill>
                  <a:srgbClr val="0000CC"/>
                </a:solidFill>
              </a:rPr>
              <a:t>B</a:t>
            </a:r>
            <a:r>
              <a:rPr lang="zh-CN" altLang="zh-CN" sz="2400" b="1" dirty="0">
                <a:solidFill>
                  <a:srgbClr val="0000CC"/>
                </a:solidFill>
              </a:rPr>
              <a:t>的赋值、拷贝构造函数和移动函数，实现派生类</a:t>
            </a:r>
            <a:r>
              <a:rPr lang="en-US" altLang="zh-CN" sz="2400" b="1" dirty="0">
                <a:solidFill>
                  <a:srgbClr val="0000CC"/>
                </a:solidFill>
              </a:rPr>
              <a:t>B</a:t>
            </a:r>
            <a:r>
              <a:rPr lang="zh-CN" altLang="zh-CN" sz="2400" b="1" dirty="0">
                <a:solidFill>
                  <a:srgbClr val="0000CC"/>
                </a:solidFill>
              </a:rPr>
              <a:t>的对象间的赋值、拷贝和移动操作。</a:t>
            </a:r>
            <a:endParaRPr lang="en-US" altLang="zh-CN" sz="2400" b="1" dirty="0">
              <a:solidFill>
                <a:srgbClr val="0000CC"/>
              </a:solidFill>
            </a:endParaRPr>
          </a:p>
          <a:p>
            <a:pPr marL="0" indent="0">
              <a:buNone/>
            </a:pPr>
            <a:r>
              <a:rPr lang="zh-CN" altLang="en-US" sz="2400" b="1" dirty="0">
                <a:solidFill>
                  <a:srgbClr val="FF0000"/>
                </a:solidFill>
              </a:rPr>
              <a:t>设计思路：</a:t>
            </a:r>
            <a:endParaRPr lang="en-US" altLang="zh-CN" sz="2400" b="1" dirty="0">
              <a:solidFill>
                <a:srgbClr val="FF0000"/>
              </a:solidFill>
            </a:endParaRPr>
          </a:p>
          <a:p>
            <a:pPr marL="0" indent="0">
              <a:buNone/>
            </a:pPr>
            <a:r>
              <a:rPr lang="en-US" altLang="zh-CN" sz="2200" dirty="0">
                <a:solidFill>
                  <a:srgbClr val="FF0000"/>
                </a:solidFill>
              </a:rPr>
              <a:t>    </a:t>
            </a:r>
            <a:r>
              <a:rPr lang="en-US" altLang="zh-CN" sz="2200" b="1" dirty="0">
                <a:solidFill>
                  <a:srgbClr val="FF0000"/>
                </a:solidFill>
              </a:rPr>
              <a:t>   </a:t>
            </a:r>
            <a:r>
              <a:rPr lang="zh-CN" altLang="en-US" sz="2200" b="1" dirty="0"/>
              <a:t>根据前面的规则，当一个类设计了赋值运算符函数、拷贝构造函数和移动函数时，就需要在这些函数中提供对基类对应函数的初始化支持</a:t>
            </a:r>
            <a:r>
              <a:rPr lang="zh-CN" altLang="en-US" sz="2200" b="1" dirty="0" smtClean="0"/>
              <a:t>。</a:t>
            </a:r>
            <a:endParaRPr lang="en-US" altLang="zh-CN" sz="2200" b="1" dirty="0" smtClean="0"/>
          </a:p>
          <a:p>
            <a:pPr marL="0" indent="0">
              <a:buNone/>
            </a:pPr>
            <a:r>
              <a:rPr lang="en-US" altLang="zh-CN" sz="2200" b="1" dirty="0" smtClean="0"/>
              <a:t>       </a:t>
            </a:r>
            <a:r>
              <a:rPr lang="zh-CN" altLang="en-US" sz="2200" b="1" dirty="0" smtClean="0"/>
              <a:t>因此</a:t>
            </a:r>
            <a:r>
              <a:rPr lang="zh-CN" altLang="en-US" sz="2200" b="1" dirty="0"/>
              <a:t>，在类</a:t>
            </a:r>
            <a:r>
              <a:rPr lang="en-US" altLang="zh-CN" sz="2200" b="1" dirty="0"/>
              <a:t>B</a:t>
            </a:r>
            <a:r>
              <a:rPr lang="zh-CN" altLang="en-US" sz="2200" b="1" dirty="0"/>
              <a:t>的相应函数设计中，要提供对基类</a:t>
            </a:r>
            <a:r>
              <a:rPr lang="en-US" altLang="zh-CN" sz="2200" b="1" dirty="0"/>
              <a:t>A</a:t>
            </a:r>
            <a:r>
              <a:rPr lang="zh-CN" altLang="en-US" sz="2200" b="1" dirty="0"/>
              <a:t>对应函数的初始化列表。</a:t>
            </a:r>
            <a:endParaRPr lang="zh-CN" altLang="zh-CN" sz="2200" b="1" dirty="0"/>
          </a:p>
          <a:p>
            <a:pPr marL="0" indent="0">
              <a:buNone/>
            </a:pPr>
            <a:endParaRPr lang="zh-CN" altLang="en-US" sz="2000" dirty="0"/>
          </a:p>
        </p:txBody>
      </p:sp>
      <p:sp>
        <p:nvSpPr>
          <p:cNvPr id="4"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4.5.3  </a:t>
            </a:r>
            <a:r>
              <a:rPr lang="zh-CN" altLang="zh-CN" sz="3600" b="1" kern="1200" dirty="0">
                <a:solidFill>
                  <a:srgbClr val="C00000"/>
                </a:solidFill>
              </a:rPr>
              <a:t>派生类的赋值、拷贝和移动操作</a:t>
            </a:r>
            <a:endParaRPr lang="zh-CN" altLang="en-US" sz="3600" b="1" kern="1200" dirty="0">
              <a:solidFill>
                <a:srgbClr val="C00000"/>
              </a:solidFill>
            </a:endParaRPr>
          </a:p>
        </p:txBody>
      </p:sp>
    </p:spTree>
    <p:extLst>
      <p:ext uri="{BB962C8B-B14F-4D97-AF65-F5344CB8AC3E}">
        <p14:creationId xmlns:p14="http://schemas.microsoft.com/office/powerpoint/2010/main" val="32476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7937" y="7707"/>
            <a:ext cx="4139952" cy="4970445"/>
          </a:xfrm>
        </p:spPr>
        <p:txBody>
          <a:bodyPr/>
          <a:lstStyle/>
          <a:p>
            <a:pPr marL="0" indent="0">
              <a:buNone/>
            </a:pPr>
            <a:r>
              <a:rPr lang="en-US" altLang="zh-CN" sz="1600" b="1" dirty="0" smtClean="0"/>
              <a:t>#</a:t>
            </a:r>
            <a:r>
              <a:rPr lang="en-US" altLang="zh-CN" sz="1600" b="1" dirty="0"/>
              <a:t>include &lt;</a:t>
            </a:r>
            <a:r>
              <a:rPr lang="en-US" altLang="zh-CN" sz="1600" b="1" dirty="0" err="1"/>
              <a:t>iostream</a:t>
            </a:r>
            <a:r>
              <a:rPr lang="en-US" altLang="zh-CN" sz="1600" b="1" dirty="0"/>
              <a:t>&gt;</a:t>
            </a:r>
            <a:endParaRPr lang="zh-CN" altLang="zh-CN" sz="1600" b="1" dirty="0"/>
          </a:p>
          <a:p>
            <a:pPr marL="0" indent="0">
              <a:buNone/>
            </a:pPr>
            <a:r>
              <a:rPr lang="en-US" altLang="zh-CN" sz="1600" b="1" dirty="0"/>
              <a:t>using namespace </a:t>
            </a:r>
            <a:r>
              <a:rPr lang="en-US" altLang="zh-CN" sz="1600" b="1" dirty="0" err="1"/>
              <a:t>std</a:t>
            </a:r>
            <a:r>
              <a:rPr lang="en-US" altLang="zh-CN" sz="1600" b="1" dirty="0"/>
              <a:t>;</a:t>
            </a:r>
            <a:endParaRPr lang="zh-CN" altLang="zh-CN" sz="1600" b="1" dirty="0"/>
          </a:p>
          <a:p>
            <a:pPr marL="0" indent="0">
              <a:buNone/>
            </a:pPr>
            <a:r>
              <a:rPr lang="en-US" altLang="zh-CN" sz="1600" b="1" dirty="0"/>
              <a:t>class A </a:t>
            </a:r>
            <a:r>
              <a:rPr lang="en-US" altLang="zh-CN" sz="1600" b="1" dirty="0" smtClean="0"/>
              <a:t>{</a:t>
            </a:r>
            <a:endParaRPr lang="en-US" altLang="zh-CN" sz="1600" b="1" dirty="0"/>
          </a:p>
          <a:p>
            <a:pPr marL="0" indent="0">
              <a:buNone/>
            </a:pPr>
            <a:r>
              <a:rPr lang="en-US" altLang="zh-CN" sz="1600" b="1" dirty="0"/>
              <a:t> </a:t>
            </a:r>
            <a:r>
              <a:rPr lang="en-US" altLang="zh-CN" sz="1600" b="1" dirty="0" smtClean="0"/>
              <a:t>   </a:t>
            </a:r>
            <a:r>
              <a:rPr lang="en-US" altLang="zh-CN" sz="1600" b="1" dirty="0" err="1" smtClean="0"/>
              <a:t>int</a:t>
            </a:r>
            <a:r>
              <a:rPr lang="en-US" altLang="zh-CN" sz="1600" b="1" dirty="0" smtClean="0"/>
              <a:t> </a:t>
            </a:r>
            <a:r>
              <a:rPr lang="en-US" altLang="zh-CN" sz="1600" b="1" dirty="0"/>
              <a:t>x;</a:t>
            </a:r>
            <a:endParaRPr lang="zh-CN" altLang="zh-CN" sz="1600" b="1" dirty="0"/>
          </a:p>
          <a:p>
            <a:pPr marL="0" indent="0">
              <a:buNone/>
            </a:pPr>
            <a:r>
              <a:rPr lang="en-US" altLang="zh-CN" sz="1600" b="1" dirty="0"/>
              <a:t>public:</a:t>
            </a:r>
            <a:endParaRPr lang="zh-CN" altLang="zh-CN" sz="1600" b="1" dirty="0"/>
          </a:p>
          <a:p>
            <a:pPr marL="0" indent="0">
              <a:buNone/>
            </a:pPr>
            <a:r>
              <a:rPr lang="en-US" altLang="zh-CN" sz="1600" b="1" dirty="0"/>
              <a:t>    </a:t>
            </a:r>
            <a:r>
              <a:rPr lang="en-US" altLang="zh-CN" sz="1600" b="1" dirty="0" smtClean="0"/>
              <a:t>A(</a:t>
            </a:r>
            <a:r>
              <a:rPr lang="en-US" altLang="zh-CN" sz="1600" b="1" dirty="0" err="1" smtClean="0"/>
              <a:t>int</a:t>
            </a:r>
            <a:r>
              <a:rPr lang="en-US" altLang="zh-CN" sz="1600" b="1" dirty="0" smtClean="0"/>
              <a:t> </a:t>
            </a:r>
            <a:r>
              <a:rPr lang="en-US" altLang="zh-CN" sz="1600" b="1" dirty="0"/>
              <a:t>a =0, </a:t>
            </a:r>
            <a:r>
              <a:rPr lang="en-US" altLang="zh-CN" sz="1600" b="1" dirty="0" err="1"/>
              <a:t>int</a:t>
            </a:r>
            <a:r>
              <a:rPr lang="en-US" altLang="zh-CN" sz="1600" b="1" dirty="0"/>
              <a:t> b = 2) :x(a){}</a:t>
            </a:r>
            <a:endParaRPr lang="zh-CN" altLang="zh-CN" sz="1600" b="1" dirty="0"/>
          </a:p>
          <a:p>
            <a:pPr marL="0" indent="0">
              <a:buNone/>
            </a:pPr>
            <a:r>
              <a:rPr lang="en-US" altLang="zh-CN" sz="1600" b="1" dirty="0"/>
              <a:t>    </a:t>
            </a:r>
            <a:r>
              <a:rPr lang="en-US" altLang="zh-CN" sz="1600" b="1" dirty="0" smtClean="0"/>
              <a:t>A </a:t>
            </a:r>
            <a:r>
              <a:rPr lang="en-US" altLang="zh-CN" sz="1600" b="1" dirty="0"/>
              <a:t>&amp;operator=(A&amp; o) { </a:t>
            </a:r>
          </a:p>
          <a:p>
            <a:pPr marL="0" indent="0">
              <a:buNone/>
            </a:pPr>
            <a:r>
              <a:rPr lang="en-US" altLang="zh-CN" sz="1600" b="1" dirty="0"/>
              <a:t>    </a:t>
            </a:r>
            <a:r>
              <a:rPr lang="en-US" altLang="zh-CN" sz="1600" b="1" dirty="0" smtClean="0"/>
              <a:t>    x </a:t>
            </a:r>
            <a:r>
              <a:rPr lang="en-US" altLang="zh-CN" sz="1600" b="1" dirty="0"/>
              <a:t>= </a:t>
            </a:r>
            <a:r>
              <a:rPr lang="en-US" altLang="zh-CN" sz="1600" b="1" dirty="0" err="1"/>
              <a:t>o.x</a:t>
            </a:r>
            <a:r>
              <a:rPr lang="en-US" altLang="zh-CN" sz="1600" b="1" dirty="0"/>
              <a:t>;</a:t>
            </a:r>
          </a:p>
          <a:p>
            <a:pPr marL="0" indent="0">
              <a:buNone/>
            </a:pPr>
            <a:r>
              <a:rPr lang="en-US" altLang="zh-CN" sz="1600" b="1" dirty="0"/>
              <a:t>        </a:t>
            </a:r>
            <a:r>
              <a:rPr lang="en-US" altLang="zh-CN" sz="1600" b="1" dirty="0" err="1" smtClean="0"/>
              <a:t>cout</a:t>
            </a:r>
            <a:r>
              <a:rPr lang="en-US" altLang="zh-CN" sz="1600" b="1" dirty="0" smtClean="0"/>
              <a:t> </a:t>
            </a:r>
            <a:r>
              <a:rPr lang="en-US" altLang="zh-CN" sz="1600" b="1" dirty="0"/>
              <a:t>&lt;&lt; "In A =(A&amp;)" &lt;&lt; </a:t>
            </a:r>
            <a:r>
              <a:rPr lang="en-US" altLang="zh-CN" sz="1600" b="1" dirty="0" err="1"/>
              <a:t>endl</a:t>
            </a:r>
            <a:r>
              <a:rPr lang="en-US" altLang="zh-CN" sz="1600" b="1" dirty="0"/>
              <a:t>;</a:t>
            </a:r>
          </a:p>
          <a:p>
            <a:pPr marL="0" indent="0">
              <a:buNone/>
            </a:pPr>
            <a:r>
              <a:rPr lang="en-US" altLang="zh-CN" sz="1600" b="1" dirty="0"/>
              <a:t>        </a:t>
            </a:r>
            <a:r>
              <a:rPr lang="en-US" altLang="zh-CN" sz="1600" b="1" dirty="0" smtClean="0"/>
              <a:t>return </a:t>
            </a:r>
            <a:r>
              <a:rPr lang="en-US" altLang="zh-CN" sz="1600" b="1" dirty="0"/>
              <a:t>*this; </a:t>
            </a:r>
            <a:r>
              <a:rPr lang="en-US" altLang="zh-CN" sz="1600" b="1" dirty="0" smtClean="0"/>
              <a:t>}</a:t>
            </a:r>
            <a:endParaRPr lang="zh-CN" altLang="zh-CN" sz="1600" b="1" dirty="0"/>
          </a:p>
          <a:p>
            <a:pPr marL="0" indent="0">
              <a:buNone/>
            </a:pPr>
            <a:r>
              <a:rPr lang="en-US" altLang="zh-CN" sz="1600" b="1" dirty="0"/>
              <a:t>    </a:t>
            </a:r>
            <a:r>
              <a:rPr lang="en-US" altLang="zh-CN" sz="1600" b="1" dirty="0" smtClean="0"/>
              <a:t>A</a:t>
            </a:r>
            <a:r>
              <a:rPr lang="en-US" altLang="zh-CN" sz="1600" b="1" dirty="0"/>
              <a:t>&amp; operator=(A &amp;&amp;o) = default;  </a:t>
            </a:r>
            <a:endParaRPr lang="en-US" altLang="zh-CN" sz="1600" b="1" dirty="0" smtClean="0"/>
          </a:p>
          <a:p>
            <a:pPr marL="0" indent="0">
              <a:buNone/>
            </a:pPr>
            <a:r>
              <a:rPr lang="en-US" altLang="zh-CN" sz="1600" b="1" dirty="0"/>
              <a:t> </a:t>
            </a:r>
            <a:r>
              <a:rPr lang="en-US" altLang="zh-CN" sz="1600" b="1" dirty="0" smtClean="0"/>
              <a:t>   </a:t>
            </a:r>
            <a:r>
              <a:rPr lang="en-US" altLang="zh-CN" sz="1600" b="1" dirty="0" smtClean="0">
                <a:solidFill>
                  <a:srgbClr val="FF0000"/>
                </a:solidFill>
              </a:rPr>
              <a:t>//</a:t>
            </a:r>
            <a:r>
              <a:rPr lang="zh-CN" altLang="zh-CN" sz="1600" b="1" dirty="0">
                <a:solidFill>
                  <a:srgbClr val="FF0000"/>
                </a:solidFill>
              </a:rPr>
              <a:t>使用默认的合成移动赋值函数</a:t>
            </a:r>
          </a:p>
          <a:p>
            <a:pPr marL="0" indent="0">
              <a:buNone/>
            </a:pPr>
            <a:r>
              <a:rPr lang="en-US" altLang="zh-CN" sz="1600" b="1" dirty="0"/>
              <a:t>    </a:t>
            </a:r>
            <a:r>
              <a:rPr lang="en-US" altLang="zh-CN" sz="1600" b="1" dirty="0" smtClean="0"/>
              <a:t>A(A </a:t>
            </a:r>
            <a:r>
              <a:rPr lang="en-US" altLang="zh-CN" sz="1600" b="1" dirty="0"/>
              <a:t>&amp;o):x(</a:t>
            </a:r>
            <a:r>
              <a:rPr lang="en-US" altLang="zh-CN" sz="1600" b="1" dirty="0" err="1"/>
              <a:t>o.x</a:t>
            </a:r>
            <a:r>
              <a:rPr lang="en-US" altLang="zh-CN" sz="1600" b="1" dirty="0"/>
              <a:t>) { </a:t>
            </a:r>
            <a:r>
              <a:rPr lang="en-US" altLang="zh-CN" sz="1600" b="1" dirty="0" err="1"/>
              <a:t>cout</a:t>
            </a:r>
            <a:r>
              <a:rPr lang="en-US" altLang="zh-CN" sz="1600" b="1" dirty="0"/>
              <a:t> &lt;&lt; "In A</a:t>
            </a:r>
            <a:r>
              <a:rPr lang="en-US" altLang="zh-CN" sz="1600" b="1" dirty="0" smtClean="0"/>
              <a:t>(&amp;)“ </a:t>
            </a:r>
          </a:p>
          <a:p>
            <a:pPr marL="0" indent="0">
              <a:buNone/>
            </a:pPr>
            <a:r>
              <a:rPr lang="en-US" altLang="zh-CN" sz="1600" b="1" dirty="0"/>
              <a:t> </a:t>
            </a:r>
            <a:r>
              <a:rPr lang="en-US" altLang="zh-CN" sz="1600" b="1" dirty="0" smtClean="0"/>
              <a:t>          &lt;&lt;</a:t>
            </a:r>
            <a:r>
              <a:rPr lang="en-US" altLang="zh-CN" sz="1600" b="1" dirty="0" err="1"/>
              <a:t>endl</a:t>
            </a:r>
            <a:r>
              <a:rPr lang="en-US" altLang="zh-CN" sz="1600" b="1" dirty="0"/>
              <a:t>; }</a:t>
            </a:r>
            <a:endParaRPr lang="zh-CN" altLang="zh-CN" sz="1600" b="1" dirty="0"/>
          </a:p>
          <a:p>
            <a:pPr marL="0" indent="0">
              <a:buNone/>
            </a:pPr>
            <a:r>
              <a:rPr lang="en-US" altLang="zh-CN" sz="1600" b="1" dirty="0"/>
              <a:t>    </a:t>
            </a:r>
            <a:r>
              <a:rPr lang="en-US" altLang="zh-CN" sz="1600" b="1" dirty="0" smtClean="0"/>
              <a:t>A(A </a:t>
            </a:r>
            <a:r>
              <a:rPr lang="en-US" altLang="zh-CN" sz="1600" b="1" dirty="0"/>
              <a:t>&amp;&amp;o):x(</a:t>
            </a:r>
            <a:r>
              <a:rPr lang="en-US" altLang="zh-CN" sz="1600" b="1" dirty="0" err="1"/>
              <a:t>std</a:t>
            </a:r>
            <a:r>
              <a:rPr lang="en-US" altLang="zh-CN" sz="1600" b="1" dirty="0"/>
              <a:t>::move(</a:t>
            </a:r>
            <a:r>
              <a:rPr lang="en-US" altLang="zh-CN" sz="1600" b="1" dirty="0" err="1"/>
              <a:t>o.x</a:t>
            </a:r>
            <a:r>
              <a:rPr lang="en-US" altLang="zh-CN" sz="1600" b="1" dirty="0"/>
              <a:t>)) { </a:t>
            </a:r>
            <a:r>
              <a:rPr lang="en-US" altLang="zh-CN" sz="1600" b="1" dirty="0" smtClean="0"/>
              <a:t>    </a:t>
            </a:r>
          </a:p>
          <a:p>
            <a:pPr marL="0" indent="0">
              <a:buNone/>
            </a:pPr>
            <a:r>
              <a:rPr lang="en-US" altLang="zh-CN" sz="1600" b="1" dirty="0"/>
              <a:t> </a:t>
            </a:r>
            <a:r>
              <a:rPr lang="en-US" altLang="zh-CN" sz="1600" b="1" dirty="0" smtClean="0"/>
              <a:t>          </a:t>
            </a:r>
            <a:r>
              <a:rPr lang="en-US" altLang="zh-CN" sz="1600" b="1" dirty="0" err="1" smtClean="0"/>
              <a:t>cout</a:t>
            </a:r>
            <a:r>
              <a:rPr lang="en-US" altLang="zh-CN" sz="1600" b="1" dirty="0"/>
              <a:t>&lt;&lt;"In </a:t>
            </a:r>
            <a:r>
              <a:rPr lang="en-US" altLang="zh-CN" sz="1600" b="1" dirty="0" smtClean="0"/>
              <a:t>A(&amp;&amp;)“&lt;&lt;</a:t>
            </a:r>
            <a:r>
              <a:rPr lang="en-US" altLang="zh-CN" sz="1600" b="1" dirty="0" err="1"/>
              <a:t>endl</a:t>
            </a:r>
            <a:r>
              <a:rPr lang="en-US" altLang="zh-CN" sz="1600" b="1" dirty="0"/>
              <a:t>; }</a:t>
            </a:r>
            <a:endParaRPr lang="zh-CN" altLang="zh-CN" sz="1600" b="1" dirty="0"/>
          </a:p>
          <a:p>
            <a:pPr marL="0" indent="0">
              <a:buNone/>
            </a:pPr>
            <a:r>
              <a:rPr lang="en-US" altLang="zh-CN" sz="1600" b="1" dirty="0"/>
              <a:t>};</a:t>
            </a:r>
            <a:endParaRPr lang="zh-CN" altLang="zh-CN" sz="1600" b="1" dirty="0"/>
          </a:p>
          <a:p>
            <a:endParaRPr lang="zh-CN" altLang="en-US" sz="1800" dirty="0"/>
          </a:p>
        </p:txBody>
      </p:sp>
      <p:sp>
        <p:nvSpPr>
          <p:cNvPr id="6" name="内容占位符 2"/>
          <p:cNvSpPr txBox="1">
            <a:spLocks/>
          </p:cNvSpPr>
          <p:nvPr/>
        </p:nvSpPr>
        <p:spPr bwMode="auto">
          <a:xfrm>
            <a:off x="4328338" y="7707"/>
            <a:ext cx="4636150" cy="4861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en-US" altLang="zh-CN" sz="1600" b="1" kern="0" dirty="0" smtClean="0"/>
              <a:t>class B :public A {</a:t>
            </a:r>
            <a:endParaRPr lang="zh-CN" altLang="zh-CN" sz="1600" b="1" kern="0" dirty="0" smtClean="0"/>
          </a:p>
          <a:p>
            <a:pPr marL="0" indent="0">
              <a:buFontTx/>
              <a:buNone/>
            </a:pPr>
            <a:r>
              <a:rPr lang="en-US" altLang="zh-CN" sz="1600" b="1" kern="0" dirty="0"/>
              <a:t> </a:t>
            </a:r>
            <a:r>
              <a:rPr lang="en-US" altLang="zh-CN" sz="1600" b="1" kern="0" dirty="0" smtClean="0"/>
              <a:t>   </a:t>
            </a:r>
            <a:r>
              <a:rPr lang="en-US" altLang="zh-CN" sz="1600" b="1" kern="0" dirty="0" err="1" smtClean="0"/>
              <a:t>int</a:t>
            </a:r>
            <a:r>
              <a:rPr lang="en-US" altLang="zh-CN" sz="1600" b="1" kern="0" dirty="0" smtClean="0"/>
              <a:t> y;</a:t>
            </a:r>
            <a:endParaRPr lang="zh-CN" altLang="zh-CN" sz="1600" b="1" kern="0" dirty="0" smtClean="0"/>
          </a:p>
          <a:p>
            <a:pPr marL="0" indent="0">
              <a:buFontTx/>
              <a:buNone/>
            </a:pPr>
            <a:r>
              <a:rPr lang="en-US" altLang="zh-CN" sz="1600" b="1" kern="0" dirty="0" smtClean="0"/>
              <a:t>public:</a:t>
            </a:r>
            <a:endParaRPr lang="zh-CN" altLang="zh-CN" sz="1600" b="1" kern="0" dirty="0" smtClean="0"/>
          </a:p>
          <a:p>
            <a:pPr marL="0" indent="0">
              <a:buFontTx/>
              <a:buNone/>
            </a:pPr>
            <a:r>
              <a:rPr lang="en-US" altLang="zh-CN" sz="1600" b="1" kern="0" dirty="0"/>
              <a:t> </a:t>
            </a:r>
            <a:r>
              <a:rPr lang="en-US" altLang="zh-CN" sz="1600" b="1" kern="0" dirty="0" smtClean="0"/>
              <a:t>   B(</a:t>
            </a:r>
            <a:r>
              <a:rPr lang="en-US" altLang="zh-CN" sz="1600" b="1" kern="0" dirty="0" err="1" smtClean="0"/>
              <a:t>int</a:t>
            </a:r>
            <a:r>
              <a:rPr lang="en-US" altLang="zh-CN" sz="1600" b="1" kern="0" dirty="0" smtClean="0"/>
              <a:t> a=0, </a:t>
            </a:r>
            <a:r>
              <a:rPr lang="en-US" altLang="zh-CN" sz="1600" b="1" kern="0" dirty="0" err="1" smtClean="0"/>
              <a:t>int</a:t>
            </a:r>
            <a:r>
              <a:rPr lang="en-US" altLang="zh-CN" sz="1600" b="1" kern="0" dirty="0" smtClean="0"/>
              <a:t> b=0) :A(a),y(b){}</a:t>
            </a:r>
            <a:endParaRPr lang="zh-CN" altLang="zh-CN" sz="1600" b="1" kern="0" dirty="0" smtClean="0"/>
          </a:p>
          <a:p>
            <a:pPr marL="0" indent="0">
              <a:buFontTx/>
              <a:buNone/>
            </a:pPr>
            <a:r>
              <a:rPr lang="en-US" altLang="zh-CN" sz="1600" b="1" kern="0" dirty="0"/>
              <a:t> </a:t>
            </a:r>
            <a:r>
              <a:rPr lang="en-US" altLang="zh-CN" sz="1600" b="1" kern="0" dirty="0" smtClean="0"/>
              <a:t>   B&amp; operator=(B&amp; o) { </a:t>
            </a:r>
          </a:p>
          <a:p>
            <a:pPr marL="0" indent="0">
              <a:buFontTx/>
              <a:buNone/>
            </a:pPr>
            <a:r>
              <a:rPr lang="en-US" altLang="zh-CN" sz="1600" b="1" kern="0" dirty="0" smtClean="0"/>
              <a:t>        A::operator=(o); </a:t>
            </a:r>
          </a:p>
          <a:p>
            <a:pPr marL="0" indent="0">
              <a:buFontTx/>
              <a:buNone/>
            </a:pPr>
            <a:r>
              <a:rPr lang="en-US" altLang="zh-CN" sz="1600" b="1" kern="0" dirty="0" smtClean="0"/>
              <a:t>        </a:t>
            </a:r>
            <a:r>
              <a:rPr lang="en-US" altLang="zh-CN" sz="1600" b="1" kern="0" dirty="0" err="1" smtClean="0"/>
              <a:t>cout</a:t>
            </a:r>
            <a:r>
              <a:rPr lang="en-US" altLang="zh-CN" sz="1600" b="1" kern="0" dirty="0" smtClean="0"/>
              <a:t>&lt;&lt;"In B=(B&amp;)"&lt;&lt;</a:t>
            </a:r>
            <a:r>
              <a:rPr lang="en-US" altLang="zh-CN" sz="1600" b="1" kern="0" dirty="0" err="1" smtClean="0"/>
              <a:t>endl</a:t>
            </a:r>
            <a:r>
              <a:rPr lang="en-US" altLang="zh-CN" sz="1600" b="1" kern="0" dirty="0" smtClean="0"/>
              <a:t>;	</a:t>
            </a:r>
          </a:p>
          <a:p>
            <a:pPr marL="0" indent="0">
              <a:buFontTx/>
              <a:buNone/>
            </a:pPr>
            <a:r>
              <a:rPr lang="en-US" altLang="zh-CN" sz="1600" b="1" kern="0" dirty="0" smtClean="0"/>
              <a:t>        return *this; }</a:t>
            </a:r>
            <a:endParaRPr lang="zh-CN" altLang="zh-CN" sz="1600" b="1" kern="0" dirty="0" smtClean="0"/>
          </a:p>
          <a:p>
            <a:pPr marL="0" indent="0">
              <a:buFontTx/>
              <a:buNone/>
            </a:pPr>
            <a:r>
              <a:rPr lang="en-US" altLang="zh-CN" sz="1600" b="1" kern="0" dirty="0"/>
              <a:t> </a:t>
            </a:r>
            <a:r>
              <a:rPr lang="en-US" altLang="zh-CN" sz="1600" b="1" kern="0" dirty="0" smtClean="0"/>
              <a:t>   B&amp; operator=(B &amp;&amp;o) { </a:t>
            </a:r>
          </a:p>
          <a:p>
            <a:pPr marL="0" indent="0">
              <a:buFontTx/>
              <a:buNone/>
            </a:pPr>
            <a:r>
              <a:rPr lang="en-US" altLang="zh-CN" sz="1600" b="1" kern="0" dirty="0"/>
              <a:t> </a:t>
            </a:r>
            <a:r>
              <a:rPr lang="en-US" altLang="zh-CN" sz="1600" b="1" kern="0" dirty="0" smtClean="0"/>
              <a:t>       A::operator=(std::move(0));</a:t>
            </a:r>
            <a:endParaRPr lang="zh-CN" altLang="zh-CN" sz="1600" b="1" kern="0" dirty="0" smtClean="0"/>
          </a:p>
          <a:p>
            <a:pPr marL="0" indent="0">
              <a:buFontTx/>
              <a:buNone/>
            </a:pPr>
            <a:r>
              <a:rPr lang="en-US" altLang="zh-CN" sz="1600" b="1" kern="0" dirty="0" smtClean="0"/>
              <a:t>        </a:t>
            </a:r>
            <a:r>
              <a:rPr lang="en-US" altLang="zh-CN" sz="1600" b="1" kern="0" dirty="0" err="1" smtClean="0"/>
              <a:t>cout</a:t>
            </a:r>
            <a:r>
              <a:rPr lang="en-US" altLang="zh-CN" sz="1600" b="1" kern="0" dirty="0" smtClean="0"/>
              <a:t> &lt;&lt; "In B =(B&amp;&amp;)" &lt;&lt; </a:t>
            </a:r>
            <a:r>
              <a:rPr lang="en-US" altLang="zh-CN" sz="1600" b="1" kern="0" dirty="0" err="1" smtClean="0"/>
              <a:t>endl</a:t>
            </a:r>
            <a:r>
              <a:rPr lang="en-US" altLang="zh-CN" sz="1600" b="1" kern="0" dirty="0" smtClean="0"/>
              <a:t>; 	</a:t>
            </a:r>
          </a:p>
          <a:p>
            <a:pPr marL="0" indent="0">
              <a:buFontTx/>
              <a:buNone/>
            </a:pPr>
            <a:r>
              <a:rPr lang="en-US" altLang="zh-CN" sz="1600" b="1" kern="0" dirty="0" smtClean="0"/>
              <a:t>        return *this; }</a:t>
            </a:r>
            <a:endParaRPr lang="zh-CN" altLang="zh-CN" sz="1600" b="1" kern="0" dirty="0" smtClean="0"/>
          </a:p>
          <a:p>
            <a:pPr marL="0" indent="0">
              <a:buFontTx/>
              <a:buNone/>
            </a:pPr>
            <a:r>
              <a:rPr lang="en-US" altLang="zh-CN" sz="1600" b="1" kern="0" dirty="0"/>
              <a:t> </a:t>
            </a:r>
            <a:r>
              <a:rPr lang="en-US" altLang="zh-CN" sz="1600" b="1" kern="0" dirty="0" smtClean="0"/>
              <a:t>   B(B &amp;o):</a:t>
            </a:r>
            <a:r>
              <a:rPr lang="en-US" altLang="zh-CN" sz="1600" b="1" kern="0" dirty="0" smtClean="0">
                <a:solidFill>
                  <a:srgbClr val="FF0000"/>
                </a:solidFill>
              </a:rPr>
              <a:t>A(o)</a:t>
            </a:r>
            <a:r>
              <a:rPr lang="en-US" altLang="zh-CN" sz="1600" b="1" kern="0" dirty="0" smtClean="0"/>
              <a:t> { </a:t>
            </a:r>
            <a:r>
              <a:rPr lang="en-US" altLang="zh-CN" sz="1600" b="1" kern="0" dirty="0" err="1" smtClean="0"/>
              <a:t>cout</a:t>
            </a:r>
            <a:r>
              <a:rPr lang="en-US" altLang="zh-CN" sz="1600" b="1" kern="0" dirty="0" smtClean="0"/>
              <a:t> &lt;&lt; "In B(&amp;)" &lt;&lt; </a:t>
            </a:r>
            <a:r>
              <a:rPr lang="en-US" altLang="zh-CN" sz="1600" b="1" kern="0" dirty="0" err="1" smtClean="0"/>
              <a:t>endl</a:t>
            </a:r>
            <a:r>
              <a:rPr lang="en-US" altLang="zh-CN" sz="1600" b="1" kern="0" dirty="0" smtClean="0"/>
              <a:t>; }</a:t>
            </a:r>
            <a:endParaRPr lang="zh-CN" altLang="zh-CN" sz="1600" b="1" kern="0" dirty="0" smtClean="0"/>
          </a:p>
          <a:p>
            <a:pPr marL="0" indent="0">
              <a:buFontTx/>
              <a:buNone/>
            </a:pPr>
            <a:r>
              <a:rPr lang="en-US" altLang="zh-CN" sz="1600" b="1" kern="0" dirty="0"/>
              <a:t> </a:t>
            </a:r>
            <a:r>
              <a:rPr lang="en-US" altLang="zh-CN" sz="1600" b="1" kern="0" dirty="0" smtClean="0"/>
              <a:t>   B(B &amp;&amp;o):</a:t>
            </a:r>
            <a:r>
              <a:rPr lang="en-US" altLang="zh-CN" sz="1600" b="1" kern="0" dirty="0" smtClean="0">
                <a:solidFill>
                  <a:srgbClr val="FF0000"/>
                </a:solidFill>
              </a:rPr>
              <a:t>A(</a:t>
            </a:r>
            <a:r>
              <a:rPr lang="en-US" altLang="zh-CN" sz="1600" b="1" kern="0" dirty="0" err="1" smtClean="0">
                <a:solidFill>
                  <a:srgbClr val="FF0000"/>
                </a:solidFill>
              </a:rPr>
              <a:t>std</a:t>
            </a:r>
            <a:r>
              <a:rPr lang="en-US" altLang="zh-CN" sz="1600" b="1" kern="0" dirty="0" smtClean="0">
                <a:solidFill>
                  <a:srgbClr val="FF0000"/>
                </a:solidFill>
              </a:rPr>
              <a:t>::move(o)) </a:t>
            </a:r>
            <a:r>
              <a:rPr lang="en-US" altLang="zh-CN" sz="1600" b="1" kern="0" dirty="0" smtClean="0"/>
              <a:t>{ </a:t>
            </a:r>
            <a:r>
              <a:rPr lang="en-US" altLang="zh-CN" sz="1600" b="1" kern="0" dirty="0" err="1" smtClean="0"/>
              <a:t>cout</a:t>
            </a:r>
            <a:r>
              <a:rPr lang="en-US" altLang="zh-CN" sz="1600" b="1" kern="0" dirty="0" smtClean="0"/>
              <a:t>&lt;&lt;"In </a:t>
            </a:r>
          </a:p>
          <a:p>
            <a:pPr marL="0" indent="0">
              <a:buFontTx/>
              <a:buNone/>
            </a:pPr>
            <a:r>
              <a:rPr lang="en-US" altLang="zh-CN" sz="1600" b="1" kern="0" dirty="0"/>
              <a:t> </a:t>
            </a:r>
            <a:r>
              <a:rPr lang="en-US" altLang="zh-CN" sz="1600" b="1" kern="0" dirty="0" smtClean="0"/>
              <a:t>       B(&amp;&amp;)"&lt;&lt; </a:t>
            </a:r>
            <a:r>
              <a:rPr lang="en-US" altLang="zh-CN" sz="1600" b="1" kern="0" dirty="0" err="1" smtClean="0"/>
              <a:t>endl</a:t>
            </a:r>
            <a:r>
              <a:rPr lang="en-US" altLang="zh-CN" sz="1600" b="1" kern="0" dirty="0" smtClean="0"/>
              <a:t>; }</a:t>
            </a:r>
            <a:endParaRPr lang="zh-CN" altLang="zh-CN" sz="1600" b="1" kern="0" dirty="0" smtClean="0"/>
          </a:p>
          <a:p>
            <a:pPr marL="0" indent="0">
              <a:buFontTx/>
              <a:buNone/>
            </a:pPr>
            <a:r>
              <a:rPr lang="en-US" altLang="zh-CN" sz="1600" b="1" kern="0" dirty="0" smtClean="0"/>
              <a:t>};</a:t>
            </a:r>
            <a:endParaRPr lang="zh-CN" altLang="zh-CN" sz="1600" b="1" kern="0" dirty="0" smtClean="0"/>
          </a:p>
          <a:p>
            <a:pPr marL="0" indent="0">
              <a:buFontTx/>
              <a:buNone/>
            </a:pPr>
            <a:endParaRPr lang="zh-CN" altLang="en-US" sz="1600" b="1" kern="0" dirty="0"/>
          </a:p>
        </p:txBody>
      </p:sp>
      <p:sp>
        <p:nvSpPr>
          <p:cNvPr id="7" name="内容占位符 2"/>
          <p:cNvSpPr txBox="1">
            <a:spLocks/>
          </p:cNvSpPr>
          <p:nvPr/>
        </p:nvSpPr>
        <p:spPr bwMode="auto">
          <a:xfrm>
            <a:off x="125798" y="4897941"/>
            <a:ext cx="3837999"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en-US" altLang="zh-CN" sz="1600" b="1" kern="0" dirty="0" smtClean="0"/>
              <a:t>void main() {</a:t>
            </a:r>
            <a:endParaRPr lang="zh-CN" altLang="zh-CN" sz="1600" b="1" kern="0" dirty="0" smtClean="0"/>
          </a:p>
          <a:p>
            <a:pPr marL="0" indent="0">
              <a:buFontTx/>
              <a:buNone/>
            </a:pPr>
            <a:r>
              <a:rPr lang="en-US" altLang="zh-CN" sz="1600" b="1" kern="0" dirty="0" smtClean="0"/>
              <a:t>    B b,b1(1,2);                             </a:t>
            </a:r>
            <a:endParaRPr lang="zh-CN" altLang="zh-CN" sz="1600" b="1" kern="0" dirty="0" smtClean="0"/>
          </a:p>
          <a:p>
            <a:pPr marL="0" indent="0">
              <a:buFontTx/>
              <a:buNone/>
            </a:pPr>
            <a:r>
              <a:rPr lang="en-US" altLang="zh-CN" sz="1600" b="1" kern="0" dirty="0"/>
              <a:t> </a:t>
            </a:r>
            <a:r>
              <a:rPr lang="en-US" altLang="zh-CN" sz="1600" b="1" kern="0" dirty="0" smtClean="0"/>
              <a:t>   b = b1;                         	//L1</a:t>
            </a:r>
            <a:endParaRPr lang="zh-CN" altLang="zh-CN" sz="1600" b="1" kern="0" dirty="0" smtClean="0"/>
          </a:p>
          <a:p>
            <a:pPr marL="0" indent="0">
              <a:buFontTx/>
              <a:buNone/>
            </a:pPr>
            <a:r>
              <a:rPr lang="en-US" altLang="zh-CN" sz="1600" b="1" kern="0" dirty="0"/>
              <a:t> </a:t>
            </a:r>
            <a:r>
              <a:rPr lang="en-US" altLang="zh-CN" sz="1600" b="1" kern="0" dirty="0" smtClean="0"/>
              <a:t>   B b2(b);                             	//L2</a:t>
            </a:r>
            <a:endParaRPr lang="zh-CN" altLang="zh-CN" sz="1600" b="1" kern="0" dirty="0" smtClean="0"/>
          </a:p>
          <a:p>
            <a:pPr marL="0" indent="0">
              <a:buFontTx/>
              <a:buNone/>
            </a:pPr>
            <a:r>
              <a:rPr lang="en-US" altLang="zh-CN" sz="1600" b="1" kern="0" dirty="0"/>
              <a:t> </a:t>
            </a:r>
            <a:r>
              <a:rPr lang="en-US" altLang="zh-CN" sz="1600" b="1" kern="0" dirty="0" smtClean="0"/>
              <a:t>   B b3=</a:t>
            </a:r>
            <a:r>
              <a:rPr lang="en-US" altLang="zh-CN" sz="1600" b="1" kern="0" dirty="0" err="1" smtClean="0"/>
              <a:t>std</a:t>
            </a:r>
            <a:r>
              <a:rPr lang="en-US" altLang="zh-CN" sz="1600" b="1" kern="0" dirty="0" smtClean="0"/>
              <a:t>::move(B(8, 9)); 	//L3</a:t>
            </a:r>
            <a:endParaRPr lang="zh-CN" altLang="zh-CN" sz="1600" b="1" kern="0" dirty="0" smtClean="0"/>
          </a:p>
          <a:p>
            <a:pPr marL="0" indent="0">
              <a:buFontTx/>
              <a:buNone/>
            </a:pPr>
            <a:r>
              <a:rPr lang="en-US" altLang="zh-CN" sz="1600" b="1" kern="0" dirty="0"/>
              <a:t> </a:t>
            </a:r>
            <a:r>
              <a:rPr lang="en-US" altLang="zh-CN" sz="1600" b="1" kern="0" dirty="0" smtClean="0"/>
              <a:t>   b1 =</a:t>
            </a:r>
            <a:r>
              <a:rPr lang="en-US" altLang="zh-CN" sz="1600" b="1" kern="0" dirty="0" err="1" smtClean="0"/>
              <a:t>std</a:t>
            </a:r>
            <a:r>
              <a:rPr lang="en-US" altLang="zh-CN" sz="1600" b="1" kern="0" dirty="0" smtClean="0"/>
              <a:t>::move(b3);           	//L4</a:t>
            </a:r>
            <a:endParaRPr lang="zh-CN" altLang="zh-CN" sz="1600" b="1" kern="0" dirty="0" smtClean="0"/>
          </a:p>
          <a:p>
            <a:pPr marL="0" indent="0">
              <a:buFontTx/>
              <a:buNone/>
            </a:pPr>
            <a:r>
              <a:rPr lang="en-US" altLang="zh-CN" sz="1600" b="1" kern="0" dirty="0" smtClean="0"/>
              <a:t>}</a:t>
            </a:r>
            <a:endParaRPr lang="zh-CN" altLang="zh-CN" sz="1600" b="1" kern="0" dirty="0" smtClean="0"/>
          </a:p>
        </p:txBody>
      </p:sp>
      <p:sp>
        <p:nvSpPr>
          <p:cNvPr id="8" name="对话气泡: 矩形 3"/>
          <p:cNvSpPr/>
          <p:nvPr/>
        </p:nvSpPr>
        <p:spPr>
          <a:xfrm>
            <a:off x="5292080" y="4713717"/>
            <a:ext cx="3182171" cy="2115616"/>
          </a:xfrm>
          <a:prstGeom prst="wedgeRectCallout">
            <a:avLst>
              <a:gd name="adj1" fmla="val -108726"/>
              <a:gd name="adj2" fmla="val 1703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600" b="1" dirty="0">
                <a:solidFill>
                  <a:schemeClr val="tx1"/>
                </a:solidFill>
              </a:rPr>
              <a:t>程序运行结果如下：</a:t>
            </a:r>
          </a:p>
          <a:p>
            <a:r>
              <a:rPr lang="en-US" altLang="zh-CN" sz="1600" b="1" dirty="0">
                <a:solidFill>
                  <a:schemeClr val="tx1"/>
                </a:solidFill>
              </a:rPr>
              <a:t>In A =(A&amp;)          </a:t>
            </a:r>
            <a:r>
              <a:rPr lang="en-US" altLang="zh-CN" sz="1600" b="1" dirty="0" smtClean="0">
                <a:solidFill>
                  <a:schemeClr val="tx1"/>
                </a:solidFill>
              </a:rPr>
              <a:t>	//</a:t>
            </a:r>
            <a:r>
              <a:rPr lang="en-US" altLang="zh-CN" sz="1600" b="1" dirty="0">
                <a:solidFill>
                  <a:schemeClr val="tx1"/>
                </a:solidFill>
              </a:rPr>
              <a:t>L1</a:t>
            </a:r>
            <a:r>
              <a:rPr lang="zh-CN" altLang="zh-CN" sz="1600" b="1" dirty="0">
                <a:solidFill>
                  <a:schemeClr val="tx1"/>
                </a:solidFill>
              </a:rPr>
              <a:t>的输出</a:t>
            </a:r>
          </a:p>
          <a:p>
            <a:r>
              <a:rPr lang="en-US" altLang="zh-CN" sz="1600" b="1" dirty="0">
                <a:solidFill>
                  <a:schemeClr val="tx1"/>
                </a:solidFill>
              </a:rPr>
              <a:t>In B =(B&amp;)        </a:t>
            </a:r>
            <a:r>
              <a:rPr lang="en-US" altLang="zh-CN" sz="1600" b="1" dirty="0" smtClean="0">
                <a:solidFill>
                  <a:schemeClr val="tx1"/>
                </a:solidFill>
              </a:rPr>
              <a:t>	//</a:t>
            </a:r>
            <a:r>
              <a:rPr lang="en-US" altLang="zh-CN" sz="1600" b="1" dirty="0">
                <a:solidFill>
                  <a:schemeClr val="tx1"/>
                </a:solidFill>
              </a:rPr>
              <a:t>L1</a:t>
            </a:r>
            <a:r>
              <a:rPr lang="zh-CN" altLang="zh-CN" sz="1600" b="1" dirty="0">
                <a:solidFill>
                  <a:schemeClr val="tx1"/>
                </a:solidFill>
              </a:rPr>
              <a:t>的输出</a:t>
            </a:r>
          </a:p>
          <a:p>
            <a:r>
              <a:rPr lang="en-US" altLang="zh-CN" sz="1600" b="1" dirty="0">
                <a:solidFill>
                  <a:schemeClr val="tx1"/>
                </a:solidFill>
              </a:rPr>
              <a:t>In A(&amp;)             </a:t>
            </a:r>
            <a:r>
              <a:rPr lang="en-US" altLang="zh-CN" sz="1600" b="1" dirty="0" smtClean="0">
                <a:solidFill>
                  <a:schemeClr val="tx1"/>
                </a:solidFill>
              </a:rPr>
              <a:t>	//</a:t>
            </a:r>
            <a:r>
              <a:rPr lang="en-US" altLang="zh-CN" sz="1600" b="1" dirty="0">
                <a:solidFill>
                  <a:schemeClr val="tx1"/>
                </a:solidFill>
              </a:rPr>
              <a:t>L2</a:t>
            </a:r>
            <a:r>
              <a:rPr lang="zh-CN" altLang="zh-CN" sz="1600" b="1" dirty="0">
                <a:solidFill>
                  <a:schemeClr val="tx1"/>
                </a:solidFill>
              </a:rPr>
              <a:t>的输出</a:t>
            </a:r>
          </a:p>
          <a:p>
            <a:r>
              <a:rPr lang="en-US" altLang="zh-CN" sz="1600" b="1" dirty="0">
                <a:solidFill>
                  <a:schemeClr val="tx1"/>
                </a:solidFill>
              </a:rPr>
              <a:t>In B(&amp;)             </a:t>
            </a:r>
            <a:r>
              <a:rPr lang="en-US" altLang="zh-CN" sz="1600" b="1" dirty="0" smtClean="0">
                <a:solidFill>
                  <a:schemeClr val="tx1"/>
                </a:solidFill>
              </a:rPr>
              <a:t>	//</a:t>
            </a:r>
            <a:r>
              <a:rPr lang="en-US" altLang="zh-CN" sz="1600" b="1" dirty="0">
                <a:solidFill>
                  <a:schemeClr val="tx1"/>
                </a:solidFill>
              </a:rPr>
              <a:t>L2</a:t>
            </a:r>
            <a:r>
              <a:rPr lang="zh-CN" altLang="zh-CN" sz="1600" b="1" dirty="0">
                <a:solidFill>
                  <a:schemeClr val="tx1"/>
                </a:solidFill>
              </a:rPr>
              <a:t>的输出</a:t>
            </a:r>
          </a:p>
          <a:p>
            <a:r>
              <a:rPr lang="en-US" altLang="zh-CN" sz="1600" b="1" dirty="0">
                <a:solidFill>
                  <a:schemeClr val="tx1"/>
                </a:solidFill>
              </a:rPr>
              <a:t>In A(&amp;&amp;)              </a:t>
            </a:r>
            <a:r>
              <a:rPr lang="en-US" altLang="zh-CN" sz="1600" b="1" dirty="0" smtClean="0">
                <a:solidFill>
                  <a:schemeClr val="tx1"/>
                </a:solidFill>
              </a:rPr>
              <a:t>	//</a:t>
            </a:r>
            <a:r>
              <a:rPr lang="en-US" altLang="zh-CN" sz="1600" b="1" dirty="0">
                <a:solidFill>
                  <a:schemeClr val="tx1"/>
                </a:solidFill>
              </a:rPr>
              <a:t>L3</a:t>
            </a:r>
            <a:r>
              <a:rPr lang="zh-CN" altLang="zh-CN" sz="1600" b="1" dirty="0">
                <a:solidFill>
                  <a:schemeClr val="tx1"/>
                </a:solidFill>
              </a:rPr>
              <a:t>的输出</a:t>
            </a:r>
          </a:p>
          <a:p>
            <a:r>
              <a:rPr lang="en-US" altLang="zh-CN" sz="1600" b="1" dirty="0">
                <a:solidFill>
                  <a:schemeClr val="tx1"/>
                </a:solidFill>
              </a:rPr>
              <a:t>In B(&amp;&amp;)             </a:t>
            </a:r>
            <a:r>
              <a:rPr lang="en-US" altLang="zh-CN" sz="1600" b="1" dirty="0" smtClean="0">
                <a:solidFill>
                  <a:schemeClr val="tx1"/>
                </a:solidFill>
              </a:rPr>
              <a:t>	//</a:t>
            </a:r>
            <a:r>
              <a:rPr lang="en-US" altLang="zh-CN" sz="1600" b="1" dirty="0">
                <a:solidFill>
                  <a:schemeClr val="tx1"/>
                </a:solidFill>
              </a:rPr>
              <a:t>L3</a:t>
            </a:r>
            <a:r>
              <a:rPr lang="zh-CN" altLang="zh-CN" sz="1600" b="1" dirty="0">
                <a:solidFill>
                  <a:schemeClr val="tx1"/>
                </a:solidFill>
              </a:rPr>
              <a:t>的输出</a:t>
            </a:r>
          </a:p>
          <a:p>
            <a:r>
              <a:rPr lang="en-US" altLang="zh-CN" sz="1600" b="1" dirty="0">
                <a:solidFill>
                  <a:schemeClr val="tx1"/>
                </a:solidFill>
              </a:rPr>
              <a:t>In B =(B&amp;&amp;)        </a:t>
            </a:r>
            <a:r>
              <a:rPr lang="en-US" altLang="zh-CN" sz="1600" b="1" dirty="0" smtClean="0">
                <a:solidFill>
                  <a:schemeClr val="tx1"/>
                </a:solidFill>
              </a:rPr>
              <a:t>	//</a:t>
            </a:r>
            <a:r>
              <a:rPr lang="en-US" altLang="zh-CN" sz="1600" b="1" dirty="0">
                <a:solidFill>
                  <a:schemeClr val="tx1"/>
                </a:solidFill>
              </a:rPr>
              <a:t>L4</a:t>
            </a:r>
            <a:r>
              <a:rPr lang="zh-CN" altLang="zh-CN" sz="1600" b="1" dirty="0">
                <a:solidFill>
                  <a:schemeClr val="tx1"/>
                </a:solidFill>
              </a:rPr>
              <a:t>的输出</a:t>
            </a:r>
          </a:p>
        </p:txBody>
      </p:sp>
    </p:spTree>
    <p:extLst>
      <p:ext uri="{BB962C8B-B14F-4D97-AF65-F5344CB8AC3E}">
        <p14:creationId xmlns:p14="http://schemas.microsoft.com/office/powerpoint/2010/main" val="158935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1000"/>
                                        <p:tgtEl>
                                          <p:spTgt spid="3">
                                            <p:txEl>
                                              <p:pRg st="12" end="12"/>
                                            </p:txEl>
                                          </p:spTgt>
                                        </p:tgtEl>
                                      </p:cBhvr>
                                    </p:animEffect>
                                    <p:anim calcmode="lin" valueType="num">
                                      <p:cBhvr>
                                        <p:cTn id="6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1000"/>
                                        <p:tgtEl>
                                          <p:spTgt spid="3">
                                            <p:txEl>
                                              <p:pRg st="13" end="13"/>
                                            </p:txEl>
                                          </p:spTgt>
                                        </p:tgtEl>
                                      </p:cBhvr>
                                    </p:animEffect>
                                    <p:anim calcmode="lin" valueType="num">
                                      <p:cBhvr>
                                        <p:cTn id="7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1000"/>
                                        <p:tgtEl>
                                          <p:spTgt spid="3">
                                            <p:txEl>
                                              <p:pRg st="14" end="14"/>
                                            </p:txEl>
                                          </p:spTgt>
                                        </p:tgtEl>
                                      </p:cBhvr>
                                    </p:animEffect>
                                    <p:anim calcmode="lin" valueType="num">
                                      <p:cBhvr>
                                        <p:cTn id="7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1000"/>
                                        <p:tgtEl>
                                          <p:spTgt spid="3">
                                            <p:txEl>
                                              <p:pRg st="15" end="15"/>
                                            </p:txEl>
                                          </p:spTgt>
                                        </p:tgtEl>
                                      </p:cBhvr>
                                    </p:animEffect>
                                    <p:anim calcmode="lin" valueType="num">
                                      <p:cBhvr>
                                        <p:cTn id="83"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Effect transition="in" filter="fade">
                                      <p:cBhvr>
                                        <p:cTn id="87" dur="1000"/>
                                        <p:tgtEl>
                                          <p:spTgt spid="3">
                                            <p:txEl>
                                              <p:pRg st="16" end="16"/>
                                            </p:txEl>
                                          </p:spTgt>
                                        </p:tgtEl>
                                      </p:cBhvr>
                                    </p:animEffect>
                                    <p:anim calcmode="lin" valueType="num">
                                      <p:cBhvr>
                                        <p:cTn id="88"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89" dur="1000" fill="hold"/>
                                        <p:tgtEl>
                                          <p:spTgt spid="3">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nodeType="clickEffect">
                                  <p:stCondLst>
                                    <p:cond delay="0"/>
                                  </p:stCondLst>
                                  <p:childTnLst>
                                    <p:set>
                                      <p:cBhvr>
                                        <p:cTn id="93" dur="1" fill="hold">
                                          <p:stCondLst>
                                            <p:cond delay="0"/>
                                          </p:stCondLst>
                                        </p:cTn>
                                        <p:tgtEl>
                                          <p:spTgt spid="6">
                                            <p:txEl>
                                              <p:pRg st="0" end="0"/>
                                            </p:txEl>
                                          </p:spTgt>
                                        </p:tgtEl>
                                        <p:attrNameLst>
                                          <p:attrName>style.visibility</p:attrName>
                                        </p:attrNameLst>
                                      </p:cBhvr>
                                      <p:to>
                                        <p:strVal val="visible"/>
                                      </p:to>
                                    </p:set>
                                    <p:animEffect transition="in" filter="fade">
                                      <p:cBhvr>
                                        <p:cTn id="94" dur="1000"/>
                                        <p:tgtEl>
                                          <p:spTgt spid="6">
                                            <p:txEl>
                                              <p:pRg st="0" end="0"/>
                                            </p:txEl>
                                          </p:spTgt>
                                        </p:tgtEl>
                                      </p:cBhvr>
                                    </p:animEffect>
                                    <p:anim calcmode="lin" valueType="num">
                                      <p:cBhvr>
                                        <p:cTn id="9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6" dur="1000" fill="hold"/>
                                        <p:tgtEl>
                                          <p:spTgt spid="6">
                                            <p:txEl>
                                              <p:pRg st="0" end="0"/>
                                            </p:txEl>
                                          </p:spTgt>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6">
                                            <p:txEl>
                                              <p:pRg st="1" end="1"/>
                                            </p:txEl>
                                          </p:spTgt>
                                        </p:tgtEl>
                                        <p:attrNameLst>
                                          <p:attrName>style.visibility</p:attrName>
                                        </p:attrNameLst>
                                      </p:cBhvr>
                                      <p:to>
                                        <p:strVal val="visible"/>
                                      </p:to>
                                    </p:set>
                                    <p:animEffect transition="in" filter="fade">
                                      <p:cBhvr>
                                        <p:cTn id="99" dur="1000"/>
                                        <p:tgtEl>
                                          <p:spTgt spid="6">
                                            <p:txEl>
                                              <p:pRg st="1" end="1"/>
                                            </p:txEl>
                                          </p:spTgt>
                                        </p:tgtEl>
                                      </p:cBhvr>
                                    </p:animEffect>
                                    <p:anim calcmode="lin" valueType="num">
                                      <p:cBhvr>
                                        <p:cTn id="10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01"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0"/>
                                  </p:stCondLst>
                                  <p:childTnLst>
                                    <p:set>
                                      <p:cBhvr>
                                        <p:cTn id="103" dur="1" fill="hold">
                                          <p:stCondLst>
                                            <p:cond delay="0"/>
                                          </p:stCondLst>
                                        </p:cTn>
                                        <p:tgtEl>
                                          <p:spTgt spid="6">
                                            <p:txEl>
                                              <p:pRg st="2" end="2"/>
                                            </p:txEl>
                                          </p:spTgt>
                                        </p:tgtEl>
                                        <p:attrNameLst>
                                          <p:attrName>style.visibility</p:attrName>
                                        </p:attrNameLst>
                                      </p:cBhvr>
                                      <p:to>
                                        <p:strVal val="visible"/>
                                      </p:to>
                                    </p:set>
                                    <p:animEffect transition="in" filter="fade">
                                      <p:cBhvr>
                                        <p:cTn id="104" dur="1000"/>
                                        <p:tgtEl>
                                          <p:spTgt spid="6">
                                            <p:txEl>
                                              <p:pRg st="2" end="2"/>
                                            </p:txEl>
                                          </p:spTgt>
                                        </p:tgtEl>
                                      </p:cBhvr>
                                    </p:animEffect>
                                    <p:anim calcmode="lin" valueType="num">
                                      <p:cBhvr>
                                        <p:cTn id="10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06"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07" presetID="42" presetClass="entr" presetSubtype="0" fill="hold" nodeType="withEffect">
                                  <p:stCondLst>
                                    <p:cond delay="0"/>
                                  </p:stCondLst>
                                  <p:childTnLst>
                                    <p:set>
                                      <p:cBhvr>
                                        <p:cTn id="108" dur="1" fill="hold">
                                          <p:stCondLst>
                                            <p:cond delay="0"/>
                                          </p:stCondLst>
                                        </p:cTn>
                                        <p:tgtEl>
                                          <p:spTgt spid="6">
                                            <p:txEl>
                                              <p:pRg st="3" end="3"/>
                                            </p:txEl>
                                          </p:spTgt>
                                        </p:tgtEl>
                                        <p:attrNameLst>
                                          <p:attrName>style.visibility</p:attrName>
                                        </p:attrNameLst>
                                      </p:cBhvr>
                                      <p:to>
                                        <p:strVal val="visible"/>
                                      </p:to>
                                    </p:set>
                                    <p:animEffect transition="in" filter="fade">
                                      <p:cBhvr>
                                        <p:cTn id="109" dur="1000"/>
                                        <p:tgtEl>
                                          <p:spTgt spid="6">
                                            <p:txEl>
                                              <p:pRg st="3" end="3"/>
                                            </p:txEl>
                                          </p:spTgt>
                                        </p:tgtEl>
                                      </p:cBhvr>
                                    </p:animEffect>
                                    <p:anim calcmode="lin" valueType="num">
                                      <p:cBhvr>
                                        <p:cTn id="110"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11" dur="1000" fill="hold"/>
                                        <p:tgtEl>
                                          <p:spTgt spid="6">
                                            <p:txEl>
                                              <p:pRg st="3" end="3"/>
                                            </p:txEl>
                                          </p:spTgt>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6">
                                            <p:txEl>
                                              <p:pRg st="4" end="4"/>
                                            </p:txEl>
                                          </p:spTgt>
                                        </p:tgtEl>
                                        <p:attrNameLst>
                                          <p:attrName>style.visibility</p:attrName>
                                        </p:attrNameLst>
                                      </p:cBhvr>
                                      <p:to>
                                        <p:strVal val="visible"/>
                                      </p:to>
                                    </p:set>
                                    <p:animEffect transition="in" filter="fade">
                                      <p:cBhvr>
                                        <p:cTn id="114" dur="1000"/>
                                        <p:tgtEl>
                                          <p:spTgt spid="6">
                                            <p:txEl>
                                              <p:pRg st="4" end="4"/>
                                            </p:txEl>
                                          </p:spTgt>
                                        </p:tgtEl>
                                      </p:cBhvr>
                                    </p:animEffect>
                                    <p:anim calcmode="lin" valueType="num">
                                      <p:cBhvr>
                                        <p:cTn id="11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16" dur="1000" fill="hold"/>
                                        <p:tgtEl>
                                          <p:spTgt spid="6">
                                            <p:txEl>
                                              <p:pRg st="4" end="4"/>
                                            </p:txEl>
                                          </p:spTgt>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6">
                                            <p:txEl>
                                              <p:pRg st="5" end="5"/>
                                            </p:txEl>
                                          </p:spTgt>
                                        </p:tgtEl>
                                        <p:attrNameLst>
                                          <p:attrName>style.visibility</p:attrName>
                                        </p:attrNameLst>
                                      </p:cBhvr>
                                      <p:to>
                                        <p:strVal val="visible"/>
                                      </p:to>
                                    </p:set>
                                    <p:animEffect transition="in" filter="fade">
                                      <p:cBhvr>
                                        <p:cTn id="119" dur="1000"/>
                                        <p:tgtEl>
                                          <p:spTgt spid="6">
                                            <p:txEl>
                                              <p:pRg st="5" end="5"/>
                                            </p:txEl>
                                          </p:spTgt>
                                        </p:tgtEl>
                                      </p:cBhvr>
                                    </p:animEffect>
                                    <p:anim calcmode="lin" valueType="num">
                                      <p:cBhvr>
                                        <p:cTn id="120"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121" dur="1000" fill="hold"/>
                                        <p:tgtEl>
                                          <p:spTgt spid="6">
                                            <p:txEl>
                                              <p:pRg st="5" end="5"/>
                                            </p:txEl>
                                          </p:spTgt>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6">
                                            <p:txEl>
                                              <p:pRg st="6" end="6"/>
                                            </p:txEl>
                                          </p:spTgt>
                                        </p:tgtEl>
                                        <p:attrNameLst>
                                          <p:attrName>style.visibility</p:attrName>
                                        </p:attrNameLst>
                                      </p:cBhvr>
                                      <p:to>
                                        <p:strVal val="visible"/>
                                      </p:to>
                                    </p:set>
                                    <p:animEffect transition="in" filter="fade">
                                      <p:cBhvr>
                                        <p:cTn id="124" dur="1000"/>
                                        <p:tgtEl>
                                          <p:spTgt spid="6">
                                            <p:txEl>
                                              <p:pRg st="6" end="6"/>
                                            </p:txEl>
                                          </p:spTgt>
                                        </p:tgtEl>
                                      </p:cBhvr>
                                    </p:animEffect>
                                    <p:anim calcmode="lin" valueType="num">
                                      <p:cBhvr>
                                        <p:cTn id="125"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126" dur="1000" fill="hold"/>
                                        <p:tgtEl>
                                          <p:spTgt spid="6">
                                            <p:txEl>
                                              <p:pRg st="6" end="6"/>
                                            </p:txEl>
                                          </p:spTgt>
                                        </p:tgtEl>
                                        <p:attrNameLst>
                                          <p:attrName>ppt_y</p:attrName>
                                        </p:attrNameLst>
                                      </p:cBhvr>
                                      <p:tavLst>
                                        <p:tav tm="0">
                                          <p:val>
                                            <p:strVal val="#ppt_y+.1"/>
                                          </p:val>
                                        </p:tav>
                                        <p:tav tm="100000">
                                          <p:val>
                                            <p:strVal val="#ppt_y"/>
                                          </p:val>
                                        </p:tav>
                                      </p:tavLst>
                                    </p:anim>
                                  </p:childTnLst>
                                </p:cTn>
                              </p:par>
                              <p:par>
                                <p:cTn id="127" presetID="42" presetClass="entr" presetSubtype="0" fill="hold" nodeType="withEffect">
                                  <p:stCondLst>
                                    <p:cond delay="0"/>
                                  </p:stCondLst>
                                  <p:childTnLst>
                                    <p:set>
                                      <p:cBhvr>
                                        <p:cTn id="128" dur="1" fill="hold">
                                          <p:stCondLst>
                                            <p:cond delay="0"/>
                                          </p:stCondLst>
                                        </p:cTn>
                                        <p:tgtEl>
                                          <p:spTgt spid="6">
                                            <p:txEl>
                                              <p:pRg st="7" end="7"/>
                                            </p:txEl>
                                          </p:spTgt>
                                        </p:tgtEl>
                                        <p:attrNameLst>
                                          <p:attrName>style.visibility</p:attrName>
                                        </p:attrNameLst>
                                      </p:cBhvr>
                                      <p:to>
                                        <p:strVal val="visible"/>
                                      </p:to>
                                    </p:set>
                                    <p:animEffect transition="in" filter="fade">
                                      <p:cBhvr>
                                        <p:cTn id="129" dur="1000"/>
                                        <p:tgtEl>
                                          <p:spTgt spid="6">
                                            <p:txEl>
                                              <p:pRg st="7" end="7"/>
                                            </p:txEl>
                                          </p:spTgt>
                                        </p:tgtEl>
                                      </p:cBhvr>
                                    </p:animEffect>
                                    <p:anim calcmode="lin" valueType="num">
                                      <p:cBhvr>
                                        <p:cTn id="130"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131" dur="1000" fill="hold"/>
                                        <p:tgtEl>
                                          <p:spTgt spid="6">
                                            <p:txEl>
                                              <p:pRg st="7" end="7"/>
                                            </p:txEl>
                                          </p:spTgt>
                                        </p:tgtEl>
                                        <p:attrNameLst>
                                          <p:attrName>ppt_y</p:attrName>
                                        </p:attrNameLst>
                                      </p:cBhvr>
                                      <p:tavLst>
                                        <p:tav tm="0">
                                          <p:val>
                                            <p:strVal val="#ppt_y+.1"/>
                                          </p:val>
                                        </p:tav>
                                        <p:tav tm="100000">
                                          <p:val>
                                            <p:strVal val="#ppt_y"/>
                                          </p:val>
                                        </p:tav>
                                      </p:tavLst>
                                    </p:anim>
                                  </p:childTnLst>
                                </p:cTn>
                              </p:par>
                              <p:par>
                                <p:cTn id="132" presetID="42" presetClass="entr" presetSubtype="0" fill="hold" nodeType="withEffect">
                                  <p:stCondLst>
                                    <p:cond delay="0"/>
                                  </p:stCondLst>
                                  <p:childTnLst>
                                    <p:set>
                                      <p:cBhvr>
                                        <p:cTn id="133" dur="1" fill="hold">
                                          <p:stCondLst>
                                            <p:cond delay="0"/>
                                          </p:stCondLst>
                                        </p:cTn>
                                        <p:tgtEl>
                                          <p:spTgt spid="6">
                                            <p:txEl>
                                              <p:pRg st="8" end="8"/>
                                            </p:txEl>
                                          </p:spTgt>
                                        </p:tgtEl>
                                        <p:attrNameLst>
                                          <p:attrName>style.visibility</p:attrName>
                                        </p:attrNameLst>
                                      </p:cBhvr>
                                      <p:to>
                                        <p:strVal val="visible"/>
                                      </p:to>
                                    </p:set>
                                    <p:animEffect transition="in" filter="fade">
                                      <p:cBhvr>
                                        <p:cTn id="134" dur="1000"/>
                                        <p:tgtEl>
                                          <p:spTgt spid="6">
                                            <p:txEl>
                                              <p:pRg st="8" end="8"/>
                                            </p:txEl>
                                          </p:spTgt>
                                        </p:tgtEl>
                                      </p:cBhvr>
                                    </p:animEffect>
                                    <p:anim calcmode="lin" valueType="num">
                                      <p:cBhvr>
                                        <p:cTn id="135"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136" dur="1000" fill="hold"/>
                                        <p:tgtEl>
                                          <p:spTgt spid="6">
                                            <p:txEl>
                                              <p:pRg st="8" end="8"/>
                                            </p:txEl>
                                          </p:spTgt>
                                        </p:tgtEl>
                                        <p:attrNameLst>
                                          <p:attrName>ppt_y</p:attrName>
                                        </p:attrNameLst>
                                      </p:cBhvr>
                                      <p:tavLst>
                                        <p:tav tm="0">
                                          <p:val>
                                            <p:strVal val="#ppt_y+.1"/>
                                          </p:val>
                                        </p:tav>
                                        <p:tav tm="100000">
                                          <p:val>
                                            <p:strVal val="#ppt_y"/>
                                          </p:val>
                                        </p:tav>
                                      </p:tavLst>
                                    </p:anim>
                                  </p:childTnLst>
                                </p:cTn>
                              </p:par>
                              <p:par>
                                <p:cTn id="137" presetID="42" presetClass="entr" presetSubtype="0" fill="hold" nodeType="withEffect">
                                  <p:stCondLst>
                                    <p:cond delay="0"/>
                                  </p:stCondLst>
                                  <p:childTnLst>
                                    <p:set>
                                      <p:cBhvr>
                                        <p:cTn id="138" dur="1" fill="hold">
                                          <p:stCondLst>
                                            <p:cond delay="0"/>
                                          </p:stCondLst>
                                        </p:cTn>
                                        <p:tgtEl>
                                          <p:spTgt spid="6">
                                            <p:txEl>
                                              <p:pRg st="9" end="9"/>
                                            </p:txEl>
                                          </p:spTgt>
                                        </p:tgtEl>
                                        <p:attrNameLst>
                                          <p:attrName>style.visibility</p:attrName>
                                        </p:attrNameLst>
                                      </p:cBhvr>
                                      <p:to>
                                        <p:strVal val="visible"/>
                                      </p:to>
                                    </p:set>
                                    <p:animEffect transition="in" filter="fade">
                                      <p:cBhvr>
                                        <p:cTn id="139" dur="1000"/>
                                        <p:tgtEl>
                                          <p:spTgt spid="6">
                                            <p:txEl>
                                              <p:pRg st="9" end="9"/>
                                            </p:txEl>
                                          </p:spTgt>
                                        </p:tgtEl>
                                      </p:cBhvr>
                                    </p:animEffect>
                                    <p:anim calcmode="lin" valueType="num">
                                      <p:cBhvr>
                                        <p:cTn id="140"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141" dur="1000" fill="hold"/>
                                        <p:tgtEl>
                                          <p:spTgt spid="6">
                                            <p:txEl>
                                              <p:pRg st="9" end="9"/>
                                            </p:txEl>
                                          </p:spTgt>
                                        </p:tgtEl>
                                        <p:attrNameLst>
                                          <p:attrName>ppt_y</p:attrName>
                                        </p:attrNameLst>
                                      </p:cBhvr>
                                      <p:tavLst>
                                        <p:tav tm="0">
                                          <p:val>
                                            <p:strVal val="#ppt_y+.1"/>
                                          </p:val>
                                        </p:tav>
                                        <p:tav tm="100000">
                                          <p:val>
                                            <p:strVal val="#ppt_y"/>
                                          </p:val>
                                        </p:tav>
                                      </p:tavLst>
                                    </p:anim>
                                  </p:childTnLst>
                                </p:cTn>
                              </p:par>
                              <p:par>
                                <p:cTn id="142" presetID="42" presetClass="entr" presetSubtype="0" fill="hold" nodeType="withEffect">
                                  <p:stCondLst>
                                    <p:cond delay="0"/>
                                  </p:stCondLst>
                                  <p:childTnLst>
                                    <p:set>
                                      <p:cBhvr>
                                        <p:cTn id="143" dur="1" fill="hold">
                                          <p:stCondLst>
                                            <p:cond delay="0"/>
                                          </p:stCondLst>
                                        </p:cTn>
                                        <p:tgtEl>
                                          <p:spTgt spid="6">
                                            <p:txEl>
                                              <p:pRg st="10" end="10"/>
                                            </p:txEl>
                                          </p:spTgt>
                                        </p:tgtEl>
                                        <p:attrNameLst>
                                          <p:attrName>style.visibility</p:attrName>
                                        </p:attrNameLst>
                                      </p:cBhvr>
                                      <p:to>
                                        <p:strVal val="visible"/>
                                      </p:to>
                                    </p:set>
                                    <p:animEffect transition="in" filter="fade">
                                      <p:cBhvr>
                                        <p:cTn id="144" dur="1000"/>
                                        <p:tgtEl>
                                          <p:spTgt spid="6">
                                            <p:txEl>
                                              <p:pRg st="10" end="10"/>
                                            </p:txEl>
                                          </p:spTgt>
                                        </p:tgtEl>
                                      </p:cBhvr>
                                    </p:animEffect>
                                    <p:anim calcmode="lin" valueType="num">
                                      <p:cBhvr>
                                        <p:cTn id="145"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146" dur="1000" fill="hold"/>
                                        <p:tgtEl>
                                          <p:spTgt spid="6">
                                            <p:txEl>
                                              <p:pRg st="10" end="10"/>
                                            </p:txEl>
                                          </p:spTgt>
                                        </p:tgtEl>
                                        <p:attrNameLst>
                                          <p:attrName>ppt_y</p:attrName>
                                        </p:attrNameLst>
                                      </p:cBhvr>
                                      <p:tavLst>
                                        <p:tav tm="0">
                                          <p:val>
                                            <p:strVal val="#ppt_y+.1"/>
                                          </p:val>
                                        </p:tav>
                                        <p:tav tm="100000">
                                          <p:val>
                                            <p:strVal val="#ppt_y"/>
                                          </p:val>
                                        </p:tav>
                                      </p:tavLst>
                                    </p:anim>
                                  </p:childTnLst>
                                </p:cTn>
                              </p:par>
                              <p:par>
                                <p:cTn id="147" presetID="42" presetClass="entr" presetSubtype="0" fill="hold" nodeType="withEffect">
                                  <p:stCondLst>
                                    <p:cond delay="0"/>
                                  </p:stCondLst>
                                  <p:childTnLst>
                                    <p:set>
                                      <p:cBhvr>
                                        <p:cTn id="148" dur="1" fill="hold">
                                          <p:stCondLst>
                                            <p:cond delay="0"/>
                                          </p:stCondLst>
                                        </p:cTn>
                                        <p:tgtEl>
                                          <p:spTgt spid="6">
                                            <p:txEl>
                                              <p:pRg st="11" end="11"/>
                                            </p:txEl>
                                          </p:spTgt>
                                        </p:tgtEl>
                                        <p:attrNameLst>
                                          <p:attrName>style.visibility</p:attrName>
                                        </p:attrNameLst>
                                      </p:cBhvr>
                                      <p:to>
                                        <p:strVal val="visible"/>
                                      </p:to>
                                    </p:set>
                                    <p:animEffect transition="in" filter="fade">
                                      <p:cBhvr>
                                        <p:cTn id="149" dur="1000"/>
                                        <p:tgtEl>
                                          <p:spTgt spid="6">
                                            <p:txEl>
                                              <p:pRg st="11" end="11"/>
                                            </p:txEl>
                                          </p:spTgt>
                                        </p:tgtEl>
                                      </p:cBhvr>
                                    </p:animEffect>
                                    <p:anim calcmode="lin" valueType="num">
                                      <p:cBhvr>
                                        <p:cTn id="150" dur="1000" fill="hold"/>
                                        <p:tgtEl>
                                          <p:spTgt spid="6">
                                            <p:txEl>
                                              <p:pRg st="11" end="11"/>
                                            </p:txEl>
                                          </p:spTgt>
                                        </p:tgtEl>
                                        <p:attrNameLst>
                                          <p:attrName>ppt_x</p:attrName>
                                        </p:attrNameLst>
                                      </p:cBhvr>
                                      <p:tavLst>
                                        <p:tav tm="0">
                                          <p:val>
                                            <p:strVal val="#ppt_x"/>
                                          </p:val>
                                        </p:tav>
                                        <p:tav tm="100000">
                                          <p:val>
                                            <p:strVal val="#ppt_x"/>
                                          </p:val>
                                        </p:tav>
                                      </p:tavLst>
                                    </p:anim>
                                    <p:anim calcmode="lin" valueType="num">
                                      <p:cBhvr>
                                        <p:cTn id="151" dur="1000" fill="hold"/>
                                        <p:tgtEl>
                                          <p:spTgt spid="6">
                                            <p:txEl>
                                              <p:pRg st="11" end="11"/>
                                            </p:txEl>
                                          </p:spTgt>
                                        </p:tgtEl>
                                        <p:attrNameLst>
                                          <p:attrName>ppt_y</p:attrName>
                                        </p:attrNameLst>
                                      </p:cBhvr>
                                      <p:tavLst>
                                        <p:tav tm="0">
                                          <p:val>
                                            <p:strVal val="#ppt_y+.1"/>
                                          </p:val>
                                        </p:tav>
                                        <p:tav tm="100000">
                                          <p:val>
                                            <p:strVal val="#ppt_y"/>
                                          </p:val>
                                        </p:tav>
                                      </p:tavLst>
                                    </p:anim>
                                  </p:childTnLst>
                                </p:cTn>
                              </p:par>
                              <p:par>
                                <p:cTn id="152" presetID="42" presetClass="entr" presetSubtype="0" fill="hold" nodeType="withEffect">
                                  <p:stCondLst>
                                    <p:cond delay="0"/>
                                  </p:stCondLst>
                                  <p:childTnLst>
                                    <p:set>
                                      <p:cBhvr>
                                        <p:cTn id="153" dur="1" fill="hold">
                                          <p:stCondLst>
                                            <p:cond delay="0"/>
                                          </p:stCondLst>
                                        </p:cTn>
                                        <p:tgtEl>
                                          <p:spTgt spid="6">
                                            <p:txEl>
                                              <p:pRg st="12" end="12"/>
                                            </p:txEl>
                                          </p:spTgt>
                                        </p:tgtEl>
                                        <p:attrNameLst>
                                          <p:attrName>style.visibility</p:attrName>
                                        </p:attrNameLst>
                                      </p:cBhvr>
                                      <p:to>
                                        <p:strVal val="visible"/>
                                      </p:to>
                                    </p:set>
                                    <p:animEffect transition="in" filter="fade">
                                      <p:cBhvr>
                                        <p:cTn id="154" dur="1000"/>
                                        <p:tgtEl>
                                          <p:spTgt spid="6">
                                            <p:txEl>
                                              <p:pRg st="12" end="12"/>
                                            </p:txEl>
                                          </p:spTgt>
                                        </p:tgtEl>
                                      </p:cBhvr>
                                    </p:animEffect>
                                    <p:anim calcmode="lin" valueType="num">
                                      <p:cBhvr>
                                        <p:cTn id="155" dur="1000" fill="hold"/>
                                        <p:tgtEl>
                                          <p:spTgt spid="6">
                                            <p:txEl>
                                              <p:pRg st="12" end="12"/>
                                            </p:txEl>
                                          </p:spTgt>
                                        </p:tgtEl>
                                        <p:attrNameLst>
                                          <p:attrName>ppt_x</p:attrName>
                                        </p:attrNameLst>
                                      </p:cBhvr>
                                      <p:tavLst>
                                        <p:tav tm="0">
                                          <p:val>
                                            <p:strVal val="#ppt_x"/>
                                          </p:val>
                                        </p:tav>
                                        <p:tav tm="100000">
                                          <p:val>
                                            <p:strVal val="#ppt_x"/>
                                          </p:val>
                                        </p:tav>
                                      </p:tavLst>
                                    </p:anim>
                                    <p:anim calcmode="lin" valueType="num">
                                      <p:cBhvr>
                                        <p:cTn id="156" dur="1000" fill="hold"/>
                                        <p:tgtEl>
                                          <p:spTgt spid="6">
                                            <p:txEl>
                                              <p:pRg st="12" end="12"/>
                                            </p:txEl>
                                          </p:spTgt>
                                        </p:tgtEl>
                                        <p:attrNameLst>
                                          <p:attrName>ppt_y</p:attrName>
                                        </p:attrNameLst>
                                      </p:cBhvr>
                                      <p:tavLst>
                                        <p:tav tm="0">
                                          <p:val>
                                            <p:strVal val="#ppt_y+.1"/>
                                          </p:val>
                                        </p:tav>
                                        <p:tav tm="100000">
                                          <p:val>
                                            <p:strVal val="#ppt_y"/>
                                          </p:val>
                                        </p:tav>
                                      </p:tavLst>
                                    </p:anim>
                                  </p:childTnLst>
                                </p:cTn>
                              </p:par>
                              <p:par>
                                <p:cTn id="157" presetID="42" presetClass="entr" presetSubtype="0" fill="hold" nodeType="withEffect">
                                  <p:stCondLst>
                                    <p:cond delay="0"/>
                                  </p:stCondLst>
                                  <p:childTnLst>
                                    <p:set>
                                      <p:cBhvr>
                                        <p:cTn id="158" dur="1" fill="hold">
                                          <p:stCondLst>
                                            <p:cond delay="0"/>
                                          </p:stCondLst>
                                        </p:cTn>
                                        <p:tgtEl>
                                          <p:spTgt spid="6">
                                            <p:txEl>
                                              <p:pRg st="13" end="13"/>
                                            </p:txEl>
                                          </p:spTgt>
                                        </p:tgtEl>
                                        <p:attrNameLst>
                                          <p:attrName>style.visibility</p:attrName>
                                        </p:attrNameLst>
                                      </p:cBhvr>
                                      <p:to>
                                        <p:strVal val="visible"/>
                                      </p:to>
                                    </p:set>
                                    <p:animEffect transition="in" filter="fade">
                                      <p:cBhvr>
                                        <p:cTn id="159" dur="1000"/>
                                        <p:tgtEl>
                                          <p:spTgt spid="6">
                                            <p:txEl>
                                              <p:pRg st="13" end="13"/>
                                            </p:txEl>
                                          </p:spTgt>
                                        </p:tgtEl>
                                      </p:cBhvr>
                                    </p:animEffect>
                                    <p:anim calcmode="lin" valueType="num">
                                      <p:cBhvr>
                                        <p:cTn id="160" dur="1000" fill="hold"/>
                                        <p:tgtEl>
                                          <p:spTgt spid="6">
                                            <p:txEl>
                                              <p:pRg st="13" end="13"/>
                                            </p:txEl>
                                          </p:spTgt>
                                        </p:tgtEl>
                                        <p:attrNameLst>
                                          <p:attrName>ppt_x</p:attrName>
                                        </p:attrNameLst>
                                      </p:cBhvr>
                                      <p:tavLst>
                                        <p:tav tm="0">
                                          <p:val>
                                            <p:strVal val="#ppt_x"/>
                                          </p:val>
                                        </p:tav>
                                        <p:tav tm="100000">
                                          <p:val>
                                            <p:strVal val="#ppt_x"/>
                                          </p:val>
                                        </p:tav>
                                      </p:tavLst>
                                    </p:anim>
                                    <p:anim calcmode="lin" valueType="num">
                                      <p:cBhvr>
                                        <p:cTn id="161" dur="1000" fill="hold"/>
                                        <p:tgtEl>
                                          <p:spTgt spid="6">
                                            <p:txEl>
                                              <p:pRg st="13" end="13"/>
                                            </p:txEl>
                                          </p:spTgt>
                                        </p:tgtEl>
                                        <p:attrNameLst>
                                          <p:attrName>ppt_y</p:attrName>
                                        </p:attrNameLst>
                                      </p:cBhvr>
                                      <p:tavLst>
                                        <p:tav tm="0">
                                          <p:val>
                                            <p:strVal val="#ppt_y+.1"/>
                                          </p:val>
                                        </p:tav>
                                        <p:tav tm="100000">
                                          <p:val>
                                            <p:strVal val="#ppt_y"/>
                                          </p:val>
                                        </p:tav>
                                      </p:tavLst>
                                    </p:anim>
                                  </p:childTnLst>
                                </p:cTn>
                              </p:par>
                              <p:par>
                                <p:cTn id="162" presetID="42" presetClass="entr" presetSubtype="0" fill="hold" nodeType="withEffect">
                                  <p:stCondLst>
                                    <p:cond delay="0"/>
                                  </p:stCondLst>
                                  <p:childTnLst>
                                    <p:set>
                                      <p:cBhvr>
                                        <p:cTn id="163" dur="1" fill="hold">
                                          <p:stCondLst>
                                            <p:cond delay="0"/>
                                          </p:stCondLst>
                                        </p:cTn>
                                        <p:tgtEl>
                                          <p:spTgt spid="6">
                                            <p:txEl>
                                              <p:pRg st="14" end="14"/>
                                            </p:txEl>
                                          </p:spTgt>
                                        </p:tgtEl>
                                        <p:attrNameLst>
                                          <p:attrName>style.visibility</p:attrName>
                                        </p:attrNameLst>
                                      </p:cBhvr>
                                      <p:to>
                                        <p:strVal val="visible"/>
                                      </p:to>
                                    </p:set>
                                    <p:animEffect transition="in" filter="fade">
                                      <p:cBhvr>
                                        <p:cTn id="164" dur="1000"/>
                                        <p:tgtEl>
                                          <p:spTgt spid="6">
                                            <p:txEl>
                                              <p:pRg st="14" end="14"/>
                                            </p:txEl>
                                          </p:spTgt>
                                        </p:tgtEl>
                                      </p:cBhvr>
                                    </p:animEffect>
                                    <p:anim calcmode="lin" valueType="num">
                                      <p:cBhvr>
                                        <p:cTn id="165" dur="1000" fill="hold"/>
                                        <p:tgtEl>
                                          <p:spTgt spid="6">
                                            <p:txEl>
                                              <p:pRg st="14" end="14"/>
                                            </p:txEl>
                                          </p:spTgt>
                                        </p:tgtEl>
                                        <p:attrNameLst>
                                          <p:attrName>ppt_x</p:attrName>
                                        </p:attrNameLst>
                                      </p:cBhvr>
                                      <p:tavLst>
                                        <p:tav tm="0">
                                          <p:val>
                                            <p:strVal val="#ppt_x"/>
                                          </p:val>
                                        </p:tav>
                                        <p:tav tm="100000">
                                          <p:val>
                                            <p:strVal val="#ppt_x"/>
                                          </p:val>
                                        </p:tav>
                                      </p:tavLst>
                                    </p:anim>
                                    <p:anim calcmode="lin" valueType="num">
                                      <p:cBhvr>
                                        <p:cTn id="166" dur="1000" fill="hold"/>
                                        <p:tgtEl>
                                          <p:spTgt spid="6">
                                            <p:txEl>
                                              <p:pRg st="14" end="14"/>
                                            </p:txEl>
                                          </p:spTgt>
                                        </p:tgtEl>
                                        <p:attrNameLst>
                                          <p:attrName>ppt_y</p:attrName>
                                        </p:attrNameLst>
                                      </p:cBhvr>
                                      <p:tavLst>
                                        <p:tav tm="0">
                                          <p:val>
                                            <p:strVal val="#ppt_y+.1"/>
                                          </p:val>
                                        </p:tav>
                                        <p:tav tm="100000">
                                          <p:val>
                                            <p:strVal val="#ppt_y"/>
                                          </p:val>
                                        </p:tav>
                                      </p:tavLst>
                                    </p:anim>
                                  </p:childTnLst>
                                </p:cTn>
                              </p:par>
                              <p:par>
                                <p:cTn id="167" presetID="42" presetClass="entr" presetSubtype="0" fill="hold" nodeType="withEffect">
                                  <p:stCondLst>
                                    <p:cond delay="0"/>
                                  </p:stCondLst>
                                  <p:childTnLst>
                                    <p:set>
                                      <p:cBhvr>
                                        <p:cTn id="168" dur="1" fill="hold">
                                          <p:stCondLst>
                                            <p:cond delay="0"/>
                                          </p:stCondLst>
                                        </p:cTn>
                                        <p:tgtEl>
                                          <p:spTgt spid="6">
                                            <p:txEl>
                                              <p:pRg st="15" end="15"/>
                                            </p:txEl>
                                          </p:spTgt>
                                        </p:tgtEl>
                                        <p:attrNameLst>
                                          <p:attrName>style.visibility</p:attrName>
                                        </p:attrNameLst>
                                      </p:cBhvr>
                                      <p:to>
                                        <p:strVal val="visible"/>
                                      </p:to>
                                    </p:set>
                                    <p:animEffect transition="in" filter="fade">
                                      <p:cBhvr>
                                        <p:cTn id="169" dur="1000"/>
                                        <p:tgtEl>
                                          <p:spTgt spid="6">
                                            <p:txEl>
                                              <p:pRg st="15" end="15"/>
                                            </p:txEl>
                                          </p:spTgt>
                                        </p:tgtEl>
                                      </p:cBhvr>
                                    </p:animEffect>
                                    <p:anim calcmode="lin" valueType="num">
                                      <p:cBhvr>
                                        <p:cTn id="170" dur="1000" fill="hold"/>
                                        <p:tgtEl>
                                          <p:spTgt spid="6">
                                            <p:txEl>
                                              <p:pRg st="15" end="15"/>
                                            </p:txEl>
                                          </p:spTgt>
                                        </p:tgtEl>
                                        <p:attrNameLst>
                                          <p:attrName>ppt_x</p:attrName>
                                        </p:attrNameLst>
                                      </p:cBhvr>
                                      <p:tavLst>
                                        <p:tav tm="0">
                                          <p:val>
                                            <p:strVal val="#ppt_x"/>
                                          </p:val>
                                        </p:tav>
                                        <p:tav tm="100000">
                                          <p:val>
                                            <p:strVal val="#ppt_x"/>
                                          </p:val>
                                        </p:tav>
                                      </p:tavLst>
                                    </p:anim>
                                    <p:anim calcmode="lin" valueType="num">
                                      <p:cBhvr>
                                        <p:cTn id="171" dur="1000" fill="hold"/>
                                        <p:tgtEl>
                                          <p:spTgt spid="6">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172" fill="hold">
                      <p:stCondLst>
                        <p:cond delay="indefinite"/>
                      </p:stCondLst>
                      <p:childTnLst>
                        <p:par>
                          <p:cTn id="173" fill="hold">
                            <p:stCondLst>
                              <p:cond delay="0"/>
                            </p:stCondLst>
                            <p:childTnLst>
                              <p:par>
                                <p:cTn id="174" presetID="42" presetClass="entr" presetSubtype="0" fill="hold" nodeType="clickEffect">
                                  <p:stCondLst>
                                    <p:cond delay="0"/>
                                  </p:stCondLst>
                                  <p:childTnLst>
                                    <p:set>
                                      <p:cBhvr>
                                        <p:cTn id="175" dur="1" fill="hold">
                                          <p:stCondLst>
                                            <p:cond delay="0"/>
                                          </p:stCondLst>
                                        </p:cTn>
                                        <p:tgtEl>
                                          <p:spTgt spid="7">
                                            <p:txEl>
                                              <p:pRg st="0" end="0"/>
                                            </p:txEl>
                                          </p:spTgt>
                                        </p:tgtEl>
                                        <p:attrNameLst>
                                          <p:attrName>style.visibility</p:attrName>
                                        </p:attrNameLst>
                                      </p:cBhvr>
                                      <p:to>
                                        <p:strVal val="visible"/>
                                      </p:to>
                                    </p:set>
                                    <p:animEffect transition="in" filter="fade">
                                      <p:cBhvr>
                                        <p:cTn id="176" dur="1000"/>
                                        <p:tgtEl>
                                          <p:spTgt spid="7">
                                            <p:txEl>
                                              <p:pRg st="0" end="0"/>
                                            </p:txEl>
                                          </p:spTgt>
                                        </p:tgtEl>
                                      </p:cBhvr>
                                    </p:animEffect>
                                    <p:anim calcmode="lin" valueType="num">
                                      <p:cBhvr>
                                        <p:cTn id="177"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78"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9" presetID="42" presetClass="entr" presetSubtype="0" fill="hold" nodeType="withEffect">
                                  <p:stCondLst>
                                    <p:cond delay="0"/>
                                  </p:stCondLst>
                                  <p:childTnLst>
                                    <p:set>
                                      <p:cBhvr>
                                        <p:cTn id="180" dur="1" fill="hold">
                                          <p:stCondLst>
                                            <p:cond delay="0"/>
                                          </p:stCondLst>
                                        </p:cTn>
                                        <p:tgtEl>
                                          <p:spTgt spid="7">
                                            <p:txEl>
                                              <p:pRg st="1" end="1"/>
                                            </p:txEl>
                                          </p:spTgt>
                                        </p:tgtEl>
                                        <p:attrNameLst>
                                          <p:attrName>style.visibility</p:attrName>
                                        </p:attrNameLst>
                                      </p:cBhvr>
                                      <p:to>
                                        <p:strVal val="visible"/>
                                      </p:to>
                                    </p:set>
                                    <p:animEffect transition="in" filter="fade">
                                      <p:cBhvr>
                                        <p:cTn id="181" dur="1000"/>
                                        <p:tgtEl>
                                          <p:spTgt spid="7">
                                            <p:txEl>
                                              <p:pRg st="1" end="1"/>
                                            </p:txEl>
                                          </p:spTgt>
                                        </p:tgtEl>
                                      </p:cBhvr>
                                    </p:animEffect>
                                    <p:anim calcmode="lin" valueType="num">
                                      <p:cBhvr>
                                        <p:cTn id="18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83"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84" presetID="42" presetClass="entr" presetSubtype="0" fill="hold" nodeType="withEffect">
                                  <p:stCondLst>
                                    <p:cond delay="0"/>
                                  </p:stCondLst>
                                  <p:childTnLst>
                                    <p:set>
                                      <p:cBhvr>
                                        <p:cTn id="185" dur="1" fill="hold">
                                          <p:stCondLst>
                                            <p:cond delay="0"/>
                                          </p:stCondLst>
                                        </p:cTn>
                                        <p:tgtEl>
                                          <p:spTgt spid="7">
                                            <p:txEl>
                                              <p:pRg st="2" end="2"/>
                                            </p:txEl>
                                          </p:spTgt>
                                        </p:tgtEl>
                                        <p:attrNameLst>
                                          <p:attrName>style.visibility</p:attrName>
                                        </p:attrNameLst>
                                      </p:cBhvr>
                                      <p:to>
                                        <p:strVal val="visible"/>
                                      </p:to>
                                    </p:set>
                                    <p:animEffect transition="in" filter="fade">
                                      <p:cBhvr>
                                        <p:cTn id="186" dur="1000"/>
                                        <p:tgtEl>
                                          <p:spTgt spid="7">
                                            <p:txEl>
                                              <p:pRg st="2" end="2"/>
                                            </p:txEl>
                                          </p:spTgt>
                                        </p:tgtEl>
                                      </p:cBhvr>
                                    </p:animEffect>
                                    <p:anim calcmode="lin" valueType="num">
                                      <p:cBhvr>
                                        <p:cTn id="187"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88"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89" presetID="42" presetClass="entr" presetSubtype="0" fill="hold" nodeType="withEffect">
                                  <p:stCondLst>
                                    <p:cond delay="0"/>
                                  </p:stCondLst>
                                  <p:childTnLst>
                                    <p:set>
                                      <p:cBhvr>
                                        <p:cTn id="190" dur="1" fill="hold">
                                          <p:stCondLst>
                                            <p:cond delay="0"/>
                                          </p:stCondLst>
                                        </p:cTn>
                                        <p:tgtEl>
                                          <p:spTgt spid="7">
                                            <p:txEl>
                                              <p:pRg st="3" end="3"/>
                                            </p:txEl>
                                          </p:spTgt>
                                        </p:tgtEl>
                                        <p:attrNameLst>
                                          <p:attrName>style.visibility</p:attrName>
                                        </p:attrNameLst>
                                      </p:cBhvr>
                                      <p:to>
                                        <p:strVal val="visible"/>
                                      </p:to>
                                    </p:set>
                                    <p:animEffect transition="in" filter="fade">
                                      <p:cBhvr>
                                        <p:cTn id="191" dur="1000"/>
                                        <p:tgtEl>
                                          <p:spTgt spid="7">
                                            <p:txEl>
                                              <p:pRg st="3" end="3"/>
                                            </p:txEl>
                                          </p:spTgt>
                                        </p:tgtEl>
                                      </p:cBhvr>
                                    </p:animEffect>
                                    <p:anim calcmode="lin" valueType="num">
                                      <p:cBhvr>
                                        <p:cTn id="192"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93"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94" presetID="42" presetClass="entr" presetSubtype="0" fill="hold" nodeType="withEffect">
                                  <p:stCondLst>
                                    <p:cond delay="0"/>
                                  </p:stCondLst>
                                  <p:childTnLst>
                                    <p:set>
                                      <p:cBhvr>
                                        <p:cTn id="195" dur="1" fill="hold">
                                          <p:stCondLst>
                                            <p:cond delay="0"/>
                                          </p:stCondLst>
                                        </p:cTn>
                                        <p:tgtEl>
                                          <p:spTgt spid="7">
                                            <p:txEl>
                                              <p:pRg st="4" end="4"/>
                                            </p:txEl>
                                          </p:spTgt>
                                        </p:tgtEl>
                                        <p:attrNameLst>
                                          <p:attrName>style.visibility</p:attrName>
                                        </p:attrNameLst>
                                      </p:cBhvr>
                                      <p:to>
                                        <p:strVal val="visible"/>
                                      </p:to>
                                    </p:set>
                                    <p:animEffect transition="in" filter="fade">
                                      <p:cBhvr>
                                        <p:cTn id="196" dur="1000"/>
                                        <p:tgtEl>
                                          <p:spTgt spid="7">
                                            <p:txEl>
                                              <p:pRg st="4" end="4"/>
                                            </p:txEl>
                                          </p:spTgt>
                                        </p:tgtEl>
                                      </p:cBhvr>
                                    </p:animEffect>
                                    <p:anim calcmode="lin" valueType="num">
                                      <p:cBhvr>
                                        <p:cTn id="197"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98" dur="1000" fill="hold"/>
                                        <p:tgtEl>
                                          <p:spTgt spid="7">
                                            <p:txEl>
                                              <p:pRg st="4" end="4"/>
                                            </p:txEl>
                                          </p:spTgt>
                                        </p:tgtEl>
                                        <p:attrNameLst>
                                          <p:attrName>ppt_y</p:attrName>
                                        </p:attrNameLst>
                                      </p:cBhvr>
                                      <p:tavLst>
                                        <p:tav tm="0">
                                          <p:val>
                                            <p:strVal val="#ppt_y+.1"/>
                                          </p:val>
                                        </p:tav>
                                        <p:tav tm="100000">
                                          <p:val>
                                            <p:strVal val="#ppt_y"/>
                                          </p:val>
                                        </p:tav>
                                      </p:tavLst>
                                    </p:anim>
                                  </p:childTnLst>
                                </p:cTn>
                              </p:par>
                              <p:par>
                                <p:cTn id="199" presetID="42" presetClass="entr" presetSubtype="0" fill="hold" nodeType="withEffect">
                                  <p:stCondLst>
                                    <p:cond delay="0"/>
                                  </p:stCondLst>
                                  <p:childTnLst>
                                    <p:set>
                                      <p:cBhvr>
                                        <p:cTn id="200" dur="1" fill="hold">
                                          <p:stCondLst>
                                            <p:cond delay="0"/>
                                          </p:stCondLst>
                                        </p:cTn>
                                        <p:tgtEl>
                                          <p:spTgt spid="7">
                                            <p:txEl>
                                              <p:pRg st="5" end="5"/>
                                            </p:txEl>
                                          </p:spTgt>
                                        </p:tgtEl>
                                        <p:attrNameLst>
                                          <p:attrName>style.visibility</p:attrName>
                                        </p:attrNameLst>
                                      </p:cBhvr>
                                      <p:to>
                                        <p:strVal val="visible"/>
                                      </p:to>
                                    </p:set>
                                    <p:animEffect transition="in" filter="fade">
                                      <p:cBhvr>
                                        <p:cTn id="201" dur="1000"/>
                                        <p:tgtEl>
                                          <p:spTgt spid="7">
                                            <p:txEl>
                                              <p:pRg st="5" end="5"/>
                                            </p:txEl>
                                          </p:spTgt>
                                        </p:tgtEl>
                                      </p:cBhvr>
                                    </p:animEffect>
                                    <p:anim calcmode="lin" valueType="num">
                                      <p:cBhvr>
                                        <p:cTn id="202"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03" dur="1000" fill="hold"/>
                                        <p:tgtEl>
                                          <p:spTgt spid="7">
                                            <p:txEl>
                                              <p:pRg st="5" end="5"/>
                                            </p:txEl>
                                          </p:spTgt>
                                        </p:tgtEl>
                                        <p:attrNameLst>
                                          <p:attrName>ppt_y</p:attrName>
                                        </p:attrNameLst>
                                      </p:cBhvr>
                                      <p:tavLst>
                                        <p:tav tm="0">
                                          <p:val>
                                            <p:strVal val="#ppt_y+.1"/>
                                          </p:val>
                                        </p:tav>
                                        <p:tav tm="100000">
                                          <p:val>
                                            <p:strVal val="#ppt_y"/>
                                          </p:val>
                                        </p:tav>
                                      </p:tavLst>
                                    </p:anim>
                                  </p:childTnLst>
                                </p:cTn>
                              </p:par>
                              <p:par>
                                <p:cTn id="204" presetID="42" presetClass="entr" presetSubtype="0" fill="hold" nodeType="withEffect">
                                  <p:stCondLst>
                                    <p:cond delay="0"/>
                                  </p:stCondLst>
                                  <p:childTnLst>
                                    <p:set>
                                      <p:cBhvr>
                                        <p:cTn id="205" dur="1" fill="hold">
                                          <p:stCondLst>
                                            <p:cond delay="0"/>
                                          </p:stCondLst>
                                        </p:cTn>
                                        <p:tgtEl>
                                          <p:spTgt spid="7">
                                            <p:txEl>
                                              <p:pRg st="6" end="6"/>
                                            </p:txEl>
                                          </p:spTgt>
                                        </p:tgtEl>
                                        <p:attrNameLst>
                                          <p:attrName>style.visibility</p:attrName>
                                        </p:attrNameLst>
                                      </p:cBhvr>
                                      <p:to>
                                        <p:strVal val="visible"/>
                                      </p:to>
                                    </p:set>
                                    <p:animEffect transition="in" filter="fade">
                                      <p:cBhvr>
                                        <p:cTn id="206" dur="1000"/>
                                        <p:tgtEl>
                                          <p:spTgt spid="7">
                                            <p:txEl>
                                              <p:pRg st="6" end="6"/>
                                            </p:txEl>
                                          </p:spTgt>
                                        </p:tgtEl>
                                      </p:cBhvr>
                                    </p:animEffect>
                                    <p:anim calcmode="lin" valueType="num">
                                      <p:cBhvr>
                                        <p:cTn id="207"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208"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9" fill="hold">
                      <p:stCondLst>
                        <p:cond delay="indefinite"/>
                      </p:stCondLst>
                      <p:childTnLst>
                        <p:par>
                          <p:cTn id="210" fill="hold">
                            <p:stCondLst>
                              <p:cond delay="0"/>
                            </p:stCondLst>
                            <p:childTnLst>
                              <p:par>
                                <p:cTn id="211" presetID="22" presetClass="entr" presetSubtype="4" fill="hold" grpId="0" nodeType="clickEffect">
                                  <p:stCondLst>
                                    <p:cond delay="0"/>
                                  </p:stCondLst>
                                  <p:childTnLst>
                                    <p:set>
                                      <p:cBhvr>
                                        <p:cTn id="212" dur="1" fill="hold">
                                          <p:stCondLst>
                                            <p:cond delay="0"/>
                                          </p:stCondLst>
                                        </p:cTn>
                                        <p:tgtEl>
                                          <p:spTgt spid="8"/>
                                        </p:tgtEl>
                                        <p:attrNameLst>
                                          <p:attrName>style.visibility</p:attrName>
                                        </p:attrNameLst>
                                      </p:cBhvr>
                                      <p:to>
                                        <p:strVal val="visible"/>
                                      </p:to>
                                    </p:set>
                                    <p:animEffect transition="in" filter="wipe(down)">
                                      <p:cBhvr>
                                        <p:cTn id="2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4.6  </a:t>
            </a:r>
            <a:r>
              <a:rPr lang="zh-CN" altLang="zh-CN" sz="3600" b="1" kern="1200" dirty="0">
                <a:solidFill>
                  <a:srgbClr val="C00000"/>
                </a:solidFill>
              </a:rPr>
              <a:t>基类与派生类对象的关系</a:t>
            </a:r>
            <a:endParaRPr lang="zh-CN" altLang="en-US" sz="3600" b="1" kern="1200" dirty="0">
              <a:solidFill>
                <a:srgbClr val="C00000"/>
              </a:solidFill>
            </a:endParaRPr>
          </a:p>
        </p:txBody>
      </p:sp>
      <p:sp>
        <p:nvSpPr>
          <p:cNvPr id="3" name="内容占位符 2"/>
          <p:cNvSpPr>
            <a:spLocks noGrp="1"/>
          </p:cNvSpPr>
          <p:nvPr>
            <p:ph idx="1"/>
          </p:nvPr>
        </p:nvSpPr>
        <p:spPr>
          <a:xfrm>
            <a:off x="215516" y="1196752"/>
            <a:ext cx="8712968" cy="4584658"/>
          </a:xfrm>
        </p:spPr>
        <p:txBody>
          <a:bodyPr/>
          <a:lstStyle/>
          <a:p>
            <a:pPr marL="0" indent="0">
              <a:buNone/>
            </a:pPr>
            <a:r>
              <a:rPr lang="en-US" altLang="zh-CN" sz="2800" b="1" dirty="0" smtClean="0"/>
              <a:t>1. </a:t>
            </a:r>
            <a:r>
              <a:rPr lang="zh-CN" altLang="en-US" sz="2800" b="1" dirty="0" smtClean="0"/>
              <a:t>派生</a:t>
            </a:r>
            <a:r>
              <a:rPr lang="zh-CN" altLang="en-US" sz="2800" b="1" dirty="0"/>
              <a:t>对象与基类对象的赋值相容关系</a:t>
            </a:r>
            <a:endParaRPr lang="en-US" altLang="zh-CN" sz="2800" b="1" dirty="0"/>
          </a:p>
          <a:p>
            <a:pPr marL="857250" lvl="1" indent="-457200"/>
            <a:r>
              <a:rPr lang="zh-CN" altLang="zh-CN" sz="2400" b="1" dirty="0"/>
              <a:t>派生类</a:t>
            </a:r>
            <a:r>
              <a:rPr lang="zh-CN" altLang="en-US" sz="2400" b="1" dirty="0"/>
              <a:t>通过继承</a:t>
            </a:r>
            <a:r>
              <a:rPr lang="zh-CN" altLang="zh-CN" sz="2400" b="1" dirty="0"/>
              <a:t>获得了基类成员的一份拷贝，这份拷贝构成了派生类对象内部的一个基类子对象。</a:t>
            </a:r>
            <a:endParaRPr lang="en-US" altLang="zh-CN" sz="2400" b="1" dirty="0"/>
          </a:p>
          <a:p>
            <a:pPr marL="857250" lvl="1" indent="-457200"/>
            <a:r>
              <a:rPr lang="zh-CN" altLang="en-US" sz="2400" b="1" dirty="0"/>
              <a:t>因此，</a:t>
            </a:r>
            <a:r>
              <a:rPr lang="zh-CN" altLang="zh-CN" sz="2400" b="1" dirty="0">
                <a:solidFill>
                  <a:srgbClr val="FF0000"/>
                </a:solidFill>
              </a:rPr>
              <a:t>公有派生方式下，凡是需要基类对象的地方都可以使用派生类对象。</a:t>
            </a:r>
            <a:r>
              <a:rPr lang="zh-CN" altLang="zh-CN" sz="2400" b="1" dirty="0"/>
              <a:t>基类对象能够解决的问题，用派生类对象也能够解决</a:t>
            </a:r>
            <a:r>
              <a:rPr lang="zh-CN" altLang="en-US" sz="2400" b="1" dirty="0"/>
              <a:t>。称为赋值相容。包括下面三种情况：</a:t>
            </a:r>
            <a:endParaRPr lang="en-US" altLang="zh-CN" sz="2400" b="1" dirty="0"/>
          </a:p>
          <a:p>
            <a:pPr marL="1257300" lvl="2" indent="-457200">
              <a:buFont typeface="+mj-ea"/>
              <a:buAutoNum type="circleNumDbPlain"/>
            </a:pPr>
            <a:r>
              <a:rPr lang="zh-CN" altLang="zh-CN" sz="2200" b="1" dirty="0">
                <a:solidFill>
                  <a:srgbClr val="0000CC"/>
                </a:solidFill>
              </a:rPr>
              <a:t>把派生类对象赋值给基类对象；</a:t>
            </a:r>
            <a:endParaRPr lang="en-US" altLang="zh-CN" sz="2200" b="1" dirty="0">
              <a:solidFill>
                <a:srgbClr val="0000CC"/>
              </a:solidFill>
            </a:endParaRPr>
          </a:p>
          <a:p>
            <a:pPr marL="1257300" lvl="2" indent="-457200">
              <a:buFont typeface="+mj-ea"/>
              <a:buAutoNum type="circleNumDbPlain"/>
            </a:pPr>
            <a:r>
              <a:rPr lang="zh-CN" altLang="zh-CN" sz="2200" b="1" dirty="0">
                <a:solidFill>
                  <a:srgbClr val="0000CC"/>
                </a:solidFill>
              </a:rPr>
              <a:t>把派生类对象的地址赋值给基类指针；</a:t>
            </a:r>
            <a:endParaRPr lang="en-US" altLang="zh-CN" sz="2200" b="1" dirty="0">
              <a:solidFill>
                <a:srgbClr val="0000CC"/>
              </a:solidFill>
            </a:endParaRPr>
          </a:p>
          <a:p>
            <a:pPr marL="1257300" lvl="2" indent="-457200">
              <a:buFont typeface="+mj-ea"/>
              <a:buAutoNum type="circleNumDbPlain"/>
            </a:pPr>
            <a:r>
              <a:rPr lang="zh-CN" altLang="zh-CN" sz="2200" b="1" dirty="0">
                <a:solidFill>
                  <a:srgbClr val="0000CC"/>
                </a:solidFill>
              </a:rPr>
              <a:t>或者用派生类对象初始化基类对象的引用。</a:t>
            </a:r>
            <a:endParaRPr lang="en-US" altLang="zh-CN" sz="2200" b="1" dirty="0">
              <a:solidFill>
                <a:srgbClr val="0000CC"/>
              </a:solidFill>
            </a:endParaRPr>
          </a:p>
          <a:p>
            <a:pPr marL="400050" lvl="1" indent="0">
              <a:buNone/>
            </a:pPr>
            <a:endParaRPr lang="zh-CN" altLang="en-US" sz="2400" dirty="0">
              <a:solidFill>
                <a:srgbClr val="0000CC"/>
              </a:solidFill>
            </a:endParaRPr>
          </a:p>
        </p:txBody>
      </p:sp>
    </p:spTree>
    <p:extLst>
      <p:ext uri="{BB962C8B-B14F-4D97-AF65-F5344CB8AC3E}">
        <p14:creationId xmlns:p14="http://schemas.microsoft.com/office/powerpoint/2010/main" val="75641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2800" b="1" dirty="0" smtClean="0"/>
              <a:t>2. </a:t>
            </a:r>
            <a:r>
              <a:rPr lang="zh-CN" altLang="en-US" sz="2800" b="1" dirty="0" smtClean="0"/>
              <a:t>派生</a:t>
            </a:r>
            <a:r>
              <a:rPr lang="zh-CN" altLang="en-US" sz="2800" b="1" dirty="0"/>
              <a:t>类与基类赋值相容的处理方式</a:t>
            </a:r>
            <a:endParaRPr lang="en-US" altLang="zh-CN" sz="2800" b="1" dirty="0"/>
          </a:p>
          <a:p>
            <a:pPr marL="857250" lvl="1" indent="-457200"/>
            <a:r>
              <a:rPr lang="zh-CN" altLang="zh-CN" sz="2400" b="1" dirty="0"/>
              <a:t>因</a:t>
            </a:r>
            <a:r>
              <a:rPr lang="zh-CN" altLang="en-US" sz="2400" b="1" dirty="0"/>
              <a:t>为</a:t>
            </a:r>
            <a:r>
              <a:rPr lang="zh-CN" altLang="zh-CN" sz="2400" b="1" dirty="0"/>
              <a:t>任何一个派生类对象的内部都包含有一个基类子对象，在进行派生类对象向基类对象的赋值时，</a:t>
            </a:r>
            <a:r>
              <a:rPr lang="en-US" altLang="zh-CN" sz="2400" b="1" dirty="0"/>
              <a:t>C++</a:t>
            </a:r>
            <a:r>
              <a:rPr lang="zh-CN" altLang="zh-CN" sz="2400" b="1" dirty="0"/>
              <a:t>采用</a:t>
            </a:r>
            <a:r>
              <a:rPr lang="zh-CN" altLang="zh-CN" sz="2400" b="1" dirty="0">
                <a:solidFill>
                  <a:srgbClr val="0000CC"/>
                </a:solidFill>
              </a:rPr>
              <a:t>截取的方法</a:t>
            </a:r>
            <a:r>
              <a:rPr lang="zh-CN" altLang="zh-CN" sz="2400" b="1" dirty="0"/>
              <a:t>从派生类对象中</a:t>
            </a:r>
            <a:r>
              <a:rPr lang="zh-CN" altLang="zh-CN" sz="2400" b="1" dirty="0">
                <a:solidFill>
                  <a:srgbClr val="FF0000"/>
                </a:solidFill>
              </a:rPr>
              <a:t>复制其基类子对象并将之赋值给基类对象</a:t>
            </a:r>
            <a:r>
              <a:rPr lang="zh-CN" altLang="zh-CN" sz="2400" b="1" dirty="0"/>
              <a:t>。</a:t>
            </a:r>
            <a:endParaRPr lang="zh-CN" altLang="en-US" sz="2400" b="1" dirty="0"/>
          </a:p>
        </p:txBody>
      </p:sp>
      <p:sp>
        <p:nvSpPr>
          <p:cNvPr id="4"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4.6  </a:t>
            </a:r>
            <a:r>
              <a:rPr lang="zh-CN" altLang="zh-CN" sz="3600" b="1" kern="1200" dirty="0">
                <a:solidFill>
                  <a:srgbClr val="C00000"/>
                </a:solidFill>
              </a:rPr>
              <a:t>基类与派生类对象的关系</a:t>
            </a:r>
            <a:endParaRPr lang="zh-CN" altLang="en-US" sz="3600" b="1" kern="1200" dirty="0">
              <a:solidFill>
                <a:srgbClr val="C0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217" y="3284984"/>
            <a:ext cx="8536515" cy="3151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337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barn(inVertical)">
                                      <p:cBhvr>
                                        <p:cTn id="1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73672"/>
            <a:ext cx="9324528" cy="81119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4.6.1 </a:t>
            </a:r>
            <a:r>
              <a:rPr lang="en-US" altLang="zh-CN" sz="3600" b="1" kern="1200" dirty="0" smtClean="0">
                <a:solidFill>
                  <a:srgbClr val="C00000"/>
                </a:solidFill>
              </a:rPr>
              <a:t> </a:t>
            </a:r>
            <a:r>
              <a:rPr lang="zh-CN" altLang="zh-CN" sz="3600" b="1" kern="1200" dirty="0" smtClean="0">
                <a:solidFill>
                  <a:srgbClr val="C00000"/>
                </a:solidFill>
              </a:rPr>
              <a:t>派生</a:t>
            </a:r>
            <a:r>
              <a:rPr lang="zh-CN" altLang="zh-CN" sz="3600" b="1" kern="1200" dirty="0">
                <a:solidFill>
                  <a:srgbClr val="C00000"/>
                </a:solidFill>
              </a:rPr>
              <a:t>类对象对基类对象的赋值和初始化</a:t>
            </a:r>
            <a:endParaRPr lang="zh-CN" altLang="en-US" sz="3600" b="1" kern="1200" dirty="0">
              <a:solidFill>
                <a:srgbClr val="C00000"/>
              </a:solidFill>
            </a:endParaRPr>
          </a:p>
        </p:txBody>
      </p:sp>
      <p:sp>
        <p:nvSpPr>
          <p:cNvPr id="3" name="内容占位符 2"/>
          <p:cNvSpPr>
            <a:spLocks noGrp="1"/>
          </p:cNvSpPr>
          <p:nvPr>
            <p:ph idx="1"/>
          </p:nvPr>
        </p:nvSpPr>
        <p:spPr>
          <a:xfrm>
            <a:off x="251520" y="1076590"/>
            <a:ext cx="8892480" cy="5168635"/>
          </a:xfrm>
        </p:spPr>
        <p:txBody>
          <a:bodyPr/>
          <a:lstStyle/>
          <a:p>
            <a:r>
              <a:rPr lang="zh-CN" altLang="en-US" sz="2800" b="1" dirty="0">
                <a:solidFill>
                  <a:srgbClr val="0000CC"/>
                </a:solidFill>
              </a:rPr>
              <a:t>派生类中基类之间的对象复制关系</a:t>
            </a:r>
            <a:endParaRPr lang="en-US" altLang="zh-CN" sz="2800" b="1" dirty="0">
              <a:solidFill>
                <a:srgbClr val="0000CC"/>
              </a:solidFill>
            </a:endParaRPr>
          </a:p>
          <a:p>
            <a:pPr marL="914400" lvl="1" indent="-457200">
              <a:buFont typeface="+mj-ea"/>
              <a:buAutoNum type="circleNumDbPlain"/>
            </a:pPr>
            <a:r>
              <a:rPr lang="zh-CN" altLang="zh-CN" sz="2400" b="1" dirty="0">
                <a:solidFill>
                  <a:srgbClr val="FF0000"/>
                </a:solidFill>
              </a:rPr>
              <a:t>在把派生类对象赋值给基类对象</a:t>
            </a:r>
            <a:endParaRPr lang="en-US" altLang="zh-CN" sz="2400" b="1" dirty="0">
              <a:solidFill>
                <a:srgbClr val="FF0000"/>
              </a:solidFill>
            </a:endParaRPr>
          </a:p>
          <a:p>
            <a:pPr marL="914400" lvl="1" indent="-457200">
              <a:buFont typeface="+mj-ea"/>
              <a:buAutoNum type="circleNumDbPlain"/>
            </a:pPr>
            <a:r>
              <a:rPr lang="zh-CN" altLang="zh-CN" sz="2400" b="1" dirty="0">
                <a:solidFill>
                  <a:srgbClr val="FF0000"/>
                </a:solidFill>
              </a:rPr>
              <a:t>用派生类对象初始化基类</a:t>
            </a:r>
            <a:r>
              <a:rPr lang="zh-CN" altLang="zh-CN" sz="2400" b="1" dirty="0" smtClean="0">
                <a:solidFill>
                  <a:srgbClr val="FF0000"/>
                </a:solidFill>
              </a:rPr>
              <a:t>对象</a:t>
            </a:r>
            <a:endParaRPr lang="en-US" altLang="zh-CN" sz="2400" b="1" dirty="0" smtClean="0"/>
          </a:p>
          <a:p>
            <a:pPr lvl="1"/>
            <a:r>
              <a:rPr lang="zh-CN" altLang="en-US" sz="2400" b="1" dirty="0"/>
              <a:t>上述</a:t>
            </a:r>
            <a:r>
              <a:rPr lang="zh-CN" altLang="en-US" sz="2400" b="1" dirty="0" smtClean="0"/>
              <a:t>两种</a:t>
            </a:r>
            <a:r>
              <a:rPr lang="zh-CN" altLang="en-US" sz="2400" b="1" dirty="0"/>
              <a:t>操作</a:t>
            </a:r>
            <a:r>
              <a:rPr lang="zh-CN" altLang="zh-CN" sz="2400" b="1" dirty="0"/>
              <a:t>并不存在从派生类向基类的类型转换</a:t>
            </a:r>
            <a:r>
              <a:rPr lang="zh-CN" altLang="en-US" sz="2400" b="1" dirty="0"/>
              <a:t>，</a:t>
            </a:r>
            <a:r>
              <a:rPr lang="zh-CN" altLang="zh-CN" sz="2400" b="1" dirty="0"/>
              <a:t>本质上是执行基类对象的复制构造函数或赋值运算符函数，通过它们把派生类对象中从基类继承到的数据成员复制给基类</a:t>
            </a:r>
            <a:r>
              <a:rPr lang="zh-CN" altLang="zh-CN" sz="2400" b="1" dirty="0" smtClean="0"/>
              <a:t>对象</a:t>
            </a:r>
            <a:endParaRPr lang="en-US" altLang="zh-CN" sz="2400" b="1" dirty="0" smtClean="0"/>
          </a:p>
          <a:p>
            <a:pPr lvl="1"/>
            <a:r>
              <a:rPr lang="zh-CN" altLang="en-US" sz="2400" b="1" dirty="0" smtClean="0"/>
              <a:t>注意</a:t>
            </a:r>
            <a:r>
              <a:rPr lang="zh-CN" altLang="en-US" sz="2400" b="1" dirty="0"/>
              <a:t>：不存在基类对象向派生类对象的复制关系</a:t>
            </a:r>
            <a:endParaRPr lang="en-US" altLang="zh-CN" sz="2400" b="1" dirty="0"/>
          </a:p>
          <a:p>
            <a:pPr marL="57150" indent="0">
              <a:buNone/>
            </a:pPr>
            <a:r>
              <a:rPr lang="zh-CN" altLang="zh-CN" sz="2400" b="1" dirty="0">
                <a:solidFill>
                  <a:srgbClr val="0000CC"/>
                </a:solidFill>
              </a:rPr>
              <a:t>【例</a:t>
            </a:r>
            <a:r>
              <a:rPr lang="en-US" altLang="zh-CN" sz="2400" b="1" dirty="0">
                <a:solidFill>
                  <a:srgbClr val="0000CC"/>
                </a:solidFill>
              </a:rPr>
              <a:t>4-14</a:t>
            </a:r>
            <a:r>
              <a:rPr lang="zh-CN" altLang="zh-CN" sz="2400" b="1" dirty="0">
                <a:solidFill>
                  <a:srgbClr val="0000CC"/>
                </a:solidFill>
              </a:rPr>
              <a:t>】 类</a:t>
            </a:r>
            <a:r>
              <a:rPr lang="en-US" altLang="zh-CN" sz="2400" b="1" dirty="0">
                <a:solidFill>
                  <a:srgbClr val="0000CC"/>
                </a:solidFill>
              </a:rPr>
              <a:t>B</a:t>
            </a:r>
            <a:r>
              <a:rPr lang="zh-CN" altLang="zh-CN" sz="2400" b="1" dirty="0">
                <a:solidFill>
                  <a:srgbClr val="0000CC"/>
                </a:solidFill>
              </a:rPr>
              <a:t>从类</a:t>
            </a:r>
            <a:r>
              <a:rPr lang="en-US" altLang="zh-CN" sz="2400" b="1" dirty="0">
                <a:solidFill>
                  <a:srgbClr val="0000CC"/>
                </a:solidFill>
              </a:rPr>
              <a:t>A</a:t>
            </a:r>
            <a:r>
              <a:rPr lang="zh-CN" altLang="zh-CN" sz="2400" b="1" dirty="0">
                <a:solidFill>
                  <a:srgbClr val="0000CC"/>
                </a:solidFill>
              </a:rPr>
              <a:t>派生，设计类</a:t>
            </a:r>
            <a:r>
              <a:rPr lang="en-US" altLang="zh-CN" sz="2400" b="1" dirty="0">
                <a:solidFill>
                  <a:srgbClr val="0000CC"/>
                </a:solidFill>
              </a:rPr>
              <a:t>B</a:t>
            </a:r>
            <a:r>
              <a:rPr lang="zh-CN" altLang="zh-CN" sz="2400" b="1" dirty="0">
                <a:solidFill>
                  <a:srgbClr val="0000CC"/>
                </a:solidFill>
              </a:rPr>
              <a:t>的复制构造函数和赋值运算符函数，并验证把派生对象赋值给基类对象或通过它初始化基类对象时，相关函数的调用情况。</a:t>
            </a:r>
          </a:p>
          <a:p>
            <a:pPr marL="457200" lvl="1" indent="0">
              <a:buNone/>
            </a:pPr>
            <a:endParaRPr lang="en-US" altLang="zh-CN" sz="2400" dirty="0">
              <a:solidFill>
                <a:srgbClr val="FF0000"/>
              </a:solidFill>
            </a:endParaRPr>
          </a:p>
          <a:p>
            <a:endParaRPr lang="zh-CN" altLang="en-US" dirty="0"/>
          </a:p>
        </p:txBody>
      </p:sp>
    </p:spTree>
    <p:extLst>
      <p:ext uri="{BB962C8B-B14F-4D97-AF65-F5344CB8AC3E}">
        <p14:creationId xmlns:p14="http://schemas.microsoft.com/office/powerpoint/2010/main" val="81507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0"/>
            <a:ext cx="5040560" cy="6858000"/>
          </a:xfrm>
        </p:spPr>
        <p:txBody>
          <a:bodyPr/>
          <a:lstStyle/>
          <a:p>
            <a:pPr marL="0" indent="0">
              <a:buNone/>
            </a:pPr>
            <a:r>
              <a:rPr lang="en-US" altLang="zh-CN" sz="1600" b="1" dirty="0"/>
              <a:t>//Eg4-14.cpp</a:t>
            </a:r>
            <a:endParaRPr lang="zh-CN" altLang="zh-CN" sz="1600" b="1" dirty="0"/>
          </a:p>
          <a:p>
            <a:pPr marL="0" indent="0">
              <a:buNone/>
            </a:pPr>
            <a:r>
              <a:rPr lang="en-US" altLang="zh-CN" sz="1600" b="1" dirty="0"/>
              <a:t>#include &lt;</a:t>
            </a:r>
            <a:r>
              <a:rPr lang="en-US" altLang="zh-CN" sz="1600" b="1" dirty="0" err="1"/>
              <a:t>iostream</a:t>
            </a:r>
            <a:r>
              <a:rPr lang="en-US" altLang="zh-CN" sz="1600" b="1" dirty="0"/>
              <a:t>&gt;</a:t>
            </a:r>
            <a:endParaRPr lang="zh-CN" altLang="zh-CN" sz="1600" b="1" dirty="0"/>
          </a:p>
          <a:p>
            <a:pPr marL="0" indent="0">
              <a:buNone/>
            </a:pPr>
            <a:r>
              <a:rPr lang="en-US" altLang="zh-CN" sz="1600" b="1" dirty="0"/>
              <a:t>using namespace </a:t>
            </a:r>
            <a:r>
              <a:rPr lang="en-US" altLang="zh-CN" sz="1600" b="1" dirty="0" err="1"/>
              <a:t>std</a:t>
            </a:r>
            <a:r>
              <a:rPr lang="en-US" altLang="zh-CN" sz="1600" b="1" dirty="0"/>
              <a:t>;</a:t>
            </a:r>
            <a:endParaRPr lang="zh-CN" altLang="zh-CN" sz="1600" b="1" dirty="0"/>
          </a:p>
          <a:p>
            <a:pPr marL="0" indent="0">
              <a:buNone/>
            </a:pPr>
            <a:r>
              <a:rPr lang="en-US" altLang="zh-CN" sz="1600" b="1" dirty="0"/>
              <a:t>class A {</a:t>
            </a:r>
            <a:endParaRPr lang="zh-CN" altLang="zh-CN" sz="1600" b="1" dirty="0"/>
          </a:p>
          <a:p>
            <a:pPr marL="0" indent="0">
              <a:buNone/>
            </a:pPr>
            <a:r>
              <a:rPr lang="en-US" altLang="zh-CN" sz="1600" b="1" dirty="0"/>
              <a:t> </a:t>
            </a:r>
            <a:r>
              <a:rPr lang="en-US" altLang="zh-CN" sz="1600" b="1" dirty="0" smtClean="0"/>
              <a:t>   </a:t>
            </a:r>
            <a:r>
              <a:rPr lang="en-US" altLang="zh-CN" sz="1600" b="1" dirty="0" err="1" smtClean="0"/>
              <a:t>int</a:t>
            </a:r>
            <a:r>
              <a:rPr lang="en-US" altLang="zh-CN" sz="1600" b="1" dirty="0" smtClean="0"/>
              <a:t> </a:t>
            </a:r>
            <a:r>
              <a:rPr lang="en-US" altLang="zh-CN" sz="1600" b="1" dirty="0"/>
              <a:t>a;</a:t>
            </a:r>
            <a:endParaRPr lang="zh-CN" altLang="zh-CN" sz="1600" b="1" dirty="0"/>
          </a:p>
          <a:p>
            <a:pPr marL="0" indent="0">
              <a:buNone/>
            </a:pPr>
            <a:r>
              <a:rPr lang="en-US" altLang="zh-CN" sz="1600" b="1" dirty="0"/>
              <a:t>public:</a:t>
            </a:r>
            <a:endParaRPr lang="zh-CN" altLang="zh-CN" sz="1600" b="1" dirty="0"/>
          </a:p>
          <a:p>
            <a:pPr marL="0" indent="0">
              <a:buNone/>
            </a:pPr>
            <a:r>
              <a:rPr lang="en-US" altLang="zh-CN" sz="1600" b="1" dirty="0"/>
              <a:t> </a:t>
            </a:r>
            <a:r>
              <a:rPr lang="en-US" altLang="zh-CN" sz="1600" b="1" dirty="0" smtClean="0"/>
              <a:t>   void </a:t>
            </a:r>
            <a:r>
              <a:rPr lang="en-US" altLang="zh-CN" sz="1600" b="1" dirty="0" err="1"/>
              <a:t>setA</a:t>
            </a:r>
            <a:r>
              <a:rPr lang="en-US" altLang="zh-CN" sz="1600" b="1" dirty="0"/>
              <a:t>(</a:t>
            </a:r>
            <a:r>
              <a:rPr lang="en-US" altLang="zh-CN" sz="1600" b="1" dirty="0" err="1"/>
              <a:t>int</a:t>
            </a:r>
            <a:r>
              <a:rPr lang="en-US" altLang="zh-CN" sz="1600" b="1" dirty="0"/>
              <a:t> x) { a = x; }</a:t>
            </a:r>
            <a:endParaRPr lang="zh-CN" altLang="zh-CN" sz="1600" b="1" dirty="0"/>
          </a:p>
          <a:p>
            <a:pPr marL="0" indent="0">
              <a:buNone/>
            </a:pPr>
            <a:r>
              <a:rPr lang="en-US" altLang="zh-CN" sz="1600" b="1" dirty="0"/>
              <a:t> </a:t>
            </a:r>
            <a:r>
              <a:rPr lang="en-US" altLang="zh-CN" sz="1600" b="1" dirty="0" smtClean="0"/>
              <a:t>   </a:t>
            </a:r>
            <a:r>
              <a:rPr lang="en-US" altLang="zh-CN" sz="1600" b="1" dirty="0" err="1" smtClean="0"/>
              <a:t>int</a:t>
            </a:r>
            <a:r>
              <a:rPr lang="en-US" altLang="zh-CN" sz="1600" b="1" dirty="0" smtClean="0"/>
              <a:t> </a:t>
            </a:r>
            <a:r>
              <a:rPr lang="en-US" altLang="zh-CN" sz="1600" b="1" dirty="0" err="1"/>
              <a:t>getA</a:t>
            </a:r>
            <a:r>
              <a:rPr lang="en-US" altLang="zh-CN" sz="1600" b="1" dirty="0"/>
              <a:t>() { return a; }</a:t>
            </a:r>
            <a:endParaRPr lang="zh-CN" altLang="zh-CN" sz="1600" b="1" dirty="0"/>
          </a:p>
          <a:p>
            <a:pPr marL="0" indent="0">
              <a:buNone/>
            </a:pPr>
            <a:r>
              <a:rPr lang="en-US" altLang="zh-CN" sz="1600" b="1" dirty="0"/>
              <a:t> </a:t>
            </a:r>
            <a:r>
              <a:rPr lang="en-US" altLang="zh-CN" sz="1600" b="1" dirty="0" smtClean="0"/>
              <a:t>   A</a:t>
            </a:r>
            <a:r>
              <a:rPr lang="en-US" altLang="zh-CN" sz="1600" b="1" dirty="0"/>
              <a:t>() :a(0) { </a:t>
            </a:r>
            <a:r>
              <a:rPr lang="en-US" altLang="zh-CN" sz="1600" b="1" dirty="0" err="1"/>
              <a:t>cout</a:t>
            </a:r>
            <a:r>
              <a:rPr lang="en-US" altLang="zh-CN" sz="1600" b="1" dirty="0"/>
              <a:t>&lt;&lt; "A::A()"&lt;&lt;</a:t>
            </a:r>
            <a:r>
              <a:rPr lang="en-US" altLang="zh-CN" sz="1600" b="1" dirty="0" err="1"/>
              <a:t>endl</a:t>
            </a:r>
            <a:r>
              <a:rPr lang="en-US" altLang="zh-CN" sz="1600" b="1" dirty="0"/>
              <a:t>; }</a:t>
            </a:r>
            <a:endParaRPr lang="zh-CN" altLang="zh-CN" sz="1600" b="1" dirty="0"/>
          </a:p>
          <a:p>
            <a:pPr marL="0" indent="0">
              <a:buNone/>
            </a:pPr>
            <a:r>
              <a:rPr lang="en-US" altLang="zh-CN" sz="1600" b="1" dirty="0"/>
              <a:t> </a:t>
            </a:r>
            <a:r>
              <a:rPr lang="en-US" altLang="zh-CN" sz="1600" b="1" dirty="0" smtClean="0"/>
              <a:t>   A(A</a:t>
            </a:r>
            <a:r>
              <a:rPr lang="en-US" altLang="zh-CN" sz="1600" b="1" dirty="0"/>
              <a:t>&amp; o):a(</a:t>
            </a:r>
            <a:r>
              <a:rPr lang="en-US" altLang="zh-CN" sz="1600" b="1" dirty="0" err="1"/>
              <a:t>o.a</a:t>
            </a:r>
            <a:r>
              <a:rPr lang="en-US" altLang="zh-CN" sz="1600" b="1" dirty="0"/>
              <a:t>) { </a:t>
            </a:r>
            <a:r>
              <a:rPr lang="en-US" altLang="zh-CN" sz="1600" b="1" dirty="0" err="1"/>
              <a:t>cout</a:t>
            </a:r>
            <a:r>
              <a:rPr lang="en-US" altLang="zh-CN" sz="1600" b="1" dirty="0"/>
              <a:t>&lt;&lt;"A::A(&amp;o)"&lt;&lt;</a:t>
            </a:r>
            <a:r>
              <a:rPr lang="en-US" altLang="zh-CN" sz="1600" b="1" dirty="0" err="1"/>
              <a:t>endl</a:t>
            </a:r>
            <a:r>
              <a:rPr lang="en-US" altLang="zh-CN" sz="1600" b="1" dirty="0"/>
              <a:t>; }</a:t>
            </a:r>
            <a:endParaRPr lang="zh-CN" altLang="zh-CN" sz="1600" b="1" dirty="0"/>
          </a:p>
          <a:p>
            <a:pPr marL="0" indent="0">
              <a:buNone/>
            </a:pPr>
            <a:r>
              <a:rPr lang="en-US" altLang="zh-CN" sz="1600" b="1" dirty="0"/>
              <a:t> </a:t>
            </a:r>
            <a:r>
              <a:rPr lang="en-US" altLang="zh-CN" sz="1600" b="1" dirty="0" smtClean="0"/>
              <a:t>   A</a:t>
            </a:r>
            <a:r>
              <a:rPr lang="en-US" altLang="zh-CN" sz="1600" b="1" dirty="0"/>
              <a:t>&amp; operator=(A o) </a:t>
            </a:r>
            <a:r>
              <a:rPr lang="en-US" altLang="zh-CN" sz="1600" b="1" dirty="0" smtClean="0"/>
              <a:t>{ </a:t>
            </a:r>
            <a:r>
              <a:rPr lang="en-US" altLang="zh-CN" sz="1600" b="1" dirty="0"/>
              <a:t>a=</a:t>
            </a:r>
            <a:r>
              <a:rPr lang="en-US" altLang="zh-CN" sz="1600" b="1" dirty="0" err="1"/>
              <a:t>o.a</a:t>
            </a:r>
            <a:r>
              <a:rPr lang="en-US" altLang="zh-CN" sz="1600" b="1" dirty="0"/>
              <a:t>; </a:t>
            </a:r>
            <a:r>
              <a:rPr lang="en-US" altLang="zh-CN" sz="1600" b="1" dirty="0" err="1"/>
              <a:t>cout</a:t>
            </a:r>
            <a:r>
              <a:rPr lang="en-US" altLang="zh-CN" sz="1600" b="1" dirty="0"/>
              <a:t>&lt;&lt; </a:t>
            </a:r>
            <a:endParaRPr lang="en-US" altLang="zh-CN" sz="1600" b="1" dirty="0" smtClean="0"/>
          </a:p>
          <a:p>
            <a:pPr marL="0" indent="0">
              <a:buNone/>
            </a:pPr>
            <a:r>
              <a:rPr lang="en-US" altLang="zh-CN" sz="1600" b="1" dirty="0"/>
              <a:t> </a:t>
            </a:r>
            <a:r>
              <a:rPr lang="en-US" altLang="zh-CN" sz="1600" b="1" dirty="0" smtClean="0"/>
              <a:t>         "</a:t>
            </a:r>
            <a:r>
              <a:rPr lang="en-US" altLang="zh-CN" sz="1600" b="1" dirty="0"/>
              <a:t>A::operaotor="&lt;&lt;endl; return *this; }</a:t>
            </a:r>
            <a:endParaRPr lang="zh-CN" altLang="zh-CN" sz="1600" b="1" dirty="0"/>
          </a:p>
          <a:p>
            <a:pPr marL="0" indent="0">
              <a:buNone/>
            </a:pPr>
            <a:r>
              <a:rPr lang="en-US" altLang="zh-CN" sz="1600" b="1" dirty="0"/>
              <a:t>};</a:t>
            </a:r>
            <a:endParaRPr lang="zh-CN" altLang="zh-CN" sz="1600" b="1" dirty="0"/>
          </a:p>
          <a:p>
            <a:pPr marL="0" indent="0">
              <a:buNone/>
            </a:pPr>
            <a:r>
              <a:rPr lang="en-US" altLang="zh-CN" sz="1600" b="1" dirty="0"/>
              <a:t>class B :public A {</a:t>
            </a:r>
            <a:endParaRPr lang="zh-CN" altLang="zh-CN" sz="1600" b="1" dirty="0"/>
          </a:p>
          <a:p>
            <a:pPr marL="0" indent="0">
              <a:buNone/>
            </a:pPr>
            <a:r>
              <a:rPr lang="en-US" altLang="zh-CN" sz="1600" b="1" dirty="0"/>
              <a:t> </a:t>
            </a:r>
            <a:r>
              <a:rPr lang="en-US" altLang="zh-CN" sz="1600" b="1" dirty="0" smtClean="0"/>
              <a:t>   </a:t>
            </a:r>
            <a:r>
              <a:rPr lang="en-US" altLang="zh-CN" sz="1600" b="1" dirty="0" err="1" smtClean="0"/>
              <a:t>int</a:t>
            </a:r>
            <a:r>
              <a:rPr lang="en-US" altLang="zh-CN" sz="1600" b="1" dirty="0" smtClean="0"/>
              <a:t> </a:t>
            </a:r>
            <a:r>
              <a:rPr lang="en-US" altLang="zh-CN" sz="1600" b="1" dirty="0"/>
              <a:t>b;</a:t>
            </a:r>
            <a:endParaRPr lang="zh-CN" altLang="zh-CN" sz="1600" b="1" dirty="0"/>
          </a:p>
          <a:p>
            <a:pPr marL="0" indent="0">
              <a:buNone/>
            </a:pPr>
            <a:r>
              <a:rPr lang="en-US" altLang="zh-CN" sz="1600" b="1" dirty="0"/>
              <a:t>public:</a:t>
            </a:r>
            <a:endParaRPr lang="zh-CN" altLang="zh-CN" sz="1600" b="1" dirty="0"/>
          </a:p>
          <a:p>
            <a:pPr marL="0" indent="0">
              <a:buNone/>
            </a:pPr>
            <a:r>
              <a:rPr lang="en-US" altLang="zh-CN" sz="1600" b="1" dirty="0"/>
              <a:t> </a:t>
            </a:r>
            <a:r>
              <a:rPr lang="en-US" altLang="zh-CN" sz="1600" b="1" dirty="0" smtClean="0"/>
              <a:t>   void </a:t>
            </a:r>
            <a:r>
              <a:rPr lang="en-US" altLang="zh-CN" sz="1600" b="1" dirty="0" err="1"/>
              <a:t>setB</a:t>
            </a:r>
            <a:r>
              <a:rPr lang="en-US" altLang="zh-CN" sz="1600" b="1" dirty="0"/>
              <a:t>(</a:t>
            </a:r>
            <a:r>
              <a:rPr lang="en-US" altLang="zh-CN" sz="1600" b="1" dirty="0" err="1"/>
              <a:t>int</a:t>
            </a:r>
            <a:r>
              <a:rPr lang="en-US" altLang="zh-CN" sz="1600" b="1" dirty="0"/>
              <a:t> x) { b = x; }</a:t>
            </a:r>
            <a:endParaRPr lang="zh-CN" altLang="zh-CN" sz="1600" b="1" dirty="0"/>
          </a:p>
          <a:p>
            <a:pPr marL="0" indent="0">
              <a:buNone/>
            </a:pPr>
            <a:r>
              <a:rPr lang="en-US" altLang="zh-CN" sz="1600" b="1" dirty="0"/>
              <a:t> </a:t>
            </a:r>
            <a:r>
              <a:rPr lang="en-US" altLang="zh-CN" sz="1600" b="1" dirty="0" smtClean="0"/>
              <a:t>   </a:t>
            </a:r>
            <a:r>
              <a:rPr lang="en-US" altLang="zh-CN" sz="1600" b="1" dirty="0" err="1" smtClean="0"/>
              <a:t>int</a:t>
            </a:r>
            <a:r>
              <a:rPr lang="en-US" altLang="zh-CN" sz="1600" b="1" dirty="0" smtClean="0"/>
              <a:t> </a:t>
            </a:r>
            <a:r>
              <a:rPr lang="en-US" altLang="zh-CN" sz="1600" b="1" dirty="0" err="1"/>
              <a:t>getB</a:t>
            </a:r>
            <a:r>
              <a:rPr lang="en-US" altLang="zh-CN" sz="1600" b="1" dirty="0"/>
              <a:t>() { return b; }</a:t>
            </a:r>
            <a:endParaRPr lang="zh-CN" altLang="zh-CN" sz="1600" b="1" dirty="0"/>
          </a:p>
          <a:p>
            <a:pPr marL="0" indent="0">
              <a:buNone/>
            </a:pPr>
            <a:r>
              <a:rPr lang="en-US" altLang="zh-CN" sz="1600" b="1" dirty="0"/>
              <a:t> </a:t>
            </a:r>
            <a:r>
              <a:rPr lang="en-US" altLang="zh-CN" sz="1600" b="1" dirty="0" smtClean="0"/>
              <a:t>   B</a:t>
            </a:r>
            <a:r>
              <a:rPr lang="en-US" altLang="zh-CN" sz="1600" b="1" dirty="0"/>
              <a:t>():b(0) { </a:t>
            </a:r>
            <a:r>
              <a:rPr lang="en-US" altLang="zh-CN" sz="1600" b="1" dirty="0" err="1"/>
              <a:t>cout</a:t>
            </a:r>
            <a:r>
              <a:rPr lang="en-US" altLang="zh-CN" sz="1600" b="1" dirty="0"/>
              <a:t> &lt;&lt; "B::B()" &lt;&lt; </a:t>
            </a:r>
            <a:r>
              <a:rPr lang="en-US" altLang="zh-CN" sz="1600" b="1" dirty="0" err="1"/>
              <a:t>endl</a:t>
            </a:r>
            <a:r>
              <a:rPr lang="en-US" altLang="zh-CN" sz="1600" b="1" dirty="0"/>
              <a:t>; }</a:t>
            </a:r>
            <a:endParaRPr lang="zh-CN" altLang="zh-CN" sz="1600" b="1" dirty="0"/>
          </a:p>
          <a:p>
            <a:pPr marL="0" indent="0">
              <a:buNone/>
            </a:pPr>
            <a:r>
              <a:rPr lang="en-US" altLang="zh-CN" sz="1600" b="1" dirty="0"/>
              <a:t> </a:t>
            </a:r>
            <a:r>
              <a:rPr lang="en-US" altLang="zh-CN" sz="1600" b="1" dirty="0" smtClean="0"/>
              <a:t>   B(B</a:t>
            </a:r>
            <a:r>
              <a:rPr lang="en-US" altLang="zh-CN" sz="1600" b="1" dirty="0"/>
              <a:t>&amp; o):b(</a:t>
            </a:r>
            <a:r>
              <a:rPr lang="en-US" altLang="zh-CN" sz="1600" b="1" dirty="0" err="1"/>
              <a:t>o.b</a:t>
            </a:r>
            <a:r>
              <a:rPr lang="en-US" altLang="zh-CN" sz="1600" b="1" dirty="0"/>
              <a:t>) { </a:t>
            </a:r>
            <a:r>
              <a:rPr lang="en-US" altLang="zh-CN" sz="1600" b="1" dirty="0" err="1"/>
              <a:t>cout</a:t>
            </a:r>
            <a:r>
              <a:rPr lang="en-US" altLang="zh-CN" sz="1600" b="1" dirty="0"/>
              <a:t> &lt;&lt; "B::B(&amp;o)" &lt;&lt; </a:t>
            </a:r>
            <a:r>
              <a:rPr lang="en-US" altLang="zh-CN" sz="1600" b="1" dirty="0" err="1"/>
              <a:t>endl</a:t>
            </a:r>
            <a:r>
              <a:rPr lang="en-US" altLang="zh-CN" sz="1600" b="1" dirty="0"/>
              <a:t>; }</a:t>
            </a:r>
            <a:endParaRPr lang="zh-CN" altLang="zh-CN" sz="1600" b="1" dirty="0"/>
          </a:p>
          <a:p>
            <a:pPr marL="0" indent="0">
              <a:buNone/>
            </a:pPr>
            <a:r>
              <a:rPr lang="en-US" altLang="zh-CN" sz="1600" b="1" dirty="0"/>
              <a:t> </a:t>
            </a:r>
            <a:r>
              <a:rPr lang="en-US" altLang="zh-CN" sz="1600" b="1" dirty="0" smtClean="0"/>
              <a:t>   B</a:t>
            </a:r>
            <a:r>
              <a:rPr lang="en-US" altLang="zh-CN" sz="1600" b="1" dirty="0"/>
              <a:t>&amp; operator=(B o) </a:t>
            </a:r>
            <a:r>
              <a:rPr lang="en-US" altLang="zh-CN" sz="1600" b="1" dirty="0" smtClean="0"/>
              <a:t>{ </a:t>
            </a:r>
            <a:r>
              <a:rPr lang="en-US" altLang="zh-CN" sz="1600" b="1" dirty="0"/>
              <a:t>b=</a:t>
            </a:r>
            <a:r>
              <a:rPr lang="en-US" altLang="zh-CN" sz="1600" b="1" dirty="0" err="1"/>
              <a:t>o.b</a:t>
            </a:r>
            <a:r>
              <a:rPr lang="en-US" altLang="zh-CN" sz="1600" b="1" dirty="0"/>
              <a:t>; </a:t>
            </a:r>
            <a:endParaRPr lang="en-US" altLang="zh-CN" sz="1600" b="1" dirty="0" smtClean="0"/>
          </a:p>
          <a:p>
            <a:pPr marL="0" indent="0">
              <a:buNone/>
            </a:pPr>
            <a:r>
              <a:rPr lang="en-US" altLang="zh-CN" sz="1600" b="1" dirty="0"/>
              <a:t> </a:t>
            </a:r>
            <a:r>
              <a:rPr lang="en-US" altLang="zh-CN" sz="1600" b="1" dirty="0" smtClean="0"/>
              <a:t>       </a:t>
            </a:r>
            <a:r>
              <a:rPr lang="en-US" altLang="zh-CN" sz="1600" b="1" dirty="0" err="1" smtClean="0"/>
              <a:t>cout</a:t>
            </a:r>
            <a:r>
              <a:rPr lang="en-US" altLang="zh-CN" sz="1600" b="1" dirty="0"/>
              <a:t>&lt;&lt;"B::operaotor="&lt;&lt;endl; return *this; }</a:t>
            </a:r>
            <a:endParaRPr lang="zh-CN" altLang="zh-CN" sz="1600" b="1" dirty="0"/>
          </a:p>
          <a:p>
            <a:pPr marL="0" indent="0">
              <a:buNone/>
            </a:pPr>
            <a:r>
              <a:rPr lang="en-US" altLang="zh-CN" sz="1600" b="1" dirty="0" smtClean="0"/>
              <a:t>};</a:t>
            </a:r>
            <a:endParaRPr lang="zh-CN" altLang="zh-CN" sz="1600" b="1" dirty="0"/>
          </a:p>
        </p:txBody>
      </p:sp>
      <p:sp>
        <p:nvSpPr>
          <p:cNvPr id="4" name="内容占位符 2"/>
          <p:cNvSpPr txBox="1">
            <a:spLocks/>
          </p:cNvSpPr>
          <p:nvPr/>
        </p:nvSpPr>
        <p:spPr bwMode="auto">
          <a:xfrm>
            <a:off x="4634993" y="0"/>
            <a:ext cx="4320480" cy="4224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en-US" altLang="zh-CN" sz="1600" b="1" kern="0" dirty="0" smtClean="0"/>
              <a:t>void main() {</a:t>
            </a:r>
            <a:endParaRPr lang="zh-CN" altLang="zh-CN" sz="1600" b="1" kern="0" dirty="0" smtClean="0"/>
          </a:p>
          <a:p>
            <a:pPr marL="0" indent="0">
              <a:buFontTx/>
              <a:buNone/>
            </a:pPr>
            <a:r>
              <a:rPr lang="en-US" altLang="zh-CN" sz="1600" b="1" kern="0" dirty="0" smtClean="0"/>
              <a:t>    A a1, *</a:t>
            </a:r>
            <a:r>
              <a:rPr lang="en-US" altLang="zh-CN" sz="1600" b="1" kern="0" dirty="0" err="1" smtClean="0"/>
              <a:t>pA</a:t>
            </a:r>
            <a:r>
              <a:rPr lang="en-US" altLang="zh-CN" sz="1600" b="1" kern="0" dirty="0" smtClean="0"/>
              <a:t>;</a:t>
            </a:r>
            <a:endParaRPr lang="zh-CN" altLang="zh-CN" sz="1600" b="1" kern="0" dirty="0" smtClean="0"/>
          </a:p>
          <a:p>
            <a:pPr marL="0" indent="0">
              <a:buFontTx/>
              <a:buNone/>
            </a:pPr>
            <a:r>
              <a:rPr lang="en-US" altLang="zh-CN" sz="1600" b="1" kern="0" dirty="0"/>
              <a:t> </a:t>
            </a:r>
            <a:r>
              <a:rPr lang="en-US" altLang="zh-CN" sz="1600" b="1" kern="0" dirty="0" smtClean="0"/>
              <a:t>   B b1, *</a:t>
            </a:r>
            <a:r>
              <a:rPr lang="en-US" altLang="zh-CN" sz="1600" b="1" kern="0" dirty="0" err="1" smtClean="0"/>
              <a:t>pB</a:t>
            </a:r>
            <a:r>
              <a:rPr lang="en-US" altLang="zh-CN" sz="1600" b="1" kern="0" dirty="0" smtClean="0"/>
              <a:t>;</a:t>
            </a:r>
            <a:endParaRPr lang="zh-CN" altLang="zh-CN" sz="1600" b="1" kern="0" dirty="0" smtClean="0"/>
          </a:p>
          <a:p>
            <a:pPr marL="0" indent="0">
              <a:buFontTx/>
              <a:buNone/>
            </a:pPr>
            <a:r>
              <a:rPr lang="en-US" altLang="zh-CN" sz="1600" b="1" kern="0" dirty="0"/>
              <a:t> </a:t>
            </a:r>
            <a:r>
              <a:rPr lang="en-US" altLang="zh-CN" sz="1600" b="1" kern="0" dirty="0" smtClean="0"/>
              <a:t>   b1.setA(2);</a:t>
            </a:r>
            <a:endParaRPr lang="zh-CN" altLang="zh-CN" sz="1600" b="1" kern="0" dirty="0" smtClean="0"/>
          </a:p>
          <a:p>
            <a:pPr marL="0" indent="0">
              <a:buFontTx/>
              <a:buNone/>
            </a:pPr>
            <a:r>
              <a:rPr lang="en-US" altLang="zh-CN" sz="1600" b="1" kern="0" dirty="0"/>
              <a:t> </a:t>
            </a:r>
            <a:r>
              <a:rPr lang="en-US" altLang="zh-CN" sz="1600" b="1" kern="0" dirty="0" smtClean="0"/>
              <a:t>   a1 = b1;</a:t>
            </a:r>
            <a:endParaRPr lang="zh-CN" altLang="zh-CN" sz="1600" b="1" kern="0" dirty="0" smtClean="0"/>
          </a:p>
          <a:p>
            <a:pPr marL="0" indent="0">
              <a:buFontTx/>
              <a:buNone/>
            </a:pPr>
            <a:r>
              <a:rPr lang="en-US" altLang="zh-CN" sz="1600" b="1" kern="0" dirty="0"/>
              <a:t> </a:t>
            </a:r>
            <a:r>
              <a:rPr lang="en-US" altLang="zh-CN" sz="1600" b="1" kern="0" dirty="0" smtClean="0"/>
              <a:t>   b1.setA(10);</a:t>
            </a:r>
            <a:endParaRPr lang="zh-CN" altLang="zh-CN" sz="1600" b="1" kern="0" dirty="0" smtClean="0"/>
          </a:p>
          <a:p>
            <a:pPr marL="0" indent="0">
              <a:buFontTx/>
              <a:buNone/>
            </a:pPr>
            <a:r>
              <a:rPr lang="en-US" altLang="zh-CN" sz="1600" b="1" kern="0" dirty="0"/>
              <a:t> </a:t>
            </a:r>
            <a:r>
              <a:rPr lang="en-US" altLang="zh-CN" sz="1600" b="1" kern="0" dirty="0" smtClean="0"/>
              <a:t>   A a2 = b1;</a:t>
            </a:r>
            <a:endParaRPr lang="zh-CN" altLang="zh-CN" sz="1600" b="1" kern="0" dirty="0" smtClean="0"/>
          </a:p>
          <a:p>
            <a:pPr marL="0" indent="0">
              <a:buFontTx/>
              <a:buNone/>
            </a:pPr>
            <a:r>
              <a:rPr lang="en-US" altLang="zh-CN" sz="1600" b="1" kern="0" dirty="0" smtClean="0"/>
              <a:t>　a2.setA(1);</a:t>
            </a:r>
            <a:endParaRPr lang="zh-CN" altLang="zh-CN" sz="1600" b="1" kern="0" dirty="0" smtClean="0"/>
          </a:p>
          <a:p>
            <a:pPr marL="0" indent="0">
              <a:buFontTx/>
              <a:buNone/>
            </a:pPr>
            <a:r>
              <a:rPr lang="en-US" altLang="zh-CN" sz="1600" b="1" kern="0" dirty="0"/>
              <a:t> </a:t>
            </a:r>
            <a:r>
              <a:rPr lang="en-US" altLang="zh-CN" sz="1600" b="1" kern="0" dirty="0" smtClean="0"/>
              <a:t>   </a:t>
            </a:r>
            <a:r>
              <a:rPr lang="en-US" altLang="zh-CN" sz="1600" b="1" kern="0" dirty="0" err="1" smtClean="0"/>
              <a:t>cout</a:t>
            </a:r>
            <a:r>
              <a:rPr lang="en-US" altLang="zh-CN" sz="1600" b="1" kern="0" dirty="0" smtClean="0"/>
              <a:t> &lt;&lt; a1.getA() &lt;&lt; </a:t>
            </a:r>
            <a:r>
              <a:rPr lang="en-US" altLang="zh-CN" sz="1600" b="1" kern="0" dirty="0" err="1" smtClean="0"/>
              <a:t>endl</a:t>
            </a:r>
            <a:r>
              <a:rPr lang="en-US" altLang="zh-CN" sz="1600" b="1" kern="0" dirty="0" smtClean="0"/>
              <a:t>;  //L1</a:t>
            </a:r>
            <a:r>
              <a:rPr lang="en-US" altLang="zh-CN" sz="1600" b="1" kern="0" dirty="0"/>
              <a:t> </a:t>
            </a:r>
            <a:r>
              <a:rPr lang="en-US" altLang="zh-CN" sz="1600" b="1" kern="0" dirty="0" smtClean="0"/>
              <a:t>, </a:t>
            </a:r>
            <a:r>
              <a:rPr lang="zh-CN" altLang="zh-CN" sz="1600" b="1" kern="0" dirty="0" smtClean="0"/>
              <a:t>输出</a:t>
            </a:r>
            <a:r>
              <a:rPr lang="en-US" altLang="zh-CN" sz="1600" b="1" kern="0" dirty="0" smtClean="0"/>
              <a:t> 2</a:t>
            </a:r>
            <a:endParaRPr lang="zh-CN" altLang="zh-CN" sz="1600" b="1" kern="0" dirty="0" smtClean="0"/>
          </a:p>
          <a:p>
            <a:pPr marL="0" indent="0">
              <a:buFontTx/>
              <a:buNone/>
            </a:pPr>
            <a:r>
              <a:rPr lang="en-US" altLang="zh-CN" sz="1600" b="1" kern="0" dirty="0"/>
              <a:t> </a:t>
            </a:r>
            <a:r>
              <a:rPr lang="en-US" altLang="zh-CN" sz="1600" b="1" kern="0" dirty="0" smtClean="0"/>
              <a:t>   </a:t>
            </a:r>
            <a:r>
              <a:rPr lang="en-US" altLang="zh-CN" sz="1600" b="1" kern="0" dirty="0" err="1" smtClean="0"/>
              <a:t>cout</a:t>
            </a:r>
            <a:r>
              <a:rPr lang="en-US" altLang="zh-CN" sz="1600" b="1" kern="0" dirty="0" smtClean="0"/>
              <a:t> &lt;&lt; b1.getA() &lt;&lt; </a:t>
            </a:r>
            <a:r>
              <a:rPr lang="en-US" altLang="zh-CN" sz="1600" b="1" kern="0" dirty="0" err="1" smtClean="0"/>
              <a:t>endl</a:t>
            </a:r>
            <a:r>
              <a:rPr lang="en-US" altLang="zh-CN" sz="1600" b="1" kern="0" dirty="0" smtClean="0"/>
              <a:t>;  //L2</a:t>
            </a:r>
            <a:r>
              <a:rPr lang="en-US" altLang="zh-CN" sz="1600" b="1" kern="0" dirty="0"/>
              <a:t> </a:t>
            </a:r>
            <a:r>
              <a:rPr lang="en-US" altLang="zh-CN" sz="1600" b="1" kern="0" dirty="0" smtClean="0"/>
              <a:t>, </a:t>
            </a:r>
            <a:r>
              <a:rPr lang="zh-CN" altLang="zh-CN" sz="1600" b="1" kern="0" dirty="0" smtClean="0"/>
              <a:t>输出</a:t>
            </a:r>
            <a:r>
              <a:rPr lang="en-US" altLang="zh-CN" sz="1600" b="1" kern="0" dirty="0" smtClean="0"/>
              <a:t> 10</a:t>
            </a:r>
            <a:endParaRPr lang="zh-CN" altLang="zh-CN" sz="1600" b="1" kern="0" dirty="0" smtClean="0"/>
          </a:p>
          <a:p>
            <a:pPr marL="0" indent="0">
              <a:buFontTx/>
              <a:buNone/>
            </a:pPr>
            <a:r>
              <a:rPr lang="en-US" altLang="zh-CN" sz="1600" b="1" kern="0" dirty="0"/>
              <a:t> </a:t>
            </a:r>
            <a:r>
              <a:rPr lang="en-US" altLang="zh-CN" sz="1600" b="1" kern="0" dirty="0" smtClean="0"/>
              <a:t>   </a:t>
            </a:r>
            <a:r>
              <a:rPr lang="en-US" altLang="zh-CN" sz="1600" b="1" kern="0" dirty="0" err="1" smtClean="0"/>
              <a:t>cout</a:t>
            </a:r>
            <a:r>
              <a:rPr lang="en-US" altLang="zh-CN" sz="1600" b="1" kern="0" dirty="0" smtClean="0"/>
              <a:t> &lt;&lt; a2.getA() &lt;&lt; </a:t>
            </a:r>
            <a:r>
              <a:rPr lang="en-US" altLang="zh-CN" sz="1600" b="1" kern="0" dirty="0" err="1" smtClean="0"/>
              <a:t>endl</a:t>
            </a:r>
            <a:r>
              <a:rPr lang="en-US" altLang="zh-CN" sz="1600" b="1" kern="0" dirty="0" smtClean="0"/>
              <a:t>;  //L3,  </a:t>
            </a:r>
            <a:r>
              <a:rPr lang="zh-CN" altLang="zh-CN" sz="1600" b="1" kern="0" dirty="0" smtClean="0"/>
              <a:t>输出</a:t>
            </a:r>
            <a:r>
              <a:rPr lang="en-US" altLang="zh-CN" sz="1600" b="1" kern="0" dirty="0" smtClean="0"/>
              <a:t> 1</a:t>
            </a:r>
            <a:endParaRPr lang="zh-CN" altLang="zh-CN" sz="1600" b="1" kern="0" dirty="0" smtClean="0"/>
          </a:p>
          <a:p>
            <a:pPr marL="0" indent="0">
              <a:buFontTx/>
              <a:buNone/>
            </a:pPr>
            <a:r>
              <a:rPr lang="en-US" altLang="zh-CN" sz="1600" b="1" kern="0" dirty="0" smtClean="0"/>
              <a:t>    //a2.setB(5);                         //L4, </a:t>
            </a:r>
            <a:r>
              <a:rPr lang="zh-CN" altLang="zh-CN" sz="1600" b="1" kern="0" dirty="0" smtClean="0"/>
              <a:t>错误</a:t>
            </a:r>
          </a:p>
          <a:p>
            <a:pPr marL="0" indent="0">
              <a:buFontTx/>
              <a:buNone/>
            </a:pPr>
            <a:r>
              <a:rPr lang="en-US" altLang="zh-CN" sz="1600" b="1" kern="0" dirty="0"/>
              <a:t> </a:t>
            </a:r>
            <a:r>
              <a:rPr lang="en-US" altLang="zh-CN" sz="1600" b="1" kern="0" dirty="0" smtClean="0"/>
              <a:t>   //b1 = a1;                     	</a:t>
            </a:r>
            <a:r>
              <a:rPr lang="en-US" altLang="zh-CN" sz="1600" b="1" kern="0" dirty="0"/>
              <a:t> </a:t>
            </a:r>
            <a:r>
              <a:rPr lang="en-US" altLang="zh-CN" sz="1600" b="1" kern="0" dirty="0" smtClean="0"/>
              <a:t>//L5, </a:t>
            </a:r>
            <a:r>
              <a:rPr lang="zh-CN" altLang="zh-CN" sz="1600" b="1" kern="0" dirty="0" smtClean="0"/>
              <a:t>错误</a:t>
            </a:r>
          </a:p>
          <a:p>
            <a:pPr marL="0" indent="0">
              <a:buFontTx/>
              <a:buNone/>
            </a:pPr>
            <a:r>
              <a:rPr lang="en-US" altLang="zh-CN" sz="1600" b="1" kern="0" dirty="0" smtClean="0"/>
              <a:t>}</a:t>
            </a:r>
            <a:endParaRPr lang="zh-CN" altLang="zh-CN" sz="1600" b="1" kern="0" dirty="0" smtClean="0"/>
          </a:p>
          <a:p>
            <a:pPr marL="0" indent="0">
              <a:buFontTx/>
              <a:buNone/>
            </a:pPr>
            <a:endParaRPr lang="zh-CN" altLang="en-US" sz="1400" kern="0" dirty="0"/>
          </a:p>
        </p:txBody>
      </p:sp>
      <p:sp>
        <p:nvSpPr>
          <p:cNvPr id="5" name="对话气泡: 矩形 3"/>
          <p:cNvSpPr/>
          <p:nvPr/>
        </p:nvSpPr>
        <p:spPr>
          <a:xfrm>
            <a:off x="5464319" y="3789040"/>
            <a:ext cx="3318915" cy="3068960"/>
          </a:xfrm>
          <a:prstGeom prst="wedgeRectCallout">
            <a:avLst>
              <a:gd name="adj1" fmla="val -21338"/>
              <a:gd name="adj2" fmla="val -6037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600" b="1" dirty="0">
                <a:solidFill>
                  <a:schemeClr val="tx1"/>
                </a:solidFill>
              </a:rPr>
              <a:t>程序运行结果如下：</a:t>
            </a:r>
          </a:p>
          <a:p>
            <a:r>
              <a:rPr lang="en-US" altLang="zh-CN" sz="1600" b="1" dirty="0">
                <a:solidFill>
                  <a:schemeClr val="tx1"/>
                </a:solidFill>
              </a:rPr>
              <a:t>A::A()        </a:t>
            </a:r>
            <a:endParaRPr lang="zh-CN" altLang="zh-CN" sz="1600" b="1" dirty="0">
              <a:solidFill>
                <a:schemeClr val="tx1"/>
              </a:solidFill>
            </a:endParaRPr>
          </a:p>
          <a:p>
            <a:r>
              <a:rPr lang="en-US" altLang="zh-CN" sz="1600" b="1" dirty="0">
                <a:solidFill>
                  <a:schemeClr val="tx1"/>
                </a:solidFill>
              </a:rPr>
              <a:t>A::A()                		</a:t>
            </a:r>
          </a:p>
          <a:p>
            <a:r>
              <a:rPr lang="en-US" altLang="zh-CN" sz="1600" b="1" dirty="0">
                <a:solidFill>
                  <a:schemeClr val="tx1"/>
                </a:solidFill>
              </a:rPr>
              <a:t>B::B()			</a:t>
            </a:r>
          </a:p>
          <a:p>
            <a:r>
              <a:rPr lang="en-US" altLang="zh-CN" sz="1600" b="1" dirty="0">
                <a:solidFill>
                  <a:schemeClr val="tx1"/>
                </a:solidFill>
              </a:rPr>
              <a:t>A::A(&amp;o)               </a:t>
            </a:r>
            <a:endParaRPr lang="zh-CN" altLang="zh-CN" sz="1600" b="1" dirty="0">
              <a:solidFill>
                <a:schemeClr val="tx1"/>
              </a:solidFill>
            </a:endParaRPr>
          </a:p>
          <a:p>
            <a:r>
              <a:rPr lang="en-US" altLang="zh-CN" sz="1600" b="1" dirty="0">
                <a:solidFill>
                  <a:schemeClr val="tx1"/>
                </a:solidFill>
              </a:rPr>
              <a:t>A::operaotor=       </a:t>
            </a:r>
            <a:endParaRPr lang="zh-CN" altLang="zh-CN" sz="1600" b="1" dirty="0">
              <a:solidFill>
                <a:schemeClr val="tx1"/>
              </a:solidFill>
            </a:endParaRPr>
          </a:p>
          <a:p>
            <a:r>
              <a:rPr lang="en-US" altLang="zh-CN" sz="1600" b="1" dirty="0">
                <a:solidFill>
                  <a:schemeClr val="tx1"/>
                </a:solidFill>
              </a:rPr>
              <a:t>A::A(&amp;o)          </a:t>
            </a:r>
          </a:p>
          <a:p>
            <a:r>
              <a:rPr lang="en-US" altLang="zh-CN" sz="1600" b="1" dirty="0">
                <a:solidFill>
                  <a:schemeClr val="tx1"/>
                </a:solidFill>
              </a:rPr>
              <a:t>2      </a:t>
            </a:r>
          </a:p>
          <a:p>
            <a:r>
              <a:rPr lang="en-US" altLang="zh-CN" sz="1600" b="1" dirty="0">
                <a:solidFill>
                  <a:schemeClr val="tx1"/>
                </a:solidFill>
              </a:rPr>
              <a:t>10</a:t>
            </a:r>
          </a:p>
          <a:p>
            <a:r>
              <a:rPr lang="en-US" altLang="zh-CN" sz="1600" b="1" dirty="0">
                <a:solidFill>
                  <a:schemeClr val="tx1"/>
                </a:solidFill>
              </a:rPr>
              <a:t>1    </a:t>
            </a:r>
          </a:p>
          <a:p>
            <a:r>
              <a:rPr lang="en-US" altLang="zh-CN" sz="1600" b="1" dirty="0">
                <a:solidFill>
                  <a:schemeClr val="tx1"/>
                </a:solidFill>
              </a:rPr>
              <a:t> </a:t>
            </a:r>
            <a:r>
              <a:rPr lang="en-US" altLang="zh-CN" sz="1600" b="1" dirty="0" smtClean="0">
                <a:solidFill>
                  <a:schemeClr val="tx1"/>
                </a:solidFill>
              </a:rPr>
              <a:t>   </a:t>
            </a:r>
            <a:r>
              <a:rPr lang="zh-CN" altLang="en-US" sz="1600" b="1" dirty="0" smtClean="0">
                <a:solidFill>
                  <a:schemeClr val="tx1"/>
                </a:solidFill>
              </a:rPr>
              <a:t>请</a:t>
            </a:r>
            <a:r>
              <a:rPr lang="zh-CN" altLang="en-US" sz="1600" b="1" dirty="0">
                <a:solidFill>
                  <a:schemeClr val="tx1"/>
                </a:solidFill>
              </a:rPr>
              <a:t>据上面的复制和赋值原则，分析此程序结果的函数调用情况</a:t>
            </a:r>
            <a:r>
              <a:rPr lang="en-US" altLang="zh-CN" sz="1600" b="1" dirty="0">
                <a:solidFill>
                  <a:schemeClr val="tx1"/>
                </a:solidFill>
              </a:rPr>
              <a:t>                   </a:t>
            </a:r>
            <a:endParaRPr lang="zh-CN" altLang="zh-CN" sz="1600" b="1" dirty="0">
              <a:solidFill>
                <a:schemeClr val="tx1"/>
              </a:solidFill>
            </a:endParaRPr>
          </a:p>
        </p:txBody>
      </p:sp>
    </p:spTree>
    <p:extLst>
      <p:ext uri="{BB962C8B-B14F-4D97-AF65-F5344CB8AC3E}">
        <p14:creationId xmlns:p14="http://schemas.microsoft.com/office/powerpoint/2010/main" val="768688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1000"/>
                                        <p:tgtEl>
                                          <p:spTgt spid="3">
                                            <p:txEl>
                                              <p:pRg st="9" end="9"/>
                                            </p:txEl>
                                          </p:spTgt>
                                        </p:tgtEl>
                                      </p:cBhvr>
                                    </p:animEffect>
                                    <p:anim calcmode="lin" valueType="num">
                                      <p:cBhvr>
                                        <p:cTn id="4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1000"/>
                                        <p:tgtEl>
                                          <p:spTgt spid="3">
                                            <p:txEl>
                                              <p:pRg st="10" end="10"/>
                                            </p:txEl>
                                          </p:spTgt>
                                        </p:tgtEl>
                                      </p:cBhvr>
                                    </p:animEffect>
                                    <p:anim calcmode="lin" valueType="num">
                                      <p:cBhvr>
                                        <p:cTn id="5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1000"/>
                                        <p:tgtEl>
                                          <p:spTgt spid="3">
                                            <p:txEl>
                                              <p:pRg st="11" end="11"/>
                                            </p:txEl>
                                          </p:spTgt>
                                        </p:tgtEl>
                                      </p:cBhvr>
                                    </p:animEffect>
                                    <p:anim calcmode="lin" valueType="num">
                                      <p:cBhvr>
                                        <p:cTn id="5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1000"/>
                                        <p:tgtEl>
                                          <p:spTgt spid="3">
                                            <p:txEl>
                                              <p:pRg st="12" end="12"/>
                                            </p:txEl>
                                          </p:spTgt>
                                        </p:tgtEl>
                                      </p:cBhvr>
                                    </p:animEffect>
                                    <p:anim calcmode="lin" valueType="num">
                                      <p:cBhvr>
                                        <p:cTn id="63"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3">
                                            <p:txEl>
                                              <p:pRg st="13" end="13"/>
                                            </p:txEl>
                                          </p:spTgt>
                                        </p:tgtEl>
                                        <p:attrNameLst>
                                          <p:attrName>style.visibility</p:attrName>
                                        </p:attrNameLst>
                                      </p:cBhvr>
                                      <p:to>
                                        <p:strVal val="visible"/>
                                      </p:to>
                                    </p:set>
                                    <p:animEffect transition="in" filter="fade">
                                      <p:cBhvr>
                                        <p:cTn id="69" dur="1000"/>
                                        <p:tgtEl>
                                          <p:spTgt spid="3">
                                            <p:txEl>
                                              <p:pRg st="13" end="13"/>
                                            </p:txEl>
                                          </p:spTgt>
                                        </p:tgtEl>
                                      </p:cBhvr>
                                    </p:animEffect>
                                    <p:anim calcmode="lin" valueType="num">
                                      <p:cBhvr>
                                        <p:cTn id="70"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3">
                                            <p:txEl>
                                              <p:pRg st="14" end="14"/>
                                            </p:txEl>
                                          </p:spTgt>
                                        </p:tgtEl>
                                        <p:attrNameLst>
                                          <p:attrName>style.visibility</p:attrName>
                                        </p:attrNameLst>
                                      </p:cBhvr>
                                      <p:to>
                                        <p:strVal val="visible"/>
                                      </p:to>
                                    </p:set>
                                    <p:animEffect transition="in" filter="fade">
                                      <p:cBhvr>
                                        <p:cTn id="74" dur="1000"/>
                                        <p:tgtEl>
                                          <p:spTgt spid="3">
                                            <p:txEl>
                                              <p:pRg st="14" end="14"/>
                                            </p:txEl>
                                          </p:spTgt>
                                        </p:tgtEl>
                                      </p:cBhvr>
                                    </p:animEffect>
                                    <p:anim calcmode="lin" valueType="num">
                                      <p:cBhvr>
                                        <p:cTn id="75"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6"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3">
                                            <p:txEl>
                                              <p:pRg st="15" end="15"/>
                                            </p:txEl>
                                          </p:spTgt>
                                        </p:tgtEl>
                                        <p:attrNameLst>
                                          <p:attrName>style.visibility</p:attrName>
                                        </p:attrNameLst>
                                      </p:cBhvr>
                                      <p:to>
                                        <p:strVal val="visible"/>
                                      </p:to>
                                    </p:set>
                                    <p:animEffect transition="in" filter="fade">
                                      <p:cBhvr>
                                        <p:cTn id="79" dur="1000"/>
                                        <p:tgtEl>
                                          <p:spTgt spid="3">
                                            <p:txEl>
                                              <p:pRg st="15" end="15"/>
                                            </p:txEl>
                                          </p:spTgt>
                                        </p:tgtEl>
                                      </p:cBhvr>
                                    </p:animEffect>
                                    <p:anim calcmode="lin" valueType="num">
                                      <p:cBhvr>
                                        <p:cTn id="80"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1"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3">
                                            <p:txEl>
                                              <p:pRg st="16" end="16"/>
                                            </p:txEl>
                                          </p:spTgt>
                                        </p:tgtEl>
                                        <p:attrNameLst>
                                          <p:attrName>style.visibility</p:attrName>
                                        </p:attrNameLst>
                                      </p:cBhvr>
                                      <p:to>
                                        <p:strVal val="visible"/>
                                      </p:to>
                                    </p:set>
                                    <p:animEffect transition="in" filter="fade">
                                      <p:cBhvr>
                                        <p:cTn id="84" dur="1000"/>
                                        <p:tgtEl>
                                          <p:spTgt spid="3">
                                            <p:txEl>
                                              <p:pRg st="16" end="16"/>
                                            </p:txEl>
                                          </p:spTgt>
                                        </p:tgtEl>
                                      </p:cBhvr>
                                    </p:animEffect>
                                    <p:anim calcmode="lin" valueType="num">
                                      <p:cBhvr>
                                        <p:cTn id="85"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6" end="16"/>
                                            </p:txEl>
                                          </p:spTgt>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3">
                                            <p:txEl>
                                              <p:pRg st="17" end="17"/>
                                            </p:txEl>
                                          </p:spTgt>
                                        </p:tgtEl>
                                        <p:attrNameLst>
                                          <p:attrName>style.visibility</p:attrName>
                                        </p:attrNameLst>
                                      </p:cBhvr>
                                      <p:to>
                                        <p:strVal val="visible"/>
                                      </p:to>
                                    </p:set>
                                    <p:animEffect transition="in" filter="fade">
                                      <p:cBhvr>
                                        <p:cTn id="89" dur="1000"/>
                                        <p:tgtEl>
                                          <p:spTgt spid="3">
                                            <p:txEl>
                                              <p:pRg st="17" end="17"/>
                                            </p:txEl>
                                          </p:spTgt>
                                        </p:tgtEl>
                                      </p:cBhvr>
                                    </p:animEffect>
                                    <p:anim calcmode="lin" valueType="num">
                                      <p:cBhvr>
                                        <p:cTn id="90"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91" dur="1000" fill="hold"/>
                                        <p:tgtEl>
                                          <p:spTgt spid="3">
                                            <p:txEl>
                                              <p:pRg st="17" end="17"/>
                                            </p:txEl>
                                          </p:spTgt>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3">
                                            <p:txEl>
                                              <p:pRg st="18" end="18"/>
                                            </p:txEl>
                                          </p:spTgt>
                                        </p:tgtEl>
                                        <p:attrNameLst>
                                          <p:attrName>style.visibility</p:attrName>
                                        </p:attrNameLst>
                                      </p:cBhvr>
                                      <p:to>
                                        <p:strVal val="visible"/>
                                      </p:to>
                                    </p:set>
                                    <p:animEffect transition="in" filter="fade">
                                      <p:cBhvr>
                                        <p:cTn id="94" dur="1000"/>
                                        <p:tgtEl>
                                          <p:spTgt spid="3">
                                            <p:txEl>
                                              <p:pRg st="18" end="18"/>
                                            </p:txEl>
                                          </p:spTgt>
                                        </p:tgtEl>
                                      </p:cBhvr>
                                    </p:animEffect>
                                    <p:anim calcmode="lin" valueType="num">
                                      <p:cBhvr>
                                        <p:cTn id="95" dur="1000" fill="hold"/>
                                        <p:tgtEl>
                                          <p:spTgt spid="3">
                                            <p:txEl>
                                              <p:pRg st="18" end="18"/>
                                            </p:txEl>
                                          </p:spTgt>
                                        </p:tgtEl>
                                        <p:attrNameLst>
                                          <p:attrName>ppt_x</p:attrName>
                                        </p:attrNameLst>
                                      </p:cBhvr>
                                      <p:tavLst>
                                        <p:tav tm="0">
                                          <p:val>
                                            <p:strVal val="#ppt_x"/>
                                          </p:val>
                                        </p:tav>
                                        <p:tav tm="100000">
                                          <p:val>
                                            <p:strVal val="#ppt_x"/>
                                          </p:val>
                                        </p:tav>
                                      </p:tavLst>
                                    </p:anim>
                                    <p:anim calcmode="lin" valueType="num">
                                      <p:cBhvr>
                                        <p:cTn id="96" dur="1000" fill="hold"/>
                                        <p:tgtEl>
                                          <p:spTgt spid="3">
                                            <p:txEl>
                                              <p:pRg st="18" end="18"/>
                                            </p:txEl>
                                          </p:spTgt>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3">
                                            <p:txEl>
                                              <p:pRg st="19" end="19"/>
                                            </p:txEl>
                                          </p:spTgt>
                                        </p:tgtEl>
                                        <p:attrNameLst>
                                          <p:attrName>style.visibility</p:attrName>
                                        </p:attrNameLst>
                                      </p:cBhvr>
                                      <p:to>
                                        <p:strVal val="visible"/>
                                      </p:to>
                                    </p:set>
                                    <p:animEffect transition="in" filter="fade">
                                      <p:cBhvr>
                                        <p:cTn id="99" dur="1000"/>
                                        <p:tgtEl>
                                          <p:spTgt spid="3">
                                            <p:txEl>
                                              <p:pRg st="19" end="19"/>
                                            </p:txEl>
                                          </p:spTgt>
                                        </p:tgtEl>
                                      </p:cBhvr>
                                    </p:animEffect>
                                    <p:anim calcmode="lin" valueType="num">
                                      <p:cBhvr>
                                        <p:cTn id="100" dur="1000" fill="hold"/>
                                        <p:tgtEl>
                                          <p:spTgt spid="3">
                                            <p:txEl>
                                              <p:pRg st="19" end="19"/>
                                            </p:txEl>
                                          </p:spTgt>
                                        </p:tgtEl>
                                        <p:attrNameLst>
                                          <p:attrName>ppt_x</p:attrName>
                                        </p:attrNameLst>
                                      </p:cBhvr>
                                      <p:tavLst>
                                        <p:tav tm="0">
                                          <p:val>
                                            <p:strVal val="#ppt_x"/>
                                          </p:val>
                                        </p:tav>
                                        <p:tav tm="100000">
                                          <p:val>
                                            <p:strVal val="#ppt_x"/>
                                          </p:val>
                                        </p:tav>
                                      </p:tavLst>
                                    </p:anim>
                                    <p:anim calcmode="lin" valueType="num">
                                      <p:cBhvr>
                                        <p:cTn id="101" dur="1000" fill="hold"/>
                                        <p:tgtEl>
                                          <p:spTgt spid="3">
                                            <p:txEl>
                                              <p:pRg st="19" end="19"/>
                                            </p:txEl>
                                          </p:spTgt>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0"/>
                                  </p:stCondLst>
                                  <p:childTnLst>
                                    <p:set>
                                      <p:cBhvr>
                                        <p:cTn id="103" dur="1" fill="hold">
                                          <p:stCondLst>
                                            <p:cond delay="0"/>
                                          </p:stCondLst>
                                        </p:cTn>
                                        <p:tgtEl>
                                          <p:spTgt spid="3">
                                            <p:txEl>
                                              <p:pRg st="20" end="20"/>
                                            </p:txEl>
                                          </p:spTgt>
                                        </p:tgtEl>
                                        <p:attrNameLst>
                                          <p:attrName>style.visibility</p:attrName>
                                        </p:attrNameLst>
                                      </p:cBhvr>
                                      <p:to>
                                        <p:strVal val="visible"/>
                                      </p:to>
                                    </p:set>
                                    <p:animEffect transition="in" filter="fade">
                                      <p:cBhvr>
                                        <p:cTn id="104" dur="1000"/>
                                        <p:tgtEl>
                                          <p:spTgt spid="3">
                                            <p:txEl>
                                              <p:pRg st="20" end="20"/>
                                            </p:txEl>
                                          </p:spTgt>
                                        </p:tgtEl>
                                      </p:cBhvr>
                                    </p:animEffect>
                                    <p:anim calcmode="lin" valueType="num">
                                      <p:cBhvr>
                                        <p:cTn id="105" dur="1000" fill="hold"/>
                                        <p:tgtEl>
                                          <p:spTgt spid="3">
                                            <p:txEl>
                                              <p:pRg st="20" end="20"/>
                                            </p:txEl>
                                          </p:spTgt>
                                        </p:tgtEl>
                                        <p:attrNameLst>
                                          <p:attrName>ppt_x</p:attrName>
                                        </p:attrNameLst>
                                      </p:cBhvr>
                                      <p:tavLst>
                                        <p:tav tm="0">
                                          <p:val>
                                            <p:strVal val="#ppt_x"/>
                                          </p:val>
                                        </p:tav>
                                        <p:tav tm="100000">
                                          <p:val>
                                            <p:strVal val="#ppt_x"/>
                                          </p:val>
                                        </p:tav>
                                      </p:tavLst>
                                    </p:anim>
                                    <p:anim calcmode="lin" valueType="num">
                                      <p:cBhvr>
                                        <p:cTn id="106" dur="1000" fill="hold"/>
                                        <p:tgtEl>
                                          <p:spTgt spid="3">
                                            <p:txEl>
                                              <p:pRg st="20" end="20"/>
                                            </p:txEl>
                                          </p:spTgt>
                                        </p:tgtEl>
                                        <p:attrNameLst>
                                          <p:attrName>ppt_y</p:attrName>
                                        </p:attrNameLst>
                                      </p:cBhvr>
                                      <p:tavLst>
                                        <p:tav tm="0">
                                          <p:val>
                                            <p:strVal val="#ppt_y+.1"/>
                                          </p:val>
                                        </p:tav>
                                        <p:tav tm="100000">
                                          <p:val>
                                            <p:strVal val="#ppt_y"/>
                                          </p:val>
                                        </p:tav>
                                      </p:tavLst>
                                    </p:anim>
                                  </p:childTnLst>
                                </p:cTn>
                              </p:par>
                              <p:par>
                                <p:cTn id="107" presetID="42" presetClass="entr" presetSubtype="0" fill="hold" nodeType="withEffect">
                                  <p:stCondLst>
                                    <p:cond delay="0"/>
                                  </p:stCondLst>
                                  <p:childTnLst>
                                    <p:set>
                                      <p:cBhvr>
                                        <p:cTn id="108" dur="1" fill="hold">
                                          <p:stCondLst>
                                            <p:cond delay="0"/>
                                          </p:stCondLst>
                                        </p:cTn>
                                        <p:tgtEl>
                                          <p:spTgt spid="3">
                                            <p:txEl>
                                              <p:pRg st="21" end="21"/>
                                            </p:txEl>
                                          </p:spTgt>
                                        </p:tgtEl>
                                        <p:attrNameLst>
                                          <p:attrName>style.visibility</p:attrName>
                                        </p:attrNameLst>
                                      </p:cBhvr>
                                      <p:to>
                                        <p:strVal val="visible"/>
                                      </p:to>
                                    </p:set>
                                    <p:animEffect transition="in" filter="fade">
                                      <p:cBhvr>
                                        <p:cTn id="109" dur="1000"/>
                                        <p:tgtEl>
                                          <p:spTgt spid="3">
                                            <p:txEl>
                                              <p:pRg st="21" end="21"/>
                                            </p:txEl>
                                          </p:spTgt>
                                        </p:tgtEl>
                                      </p:cBhvr>
                                    </p:animEffect>
                                    <p:anim calcmode="lin" valueType="num">
                                      <p:cBhvr>
                                        <p:cTn id="110" dur="1000" fill="hold"/>
                                        <p:tgtEl>
                                          <p:spTgt spid="3">
                                            <p:txEl>
                                              <p:pRg st="21" end="21"/>
                                            </p:txEl>
                                          </p:spTgt>
                                        </p:tgtEl>
                                        <p:attrNameLst>
                                          <p:attrName>ppt_x</p:attrName>
                                        </p:attrNameLst>
                                      </p:cBhvr>
                                      <p:tavLst>
                                        <p:tav tm="0">
                                          <p:val>
                                            <p:strVal val="#ppt_x"/>
                                          </p:val>
                                        </p:tav>
                                        <p:tav tm="100000">
                                          <p:val>
                                            <p:strVal val="#ppt_x"/>
                                          </p:val>
                                        </p:tav>
                                      </p:tavLst>
                                    </p:anim>
                                    <p:anim calcmode="lin" valueType="num">
                                      <p:cBhvr>
                                        <p:cTn id="111" dur="1000" fill="hold"/>
                                        <p:tgtEl>
                                          <p:spTgt spid="3">
                                            <p:txEl>
                                              <p:pRg st="21" end="21"/>
                                            </p:txEl>
                                          </p:spTgt>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3">
                                            <p:txEl>
                                              <p:pRg st="22" end="22"/>
                                            </p:txEl>
                                          </p:spTgt>
                                        </p:tgtEl>
                                        <p:attrNameLst>
                                          <p:attrName>style.visibility</p:attrName>
                                        </p:attrNameLst>
                                      </p:cBhvr>
                                      <p:to>
                                        <p:strVal val="visible"/>
                                      </p:to>
                                    </p:set>
                                    <p:animEffect transition="in" filter="fade">
                                      <p:cBhvr>
                                        <p:cTn id="114" dur="1000"/>
                                        <p:tgtEl>
                                          <p:spTgt spid="3">
                                            <p:txEl>
                                              <p:pRg st="22" end="22"/>
                                            </p:txEl>
                                          </p:spTgt>
                                        </p:tgtEl>
                                      </p:cBhvr>
                                    </p:animEffect>
                                    <p:anim calcmode="lin" valueType="num">
                                      <p:cBhvr>
                                        <p:cTn id="115" dur="1000" fill="hold"/>
                                        <p:tgtEl>
                                          <p:spTgt spid="3">
                                            <p:txEl>
                                              <p:pRg st="22" end="22"/>
                                            </p:txEl>
                                          </p:spTgt>
                                        </p:tgtEl>
                                        <p:attrNameLst>
                                          <p:attrName>ppt_x</p:attrName>
                                        </p:attrNameLst>
                                      </p:cBhvr>
                                      <p:tavLst>
                                        <p:tav tm="0">
                                          <p:val>
                                            <p:strVal val="#ppt_x"/>
                                          </p:val>
                                        </p:tav>
                                        <p:tav tm="100000">
                                          <p:val>
                                            <p:strVal val="#ppt_x"/>
                                          </p:val>
                                        </p:tav>
                                      </p:tavLst>
                                    </p:anim>
                                    <p:anim calcmode="lin" valueType="num">
                                      <p:cBhvr>
                                        <p:cTn id="116" dur="1000" fill="hold"/>
                                        <p:tgtEl>
                                          <p:spTgt spid="3">
                                            <p:txEl>
                                              <p:pRg st="22" end="22"/>
                                            </p:txEl>
                                          </p:spTgt>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42" presetClass="entr" presetSubtype="0" fill="hold" nodeType="clickEffect">
                                  <p:stCondLst>
                                    <p:cond delay="0"/>
                                  </p:stCondLst>
                                  <p:childTnLst>
                                    <p:set>
                                      <p:cBhvr>
                                        <p:cTn id="120" dur="1" fill="hold">
                                          <p:stCondLst>
                                            <p:cond delay="0"/>
                                          </p:stCondLst>
                                        </p:cTn>
                                        <p:tgtEl>
                                          <p:spTgt spid="4">
                                            <p:txEl>
                                              <p:pRg st="0" end="0"/>
                                            </p:txEl>
                                          </p:spTgt>
                                        </p:tgtEl>
                                        <p:attrNameLst>
                                          <p:attrName>style.visibility</p:attrName>
                                        </p:attrNameLst>
                                      </p:cBhvr>
                                      <p:to>
                                        <p:strVal val="visible"/>
                                      </p:to>
                                    </p:set>
                                    <p:animEffect transition="in" filter="fade">
                                      <p:cBhvr>
                                        <p:cTn id="121" dur="1000"/>
                                        <p:tgtEl>
                                          <p:spTgt spid="4">
                                            <p:txEl>
                                              <p:pRg st="0" end="0"/>
                                            </p:txEl>
                                          </p:spTgt>
                                        </p:tgtEl>
                                      </p:cBhvr>
                                    </p:animEffect>
                                    <p:anim calcmode="lin" valueType="num">
                                      <p:cBhvr>
                                        <p:cTn id="1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23"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24" presetID="42" presetClass="entr" presetSubtype="0" fill="hold" nodeType="withEffect">
                                  <p:stCondLst>
                                    <p:cond delay="0"/>
                                  </p:stCondLst>
                                  <p:childTnLst>
                                    <p:set>
                                      <p:cBhvr>
                                        <p:cTn id="125" dur="1" fill="hold">
                                          <p:stCondLst>
                                            <p:cond delay="0"/>
                                          </p:stCondLst>
                                        </p:cTn>
                                        <p:tgtEl>
                                          <p:spTgt spid="4">
                                            <p:txEl>
                                              <p:pRg st="1" end="1"/>
                                            </p:txEl>
                                          </p:spTgt>
                                        </p:tgtEl>
                                        <p:attrNameLst>
                                          <p:attrName>style.visibility</p:attrName>
                                        </p:attrNameLst>
                                      </p:cBhvr>
                                      <p:to>
                                        <p:strVal val="visible"/>
                                      </p:to>
                                    </p:set>
                                    <p:animEffect transition="in" filter="fade">
                                      <p:cBhvr>
                                        <p:cTn id="126" dur="1000"/>
                                        <p:tgtEl>
                                          <p:spTgt spid="4">
                                            <p:txEl>
                                              <p:pRg st="1" end="1"/>
                                            </p:txEl>
                                          </p:spTgt>
                                        </p:tgtEl>
                                      </p:cBhvr>
                                    </p:animEffect>
                                    <p:anim calcmode="lin" valueType="num">
                                      <p:cBhvr>
                                        <p:cTn id="127"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28"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29" presetID="42" presetClass="entr" presetSubtype="0" fill="hold" nodeType="withEffect">
                                  <p:stCondLst>
                                    <p:cond delay="0"/>
                                  </p:stCondLst>
                                  <p:childTnLst>
                                    <p:set>
                                      <p:cBhvr>
                                        <p:cTn id="130" dur="1" fill="hold">
                                          <p:stCondLst>
                                            <p:cond delay="0"/>
                                          </p:stCondLst>
                                        </p:cTn>
                                        <p:tgtEl>
                                          <p:spTgt spid="4">
                                            <p:txEl>
                                              <p:pRg st="2" end="2"/>
                                            </p:txEl>
                                          </p:spTgt>
                                        </p:tgtEl>
                                        <p:attrNameLst>
                                          <p:attrName>style.visibility</p:attrName>
                                        </p:attrNameLst>
                                      </p:cBhvr>
                                      <p:to>
                                        <p:strVal val="visible"/>
                                      </p:to>
                                    </p:set>
                                    <p:animEffect transition="in" filter="fade">
                                      <p:cBhvr>
                                        <p:cTn id="131" dur="1000"/>
                                        <p:tgtEl>
                                          <p:spTgt spid="4">
                                            <p:txEl>
                                              <p:pRg st="2" end="2"/>
                                            </p:txEl>
                                          </p:spTgt>
                                        </p:tgtEl>
                                      </p:cBhvr>
                                    </p:animEffect>
                                    <p:anim calcmode="lin" valueType="num">
                                      <p:cBhvr>
                                        <p:cTn id="13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33"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34" presetID="42" presetClass="entr" presetSubtype="0" fill="hold" nodeType="withEffect">
                                  <p:stCondLst>
                                    <p:cond delay="0"/>
                                  </p:stCondLst>
                                  <p:childTnLst>
                                    <p:set>
                                      <p:cBhvr>
                                        <p:cTn id="135" dur="1" fill="hold">
                                          <p:stCondLst>
                                            <p:cond delay="0"/>
                                          </p:stCondLst>
                                        </p:cTn>
                                        <p:tgtEl>
                                          <p:spTgt spid="4">
                                            <p:txEl>
                                              <p:pRg st="3" end="3"/>
                                            </p:txEl>
                                          </p:spTgt>
                                        </p:tgtEl>
                                        <p:attrNameLst>
                                          <p:attrName>style.visibility</p:attrName>
                                        </p:attrNameLst>
                                      </p:cBhvr>
                                      <p:to>
                                        <p:strVal val="visible"/>
                                      </p:to>
                                    </p:set>
                                    <p:animEffect transition="in" filter="fade">
                                      <p:cBhvr>
                                        <p:cTn id="136" dur="1000"/>
                                        <p:tgtEl>
                                          <p:spTgt spid="4">
                                            <p:txEl>
                                              <p:pRg st="3" end="3"/>
                                            </p:txEl>
                                          </p:spTgt>
                                        </p:tgtEl>
                                      </p:cBhvr>
                                    </p:animEffect>
                                    <p:anim calcmode="lin" valueType="num">
                                      <p:cBhvr>
                                        <p:cTn id="137"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38" dur="1000" fill="hold"/>
                                        <p:tgtEl>
                                          <p:spTgt spid="4">
                                            <p:txEl>
                                              <p:pRg st="3" end="3"/>
                                            </p:txEl>
                                          </p:spTgt>
                                        </p:tgtEl>
                                        <p:attrNameLst>
                                          <p:attrName>ppt_y</p:attrName>
                                        </p:attrNameLst>
                                      </p:cBhvr>
                                      <p:tavLst>
                                        <p:tav tm="0">
                                          <p:val>
                                            <p:strVal val="#ppt_y+.1"/>
                                          </p:val>
                                        </p:tav>
                                        <p:tav tm="100000">
                                          <p:val>
                                            <p:strVal val="#ppt_y"/>
                                          </p:val>
                                        </p:tav>
                                      </p:tavLst>
                                    </p:anim>
                                  </p:childTnLst>
                                </p:cTn>
                              </p:par>
                              <p:par>
                                <p:cTn id="139" presetID="42" presetClass="entr" presetSubtype="0" fill="hold" nodeType="withEffect">
                                  <p:stCondLst>
                                    <p:cond delay="0"/>
                                  </p:stCondLst>
                                  <p:childTnLst>
                                    <p:set>
                                      <p:cBhvr>
                                        <p:cTn id="140" dur="1" fill="hold">
                                          <p:stCondLst>
                                            <p:cond delay="0"/>
                                          </p:stCondLst>
                                        </p:cTn>
                                        <p:tgtEl>
                                          <p:spTgt spid="4">
                                            <p:txEl>
                                              <p:pRg st="4" end="4"/>
                                            </p:txEl>
                                          </p:spTgt>
                                        </p:tgtEl>
                                        <p:attrNameLst>
                                          <p:attrName>style.visibility</p:attrName>
                                        </p:attrNameLst>
                                      </p:cBhvr>
                                      <p:to>
                                        <p:strVal val="visible"/>
                                      </p:to>
                                    </p:set>
                                    <p:animEffect transition="in" filter="fade">
                                      <p:cBhvr>
                                        <p:cTn id="141" dur="1000"/>
                                        <p:tgtEl>
                                          <p:spTgt spid="4">
                                            <p:txEl>
                                              <p:pRg st="4" end="4"/>
                                            </p:txEl>
                                          </p:spTgt>
                                        </p:tgtEl>
                                      </p:cBhvr>
                                    </p:animEffect>
                                    <p:anim calcmode="lin" valueType="num">
                                      <p:cBhvr>
                                        <p:cTn id="14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43" dur="1000" fill="hold"/>
                                        <p:tgtEl>
                                          <p:spTgt spid="4">
                                            <p:txEl>
                                              <p:pRg st="4" end="4"/>
                                            </p:txEl>
                                          </p:spTgt>
                                        </p:tgtEl>
                                        <p:attrNameLst>
                                          <p:attrName>ppt_y</p:attrName>
                                        </p:attrNameLst>
                                      </p:cBhvr>
                                      <p:tavLst>
                                        <p:tav tm="0">
                                          <p:val>
                                            <p:strVal val="#ppt_y+.1"/>
                                          </p:val>
                                        </p:tav>
                                        <p:tav tm="100000">
                                          <p:val>
                                            <p:strVal val="#ppt_y"/>
                                          </p:val>
                                        </p:tav>
                                      </p:tavLst>
                                    </p:anim>
                                  </p:childTnLst>
                                </p:cTn>
                              </p:par>
                              <p:par>
                                <p:cTn id="144" presetID="42" presetClass="entr" presetSubtype="0" fill="hold" nodeType="withEffect">
                                  <p:stCondLst>
                                    <p:cond delay="0"/>
                                  </p:stCondLst>
                                  <p:childTnLst>
                                    <p:set>
                                      <p:cBhvr>
                                        <p:cTn id="145" dur="1" fill="hold">
                                          <p:stCondLst>
                                            <p:cond delay="0"/>
                                          </p:stCondLst>
                                        </p:cTn>
                                        <p:tgtEl>
                                          <p:spTgt spid="4">
                                            <p:txEl>
                                              <p:pRg st="5" end="5"/>
                                            </p:txEl>
                                          </p:spTgt>
                                        </p:tgtEl>
                                        <p:attrNameLst>
                                          <p:attrName>style.visibility</p:attrName>
                                        </p:attrNameLst>
                                      </p:cBhvr>
                                      <p:to>
                                        <p:strVal val="visible"/>
                                      </p:to>
                                    </p:set>
                                    <p:animEffect transition="in" filter="fade">
                                      <p:cBhvr>
                                        <p:cTn id="146" dur="1000"/>
                                        <p:tgtEl>
                                          <p:spTgt spid="4">
                                            <p:txEl>
                                              <p:pRg st="5" end="5"/>
                                            </p:txEl>
                                          </p:spTgt>
                                        </p:tgtEl>
                                      </p:cBhvr>
                                    </p:animEffect>
                                    <p:anim calcmode="lin" valueType="num">
                                      <p:cBhvr>
                                        <p:cTn id="14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48" dur="1000" fill="hold"/>
                                        <p:tgtEl>
                                          <p:spTgt spid="4">
                                            <p:txEl>
                                              <p:pRg st="5" end="5"/>
                                            </p:txEl>
                                          </p:spTgt>
                                        </p:tgtEl>
                                        <p:attrNameLst>
                                          <p:attrName>ppt_y</p:attrName>
                                        </p:attrNameLst>
                                      </p:cBhvr>
                                      <p:tavLst>
                                        <p:tav tm="0">
                                          <p:val>
                                            <p:strVal val="#ppt_y+.1"/>
                                          </p:val>
                                        </p:tav>
                                        <p:tav tm="100000">
                                          <p:val>
                                            <p:strVal val="#ppt_y"/>
                                          </p:val>
                                        </p:tav>
                                      </p:tavLst>
                                    </p:anim>
                                  </p:childTnLst>
                                </p:cTn>
                              </p:par>
                              <p:par>
                                <p:cTn id="149" presetID="42" presetClass="entr" presetSubtype="0" fill="hold" nodeType="withEffect">
                                  <p:stCondLst>
                                    <p:cond delay="0"/>
                                  </p:stCondLst>
                                  <p:childTnLst>
                                    <p:set>
                                      <p:cBhvr>
                                        <p:cTn id="150" dur="1" fill="hold">
                                          <p:stCondLst>
                                            <p:cond delay="0"/>
                                          </p:stCondLst>
                                        </p:cTn>
                                        <p:tgtEl>
                                          <p:spTgt spid="4">
                                            <p:txEl>
                                              <p:pRg st="6" end="6"/>
                                            </p:txEl>
                                          </p:spTgt>
                                        </p:tgtEl>
                                        <p:attrNameLst>
                                          <p:attrName>style.visibility</p:attrName>
                                        </p:attrNameLst>
                                      </p:cBhvr>
                                      <p:to>
                                        <p:strVal val="visible"/>
                                      </p:to>
                                    </p:set>
                                    <p:animEffect transition="in" filter="fade">
                                      <p:cBhvr>
                                        <p:cTn id="151" dur="1000"/>
                                        <p:tgtEl>
                                          <p:spTgt spid="4">
                                            <p:txEl>
                                              <p:pRg st="6" end="6"/>
                                            </p:txEl>
                                          </p:spTgt>
                                        </p:tgtEl>
                                      </p:cBhvr>
                                    </p:animEffect>
                                    <p:anim calcmode="lin" valueType="num">
                                      <p:cBhvr>
                                        <p:cTn id="152"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53" dur="1000" fill="hold"/>
                                        <p:tgtEl>
                                          <p:spTgt spid="4">
                                            <p:txEl>
                                              <p:pRg st="6" end="6"/>
                                            </p:txEl>
                                          </p:spTgt>
                                        </p:tgtEl>
                                        <p:attrNameLst>
                                          <p:attrName>ppt_y</p:attrName>
                                        </p:attrNameLst>
                                      </p:cBhvr>
                                      <p:tavLst>
                                        <p:tav tm="0">
                                          <p:val>
                                            <p:strVal val="#ppt_y+.1"/>
                                          </p:val>
                                        </p:tav>
                                        <p:tav tm="100000">
                                          <p:val>
                                            <p:strVal val="#ppt_y"/>
                                          </p:val>
                                        </p:tav>
                                      </p:tavLst>
                                    </p:anim>
                                  </p:childTnLst>
                                </p:cTn>
                              </p:par>
                              <p:par>
                                <p:cTn id="154" presetID="42" presetClass="entr" presetSubtype="0" fill="hold" nodeType="withEffect">
                                  <p:stCondLst>
                                    <p:cond delay="0"/>
                                  </p:stCondLst>
                                  <p:childTnLst>
                                    <p:set>
                                      <p:cBhvr>
                                        <p:cTn id="155" dur="1" fill="hold">
                                          <p:stCondLst>
                                            <p:cond delay="0"/>
                                          </p:stCondLst>
                                        </p:cTn>
                                        <p:tgtEl>
                                          <p:spTgt spid="4">
                                            <p:txEl>
                                              <p:pRg st="7" end="7"/>
                                            </p:txEl>
                                          </p:spTgt>
                                        </p:tgtEl>
                                        <p:attrNameLst>
                                          <p:attrName>style.visibility</p:attrName>
                                        </p:attrNameLst>
                                      </p:cBhvr>
                                      <p:to>
                                        <p:strVal val="visible"/>
                                      </p:to>
                                    </p:set>
                                    <p:animEffect transition="in" filter="fade">
                                      <p:cBhvr>
                                        <p:cTn id="156" dur="1000"/>
                                        <p:tgtEl>
                                          <p:spTgt spid="4">
                                            <p:txEl>
                                              <p:pRg st="7" end="7"/>
                                            </p:txEl>
                                          </p:spTgt>
                                        </p:tgtEl>
                                      </p:cBhvr>
                                    </p:animEffect>
                                    <p:anim calcmode="lin" valueType="num">
                                      <p:cBhvr>
                                        <p:cTn id="15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58" dur="1000" fill="hold"/>
                                        <p:tgtEl>
                                          <p:spTgt spid="4">
                                            <p:txEl>
                                              <p:pRg st="7" end="7"/>
                                            </p:txEl>
                                          </p:spTgt>
                                        </p:tgtEl>
                                        <p:attrNameLst>
                                          <p:attrName>ppt_y</p:attrName>
                                        </p:attrNameLst>
                                      </p:cBhvr>
                                      <p:tavLst>
                                        <p:tav tm="0">
                                          <p:val>
                                            <p:strVal val="#ppt_y+.1"/>
                                          </p:val>
                                        </p:tav>
                                        <p:tav tm="100000">
                                          <p:val>
                                            <p:strVal val="#ppt_y"/>
                                          </p:val>
                                        </p:tav>
                                      </p:tavLst>
                                    </p:anim>
                                  </p:childTnLst>
                                </p:cTn>
                              </p:par>
                              <p:par>
                                <p:cTn id="159" presetID="42" presetClass="entr" presetSubtype="0" fill="hold" nodeType="withEffect">
                                  <p:stCondLst>
                                    <p:cond delay="0"/>
                                  </p:stCondLst>
                                  <p:childTnLst>
                                    <p:set>
                                      <p:cBhvr>
                                        <p:cTn id="160" dur="1" fill="hold">
                                          <p:stCondLst>
                                            <p:cond delay="0"/>
                                          </p:stCondLst>
                                        </p:cTn>
                                        <p:tgtEl>
                                          <p:spTgt spid="4">
                                            <p:txEl>
                                              <p:pRg st="8" end="8"/>
                                            </p:txEl>
                                          </p:spTgt>
                                        </p:tgtEl>
                                        <p:attrNameLst>
                                          <p:attrName>style.visibility</p:attrName>
                                        </p:attrNameLst>
                                      </p:cBhvr>
                                      <p:to>
                                        <p:strVal val="visible"/>
                                      </p:to>
                                    </p:set>
                                    <p:animEffect transition="in" filter="fade">
                                      <p:cBhvr>
                                        <p:cTn id="161" dur="1000"/>
                                        <p:tgtEl>
                                          <p:spTgt spid="4">
                                            <p:txEl>
                                              <p:pRg st="8" end="8"/>
                                            </p:txEl>
                                          </p:spTgt>
                                        </p:tgtEl>
                                      </p:cBhvr>
                                    </p:animEffect>
                                    <p:anim calcmode="lin" valueType="num">
                                      <p:cBhvr>
                                        <p:cTn id="162"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163" dur="1000" fill="hold"/>
                                        <p:tgtEl>
                                          <p:spTgt spid="4">
                                            <p:txEl>
                                              <p:pRg st="8" end="8"/>
                                            </p:txEl>
                                          </p:spTgt>
                                        </p:tgtEl>
                                        <p:attrNameLst>
                                          <p:attrName>ppt_y</p:attrName>
                                        </p:attrNameLst>
                                      </p:cBhvr>
                                      <p:tavLst>
                                        <p:tav tm="0">
                                          <p:val>
                                            <p:strVal val="#ppt_y+.1"/>
                                          </p:val>
                                        </p:tav>
                                        <p:tav tm="100000">
                                          <p:val>
                                            <p:strVal val="#ppt_y"/>
                                          </p:val>
                                        </p:tav>
                                      </p:tavLst>
                                    </p:anim>
                                  </p:childTnLst>
                                </p:cTn>
                              </p:par>
                              <p:par>
                                <p:cTn id="164" presetID="42" presetClass="entr" presetSubtype="0" fill="hold" nodeType="withEffect">
                                  <p:stCondLst>
                                    <p:cond delay="0"/>
                                  </p:stCondLst>
                                  <p:childTnLst>
                                    <p:set>
                                      <p:cBhvr>
                                        <p:cTn id="165" dur="1" fill="hold">
                                          <p:stCondLst>
                                            <p:cond delay="0"/>
                                          </p:stCondLst>
                                        </p:cTn>
                                        <p:tgtEl>
                                          <p:spTgt spid="4">
                                            <p:txEl>
                                              <p:pRg st="9" end="9"/>
                                            </p:txEl>
                                          </p:spTgt>
                                        </p:tgtEl>
                                        <p:attrNameLst>
                                          <p:attrName>style.visibility</p:attrName>
                                        </p:attrNameLst>
                                      </p:cBhvr>
                                      <p:to>
                                        <p:strVal val="visible"/>
                                      </p:to>
                                    </p:set>
                                    <p:animEffect transition="in" filter="fade">
                                      <p:cBhvr>
                                        <p:cTn id="166" dur="1000"/>
                                        <p:tgtEl>
                                          <p:spTgt spid="4">
                                            <p:txEl>
                                              <p:pRg st="9" end="9"/>
                                            </p:txEl>
                                          </p:spTgt>
                                        </p:tgtEl>
                                      </p:cBhvr>
                                    </p:animEffect>
                                    <p:anim calcmode="lin" valueType="num">
                                      <p:cBhvr>
                                        <p:cTn id="167"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168" dur="1000" fill="hold"/>
                                        <p:tgtEl>
                                          <p:spTgt spid="4">
                                            <p:txEl>
                                              <p:pRg st="9" end="9"/>
                                            </p:txEl>
                                          </p:spTgt>
                                        </p:tgtEl>
                                        <p:attrNameLst>
                                          <p:attrName>ppt_y</p:attrName>
                                        </p:attrNameLst>
                                      </p:cBhvr>
                                      <p:tavLst>
                                        <p:tav tm="0">
                                          <p:val>
                                            <p:strVal val="#ppt_y+.1"/>
                                          </p:val>
                                        </p:tav>
                                        <p:tav tm="100000">
                                          <p:val>
                                            <p:strVal val="#ppt_y"/>
                                          </p:val>
                                        </p:tav>
                                      </p:tavLst>
                                    </p:anim>
                                  </p:childTnLst>
                                </p:cTn>
                              </p:par>
                              <p:par>
                                <p:cTn id="169" presetID="42" presetClass="entr" presetSubtype="0" fill="hold" nodeType="withEffect">
                                  <p:stCondLst>
                                    <p:cond delay="0"/>
                                  </p:stCondLst>
                                  <p:childTnLst>
                                    <p:set>
                                      <p:cBhvr>
                                        <p:cTn id="170" dur="1" fill="hold">
                                          <p:stCondLst>
                                            <p:cond delay="0"/>
                                          </p:stCondLst>
                                        </p:cTn>
                                        <p:tgtEl>
                                          <p:spTgt spid="4">
                                            <p:txEl>
                                              <p:pRg st="10" end="10"/>
                                            </p:txEl>
                                          </p:spTgt>
                                        </p:tgtEl>
                                        <p:attrNameLst>
                                          <p:attrName>style.visibility</p:attrName>
                                        </p:attrNameLst>
                                      </p:cBhvr>
                                      <p:to>
                                        <p:strVal val="visible"/>
                                      </p:to>
                                    </p:set>
                                    <p:animEffect transition="in" filter="fade">
                                      <p:cBhvr>
                                        <p:cTn id="171" dur="1000"/>
                                        <p:tgtEl>
                                          <p:spTgt spid="4">
                                            <p:txEl>
                                              <p:pRg st="10" end="10"/>
                                            </p:txEl>
                                          </p:spTgt>
                                        </p:tgtEl>
                                      </p:cBhvr>
                                    </p:animEffect>
                                    <p:anim calcmode="lin" valueType="num">
                                      <p:cBhvr>
                                        <p:cTn id="172"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173"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174" presetID="42" presetClass="entr" presetSubtype="0" fill="hold" nodeType="withEffect">
                                  <p:stCondLst>
                                    <p:cond delay="0"/>
                                  </p:stCondLst>
                                  <p:childTnLst>
                                    <p:set>
                                      <p:cBhvr>
                                        <p:cTn id="175" dur="1" fill="hold">
                                          <p:stCondLst>
                                            <p:cond delay="0"/>
                                          </p:stCondLst>
                                        </p:cTn>
                                        <p:tgtEl>
                                          <p:spTgt spid="4">
                                            <p:txEl>
                                              <p:pRg st="11" end="11"/>
                                            </p:txEl>
                                          </p:spTgt>
                                        </p:tgtEl>
                                        <p:attrNameLst>
                                          <p:attrName>style.visibility</p:attrName>
                                        </p:attrNameLst>
                                      </p:cBhvr>
                                      <p:to>
                                        <p:strVal val="visible"/>
                                      </p:to>
                                    </p:set>
                                    <p:animEffect transition="in" filter="fade">
                                      <p:cBhvr>
                                        <p:cTn id="176" dur="1000"/>
                                        <p:tgtEl>
                                          <p:spTgt spid="4">
                                            <p:txEl>
                                              <p:pRg st="11" end="11"/>
                                            </p:txEl>
                                          </p:spTgt>
                                        </p:tgtEl>
                                      </p:cBhvr>
                                    </p:animEffect>
                                    <p:anim calcmode="lin" valueType="num">
                                      <p:cBhvr>
                                        <p:cTn id="177"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178"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179" presetID="42" presetClass="entr" presetSubtype="0" fill="hold" nodeType="withEffect">
                                  <p:stCondLst>
                                    <p:cond delay="0"/>
                                  </p:stCondLst>
                                  <p:childTnLst>
                                    <p:set>
                                      <p:cBhvr>
                                        <p:cTn id="180" dur="1" fill="hold">
                                          <p:stCondLst>
                                            <p:cond delay="0"/>
                                          </p:stCondLst>
                                        </p:cTn>
                                        <p:tgtEl>
                                          <p:spTgt spid="4">
                                            <p:txEl>
                                              <p:pRg st="12" end="12"/>
                                            </p:txEl>
                                          </p:spTgt>
                                        </p:tgtEl>
                                        <p:attrNameLst>
                                          <p:attrName>style.visibility</p:attrName>
                                        </p:attrNameLst>
                                      </p:cBhvr>
                                      <p:to>
                                        <p:strVal val="visible"/>
                                      </p:to>
                                    </p:set>
                                    <p:animEffect transition="in" filter="fade">
                                      <p:cBhvr>
                                        <p:cTn id="181" dur="1000"/>
                                        <p:tgtEl>
                                          <p:spTgt spid="4">
                                            <p:txEl>
                                              <p:pRg st="12" end="12"/>
                                            </p:txEl>
                                          </p:spTgt>
                                        </p:tgtEl>
                                      </p:cBhvr>
                                    </p:animEffect>
                                    <p:anim calcmode="lin" valueType="num">
                                      <p:cBhvr>
                                        <p:cTn id="182"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183"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184" presetID="42" presetClass="entr" presetSubtype="0" fill="hold" nodeType="withEffect">
                                  <p:stCondLst>
                                    <p:cond delay="0"/>
                                  </p:stCondLst>
                                  <p:childTnLst>
                                    <p:set>
                                      <p:cBhvr>
                                        <p:cTn id="185" dur="1" fill="hold">
                                          <p:stCondLst>
                                            <p:cond delay="0"/>
                                          </p:stCondLst>
                                        </p:cTn>
                                        <p:tgtEl>
                                          <p:spTgt spid="4">
                                            <p:txEl>
                                              <p:pRg st="13" end="13"/>
                                            </p:txEl>
                                          </p:spTgt>
                                        </p:tgtEl>
                                        <p:attrNameLst>
                                          <p:attrName>style.visibility</p:attrName>
                                        </p:attrNameLst>
                                      </p:cBhvr>
                                      <p:to>
                                        <p:strVal val="visible"/>
                                      </p:to>
                                    </p:set>
                                    <p:animEffect transition="in" filter="fade">
                                      <p:cBhvr>
                                        <p:cTn id="186" dur="1000"/>
                                        <p:tgtEl>
                                          <p:spTgt spid="4">
                                            <p:txEl>
                                              <p:pRg st="13" end="13"/>
                                            </p:txEl>
                                          </p:spTgt>
                                        </p:tgtEl>
                                      </p:cBhvr>
                                    </p:animEffect>
                                    <p:anim calcmode="lin" valueType="num">
                                      <p:cBhvr>
                                        <p:cTn id="187"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188" dur="1000" fill="hold"/>
                                        <p:tgtEl>
                                          <p:spTgt spid="4">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2" presetClass="entr" presetSubtype="4" fill="hold" grpId="0" nodeType="clickEffect">
                                  <p:stCondLst>
                                    <p:cond delay="0"/>
                                  </p:stCondLst>
                                  <p:childTnLst>
                                    <p:set>
                                      <p:cBhvr>
                                        <p:cTn id="192" dur="1" fill="hold">
                                          <p:stCondLst>
                                            <p:cond delay="0"/>
                                          </p:stCondLst>
                                        </p:cTn>
                                        <p:tgtEl>
                                          <p:spTgt spid="5"/>
                                        </p:tgtEl>
                                        <p:attrNameLst>
                                          <p:attrName>style.visibility</p:attrName>
                                        </p:attrNameLst>
                                      </p:cBhvr>
                                      <p:to>
                                        <p:strVal val="visible"/>
                                      </p:to>
                                    </p:set>
                                    <p:animEffect transition="in" filter="wipe(down)">
                                      <p:cBhvr>
                                        <p:cTn id="19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0394" y="73672"/>
            <a:ext cx="8426406" cy="81119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4.6.2 </a:t>
            </a:r>
            <a:r>
              <a:rPr lang="en-US" altLang="zh-CN" sz="3600" b="1" kern="1200" dirty="0" smtClean="0">
                <a:solidFill>
                  <a:srgbClr val="C00000"/>
                </a:solidFill>
              </a:rPr>
              <a:t> </a:t>
            </a:r>
            <a:r>
              <a:rPr lang="zh-CN" altLang="zh-CN" sz="3600" b="1" kern="1200" dirty="0" smtClean="0">
                <a:solidFill>
                  <a:srgbClr val="C00000"/>
                </a:solidFill>
              </a:rPr>
              <a:t>派生</a:t>
            </a:r>
            <a:r>
              <a:rPr lang="zh-CN" altLang="zh-CN" sz="3600" b="1" kern="1200" dirty="0">
                <a:solidFill>
                  <a:srgbClr val="C00000"/>
                </a:solidFill>
              </a:rPr>
              <a:t>类对象与基类对象的类型转换</a:t>
            </a:r>
            <a:endParaRPr lang="zh-CN" altLang="en-US" sz="3600" b="1" kern="1200" dirty="0">
              <a:solidFill>
                <a:srgbClr val="C00000"/>
              </a:solidFill>
            </a:endParaRPr>
          </a:p>
        </p:txBody>
      </p:sp>
      <p:sp>
        <p:nvSpPr>
          <p:cNvPr id="3" name="内容占位符 2"/>
          <p:cNvSpPr>
            <a:spLocks noGrp="1"/>
          </p:cNvSpPr>
          <p:nvPr>
            <p:ph idx="1"/>
          </p:nvPr>
        </p:nvSpPr>
        <p:spPr>
          <a:xfrm>
            <a:off x="260394" y="1076590"/>
            <a:ext cx="8623212" cy="5781410"/>
          </a:xfrm>
        </p:spPr>
        <p:txBody>
          <a:bodyPr/>
          <a:lstStyle/>
          <a:p>
            <a:pPr marL="0" indent="0">
              <a:buNone/>
            </a:pPr>
            <a:r>
              <a:rPr lang="en-US" altLang="zh-CN" sz="2400" b="1" dirty="0" smtClean="0">
                <a:solidFill>
                  <a:srgbClr val="0000CC"/>
                </a:solidFill>
              </a:rPr>
              <a:t>1. </a:t>
            </a:r>
            <a:r>
              <a:rPr lang="zh-CN" altLang="en-US" sz="2400" b="1" dirty="0" smtClean="0">
                <a:solidFill>
                  <a:srgbClr val="0000CC"/>
                </a:solidFill>
              </a:rPr>
              <a:t>派生</a:t>
            </a:r>
            <a:r>
              <a:rPr lang="zh-CN" altLang="en-US" sz="2400" b="1" dirty="0">
                <a:solidFill>
                  <a:srgbClr val="0000CC"/>
                </a:solidFill>
              </a:rPr>
              <a:t>类和基类之间的类型转换关系</a:t>
            </a:r>
            <a:endParaRPr lang="en-US" altLang="zh-CN" sz="2400" b="1" dirty="0">
              <a:solidFill>
                <a:srgbClr val="0000CC"/>
              </a:solidFill>
            </a:endParaRPr>
          </a:p>
          <a:p>
            <a:pPr marL="0" indent="0">
              <a:buNone/>
            </a:pPr>
            <a:r>
              <a:rPr lang="en-US" altLang="zh-CN" sz="2200" b="1" dirty="0">
                <a:solidFill>
                  <a:srgbClr val="0000CC"/>
                </a:solidFill>
              </a:rPr>
              <a:t>  </a:t>
            </a:r>
            <a:r>
              <a:rPr lang="zh-CN" altLang="en-US" sz="2200" b="1" dirty="0">
                <a:solidFill>
                  <a:srgbClr val="0000CC"/>
                </a:solidFill>
              </a:rPr>
              <a:t>（</a:t>
            </a:r>
            <a:r>
              <a:rPr lang="en-US" altLang="zh-CN" sz="2200" b="1" dirty="0">
                <a:solidFill>
                  <a:srgbClr val="0000CC"/>
                </a:solidFill>
              </a:rPr>
              <a:t>1）</a:t>
            </a:r>
            <a:r>
              <a:rPr lang="zh-CN" altLang="en-US" sz="2200" b="1" dirty="0"/>
              <a:t>可以把</a:t>
            </a:r>
            <a:r>
              <a:rPr lang="zh-CN" altLang="en-US" sz="2200" b="1" dirty="0">
                <a:solidFill>
                  <a:srgbClr val="FF0000"/>
                </a:solidFill>
              </a:rPr>
              <a:t>派生类对象转换成基类对象</a:t>
            </a:r>
            <a:r>
              <a:rPr lang="zh-CN" altLang="en-US" sz="2200" b="1" dirty="0"/>
              <a:t>，不能把基类对象转换成派生类对象（</a:t>
            </a:r>
            <a:r>
              <a:rPr lang="zh-CN" altLang="en-US" sz="2200" b="1" dirty="0">
                <a:solidFill>
                  <a:srgbClr val="FF0000"/>
                </a:solidFill>
              </a:rPr>
              <a:t>无法转换出派生类新增加的成员</a:t>
            </a:r>
            <a:r>
              <a:rPr lang="zh-CN" altLang="en-US" sz="2200" b="1" dirty="0"/>
              <a:t>）</a:t>
            </a:r>
            <a:endParaRPr lang="en-US" altLang="zh-CN" sz="2200" b="1" dirty="0"/>
          </a:p>
          <a:p>
            <a:pPr marL="0" indent="0">
              <a:buNone/>
            </a:pPr>
            <a:r>
              <a:rPr lang="zh-CN" altLang="en-US" sz="2200" b="1" dirty="0">
                <a:solidFill>
                  <a:srgbClr val="0000CC"/>
                </a:solidFill>
              </a:rPr>
              <a:t>  （</a:t>
            </a:r>
            <a:r>
              <a:rPr lang="en-US" altLang="zh-CN" sz="2200" b="1" dirty="0">
                <a:solidFill>
                  <a:srgbClr val="0000CC"/>
                </a:solidFill>
              </a:rPr>
              <a:t>2）</a:t>
            </a:r>
            <a:r>
              <a:rPr lang="zh-CN" altLang="zh-CN" sz="2200" b="1" dirty="0">
                <a:solidFill>
                  <a:srgbClr val="0000CC"/>
                </a:solidFill>
              </a:rPr>
              <a:t>派生类对象到基类对象的隐式类型转换</a:t>
            </a:r>
            <a:endParaRPr lang="en-US" altLang="zh-CN" sz="2200" b="1" dirty="0">
              <a:solidFill>
                <a:srgbClr val="0000CC"/>
              </a:solidFill>
            </a:endParaRPr>
          </a:p>
          <a:p>
            <a:pPr lvl="1"/>
            <a:r>
              <a:rPr lang="zh-CN" altLang="zh-CN" sz="2000" b="1" dirty="0"/>
              <a:t>用派生类对象赋值或初始化基类对象时，实际是通过赋值运算符函数或拷贝构造函数完成的，</a:t>
            </a:r>
            <a:r>
              <a:rPr lang="zh-CN" altLang="zh-CN" sz="2000" b="1" dirty="0">
                <a:solidFill>
                  <a:srgbClr val="FF0000"/>
                </a:solidFill>
              </a:rPr>
              <a:t>并没有执行类型转换</a:t>
            </a:r>
            <a:r>
              <a:rPr lang="zh-CN" altLang="en-US" sz="2000" b="1" dirty="0" smtClean="0"/>
              <a:t>；</a:t>
            </a:r>
            <a:endParaRPr lang="en-US" altLang="zh-CN" sz="2000" b="1" dirty="0" smtClean="0"/>
          </a:p>
          <a:p>
            <a:pPr lvl="1"/>
            <a:r>
              <a:rPr lang="zh-CN" altLang="zh-CN" sz="2000" b="1" dirty="0" smtClean="0"/>
              <a:t>当</a:t>
            </a:r>
            <a:r>
              <a:rPr lang="zh-CN" altLang="zh-CN" sz="2000" b="1" dirty="0"/>
              <a:t>把基类对象的指针或引用绑定到派生对象时，编译器会自动执行从派生类对象到基类对象的隐式类型转换</a:t>
            </a:r>
            <a:r>
              <a:rPr lang="zh-CN" altLang="en-US" sz="2000" b="1" dirty="0"/>
              <a:t>。</a:t>
            </a:r>
            <a:endParaRPr lang="en-US" altLang="zh-CN" sz="2000" b="1" dirty="0"/>
          </a:p>
          <a:p>
            <a:pPr marL="400050" lvl="1" indent="0">
              <a:buNone/>
            </a:pPr>
            <a:r>
              <a:rPr lang="zh-CN" altLang="zh-CN" sz="2000" b="1" dirty="0"/>
              <a:t>例如，对于例</a:t>
            </a:r>
            <a:r>
              <a:rPr lang="en-US" altLang="zh-CN" sz="2000" b="1" dirty="0"/>
              <a:t>4-14</a:t>
            </a:r>
            <a:r>
              <a:rPr lang="zh-CN" altLang="zh-CN" sz="2000" b="1" dirty="0"/>
              <a:t>的基类</a:t>
            </a:r>
            <a:r>
              <a:rPr lang="en-US" altLang="zh-CN" sz="2000" b="1" dirty="0"/>
              <a:t>A</a:t>
            </a:r>
            <a:r>
              <a:rPr lang="zh-CN" altLang="zh-CN" sz="2000" b="1" dirty="0"/>
              <a:t>和派生类</a:t>
            </a:r>
            <a:r>
              <a:rPr lang="en-US" altLang="zh-CN" sz="2000" b="1" dirty="0"/>
              <a:t>B</a:t>
            </a:r>
            <a:r>
              <a:rPr lang="zh-CN" altLang="zh-CN" sz="2000" b="1" dirty="0"/>
              <a:t>，下面的语句段会发生类型转换。</a:t>
            </a:r>
          </a:p>
          <a:p>
            <a:pPr marL="400050" lvl="1" indent="0">
              <a:buNone/>
            </a:pPr>
            <a:r>
              <a:rPr lang="en-US" altLang="zh-CN" sz="2000" b="1" dirty="0"/>
              <a:t>B  b,b1,b2;</a:t>
            </a:r>
            <a:endParaRPr lang="zh-CN" altLang="zh-CN" sz="2000" b="1" dirty="0"/>
          </a:p>
          <a:p>
            <a:pPr marL="400050" lvl="1" indent="0">
              <a:buNone/>
            </a:pPr>
            <a:r>
              <a:rPr lang="en-US" altLang="zh-CN" sz="2000" b="1" dirty="0">
                <a:solidFill>
                  <a:srgbClr val="FF0000"/>
                </a:solidFill>
              </a:rPr>
              <a:t>A *pa=&amp;b1</a:t>
            </a:r>
            <a:r>
              <a:rPr lang="zh-CN" altLang="zh-CN" sz="2000" b="1" dirty="0">
                <a:solidFill>
                  <a:srgbClr val="FF0000"/>
                </a:solidFill>
              </a:rPr>
              <a:t>；</a:t>
            </a:r>
            <a:r>
              <a:rPr lang="en-US" altLang="zh-CN" sz="2000" b="1" dirty="0">
                <a:solidFill>
                  <a:srgbClr val="FF0000"/>
                </a:solidFill>
              </a:rPr>
              <a:t>   </a:t>
            </a:r>
            <a:r>
              <a:rPr lang="en-US" altLang="zh-CN" sz="2000" b="1" dirty="0" smtClean="0">
                <a:solidFill>
                  <a:srgbClr val="FF0000"/>
                </a:solidFill>
              </a:rPr>
              <a:t>//</a:t>
            </a:r>
            <a:r>
              <a:rPr lang="zh-CN" altLang="zh-CN" sz="2000" b="1" dirty="0">
                <a:solidFill>
                  <a:srgbClr val="FF0000"/>
                </a:solidFill>
              </a:rPr>
              <a:t>正确，执行派生类向基类的转换</a:t>
            </a:r>
          </a:p>
          <a:p>
            <a:pPr marL="400050" lvl="1" indent="0">
              <a:buNone/>
            </a:pPr>
            <a:r>
              <a:rPr lang="en-US" altLang="zh-CN" sz="2000" b="1" dirty="0">
                <a:solidFill>
                  <a:srgbClr val="FF0000"/>
                </a:solidFill>
              </a:rPr>
              <a:t>A &amp;</a:t>
            </a:r>
            <a:r>
              <a:rPr lang="en-US" altLang="zh-CN" sz="2000" b="1" dirty="0" err="1">
                <a:solidFill>
                  <a:srgbClr val="FF0000"/>
                </a:solidFill>
              </a:rPr>
              <a:t>rA</a:t>
            </a:r>
            <a:r>
              <a:rPr lang="en-US" altLang="zh-CN" sz="2000" b="1" dirty="0">
                <a:solidFill>
                  <a:srgbClr val="FF0000"/>
                </a:solidFill>
              </a:rPr>
              <a:t>=b2        </a:t>
            </a:r>
            <a:r>
              <a:rPr lang="en-US" altLang="zh-CN" sz="2000" b="1" dirty="0" smtClean="0">
                <a:solidFill>
                  <a:srgbClr val="FF0000"/>
                </a:solidFill>
              </a:rPr>
              <a:t>//</a:t>
            </a:r>
            <a:r>
              <a:rPr lang="zh-CN" altLang="zh-CN" sz="2000" b="1" dirty="0">
                <a:solidFill>
                  <a:srgbClr val="FF0000"/>
                </a:solidFill>
              </a:rPr>
              <a:t>正确，执行派生类向基类的转换</a:t>
            </a:r>
            <a:r>
              <a:rPr lang="en-US" altLang="zh-CN" sz="2000" b="1" dirty="0">
                <a:solidFill>
                  <a:srgbClr val="FF0000"/>
                </a:solidFill>
              </a:rPr>
              <a:t>    </a:t>
            </a:r>
            <a:endParaRPr lang="zh-CN" altLang="zh-CN" sz="2000" b="1" dirty="0">
              <a:solidFill>
                <a:srgbClr val="FF0000"/>
              </a:solidFill>
            </a:endParaRPr>
          </a:p>
          <a:p>
            <a:pPr marL="400050" lvl="1" indent="0">
              <a:buNone/>
            </a:pPr>
            <a:r>
              <a:rPr lang="en-US" altLang="zh-CN" sz="2000" b="1" dirty="0"/>
              <a:t>A a=b;   	</a:t>
            </a:r>
            <a:r>
              <a:rPr lang="zh-CN" altLang="en-US" sz="2000" b="1" dirty="0"/>
              <a:t>　</a:t>
            </a:r>
            <a:r>
              <a:rPr lang="en-US" altLang="zh-CN" sz="2000" b="1" dirty="0">
                <a:solidFill>
                  <a:srgbClr val="0000CC"/>
                </a:solidFill>
              </a:rPr>
              <a:t> //</a:t>
            </a:r>
            <a:r>
              <a:rPr lang="zh-CN" altLang="zh-CN" sz="2000" b="1" dirty="0">
                <a:solidFill>
                  <a:srgbClr val="0000CC"/>
                </a:solidFill>
              </a:rPr>
              <a:t>正确，没有类型转换，通过基类拷贝构造函数初如化</a:t>
            </a:r>
            <a:r>
              <a:rPr lang="en-US" altLang="zh-CN" sz="2000" b="1" dirty="0">
                <a:solidFill>
                  <a:srgbClr val="0000CC"/>
                </a:solidFill>
              </a:rPr>
              <a:t>a</a:t>
            </a:r>
            <a:endParaRPr lang="zh-CN" altLang="zh-CN" sz="2000" b="1" dirty="0">
              <a:solidFill>
                <a:srgbClr val="0000CC"/>
              </a:solidFill>
            </a:endParaRPr>
          </a:p>
          <a:p>
            <a:r>
              <a:rPr lang="zh-CN" altLang="en-US" sz="2000" b="1" dirty="0"/>
              <a:t>注意：</a:t>
            </a:r>
            <a:endParaRPr lang="en-US" altLang="zh-CN" sz="2000" b="1" dirty="0"/>
          </a:p>
          <a:p>
            <a:pPr marL="400050" lvl="1" indent="0">
              <a:buNone/>
            </a:pPr>
            <a:r>
              <a:rPr lang="zh-CN" altLang="zh-CN" sz="2000" b="1" dirty="0"/>
              <a:t>不论以哪种方式把派生类对象赋值给基类对象，都只能够访问到派生类对象中的基类子对象的成员，</a:t>
            </a:r>
            <a:r>
              <a:rPr lang="zh-CN" altLang="zh-CN" sz="2000" b="1" dirty="0">
                <a:solidFill>
                  <a:srgbClr val="FF0000"/>
                </a:solidFill>
              </a:rPr>
              <a:t>不能访问派生类的自定义</a:t>
            </a:r>
            <a:r>
              <a:rPr lang="zh-CN" altLang="zh-CN" sz="2000" b="1" dirty="0" smtClean="0">
                <a:solidFill>
                  <a:srgbClr val="FF0000"/>
                </a:solidFill>
              </a:rPr>
              <a:t>成员</a:t>
            </a:r>
            <a:r>
              <a:rPr lang="zh-CN" altLang="en-US" sz="2000" b="1" dirty="0" smtClean="0"/>
              <a:t>。</a:t>
            </a:r>
            <a:endParaRPr lang="zh-CN" altLang="en-US" sz="2000" b="1" dirty="0"/>
          </a:p>
        </p:txBody>
      </p:sp>
    </p:spTree>
    <p:extLst>
      <p:ext uri="{BB962C8B-B14F-4D97-AF65-F5344CB8AC3E}">
        <p14:creationId xmlns:p14="http://schemas.microsoft.com/office/powerpoint/2010/main" val="232302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additive="base">
                                        <p:cTn id="5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229" y="116632"/>
            <a:ext cx="8507288" cy="81119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4.6.2 </a:t>
            </a:r>
            <a:r>
              <a:rPr lang="en-US" altLang="zh-CN" sz="3600" b="1" kern="1200" dirty="0" smtClean="0">
                <a:solidFill>
                  <a:srgbClr val="C00000"/>
                </a:solidFill>
              </a:rPr>
              <a:t> </a:t>
            </a:r>
            <a:r>
              <a:rPr lang="zh-CN" altLang="zh-CN" sz="3600" b="1" kern="1200" dirty="0" smtClean="0">
                <a:solidFill>
                  <a:srgbClr val="C00000"/>
                </a:solidFill>
              </a:rPr>
              <a:t>派生</a:t>
            </a:r>
            <a:r>
              <a:rPr lang="zh-CN" altLang="zh-CN" sz="3600" b="1" kern="1200" dirty="0">
                <a:solidFill>
                  <a:srgbClr val="C00000"/>
                </a:solidFill>
              </a:rPr>
              <a:t>类对象与基类对象的类型转换</a:t>
            </a:r>
            <a:endParaRPr lang="zh-CN" altLang="en-US" sz="3600" b="1" kern="1200" dirty="0">
              <a:solidFill>
                <a:srgbClr val="C00000"/>
              </a:solidFill>
            </a:endParaRPr>
          </a:p>
        </p:txBody>
      </p:sp>
      <p:sp>
        <p:nvSpPr>
          <p:cNvPr id="3" name="内容占位符 2"/>
          <p:cNvSpPr>
            <a:spLocks noGrp="1"/>
          </p:cNvSpPr>
          <p:nvPr>
            <p:ph idx="1"/>
          </p:nvPr>
        </p:nvSpPr>
        <p:spPr>
          <a:xfrm>
            <a:off x="232633" y="1196752"/>
            <a:ext cx="8892480" cy="5168635"/>
          </a:xfrm>
        </p:spPr>
        <p:txBody>
          <a:bodyPr/>
          <a:lstStyle/>
          <a:p>
            <a:pPr marL="0" indent="0">
              <a:buNone/>
            </a:pPr>
            <a:r>
              <a:rPr lang="en-US" altLang="zh-CN" sz="2200" b="1" dirty="0">
                <a:solidFill>
                  <a:srgbClr val="0000CC"/>
                </a:solidFill>
              </a:rPr>
              <a:t>（3）</a:t>
            </a:r>
            <a:r>
              <a:rPr lang="zh-CN" altLang="zh-CN" sz="2200" b="1" dirty="0">
                <a:solidFill>
                  <a:srgbClr val="0000CC"/>
                </a:solidFill>
              </a:rPr>
              <a:t>基类对象到派生类对象的类型转换</a:t>
            </a:r>
            <a:endParaRPr lang="en-US" altLang="zh-CN" sz="2200" b="1" dirty="0">
              <a:solidFill>
                <a:srgbClr val="0000CC"/>
              </a:solidFill>
            </a:endParaRPr>
          </a:p>
          <a:p>
            <a:pPr marL="857250" lvl="1" indent="-457200"/>
            <a:r>
              <a:rPr lang="zh-CN" altLang="en-US" sz="2000" b="1" dirty="0"/>
              <a:t>实际上，不能把基类对象</a:t>
            </a:r>
            <a:r>
              <a:rPr lang="zh-CN" altLang="en-US" sz="2000" b="1" dirty="0">
                <a:solidFill>
                  <a:srgbClr val="FF0000"/>
                </a:solidFill>
              </a:rPr>
              <a:t>直接</a:t>
            </a:r>
            <a:r>
              <a:rPr lang="zh-CN" altLang="en-US" sz="2000" b="1" dirty="0"/>
              <a:t>转换成派生类对象。但是，当基类对象的指针或引用</a:t>
            </a:r>
            <a:r>
              <a:rPr lang="zh-CN" altLang="en-US" sz="2000" b="1" dirty="0">
                <a:solidFill>
                  <a:srgbClr val="0000CC"/>
                </a:solidFill>
              </a:rPr>
              <a:t>实际绑定的是一个派生类对象</a:t>
            </a:r>
            <a:r>
              <a:rPr lang="zh-CN" altLang="en-US" sz="2000" b="1" dirty="0"/>
              <a:t>时</a:t>
            </a:r>
            <a:r>
              <a:rPr lang="zh-CN" altLang="en-US" sz="2000" b="1" dirty="0">
                <a:solidFill>
                  <a:srgbClr val="FF0000"/>
                </a:solidFill>
              </a:rPr>
              <a:t>，则可以将它再次转换成派生类对象。</a:t>
            </a:r>
            <a:endParaRPr lang="en-US" altLang="zh-CN" sz="2000" b="1" dirty="0">
              <a:solidFill>
                <a:srgbClr val="FF0000"/>
              </a:solidFill>
            </a:endParaRPr>
          </a:p>
          <a:p>
            <a:pPr marL="857250" lvl="1" indent="-457200"/>
            <a:r>
              <a:rPr lang="zh-CN" altLang="en-US" sz="2000" b="1" dirty="0">
                <a:solidFill>
                  <a:srgbClr val="0000CC"/>
                </a:solidFill>
              </a:rPr>
              <a:t>若要进行上面所说的类型转换，</a:t>
            </a:r>
            <a:r>
              <a:rPr lang="zh-CN" altLang="en-US" sz="2000" b="1" dirty="0">
                <a:solidFill>
                  <a:srgbClr val="FF0000"/>
                </a:solidFill>
              </a:rPr>
              <a:t>只能进行强制类型转换</a:t>
            </a:r>
            <a:r>
              <a:rPr lang="zh-CN" altLang="en-US" sz="2000" b="1" dirty="0">
                <a:solidFill>
                  <a:srgbClr val="0000CC"/>
                </a:solidFill>
              </a:rPr>
              <a:t>，编译器是不会进行这种转换的隐式转换的</a:t>
            </a:r>
            <a:r>
              <a:rPr lang="zh-CN" altLang="en-US" sz="2000" b="1" dirty="0">
                <a:solidFill>
                  <a:srgbClr val="FF0000"/>
                </a:solidFill>
              </a:rPr>
              <a:t>。</a:t>
            </a:r>
            <a:endParaRPr lang="en-US" altLang="zh-CN" sz="2000" b="1" dirty="0">
              <a:solidFill>
                <a:srgbClr val="FF0000"/>
              </a:solidFill>
            </a:endParaRPr>
          </a:p>
          <a:p>
            <a:pPr marL="857250" lvl="1" indent="-457200"/>
            <a:r>
              <a:rPr lang="zh-CN" altLang="en-US" sz="2000" b="1" dirty="0"/>
              <a:t>例如，对例</a:t>
            </a:r>
            <a:r>
              <a:rPr lang="en-US" altLang="zh-CN" sz="2000" b="1" dirty="0"/>
              <a:t>4-14</a:t>
            </a:r>
            <a:r>
              <a:rPr lang="zh-CN" altLang="en-US" sz="2000" b="1" dirty="0"/>
              <a:t>中的基类</a:t>
            </a:r>
            <a:r>
              <a:rPr lang="en-US" altLang="zh-CN" sz="2000" b="1" dirty="0"/>
              <a:t>A</a:t>
            </a:r>
            <a:r>
              <a:rPr lang="zh-CN" altLang="en-US" sz="2000" b="1" dirty="0"/>
              <a:t>和派生类</a:t>
            </a:r>
            <a:r>
              <a:rPr lang="en-US" altLang="zh-CN" sz="2000" b="1" dirty="0"/>
              <a:t>B，</a:t>
            </a:r>
            <a:endParaRPr lang="zh-CN" altLang="zh-CN" sz="2000" b="1" dirty="0"/>
          </a:p>
          <a:p>
            <a:pPr marL="800100" lvl="2" indent="0">
              <a:buNone/>
            </a:pPr>
            <a:r>
              <a:rPr lang="en-US" altLang="zh-CN" sz="1800" b="1" dirty="0"/>
              <a:t>A </a:t>
            </a:r>
            <a:r>
              <a:rPr lang="en-US" altLang="zh-CN" sz="1800" b="1" dirty="0" err="1"/>
              <a:t>a</a:t>
            </a:r>
            <a:r>
              <a:rPr lang="en-US" altLang="zh-CN" sz="1800" b="1" dirty="0"/>
              <a:t>, *pa;</a:t>
            </a:r>
            <a:endParaRPr lang="zh-CN" altLang="zh-CN" sz="1800" b="1" dirty="0"/>
          </a:p>
          <a:p>
            <a:pPr marL="800100" lvl="2" indent="0">
              <a:buNone/>
            </a:pPr>
            <a:r>
              <a:rPr lang="en-US" altLang="zh-CN" sz="1800" b="1" dirty="0"/>
              <a:t>B </a:t>
            </a:r>
            <a:r>
              <a:rPr lang="en-US" altLang="zh-CN" sz="1800" b="1" dirty="0" err="1"/>
              <a:t>b</a:t>
            </a:r>
            <a:r>
              <a:rPr lang="en-US" altLang="zh-CN" sz="1800" b="1" dirty="0"/>
              <a:t>, *</a:t>
            </a:r>
            <a:r>
              <a:rPr lang="en-US" altLang="zh-CN" sz="1800" b="1" dirty="0" err="1"/>
              <a:t>pb</a:t>
            </a:r>
            <a:r>
              <a:rPr lang="en-US" altLang="zh-CN" sz="1800" b="1" dirty="0"/>
              <a:t>;</a:t>
            </a:r>
          </a:p>
          <a:p>
            <a:pPr marL="800100" lvl="2" indent="0">
              <a:buNone/>
            </a:pPr>
            <a:r>
              <a:rPr lang="en-US" altLang="zh-CN" sz="1800" b="1" dirty="0">
                <a:solidFill>
                  <a:srgbClr val="FF0000"/>
                </a:solidFill>
              </a:rPr>
              <a:t>b=a;                   //</a:t>
            </a:r>
            <a:r>
              <a:rPr lang="zh-CN" altLang="zh-CN" sz="1800" b="1" dirty="0">
                <a:solidFill>
                  <a:srgbClr val="FF0000"/>
                </a:solidFill>
              </a:rPr>
              <a:t>错误，不允许从基类向派生类的转换</a:t>
            </a:r>
          </a:p>
          <a:p>
            <a:pPr marL="800100" lvl="2" indent="0">
              <a:buNone/>
            </a:pPr>
            <a:r>
              <a:rPr lang="en-US" altLang="zh-CN" sz="1800" b="1" dirty="0">
                <a:solidFill>
                  <a:srgbClr val="FF0000"/>
                </a:solidFill>
              </a:rPr>
              <a:t>B *</a:t>
            </a:r>
            <a:r>
              <a:rPr lang="en-US" altLang="zh-CN" sz="1800" b="1" dirty="0" err="1">
                <a:solidFill>
                  <a:srgbClr val="FF0000"/>
                </a:solidFill>
              </a:rPr>
              <a:t>pb</a:t>
            </a:r>
            <a:r>
              <a:rPr lang="en-US" altLang="zh-CN" sz="1800" b="1" dirty="0">
                <a:solidFill>
                  <a:srgbClr val="FF0000"/>
                </a:solidFill>
              </a:rPr>
              <a:t>=pa;         </a:t>
            </a:r>
            <a:r>
              <a:rPr lang="en-US" altLang="zh-CN" sz="1800" b="1" dirty="0" smtClean="0">
                <a:solidFill>
                  <a:srgbClr val="FF0000"/>
                </a:solidFill>
              </a:rPr>
              <a:t> //</a:t>
            </a:r>
            <a:r>
              <a:rPr lang="zh-CN" altLang="zh-CN" sz="1800" b="1" dirty="0">
                <a:solidFill>
                  <a:srgbClr val="FF0000"/>
                </a:solidFill>
              </a:rPr>
              <a:t>错误，不能把基类对象的地址赋值给指向派生类对象的指针</a:t>
            </a:r>
          </a:p>
          <a:p>
            <a:pPr marL="800100" lvl="2" indent="0">
              <a:buNone/>
            </a:pPr>
            <a:r>
              <a:rPr lang="en-US" altLang="zh-CN" sz="1800" b="1" dirty="0">
                <a:solidFill>
                  <a:srgbClr val="FF0000"/>
                </a:solidFill>
              </a:rPr>
              <a:t>B &amp;</a:t>
            </a:r>
            <a:r>
              <a:rPr lang="en-US" altLang="zh-CN" sz="1800" b="1" dirty="0" err="1">
                <a:solidFill>
                  <a:srgbClr val="FF0000"/>
                </a:solidFill>
              </a:rPr>
              <a:t>rB</a:t>
            </a:r>
            <a:r>
              <a:rPr lang="en-US" altLang="zh-CN" sz="1800" b="1" dirty="0">
                <a:solidFill>
                  <a:srgbClr val="FF0000"/>
                </a:solidFill>
              </a:rPr>
              <a:t>=</a:t>
            </a:r>
            <a:r>
              <a:rPr lang="en-US" altLang="zh-CN" sz="1800" b="1" dirty="0" err="1">
                <a:solidFill>
                  <a:srgbClr val="FF0000"/>
                </a:solidFill>
              </a:rPr>
              <a:t>rA</a:t>
            </a:r>
            <a:r>
              <a:rPr lang="en-US" altLang="zh-CN" sz="1800" b="1" dirty="0">
                <a:solidFill>
                  <a:srgbClr val="FF0000"/>
                </a:solidFill>
              </a:rPr>
              <a:t>;         </a:t>
            </a:r>
            <a:r>
              <a:rPr lang="en-US" altLang="zh-CN" sz="1800" b="1" dirty="0" smtClean="0">
                <a:solidFill>
                  <a:srgbClr val="FF0000"/>
                </a:solidFill>
              </a:rPr>
              <a:t>//</a:t>
            </a:r>
            <a:r>
              <a:rPr lang="zh-CN" altLang="zh-CN" sz="1800" b="1" dirty="0">
                <a:solidFill>
                  <a:srgbClr val="FF0000"/>
                </a:solidFill>
              </a:rPr>
              <a:t>错误，不能把基类对象作为派生类对象的引用</a:t>
            </a:r>
            <a:endParaRPr lang="en-US" altLang="zh-CN" sz="1800" b="1" dirty="0">
              <a:solidFill>
                <a:srgbClr val="FF0000"/>
              </a:solidFill>
            </a:endParaRPr>
          </a:p>
          <a:p>
            <a:pPr marL="800100" lvl="2" indent="0">
              <a:buNone/>
            </a:pPr>
            <a:r>
              <a:rPr lang="en-US" altLang="zh-CN" sz="1800" b="1" dirty="0"/>
              <a:t>B *</a:t>
            </a:r>
            <a:r>
              <a:rPr lang="en-US" altLang="zh-CN" sz="1800" b="1" dirty="0" err="1"/>
              <a:t>pb</a:t>
            </a:r>
            <a:r>
              <a:rPr lang="en-US" altLang="zh-CN" sz="1800" b="1" dirty="0"/>
              <a:t> =</a:t>
            </a:r>
            <a:r>
              <a:rPr lang="en-US" altLang="zh-CN" sz="1800" b="1" dirty="0" err="1"/>
              <a:t>static_cast</a:t>
            </a:r>
            <a:r>
              <a:rPr lang="en-US" altLang="zh-CN" sz="1800" b="1" dirty="0"/>
              <a:t>&lt;B*&gt; (pa);       //</a:t>
            </a:r>
            <a:r>
              <a:rPr lang="zh-CN" altLang="en-US" sz="1800" b="1" dirty="0"/>
              <a:t>正确，强制转换</a:t>
            </a:r>
            <a:endParaRPr lang="zh-CN" altLang="zh-CN" sz="1800" b="1" dirty="0"/>
          </a:p>
          <a:p>
            <a:pPr marL="800100" lvl="2" indent="0">
              <a:buNone/>
            </a:pPr>
            <a:r>
              <a:rPr lang="en-US" altLang="zh-CN" sz="1800" b="1" dirty="0"/>
              <a:t>B &amp;</a:t>
            </a:r>
            <a:r>
              <a:rPr lang="en-US" altLang="zh-CN" sz="1800" b="1" dirty="0" err="1"/>
              <a:t>rB</a:t>
            </a:r>
            <a:r>
              <a:rPr lang="en-US" altLang="zh-CN" sz="1800" b="1" dirty="0"/>
              <a:t> =</a:t>
            </a:r>
            <a:r>
              <a:rPr lang="en-US" altLang="zh-CN" sz="1800" b="1" dirty="0" err="1"/>
              <a:t>static_cast</a:t>
            </a:r>
            <a:r>
              <a:rPr lang="en-US" altLang="zh-CN" sz="1800" b="1" dirty="0"/>
              <a:t>&lt;B&amp;&gt; (</a:t>
            </a:r>
            <a:r>
              <a:rPr lang="en-US" altLang="zh-CN" sz="1800" b="1" dirty="0" err="1"/>
              <a:t>rA</a:t>
            </a:r>
            <a:r>
              <a:rPr lang="en-US" altLang="zh-CN" sz="1800" b="1" dirty="0"/>
              <a:t>);     //</a:t>
            </a:r>
            <a:r>
              <a:rPr lang="zh-CN" altLang="en-US" sz="1800" b="1" dirty="0"/>
              <a:t>正确，强制转换</a:t>
            </a:r>
            <a:endParaRPr lang="zh-CN" altLang="zh-CN" sz="1800" b="1" dirty="0">
              <a:solidFill>
                <a:srgbClr val="FF0000"/>
              </a:solidFill>
            </a:endParaRPr>
          </a:p>
          <a:p>
            <a:pPr marL="800100" lvl="2" indent="0">
              <a:buNone/>
            </a:pPr>
            <a:endParaRPr lang="zh-CN" altLang="zh-CN" sz="2000" dirty="0"/>
          </a:p>
          <a:p>
            <a:endParaRPr lang="zh-CN" altLang="en-US" dirty="0"/>
          </a:p>
        </p:txBody>
      </p:sp>
    </p:spTree>
    <p:extLst>
      <p:ext uri="{BB962C8B-B14F-4D97-AF65-F5344CB8AC3E}">
        <p14:creationId xmlns:p14="http://schemas.microsoft.com/office/powerpoint/2010/main" val="318661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00"/>
                                        <p:tgtEl>
                                          <p:spTgt spid="3">
                                            <p:txEl>
                                              <p:pRg st="5" end="5"/>
                                            </p:txEl>
                                          </p:spTgt>
                                        </p:tgtEl>
                                      </p:cBhvr>
                                    </p:animEffect>
                                    <p:anim calcmode="lin" valueType="num">
                                      <p:cBhvr>
                                        <p:cTn id="3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 calcmode="lin" valueType="num">
                                      <p:cBhvr additive="base">
                                        <p:cTn id="4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 calcmode="lin" valueType="num">
                                      <p:cBhvr additive="base">
                                        <p:cTn id="4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 calcmode="lin" valueType="num">
                                      <p:cBhvr additive="base">
                                        <p:cTn id="5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 calcmode="lin" valueType="num">
                                      <p:cBhvr additive="base">
                                        <p:cTn id="5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3">
                                            <p:txEl>
                                              <p:pRg st="10" end="10"/>
                                            </p:txEl>
                                          </p:spTgt>
                                        </p:tgtEl>
                                        <p:attrNameLst>
                                          <p:attrName>style.visibility</p:attrName>
                                        </p:attrNameLst>
                                      </p:cBhvr>
                                      <p:to>
                                        <p:strVal val="visible"/>
                                      </p:to>
                                    </p:set>
                                    <p:anim calcmode="lin" valueType="num">
                                      <p:cBhvr additive="base">
                                        <p:cTn id="64"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539750" y="0"/>
            <a:ext cx="74676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FF9900"/>
              </a:buClr>
              <a:buFont typeface="Wingdings" panose="05000000000000000000" pitchFamily="2" charset="2"/>
              <a:buNone/>
            </a:pPr>
            <a:r>
              <a:rPr kumimoji="1" lang="en-US" altLang="zh-CN" sz="2000" b="1" dirty="0">
                <a:latin typeface="+mn-lt"/>
                <a:ea typeface="楷体_GB2312" pitchFamily="49" charset="-122"/>
              </a:rPr>
              <a:t>class B</a:t>
            </a:r>
          </a:p>
          <a:p>
            <a:pPr eaLnBrk="1" hangingPunct="1">
              <a:buClr>
                <a:srgbClr val="FF9900"/>
              </a:buClr>
              <a:buFont typeface="Wingdings" panose="05000000000000000000" pitchFamily="2" charset="2"/>
              <a:buNone/>
            </a:pPr>
            <a:r>
              <a:rPr kumimoji="1" lang="en-US" altLang="zh-CN" sz="2000" b="1" dirty="0">
                <a:latin typeface="+mn-lt"/>
                <a:ea typeface="楷体_GB2312" pitchFamily="49" charset="-122"/>
              </a:rPr>
              <a:t>{	private: </a:t>
            </a:r>
            <a:r>
              <a:rPr kumimoji="1" lang="en-US" altLang="zh-CN" sz="2000" b="1" dirty="0" err="1">
                <a:latin typeface="+mn-lt"/>
                <a:ea typeface="楷体_GB2312" pitchFamily="49" charset="-122"/>
              </a:rPr>
              <a:t>int</a:t>
            </a:r>
            <a:r>
              <a:rPr kumimoji="1" lang="en-US" altLang="zh-CN" sz="2000" b="1" dirty="0">
                <a:latin typeface="+mn-lt"/>
                <a:ea typeface="楷体_GB2312" pitchFamily="49" charset="-122"/>
              </a:rPr>
              <a:t> </a:t>
            </a:r>
            <a:r>
              <a:rPr kumimoji="1" lang="en-US" altLang="zh-CN" sz="2000" b="1" dirty="0" err="1">
                <a:latin typeface="+mn-lt"/>
                <a:ea typeface="楷体_GB2312" pitchFamily="49" charset="-122"/>
              </a:rPr>
              <a:t>i</a:t>
            </a:r>
            <a:r>
              <a:rPr kumimoji="1" lang="en-US" altLang="zh-CN" sz="2000" b="1" dirty="0">
                <a:latin typeface="+mn-lt"/>
                <a:ea typeface="楷体_GB2312" pitchFamily="49" charset="-122"/>
              </a:rPr>
              <a:t>;</a:t>
            </a:r>
          </a:p>
          <a:p>
            <a:pPr eaLnBrk="1" hangingPunct="1">
              <a:buClr>
                <a:srgbClr val="FF9900"/>
              </a:buClr>
              <a:buFont typeface="Wingdings" panose="05000000000000000000" pitchFamily="2" charset="2"/>
              <a:buNone/>
            </a:pPr>
            <a:r>
              <a:rPr kumimoji="1" lang="en-US" altLang="zh-CN" sz="2000" b="1" dirty="0">
                <a:solidFill>
                  <a:srgbClr val="FF0000"/>
                </a:solidFill>
                <a:latin typeface="+mn-lt"/>
                <a:ea typeface="楷体_GB2312" pitchFamily="49" charset="-122"/>
              </a:rPr>
              <a:t>	protected: </a:t>
            </a:r>
            <a:r>
              <a:rPr kumimoji="1" lang="en-US" altLang="zh-CN" sz="2000" b="1" dirty="0" err="1">
                <a:solidFill>
                  <a:srgbClr val="FF0000"/>
                </a:solidFill>
                <a:latin typeface="+mn-lt"/>
                <a:ea typeface="楷体_GB2312" pitchFamily="49" charset="-122"/>
              </a:rPr>
              <a:t>int</a:t>
            </a:r>
            <a:r>
              <a:rPr kumimoji="1" lang="en-US" altLang="zh-CN" sz="2000" b="1" dirty="0">
                <a:solidFill>
                  <a:srgbClr val="FF0000"/>
                </a:solidFill>
                <a:latin typeface="+mn-lt"/>
                <a:ea typeface="楷体_GB2312" pitchFamily="49" charset="-122"/>
              </a:rPr>
              <a:t> j;</a:t>
            </a:r>
          </a:p>
          <a:p>
            <a:pPr eaLnBrk="1" hangingPunct="1">
              <a:buClr>
                <a:srgbClr val="FF9900"/>
              </a:buClr>
              <a:buFont typeface="Wingdings" panose="05000000000000000000" pitchFamily="2" charset="2"/>
              <a:buNone/>
            </a:pPr>
            <a:r>
              <a:rPr kumimoji="1" lang="en-US" altLang="zh-CN" sz="2000" b="1" dirty="0">
                <a:latin typeface="+mn-lt"/>
                <a:ea typeface="楷体_GB2312" pitchFamily="49" charset="-122"/>
              </a:rPr>
              <a:t>	public: </a:t>
            </a:r>
            <a:r>
              <a:rPr kumimoji="1" lang="en-US" altLang="zh-CN" sz="2000" b="1" dirty="0" err="1">
                <a:latin typeface="+mn-lt"/>
                <a:ea typeface="楷体_GB2312" pitchFamily="49" charset="-122"/>
              </a:rPr>
              <a:t>int</a:t>
            </a:r>
            <a:r>
              <a:rPr kumimoji="1" lang="en-US" altLang="zh-CN" sz="2000" b="1" dirty="0">
                <a:latin typeface="+mn-lt"/>
                <a:ea typeface="楷体_GB2312" pitchFamily="49" charset="-122"/>
              </a:rPr>
              <a:t> k;</a:t>
            </a:r>
          </a:p>
          <a:p>
            <a:pPr eaLnBrk="1" hangingPunct="1">
              <a:buClr>
                <a:srgbClr val="FF9900"/>
              </a:buClr>
              <a:buFont typeface="Wingdings" panose="05000000000000000000" pitchFamily="2" charset="2"/>
              <a:buNone/>
            </a:pPr>
            <a:r>
              <a:rPr kumimoji="1" lang="en-US" altLang="zh-CN" sz="2000" b="1" dirty="0">
                <a:latin typeface="+mn-lt"/>
                <a:ea typeface="楷体_GB2312" pitchFamily="49" charset="-122"/>
              </a:rPr>
              <a:t>};</a:t>
            </a:r>
          </a:p>
          <a:p>
            <a:pPr eaLnBrk="1" hangingPunct="1">
              <a:buClr>
                <a:srgbClr val="FF9900"/>
              </a:buClr>
              <a:buFont typeface="Wingdings" panose="05000000000000000000" pitchFamily="2" charset="2"/>
              <a:buNone/>
            </a:pPr>
            <a:r>
              <a:rPr kumimoji="1" lang="en-US" altLang="zh-CN" sz="2000" b="1" dirty="0">
                <a:solidFill>
                  <a:schemeClr val="accent2"/>
                </a:solidFill>
                <a:latin typeface="+mn-lt"/>
                <a:ea typeface="楷体_GB2312" pitchFamily="49" charset="-122"/>
              </a:rPr>
              <a:t>class D: public B</a:t>
            </a:r>
          </a:p>
          <a:p>
            <a:pPr eaLnBrk="1" hangingPunct="1">
              <a:buClr>
                <a:srgbClr val="FF9900"/>
              </a:buClr>
              <a:buFont typeface="Wingdings" panose="05000000000000000000" pitchFamily="2" charset="2"/>
              <a:buNone/>
            </a:pPr>
            <a:r>
              <a:rPr kumimoji="1" lang="en-US" altLang="zh-CN" sz="2000" b="1" dirty="0">
                <a:solidFill>
                  <a:schemeClr val="accent2"/>
                </a:solidFill>
                <a:latin typeface="+mn-lt"/>
                <a:ea typeface="楷体_GB2312" pitchFamily="49" charset="-122"/>
              </a:rPr>
              <a:t>{public:</a:t>
            </a:r>
          </a:p>
          <a:p>
            <a:pPr eaLnBrk="1" hangingPunct="1">
              <a:buClr>
                <a:srgbClr val="FF9900"/>
              </a:buClr>
              <a:buFont typeface="Wingdings" panose="05000000000000000000" pitchFamily="2" charset="2"/>
              <a:buNone/>
            </a:pPr>
            <a:r>
              <a:rPr kumimoji="1" lang="en-US" altLang="zh-CN" sz="2000" b="1" dirty="0">
                <a:solidFill>
                  <a:schemeClr val="accent2"/>
                </a:solidFill>
                <a:latin typeface="+mn-lt"/>
                <a:ea typeface="楷体_GB2312" pitchFamily="49" charset="-122"/>
              </a:rPr>
              <a:t>	void f() </a:t>
            </a:r>
          </a:p>
          <a:p>
            <a:pPr eaLnBrk="1" hangingPunct="1">
              <a:buClr>
                <a:srgbClr val="FF9900"/>
              </a:buClr>
              <a:buFont typeface="Wingdings" panose="05000000000000000000" pitchFamily="2" charset="2"/>
              <a:buNone/>
            </a:pPr>
            <a:r>
              <a:rPr kumimoji="1" lang="en-US" altLang="zh-CN" sz="2000" b="1" dirty="0">
                <a:solidFill>
                  <a:schemeClr val="accent2"/>
                </a:solidFill>
                <a:latin typeface="+mn-lt"/>
                <a:ea typeface="楷体_GB2312" pitchFamily="49" charset="-122"/>
              </a:rPr>
              <a:t>	{	</a:t>
            </a:r>
            <a:r>
              <a:rPr kumimoji="1" lang="en-US" altLang="zh-CN" sz="2000" b="1" dirty="0" err="1">
                <a:solidFill>
                  <a:schemeClr val="accent2"/>
                </a:solidFill>
                <a:latin typeface="+mn-lt"/>
                <a:ea typeface="楷体_GB2312" pitchFamily="49" charset="-122"/>
              </a:rPr>
              <a:t>i</a:t>
            </a:r>
            <a:r>
              <a:rPr kumimoji="1" lang="en-US" altLang="zh-CN" sz="2000" b="1" dirty="0">
                <a:solidFill>
                  <a:schemeClr val="accent2"/>
                </a:solidFill>
                <a:latin typeface="+mn-lt"/>
                <a:ea typeface="楷体_GB2312" pitchFamily="49" charset="-122"/>
              </a:rPr>
              <a:t>=1;//cannot access</a:t>
            </a:r>
          </a:p>
          <a:p>
            <a:pPr eaLnBrk="1" hangingPunct="1">
              <a:buClr>
                <a:srgbClr val="FF9900"/>
              </a:buClr>
              <a:buFont typeface="Wingdings" panose="05000000000000000000" pitchFamily="2" charset="2"/>
              <a:buNone/>
            </a:pPr>
            <a:r>
              <a:rPr kumimoji="1" lang="en-US" altLang="zh-CN" sz="2000" b="1" dirty="0">
                <a:solidFill>
                  <a:schemeClr val="accent2"/>
                </a:solidFill>
                <a:latin typeface="+mn-lt"/>
                <a:ea typeface="楷体_GB2312" pitchFamily="49" charset="-122"/>
              </a:rPr>
              <a:t>		j=2;	k=3;	}</a:t>
            </a:r>
          </a:p>
          <a:p>
            <a:pPr eaLnBrk="1" hangingPunct="1">
              <a:buClr>
                <a:srgbClr val="FF9900"/>
              </a:buClr>
              <a:buFont typeface="Wingdings" panose="05000000000000000000" pitchFamily="2" charset="2"/>
              <a:buNone/>
            </a:pPr>
            <a:r>
              <a:rPr kumimoji="1" lang="en-US" altLang="zh-CN" sz="2000" b="1" dirty="0">
                <a:solidFill>
                  <a:schemeClr val="accent2"/>
                </a:solidFill>
                <a:latin typeface="+mn-lt"/>
                <a:ea typeface="楷体_GB2312" pitchFamily="49" charset="-122"/>
              </a:rPr>
              <a:t>};</a:t>
            </a:r>
          </a:p>
          <a:p>
            <a:pPr eaLnBrk="1" hangingPunct="1">
              <a:buClr>
                <a:srgbClr val="FF9900"/>
              </a:buClr>
              <a:buFont typeface="Wingdings" panose="05000000000000000000" pitchFamily="2" charset="2"/>
              <a:buNone/>
            </a:pPr>
            <a:r>
              <a:rPr kumimoji="1" lang="en-US" altLang="zh-CN" sz="2000" b="1" dirty="0">
                <a:solidFill>
                  <a:srgbClr val="FF3300"/>
                </a:solidFill>
                <a:latin typeface="+mn-lt"/>
                <a:ea typeface="楷体_GB2312" pitchFamily="49" charset="-122"/>
              </a:rPr>
              <a:t>void main()</a:t>
            </a:r>
          </a:p>
          <a:p>
            <a:pPr eaLnBrk="1" hangingPunct="1">
              <a:buClr>
                <a:srgbClr val="FF9900"/>
              </a:buClr>
              <a:buFont typeface="Wingdings" panose="05000000000000000000" pitchFamily="2" charset="2"/>
              <a:buNone/>
            </a:pPr>
            <a:r>
              <a:rPr kumimoji="1" lang="en-US" altLang="zh-CN" sz="2000" b="1" dirty="0">
                <a:solidFill>
                  <a:srgbClr val="FF3300"/>
                </a:solidFill>
                <a:latin typeface="+mn-lt"/>
                <a:ea typeface="楷体_GB2312" pitchFamily="49" charset="-122"/>
              </a:rPr>
              <a:t>{	B </a:t>
            </a:r>
            <a:r>
              <a:rPr kumimoji="1" lang="en-US" altLang="zh-CN" sz="2000" b="1" dirty="0" err="1">
                <a:solidFill>
                  <a:srgbClr val="FF3300"/>
                </a:solidFill>
                <a:latin typeface="+mn-lt"/>
                <a:ea typeface="楷体_GB2312" pitchFamily="49" charset="-122"/>
              </a:rPr>
              <a:t>b</a:t>
            </a:r>
            <a:r>
              <a:rPr kumimoji="1" lang="en-US" altLang="zh-CN" sz="2000" b="1" dirty="0">
                <a:solidFill>
                  <a:srgbClr val="FF3300"/>
                </a:solidFill>
                <a:latin typeface="+mn-lt"/>
                <a:ea typeface="楷体_GB2312" pitchFamily="49" charset="-122"/>
              </a:rPr>
              <a:t>; </a:t>
            </a:r>
          </a:p>
          <a:p>
            <a:pPr eaLnBrk="1" hangingPunct="1">
              <a:buClr>
                <a:srgbClr val="FF9900"/>
              </a:buClr>
              <a:buFont typeface="Wingdings" panose="05000000000000000000" pitchFamily="2" charset="2"/>
              <a:buNone/>
            </a:pPr>
            <a:r>
              <a:rPr kumimoji="1" lang="en-US" altLang="zh-CN" sz="2000" b="1" dirty="0">
                <a:solidFill>
                  <a:srgbClr val="FF3300"/>
                </a:solidFill>
                <a:latin typeface="+mn-lt"/>
                <a:ea typeface="楷体_GB2312" pitchFamily="49" charset="-122"/>
              </a:rPr>
              <a:t>	</a:t>
            </a:r>
            <a:r>
              <a:rPr kumimoji="1" lang="en-US" altLang="zh-CN" sz="2000" b="1" dirty="0" err="1">
                <a:solidFill>
                  <a:srgbClr val="FF3300"/>
                </a:solidFill>
                <a:latin typeface="+mn-lt"/>
                <a:ea typeface="楷体_GB2312" pitchFamily="49" charset="-122"/>
              </a:rPr>
              <a:t>b.i</a:t>
            </a:r>
            <a:r>
              <a:rPr kumimoji="1" lang="en-US" altLang="zh-CN" sz="2000" b="1" dirty="0">
                <a:solidFill>
                  <a:srgbClr val="FF3300"/>
                </a:solidFill>
                <a:latin typeface="+mn-lt"/>
                <a:ea typeface="楷体_GB2312" pitchFamily="49" charset="-122"/>
              </a:rPr>
              <a:t> =1;//cannot access</a:t>
            </a:r>
          </a:p>
          <a:p>
            <a:pPr eaLnBrk="1" hangingPunct="1">
              <a:buClr>
                <a:srgbClr val="FF9900"/>
              </a:buClr>
              <a:buFont typeface="Wingdings" panose="05000000000000000000" pitchFamily="2" charset="2"/>
              <a:buNone/>
            </a:pPr>
            <a:r>
              <a:rPr kumimoji="1" lang="en-US" altLang="zh-CN" sz="2000" b="1" dirty="0">
                <a:solidFill>
                  <a:srgbClr val="FF3300"/>
                </a:solidFill>
                <a:latin typeface="+mn-lt"/>
                <a:ea typeface="楷体_GB2312" pitchFamily="49" charset="-122"/>
              </a:rPr>
              <a:t>	</a:t>
            </a:r>
            <a:r>
              <a:rPr kumimoji="1" lang="en-US" altLang="zh-CN" sz="2000" b="1" dirty="0" err="1">
                <a:solidFill>
                  <a:srgbClr val="FF3300"/>
                </a:solidFill>
                <a:latin typeface="+mn-lt"/>
                <a:ea typeface="楷体_GB2312" pitchFamily="49" charset="-122"/>
              </a:rPr>
              <a:t>b.j</a:t>
            </a:r>
            <a:r>
              <a:rPr kumimoji="1" lang="en-US" altLang="zh-CN" sz="2000" b="1" dirty="0">
                <a:solidFill>
                  <a:srgbClr val="FF3300"/>
                </a:solidFill>
                <a:latin typeface="+mn-lt"/>
                <a:ea typeface="楷体_GB2312" pitchFamily="49" charset="-122"/>
              </a:rPr>
              <a:t>=2; //cannot access</a:t>
            </a:r>
          </a:p>
          <a:p>
            <a:pPr eaLnBrk="1" hangingPunct="1">
              <a:buClr>
                <a:srgbClr val="FF9900"/>
              </a:buClr>
              <a:buFont typeface="Wingdings" panose="05000000000000000000" pitchFamily="2" charset="2"/>
              <a:buNone/>
            </a:pPr>
            <a:r>
              <a:rPr kumimoji="1" lang="en-US" altLang="zh-CN" sz="2000" b="1" dirty="0">
                <a:solidFill>
                  <a:srgbClr val="FF3300"/>
                </a:solidFill>
                <a:latin typeface="+mn-lt"/>
                <a:ea typeface="楷体_GB2312" pitchFamily="49" charset="-122"/>
              </a:rPr>
              <a:t>	</a:t>
            </a:r>
            <a:r>
              <a:rPr kumimoji="1" lang="en-US" altLang="zh-CN" sz="2000" b="1" dirty="0" err="1">
                <a:solidFill>
                  <a:srgbClr val="FF3300"/>
                </a:solidFill>
                <a:latin typeface="+mn-lt"/>
                <a:ea typeface="楷体_GB2312" pitchFamily="49" charset="-122"/>
              </a:rPr>
              <a:t>b.k</a:t>
            </a:r>
            <a:r>
              <a:rPr kumimoji="1" lang="en-US" altLang="zh-CN" sz="2000" b="1" dirty="0">
                <a:solidFill>
                  <a:srgbClr val="FF3300"/>
                </a:solidFill>
                <a:latin typeface="+mn-lt"/>
                <a:ea typeface="楷体_GB2312" pitchFamily="49" charset="-122"/>
              </a:rPr>
              <a:t>=3;</a:t>
            </a:r>
          </a:p>
          <a:p>
            <a:pPr eaLnBrk="1" hangingPunct="1">
              <a:buClr>
                <a:srgbClr val="FF9900"/>
              </a:buClr>
              <a:buFont typeface="Wingdings" panose="05000000000000000000" pitchFamily="2" charset="2"/>
              <a:buNone/>
            </a:pPr>
            <a:r>
              <a:rPr kumimoji="1" lang="en-US" altLang="zh-CN" sz="2000" b="1" dirty="0">
                <a:solidFill>
                  <a:srgbClr val="FF3300"/>
                </a:solidFill>
                <a:latin typeface="+mn-lt"/>
                <a:ea typeface="楷体_GB2312" pitchFamily="49" charset="-122"/>
              </a:rPr>
              <a:t>}</a:t>
            </a:r>
          </a:p>
        </p:txBody>
      </p:sp>
      <p:sp>
        <p:nvSpPr>
          <p:cNvPr id="16387" name="Rectangle 3"/>
          <p:cNvSpPr>
            <a:spLocks noChangeArrowheads="1"/>
          </p:cNvSpPr>
          <p:nvPr/>
        </p:nvSpPr>
        <p:spPr bwMode="auto">
          <a:xfrm>
            <a:off x="5728199" y="3491554"/>
            <a:ext cx="2808288" cy="1555750"/>
          </a:xfrm>
          <a:prstGeom prst="rect">
            <a:avLst/>
          </a:prstGeom>
          <a:noFill/>
          <a:ln w="3175">
            <a:solidFill>
              <a:schemeClr val="tx1"/>
            </a:solidFill>
            <a:miter lim="800000"/>
            <a:headEnd/>
            <a:tailEnd/>
          </a:ln>
          <a:effectLst/>
          <a:extLst/>
        </p:spPr>
        <p:txBody>
          <a:bodyPr wrap="squar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en-US" altLang="zh-CN" sz="2400">
              <a:latin typeface="Times New Roman" panose="02020603050405020304" pitchFamily="18" charset="0"/>
            </a:endParaRPr>
          </a:p>
          <a:p>
            <a:pPr eaLnBrk="1" hangingPunct="1">
              <a:spcBef>
                <a:spcPct val="0"/>
              </a:spcBef>
              <a:buFontTx/>
              <a:buNone/>
            </a:pPr>
            <a:endParaRPr kumimoji="1" lang="en-US" altLang="zh-CN" sz="2400">
              <a:latin typeface="Times New Roman" panose="02020603050405020304" pitchFamily="18" charset="0"/>
            </a:endParaRPr>
          </a:p>
          <a:p>
            <a:pPr eaLnBrk="1" hangingPunct="1">
              <a:spcBef>
                <a:spcPct val="0"/>
              </a:spcBef>
              <a:buFontTx/>
              <a:buNone/>
            </a:pPr>
            <a:r>
              <a:rPr kumimoji="1" lang="en-US" altLang="zh-CN" sz="2400">
                <a:latin typeface="Times New Roman" panose="02020603050405020304" pitchFamily="18" charset="0"/>
              </a:rPr>
              <a:t>K</a:t>
            </a:r>
          </a:p>
          <a:p>
            <a:pPr eaLnBrk="1" hangingPunct="1">
              <a:spcBef>
                <a:spcPct val="0"/>
              </a:spcBef>
              <a:buFontTx/>
              <a:buNone/>
            </a:pPr>
            <a:endParaRPr kumimoji="1" lang="en-US" altLang="zh-CN" sz="2400">
              <a:latin typeface="Times New Roman" panose="02020603050405020304" pitchFamily="18" charset="0"/>
            </a:endParaRPr>
          </a:p>
        </p:txBody>
      </p:sp>
      <p:sp>
        <p:nvSpPr>
          <p:cNvPr id="16388" name="Rectangle 4"/>
          <p:cNvSpPr>
            <a:spLocks noChangeArrowheads="1"/>
          </p:cNvSpPr>
          <p:nvPr/>
        </p:nvSpPr>
        <p:spPr bwMode="auto">
          <a:xfrm>
            <a:off x="5740356" y="1897063"/>
            <a:ext cx="2808288" cy="825500"/>
          </a:xfrm>
          <a:prstGeom prst="rect">
            <a:avLst/>
          </a:prstGeom>
          <a:noFill/>
          <a:ln w="3175">
            <a:solidFill>
              <a:schemeClr val="tx1"/>
            </a:solidFill>
            <a:miter lim="800000"/>
            <a:headEnd/>
            <a:tailEnd/>
          </a:ln>
          <a:effectLs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rPr>
              <a:t>k</a:t>
            </a:r>
          </a:p>
          <a:p>
            <a:pPr eaLnBrk="1" hangingPunct="1">
              <a:spcBef>
                <a:spcPct val="0"/>
              </a:spcBef>
              <a:buFontTx/>
              <a:buNone/>
            </a:pPr>
            <a:endParaRPr kumimoji="1" lang="en-US" altLang="zh-CN" sz="2400" b="1">
              <a:latin typeface="Times New Roman" panose="02020603050405020304" pitchFamily="18" charset="0"/>
            </a:endParaRPr>
          </a:p>
        </p:txBody>
      </p:sp>
      <p:sp>
        <p:nvSpPr>
          <p:cNvPr id="16389" name="Oval 5"/>
          <p:cNvSpPr>
            <a:spLocks noChangeArrowheads="1"/>
          </p:cNvSpPr>
          <p:nvPr/>
        </p:nvSpPr>
        <p:spPr bwMode="auto">
          <a:xfrm>
            <a:off x="7935324" y="1994666"/>
            <a:ext cx="355600" cy="612775"/>
          </a:xfrm>
          <a:prstGeom prst="ellipse">
            <a:avLst/>
          </a:prstGeom>
          <a:solidFill>
            <a:schemeClr val="tx1"/>
          </a:solid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solidFill>
                  <a:schemeClr val="bg1"/>
                </a:solidFill>
                <a:latin typeface="Times New Roman" panose="02020603050405020304" pitchFamily="18" charset="0"/>
              </a:rPr>
              <a:t>i</a:t>
            </a:r>
          </a:p>
        </p:txBody>
      </p:sp>
      <p:sp>
        <p:nvSpPr>
          <p:cNvPr id="16390" name="Oval 6"/>
          <p:cNvSpPr>
            <a:spLocks noChangeArrowheads="1"/>
          </p:cNvSpPr>
          <p:nvPr/>
        </p:nvSpPr>
        <p:spPr bwMode="auto">
          <a:xfrm>
            <a:off x="7969251" y="4131067"/>
            <a:ext cx="434973" cy="650091"/>
          </a:xfrm>
          <a:prstGeom prst="ellipse">
            <a:avLst/>
          </a:prstGeom>
          <a:solidFill>
            <a:schemeClr val="tx1"/>
          </a:solid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solidFill>
                  <a:schemeClr val="bg1"/>
                </a:solidFill>
                <a:latin typeface="Times New Roman" panose="02020603050405020304" pitchFamily="18" charset="0"/>
              </a:rPr>
              <a:t>i</a:t>
            </a:r>
          </a:p>
        </p:txBody>
      </p:sp>
      <p:sp>
        <p:nvSpPr>
          <p:cNvPr id="16391" name="Rectangle 7"/>
          <p:cNvSpPr>
            <a:spLocks noChangeArrowheads="1"/>
          </p:cNvSpPr>
          <p:nvPr/>
        </p:nvSpPr>
        <p:spPr bwMode="auto">
          <a:xfrm>
            <a:off x="5740356" y="5051425"/>
            <a:ext cx="2796131" cy="825500"/>
          </a:xfrm>
          <a:prstGeom prst="rect">
            <a:avLst/>
          </a:prstGeom>
          <a:noFill/>
          <a:ln w="3175">
            <a:solidFill>
              <a:schemeClr val="tx1"/>
            </a:solidFill>
            <a:miter lim="800000"/>
            <a:headEnd/>
            <a:tailEnd/>
          </a:ln>
          <a:effectLst/>
          <a:extLst/>
        </p:spPr>
        <p:txBody>
          <a:bodyPr wrap="squar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rPr>
              <a:t>f()</a:t>
            </a:r>
          </a:p>
          <a:p>
            <a:pPr eaLnBrk="1" hangingPunct="1">
              <a:spcBef>
                <a:spcPct val="0"/>
              </a:spcBef>
              <a:buFontTx/>
              <a:buNone/>
            </a:pPr>
            <a:endParaRPr kumimoji="1" lang="en-US" altLang="zh-CN" sz="2400" b="1">
              <a:latin typeface="Times New Roman" panose="02020603050405020304" pitchFamily="18" charset="0"/>
            </a:endParaRPr>
          </a:p>
        </p:txBody>
      </p:sp>
      <p:sp>
        <p:nvSpPr>
          <p:cNvPr id="16392" name="Text Box 8"/>
          <p:cNvSpPr txBox="1">
            <a:spLocks noChangeArrowheads="1"/>
          </p:cNvSpPr>
          <p:nvPr/>
        </p:nvSpPr>
        <p:spPr bwMode="auto">
          <a:xfrm>
            <a:off x="5724525" y="1052513"/>
            <a:ext cx="1512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400" b="1">
                <a:solidFill>
                  <a:schemeClr val="hlink"/>
                </a:solidFill>
                <a:latin typeface="Times New Roman" panose="02020603050405020304" pitchFamily="18" charset="0"/>
              </a:rPr>
              <a:t>接口</a:t>
            </a:r>
          </a:p>
        </p:txBody>
      </p:sp>
      <p:sp>
        <p:nvSpPr>
          <p:cNvPr id="16393" name="Text Box 9"/>
          <p:cNvSpPr txBox="1">
            <a:spLocks noChangeArrowheads="1"/>
          </p:cNvSpPr>
          <p:nvPr/>
        </p:nvSpPr>
        <p:spPr bwMode="auto">
          <a:xfrm>
            <a:off x="7343775" y="1052513"/>
            <a:ext cx="1512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400" b="1">
                <a:solidFill>
                  <a:schemeClr val="hlink"/>
                </a:solidFill>
                <a:latin typeface="Times New Roman" panose="02020603050405020304" pitchFamily="18" charset="0"/>
              </a:rPr>
              <a:t>私有数据</a:t>
            </a:r>
          </a:p>
        </p:txBody>
      </p:sp>
      <p:sp>
        <p:nvSpPr>
          <p:cNvPr id="16394" name="Freeform 10"/>
          <p:cNvSpPr>
            <a:spLocks/>
          </p:cNvSpPr>
          <p:nvPr/>
        </p:nvSpPr>
        <p:spPr bwMode="auto">
          <a:xfrm>
            <a:off x="5651500" y="4797425"/>
            <a:ext cx="1096963" cy="1270000"/>
          </a:xfrm>
          <a:custGeom>
            <a:avLst/>
            <a:gdLst>
              <a:gd name="T0" fmla="*/ 2147483646 w 791"/>
              <a:gd name="T1" fmla="*/ 2147483646 h 800"/>
              <a:gd name="T2" fmla="*/ 2147483646 w 791"/>
              <a:gd name="T3" fmla="*/ 2147483646 h 800"/>
              <a:gd name="T4" fmla="*/ 2147483646 w 791"/>
              <a:gd name="T5" fmla="*/ 2147483646 h 800"/>
              <a:gd name="T6" fmla="*/ 2147483646 w 791"/>
              <a:gd name="T7" fmla="*/ 2147483646 h 800"/>
              <a:gd name="T8" fmla="*/ 2147483646 w 791"/>
              <a:gd name="T9" fmla="*/ 2147483646 h 800"/>
              <a:gd name="T10" fmla="*/ 2147483646 w 791"/>
              <a:gd name="T11" fmla="*/ 2147483646 h 800"/>
              <a:gd name="T12" fmla="*/ 2147483646 w 791"/>
              <a:gd name="T13" fmla="*/ 2147483646 h 800"/>
              <a:gd name="T14" fmla="*/ 2147483646 w 791"/>
              <a:gd name="T15" fmla="*/ 2147483646 h 800"/>
              <a:gd name="T16" fmla="*/ 2147483646 w 791"/>
              <a:gd name="T17" fmla="*/ 2147483646 h 800"/>
              <a:gd name="T18" fmla="*/ 2147483646 w 791"/>
              <a:gd name="T19" fmla="*/ 2147483646 h 800"/>
              <a:gd name="T20" fmla="*/ 2147483646 w 791"/>
              <a:gd name="T21" fmla="*/ 2147483646 h 800"/>
              <a:gd name="T22" fmla="*/ 2147483646 w 791"/>
              <a:gd name="T23" fmla="*/ 2147483646 h 800"/>
              <a:gd name="T24" fmla="*/ 2147483646 w 791"/>
              <a:gd name="T25" fmla="*/ 2147483646 h 800"/>
              <a:gd name="T26" fmla="*/ 2147483646 w 791"/>
              <a:gd name="T27" fmla="*/ 2147483646 h 800"/>
              <a:gd name="T28" fmla="*/ 2147483646 w 791"/>
              <a:gd name="T29" fmla="*/ 2147483646 h 800"/>
              <a:gd name="T30" fmla="*/ 2147483646 w 791"/>
              <a:gd name="T31" fmla="*/ 2147483646 h 800"/>
              <a:gd name="T32" fmla="*/ 2147483646 w 791"/>
              <a:gd name="T33" fmla="*/ 2147483646 h 800"/>
              <a:gd name="T34" fmla="*/ 2147483646 w 791"/>
              <a:gd name="T35" fmla="*/ 2147483646 h 800"/>
              <a:gd name="T36" fmla="*/ 2147483646 w 791"/>
              <a:gd name="T37" fmla="*/ 2147483646 h 800"/>
              <a:gd name="T38" fmla="*/ 2147483646 w 791"/>
              <a:gd name="T39" fmla="*/ 2147483646 h 8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91" h="800">
                <a:moveTo>
                  <a:pt x="771" y="714"/>
                </a:moveTo>
                <a:cubicBezTo>
                  <a:pt x="788" y="665"/>
                  <a:pt x="782" y="688"/>
                  <a:pt x="791" y="647"/>
                </a:cubicBezTo>
                <a:cubicBezTo>
                  <a:pt x="787" y="572"/>
                  <a:pt x="778" y="533"/>
                  <a:pt x="771" y="464"/>
                </a:cubicBezTo>
                <a:cubicBezTo>
                  <a:pt x="763" y="378"/>
                  <a:pt x="755" y="268"/>
                  <a:pt x="703" y="193"/>
                </a:cubicBezTo>
                <a:cubicBezTo>
                  <a:pt x="690" y="155"/>
                  <a:pt x="664" y="148"/>
                  <a:pt x="635" y="125"/>
                </a:cubicBezTo>
                <a:cubicBezTo>
                  <a:pt x="575" y="77"/>
                  <a:pt x="502" y="41"/>
                  <a:pt x="425" y="30"/>
                </a:cubicBezTo>
                <a:cubicBezTo>
                  <a:pt x="338" y="0"/>
                  <a:pt x="234" y="20"/>
                  <a:pt x="148" y="23"/>
                </a:cubicBezTo>
                <a:cubicBezTo>
                  <a:pt x="134" y="25"/>
                  <a:pt x="120" y="27"/>
                  <a:pt x="107" y="30"/>
                </a:cubicBezTo>
                <a:cubicBezTo>
                  <a:pt x="93" y="34"/>
                  <a:pt x="66" y="44"/>
                  <a:pt x="66" y="44"/>
                </a:cubicBezTo>
                <a:cubicBezTo>
                  <a:pt x="56" y="72"/>
                  <a:pt x="57" y="81"/>
                  <a:pt x="32" y="98"/>
                </a:cubicBezTo>
                <a:cubicBezTo>
                  <a:pt x="26" y="118"/>
                  <a:pt x="12" y="159"/>
                  <a:pt x="12" y="159"/>
                </a:cubicBezTo>
                <a:cubicBezTo>
                  <a:pt x="0" y="241"/>
                  <a:pt x="14" y="311"/>
                  <a:pt x="32" y="389"/>
                </a:cubicBezTo>
                <a:cubicBezTo>
                  <a:pt x="38" y="417"/>
                  <a:pt x="44" y="468"/>
                  <a:pt x="59" y="498"/>
                </a:cubicBezTo>
                <a:cubicBezTo>
                  <a:pt x="91" y="563"/>
                  <a:pt x="58" y="476"/>
                  <a:pt x="80" y="538"/>
                </a:cubicBezTo>
                <a:cubicBezTo>
                  <a:pt x="92" y="631"/>
                  <a:pt x="122" y="718"/>
                  <a:pt x="222" y="748"/>
                </a:cubicBezTo>
                <a:cubicBezTo>
                  <a:pt x="262" y="776"/>
                  <a:pt x="331" y="777"/>
                  <a:pt x="378" y="782"/>
                </a:cubicBezTo>
                <a:cubicBezTo>
                  <a:pt x="448" y="800"/>
                  <a:pt x="436" y="795"/>
                  <a:pt x="541" y="789"/>
                </a:cubicBezTo>
                <a:cubicBezTo>
                  <a:pt x="588" y="773"/>
                  <a:pt x="641" y="768"/>
                  <a:pt x="690" y="762"/>
                </a:cubicBezTo>
                <a:cubicBezTo>
                  <a:pt x="712" y="754"/>
                  <a:pt x="751" y="728"/>
                  <a:pt x="751" y="728"/>
                </a:cubicBezTo>
                <a:cubicBezTo>
                  <a:pt x="755" y="715"/>
                  <a:pt x="788" y="665"/>
                  <a:pt x="771" y="714"/>
                </a:cubicBezTo>
                <a:close/>
              </a:path>
            </a:pathLst>
          </a:custGeom>
          <a:noFill/>
          <a:ln w="38100" cap="flat"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6395" name="AutoShape 11"/>
          <p:cNvSpPr>
            <a:spLocks noChangeArrowheads="1"/>
          </p:cNvSpPr>
          <p:nvPr/>
        </p:nvSpPr>
        <p:spPr bwMode="auto">
          <a:xfrm rot="-6819132">
            <a:off x="7517606" y="4299744"/>
            <a:ext cx="519113" cy="1946275"/>
          </a:xfrm>
          <a:prstGeom prst="curvedRightArrow">
            <a:avLst>
              <a:gd name="adj1" fmla="val 28102"/>
              <a:gd name="adj2" fmla="val 103087"/>
              <a:gd name="adj3" fmla="val 33333"/>
            </a:avLst>
          </a:prstGeom>
          <a:solidFill>
            <a:srgbClr val="0000CC"/>
          </a:solidFill>
          <a:ln w="3175">
            <a:solidFill>
              <a:srgbClr val="FF3300"/>
            </a:solidFill>
            <a:miter lim="800000"/>
            <a:headEnd/>
            <a:tailEnd/>
          </a:ln>
          <a:effec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396" name="Rectangle 12"/>
          <p:cNvSpPr>
            <a:spLocks noChangeArrowheads="1"/>
          </p:cNvSpPr>
          <p:nvPr/>
        </p:nvSpPr>
        <p:spPr bwMode="auto">
          <a:xfrm>
            <a:off x="7400041" y="5373688"/>
            <a:ext cx="71437" cy="431800"/>
          </a:xfrm>
          <a:prstGeom prst="rect">
            <a:avLst/>
          </a:prstGeom>
          <a:solidFill>
            <a:srgbClr val="FF3300"/>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397" name="AutoShape 13"/>
          <p:cNvSpPr>
            <a:spLocks noChangeArrowheads="1"/>
          </p:cNvSpPr>
          <p:nvPr/>
        </p:nvSpPr>
        <p:spPr bwMode="auto">
          <a:xfrm rot="-9312327">
            <a:off x="4592638" y="3905250"/>
            <a:ext cx="1079500" cy="936625"/>
          </a:xfrm>
          <a:prstGeom prst="curvedLeftArrow">
            <a:avLst>
              <a:gd name="adj1" fmla="val 1185"/>
              <a:gd name="adj2" fmla="val 40000"/>
              <a:gd name="adj3" fmla="val 43050"/>
            </a:avLst>
          </a:prstGeom>
          <a:solidFill>
            <a:srgbClr val="FF0000"/>
          </a:solidFill>
          <a:ln w="3175">
            <a:solidFill>
              <a:srgbClr val="FF3300"/>
            </a:solidFill>
            <a:miter lim="800000"/>
            <a:headEnd/>
            <a:tailEnd/>
          </a:ln>
          <a:effec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398" name="Text Box 14"/>
          <p:cNvSpPr txBox="1">
            <a:spLocks noChangeArrowheads="1"/>
          </p:cNvSpPr>
          <p:nvPr/>
        </p:nvSpPr>
        <p:spPr bwMode="auto">
          <a:xfrm>
            <a:off x="4932363" y="2133600"/>
            <a:ext cx="790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400" b="1">
                <a:latin typeface="Times New Roman" panose="02020603050405020304" pitchFamily="18" charset="0"/>
              </a:rPr>
              <a:t>B</a:t>
            </a:r>
          </a:p>
        </p:txBody>
      </p:sp>
      <p:sp>
        <p:nvSpPr>
          <p:cNvPr id="16399" name="Text Box 15"/>
          <p:cNvSpPr txBox="1">
            <a:spLocks noChangeArrowheads="1"/>
          </p:cNvSpPr>
          <p:nvPr/>
        </p:nvSpPr>
        <p:spPr bwMode="auto">
          <a:xfrm>
            <a:off x="4645025" y="3284538"/>
            <a:ext cx="1293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400" b="1">
                <a:latin typeface="Times New Roman" panose="02020603050405020304" pitchFamily="18" charset="0"/>
              </a:rPr>
              <a:t>D</a:t>
            </a:r>
          </a:p>
        </p:txBody>
      </p:sp>
      <p:sp>
        <p:nvSpPr>
          <p:cNvPr id="16400" name="Line 16"/>
          <p:cNvSpPr>
            <a:spLocks noChangeShapeType="1"/>
          </p:cNvSpPr>
          <p:nvPr/>
        </p:nvSpPr>
        <p:spPr bwMode="auto">
          <a:xfrm>
            <a:off x="6877050" y="0"/>
            <a:ext cx="0" cy="68580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6401" name="Oval 17"/>
          <p:cNvSpPr>
            <a:spLocks noChangeArrowheads="1"/>
          </p:cNvSpPr>
          <p:nvPr/>
        </p:nvSpPr>
        <p:spPr bwMode="auto">
          <a:xfrm>
            <a:off x="7092950" y="1989138"/>
            <a:ext cx="355600" cy="612775"/>
          </a:xfrm>
          <a:prstGeom prst="ellipse">
            <a:avLst/>
          </a:prstGeom>
          <a:solidFill>
            <a:schemeClr val="folHlink"/>
          </a:solid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solidFill>
                  <a:schemeClr val="bg1"/>
                </a:solidFill>
                <a:latin typeface="Times New Roman" panose="02020603050405020304" pitchFamily="18" charset="0"/>
              </a:rPr>
              <a:t>j</a:t>
            </a:r>
          </a:p>
        </p:txBody>
      </p:sp>
      <p:sp>
        <p:nvSpPr>
          <p:cNvPr id="16402" name="Oval 18"/>
          <p:cNvSpPr>
            <a:spLocks noChangeArrowheads="1"/>
          </p:cNvSpPr>
          <p:nvPr/>
        </p:nvSpPr>
        <p:spPr bwMode="auto">
          <a:xfrm>
            <a:off x="7108383" y="4140200"/>
            <a:ext cx="355600" cy="612775"/>
          </a:xfrm>
          <a:prstGeom prst="ellipse">
            <a:avLst/>
          </a:prstGeom>
          <a:solidFill>
            <a:schemeClr val="folHlink"/>
          </a:solid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solidFill>
                  <a:schemeClr val="bg1"/>
                </a:solidFill>
                <a:latin typeface="Times New Roman" panose="02020603050405020304" pitchFamily="18" charset="0"/>
              </a:rPr>
              <a:t>j</a:t>
            </a:r>
          </a:p>
        </p:txBody>
      </p:sp>
      <p:sp>
        <p:nvSpPr>
          <p:cNvPr id="16403" name="Line 19"/>
          <p:cNvSpPr>
            <a:spLocks noChangeShapeType="1"/>
          </p:cNvSpPr>
          <p:nvPr/>
        </p:nvSpPr>
        <p:spPr bwMode="auto">
          <a:xfrm flipV="1">
            <a:off x="6350340" y="4748530"/>
            <a:ext cx="936625" cy="576262"/>
          </a:xfrm>
          <a:prstGeom prst="line">
            <a:avLst/>
          </a:prstGeom>
          <a:noFill/>
          <a:ln w="571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cxnSp>
        <p:nvCxnSpPr>
          <p:cNvPr id="3" name="直接连接符 2"/>
          <p:cNvCxnSpPr/>
          <p:nvPr/>
        </p:nvCxnSpPr>
        <p:spPr>
          <a:xfrm>
            <a:off x="7777162" y="1897063"/>
            <a:ext cx="0" cy="3979862"/>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7554594" y="5573269"/>
            <a:ext cx="902811" cy="307777"/>
          </a:xfrm>
          <a:prstGeom prst="rect">
            <a:avLst/>
          </a:prstGeom>
          <a:noFill/>
        </p:spPr>
        <p:txBody>
          <a:bodyPr wrap="none" rtlCol="0">
            <a:spAutoFit/>
          </a:bodyPr>
          <a:lstStyle/>
          <a:p>
            <a:r>
              <a:rPr lang="zh-CN" altLang="en-US" sz="1400" b="1" dirty="0" smtClean="0"/>
              <a:t>禁止访问</a:t>
            </a:r>
            <a:endParaRPr lang="zh-CN" altLang="en-US" sz="1400" b="1" dirty="0"/>
          </a:p>
        </p:txBody>
      </p:sp>
      <p:sp>
        <p:nvSpPr>
          <p:cNvPr id="5" name="文本框 4"/>
          <p:cNvSpPr txBox="1"/>
          <p:nvPr/>
        </p:nvSpPr>
        <p:spPr>
          <a:xfrm>
            <a:off x="6857762" y="5025058"/>
            <a:ext cx="902811" cy="307777"/>
          </a:xfrm>
          <a:prstGeom prst="rect">
            <a:avLst/>
          </a:prstGeom>
          <a:noFill/>
        </p:spPr>
        <p:txBody>
          <a:bodyPr wrap="none" rtlCol="0">
            <a:spAutoFit/>
          </a:bodyPr>
          <a:lstStyle/>
          <a:p>
            <a:r>
              <a:rPr lang="zh-CN" altLang="en-US" sz="1400" b="1" dirty="0" smtClean="0"/>
              <a:t>允许访问</a:t>
            </a:r>
            <a:endParaRPr lang="zh-CN" altLang="en-US" sz="1400" b="1" dirty="0"/>
          </a:p>
        </p:txBody>
      </p:sp>
      <p:sp>
        <p:nvSpPr>
          <p:cNvPr id="24" name="文本框 23"/>
          <p:cNvSpPr txBox="1"/>
          <p:nvPr/>
        </p:nvSpPr>
        <p:spPr>
          <a:xfrm>
            <a:off x="4237230" y="4802641"/>
            <a:ext cx="902811" cy="307777"/>
          </a:xfrm>
          <a:prstGeom prst="rect">
            <a:avLst/>
          </a:prstGeom>
          <a:noFill/>
        </p:spPr>
        <p:txBody>
          <a:bodyPr wrap="none" rtlCol="0">
            <a:spAutoFit/>
          </a:bodyPr>
          <a:lstStyle/>
          <a:p>
            <a:r>
              <a:rPr lang="zh-CN" altLang="en-US" sz="1400" b="1" dirty="0" smtClean="0"/>
              <a:t>允许访问</a:t>
            </a:r>
            <a:endParaRPr lang="zh-CN" altLang="en-US" sz="1400" b="1" dirty="0"/>
          </a:p>
        </p:txBody>
      </p:sp>
    </p:spTree>
    <p:extLst>
      <p:ext uri="{BB962C8B-B14F-4D97-AF65-F5344CB8AC3E}">
        <p14:creationId xmlns:p14="http://schemas.microsoft.com/office/powerpoint/2010/main" val="27351737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6394"/>
                                        </p:tgtEl>
                                        <p:attrNameLst>
                                          <p:attrName>style.visibility</p:attrName>
                                        </p:attrNameLst>
                                      </p:cBhvr>
                                      <p:to>
                                        <p:strVal val="visible"/>
                                      </p:to>
                                    </p:set>
                                    <p:animEffect transition="in" filter="wipe(down)">
                                      <p:cBhvr>
                                        <p:cTn id="7" dur="500"/>
                                        <p:tgtEl>
                                          <p:spTgt spid="163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95"/>
                                        </p:tgtEl>
                                        <p:attrNameLst>
                                          <p:attrName>style.visibility</p:attrName>
                                        </p:attrNameLst>
                                      </p:cBhvr>
                                      <p:to>
                                        <p:strVal val="visible"/>
                                      </p:to>
                                    </p:set>
                                    <p:animEffect transition="in" filter="wipe(left)">
                                      <p:cBhvr>
                                        <p:cTn id="12" dur="500"/>
                                        <p:tgtEl>
                                          <p:spTgt spid="163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396"/>
                                        </p:tgtEl>
                                        <p:attrNameLst>
                                          <p:attrName>style.visibility</p:attrName>
                                        </p:attrNameLst>
                                      </p:cBhvr>
                                      <p:to>
                                        <p:strVal val="visible"/>
                                      </p:to>
                                    </p:set>
                                    <p:animEffect transition="in" filter="wipe(down)">
                                      <p:cBhvr>
                                        <p:cTn id="17" dur="500"/>
                                        <p:tgtEl>
                                          <p:spTgt spid="163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6397"/>
                                        </p:tgtEl>
                                        <p:attrNameLst>
                                          <p:attrName>style.visibility</p:attrName>
                                        </p:attrNameLst>
                                      </p:cBhvr>
                                      <p:to>
                                        <p:strVal val="visible"/>
                                      </p:to>
                                    </p:set>
                                    <p:animEffect transition="in" filter="wipe(down)">
                                      <p:cBhvr>
                                        <p:cTn id="27" dur="500"/>
                                        <p:tgtEl>
                                          <p:spTgt spid="1639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6403"/>
                                        </p:tgtEl>
                                        <p:attrNameLst>
                                          <p:attrName>style.visibility</p:attrName>
                                        </p:attrNameLst>
                                      </p:cBhvr>
                                      <p:to>
                                        <p:strVal val="visible"/>
                                      </p:to>
                                    </p:set>
                                    <p:animEffect transition="in" filter="wipe(down)">
                                      <p:cBhvr>
                                        <p:cTn id="37" dur="500"/>
                                        <p:tgtEl>
                                          <p:spTgt spid="1640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5" grpId="0" animBg="1"/>
      <p:bldP spid="16396" grpId="0" animBg="1"/>
      <p:bldP spid="16397" grpId="0" animBg="1"/>
      <p:bldP spid="4" grpId="0"/>
      <p:bldP spid="5" grpId="0"/>
      <p:bldP spid="2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73672"/>
            <a:ext cx="8623212" cy="81119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4.6.2 </a:t>
            </a:r>
            <a:r>
              <a:rPr lang="en-US" altLang="zh-CN" sz="3600" b="1" kern="1200" dirty="0" smtClean="0">
                <a:solidFill>
                  <a:srgbClr val="C00000"/>
                </a:solidFill>
              </a:rPr>
              <a:t> </a:t>
            </a:r>
            <a:r>
              <a:rPr lang="zh-CN" altLang="zh-CN" sz="3600" b="1" kern="1200" dirty="0" smtClean="0">
                <a:solidFill>
                  <a:srgbClr val="C00000"/>
                </a:solidFill>
              </a:rPr>
              <a:t>派生</a:t>
            </a:r>
            <a:r>
              <a:rPr lang="zh-CN" altLang="zh-CN" sz="3600" b="1" kern="1200" dirty="0">
                <a:solidFill>
                  <a:srgbClr val="C00000"/>
                </a:solidFill>
              </a:rPr>
              <a:t>类对象与基类对象的类型转换</a:t>
            </a:r>
            <a:endParaRPr lang="zh-CN" altLang="en-US" sz="3600" b="1" kern="1200" dirty="0">
              <a:solidFill>
                <a:srgbClr val="C00000"/>
              </a:solidFill>
            </a:endParaRPr>
          </a:p>
        </p:txBody>
      </p:sp>
      <p:sp>
        <p:nvSpPr>
          <p:cNvPr id="3" name="内容占位符 2"/>
          <p:cNvSpPr>
            <a:spLocks noGrp="1"/>
          </p:cNvSpPr>
          <p:nvPr>
            <p:ph idx="1"/>
          </p:nvPr>
        </p:nvSpPr>
        <p:spPr>
          <a:xfrm>
            <a:off x="251520" y="1076590"/>
            <a:ext cx="8892480" cy="5781410"/>
          </a:xfrm>
        </p:spPr>
        <p:txBody>
          <a:bodyPr/>
          <a:lstStyle/>
          <a:p>
            <a:pPr marL="0" indent="0">
              <a:buNone/>
            </a:pPr>
            <a:r>
              <a:rPr lang="en-US" altLang="zh-CN" sz="2400" b="1" dirty="0" smtClean="0">
                <a:solidFill>
                  <a:srgbClr val="0000CC"/>
                </a:solidFill>
              </a:rPr>
              <a:t>3. </a:t>
            </a:r>
            <a:r>
              <a:rPr lang="zh-CN" altLang="zh-CN" sz="2400" b="1" dirty="0" smtClean="0">
                <a:solidFill>
                  <a:srgbClr val="0000CC"/>
                </a:solidFill>
              </a:rPr>
              <a:t>对象</a:t>
            </a:r>
            <a:r>
              <a:rPr lang="zh-CN" altLang="zh-CN" sz="2400" b="1" dirty="0">
                <a:solidFill>
                  <a:srgbClr val="0000CC"/>
                </a:solidFill>
              </a:rPr>
              <a:t>、指针和引用的区别</a:t>
            </a:r>
          </a:p>
          <a:p>
            <a:pPr marL="857250" lvl="1" indent="-457200"/>
            <a:r>
              <a:rPr lang="zh-CN" altLang="zh-CN" sz="2000" b="1" dirty="0"/>
              <a:t>把派生类对象赋值给基类对象或用派生类对象初始化基类对象，完成赋值或初始化操作后，</a:t>
            </a:r>
            <a:r>
              <a:rPr lang="zh-CN" altLang="zh-CN" sz="2000" b="1" dirty="0">
                <a:solidFill>
                  <a:srgbClr val="FF0000"/>
                </a:solidFill>
              </a:rPr>
              <a:t>基类对象与派生对象就没有关系</a:t>
            </a:r>
            <a:r>
              <a:rPr lang="zh-CN" altLang="zh-CN" sz="2000" b="1" dirty="0" smtClean="0">
                <a:solidFill>
                  <a:srgbClr val="FF0000"/>
                </a:solidFill>
              </a:rPr>
              <a:t>了</a:t>
            </a:r>
            <a:r>
              <a:rPr lang="zh-CN" altLang="en-US" sz="2000" b="1" dirty="0">
                <a:solidFill>
                  <a:srgbClr val="FF0000"/>
                </a:solidFill>
              </a:rPr>
              <a:t>。</a:t>
            </a:r>
            <a:endParaRPr lang="en-US" altLang="zh-CN" sz="2000" b="1" dirty="0">
              <a:solidFill>
                <a:srgbClr val="FF0000"/>
              </a:solidFill>
            </a:endParaRPr>
          </a:p>
          <a:p>
            <a:pPr marL="857250" lvl="1" indent="-457200"/>
            <a:r>
              <a:rPr lang="zh-CN" altLang="zh-CN" sz="2000" b="1" dirty="0"/>
              <a:t>把基类对象的指针或引用绑定到派生类对象</a:t>
            </a:r>
            <a:r>
              <a:rPr lang="zh-CN" altLang="en-US" sz="2000" b="1" dirty="0"/>
              <a:t>时，</a:t>
            </a:r>
            <a:r>
              <a:rPr lang="zh-CN" altLang="zh-CN" sz="2000" b="1" dirty="0"/>
              <a:t>指针或引用从来就没有生成新对象，它们</a:t>
            </a:r>
            <a:r>
              <a:rPr lang="zh-CN" altLang="zh-CN" sz="2000" b="1" dirty="0">
                <a:solidFill>
                  <a:srgbClr val="FF0000"/>
                </a:solidFill>
              </a:rPr>
              <a:t>操作的是派生类对象内部的基类子对象</a:t>
            </a:r>
            <a:r>
              <a:rPr lang="zh-CN" altLang="en-US" sz="2000" b="1" dirty="0">
                <a:solidFill>
                  <a:srgbClr val="FF0000"/>
                </a:solidFill>
              </a:rPr>
              <a:t>。</a:t>
            </a:r>
            <a:endParaRPr lang="en-US" altLang="zh-CN" sz="2000" b="1" dirty="0">
              <a:solidFill>
                <a:srgbClr val="FF0000"/>
              </a:solidFill>
            </a:endParaRPr>
          </a:p>
          <a:p>
            <a:pPr marL="857250" lvl="1" indent="-457200"/>
            <a:r>
              <a:rPr lang="zh-CN" altLang="en-US" sz="2000" b="1" dirty="0">
                <a:solidFill>
                  <a:srgbClr val="0000CC"/>
                </a:solidFill>
              </a:rPr>
              <a:t>如对例</a:t>
            </a:r>
            <a:r>
              <a:rPr lang="en-US" altLang="zh-CN" sz="2000" b="1" dirty="0">
                <a:solidFill>
                  <a:srgbClr val="0000CC"/>
                </a:solidFill>
              </a:rPr>
              <a:t>4-14</a:t>
            </a:r>
            <a:r>
              <a:rPr lang="zh-CN" altLang="en-US" sz="2000" b="1" dirty="0">
                <a:solidFill>
                  <a:srgbClr val="0000CC"/>
                </a:solidFill>
              </a:rPr>
              <a:t>的基类</a:t>
            </a:r>
            <a:r>
              <a:rPr lang="en-US" altLang="zh-CN" sz="2000" b="1" dirty="0">
                <a:solidFill>
                  <a:srgbClr val="0000CC"/>
                </a:solidFill>
              </a:rPr>
              <a:t>A</a:t>
            </a:r>
            <a:r>
              <a:rPr lang="zh-CN" altLang="en-US" sz="2000" b="1" dirty="0">
                <a:solidFill>
                  <a:srgbClr val="0000CC"/>
                </a:solidFill>
              </a:rPr>
              <a:t>和派生类</a:t>
            </a:r>
            <a:r>
              <a:rPr lang="en-US" altLang="zh-CN" sz="2000" b="1" dirty="0">
                <a:solidFill>
                  <a:srgbClr val="0000CC"/>
                </a:solidFill>
              </a:rPr>
              <a:t>B，</a:t>
            </a:r>
            <a:r>
              <a:rPr lang="zh-CN" altLang="en-US" sz="2000" b="1" dirty="0">
                <a:solidFill>
                  <a:srgbClr val="0000CC"/>
                </a:solidFill>
              </a:rPr>
              <a:t>有下面的代码</a:t>
            </a:r>
            <a:r>
              <a:rPr lang="zh-CN" altLang="en-US" sz="2000" b="1" dirty="0" smtClean="0">
                <a:solidFill>
                  <a:srgbClr val="0000CC"/>
                </a:solidFill>
              </a:rPr>
              <a:t>段</a:t>
            </a:r>
            <a:endParaRPr lang="en-US" altLang="zh-CN" sz="2000" b="1" dirty="0">
              <a:solidFill>
                <a:srgbClr val="0000CC"/>
              </a:solidFill>
            </a:endParaRPr>
          </a:p>
          <a:p>
            <a:pPr marL="400050" lvl="1" indent="0">
              <a:buNone/>
            </a:pPr>
            <a:r>
              <a:rPr lang="en-US" altLang="zh-CN" sz="2000" b="1" dirty="0" smtClean="0"/>
              <a:t>void </a:t>
            </a:r>
            <a:r>
              <a:rPr lang="en-US" altLang="zh-CN" sz="2000" b="1" dirty="0"/>
              <a:t>main() {</a:t>
            </a:r>
            <a:endParaRPr lang="zh-CN" altLang="zh-CN" sz="2000" b="1" dirty="0"/>
          </a:p>
          <a:p>
            <a:pPr marL="800100" lvl="2" indent="0">
              <a:buNone/>
            </a:pPr>
            <a:r>
              <a:rPr lang="en-US" altLang="zh-CN" sz="2000" b="1" dirty="0"/>
              <a:t>	B  </a:t>
            </a:r>
            <a:r>
              <a:rPr lang="en-US" altLang="zh-CN" sz="2000" b="1" dirty="0" err="1"/>
              <a:t>b</a:t>
            </a:r>
            <a:r>
              <a:rPr lang="en-US" altLang="zh-CN" sz="2000" b="1" dirty="0" smtClean="0"/>
              <a:t>, b1</a:t>
            </a:r>
            <a:r>
              <a:rPr lang="en-US" altLang="zh-CN" sz="2000" b="1" dirty="0"/>
              <a:t>;</a:t>
            </a:r>
            <a:endParaRPr lang="zh-CN" altLang="zh-CN" sz="2000" b="1" dirty="0"/>
          </a:p>
          <a:p>
            <a:pPr marL="800100" lvl="2" indent="0">
              <a:buNone/>
            </a:pPr>
            <a:r>
              <a:rPr lang="en-US" altLang="zh-CN" sz="2000" b="1" dirty="0"/>
              <a:t>	A a=b</a:t>
            </a:r>
            <a:r>
              <a:rPr lang="en-US" altLang="zh-CN" sz="2000" b="1" dirty="0" smtClean="0"/>
              <a:t>, *</a:t>
            </a:r>
            <a:r>
              <a:rPr lang="en-US" altLang="zh-CN" sz="2000" b="1" dirty="0"/>
              <a:t>pa = &amp;b1, &amp;</a:t>
            </a:r>
            <a:r>
              <a:rPr lang="en-US" altLang="zh-CN" sz="2000" b="1" dirty="0" err="1"/>
              <a:t>rA</a:t>
            </a:r>
            <a:r>
              <a:rPr lang="en-US" altLang="zh-CN" sz="2000" b="1" dirty="0"/>
              <a:t> = b1;     </a:t>
            </a:r>
            <a:r>
              <a:rPr lang="en-US" altLang="zh-CN" sz="2000" b="1" dirty="0" smtClean="0"/>
              <a:t>	//</a:t>
            </a:r>
            <a:r>
              <a:rPr lang="en-US" altLang="zh-CN" sz="2000" b="1" dirty="0"/>
              <a:t>L1</a:t>
            </a:r>
            <a:endParaRPr lang="zh-CN" altLang="zh-CN" sz="2000" b="1" dirty="0"/>
          </a:p>
          <a:p>
            <a:pPr marL="800100" lvl="2" indent="0">
              <a:buNone/>
            </a:pPr>
            <a:r>
              <a:rPr lang="en-US" altLang="zh-CN" sz="2000" b="1" dirty="0"/>
              <a:t>	</a:t>
            </a:r>
            <a:r>
              <a:rPr lang="en-US" altLang="zh-CN" sz="2000" b="1" dirty="0" err="1"/>
              <a:t>b.setA</a:t>
            </a:r>
            <a:r>
              <a:rPr lang="en-US" altLang="zh-CN" sz="2000" b="1" dirty="0"/>
              <a:t>(10);                         </a:t>
            </a:r>
            <a:r>
              <a:rPr lang="en-US" altLang="zh-CN" sz="2000" b="1" dirty="0" smtClean="0"/>
              <a:t>	//</a:t>
            </a:r>
            <a:r>
              <a:rPr lang="en-US" altLang="zh-CN" sz="2000" b="1" dirty="0"/>
              <a:t>L2</a:t>
            </a:r>
            <a:endParaRPr lang="zh-CN" altLang="zh-CN" sz="2000" b="1" dirty="0"/>
          </a:p>
          <a:p>
            <a:pPr marL="800100" lvl="2" indent="0">
              <a:buNone/>
            </a:pPr>
            <a:r>
              <a:rPr lang="en-US" altLang="zh-CN" sz="2000" b="1" dirty="0">
                <a:solidFill>
                  <a:srgbClr val="FF0000"/>
                </a:solidFill>
              </a:rPr>
              <a:t>	</a:t>
            </a:r>
            <a:r>
              <a:rPr lang="en-US" altLang="zh-CN" sz="2000" b="1" dirty="0" err="1">
                <a:solidFill>
                  <a:srgbClr val="FF0000"/>
                </a:solidFill>
              </a:rPr>
              <a:t>a.setA</a:t>
            </a:r>
            <a:r>
              <a:rPr lang="en-US" altLang="zh-CN" sz="2000" b="1" dirty="0">
                <a:solidFill>
                  <a:srgbClr val="FF0000"/>
                </a:solidFill>
              </a:rPr>
              <a:t>(9);                          </a:t>
            </a:r>
            <a:r>
              <a:rPr lang="en-US" altLang="zh-CN" sz="2000" b="1" dirty="0" smtClean="0">
                <a:solidFill>
                  <a:srgbClr val="FF0000"/>
                </a:solidFill>
              </a:rPr>
              <a:t>	//</a:t>
            </a:r>
            <a:r>
              <a:rPr lang="en-US" altLang="zh-CN" sz="2000" b="1" dirty="0">
                <a:solidFill>
                  <a:srgbClr val="FF0000"/>
                </a:solidFill>
              </a:rPr>
              <a:t>L3</a:t>
            </a:r>
            <a:endParaRPr lang="zh-CN" altLang="zh-CN" sz="2000" b="1" dirty="0">
              <a:solidFill>
                <a:srgbClr val="FF0000"/>
              </a:solidFill>
            </a:endParaRPr>
          </a:p>
          <a:p>
            <a:pPr marL="800100" lvl="2" indent="0">
              <a:buNone/>
            </a:pPr>
            <a:r>
              <a:rPr lang="en-US" altLang="zh-CN" sz="2000" b="1" dirty="0"/>
              <a:t>	pa-&gt;</a:t>
            </a:r>
            <a:r>
              <a:rPr lang="en-US" altLang="zh-CN" sz="2000" b="1" dirty="0" err="1"/>
              <a:t>setA</a:t>
            </a:r>
            <a:r>
              <a:rPr lang="en-US" altLang="zh-CN" sz="2000" b="1" dirty="0"/>
              <a:t>(20);                     </a:t>
            </a:r>
            <a:r>
              <a:rPr lang="en-US" altLang="zh-CN" sz="2000" b="1" dirty="0" smtClean="0"/>
              <a:t>	//</a:t>
            </a:r>
            <a:r>
              <a:rPr lang="en-US" altLang="zh-CN" sz="2000" b="1" dirty="0"/>
              <a:t>L4</a:t>
            </a:r>
            <a:endParaRPr lang="zh-CN" altLang="zh-CN" sz="2000" b="1" dirty="0"/>
          </a:p>
          <a:p>
            <a:pPr marL="800100" lvl="2" indent="0">
              <a:buNone/>
            </a:pPr>
            <a:r>
              <a:rPr lang="en-US" altLang="zh-CN" sz="2000" b="1" dirty="0">
                <a:solidFill>
                  <a:srgbClr val="0000CC"/>
                </a:solidFill>
              </a:rPr>
              <a:t>	</a:t>
            </a:r>
            <a:r>
              <a:rPr lang="en-US" altLang="zh-CN" sz="2000" b="1" dirty="0" err="1">
                <a:solidFill>
                  <a:srgbClr val="0000CC"/>
                </a:solidFill>
              </a:rPr>
              <a:t>rA.setA</a:t>
            </a:r>
            <a:r>
              <a:rPr lang="en-US" altLang="zh-CN" sz="2000" b="1" dirty="0">
                <a:solidFill>
                  <a:srgbClr val="0000CC"/>
                </a:solidFill>
              </a:rPr>
              <a:t>(1);                         </a:t>
            </a:r>
            <a:r>
              <a:rPr lang="en-US" altLang="zh-CN" sz="2000" b="1" dirty="0" smtClean="0">
                <a:solidFill>
                  <a:srgbClr val="0000CC"/>
                </a:solidFill>
              </a:rPr>
              <a:t>	//</a:t>
            </a:r>
            <a:r>
              <a:rPr lang="en-US" altLang="zh-CN" sz="2000" b="1" dirty="0">
                <a:solidFill>
                  <a:srgbClr val="0000CC"/>
                </a:solidFill>
              </a:rPr>
              <a:t>L5</a:t>
            </a:r>
            <a:endParaRPr lang="zh-CN" altLang="zh-CN" sz="2000" b="1" dirty="0">
              <a:solidFill>
                <a:srgbClr val="0000CC"/>
              </a:solidFill>
            </a:endParaRPr>
          </a:p>
          <a:p>
            <a:pPr marL="800100" lvl="2" indent="0">
              <a:buNone/>
            </a:pPr>
            <a:r>
              <a:rPr lang="en-US" altLang="zh-CN" sz="2000" b="1" dirty="0">
                <a:solidFill>
                  <a:srgbClr val="FF0000"/>
                </a:solidFill>
              </a:rPr>
              <a:t>	</a:t>
            </a:r>
            <a:r>
              <a:rPr lang="en-US" altLang="zh-CN" sz="2000" b="1" dirty="0" err="1">
                <a:solidFill>
                  <a:srgbClr val="FF0000"/>
                </a:solidFill>
              </a:rPr>
              <a:t>cout</a:t>
            </a:r>
            <a:r>
              <a:rPr lang="en-US" altLang="zh-CN" sz="2000" b="1" dirty="0">
                <a:solidFill>
                  <a:srgbClr val="FF0000"/>
                </a:solidFill>
              </a:rPr>
              <a:t> &lt;&lt; </a:t>
            </a:r>
            <a:r>
              <a:rPr lang="en-US" altLang="zh-CN" sz="2000" b="1" dirty="0" err="1">
                <a:solidFill>
                  <a:srgbClr val="FF0000"/>
                </a:solidFill>
              </a:rPr>
              <a:t>b.getA</a:t>
            </a:r>
            <a:r>
              <a:rPr lang="en-US" altLang="zh-CN" sz="2000" b="1" dirty="0">
                <a:solidFill>
                  <a:srgbClr val="FF0000"/>
                </a:solidFill>
              </a:rPr>
              <a:t>();                  </a:t>
            </a:r>
            <a:r>
              <a:rPr lang="en-US" altLang="zh-CN" sz="2000" b="1" dirty="0" smtClean="0">
                <a:solidFill>
                  <a:srgbClr val="FF0000"/>
                </a:solidFill>
              </a:rPr>
              <a:t>	//</a:t>
            </a:r>
            <a:r>
              <a:rPr lang="en-US" altLang="zh-CN" sz="2000" b="1" dirty="0">
                <a:solidFill>
                  <a:srgbClr val="FF0000"/>
                </a:solidFill>
              </a:rPr>
              <a:t>L6</a:t>
            </a:r>
            <a:r>
              <a:rPr lang="zh-CN" altLang="zh-CN" sz="2000" b="1" dirty="0">
                <a:solidFill>
                  <a:srgbClr val="FF0000"/>
                </a:solidFill>
              </a:rPr>
              <a:t>，输出</a:t>
            </a:r>
            <a:r>
              <a:rPr lang="en-US" altLang="zh-CN" sz="2000" b="1" dirty="0">
                <a:solidFill>
                  <a:srgbClr val="FF0000"/>
                </a:solidFill>
              </a:rPr>
              <a:t>10，</a:t>
            </a:r>
            <a:r>
              <a:rPr lang="zh-CN" altLang="en-US" sz="2000" b="1" dirty="0">
                <a:solidFill>
                  <a:srgbClr val="FF0000"/>
                </a:solidFill>
              </a:rPr>
              <a:t>并未受</a:t>
            </a:r>
            <a:r>
              <a:rPr lang="en-US" altLang="zh-CN" sz="2000" b="1" dirty="0">
                <a:solidFill>
                  <a:srgbClr val="FF0000"/>
                </a:solidFill>
              </a:rPr>
              <a:t>L3</a:t>
            </a:r>
            <a:r>
              <a:rPr lang="zh-CN" altLang="en-US" sz="2000" b="1" dirty="0">
                <a:solidFill>
                  <a:srgbClr val="FF0000"/>
                </a:solidFill>
              </a:rPr>
              <a:t>的影响</a:t>
            </a:r>
            <a:endParaRPr lang="zh-CN" altLang="zh-CN" sz="2000" b="1" dirty="0">
              <a:solidFill>
                <a:srgbClr val="FF0000"/>
              </a:solidFill>
            </a:endParaRPr>
          </a:p>
          <a:p>
            <a:pPr marL="800100" lvl="2" indent="0">
              <a:buNone/>
            </a:pPr>
            <a:r>
              <a:rPr lang="en-US" altLang="zh-CN" sz="2000" b="1" dirty="0"/>
              <a:t>	</a:t>
            </a:r>
            <a:r>
              <a:rPr lang="en-US" altLang="zh-CN" sz="2000" b="1" dirty="0" err="1">
                <a:solidFill>
                  <a:srgbClr val="0000CC"/>
                </a:solidFill>
              </a:rPr>
              <a:t>cout</a:t>
            </a:r>
            <a:r>
              <a:rPr lang="en-US" altLang="zh-CN" sz="2000" b="1" dirty="0">
                <a:solidFill>
                  <a:srgbClr val="0000CC"/>
                </a:solidFill>
              </a:rPr>
              <a:t> &lt;&lt; b1.getA();                 </a:t>
            </a:r>
            <a:r>
              <a:rPr lang="en-US" altLang="zh-CN" sz="2000" b="1" dirty="0" smtClean="0">
                <a:solidFill>
                  <a:srgbClr val="0000CC"/>
                </a:solidFill>
              </a:rPr>
              <a:t>	//</a:t>
            </a:r>
            <a:r>
              <a:rPr lang="en-US" altLang="zh-CN" sz="2000" b="1" dirty="0">
                <a:solidFill>
                  <a:srgbClr val="0000CC"/>
                </a:solidFill>
              </a:rPr>
              <a:t>L7</a:t>
            </a:r>
            <a:r>
              <a:rPr lang="zh-CN" altLang="zh-CN" sz="2000" b="1" dirty="0">
                <a:solidFill>
                  <a:srgbClr val="0000CC"/>
                </a:solidFill>
              </a:rPr>
              <a:t>，输出</a:t>
            </a:r>
            <a:r>
              <a:rPr lang="en-US" altLang="zh-CN" sz="2000" b="1" dirty="0">
                <a:solidFill>
                  <a:srgbClr val="0000CC"/>
                </a:solidFill>
              </a:rPr>
              <a:t>1，L5</a:t>
            </a:r>
            <a:r>
              <a:rPr lang="zh-CN" altLang="en-US" sz="2000" b="1" dirty="0">
                <a:solidFill>
                  <a:srgbClr val="0000CC"/>
                </a:solidFill>
              </a:rPr>
              <a:t>设置引起的值</a:t>
            </a:r>
            <a:r>
              <a:rPr lang="zh-CN" altLang="en-US" sz="2000" b="1" dirty="0" smtClean="0">
                <a:solidFill>
                  <a:srgbClr val="0000CC"/>
                </a:solidFill>
              </a:rPr>
              <a:t>变化</a:t>
            </a:r>
            <a:endParaRPr lang="en-US" altLang="zh-CN" sz="2000" b="1" dirty="0">
              <a:solidFill>
                <a:srgbClr val="0000CC"/>
              </a:solidFill>
            </a:endParaRPr>
          </a:p>
          <a:p>
            <a:pPr marL="400050" lvl="1" indent="0">
              <a:buNone/>
            </a:pPr>
            <a:r>
              <a:rPr lang="en-US" altLang="zh-CN" sz="2000" b="1" dirty="0"/>
              <a:t>}</a:t>
            </a:r>
            <a:endParaRPr lang="zh-CN" altLang="zh-CN" sz="2000" b="1" dirty="0"/>
          </a:p>
          <a:p>
            <a:pPr marL="857250" lvl="1" indent="-457200"/>
            <a:endParaRPr lang="zh-CN" altLang="en-US" sz="2000" b="1" dirty="0">
              <a:solidFill>
                <a:srgbClr val="FF0000"/>
              </a:solidFill>
            </a:endParaRPr>
          </a:p>
        </p:txBody>
      </p:sp>
    </p:spTree>
    <p:extLst>
      <p:ext uri="{BB962C8B-B14F-4D97-AF65-F5344CB8AC3E}">
        <p14:creationId xmlns:p14="http://schemas.microsoft.com/office/powerpoint/2010/main" val="83702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additive="base">
                                        <p:cTn id="5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 calcmode="lin" valueType="num">
                                      <p:cBhvr additive="base">
                                        <p:cTn id="5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 calcmode="lin" valueType="num">
                                      <p:cBhvr additive="base">
                                        <p:cTn id="6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73672"/>
            <a:ext cx="8568952" cy="81119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4.6.2 </a:t>
            </a:r>
            <a:r>
              <a:rPr lang="en-US" altLang="zh-CN" sz="3600" b="1" kern="1200" dirty="0" smtClean="0">
                <a:solidFill>
                  <a:srgbClr val="C00000"/>
                </a:solidFill>
              </a:rPr>
              <a:t> </a:t>
            </a:r>
            <a:r>
              <a:rPr lang="zh-CN" altLang="zh-CN" sz="3600" b="1" kern="1200" dirty="0" smtClean="0">
                <a:solidFill>
                  <a:srgbClr val="C00000"/>
                </a:solidFill>
              </a:rPr>
              <a:t>派生</a:t>
            </a:r>
            <a:r>
              <a:rPr lang="zh-CN" altLang="zh-CN" sz="3600" b="1" kern="1200" dirty="0">
                <a:solidFill>
                  <a:srgbClr val="C00000"/>
                </a:solidFill>
              </a:rPr>
              <a:t>类对象与基类对象的类型转换</a:t>
            </a:r>
            <a:endParaRPr lang="zh-CN" altLang="en-US" sz="3600" b="1" kern="1200" dirty="0">
              <a:solidFill>
                <a:srgbClr val="C00000"/>
              </a:solidFill>
            </a:endParaRPr>
          </a:p>
        </p:txBody>
      </p:sp>
      <p:sp>
        <p:nvSpPr>
          <p:cNvPr id="3" name="内容占位符 2"/>
          <p:cNvSpPr>
            <a:spLocks noGrp="1"/>
          </p:cNvSpPr>
          <p:nvPr>
            <p:ph idx="1"/>
          </p:nvPr>
        </p:nvSpPr>
        <p:spPr>
          <a:xfrm>
            <a:off x="179512" y="1124744"/>
            <a:ext cx="8712968" cy="5472608"/>
          </a:xfrm>
        </p:spPr>
        <p:txBody>
          <a:bodyPr/>
          <a:lstStyle/>
          <a:p>
            <a:pPr marL="0" indent="0">
              <a:buNone/>
            </a:pPr>
            <a:r>
              <a:rPr lang="en-US" altLang="zh-CN" sz="2400" b="1" dirty="0" smtClean="0">
                <a:solidFill>
                  <a:srgbClr val="0000CC"/>
                </a:solidFill>
              </a:rPr>
              <a:t>4. </a:t>
            </a:r>
            <a:r>
              <a:rPr lang="zh-CN" altLang="zh-CN" sz="2400" b="1" dirty="0" smtClean="0">
                <a:solidFill>
                  <a:srgbClr val="0000CC"/>
                </a:solidFill>
              </a:rPr>
              <a:t>派生</a:t>
            </a:r>
            <a:r>
              <a:rPr lang="zh-CN" altLang="zh-CN" sz="2400" b="1" dirty="0">
                <a:solidFill>
                  <a:srgbClr val="0000CC"/>
                </a:solidFill>
              </a:rPr>
              <a:t>类对象作为函数参数传递给基类对象</a:t>
            </a:r>
            <a:endParaRPr lang="en-US" altLang="zh-CN" sz="2400" b="1" dirty="0">
              <a:solidFill>
                <a:srgbClr val="0000CC"/>
              </a:solidFill>
            </a:endParaRPr>
          </a:p>
          <a:p>
            <a:pPr lvl="1" indent="-342900"/>
            <a:r>
              <a:rPr lang="zh-CN" altLang="zh-CN" sz="2400" b="1" dirty="0"/>
              <a:t>如果</a:t>
            </a:r>
            <a:r>
              <a:rPr lang="zh-CN" altLang="en-US" sz="2400" b="1" dirty="0"/>
              <a:t>函数</a:t>
            </a:r>
            <a:r>
              <a:rPr lang="zh-CN" altLang="zh-CN" sz="2400" b="1" dirty="0"/>
              <a:t>形式参数是基类对象，</a:t>
            </a:r>
            <a:r>
              <a:rPr lang="zh-CN" altLang="en-US" sz="2400" b="1" dirty="0"/>
              <a:t>也</a:t>
            </a:r>
            <a:r>
              <a:rPr lang="zh-CN" altLang="zh-CN" sz="2400" b="1" dirty="0"/>
              <a:t>可以用派生类对象作为实参。</a:t>
            </a:r>
            <a:endParaRPr lang="en-US" altLang="zh-CN" sz="2400" b="1" dirty="0"/>
          </a:p>
          <a:p>
            <a:pPr lvl="1" indent="-342900"/>
            <a:r>
              <a:rPr lang="zh-CN" altLang="en-US" sz="2400" b="1" dirty="0">
                <a:solidFill>
                  <a:srgbClr val="0000CC"/>
                </a:solidFill>
              </a:rPr>
              <a:t>比如，对例</a:t>
            </a:r>
            <a:r>
              <a:rPr lang="en-US" altLang="zh-CN" sz="2400" b="1" dirty="0">
                <a:solidFill>
                  <a:srgbClr val="0000CC"/>
                </a:solidFill>
              </a:rPr>
              <a:t>4-14</a:t>
            </a:r>
            <a:r>
              <a:rPr lang="zh-CN" altLang="en-US" sz="2400" b="1" dirty="0">
                <a:solidFill>
                  <a:srgbClr val="0000CC"/>
                </a:solidFill>
              </a:rPr>
              <a:t>的类</a:t>
            </a:r>
            <a:r>
              <a:rPr lang="en-US" altLang="zh-CN" sz="2400" b="1" dirty="0">
                <a:solidFill>
                  <a:srgbClr val="0000CC"/>
                </a:solidFill>
              </a:rPr>
              <a:t>A</a:t>
            </a:r>
            <a:r>
              <a:rPr lang="zh-CN" altLang="en-US" sz="2400" b="1" dirty="0">
                <a:solidFill>
                  <a:srgbClr val="0000CC"/>
                </a:solidFill>
              </a:rPr>
              <a:t>和类</a:t>
            </a:r>
            <a:r>
              <a:rPr lang="en-US" altLang="zh-CN" sz="2400" b="1" dirty="0">
                <a:solidFill>
                  <a:srgbClr val="0000CC"/>
                </a:solidFill>
              </a:rPr>
              <a:t>B，</a:t>
            </a:r>
            <a:r>
              <a:rPr lang="zh-CN" altLang="en-US" sz="2400" b="1" dirty="0">
                <a:solidFill>
                  <a:srgbClr val="0000CC"/>
                </a:solidFill>
              </a:rPr>
              <a:t>有下面的</a:t>
            </a:r>
            <a:r>
              <a:rPr lang="zh-CN" altLang="en-US" sz="2400" b="1" dirty="0" smtClean="0">
                <a:solidFill>
                  <a:srgbClr val="0000CC"/>
                </a:solidFill>
              </a:rPr>
              <a:t>程序段：</a:t>
            </a:r>
            <a:endParaRPr lang="en-US" altLang="zh-CN" sz="2400" b="1" dirty="0">
              <a:solidFill>
                <a:srgbClr val="0000CC"/>
              </a:solidFill>
            </a:endParaRPr>
          </a:p>
          <a:p>
            <a:pPr marL="400050" lvl="1" indent="0">
              <a:buNone/>
            </a:pPr>
            <a:r>
              <a:rPr lang="en-US" altLang="zh-CN" sz="2000" b="1" dirty="0"/>
              <a:t>void f1(A </a:t>
            </a:r>
            <a:r>
              <a:rPr lang="en-US" altLang="zh-CN" sz="2000" b="1" dirty="0" err="1"/>
              <a:t>a</a:t>
            </a:r>
            <a:r>
              <a:rPr lang="en-US" altLang="zh-CN" sz="2000" b="1" dirty="0"/>
              <a:t>, </a:t>
            </a:r>
            <a:r>
              <a:rPr lang="en-US" altLang="zh-CN" sz="2000" b="1" dirty="0" err="1"/>
              <a:t>int</a:t>
            </a:r>
            <a:r>
              <a:rPr lang="en-US" altLang="zh-CN" sz="2000" b="1" dirty="0"/>
              <a:t> x) { </a:t>
            </a:r>
            <a:r>
              <a:rPr lang="en-US" altLang="zh-CN" sz="2000" b="1" dirty="0" err="1"/>
              <a:t>a.setA</a:t>
            </a:r>
            <a:r>
              <a:rPr lang="en-US" altLang="zh-CN" sz="2000" b="1" dirty="0"/>
              <a:t>(x); }</a:t>
            </a:r>
            <a:endParaRPr lang="zh-CN" altLang="zh-CN" sz="2000" b="1" dirty="0"/>
          </a:p>
          <a:p>
            <a:pPr marL="400050" lvl="1" indent="0">
              <a:buNone/>
            </a:pPr>
            <a:r>
              <a:rPr lang="en-US" altLang="zh-CN" sz="2000" b="1" dirty="0"/>
              <a:t>void f2(A *</a:t>
            </a:r>
            <a:r>
              <a:rPr lang="en-US" altLang="zh-CN" sz="2000" b="1" dirty="0" err="1"/>
              <a:t>pA</a:t>
            </a:r>
            <a:r>
              <a:rPr lang="en-US" altLang="zh-CN" sz="2000" b="1" dirty="0"/>
              <a:t>, </a:t>
            </a:r>
            <a:r>
              <a:rPr lang="en-US" altLang="zh-CN" sz="2000" b="1" dirty="0" err="1"/>
              <a:t>int</a:t>
            </a:r>
            <a:r>
              <a:rPr lang="en-US" altLang="zh-CN" sz="2000" b="1" dirty="0"/>
              <a:t> x) { </a:t>
            </a:r>
            <a:r>
              <a:rPr lang="en-US" altLang="zh-CN" sz="2000" b="1" dirty="0" err="1"/>
              <a:t>pA</a:t>
            </a:r>
            <a:r>
              <a:rPr lang="en-US" altLang="zh-CN" sz="2000" b="1" dirty="0"/>
              <a:t>-&gt;</a:t>
            </a:r>
            <a:r>
              <a:rPr lang="en-US" altLang="zh-CN" sz="2000" b="1" dirty="0" err="1"/>
              <a:t>setA</a:t>
            </a:r>
            <a:r>
              <a:rPr lang="en-US" altLang="zh-CN" sz="2000" b="1" dirty="0"/>
              <a:t>(x); }</a:t>
            </a:r>
            <a:endParaRPr lang="zh-CN" altLang="zh-CN" sz="2000" b="1" dirty="0"/>
          </a:p>
          <a:p>
            <a:pPr marL="400050" lvl="1" indent="0">
              <a:buNone/>
            </a:pPr>
            <a:r>
              <a:rPr lang="en-US" altLang="zh-CN" sz="2000" b="1" dirty="0"/>
              <a:t>void f3(A &amp;</a:t>
            </a:r>
            <a:r>
              <a:rPr lang="en-US" altLang="zh-CN" sz="2000" b="1" dirty="0" err="1"/>
              <a:t>rA</a:t>
            </a:r>
            <a:r>
              <a:rPr lang="en-US" altLang="zh-CN" sz="2000" b="1" dirty="0"/>
              <a:t>, </a:t>
            </a:r>
            <a:r>
              <a:rPr lang="en-US" altLang="zh-CN" sz="2000" b="1" dirty="0" err="1"/>
              <a:t>int</a:t>
            </a:r>
            <a:r>
              <a:rPr lang="en-US" altLang="zh-CN" sz="2000" b="1" dirty="0"/>
              <a:t> x) { </a:t>
            </a:r>
            <a:r>
              <a:rPr lang="en-US" altLang="zh-CN" sz="2000" b="1" dirty="0" err="1"/>
              <a:t>rA.setA</a:t>
            </a:r>
            <a:r>
              <a:rPr lang="en-US" altLang="zh-CN" sz="2000" b="1" dirty="0"/>
              <a:t>(x); }</a:t>
            </a:r>
            <a:endParaRPr lang="zh-CN" altLang="zh-CN" sz="2000" b="1" dirty="0"/>
          </a:p>
          <a:p>
            <a:pPr marL="400050" lvl="1" indent="0">
              <a:buNone/>
            </a:pPr>
            <a:r>
              <a:rPr lang="en-US" altLang="zh-CN" sz="2000" b="1" dirty="0"/>
              <a:t>void main() {</a:t>
            </a:r>
            <a:endParaRPr lang="zh-CN" altLang="zh-CN" sz="2000" b="1" dirty="0"/>
          </a:p>
          <a:p>
            <a:pPr marL="400050" lvl="1" indent="0">
              <a:buNone/>
            </a:pPr>
            <a:r>
              <a:rPr lang="en-US" altLang="zh-CN" sz="2000" b="1" dirty="0"/>
              <a:t>	B  </a:t>
            </a:r>
            <a:r>
              <a:rPr lang="en-US" altLang="zh-CN" sz="2000" b="1" dirty="0" err="1"/>
              <a:t>b</a:t>
            </a:r>
            <a:r>
              <a:rPr lang="en-US" altLang="zh-CN" sz="2000" b="1" dirty="0"/>
              <a:t>;</a:t>
            </a:r>
            <a:endParaRPr lang="zh-CN" altLang="zh-CN" sz="2000" b="1" dirty="0"/>
          </a:p>
          <a:p>
            <a:pPr marL="400050" lvl="1" indent="0">
              <a:buNone/>
            </a:pPr>
            <a:r>
              <a:rPr lang="en-US" altLang="zh-CN" sz="2000" b="1" dirty="0"/>
              <a:t>	</a:t>
            </a:r>
            <a:r>
              <a:rPr lang="en-US" altLang="zh-CN" sz="2000" b="1" dirty="0" err="1"/>
              <a:t>b.setA</a:t>
            </a:r>
            <a:r>
              <a:rPr lang="en-US" altLang="zh-CN" sz="2000" b="1" dirty="0"/>
              <a:t>(1);</a:t>
            </a:r>
            <a:endParaRPr lang="zh-CN" altLang="zh-CN" sz="2000" b="1" dirty="0"/>
          </a:p>
          <a:p>
            <a:pPr marL="400050" lvl="1" indent="0">
              <a:buNone/>
            </a:pPr>
            <a:r>
              <a:rPr lang="en-US" altLang="zh-CN" sz="2000" b="1" dirty="0"/>
              <a:t>	f1(b,10);            </a:t>
            </a:r>
            <a:r>
              <a:rPr lang="en-US" altLang="zh-CN" sz="2000" b="1" dirty="0" smtClean="0"/>
              <a:t>		//</a:t>
            </a:r>
            <a:r>
              <a:rPr lang="en-US" altLang="zh-CN" sz="2000" b="1" dirty="0" err="1"/>
              <a:t>b.a</a:t>
            </a:r>
            <a:r>
              <a:rPr lang="zh-CN" altLang="zh-CN" sz="2000" b="1" dirty="0"/>
              <a:t>未被</a:t>
            </a:r>
            <a:r>
              <a:rPr lang="en-US" altLang="zh-CN" sz="2000" b="1" dirty="0"/>
              <a:t>f1</a:t>
            </a:r>
            <a:r>
              <a:rPr lang="zh-CN" altLang="zh-CN" sz="2000" b="1" dirty="0"/>
              <a:t>修改</a:t>
            </a:r>
            <a:r>
              <a:rPr lang="en-US" altLang="zh-CN" sz="2000" b="1" dirty="0" smtClean="0"/>
              <a:t>, </a:t>
            </a:r>
            <a:r>
              <a:rPr lang="zh-CN" altLang="zh-CN" sz="2000" b="1" dirty="0" smtClean="0"/>
              <a:t>仍然</a:t>
            </a:r>
            <a:r>
              <a:rPr lang="zh-CN" altLang="zh-CN" sz="2000" b="1" dirty="0"/>
              <a:t>为</a:t>
            </a:r>
            <a:r>
              <a:rPr lang="en-US" altLang="zh-CN" sz="2000" b="1" dirty="0"/>
              <a:t>1</a:t>
            </a:r>
            <a:endParaRPr lang="zh-CN" altLang="zh-CN" sz="2000" b="1" dirty="0"/>
          </a:p>
          <a:p>
            <a:pPr marL="400050" lvl="1" indent="0">
              <a:buNone/>
            </a:pPr>
            <a:r>
              <a:rPr lang="en-US" altLang="zh-CN" sz="2000" b="1" dirty="0"/>
              <a:t>	f2(&amp;b,10);                    </a:t>
            </a:r>
            <a:r>
              <a:rPr lang="en-US" altLang="zh-CN" sz="2000" b="1" dirty="0" smtClean="0"/>
              <a:t>	//</a:t>
            </a:r>
            <a:r>
              <a:rPr lang="en-US" altLang="zh-CN" sz="2000" b="1" dirty="0" err="1"/>
              <a:t>b.a</a:t>
            </a:r>
            <a:r>
              <a:rPr lang="zh-CN" altLang="zh-CN" sz="2000" b="1" dirty="0"/>
              <a:t>被</a:t>
            </a:r>
            <a:r>
              <a:rPr lang="en-US" altLang="zh-CN" sz="2000" b="1" dirty="0"/>
              <a:t>f2</a:t>
            </a:r>
            <a:r>
              <a:rPr lang="zh-CN" altLang="zh-CN" sz="2000" b="1" dirty="0"/>
              <a:t>修改为</a:t>
            </a:r>
            <a:r>
              <a:rPr lang="en-US" altLang="zh-CN" sz="2000" b="1" dirty="0"/>
              <a:t>10</a:t>
            </a:r>
            <a:endParaRPr lang="zh-CN" altLang="zh-CN" sz="2000" b="1" dirty="0"/>
          </a:p>
          <a:p>
            <a:pPr marL="400050" lvl="1" indent="0">
              <a:buNone/>
            </a:pPr>
            <a:r>
              <a:rPr lang="en-US" altLang="zh-CN" sz="2000" b="1" dirty="0"/>
              <a:t>	f3(b,15);                     </a:t>
            </a:r>
            <a:r>
              <a:rPr lang="en-US" altLang="zh-CN" sz="2000" b="1" dirty="0" smtClean="0"/>
              <a:t>	//</a:t>
            </a:r>
            <a:r>
              <a:rPr lang="en-US" altLang="zh-CN" sz="2000" b="1" dirty="0" err="1"/>
              <a:t>b.a</a:t>
            </a:r>
            <a:r>
              <a:rPr lang="zh-CN" altLang="zh-CN" sz="2000" b="1" dirty="0"/>
              <a:t>被</a:t>
            </a:r>
            <a:r>
              <a:rPr lang="en-US" altLang="zh-CN" sz="2000" b="1" dirty="0"/>
              <a:t>f3</a:t>
            </a:r>
            <a:r>
              <a:rPr lang="zh-CN" altLang="zh-CN" sz="2000" b="1" dirty="0"/>
              <a:t>修改为</a:t>
            </a:r>
            <a:r>
              <a:rPr lang="en-US" altLang="zh-CN" sz="2000" b="1" dirty="0"/>
              <a:t>15</a:t>
            </a:r>
            <a:endParaRPr lang="zh-CN" altLang="zh-CN" sz="2000" b="1" dirty="0"/>
          </a:p>
          <a:p>
            <a:pPr marL="400050" lvl="1" indent="0">
              <a:buNone/>
            </a:pPr>
            <a:r>
              <a:rPr lang="en-US" altLang="zh-CN" sz="2000" b="1" dirty="0"/>
              <a:t>}</a:t>
            </a:r>
            <a:endParaRPr lang="zh-CN" altLang="zh-CN" sz="2000" b="1" dirty="0"/>
          </a:p>
          <a:p>
            <a:pPr lvl="1" indent="-342900"/>
            <a:endParaRPr lang="zh-CN" altLang="zh-CN" sz="2400" b="1" dirty="0">
              <a:solidFill>
                <a:srgbClr val="0000CC"/>
              </a:solidFill>
            </a:endParaRPr>
          </a:p>
          <a:p>
            <a:endParaRPr lang="zh-CN" altLang="en-US" dirty="0"/>
          </a:p>
        </p:txBody>
      </p:sp>
    </p:spTree>
    <p:extLst>
      <p:ext uri="{BB962C8B-B14F-4D97-AF65-F5344CB8AC3E}">
        <p14:creationId xmlns:p14="http://schemas.microsoft.com/office/powerpoint/2010/main" val="180017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additive="base">
                                        <p:cTn id="5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 calcmode="lin" valueType="num">
                                      <p:cBhvr additive="base">
                                        <p:cTn id="5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8344" y="1124744"/>
            <a:ext cx="8767228" cy="5448754"/>
          </a:xfrm>
        </p:spPr>
        <p:txBody>
          <a:bodyPr/>
          <a:lstStyle/>
          <a:p>
            <a:pPr marL="0" indent="0">
              <a:buNone/>
            </a:pPr>
            <a:r>
              <a:rPr lang="zh-CN" altLang="zh-CN" sz="2800" b="1" dirty="0">
                <a:solidFill>
                  <a:srgbClr val="0000CC"/>
                </a:solidFill>
              </a:rPr>
              <a:t>（</a:t>
            </a:r>
            <a:r>
              <a:rPr lang="en-US" altLang="zh-CN" sz="2800" b="1" dirty="0">
                <a:solidFill>
                  <a:srgbClr val="0000CC"/>
                </a:solidFill>
              </a:rPr>
              <a:t>1</a:t>
            </a:r>
            <a:r>
              <a:rPr lang="zh-CN" altLang="zh-CN" sz="2800" b="1" dirty="0">
                <a:solidFill>
                  <a:srgbClr val="0000CC"/>
                </a:solidFill>
              </a:rPr>
              <a:t>）形参是基类对象</a:t>
            </a:r>
            <a:endParaRPr lang="en-US" altLang="zh-CN" sz="2800" b="1" dirty="0">
              <a:solidFill>
                <a:srgbClr val="0000CC"/>
              </a:solidFill>
            </a:endParaRPr>
          </a:p>
          <a:p>
            <a:pPr lvl="1" indent="-342900"/>
            <a:r>
              <a:rPr lang="zh-CN" altLang="en-US" sz="2400" b="1" dirty="0">
                <a:solidFill>
                  <a:srgbClr val="FF0000"/>
                </a:solidFill>
              </a:rPr>
              <a:t>不能修改实参对象的值</a:t>
            </a:r>
            <a:r>
              <a:rPr lang="zh-CN" altLang="en-US" sz="2400" b="1" dirty="0"/>
              <a:t>。</a:t>
            </a:r>
            <a:endParaRPr lang="en-US" altLang="zh-CN" sz="2400" b="1" dirty="0"/>
          </a:p>
          <a:p>
            <a:pPr lvl="1" indent="-342900"/>
            <a:r>
              <a:rPr lang="zh-CN" altLang="en-US" sz="2400" b="1" dirty="0">
                <a:solidFill>
                  <a:srgbClr val="00B050"/>
                </a:solidFill>
              </a:rPr>
              <a:t>参数传递方式</a:t>
            </a:r>
            <a:r>
              <a:rPr lang="zh-CN" altLang="en-US" sz="2400" b="1" dirty="0">
                <a:solidFill>
                  <a:srgbClr val="92D050"/>
                </a:solidFill>
              </a:rPr>
              <a:t>：</a:t>
            </a:r>
            <a:r>
              <a:rPr lang="zh-CN" altLang="en-US" sz="2400" b="1" dirty="0"/>
              <a:t>调用实参对象（若实参是派生类对象，则调用该对象的基类拷贝构造函数）的</a:t>
            </a:r>
            <a:r>
              <a:rPr lang="zh-CN" altLang="en-US" sz="2400" b="1" dirty="0">
                <a:solidFill>
                  <a:srgbClr val="FF0000"/>
                </a:solidFill>
              </a:rPr>
              <a:t>拷贝构造函数把实参的数据成员复制给形参对象</a:t>
            </a:r>
            <a:r>
              <a:rPr lang="zh-CN" altLang="en-US" sz="2400" b="1" dirty="0"/>
              <a:t>，参数传递完成后，实参和形参就没有关系了，因此不能改变实参对象的值。</a:t>
            </a:r>
            <a:endParaRPr lang="en-US" altLang="zh-CN" sz="2400" b="1" dirty="0"/>
          </a:p>
          <a:p>
            <a:pPr marL="0" indent="0">
              <a:buNone/>
            </a:pPr>
            <a:r>
              <a:rPr lang="zh-CN" altLang="zh-CN" sz="2800" b="1" dirty="0">
                <a:solidFill>
                  <a:srgbClr val="0000CC"/>
                </a:solidFill>
              </a:rPr>
              <a:t>（</a:t>
            </a:r>
            <a:r>
              <a:rPr lang="en-US" altLang="zh-CN" sz="2800" b="1" dirty="0">
                <a:solidFill>
                  <a:srgbClr val="0000CC"/>
                </a:solidFill>
              </a:rPr>
              <a:t>2</a:t>
            </a:r>
            <a:r>
              <a:rPr lang="zh-CN" altLang="zh-CN" sz="2800" b="1" dirty="0">
                <a:solidFill>
                  <a:srgbClr val="0000CC"/>
                </a:solidFill>
              </a:rPr>
              <a:t>）形参是基类对象的引用或指针</a:t>
            </a:r>
          </a:p>
          <a:p>
            <a:pPr lvl="1"/>
            <a:r>
              <a:rPr lang="zh-CN" altLang="en-US" sz="2400" b="1" dirty="0">
                <a:solidFill>
                  <a:srgbClr val="FF0000"/>
                </a:solidFill>
              </a:rPr>
              <a:t>能够修改实参对象的值。</a:t>
            </a:r>
            <a:endParaRPr lang="en-US" altLang="zh-CN" sz="2400" b="1" dirty="0">
              <a:solidFill>
                <a:srgbClr val="FF0000"/>
              </a:solidFill>
            </a:endParaRPr>
          </a:p>
          <a:p>
            <a:pPr lvl="1"/>
            <a:r>
              <a:rPr lang="zh-CN" altLang="en-US" sz="2400" b="1" dirty="0">
                <a:solidFill>
                  <a:srgbClr val="00B050"/>
                </a:solidFill>
              </a:rPr>
              <a:t>参数传递方式：</a:t>
            </a:r>
            <a:r>
              <a:rPr lang="zh-CN" altLang="en-US" sz="2400" b="1" dirty="0"/>
              <a:t>将形参绑定到实参对象（若形参是派生类对象，</a:t>
            </a:r>
            <a:r>
              <a:rPr lang="zh-CN" altLang="zh-CN" sz="2400" b="1" dirty="0"/>
              <a:t>编译器将进行隐式类型转换，形参引用或指针被绑定到派生类实参对象内部的基类子对象上</a:t>
            </a:r>
            <a:r>
              <a:rPr lang="zh-CN" altLang="en-US" sz="2400" b="1" dirty="0"/>
              <a:t>）</a:t>
            </a:r>
            <a:r>
              <a:rPr lang="zh-CN" altLang="zh-CN" sz="2400" b="1" dirty="0"/>
              <a:t>，形参操作的实际上是实参对象本身。因此，这两种参数传递方式都能够修改实参对象的值。</a:t>
            </a:r>
            <a:endParaRPr lang="zh-CN" altLang="en-US" sz="2400" b="1" dirty="0"/>
          </a:p>
        </p:txBody>
      </p:sp>
      <p:sp>
        <p:nvSpPr>
          <p:cNvPr id="4" name="标题 1"/>
          <p:cNvSpPr>
            <a:spLocks noGrp="1"/>
          </p:cNvSpPr>
          <p:nvPr>
            <p:ph type="title"/>
          </p:nvPr>
        </p:nvSpPr>
        <p:spPr>
          <a:xfrm>
            <a:off x="118344" y="116632"/>
            <a:ext cx="8820472" cy="81119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4.6.2 </a:t>
            </a:r>
            <a:r>
              <a:rPr lang="en-US" altLang="zh-CN" sz="3600" b="1" kern="1200" dirty="0" smtClean="0">
                <a:solidFill>
                  <a:srgbClr val="C00000"/>
                </a:solidFill>
              </a:rPr>
              <a:t> </a:t>
            </a:r>
            <a:r>
              <a:rPr lang="zh-CN" altLang="zh-CN" sz="3600" b="1" kern="1200" dirty="0" smtClean="0">
                <a:solidFill>
                  <a:srgbClr val="C00000"/>
                </a:solidFill>
              </a:rPr>
              <a:t>派生</a:t>
            </a:r>
            <a:r>
              <a:rPr lang="zh-CN" altLang="zh-CN" sz="3600" b="1" kern="1200" dirty="0">
                <a:solidFill>
                  <a:srgbClr val="C00000"/>
                </a:solidFill>
              </a:rPr>
              <a:t>类对象与基类对象的类型转换</a:t>
            </a:r>
            <a:endParaRPr lang="zh-CN" altLang="en-US" sz="3600" b="1" kern="1200" dirty="0">
              <a:solidFill>
                <a:srgbClr val="C00000"/>
              </a:solidFill>
            </a:endParaRPr>
          </a:p>
        </p:txBody>
      </p:sp>
    </p:spTree>
    <p:extLst>
      <p:ext uri="{BB962C8B-B14F-4D97-AF65-F5344CB8AC3E}">
        <p14:creationId xmlns:p14="http://schemas.microsoft.com/office/powerpoint/2010/main" val="3604842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55650" y="0"/>
            <a:ext cx="7772400" cy="89067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a:solidFill>
                  <a:srgbClr val="C00000"/>
                </a:solidFill>
              </a:rPr>
              <a:t>4.3. </a:t>
            </a:r>
            <a:r>
              <a:rPr lang="zh-CN" altLang="en-US" sz="3600" b="1" kern="1200" dirty="0">
                <a:solidFill>
                  <a:srgbClr val="C00000"/>
                </a:solidFill>
              </a:rPr>
              <a:t>继承方式</a:t>
            </a:r>
          </a:p>
        </p:txBody>
      </p:sp>
      <p:sp>
        <p:nvSpPr>
          <p:cNvPr id="9219" name="Rectangle 3"/>
          <p:cNvSpPr>
            <a:spLocks noGrp="1" noChangeArrowheads="1"/>
          </p:cNvSpPr>
          <p:nvPr>
            <p:ph type="body" idx="1"/>
          </p:nvPr>
        </p:nvSpPr>
        <p:spPr>
          <a:xfrm>
            <a:off x="323528" y="1026231"/>
            <a:ext cx="8133085" cy="4745039"/>
          </a:xfrm>
        </p:spPr>
        <p:txBody>
          <a:bodyPr/>
          <a:lstStyle/>
          <a:p>
            <a:pPr marL="0" indent="0" eaLnBrk="1" hangingPunct="1">
              <a:buNone/>
            </a:pPr>
            <a:r>
              <a:rPr lang="en-US" altLang="zh-CN" sz="2800" b="1" dirty="0" smtClean="0">
                <a:solidFill>
                  <a:srgbClr val="0000CC"/>
                </a:solidFill>
              </a:rPr>
              <a:t>1. C</a:t>
            </a:r>
            <a:r>
              <a:rPr lang="en-US" altLang="zh-CN" sz="2800" b="1" dirty="0">
                <a:solidFill>
                  <a:srgbClr val="0000CC"/>
                </a:solidFill>
              </a:rPr>
              <a:t>++</a:t>
            </a:r>
            <a:r>
              <a:rPr lang="zh-CN" altLang="zh-CN" sz="2800" b="1" dirty="0">
                <a:solidFill>
                  <a:srgbClr val="0000CC"/>
                </a:solidFill>
              </a:rPr>
              <a:t>的继承</a:t>
            </a:r>
            <a:r>
              <a:rPr lang="zh-CN" altLang="en-US" sz="2800" b="1" dirty="0">
                <a:solidFill>
                  <a:srgbClr val="0000CC"/>
                </a:solidFill>
              </a:rPr>
              <a:t>方式</a:t>
            </a:r>
            <a:endParaRPr lang="en-US" altLang="zh-CN" sz="2800" b="1" dirty="0">
              <a:solidFill>
                <a:srgbClr val="0000CC"/>
              </a:solidFill>
            </a:endParaRPr>
          </a:p>
          <a:p>
            <a:pPr lvl="1" eaLnBrk="1" hangingPunct="1"/>
            <a:r>
              <a:rPr lang="zh-CN" altLang="zh-CN" sz="2400" b="1" dirty="0"/>
              <a:t>公有继承、保护继承和私有继承，也称为公有派生、保护派生和私有派生。</a:t>
            </a:r>
            <a:endParaRPr lang="en-US" altLang="zh-CN" sz="2400" b="1" dirty="0"/>
          </a:p>
          <a:p>
            <a:pPr lvl="1" eaLnBrk="1" hangingPunct="1"/>
            <a:r>
              <a:rPr lang="zh-CN" altLang="zh-CN" sz="2400" b="1" dirty="0"/>
              <a:t>不同继承方式会不同程度地改变基类成员在派生类中的访问</a:t>
            </a:r>
            <a:r>
              <a:rPr lang="zh-CN" altLang="zh-CN" sz="2400" b="1" dirty="0" smtClean="0"/>
              <a:t>权限</a:t>
            </a:r>
            <a:r>
              <a:rPr lang="zh-CN" altLang="en-US" sz="2400" b="1" dirty="0"/>
              <a:t>。</a:t>
            </a:r>
            <a:endParaRPr lang="en-US" altLang="zh-CN" sz="2400" b="1" dirty="0"/>
          </a:p>
          <a:p>
            <a:pPr marL="0" indent="0" eaLnBrk="1" hangingPunct="1">
              <a:buNone/>
            </a:pPr>
            <a:r>
              <a:rPr lang="en-US" altLang="zh-CN" sz="2800" b="1" dirty="0" smtClean="0">
                <a:solidFill>
                  <a:srgbClr val="0000CC"/>
                </a:solidFill>
              </a:rPr>
              <a:t>2. </a:t>
            </a:r>
            <a:r>
              <a:rPr lang="zh-CN" altLang="en-US" sz="2800" b="1" dirty="0" smtClean="0">
                <a:solidFill>
                  <a:srgbClr val="0000CC"/>
                </a:solidFill>
              </a:rPr>
              <a:t>继承</a:t>
            </a:r>
            <a:r>
              <a:rPr lang="zh-CN" altLang="en-US" sz="2800" b="1" dirty="0">
                <a:solidFill>
                  <a:srgbClr val="0000CC"/>
                </a:solidFill>
              </a:rPr>
              <a:t>语法形式</a:t>
            </a:r>
          </a:p>
          <a:p>
            <a:pPr lvl="1" eaLnBrk="1" hangingPunct="1">
              <a:buFontTx/>
              <a:buNone/>
            </a:pPr>
            <a:r>
              <a:rPr lang="en-US" altLang="zh-CN" sz="2400" b="1" dirty="0"/>
              <a:t>class B {……};</a:t>
            </a:r>
          </a:p>
          <a:p>
            <a:pPr lvl="1" eaLnBrk="1" hangingPunct="1">
              <a:buFontTx/>
              <a:buNone/>
            </a:pPr>
            <a:r>
              <a:rPr lang="en-US" altLang="zh-CN" sz="2400" b="1" dirty="0"/>
              <a:t>class D </a:t>
            </a:r>
            <a:r>
              <a:rPr lang="en-US" altLang="zh-CN" sz="2400" b="1" dirty="0">
                <a:solidFill>
                  <a:srgbClr val="FF0000"/>
                </a:solidFill>
              </a:rPr>
              <a:t>: [private | protected | public] B</a:t>
            </a:r>
          </a:p>
          <a:p>
            <a:pPr lvl="1" eaLnBrk="1" hangingPunct="1">
              <a:buFontTx/>
              <a:buNone/>
            </a:pPr>
            <a:r>
              <a:rPr lang="en-US" altLang="zh-CN" sz="2400" b="1" dirty="0"/>
              <a:t>{</a:t>
            </a:r>
          </a:p>
          <a:p>
            <a:pPr lvl="1" eaLnBrk="1" hangingPunct="1">
              <a:buFontTx/>
              <a:buNone/>
            </a:pPr>
            <a:r>
              <a:rPr lang="en-US" altLang="zh-CN" sz="2400" b="1" dirty="0"/>
              <a:t>	……</a:t>
            </a:r>
          </a:p>
          <a:p>
            <a:pPr lvl="1" eaLnBrk="1" hangingPunct="1">
              <a:buFontTx/>
              <a:buNone/>
            </a:pPr>
            <a:r>
              <a:rPr lang="en-US" altLang="zh-CN" sz="2400" b="1" dirty="0"/>
              <a:t>};</a:t>
            </a:r>
          </a:p>
          <a:p>
            <a:pPr eaLnBrk="1" hangingPunct="1">
              <a:buFontTx/>
              <a:buNone/>
            </a:pPr>
            <a:endParaRPr lang="en-US" altLang="zh-CN" b="1" dirty="0"/>
          </a:p>
        </p:txBody>
      </p:sp>
      <p:grpSp>
        <p:nvGrpSpPr>
          <p:cNvPr id="9220" name="Group 4"/>
          <p:cNvGrpSpPr>
            <a:grpSpLocks noChangeAspect="1"/>
          </p:cNvGrpSpPr>
          <p:nvPr/>
        </p:nvGrpSpPr>
        <p:grpSpPr bwMode="auto">
          <a:xfrm>
            <a:off x="3779912" y="4581129"/>
            <a:ext cx="5012887" cy="2160240"/>
            <a:chOff x="2489" y="706"/>
            <a:chExt cx="2802" cy="1630"/>
          </a:xfrm>
        </p:grpSpPr>
        <p:sp>
          <p:nvSpPr>
            <p:cNvPr id="9221" name="AutoShape 5"/>
            <p:cNvSpPr>
              <a:spLocks noChangeAspect="1" noChangeArrowheads="1"/>
            </p:cNvSpPr>
            <p:nvPr/>
          </p:nvSpPr>
          <p:spPr bwMode="auto">
            <a:xfrm>
              <a:off x="2489" y="706"/>
              <a:ext cx="2802" cy="1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222" name="Text Box 6"/>
            <p:cNvSpPr txBox="1">
              <a:spLocks noChangeArrowheads="1"/>
            </p:cNvSpPr>
            <p:nvPr/>
          </p:nvSpPr>
          <p:spPr bwMode="auto">
            <a:xfrm>
              <a:off x="2580" y="1114"/>
              <a:ext cx="1175" cy="307"/>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200" b="1" dirty="0">
                  <a:latin typeface="Times New Roman" panose="02020603050405020304" pitchFamily="18" charset="0"/>
                </a:rPr>
                <a:t>基类子对象</a:t>
              </a:r>
              <a:endParaRPr lang="zh-CN" altLang="en-US" sz="2200" b="1" dirty="0"/>
            </a:p>
          </p:txBody>
        </p:sp>
        <p:sp>
          <p:nvSpPr>
            <p:cNvPr id="9223" name="Text Box 7"/>
            <p:cNvSpPr txBox="1">
              <a:spLocks noChangeArrowheads="1"/>
            </p:cNvSpPr>
            <p:nvPr/>
          </p:nvSpPr>
          <p:spPr bwMode="auto">
            <a:xfrm>
              <a:off x="2580" y="1421"/>
              <a:ext cx="1175" cy="531"/>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200" b="1" dirty="0">
                  <a:latin typeface="Times New Roman" panose="02020603050405020304" pitchFamily="18" charset="0"/>
                </a:rPr>
                <a:t>派生类新定义成员</a:t>
              </a:r>
              <a:endParaRPr lang="zh-CN" altLang="en-US" sz="2200" b="1" dirty="0"/>
            </a:p>
          </p:txBody>
        </p:sp>
        <p:sp>
          <p:nvSpPr>
            <p:cNvPr id="9224" name="AutoShape 8"/>
            <p:cNvSpPr>
              <a:spLocks/>
            </p:cNvSpPr>
            <p:nvPr/>
          </p:nvSpPr>
          <p:spPr bwMode="auto">
            <a:xfrm>
              <a:off x="3845" y="1114"/>
              <a:ext cx="271" cy="307"/>
            </a:xfrm>
            <a:prstGeom prst="rightBrace">
              <a:avLst>
                <a:gd name="adj1" fmla="val 12515"/>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endParaRPr lang="zh-CN" altLang="zh-CN" sz="2800"/>
            </a:p>
          </p:txBody>
        </p:sp>
        <p:sp>
          <p:nvSpPr>
            <p:cNvPr id="9225" name="AutoShape 9"/>
            <p:cNvSpPr>
              <a:spLocks/>
            </p:cNvSpPr>
            <p:nvPr/>
          </p:nvSpPr>
          <p:spPr bwMode="auto">
            <a:xfrm>
              <a:off x="3845" y="1421"/>
              <a:ext cx="271" cy="508"/>
            </a:xfrm>
            <a:prstGeom prst="rightBrace">
              <a:avLst>
                <a:gd name="adj1" fmla="val 2091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endParaRPr lang="zh-CN" altLang="zh-CN" sz="1800"/>
            </a:p>
          </p:txBody>
        </p:sp>
        <p:sp>
          <p:nvSpPr>
            <p:cNvPr id="9226" name="Text Box 10"/>
            <p:cNvSpPr txBox="1">
              <a:spLocks noChangeArrowheads="1"/>
            </p:cNvSpPr>
            <p:nvPr/>
          </p:nvSpPr>
          <p:spPr bwMode="auto">
            <a:xfrm>
              <a:off x="4109" y="1114"/>
              <a:ext cx="1175"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200" b="1" dirty="0">
                  <a:latin typeface="Times New Roman" panose="02020603050405020304" pitchFamily="18" charset="0"/>
                </a:rPr>
                <a:t>继承部分</a:t>
              </a:r>
              <a:endParaRPr lang="zh-CN" altLang="en-US" sz="2200" b="1" dirty="0"/>
            </a:p>
          </p:txBody>
        </p:sp>
        <p:sp>
          <p:nvSpPr>
            <p:cNvPr id="9227" name="Text Box 11"/>
            <p:cNvSpPr txBox="1">
              <a:spLocks noChangeArrowheads="1"/>
            </p:cNvSpPr>
            <p:nvPr/>
          </p:nvSpPr>
          <p:spPr bwMode="auto">
            <a:xfrm>
              <a:off x="4116" y="1544"/>
              <a:ext cx="1175"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200" b="1" dirty="0">
                  <a:latin typeface="Times New Roman" panose="02020603050405020304" pitchFamily="18" charset="0"/>
                </a:rPr>
                <a:t>派生部分</a:t>
              </a:r>
              <a:endParaRPr lang="zh-CN" altLang="en-US" sz="2200" b="1" dirty="0"/>
            </a:p>
          </p:txBody>
        </p:sp>
        <p:sp>
          <p:nvSpPr>
            <p:cNvPr id="9228" name="Text Box 12"/>
            <p:cNvSpPr txBox="1">
              <a:spLocks noChangeArrowheads="1"/>
            </p:cNvSpPr>
            <p:nvPr/>
          </p:nvSpPr>
          <p:spPr bwMode="auto">
            <a:xfrm>
              <a:off x="2656" y="730"/>
              <a:ext cx="1175"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200" b="1" dirty="0">
                  <a:solidFill>
                    <a:schemeClr val="accent2"/>
                  </a:solidFill>
                  <a:latin typeface="Times New Roman" panose="02020603050405020304" pitchFamily="18" charset="0"/>
                </a:rPr>
                <a:t>派生类对象</a:t>
              </a:r>
              <a:endParaRPr lang="zh-CN" altLang="en-US" sz="2200" b="1" dirty="0">
                <a:solidFill>
                  <a:schemeClr val="accent2"/>
                </a:solidFill>
              </a:endParaRPr>
            </a:p>
          </p:txBody>
        </p:sp>
      </p:grpSp>
    </p:spTree>
    <p:extLst>
      <p:ext uri="{BB962C8B-B14F-4D97-AF65-F5344CB8AC3E}">
        <p14:creationId xmlns:p14="http://schemas.microsoft.com/office/powerpoint/2010/main" val="269802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9">
                                            <p:txEl>
                                              <p:pRg st="1" end="1"/>
                                            </p:txEl>
                                          </p:spTgt>
                                        </p:tgtEl>
                                        <p:attrNameLst>
                                          <p:attrName>style.visibility</p:attrName>
                                        </p:attrNameLst>
                                      </p:cBhvr>
                                      <p:to>
                                        <p:strVal val="visible"/>
                                      </p:to>
                                    </p:set>
                                    <p:anim calcmode="lin" valueType="num">
                                      <p:cBhvr additive="base">
                                        <p:cTn id="13"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19">
                                            <p:txEl>
                                              <p:pRg st="2" end="2"/>
                                            </p:txEl>
                                          </p:spTgt>
                                        </p:tgtEl>
                                        <p:attrNameLst>
                                          <p:attrName>style.visibility</p:attrName>
                                        </p:attrNameLst>
                                      </p:cBhvr>
                                      <p:to>
                                        <p:strVal val="visible"/>
                                      </p:to>
                                    </p:set>
                                    <p:anim calcmode="lin" valueType="num">
                                      <p:cBhvr additive="base">
                                        <p:cTn id="19"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219">
                                            <p:txEl>
                                              <p:pRg st="3" end="3"/>
                                            </p:txEl>
                                          </p:spTgt>
                                        </p:tgtEl>
                                        <p:attrNameLst>
                                          <p:attrName>style.visibility</p:attrName>
                                        </p:attrNameLst>
                                      </p:cBhvr>
                                      <p:to>
                                        <p:strVal val="visible"/>
                                      </p:to>
                                    </p:set>
                                    <p:anim calcmode="lin" valueType="num">
                                      <p:cBhvr additive="base">
                                        <p:cTn id="25" dur="500" fill="hold"/>
                                        <p:tgtEl>
                                          <p:spTgt spid="92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9219">
                                            <p:txEl>
                                              <p:pRg st="4" end="4"/>
                                            </p:txEl>
                                          </p:spTgt>
                                        </p:tgtEl>
                                        <p:attrNameLst>
                                          <p:attrName>style.visibility</p:attrName>
                                        </p:attrNameLst>
                                      </p:cBhvr>
                                      <p:to>
                                        <p:strVal val="visible"/>
                                      </p:to>
                                    </p:set>
                                    <p:anim calcmode="lin" valueType="num">
                                      <p:cBhvr additive="base">
                                        <p:cTn id="31" dur="500" fill="hold"/>
                                        <p:tgtEl>
                                          <p:spTgt spid="921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219">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219">
                                            <p:txEl>
                                              <p:pRg st="5" end="5"/>
                                            </p:txEl>
                                          </p:spTgt>
                                        </p:tgtEl>
                                        <p:attrNameLst>
                                          <p:attrName>style.visibility</p:attrName>
                                        </p:attrNameLst>
                                      </p:cBhvr>
                                      <p:to>
                                        <p:strVal val="visible"/>
                                      </p:to>
                                    </p:set>
                                    <p:anim calcmode="lin" valueType="num">
                                      <p:cBhvr additive="base">
                                        <p:cTn id="35" dur="500" fill="hold"/>
                                        <p:tgtEl>
                                          <p:spTgt spid="9219">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219">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219">
                                            <p:txEl>
                                              <p:pRg st="6" end="6"/>
                                            </p:txEl>
                                          </p:spTgt>
                                        </p:tgtEl>
                                        <p:attrNameLst>
                                          <p:attrName>style.visibility</p:attrName>
                                        </p:attrNameLst>
                                      </p:cBhvr>
                                      <p:to>
                                        <p:strVal val="visible"/>
                                      </p:to>
                                    </p:set>
                                    <p:anim calcmode="lin" valueType="num">
                                      <p:cBhvr additive="base">
                                        <p:cTn id="39" dur="500" fill="hold"/>
                                        <p:tgtEl>
                                          <p:spTgt spid="9219">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219">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9219">
                                            <p:txEl>
                                              <p:pRg st="7" end="7"/>
                                            </p:txEl>
                                          </p:spTgt>
                                        </p:tgtEl>
                                        <p:attrNameLst>
                                          <p:attrName>style.visibility</p:attrName>
                                        </p:attrNameLst>
                                      </p:cBhvr>
                                      <p:to>
                                        <p:strVal val="visible"/>
                                      </p:to>
                                    </p:set>
                                    <p:anim calcmode="lin" valueType="num">
                                      <p:cBhvr additive="base">
                                        <p:cTn id="43" dur="500" fill="hold"/>
                                        <p:tgtEl>
                                          <p:spTgt spid="9219">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219">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219">
                                            <p:txEl>
                                              <p:pRg st="8" end="8"/>
                                            </p:txEl>
                                          </p:spTgt>
                                        </p:tgtEl>
                                        <p:attrNameLst>
                                          <p:attrName>style.visibility</p:attrName>
                                        </p:attrNameLst>
                                      </p:cBhvr>
                                      <p:to>
                                        <p:strVal val="visible"/>
                                      </p:to>
                                    </p:set>
                                    <p:anim calcmode="lin" valueType="num">
                                      <p:cBhvr additive="base">
                                        <p:cTn id="47" dur="500" fill="hold"/>
                                        <p:tgtEl>
                                          <p:spTgt spid="9219">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921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9220"/>
                                        </p:tgtEl>
                                        <p:attrNameLst>
                                          <p:attrName>style.visibility</p:attrName>
                                        </p:attrNameLst>
                                      </p:cBhvr>
                                      <p:to>
                                        <p:strVal val="visible"/>
                                      </p:to>
                                    </p:set>
                                    <p:animEffect transition="in" filter="fade">
                                      <p:cBhvr>
                                        <p:cTn id="53" dur="1000"/>
                                        <p:tgtEl>
                                          <p:spTgt spid="9220"/>
                                        </p:tgtEl>
                                      </p:cBhvr>
                                    </p:animEffect>
                                    <p:anim calcmode="lin" valueType="num">
                                      <p:cBhvr>
                                        <p:cTn id="54" dur="1000" fill="hold"/>
                                        <p:tgtEl>
                                          <p:spTgt spid="9220"/>
                                        </p:tgtEl>
                                        <p:attrNameLst>
                                          <p:attrName>ppt_x</p:attrName>
                                        </p:attrNameLst>
                                      </p:cBhvr>
                                      <p:tavLst>
                                        <p:tav tm="0">
                                          <p:val>
                                            <p:strVal val="#ppt_x"/>
                                          </p:val>
                                        </p:tav>
                                        <p:tav tm="100000">
                                          <p:val>
                                            <p:strVal val="#ppt_x"/>
                                          </p:val>
                                        </p:tav>
                                      </p:tavLst>
                                    </p:anim>
                                    <p:anim calcmode="lin" valueType="num">
                                      <p:cBhvr>
                                        <p:cTn id="55" dur="1000" fill="hold"/>
                                        <p:tgtEl>
                                          <p:spTgt spid="92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107504" y="1124744"/>
            <a:ext cx="8784976" cy="4752528"/>
          </a:xfrm>
        </p:spPr>
        <p:txBody>
          <a:bodyPr/>
          <a:lstStyle/>
          <a:p>
            <a:pPr marL="0" indent="0" eaLnBrk="1" hangingPunct="1">
              <a:buNone/>
            </a:pPr>
            <a:r>
              <a:rPr lang="en-US" altLang="zh-CN" sz="2800" b="1" dirty="0" smtClean="0">
                <a:solidFill>
                  <a:srgbClr val="0000CC"/>
                </a:solidFill>
              </a:rPr>
              <a:t>1. public</a:t>
            </a:r>
            <a:r>
              <a:rPr lang="zh-CN" altLang="en-US" sz="2800" b="1" dirty="0">
                <a:solidFill>
                  <a:srgbClr val="0000CC"/>
                </a:solidFill>
              </a:rPr>
              <a:t>继承</a:t>
            </a:r>
            <a:endParaRPr lang="en-US" altLang="zh-CN" sz="2800" b="1" dirty="0">
              <a:solidFill>
                <a:srgbClr val="0000CC"/>
              </a:solidFill>
            </a:endParaRPr>
          </a:p>
          <a:p>
            <a:pPr lvl="1" eaLnBrk="1" hangingPunct="1"/>
            <a:r>
              <a:rPr lang="zh-CN" altLang="en-US" sz="2400" b="1" dirty="0">
                <a:solidFill>
                  <a:srgbClr val="FF0000"/>
                </a:solidFill>
              </a:rPr>
              <a:t>最常用的派生方式</a:t>
            </a:r>
            <a:r>
              <a:rPr lang="zh-CN" altLang="en-US" sz="2400" b="1" dirty="0"/>
              <a:t>，派生类复制了基类数据成员和成员函数的一份复制品。</a:t>
            </a:r>
          </a:p>
          <a:p>
            <a:pPr lvl="1" eaLnBrk="1" hangingPunct="1"/>
            <a:r>
              <a:rPr lang="zh-CN" altLang="en-US" sz="2400" b="1" dirty="0">
                <a:solidFill>
                  <a:srgbClr val="FF0000"/>
                </a:solidFill>
              </a:rPr>
              <a:t>派生类从基类继承到的成员，维持基类成员的可访问性</a:t>
            </a:r>
            <a:r>
              <a:rPr lang="zh-CN" altLang="en-US" sz="2400" b="1" dirty="0"/>
              <a:t>。即基类的</a:t>
            </a:r>
            <a:r>
              <a:rPr lang="en-US" altLang="zh-CN" sz="2400" b="1" dirty="0"/>
              <a:t>public</a:t>
            </a:r>
            <a:r>
              <a:rPr lang="zh-CN" altLang="en-US" sz="2400" b="1" dirty="0"/>
              <a:t>成员在派生类中也是</a:t>
            </a:r>
            <a:r>
              <a:rPr lang="en-US" altLang="zh-CN" sz="2400" b="1" dirty="0"/>
              <a:t>public</a:t>
            </a:r>
            <a:r>
              <a:rPr lang="zh-CN" altLang="en-US" sz="2400" b="1" dirty="0"/>
              <a:t>成员，可被派生类的外部函数访问。</a:t>
            </a:r>
            <a:endParaRPr lang="en-US" altLang="zh-CN" sz="2400" b="1" dirty="0"/>
          </a:p>
          <a:p>
            <a:pPr lvl="1" eaLnBrk="1" hangingPunct="1"/>
            <a:r>
              <a:rPr lang="zh-CN" altLang="en-US" sz="2400" b="1" dirty="0"/>
              <a:t>同样，一个成员若在基类是</a:t>
            </a:r>
            <a:r>
              <a:rPr lang="en-US" altLang="zh-CN" sz="2400" b="1" dirty="0"/>
              <a:t>protected</a:t>
            </a:r>
            <a:r>
              <a:rPr lang="zh-CN" altLang="en-US" sz="2400" b="1" dirty="0"/>
              <a:t>或</a:t>
            </a:r>
            <a:r>
              <a:rPr lang="en-US" altLang="zh-CN" sz="2400" b="1" dirty="0"/>
              <a:t>private</a:t>
            </a:r>
            <a:r>
              <a:rPr lang="zh-CN" altLang="en-US" sz="2400" b="1" dirty="0"/>
              <a:t>属性，它在派生类中仍然是</a:t>
            </a:r>
            <a:r>
              <a:rPr lang="en-US" altLang="zh-CN" sz="2400" b="1" dirty="0"/>
              <a:t>protected</a:t>
            </a:r>
            <a:r>
              <a:rPr lang="zh-CN" altLang="en-US" sz="2400" b="1" dirty="0"/>
              <a:t>或</a:t>
            </a:r>
            <a:r>
              <a:rPr lang="en-US" altLang="zh-CN" sz="2400" b="1" dirty="0"/>
              <a:t>private</a:t>
            </a:r>
            <a:r>
              <a:rPr lang="zh-CN" altLang="en-US" sz="2400" b="1" dirty="0" smtClean="0"/>
              <a:t>属性。</a:t>
            </a:r>
            <a:endParaRPr lang="zh-CN" altLang="en-US" sz="2400" b="1" dirty="0"/>
          </a:p>
          <a:p>
            <a:pPr lvl="1" eaLnBrk="1" hangingPunct="1"/>
            <a:r>
              <a:rPr lang="zh-CN" altLang="en-US" sz="2400" b="1" dirty="0">
                <a:solidFill>
                  <a:srgbClr val="FF0000"/>
                </a:solidFill>
              </a:rPr>
              <a:t>派生类不可直接访问基类的</a:t>
            </a:r>
            <a:r>
              <a:rPr lang="en-US" altLang="zh-CN" sz="2400" b="1" dirty="0">
                <a:solidFill>
                  <a:srgbClr val="FF0000"/>
                </a:solidFill>
              </a:rPr>
              <a:t>private</a:t>
            </a:r>
            <a:r>
              <a:rPr lang="zh-CN" altLang="en-US" sz="2400" b="1" dirty="0">
                <a:solidFill>
                  <a:srgbClr val="FF0000"/>
                </a:solidFill>
              </a:rPr>
              <a:t>成员</a:t>
            </a:r>
            <a:r>
              <a:rPr lang="zh-CN" altLang="en-US" sz="2400" b="1" dirty="0"/>
              <a:t>，可通过基类的共有成员函数</a:t>
            </a:r>
            <a:r>
              <a:rPr lang="zh-CN" altLang="en-US" sz="2400" b="1" dirty="0" smtClean="0"/>
              <a:t>访问</a:t>
            </a:r>
            <a:r>
              <a:rPr lang="zh-CN" altLang="en-US" b="1" dirty="0"/>
              <a:t>。</a:t>
            </a:r>
            <a:endParaRPr lang="zh-CN" altLang="en-US" sz="2400" b="1" dirty="0" smtClean="0"/>
          </a:p>
        </p:txBody>
      </p:sp>
      <p:sp>
        <p:nvSpPr>
          <p:cNvPr id="6"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kern="1200" dirty="0" smtClean="0">
                <a:solidFill>
                  <a:srgbClr val="C00000"/>
                </a:solidFill>
              </a:rPr>
              <a:t>4.3  </a:t>
            </a:r>
            <a:r>
              <a:rPr lang="zh-CN" altLang="en-US" sz="3600" b="1" kern="1200" dirty="0">
                <a:solidFill>
                  <a:srgbClr val="C00000"/>
                </a:solidFill>
              </a:rPr>
              <a:t>继承方式</a:t>
            </a:r>
          </a:p>
        </p:txBody>
      </p:sp>
    </p:spTree>
    <p:extLst>
      <p:ext uri="{BB962C8B-B14F-4D97-AF65-F5344CB8AC3E}">
        <p14:creationId xmlns:p14="http://schemas.microsoft.com/office/powerpoint/2010/main" val="5343680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xEl>
                                              <p:pRg st="1" end="1"/>
                                            </p:txEl>
                                          </p:spTgt>
                                        </p:tgtEl>
                                        <p:attrNameLst>
                                          <p:attrName>style.visibility</p:attrName>
                                        </p:attrNameLst>
                                      </p:cBhvr>
                                      <p:to>
                                        <p:strVal val="visible"/>
                                      </p:to>
                                    </p:set>
                                    <p:anim calcmode="lin" valueType="num">
                                      <p:cBhvr additive="base">
                                        <p:cTn id="7" dur="500" fill="hold"/>
                                        <p:tgtEl>
                                          <p:spTgt spid="1024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2">
                                            <p:txEl>
                                              <p:pRg st="2" end="2"/>
                                            </p:txEl>
                                          </p:spTgt>
                                        </p:tgtEl>
                                        <p:attrNameLst>
                                          <p:attrName>style.visibility</p:attrName>
                                        </p:attrNameLst>
                                      </p:cBhvr>
                                      <p:to>
                                        <p:strVal val="visible"/>
                                      </p:to>
                                    </p:set>
                                    <p:anim calcmode="lin" valueType="num">
                                      <p:cBhvr additive="base">
                                        <p:cTn id="13" dur="500" fill="hold"/>
                                        <p:tgtEl>
                                          <p:spTgt spid="1024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2">
                                            <p:txEl>
                                              <p:pRg st="3" end="3"/>
                                            </p:txEl>
                                          </p:spTgt>
                                        </p:tgtEl>
                                        <p:attrNameLst>
                                          <p:attrName>style.visibility</p:attrName>
                                        </p:attrNameLst>
                                      </p:cBhvr>
                                      <p:to>
                                        <p:strVal val="visible"/>
                                      </p:to>
                                    </p:set>
                                    <p:anim calcmode="lin" valueType="num">
                                      <p:cBhvr additive="base">
                                        <p:cTn id="19" dur="500" fill="hold"/>
                                        <p:tgtEl>
                                          <p:spTgt spid="1024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42">
                                            <p:txEl>
                                              <p:pRg st="4" end="4"/>
                                            </p:txEl>
                                          </p:spTgt>
                                        </p:tgtEl>
                                        <p:attrNameLst>
                                          <p:attrName>style.visibility</p:attrName>
                                        </p:attrNameLst>
                                      </p:cBhvr>
                                      <p:to>
                                        <p:strVal val="visible"/>
                                      </p:to>
                                    </p:set>
                                    <p:anim calcmode="lin" valueType="num">
                                      <p:cBhvr additive="base">
                                        <p:cTn id="25" dur="500" fill="hold"/>
                                        <p:tgtEl>
                                          <p:spTgt spid="1024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08558" y="20447"/>
            <a:ext cx="4427990" cy="4488054"/>
          </a:xfrm>
          <a:prstGeom prst="rect">
            <a:avLst/>
          </a:prstGeom>
          <a:noFill/>
          <a:ln>
            <a:solidFill>
              <a:schemeClr val="tx1"/>
            </a:solidFill>
          </a:ln>
          <a:effectLs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FF9900"/>
              </a:buClr>
              <a:buFont typeface="Wingdings" panose="05000000000000000000" pitchFamily="2" charset="2"/>
              <a:buNone/>
            </a:pPr>
            <a:r>
              <a:rPr kumimoji="1" lang="en-US" altLang="zh-CN" sz="1800" b="1" dirty="0" smtClean="0">
                <a:latin typeface="+mn-lt"/>
                <a:ea typeface="楷体_GB2312" pitchFamily="49" charset="-122"/>
              </a:rPr>
              <a:t>Eg4-2.cpp</a:t>
            </a:r>
          </a:p>
          <a:p>
            <a:pPr eaLnBrk="1" hangingPunct="1">
              <a:buClr>
                <a:srgbClr val="FF9900"/>
              </a:buClr>
              <a:buFont typeface="Wingdings" panose="05000000000000000000" pitchFamily="2" charset="2"/>
              <a:buNone/>
            </a:pPr>
            <a:r>
              <a:rPr kumimoji="1" lang="en-US" altLang="zh-CN" sz="1600" b="1" dirty="0" smtClean="0">
                <a:latin typeface="+mn-lt"/>
                <a:ea typeface="楷体_GB2312" pitchFamily="49" charset="-122"/>
              </a:rPr>
              <a:t>class </a:t>
            </a:r>
            <a:r>
              <a:rPr kumimoji="1" lang="en-US" altLang="zh-CN" sz="1600" b="1" dirty="0">
                <a:latin typeface="+mn-lt"/>
                <a:ea typeface="楷体_GB2312" pitchFamily="49" charset="-122"/>
              </a:rPr>
              <a:t>Base{</a:t>
            </a:r>
          </a:p>
          <a:p>
            <a:pPr eaLnBrk="1" hangingPunct="1">
              <a:buClr>
                <a:srgbClr val="FF9900"/>
              </a:buClr>
              <a:buFont typeface="Wingdings" panose="05000000000000000000" pitchFamily="2" charset="2"/>
              <a:buNone/>
            </a:pPr>
            <a:r>
              <a:rPr kumimoji="1" lang="en-US" altLang="zh-CN" sz="1600" b="1" dirty="0">
                <a:latin typeface="+mn-lt"/>
                <a:ea typeface="楷体_GB2312" pitchFamily="49" charset="-122"/>
              </a:rPr>
              <a:t>	</a:t>
            </a:r>
            <a:r>
              <a:rPr kumimoji="1" lang="en-US" altLang="zh-CN" sz="1600" b="1" dirty="0" err="1">
                <a:latin typeface="+mn-lt"/>
                <a:ea typeface="楷体_GB2312" pitchFamily="49" charset="-122"/>
              </a:rPr>
              <a:t>int</a:t>
            </a:r>
            <a:r>
              <a:rPr kumimoji="1" lang="en-US" altLang="zh-CN" sz="1600" b="1" dirty="0">
                <a:latin typeface="+mn-lt"/>
                <a:ea typeface="楷体_GB2312" pitchFamily="49" charset="-122"/>
              </a:rPr>
              <a:t> x;</a:t>
            </a:r>
          </a:p>
          <a:p>
            <a:pPr eaLnBrk="1" hangingPunct="1">
              <a:buClr>
                <a:srgbClr val="FF9900"/>
              </a:buClr>
              <a:buFont typeface="Wingdings" panose="05000000000000000000" pitchFamily="2" charset="2"/>
              <a:buNone/>
            </a:pPr>
            <a:r>
              <a:rPr kumimoji="1" lang="en-US" altLang="zh-CN" sz="1600" b="1" dirty="0">
                <a:latin typeface="+mn-lt"/>
                <a:ea typeface="楷体_GB2312" pitchFamily="49" charset="-122"/>
              </a:rPr>
              <a:t>public:</a:t>
            </a:r>
          </a:p>
          <a:p>
            <a:pPr eaLnBrk="1" hangingPunct="1">
              <a:buClr>
                <a:srgbClr val="FF9900"/>
              </a:buClr>
              <a:buFont typeface="Wingdings" panose="05000000000000000000" pitchFamily="2" charset="2"/>
              <a:buNone/>
            </a:pPr>
            <a:r>
              <a:rPr kumimoji="1" lang="en-US" altLang="zh-CN" sz="1600" b="1" dirty="0">
                <a:latin typeface="+mn-lt"/>
                <a:ea typeface="楷体_GB2312" pitchFamily="49" charset="-122"/>
              </a:rPr>
              <a:t>	void </a:t>
            </a:r>
            <a:r>
              <a:rPr kumimoji="1" lang="en-US" altLang="zh-CN" sz="1600" b="1" dirty="0" err="1">
                <a:latin typeface="+mn-lt"/>
                <a:ea typeface="楷体_GB2312" pitchFamily="49" charset="-122"/>
              </a:rPr>
              <a:t>setx</a:t>
            </a:r>
            <a:r>
              <a:rPr kumimoji="1" lang="en-US" altLang="zh-CN" sz="1600" b="1" dirty="0">
                <a:latin typeface="+mn-lt"/>
                <a:ea typeface="楷体_GB2312" pitchFamily="49" charset="-122"/>
              </a:rPr>
              <a:t>(</a:t>
            </a:r>
            <a:r>
              <a:rPr kumimoji="1" lang="en-US" altLang="zh-CN" sz="1600" b="1" dirty="0" err="1">
                <a:latin typeface="+mn-lt"/>
                <a:ea typeface="楷体_GB2312" pitchFamily="49" charset="-122"/>
              </a:rPr>
              <a:t>int</a:t>
            </a:r>
            <a:r>
              <a:rPr kumimoji="1" lang="en-US" altLang="zh-CN" sz="1600" b="1" dirty="0">
                <a:latin typeface="+mn-lt"/>
                <a:ea typeface="楷体_GB2312" pitchFamily="49" charset="-122"/>
              </a:rPr>
              <a:t> n</a:t>
            </a:r>
            <a:r>
              <a:rPr kumimoji="1" lang="en-US" altLang="zh-CN" sz="1600" b="1" dirty="0" smtClean="0">
                <a:latin typeface="+mn-lt"/>
                <a:ea typeface="楷体_GB2312" pitchFamily="49" charset="-122"/>
              </a:rPr>
              <a:t>){x=n; }</a:t>
            </a:r>
            <a:endParaRPr kumimoji="1" lang="en-US" altLang="zh-CN" sz="1600" b="1" dirty="0">
              <a:latin typeface="+mn-lt"/>
              <a:ea typeface="楷体_GB2312" pitchFamily="49" charset="-122"/>
            </a:endParaRPr>
          </a:p>
          <a:p>
            <a:pPr eaLnBrk="1" hangingPunct="1">
              <a:buClr>
                <a:srgbClr val="FF9900"/>
              </a:buClr>
              <a:buFont typeface="Wingdings" panose="05000000000000000000" pitchFamily="2" charset="2"/>
              <a:buNone/>
            </a:pPr>
            <a:r>
              <a:rPr kumimoji="1" lang="en-US" altLang="zh-CN" sz="1600" b="1" dirty="0">
                <a:latin typeface="+mn-lt"/>
                <a:ea typeface="楷体_GB2312" pitchFamily="49" charset="-122"/>
              </a:rPr>
              <a:t>	</a:t>
            </a:r>
            <a:r>
              <a:rPr kumimoji="1" lang="en-US" altLang="zh-CN" sz="1600" b="1" dirty="0" err="1">
                <a:latin typeface="+mn-lt"/>
                <a:ea typeface="楷体_GB2312" pitchFamily="49" charset="-122"/>
              </a:rPr>
              <a:t>int</a:t>
            </a:r>
            <a:r>
              <a:rPr kumimoji="1" lang="en-US" altLang="zh-CN" sz="1600" b="1" dirty="0">
                <a:latin typeface="+mn-lt"/>
                <a:ea typeface="楷体_GB2312" pitchFamily="49" charset="-122"/>
              </a:rPr>
              <a:t> </a:t>
            </a:r>
            <a:r>
              <a:rPr kumimoji="1" lang="en-US" altLang="zh-CN" sz="1600" b="1" dirty="0" err="1">
                <a:latin typeface="+mn-lt"/>
                <a:ea typeface="楷体_GB2312" pitchFamily="49" charset="-122"/>
              </a:rPr>
              <a:t>getx</a:t>
            </a:r>
            <a:r>
              <a:rPr kumimoji="1" lang="en-US" altLang="zh-CN" sz="1600" b="1" dirty="0" smtClean="0">
                <a:latin typeface="+mn-lt"/>
                <a:ea typeface="楷体_GB2312" pitchFamily="49" charset="-122"/>
              </a:rPr>
              <a:t>(){return </a:t>
            </a:r>
            <a:r>
              <a:rPr kumimoji="1" lang="en-US" altLang="zh-CN" sz="1600" b="1" dirty="0">
                <a:latin typeface="+mn-lt"/>
                <a:ea typeface="楷体_GB2312" pitchFamily="49" charset="-122"/>
              </a:rPr>
              <a:t>x;  }</a:t>
            </a:r>
          </a:p>
          <a:p>
            <a:pPr eaLnBrk="1" hangingPunct="1">
              <a:buClr>
                <a:srgbClr val="FF9900"/>
              </a:buClr>
              <a:buFont typeface="Wingdings" panose="05000000000000000000" pitchFamily="2" charset="2"/>
              <a:buNone/>
            </a:pPr>
            <a:r>
              <a:rPr kumimoji="1" lang="en-US" altLang="zh-CN" sz="1600" b="1" dirty="0">
                <a:latin typeface="+mn-lt"/>
                <a:ea typeface="楷体_GB2312" pitchFamily="49" charset="-122"/>
              </a:rPr>
              <a:t>	void </a:t>
            </a:r>
            <a:r>
              <a:rPr kumimoji="1" lang="en-US" altLang="zh-CN" sz="1600" b="1" dirty="0" err="1">
                <a:latin typeface="+mn-lt"/>
                <a:ea typeface="楷体_GB2312" pitchFamily="49" charset="-122"/>
              </a:rPr>
              <a:t>showx</a:t>
            </a:r>
            <a:r>
              <a:rPr kumimoji="1" lang="en-US" altLang="zh-CN" sz="1600" b="1" dirty="0">
                <a:latin typeface="+mn-lt"/>
                <a:ea typeface="楷体_GB2312" pitchFamily="49" charset="-122"/>
              </a:rPr>
              <a:t>()	</a:t>
            </a:r>
            <a:r>
              <a:rPr kumimoji="1" lang="en-US" altLang="zh-CN" sz="1600" b="1" dirty="0" smtClean="0">
                <a:latin typeface="+mn-lt"/>
                <a:ea typeface="楷体_GB2312" pitchFamily="49" charset="-122"/>
              </a:rPr>
              <a:t>{</a:t>
            </a:r>
            <a:r>
              <a:rPr kumimoji="1" lang="en-US" altLang="zh-CN" sz="1600" b="1" dirty="0" err="1" smtClean="0">
                <a:latin typeface="+mn-lt"/>
                <a:ea typeface="楷体_GB2312" pitchFamily="49" charset="-122"/>
              </a:rPr>
              <a:t>cout</a:t>
            </a:r>
            <a:r>
              <a:rPr kumimoji="1" lang="en-US" altLang="zh-CN" sz="1600" b="1" dirty="0">
                <a:latin typeface="+mn-lt"/>
                <a:ea typeface="楷体_GB2312" pitchFamily="49" charset="-122"/>
              </a:rPr>
              <a:t>&lt;&lt;x&lt;&lt;</a:t>
            </a:r>
            <a:r>
              <a:rPr kumimoji="1" lang="en-US" altLang="zh-CN" sz="1600" b="1" dirty="0" err="1">
                <a:latin typeface="+mn-lt"/>
                <a:ea typeface="楷体_GB2312" pitchFamily="49" charset="-122"/>
              </a:rPr>
              <a:t>endl</a:t>
            </a:r>
            <a:r>
              <a:rPr kumimoji="1" lang="en-US" altLang="zh-CN" sz="1600" b="1" dirty="0">
                <a:latin typeface="+mn-lt"/>
                <a:ea typeface="楷体_GB2312" pitchFamily="49" charset="-122"/>
              </a:rPr>
              <a:t>; </a:t>
            </a:r>
            <a:r>
              <a:rPr kumimoji="1" lang="en-US" altLang="zh-CN" sz="1600" b="1" dirty="0" smtClean="0">
                <a:latin typeface="+mn-lt"/>
                <a:ea typeface="楷体_GB2312" pitchFamily="49" charset="-122"/>
              </a:rPr>
              <a:t>}</a:t>
            </a:r>
            <a:endParaRPr kumimoji="1" lang="en-US" altLang="zh-CN" sz="1600" b="1" dirty="0">
              <a:latin typeface="+mn-lt"/>
              <a:ea typeface="楷体_GB2312" pitchFamily="49" charset="-122"/>
            </a:endParaRPr>
          </a:p>
          <a:p>
            <a:pPr eaLnBrk="1" hangingPunct="1">
              <a:buClr>
                <a:srgbClr val="FF9900"/>
              </a:buClr>
              <a:buFont typeface="Wingdings" panose="05000000000000000000" pitchFamily="2" charset="2"/>
              <a:buNone/>
            </a:pPr>
            <a:r>
              <a:rPr kumimoji="1" lang="en-US" altLang="zh-CN" sz="1600" b="1" dirty="0" smtClean="0">
                <a:latin typeface="+mn-lt"/>
                <a:ea typeface="楷体_GB2312" pitchFamily="49" charset="-122"/>
              </a:rPr>
              <a:t>};</a:t>
            </a:r>
          </a:p>
          <a:p>
            <a:pPr eaLnBrk="1" hangingPunct="1">
              <a:buClr>
                <a:srgbClr val="FF9900"/>
              </a:buClr>
              <a:buFont typeface="Wingdings" panose="05000000000000000000" pitchFamily="2" charset="2"/>
              <a:buNone/>
            </a:pPr>
            <a:r>
              <a:rPr kumimoji="1" lang="en-US" altLang="zh-CN" sz="1600" b="1" dirty="0">
                <a:ea typeface="楷体_GB2312" pitchFamily="49" charset="-122"/>
              </a:rPr>
              <a:t>class </a:t>
            </a:r>
            <a:r>
              <a:rPr kumimoji="1" lang="en-US" altLang="zh-CN" sz="1600" b="1" dirty="0" err="1">
                <a:ea typeface="楷体_GB2312" pitchFamily="49" charset="-122"/>
              </a:rPr>
              <a:t>Derived:</a:t>
            </a:r>
            <a:r>
              <a:rPr kumimoji="1" lang="en-US" altLang="zh-CN" sz="1600" b="1" dirty="0" err="1">
                <a:solidFill>
                  <a:srgbClr val="FF0000"/>
                </a:solidFill>
                <a:ea typeface="楷体_GB2312" pitchFamily="49" charset="-122"/>
              </a:rPr>
              <a:t>public</a:t>
            </a:r>
            <a:r>
              <a:rPr kumimoji="1" lang="en-US" altLang="zh-CN" sz="1600" b="1" dirty="0">
                <a:ea typeface="楷体_GB2312" pitchFamily="49" charset="-122"/>
              </a:rPr>
              <a:t> Base{</a:t>
            </a:r>
          </a:p>
          <a:p>
            <a:pPr eaLnBrk="1" hangingPunct="1">
              <a:buClr>
                <a:srgbClr val="FF9900"/>
              </a:buClr>
              <a:buFont typeface="Wingdings" panose="05000000000000000000" pitchFamily="2" charset="2"/>
              <a:buNone/>
            </a:pPr>
            <a:r>
              <a:rPr kumimoji="1" lang="en-US" altLang="zh-CN" sz="1600" b="1" dirty="0">
                <a:ea typeface="楷体_GB2312" pitchFamily="49" charset="-122"/>
              </a:rPr>
              <a:t>	</a:t>
            </a:r>
            <a:r>
              <a:rPr kumimoji="1" lang="en-US" altLang="zh-CN" sz="1600" b="1" dirty="0" err="1">
                <a:ea typeface="楷体_GB2312" pitchFamily="49" charset="-122"/>
              </a:rPr>
              <a:t>int</a:t>
            </a:r>
            <a:r>
              <a:rPr kumimoji="1" lang="en-US" altLang="zh-CN" sz="1600" b="1" dirty="0">
                <a:ea typeface="楷体_GB2312" pitchFamily="49" charset="-122"/>
              </a:rPr>
              <a:t> y;</a:t>
            </a:r>
          </a:p>
          <a:p>
            <a:pPr eaLnBrk="1" hangingPunct="1">
              <a:buClr>
                <a:srgbClr val="FF9900"/>
              </a:buClr>
              <a:buFont typeface="Wingdings" panose="05000000000000000000" pitchFamily="2" charset="2"/>
              <a:buNone/>
            </a:pPr>
            <a:r>
              <a:rPr kumimoji="1" lang="en-US" altLang="zh-CN" sz="1600" b="1" dirty="0">
                <a:ea typeface="楷体_GB2312" pitchFamily="49" charset="-122"/>
              </a:rPr>
              <a:t>public:</a:t>
            </a:r>
          </a:p>
          <a:p>
            <a:pPr eaLnBrk="1" hangingPunct="1">
              <a:buClr>
                <a:srgbClr val="FF9900"/>
              </a:buClr>
              <a:buFont typeface="Wingdings" panose="05000000000000000000" pitchFamily="2" charset="2"/>
              <a:buNone/>
            </a:pPr>
            <a:r>
              <a:rPr kumimoji="1" lang="en-US" altLang="zh-CN" sz="1600" b="1" dirty="0">
                <a:ea typeface="楷体_GB2312" pitchFamily="49" charset="-122"/>
              </a:rPr>
              <a:t>	void </a:t>
            </a:r>
            <a:r>
              <a:rPr kumimoji="1" lang="en-US" altLang="zh-CN" sz="1600" b="1" dirty="0" err="1">
                <a:ea typeface="楷体_GB2312" pitchFamily="49" charset="-122"/>
              </a:rPr>
              <a:t>sety</a:t>
            </a:r>
            <a:r>
              <a:rPr kumimoji="1" lang="en-US" altLang="zh-CN" sz="1600" b="1" dirty="0">
                <a:ea typeface="楷体_GB2312" pitchFamily="49" charset="-122"/>
              </a:rPr>
              <a:t>(</a:t>
            </a:r>
            <a:r>
              <a:rPr kumimoji="1" lang="en-US" altLang="zh-CN" sz="1600" b="1" dirty="0" err="1">
                <a:ea typeface="楷体_GB2312" pitchFamily="49" charset="-122"/>
              </a:rPr>
              <a:t>int</a:t>
            </a:r>
            <a:r>
              <a:rPr kumimoji="1" lang="en-US" altLang="zh-CN" sz="1600" b="1" dirty="0">
                <a:ea typeface="楷体_GB2312" pitchFamily="49" charset="-122"/>
              </a:rPr>
              <a:t> n</a:t>
            </a:r>
            <a:r>
              <a:rPr kumimoji="1" lang="en-US" altLang="zh-CN" sz="1600" b="1" dirty="0" smtClean="0">
                <a:ea typeface="楷体_GB2312" pitchFamily="49" charset="-122"/>
              </a:rPr>
              <a:t>){y=n; }</a:t>
            </a:r>
            <a:endParaRPr kumimoji="1" lang="en-US" altLang="zh-CN" sz="1600" b="1" dirty="0">
              <a:ea typeface="楷体_GB2312" pitchFamily="49" charset="-122"/>
            </a:endParaRPr>
          </a:p>
          <a:p>
            <a:pPr eaLnBrk="1" hangingPunct="1">
              <a:buClr>
                <a:srgbClr val="FF9900"/>
              </a:buClr>
              <a:buFont typeface="Wingdings" panose="05000000000000000000" pitchFamily="2" charset="2"/>
              <a:buNone/>
            </a:pPr>
            <a:r>
              <a:rPr kumimoji="1" lang="en-US" altLang="zh-CN" sz="1600" b="1" dirty="0">
                <a:ea typeface="楷体_GB2312" pitchFamily="49" charset="-122"/>
              </a:rPr>
              <a:t>	void </a:t>
            </a:r>
            <a:r>
              <a:rPr kumimoji="1" lang="en-US" altLang="zh-CN" sz="1600" b="1" dirty="0" err="1">
                <a:ea typeface="楷体_GB2312" pitchFamily="49" charset="-122"/>
              </a:rPr>
              <a:t>sety</a:t>
            </a:r>
            <a:r>
              <a:rPr kumimoji="1" lang="en-US" altLang="zh-CN" sz="1600" b="1" dirty="0" smtClean="0">
                <a:ea typeface="楷体_GB2312" pitchFamily="49" charset="-122"/>
              </a:rPr>
              <a:t>(){y=</a:t>
            </a:r>
            <a:r>
              <a:rPr kumimoji="1" lang="en-US" altLang="zh-CN" sz="1600" b="1" dirty="0" err="1" smtClean="0">
                <a:ea typeface="楷体_GB2312" pitchFamily="49" charset="-122"/>
              </a:rPr>
              <a:t>getx</a:t>
            </a:r>
            <a:r>
              <a:rPr kumimoji="1" lang="en-US" altLang="zh-CN" sz="1600" b="1" dirty="0">
                <a:ea typeface="楷体_GB2312" pitchFamily="49" charset="-122"/>
              </a:rPr>
              <a:t>();  </a:t>
            </a:r>
            <a:r>
              <a:rPr kumimoji="1" lang="en-US" altLang="zh-CN" sz="1600" b="1" dirty="0" smtClean="0">
                <a:ea typeface="楷体_GB2312" pitchFamily="49" charset="-122"/>
              </a:rPr>
              <a:t>}</a:t>
            </a:r>
            <a:endParaRPr kumimoji="1" lang="en-US" altLang="zh-CN" sz="1600" b="1" dirty="0">
              <a:ea typeface="楷体_GB2312" pitchFamily="49" charset="-122"/>
            </a:endParaRPr>
          </a:p>
          <a:p>
            <a:pPr eaLnBrk="1" hangingPunct="1">
              <a:buClr>
                <a:srgbClr val="FF9900"/>
              </a:buClr>
              <a:buFont typeface="Wingdings" panose="05000000000000000000" pitchFamily="2" charset="2"/>
              <a:buNone/>
            </a:pPr>
            <a:r>
              <a:rPr kumimoji="1" lang="en-US" altLang="zh-CN" sz="1600" b="1" dirty="0">
                <a:ea typeface="楷体_GB2312" pitchFamily="49" charset="-122"/>
              </a:rPr>
              <a:t>	void showy</a:t>
            </a:r>
            <a:r>
              <a:rPr kumimoji="1" lang="en-US" altLang="zh-CN" sz="1600" b="1" dirty="0" smtClean="0">
                <a:ea typeface="楷体_GB2312" pitchFamily="49" charset="-122"/>
              </a:rPr>
              <a:t>(){</a:t>
            </a:r>
            <a:r>
              <a:rPr kumimoji="1" lang="en-US" altLang="zh-CN" sz="1600" b="1" dirty="0" err="1" smtClean="0">
                <a:ea typeface="楷体_GB2312" pitchFamily="49" charset="-122"/>
              </a:rPr>
              <a:t>cout</a:t>
            </a:r>
            <a:r>
              <a:rPr kumimoji="1" lang="en-US" altLang="zh-CN" sz="1600" b="1" dirty="0">
                <a:ea typeface="楷体_GB2312" pitchFamily="49" charset="-122"/>
              </a:rPr>
              <a:t>&lt;&lt;y&lt;&lt;</a:t>
            </a:r>
            <a:r>
              <a:rPr kumimoji="1" lang="en-US" altLang="zh-CN" sz="1600" b="1" dirty="0" err="1">
                <a:ea typeface="楷体_GB2312" pitchFamily="49" charset="-122"/>
              </a:rPr>
              <a:t>endl</a:t>
            </a:r>
            <a:r>
              <a:rPr kumimoji="1" lang="en-US" altLang="zh-CN" sz="1600" b="1" dirty="0">
                <a:ea typeface="楷体_GB2312" pitchFamily="49" charset="-122"/>
              </a:rPr>
              <a:t>;  </a:t>
            </a:r>
            <a:r>
              <a:rPr kumimoji="1" lang="en-US" altLang="zh-CN" sz="1600" b="1" dirty="0" smtClean="0">
                <a:ea typeface="楷体_GB2312" pitchFamily="49" charset="-122"/>
              </a:rPr>
              <a:t>}</a:t>
            </a:r>
            <a:endParaRPr kumimoji="1" lang="en-US" altLang="zh-CN" sz="1600" b="1" dirty="0">
              <a:ea typeface="楷体_GB2312" pitchFamily="49" charset="-122"/>
            </a:endParaRPr>
          </a:p>
          <a:p>
            <a:pPr eaLnBrk="1" hangingPunct="1">
              <a:buClr>
                <a:srgbClr val="FF9900"/>
              </a:buClr>
              <a:buFont typeface="Wingdings" panose="05000000000000000000" pitchFamily="2" charset="2"/>
              <a:buNone/>
            </a:pPr>
            <a:r>
              <a:rPr kumimoji="1" lang="en-US" altLang="zh-CN" sz="1600" b="1" dirty="0" smtClean="0">
                <a:ea typeface="楷体_GB2312" pitchFamily="49" charset="-122"/>
              </a:rPr>
              <a:t>};</a:t>
            </a:r>
            <a:endParaRPr kumimoji="1" lang="en-US" altLang="zh-CN" sz="1600" b="1" dirty="0">
              <a:ea typeface="楷体_GB2312" pitchFamily="49" charset="-122"/>
            </a:endParaRPr>
          </a:p>
        </p:txBody>
      </p:sp>
      <p:sp>
        <p:nvSpPr>
          <p:cNvPr id="11268" name="Rectangle 4"/>
          <p:cNvSpPr>
            <a:spLocks noChangeArrowheads="1"/>
          </p:cNvSpPr>
          <p:nvPr/>
        </p:nvSpPr>
        <p:spPr bwMode="auto">
          <a:xfrm>
            <a:off x="314551" y="4581525"/>
            <a:ext cx="4429082" cy="2087835"/>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1600" b="1" dirty="0"/>
              <a:t>void main()</a:t>
            </a:r>
          </a:p>
          <a:p>
            <a:pPr eaLnBrk="1" hangingPunct="1">
              <a:buFontTx/>
              <a:buNone/>
            </a:pPr>
            <a:r>
              <a:rPr lang="en-US" altLang="zh-CN" sz="1600" b="1" dirty="0"/>
              <a:t>{	Derived </a:t>
            </a:r>
            <a:r>
              <a:rPr lang="en-US" altLang="zh-CN" sz="1600" b="1" dirty="0" err="1"/>
              <a:t>obj</a:t>
            </a:r>
            <a:r>
              <a:rPr lang="en-US" altLang="zh-CN" sz="1600" b="1" dirty="0"/>
              <a:t>;</a:t>
            </a:r>
          </a:p>
          <a:p>
            <a:pPr eaLnBrk="1" hangingPunct="1">
              <a:buFontTx/>
              <a:buNone/>
            </a:pPr>
            <a:r>
              <a:rPr lang="en-US" altLang="zh-CN" sz="1600" b="1" dirty="0"/>
              <a:t>	</a:t>
            </a:r>
            <a:r>
              <a:rPr lang="en-US" altLang="zh-CN" sz="1600" b="1" dirty="0" err="1">
                <a:solidFill>
                  <a:srgbClr val="FF0000"/>
                </a:solidFill>
              </a:rPr>
              <a:t>obj.setx</a:t>
            </a:r>
            <a:r>
              <a:rPr lang="en-US" altLang="zh-CN" sz="1600" b="1" dirty="0">
                <a:solidFill>
                  <a:srgbClr val="FF0000"/>
                </a:solidFill>
              </a:rPr>
              <a:t>(10</a:t>
            </a:r>
            <a:r>
              <a:rPr lang="en-US" altLang="zh-CN" sz="1600" b="1" dirty="0" smtClean="0">
                <a:solidFill>
                  <a:srgbClr val="FF0000"/>
                </a:solidFill>
              </a:rPr>
              <a:t>); </a:t>
            </a:r>
            <a:r>
              <a:rPr lang="en-US" altLang="zh-CN" sz="1600" b="1" dirty="0" err="1" smtClean="0">
                <a:solidFill>
                  <a:srgbClr val="FF0000"/>
                </a:solidFill>
              </a:rPr>
              <a:t>obj.showx</a:t>
            </a:r>
            <a:r>
              <a:rPr lang="en-US" altLang="zh-CN" sz="1600" b="1" dirty="0" smtClean="0">
                <a:solidFill>
                  <a:srgbClr val="FF0000"/>
                </a:solidFill>
              </a:rPr>
              <a:t>();</a:t>
            </a:r>
            <a:endParaRPr lang="en-US" altLang="zh-CN" sz="1600" b="1" dirty="0"/>
          </a:p>
          <a:p>
            <a:pPr eaLnBrk="1" hangingPunct="1">
              <a:buFontTx/>
              <a:buNone/>
            </a:pPr>
            <a:r>
              <a:rPr lang="en-US" altLang="zh-CN" sz="1600" b="1" dirty="0"/>
              <a:t>   </a:t>
            </a:r>
            <a:r>
              <a:rPr lang="en-US" altLang="zh-CN" sz="1600" b="1" dirty="0" smtClean="0"/>
              <a:t>	</a:t>
            </a:r>
            <a:r>
              <a:rPr lang="en-US" altLang="zh-CN" sz="1600" b="1" dirty="0" err="1" smtClean="0"/>
              <a:t>obj.sety</a:t>
            </a:r>
            <a:r>
              <a:rPr lang="en-US" altLang="zh-CN" sz="1600" b="1" dirty="0" smtClean="0"/>
              <a:t>(20); </a:t>
            </a:r>
            <a:r>
              <a:rPr lang="en-US" altLang="zh-CN" sz="1600" b="1" dirty="0" err="1" smtClean="0"/>
              <a:t>obj.showy</a:t>
            </a:r>
            <a:r>
              <a:rPr lang="en-US" altLang="zh-CN" sz="1600" b="1" dirty="0" smtClean="0"/>
              <a:t>();</a:t>
            </a:r>
          </a:p>
          <a:p>
            <a:pPr eaLnBrk="1" hangingPunct="1">
              <a:buFontTx/>
              <a:buNone/>
            </a:pPr>
            <a:r>
              <a:rPr lang="en-US" altLang="zh-CN" sz="1600" b="1" dirty="0"/>
              <a:t>	</a:t>
            </a:r>
            <a:r>
              <a:rPr lang="en-US" altLang="zh-CN" sz="1600" b="1" dirty="0" err="1" smtClean="0"/>
              <a:t>obj.sety</a:t>
            </a:r>
            <a:r>
              <a:rPr lang="en-US" altLang="zh-CN" sz="1600" b="1" dirty="0" smtClean="0"/>
              <a:t>();</a:t>
            </a:r>
            <a:endParaRPr lang="en-US" altLang="zh-CN" sz="1600" b="1" dirty="0"/>
          </a:p>
          <a:p>
            <a:pPr eaLnBrk="1" hangingPunct="1">
              <a:buFontTx/>
              <a:buNone/>
            </a:pPr>
            <a:r>
              <a:rPr lang="en-US" altLang="zh-CN" sz="1600" b="1" dirty="0"/>
              <a:t>   </a:t>
            </a:r>
            <a:r>
              <a:rPr lang="en-US" altLang="zh-CN" sz="1600" b="1" dirty="0" smtClean="0"/>
              <a:t>	</a:t>
            </a:r>
            <a:r>
              <a:rPr lang="en-US" altLang="zh-CN" sz="1600" b="1" dirty="0" err="1" smtClean="0"/>
              <a:t>obj.showx</a:t>
            </a:r>
            <a:r>
              <a:rPr lang="en-US" altLang="zh-CN" sz="1600" b="1" dirty="0" smtClean="0"/>
              <a:t>();</a:t>
            </a:r>
            <a:r>
              <a:rPr lang="en-US" altLang="zh-CN" sz="1600" b="1" dirty="0"/>
              <a:t> </a:t>
            </a:r>
            <a:r>
              <a:rPr lang="en-US" altLang="zh-CN" sz="1600" b="1" dirty="0" err="1" smtClean="0"/>
              <a:t>obj.showy</a:t>
            </a:r>
            <a:r>
              <a:rPr lang="en-US" altLang="zh-CN" sz="1600" b="1" dirty="0" smtClean="0"/>
              <a:t>();</a:t>
            </a:r>
            <a:endParaRPr lang="en-US" altLang="zh-CN" sz="1600" b="1" dirty="0"/>
          </a:p>
          <a:p>
            <a:pPr eaLnBrk="1" hangingPunct="1">
              <a:buFontTx/>
              <a:buNone/>
            </a:pPr>
            <a:r>
              <a:rPr lang="en-US" altLang="zh-CN" sz="1600" b="1" dirty="0"/>
              <a:t>}</a:t>
            </a:r>
          </a:p>
          <a:p>
            <a:pPr eaLnBrk="1" hangingPunct="1">
              <a:buClr>
                <a:srgbClr val="FF9900"/>
              </a:buClr>
              <a:buFont typeface="Wingdings" panose="05000000000000000000" pitchFamily="2" charset="2"/>
              <a:buNone/>
            </a:pPr>
            <a:endParaRPr kumimoji="1" lang="en-US" altLang="zh-CN" sz="1800" b="1" dirty="0">
              <a:latin typeface="+mn-lt"/>
              <a:ea typeface="楷体_GB2312" pitchFamily="49" charset="-122"/>
            </a:endParaRPr>
          </a:p>
        </p:txBody>
      </p:sp>
      <p:sp>
        <p:nvSpPr>
          <p:cNvPr id="11269" name="Rectangle 5"/>
          <p:cNvSpPr>
            <a:spLocks noChangeArrowheads="1"/>
          </p:cNvSpPr>
          <p:nvPr/>
        </p:nvSpPr>
        <p:spPr bwMode="auto">
          <a:xfrm>
            <a:off x="6011863" y="1412875"/>
            <a:ext cx="2808287" cy="1190625"/>
          </a:xfrm>
          <a:prstGeom prst="rect">
            <a:avLst/>
          </a:prstGeom>
          <a:solidFill>
            <a:schemeClr val="bg1"/>
          </a:solidFill>
          <a:ln w="3175">
            <a:solidFill>
              <a:schemeClr val="tx1"/>
            </a:solidFill>
            <a:miter lim="800000"/>
            <a:headEnd/>
            <a:tailEnd/>
          </a:ln>
          <a:effectLs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rPr>
              <a:t>Setx()</a:t>
            </a:r>
          </a:p>
          <a:p>
            <a:pPr eaLnBrk="1" hangingPunct="1">
              <a:spcBef>
                <a:spcPct val="0"/>
              </a:spcBef>
              <a:buFontTx/>
              <a:buNone/>
            </a:pPr>
            <a:r>
              <a:rPr kumimoji="1" lang="en-US" altLang="zh-CN" sz="2400" b="1">
                <a:latin typeface="Times New Roman" panose="02020603050405020304" pitchFamily="18" charset="0"/>
              </a:rPr>
              <a:t>Getx()</a:t>
            </a:r>
          </a:p>
          <a:p>
            <a:pPr eaLnBrk="1" hangingPunct="1">
              <a:spcBef>
                <a:spcPct val="0"/>
              </a:spcBef>
              <a:buFontTx/>
              <a:buNone/>
            </a:pPr>
            <a:r>
              <a:rPr kumimoji="1" lang="en-US" altLang="zh-CN" sz="2400" b="1">
                <a:latin typeface="Times New Roman" panose="02020603050405020304" pitchFamily="18" charset="0"/>
              </a:rPr>
              <a:t>Showx()</a:t>
            </a:r>
          </a:p>
        </p:txBody>
      </p:sp>
      <p:sp>
        <p:nvSpPr>
          <p:cNvPr id="11270" name="Oval 6"/>
          <p:cNvSpPr>
            <a:spLocks noChangeArrowheads="1"/>
          </p:cNvSpPr>
          <p:nvPr/>
        </p:nvSpPr>
        <p:spPr bwMode="auto">
          <a:xfrm>
            <a:off x="8027988" y="1700213"/>
            <a:ext cx="500062" cy="612775"/>
          </a:xfrm>
          <a:prstGeom prst="ellipse">
            <a:avLst/>
          </a:prstGeom>
          <a:solidFill>
            <a:schemeClr val="tx1"/>
          </a:solid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solidFill>
                  <a:schemeClr val="bg1"/>
                </a:solidFill>
                <a:latin typeface="Times New Roman" panose="02020603050405020304" pitchFamily="18" charset="0"/>
              </a:rPr>
              <a:t>x</a:t>
            </a:r>
          </a:p>
        </p:txBody>
      </p:sp>
      <p:sp>
        <p:nvSpPr>
          <p:cNvPr id="11271" name="Rectangle 7"/>
          <p:cNvSpPr>
            <a:spLocks noChangeArrowheads="1"/>
          </p:cNvSpPr>
          <p:nvPr/>
        </p:nvSpPr>
        <p:spPr bwMode="auto">
          <a:xfrm>
            <a:off x="6011863" y="3357563"/>
            <a:ext cx="2808287" cy="1190625"/>
          </a:xfrm>
          <a:prstGeom prst="rect">
            <a:avLst/>
          </a:prstGeom>
          <a:solidFill>
            <a:schemeClr val="bg1"/>
          </a:solidFill>
          <a:ln w="3175">
            <a:solidFill>
              <a:schemeClr val="tx1"/>
            </a:solidFill>
            <a:miter lim="800000"/>
            <a:headEnd/>
            <a:tailEnd/>
          </a:ln>
          <a:effectLst/>
          <a:extLst/>
        </p:spPr>
        <p:txBody>
          <a:bodyPr wrap="squar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dirty="0" err="1">
                <a:latin typeface="Times New Roman" panose="02020603050405020304" pitchFamily="18" charset="0"/>
              </a:rPr>
              <a:t>Setx</a:t>
            </a:r>
            <a:r>
              <a:rPr kumimoji="1" lang="en-US" altLang="zh-CN" sz="2400" b="1" dirty="0">
                <a:latin typeface="Times New Roman" panose="02020603050405020304" pitchFamily="18" charset="0"/>
              </a:rPr>
              <a:t>()</a:t>
            </a:r>
          </a:p>
          <a:p>
            <a:pPr eaLnBrk="1" hangingPunct="1">
              <a:spcBef>
                <a:spcPct val="0"/>
              </a:spcBef>
              <a:buFontTx/>
              <a:buNone/>
            </a:pPr>
            <a:r>
              <a:rPr kumimoji="1" lang="en-US" altLang="zh-CN" sz="2400" b="1" dirty="0" err="1">
                <a:latin typeface="Times New Roman" panose="02020603050405020304" pitchFamily="18" charset="0"/>
              </a:rPr>
              <a:t>Getx</a:t>
            </a:r>
            <a:r>
              <a:rPr kumimoji="1" lang="en-US" altLang="zh-CN" sz="2400" b="1" dirty="0">
                <a:latin typeface="Times New Roman" panose="02020603050405020304" pitchFamily="18" charset="0"/>
              </a:rPr>
              <a:t>()</a:t>
            </a:r>
          </a:p>
          <a:p>
            <a:pPr eaLnBrk="1" hangingPunct="1">
              <a:spcBef>
                <a:spcPct val="0"/>
              </a:spcBef>
              <a:buFontTx/>
              <a:buNone/>
            </a:pPr>
            <a:r>
              <a:rPr kumimoji="1" lang="en-US" altLang="zh-CN" sz="2400" b="1" dirty="0" err="1">
                <a:latin typeface="Times New Roman" panose="02020603050405020304" pitchFamily="18" charset="0"/>
              </a:rPr>
              <a:t>Showx</a:t>
            </a:r>
            <a:r>
              <a:rPr kumimoji="1" lang="en-US" altLang="zh-CN" sz="2400" b="1" dirty="0">
                <a:latin typeface="Times New Roman" panose="02020603050405020304" pitchFamily="18" charset="0"/>
              </a:rPr>
              <a:t>()</a:t>
            </a:r>
          </a:p>
        </p:txBody>
      </p:sp>
      <p:sp>
        <p:nvSpPr>
          <p:cNvPr id="11272" name="Oval 8"/>
          <p:cNvSpPr>
            <a:spLocks noChangeArrowheads="1"/>
          </p:cNvSpPr>
          <p:nvPr/>
        </p:nvSpPr>
        <p:spPr bwMode="auto">
          <a:xfrm>
            <a:off x="8172450" y="3716338"/>
            <a:ext cx="500063" cy="612775"/>
          </a:xfrm>
          <a:prstGeom prst="ellipse">
            <a:avLst/>
          </a:prstGeom>
          <a:solidFill>
            <a:schemeClr val="tx1"/>
          </a:solid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solidFill>
                  <a:schemeClr val="bg1"/>
                </a:solidFill>
                <a:latin typeface="Times New Roman" panose="02020603050405020304" pitchFamily="18" charset="0"/>
              </a:rPr>
              <a:t>x</a:t>
            </a:r>
          </a:p>
        </p:txBody>
      </p:sp>
      <p:sp>
        <p:nvSpPr>
          <p:cNvPr id="11273" name="Rectangle 9"/>
          <p:cNvSpPr>
            <a:spLocks noChangeArrowheads="1"/>
          </p:cNvSpPr>
          <p:nvPr/>
        </p:nvSpPr>
        <p:spPr bwMode="auto">
          <a:xfrm>
            <a:off x="6011863" y="4508500"/>
            <a:ext cx="2808287" cy="1190625"/>
          </a:xfrm>
          <a:prstGeom prst="rect">
            <a:avLst/>
          </a:prstGeom>
          <a:solidFill>
            <a:schemeClr val="bg1"/>
          </a:solidFill>
          <a:ln w="3175">
            <a:solidFill>
              <a:schemeClr val="tx1"/>
            </a:solidFill>
            <a:miter lim="800000"/>
            <a:headEnd/>
            <a:tailEnd/>
          </a:ln>
          <a:effectLst/>
          <a:extLst/>
        </p:spPr>
        <p:txBody>
          <a:bodyPr wrap="squar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rPr>
              <a:t>Sety()</a:t>
            </a:r>
          </a:p>
          <a:p>
            <a:pPr eaLnBrk="1" hangingPunct="1">
              <a:spcBef>
                <a:spcPct val="0"/>
              </a:spcBef>
              <a:buFontTx/>
              <a:buNone/>
            </a:pPr>
            <a:r>
              <a:rPr kumimoji="1" lang="en-US" altLang="zh-CN" sz="2400" b="1">
                <a:latin typeface="Times New Roman" panose="02020603050405020304" pitchFamily="18" charset="0"/>
              </a:rPr>
              <a:t>Gety()</a:t>
            </a:r>
          </a:p>
          <a:p>
            <a:pPr eaLnBrk="1" hangingPunct="1">
              <a:spcBef>
                <a:spcPct val="0"/>
              </a:spcBef>
              <a:buFontTx/>
              <a:buNone/>
            </a:pPr>
            <a:r>
              <a:rPr kumimoji="1" lang="en-US" altLang="zh-CN" sz="2400" b="1">
                <a:latin typeface="Times New Roman" panose="02020603050405020304" pitchFamily="18" charset="0"/>
              </a:rPr>
              <a:t>Showy()</a:t>
            </a:r>
          </a:p>
        </p:txBody>
      </p:sp>
      <p:sp>
        <p:nvSpPr>
          <p:cNvPr id="11274" name="Oval 10"/>
          <p:cNvSpPr>
            <a:spLocks noChangeArrowheads="1"/>
          </p:cNvSpPr>
          <p:nvPr/>
        </p:nvSpPr>
        <p:spPr bwMode="auto">
          <a:xfrm>
            <a:off x="8172450" y="4935538"/>
            <a:ext cx="500063" cy="612775"/>
          </a:xfrm>
          <a:prstGeom prst="ellipse">
            <a:avLst/>
          </a:prstGeom>
          <a:solidFill>
            <a:schemeClr val="tx1"/>
          </a:solid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solidFill>
                  <a:schemeClr val="bg1"/>
                </a:solidFill>
                <a:latin typeface="Times New Roman" panose="02020603050405020304" pitchFamily="18" charset="0"/>
              </a:rPr>
              <a:t>y</a:t>
            </a:r>
          </a:p>
        </p:txBody>
      </p:sp>
      <p:sp>
        <p:nvSpPr>
          <p:cNvPr id="11275" name="Line 11"/>
          <p:cNvSpPr>
            <a:spLocks noChangeShapeType="1"/>
          </p:cNvSpPr>
          <p:nvPr/>
        </p:nvSpPr>
        <p:spPr bwMode="auto">
          <a:xfrm>
            <a:off x="6804025" y="1700213"/>
            <a:ext cx="1223963" cy="215900"/>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1276" name="Line 12"/>
          <p:cNvSpPr>
            <a:spLocks noChangeShapeType="1"/>
          </p:cNvSpPr>
          <p:nvPr/>
        </p:nvSpPr>
        <p:spPr bwMode="auto">
          <a:xfrm>
            <a:off x="6877050" y="2060575"/>
            <a:ext cx="1150938" cy="0"/>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1277" name="Line 13"/>
          <p:cNvSpPr>
            <a:spLocks noChangeShapeType="1"/>
          </p:cNvSpPr>
          <p:nvPr/>
        </p:nvSpPr>
        <p:spPr bwMode="auto">
          <a:xfrm flipV="1">
            <a:off x="7092950" y="2133600"/>
            <a:ext cx="935038" cy="287338"/>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1278" name="Line 14"/>
          <p:cNvSpPr>
            <a:spLocks noChangeShapeType="1"/>
          </p:cNvSpPr>
          <p:nvPr/>
        </p:nvSpPr>
        <p:spPr bwMode="auto">
          <a:xfrm>
            <a:off x="6804025" y="3573463"/>
            <a:ext cx="1296988" cy="431800"/>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1279" name="Line 15"/>
          <p:cNvSpPr>
            <a:spLocks noChangeShapeType="1"/>
          </p:cNvSpPr>
          <p:nvPr/>
        </p:nvSpPr>
        <p:spPr bwMode="auto">
          <a:xfrm>
            <a:off x="6877050" y="4005263"/>
            <a:ext cx="1223963" cy="0"/>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1280" name="Line 16"/>
          <p:cNvSpPr>
            <a:spLocks noChangeShapeType="1"/>
          </p:cNvSpPr>
          <p:nvPr/>
        </p:nvSpPr>
        <p:spPr bwMode="auto">
          <a:xfrm flipV="1">
            <a:off x="7092950" y="4076700"/>
            <a:ext cx="1079500" cy="288925"/>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1281" name="Line 17"/>
          <p:cNvSpPr>
            <a:spLocks noChangeShapeType="1"/>
          </p:cNvSpPr>
          <p:nvPr/>
        </p:nvSpPr>
        <p:spPr bwMode="auto">
          <a:xfrm>
            <a:off x="6804025" y="4797425"/>
            <a:ext cx="1296988" cy="360363"/>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1282" name="Line 18"/>
          <p:cNvSpPr>
            <a:spLocks noChangeShapeType="1"/>
          </p:cNvSpPr>
          <p:nvPr/>
        </p:nvSpPr>
        <p:spPr bwMode="auto">
          <a:xfrm>
            <a:off x="6877050" y="5084763"/>
            <a:ext cx="1223963" cy="144462"/>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1283" name="Line 19"/>
          <p:cNvSpPr>
            <a:spLocks noChangeShapeType="1"/>
          </p:cNvSpPr>
          <p:nvPr/>
        </p:nvSpPr>
        <p:spPr bwMode="auto">
          <a:xfrm flipV="1">
            <a:off x="7164388" y="5300663"/>
            <a:ext cx="1008062" cy="144462"/>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1284" name="Line 20"/>
          <p:cNvSpPr>
            <a:spLocks noChangeShapeType="1"/>
          </p:cNvSpPr>
          <p:nvPr/>
        </p:nvSpPr>
        <p:spPr bwMode="auto">
          <a:xfrm>
            <a:off x="7667624" y="0"/>
            <a:ext cx="47387" cy="569912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spAutoFit/>
          </a:bodyPr>
          <a:lstStyle/>
          <a:p>
            <a:endParaRPr lang="zh-CN" altLang="en-US"/>
          </a:p>
        </p:txBody>
      </p:sp>
      <p:sp>
        <p:nvSpPr>
          <p:cNvPr id="11285" name="Text Box 21"/>
          <p:cNvSpPr txBox="1">
            <a:spLocks noChangeArrowheads="1"/>
          </p:cNvSpPr>
          <p:nvPr/>
        </p:nvSpPr>
        <p:spPr bwMode="auto">
          <a:xfrm>
            <a:off x="6011070" y="992543"/>
            <a:ext cx="1512887"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000" b="1" dirty="0">
                <a:solidFill>
                  <a:srgbClr val="00B050"/>
                </a:solidFill>
                <a:latin typeface="Times New Roman" panose="02020603050405020304" pitchFamily="18" charset="0"/>
              </a:rPr>
              <a:t>接口</a:t>
            </a:r>
          </a:p>
        </p:txBody>
      </p:sp>
      <p:sp>
        <p:nvSpPr>
          <p:cNvPr id="11286" name="Text Box 22"/>
          <p:cNvSpPr txBox="1">
            <a:spLocks noChangeArrowheads="1"/>
          </p:cNvSpPr>
          <p:nvPr/>
        </p:nvSpPr>
        <p:spPr bwMode="auto">
          <a:xfrm>
            <a:off x="7560469" y="991962"/>
            <a:ext cx="1512887"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000" b="1" dirty="0">
                <a:solidFill>
                  <a:srgbClr val="00B050"/>
                </a:solidFill>
                <a:latin typeface="Times New Roman" panose="02020603050405020304" pitchFamily="18" charset="0"/>
              </a:rPr>
              <a:t>私有数据</a:t>
            </a:r>
          </a:p>
        </p:txBody>
      </p:sp>
      <p:sp>
        <p:nvSpPr>
          <p:cNvPr id="11287" name="Freeform 23"/>
          <p:cNvSpPr>
            <a:spLocks/>
          </p:cNvSpPr>
          <p:nvPr/>
        </p:nvSpPr>
        <p:spPr bwMode="auto">
          <a:xfrm>
            <a:off x="5994400" y="4524375"/>
            <a:ext cx="1255713" cy="1270000"/>
          </a:xfrm>
          <a:custGeom>
            <a:avLst/>
            <a:gdLst>
              <a:gd name="T0" fmla="*/ 2147483646 w 791"/>
              <a:gd name="T1" fmla="*/ 2147483646 h 800"/>
              <a:gd name="T2" fmla="*/ 2147483646 w 791"/>
              <a:gd name="T3" fmla="*/ 2147483646 h 800"/>
              <a:gd name="T4" fmla="*/ 2147483646 w 791"/>
              <a:gd name="T5" fmla="*/ 2147483646 h 800"/>
              <a:gd name="T6" fmla="*/ 2147483646 w 791"/>
              <a:gd name="T7" fmla="*/ 2147483646 h 800"/>
              <a:gd name="T8" fmla="*/ 2147483646 w 791"/>
              <a:gd name="T9" fmla="*/ 2147483646 h 800"/>
              <a:gd name="T10" fmla="*/ 2147483646 w 791"/>
              <a:gd name="T11" fmla="*/ 2147483646 h 800"/>
              <a:gd name="T12" fmla="*/ 2147483646 w 791"/>
              <a:gd name="T13" fmla="*/ 2147483646 h 800"/>
              <a:gd name="T14" fmla="*/ 2147483646 w 791"/>
              <a:gd name="T15" fmla="*/ 2147483646 h 800"/>
              <a:gd name="T16" fmla="*/ 2147483646 w 791"/>
              <a:gd name="T17" fmla="*/ 2147483646 h 800"/>
              <a:gd name="T18" fmla="*/ 2147483646 w 791"/>
              <a:gd name="T19" fmla="*/ 2147483646 h 800"/>
              <a:gd name="T20" fmla="*/ 2147483646 w 791"/>
              <a:gd name="T21" fmla="*/ 2147483646 h 800"/>
              <a:gd name="T22" fmla="*/ 2147483646 w 791"/>
              <a:gd name="T23" fmla="*/ 2147483646 h 800"/>
              <a:gd name="T24" fmla="*/ 2147483646 w 791"/>
              <a:gd name="T25" fmla="*/ 2147483646 h 800"/>
              <a:gd name="T26" fmla="*/ 2147483646 w 791"/>
              <a:gd name="T27" fmla="*/ 2147483646 h 800"/>
              <a:gd name="T28" fmla="*/ 2147483646 w 791"/>
              <a:gd name="T29" fmla="*/ 2147483646 h 800"/>
              <a:gd name="T30" fmla="*/ 2147483646 w 791"/>
              <a:gd name="T31" fmla="*/ 2147483646 h 800"/>
              <a:gd name="T32" fmla="*/ 2147483646 w 791"/>
              <a:gd name="T33" fmla="*/ 2147483646 h 800"/>
              <a:gd name="T34" fmla="*/ 2147483646 w 791"/>
              <a:gd name="T35" fmla="*/ 2147483646 h 800"/>
              <a:gd name="T36" fmla="*/ 2147483646 w 791"/>
              <a:gd name="T37" fmla="*/ 2147483646 h 800"/>
              <a:gd name="T38" fmla="*/ 2147483646 w 791"/>
              <a:gd name="T39" fmla="*/ 2147483646 h 8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91" h="800">
                <a:moveTo>
                  <a:pt x="771" y="714"/>
                </a:moveTo>
                <a:cubicBezTo>
                  <a:pt x="788" y="665"/>
                  <a:pt x="782" y="688"/>
                  <a:pt x="791" y="647"/>
                </a:cubicBezTo>
                <a:cubicBezTo>
                  <a:pt x="787" y="572"/>
                  <a:pt x="778" y="533"/>
                  <a:pt x="771" y="464"/>
                </a:cubicBezTo>
                <a:cubicBezTo>
                  <a:pt x="763" y="378"/>
                  <a:pt x="755" y="268"/>
                  <a:pt x="703" y="193"/>
                </a:cubicBezTo>
                <a:cubicBezTo>
                  <a:pt x="690" y="155"/>
                  <a:pt x="664" y="148"/>
                  <a:pt x="635" y="125"/>
                </a:cubicBezTo>
                <a:cubicBezTo>
                  <a:pt x="575" y="77"/>
                  <a:pt x="502" y="41"/>
                  <a:pt x="425" y="30"/>
                </a:cubicBezTo>
                <a:cubicBezTo>
                  <a:pt x="338" y="0"/>
                  <a:pt x="234" y="20"/>
                  <a:pt x="148" y="23"/>
                </a:cubicBezTo>
                <a:cubicBezTo>
                  <a:pt x="134" y="25"/>
                  <a:pt x="120" y="27"/>
                  <a:pt x="107" y="30"/>
                </a:cubicBezTo>
                <a:cubicBezTo>
                  <a:pt x="93" y="34"/>
                  <a:pt x="66" y="44"/>
                  <a:pt x="66" y="44"/>
                </a:cubicBezTo>
                <a:cubicBezTo>
                  <a:pt x="56" y="72"/>
                  <a:pt x="57" y="81"/>
                  <a:pt x="32" y="98"/>
                </a:cubicBezTo>
                <a:cubicBezTo>
                  <a:pt x="26" y="118"/>
                  <a:pt x="12" y="159"/>
                  <a:pt x="12" y="159"/>
                </a:cubicBezTo>
                <a:cubicBezTo>
                  <a:pt x="0" y="241"/>
                  <a:pt x="14" y="311"/>
                  <a:pt x="32" y="389"/>
                </a:cubicBezTo>
                <a:cubicBezTo>
                  <a:pt x="38" y="417"/>
                  <a:pt x="44" y="468"/>
                  <a:pt x="59" y="498"/>
                </a:cubicBezTo>
                <a:cubicBezTo>
                  <a:pt x="91" y="563"/>
                  <a:pt x="58" y="476"/>
                  <a:pt x="80" y="538"/>
                </a:cubicBezTo>
                <a:cubicBezTo>
                  <a:pt x="92" y="631"/>
                  <a:pt x="122" y="718"/>
                  <a:pt x="222" y="748"/>
                </a:cubicBezTo>
                <a:cubicBezTo>
                  <a:pt x="262" y="776"/>
                  <a:pt x="331" y="777"/>
                  <a:pt x="378" y="782"/>
                </a:cubicBezTo>
                <a:cubicBezTo>
                  <a:pt x="448" y="800"/>
                  <a:pt x="436" y="795"/>
                  <a:pt x="541" y="789"/>
                </a:cubicBezTo>
                <a:cubicBezTo>
                  <a:pt x="588" y="773"/>
                  <a:pt x="641" y="768"/>
                  <a:pt x="690" y="762"/>
                </a:cubicBezTo>
                <a:cubicBezTo>
                  <a:pt x="712" y="754"/>
                  <a:pt x="751" y="728"/>
                  <a:pt x="751" y="728"/>
                </a:cubicBezTo>
                <a:cubicBezTo>
                  <a:pt x="755" y="715"/>
                  <a:pt x="788" y="665"/>
                  <a:pt x="771" y="714"/>
                </a:cubicBezTo>
                <a:close/>
              </a:path>
            </a:pathLst>
          </a:custGeom>
          <a:noFill/>
          <a:ln w="38100" cap="flat" cmpd="sng">
            <a:solidFill>
              <a:srgbClr val="0000CC"/>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1288" name="AutoShape 24"/>
          <p:cNvSpPr>
            <a:spLocks noChangeArrowheads="1"/>
          </p:cNvSpPr>
          <p:nvPr/>
        </p:nvSpPr>
        <p:spPr bwMode="auto">
          <a:xfrm rot="-6819132">
            <a:off x="7629525" y="3897313"/>
            <a:ext cx="360363" cy="1620837"/>
          </a:xfrm>
          <a:prstGeom prst="curvedRightArrow">
            <a:avLst>
              <a:gd name="adj1" fmla="val 33713"/>
              <a:gd name="adj2" fmla="val 123668"/>
              <a:gd name="adj3" fmla="val 33333"/>
            </a:avLst>
          </a:prstGeom>
          <a:solidFill>
            <a:srgbClr val="0000CC"/>
          </a:solidFill>
          <a:ln w="3175">
            <a:solidFill>
              <a:srgbClr val="FF3300"/>
            </a:solidFill>
            <a:miter lim="800000"/>
            <a:headEnd/>
            <a:tailEnd/>
          </a:ln>
          <a:effec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89" name="Rectangle 25"/>
          <p:cNvSpPr>
            <a:spLocks noChangeArrowheads="1"/>
          </p:cNvSpPr>
          <p:nvPr/>
        </p:nvSpPr>
        <p:spPr bwMode="auto">
          <a:xfrm>
            <a:off x="7885113" y="4581525"/>
            <a:ext cx="71437" cy="431800"/>
          </a:xfrm>
          <a:prstGeom prst="rect">
            <a:avLst/>
          </a:prstGeom>
          <a:solidFill>
            <a:srgbClr val="FF0000"/>
          </a:solidFill>
          <a:ln w="3175">
            <a:solidFill>
              <a:srgbClr val="0000CC"/>
            </a:solidFill>
            <a:miter lim="800000"/>
            <a:headEnd/>
            <a:tailEnd/>
          </a:ln>
          <a:effectLst/>
        </p:spPr>
        <p:txBody>
          <a:bodyPr wrap="non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90" name="AutoShape 26"/>
          <p:cNvSpPr>
            <a:spLocks noChangeArrowheads="1"/>
          </p:cNvSpPr>
          <p:nvPr/>
        </p:nvSpPr>
        <p:spPr bwMode="auto">
          <a:xfrm rot="-10608056">
            <a:off x="5292725" y="3644900"/>
            <a:ext cx="719138" cy="1439863"/>
          </a:xfrm>
          <a:prstGeom prst="curvedLeftArrow">
            <a:avLst>
              <a:gd name="adj1" fmla="val 25917"/>
              <a:gd name="adj2" fmla="val 80088"/>
              <a:gd name="adj3" fmla="val 33333"/>
            </a:avLst>
          </a:prstGeom>
          <a:solidFill>
            <a:schemeClr val="accent2"/>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91" name="Text Box 27"/>
          <p:cNvSpPr txBox="1">
            <a:spLocks noChangeArrowheads="1"/>
          </p:cNvSpPr>
          <p:nvPr/>
        </p:nvSpPr>
        <p:spPr bwMode="auto">
          <a:xfrm>
            <a:off x="5219700" y="1773238"/>
            <a:ext cx="790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400" b="1">
                <a:latin typeface="Times New Roman" panose="02020603050405020304" pitchFamily="18" charset="0"/>
              </a:rPr>
              <a:t>base</a:t>
            </a:r>
          </a:p>
        </p:txBody>
      </p:sp>
      <p:sp>
        <p:nvSpPr>
          <p:cNvPr id="11292" name="Text Box 28"/>
          <p:cNvSpPr txBox="1">
            <a:spLocks noChangeArrowheads="1"/>
          </p:cNvSpPr>
          <p:nvPr/>
        </p:nvSpPr>
        <p:spPr bwMode="auto">
          <a:xfrm>
            <a:off x="4932363" y="2924175"/>
            <a:ext cx="1293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400" b="1">
                <a:latin typeface="Times New Roman" panose="02020603050405020304" pitchFamily="18" charset="0"/>
              </a:rPr>
              <a:t>derived</a:t>
            </a:r>
          </a:p>
        </p:txBody>
      </p:sp>
      <p:sp>
        <p:nvSpPr>
          <p:cNvPr id="30" name="椭圆 29"/>
          <p:cNvSpPr/>
          <p:nvPr/>
        </p:nvSpPr>
        <p:spPr>
          <a:xfrm>
            <a:off x="475388" y="5113935"/>
            <a:ext cx="3024336" cy="404437"/>
          </a:xfrm>
          <a:prstGeom prst="ellipse">
            <a:avLst/>
          </a:prstGeom>
          <a:noFill/>
          <a:ln w="22225">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对话气泡: 矩形 2"/>
          <p:cNvSpPr/>
          <p:nvPr/>
        </p:nvSpPr>
        <p:spPr>
          <a:xfrm>
            <a:off x="5253109" y="5835651"/>
            <a:ext cx="3567041" cy="962680"/>
          </a:xfrm>
          <a:prstGeom prst="wedgeRectCallout">
            <a:avLst>
              <a:gd name="adj1" fmla="val -108380"/>
              <a:gd name="adj2" fmla="val -9045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600" b="1" dirty="0">
                <a:solidFill>
                  <a:srgbClr val="0000CC"/>
                </a:solidFill>
              </a:rPr>
              <a:t>Derived</a:t>
            </a:r>
            <a:r>
              <a:rPr lang="zh-CN" altLang="en-US" sz="1600" b="1" dirty="0">
                <a:solidFill>
                  <a:srgbClr val="0000CC"/>
                </a:solidFill>
              </a:rPr>
              <a:t>类并未定义</a:t>
            </a:r>
            <a:r>
              <a:rPr lang="en-US" altLang="zh-CN" sz="1600" b="1" dirty="0" err="1">
                <a:solidFill>
                  <a:srgbClr val="0000CC"/>
                </a:solidFill>
              </a:rPr>
              <a:t>setx</a:t>
            </a:r>
            <a:r>
              <a:rPr lang="zh-CN" altLang="en-US" sz="1600" b="1" dirty="0">
                <a:solidFill>
                  <a:srgbClr val="0000CC"/>
                </a:solidFill>
              </a:rPr>
              <a:t>等成员函数，但却调用了它们。原因是它从</a:t>
            </a:r>
            <a:r>
              <a:rPr lang="en-US" altLang="zh-CN" sz="1600" b="1" dirty="0">
                <a:solidFill>
                  <a:srgbClr val="0000CC"/>
                </a:solidFill>
              </a:rPr>
              <a:t>Base</a:t>
            </a:r>
            <a:r>
              <a:rPr lang="zh-CN" altLang="en-US" sz="1600" b="1" dirty="0">
                <a:solidFill>
                  <a:srgbClr val="0000CC"/>
                </a:solidFill>
              </a:rPr>
              <a:t>类继承了这些函数</a:t>
            </a:r>
            <a:r>
              <a:rPr lang="zh-CN" altLang="en-US" dirty="0">
                <a:solidFill>
                  <a:srgbClr val="0000CC"/>
                </a:solidFill>
              </a:rPr>
              <a:t>。</a:t>
            </a:r>
          </a:p>
        </p:txBody>
      </p:sp>
    </p:spTree>
    <p:extLst>
      <p:ext uri="{BB962C8B-B14F-4D97-AF65-F5344CB8AC3E}">
        <p14:creationId xmlns:p14="http://schemas.microsoft.com/office/powerpoint/2010/main" val="41033490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75"/>
                                        </p:tgtEl>
                                        <p:attrNameLst>
                                          <p:attrName>style.visibility</p:attrName>
                                        </p:attrNameLst>
                                      </p:cBhvr>
                                      <p:to>
                                        <p:strVal val="visible"/>
                                      </p:to>
                                    </p:set>
                                    <p:animEffect transition="in" filter="wipe(left)">
                                      <p:cBhvr>
                                        <p:cTn id="7" dur="500"/>
                                        <p:tgtEl>
                                          <p:spTgt spid="11275"/>
                                        </p:tgtEl>
                                      </p:cBhvr>
                                    </p:animEffect>
                                  </p:childTnLst>
                                </p:cTn>
                              </p:par>
                              <p:par>
                                <p:cTn id="8" presetID="22" presetClass="entr" presetSubtype="8" fill="hold" nodeType="withEffect">
                                  <p:stCondLst>
                                    <p:cond delay="0"/>
                                  </p:stCondLst>
                                  <p:childTnLst>
                                    <p:set>
                                      <p:cBhvr>
                                        <p:cTn id="9" dur="1" fill="hold">
                                          <p:stCondLst>
                                            <p:cond delay="0"/>
                                          </p:stCondLst>
                                        </p:cTn>
                                        <p:tgtEl>
                                          <p:spTgt spid="11276"/>
                                        </p:tgtEl>
                                        <p:attrNameLst>
                                          <p:attrName>style.visibility</p:attrName>
                                        </p:attrNameLst>
                                      </p:cBhvr>
                                      <p:to>
                                        <p:strVal val="visible"/>
                                      </p:to>
                                    </p:set>
                                    <p:animEffect transition="in" filter="wipe(left)">
                                      <p:cBhvr>
                                        <p:cTn id="10" dur="500"/>
                                        <p:tgtEl>
                                          <p:spTgt spid="11276"/>
                                        </p:tgtEl>
                                      </p:cBhvr>
                                    </p:animEffect>
                                  </p:childTnLst>
                                </p:cTn>
                              </p:par>
                              <p:par>
                                <p:cTn id="11" presetID="22" presetClass="entr" presetSubtype="8" fill="hold" nodeType="withEffect">
                                  <p:stCondLst>
                                    <p:cond delay="0"/>
                                  </p:stCondLst>
                                  <p:childTnLst>
                                    <p:set>
                                      <p:cBhvr>
                                        <p:cTn id="12" dur="1" fill="hold">
                                          <p:stCondLst>
                                            <p:cond delay="0"/>
                                          </p:stCondLst>
                                        </p:cTn>
                                        <p:tgtEl>
                                          <p:spTgt spid="11277"/>
                                        </p:tgtEl>
                                        <p:attrNameLst>
                                          <p:attrName>style.visibility</p:attrName>
                                        </p:attrNameLst>
                                      </p:cBhvr>
                                      <p:to>
                                        <p:strVal val="visible"/>
                                      </p:to>
                                    </p:set>
                                    <p:animEffect transition="in" filter="wipe(left)">
                                      <p:cBhvr>
                                        <p:cTn id="13" dur="500"/>
                                        <p:tgtEl>
                                          <p:spTgt spid="1127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1278"/>
                                        </p:tgtEl>
                                        <p:attrNameLst>
                                          <p:attrName>style.visibility</p:attrName>
                                        </p:attrNameLst>
                                      </p:cBhvr>
                                      <p:to>
                                        <p:strVal val="visible"/>
                                      </p:to>
                                    </p:set>
                                    <p:animEffect transition="in" filter="wipe(left)">
                                      <p:cBhvr>
                                        <p:cTn id="18" dur="500"/>
                                        <p:tgtEl>
                                          <p:spTgt spid="11278"/>
                                        </p:tgtEl>
                                      </p:cBhvr>
                                    </p:animEffect>
                                  </p:childTnLst>
                                </p:cTn>
                              </p:par>
                              <p:par>
                                <p:cTn id="19" presetID="22" presetClass="entr" presetSubtype="8" fill="hold" nodeType="withEffect">
                                  <p:stCondLst>
                                    <p:cond delay="0"/>
                                  </p:stCondLst>
                                  <p:childTnLst>
                                    <p:set>
                                      <p:cBhvr>
                                        <p:cTn id="20" dur="1" fill="hold">
                                          <p:stCondLst>
                                            <p:cond delay="0"/>
                                          </p:stCondLst>
                                        </p:cTn>
                                        <p:tgtEl>
                                          <p:spTgt spid="11279"/>
                                        </p:tgtEl>
                                        <p:attrNameLst>
                                          <p:attrName>style.visibility</p:attrName>
                                        </p:attrNameLst>
                                      </p:cBhvr>
                                      <p:to>
                                        <p:strVal val="visible"/>
                                      </p:to>
                                    </p:set>
                                    <p:animEffect transition="in" filter="wipe(left)">
                                      <p:cBhvr>
                                        <p:cTn id="21" dur="500"/>
                                        <p:tgtEl>
                                          <p:spTgt spid="11279"/>
                                        </p:tgtEl>
                                      </p:cBhvr>
                                    </p:animEffect>
                                  </p:childTnLst>
                                </p:cTn>
                              </p:par>
                              <p:par>
                                <p:cTn id="22" presetID="22" presetClass="entr" presetSubtype="8" fill="hold" nodeType="withEffect">
                                  <p:stCondLst>
                                    <p:cond delay="0"/>
                                  </p:stCondLst>
                                  <p:childTnLst>
                                    <p:set>
                                      <p:cBhvr>
                                        <p:cTn id="23" dur="1" fill="hold">
                                          <p:stCondLst>
                                            <p:cond delay="0"/>
                                          </p:stCondLst>
                                        </p:cTn>
                                        <p:tgtEl>
                                          <p:spTgt spid="11280"/>
                                        </p:tgtEl>
                                        <p:attrNameLst>
                                          <p:attrName>style.visibility</p:attrName>
                                        </p:attrNameLst>
                                      </p:cBhvr>
                                      <p:to>
                                        <p:strVal val="visible"/>
                                      </p:to>
                                    </p:set>
                                    <p:animEffect transition="in" filter="wipe(left)">
                                      <p:cBhvr>
                                        <p:cTn id="24" dur="500"/>
                                        <p:tgtEl>
                                          <p:spTgt spid="1128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11281"/>
                                        </p:tgtEl>
                                        <p:attrNameLst>
                                          <p:attrName>style.visibility</p:attrName>
                                        </p:attrNameLst>
                                      </p:cBhvr>
                                      <p:to>
                                        <p:strVal val="visible"/>
                                      </p:to>
                                    </p:set>
                                    <p:animEffect transition="in" filter="wipe(left)">
                                      <p:cBhvr>
                                        <p:cTn id="29" dur="500"/>
                                        <p:tgtEl>
                                          <p:spTgt spid="11281"/>
                                        </p:tgtEl>
                                      </p:cBhvr>
                                    </p:animEffect>
                                  </p:childTnLst>
                                </p:cTn>
                              </p:par>
                              <p:par>
                                <p:cTn id="30" presetID="22" presetClass="entr" presetSubtype="8" fill="hold" nodeType="withEffect">
                                  <p:stCondLst>
                                    <p:cond delay="0"/>
                                  </p:stCondLst>
                                  <p:childTnLst>
                                    <p:set>
                                      <p:cBhvr>
                                        <p:cTn id="31" dur="1" fill="hold">
                                          <p:stCondLst>
                                            <p:cond delay="0"/>
                                          </p:stCondLst>
                                        </p:cTn>
                                        <p:tgtEl>
                                          <p:spTgt spid="11282"/>
                                        </p:tgtEl>
                                        <p:attrNameLst>
                                          <p:attrName>style.visibility</p:attrName>
                                        </p:attrNameLst>
                                      </p:cBhvr>
                                      <p:to>
                                        <p:strVal val="visible"/>
                                      </p:to>
                                    </p:set>
                                    <p:animEffect transition="in" filter="wipe(left)">
                                      <p:cBhvr>
                                        <p:cTn id="32" dur="500"/>
                                        <p:tgtEl>
                                          <p:spTgt spid="11282"/>
                                        </p:tgtEl>
                                      </p:cBhvr>
                                    </p:animEffect>
                                  </p:childTnLst>
                                </p:cTn>
                              </p:par>
                              <p:par>
                                <p:cTn id="33" presetID="22" presetClass="entr" presetSubtype="8" fill="hold" nodeType="withEffect">
                                  <p:stCondLst>
                                    <p:cond delay="0"/>
                                  </p:stCondLst>
                                  <p:childTnLst>
                                    <p:set>
                                      <p:cBhvr>
                                        <p:cTn id="34" dur="1" fill="hold">
                                          <p:stCondLst>
                                            <p:cond delay="0"/>
                                          </p:stCondLst>
                                        </p:cTn>
                                        <p:tgtEl>
                                          <p:spTgt spid="11283"/>
                                        </p:tgtEl>
                                        <p:attrNameLst>
                                          <p:attrName>style.visibility</p:attrName>
                                        </p:attrNameLst>
                                      </p:cBhvr>
                                      <p:to>
                                        <p:strVal val="visible"/>
                                      </p:to>
                                    </p:set>
                                    <p:animEffect transition="in" filter="wipe(left)">
                                      <p:cBhvr>
                                        <p:cTn id="35" dur="500"/>
                                        <p:tgtEl>
                                          <p:spTgt spid="1128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11287"/>
                                        </p:tgtEl>
                                        <p:attrNameLst>
                                          <p:attrName>style.visibility</p:attrName>
                                        </p:attrNameLst>
                                      </p:cBhvr>
                                      <p:to>
                                        <p:strVal val="visible"/>
                                      </p:to>
                                    </p:set>
                                    <p:animEffect transition="in" filter="wipe(down)">
                                      <p:cBhvr>
                                        <p:cTn id="40" dur="500"/>
                                        <p:tgtEl>
                                          <p:spTgt spid="1128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1288"/>
                                        </p:tgtEl>
                                        <p:attrNameLst>
                                          <p:attrName>style.visibility</p:attrName>
                                        </p:attrNameLst>
                                      </p:cBhvr>
                                      <p:to>
                                        <p:strVal val="visible"/>
                                      </p:to>
                                    </p:set>
                                    <p:animEffect transition="in" filter="wipe(left)">
                                      <p:cBhvr>
                                        <p:cTn id="45" dur="500"/>
                                        <p:tgtEl>
                                          <p:spTgt spid="1128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1289"/>
                                        </p:tgtEl>
                                        <p:attrNameLst>
                                          <p:attrName>style.visibility</p:attrName>
                                        </p:attrNameLst>
                                      </p:cBhvr>
                                      <p:to>
                                        <p:strVal val="visible"/>
                                      </p:to>
                                    </p:set>
                                    <p:animEffect transition="in" filter="wipe(down)">
                                      <p:cBhvr>
                                        <p:cTn id="50" dur="500"/>
                                        <p:tgtEl>
                                          <p:spTgt spid="1128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1290"/>
                                        </p:tgtEl>
                                        <p:attrNameLst>
                                          <p:attrName>style.visibility</p:attrName>
                                        </p:attrNameLst>
                                      </p:cBhvr>
                                      <p:to>
                                        <p:strVal val="visible"/>
                                      </p:to>
                                    </p:set>
                                    <p:animEffect transition="in" filter="wipe(down)">
                                      <p:cBhvr>
                                        <p:cTn id="55" dur="500"/>
                                        <p:tgtEl>
                                          <p:spTgt spid="1129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11278"/>
                                        </p:tgtEl>
                                        <p:attrNameLst>
                                          <p:attrName>style.visibility</p:attrName>
                                        </p:attrNameLst>
                                      </p:cBhvr>
                                      <p:to>
                                        <p:strVal val="visible"/>
                                      </p:to>
                                    </p:set>
                                    <p:animEffect transition="in" filter="wipe(left)">
                                      <p:cBhvr>
                                        <p:cTn id="60" dur="500"/>
                                        <p:tgtEl>
                                          <p:spTgt spid="11278"/>
                                        </p:tgtEl>
                                      </p:cBhvr>
                                    </p:animEffect>
                                  </p:childTnLst>
                                </p:cTn>
                              </p:par>
                              <p:par>
                                <p:cTn id="61" presetID="22" presetClass="entr" presetSubtype="8" fill="hold" nodeType="withEffect">
                                  <p:stCondLst>
                                    <p:cond delay="0"/>
                                  </p:stCondLst>
                                  <p:childTnLst>
                                    <p:set>
                                      <p:cBhvr>
                                        <p:cTn id="62" dur="1" fill="hold">
                                          <p:stCondLst>
                                            <p:cond delay="0"/>
                                          </p:stCondLst>
                                        </p:cTn>
                                        <p:tgtEl>
                                          <p:spTgt spid="11279"/>
                                        </p:tgtEl>
                                        <p:attrNameLst>
                                          <p:attrName>style.visibility</p:attrName>
                                        </p:attrNameLst>
                                      </p:cBhvr>
                                      <p:to>
                                        <p:strVal val="visible"/>
                                      </p:to>
                                    </p:set>
                                    <p:animEffect transition="in" filter="wipe(left)">
                                      <p:cBhvr>
                                        <p:cTn id="63" dur="500"/>
                                        <p:tgtEl>
                                          <p:spTgt spid="11279"/>
                                        </p:tgtEl>
                                      </p:cBhvr>
                                    </p:animEffect>
                                  </p:childTnLst>
                                </p:cTn>
                              </p:par>
                              <p:par>
                                <p:cTn id="64" presetID="22" presetClass="entr" presetSubtype="8" fill="hold" nodeType="withEffect">
                                  <p:stCondLst>
                                    <p:cond delay="0"/>
                                  </p:stCondLst>
                                  <p:childTnLst>
                                    <p:set>
                                      <p:cBhvr>
                                        <p:cTn id="65" dur="1" fill="hold">
                                          <p:stCondLst>
                                            <p:cond delay="0"/>
                                          </p:stCondLst>
                                        </p:cTn>
                                        <p:tgtEl>
                                          <p:spTgt spid="11280"/>
                                        </p:tgtEl>
                                        <p:attrNameLst>
                                          <p:attrName>style.visibility</p:attrName>
                                        </p:attrNameLst>
                                      </p:cBhvr>
                                      <p:to>
                                        <p:strVal val="visible"/>
                                      </p:to>
                                    </p:set>
                                    <p:animEffect transition="in" filter="wipe(left)">
                                      <p:cBhvr>
                                        <p:cTn id="66" dur="500"/>
                                        <p:tgtEl>
                                          <p:spTgt spid="11280"/>
                                        </p:tgtEl>
                                      </p:cBhvr>
                                    </p:animEffect>
                                  </p:childTnLst>
                                </p:cTn>
                              </p:par>
                            </p:childTnLst>
                          </p:cTn>
                        </p:par>
                        <p:par>
                          <p:cTn id="67" fill="hold">
                            <p:stCondLst>
                              <p:cond delay="500"/>
                            </p:stCondLst>
                            <p:childTnLst>
                              <p:par>
                                <p:cTn id="68" presetID="22" presetClass="entr" presetSubtype="2" fill="hold" grpId="0" nodeType="after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wipe(right)">
                                      <p:cBhvr>
                                        <p:cTn id="70" dur="500"/>
                                        <p:tgtEl>
                                          <p:spTgt spid="30"/>
                                        </p:tgtEl>
                                      </p:cBhvr>
                                    </p:animEffect>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fade">
                                      <p:cBhvr>
                                        <p:cTn id="75" dur="1000"/>
                                        <p:tgtEl>
                                          <p:spTgt spid="31"/>
                                        </p:tgtEl>
                                      </p:cBhvr>
                                    </p:animEffect>
                                    <p:anim calcmode="lin" valueType="num">
                                      <p:cBhvr>
                                        <p:cTn id="76" dur="1000" fill="hold"/>
                                        <p:tgtEl>
                                          <p:spTgt spid="31"/>
                                        </p:tgtEl>
                                        <p:attrNameLst>
                                          <p:attrName>ppt_x</p:attrName>
                                        </p:attrNameLst>
                                      </p:cBhvr>
                                      <p:tavLst>
                                        <p:tav tm="0">
                                          <p:val>
                                            <p:strVal val="#ppt_x"/>
                                          </p:val>
                                        </p:tav>
                                        <p:tav tm="100000">
                                          <p:val>
                                            <p:strVal val="#ppt_x"/>
                                          </p:val>
                                        </p:tav>
                                      </p:tavLst>
                                    </p:anim>
                                    <p:anim calcmode="lin" valueType="num">
                                      <p:cBhvr>
                                        <p:cTn id="77"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8" grpId="0" animBg="1"/>
      <p:bldP spid="11289" grpId="0" animBg="1"/>
      <p:bldP spid="11290" grpId="0" animBg="1"/>
      <p:bldP spid="30" grpId="0" animBg="1"/>
      <p:bldP spid="31" grpId="0" animBg="1"/>
    </p:bldLst>
  </p:timing>
</p:sld>
</file>

<file path=ppt/theme/theme1.xml><?xml version="1.0" encoding="utf-8"?>
<a:theme xmlns:a="http://schemas.openxmlformats.org/drawingml/2006/main" name="默认设计模板">
  <a:themeElements>
    <a:clrScheme name="紫红色">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默认设计模板">
      <a:majorFont>
        <a:latin typeface="Arial"/>
        <a:ea typeface="宋体"/>
        <a:cs typeface=""/>
      </a:majorFont>
      <a:minorFont>
        <a:latin typeface="Arial"/>
        <a:ea typeface="宋体"/>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13179</TotalTime>
  <Words>8060</Words>
  <Application>Microsoft Office PowerPoint</Application>
  <PresentationFormat>全屏显示(4:3)</PresentationFormat>
  <Paragraphs>1082</Paragraphs>
  <Slides>62</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62</vt:i4>
      </vt:variant>
    </vt:vector>
  </HeadingPairs>
  <TitlesOfParts>
    <vt:vector size="71" baseType="lpstr">
      <vt:lpstr>华文中宋</vt:lpstr>
      <vt:lpstr>楷体_GB2312</vt:lpstr>
      <vt:lpstr>宋体</vt:lpstr>
      <vt:lpstr>Arial</vt:lpstr>
      <vt:lpstr>Lucida Sans Unicode</vt:lpstr>
      <vt:lpstr>Times New Roman</vt:lpstr>
      <vt:lpstr>Trebuchet MS</vt:lpstr>
      <vt:lpstr>Wingdings</vt:lpstr>
      <vt:lpstr>默认设计模板</vt:lpstr>
      <vt:lpstr>第4章  继承</vt:lpstr>
      <vt:lpstr>PowerPoint 演示文稿</vt:lpstr>
      <vt:lpstr>4.1  继承的概念</vt:lpstr>
      <vt:lpstr>4.1  继承的概念</vt:lpstr>
      <vt:lpstr>4.2  protected和继承</vt:lpstr>
      <vt:lpstr>PowerPoint 演示文稿</vt:lpstr>
      <vt:lpstr>4.3. 继承方式</vt:lpstr>
      <vt:lpstr>4.3  继承方式</vt:lpstr>
      <vt:lpstr>PowerPoint 演示文稿</vt:lpstr>
      <vt:lpstr>4.3  继承方式</vt:lpstr>
      <vt:lpstr>PowerPoint 演示文稿</vt:lpstr>
      <vt:lpstr>4.3  继承方式</vt:lpstr>
      <vt:lpstr>4.3. 继承方式</vt:lpstr>
      <vt:lpstr>PowerPoint 演示文稿</vt:lpstr>
      <vt:lpstr>4.3  继承方式</vt:lpstr>
      <vt:lpstr>4.4  派生类对基类的扩展</vt:lpstr>
      <vt:lpstr>4.4  派生类对基类的扩展</vt:lpstr>
      <vt:lpstr>4.4.1  成员函数的重定义和名字隐藏</vt:lpstr>
      <vt:lpstr>4.4.1  成员函数的重定义和名字隐藏</vt:lpstr>
      <vt:lpstr>4.4.1  成员函数的重定义和名字隐藏</vt:lpstr>
      <vt:lpstr>4.4.1  成员函数的重定义和名字隐藏</vt:lpstr>
      <vt:lpstr>4.4.1  成员函数的重定义和名字隐藏</vt:lpstr>
      <vt:lpstr>4.4.2  基类成员访问</vt:lpstr>
      <vt:lpstr>4.4.3  using与隐藏函数重现(C++11)</vt:lpstr>
      <vt:lpstr>PowerPoint 演示文稿</vt:lpstr>
      <vt:lpstr>4.4.4  派生类修改基类成员的访问权限</vt:lpstr>
      <vt:lpstr>4.4.4  派生类修改基类成员的访问权限</vt:lpstr>
      <vt:lpstr>4.4.4  派生类修改基类成员的访问权限</vt:lpstr>
      <vt:lpstr>4.4.5  友元与继承</vt:lpstr>
      <vt:lpstr>4.4.5  友元与继承</vt:lpstr>
      <vt:lpstr>4.4.6  静态成员与继承</vt:lpstr>
      <vt:lpstr>4.4.6  静态成员与继承</vt:lpstr>
      <vt:lpstr>4.4.6  静态成员与继承</vt:lpstr>
      <vt:lpstr>4.4.7  继承与类作用域</vt:lpstr>
      <vt:lpstr>4.4.7  继承与类作用域</vt:lpstr>
      <vt:lpstr>4.5  构造函数和析构函数</vt:lpstr>
      <vt:lpstr>4.5.1  派生类构造函数的建立规则</vt:lpstr>
      <vt:lpstr>4.5.1  派生类构造函数的建立规则</vt:lpstr>
      <vt:lpstr>4.5.1  派生类构造函数的建立规则</vt:lpstr>
      <vt:lpstr>4.5.1  派生类构造函数的建立规则</vt:lpstr>
      <vt:lpstr>4.5.1  派生类构造函数的建立规则</vt:lpstr>
      <vt:lpstr>4.5.1  派生类构造函数的建立规则</vt:lpstr>
      <vt:lpstr>4.5.1  派生类构造函数的建立规则</vt:lpstr>
      <vt:lpstr>4.5.1  派生类构造函数的建立规则</vt:lpstr>
      <vt:lpstr>4.5.1  派生类构造函数的建立规则</vt:lpstr>
      <vt:lpstr>PowerPoint 演示文稿</vt:lpstr>
      <vt:lpstr>4.5.1  派生类构造函数的建立规则</vt:lpstr>
      <vt:lpstr>4.5.1  派生类构造函数的建立规则</vt:lpstr>
      <vt:lpstr>4.5.2  派生类构造函数和析构函数的调用次序</vt:lpstr>
      <vt:lpstr>PowerPoint 演示文稿</vt:lpstr>
      <vt:lpstr>4.5.3  派生类的赋值、拷贝和移动操作</vt:lpstr>
      <vt:lpstr>4.5.3  派生类的赋值、拷贝和移动操作</vt:lpstr>
      <vt:lpstr>PowerPoint 演示文稿</vt:lpstr>
      <vt:lpstr>4.6  基类与派生类对象的关系</vt:lpstr>
      <vt:lpstr>4.6  基类与派生类对象的关系</vt:lpstr>
      <vt:lpstr>4.6.1  派生类对象对基类对象的赋值和初始化</vt:lpstr>
      <vt:lpstr>PowerPoint 演示文稿</vt:lpstr>
      <vt:lpstr>4.6.2  派生类对象与基类对象的类型转换</vt:lpstr>
      <vt:lpstr>4.6.2  派生类对象与基类对象的类型转换</vt:lpstr>
      <vt:lpstr>4.6.2  派生类对象与基类对象的类型转换</vt:lpstr>
      <vt:lpstr>4.6.2  派生类对象与基类对象的类型转换</vt:lpstr>
      <vt:lpstr>4.6.2  派生类对象与基类对象的类型转换</vt:lpstr>
    </vt:vector>
  </TitlesOfParts>
  <Company>cq</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C++.NET程序设计</dc:title>
  <dc:creator>dk</dc:creator>
  <cp:lastModifiedBy>jnuzxg@163.com</cp:lastModifiedBy>
  <cp:revision>573</cp:revision>
  <dcterms:created xsi:type="dcterms:W3CDTF">2009-10-08T06:48:42Z</dcterms:created>
  <dcterms:modified xsi:type="dcterms:W3CDTF">2019-02-18T07:11:54Z</dcterms:modified>
</cp:coreProperties>
</file>