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878" r:id="rId2"/>
    <p:sldId id="879" r:id="rId3"/>
    <p:sldId id="880" r:id="rId4"/>
    <p:sldId id="883" r:id="rId5"/>
    <p:sldId id="885" r:id="rId6"/>
    <p:sldId id="886" r:id="rId7"/>
    <p:sldId id="898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5" r:id="rId16"/>
    <p:sldId id="896" r:id="rId17"/>
    <p:sldId id="901" r:id="rId18"/>
    <p:sldId id="790" r:id="rId19"/>
    <p:sldId id="902" r:id="rId20"/>
    <p:sldId id="903" r:id="rId21"/>
    <p:sldId id="904" r:id="rId22"/>
    <p:sldId id="905" r:id="rId23"/>
    <p:sldId id="906" r:id="rId24"/>
    <p:sldId id="907" r:id="rId25"/>
    <p:sldId id="908" r:id="rId26"/>
    <p:sldId id="909" r:id="rId27"/>
    <p:sldId id="910" r:id="rId28"/>
    <p:sldId id="911" r:id="rId29"/>
    <p:sldId id="912" r:id="rId30"/>
    <p:sldId id="913" r:id="rId31"/>
    <p:sldId id="914" r:id="rId32"/>
    <p:sldId id="915" r:id="rId33"/>
    <p:sldId id="916" r:id="rId34"/>
    <p:sldId id="918" r:id="rId35"/>
    <p:sldId id="919" r:id="rId36"/>
    <p:sldId id="921" r:id="rId37"/>
    <p:sldId id="922" r:id="rId38"/>
    <p:sldId id="924" r:id="rId39"/>
    <p:sldId id="925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FFFF"/>
    <a:srgbClr val="00FFCC"/>
    <a:srgbClr val="99FF33"/>
    <a:srgbClr val="C2FABA"/>
    <a:srgbClr val="CF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6" autoAdjust="0"/>
    <p:restoredTop sz="94414" autoAdjust="0"/>
  </p:normalViewPr>
  <p:slideViewPr>
    <p:cSldViewPr>
      <p:cViewPr varScale="1">
        <p:scale>
          <a:sx n="70" d="100"/>
          <a:sy n="70" d="100"/>
        </p:scale>
        <p:origin x="10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4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85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1686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6632"/>
            <a:ext cx="7772400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 smtClean="0">
                <a:solidFill>
                  <a:srgbClr val="C00000"/>
                </a:solidFill>
              </a:rPr>
              <a:t>4.7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多重继承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4744"/>
            <a:ext cx="8208963" cy="49712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4.7.1 </a:t>
            </a:r>
            <a:r>
              <a:rPr lang="zh-CN" altLang="en-US" sz="2800" b="1" dirty="0">
                <a:solidFill>
                  <a:srgbClr val="0000CC"/>
                </a:solidFill>
              </a:rPr>
              <a:t>多继承的概念和应用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概念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b="1" dirty="0"/>
              <a:t>C++</a:t>
            </a:r>
            <a:r>
              <a:rPr lang="zh-CN" altLang="en-US" sz="2200" b="1" dirty="0"/>
              <a:t>允许一个类从一个或多个基类派生。如果一个类只有一个基类，就称为</a:t>
            </a:r>
            <a:r>
              <a:rPr lang="zh-CN" altLang="en-US" sz="2200" b="1" dirty="0">
                <a:solidFill>
                  <a:srgbClr val="FF0000"/>
                </a:solidFill>
              </a:rPr>
              <a:t>单一继承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如果一个类具有两个或两个以上的基类，就称为</a:t>
            </a:r>
            <a:r>
              <a:rPr lang="zh-CN" altLang="en-US" sz="2200" b="1" dirty="0">
                <a:solidFill>
                  <a:srgbClr val="FF0000"/>
                </a:solidFill>
              </a:rPr>
              <a:t>多重继承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</a:t>
            </a:r>
            <a:r>
              <a:rPr lang="zh-CN" altLang="en-US" sz="2400" b="1" dirty="0">
                <a:solidFill>
                  <a:srgbClr val="FF0000"/>
                </a:solidFill>
              </a:rPr>
              <a:t>继承的形式如下：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class </a:t>
            </a:r>
            <a:r>
              <a:rPr lang="zh-CN" altLang="en-US" sz="2200" b="1" dirty="0">
                <a:solidFill>
                  <a:srgbClr val="0000CC"/>
                </a:solidFill>
              </a:rPr>
              <a:t>派生类名</a:t>
            </a:r>
            <a:r>
              <a:rPr lang="en-US" altLang="zh-CN" sz="2200" b="1" dirty="0">
                <a:solidFill>
                  <a:srgbClr val="0000CC"/>
                </a:solidFill>
              </a:rPr>
              <a:t>:[</a:t>
            </a:r>
            <a:r>
              <a:rPr lang="zh-CN" altLang="en-US" sz="2200" b="1" dirty="0">
                <a:solidFill>
                  <a:srgbClr val="0000CC"/>
                </a:solidFill>
              </a:rPr>
              <a:t>继承方式</a:t>
            </a:r>
            <a:r>
              <a:rPr lang="en-US" altLang="zh-CN" sz="2200" b="1" dirty="0">
                <a:solidFill>
                  <a:srgbClr val="0000CC"/>
                </a:solidFill>
              </a:rPr>
              <a:t>] </a:t>
            </a:r>
            <a:r>
              <a:rPr lang="zh-CN" altLang="en-US" sz="2200" b="1" dirty="0">
                <a:solidFill>
                  <a:srgbClr val="0000CC"/>
                </a:solidFill>
              </a:rPr>
              <a:t>基类名</a:t>
            </a:r>
            <a:r>
              <a:rPr lang="en-US" altLang="zh-CN" sz="2200" b="1" dirty="0">
                <a:solidFill>
                  <a:srgbClr val="0000CC"/>
                </a:solidFill>
              </a:rPr>
              <a:t>1,[</a:t>
            </a:r>
            <a:r>
              <a:rPr lang="zh-CN" altLang="en-US" sz="2200" b="1" dirty="0">
                <a:solidFill>
                  <a:srgbClr val="0000CC"/>
                </a:solidFill>
              </a:rPr>
              <a:t>继承方式</a:t>
            </a:r>
            <a:r>
              <a:rPr lang="en-US" altLang="zh-CN" sz="2200" b="1" dirty="0">
                <a:solidFill>
                  <a:srgbClr val="0000CC"/>
                </a:solidFill>
              </a:rPr>
              <a:t>] </a:t>
            </a:r>
            <a:r>
              <a:rPr lang="zh-CN" altLang="en-US" sz="2200" b="1" dirty="0">
                <a:solidFill>
                  <a:srgbClr val="0000CC"/>
                </a:solidFill>
              </a:rPr>
              <a:t>基类名</a:t>
            </a:r>
            <a:r>
              <a:rPr lang="en-US" altLang="zh-CN" sz="2200" b="1" dirty="0">
                <a:solidFill>
                  <a:srgbClr val="0000CC"/>
                </a:solidFill>
              </a:rPr>
              <a:t>2,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{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/>
              <a:t>其中，继承方式可以是</a:t>
            </a:r>
            <a:r>
              <a:rPr lang="en-US" altLang="zh-CN" sz="2200" b="1" dirty="0"/>
              <a:t>public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protected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1167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496944" cy="48245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虚拟</a:t>
            </a:r>
            <a:r>
              <a:rPr lang="zh-CN" altLang="zh-CN" sz="2400" b="1" dirty="0">
                <a:solidFill>
                  <a:srgbClr val="0000CC"/>
                </a:solidFill>
              </a:rPr>
              <a:t>继承的定义方式</a:t>
            </a:r>
          </a:p>
          <a:p>
            <a:pPr marL="0" indent="0">
              <a:buNone/>
            </a:pPr>
            <a:r>
              <a:rPr lang="en-US" altLang="zh-CN" sz="2200" b="1" dirty="0"/>
              <a:t>class </a:t>
            </a:r>
            <a:r>
              <a:rPr lang="zh-CN" altLang="zh-CN" sz="2200" b="1" dirty="0"/>
              <a:t>派生类名</a:t>
            </a:r>
            <a:r>
              <a:rPr lang="en-US" altLang="zh-CN" sz="2200" b="1" dirty="0"/>
              <a:t>:</a:t>
            </a:r>
            <a:r>
              <a:rPr lang="en-US" altLang="zh-CN" sz="2200" b="1" dirty="0">
                <a:solidFill>
                  <a:srgbClr val="FF0000"/>
                </a:solidFill>
              </a:rPr>
              <a:t>virtual</a:t>
            </a:r>
            <a:r>
              <a:rPr lang="en-US" altLang="zh-CN" sz="2200" b="1" dirty="0"/>
              <a:t> [</a:t>
            </a:r>
            <a:r>
              <a:rPr lang="zh-CN" altLang="zh-CN" sz="2200" b="1" dirty="0"/>
              <a:t>继承方式</a:t>
            </a:r>
            <a:r>
              <a:rPr lang="en-US" altLang="zh-CN" sz="2200" b="1" dirty="0"/>
              <a:t>] </a:t>
            </a:r>
            <a:r>
              <a:rPr lang="zh-CN" altLang="zh-CN" sz="2200" b="1" dirty="0"/>
              <a:t>基类名</a:t>
            </a:r>
            <a:r>
              <a:rPr lang="en-US" altLang="zh-CN" sz="2200" b="1" dirty="0"/>
              <a:t>1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virtual [</a:t>
            </a:r>
            <a:r>
              <a:rPr lang="zh-CN" altLang="zh-CN" sz="2200" b="1" dirty="0"/>
              <a:t>继承方式</a:t>
            </a:r>
            <a:r>
              <a:rPr lang="en-US" altLang="zh-CN" sz="2200" b="1" dirty="0"/>
              <a:t>] </a:t>
            </a:r>
            <a:r>
              <a:rPr lang="zh-CN" altLang="zh-CN" sz="2200" b="1" dirty="0"/>
              <a:t>基类名</a:t>
            </a:r>
            <a:r>
              <a:rPr lang="en-US" altLang="zh-CN" sz="2200" b="1" dirty="0"/>
              <a:t>2,</a:t>
            </a:r>
            <a:r>
              <a:rPr lang="zh-CN" altLang="zh-CN" sz="2200" b="1" dirty="0"/>
              <a:t>…</a:t>
            </a:r>
            <a:r>
              <a:rPr lang="en-US" altLang="zh-CN" sz="2200" b="1" dirty="0"/>
              <a:t>{</a:t>
            </a:r>
            <a:endParaRPr lang="zh-CN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                     </a:t>
            </a:r>
            <a:r>
              <a:rPr lang="zh-CN" altLang="zh-CN" sz="2200" b="1" dirty="0"/>
              <a:t>派生类成员声明与定义</a:t>
            </a:r>
            <a:r>
              <a:rPr lang="en-US" altLang="zh-CN" sz="2200" b="1" dirty="0"/>
              <a:t>;</a:t>
            </a:r>
            <a:endParaRPr lang="zh-CN" altLang="zh-CN" sz="2200" b="1" dirty="0"/>
          </a:p>
          <a:p>
            <a:pPr marL="0" indent="0">
              <a:buNone/>
            </a:pPr>
            <a:r>
              <a:rPr lang="en-US" altLang="zh-CN" sz="2200" b="1" dirty="0"/>
              <a:t>};</a:t>
            </a:r>
          </a:p>
          <a:p>
            <a:r>
              <a:rPr lang="zh-CN" altLang="zh-CN" sz="2200" b="1" dirty="0"/>
              <a:t>关键字</a:t>
            </a:r>
            <a:r>
              <a:rPr lang="en-US" altLang="zh-CN" sz="2200" b="1" dirty="0">
                <a:solidFill>
                  <a:srgbClr val="FF0000"/>
                </a:solidFill>
              </a:rPr>
              <a:t>virtual</a:t>
            </a:r>
            <a:r>
              <a:rPr lang="zh-CN" altLang="zh-CN" sz="2200" b="1" dirty="0"/>
              <a:t>限定继承方式，将基类指定为虚</a:t>
            </a:r>
            <a:r>
              <a:rPr lang="zh-CN" altLang="en-US" sz="2200" b="1" dirty="0"/>
              <a:t>拟</a:t>
            </a:r>
            <a:r>
              <a:rPr lang="zh-CN" altLang="zh-CN" sz="2200" b="1" dirty="0"/>
              <a:t>基类，就使该基类的成员在派生类中只有一份拷贝。</a:t>
            </a:r>
            <a:endParaRPr lang="en-US" altLang="zh-CN" sz="2200" b="1" dirty="0"/>
          </a:p>
          <a:p>
            <a:r>
              <a:rPr lang="zh-CN" altLang="zh-CN" sz="2200" b="1" dirty="0">
                <a:solidFill>
                  <a:srgbClr val="00B050"/>
                </a:solidFill>
              </a:rPr>
              <a:t>前面的</a:t>
            </a:r>
            <a:r>
              <a:rPr lang="en-US" altLang="zh-CN" sz="2200" b="1" dirty="0" err="1">
                <a:solidFill>
                  <a:srgbClr val="00B050"/>
                </a:solidFill>
              </a:rPr>
              <a:t>stuEmployee</a:t>
            </a:r>
            <a:r>
              <a:rPr lang="zh-CN" altLang="zh-CN" sz="2200" b="1" dirty="0">
                <a:solidFill>
                  <a:srgbClr val="00B050"/>
                </a:solidFill>
              </a:rPr>
              <a:t>类</a:t>
            </a:r>
            <a:r>
              <a:rPr lang="zh-CN" altLang="en-US" sz="2200" b="1" dirty="0">
                <a:solidFill>
                  <a:srgbClr val="00B050"/>
                </a:solidFill>
              </a:rPr>
              <a:t>虚拟继承</a:t>
            </a:r>
            <a:r>
              <a:rPr lang="en-US" altLang="zh-CN" sz="2200" b="1" dirty="0">
                <a:solidFill>
                  <a:srgbClr val="00B050"/>
                </a:solidFill>
              </a:rPr>
              <a:t>Person</a:t>
            </a:r>
            <a:r>
              <a:rPr lang="zh-CN" altLang="en-US" sz="2200" b="1" dirty="0">
                <a:solidFill>
                  <a:srgbClr val="00B050"/>
                </a:solidFill>
              </a:rPr>
              <a:t>的形式如下</a:t>
            </a:r>
            <a:r>
              <a:rPr lang="zh-CN" altLang="en-US" sz="2200" b="1" dirty="0" smtClean="0">
                <a:solidFill>
                  <a:srgbClr val="00B050"/>
                </a:solidFill>
              </a:rPr>
              <a:t>：</a:t>
            </a:r>
            <a:endParaRPr lang="zh-CN" altLang="zh-CN" sz="2300" dirty="0"/>
          </a:p>
          <a:p>
            <a:pPr marL="0" indent="0">
              <a:buNone/>
            </a:pPr>
            <a:r>
              <a:rPr lang="en-US" altLang="zh-CN" sz="1800" b="1" dirty="0"/>
              <a:t>class Student: </a:t>
            </a:r>
            <a:r>
              <a:rPr lang="en-US" altLang="zh-CN" sz="1800" b="1" dirty="0">
                <a:solidFill>
                  <a:srgbClr val="FF0000"/>
                </a:solidFill>
              </a:rPr>
              <a:t>virtual </a:t>
            </a:r>
            <a:r>
              <a:rPr lang="en-US" altLang="zh-CN" sz="1800" b="1" dirty="0"/>
              <a:t> public Person{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}           </a:t>
            </a:r>
            <a:r>
              <a:rPr lang="en-US" altLang="zh-CN" sz="1800" b="1" dirty="0" smtClean="0"/>
              <a:t>	//</a:t>
            </a:r>
            <a:r>
              <a:rPr lang="en-US" altLang="zh-CN" sz="1800" b="1" dirty="0"/>
              <a:t>Person</a:t>
            </a:r>
            <a:r>
              <a:rPr lang="zh-CN" altLang="zh-CN" sz="1800" b="1" dirty="0"/>
              <a:t>为虚基类</a:t>
            </a:r>
          </a:p>
          <a:p>
            <a:pPr marL="0" indent="0">
              <a:buNone/>
            </a:pPr>
            <a:r>
              <a:rPr lang="en-US" altLang="zh-CN" sz="1800" b="1" dirty="0"/>
              <a:t>class Employee: </a:t>
            </a:r>
            <a:r>
              <a:rPr lang="en-US" altLang="zh-CN" sz="1800" b="1" dirty="0">
                <a:solidFill>
                  <a:srgbClr val="FF0000"/>
                </a:solidFill>
              </a:rPr>
              <a:t>virtual</a:t>
            </a:r>
            <a:r>
              <a:rPr lang="en-US" altLang="zh-CN" sz="1800" b="1" dirty="0"/>
              <a:t>  public Person{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}    </a:t>
            </a:r>
            <a:r>
              <a:rPr lang="en-US" altLang="zh-CN" sz="1800" b="1" dirty="0" smtClean="0"/>
              <a:t>	//</a:t>
            </a:r>
            <a:r>
              <a:rPr lang="en-US" altLang="zh-CN" sz="1800" b="1" dirty="0"/>
              <a:t>Person</a:t>
            </a:r>
            <a:r>
              <a:rPr lang="zh-CN" altLang="zh-CN" sz="1800" b="1" dirty="0"/>
              <a:t>为虚基类</a:t>
            </a:r>
          </a:p>
          <a:p>
            <a:pPr marL="0" indent="0"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StuEmployee:public</a:t>
            </a:r>
            <a:r>
              <a:rPr lang="en-US" altLang="zh-CN" sz="1800" b="1" dirty="0"/>
              <a:t> Student</a:t>
            </a:r>
            <a:r>
              <a:rPr lang="en-US" altLang="zh-CN" sz="1800" b="1" dirty="0" smtClean="0"/>
              <a:t>, public </a:t>
            </a:r>
            <a:r>
              <a:rPr lang="en-US" altLang="zh-CN" sz="1800" b="1" dirty="0"/>
              <a:t>Employee{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}</a:t>
            </a:r>
            <a:endParaRPr lang="zh-CN" altLang="zh-CN" sz="1800" b="1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134937"/>
            <a:ext cx="7772400" cy="701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4.8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虚拟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839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/>
              <a:t>class A { 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public:	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vf</a:t>
            </a:r>
            <a:r>
              <a:rPr lang="en-US" altLang="zh-CN" sz="2000" dirty="0"/>
              <a:t>() {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&lt;&lt;"I come from class A"&lt;&lt;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	}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class B: public A{};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class C: public A{};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class D: public B, public C{};</a:t>
            </a:r>
          </a:p>
          <a:p>
            <a:pPr eaLnBrk="1" hangingPunct="1">
              <a:buFontTx/>
              <a:buNone/>
            </a:pP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void main()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D </a:t>
            </a:r>
            <a:r>
              <a:rPr lang="en-US" altLang="zh-CN" sz="2000" dirty="0" err="1"/>
              <a:t>d</a:t>
            </a:r>
            <a:r>
              <a:rPr lang="en-US" altLang="zh-CN" sz="2000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d.vf</a:t>
            </a:r>
            <a:r>
              <a:rPr lang="en-US" altLang="zh-CN" sz="2000" dirty="0"/>
              <a:t> ();	// error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7235825" y="2781300"/>
            <a:ext cx="407988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5148263" y="3716338"/>
            <a:ext cx="407987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6877050" y="3789363"/>
            <a:ext cx="407988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940425" y="4657725"/>
            <a:ext cx="574675" cy="8255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 flipV="1">
            <a:off x="5435600" y="3213100"/>
            <a:ext cx="215900" cy="5032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V="1">
            <a:off x="7235825" y="3284538"/>
            <a:ext cx="360363" cy="5048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 flipV="1">
            <a:off x="5724525" y="4149725"/>
            <a:ext cx="431800" cy="5032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V="1">
            <a:off x="6443663" y="4221163"/>
            <a:ext cx="649287" cy="431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667625" y="2781300"/>
            <a:ext cx="647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Vf()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5580063" y="3716338"/>
            <a:ext cx="647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Vf()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7308850" y="3789363"/>
            <a:ext cx="647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Vf()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6516688" y="4652963"/>
            <a:ext cx="1223962" cy="854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B.A::Vf()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C.A::Vf()</a:t>
            </a:r>
          </a:p>
        </p:txBody>
      </p:sp>
      <p:sp>
        <p:nvSpPr>
          <p:cNvPr id="67599" name="Freeform 15"/>
          <p:cNvSpPr>
            <a:spLocks/>
          </p:cNvSpPr>
          <p:nvPr/>
        </p:nvSpPr>
        <p:spPr bwMode="auto">
          <a:xfrm>
            <a:off x="1547813" y="5661025"/>
            <a:ext cx="5349875" cy="481013"/>
          </a:xfrm>
          <a:custGeom>
            <a:avLst/>
            <a:gdLst>
              <a:gd name="T0" fmla="*/ 0 w 3329"/>
              <a:gd name="T1" fmla="*/ 2147483646 h 474"/>
              <a:gd name="T2" fmla="*/ 2147483646 w 3329"/>
              <a:gd name="T3" fmla="*/ 2147483646 h 474"/>
              <a:gd name="T4" fmla="*/ 2147483646 w 3329"/>
              <a:gd name="T5" fmla="*/ 2147483646 h 474"/>
              <a:gd name="T6" fmla="*/ 2147483646 w 3329"/>
              <a:gd name="T7" fmla="*/ 2147483646 h 474"/>
              <a:gd name="T8" fmla="*/ 2147483646 w 3329"/>
              <a:gd name="T9" fmla="*/ 2147483646 h 474"/>
              <a:gd name="T10" fmla="*/ 2147483646 w 3329"/>
              <a:gd name="T11" fmla="*/ 2147483646 h 474"/>
              <a:gd name="T12" fmla="*/ 2147483646 w 3329"/>
              <a:gd name="T13" fmla="*/ 2147483646 h 474"/>
              <a:gd name="T14" fmla="*/ 2147483646 w 3329"/>
              <a:gd name="T15" fmla="*/ 2147483646 h 474"/>
              <a:gd name="T16" fmla="*/ 2147483646 w 3329"/>
              <a:gd name="T17" fmla="*/ 2147483646 h 474"/>
              <a:gd name="T18" fmla="*/ 2147483646 w 3329"/>
              <a:gd name="T19" fmla="*/ 2147483646 h 474"/>
              <a:gd name="T20" fmla="*/ 2147483646 w 3329"/>
              <a:gd name="T21" fmla="*/ 2147483646 h 474"/>
              <a:gd name="T22" fmla="*/ 2147483646 w 3329"/>
              <a:gd name="T23" fmla="*/ 2147483646 h 474"/>
              <a:gd name="T24" fmla="*/ 2147483646 w 3329"/>
              <a:gd name="T25" fmla="*/ 2147483646 h 474"/>
              <a:gd name="T26" fmla="*/ 2147483646 w 3329"/>
              <a:gd name="T27" fmla="*/ 2147483646 h 474"/>
              <a:gd name="T28" fmla="*/ 2147483646 w 3329"/>
              <a:gd name="T29" fmla="*/ 2147483646 h 474"/>
              <a:gd name="T30" fmla="*/ 2147483646 w 3329"/>
              <a:gd name="T31" fmla="*/ 2147483646 h 474"/>
              <a:gd name="T32" fmla="*/ 2147483646 w 3329"/>
              <a:gd name="T33" fmla="*/ 2147483646 h 474"/>
              <a:gd name="T34" fmla="*/ 2147483646 w 3329"/>
              <a:gd name="T35" fmla="*/ 2147483646 h 474"/>
              <a:gd name="T36" fmla="*/ 2147483646 w 3329"/>
              <a:gd name="T37" fmla="*/ 2147483646 h 474"/>
              <a:gd name="T38" fmla="*/ 2147483646 w 3329"/>
              <a:gd name="T39" fmla="*/ 2147483646 h 474"/>
              <a:gd name="T40" fmla="*/ 2147483646 w 3329"/>
              <a:gd name="T41" fmla="*/ 2147483646 h 474"/>
              <a:gd name="T42" fmla="*/ 2147483646 w 3329"/>
              <a:gd name="T43" fmla="*/ 2147483646 h 474"/>
              <a:gd name="T44" fmla="*/ 2147483646 w 3329"/>
              <a:gd name="T45" fmla="*/ 2147483646 h 474"/>
              <a:gd name="T46" fmla="*/ 2147483646 w 3329"/>
              <a:gd name="T47" fmla="*/ 2147483646 h 474"/>
              <a:gd name="T48" fmla="*/ 2147483646 w 3329"/>
              <a:gd name="T49" fmla="*/ 2147483646 h 474"/>
              <a:gd name="T50" fmla="*/ 2147483646 w 3329"/>
              <a:gd name="T51" fmla="*/ 2147483646 h 474"/>
              <a:gd name="T52" fmla="*/ 2147483646 w 3329"/>
              <a:gd name="T53" fmla="*/ 2147483646 h 474"/>
              <a:gd name="T54" fmla="*/ 2147483646 w 3329"/>
              <a:gd name="T55" fmla="*/ 0 h 47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329" h="474">
                <a:moveTo>
                  <a:pt x="0" y="14"/>
                </a:moveTo>
                <a:cubicBezTo>
                  <a:pt x="10" y="63"/>
                  <a:pt x="26" y="139"/>
                  <a:pt x="48" y="183"/>
                </a:cubicBezTo>
                <a:cubicBezTo>
                  <a:pt x="73" y="233"/>
                  <a:pt x="51" y="174"/>
                  <a:pt x="68" y="224"/>
                </a:cubicBezTo>
                <a:cubicBezTo>
                  <a:pt x="13" y="241"/>
                  <a:pt x="92" y="285"/>
                  <a:pt x="116" y="305"/>
                </a:cubicBezTo>
                <a:cubicBezTo>
                  <a:pt x="132" y="318"/>
                  <a:pt x="137" y="331"/>
                  <a:pt x="156" y="339"/>
                </a:cubicBezTo>
                <a:cubicBezTo>
                  <a:pt x="182" y="351"/>
                  <a:pt x="211" y="357"/>
                  <a:pt x="238" y="366"/>
                </a:cubicBezTo>
                <a:cubicBezTo>
                  <a:pt x="246" y="369"/>
                  <a:pt x="250" y="377"/>
                  <a:pt x="258" y="379"/>
                </a:cubicBezTo>
                <a:cubicBezTo>
                  <a:pt x="280" y="384"/>
                  <a:pt x="303" y="384"/>
                  <a:pt x="326" y="386"/>
                </a:cubicBezTo>
                <a:cubicBezTo>
                  <a:pt x="379" y="400"/>
                  <a:pt x="433" y="408"/>
                  <a:pt x="488" y="413"/>
                </a:cubicBezTo>
                <a:cubicBezTo>
                  <a:pt x="550" y="426"/>
                  <a:pt x="587" y="435"/>
                  <a:pt x="651" y="440"/>
                </a:cubicBezTo>
                <a:cubicBezTo>
                  <a:pt x="748" y="465"/>
                  <a:pt x="851" y="445"/>
                  <a:pt x="949" y="434"/>
                </a:cubicBezTo>
                <a:cubicBezTo>
                  <a:pt x="1133" y="438"/>
                  <a:pt x="1312" y="434"/>
                  <a:pt x="1491" y="474"/>
                </a:cubicBezTo>
                <a:cubicBezTo>
                  <a:pt x="1819" y="463"/>
                  <a:pt x="2133" y="444"/>
                  <a:pt x="2467" y="440"/>
                </a:cubicBezTo>
                <a:cubicBezTo>
                  <a:pt x="2577" y="416"/>
                  <a:pt x="2705" y="426"/>
                  <a:pt x="2819" y="420"/>
                </a:cubicBezTo>
                <a:cubicBezTo>
                  <a:pt x="2864" y="405"/>
                  <a:pt x="2815" y="420"/>
                  <a:pt x="2894" y="407"/>
                </a:cubicBezTo>
                <a:cubicBezTo>
                  <a:pt x="2958" y="397"/>
                  <a:pt x="3019" y="380"/>
                  <a:pt x="3084" y="373"/>
                </a:cubicBezTo>
                <a:cubicBezTo>
                  <a:pt x="3131" y="361"/>
                  <a:pt x="3092" y="372"/>
                  <a:pt x="3152" y="352"/>
                </a:cubicBezTo>
                <a:cubicBezTo>
                  <a:pt x="3159" y="350"/>
                  <a:pt x="3172" y="346"/>
                  <a:pt x="3172" y="346"/>
                </a:cubicBezTo>
                <a:cubicBezTo>
                  <a:pt x="3193" y="331"/>
                  <a:pt x="3205" y="313"/>
                  <a:pt x="3226" y="298"/>
                </a:cubicBezTo>
                <a:cubicBezTo>
                  <a:pt x="3231" y="291"/>
                  <a:pt x="3234" y="284"/>
                  <a:pt x="3240" y="278"/>
                </a:cubicBezTo>
                <a:cubicBezTo>
                  <a:pt x="3246" y="272"/>
                  <a:pt x="3255" y="270"/>
                  <a:pt x="3260" y="264"/>
                </a:cubicBezTo>
                <a:cubicBezTo>
                  <a:pt x="3264" y="258"/>
                  <a:pt x="3264" y="250"/>
                  <a:pt x="3267" y="244"/>
                </a:cubicBezTo>
                <a:cubicBezTo>
                  <a:pt x="3284" y="214"/>
                  <a:pt x="3303" y="194"/>
                  <a:pt x="3314" y="163"/>
                </a:cubicBezTo>
                <a:cubicBezTo>
                  <a:pt x="3291" y="94"/>
                  <a:pt x="3329" y="186"/>
                  <a:pt x="3179" y="129"/>
                </a:cubicBezTo>
                <a:cubicBezTo>
                  <a:pt x="3166" y="124"/>
                  <a:pt x="3170" y="102"/>
                  <a:pt x="3165" y="88"/>
                </a:cubicBezTo>
                <a:cubicBezTo>
                  <a:pt x="3163" y="81"/>
                  <a:pt x="3158" y="68"/>
                  <a:pt x="3158" y="68"/>
                </a:cubicBezTo>
                <a:cubicBezTo>
                  <a:pt x="3167" y="42"/>
                  <a:pt x="3175" y="28"/>
                  <a:pt x="3199" y="14"/>
                </a:cubicBezTo>
                <a:cubicBezTo>
                  <a:pt x="3208" y="9"/>
                  <a:pt x="3226" y="0"/>
                  <a:pt x="3226" y="0"/>
                </a:cubicBezTo>
              </a:path>
            </a:pathLst>
          </a:custGeom>
          <a:noFill/>
          <a:ln w="31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7600" name="Freeform 16"/>
          <p:cNvSpPr>
            <a:spLocks/>
          </p:cNvSpPr>
          <p:nvPr/>
        </p:nvSpPr>
        <p:spPr bwMode="auto">
          <a:xfrm>
            <a:off x="6723063" y="4905375"/>
            <a:ext cx="1616075" cy="1096963"/>
          </a:xfrm>
          <a:custGeom>
            <a:avLst/>
            <a:gdLst>
              <a:gd name="T0" fmla="*/ 0 w 1018"/>
              <a:gd name="T1" fmla="*/ 2147483646 h 691"/>
              <a:gd name="T2" fmla="*/ 2147483646 w 1018"/>
              <a:gd name="T3" fmla="*/ 2147483646 h 691"/>
              <a:gd name="T4" fmla="*/ 2147483646 w 1018"/>
              <a:gd name="T5" fmla="*/ 2147483646 h 691"/>
              <a:gd name="T6" fmla="*/ 2147483646 w 1018"/>
              <a:gd name="T7" fmla="*/ 2147483646 h 691"/>
              <a:gd name="T8" fmla="*/ 2147483646 w 1018"/>
              <a:gd name="T9" fmla="*/ 2147483646 h 691"/>
              <a:gd name="T10" fmla="*/ 2147483646 w 1018"/>
              <a:gd name="T11" fmla="*/ 2147483646 h 691"/>
              <a:gd name="T12" fmla="*/ 2147483646 w 1018"/>
              <a:gd name="T13" fmla="*/ 2147483646 h 691"/>
              <a:gd name="T14" fmla="*/ 2147483646 w 1018"/>
              <a:gd name="T15" fmla="*/ 2147483646 h 691"/>
              <a:gd name="T16" fmla="*/ 2147483646 w 1018"/>
              <a:gd name="T17" fmla="*/ 2147483646 h 691"/>
              <a:gd name="T18" fmla="*/ 2147483646 w 1018"/>
              <a:gd name="T19" fmla="*/ 2147483646 h 691"/>
              <a:gd name="T20" fmla="*/ 2147483646 w 1018"/>
              <a:gd name="T21" fmla="*/ 2147483646 h 691"/>
              <a:gd name="T22" fmla="*/ 2147483646 w 1018"/>
              <a:gd name="T23" fmla="*/ 2147483646 h 691"/>
              <a:gd name="T24" fmla="*/ 2147483646 w 1018"/>
              <a:gd name="T25" fmla="*/ 2147483646 h 691"/>
              <a:gd name="T26" fmla="*/ 2147483646 w 1018"/>
              <a:gd name="T27" fmla="*/ 2147483646 h 691"/>
              <a:gd name="T28" fmla="*/ 2147483646 w 1018"/>
              <a:gd name="T29" fmla="*/ 0 h 69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8" h="691">
                <a:moveTo>
                  <a:pt x="0" y="630"/>
                </a:moveTo>
                <a:cubicBezTo>
                  <a:pt x="25" y="667"/>
                  <a:pt x="61" y="675"/>
                  <a:pt x="102" y="684"/>
                </a:cubicBezTo>
                <a:cubicBezTo>
                  <a:pt x="329" y="679"/>
                  <a:pt x="564" y="691"/>
                  <a:pt x="773" y="590"/>
                </a:cubicBezTo>
                <a:cubicBezTo>
                  <a:pt x="792" y="570"/>
                  <a:pt x="800" y="551"/>
                  <a:pt x="827" y="542"/>
                </a:cubicBezTo>
                <a:cubicBezTo>
                  <a:pt x="848" y="522"/>
                  <a:pt x="870" y="504"/>
                  <a:pt x="888" y="481"/>
                </a:cubicBezTo>
                <a:cubicBezTo>
                  <a:pt x="935" y="421"/>
                  <a:pt x="903" y="448"/>
                  <a:pt x="942" y="420"/>
                </a:cubicBezTo>
                <a:cubicBezTo>
                  <a:pt x="952" y="405"/>
                  <a:pt x="972" y="376"/>
                  <a:pt x="983" y="359"/>
                </a:cubicBezTo>
                <a:cubicBezTo>
                  <a:pt x="987" y="352"/>
                  <a:pt x="996" y="339"/>
                  <a:pt x="996" y="339"/>
                </a:cubicBezTo>
                <a:cubicBezTo>
                  <a:pt x="1003" y="312"/>
                  <a:pt x="1011" y="286"/>
                  <a:pt x="1017" y="258"/>
                </a:cubicBezTo>
                <a:cubicBezTo>
                  <a:pt x="1013" y="215"/>
                  <a:pt x="1018" y="129"/>
                  <a:pt x="976" y="102"/>
                </a:cubicBezTo>
                <a:cubicBezTo>
                  <a:pt x="974" y="95"/>
                  <a:pt x="974" y="86"/>
                  <a:pt x="969" y="81"/>
                </a:cubicBezTo>
                <a:cubicBezTo>
                  <a:pt x="964" y="76"/>
                  <a:pt x="956" y="77"/>
                  <a:pt x="949" y="75"/>
                </a:cubicBezTo>
                <a:cubicBezTo>
                  <a:pt x="901" y="59"/>
                  <a:pt x="873" y="47"/>
                  <a:pt x="820" y="41"/>
                </a:cubicBezTo>
                <a:cubicBezTo>
                  <a:pt x="773" y="25"/>
                  <a:pt x="720" y="27"/>
                  <a:pt x="671" y="20"/>
                </a:cubicBezTo>
                <a:cubicBezTo>
                  <a:pt x="640" y="11"/>
                  <a:pt x="608" y="0"/>
                  <a:pt x="576" y="0"/>
                </a:cubicBezTo>
              </a:path>
            </a:pathLst>
          </a:custGeom>
          <a:noFill/>
          <a:ln w="31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5076825" y="2781300"/>
            <a:ext cx="407988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5435600" y="2781300"/>
            <a:ext cx="647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Vf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()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255976" y="81389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】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是类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的基类，类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从类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继承，在类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中调用基类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的成员会产生二义性。</a:t>
            </a:r>
          </a:p>
        </p:txBody>
      </p:sp>
    </p:spTree>
    <p:extLst>
      <p:ext uri="{BB962C8B-B14F-4D97-AF65-F5344CB8AC3E}">
        <p14:creationId xmlns:p14="http://schemas.microsoft.com/office/powerpoint/2010/main" val="30838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0" grpId="0" animBg="1"/>
      <p:bldP spid="67595" grpId="0" animBg="1"/>
      <p:bldP spid="67596" grpId="0" animBg="1"/>
      <p:bldP spid="67597" grpId="0" animBg="1"/>
      <p:bldP spid="67598" grpId="0" animBg="1"/>
      <p:bldP spid="67601" grpId="0" animBg="1"/>
      <p:bldP spid="676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239838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/>
              <a:t>class A { 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public:	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vf</a:t>
            </a:r>
            <a:r>
              <a:rPr lang="en-US" altLang="zh-CN" sz="2000" dirty="0"/>
              <a:t>() {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&lt;&lt;"I come from class A"&lt;&lt;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	}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class B: </a:t>
            </a:r>
            <a:r>
              <a:rPr lang="en-US" altLang="zh-CN" sz="2000" dirty="0">
                <a:solidFill>
                  <a:srgbClr val="FF3300"/>
                </a:solidFill>
              </a:rPr>
              <a:t>virtual</a:t>
            </a:r>
            <a:r>
              <a:rPr lang="en-US" altLang="zh-CN" sz="2000" dirty="0"/>
              <a:t> public A{};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class C: </a:t>
            </a:r>
            <a:r>
              <a:rPr lang="en-US" altLang="zh-CN" sz="2000" dirty="0">
                <a:solidFill>
                  <a:srgbClr val="FF3300"/>
                </a:solidFill>
              </a:rPr>
              <a:t>virtual </a:t>
            </a:r>
            <a:r>
              <a:rPr lang="en-US" altLang="zh-CN" sz="2000" dirty="0"/>
              <a:t>public A{};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class D: public B, public C{};</a:t>
            </a:r>
          </a:p>
          <a:p>
            <a:pPr eaLnBrk="1" hangingPunct="1">
              <a:buFontTx/>
              <a:buNone/>
            </a:pP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void main()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D </a:t>
            </a:r>
            <a:r>
              <a:rPr lang="en-US" altLang="zh-CN" sz="2000" dirty="0" err="1"/>
              <a:t>d</a:t>
            </a:r>
            <a:r>
              <a:rPr lang="en-US" altLang="zh-CN" sz="2000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d.vf</a:t>
            </a:r>
            <a:r>
              <a:rPr lang="en-US" altLang="zh-CN" sz="2000" dirty="0"/>
              <a:t>();	// </a:t>
            </a:r>
            <a:r>
              <a:rPr lang="en-US" altLang="zh-CN" sz="2000" dirty="0" smtClean="0"/>
              <a:t>ok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172200" y="2924175"/>
            <a:ext cx="407988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148263" y="3716338"/>
            <a:ext cx="407987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877050" y="3789363"/>
            <a:ext cx="407988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5940425" y="4657725"/>
            <a:ext cx="574675" cy="8255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5651500" y="3429000"/>
            <a:ext cx="576263" cy="2873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 flipV="1">
            <a:off x="6516688" y="3429000"/>
            <a:ext cx="503237" cy="3603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H="1" flipV="1">
            <a:off x="5724525" y="4149725"/>
            <a:ext cx="431800" cy="5032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V="1">
            <a:off x="6443663" y="4221163"/>
            <a:ext cx="649287" cy="431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6516688" y="2924175"/>
            <a:ext cx="647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Vf()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5580063" y="3716338"/>
            <a:ext cx="647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Vf()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7308850" y="3789363"/>
            <a:ext cx="647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Vf()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516688" y="4652963"/>
            <a:ext cx="1223962" cy="854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kumimoji="1" lang="en-US" altLang="zh-CN" sz="2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A::Vf()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84213" y="333375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将</a:t>
            </a: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】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改为虚拟继承不会产生二义性。</a:t>
            </a:r>
          </a:p>
        </p:txBody>
      </p:sp>
    </p:spTree>
    <p:extLst>
      <p:ext uri="{BB962C8B-B14F-4D97-AF65-F5344CB8AC3E}">
        <p14:creationId xmlns:p14="http://schemas.microsoft.com/office/powerpoint/2010/main" val="1428829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3" grpId="0" animBg="1"/>
      <p:bldP spid="68614" grpId="0" animBg="1"/>
      <p:bldP spid="68619" grpId="0" animBg="1"/>
      <p:bldP spid="68620" grpId="0" animBg="1"/>
      <p:bldP spid="68621" grpId="0" animBg="1"/>
      <p:bldP spid="686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1921" y="1196752"/>
            <a:ext cx="8856984" cy="45743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虚拟</a:t>
            </a:r>
            <a:r>
              <a:rPr lang="zh-CN" altLang="en-US" sz="2800" b="1" dirty="0">
                <a:solidFill>
                  <a:srgbClr val="0000CC"/>
                </a:solidFill>
              </a:rPr>
              <a:t>继承的构造次序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+mn-ea"/>
              </a:rPr>
              <a:t>若基类由虚基类派生而来，则派生类必须提供对间接基类的构造（即在构造函数初始列表中构造虚基类，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无论此虚基类是直接还是间接基类</a:t>
            </a:r>
            <a:r>
              <a:rPr lang="zh-CN" altLang="en-US" sz="2400" b="1" dirty="0">
                <a:latin typeface="+mn-ea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虚基类的初始化与一般的多重继承的初始化在语法上是一样的，但</a:t>
            </a:r>
            <a:r>
              <a:rPr lang="zh-CN" altLang="en-US" sz="2400" b="1" dirty="0">
                <a:solidFill>
                  <a:srgbClr val="FF0000"/>
                </a:solidFill>
              </a:rPr>
              <a:t>构造函数的调用顺序不同</a:t>
            </a:r>
            <a:r>
              <a:rPr lang="zh-CN" altLang="en-US" sz="2400" b="1" dirty="0"/>
              <a:t>；</a:t>
            </a:r>
          </a:p>
          <a:p>
            <a:pPr marL="1371600" lvl="2" indent="-45720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200" b="1" dirty="0">
                <a:latin typeface="宋体" panose="02010600030101010101" pitchFamily="2" charset="-122"/>
              </a:rPr>
              <a:t>先调用虚基类的构造函数，再调用非虚基类的构造函数</a:t>
            </a:r>
          </a:p>
          <a:p>
            <a:pPr marL="1371600" lvl="2" indent="-45720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200" b="1" dirty="0">
                <a:latin typeface="宋体" panose="02010600030101010101" pitchFamily="2" charset="-122"/>
              </a:rPr>
              <a:t>若同一层次中包含多个虚基类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</a:rPr>
              <a:t>这些虚基类的构造函数按它们的继承次序调用</a:t>
            </a:r>
          </a:p>
          <a:p>
            <a:pPr marL="1371600" lvl="2" indent="-45720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200" b="1" dirty="0">
                <a:latin typeface="宋体" panose="02010600030101010101" pitchFamily="2" charset="-122"/>
              </a:rPr>
              <a:t>若虚基类由非基类派生而来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</a:rPr>
              <a:t>则仍然先调用基类构造函数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</a:rPr>
              <a:t>再调用派生类构造函数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134937"/>
            <a:ext cx="7772400" cy="701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4.8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虚拟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43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4464496" cy="518457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>
                <a:solidFill>
                  <a:srgbClr val="0000CC"/>
                </a:solidFill>
              </a:rPr>
              <a:t>【例</a:t>
            </a:r>
            <a:r>
              <a:rPr lang="en-US" altLang="zh-CN" sz="2000" b="1" dirty="0">
                <a:solidFill>
                  <a:srgbClr val="0000CC"/>
                </a:solidFill>
              </a:rPr>
              <a:t>4-18</a:t>
            </a:r>
            <a:r>
              <a:rPr lang="zh-CN" altLang="zh-CN" sz="2000" b="1" dirty="0">
                <a:solidFill>
                  <a:srgbClr val="0000CC"/>
                </a:solidFill>
              </a:rPr>
              <a:t>】 虚基类的执行次序分析。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//Eg4-18.cpp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A(){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&lt;&lt;"Constructing A"&lt;&lt;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B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B(){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&lt;&lt;"Constructing B"&lt;&lt;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 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134937"/>
            <a:ext cx="7772400" cy="701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4.8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虚拟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0413" y="1390675"/>
            <a:ext cx="4536504" cy="450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class B1:virtual public B ,virtual public A{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B1(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){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&lt;&lt;"Constructing B1"&lt;&lt;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class B2:public </a:t>
            </a:r>
            <a:r>
              <a:rPr lang="en-US" altLang="zh-CN" sz="1600" b="1" kern="0" dirty="0" err="1" smtClean="0"/>
              <a:t>A,virtual</a:t>
            </a:r>
            <a:r>
              <a:rPr lang="en-US" altLang="zh-CN" sz="1600" b="1" kern="0" dirty="0" smtClean="0"/>
              <a:t> public B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B2(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j){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&lt;&lt;"Constructing B2"&lt;&lt;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class D: public B1, public B2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D(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</a:t>
            </a:r>
            <a:r>
              <a:rPr lang="en-US" altLang="zh-CN" sz="1600" b="1" kern="0" dirty="0" err="1" smtClean="0"/>
              <a:t>m,int</a:t>
            </a:r>
            <a:r>
              <a:rPr lang="en-US" altLang="zh-CN" sz="1600" b="1" kern="0" dirty="0" smtClean="0"/>
              <a:t> n): B1(m),B2(n){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&lt;&lt;"Constructing D“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A </a:t>
            </a:r>
            <a:r>
              <a:rPr lang="en-US" altLang="zh-CN" sz="1600" b="1" kern="0" dirty="0" err="1" smtClean="0"/>
              <a:t>a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D d(1,2);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  <p:pic>
        <p:nvPicPr>
          <p:cNvPr id="8" name="Picture 4" descr="B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1" y="4581128"/>
            <a:ext cx="3024336" cy="203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对话气泡: 矩形 1"/>
          <p:cNvSpPr/>
          <p:nvPr/>
        </p:nvSpPr>
        <p:spPr>
          <a:xfrm>
            <a:off x="6370613" y="4476703"/>
            <a:ext cx="2664296" cy="2242955"/>
          </a:xfrm>
          <a:prstGeom prst="wedgeRectCallout">
            <a:avLst>
              <a:gd name="adj1" fmla="val -73102"/>
              <a:gd name="adj2" fmla="val -7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 dirty="0">
                <a:solidFill>
                  <a:schemeClr val="tx1"/>
                </a:solidFill>
              </a:rPr>
              <a:t>程序的运行结果如下：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B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A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B1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A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B2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A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D</a:t>
            </a:r>
          </a:p>
          <a:p>
            <a:pPr algn="just"/>
            <a:r>
              <a:rPr lang="zh-CN" altLang="en-US" sz="1400" b="1" dirty="0">
                <a:solidFill>
                  <a:schemeClr val="tx1"/>
                </a:solidFill>
              </a:rPr>
              <a:t>此运行结果表明：</a:t>
            </a:r>
            <a:r>
              <a:rPr lang="en-US" altLang="zh-CN" sz="1400" b="1" dirty="0">
                <a:solidFill>
                  <a:schemeClr val="tx1"/>
                </a:solidFill>
              </a:rPr>
              <a:t>D</a:t>
            </a:r>
            <a:r>
              <a:rPr lang="zh-CN" altLang="en-US" sz="1400" b="1" dirty="0">
                <a:solidFill>
                  <a:schemeClr val="tx1"/>
                </a:solidFill>
              </a:rPr>
              <a:t>的间接虚拟基类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</a:rPr>
              <a:t>只被构造了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次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8807" y="1196752"/>
            <a:ext cx="8623212" cy="4512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虚</a:t>
            </a:r>
            <a:r>
              <a:rPr lang="zh-CN" altLang="en-US" sz="2800" b="1" dirty="0">
                <a:solidFill>
                  <a:srgbClr val="0000CC"/>
                </a:solidFill>
              </a:rPr>
              <a:t>基类由最终派生类初始化 </a:t>
            </a:r>
          </a:p>
          <a:p>
            <a:pPr lvl="1" eaLnBrk="1" hangingPunct="1"/>
            <a:r>
              <a:rPr lang="zh-CN" altLang="en-US" sz="2400" b="1" dirty="0"/>
              <a:t>在</a:t>
            </a:r>
            <a:r>
              <a:rPr lang="zh-CN" altLang="en-US" sz="2400" b="1" dirty="0">
                <a:solidFill>
                  <a:srgbClr val="FF0000"/>
                </a:solidFill>
              </a:rPr>
              <a:t>没有虚拟继承</a:t>
            </a:r>
            <a:r>
              <a:rPr lang="zh-CN" altLang="en-US" sz="2400" b="1" dirty="0"/>
              <a:t>的情况下，每个派生类的构造函数</a:t>
            </a:r>
            <a:r>
              <a:rPr lang="zh-CN" altLang="en-US" sz="2400" b="1" dirty="0">
                <a:solidFill>
                  <a:srgbClr val="FF0000"/>
                </a:solidFill>
              </a:rPr>
              <a:t>只负责其直接基类</a:t>
            </a:r>
            <a:r>
              <a:rPr lang="zh-CN" altLang="en-US" sz="2400" b="1" dirty="0"/>
              <a:t>的初始化。但在虚拟继承方式下，虚基类则由最终派生类的构造函数负责初始化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在</a:t>
            </a:r>
            <a:r>
              <a:rPr lang="zh-CN" altLang="en-US" sz="2400" b="1" dirty="0">
                <a:solidFill>
                  <a:srgbClr val="FF0000"/>
                </a:solidFill>
              </a:rPr>
              <a:t>虚拟继承方式</a:t>
            </a:r>
            <a:r>
              <a:rPr lang="zh-CN" altLang="en-US" sz="2400" b="1" dirty="0"/>
              <a:t>下，若</a:t>
            </a:r>
            <a:r>
              <a:rPr lang="zh-CN" altLang="en-US" sz="2400" b="1" dirty="0">
                <a:solidFill>
                  <a:srgbClr val="FF0000"/>
                </a:solidFill>
              </a:rPr>
              <a:t>最终派生类</a:t>
            </a:r>
            <a:r>
              <a:rPr lang="zh-CN" altLang="en-US" sz="2400" b="1" dirty="0"/>
              <a:t>的构造函数没有</a:t>
            </a:r>
            <a:r>
              <a:rPr lang="zh-CN" altLang="en-US" sz="2400" b="1" dirty="0">
                <a:solidFill>
                  <a:srgbClr val="FF0000"/>
                </a:solidFill>
              </a:rPr>
              <a:t>明确调用虚基类的构造函数</a:t>
            </a:r>
            <a:r>
              <a:rPr lang="zh-CN" altLang="en-US" sz="2400" b="1" dirty="0"/>
              <a:t>，编译器就会尝试调用虚基类不需要参数的构造函数（包括缺省、无参和缺省参数的构造函数），如果没找到就会产生编译错误。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134937"/>
            <a:ext cx="7772400" cy="701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4.8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虚拟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213" y="1064632"/>
            <a:ext cx="3960440" cy="4491237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iostream.h</a:t>
            </a:r>
            <a:r>
              <a:rPr lang="en-US" altLang="zh-CN" sz="1600" b="1" dirty="0"/>
              <a:t>&gt;</a:t>
            </a:r>
          </a:p>
          <a:p>
            <a:pPr eaLnBrk="1" hangingPunct="1">
              <a:buNone/>
            </a:pPr>
            <a:r>
              <a:rPr lang="en-US" altLang="zh-CN" sz="1600" b="1" dirty="0"/>
              <a:t>class A {</a:t>
            </a:r>
          </a:p>
          <a:p>
            <a:pPr eaLnBrk="1" hangingPunct="1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a;</a:t>
            </a:r>
          </a:p>
          <a:p>
            <a:pPr eaLnBrk="1" hangingPunct="1">
              <a:buNone/>
            </a:pPr>
            <a:r>
              <a:rPr lang="en-US" altLang="zh-CN" sz="1600" b="1" dirty="0"/>
              <a:t>public: </a:t>
            </a:r>
            <a:endParaRPr lang="en-US" altLang="zh-CN" sz="1600" b="1" dirty="0" smtClean="0"/>
          </a:p>
          <a:p>
            <a:pPr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void f() { 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&lt;&lt;"A"&lt;&lt;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 }</a:t>
            </a:r>
            <a:endParaRPr lang="en-US" altLang="zh-CN" sz="1600" b="1" dirty="0"/>
          </a:p>
          <a:p>
            <a:pPr eaLnBrk="1" hangingPunct="1">
              <a:buNone/>
            </a:pPr>
            <a:r>
              <a:rPr lang="en-US" altLang="zh-CN" sz="1600" b="1" dirty="0"/>
              <a:t>    A(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x) {</a:t>
            </a:r>
          </a:p>
          <a:p>
            <a:pPr eaLnBrk="1" hangingPunct="1">
              <a:buNone/>
            </a:pPr>
            <a:r>
              <a:rPr lang="en-US" altLang="zh-CN" sz="1600" b="1" dirty="0"/>
              <a:t>        a=x;</a:t>
            </a:r>
          </a:p>
          <a:p>
            <a:pPr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&lt;&lt;"Virtual Bass A..."&lt;&lt;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buNone/>
            </a:pPr>
            <a:r>
              <a:rPr lang="en-US" altLang="zh-CN" sz="1600" b="1" dirty="0"/>
              <a:t>}; </a:t>
            </a:r>
          </a:p>
          <a:p>
            <a:pPr eaLnBrk="1" hangingPunct="1">
              <a:buNone/>
            </a:pPr>
            <a:r>
              <a:rPr lang="en-US" altLang="zh-CN" sz="1600" b="1" dirty="0"/>
              <a:t>class B:</a:t>
            </a:r>
            <a:r>
              <a:rPr lang="en-US" altLang="zh-CN" sz="1600" b="1" dirty="0">
                <a:solidFill>
                  <a:srgbClr val="0000CC"/>
                </a:solidFill>
              </a:rPr>
              <a:t>virtual </a:t>
            </a:r>
            <a:r>
              <a:rPr lang="en-US" altLang="zh-CN" sz="1600" b="1" dirty="0"/>
              <a:t>public A {</a:t>
            </a:r>
          </a:p>
          <a:p>
            <a:pPr eaLnBrk="1" hangingPunct="1">
              <a:buNone/>
            </a:pPr>
            <a:r>
              <a:rPr lang="en-US" altLang="zh-CN" sz="1600" b="1" dirty="0"/>
              <a:t>public: </a:t>
            </a:r>
            <a:endParaRPr lang="en-US" altLang="zh-CN" sz="1600" b="1" dirty="0" smtClean="0"/>
          </a:p>
          <a:p>
            <a:pPr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void f() { 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 smtClean="0"/>
              <a:t> &lt;&lt;"B"&lt;&lt;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</a:t>
            </a:r>
            <a:r>
              <a:rPr lang="en-US" altLang="zh-CN" sz="1600" b="1" dirty="0" smtClean="0"/>
              <a:t>}</a:t>
            </a:r>
            <a:endParaRPr lang="en-US" altLang="zh-CN" sz="1600" b="1" dirty="0"/>
          </a:p>
          <a:p>
            <a:pPr eaLnBrk="1" hangingPunct="1">
              <a:buNone/>
            </a:pPr>
            <a:r>
              <a:rPr lang="en-US" altLang="zh-CN" sz="1600" b="1" dirty="0"/>
              <a:t>    B(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):A(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){ </a:t>
            </a:r>
            <a:endParaRPr lang="en-US" altLang="zh-CN" sz="1600" b="1" dirty="0" smtClean="0"/>
          </a:p>
          <a:p>
            <a:pPr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&lt;&lt;"Virtual Bass B..."&lt;&lt;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9968" y="116632"/>
            <a:ext cx="8702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0000CC"/>
                </a:solidFill>
              </a:rPr>
              <a:t>【例</a:t>
            </a:r>
            <a:r>
              <a:rPr lang="en-US" altLang="zh-CN" sz="2000" b="1" dirty="0">
                <a:solidFill>
                  <a:srgbClr val="0000CC"/>
                </a:solidFill>
              </a:rPr>
              <a:t>4-19</a:t>
            </a:r>
            <a:r>
              <a:rPr lang="zh-CN" altLang="zh-CN" sz="2000" b="1" dirty="0">
                <a:solidFill>
                  <a:srgbClr val="0000CC"/>
                </a:solidFill>
              </a:rPr>
              <a:t>】 类</a:t>
            </a:r>
            <a:r>
              <a:rPr lang="en-US" altLang="zh-CN" sz="2000" b="1" dirty="0">
                <a:solidFill>
                  <a:srgbClr val="0000CC"/>
                </a:solidFill>
              </a:rPr>
              <a:t>A</a:t>
            </a:r>
            <a:r>
              <a:rPr lang="zh-CN" altLang="zh-CN" sz="2000" b="1" dirty="0">
                <a:solidFill>
                  <a:srgbClr val="0000CC"/>
                </a:solidFill>
              </a:rPr>
              <a:t>是类</a:t>
            </a:r>
            <a:r>
              <a:rPr lang="en-US" altLang="zh-CN" sz="2000" b="1" dirty="0">
                <a:solidFill>
                  <a:srgbClr val="0000CC"/>
                </a:solidFill>
              </a:rPr>
              <a:t>B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C</a:t>
            </a:r>
            <a:r>
              <a:rPr lang="zh-CN" altLang="zh-CN" sz="2000" b="1" dirty="0">
                <a:solidFill>
                  <a:srgbClr val="0000CC"/>
                </a:solidFill>
              </a:rPr>
              <a:t>的虚基类，类</a:t>
            </a:r>
            <a:r>
              <a:rPr lang="en-US" altLang="zh-CN" sz="2000" b="1" dirty="0">
                <a:solidFill>
                  <a:srgbClr val="0000CC"/>
                </a:solidFill>
              </a:rPr>
              <a:t>ABC</a:t>
            </a:r>
            <a:r>
              <a:rPr lang="zh-CN" altLang="zh-CN" sz="2000" b="1" dirty="0">
                <a:solidFill>
                  <a:srgbClr val="0000CC"/>
                </a:solidFill>
              </a:rPr>
              <a:t>从</a:t>
            </a:r>
            <a:r>
              <a:rPr lang="en-US" altLang="zh-CN" sz="2000" b="1" dirty="0">
                <a:solidFill>
                  <a:srgbClr val="0000CC"/>
                </a:solidFill>
              </a:rPr>
              <a:t>B</a:t>
            </a:r>
            <a:r>
              <a:rPr lang="zh-CN" altLang="zh-CN" sz="2000" b="1" dirty="0">
                <a:solidFill>
                  <a:srgbClr val="0000CC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</a:rPr>
              <a:t>C</a:t>
            </a:r>
            <a:r>
              <a:rPr lang="zh-CN" altLang="zh-CN" sz="2000" b="1" dirty="0">
                <a:solidFill>
                  <a:srgbClr val="0000CC"/>
                </a:solidFill>
              </a:rPr>
              <a:t>派生，是继承结构中的最终派生类，它必须负责虚基类</a:t>
            </a:r>
            <a:r>
              <a:rPr lang="en-US" altLang="zh-CN" sz="2000" b="1" dirty="0">
                <a:solidFill>
                  <a:srgbClr val="0000CC"/>
                </a:solidFill>
              </a:rPr>
              <a:t>A</a:t>
            </a:r>
            <a:r>
              <a:rPr lang="zh-CN" altLang="zh-CN" sz="2000" b="1" dirty="0">
                <a:solidFill>
                  <a:srgbClr val="0000CC"/>
                </a:solidFill>
              </a:rPr>
              <a:t>的初始化</a:t>
            </a:r>
            <a:r>
              <a:rPr lang="zh-CN" altLang="zh-CN" sz="2000" b="1" dirty="0" smtClean="0">
                <a:solidFill>
                  <a:srgbClr val="0000CC"/>
                </a:solidFill>
              </a:rPr>
              <a:t>。</a:t>
            </a:r>
            <a:endParaRPr lang="zh-CN" altLang="zh-CN" sz="2000" b="1" dirty="0">
              <a:solidFill>
                <a:srgbClr val="0000CC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85806" y="1064632"/>
            <a:ext cx="477057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 b="1" dirty="0"/>
              <a:t>class C</a:t>
            </a:r>
            <a:r>
              <a:rPr lang="en-US" altLang="zh-CN" sz="1600" b="1" dirty="0">
                <a:solidFill>
                  <a:srgbClr val="0000CC"/>
                </a:solidFill>
              </a:rPr>
              <a:t>:virtual</a:t>
            </a:r>
            <a:r>
              <a:rPr lang="en-US" altLang="zh-CN" sz="1600" b="1" dirty="0"/>
              <a:t> public A{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C(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):</a:t>
            </a:r>
            <a:r>
              <a:rPr lang="en-US" altLang="zh-CN" sz="1600" b="1" dirty="0">
                <a:solidFill>
                  <a:srgbClr val="FF0000"/>
                </a:solidFill>
              </a:rPr>
              <a:t>A(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en-US" altLang="zh-CN" sz="16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&lt;&lt;"Constructing C..."&lt;&lt;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    x=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 }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};</a:t>
            </a:r>
            <a:endParaRPr lang="en-US" altLang="zh-CN" sz="1600" b="1" kern="0" dirty="0" smtClean="0"/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class </a:t>
            </a:r>
            <a:r>
              <a:rPr lang="en-US" altLang="zh-CN" sz="1600" b="1" kern="0" dirty="0" err="1" smtClean="0"/>
              <a:t>ABC:public</a:t>
            </a:r>
            <a:r>
              <a:rPr lang="en-US" altLang="zh-CN" sz="1600" b="1" kern="0" dirty="0" smtClean="0"/>
              <a:t> C, public B 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ABC(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, 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j, 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k):C(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), B(j), 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A(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)</a:t>
            </a:r>
            <a:r>
              <a:rPr lang="en-US" altLang="zh-CN" sz="1600" b="1" kern="0" dirty="0" smtClean="0"/>
              <a:t> //L1</a:t>
            </a:r>
            <a:r>
              <a:rPr lang="zh-CN" altLang="en-US" sz="1600" b="1" kern="0" dirty="0" smtClean="0"/>
              <a:t>，这里必须对</a:t>
            </a:r>
            <a:r>
              <a:rPr lang="en-US" altLang="zh-CN" sz="1600" b="1" kern="0" dirty="0" smtClean="0"/>
              <a:t>A</a:t>
            </a:r>
            <a:r>
              <a:rPr lang="zh-CN" altLang="en-US" sz="1600" b="1" kern="0" dirty="0" smtClean="0"/>
              <a:t>进行初始化</a:t>
            </a:r>
          </a:p>
          <a:p>
            <a:pPr eaLnBrk="1" hangingPunct="1">
              <a:buFontTx/>
              <a:buNone/>
            </a:pPr>
            <a:r>
              <a:rPr lang="zh-CN" altLang="en-US" sz="1600" b="1" kern="0" dirty="0" smtClean="0"/>
              <a:t>        </a:t>
            </a:r>
            <a:r>
              <a:rPr lang="en-US" altLang="zh-CN" sz="1600" b="1" kern="0" dirty="0" smtClean="0"/>
              <a:t>{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&lt;&lt;"Constructing ABC..."&lt;&lt;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}; 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ABC </a:t>
            </a:r>
            <a:r>
              <a:rPr lang="en-US" altLang="zh-CN" sz="1600" b="1" kern="0" dirty="0" err="1" smtClean="0"/>
              <a:t>obj</a:t>
            </a:r>
            <a:r>
              <a:rPr lang="en-US" altLang="zh-CN" sz="1600" b="1" kern="0" dirty="0" smtClean="0"/>
              <a:t>(1,2,3);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obj. f();</a:t>
            </a:r>
            <a:endParaRPr lang="en-US" altLang="zh-CN" sz="1600" b="1" kern="0" dirty="0"/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  <p:sp>
        <p:nvSpPr>
          <p:cNvPr id="8" name="对话气泡: 矩形 1"/>
          <p:cNvSpPr/>
          <p:nvPr/>
        </p:nvSpPr>
        <p:spPr>
          <a:xfrm>
            <a:off x="6445940" y="4725144"/>
            <a:ext cx="2510441" cy="2014679"/>
          </a:xfrm>
          <a:prstGeom prst="wedgeRectCallout">
            <a:avLst>
              <a:gd name="adj1" fmla="val -67537"/>
              <a:gd name="adj2" fmla="val -204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 dirty="0">
                <a:solidFill>
                  <a:schemeClr val="tx1"/>
                </a:solidFill>
              </a:rPr>
              <a:t>程序的运行结果如下：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Virtual Bass A...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C...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Virtual Bass B...</a:t>
            </a: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</a:rPr>
              <a:t>Constructing ABC...</a:t>
            </a:r>
          </a:p>
          <a:p>
            <a:pPr algn="just"/>
            <a:r>
              <a:rPr lang="en-US" altLang="zh-CN" sz="1400" b="1" dirty="0" smtClean="0">
                <a:solidFill>
                  <a:schemeClr val="tx1"/>
                </a:solidFill>
              </a:rPr>
              <a:t>B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just"/>
            <a:r>
              <a:rPr lang="zh-CN" altLang="en-US" sz="1400" b="1" dirty="0">
                <a:solidFill>
                  <a:srgbClr val="0000CC"/>
                </a:solidFill>
              </a:rPr>
              <a:t>派生类</a:t>
            </a:r>
            <a:r>
              <a:rPr lang="en-US" altLang="zh-CN" sz="1400" b="1" dirty="0">
                <a:solidFill>
                  <a:srgbClr val="0000CC"/>
                </a:solidFill>
              </a:rPr>
              <a:t>ABC</a:t>
            </a:r>
            <a:r>
              <a:rPr lang="zh-CN" altLang="en-US" sz="1400" b="1" dirty="0">
                <a:solidFill>
                  <a:srgbClr val="0000CC"/>
                </a:solidFill>
              </a:rPr>
              <a:t>必须为其祖先类</a:t>
            </a:r>
            <a:r>
              <a:rPr lang="en-US" altLang="zh-CN" sz="1400" b="1" dirty="0">
                <a:solidFill>
                  <a:srgbClr val="0000CC"/>
                </a:solidFill>
              </a:rPr>
              <a:t>A</a:t>
            </a:r>
            <a:r>
              <a:rPr lang="zh-CN" altLang="en-US" sz="1400" b="1" dirty="0">
                <a:solidFill>
                  <a:srgbClr val="0000CC"/>
                </a:solidFill>
              </a:rPr>
              <a:t>提供构造函数初始化列表，否则报编译错误！</a:t>
            </a:r>
            <a:endParaRPr lang="en-US" altLang="zh-CN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2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2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076590"/>
            <a:ext cx="8623212" cy="559277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5.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成员</a:t>
            </a:r>
            <a:r>
              <a:rPr lang="zh-CN" altLang="zh-CN" sz="2800" b="1" dirty="0">
                <a:solidFill>
                  <a:srgbClr val="0000CC"/>
                </a:solidFill>
              </a:rPr>
              <a:t>函数冲突与优先级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r>
              <a:rPr lang="zh-CN" altLang="zh-CN" sz="2400" b="1" dirty="0"/>
              <a:t>如果虚基类和派生类中都有同名成员函数，仍然有可能</a:t>
            </a:r>
            <a:r>
              <a:rPr lang="zh-CN" altLang="zh-CN" sz="2400" b="1" dirty="0">
                <a:solidFill>
                  <a:srgbClr val="FF0000"/>
                </a:solidFill>
              </a:rPr>
              <a:t>会产生命名冲突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r>
              <a:rPr lang="zh-CN" altLang="zh-CN" sz="2400" b="1" dirty="0"/>
              <a:t>假设类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具有函数</a:t>
            </a:r>
            <a:r>
              <a:rPr lang="en-US" altLang="zh-CN" sz="2400" b="1" dirty="0"/>
              <a:t>f</a:t>
            </a:r>
            <a:r>
              <a:rPr lang="zh-CN" altLang="zh-CN" sz="2400" b="1" dirty="0"/>
              <a:t>，类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都从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虚拟派生，类</a:t>
            </a:r>
            <a:r>
              <a:rPr lang="en-US" altLang="zh-CN" sz="2400" b="1" dirty="0"/>
              <a:t>ABC</a:t>
            </a:r>
            <a:r>
              <a:rPr lang="zh-CN" altLang="zh-CN" sz="2400" b="1" dirty="0"/>
              <a:t>继承了类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和类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，详见例</a:t>
            </a:r>
            <a:r>
              <a:rPr lang="en-US" altLang="zh-CN" sz="2400" b="1" dirty="0"/>
              <a:t>4-19</a:t>
            </a:r>
            <a:r>
              <a:rPr lang="zh-CN" altLang="zh-CN" sz="2400" b="1" dirty="0"/>
              <a:t>。对于</a:t>
            </a:r>
            <a:r>
              <a:rPr lang="en-US" altLang="zh-CN" sz="2400" b="1" dirty="0"/>
              <a:t>ABC</a:t>
            </a:r>
            <a:r>
              <a:rPr lang="zh-CN" altLang="zh-CN" sz="2400" b="1" dirty="0"/>
              <a:t>类对象的</a:t>
            </a:r>
            <a:r>
              <a:rPr lang="en-US" altLang="zh-CN" sz="2400" b="1" dirty="0"/>
              <a:t>f</a:t>
            </a:r>
            <a:r>
              <a:rPr lang="zh-CN" altLang="zh-CN" sz="2400" b="1" dirty="0"/>
              <a:t>成员函数调用，存在以下几种情况：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000" b="1" dirty="0"/>
              <a:t>如果类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ABC</a:t>
            </a:r>
            <a:r>
              <a:rPr lang="zh-CN" altLang="zh-CN" sz="2000" b="1" dirty="0"/>
              <a:t>都没有定义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函数，在类</a:t>
            </a:r>
            <a:r>
              <a:rPr lang="en-US" altLang="zh-CN" sz="2000" b="1" dirty="0"/>
              <a:t>ABC</a:t>
            </a:r>
            <a:r>
              <a:rPr lang="zh-CN" altLang="zh-CN" sz="2000" b="1" dirty="0"/>
              <a:t>的对象中只有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个来源于虚基类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函数，没有冲突。但是，若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zh-CN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zh-CN" altLang="zh-CN" sz="2000" b="1" dirty="0">
                <a:solidFill>
                  <a:srgbClr val="FF0000"/>
                </a:solidFill>
              </a:rPr>
              <a:t>都不是虚拟继承于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zh-CN" sz="2000" b="1" dirty="0"/>
              <a:t>；或者其中</a:t>
            </a:r>
            <a:r>
              <a:rPr lang="zh-CN" altLang="zh-CN" sz="2000" b="1" dirty="0">
                <a:solidFill>
                  <a:srgbClr val="0000CC"/>
                </a:solidFill>
              </a:rPr>
              <a:t>一个虚拟继承于</a:t>
            </a:r>
            <a:r>
              <a:rPr lang="en-US" altLang="zh-CN" sz="2000" b="1" dirty="0">
                <a:solidFill>
                  <a:srgbClr val="0000CC"/>
                </a:solidFill>
              </a:rPr>
              <a:t>A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0000CC"/>
                </a:solidFill>
              </a:rPr>
              <a:t>另一个非虚拟继承于</a:t>
            </a:r>
            <a:r>
              <a:rPr lang="en-US" altLang="zh-CN" sz="2000" b="1" dirty="0">
                <a:solidFill>
                  <a:srgbClr val="0000CC"/>
                </a:solidFill>
              </a:rPr>
              <a:t>A</a:t>
            </a:r>
            <a:r>
              <a:rPr lang="zh-CN" altLang="zh-CN" sz="2000" b="1" dirty="0"/>
              <a:t>；则在</a:t>
            </a:r>
            <a:r>
              <a:rPr lang="en-US" altLang="zh-CN" sz="2000" b="1" dirty="0"/>
              <a:t>ABC</a:t>
            </a:r>
            <a:r>
              <a:rPr lang="zh-CN" altLang="zh-CN" sz="2000" b="1" dirty="0"/>
              <a:t>对象中的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函数有多个，</a:t>
            </a:r>
            <a:r>
              <a:rPr lang="zh-CN" altLang="zh-CN" sz="2000" b="1" dirty="0">
                <a:solidFill>
                  <a:srgbClr val="FF0000"/>
                </a:solidFill>
              </a:rPr>
              <a:t>会产生冲突</a:t>
            </a:r>
            <a:r>
              <a:rPr lang="zh-CN" altLang="zh-CN" sz="2000" b="1" dirty="0"/>
              <a:t>。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000" b="1" dirty="0"/>
              <a:t>如果类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中有一个定义了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函数，则在调用</a:t>
            </a:r>
            <a:r>
              <a:rPr lang="en-US" altLang="zh-CN" sz="2000" b="1" dirty="0"/>
              <a:t>ABC</a:t>
            </a:r>
            <a:r>
              <a:rPr lang="zh-CN" altLang="zh-CN" sz="2000" b="1" dirty="0"/>
              <a:t>对象的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函数时，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函数具有优先权。例</a:t>
            </a:r>
            <a:r>
              <a:rPr lang="en-US" altLang="zh-CN" sz="2000" b="1" dirty="0"/>
              <a:t>4-19</a:t>
            </a:r>
            <a:r>
              <a:rPr lang="zh-CN" altLang="zh-CN" sz="2000" b="1" dirty="0"/>
              <a:t>中“</a:t>
            </a:r>
            <a:r>
              <a:rPr lang="en-US" altLang="zh-CN" sz="2000" b="1" dirty="0" err="1"/>
              <a:t>obj.f</a:t>
            </a:r>
            <a:r>
              <a:rPr lang="en-US" altLang="zh-CN" sz="2000" b="1" dirty="0"/>
              <a:t>()</a:t>
            </a:r>
            <a:r>
              <a:rPr lang="zh-CN" altLang="zh-CN" sz="2000" b="1" dirty="0"/>
              <a:t>”的输出证明它调用的是类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函数。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000" b="1" dirty="0"/>
              <a:t>不论上面哪种情况，如果</a:t>
            </a:r>
            <a:r>
              <a:rPr lang="en-US" altLang="zh-CN" sz="2000" b="1" dirty="0"/>
              <a:t>ABC</a:t>
            </a:r>
            <a:r>
              <a:rPr lang="zh-CN" altLang="zh-CN" sz="2000" b="1" dirty="0"/>
              <a:t>类定义了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函数，当</a:t>
            </a:r>
            <a:r>
              <a:rPr lang="en-US" altLang="zh-CN" sz="2000" b="1" dirty="0"/>
              <a:t>ABC</a:t>
            </a:r>
            <a:r>
              <a:rPr lang="zh-CN" altLang="zh-CN" sz="2000" b="1" dirty="0"/>
              <a:t>的对象调用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函数时，不会有冲突，</a:t>
            </a:r>
            <a:r>
              <a:rPr lang="en-US" altLang="zh-CN" sz="2000" b="1" dirty="0"/>
              <a:t>ABC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函数具有优先权。</a:t>
            </a:r>
          </a:p>
          <a:p>
            <a:pPr eaLnBrk="1" hangingPunct="1">
              <a:buFontTx/>
              <a:buNone/>
            </a:pP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134937"/>
            <a:ext cx="7772400" cy="701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4.8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虚拟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326" y="-3089"/>
            <a:ext cx="8229600" cy="91180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4.9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与组合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39912"/>
            <a:ext cx="8856984" cy="552944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继承</a:t>
            </a:r>
            <a:r>
              <a:rPr lang="zh-CN" altLang="en-US" sz="2400" b="1" dirty="0">
                <a:solidFill>
                  <a:srgbClr val="0000CC"/>
                </a:solidFill>
              </a:rPr>
              <a:t>与组合在</a:t>
            </a:r>
            <a:r>
              <a:rPr lang="en-US" altLang="zh-CN" sz="2400" b="1" dirty="0">
                <a:solidFill>
                  <a:srgbClr val="0000CC"/>
                </a:solidFill>
              </a:rPr>
              <a:t>OOP</a:t>
            </a:r>
            <a:r>
              <a:rPr lang="zh-CN" altLang="en-US" sz="2400" b="1" dirty="0">
                <a:solidFill>
                  <a:srgbClr val="0000CC"/>
                </a:solidFill>
              </a:rPr>
              <a:t>中的应用场景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200" b="1" dirty="0"/>
              <a:t>继承与组合（也称合成）是</a:t>
            </a:r>
            <a:r>
              <a:rPr lang="en-US" altLang="zh-CN" sz="2200" b="1" dirty="0"/>
              <a:t>C++</a:t>
            </a:r>
            <a:r>
              <a:rPr lang="zh-CN" altLang="en-US" sz="2200" b="1" dirty="0">
                <a:solidFill>
                  <a:srgbClr val="FF0000"/>
                </a:solidFill>
              </a:rPr>
              <a:t>实现代码重用</a:t>
            </a:r>
            <a:r>
              <a:rPr lang="zh-CN" altLang="en-US" sz="2200" b="1" dirty="0"/>
              <a:t>的两种主要方法。通过继承，派生类可以获得基类的程序代码，从而达到代码重用的目的</a:t>
            </a:r>
            <a:r>
              <a:rPr lang="zh-CN" altLang="en-US" sz="2200" b="1" dirty="0" smtClean="0"/>
              <a:t>。而</a:t>
            </a:r>
            <a:r>
              <a:rPr lang="zh-CN" altLang="en-US" sz="2200" b="1" dirty="0"/>
              <a:t>组合则体现了类之间的另一种关系，是指一个类可以包容另外的类，即用其他类来定义它的对象成员。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继承</a:t>
            </a:r>
            <a:r>
              <a:rPr lang="zh-CN" altLang="en-US" sz="2400" b="1" dirty="0">
                <a:solidFill>
                  <a:srgbClr val="0000CC"/>
                </a:solidFill>
              </a:rPr>
              <a:t>解决的主要问题</a:t>
            </a:r>
          </a:p>
          <a:p>
            <a:pPr lvl="1" eaLnBrk="1" hangingPunct="1"/>
            <a:r>
              <a:rPr lang="zh-CN" altLang="en-US" sz="2200" b="1" dirty="0"/>
              <a:t>继承关系常被称为</a:t>
            </a:r>
            <a:r>
              <a:rPr lang="zh-CN" altLang="en-US" sz="2200" b="1" dirty="0">
                <a:solidFill>
                  <a:srgbClr val="FF0000"/>
                </a:solidFill>
              </a:rPr>
              <a:t>“</a:t>
            </a:r>
            <a:r>
              <a:rPr lang="en-US" altLang="zh-CN" sz="2200" b="1" dirty="0">
                <a:solidFill>
                  <a:srgbClr val="FF0000"/>
                </a:solidFill>
              </a:rPr>
              <a:t>Is-a”</a:t>
            </a:r>
            <a:r>
              <a:rPr lang="zh-CN" altLang="en-US" sz="2200" b="1" dirty="0">
                <a:solidFill>
                  <a:srgbClr val="FF0000"/>
                </a:solidFill>
              </a:rPr>
              <a:t>关系</a:t>
            </a:r>
            <a:r>
              <a:rPr lang="zh-CN" altLang="en-US" sz="2200" b="1" dirty="0"/>
              <a:t>，即两个类之间若存在</a:t>
            </a:r>
            <a:r>
              <a:rPr lang="en-US" altLang="zh-CN" sz="2200" b="1" dirty="0"/>
              <a:t>Is-a</a:t>
            </a:r>
            <a:r>
              <a:rPr lang="zh-CN" altLang="en-US" sz="2200" b="1" dirty="0"/>
              <a:t>关系，就可以用继承来实现它。比如，水果和梨，水果和苹果，它们就具有</a:t>
            </a:r>
            <a:r>
              <a:rPr lang="en-US" altLang="zh-CN" sz="2200" b="1" dirty="0"/>
              <a:t>Is-a</a:t>
            </a:r>
            <a:r>
              <a:rPr lang="zh-CN" altLang="en-US" sz="2200" b="1" dirty="0"/>
              <a:t>关系。因为梨是水果，苹果也是水果，所以梨和苹果都可以从水果继承，获得所有水果都具有的通用特征。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组合</a:t>
            </a:r>
            <a:r>
              <a:rPr lang="zh-CN" altLang="en-US" sz="2400" b="1" dirty="0">
                <a:solidFill>
                  <a:srgbClr val="0000CC"/>
                </a:solidFill>
              </a:rPr>
              <a:t>解决的主要问题</a:t>
            </a:r>
          </a:p>
          <a:p>
            <a:pPr lvl="1" eaLnBrk="1" hangingPunct="1"/>
            <a:r>
              <a:rPr lang="zh-CN" altLang="en-US" sz="2200" b="1" dirty="0"/>
              <a:t>组合常用于描述类之间的</a:t>
            </a:r>
            <a:r>
              <a:rPr lang="zh-CN" altLang="en-US" sz="2200" b="1" dirty="0">
                <a:solidFill>
                  <a:srgbClr val="FF0000"/>
                </a:solidFill>
              </a:rPr>
              <a:t>“</a:t>
            </a:r>
            <a:r>
              <a:rPr lang="en-US" altLang="zh-CN" sz="2200" b="1" dirty="0">
                <a:solidFill>
                  <a:srgbClr val="FF0000"/>
                </a:solidFill>
              </a:rPr>
              <a:t>Has-a”</a:t>
            </a:r>
            <a:r>
              <a:rPr lang="zh-CN" altLang="en-US" sz="2200" b="1" dirty="0">
                <a:solidFill>
                  <a:srgbClr val="FF0000"/>
                </a:solidFill>
              </a:rPr>
              <a:t>关系</a:t>
            </a:r>
            <a:r>
              <a:rPr lang="zh-CN" altLang="en-US" sz="2200" b="1" dirty="0"/>
              <a:t>，即一个类拥有另外一些类。比如，图书馆有图书，汽车有发动机、车轮胎、座位等，计算机有</a:t>
            </a:r>
            <a:r>
              <a:rPr lang="en-US" altLang="zh-CN" sz="2200" b="1" dirty="0"/>
              <a:t>CPU</a:t>
            </a:r>
            <a:r>
              <a:rPr lang="zh-CN" altLang="en-US" sz="2200" b="1" dirty="0"/>
              <a:t>、存储器、显示器等，这些都可以用类的组合关系来实现。</a:t>
            </a:r>
          </a:p>
        </p:txBody>
      </p:sp>
    </p:spTree>
    <p:extLst>
      <p:ext uri="{BB962C8B-B14F-4D97-AF65-F5344CB8AC3E}">
        <p14:creationId xmlns:p14="http://schemas.microsoft.com/office/powerpoint/2010/main" val="6865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16" y="1268760"/>
            <a:ext cx="8712968" cy="446449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4-20</a:t>
            </a:r>
            <a:r>
              <a:rPr lang="zh-CN" altLang="zh-CN" sz="2400" b="1" dirty="0">
                <a:solidFill>
                  <a:srgbClr val="0000CC"/>
                </a:solidFill>
              </a:rPr>
              <a:t>】设计学生选学课程程序，要求能够管理指定课程的选课学生名单。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）问题分析</a:t>
            </a:r>
          </a:p>
          <a:p>
            <a:pPr lvl="1"/>
            <a:r>
              <a:rPr lang="zh-CN" altLang="en-US" sz="2200" b="1" dirty="0"/>
              <a:t>在本问题中，主要涉及的对象包括学生、课程，</a:t>
            </a:r>
            <a:r>
              <a:rPr lang="zh-CN" altLang="zh-CN" sz="2200" b="1" dirty="0"/>
              <a:t>可以设计</a:t>
            </a:r>
            <a:r>
              <a:rPr lang="zh-CN" altLang="zh-CN" sz="2200" b="1" dirty="0">
                <a:solidFill>
                  <a:srgbClr val="FF0000"/>
                </a:solidFill>
              </a:rPr>
              <a:t>课程类</a:t>
            </a:r>
            <a:r>
              <a:rPr lang="zh-CN" altLang="zh-CN" sz="2200" b="1" dirty="0"/>
              <a:t>，</a:t>
            </a:r>
            <a:r>
              <a:rPr lang="zh-CN" altLang="zh-CN" sz="2200" b="1" dirty="0">
                <a:solidFill>
                  <a:srgbClr val="FF0000"/>
                </a:solidFill>
              </a:rPr>
              <a:t>学生类</a:t>
            </a:r>
            <a:r>
              <a:rPr lang="zh-CN" altLang="zh-CN" sz="2200" b="1" dirty="0"/>
              <a:t>分别管理课程信息和学生信息。</a:t>
            </a:r>
            <a:endParaRPr lang="en-US" altLang="zh-CN" sz="2200" b="1" dirty="0"/>
          </a:p>
          <a:p>
            <a:pPr lvl="1"/>
            <a:r>
              <a:rPr lang="zh-CN" altLang="zh-CN" sz="2200" b="1" dirty="0"/>
              <a:t>学生选修课程则和课程和学生都有关系，可以设计</a:t>
            </a:r>
            <a:r>
              <a:rPr lang="zh-CN" altLang="zh-CN" sz="2200" b="1" dirty="0">
                <a:solidFill>
                  <a:srgbClr val="FF0000"/>
                </a:solidFill>
              </a:rPr>
              <a:t>选修课程类</a:t>
            </a:r>
            <a:r>
              <a:rPr lang="zh-CN" altLang="zh-CN" sz="2200" b="1" dirty="0"/>
              <a:t>来管理它</a:t>
            </a:r>
            <a:r>
              <a:rPr lang="zh-CN" altLang="zh-CN" sz="2200" b="1" dirty="0" smtClean="0"/>
              <a:t>。</a:t>
            </a:r>
            <a:endParaRPr lang="en-US" altLang="zh-CN" sz="2200" b="1" dirty="0" smtClean="0"/>
          </a:p>
          <a:p>
            <a:pPr lvl="1"/>
            <a:r>
              <a:rPr lang="zh-CN" altLang="zh-CN" sz="2200" b="1" dirty="0" smtClean="0"/>
              <a:t>由于</a:t>
            </a:r>
            <a:r>
              <a:rPr lang="zh-CN" altLang="zh-CN" sz="2200" b="1" dirty="0"/>
              <a:t>选修时需要知道选修的课程信息和学生名单。这一关系可以用</a:t>
            </a:r>
            <a:r>
              <a:rPr lang="zh-CN" altLang="zh-CN" sz="2200" b="1" dirty="0">
                <a:solidFill>
                  <a:srgbClr val="0000CC"/>
                </a:solidFill>
              </a:rPr>
              <a:t>类的包含关系</a:t>
            </a:r>
            <a:r>
              <a:rPr lang="zh-CN" altLang="zh-CN" sz="2200" b="1" dirty="0"/>
              <a:t>处理，即选修课程类的内部包含课程和学生类的对象。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4.9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与组合</a:t>
            </a:r>
          </a:p>
        </p:txBody>
      </p:sp>
    </p:spTree>
    <p:extLst>
      <p:ext uri="{BB962C8B-B14F-4D97-AF65-F5344CB8AC3E}">
        <p14:creationId xmlns:p14="http://schemas.microsoft.com/office/powerpoint/2010/main" val="25676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763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4.7.1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多继承的概念和应用</a:t>
            </a:r>
          </a:p>
        </p:txBody>
      </p:sp>
      <p:pic>
        <p:nvPicPr>
          <p:cNvPr id="55299" name="Picture 3" descr="B4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168" y="2499867"/>
            <a:ext cx="7859248" cy="42415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1052736"/>
            <a:ext cx="864096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altLang="zh-CN" sz="2000" b="1" kern="1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4-15</a:t>
            </a:r>
            <a:r>
              <a:rPr lang="zh-CN" altLang="zh-CN" sz="2000" b="1" kern="1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</a:t>
            </a:r>
            <a:r>
              <a:rPr lang="en-US" altLang="zh-CN" b="1" kern="1000" dirty="0">
                <a:latin typeface="Times New Roman" panose="02020603050405020304" pitchFamily="18" charset="0"/>
              </a:rPr>
              <a:t>3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个类</a:t>
            </a:r>
            <a:r>
              <a:rPr lang="en-US" altLang="zh-CN" b="1" kern="1000" dirty="0">
                <a:latin typeface="Times New Roman" panose="02020603050405020304" pitchFamily="18" charset="0"/>
              </a:rPr>
              <a:t>Base1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kern="1000" dirty="0">
                <a:latin typeface="Times New Roman" panose="02020603050405020304" pitchFamily="18" charset="0"/>
              </a:rPr>
              <a:t>Base2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kern="1000" dirty="0">
                <a:latin typeface="Times New Roman" panose="02020603050405020304" pitchFamily="18" charset="0"/>
              </a:rPr>
              <a:t>Base3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b="1" kern="1000" dirty="0">
                <a:latin typeface="Times New Roman" panose="02020603050405020304" pitchFamily="18" charset="0"/>
              </a:rPr>
              <a:t>Base1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有公有成员函数</a:t>
            </a:r>
            <a:r>
              <a:rPr lang="en-US" altLang="zh-CN" b="1" kern="1000" dirty="0" err="1">
                <a:latin typeface="Times New Roman" panose="02020603050405020304" pitchFamily="18" charset="0"/>
              </a:rPr>
              <a:t>setx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，保护成员函数</a:t>
            </a:r>
            <a:r>
              <a:rPr lang="en-US" altLang="zh-CN" b="1" kern="1000" dirty="0" err="1">
                <a:latin typeface="Times New Roman" panose="02020603050405020304" pitchFamily="18" charset="0"/>
              </a:rPr>
              <a:t>getx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，私有数据成员</a:t>
            </a:r>
            <a:r>
              <a:rPr lang="en-US" altLang="zh-CN" b="1" kern="1000" dirty="0">
                <a:latin typeface="Times New Roman" panose="02020603050405020304" pitchFamily="18" charset="0"/>
              </a:rPr>
              <a:t>a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b="1" kern="1000" dirty="0">
                <a:latin typeface="Times New Roman" panose="02020603050405020304" pitchFamily="18" charset="0"/>
              </a:rPr>
              <a:t>Base2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有公有成员函数</a:t>
            </a:r>
            <a:r>
              <a:rPr lang="en-US" altLang="zh-CN" b="1" kern="1000" dirty="0" err="1">
                <a:latin typeface="Times New Roman" panose="02020603050405020304" pitchFamily="18" charset="0"/>
              </a:rPr>
              <a:t>sety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0" dirty="0" err="1">
                <a:latin typeface="Times New Roman" panose="02020603050405020304" pitchFamily="18" charset="0"/>
              </a:rPr>
              <a:t>gety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，私有数据成员</a:t>
            </a:r>
            <a:r>
              <a:rPr lang="en-US" altLang="zh-CN" b="1" kern="1000" dirty="0">
                <a:latin typeface="Times New Roman" panose="02020603050405020304" pitchFamily="18" charset="0"/>
              </a:rPr>
              <a:t>y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b="1" kern="1000" dirty="0">
                <a:latin typeface="Times New Roman" panose="02020603050405020304" pitchFamily="18" charset="0"/>
              </a:rPr>
              <a:t>Base3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有公有成员函数</a:t>
            </a:r>
            <a:r>
              <a:rPr lang="en-US" altLang="zh-CN" b="1" kern="1000" dirty="0" err="1">
                <a:latin typeface="Times New Roman" panose="02020603050405020304" pitchFamily="18" charset="0"/>
              </a:rPr>
              <a:t>setz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kern="1000" dirty="0" err="1">
                <a:latin typeface="Times New Roman" panose="02020603050405020304" pitchFamily="18" charset="0"/>
              </a:rPr>
              <a:t>getz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，私有成员</a:t>
            </a:r>
            <a:r>
              <a:rPr lang="en-US" altLang="zh-CN" b="1" kern="1000" dirty="0">
                <a:latin typeface="Times New Roman" panose="02020603050405020304" pitchFamily="18" charset="0"/>
              </a:rPr>
              <a:t>z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；类</a:t>
            </a:r>
            <a:r>
              <a:rPr lang="en-US" altLang="zh-CN" b="1" kern="1000" dirty="0">
                <a:latin typeface="Times New Roman" panose="02020603050405020304" pitchFamily="18" charset="0"/>
              </a:rPr>
              <a:t>Derived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从这</a:t>
            </a:r>
            <a:r>
              <a:rPr lang="en-US" altLang="zh-CN" b="1" kern="1000" dirty="0">
                <a:latin typeface="Times New Roman" panose="02020603050405020304" pitchFamily="18" charset="0"/>
              </a:rPr>
              <a:t>3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个类派生，且有自己的公有成员函数</a:t>
            </a:r>
            <a:r>
              <a:rPr lang="en-US" altLang="zh-CN" b="1" kern="1000" dirty="0" err="1">
                <a:latin typeface="Times New Roman" panose="02020603050405020304" pitchFamily="18" charset="0"/>
              </a:rPr>
              <a:t>setd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kern="1000" dirty="0">
                <a:latin typeface="Times New Roman" panose="02020603050405020304" pitchFamily="18" charset="0"/>
              </a:rPr>
              <a:t>display</a:t>
            </a:r>
            <a:r>
              <a:rPr lang="zh-CN" altLang="zh-CN" b="1" kern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和私有数据成员</a:t>
            </a:r>
            <a:r>
              <a:rPr lang="en-US" altLang="zh-CN" b="1" kern="1000" dirty="0">
                <a:latin typeface="Times New Roman" panose="02020603050405020304" pitchFamily="18" charset="0"/>
              </a:rPr>
              <a:t>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62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340768"/>
            <a:ext cx="8856984" cy="496855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）数据抽象</a:t>
            </a:r>
          </a:p>
          <a:p>
            <a:pPr lvl="1"/>
            <a:r>
              <a:rPr lang="zh-CN" altLang="zh-CN" sz="2200" b="1" dirty="0"/>
              <a:t>用</a:t>
            </a:r>
            <a:r>
              <a:rPr lang="en-US" altLang="zh-CN" sz="2200" b="1" dirty="0" err="1">
                <a:solidFill>
                  <a:srgbClr val="0000CC"/>
                </a:solidFill>
              </a:rPr>
              <a:t>Coure</a:t>
            </a:r>
            <a:r>
              <a:rPr lang="zh-CN" altLang="zh-CN" sz="2200" b="1" dirty="0"/>
              <a:t>表示课程类，包括课程编号、学分和课程名称，分别用</a:t>
            </a:r>
            <a:r>
              <a:rPr lang="en-US" altLang="zh-CN" sz="2200" b="1" dirty="0" err="1"/>
              <a:t>courseName</a:t>
            </a:r>
            <a:r>
              <a:rPr lang="zh-CN" altLang="zh-CN" sz="2200" b="1" dirty="0"/>
              <a:t>，</a:t>
            </a:r>
            <a:r>
              <a:rPr lang="en-US" altLang="zh-CN" sz="2200" b="1" dirty="0" err="1"/>
              <a:t>cno</a:t>
            </a:r>
            <a:r>
              <a:rPr lang="zh-CN" altLang="zh-CN" sz="2200" b="1" dirty="0"/>
              <a:t>和</a:t>
            </a:r>
            <a:r>
              <a:rPr lang="en-US" altLang="zh-CN" sz="2200" b="1" dirty="0"/>
              <a:t> credit</a:t>
            </a:r>
            <a:r>
              <a:rPr lang="zh-CN" altLang="zh-CN" sz="2200" b="1" dirty="0"/>
              <a:t>表示它们，并设计</a:t>
            </a:r>
            <a:r>
              <a:rPr lang="en-US" altLang="zh-CN" sz="2200" b="1" dirty="0" err="1"/>
              <a:t>setCno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getCno</a:t>
            </a:r>
            <a:r>
              <a:rPr lang="zh-CN" altLang="zh-CN" sz="2200" b="1" dirty="0"/>
              <a:t>，</a:t>
            </a:r>
            <a:r>
              <a:rPr lang="en-US" altLang="zh-CN" sz="2200" b="1" dirty="0" err="1"/>
              <a:t>setCredit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getCredit</a:t>
            </a:r>
            <a:r>
              <a:rPr lang="en-US" altLang="zh-CN" sz="2200" b="1" dirty="0"/>
              <a:t>……</a:t>
            </a:r>
            <a:r>
              <a:rPr lang="zh-CN" altLang="zh-CN" sz="2200" b="1" dirty="0"/>
              <a:t>来设置和读取数据成员的值，能够一次性设置全体数据成员值的</a:t>
            </a:r>
            <a:r>
              <a:rPr lang="en-US" altLang="zh-CN" sz="2200" b="1" dirty="0" err="1"/>
              <a:t>setCourse</a:t>
            </a:r>
            <a:r>
              <a:rPr lang="zh-CN" altLang="zh-CN" sz="2200" b="1" dirty="0"/>
              <a:t>成员函数和默认构造函数，以及显示成员值的</a:t>
            </a:r>
            <a:r>
              <a:rPr lang="en-US" altLang="zh-CN" sz="2200" b="1" dirty="0"/>
              <a:t>display</a:t>
            </a:r>
            <a:r>
              <a:rPr lang="zh-CN" altLang="zh-CN" sz="2200" b="1" dirty="0"/>
              <a:t>函数。</a:t>
            </a:r>
            <a:endParaRPr lang="en-US" altLang="zh-CN" sz="2200" b="1" dirty="0"/>
          </a:p>
          <a:p>
            <a:pPr lvl="1"/>
            <a:r>
              <a:rPr lang="zh-CN" altLang="zh-CN" sz="2200" b="1" dirty="0"/>
              <a:t>用</a:t>
            </a:r>
            <a:r>
              <a:rPr lang="en-US" altLang="zh-CN" sz="2200" b="1" dirty="0">
                <a:solidFill>
                  <a:srgbClr val="0000CC"/>
                </a:solidFill>
              </a:rPr>
              <a:t>Student</a:t>
            </a:r>
            <a:r>
              <a:rPr lang="zh-CN" altLang="zh-CN" sz="2200" b="1" dirty="0"/>
              <a:t>表示学生类，分别用</a:t>
            </a:r>
            <a:r>
              <a:rPr lang="en-US" altLang="zh-CN" sz="2200" b="1" dirty="0" err="1"/>
              <a:t>sno</a:t>
            </a:r>
            <a:r>
              <a:rPr lang="zh-CN" altLang="zh-CN" sz="2200" b="1" dirty="0"/>
              <a:t>和</a:t>
            </a:r>
            <a:r>
              <a:rPr lang="en-US" altLang="zh-CN" sz="2200" b="1" dirty="0" err="1"/>
              <a:t>stuName</a:t>
            </a:r>
            <a:r>
              <a:rPr lang="zh-CN" altLang="zh-CN" sz="2200" b="1" dirty="0"/>
              <a:t>表示学号和姓名。用</a:t>
            </a:r>
            <a:r>
              <a:rPr lang="en-US" altLang="zh-CN" sz="2200" b="1" dirty="0" err="1"/>
              <a:t>setSno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getSno</a:t>
            </a:r>
            <a:r>
              <a:rPr lang="en-US" altLang="zh-CN" sz="2200" b="1" dirty="0"/>
              <a:t>……</a:t>
            </a:r>
            <a:r>
              <a:rPr lang="zh-CN" altLang="zh-CN" sz="2200" b="1" dirty="0"/>
              <a:t>设置和读取</a:t>
            </a:r>
            <a:r>
              <a:rPr lang="en-US" altLang="zh-CN" sz="2200" b="1" dirty="0" err="1"/>
              <a:t>sno</a:t>
            </a:r>
            <a:r>
              <a:rPr lang="zh-CN" altLang="zh-CN" sz="2200" b="1" dirty="0"/>
              <a:t>和</a:t>
            </a:r>
            <a:r>
              <a:rPr lang="en-US" altLang="zh-CN" sz="2200" b="1" dirty="0" err="1"/>
              <a:t>stuName</a:t>
            </a:r>
            <a:r>
              <a:rPr lang="zh-CN" altLang="zh-CN" sz="2200" b="1" dirty="0"/>
              <a:t>的值，用</a:t>
            </a:r>
            <a:r>
              <a:rPr lang="en-US" altLang="zh-CN" sz="2200" b="1" dirty="0"/>
              <a:t>display</a:t>
            </a:r>
            <a:r>
              <a:rPr lang="zh-CN" altLang="zh-CN" sz="2200" b="1" dirty="0"/>
              <a:t>函数显示成员的值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lvl="1"/>
            <a:r>
              <a:rPr lang="zh-CN" altLang="zh-CN" sz="2200" b="1" dirty="0"/>
              <a:t>课程选修类是本题的</a:t>
            </a:r>
            <a:r>
              <a:rPr lang="zh-CN" altLang="zh-CN" sz="2200" b="1" dirty="0">
                <a:solidFill>
                  <a:srgbClr val="FF0000"/>
                </a:solidFill>
              </a:rPr>
              <a:t>核心类</a:t>
            </a:r>
            <a:r>
              <a:rPr lang="zh-CN" altLang="zh-CN" sz="2200" b="1" dirty="0"/>
              <a:t>，用</a:t>
            </a:r>
            <a:r>
              <a:rPr lang="en-US" altLang="zh-CN" sz="2200" b="1" dirty="0" err="1">
                <a:solidFill>
                  <a:srgbClr val="0000CC"/>
                </a:solidFill>
              </a:rPr>
              <a:t>SelectCourse</a:t>
            </a:r>
            <a:r>
              <a:rPr lang="zh-CN" altLang="zh-CN" sz="2200" b="1" dirty="0"/>
              <a:t>表示，用数据成员</a:t>
            </a:r>
            <a:r>
              <a:rPr lang="en-US" altLang="zh-CN" sz="2200" b="1" dirty="0"/>
              <a:t>course</a:t>
            </a:r>
            <a:r>
              <a:rPr lang="zh-CN" altLang="zh-CN" sz="2200" b="1" dirty="0"/>
              <a:t>、</a:t>
            </a:r>
            <a:r>
              <a:rPr lang="en-US" altLang="zh-CN" sz="2200" b="1" dirty="0" err="1"/>
              <a:t>maxNum</a:t>
            </a:r>
            <a:r>
              <a:rPr lang="zh-CN" altLang="zh-CN" sz="2200" b="1" dirty="0"/>
              <a:t>、</a:t>
            </a:r>
            <a:r>
              <a:rPr lang="en-US" altLang="zh-CN" sz="2200" b="1" dirty="0" err="1"/>
              <a:t>curNum</a:t>
            </a:r>
            <a:r>
              <a:rPr lang="zh-CN" altLang="zh-CN" sz="2200" b="1" dirty="0"/>
              <a:t>分别表示选学的课程、最多允许选课的人数、实际选课人数，用指针成员</a:t>
            </a:r>
            <a:r>
              <a:rPr lang="en-US" altLang="zh-CN" sz="2200" b="1" dirty="0" err="1"/>
              <a:t>stu</a:t>
            </a:r>
            <a:r>
              <a:rPr lang="zh-CN" altLang="zh-CN" sz="2200" b="1" dirty="0"/>
              <a:t>存取选课学生名单，它指向</a:t>
            </a:r>
            <a:r>
              <a:rPr lang="en-US" altLang="zh-CN" sz="2200" b="1" dirty="0"/>
              <a:t>Student</a:t>
            </a:r>
            <a:r>
              <a:rPr lang="zh-CN" altLang="zh-CN" sz="2200" b="1" dirty="0"/>
              <a:t>类型的动态数组，该数组由构造函数分配。</a:t>
            </a:r>
            <a:endParaRPr lang="zh-CN" altLang="en-US" sz="2200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4.9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与组合</a:t>
            </a:r>
          </a:p>
        </p:txBody>
      </p:sp>
    </p:spTree>
    <p:extLst>
      <p:ext uri="{BB962C8B-B14F-4D97-AF65-F5344CB8AC3E}">
        <p14:creationId xmlns:p14="http://schemas.microsoft.com/office/powerpoint/2010/main" val="18788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3）</a:t>
            </a:r>
            <a:r>
              <a:rPr lang="zh-CN" altLang="en-US" sz="2400" b="1" dirty="0">
                <a:solidFill>
                  <a:srgbClr val="FF0000"/>
                </a:solidFill>
              </a:rPr>
              <a:t>数据抽象结果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4.9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与组合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88" y="1628800"/>
            <a:ext cx="6696676" cy="512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8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5758"/>
            <a:ext cx="8623212" cy="68322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#include&lt;string&gt;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class Course {   //</a:t>
            </a:r>
            <a:r>
              <a:rPr lang="zh-CN" altLang="zh-CN" sz="1600" b="1" dirty="0"/>
              <a:t>编译器会为该类生成合成的拷贝构造函数和赋值运算符函数</a:t>
            </a:r>
          </a:p>
          <a:p>
            <a:pPr marL="0" indent="0">
              <a:buNone/>
            </a:pPr>
            <a:r>
              <a:rPr lang="en-US" altLang="zh-CN" sz="1600" b="1" dirty="0"/>
              <a:t>public: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>
                <a:solidFill>
                  <a:srgbClr val="0000CC"/>
                </a:solidFill>
              </a:rPr>
              <a:t>setCno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cNumber</a:t>
            </a:r>
            <a:r>
              <a:rPr lang="en-US" altLang="zh-CN" sz="1600" b="1" dirty="0"/>
              <a:t>) { 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cNumber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>
                <a:solidFill>
                  <a:srgbClr val="0000CC"/>
                </a:solidFill>
              </a:rPr>
              <a:t>getCno</a:t>
            </a:r>
            <a:r>
              <a:rPr lang="en-US" altLang="zh-CN" sz="1600" b="1" dirty="0">
                <a:solidFill>
                  <a:srgbClr val="0000CC"/>
                </a:solidFill>
              </a:rPr>
              <a:t>() </a:t>
            </a:r>
            <a:r>
              <a:rPr lang="en-US" altLang="zh-CN" sz="1600" b="1" dirty="0"/>
              <a:t>{ return 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/>
              <a:t>setCredit</a:t>
            </a:r>
            <a:r>
              <a:rPr lang="en-US" altLang="zh-CN" sz="1600" b="1" dirty="0"/>
              <a:t>(double </a:t>
            </a:r>
            <a:r>
              <a:rPr lang="en-US" altLang="zh-CN" sz="1600" b="1" dirty="0" err="1"/>
              <a:t>crd</a:t>
            </a:r>
            <a:r>
              <a:rPr lang="en-US" altLang="zh-CN" sz="1600" b="1" dirty="0"/>
              <a:t>) { credit = 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double </a:t>
            </a:r>
            <a:r>
              <a:rPr lang="en-US" altLang="zh-CN" sz="1600" b="1" dirty="0" err="1"/>
              <a:t>getCredit</a:t>
            </a:r>
            <a:r>
              <a:rPr lang="en-US" altLang="zh-CN" sz="1600" b="1" dirty="0"/>
              <a:t>() { return credit;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>
                <a:solidFill>
                  <a:srgbClr val="FF0000"/>
                </a:solidFill>
              </a:rPr>
              <a:t>setCname</a:t>
            </a:r>
            <a:r>
              <a:rPr lang="en-US" altLang="zh-CN" sz="1600" b="1" dirty="0"/>
              <a:t>(string </a:t>
            </a:r>
            <a:r>
              <a:rPr lang="en-US" altLang="zh-CN" sz="1600" b="1" dirty="0" err="1"/>
              <a:t>cname</a:t>
            </a:r>
            <a:r>
              <a:rPr lang="en-US" altLang="zh-CN" sz="1600" b="1" dirty="0"/>
              <a:t>) { </a:t>
            </a:r>
            <a:r>
              <a:rPr lang="en-US" altLang="zh-CN" sz="1600" b="1" dirty="0" err="1"/>
              <a:t>courseName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cname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string </a:t>
            </a:r>
            <a:r>
              <a:rPr lang="en-US" altLang="zh-CN" sz="1600" b="1" dirty="0" err="1">
                <a:solidFill>
                  <a:srgbClr val="FF0000"/>
                </a:solidFill>
              </a:rPr>
              <a:t>getCourseName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en-US" altLang="zh-CN" sz="1600" b="1" dirty="0"/>
              <a:t>{return </a:t>
            </a:r>
            <a:r>
              <a:rPr lang="en-US" altLang="zh-CN" sz="1600" b="1" dirty="0" err="1"/>
              <a:t>courseName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Course(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=0, double </a:t>
            </a:r>
            <a:r>
              <a:rPr lang="en-US" altLang="zh-CN" sz="1600" b="1" dirty="0" err="1"/>
              <a:t>cre</a:t>
            </a:r>
            <a:r>
              <a:rPr lang="en-US" altLang="zh-CN" sz="1600" b="1" dirty="0"/>
              <a:t>=0, string </a:t>
            </a:r>
            <a:r>
              <a:rPr lang="en-US" altLang="zh-CN" sz="1600" b="1" dirty="0" err="1"/>
              <a:t>cName</a:t>
            </a:r>
            <a:r>
              <a:rPr lang="en-US" altLang="zh-CN" sz="1600" b="1" dirty="0"/>
              <a:t>="")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	{  </a:t>
            </a:r>
            <a:r>
              <a:rPr lang="en-US" altLang="zh-CN" sz="1600" b="1" dirty="0" err="1"/>
              <a:t>setCourse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cre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cName</a:t>
            </a:r>
            <a:r>
              <a:rPr lang="en-US" altLang="zh-CN" sz="1600" b="1" dirty="0" smtClean="0"/>
              <a:t>);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display()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zh-CN" sz="1600" b="1" dirty="0"/>
              <a:t>课程号</a:t>
            </a:r>
            <a:r>
              <a:rPr lang="en-US" altLang="zh-CN" sz="1600" b="1" dirty="0"/>
              <a:t>: "&lt;&lt;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&lt;&lt;"\t</a:t>
            </a:r>
            <a:r>
              <a:rPr lang="zh-CN" altLang="zh-CN" sz="1600" b="1" dirty="0"/>
              <a:t>课程名称</a:t>
            </a:r>
            <a:r>
              <a:rPr lang="en-US" altLang="zh-CN" sz="1600" b="1" dirty="0"/>
              <a:t>: "&lt;&lt;</a:t>
            </a:r>
            <a:r>
              <a:rPr lang="en-US" altLang="zh-CN" sz="1600" b="1" dirty="0" err="1"/>
              <a:t>courseName</a:t>
            </a:r>
            <a:r>
              <a:rPr lang="en-US" altLang="zh-CN" sz="1600" b="1" dirty="0"/>
              <a:t> 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                               &lt;&lt;"\t</a:t>
            </a:r>
            <a:r>
              <a:rPr lang="zh-CN" altLang="zh-CN" sz="1600" b="1" dirty="0"/>
              <a:t>学分</a:t>
            </a:r>
            <a:r>
              <a:rPr lang="en-US" altLang="zh-CN" sz="1600" b="1" dirty="0"/>
              <a:t>: " &lt;&lt;credit&lt;&lt;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 smtClean="0"/>
              <a:t>;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/>
              <a:t>setCourse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 = 0, double </a:t>
            </a:r>
            <a:r>
              <a:rPr lang="en-US" altLang="zh-CN" sz="1600" b="1" dirty="0" err="1"/>
              <a:t>cre</a:t>
            </a:r>
            <a:r>
              <a:rPr lang="en-US" altLang="zh-CN" sz="1600" b="1" dirty="0"/>
              <a:t> = 0, string </a:t>
            </a:r>
            <a:r>
              <a:rPr lang="en-US" altLang="zh-CN" sz="1600" b="1" dirty="0" err="1"/>
              <a:t>cName</a:t>
            </a:r>
            <a:r>
              <a:rPr lang="en-US" altLang="zh-CN" sz="1600" b="1" dirty="0"/>
              <a:t> = "")</a:t>
            </a:r>
          </a:p>
          <a:p>
            <a:pPr marL="0" indent="0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smtClean="0"/>
              <a:t> {  </a:t>
            </a:r>
            <a:r>
              <a:rPr lang="en-US" altLang="zh-CN" sz="1600" b="1" dirty="0" err="1" smtClean="0"/>
              <a:t>cno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</a:t>
            </a:r>
            <a:r>
              <a:rPr lang="en-US" altLang="zh-CN" sz="1600" b="1" dirty="0" err="1"/>
              <a:t>Cno</a:t>
            </a:r>
            <a:r>
              <a:rPr lang="en-US" altLang="zh-CN" sz="1600" b="1" dirty="0"/>
              <a:t>; credit = </a:t>
            </a:r>
            <a:r>
              <a:rPr lang="en-US" altLang="zh-CN" sz="1600" b="1" dirty="0" err="1"/>
              <a:t>cre</a:t>
            </a:r>
            <a:r>
              <a:rPr lang="en-US" altLang="zh-CN" sz="1600" b="1" dirty="0"/>
              <a:t>; </a:t>
            </a:r>
            <a:r>
              <a:rPr lang="en-US" altLang="zh-CN" sz="1600" b="1" dirty="0" err="1"/>
              <a:t>courseName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cName</a:t>
            </a:r>
            <a:r>
              <a:rPr lang="en-US" altLang="zh-CN" sz="1600" b="1" dirty="0" smtClean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private: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	</a:t>
            </a:r>
            <a:r>
              <a:rPr lang="en-US" altLang="zh-CN" sz="1600" b="1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dirty="0">
                <a:solidFill>
                  <a:srgbClr val="0000CC"/>
                </a:solidFill>
              </a:rPr>
              <a:t> </a:t>
            </a:r>
            <a:r>
              <a:rPr lang="en-US" altLang="zh-CN" sz="1600" b="1" dirty="0" err="1">
                <a:solidFill>
                  <a:srgbClr val="0000CC"/>
                </a:solidFill>
              </a:rPr>
              <a:t>cno</a:t>
            </a:r>
            <a:r>
              <a:rPr lang="en-US" altLang="zh-CN" sz="1600" b="1" dirty="0">
                <a:solidFill>
                  <a:srgbClr val="0000CC"/>
                </a:solidFill>
              </a:rPr>
              <a:t>;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	double credit;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	string </a:t>
            </a:r>
            <a:r>
              <a:rPr lang="en-US" altLang="zh-CN" sz="1600" b="1" dirty="0" err="1">
                <a:solidFill>
                  <a:srgbClr val="0000CC"/>
                </a:solidFill>
              </a:rPr>
              <a:t>courseName</a:t>
            </a:r>
            <a:r>
              <a:rPr lang="en-US" altLang="zh-CN" sz="1600" b="1" dirty="0">
                <a:solidFill>
                  <a:srgbClr val="0000CC"/>
                </a:solidFill>
              </a:rPr>
              <a:t>;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};</a:t>
            </a:r>
            <a:endParaRPr lang="zh-CN" altLang="zh-CN" sz="1600" b="1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42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4487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//student</a:t>
            </a:r>
            <a:r>
              <a:rPr lang="zh-CN" altLang="zh-CN" sz="1800" b="1" dirty="0"/>
              <a:t>的程序代码，编译器会为该类合成默认的拷贝构造函数和赋值函数</a:t>
            </a:r>
          </a:p>
          <a:p>
            <a:pPr marL="0" indent="0">
              <a:buNone/>
            </a:pPr>
            <a:r>
              <a:rPr lang="en-US" altLang="zh-CN" sz="1800" b="1" dirty="0"/>
              <a:t>class Student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public: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void </a:t>
            </a:r>
            <a:r>
              <a:rPr lang="en-US" altLang="zh-CN" sz="1800" b="1" dirty="0" err="1">
                <a:solidFill>
                  <a:srgbClr val="0000CC"/>
                </a:solidFill>
              </a:rPr>
              <a:t>setSno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Snumber</a:t>
            </a:r>
            <a:r>
              <a:rPr lang="en-US" altLang="zh-CN" sz="1800" b="1" dirty="0"/>
              <a:t>) { 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Snumber</a:t>
            </a:r>
            <a:r>
              <a:rPr lang="en-US" altLang="zh-CN" sz="1800" b="1" dirty="0"/>
              <a:t>;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>
                <a:solidFill>
                  <a:srgbClr val="0000CC"/>
                </a:solidFill>
              </a:rPr>
              <a:t>getSno</a:t>
            </a:r>
            <a:r>
              <a:rPr lang="en-US" altLang="zh-CN" sz="1800" b="1" dirty="0">
                <a:solidFill>
                  <a:srgbClr val="0000CC"/>
                </a:solidFill>
              </a:rPr>
              <a:t>() </a:t>
            </a:r>
            <a:r>
              <a:rPr lang="en-US" altLang="zh-CN" sz="1800" b="1" dirty="0"/>
              <a:t>{ return 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;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void </a:t>
            </a:r>
            <a:r>
              <a:rPr lang="en-US" altLang="zh-CN" sz="1800" b="1" dirty="0" err="1">
                <a:solidFill>
                  <a:srgbClr val="FF0000"/>
                </a:solidFill>
              </a:rPr>
              <a:t>setStudentName</a:t>
            </a:r>
            <a:r>
              <a:rPr lang="en-US" altLang="zh-CN" sz="1800" b="1" dirty="0"/>
              <a:t>(string </a:t>
            </a:r>
            <a:r>
              <a:rPr lang="en-US" altLang="zh-CN" sz="1800" b="1" dirty="0" err="1"/>
              <a:t>Sname</a:t>
            </a:r>
            <a:r>
              <a:rPr lang="en-US" altLang="zh-CN" sz="1800" b="1" dirty="0"/>
              <a:t>) { </a:t>
            </a:r>
            <a:r>
              <a:rPr lang="en-US" altLang="zh-CN" sz="1800" b="1" dirty="0" err="1"/>
              <a:t>stuName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Sname</a:t>
            </a:r>
            <a:r>
              <a:rPr lang="en-US" altLang="zh-CN" sz="1800" b="1" dirty="0"/>
              <a:t>;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string </a:t>
            </a:r>
            <a:r>
              <a:rPr lang="en-US" altLang="zh-CN" sz="1800" b="1" dirty="0" err="1">
                <a:solidFill>
                  <a:srgbClr val="FF0000"/>
                </a:solidFill>
              </a:rPr>
              <a:t>getStudentName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b="1" dirty="0"/>
              <a:t>{ return </a:t>
            </a:r>
            <a:r>
              <a:rPr lang="en-US" altLang="zh-CN" sz="1800" b="1" dirty="0" err="1"/>
              <a:t>stuName</a:t>
            </a:r>
            <a:r>
              <a:rPr lang="en-US" altLang="zh-CN" sz="1800" b="1" dirty="0"/>
              <a:t>;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00B050"/>
                </a:solidFill>
              </a:rPr>
              <a:t>Student(</a:t>
            </a:r>
            <a:r>
              <a:rPr lang="en-US" altLang="zh-CN" sz="1800" b="1" dirty="0" err="1">
                <a:solidFill>
                  <a:srgbClr val="00B050"/>
                </a:solidFill>
              </a:rPr>
              <a:t>int</a:t>
            </a:r>
            <a:r>
              <a:rPr lang="en-US" altLang="zh-CN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 err="1">
                <a:solidFill>
                  <a:srgbClr val="00B050"/>
                </a:solidFill>
              </a:rPr>
              <a:t>Sno</a:t>
            </a:r>
            <a:r>
              <a:rPr lang="en-US" altLang="zh-CN" sz="1800" b="1" dirty="0">
                <a:solidFill>
                  <a:srgbClr val="00B050"/>
                </a:solidFill>
              </a:rPr>
              <a:t> = 0,  string </a:t>
            </a:r>
            <a:r>
              <a:rPr lang="en-US" altLang="zh-CN" sz="1800" b="1" dirty="0" err="1">
                <a:solidFill>
                  <a:srgbClr val="00B050"/>
                </a:solidFill>
              </a:rPr>
              <a:t>SName</a:t>
            </a:r>
            <a:r>
              <a:rPr lang="en-US" altLang="zh-CN" sz="1800" b="1" dirty="0">
                <a:solidFill>
                  <a:srgbClr val="00B050"/>
                </a:solidFill>
              </a:rPr>
              <a:t> = "")</a:t>
            </a:r>
            <a:endParaRPr lang="zh-CN" altLang="zh-C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	      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{  </a:t>
            </a:r>
            <a:r>
              <a:rPr lang="en-US" altLang="zh-CN" sz="1800" b="1" dirty="0" err="1" smtClean="0">
                <a:solidFill>
                  <a:srgbClr val="00B050"/>
                </a:solidFill>
              </a:rPr>
              <a:t>setStudent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00B050"/>
                </a:solidFill>
              </a:rPr>
              <a:t>Sno</a:t>
            </a:r>
            <a:r>
              <a:rPr lang="en-US" altLang="zh-CN" sz="1800" b="1" dirty="0">
                <a:solidFill>
                  <a:srgbClr val="00B050"/>
                </a:solidFill>
              </a:rPr>
              <a:t>, </a:t>
            </a:r>
            <a:r>
              <a:rPr lang="en-US" altLang="zh-CN" sz="1800" b="1" dirty="0" err="1">
                <a:solidFill>
                  <a:srgbClr val="00B050"/>
                </a:solidFill>
              </a:rPr>
              <a:t>SName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); }</a:t>
            </a:r>
            <a:endParaRPr lang="zh-CN" altLang="zh-C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	void display() {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zh-CN" altLang="zh-CN" sz="1800" b="1" dirty="0"/>
              <a:t>学号</a:t>
            </a:r>
            <a:r>
              <a:rPr lang="en-US" altLang="zh-CN" sz="1800" b="1" dirty="0"/>
              <a:t>: "&lt;&lt;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 &lt;&lt;"\t</a:t>
            </a:r>
            <a:r>
              <a:rPr lang="zh-CN" altLang="zh-CN" sz="1800" b="1" dirty="0"/>
              <a:t>姓名</a:t>
            </a:r>
            <a:r>
              <a:rPr lang="en-US" altLang="zh-CN" sz="1800" b="1" dirty="0"/>
              <a:t>: "&lt;&lt;</a:t>
            </a:r>
            <a:r>
              <a:rPr lang="en-US" altLang="zh-CN" sz="1800" b="1" dirty="0" err="1"/>
              <a:t>stuName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void </a:t>
            </a:r>
            <a:r>
              <a:rPr lang="en-US" altLang="zh-CN" sz="1800" b="1" dirty="0" err="1"/>
              <a:t>setStudent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 = 0, string </a:t>
            </a:r>
            <a:r>
              <a:rPr lang="en-US" altLang="zh-CN" sz="1800" b="1" dirty="0" err="1"/>
              <a:t>Sname</a:t>
            </a:r>
            <a:r>
              <a:rPr lang="en-US" altLang="zh-CN" sz="1800" b="1" dirty="0"/>
              <a:t> = "")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   	       </a:t>
            </a:r>
            <a:r>
              <a:rPr lang="en-US" altLang="zh-CN" sz="1800" b="1" dirty="0" smtClean="0"/>
              <a:t> {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sno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</a:t>
            </a:r>
            <a:r>
              <a:rPr lang="en-US" altLang="zh-CN" sz="1800" b="1" dirty="0" err="1"/>
              <a:t>Sno</a:t>
            </a:r>
            <a:r>
              <a:rPr lang="en-US" altLang="zh-CN" sz="1800" b="1" dirty="0"/>
              <a:t>; </a:t>
            </a:r>
            <a:r>
              <a:rPr lang="en-US" altLang="zh-CN" sz="1800" b="1" dirty="0" err="1"/>
              <a:t>stuName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Sname</a:t>
            </a:r>
            <a:r>
              <a:rPr lang="en-US" altLang="zh-CN" sz="1800" b="1" dirty="0" smtClean="0"/>
              <a:t>;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private: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>
                <a:solidFill>
                  <a:srgbClr val="0000CC"/>
                </a:solidFill>
              </a:rPr>
              <a:t>int</a:t>
            </a:r>
            <a:r>
              <a:rPr lang="en-US" altLang="zh-CN" sz="1800" b="1" dirty="0">
                <a:solidFill>
                  <a:srgbClr val="0000CC"/>
                </a:solidFill>
              </a:rPr>
              <a:t> </a:t>
            </a:r>
            <a:r>
              <a:rPr lang="en-US" altLang="zh-CN" sz="1800" b="1" dirty="0" err="1">
                <a:solidFill>
                  <a:srgbClr val="0000CC"/>
                </a:solidFill>
              </a:rPr>
              <a:t>sno</a:t>
            </a:r>
            <a:r>
              <a:rPr lang="en-US" altLang="zh-CN" sz="1800" b="1" dirty="0">
                <a:solidFill>
                  <a:srgbClr val="0000CC"/>
                </a:solidFill>
              </a:rPr>
              <a:t>;</a:t>
            </a:r>
            <a:endParaRPr lang="zh-CN" altLang="zh-CN" sz="1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	string </a:t>
            </a:r>
            <a:r>
              <a:rPr lang="en-US" altLang="zh-CN" sz="1800" b="1" dirty="0" err="1">
                <a:solidFill>
                  <a:srgbClr val="0000CC"/>
                </a:solidFill>
              </a:rPr>
              <a:t>stuName</a:t>
            </a:r>
            <a:r>
              <a:rPr lang="en-US" altLang="zh-CN" sz="1800" b="1" dirty="0">
                <a:solidFill>
                  <a:srgbClr val="0000CC"/>
                </a:solidFill>
              </a:rPr>
              <a:t>;</a:t>
            </a:r>
            <a:endParaRPr lang="zh-CN" altLang="zh-CN" sz="1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4.9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与组合</a:t>
            </a:r>
          </a:p>
        </p:txBody>
      </p:sp>
    </p:spTree>
    <p:extLst>
      <p:ext uri="{BB962C8B-B14F-4D97-AF65-F5344CB8AC3E}">
        <p14:creationId xmlns:p14="http://schemas.microsoft.com/office/powerpoint/2010/main" val="31252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623212" cy="66247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SelectCourse</a:t>
            </a:r>
            <a:r>
              <a:rPr lang="en-US" altLang="zh-CN" sz="1600" b="1" dirty="0"/>
              <a:t> {</a:t>
            </a:r>
          </a:p>
          <a:p>
            <a:pPr marL="0" indent="0">
              <a:buNone/>
            </a:pPr>
            <a:r>
              <a:rPr lang="en-US" altLang="zh-CN" sz="1600" b="1" dirty="0"/>
              <a:t>private: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dirty="0">
                <a:solidFill>
                  <a:srgbClr val="0000CC"/>
                </a:solidFill>
              </a:rPr>
              <a:t> </a:t>
            </a:r>
            <a:r>
              <a:rPr lang="en-US" altLang="zh-CN" sz="1600" b="1" dirty="0" err="1">
                <a:solidFill>
                  <a:srgbClr val="0000CC"/>
                </a:solidFill>
              </a:rPr>
              <a:t>maxNum</a:t>
            </a:r>
            <a:r>
              <a:rPr lang="en-US" altLang="zh-CN" sz="1600" b="1" dirty="0">
                <a:solidFill>
                  <a:srgbClr val="0000CC"/>
                </a:solidFill>
              </a:rPr>
              <a:t>=10, </a:t>
            </a:r>
            <a:r>
              <a:rPr lang="en-US" altLang="zh-CN" sz="1600" b="1" dirty="0" err="1">
                <a:solidFill>
                  <a:srgbClr val="0000CC"/>
                </a:solidFill>
              </a:rPr>
              <a:t>curNum</a:t>
            </a:r>
            <a:r>
              <a:rPr lang="en-US" altLang="zh-CN" sz="1600" b="1" dirty="0">
                <a:solidFill>
                  <a:srgbClr val="0000CC"/>
                </a:solidFill>
              </a:rPr>
              <a:t>=0;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	Course </a:t>
            </a:r>
            <a:r>
              <a:rPr lang="en-US" altLang="zh-CN" sz="1600" b="1" dirty="0" err="1">
                <a:solidFill>
                  <a:srgbClr val="0000CC"/>
                </a:solidFill>
              </a:rPr>
              <a:t>course</a:t>
            </a:r>
            <a:r>
              <a:rPr lang="en-US" altLang="zh-CN" sz="1600" b="1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	Student *</a:t>
            </a:r>
            <a:r>
              <a:rPr lang="en-US" altLang="zh-CN" sz="1600" b="1" dirty="0" err="1">
                <a:solidFill>
                  <a:srgbClr val="0000CC"/>
                </a:solidFill>
              </a:rPr>
              <a:t>stu</a:t>
            </a:r>
            <a:r>
              <a:rPr lang="en-US" altLang="zh-CN" sz="1600" b="1" dirty="0">
                <a:solidFill>
                  <a:srgbClr val="0000CC"/>
                </a:solidFill>
              </a:rPr>
              <a:t>=</a:t>
            </a:r>
            <a:r>
              <a:rPr lang="en-US" altLang="zh-CN" sz="1600" b="1" dirty="0" err="1">
                <a:solidFill>
                  <a:srgbClr val="0000CC"/>
                </a:solidFill>
              </a:rPr>
              <a:t>nullptr</a:t>
            </a:r>
            <a:r>
              <a:rPr lang="en-US" altLang="zh-CN" sz="1600" b="1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/>
              <a:t>public: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>
                <a:solidFill>
                  <a:srgbClr val="0000CC"/>
                </a:solidFill>
              </a:rPr>
              <a:t>setCourse</a:t>
            </a:r>
            <a:r>
              <a:rPr lang="en-US" altLang="zh-CN" sz="1600" b="1" dirty="0"/>
              <a:t>(Course c) { course = c;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0000CC"/>
                </a:solidFill>
              </a:rPr>
              <a:t>Course </a:t>
            </a:r>
            <a:r>
              <a:rPr lang="en-US" altLang="zh-CN" sz="1600" b="1" dirty="0" err="1">
                <a:solidFill>
                  <a:srgbClr val="0000CC"/>
                </a:solidFill>
              </a:rPr>
              <a:t>getCourse</a:t>
            </a:r>
            <a:r>
              <a:rPr lang="en-US" altLang="zh-CN" sz="1600" b="1" dirty="0">
                <a:solidFill>
                  <a:srgbClr val="0000CC"/>
                </a:solidFill>
              </a:rPr>
              <a:t>(){</a:t>
            </a:r>
            <a:r>
              <a:rPr lang="en-US" altLang="zh-CN" sz="1600" b="1" dirty="0"/>
              <a:t>return course;}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>
                <a:solidFill>
                  <a:srgbClr val="FF0000"/>
                </a:solidFill>
              </a:rPr>
              <a:t>setMaxNum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n)</a:t>
            </a:r>
            <a:r>
              <a:rPr lang="en-US" altLang="zh-CN" sz="1600" b="1" dirty="0"/>
              <a:t> { </a:t>
            </a:r>
            <a:r>
              <a:rPr lang="en-US" altLang="zh-CN" sz="1600" b="1" dirty="0" err="1"/>
              <a:t>maxNum</a:t>
            </a:r>
            <a:r>
              <a:rPr lang="en-US" altLang="zh-CN" sz="1600" b="1" dirty="0"/>
              <a:t> = n;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getMaxNum</a:t>
            </a:r>
            <a:r>
              <a:rPr lang="en-US" altLang="zh-CN" sz="1600" b="1" dirty="0">
                <a:solidFill>
                  <a:srgbClr val="FF0000"/>
                </a:solidFill>
              </a:rPr>
              <a:t>() </a:t>
            </a:r>
            <a:r>
              <a:rPr lang="en-US" altLang="zh-CN" sz="1600" b="1" dirty="0"/>
              <a:t>{ return </a:t>
            </a:r>
            <a:r>
              <a:rPr lang="en-US" altLang="zh-CN" sz="1600" b="1" dirty="0" err="1"/>
              <a:t>maxNum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/>
              <a:t>setCurNum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 { </a:t>
            </a:r>
            <a:r>
              <a:rPr lang="en-US" altLang="zh-CN" sz="1600" b="1" dirty="0" err="1"/>
              <a:t>curNum</a:t>
            </a:r>
            <a:r>
              <a:rPr lang="en-US" altLang="zh-CN" sz="1600" b="1" dirty="0"/>
              <a:t> = n;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getCurNum</a:t>
            </a:r>
            <a:r>
              <a:rPr lang="en-US" altLang="zh-CN" sz="1600" b="1" dirty="0"/>
              <a:t>() { return </a:t>
            </a:r>
            <a:r>
              <a:rPr lang="en-US" altLang="zh-CN" sz="1600" b="1" dirty="0" err="1"/>
              <a:t>curNum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	Student</a:t>
            </a:r>
            <a:r>
              <a:rPr lang="en-US" altLang="zh-CN" sz="1600" b="1" dirty="0">
                <a:solidFill>
                  <a:srgbClr val="0000CC"/>
                </a:solidFill>
              </a:rPr>
              <a:t>* </a:t>
            </a:r>
            <a:r>
              <a:rPr lang="en-US" altLang="zh-CN" sz="1600" b="1" dirty="0" err="1">
                <a:solidFill>
                  <a:srgbClr val="0000CC"/>
                </a:solidFill>
              </a:rPr>
              <a:t>getStudent</a:t>
            </a:r>
            <a:r>
              <a:rPr lang="en-US" altLang="zh-CN" sz="1600" b="1" dirty="0">
                <a:solidFill>
                  <a:srgbClr val="0000CC"/>
                </a:solidFill>
              </a:rPr>
              <a:t>() </a:t>
            </a:r>
            <a:r>
              <a:rPr lang="en-US" altLang="zh-CN" sz="1600" b="1" dirty="0"/>
              <a:t>{ return 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>
                <a:solidFill>
                  <a:srgbClr val="0000CC"/>
                </a:solidFill>
              </a:rPr>
              <a:t>setStudent</a:t>
            </a:r>
            <a:r>
              <a:rPr lang="en-US" altLang="zh-CN" sz="1600" b="1" dirty="0">
                <a:solidFill>
                  <a:srgbClr val="0000CC"/>
                </a:solidFill>
              </a:rPr>
              <a:t>(</a:t>
            </a:r>
            <a:r>
              <a:rPr lang="en-US" altLang="zh-CN" sz="1600" b="1" dirty="0"/>
              <a:t>Student s[]) { 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 = s;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Student </a:t>
            </a:r>
            <a:r>
              <a:rPr lang="en-US" altLang="zh-CN" sz="1600" b="1" dirty="0" err="1"/>
              <a:t>getAt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 { return 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[n];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00B050"/>
                </a:solidFill>
              </a:rPr>
              <a:t>void </a:t>
            </a:r>
            <a:r>
              <a:rPr lang="en-US" altLang="zh-CN" sz="1600" b="1" dirty="0" err="1">
                <a:solidFill>
                  <a:srgbClr val="00B050"/>
                </a:solidFill>
              </a:rPr>
              <a:t>appenStudent</a:t>
            </a:r>
            <a:r>
              <a:rPr lang="en-US" altLang="zh-CN" sz="1600" b="1" dirty="0">
                <a:solidFill>
                  <a:srgbClr val="00B050"/>
                </a:solidFill>
              </a:rPr>
              <a:t>(Student s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){ if(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curNum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&lt;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maxNum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) 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stu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[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curNum</a:t>
            </a:r>
            <a:r>
              <a:rPr lang="en-US" altLang="zh-CN" sz="1600" b="1" dirty="0">
                <a:solidFill>
                  <a:srgbClr val="00B050"/>
                </a:solidFill>
              </a:rPr>
              <a:t>++]=s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; }</a:t>
            </a:r>
            <a:endParaRPr lang="zh-CN" altLang="zh-CN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	void display()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       </a:t>
            </a:r>
            <a:r>
              <a:rPr lang="en-US" altLang="zh-CN" sz="1600" b="1" dirty="0" err="1"/>
              <a:t>course.display</a:t>
            </a:r>
            <a:r>
              <a:rPr lang="en-US" altLang="zh-CN" sz="1600" b="1" dirty="0"/>
              <a:t>();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 “</a:t>
            </a:r>
            <a:r>
              <a:rPr lang="zh-CN" altLang="en-US" sz="1600" b="1" dirty="0"/>
              <a:t>最</a:t>
            </a:r>
            <a:r>
              <a:rPr lang="zh-CN" altLang="zh-CN" sz="1600" b="1" dirty="0"/>
              <a:t>多选课人数</a:t>
            </a:r>
            <a:r>
              <a:rPr lang="en-US" altLang="zh-CN" sz="1600" b="1" dirty="0"/>
              <a:t>:" &lt;&lt; </a:t>
            </a:r>
            <a:r>
              <a:rPr lang="en-US" altLang="zh-CN" sz="1600" b="1" dirty="0" err="1"/>
              <a:t>maxNum</a:t>
            </a:r>
            <a:r>
              <a:rPr lang="en-US" altLang="zh-CN" sz="1600" b="1" dirty="0"/>
              <a:t> &lt;&lt; "\t</a:t>
            </a:r>
            <a:r>
              <a:rPr lang="zh-CN" altLang="zh-CN" sz="1600" b="1" dirty="0"/>
              <a:t>实选人数</a:t>
            </a:r>
            <a:r>
              <a:rPr lang="en-US" altLang="zh-CN" sz="1600" b="1" dirty="0"/>
              <a:t>:" &lt;&lt; </a:t>
            </a:r>
            <a:r>
              <a:rPr lang="en-US" altLang="zh-CN" sz="1600" b="1" dirty="0" err="1"/>
              <a:t>curNum</a:t>
            </a:r>
            <a:r>
              <a:rPr lang="en-US" altLang="zh-CN" sz="1600" b="1" dirty="0"/>
              <a:t>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 "</a:t>
            </a:r>
            <a:r>
              <a:rPr lang="zh-CN" altLang="zh-CN" sz="1600" b="1" dirty="0"/>
              <a:t>选课学生名单</a:t>
            </a:r>
            <a:r>
              <a:rPr lang="en-US" altLang="zh-CN" sz="1600" b="1" dirty="0"/>
              <a:t>:"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     for 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</a:t>
            </a:r>
            <a:r>
              <a:rPr lang="en-US" altLang="zh-CN" sz="1600" b="1" dirty="0" err="1"/>
              <a:t>curNum;i</a:t>
            </a:r>
            <a:r>
              <a:rPr lang="en-US" altLang="zh-CN" sz="1600" b="1" dirty="0" smtClean="0"/>
              <a:t>++)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stu</a:t>
            </a:r>
            <a:r>
              <a:rPr lang="en-US" altLang="zh-CN" sz="1600" b="1" dirty="0" smtClean="0"/>
              <a:t>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/>
              <a:t>].display();		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}</a:t>
            </a:r>
            <a:endParaRPr lang="zh-CN" altLang="zh-CN" sz="1600" b="1" dirty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8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32" y="1196752"/>
            <a:ext cx="9036496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SelectCourse</a:t>
            </a:r>
            <a:r>
              <a:rPr lang="en-US" altLang="zh-CN" sz="1600" b="1" dirty="0">
                <a:solidFill>
                  <a:srgbClr val="FF0000"/>
                </a:solidFill>
              </a:rPr>
              <a:t>() </a:t>
            </a:r>
            <a:r>
              <a:rPr lang="en-US" altLang="zh-CN" sz="1600" b="1" dirty="0"/>
              <a:t>{	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 = new Student[</a:t>
            </a:r>
            <a:r>
              <a:rPr lang="en-US" altLang="zh-CN" sz="1600" b="1" dirty="0" err="1"/>
              <a:t>maxNum</a:t>
            </a:r>
            <a:r>
              <a:rPr lang="en-US" altLang="zh-CN" sz="1600" b="1" dirty="0"/>
              <a:t>];	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SelectCourse</a:t>
            </a:r>
            <a:r>
              <a:rPr lang="en-US" altLang="zh-CN" sz="1600" b="1" dirty="0" smtClean="0"/>
              <a:t>(Course </a:t>
            </a:r>
            <a:r>
              <a:rPr lang="en-US" altLang="zh-CN" sz="1600" b="1" dirty="0" err="1"/>
              <a:t>c,int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mNum,int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cNum</a:t>
            </a:r>
            <a:r>
              <a:rPr lang="en-US" altLang="zh-CN" sz="1600" b="1" dirty="0"/>
              <a:t> ,Student s[])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      </a:t>
            </a:r>
            <a:r>
              <a:rPr lang="en-US" altLang="zh-CN" sz="1600" b="1" dirty="0" smtClean="0"/>
              <a:t>		:</a:t>
            </a:r>
            <a:r>
              <a:rPr lang="en-US" altLang="zh-CN" sz="1600" b="1" dirty="0"/>
              <a:t>course(c),</a:t>
            </a:r>
            <a:r>
              <a:rPr lang="en-US" altLang="zh-CN" sz="1600" b="1" dirty="0" err="1"/>
              <a:t>maxNum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mNum</a:t>
            </a:r>
            <a:r>
              <a:rPr lang="en-US" altLang="zh-CN" sz="1600" b="1" dirty="0"/>
              <a:t>),</a:t>
            </a:r>
            <a:r>
              <a:rPr lang="en-US" altLang="zh-CN" sz="1600" b="1" dirty="0" err="1"/>
              <a:t>curNum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cNum</a:t>
            </a:r>
            <a:r>
              <a:rPr lang="en-US" altLang="zh-CN" sz="1600" b="1" dirty="0"/>
              <a:t>),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(new </a:t>
            </a:r>
            <a:r>
              <a:rPr lang="en-US" altLang="zh-CN" sz="1600" b="1" dirty="0" smtClean="0"/>
              <a:t>Student[</a:t>
            </a:r>
            <a:r>
              <a:rPr lang="en-US" altLang="zh-CN" sz="1600" b="1" dirty="0" err="1" smtClean="0"/>
              <a:t>maxNum</a:t>
            </a:r>
            <a:r>
              <a:rPr lang="en-US" altLang="zh-CN" sz="1600" b="1" dirty="0" smtClean="0"/>
              <a:t>]{ </a:t>
            </a:r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for 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</a:t>
            </a:r>
            <a:r>
              <a:rPr lang="en-US" altLang="zh-CN" sz="1600" b="1" dirty="0" err="1"/>
              <a:t>cNum;i</a:t>
            </a:r>
            <a:r>
              <a:rPr lang="en-US" altLang="zh-CN" sz="1600" b="1" dirty="0"/>
              <a:t>++) 	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s[</a:t>
            </a:r>
            <a:r>
              <a:rPr lang="en-US" altLang="zh-CN" sz="1600" b="1" dirty="0" err="1"/>
              <a:t>i</a:t>
            </a:r>
            <a:r>
              <a:rPr lang="en-US" altLang="zh-CN" sz="1600" b="1" dirty="0" smtClean="0"/>
              <a:t>];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SelectCourse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const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SelectCourse</a:t>
            </a:r>
            <a:r>
              <a:rPr lang="en-US" altLang="zh-CN" sz="1600" b="1" dirty="0"/>
              <a:t> &amp;o):course(</a:t>
            </a:r>
            <a:r>
              <a:rPr lang="en-US" altLang="zh-CN" sz="1600" b="1" dirty="0" err="1"/>
              <a:t>o.course</a:t>
            </a:r>
            <a:r>
              <a:rPr lang="en-US" altLang="zh-CN" sz="1600" b="1" dirty="0" smtClean="0"/>
              <a:t>),</a:t>
            </a:r>
            <a:r>
              <a:rPr lang="en-US" altLang="zh-CN" sz="1600" b="1" dirty="0" err="1"/>
              <a:t>maxNum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o.maxNum</a:t>
            </a:r>
            <a:r>
              <a:rPr lang="en-US" altLang="zh-CN" sz="1600" b="1" dirty="0"/>
              <a:t>), 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curNum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o.curNum</a:t>
            </a:r>
            <a:r>
              <a:rPr lang="en-US" altLang="zh-CN" sz="1600" b="1" dirty="0" smtClean="0"/>
              <a:t>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 smtClean="0"/>
              <a:t>stu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new Student[</a:t>
            </a:r>
            <a:r>
              <a:rPr lang="en-US" altLang="zh-CN" sz="1600" b="1" dirty="0" err="1"/>
              <a:t>o.maxNum</a:t>
            </a:r>
            <a:r>
              <a:rPr lang="en-US" altLang="zh-CN" sz="1600" b="1" dirty="0"/>
              <a:t>];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smtClean="0"/>
              <a:t>for 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</a:t>
            </a:r>
            <a:r>
              <a:rPr lang="en-US" altLang="zh-CN" sz="1600" b="1" dirty="0" err="1"/>
              <a:t>o.curNum</a:t>
            </a:r>
            <a:r>
              <a:rPr lang="en-US" altLang="zh-CN" sz="1600" b="1" dirty="0"/>
              <a:t>; </a:t>
            </a:r>
            <a:r>
              <a:rPr lang="en-US" altLang="zh-CN" sz="1600" b="1" dirty="0" err="1"/>
              <a:t>i</a:t>
            </a:r>
            <a:r>
              <a:rPr lang="en-US" altLang="zh-CN" sz="1600" b="1" dirty="0" smtClean="0"/>
              <a:t>++)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stu</a:t>
            </a:r>
            <a:r>
              <a:rPr lang="en-US" altLang="zh-CN" sz="1600" b="1" dirty="0" smtClean="0"/>
              <a:t>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/>
              <a:t>] = </a:t>
            </a:r>
            <a:r>
              <a:rPr lang="en-US" altLang="zh-CN" sz="1600" b="1" dirty="0" err="1"/>
              <a:t>o.stu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 smtClean="0"/>
              <a:t>];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SelectCourse</a:t>
            </a:r>
            <a:r>
              <a:rPr lang="en-US" altLang="zh-CN" sz="1600" b="1" dirty="0">
                <a:solidFill>
                  <a:srgbClr val="FF0000"/>
                </a:solidFill>
              </a:rPr>
              <a:t>&amp; operator=(</a:t>
            </a:r>
            <a:r>
              <a:rPr lang="en-US" altLang="zh-CN" sz="1600" b="1" dirty="0" err="1"/>
              <a:t>const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SelectCourse</a:t>
            </a:r>
            <a:r>
              <a:rPr lang="en-US" altLang="zh-CN" sz="1600" b="1" dirty="0"/>
              <a:t> o)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course = </a:t>
            </a:r>
            <a:r>
              <a:rPr lang="en-US" altLang="zh-CN" sz="1600" b="1" dirty="0" err="1"/>
              <a:t>o.course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maxNum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o.maxNum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curNum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o.curNum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for 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</a:t>
            </a:r>
            <a:r>
              <a:rPr lang="en-US" altLang="zh-CN" sz="1600" b="1" dirty="0" err="1"/>
              <a:t>o.curNum</a:t>
            </a:r>
            <a:r>
              <a:rPr lang="en-US" altLang="zh-CN" sz="1600" b="1" dirty="0"/>
              <a:t>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	</a:t>
            </a:r>
          </a:p>
          <a:p>
            <a:pPr marL="0" indent="0">
              <a:buNone/>
            </a:pPr>
            <a:r>
              <a:rPr lang="en-US" altLang="zh-CN" sz="1600" b="1" dirty="0"/>
              <a:t>                     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</a:t>
            </a:r>
            <a:r>
              <a:rPr lang="en-US" altLang="zh-CN" sz="1600" b="1" dirty="0" err="1"/>
              <a:t>o.stu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return *this;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} </a:t>
            </a: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0000CC"/>
                </a:solidFill>
              </a:rPr>
              <a:t>	~</a:t>
            </a:r>
            <a:r>
              <a:rPr lang="en-US" altLang="zh-CN" sz="1600" b="1" dirty="0" err="1">
                <a:solidFill>
                  <a:srgbClr val="0000CC"/>
                </a:solidFill>
              </a:rPr>
              <a:t>SelectCourse</a:t>
            </a:r>
            <a:r>
              <a:rPr lang="en-US" altLang="zh-CN" sz="1600" b="1" dirty="0">
                <a:solidFill>
                  <a:srgbClr val="0000CC"/>
                </a:solidFill>
              </a:rPr>
              <a:t>() </a:t>
            </a:r>
            <a:r>
              <a:rPr lang="en-US" altLang="zh-CN" sz="1600" b="1" dirty="0"/>
              <a:t>{ delete []</a:t>
            </a:r>
            <a:r>
              <a:rPr lang="en-US" altLang="zh-CN" sz="1600" b="1" dirty="0" err="1"/>
              <a:t>stu</a:t>
            </a:r>
            <a:r>
              <a:rPr lang="en-US" altLang="zh-CN" sz="1600" b="1" dirty="0"/>
              <a:t>; }</a:t>
            </a:r>
          </a:p>
          <a:p>
            <a:pPr marL="0" indent="0">
              <a:buNone/>
            </a:pPr>
            <a:r>
              <a:rPr lang="en-US" altLang="zh-CN" sz="1600" b="1" dirty="0" smtClean="0"/>
              <a:t>}；</a:t>
            </a:r>
            <a:endParaRPr lang="zh-CN" altLang="zh-CN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0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</a:rPr>
              <a:t>构造函数</a:t>
            </a:r>
            <a:r>
              <a:rPr lang="en-US" altLang="zh-CN" sz="2000" b="1" dirty="0">
                <a:solidFill>
                  <a:srgbClr val="0000CC"/>
                </a:solidFill>
              </a:rPr>
              <a:t>—</a:t>
            </a:r>
            <a:r>
              <a:rPr lang="zh-CN" altLang="en-US" sz="2000" b="1" dirty="0">
                <a:solidFill>
                  <a:srgbClr val="0000CC"/>
                </a:solidFill>
              </a:rPr>
              <a:t>析构函数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设计</a:t>
            </a:r>
            <a:endParaRPr lang="en-US" altLang="zh-CN" sz="2000" b="1" dirty="0" smtClean="0">
              <a:solidFill>
                <a:srgbClr val="0000CC"/>
              </a:solidFill>
            </a:endParaRPr>
          </a:p>
          <a:p>
            <a:r>
              <a:rPr lang="en-US" altLang="zh-CN" sz="2000" b="1" dirty="0" smtClean="0">
                <a:solidFill>
                  <a:srgbClr val="0000CC"/>
                </a:solidFill>
              </a:rPr>
              <a:t>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由于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SelectCourse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含有指针成员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stu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，则必须显示定义拷贝构造函数和赋值运算符函数，否则会产生“指针悬挂”问题。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623212" cy="51686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/>
              <a:t>void main(){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//</a:t>
            </a:r>
            <a:r>
              <a:rPr lang="zh-CN" altLang="zh-CN" sz="1400" b="1" dirty="0">
                <a:solidFill>
                  <a:srgbClr val="0000CC"/>
                </a:solidFill>
              </a:rPr>
              <a:t>下面的代码段，测试</a:t>
            </a:r>
            <a:r>
              <a:rPr lang="en-US" altLang="zh-CN" sz="1400" b="1" dirty="0" err="1">
                <a:solidFill>
                  <a:srgbClr val="0000CC"/>
                </a:solidFill>
              </a:rPr>
              <a:t>SelectCourse</a:t>
            </a:r>
            <a:r>
              <a:rPr lang="zh-CN" altLang="zh-CN" sz="1400" b="1" dirty="0">
                <a:solidFill>
                  <a:srgbClr val="0000CC"/>
                </a:solidFill>
              </a:rPr>
              <a:t>类构造函数和显示函数的运行情况</a:t>
            </a:r>
          </a:p>
          <a:p>
            <a:pPr marL="0" indent="0">
              <a:buNone/>
            </a:pPr>
            <a:r>
              <a:rPr lang="en-US" altLang="zh-CN" sz="1400" b="1" dirty="0"/>
              <a:t>	Course </a:t>
            </a:r>
            <a:r>
              <a:rPr lang="en-US" altLang="zh-CN" sz="1400" b="1" dirty="0" err="1"/>
              <a:t>course</a:t>
            </a:r>
            <a:r>
              <a:rPr lang="en-US" altLang="zh-CN" sz="1400" b="1" dirty="0"/>
              <a:t>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course.setCourse</a:t>
            </a:r>
            <a:r>
              <a:rPr lang="en-US" altLang="zh-CN" sz="1400" b="1" dirty="0"/>
              <a:t>(101, 3.5, "C++</a:t>
            </a:r>
            <a:r>
              <a:rPr lang="zh-CN" altLang="zh-CN" sz="1400" b="1" dirty="0"/>
              <a:t>面向对象程序设计</a:t>
            </a:r>
            <a:r>
              <a:rPr lang="en-US" altLang="zh-CN" sz="1400" b="1" dirty="0"/>
              <a:t>");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Student s[2],s1;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s[0].</a:t>
            </a:r>
            <a:r>
              <a:rPr lang="en-US" altLang="zh-CN" sz="1400" b="1" dirty="0" err="1"/>
              <a:t>setStudent</a:t>
            </a:r>
            <a:r>
              <a:rPr lang="en-US" altLang="zh-CN" sz="1400" b="1" dirty="0"/>
              <a:t>(10, "</a:t>
            </a:r>
            <a:r>
              <a:rPr lang="zh-CN" altLang="zh-CN" sz="1400" b="1" dirty="0"/>
              <a:t>高大山</a:t>
            </a:r>
            <a:r>
              <a:rPr lang="en-US" altLang="zh-CN" sz="1400" b="1" dirty="0"/>
              <a:t>");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s[1].</a:t>
            </a:r>
            <a:r>
              <a:rPr lang="en-US" altLang="zh-CN" sz="1400" b="1" dirty="0" err="1"/>
              <a:t>setStudent</a:t>
            </a:r>
            <a:r>
              <a:rPr lang="en-US" altLang="zh-CN" sz="1400" b="1" dirty="0"/>
              <a:t>(11, "</a:t>
            </a:r>
            <a:r>
              <a:rPr lang="zh-CN" altLang="zh-CN" sz="1400" b="1" dirty="0"/>
              <a:t>李明育</a:t>
            </a:r>
            <a:r>
              <a:rPr lang="en-US" altLang="zh-CN" sz="1400" b="1" dirty="0"/>
              <a:t>");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SelectCourse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sc</a:t>
            </a:r>
            <a:r>
              <a:rPr lang="en-US" altLang="zh-CN" sz="1400" b="1" dirty="0"/>
              <a:t>(course,10,2,s);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&lt;&lt;"----------------------</a:t>
            </a:r>
            <a:r>
              <a:rPr lang="en-US" altLang="zh-CN" sz="1400" b="1" dirty="0" err="1"/>
              <a:t>sc</a:t>
            </a:r>
            <a:r>
              <a:rPr lang="en-US" altLang="zh-CN" sz="1400" b="1" dirty="0"/>
              <a:t>------------------------"&lt;&lt;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sc.display</a:t>
            </a:r>
            <a:r>
              <a:rPr lang="en-US" altLang="zh-CN" sz="1400" b="1" dirty="0"/>
              <a:t>();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//</a:t>
            </a:r>
            <a:r>
              <a:rPr lang="zh-CN" altLang="zh-CN" sz="1400" b="1" dirty="0">
                <a:solidFill>
                  <a:srgbClr val="0000CC"/>
                </a:solidFill>
              </a:rPr>
              <a:t>下面的代码段测试</a:t>
            </a:r>
            <a:r>
              <a:rPr lang="en-US" altLang="zh-CN" sz="1400" b="1" dirty="0" err="1">
                <a:solidFill>
                  <a:srgbClr val="0000CC"/>
                </a:solidFill>
              </a:rPr>
              <a:t>SelectCourse</a:t>
            </a:r>
            <a:r>
              <a:rPr lang="zh-CN" altLang="zh-CN" sz="1400" b="1" dirty="0">
                <a:solidFill>
                  <a:srgbClr val="0000CC"/>
                </a:solidFill>
              </a:rPr>
              <a:t>类的拷贝构造函数和添加选课学生函数的运行情况</a:t>
            </a:r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SelectCourse</a:t>
            </a:r>
            <a:r>
              <a:rPr lang="en-US" altLang="zh-CN" sz="1400" b="1" dirty="0"/>
              <a:t> sc2, sc1 = </a:t>
            </a:r>
            <a:r>
              <a:rPr lang="en-US" altLang="zh-CN" sz="1400" b="1" dirty="0" err="1"/>
              <a:t>sc</a:t>
            </a:r>
            <a:r>
              <a:rPr lang="en-US" altLang="zh-CN" sz="1400" b="1" dirty="0"/>
              <a:t>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s1.setStudent(14,"</a:t>
            </a:r>
            <a:r>
              <a:rPr lang="zh-CN" altLang="zh-CN" sz="1400" b="1" dirty="0"/>
              <a:t>黄始仁</a:t>
            </a:r>
            <a:r>
              <a:rPr lang="en-US" altLang="zh-CN" sz="1400" b="1" dirty="0"/>
              <a:t>");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sc1.appenStudent(s1);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&lt;&lt;"----------------------sc1(</a:t>
            </a:r>
            <a:r>
              <a:rPr lang="en-US" altLang="zh-CN" sz="1400" b="1" dirty="0" err="1"/>
              <a:t>sc</a:t>
            </a:r>
            <a:r>
              <a:rPr lang="en-US" altLang="zh-CN" sz="1400" b="1" dirty="0"/>
              <a:t>)-------------------"&lt;&lt;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sc1.display();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//</a:t>
            </a:r>
            <a:r>
              <a:rPr lang="zh-CN" altLang="zh-CN" sz="1400" b="1" dirty="0">
                <a:solidFill>
                  <a:srgbClr val="0000CC"/>
                </a:solidFill>
              </a:rPr>
              <a:t>下面的代码段测试</a:t>
            </a:r>
            <a:r>
              <a:rPr lang="en-US" altLang="zh-CN" sz="1400" b="1" dirty="0" err="1">
                <a:solidFill>
                  <a:srgbClr val="0000CC"/>
                </a:solidFill>
              </a:rPr>
              <a:t>SelectCourse</a:t>
            </a:r>
            <a:r>
              <a:rPr lang="zh-CN" altLang="zh-CN" sz="1400" b="1" dirty="0">
                <a:solidFill>
                  <a:srgbClr val="0000CC"/>
                </a:solidFill>
              </a:rPr>
              <a:t>类的赋值运算符函数的运行情况</a:t>
            </a:r>
          </a:p>
          <a:p>
            <a:pPr marL="0" indent="0">
              <a:buNone/>
            </a:pPr>
            <a:r>
              <a:rPr lang="en-US" altLang="zh-CN" sz="1400" b="1" dirty="0"/>
              <a:t>	sc2 = sc1;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 &lt;&lt;"---------------------sc2=sc1------------------"&lt;&lt;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sc2.display();	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//</a:t>
            </a:r>
            <a:r>
              <a:rPr lang="zh-CN" altLang="zh-CN" sz="1400" b="1" dirty="0">
                <a:solidFill>
                  <a:srgbClr val="0000CC"/>
                </a:solidFill>
              </a:rPr>
              <a:t>下面的代码段测试</a:t>
            </a:r>
            <a:r>
              <a:rPr lang="en-US" altLang="zh-CN" sz="1400" b="1" dirty="0" err="1">
                <a:solidFill>
                  <a:srgbClr val="0000CC"/>
                </a:solidFill>
              </a:rPr>
              <a:t>SelectCourse</a:t>
            </a:r>
            <a:r>
              <a:rPr lang="zh-CN" altLang="zh-CN" sz="1400" b="1" dirty="0">
                <a:solidFill>
                  <a:srgbClr val="0000CC"/>
                </a:solidFill>
              </a:rPr>
              <a:t>类中获取学生名单和人数的成员函数的运行情况</a:t>
            </a:r>
          </a:p>
          <a:p>
            <a:pPr marL="0" indent="0">
              <a:buNone/>
            </a:pPr>
            <a:r>
              <a:rPr lang="en-US" altLang="zh-CN" sz="1400" b="1" dirty="0"/>
              <a:t>	Student *</a:t>
            </a:r>
            <a:r>
              <a:rPr lang="en-US" altLang="zh-CN" sz="1400" b="1" dirty="0" err="1"/>
              <a:t>sname</a:t>
            </a:r>
            <a:r>
              <a:rPr lang="en-US" altLang="zh-CN" sz="1400" b="1" dirty="0"/>
              <a:t> = sc2.getStudent();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cout</a:t>
            </a:r>
            <a:r>
              <a:rPr lang="en-US" altLang="zh-CN" sz="1400" b="1" dirty="0"/>
              <a:t> &lt;&lt;"--------------------sc2.getStudent()----------"&lt;&lt;</a:t>
            </a:r>
            <a:r>
              <a:rPr lang="en-US" altLang="zh-CN" sz="1400" b="1" dirty="0" err="1"/>
              <a:t>endl</a:t>
            </a:r>
            <a:r>
              <a:rPr lang="en-US" altLang="zh-CN" sz="1400" b="1" dirty="0"/>
              <a:t>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for 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sc2.getCurNum();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++)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		(</a:t>
            </a:r>
            <a:r>
              <a:rPr lang="en-US" altLang="zh-CN" sz="1400" b="1" dirty="0" err="1"/>
              <a:t>sname</a:t>
            </a:r>
            <a:r>
              <a:rPr lang="en-US" altLang="zh-CN" sz="1400" b="1" dirty="0"/>
              <a:t>++)-&gt;display();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}</a:t>
            </a:r>
            <a:endParaRPr lang="zh-CN" altLang="zh-CN" sz="1400" b="1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48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6590"/>
            <a:ext cx="8928992" cy="544875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4-21</a:t>
            </a:r>
            <a:r>
              <a:rPr lang="zh-CN" altLang="zh-CN" sz="2400" b="1" dirty="0">
                <a:solidFill>
                  <a:srgbClr val="0000CC"/>
                </a:solidFill>
              </a:rPr>
              <a:t>】 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       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某</a:t>
            </a:r>
            <a:r>
              <a:rPr lang="zh-CN" altLang="zh-CN" sz="2400" b="1" dirty="0">
                <a:solidFill>
                  <a:srgbClr val="0000CC"/>
                </a:solidFill>
              </a:rPr>
              <a:t>校每位学生都要学习英语、语文、数学三门公共课程以及不同的专业课程。会计学专业要学习会计学和经济学两门课程，化学专业要学习有机化学和化学分析两门课程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。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       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编</a:t>
            </a:r>
            <a:r>
              <a:rPr lang="zh-CN" altLang="zh-CN" sz="2400" b="1" dirty="0">
                <a:solidFill>
                  <a:srgbClr val="0000CC"/>
                </a:solidFill>
              </a:rPr>
              <a:t>程序管理学生成绩，计算公共课的总分和平均分，以及所有课程的总成绩。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）问题分析</a:t>
            </a:r>
          </a:p>
          <a:p>
            <a:pPr lvl="1"/>
            <a:r>
              <a:rPr lang="zh-CN" altLang="zh-CN" sz="2200" b="1" dirty="0"/>
              <a:t>在问题</a:t>
            </a:r>
            <a:r>
              <a:rPr lang="zh-CN" altLang="en-US" sz="2200" b="1" dirty="0"/>
              <a:t>描述</a:t>
            </a:r>
            <a:r>
              <a:rPr lang="zh-CN" altLang="zh-CN" sz="2200" b="1" dirty="0"/>
              <a:t>中，由于英语、语文、数学三门公共课程是所有学生都要学习的，可以将它抽象成为一个</a:t>
            </a:r>
            <a:r>
              <a:rPr lang="zh-CN" altLang="zh-CN" sz="2200" b="1" dirty="0">
                <a:solidFill>
                  <a:srgbClr val="0000CC"/>
                </a:solidFill>
              </a:rPr>
              <a:t>基类</a:t>
            </a:r>
            <a:r>
              <a:rPr lang="en-US" altLang="zh-CN" sz="2200" b="1" dirty="0" err="1">
                <a:solidFill>
                  <a:srgbClr val="0000CC"/>
                </a:solidFill>
              </a:rPr>
              <a:t>comFinal</a:t>
            </a:r>
            <a:r>
              <a:rPr lang="zh-CN" altLang="zh-CN" sz="2200" b="1" dirty="0"/>
              <a:t>，由它来管理这三门基础课程的成绩。另外两个专业则分别抽象成类</a:t>
            </a:r>
            <a:r>
              <a:rPr lang="en-US" altLang="zh-CN" sz="2200" b="1" dirty="0">
                <a:solidFill>
                  <a:srgbClr val="0000CC"/>
                </a:solidFill>
              </a:rPr>
              <a:t>Account</a:t>
            </a:r>
            <a:r>
              <a:rPr lang="zh-CN" altLang="zh-CN" sz="2200" b="1" dirty="0"/>
              <a:t>和</a:t>
            </a:r>
            <a:r>
              <a:rPr lang="en-US" altLang="zh-CN" sz="2200" b="1" dirty="0">
                <a:solidFill>
                  <a:srgbClr val="0000CC"/>
                </a:solidFill>
              </a:rPr>
              <a:t>Chemistry</a:t>
            </a:r>
            <a:r>
              <a:rPr lang="zh-CN" altLang="zh-CN" sz="2200" b="1" dirty="0"/>
              <a:t>，分别管理会计学和化学两专业的课程成绩。</a:t>
            </a:r>
            <a:endParaRPr lang="en-US" altLang="zh-CN" sz="2200" b="1" dirty="0"/>
          </a:p>
          <a:p>
            <a:pPr lvl="1"/>
            <a:r>
              <a:rPr lang="zh-CN" altLang="zh-CN" sz="2200" b="1" dirty="0"/>
              <a:t>在整个问题域中还涉及学生，应该抽象出学生类</a:t>
            </a:r>
            <a:r>
              <a:rPr lang="en-US" altLang="zh-CN" sz="2200" b="1" dirty="0"/>
              <a:t>Student</a:t>
            </a:r>
            <a:r>
              <a:rPr lang="zh-CN" altLang="zh-CN" sz="2200" b="1" dirty="0"/>
              <a:t>来管理学生的档案。为简化问题，此处忽略了学生类的设计，仅用一个姓名都代表学生，并将此名字作为</a:t>
            </a:r>
            <a:r>
              <a:rPr lang="en-US" altLang="zh-CN" sz="2200" b="1" dirty="0" err="1"/>
              <a:t>comFinal</a:t>
            </a:r>
            <a:r>
              <a:rPr lang="zh-CN" altLang="zh-CN" sz="2200" b="1" dirty="0"/>
              <a:t>类的一个数据成员。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6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）数据抽象</a:t>
            </a:r>
          </a:p>
          <a:p>
            <a:pPr lvl="1"/>
            <a:r>
              <a:rPr lang="zh-CN" altLang="zh-CN" sz="2400" b="1" dirty="0"/>
              <a:t>基类</a:t>
            </a:r>
            <a:r>
              <a:rPr lang="en-US" altLang="zh-CN" sz="2400" b="1" dirty="0" err="1">
                <a:solidFill>
                  <a:srgbClr val="FF0000"/>
                </a:solidFill>
              </a:rPr>
              <a:t>comFinal</a:t>
            </a:r>
            <a:r>
              <a:rPr lang="zh-CN" altLang="en-US" sz="2400" b="1" dirty="0"/>
              <a:t>抽象</a:t>
            </a:r>
            <a:endParaRPr lang="en-US" altLang="zh-CN" sz="24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zh-CN" sz="2200" b="1" dirty="0"/>
              <a:t>用</a:t>
            </a:r>
            <a:r>
              <a:rPr lang="en-US" altLang="zh-CN" sz="2200" b="1" dirty="0" err="1">
                <a:solidFill>
                  <a:srgbClr val="0000CC"/>
                </a:solidFill>
              </a:rPr>
              <a:t>name、english</a:t>
            </a:r>
            <a:r>
              <a:rPr lang="zh-CN" altLang="zh-CN" sz="2200" b="1" dirty="0">
                <a:solidFill>
                  <a:srgbClr val="0000CC"/>
                </a:solidFill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</a:rPr>
              <a:t>chinese</a:t>
            </a:r>
            <a:r>
              <a:rPr lang="zh-CN" altLang="zh-CN" sz="2200" b="1" dirty="0">
                <a:solidFill>
                  <a:srgbClr val="0000CC"/>
                </a:solidFill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</a:rPr>
              <a:t>math</a:t>
            </a:r>
            <a:r>
              <a:rPr lang="zh-CN" altLang="zh-CN" sz="2200" b="1" dirty="0"/>
              <a:t>分别表示学生姓名</a:t>
            </a:r>
            <a:r>
              <a:rPr lang="zh-CN" altLang="en-US" sz="2200" b="1" dirty="0"/>
              <a:t>、</a:t>
            </a:r>
            <a:r>
              <a:rPr lang="zh-CN" altLang="zh-CN" sz="2200" b="1" dirty="0"/>
              <a:t>英语、语文和数学成绩，并</a:t>
            </a:r>
            <a:r>
              <a:rPr lang="zh-CN" altLang="zh-CN" sz="2200" b="1" dirty="0">
                <a:solidFill>
                  <a:srgbClr val="0000CC"/>
                </a:solidFill>
              </a:rPr>
              <a:t>为每个数据成员设计</a:t>
            </a:r>
            <a:r>
              <a:rPr lang="en-US" altLang="zh-CN" sz="2200" b="1" dirty="0">
                <a:solidFill>
                  <a:srgbClr val="0000CC"/>
                </a:solidFill>
              </a:rPr>
              <a:t>set/get</a:t>
            </a:r>
            <a:r>
              <a:rPr lang="zh-CN" altLang="zh-CN" sz="2200" b="1" dirty="0">
                <a:solidFill>
                  <a:srgbClr val="0000CC"/>
                </a:solidFill>
              </a:rPr>
              <a:t>成员函数</a:t>
            </a:r>
            <a:r>
              <a:rPr lang="zh-CN" altLang="zh-CN" sz="2200" b="1" dirty="0"/>
              <a:t>以修改</a:t>
            </a:r>
            <a:r>
              <a:rPr lang="en-US" altLang="zh-CN" sz="2200" b="1" dirty="0"/>
              <a:t>/</a:t>
            </a:r>
            <a:r>
              <a:rPr lang="zh-CN" altLang="zh-CN" sz="2200" b="1" dirty="0"/>
              <a:t>读取其值</a:t>
            </a:r>
            <a:endParaRPr lang="en-US" altLang="zh-CN" sz="22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200" b="1" dirty="0"/>
              <a:t>设计</a:t>
            </a:r>
            <a:r>
              <a:rPr lang="zh-CN" altLang="zh-CN" sz="2200" b="1" dirty="0"/>
              <a:t>成员函数</a:t>
            </a:r>
            <a:r>
              <a:rPr lang="en-US" altLang="zh-CN" sz="2200" b="1" dirty="0" err="1">
                <a:solidFill>
                  <a:srgbClr val="0000CC"/>
                </a:solidFill>
              </a:rPr>
              <a:t>getTotal</a:t>
            </a:r>
            <a:r>
              <a:rPr lang="zh-CN" altLang="zh-CN" sz="2200" b="1" dirty="0">
                <a:solidFill>
                  <a:srgbClr val="0000CC"/>
                </a:solidFill>
              </a:rPr>
              <a:t>、</a:t>
            </a:r>
            <a:r>
              <a:rPr lang="en-US" altLang="zh-CN" sz="2200" b="1" dirty="0" err="1">
                <a:solidFill>
                  <a:srgbClr val="0000CC"/>
                </a:solidFill>
              </a:rPr>
              <a:t>getAverage</a:t>
            </a:r>
            <a:r>
              <a:rPr lang="zh-CN" altLang="zh-CN" sz="2200" b="1" dirty="0">
                <a:solidFill>
                  <a:srgbClr val="0000CC"/>
                </a:solidFill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</a:rPr>
              <a:t>show</a:t>
            </a:r>
            <a:r>
              <a:rPr lang="zh-CN" altLang="zh-CN" sz="2200" b="1" dirty="0"/>
              <a:t>，分别用于计算总分、平均分、输出学生的各科成绩。设计构造函数</a:t>
            </a:r>
            <a:r>
              <a:rPr lang="en-US" altLang="zh-CN" sz="2200" b="1" dirty="0" err="1"/>
              <a:t>ComFinal</a:t>
            </a:r>
            <a:r>
              <a:rPr lang="zh-CN" altLang="zh-CN" sz="2200" b="1" dirty="0"/>
              <a:t>为各数据成员提供初始化值。</a:t>
            </a:r>
            <a:endParaRPr lang="en-US" altLang="zh-CN" sz="2200" b="1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zh-CN" sz="2200" b="1" dirty="0"/>
              <a:t>由于设计了具有参数的构造函数，编译器就不会再为本类合成默认构造函数，为了便于</a:t>
            </a:r>
            <a:r>
              <a:rPr lang="en-US" altLang="zh-CN" sz="2200" b="1" dirty="0" err="1"/>
              <a:t>ComFinal</a:t>
            </a:r>
            <a:r>
              <a:rPr lang="zh-CN" altLang="zh-CN" sz="2200" b="1" dirty="0"/>
              <a:t>的继承及构造，以及本类无参对象和数组的定义，</a:t>
            </a:r>
            <a:r>
              <a:rPr lang="zh-CN" altLang="zh-CN" sz="2200" b="1" dirty="0">
                <a:solidFill>
                  <a:srgbClr val="0000CC"/>
                </a:solidFill>
              </a:rPr>
              <a:t>重定义了本类的默认构造函数</a:t>
            </a:r>
            <a:r>
              <a:rPr lang="zh-CN" altLang="zh-CN" sz="2200" b="1" dirty="0"/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74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54" y="980728"/>
            <a:ext cx="8793125" cy="5760640"/>
          </a:xfrm>
        </p:spPr>
        <p:txBody>
          <a:bodyPr/>
          <a:lstStyle/>
          <a:p>
            <a:r>
              <a:rPr lang="zh-CN" altLang="zh-CN" sz="2400" b="1" dirty="0"/>
              <a:t>会计学</a:t>
            </a:r>
            <a:r>
              <a:rPr lang="en-US" altLang="zh-CN" sz="2400" b="1" dirty="0">
                <a:solidFill>
                  <a:srgbClr val="FF0000"/>
                </a:solidFill>
              </a:rPr>
              <a:t>Account</a:t>
            </a:r>
            <a:r>
              <a:rPr lang="zh-CN" altLang="en-US" sz="2400" b="1" dirty="0">
                <a:solidFill>
                  <a:srgbClr val="FF0000"/>
                </a:solidFill>
              </a:rPr>
              <a:t>抽象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000" b="1" dirty="0"/>
              <a:t>从</a:t>
            </a:r>
            <a:r>
              <a:rPr lang="en-US" altLang="zh-CN" sz="2000" b="1" dirty="0" err="1"/>
              <a:t>ComFinal</a:t>
            </a:r>
            <a:r>
              <a:rPr lang="zh-CN" altLang="zh-CN" sz="2000" b="1" dirty="0"/>
              <a:t>派生</a:t>
            </a:r>
            <a:r>
              <a:rPr lang="zh-CN" altLang="en-US" sz="2000" b="1" dirty="0"/>
              <a:t>，继承基类的姓名及公共课处理能力，需要在构造函数初始化列表中对</a:t>
            </a:r>
            <a:r>
              <a:rPr lang="en-US" altLang="zh-CN" sz="2000" b="1" dirty="0" err="1"/>
              <a:t>ComFinal</a:t>
            </a:r>
            <a:r>
              <a:rPr lang="zh-CN" altLang="en-US" sz="2000" b="1" dirty="0"/>
              <a:t>类提供构造初值。</a:t>
            </a:r>
            <a:endParaRPr lang="en-US" altLang="zh-CN" sz="2000" b="1" dirty="0"/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000" b="1" dirty="0"/>
              <a:t>分别用数据成员</a:t>
            </a:r>
            <a:r>
              <a:rPr lang="en-US" altLang="zh-CN" sz="2000" b="1" dirty="0">
                <a:solidFill>
                  <a:srgbClr val="0000CC"/>
                </a:solidFill>
              </a:rPr>
              <a:t>account</a:t>
            </a:r>
            <a:r>
              <a:rPr lang="zh-CN" altLang="zh-CN" sz="2000" b="1" dirty="0">
                <a:solidFill>
                  <a:srgbClr val="0000CC"/>
                </a:solidFill>
              </a:rPr>
              <a:t>和</a:t>
            </a:r>
            <a:r>
              <a:rPr lang="en-US" altLang="zh-CN" sz="2000" b="1" dirty="0">
                <a:solidFill>
                  <a:srgbClr val="0000CC"/>
                </a:solidFill>
              </a:rPr>
              <a:t>econ</a:t>
            </a:r>
            <a:r>
              <a:rPr lang="zh-CN" altLang="zh-CN" sz="2000" b="1" dirty="0"/>
              <a:t>表示会计学和经济学两门主科，</a:t>
            </a:r>
            <a:r>
              <a:rPr lang="zh-CN" altLang="zh-CN" sz="2000" b="1" dirty="0">
                <a:solidFill>
                  <a:srgbClr val="0000CC"/>
                </a:solidFill>
              </a:rPr>
              <a:t>并为之设置</a:t>
            </a:r>
            <a:r>
              <a:rPr lang="en-US" altLang="zh-CN" sz="2000" b="1" dirty="0">
                <a:solidFill>
                  <a:srgbClr val="0000CC"/>
                </a:solidFill>
              </a:rPr>
              <a:t>set/get</a:t>
            </a:r>
            <a:r>
              <a:rPr lang="zh-CN" altLang="zh-CN" sz="2000" b="1" dirty="0">
                <a:solidFill>
                  <a:srgbClr val="0000CC"/>
                </a:solidFill>
              </a:rPr>
              <a:t>成员函数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b="1" dirty="0"/>
              <a:t>设计</a:t>
            </a:r>
            <a:r>
              <a:rPr lang="zh-CN" altLang="zh-CN" sz="2000" b="1" dirty="0"/>
              <a:t>成员函数</a:t>
            </a:r>
            <a:r>
              <a:rPr lang="en-US" altLang="zh-CN" sz="2000" b="1" dirty="0" err="1">
                <a:solidFill>
                  <a:srgbClr val="0000CC"/>
                </a:solidFill>
              </a:rPr>
              <a:t>getMajTotal</a:t>
            </a:r>
            <a:r>
              <a:rPr lang="zh-CN" altLang="zh-CN" sz="2000" b="1" dirty="0"/>
              <a:t>、</a:t>
            </a:r>
            <a:r>
              <a:rPr lang="en-US" altLang="zh-CN" sz="2000" b="1" dirty="0" err="1">
                <a:solidFill>
                  <a:srgbClr val="0000CC"/>
                </a:solidFill>
              </a:rPr>
              <a:t>getMajAvg</a:t>
            </a:r>
            <a:r>
              <a:rPr lang="zh-CN" altLang="zh-CN" sz="2000" b="1" dirty="0"/>
              <a:t>和</a:t>
            </a:r>
            <a:r>
              <a:rPr lang="en-US" altLang="zh-CN" sz="2000" b="1" dirty="0">
                <a:solidFill>
                  <a:srgbClr val="0000CC"/>
                </a:solidFill>
              </a:rPr>
              <a:t>show</a:t>
            </a:r>
            <a:r>
              <a:rPr lang="zh-CN" altLang="zh-CN" sz="2000" b="1" dirty="0"/>
              <a:t>，分别用来计算两主科的总分、平均分，以及显示输出学生的各项成绩数据。</a:t>
            </a:r>
          </a:p>
          <a:p>
            <a:r>
              <a:rPr lang="zh-CN" altLang="zh-CN" sz="2400" b="1" dirty="0"/>
              <a:t>化学类</a:t>
            </a:r>
            <a:r>
              <a:rPr lang="en-US" altLang="zh-CN" sz="2400" b="1" dirty="0">
                <a:solidFill>
                  <a:srgbClr val="FF0000"/>
                </a:solidFill>
              </a:rPr>
              <a:t>Chemistry</a:t>
            </a:r>
            <a:r>
              <a:rPr lang="zh-CN" altLang="en-US" sz="2400" b="1" dirty="0">
                <a:solidFill>
                  <a:srgbClr val="FF0000"/>
                </a:solidFill>
              </a:rPr>
              <a:t>抽象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sz="2000" b="1" dirty="0">
                <a:solidFill>
                  <a:srgbClr val="0000CC"/>
                </a:solidFill>
              </a:rPr>
              <a:t>用数据成员</a:t>
            </a:r>
            <a:r>
              <a:rPr lang="en-US" altLang="zh-CN" sz="2000" b="1" dirty="0" err="1">
                <a:solidFill>
                  <a:srgbClr val="0000CC"/>
                </a:solidFill>
              </a:rPr>
              <a:t>analy</a:t>
            </a:r>
            <a:r>
              <a:rPr lang="zh-CN" altLang="zh-CN" sz="2000" b="1" dirty="0">
                <a:solidFill>
                  <a:srgbClr val="0000CC"/>
                </a:solidFill>
              </a:rPr>
              <a:t>和</a:t>
            </a:r>
            <a:r>
              <a:rPr lang="en-US" altLang="zh-CN" sz="2000" b="1" dirty="0">
                <a:solidFill>
                  <a:srgbClr val="0000CC"/>
                </a:solidFill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</a:rPr>
              <a:t>chemistr</a:t>
            </a:r>
            <a:r>
              <a:rPr lang="zh-CN" altLang="zh-CN" sz="2000" b="1" dirty="0">
                <a:solidFill>
                  <a:srgbClr val="0000CC"/>
                </a:solidFill>
              </a:rPr>
              <a:t>表示化学化析和化学两门主科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sz="2000" b="1" dirty="0">
                <a:solidFill>
                  <a:srgbClr val="0000CC"/>
                </a:solidFill>
              </a:rPr>
              <a:t>按照与设计</a:t>
            </a:r>
            <a:r>
              <a:rPr lang="en-US" altLang="zh-CN" sz="2000" b="1" dirty="0">
                <a:solidFill>
                  <a:srgbClr val="0000CC"/>
                </a:solidFill>
              </a:rPr>
              <a:t>Account</a:t>
            </a:r>
            <a:r>
              <a:rPr lang="zh-CN" altLang="zh-CN" sz="2000" b="1" dirty="0">
                <a:solidFill>
                  <a:srgbClr val="0000CC"/>
                </a:solidFill>
              </a:rPr>
              <a:t>类相同的方法设计</a:t>
            </a:r>
            <a:r>
              <a:rPr lang="en-US" altLang="zh-CN" sz="2000" b="1" dirty="0">
                <a:solidFill>
                  <a:srgbClr val="0000CC"/>
                </a:solidFill>
              </a:rPr>
              <a:t>Chemistry</a:t>
            </a:r>
            <a:r>
              <a:rPr lang="zh-CN" altLang="zh-CN" sz="2000" b="1" dirty="0">
                <a:solidFill>
                  <a:srgbClr val="0000CC"/>
                </a:solidFill>
              </a:rPr>
              <a:t>类。</a:t>
            </a:r>
          </a:p>
          <a:p>
            <a:r>
              <a:rPr lang="zh-CN" altLang="en-US" sz="2400" b="1" dirty="0"/>
              <a:t>三个类的</a:t>
            </a:r>
            <a:r>
              <a:rPr lang="zh-CN" altLang="en-US" sz="2400" b="1" dirty="0">
                <a:solidFill>
                  <a:srgbClr val="FF0000"/>
                </a:solidFill>
              </a:rPr>
              <a:t>构造函数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析构函数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赋值运算符函数</a:t>
            </a:r>
            <a:r>
              <a:rPr lang="zh-CN" altLang="en-US" sz="2400" b="1" dirty="0"/>
              <a:t>设计</a:t>
            </a:r>
            <a:endParaRPr lang="en-US" altLang="zh-CN" sz="2400" b="1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sz="2000" b="1" dirty="0"/>
              <a:t>由于三个类都没有指针成员，也没有在构造函数中为任何数据成员分配动态存储空间，</a:t>
            </a:r>
            <a:r>
              <a:rPr lang="zh-CN" altLang="en-US" sz="2000" b="1" dirty="0">
                <a:solidFill>
                  <a:srgbClr val="0000CC"/>
                </a:solidFill>
              </a:rPr>
              <a:t>不必设计</a:t>
            </a:r>
            <a:r>
              <a:rPr lang="zh-CN" altLang="zh-CN" sz="2000" b="1" dirty="0">
                <a:solidFill>
                  <a:srgbClr val="0000CC"/>
                </a:solidFill>
              </a:rPr>
              <a:t>析构函数</a:t>
            </a:r>
            <a:r>
              <a:rPr lang="zh-CN" altLang="zh-CN" sz="2000" b="1" dirty="0"/>
              <a:t>中进行动态存储空间的回收。</a:t>
            </a:r>
            <a:endParaRPr lang="en-US" altLang="zh-CN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b="1" dirty="0"/>
              <a:t>由于没有指针成员需要特别处理，也</a:t>
            </a:r>
            <a:r>
              <a:rPr lang="zh-CN" altLang="en-US" sz="2000" b="1" dirty="0">
                <a:solidFill>
                  <a:srgbClr val="0000CC"/>
                </a:solidFill>
              </a:rPr>
              <a:t>不必</a:t>
            </a:r>
            <a:r>
              <a:rPr lang="zh-CN" altLang="zh-CN" sz="2000" b="1" dirty="0">
                <a:solidFill>
                  <a:srgbClr val="0000CC"/>
                </a:solidFill>
              </a:rPr>
              <a:t>定义拷贝构造函数、赋值运算符函数和析构函数</a:t>
            </a:r>
            <a:r>
              <a:rPr lang="zh-CN" altLang="zh-CN" sz="2000" b="1" dirty="0"/>
              <a:t>。编译器会为它们生成对应的默认合成函数，这些合成函数能够正确完成对象的构造、拷贝、赋值和析构。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86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7"/>
            <a:ext cx="3888432" cy="580526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#</a:t>
            </a:r>
            <a:r>
              <a:rPr lang="en-US" altLang="zh-CN" sz="1600" b="1" dirty="0"/>
              <a:t>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Base1{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protected: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getx</a:t>
            </a:r>
            <a:r>
              <a:rPr lang="en-US" altLang="zh-CN" sz="1600" b="1" dirty="0"/>
              <a:t>(){ return x;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void </a:t>
            </a:r>
            <a:r>
              <a:rPr lang="en-US" altLang="zh-CN" sz="1600" b="1" dirty="0" err="1"/>
              <a:t>setx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a=1){ x=a;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>
                <a:solidFill>
                  <a:srgbClr val="FF0000"/>
                </a:solidFill>
              </a:rPr>
              <a:t>Base2</a:t>
            </a: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void </a:t>
            </a:r>
            <a:r>
              <a:rPr lang="en-US" altLang="zh-CN" sz="1600" b="1" dirty="0" err="1"/>
              <a:t>sety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a){ y=a;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gety</a:t>
            </a:r>
            <a:r>
              <a:rPr lang="en-US" altLang="zh-CN" sz="1600" b="1" dirty="0"/>
              <a:t>(){ return y;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>
                <a:solidFill>
                  <a:srgbClr val="FF0000"/>
                </a:solidFill>
              </a:rPr>
              <a:t>Base3</a:t>
            </a: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void </a:t>
            </a:r>
            <a:r>
              <a:rPr lang="en-US" altLang="zh-CN" sz="1600" b="1" dirty="0" err="1"/>
              <a:t>setz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a){ z=a;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getz</a:t>
            </a:r>
            <a:r>
              <a:rPr lang="en-US" altLang="zh-CN" sz="1600" b="1" dirty="0"/>
              <a:t>(){ return z;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63888" y="1052737"/>
            <a:ext cx="5580112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class </a:t>
            </a:r>
            <a:r>
              <a:rPr lang="en-US" altLang="zh-CN" sz="1600" b="1" kern="0" dirty="0" err="1" smtClean="0"/>
              <a:t>Derived:public</a:t>
            </a:r>
            <a:r>
              <a:rPr lang="en-US" altLang="zh-CN" sz="1600" b="1" kern="0" dirty="0" smtClean="0"/>
              <a:t>  Base1,public Base2,public Base3{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void </a:t>
            </a:r>
            <a:r>
              <a:rPr lang="en-US" altLang="zh-CN" sz="1600" b="1" kern="0" dirty="0" err="1" smtClean="0"/>
              <a:t>setd</a:t>
            </a:r>
            <a:r>
              <a:rPr lang="en-US" altLang="zh-CN" sz="1600" b="1" kern="0" dirty="0" smtClean="0"/>
              <a:t>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a){ d=a;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void 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Derived::display(){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&lt;&lt;"Base1....x="&lt;&lt;</a:t>
            </a:r>
            <a:r>
              <a:rPr lang="en-US" altLang="zh-CN" sz="1600" b="1" kern="0" dirty="0" err="1" smtClean="0"/>
              <a:t>getx</a:t>
            </a:r>
            <a:r>
              <a:rPr lang="en-US" altLang="zh-CN" sz="1600" b="1" kern="0" dirty="0" smtClean="0"/>
              <a:t>()&lt;&lt;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&lt;&lt;"Base2....y="&lt;&lt;</a:t>
            </a:r>
            <a:r>
              <a:rPr lang="en-US" altLang="zh-CN" sz="1600" b="1" kern="0" dirty="0" err="1" smtClean="0"/>
              <a:t>gety</a:t>
            </a:r>
            <a:r>
              <a:rPr lang="en-US" altLang="zh-CN" sz="1600" b="1" kern="0" dirty="0" smtClean="0"/>
              <a:t>()&lt;&lt;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&lt;&lt;"Base3....z="&lt;&lt;</a:t>
            </a:r>
            <a:r>
              <a:rPr lang="en-US" altLang="zh-CN" sz="1600" b="1" kern="0" dirty="0" err="1" smtClean="0"/>
              <a:t>getz</a:t>
            </a:r>
            <a:r>
              <a:rPr lang="en-US" altLang="zh-CN" sz="1600" b="1" kern="0" dirty="0" smtClean="0"/>
              <a:t>()&lt;&lt;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</a:t>
            </a:r>
            <a:r>
              <a:rPr lang="en-US" altLang="zh-CN" sz="1600" b="1" kern="0" dirty="0" err="1" smtClean="0"/>
              <a:t>Derived..d</a:t>
            </a:r>
            <a:r>
              <a:rPr lang="en-US" altLang="zh-CN" sz="1600" b="1" kern="0" dirty="0" smtClean="0"/>
              <a:t>="&lt;&lt;d&lt;&lt;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Derived </a:t>
            </a:r>
            <a:r>
              <a:rPr lang="en-US" altLang="zh-CN" sz="1600" b="1" kern="0" dirty="0" err="1" smtClean="0"/>
              <a:t>obj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obj.setx</a:t>
            </a:r>
            <a:r>
              <a:rPr lang="en-US" altLang="zh-CN" sz="1600" b="1" kern="0" dirty="0" smtClean="0"/>
              <a:t>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obj.sety</a:t>
            </a:r>
            <a:r>
              <a:rPr lang="en-US" altLang="zh-CN" sz="1600" b="1" kern="0" dirty="0" smtClean="0"/>
              <a:t>(2);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obj.setz</a:t>
            </a:r>
            <a:r>
              <a:rPr lang="en-US" altLang="zh-CN" sz="1600" b="1" kern="0" dirty="0" smtClean="0"/>
              <a:t>(3);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obj.setd</a:t>
            </a:r>
            <a:r>
              <a:rPr lang="en-US" altLang="zh-CN" sz="1600" b="1" kern="0" dirty="0" smtClean="0"/>
              <a:t>(4);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obj.display</a:t>
            </a:r>
            <a:r>
              <a:rPr lang="en-US" altLang="zh-CN" sz="1600" b="1" kern="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  <p:sp>
        <p:nvSpPr>
          <p:cNvPr id="6" name="对话气泡: 矩形 1"/>
          <p:cNvSpPr/>
          <p:nvPr/>
        </p:nvSpPr>
        <p:spPr>
          <a:xfrm>
            <a:off x="5868144" y="4509120"/>
            <a:ext cx="2889490" cy="2160091"/>
          </a:xfrm>
          <a:prstGeom prst="wedgeRectCallout">
            <a:avLst>
              <a:gd name="adj1" fmla="val -72512"/>
              <a:gd name="adj2" fmla="val 8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b="1" dirty="0">
                <a:solidFill>
                  <a:schemeClr val="tx1"/>
                </a:solidFill>
              </a:rPr>
              <a:t>运行结果如下：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Base1....x=1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Base2....y=2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Base3....z=3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err="1">
                <a:solidFill>
                  <a:schemeClr val="tx1"/>
                </a:solidFill>
              </a:rPr>
              <a:t>Derived..d</a:t>
            </a:r>
            <a:r>
              <a:rPr lang="en-US" altLang="zh-CN" sz="1400" b="1" dirty="0">
                <a:solidFill>
                  <a:schemeClr val="tx1"/>
                </a:solidFill>
              </a:rPr>
              <a:t>=4</a:t>
            </a: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Derived</a:t>
            </a:r>
            <a:r>
              <a:rPr lang="zh-CN" altLang="en-US" sz="1400" b="1" dirty="0">
                <a:solidFill>
                  <a:schemeClr val="tx1"/>
                </a:solidFill>
              </a:rPr>
              <a:t>类通过多继承具备了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个基类的成员，即使没有添加任何程序代码，也具有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个基类合起来才有的强大功能！</a:t>
            </a:r>
            <a:endParaRPr lang="zh-CN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763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4.7.1 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多继承的概念和应用</a:t>
            </a:r>
          </a:p>
        </p:txBody>
      </p:sp>
    </p:spTree>
    <p:extLst>
      <p:ext uri="{BB962C8B-B14F-4D97-AF65-F5344CB8AC3E}">
        <p14:creationId xmlns:p14="http://schemas.microsoft.com/office/powerpoint/2010/main" val="9561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3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3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3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3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3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3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3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3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3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6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63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63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3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63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3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3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3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3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3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63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63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63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23212" cy="644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9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6566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</a:rPr>
              <a:t>3）</a:t>
            </a:r>
            <a:r>
              <a:rPr lang="zh-CN" altLang="en-US" sz="2800" b="1" dirty="0">
                <a:solidFill>
                  <a:srgbClr val="0000CC"/>
                </a:solidFill>
              </a:rPr>
              <a:t>编程过程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在</a:t>
            </a:r>
            <a:r>
              <a:rPr lang="zh-CN" altLang="zh-CN" sz="2400" b="1" dirty="0">
                <a:solidFill>
                  <a:srgbClr val="FF0000"/>
                </a:solidFill>
              </a:rPr>
              <a:t>项目中添加各类的空头文件和源码文件</a:t>
            </a:r>
          </a:p>
          <a:p>
            <a:pPr marL="0" indent="0">
              <a:buNone/>
            </a:pPr>
            <a:r>
              <a:rPr lang="zh-CN" altLang="zh-CN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zh-CN" sz="2200" b="1" dirty="0"/>
              <a:t>）在</a:t>
            </a:r>
            <a:r>
              <a:rPr lang="en-US" altLang="zh-CN" sz="2200" b="1" dirty="0"/>
              <a:t>C</a:t>
            </a:r>
            <a:r>
              <a:rPr lang="zh-CN" altLang="zh-CN" sz="2200" b="1" dirty="0"/>
              <a:t>盘建立目录</a:t>
            </a:r>
            <a:r>
              <a:rPr lang="en-US" altLang="zh-CN" sz="2200" b="1" dirty="0"/>
              <a:t>C:\course</a:t>
            </a:r>
            <a:r>
              <a:rPr lang="zh-CN" altLang="zh-CN" sz="2200" b="1" dirty="0"/>
              <a:t>，用于保存本程序中的所有文件。然后启动</a:t>
            </a:r>
            <a:r>
              <a:rPr lang="en-US" altLang="zh-CN" sz="2200" b="1" dirty="0"/>
              <a:t>Visual C++ 2015</a:t>
            </a:r>
            <a:r>
              <a:rPr lang="zh-CN" altLang="zh-CN" sz="2200" b="1" dirty="0"/>
              <a:t>，选择“新建”</a:t>
            </a:r>
            <a:r>
              <a:rPr lang="en-US" altLang="zh-CN" sz="2200" b="1" dirty="0"/>
              <a:t>|</a:t>
            </a:r>
            <a:r>
              <a:rPr lang="zh-CN" altLang="zh-CN" sz="2200" b="1" dirty="0"/>
              <a:t>“项目”</a:t>
            </a:r>
            <a:r>
              <a:rPr lang="en-US" altLang="zh-CN" sz="2200" b="1" dirty="0"/>
              <a:t>|</a:t>
            </a:r>
            <a:r>
              <a:rPr lang="zh-CN" altLang="zh-CN" sz="2200" b="1" dirty="0"/>
              <a:t>“</a:t>
            </a:r>
            <a:r>
              <a:rPr lang="en-US" altLang="zh-CN" sz="2200" b="1" dirty="0"/>
              <a:t>Visual C++</a:t>
            </a:r>
            <a:r>
              <a:rPr lang="zh-CN" altLang="zh-CN" sz="2200" b="1" dirty="0"/>
              <a:t>”，在弹出的“新建项目”对话框中，指定“位置”为“</a:t>
            </a:r>
            <a:r>
              <a:rPr lang="en-US" altLang="zh-CN" sz="2200" b="1" dirty="0"/>
              <a:t>c:\course</a:t>
            </a:r>
            <a:r>
              <a:rPr lang="zh-CN" altLang="zh-CN" sz="2200" b="1" dirty="0"/>
              <a:t>”，在“名称”编辑框中输入“</a:t>
            </a:r>
            <a:r>
              <a:rPr lang="en-US" altLang="zh-CN" sz="2200" b="1" dirty="0" err="1"/>
              <a:t>com_main</a:t>
            </a:r>
            <a:r>
              <a:rPr lang="zh-CN" altLang="zh-CN" sz="2200" b="1" dirty="0"/>
              <a:t>”，单击“确定”。</a:t>
            </a:r>
            <a:endParaRPr lang="en-US" altLang="zh-CN" sz="2200" b="1" dirty="0"/>
          </a:p>
          <a:p>
            <a:pPr marL="0" indent="0">
              <a:buNone/>
            </a:pPr>
            <a:r>
              <a:rPr lang="zh-CN" altLang="zh-CN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）在弹出的向导对话中，单击“下一步”，显示出“应用程序设置”对话框，取消“附加项”下面的“预编译头”和“安全开发生命周期（</a:t>
            </a:r>
            <a:r>
              <a:rPr lang="en-US" altLang="zh-CN" sz="2200" b="1" dirty="0"/>
              <a:t>SDL</a:t>
            </a:r>
            <a:r>
              <a:rPr lang="zh-CN" altLang="zh-CN" sz="2200" b="1" dirty="0"/>
              <a:t>）检查”的复选设置。如图</a:t>
            </a:r>
            <a:r>
              <a:rPr lang="en-US" altLang="zh-CN" sz="2200" b="1" dirty="0"/>
              <a:t>4-16</a:t>
            </a:r>
            <a:r>
              <a:rPr lang="zh-CN" altLang="zh-CN" sz="2200" b="1" dirty="0"/>
              <a:t>所示。取消复选框中的“勾选”后单击“完成”按钮，进入</a:t>
            </a:r>
            <a:r>
              <a:rPr lang="en-US" altLang="zh-CN" sz="2200" b="1" dirty="0"/>
              <a:t>Visual C++2015</a:t>
            </a:r>
            <a:r>
              <a:rPr lang="zh-CN" altLang="zh-CN" sz="2200" b="1" dirty="0"/>
              <a:t>集成开发环境，如图</a:t>
            </a:r>
            <a:r>
              <a:rPr lang="en-US" altLang="zh-CN" sz="2200" b="1" dirty="0"/>
              <a:t>4-17</a:t>
            </a:r>
            <a:r>
              <a:rPr lang="zh-CN" altLang="zh-CN" sz="2200" b="1" dirty="0"/>
              <a:t>所示</a:t>
            </a:r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1"/>
            <a:ext cx="8623212" cy="192036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zh-CN" sz="1800" b="1" dirty="0"/>
              <a:t>）在“解决方案资源管理器”中，右击“头文件”</a:t>
            </a:r>
            <a:r>
              <a:rPr lang="en-US" altLang="zh-CN" sz="1800" b="1" dirty="0"/>
              <a:t>|</a:t>
            </a:r>
            <a:r>
              <a:rPr lang="zh-CN" altLang="zh-CN" sz="1800" b="1" dirty="0"/>
              <a:t>“添加”</a:t>
            </a:r>
            <a:r>
              <a:rPr lang="en-US" altLang="zh-CN" sz="1800" b="1" dirty="0"/>
              <a:t>|</a:t>
            </a:r>
            <a:r>
              <a:rPr lang="zh-CN" altLang="zh-CN" sz="1800" b="1" dirty="0"/>
              <a:t>“新建项”，然后在弹出的对话框中选中“头文件”，并在名称中输入</a:t>
            </a:r>
            <a:r>
              <a:rPr lang="en-US" altLang="zh-CN" sz="1800" b="1" dirty="0" err="1"/>
              <a:t>ComFinal.h</a:t>
            </a:r>
            <a:r>
              <a:rPr lang="zh-CN" altLang="zh-CN" sz="1800" b="1" dirty="0"/>
              <a:t>。按照同样的方法将</a:t>
            </a:r>
            <a:r>
              <a:rPr lang="en-US" altLang="zh-CN" sz="1800" b="1" dirty="0" err="1"/>
              <a:t>Account.h</a:t>
            </a:r>
            <a:r>
              <a:rPr lang="zh-CN" altLang="zh-CN" sz="1800" b="1" dirty="0"/>
              <a:t>，</a:t>
            </a:r>
            <a:r>
              <a:rPr lang="en-US" altLang="zh-CN" sz="1800" b="1" dirty="0" err="1"/>
              <a:t>Chemistry.h</a:t>
            </a:r>
            <a:r>
              <a:rPr lang="zh-CN" altLang="zh-CN" sz="1800" b="1" dirty="0"/>
              <a:t>添加到项目中。</a:t>
            </a:r>
          </a:p>
          <a:p>
            <a:pPr marL="0" indent="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zh-CN" sz="1800" b="1" dirty="0"/>
              <a:t>）按照与添加头文件相同的方法，将各类的源文件</a:t>
            </a:r>
            <a:r>
              <a:rPr lang="en-US" altLang="zh-CN" sz="1800" b="1" dirty="0"/>
              <a:t>ComFinal.cpp</a:t>
            </a:r>
            <a:r>
              <a:rPr lang="zh-CN" altLang="zh-CN" sz="1800" b="1" dirty="0"/>
              <a:t>，</a:t>
            </a:r>
            <a:r>
              <a:rPr lang="en-US" altLang="zh-CN" sz="1800" b="1" dirty="0"/>
              <a:t>Account.cpp</a:t>
            </a:r>
            <a:r>
              <a:rPr lang="zh-CN" altLang="zh-CN" sz="1800" b="1" dirty="0"/>
              <a:t>，</a:t>
            </a:r>
            <a:r>
              <a:rPr lang="en-US" altLang="zh-CN" sz="1800" b="1" dirty="0"/>
              <a:t>Chemistry.cpp</a:t>
            </a:r>
            <a:r>
              <a:rPr lang="zh-CN" altLang="zh-CN" sz="1800" b="1" dirty="0"/>
              <a:t>添加到项目中。项目的结构如图</a:t>
            </a:r>
            <a:r>
              <a:rPr lang="en-US" altLang="zh-CN" sz="1800" b="1" dirty="0"/>
              <a:t>4-17</a:t>
            </a:r>
            <a:r>
              <a:rPr lang="zh-CN" altLang="zh-CN" sz="1800" b="1" dirty="0"/>
              <a:t>所示，只不过到目前为此，这些头文件和源文件都是空文件。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84352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8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182" y="1084234"/>
            <a:ext cx="4345818" cy="55851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编写</a:t>
            </a:r>
            <a:r>
              <a:rPr lang="zh-CN" altLang="zh-CN" sz="2400" b="1" dirty="0">
                <a:solidFill>
                  <a:srgbClr val="0000CC"/>
                </a:solidFill>
              </a:rPr>
              <a:t>各类头文件和源文件的程序代码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）建立</a:t>
            </a:r>
            <a:r>
              <a:rPr lang="en-US" altLang="zh-CN" sz="2400" b="1" dirty="0" err="1">
                <a:solidFill>
                  <a:srgbClr val="FF0000"/>
                </a:solidFill>
              </a:rPr>
              <a:t>ConFinal</a:t>
            </a:r>
            <a:r>
              <a:rPr lang="zh-CN" altLang="zh-CN" sz="2400" b="1" dirty="0">
                <a:solidFill>
                  <a:srgbClr val="FF0000"/>
                </a:solidFill>
              </a:rPr>
              <a:t>类。</a:t>
            </a:r>
          </a:p>
          <a:p>
            <a:pPr marL="0" indent="0">
              <a:buNone/>
            </a:pPr>
            <a:r>
              <a:rPr lang="zh-CN" altLang="zh-CN" sz="1800" b="1" dirty="0"/>
              <a:t>① 在</a:t>
            </a:r>
            <a:r>
              <a:rPr lang="en-US" altLang="zh-CN" sz="1800" b="1" dirty="0" err="1"/>
              <a:t>comFinal.h</a:t>
            </a:r>
            <a:r>
              <a:rPr lang="zh-CN" altLang="zh-CN" sz="1800" b="1" dirty="0"/>
              <a:t>头文件中输入如下</a:t>
            </a:r>
            <a:r>
              <a:rPr lang="zh-CN" altLang="zh-CN" sz="1800" b="1" dirty="0" smtClean="0"/>
              <a:t>内容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//</a:t>
            </a:r>
            <a:r>
              <a:rPr lang="en-US" altLang="zh-CN" sz="1800" b="1" dirty="0" err="1"/>
              <a:t>comFinal.h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err="1"/>
              <a:t>ifndef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comFinal_h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#define </a:t>
            </a:r>
            <a:r>
              <a:rPr lang="en-US" altLang="zh-CN" sz="1800" b="1" dirty="0" err="1"/>
              <a:t>comFinal_h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comFinal</a:t>
            </a:r>
            <a:r>
              <a:rPr lang="en-US" altLang="zh-CN" sz="1800" b="1" dirty="0"/>
              <a:t>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protected: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char </a:t>
            </a:r>
            <a:r>
              <a:rPr lang="en-US" altLang="zh-CN" sz="1800" b="1" dirty="0"/>
              <a:t>name[20];	</a:t>
            </a:r>
            <a:r>
              <a:rPr lang="en-US" altLang="zh-CN" sz="1800" b="1" dirty="0" smtClean="0"/>
              <a:t>//</a:t>
            </a:r>
            <a:r>
              <a:rPr lang="zh-CN" altLang="zh-CN" sz="1800" b="1" dirty="0"/>
              <a:t>学生姓名</a:t>
            </a:r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/>
              <a:t>english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chinese</a:t>
            </a:r>
            <a:r>
              <a:rPr lang="en-US" altLang="zh-CN" sz="1800" b="1" dirty="0" smtClean="0"/>
              <a:t>, math</a:t>
            </a:r>
            <a:r>
              <a:rPr lang="en-US" altLang="zh-CN" sz="1800" b="1" dirty="0"/>
              <a:t>;	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    //</a:t>
            </a:r>
            <a:r>
              <a:rPr lang="zh-CN" altLang="zh-CN" sz="1800" b="1" dirty="0"/>
              <a:t>公共课成绩及</a:t>
            </a:r>
            <a:r>
              <a:rPr lang="zh-CN" altLang="zh-CN" sz="1800" b="1" dirty="0" smtClean="0"/>
              <a:t>总分</a:t>
            </a:r>
            <a:endParaRPr lang="en-US" altLang="zh-CN" sz="1800" b="1" dirty="0" smtClean="0"/>
          </a:p>
          <a:p>
            <a:pPr marL="0" indent="0">
              <a:buFontTx/>
              <a:buNone/>
            </a:pPr>
            <a:r>
              <a:rPr lang="en-US" altLang="zh-CN" sz="1800" b="1" dirty="0"/>
              <a:t>public:</a:t>
            </a:r>
            <a:endParaRPr lang="zh-CN" altLang="zh-CN" sz="1800" b="1" dirty="0"/>
          </a:p>
          <a:p>
            <a:pPr marL="0" indent="0">
              <a:buFontTx/>
              <a:buNone/>
            </a:pPr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comFinal</a:t>
            </a:r>
            <a:r>
              <a:rPr lang="en-US" altLang="zh-CN" sz="1800" b="1" dirty="0" smtClean="0"/>
              <a:t>(char </a:t>
            </a:r>
            <a:r>
              <a:rPr lang="en-US" altLang="zh-CN" sz="1800" b="1" dirty="0"/>
              <a:t>*n,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Eng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Chi,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Mat);</a:t>
            </a:r>
            <a:endParaRPr lang="zh-CN" altLang="zh-CN" sz="1800" b="1" dirty="0"/>
          </a:p>
          <a:p>
            <a:pPr marL="0" indent="0">
              <a:buFontTx/>
              <a:buNone/>
            </a:pPr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comFinal</a:t>
            </a:r>
            <a:r>
              <a:rPr lang="en-US" altLang="zh-CN" sz="1800" b="1" dirty="0"/>
              <a:t>() {};</a:t>
            </a:r>
            <a:endParaRPr lang="zh-CN" altLang="zh-CN" sz="1800" b="1" dirty="0"/>
          </a:p>
          <a:p>
            <a:pPr marL="0" indent="0">
              <a:buNone/>
            </a:pPr>
            <a:endParaRPr lang="zh-CN" altLang="zh-CN" sz="1600" b="1" dirty="0"/>
          </a:p>
          <a:p>
            <a:pPr marL="0" indent="0">
              <a:buNone/>
            </a:pPr>
            <a:endParaRPr lang="zh-CN" altLang="en-US" sz="16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97991" y="1477727"/>
            <a:ext cx="4464496" cy="519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char *</a:t>
            </a:r>
            <a:r>
              <a:rPr lang="en-US" altLang="zh-CN" sz="1800" b="1" kern="0" dirty="0" err="1" smtClean="0"/>
              <a:t>getName</a:t>
            </a:r>
            <a:r>
              <a:rPr lang="en-US" altLang="zh-CN" sz="1800" b="1" kern="0" dirty="0" smtClean="0"/>
              <a:t>() { return name;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getEng</a:t>
            </a:r>
            <a:r>
              <a:rPr lang="en-US" altLang="zh-CN" sz="1800" b="1" kern="0" dirty="0" smtClean="0"/>
              <a:t>() { return </a:t>
            </a:r>
            <a:r>
              <a:rPr lang="en-US" altLang="zh-CN" sz="1800" b="1" kern="0" dirty="0" err="1" smtClean="0"/>
              <a:t>english</a:t>
            </a:r>
            <a:r>
              <a:rPr lang="en-US" altLang="zh-CN" sz="1800" b="1" kern="0" dirty="0" smtClean="0"/>
              <a:t>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getChi</a:t>
            </a:r>
            <a:r>
              <a:rPr lang="en-US" altLang="zh-CN" sz="1800" b="1" kern="0" dirty="0" smtClean="0"/>
              <a:t>() { return </a:t>
            </a:r>
            <a:r>
              <a:rPr lang="en-US" altLang="zh-CN" sz="1800" b="1" kern="0" dirty="0" err="1" smtClean="0"/>
              <a:t>chinese</a:t>
            </a:r>
            <a:r>
              <a:rPr lang="en-US" altLang="zh-CN" sz="1800" b="1" kern="0" dirty="0" smtClean="0"/>
              <a:t>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getMat</a:t>
            </a:r>
            <a:r>
              <a:rPr lang="en-US" altLang="zh-CN" sz="1800" b="1" kern="0" dirty="0" smtClean="0"/>
              <a:t>() { return math;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</a:t>
            </a:r>
            <a:r>
              <a:rPr lang="en-US" altLang="zh-CN" sz="1800" b="1" kern="0" dirty="0" err="1" smtClean="0"/>
              <a:t>setEng</a:t>
            </a:r>
            <a:r>
              <a:rPr lang="en-US" altLang="zh-CN" sz="1800" b="1" kern="0" dirty="0" smtClean="0"/>
              <a:t>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x) { </a:t>
            </a:r>
            <a:r>
              <a:rPr lang="en-US" altLang="zh-CN" sz="1800" b="1" kern="0" dirty="0" err="1" smtClean="0"/>
              <a:t>english</a:t>
            </a:r>
            <a:r>
              <a:rPr lang="en-US" altLang="zh-CN" sz="1800" b="1" kern="0" dirty="0" smtClean="0"/>
              <a:t> = x;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</a:t>
            </a:r>
            <a:r>
              <a:rPr lang="en-US" altLang="zh-CN" sz="1800" b="1" kern="0" dirty="0" err="1" smtClean="0"/>
              <a:t>setChi</a:t>
            </a:r>
            <a:r>
              <a:rPr lang="en-US" altLang="zh-CN" sz="1800" b="1" kern="0" dirty="0" smtClean="0"/>
              <a:t>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x) { </a:t>
            </a:r>
            <a:r>
              <a:rPr lang="en-US" altLang="zh-CN" sz="1800" b="1" kern="0" dirty="0" err="1" smtClean="0"/>
              <a:t>chinese</a:t>
            </a:r>
            <a:r>
              <a:rPr lang="en-US" altLang="zh-CN" sz="1800" b="1" kern="0" dirty="0" smtClean="0"/>
              <a:t> = x;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</a:t>
            </a:r>
            <a:r>
              <a:rPr lang="en-US" altLang="zh-CN" sz="1800" b="1" kern="0" dirty="0" err="1" smtClean="0"/>
              <a:t>setMat</a:t>
            </a:r>
            <a:r>
              <a:rPr lang="en-US" altLang="zh-CN" sz="1800" b="1" kern="0" dirty="0" smtClean="0"/>
              <a:t>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x) { math = x;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getTotal</a:t>
            </a:r>
            <a:r>
              <a:rPr lang="en-US" altLang="zh-CN" sz="1800" b="1" kern="0" dirty="0" smtClean="0"/>
              <a:t>() { return </a:t>
            </a:r>
            <a:r>
              <a:rPr lang="en-US" altLang="zh-CN" sz="1800" b="1" kern="0" dirty="0" err="1" smtClean="0"/>
              <a:t>english</a:t>
            </a:r>
            <a:r>
              <a:rPr lang="en-US" altLang="zh-CN" sz="1800" b="1" kern="0" dirty="0" smtClean="0"/>
              <a:t> + </a:t>
            </a:r>
            <a:r>
              <a:rPr lang="en-US" altLang="zh-CN" sz="1800" b="1" kern="0" dirty="0" err="1" smtClean="0"/>
              <a:t>chinese</a:t>
            </a:r>
            <a:r>
              <a:rPr lang="en-US" altLang="zh-CN" sz="1800" b="1" kern="0" dirty="0" smtClean="0"/>
              <a:t> + math;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double </a:t>
            </a:r>
            <a:r>
              <a:rPr lang="en-US" altLang="zh-CN" sz="1800" b="1" kern="0" dirty="0" err="1" smtClean="0"/>
              <a:t>getAverage</a:t>
            </a:r>
            <a:r>
              <a:rPr lang="en-US" altLang="zh-CN" sz="1800" b="1" kern="0" dirty="0" smtClean="0"/>
              <a:t>() { return (</a:t>
            </a:r>
            <a:r>
              <a:rPr lang="en-US" altLang="zh-CN" sz="1800" b="1" kern="0" dirty="0" err="1" smtClean="0"/>
              <a:t>english</a:t>
            </a:r>
            <a:r>
              <a:rPr lang="en-US" altLang="zh-CN" sz="1800" b="1" kern="0" dirty="0" smtClean="0"/>
              <a:t> + </a:t>
            </a:r>
            <a:r>
              <a:rPr lang="en-US" altLang="zh-CN" sz="1800" b="1" kern="0" dirty="0" err="1" smtClean="0"/>
              <a:t>chinese</a:t>
            </a:r>
            <a:r>
              <a:rPr lang="en-US" altLang="zh-CN" sz="1800" b="1" kern="0" dirty="0" smtClean="0"/>
              <a:t> + math) / 3;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show();	</a:t>
            </a:r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//</a:t>
            </a:r>
            <a:r>
              <a:rPr lang="zh-CN" altLang="zh-CN" sz="1800" b="1" kern="0" dirty="0" smtClean="0"/>
              <a:t>显示学生各公共课的成绩、平均分和总分</a:t>
            </a:r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};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#</a:t>
            </a:r>
            <a:r>
              <a:rPr lang="en-US" altLang="zh-CN" sz="1800" b="1" kern="0" dirty="0" err="1" smtClean="0"/>
              <a:t>endif</a:t>
            </a:r>
            <a:endParaRPr lang="zh-CN" altLang="zh-CN" sz="1800" b="1" kern="0" dirty="0" smtClean="0"/>
          </a:p>
          <a:p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6426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623212" cy="638132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② 在</a:t>
            </a:r>
            <a:r>
              <a:rPr lang="en-US" altLang="zh-CN" sz="2800" b="1" dirty="0">
                <a:solidFill>
                  <a:srgbClr val="FF0000"/>
                </a:solidFill>
              </a:rPr>
              <a:t>ComFinal.cpp</a:t>
            </a:r>
            <a:r>
              <a:rPr lang="zh-CN" altLang="zh-CN" sz="2800" b="1" dirty="0">
                <a:solidFill>
                  <a:srgbClr val="FF0000"/>
                </a:solidFill>
              </a:rPr>
              <a:t>源文件中输入如下内容：</a:t>
            </a:r>
          </a:p>
          <a:p>
            <a:pPr marL="0" indent="0">
              <a:buNone/>
            </a:pPr>
            <a:r>
              <a:rPr lang="en-US" altLang="zh-CN" sz="2000" b="1" dirty="0"/>
              <a:t> //ComFinal.cpp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 "</a:t>
            </a:r>
            <a:r>
              <a:rPr lang="en-US" altLang="zh-CN" sz="2000" b="1" dirty="0" err="1"/>
              <a:t>comFinal.h</a:t>
            </a:r>
            <a:r>
              <a:rPr lang="en-US" altLang="zh-CN" sz="2000" b="1" dirty="0"/>
              <a:t>"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 err="1"/>
              <a:t>comFinal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comFinal</a:t>
            </a:r>
            <a:r>
              <a:rPr lang="en-US" altLang="zh-CN" sz="2000" b="1" dirty="0"/>
              <a:t>(char *n,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Chi,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Mat)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english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chinese</a:t>
            </a:r>
            <a:r>
              <a:rPr lang="en-US" altLang="zh-CN" sz="2000" b="1" dirty="0"/>
              <a:t> = Chi; math = Mat;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strcpy</a:t>
            </a:r>
            <a:r>
              <a:rPr lang="en-US" altLang="zh-CN" sz="2000" b="1" dirty="0"/>
              <a:t>(name, n);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comFinal</a:t>
            </a:r>
            <a:r>
              <a:rPr lang="en-US" altLang="zh-CN" sz="2000" b="1" dirty="0"/>
              <a:t>::show()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学生姓名</a:t>
            </a:r>
            <a:r>
              <a:rPr lang="en-US" altLang="zh-CN" sz="2000" b="1" dirty="0"/>
              <a:t> :" &lt;&lt; </a:t>
            </a:r>
            <a:r>
              <a:rPr lang="en-US" altLang="zh-CN" sz="2000" b="1" dirty="0" err="1"/>
              <a:t>getName</a:t>
            </a:r>
            <a:r>
              <a:rPr lang="en-US" altLang="zh-CN" sz="2000" b="1" dirty="0"/>
              <a:t>()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英语成绩</a:t>
            </a:r>
            <a:r>
              <a:rPr lang="en-US" altLang="zh-CN" sz="2000" b="1" dirty="0"/>
              <a:t>: " &lt;&lt; </a:t>
            </a:r>
            <a:r>
              <a:rPr lang="en-US" altLang="zh-CN" sz="2000" b="1" dirty="0" err="1"/>
              <a:t>getEng</a:t>
            </a:r>
            <a:r>
              <a:rPr lang="en-US" altLang="zh-CN" sz="2000" b="1" dirty="0"/>
              <a:t>()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语文成绩</a:t>
            </a:r>
            <a:r>
              <a:rPr lang="en-US" altLang="zh-CN" sz="2000" b="1" dirty="0"/>
              <a:t>: " &lt;&lt; </a:t>
            </a:r>
            <a:r>
              <a:rPr lang="en-US" altLang="zh-CN" sz="2000" b="1" dirty="0" err="1"/>
              <a:t>getChi</a:t>
            </a:r>
            <a:r>
              <a:rPr lang="en-US" altLang="zh-CN" sz="2000" b="1" dirty="0"/>
              <a:t>()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数学成绩</a:t>
            </a:r>
            <a:r>
              <a:rPr lang="en-US" altLang="zh-CN" sz="2000" b="1" dirty="0"/>
              <a:t>: " &lt;&lt; </a:t>
            </a:r>
            <a:r>
              <a:rPr lang="en-US" altLang="zh-CN" sz="2000" b="1" dirty="0" err="1"/>
              <a:t>getMat</a:t>
            </a:r>
            <a:r>
              <a:rPr lang="en-US" altLang="zh-CN" sz="2000" b="1" dirty="0"/>
              <a:t>()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基础课总分</a:t>
            </a:r>
            <a:r>
              <a:rPr lang="en-US" altLang="zh-CN" sz="2000" b="1" dirty="0"/>
              <a:t>: " &lt;&lt; </a:t>
            </a:r>
            <a:r>
              <a:rPr lang="en-US" altLang="zh-CN" sz="2000" b="1" dirty="0" err="1"/>
              <a:t>getTotal</a:t>
            </a:r>
            <a:r>
              <a:rPr lang="en-US" altLang="zh-CN" sz="2000" b="1" dirty="0"/>
              <a:t>()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基础课平均成绩</a:t>
            </a:r>
            <a:r>
              <a:rPr lang="en-US" altLang="zh-CN" sz="2000" b="1" dirty="0"/>
              <a:t>: " &lt;&lt; </a:t>
            </a:r>
            <a:r>
              <a:rPr lang="en-US" altLang="zh-CN" sz="2000" b="1" dirty="0" err="1"/>
              <a:t>getAverage</a:t>
            </a:r>
            <a:r>
              <a:rPr lang="en-US" altLang="zh-CN" sz="2000" b="1" dirty="0"/>
              <a:t>()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51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14" y="1196752"/>
            <a:ext cx="4104456" cy="516863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Account</a:t>
            </a:r>
            <a:r>
              <a:rPr lang="zh-CN" altLang="zh-CN" sz="2400" b="1" dirty="0">
                <a:solidFill>
                  <a:srgbClr val="FF0000"/>
                </a:solidFill>
              </a:rPr>
              <a:t>类的建立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400" b="1" dirty="0" smtClean="0">
                <a:solidFill>
                  <a:srgbClr val="0000CC"/>
                </a:solidFill>
              </a:rPr>
              <a:t>① </a:t>
            </a:r>
            <a:r>
              <a:rPr lang="zh-CN" altLang="zh-CN" sz="2400" b="1" dirty="0">
                <a:solidFill>
                  <a:srgbClr val="0000CC"/>
                </a:solidFill>
              </a:rPr>
              <a:t>在</a:t>
            </a:r>
            <a:r>
              <a:rPr lang="en-US" altLang="zh-CN" sz="2400" b="1" dirty="0" err="1">
                <a:solidFill>
                  <a:srgbClr val="0000CC"/>
                </a:solidFill>
              </a:rPr>
              <a:t>Account.h</a:t>
            </a:r>
            <a:r>
              <a:rPr lang="zh-CN" altLang="zh-CN" sz="2400" b="1" dirty="0">
                <a:solidFill>
                  <a:srgbClr val="0000CC"/>
                </a:solidFill>
              </a:rPr>
              <a:t>头文件中输入如下内容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：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1800" b="1" dirty="0"/>
              <a:t>//</a:t>
            </a:r>
            <a:r>
              <a:rPr lang="en-US" altLang="zh-CN" sz="1800" b="1" dirty="0" err="1"/>
              <a:t>Account.h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#include "</a:t>
            </a:r>
            <a:r>
              <a:rPr lang="en-US" altLang="zh-CN" sz="1800" b="1" dirty="0" err="1"/>
              <a:t>comFinal.h</a:t>
            </a:r>
            <a:r>
              <a:rPr lang="en-US" altLang="zh-CN" sz="1800" b="1" dirty="0"/>
              <a:t>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err="1"/>
              <a:t>ifndef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Account_h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#define </a:t>
            </a:r>
            <a:r>
              <a:rPr lang="en-US" altLang="zh-CN" sz="1800" b="1" dirty="0" err="1"/>
              <a:t>Account_h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Account :public </a:t>
            </a:r>
            <a:r>
              <a:rPr lang="en-US" altLang="zh-CN" sz="1800" b="1" dirty="0" err="1"/>
              <a:t>comFinal</a:t>
            </a:r>
            <a:r>
              <a:rPr lang="en-US" altLang="zh-CN" sz="1800" b="1" dirty="0"/>
              <a:t>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protected: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account; 	</a:t>
            </a:r>
            <a:r>
              <a:rPr lang="en-US" altLang="zh-CN" sz="1800" b="1" dirty="0" smtClean="0"/>
              <a:t>//</a:t>
            </a:r>
            <a:r>
              <a:rPr lang="zh-CN" altLang="zh-CN" sz="1800" b="1" dirty="0"/>
              <a:t>会计学成绩</a:t>
            </a:r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econ;	</a:t>
            </a:r>
            <a:r>
              <a:rPr lang="en-US" altLang="zh-CN" sz="1800" b="1" dirty="0" smtClean="0"/>
              <a:t>//</a:t>
            </a:r>
            <a:r>
              <a:rPr lang="zh-CN" altLang="zh-CN" sz="1800" b="1" dirty="0"/>
              <a:t>经济学</a:t>
            </a:r>
            <a:r>
              <a:rPr lang="zh-CN" altLang="zh-CN" sz="1800" b="1" dirty="0" smtClean="0"/>
              <a:t>成绩</a:t>
            </a:r>
            <a:endParaRPr lang="en-US" altLang="zh-CN" sz="1800" b="1" dirty="0" smtClean="0"/>
          </a:p>
          <a:p>
            <a:pPr marL="0" indent="0">
              <a:buFontTx/>
              <a:buNone/>
            </a:pPr>
            <a:r>
              <a:rPr lang="en-US" altLang="zh-CN" sz="1800" b="1" dirty="0"/>
              <a:t>public:</a:t>
            </a:r>
            <a:endParaRPr lang="zh-CN" altLang="zh-CN" sz="1800" b="1" dirty="0"/>
          </a:p>
          <a:p>
            <a:pPr marL="0" indent="0">
              <a:buFontTx/>
              <a:buNone/>
            </a:pPr>
            <a:r>
              <a:rPr lang="en-US" altLang="zh-CN" sz="1800" b="1" dirty="0" smtClean="0"/>
              <a:t>    Account(char </a:t>
            </a:r>
            <a:r>
              <a:rPr lang="en-US" altLang="zh-CN" sz="1800" b="1" dirty="0"/>
              <a:t>*n,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Eng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Chi,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Mat,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Acc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Eco);</a:t>
            </a:r>
            <a:endParaRPr lang="zh-CN" altLang="zh-CN" sz="1800" b="1" dirty="0"/>
          </a:p>
          <a:p>
            <a:pPr marL="0" indent="0">
              <a:buFontTx/>
              <a:buNone/>
            </a:pPr>
            <a:r>
              <a:rPr lang="en-US" altLang="zh-CN" sz="1800" b="1" dirty="0" smtClean="0"/>
              <a:t>    Account</a:t>
            </a:r>
            <a:r>
              <a:rPr lang="en-US" altLang="zh-CN" sz="1800" b="1" dirty="0"/>
              <a:t>() {};</a:t>
            </a:r>
            <a:endParaRPr lang="zh-CN" altLang="zh-CN" sz="1800" b="1" dirty="0"/>
          </a:p>
          <a:p>
            <a:pPr marL="0" indent="0">
              <a:buNone/>
            </a:pPr>
            <a:endParaRPr lang="zh-CN" altLang="zh-CN" sz="1800" b="1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11960" y="2443070"/>
            <a:ext cx="5040560" cy="380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getMajtotal</a:t>
            </a:r>
            <a:r>
              <a:rPr lang="en-US" altLang="zh-CN" sz="1800" b="1" kern="0" dirty="0" smtClean="0"/>
              <a:t>() { return econ + account;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float </a:t>
            </a:r>
            <a:r>
              <a:rPr lang="en-US" altLang="zh-CN" sz="1800" b="1" kern="0" dirty="0" err="1" smtClean="0"/>
              <a:t>getMajave</a:t>
            </a:r>
            <a:r>
              <a:rPr lang="en-US" altLang="zh-CN" sz="1800" b="1" kern="0" dirty="0" smtClean="0"/>
              <a:t>() { return float((account + econ) / 2);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getAccount</a:t>
            </a:r>
            <a:r>
              <a:rPr lang="en-US" altLang="zh-CN" sz="1800" b="1" kern="0" dirty="0" smtClean="0"/>
              <a:t>() { return account; };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getEcon</a:t>
            </a:r>
            <a:r>
              <a:rPr lang="en-US" altLang="zh-CN" sz="1800" b="1" kern="0" dirty="0" smtClean="0"/>
              <a:t>() { return account;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</a:t>
            </a:r>
            <a:r>
              <a:rPr lang="en-US" altLang="zh-CN" sz="1800" b="1" kern="0" dirty="0" err="1" smtClean="0"/>
              <a:t>setAccount</a:t>
            </a:r>
            <a:r>
              <a:rPr lang="en-US" altLang="zh-CN" sz="1800" b="1" kern="0" dirty="0" smtClean="0"/>
              <a:t>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x) { account = x;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</a:t>
            </a:r>
            <a:r>
              <a:rPr lang="en-US" altLang="zh-CN" sz="1800" b="1" kern="0" dirty="0" err="1" smtClean="0"/>
              <a:t>setEcon</a:t>
            </a:r>
            <a:r>
              <a:rPr lang="en-US" altLang="zh-CN" sz="1800" b="1" kern="0" dirty="0" smtClean="0"/>
              <a:t>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x) { econ = x;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show();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};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#</a:t>
            </a:r>
            <a:r>
              <a:rPr lang="en-US" altLang="zh-CN" sz="1800" b="1" kern="0" dirty="0" err="1" smtClean="0"/>
              <a:t>endif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endParaRPr lang="zh-CN" altLang="en-US" sz="1800" b="1" kern="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623212" cy="56166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② 在</a:t>
            </a:r>
            <a:r>
              <a:rPr lang="en-US" altLang="zh-CN" sz="2400" b="1" dirty="0">
                <a:solidFill>
                  <a:srgbClr val="FF0000"/>
                </a:solidFill>
              </a:rPr>
              <a:t>Account.cpp</a:t>
            </a:r>
            <a:r>
              <a:rPr lang="zh-CN" altLang="zh-CN" sz="2400" b="1" dirty="0">
                <a:solidFill>
                  <a:srgbClr val="FF0000"/>
                </a:solidFill>
              </a:rPr>
              <a:t>源文件输入如下内容：</a:t>
            </a:r>
          </a:p>
          <a:p>
            <a:pPr marL="0" indent="0">
              <a:buNone/>
            </a:pPr>
            <a:r>
              <a:rPr lang="en-US" altLang="zh-CN" sz="2000" b="1" dirty="0"/>
              <a:t> //Account.cpp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 "</a:t>
            </a:r>
            <a:r>
              <a:rPr lang="en-US" altLang="zh-CN" sz="2000" b="1" dirty="0" err="1"/>
              <a:t>account.h</a:t>
            </a:r>
            <a:r>
              <a:rPr lang="en-US" altLang="zh-CN" sz="2000" b="1" dirty="0"/>
              <a:t>"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Account::Account(char *n,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Chi,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Mat,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Acc</a:t>
            </a:r>
            <a:r>
              <a:rPr lang="en-US" altLang="zh-CN" sz="2000" b="1" dirty="0"/>
              <a:t>,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Eco) :</a:t>
            </a:r>
            <a:r>
              <a:rPr lang="en-US" altLang="zh-CN" sz="2000" b="1" dirty="0" err="1"/>
              <a:t>comFinal</a:t>
            </a:r>
            <a:r>
              <a:rPr lang="en-US" altLang="zh-CN" sz="2000" b="1" dirty="0"/>
              <a:t>(n, 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, Chi, Mat)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econ = Eco; account = </a:t>
            </a:r>
            <a:r>
              <a:rPr lang="en-US" altLang="zh-CN" sz="2000" b="1" dirty="0" err="1"/>
              <a:t>Acc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Account::show()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comFinal</a:t>
            </a:r>
            <a:r>
              <a:rPr lang="en-US" altLang="zh-CN" sz="2000" b="1" dirty="0"/>
              <a:t>::show();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会计学成绩</a:t>
            </a:r>
            <a:r>
              <a:rPr lang="en-US" altLang="zh-CN" sz="2000" b="1" dirty="0"/>
              <a:t>: " &lt;&lt; account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经济学成绩</a:t>
            </a:r>
            <a:r>
              <a:rPr lang="en-US" altLang="zh-CN" sz="2000" b="1" dirty="0"/>
              <a:t>: " &lt;&lt; econ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总分</a:t>
            </a:r>
            <a:r>
              <a:rPr lang="en-US" altLang="zh-CN" sz="2000" b="1" dirty="0"/>
              <a:t> " &lt;&lt; </a:t>
            </a:r>
            <a:r>
              <a:rPr lang="en-US" altLang="zh-CN" sz="2000" b="1" dirty="0" err="1"/>
              <a:t>getTotal</a:t>
            </a:r>
            <a:r>
              <a:rPr lang="en-US" altLang="zh-CN" sz="2000" b="1" dirty="0"/>
              <a:t>() + account + econ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4320480" cy="516863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</a:rPr>
              <a:t>）建立</a:t>
            </a:r>
            <a:r>
              <a:rPr lang="en-US" altLang="zh-CN" sz="2400" b="1" dirty="0">
                <a:solidFill>
                  <a:srgbClr val="FF0000"/>
                </a:solidFill>
              </a:rPr>
              <a:t>Chemistry</a:t>
            </a:r>
            <a:r>
              <a:rPr lang="zh-CN" altLang="zh-CN" sz="2400" b="1" dirty="0">
                <a:solidFill>
                  <a:srgbClr val="FF0000"/>
                </a:solidFill>
              </a:rPr>
              <a:t>类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000" b="1" dirty="0" smtClean="0">
                <a:solidFill>
                  <a:srgbClr val="0000CC"/>
                </a:solidFill>
              </a:rPr>
              <a:t>① </a:t>
            </a:r>
            <a:r>
              <a:rPr lang="zh-CN" altLang="zh-CN" sz="2000" b="1" dirty="0">
                <a:solidFill>
                  <a:srgbClr val="0000CC"/>
                </a:solidFill>
              </a:rPr>
              <a:t>在</a:t>
            </a:r>
            <a:r>
              <a:rPr lang="en-US" altLang="zh-CN" sz="2000" b="1" dirty="0" err="1">
                <a:solidFill>
                  <a:srgbClr val="0000CC"/>
                </a:solidFill>
              </a:rPr>
              <a:t>Chemistry.h</a:t>
            </a:r>
            <a:r>
              <a:rPr lang="zh-CN" altLang="zh-CN" sz="2000" b="1" dirty="0">
                <a:solidFill>
                  <a:srgbClr val="0000CC"/>
                </a:solidFill>
              </a:rPr>
              <a:t>头文件中输入如下内容</a:t>
            </a:r>
            <a:r>
              <a:rPr lang="zh-CN" altLang="zh-CN" sz="2000" b="1" dirty="0" smtClean="0">
                <a:solidFill>
                  <a:srgbClr val="0000CC"/>
                </a:solidFill>
              </a:rPr>
              <a:t>：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1800" b="1" dirty="0"/>
              <a:t>//</a:t>
            </a:r>
            <a:r>
              <a:rPr lang="en-US" altLang="zh-CN" sz="1800" b="1" dirty="0" err="1"/>
              <a:t>Chemistry.h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#include "</a:t>
            </a:r>
            <a:r>
              <a:rPr lang="en-US" altLang="zh-CN" sz="1800" b="1" dirty="0" err="1"/>
              <a:t>comFinal.h</a:t>
            </a:r>
            <a:r>
              <a:rPr lang="en-US" altLang="zh-CN" sz="1800" b="1" dirty="0"/>
              <a:t>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err="1"/>
              <a:t>ifndef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chemistry_h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#define </a:t>
            </a:r>
            <a:r>
              <a:rPr lang="en-US" altLang="zh-CN" sz="1800" b="1" dirty="0" err="1"/>
              <a:t>chemistry_h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Chemistry :public </a:t>
            </a:r>
            <a:r>
              <a:rPr lang="en-US" altLang="zh-CN" sz="1800" b="1" dirty="0" err="1"/>
              <a:t>comFinal</a:t>
            </a:r>
            <a:r>
              <a:rPr lang="en-US" altLang="zh-CN" sz="1800" b="1" dirty="0"/>
              <a:t>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protected: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/>
              <a:t>chemistr</a:t>
            </a:r>
            <a:r>
              <a:rPr lang="en-US" altLang="zh-CN" sz="1800" b="1" dirty="0"/>
              <a:t>;	</a:t>
            </a:r>
            <a:r>
              <a:rPr lang="en-US" altLang="zh-CN" sz="1800" b="1" dirty="0" smtClean="0"/>
              <a:t>//</a:t>
            </a:r>
            <a:r>
              <a:rPr lang="zh-CN" altLang="zh-CN" sz="1800" b="1" dirty="0"/>
              <a:t>化学成绩</a:t>
            </a:r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/>
              <a:t>analy</a:t>
            </a:r>
            <a:r>
              <a:rPr lang="en-US" altLang="zh-CN" sz="1800" b="1" dirty="0"/>
              <a:t>;	</a:t>
            </a:r>
            <a:r>
              <a:rPr lang="en-US" altLang="zh-CN" sz="1800" b="1" dirty="0" smtClean="0"/>
              <a:t>//</a:t>
            </a:r>
            <a:r>
              <a:rPr lang="zh-CN" altLang="zh-CN" sz="1800" b="1" dirty="0"/>
              <a:t>化学分析成绩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51512" y="1619004"/>
            <a:ext cx="439248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b="1" kern="0" dirty="0" smtClean="0"/>
              <a:t>public: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Chemistry(char *n,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Eng</a:t>
            </a:r>
            <a:r>
              <a:rPr lang="en-US" altLang="zh-CN" sz="1800" b="1" kern="0" dirty="0" smtClean="0"/>
              <a:t>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Chi,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Mat,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Chem</a:t>
            </a:r>
            <a:r>
              <a:rPr lang="en-US" altLang="zh-CN" sz="1800" b="1" kern="0" dirty="0" smtClean="0"/>
              <a:t>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Anal);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Chemistry() {};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getMajtotal</a:t>
            </a:r>
            <a:r>
              <a:rPr lang="en-US" altLang="zh-CN" sz="1800" b="1" kern="0" dirty="0" smtClean="0"/>
              <a:t>() { return </a:t>
            </a:r>
            <a:r>
              <a:rPr lang="en-US" altLang="zh-CN" sz="1800" b="1" kern="0" dirty="0" err="1" smtClean="0"/>
              <a:t>analy</a:t>
            </a:r>
            <a:r>
              <a:rPr lang="en-US" altLang="zh-CN" sz="1800" b="1" kern="0" dirty="0" smtClean="0"/>
              <a:t> + </a:t>
            </a:r>
            <a:r>
              <a:rPr lang="en-US" altLang="zh-CN" sz="1800" b="1" kern="0" dirty="0" err="1" smtClean="0"/>
              <a:t>chemistr</a:t>
            </a:r>
            <a:r>
              <a:rPr lang="en-US" altLang="zh-CN" sz="1800" b="1" kern="0" dirty="0" smtClean="0"/>
              <a:t>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float </a:t>
            </a:r>
            <a:r>
              <a:rPr lang="en-US" altLang="zh-CN" sz="1800" b="1" kern="0" dirty="0" err="1" smtClean="0"/>
              <a:t>getMajave</a:t>
            </a:r>
            <a:r>
              <a:rPr lang="en-US" altLang="zh-CN" sz="1800" b="1" kern="0" dirty="0" smtClean="0"/>
              <a:t>() { return float((</a:t>
            </a:r>
            <a:r>
              <a:rPr lang="en-US" altLang="zh-CN" sz="1800" b="1" kern="0" dirty="0" err="1" smtClean="0"/>
              <a:t>chemistr</a:t>
            </a:r>
            <a:r>
              <a:rPr lang="en-US" altLang="zh-CN" sz="1800" b="1" kern="0" dirty="0" smtClean="0"/>
              <a:t> + </a:t>
            </a:r>
            <a:r>
              <a:rPr lang="en-US" altLang="zh-CN" sz="1800" b="1" kern="0" dirty="0" err="1" smtClean="0"/>
              <a:t>analy</a:t>
            </a:r>
            <a:r>
              <a:rPr lang="en-US" altLang="zh-CN" sz="1800" b="1" kern="0" dirty="0" smtClean="0"/>
              <a:t>) / 2);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getChe</a:t>
            </a:r>
            <a:r>
              <a:rPr lang="en-US" altLang="zh-CN" sz="1800" b="1" kern="0" dirty="0" smtClean="0"/>
              <a:t>() { return </a:t>
            </a:r>
            <a:r>
              <a:rPr lang="en-US" altLang="zh-CN" sz="1800" b="1" kern="0" dirty="0" err="1" smtClean="0"/>
              <a:t>chemistr</a:t>
            </a:r>
            <a:r>
              <a:rPr lang="en-US" altLang="zh-CN" sz="1800" b="1" kern="0" dirty="0" smtClean="0"/>
              <a:t>; };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getAnl</a:t>
            </a:r>
            <a:r>
              <a:rPr lang="en-US" altLang="zh-CN" sz="1800" b="1" kern="0" dirty="0" smtClean="0"/>
              <a:t>() { return </a:t>
            </a:r>
            <a:r>
              <a:rPr lang="en-US" altLang="zh-CN" sz="1800" b="1" kern="0" dirty="0" err="1" smtClean="0"/>
              <a:t>analy</a:t>
            </a:r>
            <a:r>
              <a:rPr lang="en-US" altLang="zh-CN" sz="1800" b="1" kern="0" dirty="0" smtClean="0"/>
              <a:t>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</a:t>
            </a:r>
            <a:r>
              <a:rPr lang="en-US" altLang="zh-CN" sz="1800" b="1" kern="0" dirty="0" err="1" smtClean="0"/>
              <a:t>setChe</a:t>
            </a:r>
            <a:r>
              <a:rPr lang="en-US" altLang="zh-CN" sz="1800" b="1" kern="0" dirty="0" smtClean="0"/>
              <a:t>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x) { </a:t>
            </a:r>
            <a:r>
              <a:rPr lang="en-US" altLang="zh-CN" sz="1800" b="1" kern="0" dirty="0" err="1" smtClean="0"/>
              <a:t>chemistr</a:t>
            </a:r>
            <a:r>
              <a:rPr lang="en-US" altLang="zh-CN" sz="1800" b="1" kern="0" dirty="0" smtClean="0"/>
              <a:t> = x;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</a:t>
            </a:r>
            <a:r>
              <a:rPr lang="en-US" altLang="zh-CN" sz="1800" b="1" kern="0" dirty="0" err="1" smtClean="0"/>
              <a:t>setAnl</a:t>
            </a:r>
            <a:r>
              <a:rPr lang="en-US" altLang="zh-CN" sz="1800" b="1" kern="0" dirty="0" smtClean="0"/>
              <a:t>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x) { </a:t>
            </a:r>
            <a:r>
              <a:rPr lang="en-US" altLang="zh-CN" sz="1800" b="1" kern="0" dirty="0" err="1" smtClean="0"/>
              <a:t>analy</a:t>
            </a:r>
            <a:r>
              <a:rPr lang="en-US" altLang="zh-CN" sz="1800" b="1" kern="0" dirty="0" smtClean="0"/>
              <a:t> = x; }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void show();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};</a:t>
            </a:r>
            <a:endParaRPr lang="zh-CN" altLang="zh-CN" sz="1800" b="1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#</a:t>
            </a:r>
            <a:r>
              <a:rPr lang="en-US" altLang="zh-CN" sz="1800" b="1" kern="0" dirty="0" err="1" smtClean="0"/>
              <a:t>endif</a:t>
            </a:r>
            <a:endParaRPr lang="zh-CN" altLang="zh-CN" sz="1800" b="1" kern="0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97360"/>
            <a:ext cx="8623212" cy="55720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② 在</a:t>
            </a:r>
            <a:r>
              <a:rPr lang="en-US" altLang="zh-CN" sz="2400" b="1" dirty="0">
                <a:solidFill>
                  <a:srgbClr val="0000CC"/>
                </a:solidFill>
              </a:rPr>
              <a:t>Chemistry.cpp</a:t>
            </a:r>
            <a:r>
              <a:rPr lang="zh-CN" altLang="zh-CN" sz="2400" b="1" dirty="0">
                <a:solidFill>
                  <a:srgbClr val="0000CC"/>
                </a:solidFill>
              </a:rPr>
              <a:t>源文件中输入如下内容：</a:t>
            </a:r>
          </a:p>
          <a:p>
            <a:pPr marL="0" indent="0">
              <a:buNone/>
            </a:pPr>
            <a:r>
              <a:rPr lang="en-US" altLang="zh-CN" sz="2000" b="1" dirty="0"/>
              <a:t> #include "</a:t>
            </a:r>
            <a:r>
              <a:rPr lang="en-US" altLang="zh-CN" sz="2000" b="1" dirty="0" err="1"/>
              <a:t>stdafx.h</a:t>
            </a:r>
            <a:r>
              <a:rPr lang="en-US" altLang="zh-CN" sz="2000" b="1" dirty="0"/>
              <a:t>"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//Chemistry.cpp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</a:t>
            </a:r>
            <a:r>
              <a:rPr lang="en-US" altLang="zh-CN" sz="2000" b="1" dirty="0" err="1"/>
              <a:t>include"Chemistry.h</a:t>
            </a:r>
            <a:r>
              <a:rPr lang="en-US" altLang="zh-CN" sz="2000" b="1" dirty="0"/>
              <a:t>"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Chemistry::Chemistry(char *n,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Chi,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Mat,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Chem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Anal) :</a:t>
            </a:r>
            <a:r>
              <a:rPr lang="en-US" altLang="zh-CN" sz="2000" b="1" dirty="0" err="1"/>
              <a:t>comFinal</a:t>
            </a:r>
            <a:r>
              <a:rPr lang="en-US" altLang="zh-CN" sz="2000" b="1" dirty="0"/>
              <a:t>(n, 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, Chi, Mat)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	{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chemistr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</a:t>
            </a:r>
            <a:r>
              <a:rPr lang="en-US" altLang="zh-CN" sz="2000" b="1" dirty="0" err="1"/>
              <a:t>Chem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analy</a:t>
            </a:r>
            <a:r>
              <a:rPr lang="en-US" altLang="zh-CN" sz="2000" b="1" dirty="0"/>
              <a:t> = Anal</a:t>
            </a:r>
            <a:r>
              <a:rPr lang="en-US" altLang="zh-CN" sz="2000" b="1" dirty="0" smtClean="0"/>
              <a:t>;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Chemistry::show()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comFinal</a:t>
            </a:r>
            <a:r>
              <a:rPr lang="en-US" altLang="zh-CN" sz="2000" b="1" dirty="0"/>
              <a:t>::show();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有机化学</a:t>
            </a:r>
            <a:r>
              <a:rPr lang="en-US" altLang="zh-CN" sz="2000" b="1" dirty="0"/>
              <a:t>: " &lt;&lt; </a:t>
            </a:r>
            <a:r>
              <a:rPr lang="en-US" altLang="zh-CN" sz="2000" b="1" dirty="0" err="1"/>
              <a:t>chemistr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化学分析</a:t>
            </a:r>
            <a:r>
              <a:rPr lang="en-US" altLang="zh-CN" sz="2000" b="1" dirty="0"/>
              <a:t>: " &lt;&lt; </a:t>
            </a:r>
            <a:r>
              <a:rPr lang="en-US" altLang="zh-CN" sz="2000" b="1" dirty="0" err="1"/>
              <a:t>analy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zh-CN" altLang="zh-CN" sz="2000" b="1" dirty="0"/>
              <a:t>总分</a:t>
            </a:r>
            <a:r>
              <a:rPr lang="en-US" altLang="zh-CN" sz="2000" b="1" dirty="0"/>
              <a:t> " &lt;&lt; </a:t>
            </a:r>
            <a:r>
              <a:rPr lang="en-US" altLang="zh-CN" sz="2000" b="1" dirty="0" err="1"/>
              <a:t>getTotal</a:t>
            </a:r>
            <a:r>
              <a:rPr lang="en-US" altLang="zh-CN" sz="2000" b="1" dirty="0"/>
              <a:t>() + </a:t>
            </a:r>
            <a:r>
              <a:rPr lang="en-US" altLang="zh-CN" sz="2000" b="1" dirty="0" err="1"/>
              <a:t>chemistr</a:t>
            </a:r>
            <a:r>
              <a:rPr lang="en-US" altLang="zh-CN" sz="2000" b="1" dirty="0"/>
              <a:t> + </a:t>
            </a:r>
            <a:r>
              <a:rPr lang="en-US" altLang="zh-CN" sz="2000" b="1" dirty="0" err="1"/>
              <a:t>analy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5194920" cy="532859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</a:rPr>
              <a:t>4</a:t>
            </a:r>
            <a:r>
              <a:rPr lang="zh-CN" altLang="zh-CN" sz="2400" b="1" dirty="0">
                <a:solidFill>
                  <a:srgbClr val="0000CC"/>
                </a:solidFill>
              </a:rPr>
              <a:t>）建立主程序并运行程序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zh-CN" sz="2000" b="1" dirty="0" smtClean="0"/>
              <a:t>在</a:t>
            </a:r>
            <a:r>
              <a:rPr lang="en-US" altLang="zh-CN" sz="2000" b="1" dirty="0"/>
              <a:t>com_main.cpp</a:t>
            </a:r>
            <a:r>
              <a:rPr lang="zh-CN" altLang="zh-CN" sz="2000" b="1" dirty="0"/>
              <a:t>中，输入下面的</a:t>
            </a:r>
            <a:r>
              <a:rPr lang="zh-CN" altLang="zh-CN" sz="2000" b="1" dirty="0" smtClean="0"/>
              <a:t>程序代码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1800" b="1" dirty="0"/>
              <a:t> //com_main.cpp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#include "</a:t>
            </a:r>
            <a:r>
              <a:rPr lang="en-US" altLang="zh-CN" sz="1800" b="1" dirty="0" err="1"/>
              <a:t>Chemistry.h</a:t>
            </a:r>
            <a:r>
              <a:rPr lang="en-US" altLang="zh-CN" sz="1800" b="1" dirty="0"/>
              <a:t>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#include "</a:t>
            </a:r>
            <a:r>
              <a:rPr lang="en-US" altLang="zh-CN" sz="1800" b="1" dirty="0" err="1"/>
              <a:t>Account.h</a:t>
            </a:r>
            <a:r>
              <a:rPr lang="en-US" altLang="zh-CN" sz="1800" b="1" dirty="0"/>
              <a:t>"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main()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Account </a:t>
            </a:r>
            <a:r>
              <a:rPr lang="en-US" altLang="zh-CN" sz="1800" b="1" dirty="0"/>
              <a:t>a1("</a:t>
            </a:r>
            <a:r>
              <a:rPr lang="zh-CN" altLang="zh-CN" sz="1800" b="1" dirty="0"/>
              <a:t>张三星</a:t>
            </a:r>
            <a:r>
              <a:rPr lang="en-US" altLang="zh-CN" sz="1800" b="1" dirty="0"/>
              <a:t>", 98, 78, 97, 67, 87);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Chemistry </a:t>
            </a:r>
            <a:r>
              <a:rPr lang="en-US" altLang="zh-CN" sz="1800" b="1" dirty="0"/>
              <a:t>c1("</a:t>
            </a:r>
            <a:r>
              <a:rPr lang="zh-CN" altLang="zh-CN" sz="1800" b="1" dirty="0"/>
              <a:t>光红顺</a:t>
            </a:r>
            <a:r>
              <a:rPr lang="en-US" altLang="zh-CN" sz="1800" b="1" dirty="0"/>
              <a:t>", 89, 76, 34, 56, 78);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a1.show</a:t>
            </a:r>
            <a:r>
              <a:rPr lang="en-US" altLang="zh-CN" sz="1800" b="1" dirty="0"/>
              <a:t>();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&lt;&lt; "-----------------------------------" 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c1.setAnl(100</a:t>
            </a:r>
            <a:r>
              <a:rPr lang="en-US" altLang="zh-CN" sz="1800" b="1" dirty="0"/>
              <a:t>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c1.show</a:t>
            </a:r>
            <a:r>
              <a:rPr lang="en-US" altLang="zh-CN" sz="1800" b="1" dirty="0"/>
              <a:t>();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814340" y="1268760"/>
            <a:ext cx="3006132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zh-CN" sz="1400" b="1" kern="0" dirty="0" smtClean="0"/>
              <a:t>学生姓名</a:t>
            </a:r>
            <a:r>
              <a:rPr lang="en-US" altLang="zh-CN" sz="1400" b="1" kern="0" dirty="0" smtClean="0"/>
              <a:t> :</a:t>
            </a:r>
            <a:r>
              <a:rPr lang="zh-CN" altLang="zh-CN" sz="1400" b="1" kern="0" dirty="0" smtClean="0"/>
              <a:t>张三星</a:t>
            </a:r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英语成绩</a:t>
            </a:r>
            <a:r>
              <a:rPr lang="en-US" altLang="zh-CN" sz="1400" b="1" kern="0" dirty="0" smtClean="0"/>
              <a:t>: 98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语文成绩</a:t>
            </a:r>
            <a:r>
              <a:rPr lang="en-US" altLang="zh-CN" sz="1400" b="1" kern="0" dirty="0" smtClean="0"/>
              <a:t>: 78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数学成绩</a:t>
            </a:r>
            <a:r>
              <a:rPr lang="en-US" altLang="zh-CN" sz="1400" b="1" kern="0" dirty="0" smtClean="0"/>
              <a:t>: 97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基础课总分</a:t>
            </a:r>
            <a:r>
              <a:rPr lang="en-US" altLang="zh-CN" sz="1400" b="1" kern="0" dirty="0" smtClean="0"/>
              <a:t>: 273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基础课平均成绩</a:t>
            </a:r>
            <a:r>
              <a:rPr lang="en-US" altLang="zh-CN" sz="1400" b="1" kern="0" dirty="0" smtClean="0"/>
              <a:t>: 91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 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会计学成绩</a:t>
            </a:r>
            <a:r>
              <a:rPr lang="en-US" altLang="zh-CN" sz="1400" b="1" kern="0" dirty="0" smtClean="0"/>
              <a:t>: 67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经济学成绩</a:t>
            </a:r>
            <a:r>
              <a:rPr lang="en-US" altLang="zh-CN" sz="1400" b="1" kern="0" dirty="0" smtClean="0"/>
              <a:t>: 87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总分</a:t>
            </a:r>
            <a:r>
              <a:rPr lang="en-US" altLang="zh-CN" sz="1400" b="1" kern="0" dirty="0" smtClean="0"/>
              <a:t> 427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-----------------------------------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学生姓名</a:t>
            </a:r>
            <a:r>
              <a:rPr lang="en-US" altLang="zh-CN" sz="1400" b="1" kern="0" dirty="0" smtClean="0"/>
              <a:t> :</a:t>
            </a:r>
            <a:r>
              <a:rPr lang="zh-CN" altLang="zh-CN" sz="1400" b="1" kern="0" dirty="0" smtClean="0"/>
              <a:t>光红顺</a:t>
            </a:r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英语成绩</a:t>
            </a:r>
            <a:r>
              <a:rPr lang="en-US" altLang="zh-CN" sz="1400" b="1" kern="0" dirty="0" smtClean="0"/>
              <a:t>: 89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语文成绩</a:t>
            </a:r>
            <a:r>
              <a:rPr lang="en-US" altLang="zh-CN" sz="1400" b="1" kern="0" dirty="0" smtClean="0"/>
              <a:t>: 76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数学成绩</a:t>
            </a:r>
            <a:r>
              <a:rPr lang="en-US" altLang="zh-CN" sz="1400" b="1" kern="0" dirty="0" smtClean="0"/>
              <a:t>: 34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基础课总分</a:t>
            </a:r>
            <a:r>
              <a:rPr lang="en-US" altLang="zh-CN" sz="1400" b="1" kern="0" dirty="0" smtClean="0"/>
              <a:t>: 199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基础课平均成绩</a:t>
            </a:r>
            <a:r>
              <a:rPr lang="en-US" altLang="zh-CN" sz="1400" b="1" kern="0" dirty="0" smtClean="0"/>
              <a:t>: 66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 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有机化学</a:t>
            </a:r>
            <a:r>
              <a:rPr lang="en-US" altLang="zh-CN" sz="1400" b="1" kern="0" dirty="0" smtClean="0"/>
              <a:t>: 56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化学分析</a:t>
            </a:r>
            <a:r>
              <a:rPr lang="en-US" altLang="zh-CN" sz="1400" b="1" kern="0" dirty="0" smtClean="0"/>
              <a:t>: 100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zh-CN" altLang="zh-CN" sz="1400" b="1" kern="0" dirty="0" smtClean="0"/>
              <a:t>总分</a:t>
            </a:r>
            <a:r>
              <a:rPr lang="en-US" altLang="zh-CN" sz="1400" b="1" kern="0" dirty="0" smtClean="0"/>
              <a:t> 355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endParaRPr lang="zh-CN" altLang="en-US" sz="1400" b="1" kern="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4.10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编程实例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88498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4.7.2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多重继承方式下成员名的二义性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7"/>
            <a:ext cx="8712968" cy="1368151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CC"/>
                </a:solidFill>
              </a:rPr>
              <a:t>在多继承方式下，派生类继承了多个基类的成员，当两个不同基类拥有同名成员时，容易产生名字冲突问题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。</a:t>
            </a:r>
            <a:endParaRPr lang="en-US" altLang="zh-CN" sz="2200" b="1" dirty="0"/>
          </a:p>
          <a:p>
            <a:pPr lvl="1" eaLnBrk="1" hangingPunct="1"/>
            <a:r>
              <a:rPr lang="zh-CN" altLang="zh-CN" sz="2000" b="1" dirty="0" smtClean="0"/>
              <a:t>【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4-16</a:t>
            </a:r>
            <a:r>
              <a:rPr lang="zh-CN" altLang="zh-CN" sz="2000" b="1" dirty="0"/>
              <a:t>】 类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和类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是</a:t>
            </a:r>
            <a:r>
              <a:rPr lang="en-US" altLang="zh-CN" sz="2000" b="1" dirty="0"/>
              <a:t>MI</a:t>
            </a:r>
            <a:r>
              <a:rPr lang="zh-CN" altLang="zh-CN" sz="2000" b="1" dirty="0"/>
              <a:t>的基类，它们都有一个成员函数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，在类</a:t>
            </a:r>
            <a:r>
              <a:rPr lang="en-US" altLang="zh-CN" sz="2000" b="1" dirty="0"/>
              <a:t>MI</a:t>
            </a:r>
            <a:r>
              <a:rPr lang="zh-CN" altLang="zh-CN" sz="2000" b="1" dirty="0"/>
              <a:t>中就有通过继承而来的两个同名成员函数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，在调用时易产生冲突。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1582" y="2500170"/>
            <a:ext cx="39604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#include&lt;</a:t>
            </a:r>
            <a:r>
              <a:rPr lang="en-US" altLang="zh-CN" sz="1500" b="1" kern="0" dirty="0" err="1" smtClean="0"/>
              <a:t>iostream</a:t>
            </a:r>
            <a:r>
              <a:rPr lang="en-US" altLang="zh-CN" sz="1500" b="1" kern="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using namespace </a:t>
            </a:r>
            <a:r>
              <a:rPr lang="en-US" altLang="zh-CN" sz="1500" b="1" kern="0" dirty="0" err="1" smtClean="0"/>
              <a:t>std</a:t>
            </a:r>
            <a:r>
              <a:rPr lang="en-US" altLang="zh-CN" sz="15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>
                <a:solidFill>
                  <a:srgbClr val="FF0000"/>
                </a:solidFill>
              </a:rPr>
              <a:t>class A </a:t>
            </a:r>
            <a:r>
              <a:rPr lang="en-US" altLang="zh-CN" sz="1500" b="1" kern="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>
                <a:solidFill>
                  <a:srgbClr val="0000CC"/>
                </a:solidFill>
              </a:rPr>
              <a:t>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     </a:t>
            </a:r>
            <a:r>
              <a:rPr lang="en-US" altLang="zh-CN" sz="1500" b="1" kern="0" dirty="0" err="1" smtClean="0"/>
              <a:t>voidf</a:t>
            </a:r>
            <a:r>
              <a:rPr lang="en-US" altLang="zh-CN" sz="1500" b="1" kern="0" dirty="0" smtClean="0"/>
              <a:t>(){ </a:t>
            </a:r>
            <a:r>
              <a:rPr lang="en-US" altLang="zh-CN" sz="1500" b="1" kern="0" dirty="0" err="1" smtClean="0"/>
              <a:t>cout</a:t>
            </a:r>
            <a:r>
              <a:rPr lang="en-US" altLang="zh-CN" sz="1500" b="1" kern="0" dirty="0" smtClean="0"/>
              <a:t>&lt;&lt;"From  A"&lt;&lt;</a:t>
            </a:r>
            <a:r>
              <a:rPr lang="en-US" altLang="zh-CN" sz="1500" b="1" kern="0" dirty="0" err="1" smtClean="0"/>
              <a:t>endl</a:t>
            </a:r>
            <a:r>
              <a:rPr lang="en-US" altLang="zh-CN" sz="1500" b="1" kern="0" dirty="0" smtClean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>
                <a:solidFill>
                  <a:srgbClr val="FF0000"/>
                </a:solidFill>
              </a:rPr>
              <a:t>class B </a:t>
            </a:r>
            <a:r>
              <a:rPr lang="en-US" altLang="zh-CN" sz="1500" b="1" kern="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>
                <a:solidFill>
                  <a:srgbClr val="0000CC"/>
                </a:solidFill>
              </a:rPr>
              <a:t>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     void f() { </a:t>
            </a:r>
            <a:r>
              <a:rPr lang="en-US" altLang="zh-CN" sz="1500" b="1" kern="0" dirty="0" err="1" smtClean="0"/>
              <a:t>cout</a:t>
            </a:r>
            <a:r>
              <a:rPr lang="en-US" altLang="zh-CN" sz="1500" b="1" kern="0" dirty="0" smtClean="0"/>
              <a:t>&lt;&lt;"From  B"&lt;&lt;</a:t>
            </a:r>
            <a:r>
              <a:rPr lang="en-US" altLang="zh-CN" sz="1500" b="1" kern="0" dirty="0" err="1" smtClean="0"/>
              <a:t>endl</a:t>
            </a:r>
            <a:r>
              <a:rPr lang="en-US" altLang="zh-CN" sz="1500" b="1" kern="0" dirty="0" smtClean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>
                <a:solidFill>
                  <a:srgbClr val="FF0000"/>
                </a:solidFill>
              </a:rPr>
              <a:t>class MI</a:t>
            </a:r>
            <a:r>
              <a:rPr lang="en-US" altLang="zh-CN" sz="1500" b="1" kern="0" dirty="0" smtClean="0"/>
              <a:t>: public A, public B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>
                <a:solidFill>
                  <a:srgbClr val="0000CC"/>
                </a:solidFill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    void g(){ </a:t>
            </a:r>
            <a:r>
              <a:rPr lang="en-US" altLang="zh-CN" sz="1500" b="1" kern="0" dirty="0" err="1" smtClean="0"/>
              <a:t>cout</a:t>
            </a:r>
            <a:r>
              <a:rPr lang="en-US" altLang="zh-CN" sz="1500" b="1" kern="0" dirty="0" smtClean="0"/>
              <a:t>&lt;&lt;"From  MI"&lt;&lt;</a:t>
            </a:r>
            <a:r>
              <a:rPr lang="en-US" altLang="zh-CN" sz="1500" b="1" kern="0" dirty="0" err="1" smtClean="0"/>
              <a:t>endl</a:t>
            </a:r>
            <a:r>
              <a:rPr lang="en-US" altLang="zh-CN" sz="1500" b="1" kern="0" dirty="0" smtClean="0"/>
              <a:t>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void main(){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    MI </a:t>
            </a:r>
            <a:r>
              <a:rPr lang="en-US" altLang="zh-CN" sz="1500" b="1" kern="0" dirty="0" err="1" smtClean="0"/>
              <a:t>mi</a:t>
            </a:r>
            <a:r>
              <a:rPr lang="en-US" altLang="zh-CN" sz="15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    </a:t>
            </a:r>
            <a:r>
              <a:rPr lang="en-US" altLang="zh-CN" sz="1500" b="1" kern="0" dirty="0" err="1" smtClean="0"/>
              <a:t>mi.f</a:t>
            </a:r>
            <a:r>
              <a:rPr lang="en-US" altLang="zh-CN" sz="1500" b="1" kern="0" dirty="0" smtClean="0"/>
              <a:t>();		//L1：</a:t>
            </a:r>
            <a:r>
              <a:rPr lang="zh-CN" altLang="en-US" sz="1500" b="1" kern="0" dirty="0" smtClean="0"/>
              <a:t>错误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500" b="1" kern="0" dirty="0" smtClean="0"/>
              <a:t>    </a:t>
            </a:r>
            <a:r>
              <a:rPr lang="en-US" altLang="zh-CN" sz="1500" b="1" kern="0" dirty="0" err="1" smtClean="0"/>
              <a:t>mi.A</a:t>
            </a:r>
            <a:r>
              <a:rPr lang="en-US" altLang="zh-CN" sz="1500" b="1" kern="0" dirty="0" smtClean="0"/>
              <a:t>::f();	//L2：</a:t>
            </a:r>
            <a:r>
              <a:rPr lang="zh-CN" altLang="en-US" sz="1500" b="1" kern="0" dirty="0" smtClean="0"/>
              <a:t>正确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500" b="1" kern="0" dirty="0" smtClean="0"/>
              <a:t>} </a:t>
            </a:r>
            <a:endParaRPr lang="en-US" altLang="zh-CN" sz="1500" b="1" kern="0" dirty="0"/>
          </a:p>
        </p:txBody>
      </p:sp>
      <p:pic>
        <p:nvPicPr>
          <p:cNvPr id="5" name="Picture 3" descr="B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5"/>
            <a:ext cx="3609228" cy="295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对话气泡: 矩形 1"/>
          <p:cNvSpPr/>
          <p:nvPr/>
        </p:nvSpPr>
        <p:spPr>
          <a:xfrm>
            <a:off x="5652120" y="5877272"/>
            <a:ext cx="2952328" cy="864096"/>
          </a:xfrm>
          <a:prstGeom prst="wedgeRectCallout">
            <a:avLst>
              <a:gd name="adj1" fmla="val -20991"/>
              <a:gd name="adj2" fmla="val -980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从</a:t>
            </a:r>
            <a:r>
              <a:rPr lang="en-US" altLang="zh-CN" sz="1400" b="1" dirty="0">
                <a:solidFill>
                  <a:schemeClr val="tx1"/>
                </a:solidFill>
              </a:rPr>
              <a:t>MI</a:t>
            </a:r>
            <a:r>
              <a:rPr lang="zh-CN" altLang="en-US" sz="1400" b="1" dirty="0">
                <a:solidFill>
                  <a:schemeClr val="tx1"/>
                </a:solidFill>
              </a:rPr>
              <a:t>的类图可以看出，它有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</a:rPr>
              <a:t>个</a:t>
            </a:r>
            <a:r>
              <a:rPr lang="en-US" altLang="zh-CN" sz="1400" b="1" dirty="0">
                <a:solidFill>
                  <a:schemeClr val="tx1"/>
                </a:solidFill>
              </a:rPr>
              <a:t>f()</a:t>
            </a:r>
            <a:r>
              <a:rPr lang="zh-CN" altLang="en-US" sz="1400" b="1" dirty="0">
                <a:solidFill>
                  <a:schemeClr val="tx1"/>
                </a:solidFill>
              </a:rPr>
              <a:t>函数，因此在调用时，需要像</a:t>
            </a:r>
            <a:r>
              <a:rPr lang="en-US" altLang="zh-CN" sz="1400" b="1" dirty="0">
                <a:solidFill>
                  <a:schemeClr val="tx1"/>
                </a:solidFill>
              </a:rPr>
              <a:t>L2</a:t>
            </a:r>
            <a:r>
              <a:rPr lang="zh-CN" altLang="en-US" sz="1400" b="1" dirty="0">
                <a:solidFill>
                  <a:schemeClr val="tx1"/>
                </a:solidFill>
              </a:rPr>
              <a:t>语句那样指出调用函数出自的基类</a:t>
            </a:r>
          </a:p>
        </p:txBody>
      </p:sp>
    </p:spTree>
    <p:extLst>
      <p:ext uri="{BB962C8B-B14F-4D97-AF65-F5344CB8AC3E}">
        <p14:creationId xmlns:p14="http://schemas.microsoft.com/office/powerpoint/2010/main" val="28781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58" y="188640"/>
            <a:ext cx="7772400" cy="6483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4.7.3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多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继承的构造函数与析构函数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282" y="1268760"/>
            <a:ext cx="8568952" cy="4032448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400" b="1" dirty="0"/>
              <a:t>派生类必须负责为每个基类的构造函数提供初始化参数，构造的方法和原则与单继承相同。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400" b="1" dirty="0"/>
              <a:t>构造函数的调用次序仍然是先基类，再对象成员，然后才是派生类的构造函数。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400" b="1" dirty="0"/>
              <a:t>基类构造函数的调用次序与它们在被继承时的声明次序相同，与它们在派生类构造函数的初始化列表中的次序没有关系。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400" b="1" dirty="0"/>
              <a:t>多继承方式下的析构函数调用次序仍然与构造函数的调用次序相反。</a:t>
            </a:r>
          </a:p>
        </p:txBody>
      </p:sp>
    </p:spTree>
    <p:extLst>
      <p:ext uri="{BB962C8B-B14F-4D97-AF65-F5344CB8AC3E}">
        <p14:creationId xmlns:p14="http://schemas.microsoft.com/office/powerpoint/2010/main" val="38024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036496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4-17】  </a:t>
            </a:r>
            <a:r>
              <a:rPr lang="zh-CN" altLang="en-US" sz="2400" b="1" dirty="0">
                <a:solidFill>
                  <a:srgbClr val="0000CC"/>
                </a:solidFill>
              </a:rPr>
              <a:t>类</a:t>
            </a:r>
            <a:r>
              <a:rPr lang="en-US" altLang="zh-CN" sz="2400" b="1" dirty="0">
                <a:solidFill>
                  <a:srgbClr val="0000CC"/>
                </a:solidFill>
              </a:rPr>
              <a:t>Base1</a:t>
            </a:r>
            <a:r>
              <a:rPr lang="zh-CN" altLang="en-US" sz="2400" b="1" dirty="0">
                <a:solidFill>
                  <a:srgbClr val="0000CC"/>
                </a:solidFill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</a:rPr>
              <a:t>Base2</a:t>
            </a:r>
            <a:r>
              <a:rPr lang="zh-CN" altLang="en-US" sz="2400" b="1" dirty="0">
                <a:solidFill>
                  <a:srgbClr val="0000CC"/>
                </a:solidFill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</a:rPr>
              <a:t>Base3</a:t>
            </a:r>
            <a:r>
              <a:rPr lang="zh-CN" altLang="en-US" sz="2400" b="1" dirty="0">
                <a:solidFill>
                  <a:srgbClr val="0000CC"/>
                </a:solidFill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</a:rPr>
              <a:t>Derived</a:t>
            </a:r>
            <a:r>
              <a:rPr lang="zh-CN" altLang="en-US" sz="2400" b="1" dirty="0">
                <a:solidFill>
                  <a:srgbClr val="0000CC"/>
                </a:solidFill>
              </a:rPr>
              <a:t>的继承关系如图所示，验证其构造函数和析构函数的调用次序。</a:t>
            </a:r>
          </a:p>
        </p:txBody>
      </p:sp>
      <p:pic>
        <p:nvPicPr>
          <p:cNvPr id="62467" name="Picture 3" descr="B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2" y="2348880"/>
            <a:ext cx="856895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4.7.3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多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继承的构造函数与析构函数</a:t>
            </a:r>
          </a:p>
        </p:txBody>
      </p:sp>
    </p:spTree>
    <p:extLst>
      <p:ext uri="{BB962C8B-B14F-4D97-AF65-F5344CB8AC3E}">
        <p14:creationId xmlns:p14="http://schemas.microsoft.com/office/powerpoint/2010/main" val="57046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3816424" cy="66247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 smtClean="0"/>
              <a:t>#</a:t>
            </a:r>
            <a:r>
              <a:rPr lang="en-US" altLang="zh-CN" sz="1400" b="1" dirty="0"/>
              <a:t>include &lt;</a:t>
            </a:r>
            <a:r>
              <a:rPr lang="en-US" altLang="zh-CN" sz="1400" b="1" dirty="0" err="1"/>
              <a:t>iostream</a:t>
            </a:r>
            <a:r>
              <a:rPr lang="en-US" altLang="zh-CN" sz="1400" b="1" dirty="0"/>
              <a:t>&gt;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using namespace </a:t>
            </a:r>
            <a:r>
              <a:rPr lang="en-US" altLang="zh-CN" sz="1400" b="1" dirty="0" err="1"/>
              <a:t>std</a:t>
            </a:r>
            <a:r>
              <a:rPr lang="en-US" altLang="zh-CN" sz="1400" b="1" dirty="0"/>
              <a:t>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class Base1</a:t>
            </a:r>
            <a:r>
              <a:rPr lang="en-US" altLang="zh-CN" sz="1400" b="1" dirty="0"/>
              <a:t>{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private: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x;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public: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Base1(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a=1){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    x=a;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CC"/>
                </a:solidFill>
              </a:rPr>
              <a:t>cout</a:t>
            </a:r>
            <a:r>
              <a:rPr lang="en-US" altLang="zh-CN" sz="1400" b="1" dirty="0">
                <a:solidFill>
                  <a:srgbClr val="0000CC"/>
                </a:solidFill>
              </a:rPr>
              <a:t>&lt;&lt;"Base1 constructor x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=“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 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              &lt;&lt;</a:t>
            </a:r>
            <a:r>
              <a:rPr lang="en-US" altLang="zh-CN" sz="1400" b="1" dirty="0">
                <a:solidFill>
                  <a:srgbClr val="0000CC"/>
                </a:solidFill>
              </a:rPr>
              <a:t>x&lt;&lt;</a:t>
            </a:r>
            <a:r>
              <a:rPr lang="en-US" altLang="zh-CN" sz="1400" b="1" dirty="0" err="1">
                <a:solidFill>
                  <a:srgbClr val="0000CC"/>
                </a:solidFill>
              </a:rPr>
              <a:t>endl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;</a:t>
            </a:r>
            <a:r>
              <a:rPr lang="en-US" altLang="zh-CN" sz="1400" b="1" dirty="0">
                <a:solidFill>
                  <a:srgbClr val="0000CC"/>
                </a:solidFill>
              </a:rPr>
              <a:t> </a:t>
            </a:r>
            <a:r>
              <a:rPr lang="en-US" altLang="zh-CN" sz="1400" b="1" dirty="0" smtClean="0"/>
              <a:t>}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~Base1(){ </a:t>
            </a: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rgbClr val="0000CC"/>
                </a:solidFill>
              </a:rPr>
              <a:t>        </a:t>
            </a:r>
            <a:r>
              <a:rPr lang="en-US" altLang="zh-CN" sz="1400" b="1" dirty="0" err="1" smtClean="0">
                <a:solidFill>
                  <a:srgbClr val="0000CC"/>
                </a:solidFill>
              </a:rPr>
              <a:t>cout</a:t>
            </a:r>
            <a:r>
              <a:rPr lang="en-US" altLang="zh-CN" sz="1400" b="1" dirty="0">
                <a:solidFill>
                  <a:srgbClr val="0000CC"/>
                </a:solidFill>
              </a:rPr>
              <a:t>&lt;&lt;"Base1 destructor..."&lt;&lt;</a:t>
            </a:r>
            <a:r>
              <a:rPr lang="en-US" altLang="zh-CN" sz="1400" b="1" dirty="0" err="1">
                <a:solidFill>
                  <a:srgbClr val="0000CC"/>
                </a:solidFill>
              </a:rPr>
              <a:t>endl</a:t>
            </a:r>
            <a:r>
              <a:rPr lang="en-US" altLang="zh-CN" sz="1400" b="1" dirty="0">
                <a:solidFill>
                  <a:srgbClr val="0000CC"/>
                </a:solidFill>
              </a:rPr>
              <a:t>; </a:t>
            </a:r>
            <a:r>
              <a:rPr lang="en-US" altLang="zh-CN" sz="1400" b="1" dirty="0"/>
              <a:t>}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 smtClean="0"/>
              <a:t>};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class Base2</a:t>
            </a:r>
            <a:r>
              <a:rPr lang="en-US" altLang="zh-CN" sz="1400" b="1" dirty="0"/>
              <a:t>{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private: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y;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public: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Base2(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a){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    y=a;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        </a:t>
            </a:r>
            <a:r>
              <a:rPr lang="en-US" altLang="zh-CN" sz="1400" b="1" dirty="0" err="1">
                <a:solidFill>
                  <a:srgbClr val="0000CC"/>
                </a:solidFill>
              </a:rPr>
              <a:t>cout</a:t>
            </a:r>
            <a:r>
              <a:rPr lang="en-US" altLang="zh-CN" sz="1400" b="1" dirty="0">
                <a:solidFill>
                  <a:srgbClr val="0000CC"/>
                </a:solidFill>
              </a:rPr>
              <a:t>&lt;&lt;"Base2 constructor y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=“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 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              &lt;&lt;</a:t>
            </a:r>
            <a:r>
              <a:rPr lang="en-US" altLang="zh-CN" sz="1400" b="1" dirty="0">
                <a:solidFill>
                  <a:srgbClr val="0000CC"/>
                </a:solidFill>
              </a:rPr>
              <a:t>y&lt;&lt;</a:t>
            </a:r>
            <a:r>
              <a:rPr lang="en-US" altLang="zh-CN" sz="1400" b="1" dirty="0" err="1">
                <a:solidFill>
                  <a:srgbClr val="0000CC"/>
                </a:solidFill>
              </a:rPr>
              <a:t>endl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; </a:t>
            </a:r>
            <a:r>
              <a:rPr lang="en-US" altLang="zh-CN" sz="1400" b="1" dirty="0" smtClean="0"/>
              <a:t>}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    </a:t>
            </a:r>
            <a:r>
              <a:rPr lang="en-US" altLang="zh-CN" sz="1400" b="1" dirty="0"/>
              <a:t>~Base2(){ </a:t>
            </a: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 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       </a:t>
            </a:r>
            <a:r>
              <a:rPr lang="en-US" altLang="zh-CN" sz="1400" b="1" dirty="0" err="1" smtClean="0">
                <a:solidFill>
                  <a:srgbClr val="0000CC"/>
                </a:solidFill>
              </a:rPr>
              <a:t>cout</a:t>
            </a:r>
            <a:r>
              <a:rPr lang="en-US" altLang="zh-CN" sz="1400" b="1" dirty="0">
                <a:solidFill>
                  <a:srgbClr val="0000CC"/>
                </a:solidFill>
              </a:rPr>
              <a:t>&lt;&lt;"Base2 destructor..."&lt;&lt;</a:t>
            </a:r>
            <a:r>
              <a:rPr lang="en-US" altLang="zh-CN" sz="1400" b="1" dirty="0" err="1">
                <a:solidFill>
                  <a:srgbClr val="0000CC"/>
                </a:solidFill>
              </a:rPr>
              <a:t>endl</a:t>
            </a:r>
            <a:r>
              <a:rPr lang="en-US" altLang="zh-CN" sz="1400" b="1" dirty="0">
                <a:solidFill>
                  <a:srgbClr val="0000CC"/>
                </a:solidFill>
              </a:rPr>
              <a:t>; </a:t>
            </a:r>
            <a:r>
              <a:rPr lang="en-US" altLang="zh-CN" sz="1400" b="1" dirty="0"/>
              <a:t>}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};</a:t>
            </a:r>
            <a:endParaRPr lang="zh-CN" altLang="zh-CN" sz="1400" b="1" dirty="0"/>
          </a:p>
          <a:p>
            <a:pPr marL="0" indent="0">
              <a:buNone/>
            </a:pPr>
            <a:endParaRPr lang="zh-CN" altLang="zh-CN" sz="1600" b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594" y="0"/>
            <a:ext cx="5368934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class Base3</a:t>
            </a:r>
            <a:r>
              <a:rPr lang="en-US" altLang="zh-CN" sz="1400" b="1" dirty="0"/>
              <a:t>{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private: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z;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public: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Base3(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a){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    z=a;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        </a:t>
            </a:r>
            <a:r>
              <a:rPr lang="en-US" altLang="zh-CN" sz="1400" b="1" dirty="0" err="1">
                <a:solidFill>
                  <a:srgbClr val="0000CC"/>
                </a:solidFill>
              </a:rPr>
              <a:t>cout</a:t>
            </a:r>
            <a:r>
              <a:rPr lang="en-US" altLang="zh-CN" sz="1400" b="1" dirty="0">
                <a:solidFill>
                  <a:srgbClr val="0000CC"/>
                </a:solidFill>
              </a:rPr>
              <a:t>&lt;&lt;"Base3 constructor z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=“&lt;&lt;</a:t>
            </a:r>
            <a:r>
              <a:rPr lang="en-US" altLang="zh-CN" sz="1400" b="1" dirty="0">
                <a:solidFill>
                  <a:srgbClr val="0000CC"/>
                </a:solidFill>
              </a:rPr>
              <a:t>z&lt;&lt;</a:t>
            </a:r>
            <a:r>
              <a:rPr lang="en-US" altLang="zh-CN" sz="1400" b="1" dirty="0" err="1">
                <a:solidFill>
                  <a:srgbClr val="0000CC"/>
                </a:solidFill>
              </a:rPr>
              <a:t>endl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;</a:t>
            </a:r>
            <a:r>
              <a:rPr lang="en-US" altLang="zh-CN" sz="1400" b="1" dirty="0" smtClean="0"/>
              <a:t>}</a:t>
            </a:r>
            <a:endParaRPr lang="zh-CN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CC"/>
                </a:solidFill>
              </a:rPr>
              <a:t>    ~Base3(){ </a:t>
            </a:r>
            <a:r>
              <a:rPr lang="en-US" altLang="zh-CN" sz="1400" b="1" dirty="0" err="1">
                <a:solidFill>
                  <a:srgbClr val="0000CC"/>
                </a:solidFill>
              </a:rPr>
              <a:t>cout</a:t>
            </a:r>
            <a:r>
              <a:rPr lang="en-US" altLang="zh-CN" sz="1400" b="1" dirty="0">
                <a:solidFill>
                  <a:srgbClr val="0000CC"/>
                </a:solidFill>
              </a:rPr>
              <a:t>&lt;&lt;"Base3 destructor..."&lt;&lt;</a:t>
            </a:r>
            <a:r>
              <a:rPr lang="en-US" altLang="zh-CN" sz="1400" b="1" dirty="0" err="1">
                <a:solidFill>
                  <a:srgbClr val="0000CC"/>
                </a:solidFill>
              </a:rPr>
              <a:t>endl</a:t>
            </a:r>
            <a:r>
              <a:rPr lang="en-US" altLang="zh-CN" sz="1400" b="1" dirty="0">
                <a:solidFill>
                  <a:srgbClr val="0000CC"/>
                </a:solidFill>
              </a:rPr>
              <a:t>; }</a:t>
            </a:r>
            <a:endParaRPr lang="zh-CN" altLang="zh-CN" sz="1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400" b="1" dirty="0" smtClean="0"/>
              <a:t>};</a:t>
            </a:r>
            <a:endParaRPr lang="en-US" altLang="zh-CN" sz="1400" b="1" kern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400" b="1" kern="0" dirty="0" smtClean="0">
                <a:solidFill>
                  <a:srgbClr val="FF0000"/>
                </a:solidFill>
              </a:rPr>
              <a:t>class</a:t>
            </a:r>
            <a:r>
              <a:rPr lang="en-US" altLang="zh-CN" sz="1400" b="1" kern="0" dirty="0" smtClean="0"/>
              <a:t> </a:t>
            </a:r>
            <a:r>
              <a:rPr lang="en-US" altLang="zh-CN" sz="1400" b="1" kern="0" dirty="0" err="1" smtClean="0">
                <a:solidFill>
                  <a:srgbClr val="FF0000"/>
                </a:solidFill>
              </a:rPr>
              <a:t>Derived</a:t>
            </a:r>
            <a:r>
              <a:rPr lang="en-US" altLang="zh-CN" sz="1400" b="1" kern="0" dirty="0" err="1" smtClean="0"/>
              <a:t>:public</a:t>
            </a:r>
            <a:r>
              <a:rPr lang="en-US" altLang="zh-CN" sz="1400" b="1" kern="0" dirty="0" smtClean="0"/>
              <a:t>  Base1,protected Base2,private Base3{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private: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    </a:t>
            </a:r>
            <a:r>
              <a:rPr lang="en-US" altLang="zh-CN" sz="1400" b="1" kern="0" dirty="0" err="1" smtClean="0"/>
              <a:t>int</a:t>
            </a:r>
            <a:r>
              <a:rPr lang="en-US" altLang="zh-CN" sz="1400" b="1" kern="0" dirty="0" smtClean="0"/>
              <a:t> y;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public: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    Derived(</a:t>
            </a:r>
            <a:r>
              <a:rPr lang="en-US" altLang="zh-CN" sz="1400" b="1" kern="0" dirty="0" err="1" smtClean="0"/>
              <a:t>int</a:t>
            </a:r>
            <a:r>
              <a:rPr lang="en-US" altLang="zh-CN" sz="1400" b="1" kern="0" dirty="0" smtClean="0"/>
              <a:t> </a:t>
            </a:r>
            <a:r>
              <a:rPr lang="en-US" altLang="zh-CN" sz="1400" b="1" kern="0" dirty="0" err="1" smtClean="0"/>
              <a:t>a,int</a:t>
            </a:r>
            <a:r>
              <a:rPr lang="en-US" altLang="zh-CN" sz="1400" b="1" kern="0" dirty="0" smtClean="0"/>
              <a:t> </a:t>
            </a:r>
            <a:r>
              <a:rPr lang="en-US" altLang="zh-CN" sz="1400" b="1" kern="0" dirty="0" err="1" smtClean="0"/>
              <a:t>b,int</a:t>
            </a:r>
            <a:r>
              <a:rPr lang="en-US" altLang="zh-CN" sz="1400" b="1" kern="0" dirty="0" smtClean="0"/>
              <a:t> c):Base3(b),Base2(a){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        y=c;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>
                <a:solidFill>
                  <a:srgbClr val="0000CC"/>
                </a:solidFill>
              </a:rPr>
              <a:t>        </a:t>
            </a:r>
            <a:r>
              <a:rPr lang="en-US" altLang="zh-CN" sz="1400" b="1" kern="0" dirty="0" err="1" smtClean="0">
                <a:solidFill>
                  <a:srgbClr val="0000CC"/>
                </a:solidFill>
              </a:rPr>
              <a:t>cout</a:t>
            </a:r>
            <a:r>
              <a:rPr lang="en-US" altLang="zh-CN" sz="1400" b="1" kern="0" dirty="0" smtClean="0">
                <a:solidFill>
                  <a:srgbClr val="0000CC"/>
                </a:solidFill>
              </a:rPr>
              <a:t>&lt;&lt;"Derived constructor y=“&lt;&lt;y&lt;&lt;</a:t>
            </a:r>
            <a:r>
              <a:rPr lang="en-US" altLang="zh-CN" sz="1400" b="1" kern="0" dirty="0" err="1" smtClean="0">
                <a:solidFill>
                  <a:srgbClr val="0000CC"/>
                </a:solidFill>
              </a:rPr>
              <a:t>endl</a:t>
            </a:r>
            <a:r>
              <a:rPr lang="en-US" altLang="zh-CN" sz="1400" b="1" kern="0" dirty="0" smtClean="0">
                <a:solidFill>
                  <a:srgbClr val="0000CC"/>
                </a:solidFill>
              </a:rPr>
              <a:t>;</a:t>
            </a:r>
            <a:endParaRPr lang="zh-CN" altLang="zh-CN" sz="14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    }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    </a:t>
            </a:r>
            <a:r>
              <a:rPr lang="en-US" altLang="zh-CN" sz="1400" b="1" kern="0" dirty="0" smtClean="0">
                <a:solidFill>
                  <a:srgbClr val="0000CC"/>
                </a:solidFill>
              </a:rPr>
              <a:t>~Derived(){ </a:t>
            </a:r>
            <a:r>
              <a:rPr lang="en-US" altLang="zh-CN" sz="1400" b="1" kern="0" dirty="0" err="1" smtClean="0">
                <a:solidFill>
                  <a:srgbClr val="0000CC"/>
                </a:solidFill>
              </a:rPr>
              <a:t>cout</a:t>
            </a:r>
            <a:r>
              <a:rPr lang="en-US" altLang="zh-CN" sz="1400" b="1" kern="0" dirty="0" smtClean="0">
                <a:solidFill>
                  <a:srgbClr val="0000CC"/>
                </a:solidFill>
              </a:rPr>
              <a:t>&lt;&lt;"Derived destructor...“&lt;&lt;</a:t>
            </a:r>
            <a:r>
              <a:rPr lang="en-US" altLang="zh-CN" sz="1400" b="1" kern="0" dirty="0" err="1" smtClean="0">
                <a:solidFill>
                  <a:srgbClr val="0000CC"/>
                </a:solidFill>
              </a:rPr>
              <a:t>endl</a:t>
            </a:r>
            <a:r>
              <a:rPr lang="en-US" altLang="zh-CN" sz="1400" b="1" kern="0" dirty="0" smtClean="0">
                <a:solidFill>
                  <a:srgbClr val="0000CC"/>
                </a:solidFill>
              </a:rPr>
              <a:t>; }</a:t>
            </a:r>
            <a:endParaRPr lang="zh-CN" altLang="zh-CN" sz="1400" b="1" kern="0" dirty="0" smtClean="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};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void main(){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r>
              <a:rPr lang="en-US" altLang="zh-CN" sz="1400" b="1" kern="0" dirty="0" smtClean="0">
                <a:solidFill>
                  <a:srgbClr val="FF0000"/>
                </a:solidFill>
              </a:rPr>
              <a:t>    Derived d(2,3,4);</a:t>
            </a:r>
            <a:endParaRPr lang="zh-CN" altLang="zh-CN" sz="1400" b="1" kern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400" b="1" kern="0" dirty="0" smtClean="0"/>
              <a:t>}</a:t>
            </a:r>
            <a:endParaRPr lang="zh-CN" altLang="zh-CN" sz="1400" b="1" kern="0" dirty="0" smtClean="0"/>
          </a:p>
          <a:p>
            <a:pPr marL="0" indent="0">
              <a:buFontTx/>
              <a:buNone/>
            </a:pPr>
            <a:endParaRPr lang="zh-CN" altLang="en-US" sz="2000" kern="0" dirty="0"/>
          </a:p>
        </p:txBody>
      </p:sp>
      <p:sp>
        <p:nvSpPr>
          <p:cNvPr id="7" name="对话气泡: 矩形 1"/>
          <p:cNvSpPr/>
          <p:nvPr/>
        </p:nvSpPr>
        <p:spPr>
          <a:xfrm>
            <a:off x="6444208" y="4697760"/>
            <a:ext cx="2448272" cy="2160240"/>
          </a:xfrm>
          <a:prstGeom prst="wedgeRectCallout">
            <a:avLst>
              <a:gd name="adj1" fmla="val -82342"/>
              <a:gd name="adj2" fmla="val -219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b="1" dirty="0">
                <a:solidFill>
                  <a:srgbClr val="FF0000"/>
                </a:solidFill>
              </a:rPr>
              <a:t>本程序的运行结果如下：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Base1 constructor x=1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Base2 constructor y=2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Base3 constructor z=3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Derived constructor y=4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Derived destructor...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Base3 destructor...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Base2 destructor...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Base1 destructor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...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1. </a:t>
            </a:r>
            <a:r>
              <a:rPr lang="zh-CN" altLang="en-US" sz="2400" b="1" dirty="0">
                <a:solidFill>
                  <a:srgbClr val="0000CC"/>
                </a:solidFill>
              </a:rPr>
              <a:t>引入的虚拟继承的原因</a:t>
            </a:r>
          </a:p>
          <a:p>
            <a:pPr eaLnBrk="1" hangingPunct="1">
              <a:buFontTx/>
              <a:buNone/>
            </a:pPr>
            <a:r>
              <a:rPr lang="zh-CN" altLang="en-US" sz="2200" b="1" dirty="0"/>
              <a:t>     派生类间接继承同一基类使得间接基类（</a:t>
            </a:r>
            <a:r>
              <a:rPr lang="en-US" altLang="zh-CN" sz="2200" b="1" dirty="0"/>
              <a:t>Person</a:t>
            </a:r>
            <a:r>
              <a:rPr lang="zh-CN" altLang="en-US" sz="2200" b="1" dirty="0"/>
              <a:t>）在派生类中有多份拷贝，引发二义性。</a:t>
            </a:r>
          </a:p>
          <a:p>
            <a:pPr eaLnBrk="1" hangingPunct="1"/>
            <a:endParaRPr lang="en-US" altLang="zh-CN" sz="2400" b="1" dirty="0"/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5724525" y="2492375"/>
            <a:ext cx="2663825" cy="3689350"/>
            <a:chOff x="2245" y="1696"/>
            <a:chExt cx="1678" cy="2324"/>
          </a:xfrm>
        </p:grpSpPr>
        <p:grpSp>
          <p:nvGrpSpPr>
            <p:cNvPr id="63494" name="Group 4"/>
            <p:cNvGrpSpPr>
              <a:grpSpLocks/>
            </p:cNvGrpSpPr>
            <p:nvPr/>
          </p:nvGrpSpPr>
          <p:grpSpPr bwMode="auto">
            <a:xfrm>
              <a:off x="2245" y="1696"/>
              <a:ext cx="1678" cy="2324"/>
              <a:chOff x="2245" y="1696"/>
              <a:chExt cx="1678" cy="2324"/>
            </a:xfrm>
          </p:grpSpPr>
          <p:sp>
            <p:nvSpPr>
              <p:cNvPr id="63507" name="Rectangle 5"/>
              <p:cNvSpPr>
                <a:spLocks noChangeArrowheads="1"/>
              </p:cNvSpPr>
              <p:nvPr/>
            </p:nvSpPr>
            <p:spPr bwMode="auto">
              <a:xfrm>
                <a:off x="2245" y="1696"/>
                <a:ext cx="167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rebuchet MS" panose="020B0603020202020204" pitchFamily="34" charset="0"/>
                  </a:rPr>
                  <a:t>stuEmployee</a:t>
                </a:r>
              </a:p>
            </p:txBody>
          </p:sp>
          <p:sp>
            <p:nvSpPr>
              <p:cNvPr id="63508" name="Rectangle 6"/>
              <p:cNvSpPr>
                <a:spLocks noChangeArrowheads="1"/>
              </p:cNvSpPr>
              <p:nvPr/>
            </p:nvSpPr>
            <p:spPr bwMode="auto">
              <a:xfrm>
                <a:off x="2245" y="1888"/>
                <a:ext cx="1678" cy="213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160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3495" name="Group 7"/>
            <p:cNvGrpSpPr>
              <a:grpSpLocks/>
            </p:cNvGrpSpPr>
            <p:nvPr/>
          </p:nvGrpSpPr>
          <p:grpSpPr bwMode="auto">
            <a:xfrm>
              <a:off x="2517" y="1979"/>
              <a:ext cx="1104" cy="861"/>
              <a:chOff x="2517" y="1979"/>
              <a:chExt cx="1104" cy="861"/>
            </a:xfrm>
          </p:grpSpPr>
          <p:sp>
            <p:nvSpPr>
              <p:cNvPr id="63505" name="Rectangle 8"/>
              <p:cNvSpPr>
                <a:spLocks noChangeArrowheads="1"/>
              </p:cNvSpPr>
              <p:nvPr/>
            </p:nvSpPr>
            <p:spPr bwMode="auto">
              <a:xfrm>
                <a:off x="2517" y="1979"/>
                <a:ext cx="1104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rebuchet MS" panose="020B0603020202020204" pitchFamily="34" charset="0"/>
                  </a:rPr>
                  <a:t>Student</a:t>
                </a:r>
              </a:p>
            </p:txBody>
          </p:sp>
          <p:sp>
            <p:nvSpPr>
              <p:cNvPr id="63506" name="Rectangle 9"/>
              <p:cNvSpPr>
                <a:spLocks noChangeArrowheads="1"/>
              </p:cNvSpPr>
              <p:nvPr/>
            </p:nvSpPr>
            <p:spPr bwMode="auto">
              <a:xfrm>
                <a:off x="2517" y="2160"/>
                <a:ext cx="1104" cy="6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160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3496" name="Group 10"/>
            <p:cNvGrpSpPr>
              <a:grpSpLocks/>
            </p:cNvGrpSpPr>
            <p:nvPr/>
          </p:nvGrpSpPr>
          <p:grpSpPr bwMode="auto">
            <a:xfrm>
              <a:off x="2697" y="2251"/>
              <a:ext cx="817" cy="500"/>
              <a:chOff x="2426" y="1570"/>
              <a:chExt cx="817" cy="500"/>
            </a:xfrm>
          </p:grpSpPr>
          <p:sp>
            <p:nvSpPr>
              <p:cNvPr id="63503" name="Rectangle 11"/>
              <p:cNvSpPr>
                <a:spLocks noChangeArrowheads="1"/>
              </p:cNvSpPr>
              <p:nvPr/>
            </p:nvSpPr>
            <p:spPr bwMode="auto">
              <a:xfrm>
                <a:off x="2426" y="1570"/>
                <a:ext cx="817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rebuchet MS" panose="020B0603020202020204" pitchFamily="34" charset="0"/>
                  </a:rPr>
                  <a:t>Person </a:t>
                </a:r>
              </a:p>
            </p:txBody>
          </p:sp>
          <p:sp>
            <p:nvSpPr>
              <p:cNvPr id="63504" name="Rectangle 12"/>
              <p:cNvSpPr>
                <a:spLocks noChangeArrowheads="1"/>
              </p:cNvSpPr>
              <p:nvPr/>
            </p:nvSpPr>
            <p:spPr bwMode="auto">
              <a:xfrm>
                <a:off x="2426" y="1752"/>
                <a:ext cx="8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latin typeface="Trebuchet MS" panose="020B0603020202020204" pitchFamily="34" charset="0"/>
                  </a:rPr>
                  <a:t>name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latin typeface="Trebuchet MS" panose="020B0603020202020204" pitchFamily="34" charset="0"/>
                  </a:rPr>
                  <a:t>…</a:t>
                </a:r>
              </a:p>
            </p:txBody>
          </p:sp>
        </p:grpSp>
        <p:grpSp>
          <p:nvGrpSpPr>
            <p:cNvPr id="63497" name="Group 13"/>
            <p:cNvGrpSpPr>
              <a:grpSpLocks/>
            </p:cNvGrpSpPr>
            <p:nvPr/>
          </p:nvGrpSpPr>
          <p:grpSpPr bwMode="auto">
            <a:xfrm>
              <a:off x="2517" y="2931"/>
              <a:ext cx="1104" cy="907"/>
              <a:chOff x="2517" y="2931"/>
              <a:chExt cx="1104" cy="907"/>
            </a:xfrm>
          </p:grpSpPr>
          <p:sp>
            <p:nvSpPr>
              <p:cNvPr id="63501" name="Rectangle 14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1104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rebuchet MS" panose="020B0603020202020204" pitchFamily="34" charset="0"/>
                  </a:rPr>
                  <a:t>Employee</a:t>
                </a:r>
              </a:p>
            </p:txBody>
          </p:sp>
          <p:sp>
            <p:nvSpPr>
              <p:cNvPr id="63502" name="Rectangle 15"/>
              <p:cNvSpPr>
                <a:spLocks noChangeArrowheads="1"/>
              </p:cNvSpPr>
              <p:nvPr/>
            </p:nvSpPr>
            <p:spPr bwMode="auto">
              <a:xfrm>
                <a:off x="2517" y="3112"/>
                <a:ext cx="1104" cy="72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160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63498" name="Group 16"/>
            <p:cNvGrpSpPr>
              <a:grpSpLocks/>
            </p:cNvGrpSpPr>
            <p:nvPr/>
          </p:nvGrpSpPr>
          <p:grpSpPr bwMode="auto">
            <a:xfrm>
              <a:off x="2699" y="3202"/>
              <a:ext cx="817" cy="500"/>
              <a:chOff x="2426" y="1570"/>
              <a:chExt cx="817" cy="500"/>
            </a:xfrm>
          </p:grpSpPr>
          <p:sp>
            <p:nvSpPr>
              <p:cNvPr id="63499" name="Rectangle 17"/>
              <p:cNvSpPr>
                <a:spLocks noChangeArrowheads="1"/>
              </p:cNvSpPr>
              <p:nvPr/>
            </p:nvSpPr>
            <p:spPr bwMode="auto">
              <a:xfrm>
                <a:off x="2426" y="1570"/>
                <a:ext cx="817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rebuchet MS" panose="020B0603020202020204" pitchFamily="34" charset="0"/>
                  </a:rPr>
                  <a:t>Person </a:t>
                </a:r>
              </a:p>
            </p:txBody>
          </p:sp>
          <p:sp>
            <p:nvSpPr>
              <p:cNvPr id="63500" name="Rectangle 18"/>
              <p:cNvSpPr>
                <a:spLocks noChangeArrowheads="1"/>
              </p:cNvSpPr>
              <p:nvPr/>
            </p:nvSpPr>
            <p:spPr bwMode="auto">
              <a:xfrm>
                <a:off x="2426" y="1752"/>
                <a:ext cx="817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latin typeface="Trebuchet MS" panose="020B0603020202020204" pitchFamily="34" charset="0"/>
                  </a:rPr>
                  <a:t>name</a:t>
                </a:r>
                <a:br>
                  <a:rPr kumimoji="1" lang="en-US" altLang="zh-CN" sz="1600">
                    <a:latin typeface="Trebuchet MS" panose="020B0603020202020204" pitchFamily="34" charset="0"/>
                  </a:rPr>
                </a:br>
                <a:r>
                  <a:rPr kumimoji="1" lang="en-US" altLang="zh-CN" sz="1600">
                    <a:latin typeface="Trebuchet MS" panose="020B0603020202020204" pitchFamily="34" charset="0"/>
                  </a:rPr>
                  <a:t>…</a:t>
                </a:r>
              </a:p>
            </p:txBody>
          </p:sp>
        </p:grpSp>
      </p:grpSp>
      <p:sp>
        <p:nvSpPr>
          <p:cNvPr id="63492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134937"/>
            <a:ext cx="7772400" cy="701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4.8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虚拟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pic>
        <p:nvPicPr>
          <p:cNvPr id="63493" name="Picture 20" descr="B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31638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438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995" y="1124744"/>
            <a:ext cx="8133085" cy="5328444"/>
          </a:xfrm>
          <a:noFill/>
        </p:spPr>
        <p:txBody>
          <a:bodyPr/>
          <a:lstStyle/>
          <a:p>
            <a:pPr eaLnBrk="1" hangingPunct="1"/>
            <a:r>
              <a:rPr lang="zh-CN" altLang="en-US" sz="2400" b="1" dirty="0"/>
              <a:t>虚拟继承使基类在派生类中只存在一份拷贝，解决了基类数据成员的二义性</a:t>
            </a:r>
            <a:r>
              <a:rPr lang="zh-CN" altLang="en-US" sz="2400" b="1" dirty="0" smtClean="0"/>
              <a:t>问题。</a:t>
            </a:r>
            <a:endParaRPr lang="zh-CN" altLang="en-US" sz="2400" b="1" dirty="0"/>
          </a:p>
          <a:p>
            <a:pPr eaLnBrk="1" hangingPunct="1"/>
            <a:endParaRPr lang="en-US" altLang="zh-CN" sz="2800" b="1" dirty="0"/>
          </a:p>
        </p:txBody>
      </p:sp>
      <p:pic>
        <p:nvPicPr>
          <p:cNvPr id="64515" name="Picture 3" descr="b4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5" y="2276475"/>
            <a:ext cx="38163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 descr="b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276475"/>
            <a:ext cx="337185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134937"/>
            <a:ext cx="7772400" cy="7016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4.8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虚拟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继承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1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4194</Words>
  <Application>Microsoft Office PowerPoint</Application>
  <PresentationFormat>全屏显示(4:3)</PresentationFormat>
  <Paragraphs>647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Times New Roman</vt:lpstr>
      <vt:lpstr>Trebuchet MS</vt:lpstr>
      <vt:lpstr>默认设计模板</vt:lpstr>
      <vt:lpstr>4.7  多重继承</vt:lpstr>
      <vt:lpstr>4.7.1  多继承的概念和应用</vt:lpstr>
      <vt:lpstr>4.7.1  多继承的概念和应用</vt:lpstr>
      <vt:lpstr>4.7.2  多重继承方式下成员名的二义性</vt:lpstr>
      <vt:lpstr>4.7.3  多继承的构造函数与析构函数</vt:lpstr>
      <vt:lpstr>4.7.3  多继承的构造函数与析构函数</vt:lpstr>
      <vt:lpstr>PowerPoint 演示文稿</vt:lpstr>
      <vt:lpstr>4.8  虚拟继承</vt:lpstr>
      <vt:lpstr>4.8  虚拟继承</vt:lpstr>
      <vt:lpstr>4.8  虚拟继承</vt:lpstr>
      <vt:lpstr>PowerPoint 演示文稿</vt:lpstr>
      <vt:lpstr>PowerPoint 演示文稿</vt:lpstr>
      <vt:lpstr>4.8  虚拟继承</vt:lpstr>
      <vt:lpstr>4.8  虚拟继承</vt:lpstr>
      <vt:lpstr>4.8  虚拟继承</vt:lpstr>
      <vt:lpstr>PowerPoint 演示文稿</vt:lpstr>
      <vt:lpstr>4.8  虚拟继承</vt:lpstr>
      <vt:lpstr>4.9  继承与组合</vt:lpstr>
      <vt:lpstr>4.9  继承与组合</vt:lpstr>
      <vt:lpstr>4.9  继承与组合</vt:lpstr>
      <vt:lpstr>4.9  继承与组合</vt:lpstr>
      <vt:lpstr>PowerPoint 演示文稿</vt:lpstr>
      <vt:lpstr>4.9  继承与组合</vt:lpstr>
      <vt:lpstr>PowerPoint 演示文稿</vt:lpstr>
      <vt:lpstr>PowerPoint 演示文稿</vt:lpstr>
      <vt:lpstr>PowerPoint 演示文稿</vt:lpstr>
      <vt:lpstr>4.10  编程实例</vt:lpstr>
      <vt:lpstr>4.10  编程实例</vt:lpstr>
      <vt:lpstr>4.10  编程实例</vt:lpstr>
      <vt:lpstr>PowerPoint 演示文稿</vt:lpstr>
      <vt:lpstr>4.10  编程实例</vt:lpstr>
      <vt:lpstr>4.10  编程实例</vt:lpstr>
      <vt:lpstr>4.10  编程实例</vt:lpstr>
      <vt:lpstr>PowerPoint 演示文稿</vt:lpstr>
      <vt:lpstr>4.10  编程实例</vt:lpstr>
      <vt:lpstr>4.10  编程实例</vt:lpstr>
      <vt:lpstr>4.10  编程实例</vt:lpstr>
      <vt:lpstr>4.10  编程实例</vt:lpstr>
      <vt:lpstr>4.10  编程实例</vt:lpstr>
    </vt:vector>
  </TitlesOfParts>
  <Company>cq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jnuzxg@163.com</cp:lastModifiedBy>
  <cp:revision>482</cp:revision>
  <dcterms:created xsi:type="dcterms:W3CDTF">2009-10-08T06:48:42Z</dcterms:created>
  <dcterms:modified xsi:type="dcterms:W3CDTF">2019-02-20T01:45:13Z</dcterms:modified>
</cp:coreProperties>
</file>