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578" r:id="rId2"/>
    <p:sldId id="579" r:id="rId3"/>
    <p:sldId id="728" r:id="rId4"/>
    <p:sldId id="729" r:id="rId5"/>
    <p:sldId id="730" r:id="rId6"/>
    <p:sldId id="731" r:id="rId7"/>
    <p:sldId id="732" r:id="rId8"/>
    <p:sldId id="733" r:id="rId9"/>
    <p:sldId id="734" r:id="rId10"/>
    <p:sldId id="735" r:id="rId11"/>
    <p:sldId id="736" r:id="rId12"/>
    <p:sldId id="580" r:id="rId13"/>
    <p:sldId id="581" r:id="rId14"/>
    <p:sldId id="582" r:id="rId15"/>
    <p:sldId id="737" r:id="rId16"/>
    <p:sldId id="738" r:id="rId17"/>
    <p:sldId id="803" r:id="rId18"/>
    <p:sldId id="804" r:id="rId19"/>
    <p:sldId id="739" r:id="rId20"/>
    <p:sldId id="740" r:id="rId21"/>
    <p:sldId id="741" r:id="rId22"/>
    <p:sldId id="742" r:id="rId23"/>
    <p:sldId id="743" r:id="rId24"/>
    <p:sldId id="744" r:id="rId25"/>
    <p:sldId id="745" r:id="rId26"/>
    <p:sldId id="746" r:id="rId27"/>
    <p:sldId id="805" r:id="rId28"/>
    <p:sldId id="806" r:id="rId29"/>
    <p:sldId id="807" r:id="rId30"/>
    <p:sldId id="747" r:id="rId31"/>
    <p:sldId id="749" r:id="rId32"/>
    <p:sldId id="750" r:id="rId33"/>
    <p:sldId id="752" r:id="rId34"/>
    <p:sldId id="754" r:id="rId35"/>
    <p:sldId id="755" r:id="rId36"/>
    <p:sldId id="756" r:id="rId37"/>
    <p:sldId id="757" r:id="rId38"/>
    <p:sldId id="758" r:id="rId39"/>
    <p:sldId id="764" r:id="rId40"/>
    <p:sldId id="765" r:id="rId41"/>
    <p:sldId id="766" r:id="rId42"/>
    <p:sldId id="809" r:id="rId43"/>
    <p:sldId id="769" r:id="rId44"/>
    <p:sldId id="808" r:id="rId45"/>
    <p:sldId id="768" r:id="rId46"/>
    <p:sldId id="810" r:id="rId47"/>
    <p:sldId id="811" r:id="rId48"/>
    <p:sldId id="815" r:id="rId49"/>
    <p:sldId id="814" r:id="rId50"/>
    <p:sldId id="816" r:id="rId51"/>
    <p:sldId id="818" r:id="rId52"/>
    <p:sldId id="820" r:id="rId53"/>
    <p:sldId id="822" r:id="rId54"/>
    <p:sldId id="824" r:id="rId55"/>
    <p:sldId id="826" r:id="rId56"/>
    <p:sldId id="828" r:id="rId57"/>
    <p:sldId id="771" r:id="rId58"/>
    <p:sldId id="772" r:id="rId59"/>
    <p:sldId id="773" r:id="rId60"/>
    <p:sldId id="774" r:id="rId61"/>
    <p:sldId id="776" r:id="rId62"/>
    <p:sldId id="777" r:id="rId63"/>
    <p:sldId id="779" r:id="rId64"/>
    <p:sldId id="780" r:id="rId65"/>
    <p:sldId id="781" r:id="rId66"/>
    <p:sldId id="782" r:id="rId67"/>
    <p:sldId id="829" r:id="rId68"/>
    <p:sldId id="830" r:id="rId69"/>
    <p:sldId id="831" r:id="rId7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CFE5D6"/>
    <a:srgbClr val="FFFFFF"/>
    <a:srgbClr val="99FF33"/>
    <a:srgbClr val="C2F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49" autoAdjust="0"/>
    <p:restoredTop sz="93715" autoAdjust="0"/>
  </p:normalViewPr>
  <p:slideViewPr>
    <p:cSldViewPr>
      <p:cViewPr varScale="1">
        <p:scale>
          <a:sx n="74" d="100"/>
          <a:sy n="74" d="100"/>
        </p:scale>
        <p:origin x="98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243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AE8BCEA-46BE-448A-9746-FE7AF58E27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77502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76B98-863F-4B68-8BDC-2A6AF35EDD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28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3826F-F70C-4749-9B4F-F4613F7259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94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5F18D-FB35-4695-88D8-DA9D088BB8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608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3672"/>
            <a:ext cx="8229600" cy="81119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76590"/>
            <a:ext cx="8623212" cy="516863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D3FF1-025B-425A-B8A5-791CF3826C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80728"/>
            <a:ext cx="8874732" cy="0"/>
          </a:xfrm>
          <a:prstGeom prst="line">
            <a:avLst/>
          </a:prstGeom>
          <a:ln w="15875">
            <a:gradFill flip="none" rotWithShape="1">
              <a:gsLst>
                <a:gs pos="44206">
                  <a:srgbClr val="00B0F0"/>
                </a:gs>
                <a:gs pos="0">
                  <a:schemeClr val="accent4">
                    <a:lumMod val="89000"/>
                  </a:schemeClr>
                </a:gs>
                <a:gs pos="23000">
                  <a:srgbClr val="00B050">
                    <a:alpha val="95000"/>
                  </a:srgbClr>
                </a:gs>
                <a:gs pos="69000">
                  <a:srgbClr val="FF0000"/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81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AEB6D-0470-4FBC-99DD-6E0E6F426F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35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64D78-F55F-4E30-920B-E1B4B28D93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853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459F1-88B1-452F-BF5B-90F86D7D6C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640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39A73-1004-4ADE-A0D7-5D34AA7145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0" y="980728"/>
            <a:ext cx="8874732" cy="0"/>
          </a:xfrm>
          <a:prstGeom prst="line">
            <a:avLst/>
          </a:prstGeom>
          <a:ln w="15875">
            <a:gradFill flip="none" rotWithShape="1">
              <a:gsLst>
                <a:gs pos="44206">
                  <a:srgbClr val="00B0F0"/>
                </a:gs>
                <a:gs pos="0">
                  <a:schemeClr val="accent4">
                    <a:lumMod val="89000"/>
                  </a:schemeClr>
                </a:gs>
                <a:gs pos="23000">
                  <a:srgbClr val="00B050">
                    <a:alpha val="95000"/>
                  </a:srgbClr>
                </a:gs>
                <a:gs pos="69000">
                  <a:srgbClr val="FF0000"/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69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7EE69-5578-4511-B1C7-685AFDFB41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251520" y="764704"/>
            <a:ext cx="86409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3D4C6-D9D2-4988-B00B-37E7811B9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49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0F71A-2627-4F73-91A7-585441724E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184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39EABF6-9DF0-425C-8AB4-6D6A6A5E9F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C00000"/>
                </a:solidFill>
              </a:rPr>
              <a:t>第</a:t>
            </a:r>
            <a:r>
              <a:rPr lang="en-US" altLang="zh-CN" sz="3600" b="1" dirty="0">
                <a:solidFill>
                  <a:srgbClr val="C00000"/>
                </a:solidFill>
              </a:rPr>
              <a:t>5</a:t>
            </a:r>
            <a:r>
              <a:rPr lang="zh-CN" altLang="en-US" sz="3600" b="1" dirty="0">
                <a:solidFill>
                  <a:srgbClr val="C00000"/>
                </a:solidFill>
              </a:rPr>
              <a:t>章 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 多态性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496944" cy="460851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1.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多态</a:t>
            </a:r>
            <a:r>
              <a:rPr lang="zh-CN" altLang="en-US" sz="2800" b="1" dirty="0">
                <a:solidFill>
                  <a:srgbClr val="0000CC"/>
                </a:solidFill>
              </a:rPr>
              <a:t>的概念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 indent="-342900" eaLnBrk="1" hangingPunct="1"/>
            <a:r>
              <a:rPr lang="zh-CN" altLang="en-US" sz="2400" b="1" dirty="0"/>
              <a:t>多态性是面向对象程序设计语言的又一重要特征，指的是不同对象接收到同一消息时会产生不同的行为。</a:t>
            </a:r>
            <a:endParaRPr lang="en-US" altLang="zh-CN" sz="2400" b="1" dirty="0"/>
          </a:p>
          <a:p>
            <a:pPr lvl="1" eaLnBrk="1" hangingPunct="1"/>
            <a:r>
              <a:rPr lang="zh-CN" altLang="en-US" sz="2400" b="1" dirty="0"/>
              <a:t>简单地说，</a:t>
            </a:r>
            <a:r>
              <a:rPr lang="zh-CN" altLang="en-US" sz="2400" b="1" dirty="0">
                <a:solidFill>
                  <a:srgbClr val="FF0000"/>
                </a:solidFill>
              </a:rPr>
              <a:t>多态就是</a:t>
            </a:r>
            <a:r>
              <a:rPr lang="zh-CN" altLang="en-US" sz="2400" b="1" dirty="0"/>
              <a:t>在同一个</a:t>
            </a:r>
            <a:r>
              <a:rPr lang="zh-CN" altLang="en-US" sz="2400" b="1" dirty="0" smtClean="0"/>
              <a:t>类</a:t>
            </a:r>
            <a:r>
              <a:rPr lang="zh-CN" altLang="en-US" sz="2400" b="1" dirty="0"/>
              <a:t>内部</a:t>
            </a:r>
            <a:r>
              <a:rPr lang="zh-CN" altLang="en-US" sz="2400" b="1" dirty="0" smtClean="0"/>
              <a:t>或</a:t>
            </a:r>
            <a:r>
              <a:rPr lang="zh-CN" altLang="en-US" sz="2400" b="1" dirty="0"/>
              <a:t>继承体系结构的基类与派生</a:t>
            </a:r>
            <a:r>
              <a:rPr lang="zh-CN" altLang="en-US" sz="2400" b="1" dirty="0" smtClean="0"/>
              <a:t>类之间，</a:t>
            </a:r>
            <a:r>
              <a:rPr lang="zh-CN" altLang="en-US" sz="2400" b="1" dirty="0">
                <a:solidFill>
                  <a:srgbClr val="FF0000"/>
                </a:solidFill>
              </a:rPr>
              <a:t>用同名函数来实现各种不同的功能</a:t>
            </a:r>
            <a:r>
              <a:rPr lang="zh-CN" altLang="en-US" sz="2400" b="1" dirty="0"/>
              <a:t>。</a:t>
            </a:r>
          </a:p>
          <a:p>
            <a:pPr marL="0" indent="0" eaLnBrk="1" hangingPunct="1"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2.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多态</a:t>
            </a:r>
            <a:r>
              <a:rPr lang="zh-CN" altLang="en-US" sz="2800" b="1" dirty="0">
                <a:solidFill>
                  <a:srgbClr val="0000CC"/>
                </a:solidFill>
              </a:rPr>
              <a:t>与继承的关系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 eaLnBrk="1" hangingPunct="1"/>
            <a:r>
              <a:rPr lang="zh-CN" altLang="en-US" sz="2400" b="1" dirty="0"/>
              <a:t>继承所处理的是</a:t>
            </a:r>
            <a:r>
              <a:rPr lang="zh-CN" altLang="en-US" sz="2400" b="1" dirty="0">
                <a:solidFill>
                  <a:srgbClr val="FF0000"/>
                </a:solidFill>
              </a:rPr>
              <a:t>类与类之间的层次关系</a:t>
            </a:r>
            <a:r>
              <a:rPr lang="zh-CN" altLang="en-US" sz="2400" b="1" dirty="0"/>
              <a:t>问题</a:t>
            </a:r>
            <a:endParaRPr lang="en-US" altLang="zh-CN" sz="2400" b="1" dirty="0"/>
          </a:p>
          <a:p>
            <a:pPr lvl="1" eaLnBrk="1" hangingPunct="1"/>
            <a:r>
              <a:rPr lang="zh-CN" altLang="en-US" sz="2400" b="1" dirty="0"/>
              <a:t>而多态则是处理类的层次结构之间，以及同一个类内部</a:t>
            </a:r>
            <a:r>
              <a:rPr lang="zh-CN" altLang="en-US" sz="2400" b="1" dirty="0">
                <a:solidFill>
                  <a:srgbClr val="00B050"/>
                </a:solidFill>
              </a:rPr>
              <a:t>同名函数</a:t>
            </a:r>
            <a:r>
              <a:rPr lang="zh-CN" altLang="en-US" sz="2400" b="1" dirty="0"/>
              <a:t>的关系问题。但通常是指继承结构中</a:t>
            </a:r>
            <a:r>
              <a:rPr lang="zh-CN" altLang="en-US" sz="2400" b="1" dirty="0">
                <a:solidFill>
                  <a:srgbClr val="FF0000"/>
                </a:solidFill>
              </a:rPr>
              <a:t>基类和派生类之间通过同名虚函数实现不同函数功能的问题</a:t>
            </a:r>
            <a:r>
              <a:rPr lang="zh-CN" altLang="en-US" sz="2400" b="1" dirty="0"/>
              <a:t>。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98013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76590"/>
            <a:ext cx="8623212" cy="5664778"/>
          </a:xfrm>
        </p:spPr>
        <p:txBody>
          <a:bodyPr/>
          <a:lstStyle/>
          <a:p>
            <a:r>
              <a:rPr lang="zh-CN" altLang="zh-CN" sz="2400" b="1" dirty="0"/>
              <a:t>更一般地，多态更多地体现在</a:t>
            </a:r>
            <a:r>
              <a:rPr lang="zh-CN" altLang="zh-CN" sz="2400" b="1" dirty="0">
                <a:solidFill>
                  <a:srgbClr val="FF0000"/>
                </a:solidFill>
              </a:rPr>
              <a:t>用基类对象的指针或引用作为函数的参数</a:t>
            </a:r>
            <a:r>
              <a:rPr lang="zh-CN" altLang="zh-CN" sz="2400" b="1" dirty="0"/>
              <a:t>，通过它调用派生类对象中的覆盖函数版本。</a:t>
            </a:r>
            <a:endParaRPr lang="en-US" altLang="zh-CN" sz="2400" b="1" dirty="0"/>
          </a:p>
          <a:p>
            <a:r>
              <a:rPr lang="zh-CN" altLang="zh-CN" sz="2400" b="1" dirty="0"/>
              <a:t>例如，针对</a:t>
            </a:r>
            <a:r>
              <a:rPr lang="en-US" altLang="zh-CN" sz="2400" b="1" dirty="0"/>
              <a:t>Animal</a:t>
            </a:r>
            <a:r>
              <a:rPr lang="zh-CN" altLang="zh-CN" sz="2400" b="1" dirty="0"/>
              <a:t>继承体系，设计</a:t>
            </a:r>
            <a:r>
              <a:rPr lang="en-US" altLang="zh-CN" sz="2400" b="1" dirty="0" err="1"/>
              <a:t>animalSound</a:t>
            </a:r>
            <a:r>
              <a:rPr lang="zh-CN" altLang="zh-CN" sz="2400" b="1" dirty="0"/>
              <a:t>函数管理每种动物的声音，多态能够很好地实现此需求。</a:t>
            </a:r>
          </a:p>
          <a:p>
            <a:r>
              <a:rPr lang="en-US" altLang="zh-CN" sz="2400" b="1" dirty="0">
                <a:solidFill>
                  <a:srgbClr val="0000CC"/>
                </a:solidFill>
              </a:rPr>
              <a:t>void </a:t>
            </a:r>
            <a:r>
              <a:rPr lang="en-US" altLang="zh-CN" sz="2400" b="1" dirty="0" err="1">
                <a:solidFill>
                  <a:srgbClr val="0000CC"/>
                </a:solidFill>
              </a:rPr>
              <a:t>animalSound</a:t>
            </a:r>
            <a:r>
              <a:rPr lang="en-US" altLang="zh-CN" sz="2400" b="1" dirty="0">
                <a:solidFill>
                  <a:srgbClr val="0000CC"/>
                </a:solidFill>
              </a:rPr>
              <a:t>(Animal &amp;animal) { </a:t>
            </a:r>
            <a:r>
              <a:rPr lang="en-US" altLang="zh-CN" sz="2400" b="1" dirty="0" err="1">
                <a:solidFill>
                  <a:srgbClr val="0000CC"/>
                </a:solidFill>
              </a:rPr>
              <a:t>animal.sound</a:t>
            </a:r>
            <a:r>
              <a:rPr lang="en-US" altLang="zh-CN" sz="2400" b="1" dirty="0">
                <a:solidFill>
                  <a:srgbClr val="0000CC"/>
                </a:solidFill>
              </a:rPr>
              <a:t>(); }</a:t>
            </a:r>
            <a:endParaRPr lang="zh-CN" altLang="zh-CN" sz="2400" b="1" dirty="0">
              <a:solidFill>
                <a:srgbClr val="0000CC"/>
              </a:solidFill>
            </a:endParaRPr>
          </a:p>
          <a:p>
            <a:pPr lvl="1" indent="-342900"/>
            <a:r>
              <a:rPr lang="en-US" altLang="zh-CN" sz="2400" b="1" dirty="0" err="1"/>
              <a:t>animalSound</a:t>
            </a:r>
            <a:r>
              <a:rPr lang="zh-CN" altLang="zh-CN" sz="2400" b="1" dirty="0"/>
              <a:t>函数体现了“</a:t>
            </a:r>
            <a:r>
              <a:rPr lang="zh-CN" altLang="zh-CN" sz="2400" b="1" dirty="0">
                <a:solidFill>
                  <a:srgbClr val="FF0000"/>
                </a:solidFill>
              </a:rPr>
              <a:t>一个接口，多种实现</a:t>
            </a:r>
            <a:r>
              <a:rPr lang="zh-CN" altLang="zh-CN" sz="2400" b="1" dirty="0"/>
              <a:t>”。</a:t>
            </a:r>
            <a:endParaRPr lang="en-US" altLang="zh-CN" sz="2400" b="1" dirty="0"/>
          </a:p>
          <a:p>
            <a:pPr marL="400050" lvl="1" indent="0">
              <a:buNone/>
            </a:pPr>
            <a:r>
              <a:rPr lang="zh-CN" altLang="zh-CN" sz="2400" b="1" dirty="0">
                <a:solidFill>
                  <a:srgbClr val="0000CC"/>
                </a:solidFill>
              </a:rPr>
              <a:t>即以基类</a:t>
            </a:r>
            <a:r>
              <a:rPr lang="en-US" altLang="zh-CN" sz="2400" b="1" dirty="0">
                <a:solidFill>
                  <a:srgbClr val="0000CC"/>
                </a:solidFill>
              </a:rPr>
              <a:t>Animal</a:t>
            </a:r>
            <a:r>
              <a:rPr lang="zh-CN" altLang="zh-CN" sz="2400" b="1" dirty="0">
                <a:solidFill>
                  <a:srgbClr val="0000CC"/>
                </a:solidFill>
              </a:rPr>
              <a:t>的引用为接口，可以访问到图</a:t>
            </a:r>
            <a:r>
              <a:rPr lang="en-US" altLang="zh-CN" sz="2400" b="1" dirty="0">
                <a:solidFill>
                  <a:srgbClr val="0000CC"/>
                </a:solidFill>
              </a:rPr>
              <a:t>5-1</a:t>
            </a:r>
            <a:r>
              <a:rPr lang="zh-CN" altLang="zh-CN" sz="2400" b="1" dirty="0">
                <a:solidFill>
                  <a:srgbClr val="0000CC"/>
                </a:solidFill>
              </a:rPr>
              <a:t>所示继承体系中</a:t>
            </a:r>
            <a:r>
              <a:rPr lang="en-US" altLang="zh-CN" sz="2400" b="1" dirty="0">
                <a:solidFill>
                  <a:srgbClr val="0000CC"/>
                </a:solidFill>
              </a:rPr>
              <a:t>Animal</a:t>
            </a:r>
            <a:r>
              <a:rPr lang="zh-CN" altLang="zh-CN" sz="2400" b="1" dirty="0">
                <a:solidFill>
                  <a:srgbClr val="0000CC"/>
                </a:solidFill>
              </a:rPr>
              <a:t>类的任何派生类对象的</a:t>
            </a:r>
            <a:r>
              <a:rPr lang="en-US" altLang="zh-CN" sz="2400" b="1" dirty="0">
                <a:solidFill>
                  <a:srgbClr val="0000CC"/>
                </a:solidFill>
              </a:rPr>
              <a:t>sound</a:t>
            </a:r>
            <a:r>
              <a:rPr lang="zh-CN" altLang="zh-CN" sz="2400" b="1" dirty="0">
                <a:solidFill>
                  <a:srgbClr val="0000CC"/>
                </a:solidFill>
              </a:rPr>
              <a:t>函数。</a:t>
            </a:r>
          </a:p>
          <a:p>
            <a:pPr marL="800100" lvl="2" indent="0">
              <a:buNone/>
            </a:pPr>
            <a:r>
              <a:rPr lang="en-US" altLang="zh-CN" sz="2000" b="1" dirty="0"/>
              <a:t>Animal *</a:t>
            </a:r>
            <a:r>
              <a:rPr lang="en-US" altLang="zh-CN" sz="2000" b="1" dirty="0" err="1"/>
              <a:t>pA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800100" lvl="2" indent="0">
              <a:buNone/>
            </a:pPr>
            <a:r>
              <a:rPr lang="en-US" altLang="zh-CN" sz="2000" b="1" dirty="0"/>
              <a:t>Dog </a:t>
            </a:r>
            <a:r>
              <a:rPr lang="en-US" altLang="zh-CN" sz="2000" b="1" dirty="0" err="1"/>
              <a:t>dog</a:t>
            </a:r>
            <a:r>
              <a:rPr lang="en-US" altLang="zh-CN" sz="2000" b="1" dirty="0"/>
              <a:t>;   Cat </a:t>
            </a:r>
            <a:r>
              <a:rPr lang="en-US" altLang="zh-CN" sz="2000" b="1" dirty="0" err="1"/>
              <a:t>cat</a:t>
            </a:r>
            <a:r>
              <a:rPr lang="en-US" altLang="zh-CN" sz="2000" b="1" dirty="0"/>
              <a:t>; </a:t>
            </a:r>
            <a:r>
              <a:rPr lang="en-US" altLang="zh-CN" sz="2000" b="1" dirty="0" err="1"/>
              <a:t>Wlof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wlof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857250" lvl="2" indent="0">
              <a:buNone/>
            </a:pPr>
            <a:r>
              <a:rPr lang="en-US" altLang="zh-CN" sz="2000" b="1" dirty="0" err="1"/>
              <a:t>animalSound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dog</a:t>
            </a:r>
            <a:r>
              <a:rPr lang="en-US" altLang="zh-CN" sz="2000" b="1" dirty="0"/>
              <a:t>);    </a:t>
            </a:r>
            <a:r>
              <a:rPr lang="en-US" altLang="zh-CN" sz="2000" b="1" dirty="0" smtClean="0"/>
              <a:t>		//</a:t>
            </a:r>
            <a:r>
              <a:rPr lang="zh-CN" altLang="zh-CN" sz="2000" b="1" dirty="0"/>
              <a:t>调用</a:t>
            </a:r>
            <a:r>
              <a:rPr lang="en-US" altLang="zh-CN" sz="2000" b="1" dirty="0"/>
              <a:t>Dog::sound()</a:t>
            </a:r>
            <a:endParaRPr lang="zh-CN" altLang="zh-CN" sz="2000" b="1" dirty="0"/>
          </a:p>
          <a:p>
            <a:pPr marL="857250" lvl="2" indent="0">
              <a:buNone/>
            </a:pPr>
            <a:r>
              <a:rPr lang="en-US" altLang="zh-CN" sz="2000" b="1" dirty="0" err="1"/>
              <a:t>animalSound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cat</a:t>
            </a:r>
            <a:r>
              <a:rPr lang="en-US" altLang="zh-CN" sz="2000" b="1" dirty="0"/>
              <a:t>);               </a:t>
            </a:r>
            <a:r>
              <a:rPr lang="en-US" altLang="zh-CN" sz="2000" b="1" dirty="0" smtClean="0"/>
              <a:t>	//</a:t>
            </a:r>
            <a:r>
              <a:rPr lang="zh-CN" altLang="zh-CN" sz="2000" b="1" dirty="0"/>
              <a:t>调用</a:t>
            </a:r>
            <a:r>
              <a:rPr lang="en-US" altLang="zh-CN" sz="2000" b="1" dirty="0"/>
              <a:t>Cat::sound()</a:t>
            </a:r>
            <a:endParaRPr lang="zh-CN" altLang="zh-CN" sz="2000" b="1" dirty="0"/>
          </a:p>
          <a:p>
            <a:pPr marL="857250" lvl="2" indent="0">
              <a:buNone/>
            </a:pPr>
            <a:r>
              <a:rPr lang="en-US" altLang="zh-CN" sz="2000" b="1" dirty="0" err="1"/>
              <a:t>animalSound</a:t>
            </a:r>
            <a:r>
              <a:rPr lang="en-US" altLang="zh-CN" sz="2000" b="1" dirty="0"/>
              <a:t>(</a:t>
            </a:r>
            <a:r>
              <a:rPr lang="en-US" altLang="zh-CN" sz="2000" b="1" dirty="0" err="1">
                <a:solidFill>
                  <a:srgbClr val="FF0000"/>
                </a:solidFill>
              </a:rPr>
              <a:t>wlof</a:t>
            </a:r>
            <a:r>
              <a:rPr lang="en-US" altLang="zh-CN" sz="2000" b="1" dirty="0"/>
              <a:t>);              </a:t>
            </a:r>
            <a:r>
              <a:rPr lang="en-US" altLang="zh-CN" sz="2000" b="1" dirty="0" smtClean="0"/>
              <a:t>	//</a:t>
            </a:r>
            <a:r>
              <a:rPr lang="zh-CN" altLang="zh-CN" sz="2000" b="1" dirty="0"/>
              <a:t>调用</a:t>
            </a:r>
            <a:r>
              <a:rPr lang="en-US" altLang="zh-CN" sz="2000" b="1" dirty="0" err="1"/>
              <a:t>Wlof</a:t>
            </a:r>
            <a:r>
              <a:rPr lang="en-US" altLang="zh-CN" sz="2000" b="1" dirty="0"/>
              <a:t>::sound()</a:t>
            </a:r>
            <a:endParaRPr lang="zh-CN" altLang="zh-CN" sz="2000" b="1" dirty="0"/>
          </a:p>
          <a:p>
            <a:endParaRPr lang="zh-CN" altLang="en-US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5.1.1 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</a:t>
            </a:r>
            <a:r>
              <a:rPr lang="zh-CN" altLang="zh-CN" sz="3600" b="1" dirty="0" smtClean="0">
                <a:solidFill>
                  <a:srgbClr val="C00000"/>
                </a:solidFill>
              </a:rPr>
              <a:t>多态</a:t>
            </a:r>
            <a:r>
              <a:rPr lang="zh-CN" altLang="zh-CN" sz="3600" b="1" dirty="0">
                <a:solidFill>
                  <a:srgbClr val="C00000"/>
                </a:solidFill>
              </a:rPr>
              <a:t>的概念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86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5.1.2 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</a:t>
            </a:r>
            <a:r>
              <a:rPr lang="zh-CN" altLang="zh-CN" sz="3600" b="1" dirty="0" smtClean="0">
                <a:solidFill>
                  <a:srgbClr val="C00000"/>
                </a:solidFill>
              </a:rPr>
              <a:t>多态</a:t>
            </a:r>
            <a:r>
              <a:rPr lang="zh-CN" altLang="zh-CN" sz="3600" b="1" dirty="0">
                <a:solidFill>
                  <a:srgbClr val="C00000"/>
                </a:solidFill>
              </a:rPr>
              <a:t>的意义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多态</a:t>
            </a:r>
            <a:r>
              <a:rPr lang="zh-CN" altLang="zh-CN" sz="2000" b="1" dirty="0"/>
              <a:t>使开发者</a:t>
            </a:r>
            <a:r>
              <a:rPr lang="zh-CN" altLang="zh-CN" sz="2000" b="1" dirty="0">
                <a:solidFill>
                  <a:srgbClr val="0000CC"/>
                </a:solidFill>
              </a:rPr>
              <a:t>在没有确定某些具体功能如何实施的情况下，可以站在高层（基类）设计并完成系统开发，等新功能明确并实现后，通过多态可以很容易地融入系统</a:t>
            </a:r>
            <a:r>
              <a:rPr lang="zh-CN" altLang="zh-CN" sz="2000" b="1" dirty="0"/>
              <a:t>。多态</a:t>
            </a:r>
            <a:r>
              <a:rPr lang="zh-CN" altLang="en-US" sz="2000" b="1" dirty="0"/>
              <a:t>对</a:t>
            </a:r>
            <a:r>
              <a:rPr lang="zh-CN" altLang="zh-CN" sz="2000" b="1" dirty="0"/>
              <a:t>于软件开发和维护而言，意义重大。 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1. 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可</a:t>
            </a:r>
            <a:r>
              <a:rPr lang="zh-CN" altLang="zh-CN" sz="2000" b="1" dirty="0">
                <a:solidFill>
                  <a:srgbClr val="FF0000"/>
                </a:solidFill>
              </a:rPr>
              <a:t>替换性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/>
            <a:r>
              <a:rPr lang="zh-CN" altLang="zh-CN" sz="2000" b="1" dirty="0"/>
              <a:t>多态对已存在代码具有可替换性。</a:t>
            </a:r>
            <a:r>
              <a:rPr lang="zh-CN" altLang="zh-CN" sz="2000" b="1" dirty="0">
                <a:solidFill>
                  <a:srgbClr val="0000CC"/>
                </a:solidFill>
              </a:rPr>
              <a:t>软件升级变得简单易行</a:t>
            </a:r>
            <a:r>
              <a:rPr lang="zh-CN" altLang="zh-CN" sz="2000" b="1" dirty="0"/>
              <a:t>。</a:t>
            </a:r>
          </a:p>
          <a:p>
            <a:pPr lvl="1"/>
            <a:r>
              <a:rPr lang="zh-CN" altLang="zh-CN" sz="2000" b="1" dirty="0"/>
              <a:t>例如，在</a:t>
            </a:r>
            <a:r>
              <a:rPr lang="en-US" altLang="zh-CN" sz="2000" b="1" dirty="0"/>
              <a:t>Animal</a:t>
            </a:r>
            <a:r>
              <a:rPr lang="zh-CN" altLang="zh-CN" sz="2000" b="1" dirty="0"/>
              <a:t>继承体系中，如果现有的</a:t>
            </a:r>
            <a:r>
              <a:rPr lang="en-US" altLang="zh-CN" sz="2000" b="1" dirty="0"/>
              <a:t>Dog</a:t>
            </a:r>
            <a:r>
              <a:rPr lang="zh-CN" altLang="zh-CN" sz="2000" b="1" dirty="0"/>
              <a:t>类需要更新，重新编写了</a:t>
            </a:r>
            <a:r>
              <a:rPr lang="en-US" altLang="zh-CN" sz="2000" b="1" dirty="0"/>
              <a:t>sound</a:t>
            </a:r>
            <a:r>
              <a:rPr lang="zh-CN" altLang="zh-CN" sz="2000" b="1" dirty="0"/>
              <a:t>成员函数，只要该函数的原形保持不变</a:t>
            </a:r>
            <a:r>
              <a:rPr lang="zh-CN" altLang="en-US" sz="2000" b="1" dirty="0"/>
              <a:t>，然后</a:t>
            </a:r>
            <a:r>
              <a:rPr lang="zh-CN" altLang="zh-CN" sz="2000" b="1" dirty="0"/>
              <a:t>用新编写的</a:t>
            </a:r>
            <a:r>
              <a:rPr lang="en-US" altLang="zh-CN" sz="2000" b="1" dirty="0"/>
              <a:t>Dog</a:t>
            </a:r>
            <a:r>
              <a:rPr lang="zh-CN" altLang="zh-CN" sz="2000" b="1" dirty="0"/>
              <a:t>类更换以前的</a:t>
            </a:r>
            <a:r>
              <a:rPr lang="en-US" altLang="zh-CN" sz="2000" b="1" dirty="0"/>
              <a:t>Dog</a:t>
            </a:r>
            <a:r>
              <a:rPr lang="zh-CN" altLang="zh-CN" sz="2000" b="1" dirty="0"/>
              <a:t>类，原系统不受影响就能够调用新类的功能。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2. 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可扩充性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/>
            <a:r>
              <a:rPr lang="zh-CN" altLang="zh-CN" sz="2000" b="1" dirty="0"/>
              <a:t>增加新的子类不影响已存在类的多态性、继承性，以及其他特性的运行和操作。在不影响原系统功能的情况下，</a:t>
            </a:r>
            <a:r>
              <a:rPr lang="zh-CN" altLang="zh-CN" sz="2000" b="1" dirty="0">
                <a:solidFill>
                  <a:srgbClr val="0000CC"/>
                </a:solidFill>
              </a:rPr>
              <a:t>很容易派生新类，扩展系统新功能。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3. 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灵活性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/>
            <a:r>
              <a:rPr lang="zh-CN" altLang="zh-CN" sz="2000" b="1" dirty="0"/>
              <a:t>在多态程序结构中，基类提供接口，派生类提供实现，两者可以分离开来，使</a:t>
            </a:r>
            <a:r>
              <a:rPr lang="zh-CN" altLang="zh-CN" sz="2000" b="1" dirty="0">
                <a:solidFill>
                  <a:srgbClr val="0000CC"/>
                </a:solidFill>
              </a:rPr>
              <a:t>软件功能的整体设计和功能的逐步实现、扩展更加灵活</a:t>
            </a:r>
            <a:r>
              <a:rPr lang="zh-CN" altLang="zh-CN" sz="2000" b="1" dirty="0"/>
              <a:t>。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106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5.1.3 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</a:t>
            </a:r>
            <a:r>
              <a:rPr lang="zh-CN" altLang="zh-CN" sz="3600" b="1" dirty="0" smtClean="0">
                <a:solidFill>
                  <a:srgbClr val="C00000"/>
                </a:solidFill>
              </a:rPr>
              <a:t>多态</a:t>
            </a:r>
            <a:r>
              <a:rPr lang="zh-CN" altLang="zh-CN" sz="3600" b="1" dirty="0">
                <a:solidFill>
                  <a:srgbClr val="C00000"/>
                </a:solidFill>
              </a:rPr>
              <a:t>与联编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1.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联</a:t>
            </a:r>
            <a:r>
              <a:rPr lang="zh-CN" altLang="en-US" sz="2800" b="1" dirty="0">
                <a:solidFill>
                  <a:srgbClr val="0000CC"/>
                </a:solidFill>
              </a:rPr>
              <a:t>编的概念</a:t>
            </a:r>
          </a:p>
          <a:p>
            <a:pPr lvl="1" eaLnBrk="1" hangingPunct="1"/>
            <a:r>
              <a:rPr lang="zh-CN" altLang="en-US" sz="2400" b="1" dirty="0"/>
              <a:t>一个程序常常会调用到来自于不同文件或</a:t>
            </a:r>
            <a:r>
              <a:rPr lang="en-US" altLang="zh-CN" sz="2400" b="1" dirty="0"/>
              <a:t>C++</a:t>
            </a:r>
            <a:r>
              <a:rPr lang="zh-CN" altLang="en-US" sz="2400" b="1" dirty="0"/>
              <a:t>库中的资源（如函数、对话框）等，需要经过编译、连接才能形成为可执行文件，</a:t>
            </a:r>
            <a:endParaRPr lang="en-US" altLang="zh-CN" sz="2400" b="1" dirty="0"/>
          </a:p>
          <a:p>
            <a:pPr lvl="1" eaLnBrk="1" hangingPunct="1"/>
            <a:r>
              <a:rPr lang="zh-CN" altLang="en-US" sz="2400" b="1" dirty="0"/>
              <a:t>在这个过程中要把调用函数名与对应函数（这些函数可能来源于不同的文件或库）关联在一起，这个过程就是</a:t>
            </a:r>
            <a:r>
              <a:rPr lang="zh-CN" altLang="en-US" sz="2400" b="1" dirty="0">
                <a:solidFill>
                  <a:srgbClr val="FF0000"/>
                </a:solidFill>
              </a:rPr>
              <a:t>绑定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binding</a:t>
            </a:r>
            <a:r>
              <a:rPr lang="zh-CN" altLang="en-US" sz="2400" b="1" dirty="0"/>
              <a:t>），又称</a:t>
            </a:r>
            <a:r>
              <a:rPr lang="zh-CN" altLang="en-US" sz="2400" b="1" dirty="0">
                <a:solidFill>
                  <a:srgbClr val="FF0000"/>
                </a:solidFill>
              </a:rPr>
              <a:t>联编。</a:t>
            </a:r>
            <a:r>
              <a:rPr lang="zh-CN" altLang="en-US" sz="2400" b="1" dirty="0"/>
              <a:t> </a:t>
            </a:r>
            <a:endParaRPr lang="en-US" altLang="zh-CN" sz="2400" b="1" dirty="0"/>
          </a:p>
          <a:p>
            <a:pPr marL="0" indent="0" eaLnBrk="1" hangingPunct="1"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2.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联</a:t>
            </a:r>
            <a:r>
              <a:rPr lang="zh-CN" altLang="en-US" sz="2800" b="1" dirty="0">
                <a:solidFill>
                  <a:srgbClr val="0000CC"/>
                </a:solidFill>
              </a:rPr>
              <a:t>编的类型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 eaLnBrk="1" hangingPunct="1"/>
            <a:r>
              <a:rPr lang="zh-CN" altLang="en-US" sz="2400" b="1" dirty="0"/>
              <a:t>根据把调用函数名和调用函数绑定在一起的时间，分为静态联编和动态联编。</a:t>
            </a: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911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360" y="1196752"/>
            <a:ext cx="8435280" cy="475252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3.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静态</a:t>
            </a:r>
            <a:r>
              <a:rPr lang="zh-CN" altLang="en-US" sz="2800" b="1" dirty="0">
                <a:solidFill>
                  <a:srgbClr val="0000CC"/>
                </a:solidFill>
              </a:rPr>
              <a:t>联编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 eaLnBrk="1" hangingPunct="1"/>
            <a:r>
              <a:rPr lang="zh-CN" altLang="en-US" sz="2400" b="1" dirty="0"/>
              <a:t>静态联编又称</a:t>
            </a:r>
            <a:r>
              <a:rPr lang="zh-CN" altLang="en-US" sz="2400" b="1" dirty="0">
                <a:solidFill>
                  <a:srgbClr val="FF0000"/>
                </a:solidFill>
              </a:rPr>
              <a:t>静态绑定</a:t>
            </a:r>
            <a:r>
              <a:rPr lang="zh-CN" altLang="en-US" sz="2400" b="1" dirty="0"/>
              <a:t>，是指在编译程序时就根据调用函数提供的信息，把它所对应的具体函数确定下来，即在编译时就把调用函数名与具体函数绑定在一起。 </a:t>
            </a:r>
          </a:p>
          <a:p>
            <a:pPr marL="0" indent="0" eaLnBrk="1" hangingPunct="1"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4.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动态</a:t>
            </a:r>
            <a:r>
              <a:rPr lang="zh-CN" altLang="en-US" sz="2800" b="1" dirty="0">
                <a:solidFill>
                  <a:srgbClr val="0000CC"/>
                </a:solidFill>
              </a:rPr>
              <a:t>联编</a:t>
            </a:r>
          </a:p>
          <a:p>
            <a:pPr lvl="1" eaLnBrk="1" hangingPunct="1"/>
            <a:r>
              <a:rPr lang="zh-CN" altLang="en-US" sz="2400" b="1" dirty="0"/>
              <a:t>动态联编又称</a:t>
            </a:r>
            <a:r>
              <a:rPr lang="zh-CN" altLang="en-US" sz="2400" b="1" dirty="0">
                <a:solidFill>
                  <a:srgbClr val="FF0000"/>
                </a:solidFill>
              </a:rPr>
              <a:t>动态绑定</a:t>
            </a:r>
            <a:r>
              <a:rPr lang="zh-CN" altLang="en-US" sz="2400" b="1" dirty="0"/>
              <a:t>，是指在编译程序时还不能确定函数调用所对应的具体函数，只有在程序运行过程中才能够确定函数调用所对应的具体函数，即在程序运行时才把调用函数名与具体函数绑定在一起。 </a:t>
            </a:r>
          </a:p>
          <a:p>
            <a:pPr eaLnBrk="1" hangingPunct="1">
              <a:buFontTx/>
              <a:buNone/>
            </a:pPr>
            <a:endParaRPr lang="en-US" altLang="zh-CN" b="1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5.1.3 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</a:t>
            </a:r>
            <a:r>
              <a:rPr lang="zh-CN" altLang="zh-CN" sz="3600" b="1" dirty="0" smtClean="0">
                <a:solidFill>
                  <a:srgbClr val="C00000"/>
                </a:solidFill>
              </a:rPr>
              <a:t>多态</a:t>
            </a:r>
            <a:r>
              <a:rPr lang="zh-CN" altLang="zh-CN" sz="3600" b="1" dirty="0">
                <a:solidFill>
                  <a:srgbClr val="C00000"/>
                </a:solidFill>
              </a:rPr>
              <a:t>与联编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03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196752"/>
            <a:ext cx="7772400" cy="566124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4.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多态性</a:t>
            </a:r>
            <a:r>
              <a:rPr lang="zh-CN" altLang="en-US" sz="2800" b="1" dirty="0">
                <a:solidFill>
                  <a:srgbClr val="0000CC"/>
                </a:solidFill>
              </a:rPr>
              <a:t>的实现方式</a:t>
            </a:r>
          </a:p>
          <a:p>
            <a:pPr lvl="1" eaLnBrk="1" hangingPunct="1"/>
            <a:r>
              <a:rPr lang="zh-CN" altLang="en-US" sz="2400" b="1" dirty="0">
                <a:solidFill>
                  <a:srgbClr val="FF0000"/>
                </a:solidFill>
              </a:rPr>
              <a:t>编译时多态性</a:t>
            </a:r>
            <a:r>
              <a:rPr lang="zh-CN" altLang="en-US" sz="2400" b="1" dirty="0"/>
              <a:t>： </a:t>
            </a:r>
            <a:r>
              <a:rPr lang="en-US" altLang="zh-CN" sz="2400" b="1" dirty="0">
                <a:latin typeface="宋体" panose="02010600030101010101" pitchFamily="2" charset="-122"/>
              </a:rPr>
              <a:t>---</a:t>
            </a:r>
            <a:r>
              <a:rPr lang="zh-CN" altLang="en-US" sz="2400" b="1" dirty="0">
                <a:latin typeface="宋体" panose="02010600030101010101" pitchFamily="2" charset="-122"/>
              </a:rPr>
              <a:t>静态联编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绑定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)----</a:t>
            </a:r>
            <a:r>
              <a:rPr lang="zh-CN" altLang="en-US" sz="2400" b="1" dirty="0">
                <a:latin typeface="宋体" panose="02010600030101010101" pitchFamily="2" charset="-122"/>
              </a:rPr>
              <a:t>系统在编译时就决定如何实现某一动作</a:t>
            </a:r>
            <a:r>
              <a:rPr lang="en-US" altLang="zh-CN" sz="2400" b="1" dirty="0">
                <a:latin typeface="宋体" panose="02010600030101010101" pitchFamily="2" charset="-122"/>
              </a:rPr>
              <a:t>,</a:t>
            </a:r>
            <a:r>
              <a:rPr lang="zh-CN" altLang="en-US" sz="2400" b="1" dirty="0">
                <a:latin typeface="宋体" panose="02010600030101010101" pitchFamily="2" charset="-122"/>
              </a:rPr>
              <a:t>即对某一消息如何处理。静态联编具有执行速度快的优点。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sz="2400" b="1" dirty="0">
                <a:latin typeface="宋体" panose="02010600030101010101" pitchFamily="2" charset="-122"/>
              </a:rPr>
              <a:t>在</a:t>
            </a:r>
            <a:r>
              <a:rPr lang="en-US" altLang="zh-CN" sz="2400" b="1" dirty="0">
                <a:latin typeface="宋体" panose="02010600030101010101" pitchFamily="2" charset="-122"/>
              </a:rPr>
              <a:t>C++</a:t>
            </a:r>
            <a:r>
              <a:rPr lang="zh-CN" altLang="en-US" sz="2400" b="1" dirty="0">
                <a:latin typeface="宋体" panose="02010600030101010101" pitchFamily="2" charset="-122"/>
              </a:rPr>
              <a:t>中的编译时多态性是通过</a:t>
            </a:r>
            <a:r>
              <a:rPr lang="zh-CN" altLang="en-US" sz="2400" b="1" dirty="0">
                <a:solidFill>
                  <a:srgbClr val="FF0000"/>
                </a:solidFill>
              </a:rPr>
              <a:t>函数重载</a:t>
            </a:r>
            <a:r>
              <a:rPr lang="zh-CN" altLang="en-US" sz="2400" b="1" dirty="0">
                <a:latin typeface="宋体" panose="02010600030101010101" pitchFamily="2" charset="-122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</a:rPr>
              <a:t>运算符重载</a:t>
            </a:r>
            <a:r>
              <a:rPr lang="zh-CN" altLang="en-US" sz="2400" b="1" dirty="0">
                <a:latin typeface="宋体" panose="02010600030101010101" pitchFamily="2" charset="-122"/>
              </a:rPr>
              <a:t>实现的。</a:t>
            </a:r>
          </a:p>
          <a:p>
            <a:pPr lvl="1" eaLnBrk="1" hangingPunct="1"/>
            <a:r>
              <a:rPr lang="zh-CN" altLang="en-US" sz="2400" b="1" dirty="0">
                <a:solidFill>
                  <a:srgbClr val="FF0000"/>
                </a:solidFill>
              </a:rPr>
              <a:t>运行时多态性</a:t>
            </a:r>
            <a:r>
              <a:rPr lang="zh-CN" altLang="en-US" sz="2400" b="1" dirty="0"/>
              <a:t>： </a:t>
            </a:r>
            <a:r>
              <a:rPr lang="en-US" altLang="zh-CN" sz="2400" b="1" dirty="0">
                <a:latin typeface="宋体" panose="02010600030101010101" pitchFamily="2" charset="-122"/>
              </a:rPr>
              <a:t>---</a:t>
            </a:r>
            <a:r>
              <a:rPr lang="zh-CN" altLang="en-US" sz="2400" b="1" dirty="0">
                <a:latin typeface="宋体" panose="02010600030101010101" pitchFamily="2" charset="-122"/>
              </a:rPr>
              <a:t>动态联编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绑定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)----</a:t>
            </a:r>
            <a:r>
              <a:rPr lang="zh-CN" altLang="en-US" sz="2400" b="1" dirty="0">
                <a:latin typeface="宋体" panose="02010600030101010101" pitchFamily="2" charset="-122"/>
              </a:rPr>
              <a:t>系统在运行时动态实现某一动作</a:t>
            </a:r>
            <a:r>
              <a:rPr lang="en-US" altLang="zh-CN" sz="2400" b="1" dirty="0">
                <a:latin typeface="宋体" panose="02010600030101010101" pitchFamily="2" charset="-122"/>
              </a:rPr>
              <a:t>,</a:t>
            </a:r>
            <a:r>
              <a:rPr lang="zh-CN" altLang="en-US" sz="2400" b="1" dirty="0">
                <a:latin typeface="宋体" panose="02010600030101010101" pitchFamily="2" charset="-122"/>
              </a:rPr>
              <a:t>即对某一消息在运行过程实现其如何响应。动态联编为系统提供了灵活和高度问题抽象的优点。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sz="2400" b="1" dirty="0">
                <a:latin typeface="宋体" panose="02010600030101010101" pitchFamily="2" charset="-122"/>
              </a:rPr>
              <a:t>在</a:t>
            </a:r>
            <a:r>
              <a:rPr lang="en-US" altLang="zh-CN" sz="2400" b="1" dirty="0">
                <a:latin typeface="宋体" panose="02010600030101010101" pitchFamily="2" charset="-122"/>
              </a:rPr>
              <a:t>C++</a:t>
            </a:r>
            <a:r>
              <a:rPr lang="zh-CN" altLang="en-US" sz="2400" b="1" dirty="0">
                <a:latin typeface="宋体" panose="02010600030101010101" pitchFamily="2" charset="-122"/>
              </a:rPr>
              <a:t>中的运行时多态性是通过</a:t>
            </a:r>
            <a:r>
              <a:rPr lang="zh-CN" altLang="en-US" sz="2400" b="1" dirty="0">
                <a:solidFill>
                  <a:srgbClr val="FF0000"/>
                </a:solidFill>
              </a:rPr>
              <a:t>继承</a:t>
            </a:r>
            <a:r>
              <a:rPr lang="zh-CN" altLang="en-US" sz="2400" b="1" dirty="0">
                <a:latin typeface="宋体" panose="02010600030101010101" pitchFamily="2" charset="-122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</a:rPr>
              <a:t>虚函数</a:t>
            </a:r>
            <a:r>
              <a:rPr lang="zh-CN" altLang="en-US" sz="2400" b="1" dirty="0">
                <a:latin typeface="宋体" panose="02010600030101010101" pitchFamily="2" charset="-122"/>
              </a:rPr>
              <a:t>实现的。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5.1.3 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</a:t>
            </a:r>
            <a:r>
              <a:rPr lang="zh-CN" altLang="zh-CN" sz="3600" b="1" dirty="0" smtClean="0">
                <a:solidFill>
                  <a:srgbClr val="C00000"/>
                </a:solidFill>
              </a:rPr>
              <a:t>多态</a:t>
            </a:r>
            <a:r>
              <a:rPr lang="zh-CN" altLang="zh-CN" sz="3600" b="1" dirty="0">
                <a:solidFill>
                  <a:srgbClr val="C00000"/>
                </a:solidFill>
              </a:rPr>
              <a:t>与联编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514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9316" y="-3795"/>
            <a:ext cx="7772400" cy="91251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5.2 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虚</a:t>
            </a:r>
            <a:r>
              <a:rPr lang="zh-CN" altLang="en-US" sz="3600" b="1" dirty="0">
                <a:solidFill>
                  <a:srgbClr val="C00000"/>
                </a:solidFill>
              </a:rPr>
              <a:t>函数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6752"/>
            <a:ext cx="7772400" cy="504055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5.2.1 </a:t>
            </a:r>
            <a:r>
              <a:rPr lang="zh-CN" altLang="en-US" sz="2800" b="1" dirty="0">
                <a:solidFill>
                  <a:srgbClr val="0000CC"/>
                </a:solidFill>
              </a:rPr>
              <a:t>虚函数的意义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1. </a:t>
            </a:r>
            <a:r>
              <a:rPr lang="zh-CN" altLang="en-US" sz="2400" b="1" dirty="0" smtClean="0"/>
              <a:t>回顾</a:t>
            </a:r>
            <a:r>
              <a:rPr lang="zh-CN" altLang="en-US" sz="2400" b="1" dirty="0"/>
              <a:t>：基类与派生类的</a:t>
            </a:r>
            <a:r>
              <a:rPr lang="zh-CN" altLang="en-US" sz="2400" b="1" dirty="0">
                <a:solidFill>
                  <a:srgbClr val="FF0000"/>
                </a:solidFill>
              </a:rPr>
              <a:t>赋值相容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b="1" dirty="0"/>
              <a:t>派生类对象可以赋值给基类对象。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b="1" dirty="0"/>
              <a:t>派生类对象的地址可以赋值给指向基类对象的指针。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b="1" dirty="0"/>
              <a:t>派生类对象可以作为基类对象的引用。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赋值相容的问题：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b="1" dirty="0"/>
              <a:t>不论哪种赋值方式，都</a:t>
            </a:r>
            <a:r>
              <a:rPr lang="zh-CN" altLang="en-US" sz="2200" b="1" dirty="0">
                <a:solidFill>
                  <a:srgbClr val="0000CC"/>
                </a:solidFill>
              </a:rPr>
              <a:t>只能</a:t>
            </a:r>
            <a:r>
              <a:rPr lang="zh-CN" altLang="en-US" sz="2200" b="1" dirty="0"/>
              <a:t>通过基类对象（或基类对象的指针或引用）</a:t>
            </a:r>
            <a:r>
              <a:rPr lang="zh-CN" altLang="en-US" sz="2200" b="1" dirty="0">
                <a:solidFill>
                  <a:srgbClr val="0000CC"/>
                </a:solidFill>
              </a:rPr>
              <a:t>访问到派生类对象从基类中继承到的成员</a:t>
            </a:r>
            <a:r>
              <a:rPr lang="zh-CN" altLang="en-US" sz="2200" b="1" dirty="0"/>
              <a:t>， 不能借此访问派生类定义的成员。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2. </a:t>
            </a:r>
            <a:r>
              <a:rPr lang="zh-CN" altLang="en-US" sz="2400" b="1" dirty="0" smtClean="0"/>
              <a:t>虚</a:t>
            </a:r>
            <a:r>
              <a:rPr lang="zh-CN" altLang="en-US" sz="2400" b="1" dirty="0"/>
              <a:t>函义解决的问题</a:t>
            </a:r>
            <a:endParaRPr lang="en-US" altLang="zh-CN" sz="2400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b="1" dirty="0"/>
              <a:t>虚函数使得通过基类对象的指针或引用</a:t>
            </a:r>
            <a:r>
              <a:rPr lang="zh-CN" altLang="en-US" sz="2200" b="1" dirty="0">
                <a:solidFill>
                  <a:srgbClr val="FF0000"/>
                </a:solidFill>
              </a:rPr>
              <a:t>访问派生类重定义的虚成员函数可以施行</a:t>
            </a:r>
            <a:r>
              <a:rPr lang="zh-CN" altLang="en-US" sz="22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7053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7772400" cy="5753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5.2.1 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虚</a:t>
            </a:r>
            <a:r>
              <a:rPr lang="zh-CN" altLang="en-US" sz="3600" b="1" dirty="0">
                <a:solidFill>
                  <a:srgbClr val="C00000"/>
                </a:solidFill>
              </a:rPr>
              <a:t>函数的意义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1438"/>
            <a:ext cx="8640960" cy="4607842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b="1" dirty="0">
                <a:solidFill>
                  <a:srgbClr val="0000CC"/>
                </a:solidFill>
              </a:rPr>
              <a:t>【例</a:t>
            </a:r>
            <a:r>
              <a:rPr lang="en-US" altLang="zh-CN" sz="2400" b="1" dirty="0">
                <a:solidFill>
                  <a:srgbClr val="0000CC"/>
                </a:solidFill>
              </a:rPr>
              <a:t>5-2</a:t>
            </a:r>
            <a:r>
              <a:rPr lang="zh-CN" altLang="zh-CN" sz="2400" b="1" dirty="0">
                <a:solidFill>
                  <a:srgbClr val="0000CC"/>
                </a:solidFill>
              </a:rPr>
              <a:t>】某公司有经理、销售员、小时工等多类人员。经理按周计算薪金；销售员每月底薪</a:t>
            </a:r>
            <a:r>
              <a:rPr lang="en-US" altLang="zh-CN" sz="2400" b="1" dirty="0">
                <a:solidFill>
                  <a:srgbClr val="0000CC"/>
                </a:solidFill>
              </a:rPr>
              <a:t>800</a:t>
            </a:r>
            <a:r>
              <a:rPr lang="zh-CN" altLang="zh-CN" sz="2400" b="1" dirty="0">
                <a:solidFill>
                  <a:srgbClr val="0000CC"/>
                </a:solidFill>
              </a:rPr>
              <a:t>元，然后加销售提成，每销售一件产品提取销售利润的</a:t>
            </a:r>
            <a:r>
              <a:rPr lang="en-US" altLang="zh-CN" sz="2400" b="1" dirty="0">
                <a:solidFill>
                  <a:srgbClr val="0000CC"/>
                </a:solidFill>
              </a:rPr>
              <a:t>5%</a:t>
            </a:r>
            <a:r>
              <a:rPr lang="zh-CN" altLang="zh-CN" sz="2400" b="1" dirty="0">
                <a:solidFill>
                  <a:srgbClr val="0000CC"/>
                </a:solidFill>
              </a:rPr>
              <a:t>；小时工按小时计算薪金。每类人员都有姓名和身份证号等数据，设计管理员工薪金的程序。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1）</a:t>
            </a:r>
            <a:r>
              <a:rPr lang="zh-CN" altLang="zh-CN" sz="2400" b="1" dirty="0">
                <a:solidFill>
                  <a:srgbClr val="FF0000"/>
                </a:solidFill>
              </a:rPr>
              <a:t>问题分析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zh-CN" altLang="zh-CN" sz="2200" b="1" dirty="0"/>
              <a:t>经理、销售员、小时工等各类工作人员都是公司的雇员，每类人员都有姓名和身份证号等信息，可以将它们抽象为雇员类</a:t>
            </a:r>
            <a:r>
              <a:rPr lang="en-US" altLang="zh-CN" sz="2200" b="1" dirty="0"/>
              <a:t>Employee</a:t>
            </a:r>
            <a:r>
              <a:rPr lang="zh-CN" altLang="zh-CN" sz="2200" b="1" dirty="0"/>
              <a:t>，其余人员则从</a:t>
            </a:r>
            <a:r>
              <a:rPr lang="en-US" altLang="zh-CN" sz="2200" b="1" dirty="0"/>
              <a:t>Employee</a:t>
            </a:r>
            <a:r>
              <a:rPr lang="zh-CN" altLang="zh-CN" sz="2200" b="1" dirty="0"/>
              <a:t>类派生。</a:t>
            </a:r>
          </a:p>
          <a:p>
            <a:pPr marL="0" indent="0">
              <a:buNone/>
            </a:pP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6521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76590"/>
            <a:ext cx="8568952" cy="516863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0000CC"/>
                </a:solidFill>
              </a:rPr>
              <a:t>（</a:t>
            </a:r>
            <a:r>
              <a:rPr lang="en-US" altLang="zh-CN" sz="2400" b="1" dirty="0">
                <a:solidFill>
                  <a:srgbClr val="0000CC"/>
                </a:solidFill>
              </a:rPr>
              <a:t>2）</a:t>
            </a:r>
            <a:r>
              <a:rPr lang="zh-CN" altLang="en-US" sz="2400" b="1" dirty="0">
                <a:solidFill>
                  <a:srgbClr val="0000CC"/>
                </a:solidFill>
              </a:rPr>
              <a:t>数据抽象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r>
              <a:rPr lang="zh-CN" altLang="zh-CN" sz="2200" b="1" dirty="0"/>
              <a:t>雇员类</a:t>
            </a:r>
            <a:r>
              <a:rPr lang="en-US" altLang="zh-CN" sz="2200" b="1" dirty="0">
                <a:solidFill>
                  <a:srgbClr val="FF0000"/>
                </a:solidFill>
              </a:rPr>
              <a:t>Employee</a:t>
            </a:r>
            <a:r>
              <a:rPr lang="zh-CN" altLang="zh-CN" sz="2200" b="1" dirty="0"/>
              <a:t>，用</a:t>
            </a:r>
            <a:r>
              <a:rPr lang="en-US" altLang="zh-CN" sz="2200" b="1" dirty="0">
                <a:solidFill>
                  <a:srgbClr val="FF0000"/>
                </a:solidFill>
              </a:rPr>
              <a:t>name</a:t>
            </a:r>
            <a:r>
              <a:rPr lang="zh-CN" altLang="zh-CN" sz="2200" b="1" dirty="0"/>
              <a:t>和</a:t>
            </a:r>
            <a:r>
              <a:rPr lang="en-US" altLang="zh-CN" sz="2200" b="1" dirty="0">
                <a:solidFill>
                  <a:srgbClr val="FF0000"/>
                </a:solidFill>
              </a:rPr>
              <a:t>Id</a:t>
            </a:r>
            <a:r>
              <a:rPr lang="zh-CN" altLang="zh-CN" sz="2200" b="1" dirty="0"/>
              <a:t>分别表示姓名和身份证编号</a:t>
            </a:r>
            <a:r>
              <a:rPr lang="zh-CN" altLang="en-US" sz="2200" b="1" dirty="0"/>
              <a:t>；</a:t>
            </a:r>
            <a:endParaRPr lang="zh-CN" altLang="zh-CN" sz="2200" b="1" dirty="0"/>
          </a:p>
          <a:p>
            <a:r>
              <a:rPr lang="zh-CN" altLang="zh-CN" sz="2200" b="1" dirty="0"/>
              <a:t>将经理抽象成</a:t>
            </a:r>
            <a:r>
              <a:rPr lang="en-US" altLang="zh-CN" sz="2200" b="1" dirty="0">
                <a:solidFill>
                  <a:srgbClr val="FF0000"/>
                </a:solidFill>
              </a:rPr>
              <a:t>Manager</a:t>
            </a:r>
            <a:r>
              <a:rPr lang="zh-CN" altLang="zh-CN" sz="2200" b="1" dirty="0">
                <a:solidFill>
                  <a:srgbClr val="FF0000"/>
                </a:solidFill>
              </a:rPr>
              <a:t>类</a:t>
            </a:r>
            <a:r>
              <a:rPr lang="zh-CN" altLang="zh-CN" sz="2200" b="1" dirty="0"/>
              <a:t>，用</a:t>
            </a:r>
            <a:r>
              <a:rPr lang="en-US" altLang="zh-CN" sz="2200" b="1" dirty="0" err="1"/>
              <a:t>WeeklySalary</a:t>
            </a:r>
            <a:r>
              <a:rPr lang="zh-CN" altLang="zh-CN" sz="2200" b="1" dirty="0"/>
              <a:t>表示周工资，并设计</a:t>
            </a:r>
            <a:r>
              <a:rPr lang="en-US" altLang="zh-CN" sz="2200" b="1" dirty="0" err="1"/>
              <a:t>setSalary</a:t>
            </a:r>
            <a:r>
              <a:rPr lang="en-US" altLang="zh-CN" sz="2200" b="1" dirty="0"/>
              <a:t>/</a:t>
            </a:r>
            <a:r>
              <a:rPr lang="en-US" altLang="zh-CN" sz="2200" b="1" dirty="0" err="1"/>
              <a:t>getSalary</a:t>
            </a:r>
            <a:r>
              <a:rPr lang="zh-CN" altLang="zh-CN" sz="2200" b="1" dirty="0"/>
              <a:t>修改和访问周工资。</a:t>
            </a:r>
            <a:endParaRPr lang="en-US" altLang="zh-CN" sz="2200" b="1" dirty="0"/>
          </a:p>
          <a:p>
            <a:r>
              <a:rPr lang="zh-CN" altLang="zh-CN" sz="2200" b="1" dirty="0"/>
              <a:t>将销售员抽象成</a:t>
            </a:r>
            <a:r>
              <a:rPr lang="en-US" altLang="zh-CN" sz="2200" b="1" dirty="0" err="1">
                <a:solidFill>
                  <a:srgbClr val="FF0000"/>
                </a:solidFill>
              </a:rPr>
              <a:t>SalesPerson</a:t>
            </a:r>
            <a:r>
              <a:rPr lang="zh-CN" altLang="zh-CN" sz="2200" b="1" dirty="0">
                <a:solidFill>
                  <a:srgbClr val="FF0000"/>
                </a:solidFill>
              </a:rPr>
              <a:t>类</a:t>
            </a:r>
            <a:r>
              <a:rPr lang="zh-CN" altLang="zh-CN" sz="2200" b="1" dirty="0"/>
              <a:t>，用</a:t>
            </a:r>
            <a:r>
              <a:rPr lang="en-US" altLang="zh-CN" sz="2200" b="1" dirty="0" err="1"/>
              <a:t>basePay</a:t>
            </a:r>
            <a:r>
              <a:rPr lang="zh-CN" altLang="zh-CN" sz="2200" b="1" dirty="0"/>
              <a:t>表示底薪，</a:t>
            </a:r>
            <a:r>
              <a:rPr lang="en-US" altLang="zh-CN" sz="2200" b="1" dirty="0" err="1"/>
              <a:t>salesValue</a:t>
            </a:r>
            <a:r>
              <a:rPr lang="zh-CN" altLang="zh-CN" sz="2200" b="1" dirty="0"/>
              <a:t>表示销售额，以及</a:t>
            </a:r>
            <a:r>
              <a:rPr lang="en-US" altLang="zh-CN" sz="2200" b="1" dirty="0" err="1"/>
              <a:t>setBasePay</a:t>
            </a:r>
            <a:r>
              <a:rPr lang="en-US" altLang="zh-CN" sz="2200" b="1" dirty="0"/>
              <a:t>/</a:t>
            </a:r>
            <a:r>
              <a:rPr lang="en-US" altLang="zh-CN" sz="2200" b="1" dirty="0" err="1"/>
              <a:t>getBasePay</a:t>
            </a:r>
            <a:r>
              <a:rPr lang="zh-CN" altLang="zh-CN" sz="2200" b="1" dirty="0"/>
              <a:t>，</a:t>
            </a:r>
            <a:r>
              <a:rPr lang="en-US" altLang="zh-CN" sz="2200" b="1" dirty="0" err="1"/>
              <a:t>setSalesValue</a:t>
            </a:r>
            <a:r>
              <a:rPr lang="en-US" altLang="zh-CN" sz="2200" b="1" dirty="0"/>
              <a:t>/</a:t>
            </a:r>
            <a:r>
              <a:rPr lang="en-US" altLang="zh-CN" sz="2200" b="1" dirty="0" err="1"/>
              <a:t>getSalesValue</a:t>
            </a:r>
            <a:r>
              <a:rPr lang="zh-CN" altLang="zh-CN" sz="2200" b="1" dirty="0"/>
              <a:t>成员函数设置和读取底薪与销售额数据。</a:t>
            </a:r>
            <a:endParaRPr lang="en-US" altLang="zh-CN" sz="2200" b="1" dirty="0"/>
          </a:p>
          <a:p>
            <a:r>
              <a:rPr lang="zh-CN" altLang="zh-CN" sz="2200" b="1" dirty="0"/>
              <a:t>将小时工抽象成</a:t>
            </a:r>
            <a:r>
              <a:rPr lang="en-US" altLang="zh-CN" sz="2200" b="1" dirty="0" err="1">
                <a:solidFill>
                  <a:srgbClr val="FF0000"/>
                </a:solidFill>
              </a:rPr>
              <a:t>HourPerson</a:t>
            </a:r>
            <a:r>
              <a:rPr lang="zh-CN" altLang="zh-CN" sz="2200" b="1" dirty="0">
                <a:solidFill>
                  <a:srgbClr val="FF0000"/>
                </a:solidFill>
              </a:rPr>
              <a:t>类</a:t>
            </a:r>
            <a:r>
              <a:rPr lang="zh-CN" altLang="zh-CN" sz="2200" b="1" dirty="0"/>
              <a:t>，用</a:t>
            </a:r>
            <a:r>
              <a:rPr lang="en-US" altLang="zh-CN" sz="2200" b="1" dirty="0" err="1"/>
              <a:t>hprice</a:t>
            </a:r>
            <a:r>
              <a:rPr lang="zh-CN" altLang="zh-CN" sz="2200" b="1" dirty="0"/>
              <a:t>表示小时工资，用</a:t>
            </a:r>
            <a:r>
              <a:rPr lang="en-US" altLang="zh-CN" sz="2200" b="1" dirty="0"/>
              <a:t>hour</a:t>
            </a:r>
            <a:r>
              <a:rPr lang="zh-CN" altLang="zh-CN" sz="2200" b="1" dirty="0"/>
              <a:t>表示工作时间，并用</a:t>
            </a:r>
            <a:r>
              <a:rPr lang="en-US" altLang="zh-CN" sz="2200" b="1" dirty="0" err="1"/>
              <a:t>setHprice</a:t>
            </a:r>
            <a:r>
              <a:rPr lang="en-US" altLang="zh-CN" sz="2200" b="1" dirty="0"/>
              <a:t>/</a:t>
            </a:r>
            <a:r>
              <a:rPr lang="en-US" altLang="zh-CN" sz="2200" b="1" dirty="0" err="1"/>
              <a:t>getHprice</a:t>
            </a:r>
            <a:r>
              <a:rPr lang="zh-CN" altLang="zh-CN" sz="2200" b="1" dirty="0"/>
              <a:t>，</a:t>
            </a:r>
            <a:r>
              <a:rPr lang="en-US" altLang="zh-CN" sz="2200" b="1" dirty="0" err="1"/>
              <a:t>setHour</a:t>
            </a:r>
            <a:r>
              <a:rPr lang="en-US" altLang="zh-CN" sz="2200" b="1" dirty="0"/>
              <a:t>/</a:t>
            </a:r>
            <a:r>
              <a:rPr lang="en-US" altLang="zh-CN" sz="2200" b="1" dirty="0" err="1"/>
              <a:t>getHour</a:t>
            </a:r>
            <a:r>
              <a:rPr lang="zh-CN" altLang="zh-CN" sz="2200" b="1" dirty="0"/>
              <a:t>设置</a:t>
            </a:r>
            <a:r>
              <a:rPr lang="en-US" altLang="zh-CN" sz="2200" b="1" dirty="0"/>
              <a:t>/</a:t>
            </a:r>
            <a:r>
              <a:rPr lang="zh-CN" altLang="zh-CN" sz="2200" b="1" dirty="0"/>
              <a:t>读取小时工价及工作时间。</a:t>
            </a:r>
          </a:p>
          <a:p>
            <a:endParaRPr lang="zh-CN" altLang="en-US" sz="24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5.2.1 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虚</a:t>
            </a:r>
            <a:r>
              <a:rPr lang="zh-CN" altLang="en-US" sz="3600" b="1" dirty="0">
                <a:solidFill>
                  <a:srgbClr val="C00000"/>
                </a:solidFill>
              </a:rPr>
              <a:t>函数的意义</a:t>
            </a:r>
          </a:p>
        </p:txBody>
      </p:sp>
    </p:spTree>
    <p:extLst>
      <p:ext uri="{BB962C8B-B14F-4D97-AF65-F5344CB8AC3E}">
        <p14:creationId xmlns:p14="http://schemas.microsoft.com/office/powerpoint/2010/main" val="1408608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solidFill>
                  <a:srgbClr val="0000CC"/>
                </a:solidFill>
              </a:rPr>
              <a:t>数据抽象结果</a:t>
            </a:r>
            <a:r>
              <a:rPr lang="en-US" altLang="zh-CN" sz="2800" b="1" dirty="0">
                <a:solidFill>
                  <a:srgbClr val="0000CC"/>
                </a:solidFill>
              </a:rPr>
              <a:t>——</a:t>
            </a:r>
            <a:r>
              <a:rPr lang="zh-CN" altLang="en-US" sz="2800" b="1" dirty="0">
                <a:solidFill>
                  <a:srgbClr val="0000CC"/>
                </a:solidFill>
              </a:rPr>
              <a:t>类继承体系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20" y="1076589"/>
            <a:ext cx="8618412" cy="578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640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1095375"/>
            <a:ext cx="7772400" cy="57626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//Eg5-2.cpp</a:t>
            </a:r>
            <a:endParaRPr lang="zh-CN" altLang="zh-CN" sz="2800" dirty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#include &lt;</a:t>
            </a:r>
            <a:r>
              <a:rPr lang="en-US" altLang="zh-CN" sz="2000" b="1" dirty="0" err="1"/>
              <a:t>iostream</a:t>
            </a:r>
            <a:r>
              <a:rPr lang="en-US" altLang="zh-CN" sz="2000" b="1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#include &lt;string&gt;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using namespace </a:t>
            </a:r>
            <a:r>
              <a:rPr lang="en-US" altLang="zh-CN" sz="2000" b="1" dirty="0" err="1"/>
              <a:t>std</a:t>
            </a:r>
            <a:r>
              <a:rPr lang="en-US" altLang="zh-CN" sz="20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class </a:t>
            </a:r>
            <a:r>
              <a:rPr lang="en-US" altLang="zh-CN" sz="2000" b="1" dirty="0">
                <a:solidFill>
                  <a:srgbClr val="0000CC"/>
                </a:solidFill>
              </a:rPr>
              <a:t>Employee</a:t>
            </a:r>
            <a:r>
              <a:rPr lang="en-US" altLang="zh-CN" sz="20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>
                <a:solidFill>
                  <a:srgbClr val="0000CC"/>
                </a:solidFill>
              </a:rPr>
              <a:t>Employee</a:t>
            </a:r>
            <a:r>
              <a:rPr lang="en-US" altLang="zh-CN" sz="2000" b="1" dirty="0"/>
              <a:t>(string Name ,string id){ name=Name; Id=id;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string </a:t>
            </a:r>
            <a:r>
              <a:rPr lang="en-US" altLang="zh-CN" sz="2000" b="1" dirty="0" err="1"/>
              <a:t>getName</a:t>
            </a:r>
            <a:r>
              <a:rPr lang="en-US" altLang="zh-CN" sz="2000" b="1" dirty="0"/>
              <a:t>(){ return name; }		//</a:t>
            </a:r>
            <a:r>
              <a:rPr lang="zh-CN" altLang="en-US" sz="2000" b="1" dirty="0"/>
              <a:t>返回姓名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 dirty="0"/>
              <a:t>    </a:t>
            </a:r>
            <a:r>
              <a:rPr lang="en-US" altLang="zh-CN" sz="2000" b="1" dirty="0"/>
              <a:t>string </a:t>
            </a:r>
            <a:r>
              <a:rPr lang="en-US" altLang="zh-CN" sz="2000" b="1" dirty="0" err="1"/>
              <a:t>getID</a:t>
            </a:r>
            <a:r>
              <a:rPr lang="en-US" altLang="zh-CN" sz="2000" b="1" dirty="0"/>
              <a:t>(){ return Id; }			//</a:t>
            </a:r>
            <a:r>
              <a:rPr lang="zh-CN" altLang="en-US" sz="2000" b="1" dirty="0"/>
              <a:t>返回身份证号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</a:rPr>
              <a:t>float </a:t>
            </a:r>
            <a:r>
              <a:rPr lang="en-US" altLang="zh-CN" sz="2000" b="1" dirty="0" err="1">
                <a:solidFill>
                  <a:srgbClr val="FF0000"/>
                </a:solidFill>
              </a:rPr>
              <a:t>getSalary</a:t>
            </a:r>
            <a:r>
              <a:rPr lang="en-US" altLang="zh-CN" sz="2000" b="1" dirty="0">
                <a:solidFill>
                  <a:srgbClr val="FF0000"/>
                </a:solidFill>
              </a:rPr>
              <a:t>(){ return 0.0; }		//</a:t>
            </a:r>
            <a:r>
              <a:rPr lang="zh-CN" altLang="en-US" sz="2000" b="1" dirty="0">
                <a:solidFill>
                  <a:srgbClr val="FF0000"/>
                </a:solidFill>
              </a:rPr>
              <a:t>返回薪水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 dirty="0"/>
              <a:t>    </a:t>
            </a:r>
            <a:r>
              <a:rPr lang="en-US" altLang="zh-CN" sz="2000" b="1" dirty="0"/>
              <a:t>void print(){		//</a:t>
            </a:r>
            <a:r>
              <a:rPr lang="zh-CN" altLang="en-US" sz="2000" b="1" dirty="0"/>
              <a:t>输出姓名和身份证号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 dirty="0"/>
              <a:t>    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</a:t>
            </a:r>
            <a:r>
              <a:rPr lang="zh-CN" altLang="en-US" sz="2000" b="1" dirty="0"/>
              <a:t>姓名</a:t>
            </a:r>
            <a:r>
              <a:rPr lang="en-US" altLang="zh-CN" sz="2000" b="1" dirty="0"/>
              <a:t>: "&lt;&lt;name&lt;&lt;"\t\t </a:t>
            </a:r>
            <a:r>
              <a:rPr lang="zh-CN" altLang="en-US" sz="2000" b="1" dirty="0"/>
              <a:t>编号</a:t>
            </a:r>
            <a:r>
              <a:rPr lang="en-US" altLang="zh-CN" sz="2000" b="1" dirty="0"/>
              <a:t>: "&lt;&lt;Id&lt;&lt;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private: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string name;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string Id;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};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672"/>
            <a:ext cx="8229600" cy="811195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0000CC"/>
                </a:solidFill>
              </a:rPr>
              <a:t>人员管理的非虚函数简化实现版本</a:t>
            </a:r>
          </a:p>
        </p:txBody>
      </p:sp>
    </p:spTree>
    <p:extLst>
      <p:ext uri="{BB962C8B-B14F-4D97-AF65-F5344CB8AC3E}">
        <p14:creationId xmlns:p14="http://schemas.microsoft.com/office/powerpoint/2010/main" val="57659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1750"/>
            <a:ext cx="7772400" cy="8429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5.1.1 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</a:t>
            </a:r>
            <a:r>
              <a:rPr lang="zh-CN" altLang="zh-CN" sz="3600" b="1" dirty="0" smtClean="0">
                <a:solidFill>
                  <a:srgbClr val="C00000"/>
                </a:solidFill>
              </a:rPr>
              <a:t>多态</a:t>
            </a:r>
            <a:r>
              <a:rPr lang="zh-CN" altLang="zh-CN" sz="3600" b="1" dirty="0">
                <a:solidFill>
                  <a:srgbClr val="C00000"/>
                </a:solidFill>
              </a:rPr>
              <a:t>的概念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" y="981075"/>
            <a:ext cx="5269855" cy="453707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zh-CN" sz="2800" b="1" dirty="0" smtClean="0">
                <a:solidFill>
                  <a:srgbClr val="0000CC"/>
                </a:solidFill>
              </a:rPr>
              <a:t>1.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多态</a:t>
            </a:r>
            <a:r>
              <a:rPr lang="zh-CN" altLang="en-US" sz="2800" b="1" dirty="0">
                <a:solidFill>
                  <a:srgbClr val="0000CC"/>
                </a:solidFill>
              </a:rPr>
              <a:t>的实现形式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eaLnBrk="1" hangingPunct="1">
              <a:defRPr/>
            </a:pPr>
            <a:r>
              <a:rPr lang="zh-CN" altLang="en-US" sz="2400" b="1" dirty="0"/>
              <a:t>对象根据所接收的消息而做出动作，同样的消息为不同的对象接收时可导致完全不同的行动，该现象称为多态性。</a:t>
            </a:r>
          </a:p>
          <a:p>
            <a:pPr lvl="1" eaLnBrk="1" hangingPunct="1">
              <a:defRPr/>
            </a:pPr>
            <a:r>
              <a:rPr lang="zh-CN" altLang="en-US" sz="2400" b="1" dirty="0"/>
              <a:t>简单的说：</a:t>
            </a:r>
            <a:r>
              <a:rPr lang="zh-CN" altLang="en-US" sz="2400" b="1" dirty="0">
                <a:solidFill>
                  <a:srgbClr val="FF0000"/>
                </a:solidFill>
              </a:rPr>
              <a:t>单接口，多实现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2" eaLnBrk="1" hangingPunct="1">
              <a:defRPr/>
            </a:pPr>
            <a:r>
              <a:rPr lang="en-US" altLang="zh-CN" sz="2000" b="1" dirty="0">
                <a:solidFill>
                  <a:srgbClr val="0070C0"/>
                </a:solidFill>
              </a:rPr>
              <a:t>Void F(</a:t>
            </a:r>
            <a:r>
              <a:rPr lang="zh-CN" altLang="en-US" sz="2000" b="1" dirty="0">
                <a:solidFill>
                  <a:srgbClr val="0070C0"/>
                </a:solidFill>
              </a:rPr>
              <a:t>家用电器 </a:t>
            </a:r>
            <a:r>
              <a:rPr lang="en-US" altLang="zh-CN" sz="2000" b="1" dirty="0">
                <a:solidFill>
                  <a:srgbClr val="0070C0"/>
                </a:solidFill>
              </a:rPr>
              <a:t>*p)</a:t>
            </a:r>
          </a:p>
          <a:p>
            <a:pPr marL="914400" lvl="2" indent="0" eaLnBrk="1" hangingPunct="1">
              <a:buFontTx/>
              <a:buNone/>
              <a:defRPr/>
            </a:pPr>
            <a:r>
              <a:rPr lang="en-US" altLang="zh-CN" sz="2000" b="1" dirty="0">
                <a:solidFill>
                  <a:srgbClr val="0070C0"/>
                </a:solidFill>
              </a:rPr>
              <a:t>{    p-&gt;on();</a:t>
            </a:r>
          </a:p>
          <a:p>
            <a:pPr marL="914400" lvl="2" indent="0" eaLnBrk="1" hangingPunct="1">
              <a:buFontTx/>
              <a:buNone/>
              <a:defRPr/>
            </a:pPr>
            <a:r>
              <a:rPr lang="en-US" altLang="zh-CN" sz="2000" b="1" dirty="0">
                <a:solidFill>
                  <a:srgbClr val="0070C0"/>
                </a:solidFill>
              </a:rPr>
              <a:t>     p-&gt;off();</a:t>
            </a:r>
          </a:p>
          <a:p>
            <a:pPr marL="914400" lvl="2" indent="0" eaLnBrk="1" hangingPunct="1">
              <a:buFontTx/>
              <a:buNone/>
              <a:defRPr/>
            </a:pPr>
            <a:r>
              <a:rPr lang="en-US" altLang="zh-CN" sz="2000" b="1" dirty="0">
                <a:solidFill>
                  <a:srgbClr val="0070C0"/>
                </a:solidFill>
              </a:rPr>
              <a:t>}</a:t>
            </a:r>
          </a:p>
          <a:p>
            <a:pPr marL="914400" lvl="2" indent="0" eaLnBrk="1" hangingPunct="1">
              <a:buFontTx/>
              <a:buNone/>
              <a:defRPr/>
            </a:pPr>
            <a:r>
              <a:rPr lang="en-US" altLang="zh-CN" sz="2000" b="1" dirty="0"/>
              <a:t>Void main()</a:t>
            </a:r>
          </a:p>
          <a:p>
            <a:pPr marL="914400" lvl="2" indent="0" eaLnBrk="1" hangingPunct="1">
              <a:buFontTx/>
              <a:buNone/>
              <a:defRPr/>
            </a:pPr>
            <a:r>
              <a:rPr lang="en-US" altLang="zh-CN" sz="2000" b="1" dirty="0"/>
              <a:t>{ </a:t>
            </a:r>
            <a:r>
              <a:rPr lang="zh-CN" altLang="en-US" sz="2000" b="1" dirty="0"/>
              <a:t>电视机</a:t>
            </a:r>
            <a:r>
              <a:rPr lang="en-US" altLang="zh-CN" sz="2000" b="1" dirty="0"/>
              <a:t> a</a:t>
            </a:r>
            <a:r>
              <a:rPr lang="zh-CN" altLang="en-US" sz="2000" b="1" dirty="0"/>
              <a:t>；电风扇 </a:t>
            </a:r>
            <a:r>
              <a:rPr lang="en-US" altLang="zh-CN" sz="2000" b="1" dirty="0"/>
              <a:t>b;</a:t>
            </a:r>
            <a:r>
              <a:rPr lang="zh-CN" altLang="en-US" sz="2000" b="1" dirty="0"/>
              <a:t> 电冰箱 </a:t>
            </a:r>
            <a:r>
              <a:rPr lang="en-US" altLang="zh-CN" sz="2000" b="1" dirty="0"/>
              <a:t>c;</a:t>
            </a:r>
          </a:p>
          <a:p>
            <a:pPr marL="914400" lvl="2" indent="0" eaLnBrk="1" hangingPunct="1">
              <a:buFontTx/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    F(&amp;a)</a:t>
            </a:r>
          </a:p>
          <a:p>
            <a:pPr marL="914400" lvl="2" indent="0" eaLnBrk="1" hangingPunct="1">
              <a:buFontTx/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    F(&amp;b);</a:t>
            </a:r>
          </a:p>
          <a:p>
            <a:pPr marL="914400" lvl="2" indent="0" eaLnBrk="1" hangingPunct="1">
              <a:buFontTx/>
              <a:buNone/>
              <a:defRPr/>
            </a:pPr>
            <a:r>
              <a:rPr lang="en-US" altLang="zh-CN" sz="2000" b="1" dirty="0">
                <a:solidFill>
                  <a:srgbClr val="0070C0"/>
                </a:solidFill>
              </a:rPr>
              <a:t>    ……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pic>
        <p:nvPicPr>
          <p:cNvPr id="410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447006"/>
            <a:ext cx="6264275" cy="36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对话气泡: 矩形 1"/>
          <p:cNvSpPr/>
          <p:nvPr/>
        </p:nvSpPr>
        <p:spPr>
          <a:xfrm>
            <a:off x="4822344" y="5051425"/>
            <a:ext cx="4320480" cy="1617935"/>
          </a:xfrm>
          <a:prstGeom prst="wedgeRectCallout">
            <a:avLst>
              <a:gd name="adj1" fmla="val -112615"/>
              <a:gd name="adj2" fmla="val 392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函数</a:t>
            </a:r>
            <a:r>
              <a:rPr lang="en-US" altLang="zh-CN" sz="2000" b="1" dirty="0">
                <a:solidFill>
                  <a:schemeClr val="tx1"/>
                </a:solidFill>
              </a:rPr>
              <a:t>F</a:t>
            </a:r>
            <a:r>
              <a:rPr lang="zh-CN" altLang="en-US" sz="2000" b="1" dirty="0">
                <a:solidFill>
                  <a:schemeClr val="tx1"/>
                </a:solidFill>
              </a:rPr>
              <a:t>以基类家用电器为接口，通过基指针实现了对派生类电视器的</a:t>
            </a:r>
            <a:r>
              <a:rPr lang="en-US" altLang="zh-CN" sz="2000" b="1" dirty="0">
                <a:solidFill>
                  <a:schemeClr val="tx1"/>
                </a:solidFill>
              </a:rPr>
              <a:t>on</a:t>
            </a:r>
            <a:r>
              <a:rPr lang="zh-CN" altLang="en-US" sz="2000" b="1" dirty="0">
                <a:solidFill>
                  <a:schemeClr val="tx1"/>
                </a:solidFill>
              </a:rPr>
              <a:t>和</a:t>
            </a:r>
            <a:r>
              <a:rPr lang="en-US" altLang="zh-CN" sz="2000" b="1" dirty="0">
                <a:solidFill>
                  <a:schemeClr val="tx1"/>
                </a:solidFill>
              </a:rPr>
              <a:t>off</a:t>
            </a:r>
            <a:r>
              <a:rPr lang="zh-CN" altLang="en-US" sz="2000" b="1" dirty="0">
                <a:solidFill>
                  <a:schemeClr val="tx1"/>
                </a:solidFill>
              </a:rPr>
              <a:t>函数的调用！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事实上，它可以访问任何派生对象的</a:t>
            </a:r>
            <a:r>
              <a:rPr lang="en-US" altLang="zh-CN" sz="2000" b="1" dirty="0">
                <a:solidFill>
                  <a:srgbClr val="FF0000"/>
                </a:solidFill>
              </a:rPr>
              <a:t>on</a:t>
            </a:r>
            <a:r>
              <a:rPr lang="zh-CN" altLang="en-US" sz="2000" b="1" dirty="0">
                <a:solidFill>
                  <a:srgbClr val="FF0000"/>
                </a:solidFill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</a:rPr>
              <a:t>off</a:t>
            </a:r>
            <a:r>
              <a:rPr lang="zh-CN" altLang="en-US" sz="2000" b="1" dirty="0">
                <a:solidFill>
                  <a:srgbClr val="FF0000"/>
                </a:solidFill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4092078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7772400" cy="62642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class </a:t>
            </a:r>
            <a:r>
              <a:rPr lang="en-US" altLang="zh-CN" sz="1600" b="1" dirty="0" err="1"/>
              <a:t>Manager:public</a:t>
            </a:r>
            <a:r>
              <a:rPr lang="en-US" altLang="zh-CN" sz="1600" b="1" dirty="0"/>
              <a:t> Employee{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Manager(string </a:t>
            </a:r>
            <a:r>
              <a:rPr lang="en-US" altLang="zh-CN" sz="1600" b="1" dirty="0" err="1"/>
              <a:t>Name,string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id,float</a:t>
            </a:r>
            <a:r>
              <a:rPr lang="en-US" altLang="zh-CN" sz="1600" b="1" dirty="0"/>
              <a:t> s=0.0):Employee(</a:t>
            </a:r>
            <a:r>
              <a:rPr lang="en-US" altLang="zh-CN" sz="1600" b="1" dirty="0" err="1"/>
              <a:t>Name,id</a:t>
            </a:r>
            <a:r>
              <a:rPr lang="en-US" altLang="zh-CN" sz="1600" b="1" dirty="0"/>
              <a:t>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 err="1"/>
              <a:t>WeeklySalary</a:t>
            </a:r>
            <a:r>
              <a:rPr lang="en-US" altLang="zh-CN" sz="1600" b="1" dirty="0"/>
              <a:t>=s;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void </a:t>
            </a:r>
            <a:r>
              <a:rPr lang="en-US" altLang="zh-CN" sz="1600" b="1" dirty="0" err="1"/>
              <a:t>setSalary</a:t>
            </a:r>
            <a:r>
              <a:rPr lang="en-US" altLang="zh-CN" sz="1600" b="1" dirty="0"/>
              <a:t>(float s) { </a:t>
            </a:r>
            <a:r>
              <a:rPr lang="en-US" altLang="zh-CN" sz="1600" b="1" dirty="0" err="1"/>
              <a:t>WeeklySalary</a:t>
            </a:r>
            <a:r>
              <a:rPr lang="en-US" altLang="zh-CN" sz="1600" b="1" dirty="0"/>
              <a:t>=s; }	//</a:t>
            </a:r>
            <a:r>
              <a:rPr lang="zh-CN" altLang="en-US" sz="1600" b="1" dirty="0"/>
              <a:t>设置经理的周薪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600" b="1" dirty="0"/>
              <a:t>    </a:t>
            </a:r>
            <a:r>
              <a:rPr lang="en-US" altLang="zh-CN" sz="1600" b="1" dirty="0"/>
              <a:t>float </a:t>
            </a:r>
            <a:r>
              <a:rPr lang="en-US" altLang="zh-CN" sz="1600" b="1" dirty="0" err="1"/>
              <a:t>getSalary</a:t>
            </a:r>
            <a:r>
              <a:rPr lang="en-US" altLang="zh-CN" sz="1600" b="1" dirty="0"/>
              <a:t>(){ return </a:t>
            </a:r>
            <a:r>
              <a:rPr lang="en-US" altLang="zh-CN" sz="1600" b="1" dirty="0" err="1"/>
              <a:t>WeeklySalary</a:t>
            </a:r>
            <a:r>
              <a:rPr lang="en-US" altLang="zh-CN" sz="1600" b="1" dirty="0"/>
              <a:t>; }	//</a:t>
            </a:r>
            <a:r>
              <a:rPr lang="zh-CN" altLang="en-US" sz="1600" b="1" dirty="0"/>
              <a:t>获取经理的周薪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600" b="1" dirty="0"/>
              <a:t>    </a:t>
            </a:r>
            <a:r>
              <a:rPr lang="en-US" altLang="zh-CN" sz="1600" b="1" dirty="0"/>
              <a:t>void print(){			//</a:t>
            </a:r>
            <a:r>
              <a:rPr lang="zh-CN" altLang="en-US" sz="1600" b="1" dirty="0"/>
              <a:t>打印经理姓名、身份证、周薪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600" b="1" dirty="0"/>
              <a:t>        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&lt;&lt;"</a:t>
            </a:r>
            <a:r>
              <a:rPr lang="zh-CN" altLang="en-US" sz="1600" b="1" dirty="0"/>
              <a:t>经理：</a:t>
            </a:r>
            <a:r>
              <a:rPr lang="en-US" altLang="zh-CN" sz="1600" b="1" dirty="0"/>
              <a:t>"&lt;&lt;</a:t>
            </a:r>
            <a:r>
              <a:rPr lang="en-US" altLang="zh-CN" sz="1600" b="1" dirty="0" err="1"/>
              <a:t>getName</a:t>
            </a:r>
            <a:r>
              <a:rPr lang="en-US" altLang="zh-CN" sz="1600" b="1" dirty="0"/>
              <a:t>()&lt;&lt;"\t\t </a:t>
            </a:r>
            <a:r>
              <a:rPr lang="zh-CN" altLang="en-US" sz="1600" b="1" dirty="0"/>
              <a:t>编号</a:t>
            </a:r>
            <a:r>
              <a:rPr lang="en-US" altLang="zh-CN" sz="1600" b="1" dirty="0"/>
              <a:t>: "&lt;&lt;</a:t>
            </a:r>
            <a:r>
              <a:rPr lang="en-US" altLang="zh-CN" sz="1600" b="1" dirty="0" err="1"/>
              <a:t>getID</a:t>
            </a:r>
            <a:r>
              <a:rPr lang="en-US" altLang="zh-CN" sz="1600" b="1" dirty="0"/>
              <a:t>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         &lt;&lt;"\t\t </a:t>
            </a:r>
            <a:r>
              <a:rPr lang="zh-CN" altLang="en-US" sz="1600" b="1" dirty="0"/>
              <a:t>周工资</a:t>
            </a:r>
            <a:r>
              <a:rPr lang="en-US" altLang="zh-CN" sz="1600" b="1" dirty="0"/>
              <a:t>: "&lt;&lt;</a:t>
            </a:r>
            <a:r>
              <a:rPr lang="en-US" altLang="zh-CN" sz="1600" b="1" dirty="0" err="1"/>
              <a:t>getSalary</a:t>
            </a:r>
            <a:r>
              <a:rPr lang="en-US" altLang="zh-CN" sz="1600" b="1" dirty="0"/>
              <a:t>()&lt;&lt;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private: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float </a:t>
            </a:r>
            <a:r>
              <a:rPr lang="en-US" altLang="zh-CN" sz="1600" b="1" dirty="0" err="1"/>
              <a:t>WeeklySalary</a:t>
            </a:r>
            <a:r>
              <a:rPr lang="en-US" altLang="zh-CN" sz="1600" b="1" dirty="0"/>
              <a:t>;					//</a:t>
            </a:r>
            <a:r>
              <a:rPr lang="zh-CN" altLang="en-US" sz="1600" b="1" dirty="0"/>
              <a:t>周薪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void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Employee e("</a:t>
            </a:r>
            <a:r>
              <a:rPr lang="zh-CN" altLang="en-US" sz="1600" b="1" dirty="0"/>
              <a:t>黄春秀</a:t>
            </a:r>
            <a:r>
              <a:rPr lang="en-US" altLang="zh-CN" sz="1600" b="1" dirty="0"/>
              <a:t>","NO0009"),*</a:t>
            </a:r>
            <a:r>
              <a:rPr lang="en-US" altLang="zh-CN" sz="1600" b="1" dirty="0" err="1"/>
              <a:t>pM</a:t>
            </a:r>
            <a:r>
              <a:rPr lang="en-US" altLang="zh-CN" sz="16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Manager m("</a:t>
            </a:r>
            <a:r>
              <a:rPr lang="zh-CN" altLang="en-US" sz="1600" b="1" dirty="0"/>
              <a:t>刘大海</a:t>
            </a:r>
            <a:r>
              <a:rPr lang="en-US" altLang="zh-CN" sz="1600" b="1" dirty="0"/>
              <a:t>","NO0001",128);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err="1"/>
              <a:t>m.print</a:t>
            </a:r>
            <a:r>
              <a:rPr lang="en-US" altLang="zh-CN" sz="1600" b="1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</a:rPr>
              <a:t>pM</a:t>
            </a:r>
            <a:r>
              <a:rPr lang="en-US" altLang="zh-CN" sz="1600" b="1" dirty="0">
                <a:solidFill>
                  <a:srgbClr val="FF0000"/>
                </a:solidFill>
              </a:rPr>
              <a:t>=&amp;m;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</a:rPr>
              <a:t>pM</a:t>
            </a:r>
            <a:r>
              <a:rPr lang="en-US" altLang="zh-CN" sz="1600" b="1" dirty="0">
                <a:solidFill>
                  <a:srgbClr val="FF0000"/>
                </a:solidFill>
              </a:rPr>
              <a:t>-&gt;print();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>
                <a:solidFill>
                  <a:srgbClr val="0000CC"/>
                </a:solidFill>
              </a:rPr>
              <a:t>Employee &amp;</a:t>
            </a:r>
            <a:r>
              <a:rPr lang="en-US" altLang="zh-CN" sz="1600" b="1" dirty="0" err="1">
                <a:solidFill>
                  <a:srgbClr val="0000CC"/>
                </a:solidFill>
              </a:rPr>
              <a:t>rM</a:t>
            </a:r>
            <a:r>
              <a:rPr lang="en-US" altLang="zh-CN" sz="1600" b="1" dirty="0">
                <a:solidFill>
                  <a:srgbClr val="0000CC"/>
                </a:solidFill>
              </a:rPr>
              <a:t>=m</a:t>
            </a:r>
            <a:r>
              <a:rPr lang="en-US" altLang="zh-CN" sz="1600" b="1" dirty="0"/>
              <a:t>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>
                <a:solidFill>
                  <a:srgbClr val="0000CC"/>
                </a:solidFill>
              </a:rPr>
              <a:t>    </a:t>
            </a:r>
            <a:r>
              <a:rPr lang="en-US" altLang="zh-CN" sz="1600" b="1" dirty="0" err="1">
                <a:solidFill>
                  <a:srgbClr val="0000CC"/>
                </a:solidFill>
              </a:rPr>
              <a:t>rM.print</a:t>
            </a:r>
            <a:r>
              <a:rPr lang="en-US" altLang="zh-CN" sz="1600" b="1" dirty="0">
                <a:solidFill>
                  <a:srgbClr val="0000CC"/>
                </a:solidFill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}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672"/>
            <a:ext cx="8229600" cy="81119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dirty="0">
                <a:solidFill>
                  <a:srgbClr val="0000CC"/>
                </a:solidFill>
              </a:rPr>
              <a:t>人员管理的非虚函数简化实现版本</a:t>
            </a:r>
          </a:p>
        </p:txBody>
      </p:sp>
    </p:spTree>
    <p:extLst>
      <p:ext uri="{BB962C8B-B14F-4D97-AF65-F5344CB8AC3E}">
        <p14:creationId xmlns:p14="http://schemas.microsoft.com/office/powerpoint/2010/main" val="418324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03384"/>
            <a:ext cx="8458200" cy="4114800"/>
          </a:xfrm>
        </p:spPr>
        <p:txBody>
          <a:bodyPr/>
          <a:lstStyle/>
          <a:p>
            <a:pPr eaLnBrk="1" hangingPunct="1"/>
            <a:r>
              <a:rPr lang="zh-CN" altLang="en-US" sz="2400" b="1" dirty="0"/>
              <a:t>程序的运行结果如下：</a:t>
            </a:r>
          </a:p>
          <a:p>
            <a:pPr eaLnBrk="1" hangingPunct="1">
              <a:buFontTx/>
              <a:buNone/>
            </a:pPr>
            <a:r>
              <a:rPr lang="zh-CN" altLang="en-US" sz="2200" b="1" dirty="0"/>
              <a:t>经理：刘大海        编号</a:t>
            </a:r>
            <a:r>
              <a:rPr lang="en-US" altLang="zh-CN" sz="2200" b="1" dirty="0"/>
              <a:t>: NO0001         </a:t>
            </a:r>
            <a:r>
              <a:rPr lang="zh-CN" altLang="en-US" sz="2200" b="1" dirty="0"/>
              <a:t>周工资</a:t>
            </a:r>
            <a:r>
              <a:rPr lang="en-US" altLang="zh-CN" sz="2200" b="1" dirty="0"/>
              <a:t>: 128</a:t>
            </a:r>
          </a:p>
          <a:p>
            <a:pPr eaLnBrk="1" hangingPunct="1">
              <a:buFontTx/>
              <a:buNone/>
            </a:pPr>
            <a:r>
              <a:rPr lang="zh-CN" altLang="en-US" sz="2200" b="1" dirty="0"/>
              <a:t>姓名：刘大海        编号</a:t>
            </a:r>
            <a:r>
              <a:rPr lang="en-US" altLang="zh-CN" sz="2200" b="1" dirty="0"/>
              <a:t>: NO0001</a:t>
            </a:r>
          </a:p>
          <a:p>
            <a:pPr eaLnBrk="1" hangingPunct="1">
              <a:buFontTx/>
              <a:buNone/>
            </a:pPr>
            <a:r>
              <a:rPr lang="zh-CN" altLang="en-US" sz="2200" b="1" dirty="0"/>
              <a:t>姓名：刘大海        编号</a:t>
            </a:r>
            <a:r>
              <a:rPr lang="en-US" altLang="zh-CN" sz="2200" b="1" dirty="0"/>
              <a:t>: NO0001</a:t>
            </a:r>
          </a:p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</a:rPr>
              <a:t>输出的第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</a:rPr>
              <a:t>行表明，通过基类对象的指针和引用只访问到了在基类中定义的</a:t>
            </a:r>
            <a:r>
              <a:rPr lang="en-US" altLang="zh-CN" sz="2400" b="1" dirty="0">
                <a:solidFill>
                  <a:srgbClr val="FF0000"/>
                </a:solidFill>
              </a:rPr>
              <a:t>print</a:t>
            </a:r>
            <a:r>
              <a:rPr lang="zh-CN" altLang="en-US" sz="2400" b="1" dirty="0">
                <a:solidFill>
                  <a:srgbClr val="FF0000"/>
                </a:solidFill>
              </a:rPr>
              <a:t>函数。</a:t>
            </a:r>
          </a:p>
        </p:txBody>
      </p:sp>
      <p:pic>
        <p:nvPicPr>
          <p:cNvPr id="92164" name="Picture 4" descr="b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779" y="3573016"/>
            <a:ext cx="3970784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5.2.1 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虚</a:t>
            </a:r>
            <a:r>
              <a:rPr lang="zh-CN" altLang="en-US" sz="3600" b="1" dirty="0">
                <a:solidFill>
                  <a:srgbClr val="C00000"/>
                </a:solidFill>
              </a:rPr>
              <a:t>函数的意义</a:t>
            </a:r>
          </a:p>
        </p:txBody>
      </p:sp>
    </p:spTree>
    <p:extLst>
      <p:ext uri="{BB962C8B-B14F-4D97-AF65-F5344CB8AC3E}">
        <p14:creationId xmlns:p14="http://schemas.microsoft.com/office/powerpoint/2010/main" val="398778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124744"/>
            <a:ext cx="8458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将基类</a:t>
            </a:r>
            <a:r>
              <a:rPr lang="en-US" altLang="zh-CN" sz="2400" b="1" dirty="0"/>
              <a:t>Employee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print</a:t>
            </a:r>
            <a:r>
              <a:rPr lang="zh-CN" altLang="en-US" sz="2400" b="1" dirty="0"/>
              <a:t>指定为虚函数，如下形式：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/>
              <a:t>class Employee{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/>
              <a:t>    ……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/>
              <a:t>    </a:t>
            </a:r>
            <a:r>
              <a:rPr lang="en-US" altLang="zh-CN" sz="2200" b="1" dirty="0">
                <a:solidFill>
                  <a:srgbClr val="FF0000"/>
                </a:solidFill>
              </a:rPr>
              <a:t>virtual</a:t>
            </a:r>
            <a:r>
              <a:rPr lang="en-US" altLang="zh-CN" sz="2200" b="1" dirty="0"/>
              <a:t> void print(){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/>
              <a:t>              </a:t>
            </a:r>
            <a:r>
              <a:rPr lang="en-US" altLang="zh-CN" sz="2200" b="1" dirty="0" err="1"/>
              <a:t>cout</a:t>
            </a:r>
            <a:r>
              <a:rPr lang="en-US" altLang="zh-CN" sz="2200" b="1" dirty="0"/>
              <a:t>&lt;&lt;"</a:t>
            </a:r>
            <a:r>
              <a:rPr lang="zh-CN" altLang="en-US" sz="2200" b="1" dirty="0"/>
              <a:t>姓名</a:t>
            </a:r>
            <a:r>
              <a:rPr lang="en-US" altLang="zh-CN" sz="2200" b="1" dirty="0"/>
              <a:t>: "&lt;&lt;name&lt;&lt;"\t\t </a:t>
            </a:r>
            <a:r>
              <a:rPr lang="zh-CN" altLang="en-US" sz="2200" b="1" dirty="0"/>
              <a:t>编号</a:t>
            </a:r>
            <a:r>
              <a:rPr lang="en-US" altLang="zh-CN" sz="2200" b="1" dirty="0"/>
              <a:t>: "&lt;&lt;Id&lt;&lt;</a:t>
            </a:r>
            <a:r>
              <a:rPr lang="en-US" altLang="zh-CN" sz="2200" b="1" dirty="0" err="1"/>
              <a:t>endl</a:t>
            </a:r>
            <a:r>
              <a:rPr lang="en-US" altLang="zh-CN" sz="2200" b="1" dirty="0"/>
              <a:t>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/>
              <a:t> 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/>
              <a:t>};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将得到下面的程序运行结果：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经理：刘大海         编号</a:t>
            </a:r>
            <a:r>
              <a:rPr lang="en-US" altLang="zh-CN" sz="2400" b="1" dirty="0"/>
              <a:t>: NO0001         </a:t>
            </a:r>
            <a:r>
              <a:rPr lang="zh-CN" altLang="en-US" sz="2400" b="1" dirty="0"/>
              <a:t>周工资</a:t>
            </a:r>
            <a:r>
              <a:rPr lang="en-US" altLang="zh-CN" sz="2400" b="1" dirty="0"/>
              <a:t>: 128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经理：刘大海         编号</a:t>
            </a:r>
            <a:r>
              <a:rPr lang="en-US" altLang="zh-CN" sz="2400" b="1" dirty="0"/>
              <a:t>: NO0001         </a:t>
            </a:r>
            <a:r>
              <a:rPr lang="zh-CN" altLang="en-US" sz="2400" b="1" dirty="0"/>
              <a:t>周工资</a:t>
            </a:r>
            <a:r>
              <a:rPr lang="en-US" altLang="zh-CN" sz="2400" b="1" dirty="0"/>
              <a:t>: 128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经理：刘大海         编号</a:t>
            </a:r>
            <a:r>
              <a:rPr lang="en-US" altLang="zh-CN" sz="2400" b="1" dirty="0"/>
              <a:t>: NO0001         </a:t>
            </a:r>
            <a:r>
              <a:rPr lang="zh-CN" altLang="en-US" sz="2400" b="1" dirty="0"/>
              <a:t>周工资</a:t>
            </a:r>
            <a:r>
              <a:rPr lang="en-US" altLang="zh-CN" sz="2400" b="1" dirty="0"/>
              <a:t>: 128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5.2.1 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虚</a:t>
            </a:r>
            <a:r>
              <a:rPr lang="zh-CN" altLang="en-US" sz="3600" b="1" dirty="0">
                <a:solidFill>
                  <a:srgbClr val="C00000"/>
                </a:solidFill>
              </a:rPr>
              <a:t>函数的意义</a:t>
            </a:r>
          </a:p>
        </p:txBody>
      </p:sp>
    </p:spTree>
    <p:extLst>
      <p:ext uri="{BB962C8B-B14F-4D97-AF65-F5344CB8AC3E}">
        <p14:creationId xmlns:p14="http://schemas.microsoft.com/office/powerpoint/2010/main" val="59583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1124744"/>
            <a:ext cx="7772400" cy="4896644"/>
          </a:xfrm>
        </p:spPr>
        <p:txBody>
          <a:bodyPr/>
          <a:lstStyle/>
          <a:p>
            <a:pPr eaLnBrk="1" hangingPunct="1"/>
            <a:r>
              <a:rPr lang="zh-CN" altLang="en-US" sz="2400" b="1" dirty="0"/>
              <a:t>基类指针或引用指向派生类对象时，虚函数与非虚函数的对象，</a:t>
            </a:r>
            <a:r>
              <a:rPr lang="zh-CN" altLang="en-US" sz="2400" b="1" dirty="0">
                <a:solidFill>
                  <a:srgbClr val="FF0000"/>
                </a:solidFill>
              </a:rPr>
              <a:t>图左为非虚函数</a:t>
            </a:r>
            <a:r>
              <a:rPr lang="zh-CN" altLang="en-US" sz="2400" b="1" dirty="0"/>
              <a:t>，</a:t>
            </a:r>
            <a:r>
              <a:rPr lang="zh-CN" altLang="en-US" sz="2400" b="1" dirty="0">
                <a:solidFill>
                  <a:srgbClr val="FF0000"/>
                </a:solidFill>
              </a:rPr>
              <a:t>图右为虚函数</a:t>
            </a:r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348880"/>
            <a:ext cx="3313112" cy="367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2" name="Picture 4" descr="b5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348880"/>
            <a:ext cx="3744912" cy="3601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672"/>
            <a:ext cx="8229600" cy="81119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5.2.1 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虚</a:t>
            </a:r>
            <a:r>
              <a:rPr lang="zh-CN" altLang="en-US" sz="3600" b="1" dirty="0">
                <a:solidFill>
                  <a:srgbClr val="C00000"/>
                </a:solidFill>
              </a:rPr>
              <a:t>函数的意义</a:t>
            </a:r>
          </a:p>
        </p:txBody>
      </p:sp>
    </p:spTree>
    <p:extLst>
      <p:ext uri="{BB962C8B-B14F-4D97-AF65-F5344CB8AC3E}">
        <p14:creationId xmlns:p14="http://schemas.microsoft.com/office/powerpoint/2010/main" val="81021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568952" cy="532859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smtClean="0">
                <a:solidFill>
                  <a:srgbClr val="0000CC"/>
                </a:solidFill>
              </a:rPr>
              <a:t>1</a:t>
            </a:r>
            <a:r>
              <a:rPr lang="en-US" altLang="zh-CN" sz="2200" b="1" dirty="0" smtClean="0">
                <a:solidFill>
                  <a:srgbClr val="0000CC"/>
                </a:solidFill>
              </a:rPr>
              <a:t>. </a:t>
            </a:r>
            <a:r>
              <a:rPr lang="zh-CN" altLang="en-US" sz="2200" b="1" dirty="0" smtClean="0">
                <a:solidFill>
                  <a:srgbClr val="0000CC"/>
                </a:solidFill>
              </a:rPr>
              <a:t>什么</a:t>
            </a:r>
            <a:r>
              <a:rPr lang="zh-CN" altLang="en-US" sz="2200" b="1" dirty="0">
                <a:solidFill>
                  <a:srgbClr val="0000CC"/>
                </a:solidFill>
              </a:rPr>
              <a:t>是虚函数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b="1" dirty="0"/>
              <a:t>用</a:t>
            </a:r>
            <a:r>
              <a:rPr lang="en-US" altLang="zh-CN" sz="2200" b="1" dirty="0">
                <a:solidFill>
                  <a:srgbClr val="FF0000"/>
                </a:solidFill>
              </a:rPr>
              <a:t>virtual</a:t>
            </a:r>
            <a:r>
              <a:rPr lang="zh-CN" altLang="en-US" sz="2200" b="1" dirty="0"/>
              <a:t>关键字修饰的成员函数，</a:t>
            </a:r>
            <a:r>
              <a:rPr lang="en-US" altLang="zh-CN" sz="2200" b="1" dirty="0">
                <a:solidFill>
                  <a:srgbClr val="FF0000"/>
                </a:solidFill>
              </a:rPr>
              <a:t>Virtual</a:t>
            </a:r>
            <a:r>
              <a:rPr lang="zh-CN" altLang="en-US" sz="2200" b="1" dirty="0"/>
              <a:t>关键字其实质是告知编译系统，被指定为</a:t>
            </a:r>
            <a:r>
              <a:rPr lang="en-US" altLang="zh-CN" sz="2200" b="1" dirty="0"/>
              <a:t>virtual</a:t>
            </a:r>
            <a:r>
              <a:rPr lang="zh-CN" altLang="en-US" sz="2200" b="1" dirty="0"/>
              <a:t>的函数采用动态联编的形式编译。</a:t>
            </a:r>
            <a:endParaRPr lang="en-US" altLang="zh-CN" sz="2200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b="1" dirty="0"/>
              <a:t>只有类的</a:t>
            </a:r>
            <a:r>
              <a:rPr lang="zh-CN" altLang="en-US" sz="2200" b="1" dirty="0">
                <a:solidFill>
                  <a:srgbClr val="FF0000"/>
                </a:solidFill>
              </a:rPr>
              <a:t>成员函数才能声明为虚函数</a:t>
            </a:r>
            <a:r>
              <a:rPr lang="zh-CN" altLang="en-US" sz="2200" b="1" dirty="0"/>
              <a:t>，普通函数（不属于任何类）不能定义为虚函数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 smtClean="0">
                <a:solidFill>
                  <a:srgbClr val="0000CC"/>
                </a:solidFill>
              </a:rPr>
              <a:t>2. </a:t>
            </a:r>
            <a:r>
              <a:rPr lang="zh-CN" altLang="en-US" sz="2200" b="1" dirty="0" smtClean="0">
                <a:solidFill>
                  <a:srgbClr val="0000CC"/>
                </a:solidFill>
              </a:rPr>
              <a:t>虚</a:t>
            </a:r>
            <a:r>
              <a:rPr lang="zh-CN" altLang="en-US" sz="2200" b="1" dirty="0">
                <a:solidFill>
                  <a:srgbClr val="0000CC"/>
                </a:solidFill>
              </a:rPr>
              <a:t>函数的定义形式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/>
              <a:t>class x{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/>
              <a:t>……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>
                <a:solidFill>
                  <a:srgbClr val="FF0000"/>
                </a:solidFill>
              </a:rPr>
              <a:t>virtual</a:t>
            </a:r>
            <a:r>
              <a:rPr lang="en-US" altLang="zh-CN" sz="2200" b="1" dirty="0"/>
              <a:t> f(</a:t>
            </a:r>
            <a:r>
              <a:rPr lang="zh-CN" altLang="en-US" sz="2200" b="1" dirty="0"/>
              <a:t>参数表</a:t>
            </a:r>
            <a:r>
              <a:rPr lang="en-US" altLang="zh-CN" sz="2200" b="1" dirty="0"/>
              <a:t>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 smtClean="0">
                <a:solidFill>
                  <a:srgbClr val="0000CC"/>
                </a:solidFill>
              </a:rPr>
              <a:t>3. </a:t>
            </a:r>
            <a:r>
              <a:rPr lang="zh-CN" altLang="en-US" sz="2200" b="1" dirty="0" smtClean="0">
                <a:solidFill>
                  <a:srgbClr val="0000CC"/>
                </a:solidFill>
              </a:rPr>
              <a:t>虚</a:t>
            </a:r>
            <a:r>
              <a:rPr lang="zh-CN" altLang="en-US" sz="2200" b="1" dirty="0">
                <a:solidFill>
                  <a:srgbClr val="0000CC"/>
                </a:solidFill>
              </a:rPr>
              <a:t>函数的执行机制</a:t>
            </a:r>
            <a:endParaRPr lang="en-US" altLang="zh-CN" sz="2200" b="1" dirty="0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zh-CN" sz="2200" b="1" dirty="0"/>
              <a:t>如果基类中的非静态成员函数被定义为虚函数，且派生类覆盖了基类的虚函数，当通过基类的指针或引用调用派生类对象中的虚函数时，编译器将执行动态绑定，</a:t>
            </a:r>
            <a:r>
              <a:rPr lang="zh-CN" altLang="zh-CN" sz="2200" b="1" dirty="0">
                <a:solidFill>
                  <a:srgbClr val="FF0000"/>
                </a:solidFill>
              </a:rPr>
              <a:t>调用到该指针（或引用）实际所指对象所在类中的虚函数版本。</a:t>
            </a:r>
            <a:endParaRPr lang="en-US" altLang="zh-CN" sz="2200" b="1" dirty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5.2.1 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虚</a:t>
            </a:r>
            <a:r>
              <a:rPr lang="zh-CN" altLang="en-US" sz="3600" b="1" dirty="0">
                <a:solidFill>
                  <a:srgbClr val="C00000"/>
                </a:solidFill>
              </a:rPr>
              <a:t>函数的意义</a:t>
            </a:r>
          </a:p>
        </p:txBody>
      </p:sp>
    </p:spTree>
    <p:extLst>
      <p:ext uri="{BB962C8B-B14F-4D97-AF65-F5344CB8AC3E}">
        <p14:creationId xmlns:p14="http://schemas.microsoft.com/office/powerpoint/2010/main" val="4478103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7422" y="1052736"/>
            <a:ext cx="8769156" cy="580526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4.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虚</a:t>
            </a:r>
            <a:r>
              <a:rPr lang="zh-CN" altLang="en-US" sz="2800" b="1" dirty="0">
                <a:solidFill>
                  <a:srgbClr val="0000CC"/>
                </a:solidFill>
              </a:rPr>
              <a:t>函数的虚特征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基类指针指向派生类的对象时，通过</a:t>
            </a:r>
            <a:r>
              <a:rPr lang="zh-CN" altLang="en-US" sz="2400" b="1" dirty="0">
                <a:solidFill>
                  <a:srgbClr val="FF0000"/>
                </a:solidFill>
              </a:rPr>
              <a:t>该指针（或引用）</a:t>
            </a:r>
            <a:r>
              <a:rPr lang="zh-CN" altLang="en-US" sz="2400" b="1" dirty="0"/>
              <a:t>访问其虚函数时将调用派生类的版本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>
                <a:solidFill>
                  <a:srgbClr val="0000CC"/>
                </a:solidFill>
              </a:rPr>
              <a:t>例题</a:t>
            </a:r>
            <a:r>
              <a:rPr lang="zh-CN" altLang="en-US" sz="2400" b="1" dirty="0">
                <a:solidFill>
                  <a:srgbClr val="0000CC"/>
                </a:solidFill>
              </a:rPr>
              <a:t>：没有虚函数的情况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class B 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public: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        void f ( ) {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 &lt;&lt; "B::f";};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};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class D : public B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public: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     void f ( ) {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 &lt;&lt; "D::f"; 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};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void main()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	D </a:t>
            </a:r>
            <a:r>
              <a:rPr lang="en-US" altLang="zh-CN" sz="1800" b="1" dirty="0" err="1"/>
              <a:t>d</a:t>
            </a:r>
            <a:r>
              <a:rPr lang="en-US" altLang="zh-CN" sz="1800" b="1" dirty="0"/>
              <a:t>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	B * </a:t>
            </a:r>
            <a:r>
              <a:rPr lang="en-US" altLang="zh-CN" sz="1800" b="1" dirty="0" err="1"/>
              <a:t>pb</a:t>
            </a:r>
            <a:r>
              <a:rPr lang="en-US" altLang="zh-CN" sz="1800" b="1" dirty="0"/>
              <a:t> = &amp; d;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pb</a:t>
            </a:r>
            <a:r>
              <a:rPr lang="en-US" altLang="zh-CN" sz="1800" b="1" dirty="0"/>
              <a:t>-&gt;f( 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}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6248400" y="4648200"/>
            <a:ext cx="9144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Lucida Sans Unicode" panose="020B0602030504020204" pitchFamily="34" charset="0"/>
                <a:ea typeface="楷体_GB2312" pitchFamily="49" charset="-122"/>
              </a:rPr>
              <a:t>B::f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672"/>
            <a:ext cx="8229600" cy="81119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5.2.1 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虚</a:t>
            </a:r>
            <a:r>
              <a:rPr lang="zh-CN" altLang="en-US" sz="3600" b="1" dirty="0">
                <a:solidFill>
                  <a:srgbClr val="C00000"/>
                </a:solidFill>
              </a:rPr>
              <a:t>函数的意义</a:t>
            </a:r>
          </a:p>
        </p:txBody>
      </p:sp>
    </p:spTree>
    <p:extLst>
      <p:ext uri="{BB962C8B-B14F-4D97-AF65-F5344CB8AC3E}">
        <p14:creationId xmlns:p14="http://schemas.microsoft.com/office/powerpoint/2010/main" val="3665322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8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8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8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8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8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8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8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8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8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8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8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8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8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8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8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8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8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83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83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83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83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83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83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83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83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83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83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83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83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83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83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83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83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83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83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83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83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83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83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83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83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77724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0000CC"/>
                </a:solidFill>
              </a:rPr>
              <a:t>例题：虚函数版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class B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{public: </a:t>
            </a:r>
            <a:r>
              <a:rPr lang="en-US" altLang="zh-CN" sz="2000" b="1" dirty="0">
                <a:solidFill>
                  <a:srgbClr val="FF3300"/>
                </a:solidFill>
              </a:rPr>
              <a:t>virtual</a:t>
            </a:r>
            <a:r>
              <a:rPr lang="en-US" altLang="zh-CN" sz="2000" b="1" dirty="0"/>
              <a:t> void f ( ) {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"B::f";}; };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class D : public B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{public: void f ( ) {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"D::f"; };};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20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void main()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	D </a:t>
            </a:r>
            <a:r>
              <a:rPr lang="en-US" altLang="zh-CN" sz="2000" b="1" dirty="0" err="1"/>
              <a:t>d</a:t>
            </a:r>
            <a:r>
              <a:rPr lang="en-US" altLang="zh-CN" sz="2000" b="1" dirty="0"/>
              <a:t>;	B * </a:t>
            </a:r>
            <a:r>
              <a:rPr lang="en-US" altLang="zh-CN" sz="2000" b="1" dirty="0" err="1"/>
              <a:t>pb</a:t>
            </a:r>
            <a:r>
              <a:rPr lang="en-US" altLang="zh-CN" sz="2000" b="1" dirty="0"/>
              <a:t> = &amp; d;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pb</a:t>
            </a:r>
            <a:r>
              <a:rPr lang="en-US" altLang="zh-CN" sz="2000" b="1" dirty="0"/>
              <a:t>-&gt;f( 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总结：通过指向派生类对象的基类指针访问函数成员时，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b="1" dirty="0"/>
              <a:t>非虚函数由指针类型决定调用的版本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b="1" dirty="0"/>
              <a:t>虚函数由指针指向的实际对象决定调用的版本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6096000" y="3124200"/>
            <a:ext cx="9144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Lucida Sans Unicode" panose="020B0602030504020204" pitchFamily="34" charset="0"/>
                <a:ea typeface="楷体_GB2312" pitchFamily="49" charset="-122"/>
              </a:rPr>
              <a:t>D::f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672"/>
            <a:ext cx="8229600" cy="81119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 smtClean="0">
                <a:solidFill>
                  <a:srgbClr val="C00000"/>
                </a:solidFill>
              </a:rPr>
              <a:t>5.2.1  </a:t>
            </a:r>
            <a:r>
              <a:rPr lang="zh-CN" altLang="en-US" sz="3600" b="1" dirty="0">
                <a:solidFill>
                  <a:srgbClr val="C00000"/>
                </a:solidFill>
              </a:rPr>
              <a:t>虚函数的意义</a:t>
            </a:r>
          </a:p>
        </p:txBody>
      </p:sp>
    </p:spTree>
    <p:extLst>
      <p:ext uri="{BB962C8B-B14F-4D97-AF65-F5344CB8AC3E}">
        <p14:creationId xmlns:p14="http://schemas.microsoft.com/office/powerpoint/2010/main" val="4915080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9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9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9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9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9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9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9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9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9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9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9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9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9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9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9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9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93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93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93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93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5.2.2  override</a:t>
            </a:r>
            <a:r>
              <a:rPr lang="zh-CN" altLang="zh-CN" sz="3600" b="1" dirty="0">
                <a:solidFill>
                  <a:srgbClr val="C00000"/>
                </a:solidFill>
              </a:rPr>
              <a:t>和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final(C++11)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907" y="1052736"/>
            <a:ext cx="8623212" cy="561662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1. override</a:t>
            </a:r>
            <a:r>
              <a:rPr lang="zh-CN" altLang="en-US" sz="2400" b="1" dirty="0">
                <a:solidFill>
                  <a:srgbClr val="0000CC"/>
                </a:solidFill>
              </a:rPr>
              <a:t>解决的问题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CC"/>
                </a:solidFill>
              </a:rPr>
              <a:t>      </a:t>
            </a:r>
            <a:r>
              <a:rPr lang="en-US" altLang="zh-CN" sz="2000" b="1" dirty="0"/>
              <a:t>class B {</a:t>
            </a:r>
            <a:endParaRPr lang="zh-CN" altLang="zh-CN" sz="2000" b="1" dirty="0"/>
          </a:p>
          <a:p>
            <a:pPr marL="457200" lvl="1" indent="0">
              <a:buNone/>
            </a:pPr>
            <a:r>
              <a:rPr lang="en-US" altLang="zh-CN" sz="2000" b="1" dirty="0"/>
              <a:t>      public:	virtual void </a:t>
            </a:r>
            <a:r>
              <a:rPr lang="en-US" altLang="zh-CN" sz="2000" b="1" dirty="0" err="1"/>
              <a:t>outData</a:t>
            </a:r>
            <a:r>
              <a:rPr lang="en-US" altLang="zh-CN" sz="2000" b="1" dirty="0"/>
              <a:t>(</a:t>
            </a:r>
            <a:r>
              <a:rPr lang="en-US" altLang="zh-CN" sz="2000" b="1" dirty="0" err="1">
                <a:solidFill>
                  <a:srgbClr val="FF0000"/>
                </a:solidFill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/>
              <a:t>a) </a:t>
            </a:r>
          </a:p>
          <a:p>
            <a:pPr marL="457200" lvl="1" indent="0">
              <a:buNone/>
            </a:pPr>
            <a:r>
              <a:rPr lang="en-US" altLang="zh-CN" sz="2000" b="1" dirty="0"/>
              <a:t>                   {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a; };</a:t>
            </a:r>
            <a:endParaRPr lang="zh-CN" altLang="zh-CN" sz="2000" b="1" dirty="0"/>
          </a:p>
          <a:p>
            <a:pPr marL="457200" lvl="1" indent="0">
              <a:buNone/>
            </a:pPr>
            <a:r>
              <a:rPr lang="en-US" altLang="zh-CN" sz="2000" b="1" dirty="0"/>
              <a:t>};</a:t>
            </a:r>
            <a:endParaRPr lang="zh-CN" altLang="zh-CN" sz="2000" b="1" dirty="0"/>
          </a:p>
          <a:p>
            <a:pPr marL="457200" lvl="1" indent="0">
              <a:buNone/>
            </a:pPr>
            <a:r>
              <a:rPr lang="en-US" altLang="zh-CN" sz="2000" b="1" dirty="0"/>
              <a:t>class D : public B {</a:t>
            </a:r>
            <a:endParaRPr lang="zh-CN" altLang="zh-CN" sz="2000" b="1" dirty="0"/>
          </a:p>
          <a:p>
            <a:pPr marL="457200" lvl="1" indent="0">
              <a:buNone/>
            </a:pPr>
            <a:r>
              <a:rPr lang="en-US" altLang="zh-CN" sz="2000" b="1" dirty="0"/>
              <a:t>       public:	void  </a:t>
            </a:r>
            <a:r>
              <a:rPr lang="en-US" altLang="zh-CN" sz="2000" b="1" dirty="0" err="1"/>
              <a:t>outData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double</a:t>
            </a:r>
            <a:r>
              <a:rPr lang="en-US" altLang="zh-CN" sz="2000" b="1" dirty="0"/>
              <a:t> b) </a:t>
            </a:r>
          </a:p>
          <a:p>
            <a:pPr marL="457200" lvl="1" indent="0">
              <a:buNone/>
            </a:pPr>
            <a:r>
              <a:rPr lang="en-US" altLang="zh-CN" sz="2000" b="1" dirty="0"/>
              <a:t>                {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b; }</a:t>
            </a:r>
            <a:endParaRPr lang="zh-CN" altLang="zh-CN" sz="2000" b="1" dirty="0"/>
          </a:p>
          <a:p>
            <a:pPr marL="457200" lvl="1" indent="0">
              <a:buNone/>
            </a:pPr>
            <a:r>
              <a:rPr lang="en-US" altLang="zh-CN" sz="2000" b="1" dirty="0"/>
              <a:t>};</a:t>
            </a:r>
            <a:endParaRPr lang="zh-CN" altLang="zh-CN" sz="2000" b="1" dirty="0"/>
          </a:p>
          <a:p>
            <a:pPr lvl="1"/>
            <a:r>
              <a:rPr lang="zh-CN" altLang="en-US" sz="2200" b="1" dirty="0"/>
              <a:t>用</a:t>
            </a:r>
            <a:r>
              <a:rPr lang="en-US" altLang="zh-CN" sz="2200" b="1" dirty="0"/>
              <a:t>override</a:t>
            </a:r>
            <a:r>
              <a:rPr lang="zh-CN" altLang="en-US" sz="2200" b="1" dirty="0"/>
              <a:t>限定类</a:t>
            </a:r>
            <a:r>
              <a:rPr lang="en-US" altLang="zh-CN" sz="2200" b="1" dirty="0"/>
              <a:t>D</a:t>
            </a:r>
            <a:r>
              <a:rPr lang="zh-CN" altLang="en-US" sz="2200" b="1" dirty="0"/>
              <a:t>的</a:t>
            </a:r>
            <a:r>
              <a:rPr lang="en-US" altLang="zh-CN" sz="2200" b="1" dirty="0" err="1"/>
              <a:t>outData</a:t>
            </a:r>
            <a:r>
              <a:rPr lang="zh-CN" altLang="en-US" sz="2200" b="1" dirty="0"/>
              <a:t>函数，编译器就知道它是基类虚函数的覆盖函数版本。当该函数的参数表与基类的不同时，</a:t>
            </a:r>
            <a:r>
              <a:rPr lang="zh-CN" altLang="en-US" sz="2200" b="1" dirty="0">
                <a:solidFill>
                  <a:srgbClr val="0000CC"/>
                </a:solidFill>
              </a:rPr>
              <a:t>编译器就会检测到该错误，不允许通过编译</a:t>
            </a:r>
            <a:r>
              <a:rPr lang="zh-CN" altLang="en-US" sz="2200" b="1" dirty="0"/>
              <a:t>。</a:t>
            </a:r>
            <a:endParaRPr lang="en-US" altLang="zh-CN" sz="2200" b="1" dirty="0"/>
          </a:p>
          <a:p>
            <a:pPr marL="457200" lvl="1" indent="0">
              <a:buNone/>
            </a:pPr>
            <a:r>
              <a:rPr lang="en-US" altLang="zh-CN" sz="2000" b="1" dirty="0"/>
              <a:t>class D : public B {</a:t>
            </a:r>
            <a:endParaRPr lang="zh-CN" altLang="zh-CN" sz="2000" b="1" dirty="0"/>
          </a:p>
          <a:p>
            <a:pPr marL="457200" lvl="1" indent="0">
              <a:buNone/>
            </a:pPr>
            <a:r>
              <a:rPr lang="en-US" altLang="zh-CN" sz="2000" b="1" dirty="0"/>
              <a:t>       public:	void  </a:t>
            </a:r>
            <a:r>
              <a:rPr lang="en-US" altLang="zh-CN" sz="2000" b="1" dirty="0" err="1"/>
              <a:t>outData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double</a:t>
            </a:r>
            <a:r>
              <a:rPr lang="en-US" altLang="zh-CN" sz="2000" b="1" dirty="0"/>
              <a:t> b) </a:t>
            </a:r>
            <a:r>
              <a:rPr lang="en-US" altLang="zh-CN" sz="2000" b="1" dirty="0">
                <a:solidFill>
                  <a:srgbClr val="0000CC"/>
                </a:solidFill>
              </a:rPr>
              <a:t>override</a:t>
            </a:r>
            <a:r>
              <a:rPr lang="en-US" altLang="zh-CN" sz="2000" b="1" dirty="0"/>
              <a:t>{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b; }       //</a:t>
            </a:r>
            <a:r>
              <a:rPr lang="zh-CN" altLang="en-US" sz="2000" b="1" dirty="0"/>
              <a:t>错误</a:t>
            </a:r>
            <a:endParaRPr lang="zh-CN" altLang="zh-CN" sz="2000" b="1" dirty="0"/>
          </a:p>
          <a:p>
            <a:pPr marL="457200" lvl="1" indent="0">
              <a:buNone/>
            </a:pPr>
            <a:r>
              <a:rPr lang="en-US" altLang="zh-CN" sz="2000" b="1" dirty="0"/>
              <a:t>};</a:t>
            </a:r>
            <a:endParaRPr lang="zh-CN" altLang="zh-CN" sz="2000" b="1" dirty="0"/>
          </a:p>
          <a:p>
            <a:pPr lvl="1"/>
            <a:endParaRPr lang="zh-CN" altLang="en-US" sz="2000" dirty="0"/>
          </a:p>
        </p:txBody>
      </p:sp>
      <p:sp>
        <p:nvSpPr>
          <p:cNvPr id="4" name="对话气泡: 矩形 3"/>
          <p:cNvSpPr/>
          <p:nvPr/>
        </p:nvSpPr>
        <p:spPr>
          <a:xfrm>
            <a:off x="5292080" y="1772816"/>
            <a:ext cx="3600400" cy="2160240"/>
          </a:xfrm>
          <a:prstGeom prst="wedgeRectCallout">
            <a:avLst>
              <a:gd name="adj1" fmla="val -63167"/>
              <a:gd name="adj2" fmla="val 299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zh-CN" altLang="en-US" sz="2000" b="1" dirty="0">
                <a:solidFill>
                  <a:schemeClr val="tx1"/>
                </a:solidFill>
              </a:rPr>
              <a:t>派生类Ｄ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本意重</a:t>
            </a:r>
            <a:r>
              <a:rPr lang="zh-CN" altLang="en-US" sz="2000" b="1" dirty="0">
                <a:solidFill>
                  <a:schemeClr val="tx1"/>
                </a:solidFill>
              </a:rPr>
              <a:t>定义从基类继承到的</a:t>
            </a:r>
            <a:r>
              <a:rPr lang="en-US" altLang="zh-CN" sz="2000" b="1" dirty="0" err="1">
                <a:solidFill>
                  <a:schemeClr val="tx1"/>
                </a:solidFill>
              </a:rPr>
              <a:t>outData</a:t>
            </a:r>
            <a:r>
              <a:rPr lang="zh-CN" altLang="en-US" sz="2000" b="1" dirty="0">
                <a:solidFill>
                  <a:schemeClr val="tx1"/>
                </a:solidFill>
              </a:rPr>
              <a:t>虚函数，但形参的类型不同。就不是重定义，</a:t>
            </a:r>
            <a:r>
              <a:rPr lang="zh-CN" altLang="en-US" sz="2000" b="1" dirty="0">
                <a:solidFill>
                  <a:srgbClr val="0000CC"/>
                </a:solidFill>
              </a:rPr>
              <a:t>编译器会为</a:t>
            </a:r>
            <a:r>
              <a:rPr lang="en-US" altLang="zh-CN" sz="2000" b="1" dirty="0">
                <a:solidFill>
                  <a:srgbClr val="0000CC"/>
                </a:solidFill>
              </a:rPr>
              <a:t>D</a:t>
            </a:r>
            <a:r>
              <a:rPr lang="zh-CN" altLang="en-US" sz="2000" b="1" dirty="0">
                <a:solidFill>
                  <a:srgbClr val="0000CC"/>
                </a:solidFill>
              </a:rPr>
              <a:t>生成两不同的重载版本的</a:t>
            </a:r>
            <a:r>
              <a:rPr lang="en-US" altLang="zh-CN" sz="2000" b="1" dirty="0" err="1">
                <a:solidFill>
                  <a:srgbClr val="0000CC"/>
                </a:solidFill>
              </a:rPr>
              <a:t>outData</a:t>
            </a:r>
            <a:r>
              <a:rPr lang="zh-CN" altLang="en-US" sz="2000" b="1" dirty="0">
                <a:solidFill>
                  <a:srgbClr val="0000CC"/>
                </a:solidFill>
              </a:rPr>
              <a:t>函数，没有实现虚函数的目的</a:t>
            </a:r>
            <a:r>
              <a:rPr lang="zh-CN" altLang="en-US" sz="2000" b="1" dirty="0">
                <a:solidFill>
                  <a:schemeClr val="tx1"/>
                </a:solidFill>
              </a:rPr>
              <a:t>。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84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760" y="1124744"/>
            <a:ext cx="8892480" cy="53285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2. override</a:t>
            </a:r>
            <a:r>
              <a:rPr lang="zh-CN" altLang="en-US" sz="2400" b="1" dirty="0">
                <a:solidFill>
                  <a:srgbClr val="0000CC"/>
                </a:solidFill>
              </a:rPr>
              <a:t>的注意事项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</a:t>
            </a:r>
            <a:r>
              <a:rPr lang="en-US" altLang="zh-CN" sz="2000" b="1" dirty="0"/>
              <a:t>override</a:t>
            </a:r>
            <a:r>
              <a:rPr lang="zh-CN" altLang="zh-CN" sz="2000" b="1" dirty="0">
                <a:solidFill>
                  <a:srgbClr val="FF0000"/>
                </a:solidFill>
              </a:rPr>
              <a:t>只能</a:t>
            </a:r>
            <a:r>
              <a:rPr lang="zh-CN" altLang="en-US" sz="2000" b="1" dirty="0">
                <a:solidFill>
                  <a:srgbClr val="FF0000"/>
                </a:solidFill>
              </a:rPr>
              <a:t>用在</a:t>
            </a:r>
            <a:r>
              <a:rPr lang="zh-CN" altLang="zh-CN" sz="2000" b="1" dirty="0">
                <a:solidFill>
                  <a:srgbClr val="FF0000"/>
                </a:solidFill>
              </a:rPr>
              <a:t>派生类</a:t>
            </a:r>
            <a:r>
              <a:rPr lang="zh-CN" altLang="en-US" sz="2000" b="1" dirty="0">
                <a:solidFill>
                  <a:srgbClr val="FF0000"/>
                </a:solidFill>
              </a:rPr>
              <a:t>中</a:t>
            </a:r>
            <a:r>
              <a:rPr lang="zh-CN" altLang="zh-CN" sz="2000" b="1" dirty="0">
                <a:solidFill>
                  <a:srgbClr val="FF0000"/>
                </a:solidFill>
              </a:rPr>
              <a:t>限定从基类继承到的虚函数</a:t>
            </a:r>
            <a:r>
              <a:rPr lang="zh-CN" altLang="zh-CN" sz="2000" b="1" dirty="0"/>
              <a:t>。如果用它限定基类的非虚函数，或者派生类新定义的函数，则会产生编译错误。如，</a:t>
            </a:r>
          </a:p>
          <a:p>
            <a:pPr marL="0" indent="0">
              <a:buNone/>
            </a:pPr>
            <a:r>
              <a:rPr lang="en-US" altLang="zh-CN" sz="1800" b="1" dirty="0"/>
              <a:t>class B {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public: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      </a:t>
            </a:r>
            <a:r>
              <a:rPr lang="en-US" altLang="zh-CN" sz="1800" b="1" dirty="0">
                <a:solidFill>
                  <a:srgbClr val="0000CC"/>
                </a:solidFill>
              </a:rPr>
              <a:t>virtual void g1(</a:t>
            </a:r>
            <a:r>
              <a:rPr lang="en-US" altLang="zh-CN" sz="1800" b="1" dirty="0" err="1">
                <a:solidFill>
                  <a:srgbClr val="0000CC"/>
                </a:solidFill>
              </a:rPr>
              <a:t>int</a:t>
            </a:r>
            <a:r>
              <a:rPr lang="en-US" altLang="zh-CN" sz="1800" b="1" dirty="0">
                <a:solidFill>
                  <a:srgbClr val="0000CC"/>
                </a:solidFill>
              </a:rPr>
              <a:t> a)</a:t>
            </a:r>
            <a:r>
              <a:rPr lang="en-US" altLang="zh-CN" sz="1800" b="1" dirty="0"/>
              <a:t> {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 &lt;&lt; a; };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      void g2(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b) {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 &lt;&lt; b; }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};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class D : public B {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public: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     void  g1(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b)override {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 &lt;&lt; b; }  </a:t>
            </a:r>
            <a:r>
              <a:rPr lang="en-US" altLang="zh-CN" sz="1800" b="1" dirty="0" smtClean="0"/>
              <a:t>	//</a:t>
            </a:r>
            <a:r>
              <a:rPr lang="zh-CN" altLang="zh-CN" sz="1800" b="1" dirty="0"/>
              <a:t>正确</a:t>
            </a:r>
            <a:r>
              <a:rPr lang="en-US" altLang="zh-CN" sz="1800" b="1" dirty="0"/>
              <a:t> </a:t>
            </a:r>
          </a:p>
          <a:p>
            <a:pPr marL="0" indent="0">
              <a:buNone/>
            </a:pPr>
            <a:r>
              <a:rPr lang="en-US" altLang="zh-CN" sz="1800" b="1" dirty="0"/>
              <a:t>      void  </a:t>
            </a:r>
            <a:r>
              <a:rPr lang="en-US" altLang="zh-CN" sz="1800" b="1" dirty="0">
                <a:solidFill>
                  <a:srgbClr val="0000CC"/>
                </a:solidFill>
              </a:rPr>
              <a:t>g2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b)override {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 &lt;&lt; b; }  </a:t>
            </a:r>
            <a:r>
              <a:rPr lang="en-US" altLang="zh-CN" sz="1800" b="1" dirty="0" smtClean="0"/>
              <a:t>	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//</a:t>
            </a:r>
            <a:r>
              <a:rPr lang="zh-CN" altLang="zh-CN" sz="1800" b="1" dirty="0">
                <a:solidFill>
                  <a:srgbClr val="FF0000"/>
                </a:solidFill>
              </a:rPr>
              <a:t>错误</a:t>
            </a:r>
            <a:r>
              <a:rPr lang="en-US" altLang="zh-CN" sz="1800" b="1" dirty="0"/>
              <a:t>,</a:t>
            </a:r>
            <a:r>
              <a:rPr lang="zh-CN" altLang="zh-CN" sz="1800" b="1" dirty="0"/>
              <a:t>基类</a:t>
            </a:r>
            <a:r>
              <a:rPr lang="en-US" altLang="zh-CN" sz="1800" b="1" dirty="0"/>
              <a:t>B</a:t>
            </a:r>
            <a:r>
              <a:rPr lang="zh-CN" altLang="zh-CN" sz="1800" b="1" dirty="0"/>
              <a:t>的</a:t>
            </a:r>
            <a:r>
              <a:rPr lang="en-US" altLang="zh-CN" sz="1800" b="1" dirty="0"/>
              <a:t>g2</a:t>
            </a:r>
            <a:r>
              <a:rPr lang="zh-CN" altLang="zh-CN" sz="1800" b="1" dirty="0"/>
              <a:t>不是虚函数</a:t>
            </a:r>
          </a:p>
          <a:p>
            <a:pPr marL="0" indent="0">
              <a:buNone/>
            </a:pPr>
            <a:r>
              <a:rPr lang="en-US" altLang="zh-CN" sz="1800" b="1" dirty="0"/>
              <a:t>      void  </a:t>
            </a:r>
            <a:r>
              <a:rPr lang="en-US" altLang="zh-CN" sz="1800" b="1" dirty="0">
                <a:solidFill>
                  <a:srgbClr val="0000CC"/>
                </a:solidFill>
              </a:rPr>
              <a:t>g3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inb</a:t>
            </a:r>
            <a:r>
              <a:rPr lang="en-US" altLang="zh-CN" sz="1800" b="1" dirty="0"/>
              <a:t> b)override {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 &lt;&lt; b; </a:t>
            </a:r>
            <a:r>
              <a:rPr lang="en-US" altLang="zh-CN" sz="1800" b="1" dirty="0">
                <a:solidFill>
                  <a:srgbClr val="FF0000"/>
                </a:solidFill>
              </a:rPr>
              <a:t>} 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	//</a:t>
            </a:r>
            <a:r>
              <a:rPr lang="zh-CN" altLang="zh-CN" sz="1800" b="1" dirty="0">
                <a:solidFill>
                  <a:srgbClr val="FF0000"/>
                </a:solidFill>
              </a:rPr>
              <a:t>错误</a:t>
            </a:r>
            <a:r>
              <a:rPr lang="zh-CN" altLang="zh-CN" sz="1800" b="1" dirty="0"/>
              <a:t>，基类</a:t>
            </a:r>
            <a:r>
              <a:rPr lang="en-US" altLang="zh-CN" sz="1800" b="1" dirty="0"/>
              <a:t>B</a:t>
            </a:r>
            <a:r>
              <a:rPr lang="zh-CN" altLang="zh-CN" sz="1800" b="1" dirty="0"/>
              <a:t>没有</a:t>
            </a:r>
            <a:r>
              <a:rPr lang="en-US" altLang="zh-CN" sz="1800" b="1" dirty="0"/>
              <a:t>g3</a:t>
            </a:r>
            <a:r>
              <a:rPr lang="zh-CN" altLang="zh-CN" sz="1800" b="1" dirty="0"/>
              <a:t>函数</a:t>
            </a:r>
          </a:p>
          <a:p>
            <a:pPr marL="0" indent="0">
              <a:buNone/>
            </a:pPr>
            <a:r>
              <a:rPr lang="en-US" altLang="zh-CN" sz="1800" b="1" dirty="0"/>
              <a:t>      void  </a:t>
            </a:r>
            <a:r>
              <a:rPr lang="en-US" altLang="zh-CN" sz="1800" b="1" dirty="0">
                <a:solidFill>
                  <a:srgbClr val="0000CC"/>
                </a:solidFill>
              </a:rPr>
              <a:t>g1</a:t>
            </a:r>
            <a:r>
              <a:rPr lang="en-US" altLang="zh-CN" sz="1800" b="1" dirty="0"/>
              <a:t>(char b)override {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 &lt;&lt; b; } </a:t>
            </a:r>
            <a:r>
              <a:rPr lang="en-US" altLang="zh-CN" sz="1800" b="1" dirty="0" smtClean="0"/>
              <a:t>	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//</a:t>
            </a:r>
            <a:r>
              <a:rPr lang="zh-CN" altLang="zh-CN" sz="1800" b="1" dirty="0">
                <a:solidFill>
                  <a:srgbClr val="FF0000"/>
                </a:solidFill>
              </a:rPr>
              <a:t>错误</a:t>
            </a:r>
            <a:r>
              <a:rPr lang="zh-CN" altLang="zh-CN" sz="1800" b="1" dirty="0"/>
              <a:t>，与基类的虚函数</a:t>
            </a:r>
            <a:r>
              <a:rPr lang="en-US" altLang="zh-CN" sz="1800" b="1" dirty="0"/>
              <a:t>g1</a:t>
            </a:r>
            <a:r>
              <a:rPr lang="zh-CN" altLang="zh-CN" sz="1800" b="1" dirty="0"/>
              <a:t>不匹配</a:t>
            </a:r>
          </a:p>
          <a:p>
            <a:pPr marL="0" indent="0">
              <a:buNone/>
            </a:pPr>
            <a:r>
              <a:rPr lang="en-US" altLang="zh-CN" sz="1800" b="1" dirty="0"/>
              <a:t>};</a:t>
            </a:r>
            <a:endParaRPr lang="zh-CN" altLang="zh-CN" sz="1800" b="1" dirty="0"/>
          </a:p>
          <a:p>
            <a:pPr marL="0" indent="0">
              <a:buNone/>
            </a:pPr>
            <a:endParaRPr lang="zh-CN" altLang="en-US" sz="2000" dirty="0">
              <a:solidFill>
                <a:srgbClr val="0000CC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73672"/>
            <a:ext cx="8229600" cy="81119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5.2.2  override</a:t>
            </a:r>
            <a:r>
              <a:rPr lang="zh-CN" altLang="zh-CN" sz="3600" b="1" dirty="0">
                <a:solidFill>
                  <a:srgbClr val="C00000"/>
                </a:solidFill>
              </a:rPr>
              <a:t>和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final(C++11)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13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516" y="1124744"/>
            <a:ext cx="8712968" cy="537674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3. final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/>
            <a:r>
              <a:rPr lang="en-US" altLang="zh-CN" sz="2400" b="1" dirty="0"/>
              <a:t>final</a:t>
            </a:r>
            <a:r>
              <a:rPr lang="zh-CN" altLang="en-US" sz="2400" b="1" dirty="0"/>
              <a:t>用于限定</a:t>
            </a:r>
            <a:r>
              <a:rPr lang="zh-CN" altLang="zh-CN" sz="2400" b="1" dirty="0">
                <a:solidFill>
                  <a:srgbClr val="0000CC"/>
                </a:solidFill>
              </a:rPr>
              <a:t>只想让派生类继承</a:t>
            </a:r>
            <a:r>
              <a:rPr lang="zh-CN" altLang="zh-CN" sz="2400" b="1" dirty="0"/>
              <a:t>，而</a:t>
            </a:r>
            <a:r>
              <a:rPr lang="zh-CN" altLang="zh-CN" sz="2400" b="1" dirty="0">
                <a:solidFill>
                  <a:srgbClr val="0000CC"/>
                </a:solidFill>
              </a:rPr>
              <a:t>不允许</a:t>
            </a:r>
            <a:r>
              <a:rPr lang="zh-CN" altLang="en-US" sz="2400" b="1" dirty="0">
                <a:solidFill>
                  <a:srgbClr val="0000CC"/>
                </a:solidFill>
              </a:rPr>
              <a:t>被</a:t>
            </a:r>
            <a:r>
              <a:rPr lang="zh-CN" altLang="zh-CN" sz="2400" b="1" dirty="0">
                <a:solidFill>
                  <a:srgbClr val="0000CC"/>
                </a:solidFill>
              </a:rPr>
              <a:t>覆盖</a:t>
            </a:r>
            <a:r>
              <a:rPr lang="zh-CN" altLang="zh-CN" sz="2400" b="1" dirty="0"/>
              <a:t>的虚成员函数。</a:t>
            </a:r>
            <a:endParaRPr lang="en-US" altLang="zh-CN" sz="2400" b="1" dirty="0"/>
          </a:p>
          <a:p>
            <a:pPr lvl="1"/>
            <a:r>
              <a:rPr lang="en-US" altLang="zh-CN" sz="2400" b="1" dirty="0"/>
              <a:t>final</a:t>
            </a:r>
            <a:r>
              <a:rPr lang="zh-CN" altLang="zh-CN" sz="2400" b="1" dirty="0">
                <a:solidFill>
                  <a:srgbClr val="0000CC"/>
                </a:solidFill>
              </a:rPr>
              <a:t>只能限定虚函数</a:t>
            </a:r>
            <a:r>
              <a:rPr lang="zh-CN" altLang="en-US" sz="2400" b="1" dirty="0"/>
              <a:t>，被</a:t>
            </a:r>
            <a:r>
              <a:rPr lang="zh-CN" altLang="zh-CN" sz="2400" b="1" dirty="0"/>
              <a:t>限定为</a:t>
            </a:r>
            <a:r>
              <a:rPr lang="en-US" altLang="zh-CN" sz="2400" b="1" dirty="0"/>
              <a:t>final</a:t>
            </a:r>
            <a:r>
              <a:rPr lang="zh-CN" altLang="en-US" sz="2400" b="1" dirty="0"/>
              <a:t>的成员函数</a:t>
            </a:r>
            <a:r>
              <a:rPr lang="zh-CN" altLang="zh-CN" sz="2400" b="1" dirty="0"/>
              <a:t>，则任何派生类对该函数的覆盖定义都是错误的。</a:t>
            </a:r>
            <a:endParaRPr lang="en-US" altLang="zh-CN" sz="2400" b="1" dirty="0"/>
          </a:p>
          <a:p>
            <a:r>
              <a:rPr lang="zh-CN" altLang="zh-CN" sz="2400" b="1" dirty="0"/>
              <a:t>例如，对上面的类</a:t>
            </a:r>
            <a:r>
              <a:rPr lang="en-US" altLang="zh-CN" sz="2400" b="1" dirty="0"/>
              <a:t>B</a:t>
            </a:r>
            <a:r>
              <a:rPr lang="zh-CN" altLang="zh-CN" sz="2400" b="1" dirty="0"/>
              <a:t>和</a:t>
            </a:r>
            <a:r>
              <a:rPr lang="en-US" altLang="zh-CN" sz="2400" b="1" dirty="0"/>
              <a:t>D</a:t>
            </a:r>
            <a:r>
              <a:rPr lang="zh-CN" altLang="zh-CN" sz="2400" b="1" dirty="0"/>
              <a:t>，有下面的继承关系。</a:t>
            </a:r>
          </a:p>
          <a:p>
            <a:pPr marL="0" indent="0">
              <a:buNone/>
            </a:pPr>
            <a:r>
              <a:rPr lang="en-US" altLang="zh-CN" sz="1800" b="1" dirty="0"/>
              <a:t>class </a:t>
            </a:r>
            <a:r>
              <a:rPr lang="en-US" altLang="zh-CN" sz="1800" b="1" dirty="0">
                <a:solidFill>
                  <a:srgbClr val="0000CC"/>
                </a:solidFill>
              </a:rPr>
              <a:t>D1</a:t>
            </a:r>
            <a:r>
              <a:rPr lang="en-US" altLang="zh-CN" sz="1800" b="1" dirty="0"/>
              <a:t> :public D {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public: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void </a:t>
            </a:r>
            <a:r>
              <a:rPr lang="en-US" altLang="zh-CN" sz="1800" b="1" dirty="0">
                <a:solidFill>
                  <a:srgbClr val="FF0000"/>
                </a:solidFill>
              </a:rPr>
              <a:t>g1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x) </a:t>
            </a:r>
            <a:r>
              <a:rPr lang="en-US" altLang="zh-CN" sz="1800" b="1" dirty="0">
                <a:solidFill>
                  <a:srgbClr val="FF0000"/>
                </a:solidFill>
              </a:rPr>
              <a:t>final</a:t>
            </a:r>
            <a:r>
              <a:rPr lang="en-US" altLang="zh-CN" sz="1800" b="1" dirty="0"/>
              <a:t> {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 &lt;&lt; x; }    </a:t>
            </a:r>
            <a:r>
              <a:rPr lang="en-US" altLang="zh-CN" sz="1800" b="1" dirty="0" smtClean="0"/>
              <a:t>	//</a:t>
            </a:r>
            <a:r>
              <a:rPr lang="zh-CN" altLang="zh-CN" sz="1800" b="1" dirty="0"/>
              <a:t>正确，不允许</a:t>
            </a:r>
            <a:r>
              <a:rPr lang="en-US" altLang="zh-CN" sz="1800" b="1" dirty="0"/>
              <a:t>D1</a:t>
            </a:r>
            <a:r>
              <a:rPr lang="zh-CN" altLang="zh-CN" sz="1800" b="1" dirty="0"/>
              <a:t>的派生类覆盖</a:t>
            </a:r>
            <a:r>
              <a:rPr lang="en-US" altLang="zh-CN" sz="1800" b="1" dirty="0"/>
              <a:t>g1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   void  f(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y</a:t>
            </a:r>
            <a:r>
              <a:rPr lang="en-US" altLang="zh-CN" sz="1800" b="1" dirty="0">
                <a:solidFill>
                  <a:srgbClr val="FF0000"/>
                </a:solidFill>
              </a:rPr>
              <a:t>) final </a:t>
            </a:r>
            <a:r>
              <a:rPr lang="en-US" altLang="zh-CN" sz="1800" b="1" dirty="0"/>
              <a:t>{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&lt;&lt;y;}          </a:t>
            </a:r>
            <a:r>
              <a:rPr lang="en-US" altLang="zh-CN" sz="1800" b="1" dirty="0" smtClean="0"/>
              <a:t>	//</a:t>
            </a:r>
            <a:r>
              <a:rPr lang="zh-CN" altLang="zh-CN" sz="1800" b="1" dirty="0">
                <a:solidFill>
                  <a:srgbClr val="FF0000"/>
                </a:solidFill>
              </a:rPr>
              <a:t>错误</a:t>
            </a:r>
            <a:r>
              <a:rPr lang="zh-CN" altLang="zh-CN" sz="1800" b="1" dirty="0"/>
              <a:t>，</a:t>
            </a:r>
            <a:r>
              <a:rPr lang="en-US" altLang="zh-CN" sz="1800" b="1" dirty="0"/>
              <a:t>f</a:t>
            </a:r>
            <a:r>
              <a:rPr lang="zh-CN" altLang="zh-CN" sz="1800" b="1" dirty="0"/>
              <a:t>不是虚函数</a:t>
            </a:r>
          </a:p>
          <a:p>
            <a:pPr marL="0" indent="0">
              <a:buNone/>
            </a:pPr>
            <a:r>
              <a:rPr lang="en-US" altLang="zh-CN" sz="1800" b="1" dirty="0"/>
              <a:t>};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class </a:t>
            </a:r>
            <a:r>
              <a:rPr lang="en-US" altLang="zh-CN" sz="1800" b="1" dirty="0">
                <a:solidFill>
                  <a:srgbClr val="0000CC"/>
                </a:solidFill>
              </a:rPr>
              <a:t>D2 </a:t>
            </a:r>
            <a:r>
              <a:rPr lang="en-US" altLang="zh-CN" sz="1800" b="1" dirty="0"/>
              <a:t>:public D1 {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void </a:t>
            </a:r>
            <a:r>
              <a:rPr lang="en-US" altLang="zh-CN" sz="1800" b="1" dirty="0"/>
              <a:t>g1(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a)</a:t>
            </a:r>
            <a:r>
              <a:rPr lang="en-US" altLang="zh-CN" sz="1800" b="1" dirty="0">
                <a:solidFill>
                  <a:srgbClr val="FF0000"/>
                </a:solidFill>
              </a:rPr>
              <a:t>override</a:t>
            </a:r>
            <a:r>
              <a:rPr lang="en-US" altLang="zh-CN" sz="1800" b="1" dirty="0"/>
              <a:t> {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 &lt;&lt; a; }   </a:t>
            </a:r>
            <a:r>
              <a:rPr lang="en-US" altLang="zh-CN" sz="1800" b="1" dirty="0" smtClean="0"/>
              <a:t>	//</a:t>
            </a:r>
            <a:r>
              <a:rPr lang="zh-CN" altLang="zh-CN" sz="1800" b="1" dirty="0">
                <a:solidFill>
                  <a:srgbClr val="FF0000"/>
                </a:solidFill>
              </a:rPr>
              <a:t>错误</a:t>
            </a:r>
            <a:r>
              <a:rPr lang="zh-CN" altLang="zh-CN" sz="1800" b="1" dirty="0"/>
              <a:t>，</a:t>
            </a:r>
            <a:r>
              <a:rPr lang="en-US" altLang="zh-CN" sz="1800" b="1" dirty="0"/>
              <a:t>D1</a:t>
            </a:r>
            <a:r>
              <a:rPr lang="zh-CN" altLang="zh-CN" sz="1800" b="1" dirty="0"/>
              <a:t>已声明</a:t>
            </a:r>
            <a:r>
              <a:rPr lang="en-US" altLang="zh-CN" sz="1800" b="1" dirty="0"/>
              <a:t>g1</a:t>
            </a:r>
            <a:r>
              <a:rPr lang="zh-CN" altLang="zh-CN" sz="1800" b="1" dirty="0"/>
              <a:t>为</a:t>
            </a:r>
            <a:r>
              <a:rPr lang="en-US" altLang="zh-CN" sz="1800" b="1" dirty="0"/>
              <a:t>final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};</a:t>
            </a:r>
            <a:endParaRPr lang="zh-CN" altLang="zh-CN" sz="1800" b="1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73672"/>
            <a:ext cx="8229600" cy="81119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5.2.2  override</a:t>
            </a:r>
            <a:r>
              <a:rPr lang="zh-CN" altLang="zh-CN" sz="3600" b="1" dirty="0">
                <a:solidFill>
                  <a:srgbClr val="C00000"/>
                </a:solidFill>
              </a:rPr>
              <a:t>和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final(C++11)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09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524" y="1196752"/>
            <a:ext cx="8568952" cy="465666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2.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多态</a:t>
            </a:r>
            <a:r>
              <a:rPr lang="zh-CN" altLang="en-US" sz="2800" b="1" dirty="0">
                <a:solidFill>
                  <a:srgbClr val="0000CC"/>
                </a:solidFill>
              </a:rPr>
              <a:t>的类型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/>
            <a:r>
              <a:rPr lang="en-US" altLang="zh-CN" sz="2400" b="1" dirty="0" smtClean="0"/>
              <a:t>OOP</a:t>
            </a:r>
            <a:r>
              <a:rPr lang="zh-CN" altLang="en-US" sz="2400" b="1" dirty="0" smtClean="0"/>
              <a:t>中</a:t>
            </a:r>
            <a:r>
              <a:rPr lang="zh-CN" altLang="en-US" sz="2400" b="1" dirty="0"/>
              <a:t>的</a:t>
            </a:r>
            <a:r>
              <a:rPr lang="zh-CN" altLang="zh-CN" sz="2400" b="1" dirty="0"/>
              <a:t>多态</a:t>
            </a:r>
            <a:r>
              <a:rPr lang="zh-CN" altLang="en-US" sz="2400" b="1" dirty="0"/>
              <a:t>通常有</a:t>
            </a:r>
            <a:r>
              <a:rPr lang="en-US" altLang="zh-CN" sz="2400" b="1" dirty="0"/>
              <a:t>3</a:t>
            </a:r>
            <a:r>
              <a:rPr lang="zh-CN" altLang="zh-CN" sz="2400" b="1" dirty="0"/>
              <a:t>种表现形式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zh-CN" altLang="zh-CN" sz="2400" b="1" dirty="0">
                <a:solidFill>
                  <a:srgbClr val="FF0000"/>
                </a:solidFill>
              </a:rPr>
              <a:t>重载多态</a:t>
            </a:r>
            <a:r>
              <a:rPr lang="zh-CN" altLang="zh-CN" sz="2400" b="1" dirty="0"/>
              <a:t>：包括函数重载和运算符</a:t>
            </a:r>
            <a:r>
              <a:rPr lang="zh-CN" altLang="zh-CN" sz="2400" b="1" dirty="0" smtClean="0"/>
              <a:t>重载。</a:t>
            </a:r>
            <a:endParaRPr lang="zh-CN" altLang="zh-CN" sz="2400" b="1" dirty="0"/>
          </a:p>
          <a:p>
            <a:pPr marL="971550" lvl="1" indent="-514350">
              <a:buFont typeface="+mj-ea"/>
              <a:buAutoNum type="circleNumDbPlain"/>
            </a:pPr>
            <a:r>
              <a:rPr lang="zh-CN" altLang="zh-CN" sz="2400" b="1" dirty="0">
                <a:solidFill>
                  <a:srgbClr val="FF0000"/>
                </a:solidFill>
              </a:rPr>
              <a:t>模板多态</a:t>
            </a:r>
            <a:r>
              <a:rPr lang="zh-CN" altLang="zh-CN" sz="2400" b="1" dirty="0"/>
              <a:t>：通过一个模板生成不同的函数或类（第</a:t>
            </a:r>
            <a:r>
              <a:rPr lang="en-US" altLang="zh-CN" sz="2400" b="1" dirty="0"/>
              <a:t>7</a:t>
            </a:r>
            <a:r>
              <a:rPr lang="zh-CN" altLang="zh-CN" sz="2400" b="1" dirty="0"/>
              <a:t>章介绍）；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zh-CN" altLang="zh-CN" sz="2400" b="1" dirty="0">
                <a:solidFill>
                  <a:srgbClr val="FF0000"/>
                </a:solidFill>
              </a:rPr>
              <a:t>继承多态</a:t>
            </a:r>
            <a:r>
              <a:rPr lang="zh-CN" altLang="zh-CN" sz="2400" b="1" dirty="0"/>
              <a:t>：通过基类对象的指针（引用），调用不同派生类对象的重定义同名成员函数，表现出不同的行为。</a:t>
            </a:r>
            <a:r>
              <a:rPr lang="zh-CN" altLang="en-US" sz="2400" b="1" dirty="0"/>
              <a:t>一般情况下，多态即指这种类型。</a:t>
            </a:r>
            <a:endParaRPr lang="zh-CN" altLang="zh-CN" sz="2400" b="1" dirty="0"/>
          </a:p>
          <a:p>
            <a:pPr marL="0" indent="0">
              <a:buNone/>
            </a:pP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5.1.1 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</a:t>
            </a:r>
            <a:r>
              <a:rPr lang="zh-CN" altLang="zh-CN" sz="3600" b="1" dirty="0" smtClean="0">
                <a:solidFill>
                  <a:srgbClr val="C00000"/>
                </a:solidFill>
              </a:rPr>
              <a:t>多态</a:t>
            </a:r>
            <a:r>
              <a:rPr lang="zh-CN" altLang="zh-CN" sz="3600" b="1" dirty="0">
                <a:solidFill>
                  <a:srgbClr val="C00000"/>
                </a:solidFill>
              </a:rPr>
              <a:t>的概念</a:t>
            </a:r>
          </a:p>
        </p:txBody>
      </p:sp>
    </p:spTree>
    <p:extLst>
      <p:ext uri="{BB962C8B-B14F-4D97-AF65-F5344CB8AC3E}">
        <p14:creationId xmlns:p14="http://schemas.microsoft.com/office/powerpoint/2010/main" val="353469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7772400" cy="8636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5.2.3 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虚</a:t>
            </a:r>
            <a:r>
              <a:rPr lang="zh-CN" altLang="en-US" sz="3600" b="1" dirty="0">
                <a:solidFill>
                  <a:srgbClr val="C00000"/>
                </a:solidFill>
              </a:rPr>
              <a:t>函数的特性 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5" y="1932269"/>
            <a:ext cx="4680519" cy="4661363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zh-CN" sz="2000" dirty="0" smtClean="0">
                <a:solidFill>
                  <a:srgbClr val="FF0000"/>
                </a:solidFill>
              </a:rPr>
              <a:t>【</a:t>
            </a:r>
            <a:r>
              <a:rPr lang="zh-CN" altLang="zh-CN" sz="2000" dirty="0">
                <a:solidFill>
                  <a:srgbClr val="FF0000"/>
                </a:solidFill>
              </a:rPr>
              <a:t>例</a:t>
            </a:r>
            <a:r>
              <a:rPr lang="en-US" altLang="zh-CN" sz="2000" dirty="0">
                <a:solidFill>
                  <a:srgbClr val="FF0000"/>
                </a:solidFill>
              </a:rPr>
              <a:t>5-3</a:t>
            </a:r>
            <a:r>
              <a:rPr lang="zh-CN" altLang="zh-CN" sz="2000" dirty="0">
                <a:solidFill>
                  <a:srgbClr val="FF0000"/>
                </a:solidFill>
              </a:rPr>
              <a:t>】</a:t>
            </a:r>
            <a:r>
              <a:rPr lang="zh-CN" altLang="en-US" sz="2000" b="1" dirty="0">
                <a:solidFill>
                  <a:srgbClr val="FF0000"/>
                </a:solidFill>
              </a:rPr>
              <a:t>虚函数与派生类的关系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。</a:t>
            </a:r>
            <a:r>
              <a:rPr lang="en-US" altLang="zh-CN" sz="1600" b="1" dirty="0" smtClean="0"/>
              <a:t>#</a:t>
            </a:r>
            <a:r>
              <a:rPr lang="en-US" altLang="zh-CN" sz="1600" b="1" dirty="0"/>
              <a:t>include &lt;</a:t>
            </a:r>
            <a:r>
              <a:rPr lang="en-US" altLang="zh-CN" sz="1600" b="1" dirty="0" err="1"/>
              <a:t>iostream</a:t>
            </a:r>
            <a:r>
              <a:rPr lang="en-US" altLang="zh-CN" sz="1600" b="1" dirty="0" smtClean="0"/>
              <a:t>&gt;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 smtClean="0"/>
              <a:t>#include&lt;string&gt;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 smtClean="0"/>
              <a:t>using </a:t>
            </a:r>
            <a:r>
              <a:rPr lang="en-US" altLang="zh-CN" sz="1600" b="1" dirty="0"/>
              <a:t>namespace </a:t>
            </a:r>
            <a:r>
              <a:rPr lang="en-US" altLang="zh-CN" sz="1600" b="1" dirty="0" err="1" smtClean="0"/>
              <a:t>std</a:t>
            </a:r>
            <a:r>
              <a:rPr lang="en-US" altLang="zh-CN" sz="1600" b="1" dirty="0" smtClean="0"/>
              <a:t>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 smtClean="0"/>
              <a:t>class </a:t>
            </a:r>
            <a:r>
              <a:rPr lang="en-US" altLang="zh-CN" sz="1600" b="1" dirty="0"/>
              <a:t>A { </a:t>
            </a:r>
            <a:endParaRPr lang="en-US" altLang="zh-CN" sz="1600" b="1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 smtClean="0"/>
              <a:t>public: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void f(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i</a:t>
            </a:r>
            <a:r>
              <a:rPr lang="en-US" altLang="zh-CN" sz="1600" b="1" dirty="0" smtClean="0"/>
              <a:t>){</a:t>
            </a:r>
            <a:r>
              <a:rPr lang="en-US" altLang="zh-CN" sz="1600" b="1" dirty="0" err="1" smtClean="0"/>
              <a:t>cout</a:t>
            </a:r>
            <a:r>
              <a:rPr lang="en-US" altLang="zh-CN" sz="1600" b="1" dirty="0" smtClean="0"/>
              <a:t>&lt;&lt;“…A”&lt;&lt;</a:t>
            </a:r>
            <a:r>
              <a:rPr lang="en-US" altLang="zh-CN" sz="1600" b="1" dirty="0" err="1" smtClean="0"/>
              <a:t>endl</a:t>
            </a:r>
            <a:r>
              <a:rPr lang="en-US" altLang="zh-CN" sz="1600" b="1" dirty="0" smtClean="0"/>
              <a:t>;};               	</a:t>
            </a:r>
            <a:r>
              <a:rPr lang="en-US" altLang="zh-CN" sz="1600" b="1" dirty="0" smtClean="0">
                <a:solidFill>
                  <a:srgbClr val="0000CC"/>
                </a:solidFill>
              </a:rPr>
              <a:t>//</a:t>
            </a:r>
            <a:r>
              <a:rPr lang="zh-CN" altLang="en-US" sz="1600" b="1" dirty="0" smtClean="0">
                <a:solidFill>
                  <a:srgbClr val="0000CC"/>
                </a:solidFill>
              </a:rPr>
              <a:t>非虚函数</a:t>
            </a:r>
            <a:endParaRPr lang="en-US" altLang="zh-CN" sz="1600" b="1" dirty="0">
              <a:solidFill>
                <a:srgbClr val="0000CC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 smtClean="0"/>
              <a:t>};</a:t>
            </a:r>
            <a:endParaRPr lang="en-US" altLang="zh-CN" sz="1600" b="1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 smtClean="0"/>
              <a:t>class </a:t>
            </a:r>
            <a:r>
              <a:rPr lang="en-US" altLang="zh-CN" sz="1600" b="1" dirty="0"/>
              <a:t>B: public A { </a:t>
            </a:r>
            <a:endParaRPr lang="en-US" altLang="zh-CN" sz="1600" b="1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 smtClean="0"/>
              <a:t>public: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  virtual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void f(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){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&lt;&lt;"…B"&lt;&lt;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;}      </a:t>
            </a:r>
            <a:r>
              <a:rPr lang="en-US" altLang="zh-CN" sz="1600" b="1" dirty="0" smtClean="0"/>
              <a:t>	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</a:rPr>
              <a:t>虚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函数</a:t>
            </a:r>
            <a:endParaRPr lang="en-US" altLang="zh-CN" sz="1600" b="1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 smtClean="0"/>
              <a:t>};</a:t>
            </a:r>
            <a:endParaRPr lang="en-US" altLang="zh-CN" sz="1600" b="1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 smtClean="0"/>
              <a:t>class </a:t>
            </a:r>
            <a:r>
              <a:rPr lang="en-US" altLang="zh-CN" sz="1600" b="1" dirty="0"/>
              <a:t>C: public B </a:t>
            </a:r>
            <a:r>
              <a:rPr lang="en-US" altLang="zh-CN" sz="1600" b="1" dirty="0" smtClean="0"/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 smtClean="0"/>
              <a:t>public</a:t>
            </a:r>
            <a:r>
              <a:rPr lang="en-US" altLang="zh-CN" sz="1600" b="1" dirty="0"/>
              <a:t>: </a:t>
            </a:r>
            <a:endParaRPr lang="en-US" altLang="zh-CN" sz="1600" b="1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void </a:t>
            </a:r>
            <a:r>
              <a:rPr lang="en-US" altLang="zh-CN" sz="1600" b="1" dirty="0"/>
              <a:t>f(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){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&lt;&lt;“…C”&lt;&lt;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;}                   </a:t>
            </a:r>
            <a:r>
              <a:rPr lang="en-US" altLang="zh-CN" sz="1600" b="1" dirty="0" smtClean="0"/>
              <a:t>	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</a:rPr>
              <a:t>虚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 smtClean="0"/>
              <a:t>};</a:t>
            </a:r>
            <a:endParaRPr lang="en-US" altLang="zh-CN" sz="16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07505" y="1086537"/>
            <a:ext cx="9036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</a:rPr>
              <a:t>1.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一旦</a:t>
            </a:r>
            <a:r>
              <a:rPr lang="zh-CN" altLang="en-US" sz="2400" b="1" dirty="0">
                <a:solidFill>
                  <a:srgbClr val="0000CC"/>
                </a:solidFill>
              </a:rPr>
              <a:t>将某个成员函数声明为虚函数后，它在继承体系中就永远为虚函数了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。</a:t>
            </a:r>
            <a:endParaRPr lang="en-US" altLang="zh-CN" sz="2400" b="1" dirty="0">
              <a:solidFill>
                <a:srgbClr val="0000CC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788024" y="1916116"/>
            <a:ext cx="4215776" cy="3022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class D: public C{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void f (</a:t>
            </a:r>
            <a:r>
              <a:rPr lang="en-US" altLang="zh-CN" sz="1600" b="1" kern="0" dirty="0" err="1" smtClean="0"/>
              <a:t>int</a:t>
            </a:r>
            <a:r>
              <a:rPr lang="en-US" altLang="zh-CN" sz="1600" b="1" kern="0" dirty="0" smtClean="0"/>
              <a:t>){</a:t>
            </a:r>
            <a:r>
              <a:rPr lang="en-US" altLang="zh-CN" sz="1600" b="1" kern="0" dirty="0" err="1" smtClean="0"/>
              <a:t>cout</a:t>
            </a:r>
            <a:r>
              <a:rPr lang="en-US" altLang="zh-CN" sz="1600" b="1" kern="0" dirty="0" smtClean="0"/>
              <a:t>&lt;&lt;"…D"&lt;&lt;</a:t>
            </a:r>
            <a:r>
              <a:rPr lang="en-US" altLang="zh-CN" sz="1600" b="1" kern="0" dirty="0" err="1" smtClean="0"/>
              <a:t>endl</a:t>
            </a:r>
            <a:r>
              <a:rPr lang="en-US" altLang="zh-CN" sz="1600" b="1" kern="0" dirty="0" smtClean="0"/>
              <a:t>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void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A *</a:t>
            </a:r>
            <a:r>
              <a:rPr lang="en-US" altLang="zh-CN" sz="1600" b="1" kern="0" dirty="0" err="1" smtClean="0"/>
              <a:t>pA,a</a:t>
            </a:r>
            <a:r>
              <a:rPr lang="en-US" altLang="zh-CN" sz="1600" b="1" kern="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B *</a:t>
            </a:r>
            <a:r>
              <a:rPr lang="en-US" altLang="zh-CN" sz="1600" b="1" kern="0" dirty="0" err="1" smtClean="0"/>
              <a:t>pB</a:t>
            </a:r>
            <a:r>
              <a:rPr lang="en-US" altLang="zh-CN" sz="1600" b="1" kern="0" dirty="0" smtClean="0"/>
              <a:t>, b;    C </a:t>
            </a:r>
            <a:r>
              <a:rPr lang="en-US" altLang="zh-CN" sz="1600" b="1" kern="0" dirty="0" err="1" smtClean="0"/>
              <a:t>c</a:t>
            </a:r>
            <a:r>
              <a:rPr lang="en-US" altLang="zh-CN" sz="1600" b="1" kern="0" dirty="0" smtClean="0"/>
              <a:t>;    D </a:t>
            </a:r>
            <a:r>
              <a:rPr lang="en-US" altLang="zh-CN" sz="1600" b="1" kern="0" dirty="0" err="1" smtClean="0"/>
              <a:t>d</a:t>
            </a:r>
            <a:r>
              <a:rPr lang="en-US" altLang="zh-CN" sz="1600" b="1" kern="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</a:t>
            </a:r>
            <a:r>
              <a:rPr lang="en-US" altLang="zh-CN" sz="1600" b="1" kern="0" dirty="0" err="1" smtClean="0"/>
              <a:t>pA</a:t>
            </a:r>
            <a:r>
              <a:rPr lang="en-US" altLang="zh-CN" sz="1600" b="1" kern="0" dirty="0" smtClean="0"/>
              <a:t>=&amp;a;    </a:t>
            </a:r>
            <a:r>
              <a:rPr lang="en-US" altLang="zh-CN" sz="1600" b="1" kern="0" dirty="0" err="1" smtClean="0"/>
              <a:t>pA</a:t>
            </a:r>
            <a:r>
              <a:rPr lang="en-US" altLang="zh-CN" sz="1600" b="1" kern="0" dirty="0" smtClean="0"/>
              <a:t>-&gt;f(1);	//</a:t>
            </a:r>
            <a:r>
              <a:rPr lang="zh-CN" altLang="en-US" sz="1600" b="1" kern="0" dirty="0" smtClean="0"/>
              <a:t>调用</a:t>
            </a:r>
            <a:r>
              <a:rPr lang="en-US" altLang="zh-CN" sz="1600" b="1" kern="0" dirty="0" smtClean="0"/>
              <a:t>A::f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</a:t>
            </a:r>
            <a:r>
              <a:rPr lang="en-US" altLang="zh-CN" sz="1600" b="1" kern="0" dirty="0" err="1" smtClean="0"/>
              <a:t>pA</a:t>
            </a:r>
            <a:r>
              <a:rPr lang="en-US" altLang="zh-CN" sz="1600" b="1" kern="0" dirty="0" smtClean="0"/>
              <a:t>=&amp;b;    </a:t>
            </a:r>
            <a:r>
              <a:rPr lang="en-US" altLang="zh-CN" sz="1600" b="1" kern="0" dirty="0" err="1" smtClean="0"/>
              <a:t>pA</a:t>
            </a:r>
            <a:r>
              <a:rPr lang="en-US" altLang="zh-CN" sz="1600" b="1" kern="0" dirty="0" smtClean="0"/>
              <a:t>-&gt;f(1);	//</a:t>
            </a:r>
            <a:r>
              <a:rPr lang="zh-CN" altLang="en-US" sz="1600" b="1" kern="0" dirty="0" smtClean="0"/>
              <a:t>调用</a:t>
            </a:r>
            <a:r>
              <a:rPr lang="en-US" altLang="zh-CN" sz="1600" b="1" kern="0" dirty="0" smtClean="0"/>
              <a:t>A::f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</a:t>
            </a:r>
            <a:r>
              <a:rPr lang="en-US" altLang="zh-CN" sz="1600" b="1" kern="0" dirty="0" err="1" smtClean="0"/>
              <a:t>pA</a:t>
            </a:r>
            <a:r>
              <a:rPr lang="en-US" altLang="zh-CN" sz="1600" b="1" kern="0" dirty="0" smtClean="0"/>
              <a:t>=&amp;c;    </a:t>
            </a:r>
            <a:r>
              <a:rPr lang="en-US" altLang="zh-CN" sz="1600" b="1" kern="0" dirty="0" err="1" smtClean="0"/>
              <a:t>pA</a:t>
            </a:r>
            <a:r>
              <a:rPr lang="en-US" altLang="zh-CN" sz="1600" b="1" kern="0" dirty="0" smtClean="0"/>
              <a:t>-&gt;f(1);	//</a:t>
            </a:r>
            <a:r>
              <a:rPr lang="zh-CN" altLang="en-US" sz="1600" b="1" kern="0" dirty="0" smtClean="0"/>
              <a:t>调用</a:t>
            </a:r>
            <a:r>
              <a:rPr lang="en-US" altLang="zh-CN" sz="1600" b="1" kern="0" dirty="0" smtClean="0"/>
              <a:t>A::f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</a:t>
            </a:r>
            <a:r>
              <a:rPr lang="en-US" altLang="zh-CN" sz="1600" b="1" kern="0" dirty="0" err="1" smtClean="0"/>
              <a:t>pA</a:t>
            </a:r>
            <a:r>
              <a:rPr lang="en-US" altLang="zh-CN" sz="1600" b="1" kern="0" dirty="0" smtClean="0"/>
              <a:t>=&amp;d;    </a:t>
            </a:r>
            <a:r>
              <a:rPr lang="en-US" altLang="zh-CN" sz="1600" b="1" kern="0" dirty="0" err="1" smtClean="0"/>
              <a:t>pA</a:t>
            </a:r>
            <a:r>
              <a:rPr lang="en-US" altLang="zh-CN" sz="1600" b="1" kern="0" dirty="0" smtClean="0"/>
              <a:t>-&gt;f(1);	//</a:t>
            </a:r>
            <a:r>
              <a:rPr lang="zh-CN" altLang="en-US" sz="1600" b="1" kern="0" dirty="0" smtClean="0"/>
              <a:t>调用</a:t>
            </a:r>
            <a:r>
              <a:rPr lang="en-US" altLang="zh-CN" sz="1600" b="1" kern="0" dirty="0" smtClean="0"/>
              <a:t>A::f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}</a:t>
            </a:r>
            <a:endParaRPr lang="en-US" altLang="zh-CN" sz="1600" b="1" kern="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124" y="4653136"/>
            <a:ext cx="3317777" cy="218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29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0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0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0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3"/>
            <a:ext cx="8435280" cy="468052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2.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如果</a:t>
            </a:r>
            <a:r>
              <a:rPr lang="zh-CN" altLang="en-US" sz="2400" b="1" dirty="0">
                <a:solidFill>
                  <a:srgbClr val="0000CC"/>
                </a:solidFill>
              </a:rPr>
              <a:t>基类定义了虚函数，当通过基类指针或引用调用派生类对象时，将访问到它们实际所指对象中的虚函数版本。</a:t>
            </a:r>
          </a:p>
          <a:p>
            <a:pPr eaLnBrk="1" hangingPunct="1"/>
            <a:r>
              <a:rPr lang="zh-CN" altLang="en-US" sz="2400" b="1" dirty="0"/>
              <a:t>例如，若把例</a:t>
            </a:r>
            <a:r>
              <a:rPr lang="en-US" altLang="zh-CN" sz="2400" b="1" dirty="0"/>
              <a:t>5-3</a:t>
            </a:r>
            <a:r>
              <a:rPr lang="zh-CN" altLang="en-US" sz="2400" b="1" dirty="0"/>
              <a:t>中的</a:t>
            </a:r>
            <a:r>
              <a:rPr lang="en-US" altLang="zh-CN" sz="2400" b="1" dirty="0"/>
              <a:t>main</a:t>
            </a:r>
            <a:r>
              <a:rPr lang="zh-CN" altLang="en-US" sz="2400" b="1" dirty="0"/>
              <a:t>的</a:t>
            </a:r>
            <a:r>
              <a:rPr lang="en-US" altLang="zh-CN" sz="2400" b="1" dirty="0" err="1"/>
              <a:t>pA</a:t>
            </a:r>
            <a:r>
              <a:rPr lang="zh-CN" altLang="en-US" sz="2400" b="1" dirty="0"/>
              <a:t>指针修改为</a:t>
            </a:r>
            <a:r>
              <a:rPr lang="en-US" altLang="zh-CN" sz="2400" b="1" dirty="0" err="1"/>
              <a:t>pB</a:t>
            </a:r>
            <a:r>
              <a:rPr lang="zh-CN" altLang="en-US" sz="2400" b="1" dirty="0"/>
              <a:t>，将会体现虚函数的特征。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/>
              <a:t>void main(){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/>
              <a:t>    A *</a:t>
            </a:r>
            <a:r>
              <a:rPr lang="en-US" altLang="zh-CN" sz="2000" b="1" dirty="0" err="1"/>
              <a:t>pA,a</a:t>
            </a:r>
            <a:r>
              <a:rPr lang="en-US" altLang="zh-CN" sz="2000" b="1" dirty="0"/>
              <a:t>;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/>
              <a:t>    B *</a:t>
            </a:r>
            <a:r>
              <a:rPr lang="en-US" altLang="zh-CN" sz="2000" b="1" dirty="0" err="1"/>
              <a:t>pB</a:t>
            </a:r>
            <a:r>
              <a:rPr lang="en-US" altLang="zh-CN" sz="2000" b="1" dirty="0"/>
              <a:t>, b;  C </a:t>
            </a:r>
            <a:r>
              <a:rPr lang="en-US" altLang="zh-CN" sz="2000" b="1" dirty="0" err="1"/>
              <a:t>c</a:t>
            </a:r>
            <a:r>
              <a:rPr lang="en-US" altLang="zh-CN" sz="2000" b="1" dirty="0"/>
              <a:t>;  D </a:t>
            </a:r>
            <a:r>
              <a:rPr lang="en-US" altLang="zh-CN" sz="2000" b="1" dirty="0" err="1"/>
              <a:t>d</a:t>
            </a:r>
            <a:r>
              <a:rPr lang="en-US" altLang="zh-CN" sz="2000" b="1" dirty="0"/>
              <a:t>;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 smtClean="0"/>
              <a:t>	//</a:t>
            </a:r>
            <a:r>
              <a:rPr lang="en-US" altLang="zh-CN" sz="2000" b="1" dirty="0" err="1" smtClean="0"/>
              <a:t>pB</a:t>
            </a:r>
            <a:r>
              <a:rPr lang="en-US" altLang="zh-CN" sz="2000" b="1" dirty="0"/>
              <a:t>=&amp;a;  </a:t>
            </a:r>
            <a:r>
              <a:rPr lang="en-US" altLang="zh-CN" sz="2000" b="1" dirty="0" err="1"/>
              <a:t>pB</a:t>
            </a:r>
            <a:r>
              <a:rPr lang="en-US" altLang="zh-CN" sz="2000" b="1" dirty="0"/>
              <a:t>-&gt;f(1);	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</a:rPr>
              <a:t>错误，派生类不能访问基类对象</a:t>
            </a:r>
          </a:p>
          <a:p>
            <a:pPr lvl="1" eaLnBrk="1" hangingPunct="1">
              <a:buFontTx/>
              <a:buNone/>
            </a:pPr>
            <a:r>
              <a:rPr lang="zh-CN" altLang="en-US" sz="2000" b="1" dirty="0"/>
              <a:t>    </a:t>
            </a:r>
            <a:r>
              <a:rPr lang="en-US" altLang="zh-CN" sz="2000" b="1" dirty="0" err="1"/>
              <a:t>pB</a:t>
            </a:r>
            <a:r>
              <a:rPr lang="en-US" altLang="zh-CN" sz="2000" b="1" dirty="0"/>
              <a:t>=&amp;b;  </a:t>
            </a:r>
            <a:r>
              <a:rPr lang="en-US" altLang="zh-CN" sz="2000" b="1" dirty="0" err="1"/>
              <a:t>pB</a:t>
            </a:r>
            <a:r>
              <a:rPr lang="en-US" altLang="zh-CN" sz="2000" b="1" dirty="0"/>
              <a:t>-&gt;f(1);	</a:t>
            </a:r>
            <a:r>
              <a:rPr lang="en-US" altLang="zh-CN" sz="2000" b="1" dirty="0" smtClean="0"/>
              <a:t>//</a:t>
            </a:r>
            <a:r>
              <a:rPr lang="zh-CN" altLang="en-US" sz="2000" b="1" dirty="0"/>
              <a:t>调用</a:t>
            </a:r>
            <a:r>
              <a:rPr lang="en-US" altLang="zh-CN" sz="2000" b="1" dirty="0"/>
              <a:t>B::f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pB</a:t>
            </a:r>
            <a:r>
              <a:rPr lang="en-US" altLang="zh-CN" sz="2000" b="1" dirty="0"/>
              <a:t>=&amp;c;  </a:t>
            </a:r>
            <a:r>
              <a:rPr lang="en-US" altLang="zh-CN" sz="2000" b="1" dirty="0" err="1"/>
              <a:t>pB</a:t>
            </a:r>
            <a:r>
              <a:rPr lang="en-US" altLang="zh-CN" sz="2000" b="1" dirty="0"/>
              <a:t>-&gt;f(1);	</a:t>
            </a:r>
            <a:r>
              <a:rPr lang="en-US" altLang="zh-CN" sz="2000" b="1" dirty="0" smtClean="0"/>
              <a:t>//</a:t>
            </a:r>
            <a:r>
              <a:rPr lang="zh-CN" altLang="en-US" sz="2000" b="1" dirty="0"/>
              <a:t>调用</a:t>
            </a:r>
            <a:r>
              <a:rPr lang="en-US" altLang="zh-CN" sz="2000" b="1" dirty="0"/>
              <a:t>C::f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pB</a:t>
            </a:r>
            <a:r>
              <a:rPr lang="en-US" altLang="zh-CN" sz="2000" b="1" dirty="0"/>
              <a:t>=&amp;d;  </a:t>
            </a:r>
            <a:r>
              <a:rPr lang="en-US" altLang="zh-CN" sz="2000" b="1" dirty="0" err="1"/>
              <a:t>pB</a:t>
            </a:r>
            <a:r>
              <a:rPr lang="en-US" altLang="zh-CN" sz="2000" b="1" dirty="0"/>
              <a:t>-&gt;f(1);	</a:t>
            </a:r>
            <a:r>
              <a:rPr lang="en-US" altLang="zh-CN" sz="2000" b="1" dirty="0" smtClean="0"/>
              <a:t>//</a:t>
            </a:r>
            <a:r>
              <a:rPr lang="zh-CN" altLang="en-US" sz="2000" b="1" dirty="0"/>
              <a:t>调用</a:t>
            </a:r>
            <a:r>
              <a:rPr lang="en-US" altLang="zh-CN" sz="2000" b="1" dirty="0"/>
              <a:t>D::f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/>
              <a:t>}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5.2.3 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虚</a:t>
            </a:r>
            <a:r>
              <a:rPr lang="zh-CN" altLang="en-US" sz="3600" b="1" dirty="0">
                <a:solidFill>
                  <a:srgbClr val="C00000"/>
                </a:solidFill>
              </a:rPr>
              <a:t>函数的特性 </a:t>
            </a:r>
          </a:p>
        </p:txBody>
      </p:sp>
    </p:spTree>
    <p:extLst>
      <p:ext uri="{BB962C8B-B14F-4D97-AF65-F5344CB8AC3E}">
        <p14:creationId xmlns:p14="http://schemas.microsoft.com/office/powerpoint/2010/main" val="31039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92943" y="0"/>
            <a:ext cx="7772400" cy="10080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5.2.2 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虚</a:t>
            </a:r>
            <a:r>
              <a:rPr lang="zh-CN" altLang="en-US" sz="3600" b="1" dirty="0">
                <a:solidFill>
                  <a:srgbClr val="C00000"/>
                </a:solidFill>
              </a:rPr>
              <a:t>函数的特性 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027" y="1934313"/>
            <a:ext cx="4654005" cy="459103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 b="1" dirty="0" smtClean="0"/>
              <a:t>【</a:t>
            </a:r>
            <a:r>
              <a:rPr lang="zh-CN" altLang="en-US" sz="2000" b="1" dirty="0"/>
              <a:t>例</a:t>
            </a:r>
            <a:r>
              <a:rPr lang="en-US" altLang="zh-CN" sz="2000" b="1" dirty="0"/>
              <a:t>5-4】  </a:t>
            </a:r>
            <a:r>
              <a:rPr lang="zh-CN" altLang="en-US" sz="2000" b="1" dirty="0"/>
              <a:t>只能通过基类对象的指针和引用才能实现虚函数的特性。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//Eg5-4.cpp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#include &lt;</a:t>
            </a:r>
            <a:r>
              <a:rPr lang="en-US" altLang="zh-CN" sz="1800" b="1" dirty="0" err="1"/>
              <a:t>iostream</a:t>
            </a:r>
            <a:r>
              <a:rPr lang="en-US" altLang="zh-CN" sz="1800" b="1" dirty="0"/>
              <a:t>&gt;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using namespace </a:t>
            </a:r>
            <a:r>
              <a:rPr lang="en-US" altLang="zh-CN" sz="1800" b="1" dirty="0" err="1"/>
              <a:t>std</a:t>
            </a:r>
            <a:r>
              <a:rPr lang="en-US" altLang="zh-CN" sz="1800" b="1" dirty="0"/>
              <a:t>;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class B{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public: 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    virtual void f(){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 &lt;&lt; "B::f"&lt;&lt;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 };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};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class D : public B{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public: 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    void f(){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 &lt;&lt; "D::f"&lt;&lt;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 };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};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0156" y="1107598"/>
            <a:ext cx="8842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</a:rPr>
              <a:t>3. </a:t>
            </a:r>
            <a:r>
              <a:rPr lang="zh-CN" altLang="en-US" sz="2400" b="1" dirty="0">
                <a:solidFill>
                  <a:srgbClr val="0000CC"/>
                </a:solidFill>
              </a:rPr>
              <a:t>只有通过基类对象的指针和引用访问派生类对象的虚函数时，才能体现虚函数的特性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。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35146" y="2708920"/>
            <a:ext cx="3948211" cy="381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void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    D </a:t>
            </a:r>
            <a:r>
              <a:rPr lang="en-US" altLang="zh-CN" sz="1800" b="1" kern="0" dirty="0" err="1" smtClean="0"/>
              <a:t>d</a:t>
            </a:r>
            <a:r>
              <a:rPr lang="en-US" altLang="zh-CN" sz="1800" b="1" kern="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    B *</a:t>
            </a:r>
            <a:r>
              <a:rPr lang="en-US" altLang="zh-CN" sz="1800" b="1" kern="0" dirty="0" err="1" smtClean="0"/>
              <a:t>pB</a:t>
            </a:r>
            <a:r>
              <a:rPr lang="en-US" altLang="zh-CN" sz="1800" b="1" kern="0" dirty="0" smtClean="0"/>
              <a:t> = &amp;d, &amp;</a:t>
            </a:r>
            <a:r>
              <a:rPr lang="en-US" altLang="zh-CN" sz="1800" b="1" kern="0" dirty="0" err="1" smtClean="0"/>
              <a:t>rB</a:t>
            </a:r>
            <a:r>
              <a:rPr lang="en-US" altLang="zh-CN" sz="1800" b="1" kern="0" dirty="0" smtClean="0"/>
              <a:t>=d, 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    b=d;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    </a:t>
            </a:r>
            <a:r>
              <a:rPr lang="en-US" altLang="zh-CN" sz="1800" b="1" kern="0" dirty="0" err="1" smtClean="0"/>
              <a:t>b.f</a:t>
            </a:r>
            <a:r>
              <a:rPr lang="en-US" altLang="zh-CN" sz="1800" b="1" kern="0" dirty="0" smtClean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    </a:t>
            </a:r>
            <a:r>
              <a:rPr lang="en-US" altLang="zh-CN" sz="1800" b="1" kern="0" dirty="0" err="1" smtClean="0"/>
              <a:t>pB</a:t>
            </a:r>
            <a:r>
              <a:rPr lang="en-US" altLang="zh-CN" sz="1800" b="1" kern="0" dirty="0" smtClean="0"/>
              <a:t>-&gt;f();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    </a:t>
            </a:r>
            <a:r>
              <a:rPr lang="en-US" altLang="zh-CN" sz="1800" b="1" kern="0" dirty="0" err="1" smtClean="0"/>
              <a:t>rB.f</a:t>
            </a:r>
            <a:r>
              <a:rPr lang="en-US" altLang="zh-CN" sz="1800" b="1" kern="0" dirty="0" smtClean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800" b="1" kern="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 kern="0" dirty="0" smtClean="0"/>
              <a:t>本程序的运行结果如下：</a:t>
            </a:r>
            <a:r>
              <a:rPr lang="zh-CN" altLang="en-US" sz="1800" b="1" kern="0" dirty="0" smtClean="0">
                <a:solidFill>
                  <a:srgbClr val="FF0000"/>
                </a:solidFill>
              </a:rPr>
              <a:t>第</a:t>
            </a:r>
            <a:r>
              <a:rPr lang="en-US" altLang="zh-CN" sz="1800" b="1" kern="0" dirty="0" smtClean="0">
                <a:solidFill>
                  <a:srgbClr val="FF0000"/>
                </a:solidFill>
              </a:rPr>
              <a:t>1</a:t>
            </a:r>
            <a:r>
              <a:rPr lang="zh-CN" altLang="en-US" sz="1800" b="1" kern="0" dirty="0" smtClean="0">
                <a:solidFill>
                  <a:srgbClr val="FF0000"/>
                </a:solidFill>
              </a:rPr>
              <a:t>行输出没有体现虚函数特征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B::f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D::f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D::f</a:t>
            </a:r>
            <a:endParaRPr lang="en-US" altLang="zh-CN" sz="1800" b="1" kern="0" dirty="0"/>
          </a:p>
        </p:txBody>
      </p:sp>
    </p:spTree>
    <p:extLst>
      <p:ext uri="{BB962C8B-B14F-4D97-AF65-F5344CB8AC3E}">
        <p14:creationId xmlns:p14="http://schemas.microsoft.com/office/powerpoint/2010/main" val="290802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1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1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1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564" y="2029490"/>
            <a:ext cx="4423436" cy="4279830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altLang="zh-CN" sz="2000" b="1" dirty="0" smtClean="0"/>
              <a:t>【</a:t>
            </a:r>
            <a:r>
              <a:rPr lang="zh-CN" altLang="en-US" sz="2000" b="1" dirty="0"/>
              <a:t>例</a:t>
            </a:r>
            <a:r>
              <a:rPr lang="en-US" altLang="zh-CN" sz="2000" b="1" dirty="0"/>
              <a:t>5-5</a:t>
            </a:r>
            <a:r>
              <a:rPr lang="en-US" altLang="zh-CN" sz="2000" b="1" dirty="0" smtClean="0"/>
              <a:t>】</a:t>
            </a:r>
            <a:r>
              <a:rPr lang="zh-CN" altLang="en-US" sz="2000" b="1" dirty="0" smtClean="0"/>
              <a:t>基</a:t>
            </a:r>
            <a:r>
              <a:rPr lang="zh-CN" altLang="en-US" sz="2000" b="1" dirty="0"/>
              <a:t>类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和派生类</a:t>
            </a:r>
            <a:r>
              <a:rPr lang="en-US" altLang="zh-CN" sz="2000" b="1" dirty="0"/>
              <a:t>D</a:t>
            </a:r>
            <a:r>
              <a:rPr lang="zh-CN" altLang="en-US" sz="2000" b="1" dirty="0"/>
              <a:t>都具有</a:t>
            </a:r>
            <a:r>
              <a:rPr lang="zh-CN" altLang="en-US" sz="2000" b="1" dirty="0" smtClean="0"/>
              <a:t>成员</a:t>
            </a:r>
            <a:r>
              <a:rPr lang="zh-CN" altLang="en-US" sz="2000" b="1" dirty="0"/>
              <a:t>函数</a:t>
            </a:r>
            <a:r>
              <a:rPr lang="en-US" altLang="zh-CN" sz="2000" b="1" dirty="0"/>
              <a:t>f </a:t>
            </a:r>
            <a:r>
              <a:rPr lang="zh-CN" altLang="en-US" sz="2000" b="1" dirty="0"/>
              <a:t>，但它们的参数类型不同，</a:t>
            </a:r>
            <a:r>
              <a:rPr lang="zh-CN" altLang="en-US" sz="2000" b="1" dirty="0" smtClean="0"/>
              <a:t>因此</a:t>
            </a:r>
            <a:r>
              <a:rPr lang="zh-CN" altLang="en-US" sz="2000" b="1" dirty="0"/>
              <a:t>不能体现函数</a:t>
            </a:r>
            <a:r>
              <a:rPr lang="en-US" altLang="zh-CN" sz="2000" b="1" dirty="0"/>
              <a:t>f</a:t>
            </a:r>
            <a:r>
              <a:rPr lang="zh-CN" altLang="en-US" sz="2000" b="1" dirty="0"/>
              <a:t>在派生类</a:t>
            </a:r>
            <a:r>
              <a:rPr lang="en-US" altLang="zh-CN" sz="2000" b="1" dirty="0"/>
              <a:t>D</a:t>
            </a:r>
            <a:r>
              <a:rPr lang="zh-CN" altLang="en-US" sz="2000" b="1" dirty="0"/>
              <a:t>中的</a:t>
            </a:r>
            <a:r>
              <a:rPr lang="zh-CN" altLang="en-US" sz="2000" b="1" dirty="0" smtClean="0"/>
              <a:t>虚函数特性。</a:t>
            </a:r>
          </a:p>
          <a:p>
            <a:pPr lvl="1" eaLnBrk="1" hangingPunct="1">
              <a:buFontTx/>
              <a:buNone/>
            </a:pPr>
            <a:r>
              <a:rPr lang="en-US" altLang="zh-CN" sz="1800" b="1" dirty="0" smtClean="0"/>
              <a:t>//</a:t>
            </a:r>
            <a:r>
              <a:rPr lang="en-US" altLang="zh-CN" sz="1800" b="1" dirty="0"/>
              <a:t>Eg5-5.cpp</a:t>
            </a:r>
          </a:p>
          <a:p>
            <a:pPr lvl="1" eaLnBrk="1" hangingPunct="1">
              <a:buFontTx/>
              <a:buNone/>
            </a:pPr>
            <a:r>
              <a:rPr lang="en-US" altLang="zh-CN" sz="1800" b="1" dirty="0"/>
              <a:t>#include &lt;</a:t>
            </a:r>
            <a:r>
              <a:rPr lang="en-US" altLang="zh-CN" sz="1800" b="1" dirty="0" err="1"/>
              <a:t>iostream</a:t>
            </a:r>
            <a:r>
              <a:rPr lang="en-US" altLang="zh-CN" sz="1800" b="1" dirty="0"/>
              <a:t>&gt;</a:t>
            </a:r>
          </a:p>
          <a:p>
            <a:pPr lvl="1" eaLnBrk="1" hangingPunct="1">
              <a:buFontTx/>
              <a:buNone/>
            </a:pPr>
            <a:r>
              <a:rPr lang="en-US" altLang="zh-CN" sz="1800" b="1" dirty="0"/>
              <a:t>using namespace </a:t>
            </a:r>
            <a:r>
              <a:rPr lang="en-US" altLang="zh-CN" sz="1800" b="1" dirty="0" err="1"/>
              <a:t>std</a:t>
            </a:r>
            <a:r>
              <a:rPr lang="en-US" altLang="zh-CN" sz="1800" b="1" dirty="0"/>
              <a:t>;</a:t>
            </a:r>
          </a:p>
          <a:p>
            <a:pPr lvl="1" eaLnBrk="1" hangingPunct="1">
              <a:buFontTx/>
              <a:buNone/>
            </a:pPr>
            <a:r>
              <a:rPr lang="en-US" altLang="zh-CN" sz="1800" b="1" dirty="0"/>
              <a:t>class B{</a:t>
            </a:r>
          </a:p>
          <a:p>
            <a:pPr lvl="1" eaLnBrk="1" hangingPunct="1">
              <a:buFontTx/>
              <a:buNone/>
            </a:pPr>
            <a:r>
              <a:rPr lang="en-US" altLang="zh-CN" sz="1800" b="1" dirty="0"/>
              <a:t>public: </a:t>
            </a:r>
          </a:p>
          <a:p>
            <a:pPr lvl="1" eaLnBrk="1" hangingPunct="1">
              <a:buFontTx/>
              <a:buNone/>
            </a:pPr>
            <a:r>
              <a:rPr lang="en-US" altLang="zh-CN" sz="1800" b="1" dirty="0"/>
              <a:t>    virtual void f(</a:t>
            </a:r>
            <a:r>
              <a:rPr lang="en-US" altLang="zh-CN" sz="1800" b="1" dirty="0" err="1">
                <a:solidFill>
                  <a:srgbClr val="FF0000"/>
                </a:solidFill>
              </a:rPr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i</a:t>
            </a:r>
            <a:r>
              <a:rPr lang="en-US" altLang="zh-CN" sz="1800" b="1" dirty="0" smtClean="0"/>
              <a:t>)</a:t>
            </a:r>
          </a:p>
          <a:p>
            <a:pPr lvl="1" eaLnBrk="1" hangingPunct="1">
              <a:buFontTx/>
              <a:buNone/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{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 &lt;&lt; "B::f"&lt;&lt;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 };</a:t>
            </a:r>
          </a:p>
          <a:p>
            <a:pPr lvl="1" eaLnBrk="1" hangingPunct="1">
              <a:buFontTx/>
              <a:buNone/>
            </a:pPr>
            <a:r>
              <a:rPr lang="en-US" altLang="zh-CN" sz="1800" b="1" dirty="0" smtClean="0"/>
              <a:t>};</a:t>
            </a:r>
          </a:p>
          <a:p>
            <a:pPr lvl="1" eaLnBrk="1" hangingPunct="1">
              <a:buFontTx/>
              <a:buNone/>
            </a:pPr>
            <a:endParaRPr lang="en-US" altLang="zh-CN" sz="18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5.2.3 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虚</a:t>
            </a:r>
            <a:r>
              <a:rPr lang="zh-CN" altLang="en-US" sz="3600" b="1" dirty="0">
                <a:solidFill>
                  <a:srgbClr val="C00000"/>
                </a:solidFill>
              </a:rPr>
              <a:t>函数的特性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104168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</a:rPr>
              <a:t>4. </a:t>
            </a:r>
            <a:r>
              <a:rPr lang="zh-CN" altLang="en-US" sz="2400" b="1" dirty="0">
                <a:solidFill>
                  <a:srgbClr val="0000CC"/>
                </a:solidFill>
              </a:rPr>
              <a:t>派生类中的虚函数要保持其虚特征，必须与基类虚函数的函数原型完全相同，否则就是普通的重载函数，与基类的虚函数无关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。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942384" y="2229947"/>
            <a:ext cx="3744416" cy="4079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class D : public B{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public: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    </a:t>
            </a:r>
            <a:r>
              <a:rPr lang="en-US" altLang="zh-CN" sz="1800" b="1" kern="0" dirty="0" err="1" smtClean="0"/>
              <a:t>int</a:t>
            </a:r>
            <a:r>
              <a:rPr lang="en-US" altLang="zh-CN" sz="1800" b="1" kern="0" dirty="0" smtClean="0"/>
              <a:t> f(</a:t>
            </a:r>
            <a:r>
              <a:rPr lang="en-US" altLang="zh-CN" sz="1800" b="1" kern="0" dirty="0" smtClean="0">
                <a:solidFill>
                  <a:srgbClr val="FF0000"/>
                </a:solidFill>
              </a:rPr>
              <a:t>char</a:t>
            </a:r>
            <a:r>
              <a:rPr lang="en-US" altLang="zh-CN" sz="1800" b="1" kern="0" dirty="0" smtClean="0"/>
              <a:t> c)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 </a:t>
            </a:r>
            <a:r>
              <a:rPr lang="en-US" altLang="zh-CN" sz="1800" b="1" kern="0" dirty="0" smtClean="0"/>
              <a:t>   { </a:t>
            </a:r>
            <a:r>
              <a:rPr lang="en-US" altLang="zh-CN" sz="1800" b="1" kern="0" dirty="0" err="1" smtClean="0"/>
              <a:t>cout</a:t>
            </a:r>
            <a:r>
              <a:rPr lang="en-US" altLang="zh-CN" sz="1800" b="1" kern="0" dirty="0" smtClean="0"/>
              <a:t> &lt;&lt; "D::f..."&lt;&lt;c&lt;&lt;</a:t>
            </a:r>
            <a:r>
              <a:rPr lang="en-US" altLang="zh-CN" sz="1800" b="1" kern="0" dirty="0" err="1" smtClean="0"/>
              <a:t>endl</a:t>
            </a:r>
            <a:r>
              <a:rPr lang="en-US" altLang="zh-CN" sz="1800" b="1" kern="0" dirty="0" smtClean="0"/>
              <a:t>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void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    D </a:t>
            </a:r>
            <a:r>
              <a:rPr lang="en-US" altLang="zh-CN" sz="1800" b="1" kern="0" dirty="0" err="1" smtClean="0"/>
              <a:t>d</a:t>
            </a:r>
            <a:r>
              <a:rPr lang="en-US" altLang="zh-CN" sz="1800" b="1" kern="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    B *</a:t>
            </a:r>
            <a:r>
              <a:rPr lang="en-US" altLang="zh-CN" sz="1800" b="1" kern="0" dirty="0" err="1" smtClean="0"/>
              <a:t>pB</a:t>
            </a:r>
            <a:r>
              <a:rPr lang="en-US" altLang="zh-CN" sz="1800" b="1" kern="0" dirty="0" smtClean="0"/>
              <a:t> = &amp;d, &amp;</a:t>
            </a:r>
            <a:r>
              <a:rPr lang="en-US" altLang="zh-CN" sz="1800" b="1" kern="0" dirty="0" err="1" smtClean="0"/>
              <a:t>rB</a:t>
            </a:r>
            <a:r>
              <a:rPr lang="en-US" altLang="zh-CN" sz="1800" b="1" kern="0" dirty="0" smtClean="0"/>
              <a:t>=d, 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    </a:t>
            </a:r>
            <a:r>
              <a:rPr lang="en-US" altLang="zh-CN" sz="1800" b="1" kern="0" dirty="0" err="1" smtClean="0"/>
              <a:t>pB</a:t>
            </a:r>
            <a:r>
              <a:rPr lang="en-US" altLang="zh-CN" sz="1800" b="1" kern="0" dirty="0" smtClean="0"/>
              <a:t>-&gt;f('1');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    </a:t>
            </a:r>
            <a:r>
              <a:rPr lang="en-US" altLang="zh-CN" sz="1800" b="1" kern="0" dirty="0" err="1" smtClean="0"/>
              <a:t>rB.f</a:t>
            </a:r>
            <a:r>
              <a:rPr lang="en-US" altLang="zh-CN" sz="1800" b="1" kern="0" dirty="0" smtClean="0"/>
              <a:t>('1');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 kern="0" dirty="0" smtClean="0">
                <a:solidFill>
                  <a:srgbClr val="FF0000"/>
                </a:solidFill>
              </a:rPr>
              <a:t>本程序的运行结果如下：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>
                <a:solidFill>
                  <a:srgbClr val="0000CC"/>
                </a:solidFill>
              </a:rPr>
              <a:t>B::f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>
                <a:solidFill>
                  <a:srgbClr val="0000CC"/>
                </a:solidFill>
              </a:rPr>
              <a:t>B::f</a:t>
            </a:r>
            <a:endParaRPr lang="en-US" altLang="zh-CN" sz="1800" b="1" kern="0" dirty="0">
              <a:solidFill>
                <a:srgbClr val="0000CC"/>
              </a:solidFill>
            </a:endParaRPr>
          </a:p>
        </p:txBody>
      </p:sp>
      <p:sp>
        <p:nvSpPr>
          <p:cNvPr id="7" name="对话气泡: 矩形 1"/>
          <p:cNvSpPr/>
          <p:nvPr/>
        </p:nvSpPr>
        <p:spPr>
          <a:xfrm>
            <a:off x="6372200" y="5733256"/>
            <a:ext cx="2232248" cy="864096"/>
          </a:xfrm>
          <a:prstGeom prst="wedgeRectCallout">
            <a:avLst>
              <a:gd name="adj1" fmla="val -88477"/>
              <a:gd name="adj2" fmla="val -537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此运行结果表明，没有实现虚特征！</a:t>
            </a:r>
          </a:p>
        </p:txBody>
      </p:sp>
    </p:spTree>
    <p:extLst>
      <p:ext uri="{BB962C8B-B14F-4D97-AF65-F5344CB8AC3E}">
        <p14:creationId xmlns:p14="http://schemas.microsoft.com/office/powerpoint/2010/main" val="96371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58" y="1052736"/>
            <a:ext cx="8742930" cy="580526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5.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派生</a:t>
            </a:r>
            <a:r>
              <a:rPr lang="zh-CN" altLang="en-US" sz="2400" b="1" dirty="0">
                <a:solidFill>
                  <a:srgbClr val="0000CC"/>
                </a:solidFill>
              </a:rPr>
              <a:t>类通过从基类继承的成员函数调用虚函数时，将访问到派生类中的版本。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【</a:t>
            </a:r>
            <a:r>
              <a:rPr lang="zh-CN" altLang="en-US" sz="2000" b="1" dirty="0">
                <a:solidFill>
                  <a:srgbClr val="FF0000"/>
                </a:solidFill>
              </a:rPr>
              <a:t>例</a:t>
            </a:r>
            <a:r>
              <a:rPr lang="en-US" altLang="zh-CN" sz="2000" b="1" dirty="0">
                <a:solidFill>
                  <a:srgbClr val="FF0000"/>
                </a:solidFill>
              </a:rPr>
              <a:t>5-6】  </a:t>
            </a:r>
            <a:r>
              <a:rPr lang="zh-CN" altLang="en-US" sz="2000" b="1" dirty="0">
                <a:solidFill>
                  <a:srgbClr val="FF0000"/>
                </a:solidFill>
              </a:rPr>
              <a:t>派生类</a:t>
            </a:r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r>
              <a:rPr lang="zh-CN" altLang="en-US" sz="2000" b="1" dirty="0">
                <a:solidFill>
                  <a:srgbClr val="FF0000"/>
                </a:solidFill>
              </a:rPr>
              <a:t>的对象通过基类</a:t>
            </a:r>
            <a:r>
              <a:rPr lang="en-US" altLang="zh-CN" sz="2000" b="1" dirty="0">
                <a:solidFill>
                  <a:srgbClr val="FF0000"/>
                </a:solidFill>
              </a:rPr>
              <a:t>B</a:t>
            </a:r>
            <a:r>
              <a:rPr lang="zh-CN" altLang="en-US" sz="2000" b="1" dirty="0">
                <a:solidFill>
                  <a:srgbClr val="FF0000"/>
                </a:solidFill>
              </a:rPr>
              <a:t>的普通函数</a:t>
            </a:r>
            <a:r>
              <a:rPr lang="en-US" altLang="zh-CN" sz="2000" b="1" dirty="0">
                <a:solidFill>
                  <a:srgbClr val="FF0000"/>
                </a:solidFill>
              </a:rPr>
              <a:t>f</a:t>
            </a:r>
            <a:r>
              <a:rPr lang="zh-CN" altLang="en-US" sz="2000" b="1" dirty="0">
                <a:solidFill>
                  <a:srgbClr val="FF0000"/>
                </a:solidFill>
              </a:rPr>
              <a:t>调用派生类</a:t>
            </a:r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r>
              <a:rPr lang="zh-CN" altLang="en-US" sz="2000" b="1" dirty="0">
                <a:solidFill>
                  <a:srgbClr val="FF0000"/>
                </a:solidFill>
              </a:rPr>
              <a:t>中的虚函数</a:t>
            </a:r>
            <a:r>
              <a:rPr lang="en-US" altLang="zh-CN" sz="2000" b="1" dirty="0">
                <a:solidFill>
                  <a:srgbClr val="FF0000"/>
                </a:solidFill>
              </a:rPr>
              <a:t>g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//Eg5-6.cpp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#include &lt;</a:t>
            </a:r>
            <a:r>
              <a:rPr lang="en-US" altLang="zh-CN" sz="1600" b="1" dirty="0" err="1"/>
              <a:t>iostream</a:t>
            </a:r>
            <a:r>
              <a:rPr lang="en-US" altLang="zh-CN" sz="1600" b="1" dirty="0"/>
              <a:t>&gt;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using namespace </a:t>
            </a:r>
            <a:r>
              <a:rPr lang="en-US" altLang="zh-CN" sz="1600" b="1" dirty="0" err="1"/>
              <a:t>std</a:t>
            </a:r>
            <a:r>
              <a:rPr lang="en-US" altLang="zh-CN" sz="1600" b="1" dirty="0"/>
              <a:t>;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class B{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public: 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>
                <a:solidFill>
                  <a:srgbClr val="FF0000"/>
                </a:solidFill>
              </a:rPr>
              <a:t>void f(){ g(); } 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    virtual void g(){ 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 &lt;&lt; "B::g"; }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};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class D : public B{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public: 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>
                <a:solidFill>
                  <a:srgbClr val="FF0000"/>
                </a:solidFill>
              </a:rPr>
              <a:t>void g(){ </a:t>
            </a:r>
            <a:r>
              <a:rPr lang="en-US" altLang="zh-CN" sz="1600" b="1" dirty="0" err="1">
                <a:solidFill>
                  <a:srgbClr val="FF0000"/>
                </a:solidFill>
              </a:rPr>
              <a:t>cout</a:t>
            </a:r>
            <a:r>
              <a:rPr lang="en-US" altLang="zh-CN" sz="1600" b="1" dirty="0">
                <a:solidFill>
                  <a:srgbClr val="FF0000"/>
                </a:solidFill>
              </a:rPr>
              <a:t> &lt;&lt; "D::g"; }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};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void main(){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    D </a:t>
            </a:r>
            <a:r>
              <a:rPr lang="en-US" altLang="zh-CN" sz="1600" b="1" dirty="0" err="1"/>
              <a:t>d</a:t>
            </a:r>
            <a:r>
              <a:rPr lang="en-US" altLang="zh-CN" sz="1600" b="1" dirty="0"/>
              <a:t>;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err="1">
                <a:solidFill>
                  <a:srgbClr val="FF0000"/>
                </a:solidFill>
              </a:rPr>
              <a:t>d.f</a:t>
            </a:r>
            <a:r>
              <a:rPr lang="en-US" altLang="zh-CN" sz="1600" b="1" dirty="0">
                <a:solidFill>
                  <a:srgbClr val="FF0000"/>
                </a:solidFill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}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5.2.3 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虚</a:t>
            </a:r>
            <a:r>
              <a:rPr lang="zh-CN" altLang="en-US" sz="3600" b="1" dirty="0">
                <a:solidFill>
                  <a:srgbClr val="C00000"/>
                </a:solidFill>
              </a:rPr>
              <a:t>函数的特性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932040" y="4581128"/>
            <a:ext cx="1088796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dirty="0" smtClean="0">
                <a:latin typeface="Lucida Sans Unicode" panose="020B0602030504020204" pitchFamily="34" charset="0"/>
                <a:ea typeface="楷体_GB2312" pitchFamily="49" charset="-122"/>
              </a:rPr>
              <a:t>D::g</a:t>
            </a:r>
            <a:endParaRPr kumimoji="1" lang="en-US" altLang="zh-CN" sz="2800" dirty="0">
              <a:latin typeface="Lucida Sans Unicode" panose="020B0602030504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904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5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5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5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5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5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5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5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5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5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54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54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54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54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54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54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54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54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54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54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54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54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054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54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54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5516" y="1097360"/>
            <a:ext cx="8712968" cy="5644008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b="1" dirty="0">
                <a:solidFill>
                  <a:srgbClr val="0000CC"/>
                </a:solidFill>
              </a:rPr>
              <a:t>【例</a:t>
            </a:r>
            <a:r>
              <a:rPr lang="en-US" altLang="zh-CN" sz="2400" b="1" dirty="0">
                <a:solidFill>
                  <a:srgbClr val="0000CC"/>
                </a:solidFill>
              </a:rPr>
              <a:t>5-7</a:t>
            </a:r>
            <a:r>
              <a:rPr lang="zh-CN" altLang="zh-CN" sz="2400" b="1" dirty="0">
                <a:solidFill>
                  <a:srgbClr val="0000CC"/>
                </a:solidFill>
              </a:rPr>
              <a:t>】 分析下面程序的输出结果，理解虚函数的调用过程。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class B{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public: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        void f ( )   {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 &lt;&lt; "bf "; 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        virtual void </a:t>
            </a:r>
            <a:r>
              <a:rPr lang="en-US" altLang="zh-CN" sz="1800" b="1" dirty="0" err="1"/>
              <a:t>vf</a:t>
            </a:r>
            <a:r>
              <a:rPr lang="en-US" altLang="zh-CN" sz="1800" b="1" dirty="0"/>
              <a:t> ( )   {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 &lt;&lt; "</a:t>
            </a:r>
            <a:r>
              <a:rPr lang="en-US" altLang="zh-CN" sz="1800" b="1" dirty="0" err="1"/>
              <a:t>bvf</a:t>
            </a:r>
            <a:r>
              <a:rPr lang="en-US" altLang="zh-CN" sz="1800" b="1" dirty="0"/>
              <a:t> "; 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        void </a:t>
            </a:r>
            <a:r>
              <a:rPr lang="en-US" altLang="zh-CN" sz="1800" b="1" dirty="0" err="1"/>
              <a:t>ff</a:t>
            </a:r>
            <a:r>
              <a:rPr lang="en-US" altLang="zh-CN" sz="1800" b="1" dirty="0"/>
              <a:t> ( )    { </a:t>
            </a:r>
            <a:r>
              <a:rPr lang="en-US" altLang="zh-CN" sz="1800" b="1" dirty="0" err="1"/>
              <a:t>vf</a:t>
            </a:r>
            <a:r>
              <a:rPr lang="en-US" altLang="zh-CN" sz="1800" b="1" dirty="0"/>
              <a:t>(); f(); };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        virtual void </a:t>
            </a:r>
            <a:r>
              <a:rPr lang="en-US" altLang="zh-CN" sz="1800" b="1" dirty="0" err="1"/>
              <a:t>vff</a:t>
            </a:r>
            <a:r>
              <a:rPr lang="en-US" altLang="zh-CN" sz="1800" b="1" dirty="0"/>
              <a:t> ( )  { </a:t>
            </a:r>
            <a:r>
              <a:rPr lang="en-US" altLang="zh-CN" sz="1800" b="1" dirty="0" err="1"/>
              <a:t>vf</a:t>
            </a:r>
            <a:r>
              <a:rPr lang="en-US" altLang="zh-CN" sz="1800" b="1" dirty="0"/>
              <a:t>(); f(); }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};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class D: public B{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public: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        void f ( )       {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 &lt;&lt; "</a:t>
            </a:r>
            <a:r>
              <a:rPr lang="en-US" altLang="zh-CN" sz="1800" b="1" dirty="0" err="1"/>
              <a:t>df</a:t>
            </a:r>
            <a:r>
              <a:rPr lang="en-US" altLang="zh-CN" sz="1800" b="1" dirty="0"/>
              <a:t> "; 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        void </a:t>
            </a:r>
            <a:r>
              <a:rPr lang="en-US" altLang="zh-CN" sz="1800" b="1" dirty="0" err="1"/>
              <a:t>ff</a:t>
            </a:r>
            <a:r>
              <a:rPr lang="en-US" altLang="zh-CN" sz="1800" b="1" dirty="0"/>
              <a:t> ( )      { f(); </a:t>
            </a:r>
            <a:r>
              <a:rPr lang="en-US" altLang="zh-CN" sz="1800" b="1" dirty="0" err="1"/>
              <a:t>vf</a:t>
            </a:r>
            <a:r>
              <a:rPr lang="en-US" altLang="zh-CN" sz="1800" b="1" dirty="0"/>
              <a:t>(); 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        void </a:t>
            </a:r>
            <a:r>
              <a:rPr lang="en-US" altLang="zh-CN" sz="1800" b="1" dirty="0" err="1"/>
              <a:t>vf</a:t>
            </a:r>
            <a:r>
              <a:rPr lang="en-US" altLang="zh-CN" sz="1800" b="1" dirty="0"/>
              <a:t> ( )      {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 &lt;&lt; "</a:t>
            </a:r>
            <a:r>
              <a:rPr lang="en-US" altLang="zh-CN" sz="1800" b="1" dirty="0" err="1"/>
              <a:t>dvf</a:t>
            </a:r>
            <a:r>
              <a:rPr lang="en-US" altLang="zh-CN" sz="1800" b="1" dirty="0"/>
              <a:t> "; }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};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void main()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{    	D </a:t>
            </a:r>
            <a:r>
              <a:rPr lang="en-US" altLang="zh-CN" sz="1800" b="1" dirty="0" err="1"/>
              <a:t>d</a:t>
            </a:r>
            <a:r>
              <a:rPr lang="en-US" altLang="zh-CN" sz="1800" b="1" dirty="0"/>
              <a:t>;    	</a:t>
            </a:r>
            <a:r>
              <a:rPr lang="en-US" altLang="zh-CN" sz="1800" b="1" dirty="0" smtClean="0"/>
              <a:t>B </a:t>
            </a:r>
            <a:r>
              <a:rPr lang="en-US" altLang="zh-CN" sz="1800" b="1" dirty="0"/>
              <a:t>* </a:t>
            </a:r>
            <a:r>
              <a:rPr lang="en-US" altLang="zh-CN" sz="1800" b="1" dirty="0" err="1"/>
              <a:t>pB</a:t>
            </a:r>
            <a:r>
              <a:rPr lang="en-US" altLang="zh-CN" sz="1800" b="1" dirty="0"/>
              <a:t> = &amp;d;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smtClean="0"/>
              <a:t>	</a:t>
            </a:r>
            <a:r>
              <a:rPr lang="en-US" altLang="zh-CN" sz="1800" b="1" dirty="0" err="1" smtClean="0"/>
              <a:t>pB</a:t>
            </a:r>
            <a:r>
              <a:rPr lang="en-US" altLang="zh-CN" sz="1800" b="1" dirty="0" smtClean="0"/>
              <a:t>-</a:t>
            </a:r>
            <a:r>
              <a:rPr lang="en-US" altLang="zh-CN" sz="1800" b="1" dirty="0"/>
              <a:t>&gt;f();	</a:t>
            </a:r>
            <a:r>
              <a:rPr lang="en-US" altLang="zh-CN" sz="1800" b="1" dirty="0" err="1"/>
              <a:t>pB</a:t>
            </a:r>
            <a:r>
              <a:rPr lang="en-US" altLang="zh-CN" sz="1800" b="1" dirty="0"/>
              <a:t>-&gt;</a:t>
            </a:r>
            <a:r>
              <a:rPr lang="en-US" altLang="zh-CN" sz="1800" b="1" dirty="0" err="1"/>
              <a:t>ff</a:t>
            </a:r>
            <a:r>
              <a:rPr lang="en-US" altLang="zh-CN" sz="1800" b="1" dirty="0"/>
              <a:t>();	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pB</a:t>
            </a:r>
            <a:r>
              <a:rPr lang="en-US" altLang="zh-CN" sz="1800" b="1" dirty="0" smtClean="0"/>
              <a:t>-</a:t>
            </a:r>
            <a:r>
              <a:rPr lang="en-US" altLang="zh-CN" sz="1800" b="1" dirty="0"/>
              <a:t>&gt;</a:t>
            </a:r>
            <a:r>
              <a:rPr lang="en-US" altLang="zh-CN" sz="1800" b="1" dirty="0" err="1"/>
              <a:t>vf</a:t>
            </a:r>
            <a:r>
              <a:rPr lang="en-US" altLang="zh-CN" sz="1800" b="1" dirty="0" smtClean="0"/>
              <a:t>(); </a:t>
            </a:r>
            <a:r>
              <a:rPr lang="en-US" altLang="zh-CN" sz="1800" b="1" dirty="0" err="1" smtClean="0"/>
              <a:t>pB</a:t>
            </a:r>
            <a:r>
              <a:rPr lang="en-US" altLang="zh-CN" sz="1800" b="1" dirty="0" smtClean="0"/>
              <a:t>-</a:t>
            </a:r>
            <a:r>
              <a:rPr lang="en-US" altLang="zh-CN" sz="1800" b="1" dirty="0"/>
              <a:t>&gt;</a:t>
            </a:r>
            <a:r>
              <a:rPr lang="en-US" altLang="zh-CN" sz="1800" b="1" dirty="0" err="1"/>
              <a:t>vff</a:t>
            </a:r>
            <a:r>
              <a:rPr lang="en-US" altLang="zh-CN" sz="1800" b="1" dirty="0"/>
              <a:t>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}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5446440" y="4005064"/>
            <a:ext cx="3240360" cy="193899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400" b="1" dirty="0" smtClean="0">
                <a:latin typeface="Lucida Sans Unicode" panose="020B0602030504020204" pitchFamily="34" charset="0"/>
                <a:ea typeface="楷体_GB2312" pitchFamily="49" charset="-122"/>
              </a:rPr>
              <a:t>输出结果如下：</a:t>
            </a:r>
            <a:endParaRPr kumimoji="1" lang="en-US" altLang="zh-CN" sz="2400" b="1" dirty="0" smtClean="0">
              <a:latin typeface="Lucida Sans Unicode" panose="020B0602030504020204" pitchFamily="34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Lucida Sans Unicode" panose="020B0602030504020204" pitchFamily="34" charset="0"/>
                <a:ea typeface="楷体_GB2312" pitchFamily="49" charset="-122"/>
              </a:rPr>
              <a:t>bf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 b="1" dirty="0" err="1" smtClean="0">
                <a:solidFill>
                  <a:srgbClr val="FF0000"/>
                </a:solidFill>
                <a:latin typeface="Lucida Sans Unicode" panose="020B0602030504020204" pitchFamily="34" charset="0"/>
                <a:ea typeface="楷体_GB2312" pitchFamily="49" charset="-122"/>
              </a:rPr>
              <a:t>dvf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Lucida Sans Unicode" panose="020B0602030504020204" pitchFamily="34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Lucida Sans Unicode" panose="020B0602030504020204" pitchFamily="34" charset="0"/>
                <a:ea typeface="楷体_GB2312" pitchFamily="49" charset="-122"/>
              </a:rPr>
              <a:t>bf </a:t>
            </a:r>
            <a:endParaRPr kumimoji="1" lang="en-US" altLang="zh-CN" sz="2400" b="1" dirty="0" smtClean="0">
              <a:solidFill>
                <a:srgbClr val="FF0000"/>
              </a:solidFill>
              <a:latin typeface="Lucida Sans Unicode" panose="020B0602030504020204" pitchFamily="34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 b="1" dirty="0" err="1" smtClean="0">
                <a:solidFill>
                  <a:srgbClr val="FF0000"/>
                </a:solidFill>
                <a:latin typeface="Lucida Sans Unicode" panose="020B0602030504020204" pitchFamily="34" charset="0"/>
                <a:ea typeface="楷体_GB2312" pitchFamily="49" charset="-122"/>
              </a:rPr>
              <a:t>dvf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Lucida Sans Unicode" panose="020B0602030504020204" pitchFamily="34" charset="0"/>
                <a:ea typeface="楷体_GB2312" pitchFamily="49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 b="1" dirty="0" err="1" smtClean="0">
                <a:solidFill>
                  <a:srgbClr val="FF0000"/>
                </a:solidFill>
                <a:latin typeface="Lucida Sans Unicode" panose="020B0602030504020204" pitchFamily="34" charset="0"/>
                <a:ea typeface="楷体_GB2312" pitchFamily="49" charset="-122"/>
              </a:rPr>
              <a:t>dvf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Lucida Sans Unicode" panose="020B0602030504020204" pitchFamily="34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Lucida Sans Unicode" panose="020B0602030504020204" pitchFamily="34" charset="0"/>
                <a:ea typeface="楷体_GB2312" pitchFamily="49" charset="-122"/>
              </a:rPr>
              <a:t>bf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672"/>
            <a:ext cx="8229600" cy="81119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5.2.3 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虚</a:t>
            </a:r>
            <a:r>
              <a:rPr lang="zh-CN" altLang="en-US" sz="3600" b="1" dirty="0">
                <a:solidFill>
                  <a:srgbClr val="C00000"/>
                </a:solidFill>
              </a:rPr>
              <a:t>函数的特性 </a:t>
            </a:r>
          </a:p>
        </p:txBody>
      </p:sp>
    </p:spTree>
    <p:extLst>
      <p:ext uri="{BB962C8B-B14F-4D97-AF65-F5344CB8AC3E}">
        <p14:creationId xmlns:p14="http://schemas.microsoft.com/office/powerpoint/2010/main" val="2239170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85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85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85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85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85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85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85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85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85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85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85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85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85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85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85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85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85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85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85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85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85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85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85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85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85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85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85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85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854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854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854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229600" cy="43924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6.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只有</a:t>
            </a:r>
            <a:r>
              <a:rPr lang="zh-CN" altLang="en-US" sz="2400" b="1" dirty="0">
                <a:solidFill>
                  <a:srgbClr val="0000CC"/>
                </a:solidFill>
              </a:rPr>
              <a:t>类的非静态成员函数才能被定义为虚函数，</a:t>
            </a:r>
            <a:r>
              <a:rPr lang="zh-CN" altLang="en-US" sz="2400" b="1" dirty="0">
                <a:solidFill>
                  <a:srgbClr val="FF0000"/>
                </a:solidFill>
              </a:rPr>
              <a:t>类的构造函数和静态成员函数不能定义为虚函数</a:t>
            </a:r>
            <a:r>
              <a:rPr lang="zh-CN" altLang="en-US" sz="2400" b="1" dirty="0">
                <a:solidFill>
                  <a:srgbClr val="0000CC"/>
                </a:solidFill>
              </a:rPr>
              <a:t>。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lvl="1" eaLnBrk="1" hangingPunct="1"/>
            <a:r>
              <a:rPr lang="zh-CN" altLang="en-US" sz="2200" b="1" dirty="0"/>
              <a:t>原因是虚函数在继承层次结构中才能够发生作用，而静态成员是不能够被继承</a:t>
            </a:r>
            <a:r>
              <a:rPr lang="zh-CN" altLang="en-US" sz="2200" b="1" dirty="0" smtClean="0"/>
              <a:t>的。</a:t>
            </a:r>
            <a:endParaRPr lang="en-US" altLang="zh-CN" sz="2200" b="1" dirty="0" smtClean="0"/>
          </a:p>
          <a:p>
            <a:pPr lvl="1" eaLnBrk="1" hangingPunct="1"/>
            <a:r>
              <a:rPr lang="zh-CN" altLang="en-US" sz="2200" b="1" dirty="0" smtClean="0"/>
              <a:t>构造</a:t>
            </a:r>
            <a:r>
              <a:rPr lang="zh-CN" altLang="en-US" sz="2200" b="1" dirty="0"/>
              <a:t>函数虽然可被继承，但它只用于创建本类对象。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7.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内</a:t>
            </a:r>
            <a:r>
              <a:rPr lang="zh-CN" altLang="en-US" sz="2400" b="1" dirty="0">
                <a:solidFill>
                  <a:srgbClr val="FF0000"/>
                </a:solidFill>
              </a:rPr>
              <a:t>联函数也不能是虚函数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lvl="1" eaLnBrk="1" hangingPunct="1"/>
            <a:r>
              <a:rPr lang="zh-CN" altLang="en-US" sz="2200" b="1" dirty="0"/>
              <a:t>因为内联函数采用的是静态联编的方式，而虚函数是在程序运行时才与具体函数动态绑定的，采用的是动态联编的</a:t>
            </a:r>
            <a:r>
              <a:rPr lang="zh-CN" altLang="en-US" sz="2200" b="1" dirty="0" smtClean="0"/>
              <a:t>方式。</a:t>
            </a:r>
            <a:endParaRPr lang="en-US" altLang="zh-CN" sz="2200" b="1" dirty="0" smtClean="0"/>
          </a:p>
          <a:p>
            <a:pPr lvl="1" eaLnBrk="1" hangingPunct="1"/>
            <a:r>
              <a:rPr lang="zh-CN" altLang="en-US" sz="2200" b="1" dirty="0" smtClean="0"/>
              <a:t>即使</a:t>
            </a:r>
            <a:r>
              <a:rPr lang="zh-CN" altLang="en-US" sz="2200" b="1" dirty="0"/>
              <a:t>虚函数在类体内被定义，</a:t>
            </a:r>
            <a:r>
              <a:rPr lang="en-US" altLang="zh-CN" sz="2200" b="1" dirty="0"/>
              <a:t>C++</a:t>
            </a:r>
            <a:r>
              <a:rPr lang="zh-CN" altLang="en-US" sz="2200" b="1" dirty="0"/>
              <a:t>编译器也将它视为非内联函数。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5.2.3 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虚</a:t>
            </a:r>
            <a:r>
              <a:rPr lang="zh-CN" altLang="en-US" sz="3600" b="1" dirty="0">
                <a:solidFill>
                  <a:srgbClr val="C00000"/>
                </a:solidFill>
              </a:rPr>
              <a:t>函数的特性 </a:t>
            </a:r>
          </a:p>
        </p:txBody>
      </p:sp>
    </p:spTree>
    <p:extLst>
      <p:ext uri="{BB962C8B-B14F-4D97-AF65-F5344CB8AC3E}">
        <p14:creationId xmlns:p14="http://schemas.microsoft.com/office/powerpoint/2010/main" val="320677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76926" y="116632"/>
            <a:ext cx="7772400" cy="72008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5.3 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虚</a:t>
            </a:r>
            <a:r>
              <a:rPr lang="zh-CN" altLang="en-US" sz="3600" b="1" dirty="0">
                <a:solidFill>
                  <a:srgbClr val="C00000"/>
                </a:solidFill>
              </a:rPr>
              <a:t>析构函数 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424936" cy="487269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0000CC"/>
                </a:solidFill>
              </a:rPr>
              <a:t>为什么要用虚析构函数？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 eaLnBrk="1" hangingPunct="1"/>
            <a:r>
              <a:rPr lang="zh-CN" altLang="en-US" sz="2400" b="1" dirty="0"/>
              <a:t>原因是：假定使用</a:t>
            </a:r>
            <a:r>
              <a:rPr lang="en-US" altLang="zh-CN" sz="2400" b="1" dirty="0"/>
              <a:t>delete</a:t>
            </a:r>
            <a:r>
              <a:rPr lang="zh-CN" altLang="en-US" sz="2400" b="1" dirty="0"/>
              <a:t>来销毁一个指向派生类的基类指针，如果基类析构函数不是虚函数，就如一个普通成员函数那样，</a:t>
            </a:r>
            <a:r>
              <a:rPr lang="en-US" altLang="zh-CN" sz="2400" b="1" dirty="0"/>
              <a:t>delete</a:t>
            </a:r>
            <a:r>
              <a:rPr lang="zh-CN" altLang="en-US" sz="2400" b="1" dirty="0"/>
              <a:t>函数调用的就是基类析构函数，而不会调用派生类的析构函数。</a:t>
            </a:r>
            <a:endParaRPr lang="en-US" altLang="zh-CN" sz="2400" b="1" dirty="0"/>
          </a:p>
          <a:p>
            <a:pPr lvl="1" eaLnBrk="1" hangingPunct="1"/>
            <a:r>
              <a:rPr lang="zh-CN" altLang="en-US" sz="2400" b="1" dirty="0"/>
              <a:t>这样，在通过基类对象的引用或指针调用派生类对象时，</a:t>
            </a:r>
            <a:r>
              <a:rPr lang="zh-CN" altLang="en-US" sz="2400" b="1" dirty="0">
                <a:solidFill>
                  <a:srgbClr val="FF0000"/>
                </a:solidFill>
              </a:rPr>
              <a:t>将致使对象析构不彻底</a:t>
            </a:r>
            <a:r>
              <a:rPr lang="zh-CN" altLang="en-US" sz="2400" b="1" dirty="0"/>
              <a:t>！</a:t>
            </a:r>
            <a:endParaRPr lang="en-US" altLang="zh-CN" sz="2400" b="1" dirty="0"/>
          </a:p>
          <a:p>
            <a:pPr lvl="1" eaLnBrk="1" hangingPunct="1"/>
            <a:endParaRPr lang="en-US" altLang="zh-CN" sz="2400" b="1" dirty="0"/>
          </a:p>
          <a:p>
            <a:pPr marL="0" indent="0" eaLnBrk="1" hangingPunct="1">
              <a:buNone/>
            </a:pPr>
            <a:r>
              <a:rPr lang="zh-CN" altLang="zh-CN" sz="2400" b="1" dirty="0">
                <a:solidFill>
                  <a:srgbClr val="0000CC"/>
                </a:solidFill>
              </a:rPr>
              <a:t>【例</a:t>
            </a:r>
            <a:r>
              <a:rPr lang="en-US" altLang="zh-CN" sz="2400" b="1" dirty="0">
                <a:solidFill>
                  <a:srgbClr val="0000CC"/>
                </a:solidFill>
              </a:rPr>
              <a:t>5-8</a:t>
            </a:r>
            <a:r>
              <a:rPr lang="zh-CN" altLang="zh-CN" sz="2400" b="1" dirty="0">
                <a:solidFill>
                  <a:srgbClr val="0000CC"/>
                </a:solidFill>
              </a:rPr>
              <a:t>】 在非虚析构函数的情况下，通过基类指针对派生对象的析构是不彻底的。</a:t>
            </a:r>
          </a:p>
          <a:p>
            <a:pPr eaLnBrk="1" hangingPunct="1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1359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9" y="137226"/>
            <a:ext cx="4248472" cy="530799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//</a:t>
            </a:r>
            <a:r>
              <a:rPr lang="en-US" altLang="zh-CN" sz="1800" b="1" dirty="0" smtClean="0"/>
              <a:t>Eg5-8.cpp(</a:t>
            </a:r>
            <a:r>
              <a:rPr lang="zh-CN" altLang="en-US" sz="1800" b="1" dirty="0" smtClean="0">
                <a:solidFill>
                  <a:srgbClr val="0000CC"/>
                </a:solidFill>
              </a:rPr>
              <a:t>非虚析构函数版本</a:t>
            </a:r>
            <a:r>
              <a:rPr lang="en-US" altLang="zh-CN" sz="1800" b="1" dirty="0" smtClean="0"/>
              <a:t>)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#include &lt;</a:t>
            </a:r>
            <a:r>
              <a:rPr lang="en-US" altLang="zh-CN" sz="1800" b="1" dirty="0" err="1"/>
              <a:t>iostream</a:t>
            </a:r>
            <a:r>
              <a:rPr lang="en-US" altLang="zh-CN" sz="1800" b="1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using namespace </a:t>
            </a:r>
            <a:r>
              <a:rPr lang="en-US" altLang="zh-CN" sz="1800" b="1" dirty="0" err="1"/>
              <a:t>std</a:t>
            </a:r>
            <a:r>
              <a:rPr lang="en-US" altLang="zh-CN" sz="18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class A{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</a:t>
            </a:r>
            <a:r>
              <a:rPr lang="en-US" altLang="zh-CN" sz="1800" b="1" dirty="0">
                <a:solidFill>
                  <a:srgbClr val="0000CC"/>
                </a:solidFill>
              </a:rPr>
              <a:t>~A(){ </a:t>
            </a:r>
            <a:r>
              <a:rPr lang="en-US" altLang="zh-CN" sz="1800" b="1" dirty="0" err="1">
                <a:solidFill>
                  <a:srgbClr val="0000CC"/>
                </a:solidFill>
              </a:rPr>
              <a:t>cout</a:t>
            </a:r>
            <a:r>
              <a:rPr lang="en-US" altLang="zh-CN" sz="1800" b="1" dirty="0">
                <a:solidFill>
                  <a:srgbClr val="0000CC"/>
                </a:solidFill>
              </a:rPr>
              <a:t>&lt;&lt;"call A::~A()"&lt;&lt;</a:t>
            </a:r>
            <a:r>
              <a:rPr lang="en-US" altLang="zh-CN" sz="1800" b="1" dirty="0" err="1">
                <a:solidFill>
                  <a:srgbClr val="0000CC"/>
                </a:solidFill>
              </a:rPr>
              <a:t>endl</a:t>
            </a:r>
            <a:r>
              <a:rPr lang="en-US" altLang="zh-CN" sz="1800" b="1" dirty="0">
                <a:solidFill>
                  <a:srgbClr val="0000CC"/>
                </a:solidFill>
              </a:rPr>
              <a:t>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class B:public A{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char *</a:t>
            </a:r>
            <a:r>
              <a:rPr lang="en-US" altLang="zh-CN" sz="1800" b="1" dirty="0" err="1"/>
              <a:t>buf</a:t>
            </a:r>
            <a:r>
              <a:rPr lang="en-US" altLang="zh-CN" sz="18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B(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){</a:t>
            </a:r>
            <a:r>
              <a:rPr lang="en-US" altLang="zh-CN" sz="1800" b="1" dirty="0" err="1"/>
              <a:t>buf</a:t>
            </a:r>
            <a:r>
              <a:rPr lang="en-US" altLang="zh-CN" sz="1800" b="1" dirty="0"/>
              <a:t>=new char[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];}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rgbClr val="0000CC"/>
                </a:solidFill>
              </a:rPr>
              <a:t>     ~B(){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rgbClr val="0000CC"/>
                </a:solidFill>
              </a:rPr>
              <a:t>        delete [] </a:t>
            </a:r>
            <a:r>
              <a:rPr lang="en-US" altLang="zh-CN" sz="1800" b="1" dirty="0" err="1">
                <a:solidFill>
                  <a:srgbClr val="0000CC"/>
                </a:solidFill>
              </a:rPr>
              <a:t>buf</a:t>
            </a:r>
            <a:r>
              <a:rPr lang="en-US" altLang="zh-CN" sz="1800" b="1" dirty="0">
                <a:solidFill>
                  <a:srgbClr val="0000CC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rgbClr val="0000CC"/>
                </a:solidFill>
              </a:rPr>
              <a:t>        </a:t>
            </a:r>
            <a:r>
              <a:rPr lang="en-US" altLang="zh-CN" sz="1800" b="1" dirty="0" err="1">
                <a:solidFill>
                  <a:srgbClr val="0000CC"/>
                </a:solidFill>
              </a:rPr>
              <a:t>cout</a:t>
            </a:r>
            <a:r>
              <a:rPr lang="en-US" altLang="zh-CN" sz="1800" b="1" dirty="0">
                <a:solidFill>
                  <a:srgbClr val="0000CC"/>
                </a:solidFill>
              </a:rPr>
              <a:t>&lt;&lt;"call B::~()"&lt;&lt;</a:t>
            </a:r>
            <a:r>
              <a:rPr lang="en-US" altLang="zh-CN" sz="1800" b="1" dirty="0" err="1">
                <a:solidFill>
                  <a:srgbClr val="0000CC"/>
                </a:solidFill>
              </a:rPr>
              <a:t>endl</a:t>
            </a:r>
            <a:r>
              <a:rPr lang="en-US" altLang="zh-CN" sz="1800" b="1" dirty="0" smtClean="0">
                <a:solidFill>
                  <a:srgbClr val="0000CC"/>
                </a:solidFill>
              </a:rPr>
              <a:t>; }</a:t>
            </a:r>
            <a:endParaRPr lang="en-US" altLang="zh-CN" sz="1800" b="1" dirty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void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A* a=new B(10);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delete a;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}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251520" y="5589240"/>
            <a:ext cx="345618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程序运行结果：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call A::~A()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此结果表明没有析构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buf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185780" y="124346"/>
            <a:ext cx="4958220" cy="5320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//Eg5-8.cpp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虚</a:t>
            </a:r>
            <a:r>
              <a:rPr lang="zh-CN" altLang="en-US" sz="1800" b="1" dirty="0">
                <a:solidFill>
                  <a:srgbClr val="FF0000"/>
                </a:solidFill>
              </a:rPr>
              <a:t>析构函数版本</a:t>
            </a:r>
            <a:r>
              <a:rPr lang="en-US" altLang="zh-CN" sz="1800" b="1" dirty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#include &lt;</a:t>
            </a:r>
            <a:r>
              <a:rPr lang="en-US" altLang="zh-CN" sz="1800" b="1" dirty="0" err="1"/>
              <a:t>iostream</a:t>
            </a:r>
            <a:r>
              <a:rPr lang="en-US" altLang="zh-CN" sz="1800" b="1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using namespace </a:t>
            </a:r>
            <a:r>
              <a:rPr lang="en-US" altLang="zh-CN" sz="1800" b="1" dirty="0" err="1"/>
              <a:t>std</a:t>
            </a:r>
            <a:r>
              <a:rPr lang="en-US" altLang="zh-CN" sz="1800" b="1" dirty="0" smtClean="0"/>
              <a:t>;</a:t>
            </a:r>
            <a:endParaRPr lang="en-US" altLang="zh-CN" sz="1800" b="1" kern="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class A{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	</a:t>
            </a:r>
            <a:r>
              <a:rPr lang="en-US" altLang="zh-CN" sz="1800" b="1" kern="0" dirty="0" smtClean="0">
                <a:solidFill>
                  <a:srgbClr val="FF0000"/>
                </a:solidFill>
              </a:rPr>
              <a:t>virtual</a:t>
            </a:r>
            <a:r>
              <a:rPr lang="en-US" altLang="zh-CN" sz="1800" b="1" kern="0" dirty="0" smtClean="0"/>
              <a:t> </a:t>
            </a:r>
            <a:r>
              <a:rPr lang="en-US" altLang="zh-CN" sz="1800" b="1" kern="0" dirty="0" smtClean="0">
                <a:solidFill>
                  <a:srgbClr val="0000CC"/>
                </a:solidFill>
              </a:rPr>
              <a:t>~A(){</a:t>
            </a:r>
            <a:r>
              <a:rPr lang="en-US" altLang="zh-CN" sz="1800" b="1" kern="0" dirty="0" err="1" smtClean="0">
                <a:solidFill>
                  <a:srgbClr val="0000CC"/>
                </a:solidFill>
              </a:rPr>
              <a:t>cout</a:t>
            </a:r>
            <a:r>
              <a:rPr lang="en-US" altLang="zh-CN" sz="1800" b="1" kern="0" dirty="0" smtClean="0">
                <a:solidFill>
                  <a:srgbClr val="0000CC"/>
                </a:solidFill>
              </a:rPr>
              <a:t>&lt;&lt;"call A::~A()"&lt;&lt;</a:t>
            </a:r>
            <a:r>
              <a:rPr lang="en-US" altLang="zh-CN" sz="1800" b="1" kern="0" dirty="0" err="1" smtClean="0">
                <a:solidFill>
                  <a:srgbClr val="0000CC"/>
                </a:solidFill>
              </a:rPr>
              <a:t>endl</a:t>
            </a:r>
            <a:r>
              <a:rPr lang="en-US" altLang="zh-CN" sz="1800" b="1" kern="0" dirty="0" smtClean="0">
                <a:solidFill>
                  <a:srgbClr val="0000CC"/>
                </a:solidFill>
              </a:rPr>
              <a:t>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class B:public A{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	char *</a:t>
            </a:r>
            <a:r>
              <a:rPr lang="en-US" altLang="zh-CN" sz="1800" b="1" kern="0" dirty="0" err="1" smtClean="0"/>
              <a:t>buf</a:t>
            </a:r>
            <a:r>
              <a:rPr lang="en-US" altLang="zh-CN" sz="1800" b="1" kern="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	B(</a:t>
            </a:r>
            <a:r>
              <a:rPr lang="en-US" altLang="zh-CN" sz="1800" b="1" kern="0" dirty="0" err="1" smtClean="0"/>
              <a:t>int</a:t>
            </a:r>
            <a:r>
              <a:rPr lang="en-US" altLang="zh-CN" sz="1800" b="1" kern="0" dirty="0" smtClean="0"/>
              <a:t> </a:t>
            </a:r>
            <a:r>
              <a:rPr lang="en-US" altLang="zh-CN" sz="1800" b="1" kern="0" dirty="0" err="1" smtClean="0"/>
              <a:t>i</a:t>
            </a:r>
            <a:r>
              <a:rPr lang="en-US" altLang="zh-CN" sz="1800" b="1" kern="0" dirty="0" smtClean="0"/>
              <a:t>){</a:t>
            </a:r>
            <a:r>
              <a:rPr lang="en-US" altLang="zh-CN" sz="1800" b="1" kern="0" dirty="0" err="1" smtClean="0"/>
              <a:t>buf</a:t>
            </a:r>
            <a:r>
              <a:rPr lang="en-US" altLang="zh-CN" sz="1800" b="1" kern="0" dirty="0" smtClean="0"/>
              <a:t>=new char[</a:t>
            </a:r>
            <a:r>
              <a:rPr lang="en-US" altLang="zh-CN" sz="1800" b="1" kern="0" dirty="0" err="1" smtClean="0"/>
              <a:t>i</a:t>
            </a:r>
            <a:r>
              <a:rPr lang="en-US" altLang="zh-CN" sz="1800" b="1" kern="0" dirty="0" smtClean="0"/>
              <a:t>];}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	</a:t>
            </a:r>
            <a:r>
              <a:rPr lang="en-US" altLang="zh-CN" sz="1800" b="1" kern="0" dirty="0" smtClean="0">
                <a:solidFill>
                  <a:srgbClr val="FF0000"/>
                </a:solidFill>
              </a:rPr>
              <a:t>virtual</a:t>
            </a:r>
            <a:r>
              <a:rPr lang="en-US" altLang="zh-CN" sz="1800" b="1" kern="0" dirty="0" smtClean="0"/>
              <a:t> </a:t>
            </a:r>
            <a:r>
              <a:rPr lang="en-US" altLang="zh-CN" sz="1800" b="1" kern="0" dirty="0" smtClean="0">
                <a:solidFill>
                  <a:srgbClr val="0000CC"/>
                </a:solidFill>
              </a:rPr>
              <a:t>~B(){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>
                <a:solidFill>
                  <a:srgbClr val="0000CC"/>
                </a:solidFill>
              </a:rPr>
              <a:t>		delete [] </a:t>
            </a:r>
            <a:r>
              <a:rPr lang="en-US" altLang="zh-CN" sz="1800" b="1" kern="0" dirty="0" err="1" smtClean="0">
                <a:solidFill>
                  <a:srgbClr val="0000CC"/>
                </a:solidFill>
              </a:rPr>
              <a:t>buf</a:t>
            </a:r>
            <a:r>
              <a:rPr lang="en-US" altLang="zh-CN" sz="1800" b="1" kern="0" dirty="0" smtClean="0">
                <a:solidFill>
                  <a:srgbClr val="0000CC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>
                <a:solidFill>
                  <a:srgbClr val="0000CC"/>
                </a:solidFill>
              </a:rPr>
              <a:t>		</a:t>
            </a:r>
            <a:r>
              <a:rPr lang="en-US" altLang="zh-CN" sz="1800" b="1" kern="0" dirty="0" err="1" smtClean="0">
                <a:solidFill>
                  <a:srgbClr val="0000CC"/>
                </a:solidFill>
              </a:rPr>
              <a:t>cout</a:t>
            </a:r>
            <a:r>
              <a:rPr lang="en-US" altLang="zh-CN" sz="1800" b="1" kern="0" dirty="0" smtClean="0">
                <a:solidFill>
                  <a:srgbClr val="0000CC"/>
                </a:solidFill>
              </a:rPr>
              <a:t>&lt;&lt;"call B::~()"&lt;&lt;</a:t>
            </a:r>
            <a:r>
              <a:rPr lang="en-US" altLang="zh-CN" sz="1800" b="1" kern="0" dirty="0" err="1" smtClean="0">
                <a:solidFill>
                  <a:srgbClr val="0000CC"/>
                </a:solidFill>
              </a:rPr>
              <a:t>endl</a:t>
            </a:r>
            <a:r>
              <a:rPr lang="en-US" altLang="zh-CN" sz="1800" b="1" kern="0" dirty="0" smtClean="0">
                <a:solidFill>
                  <a:srgbClr val="0000CC"/>
                </a:solidFill>
              </a:rPr>
              <a:t>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void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	A* a=new B(10);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	delete a;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b="1" kern="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932040" y="5435351"/>
            <a:ext cx="3168352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程序运行结果：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call A::~A()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call B::~()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此结果表明回收了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buf</a:t>
            </a:r>
            <a:r>
              <a:rPr lang="zh-CN" altLang="en-US" sz="2000" b="1" dirty="0">
                <a:latin typeface="Times New Roman" panose="02020603050405020304" pitchFamily="18" charset="0"/>
              </a:rPr>
              <a:t>空间！</a:t>
            </a:r>
          </a:p>
        </p:txBody>
      </p:sp>
    </p:spTree>
    <p:extLst>
      <p:ext uri="{BB962C8B-B14F-4D97-AF65-F5344CB8AC3E}">
        <p14:creationId xmlns:p14="http://schemas.microsoft.com/office/powerpoint/2010/main" val="228200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6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16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16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16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16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16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16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16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16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16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16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16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16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7925" y="1124744"/>
            <a:ext cx="8784976" cy="475280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1.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纯</a:t>
            </a:r>
            <a:r>
              <a:rPr lang="zh-CN" altLang="en-US" sz="2800" b="1" dirty="0">
                <a:solidFill>
                  <a:srgbClr val="0000CC"/>
                </a:solidFill>
              </a:rPr>
              <a:t>虚函数与抽象类的概念</a:t>
            </a:r>
          </a:p>
          <a:p>
            <a:pPr lvl="1"/>
            <a:r>
              <a:rPr lang="zh-CN" altLang="zh-CN" sz="2400" b="1" dirty="0"/>
              <a:t>在有些情况下，定义类的时候却并</a:t>
            </a:r>
            <a:r>
              <a:rPr lang="zh-CN" altLang="zh-CN" sz="2400" b="1" dirty="0">
                <a:solidFill>
                  <a:srgbClr val="FF0000"/>
                </a:solidFill>
              </a:rPr>
              <a:t>不知道如何实现它的某些成员函数</a:t>
            </a:r>
            <a:r>
              <a:rPr lang="zh-CN" altLang="zh-CN" sz="2400" b="1" dirty="0"/>
              <a:t>，</a:t>
            </a:r>
            <a:r>
              <a:rPr lang="zh-CN" altLang="en-US" sz="2400" b="1" dirty="0"/>
              <a:t>但这些函数又确实存在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lvl="1"/>
            <a:r>
              <a:rPr lang="zh-CN" altLang="zh-CN" sz="2400" b="1" dirty="0" smtClean="0"/>
              <a:t>定义</a:t>
            </a:r>
            <a:r>
              <a:rPr lang="zh-CN" altLang="zh-CN" sz="2400" b="1" dirty="0"/>
              <a:t>该类的目的也并不是为了建立它的对象，而是为了表达某种概念，并作为继承结构顶层的基类，然后以它为接口访问派生类对象</a:t>
            </a:r>
            <a:r>
              <a:rPr lang="zh-CN" altLang="zh-CN" sz="2400" b="1" dirty="0" smtClean="0"/>
              <a:t>。</a:t>
            </a:r>
            <a:endParaRPr lang="en-US" altLang="zh-CN" sz="2400" b="1" dirty="0" smtClean="0"/>
          </a:p>
          <a:p>
            <a:pPr lvl="1"/>
            <a:r>
              <a:rPr lang="zh-CN" altLang="zh-CN" sz="2400" b="1" dirty="0" smtClean="0"/>
              <a:t>那些</a:t>
            </a:r>
            <a:r>
              <a:rPr lang="zh-CN" altLang="zh-CN" sz="2400" b="1" dirty="0"/>
              <a:t>在基类中无法实现的成员函数，在派生类中却有具体的实现方法。</a:t>
            </a:r>
            <a:endParaRPr lang="en-US" altLang="zh-CN" sz="2400" b="1" dirty="0"/>
          </a:p>
          <a:p>
            <a:r>
              <a:rPr lang="zh-CN" altLang="zh-CN" sz="2400" b="1" dirty="0"/>
              <a:t>在面向对象程序设计语言中，用</a:t>
            </a:r>
            <a:r>
              <a:rPr lang="zh-CN" altLang="zh-CN" sz="2400" b="1" dirty="0">
                <a:solidFill>
                  <a:srgbClr val="FF0000"/>
                </a:solidFill>
              </a:rPr>
              <a:t>纯虚函数</a:t>
            </a:r>
            <a:r>
              <a:rPr lang="zh-CN" altLang="zh-CN" sz="2400" b="1" dirty="0"/>
              <a:t>来表示这类函数。具有纯虚函数的类就称为</a:t>
            </a:r>
            <a:r>
              <a:rPr lang="zh-CN" altLang="zh-CN" sz="2400" b="1" dirty="0">
                <a:solidFill>
                  <a:srgbClr val="FF0000"/>
                </a:solidFill>
              </a:rPr>
              <a:t>抽象类</a:t>
            </a:r>
            <a:r>
              <a:rPr lang="zh-CN" altLang="zh-CN" sz="2400" b="1" dirty="0"/>
              <a:t>。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188640"/>
            <a:ext cx="7772400" cy="79181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 smtClean="0">
                <a:solidFill>
                  <a:srgbClr val="C00000"/>
                </a:solidFill>
              </a:rPr>
              <a:t>5.4  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纯</a:t>
            </a:r>
            <a:r>
              <a:rPr lang="zh-CN" altLang="en-US" sz="3600" b="1" dirty="0">
                <a:solidFill>
                  <a:srgbClr val="C00000"/>
                </a:solidFill>
              </a:rPr>
              <a:t>虚函数和抽象类 </a:t>
            </a:r>
          </a:p>
        </p:txBody>
      </p:sp>
    </p:spTree>
    <p:extLst>
      <p:ext uri="{BB962C8B-B14F-4D97-AF65-F5344CB8AC3E}">
        <p14:creationId xmlns:p14="http://schemas.microsoft.com/office/powerpoint/2010/main" val="1687030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7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7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7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7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7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7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7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7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7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7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76590"/>
            <a:ext cx="8856984" cy="537674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3.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实现</a:t>
            </a:r>
            <a:r>
              <a:rPr lang="zh-CN" altLang="en-US" sz="2800" b="1" dirty="0">
                <a:solidFill>
                  <a:srgbClr val="0000CC"/>
                </a:solidFill>
              </a:rPr>
              <a:t>多态的条件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/>
            <a:r>
              <a:rPr lang="zh-CN" altLang="en-US" sz="2400" b="1" dirty="0"/>
              <a:t>要</a:t>
            </a:r>
            <a:r>
              <a:rPr lang="zh-CN" altLang="zh-CN" sz="2400" b="1" dirty="0"/>
              <a:t>实现</a:t>
            </a:r>
            <a:r>
              <a:rPr lang="zh-CN" altLang="en-US" sz="2400" b="1" dirty="0">
                <a:solidFill>
                  <a:srgbClr val="FF0000"/>
                </a:solidFill>
              </a:rPr>
              <a:t>继承</a:t>
            </a:r>
            <a:r>
              <a:rPr lang="zh-CN" altLang="zh-CN" sz="2400" b="1" dirty="0">
                <a:solidFill>
                  <a:srgbClr val="FF0000"/>
                </a:solidFill>
              </a:rPr>
              <a:t>多态性</a:t>
            </a:r>
            <a:r>
              <a:rPr lang="zh-CN" altLang="zh-CN" sz="2400" b="1" dirty="0"/>
              <a:t>，</a:t>
            </a:r>
            <a:r>
              <a:rPr lang="zh-CN" altLang="en-US" sz="2400" b="1" dirty="0"/>
              <a:t>须</a:t>
            </a:r>
            <a:r>
              <a:rPr lang="zh-CN" altLang="zh-CN" sz="2400" b="1" dirty="0"/>
              <a:t>具备三个必要条件：</a:t>
            </a:r>
            <a:endParaRPr lang="en-US" altLang="zh-CN" sz="2400" b="1" dirty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sz="2400" b="1" dirty="0"/>
              <a:t>要</a:t>
            </a:r>
            <a:r>
              <a:rPr lang="zh-CN" altLang="zh-CN" sz="2400" b="1" dirty="0">
                <a:solidFill>
                  <a:srgbClr val="FF0000"/>
                </a:solidFill>
              </a:rPr>
              <a:t>有继承</a:t>
            </a:r>
            <a:r>
              <a:rPr lang="zh-CN" altLang="zh-CN" sz="2400" b="1" dirty="0"/>
              <a:t>；</a:t>
            </a:r>
            <a:endParaRPr lang="en-US" altLang="zh-CN" sz="2400" b="1" dirty="0"/>
          </a:p>
          <a:p>
            <a:pPr marL="914400" lvl="1" indent="-514350">
              <a:buFont typeface="+mj-ea"/>
              <a:buAutoNum type="circleNumDbPlain"/>
            </a:pPr>
            <a:r>
              <a:rPr lang="zh-CN" altLang="zh-CN" sz="2400" b="1" dirty="0"/>
              <a:t>派生类要</a:t>
            </a:r>
            <a:r>
              <a:rPr lang="zh-CN" altLang="zh-CN" sz="2400" b="1" dirty="0">
                <a:solidFill>
                  <a:srgbClr val="FF0000"/>
                </a:solidFill>
              </a:rPr>
              <a:t>覆盖（重定义）基类的虚函数</a:t>
            </a:r>
            <a:r>
              <a:rPr lang="zh-CN" altLang="zh-CN" sz="2400" b="1" dirty="0"/>
              <a:t>，即派生类具有和基类函数据原形完全相同的虚成员函数；</a:t>
            </a:r>
            <a:endParaRPr lang="en-US" altLang="zh-CN" sz="2400" b="1" dirty="0"/>
          </a:p>
          <a:p>
            <a:pPr marL="914400" lvl="1" indent="-514350">
              <a:buFont typeface="+mj-ea"/>
              <a:buAutoNum type="circleNumDbPlain"/>
            </a:pPr>
            <a:r>
              <a:rPr lang="zh-CN" altLang="zh-CN" sz="2400" b="1" dirty="0"/>
              <a:t>把基类的</a:t>
            </a:r>
            <a:r>
              <a:rPr lang="zh-CN" altLang="zh-CN" sz="2400" b="1" dirty="0">
                <a:solidFill>
                  <a:srgbClr val="FF0000"/>
                </a:solidFill>
              </a:rPr>
              <a:t>指针</a:t>
            </a:r>
            <a:r>
              <a:rPr lang="zh-CN" altLang="zh-CN" sz="2400" b="1" dirty="0"/>
              <a:t>或</a:t>
            </a:r>
            <a:r>
              <a:rPr lang="zh-CN" altLang="zh-CN" sz="2400" b="1" dirty="0">
                <a:solidFill>
                  <a:srgbClr val="FF0000"/>
                </a:solidFill>
              </a:rPr>
              <a:t>引用</a:t>
            </a:r>
            <a:r>
              <a:rPr lang="zh-CN" altLang="zh-CN" sz="2400" b="1" dirty="0"/>
              <a:t>绑定到派生类对象上。</a:t>
            </a:r>
            <a:endParaRPr lang="en-US" altLang="zh-CN" sz="2400" b="1" dirty="0"/>
          </a:p>
          <a:p>
            <a:pPr marL="914400" lvl="1" indent="-514350">
              <a:buFont typeface="+mj-ea"/>
              <a:buAutoNum type="circleNumDbPlain"/>
            </a:pPr>
            <a:endParaRPr lang="en-US" altLang="zh-CN" dirty="0"/>
          </a:p>
          <a:p>
            <a:pPr marL="857250" lvl="1" indent="-457200"/>
            <a:r>
              <a:rPr lang="zh-CN" altLang="en-US" sz="2400" b="1" dirty="0"/>
              <a:t>也就是说，没有继承，或者没有派生类没有重定义基类的虚函数，或者具备前两者，但直接把派生类对象赋值给基类对象（没有通过指针或引用），</a:t>
            </a:r>
            <a:r>
              <a:rPr lang="zh-CN" altLang="en-US" sz="2400" b="1" dirty="0">
                <a:solidFill>
                  <a:srgbClr val="FF0000"/>
                </a:solidFill>
              </a:rPr>
              <a:t>都不能实现多态</a:t>
            </a:r>
            <a:r>
              <a:rPr lang="zh-CN" altLang="en-US" sz="2400" b="1" dirty="0"/>
              <a:t>。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5.1.1 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</a:t>
            </a:r>
            <a:r>
              <a:rPr lang="zh-CN" altLang="zh-CN" sz="3600" b="1" dirty="0" smtClean="0">
                <a:solidFill>
                  <a:srgbClr val="C00000"/>
                </a:solidFill>
              </a:rPr>
              <a:t>多态</a:t>
            </a:r>
            <a:r>
              <a:rPr lang="zh-CN" altLang="zh-CN" sz="3600" b="1" dirty="0">
                <a:solidFill>
                  <a:srgbClr val="C00000"/>
                </a:solidFill>
              </a:rPr>
              <a:t>的概念</a:t>
            </a:r>
          </a:p>
        </p:txBody>
      </p:sp>
    </p:spTree>
    <p:extLst>
      <p:ext uri="{BB962C8B-B14F-4D97-AF65-F5344CB8AC3E}">
        <p14:creationId xmlns:p14="http://schemas.microsoft.com/office/powerpoint/2010/main" val="185346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7302" y="1268760"/>
            <a:ext cx="8606221" cy="42484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1.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纯</a:t>
            </a:r>
            <a:r>
              <a:rPr lang="zh-CN" altLang="en-US" sz="2400" b="1" dirty="0">
                <a:solidFill>
                  <a:srgbClr val="0000CC"/>
                </a:solidFill>
              </a:rPr>
              <a:t>虚函数的概念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marL="457200" lvl="1" indent="0">
              <a:buNone/>
            </a:pPr>
            <a:r>
              <a:rPr lang="zh-CN" altLang="zh-CN" sz="2200" b="1" dirty="0"/>
              <a:t>纯虚函数是指在声明时被初始化为</a:t>
            </a:r>
            <a:r>
              <a:rPr lang="en-US" altLang="zh-CN" sz="2200" b="1" dirty="0"/>
              <a:t>0</a:t>
            </a:r>
            <a:r>
              <a:rPr lang="zh-CN" altLang="zh-CN" sz="2200" b="1" dirty="0"/>
              <a:t>的类成员函数。</a:t>
            </a:r>
            <a:endParaRPr lang="en-US" altLang="zh-CN" sz="2200" b="1" dirty="0"/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2. </a:t>
            </a:r>
            <a:r>
              <a:rPr lang="zh-CN" altLang="zh-CN" sz="2400" b="1" dirty="0" smtClean="0">
                <a:solidFill>
                  <a:srgbClr val="0000CC"/>
                </a:solidFill>
              </a:rPr>
              <a:t>纯</a:t>
            </a:r>
            <a:r>
              <a:rPr lang="zh-CN" altLang="zh-CN" sz="2400" b="1" dirty="0">
                <a:solidFill>
                  <a:srgbClr val="0000CC"/>
                </a:solidFill>
              </a:rPr>
              <a:t>虚函数的声明形式</a:t>
            </a:r>
          </a:p>
          <a:p>
            <a:pPr marL="457200" lvl="1" indent="0">
              <a:buNone/>
            </a:pPr>
            <a:r>
              <a:rPr lang="en-US" altLang="zh-CN" sz="2200" b="1" dirty="0"/>
              <a:t>class X{</a:t>
            </a:r>
            <a:endParaRPr lang="zh-CN" altLang="zh-CN" sz="2200" b="1" dirty="0"/>
          </a:p>
          <a:p>
            <a:pPr marL="457200" lvl="1" indent="0">
              <a:buNone/>
            </a:pPr>
            <a:r>
              <a:rPr lang="zh-CN" altLang="zh-CN" sz="2200" b="1" dirty="0"/>
              <a:t>……</a:t>
            </a:r>
          </a:p>
          <a:p>
            <a:pPr marL="457200" lvl="1" indent="0">
              <a:buNone/>
            </a:pPr>
            <a:r>
              <a:rPr lang="en-US" altLang="zh-CN" sz="2200" b="1" dirty="0"/>
              <a:t>    </a:t>
            </a:r>
            <a:r>
              <a:rPr lang="en-US" altLang="zh-CN" sz="2200" b="1" dirty="0">
                <a:solidFill>
                  <a:srgbClr val="FF0000"/>
                </a:solidFill>
              </a:rPr>
              <a:t>virtual </a:t>
            </a:r>
            <a:r>
              <a:rPr lang="en-US" altLang="zh-CN" sz="2200" b="1" dirty="0" err="1"/>
              <a:t>returnType</a:t>
            </a:r>
            <a:r>
              <a:rPr lang="en-US" altLang="zh-CN" sz="2200" b="1" dirty="0"/>
              <a:t> </a:t>
            </a:r>
            <a:r>
              <a:rPr lang="en-US" altLang="zh-CN" sz="2200" b="1" dirty="0" err="1"/>
              <a:t>funcName</a:t>
            </a:r>
            <a:r>
              <a:rPr lang="en-US" altLang="zh-CN" sz="2200" b="1" dirty="0"/>
              <a:t> (</a:t>
            </a:r>
            <a:r>
              <a:rPr lang="en-US" altLang="zh-CN" sz="2200" b="1" dirty="0" err="1"/>
              <a:t>param</a:t>
            </a:r>
            <a:r>
              <a:rPr lang="en-US" altLang="zh-CN" sz="2200" b="1" dirty="0"/>
              <a:t>) </a:t>
            </a:r>
            <a:r>
              <a:rPr lang="en-US" altLang="zh-CN" sz="2200" b="1" dirty="0">
                <a:solidFill>
                  <a:srgbClr val="FF0000"/>
                </a:solidFill>
              </a:rPr>
              <a:t>= 0</a:t>
            </a:r>
            <a:r>
              <a:rPr lang="en-US" altLang="zh-CN" sz="2200" b="1" dirty="0"/>
              <a:t>;</a:t>
            </a:r>
            <a:endParaRPr lang="zh-CN" altLang="zh-CN" sz="2200" b="1" dirty="0"/>
          </a:p>
          <a:p>
            <a:pPr marL="457200" lvl="1" indent="0">
              <a:buNone/>
            </a:pPr>
            <a:r>
              <a:rPr lang="en-US" altLang="zh-CN" sz="2200" b="1" dirty="0"/>
              <a:t>}</a:t>
            </a:r>
          </a:p>
          <a:p>
            <a:pPr marL="57150" indent="0"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3.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抽象</a:t>
            </a:r>
            <a:r>
              <a:rPr lang="zh-CN" altLang="en-US" sz="2400" b="1" dirty="0">
                <a:solidFill>
                  <a:srgbClr val="0000CC"/>
                </a:solidFill>
              </a:rPr>
              <a:t>类与纯虚函数的关系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marL="57150" indent="0">
              <a:buNone/>
            </a:pPr>
            <a:r>
              <a:rPr lang="en-US" altLang="zh-CN" sz="2200" b="1" dirty="0"/>
              <a:t>     </a:t>
            </a:r>
            <a:r>
              <a:rPr lang="zh-CN" altLang="en-US" sz="2200" b="1" dirty="0">
                <a:solidFill>
                  <a:srgbClr val="FF0000"/>
                </a:solidFill>
              </a:rPr>
              <a:t>只要含有纯虚函数（</a:t>
            </a:r>
            <a:r>
              <a:rPr lang="zh-CN" altLang="en-US" sz="2200" b="1" dirty="0"/>
              <a:t>无论是一个，还是多个）的类</a:t>
            </a:r>
            <a:r>
              <a:rPr lang="zh-CN" altLang="en-US" sz="2200" b="1" dirty="0">
                <a:solidFill>
                  <a:srgbClr val="FF0000"/>
                </a:solidFill>
              </a:rPr>
              <a:t>就是抽象类</a:t>
            </a:r>
            <a:r>
              <a:rPr lang="zh-CN" altLang="en-US" sz="2200" b="1" dirty="0" smtClean="0"/>
              <a:t>。</a:t>
            </a:r>
            <a:endParaRPr lang="zh-CN" altLang="zh-CN" sz="2200" b="1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116632"/>
            <a:ext cx="7772400" cy="79208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5.4.1 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纯</a:t>
            </a:r>
            <a:r>
              <a:rPr lang="zh-CN" altLang="en-US" sz="3600" b="1" dirty="0">
                <a:solidFill>
                  <a:srgbClr val="C00000"/>
                </a:solidFill>
              </a:rPr>
              <a:t>虚函数和抽象类 </a:t>
            </a:r>
          </a:p>
        </p:txBody>
      </p:sp>
    </p:spTree>
    <p:extLst>
      <p:ext uri="{BB962C8B-B14F-4D97-AF65-F5344CB8AC3E}">
        <p14:creationId xmlns:p14="http://schemas.microsoft.com/office/powerpoint/2010/main" val="3713359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96752"/>
            <a:ext cx="8784976" cy="36724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4. C</a:t>
            </a:r>
            <a:r>
              <a:rPr lang="en-US" altLang="zh-CN" sz="2800" b="1" dirty="0">
                <a:solidFill>
                  <a:srgbClr val="0000CC"/>
                </a:solidFill>
              </a:rPr>
              <a:t>++</a:t>
            </a:r>
            <a:r>
              <a:rPr lang="zh-CN" altLang="zh-CN" sz="2800" b="1" dirty="0">
                <a:solidFill>
                  <a:srgbClr val="0000CC"/>
                </a:solidFill>
              </a:rPr>
              <a:t>对抽象类</a:t>
            </a:r>
            <a:r>
              <a:rPr lang="zh-CN" altLang="en-US" sz="2800" b="1" dirty="0">
                <a:solidFill>
                  <a:srgbClr val="0000CC"/>
                </a:solidFill>
              </a:rPr>
              <a:t>的</a:t>
            </a:r>
            <a:r>
              <a:rPr lang="zh-CN" altLang="zh-CN" sz="2800" b="1" dirty="0">
                <a:solidFill>
                  <a:srgbClr val="0000CC"/>
                </a:solidFill>
              </a:rPr>
              <a:t>限定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marL="857250" lvl="1" indent="-457200">
              <a:buFont typeface="+mj-ea"/>
              <a:buAutoNum type="circleNumDbPlain"/>
            </a:pPr>
            <a:r>
              <a:rPr lang="zh-CN" altLang="zh-CN" sz="2400" b="1" dirty="0"/>
              <a:t>抽象类中含有纯虚函数，</a:t>
            </a:r>
            <a:r>
              <a:rPr lang="zh-CN" altLang="zh-CN" sz="2400" b="1" dirty="0">
                <a:solidFill>
                  <a:srgbClr val="FF0000"/>
                </a:solidFill>
              </a:rPr>
              <a:t>由于纯虚函数没有实现代码，所以</a:t>
            </a:r>
            <a:r>
              <a:rPr lang="zh-CN" altLang="zh-CN" sz="2400" b="1" dirty="0"/>
              <a:t>不能建立抽象类的对象。</a:t>
            </a:r>
          </a:p>
          <a:p>
            <a:pPr marL="857250" lvl="1" indent="-457200">
              <a:buFont typeface="+mj-ea"/>
              <a:buAutoNum type="circleNumDbPlain"/>
            </a:pPr>
            <a:r>
              <a:rPr lang="zh-CN" altLang="zh-CN" sz="2400" b="1" dirty="0"/>
              <a:t>抽象类只能作为其他类的基类，又称为抽象基类</a:t>
            </a:r>
            <a:r>
              <a:rPr lang="zh-CN" altLang="en-US" sz="2400" b="1" dirty="0"/>
              <a:t>。但是，</a:t>
            </a:r>
            <a:r>
              <a:rPr lang="zh-CN" altLang="en-US" sz="2400" b="1" dirty="0">
                <a:solidFill>
                  <a:srgbClr val="FF0000"/>
                </a:solidFill>
              </a:rPr>
              <a:t>可以创建抽象类的指针或引用</a:t>
            </a:r>
            <a:r>
              <a:rPr lang="zh-CN" altLang="en-US" sz="2400" b="1" dirty="0"/>
              <a:t>，并通过它们</a:t>
            </a:r>
            <a:r>
              <a:rPr lang="zh-CN" altLang="zh-CN" sz="2400" b="1" dirty="0"/>
              <a:t>访问到生类对象，实现运行时的多态性。</a:t>
            </a:r>
          </a:p>
          <a:p>
            <a:pPr marL="857250" lvl="1" indent="-457200">
              <a:buFont typeface="+mj-ea"/>
              <a:buAutoNum type="circleNumDbPlain"/>
            </a:pPr>
            <a:r>
              <a:rPr lang="zh-CN" altLang="zh-CN" sz="2400" b="1" dirty="0"/>
              <a:t>如果</a:t>
            </a:r>
            <a:r>
              <a:rPr lang="zh-CN" altLang="zh-CN" sz="2400" b="1" dirty="0">
                <a:solidFill>
                  <a:srgbClr val="FF0000"/>
                </a:solidFill>
              </a:rPr>
              <a:t>派生类</a:t>
            </a:r>
            <a:r>
              <a:rPr lang="zh-CN" altLang="zh-CN" sz="2400" b="1" dirty="0"/>
              <a:t>只是简单地继承了抽象类的纯虚函数，而</a:t>
            </a:r>
            <a:r>
              <a:rPr lang="zh-CN" altLang="zh-CN" sz="2400" b="1" dirty="0">
                <a:solidFill>
                  <a:srgbClr val="FF0000"/>
                </a:solidFill>
              </a:rPr>
              <a:t>没有覆盖基类的纯虚函数</a:t>
            </a:r>
            <a:r>
              <a:rPr lang="zh-CN" altLang="zh-CN" sz="2400" b="1" dirty="0"/>
              <a:t>，则派生类</a:t>
            </a:r>
            <a:r>
              <a:rPr lang="zh-CN" altLang="zh-CN" sz="2400" b="1" dirty="0">
                <a:solidFill>
                  <a:srgbClr val="FF0000"/>
                </a:solidFill>
              </a:rPr>
              <a:t>也是</a:t>
            </a:r>
            <a:r>
              <a:rPr lang="zh-CN" altLang="zh-CN" sz="2400" b="1" dirty="0"/>
              <a:t>一个抽象类。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zh-CN" altLang="en-US" sz="2400" b="1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5.4.1 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纯</a:t>
            </a:r>
            <a:r>
              <a:rPr lang="zh-CN" altLang="en-US" sz="3600" b="1" dirty="0">
                <a:solidFill>
                  <a:srgbClr val="C00000"/>
                </a:solidFill>
              </a:rPr>
              <a:t>虚函数和抽象类 </a:t>
            </a:r>
          </a:p>
        </p:txBody>
      </p:sp>
    </p:spTree>
    <p:extLst>
      <p:ext uri="{BB962C8B-B14F-4D97-AF65-F5344CB8AC3E}">
        <p14:creationId xmlns:p14="http://schemas.microsoft.com/office/powerpoint/2010/main" val="7472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94" y="1196752"/>
            <a:ext cx="8623212" cy="451265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b="1" dirty="0">
                <a:solidFill>
                  <a:srgbClr val="0000CC"/>
                </a:solidFill>
              </a:rPr>
              <a:t>【例</a:t>
            </a:r>
            <a:r>
              <a:rPr lang="en-US" altLang="zh-CN" sz="2400" b="1" dirty="0">
                <a:solidFill>
                  <a:srgbClr val="0000CC"/>
                </a:solidFill>
              </a:rPr>
              <a:t>5-9</a:t>
            </a:r>
            <a:r>
              <a:rPr lang="zh-CN" altLang="zh-CN" sz="2400" b="1" dirty="0">
                <a:solidFill>
                  <a:srgbClr val="0000CC"/>
                </a:solidFill>
              </a:rPr>
              <a:t>】 在一个图形系统中，实现计算各种图形面积的程序设计。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zh-CN" sz="2400" b="1" dirty="0">
                <a:solidFill>
                  <a:srgbClr val="FF0000"/>
                </a:solidFill>
              </a:rPr>
              <a:t>问题分析：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857250" lvl="1" indent="-457200">
              <a:buFont typeface="+mj-ea"/>
              <a:buAutoNum type="circleNumDbPlain"/>
            </a:pPr>
            <a:r>
              <a:rPr lang="zh-CN" altLang="zh-CN" sz="2200" b="1" dirty="0"/>
              <a:t>所有图形都有面积，</a:t>
            </a:r>
            <a:r>
              <a:rPr lang="zh-CN" altLang="zh-CN" sz="2200" b="1" dirty="0">
                <a:solidFill>
                  <a:srgbClr val="0000CC"/>
                </a:solidFill>
              </a:rPr>
              <a:t>但只有落实到三角形、矩形等具体图形时才能够计算出它的面积</a:t>
            </a:r>
            <a:r>
              <a:rPr lang="zh-CN" altLang="zh-CN" sz="2200" b="1" dirty="0"/>
              <a:t>。</a:t>
            </a:r>
            <a:endParaRPr lang="en-US" altLang="zh-CN" sz="2200" b="1" dirty="0"/>
          </a:p>
          <a:p>
            <a:pPr marL="857250" lvl="1" indent="-457200">
              <a:buFont typeface="+mj-ea"/>
              <a:buAutoNum type="circleNumDbPlain"/>
            </a:pPr>
            <a:r>
              <a:rPr lang="zh-CN" altLang="zh-CN" sz="2200" b="1" dirty="0"/>
              <a:t>设计</a:t>
            </a:r>
            <a:r>
              <a:rPr lang="zh-CN" altLang="zh-CN" sz="2200" b="1" dirty="0">
                <a:solidFill>
                  <a:srgbClr val="0000CC"/>
                </a:solidFill>
              </a:rPr>
              <a:t>抽象类</a:t>
            </a:r>
            <a:r>
              <a:rPr lang="en-US" altLang="zh-CN" sz="2200" b="1" dirty="0">
                <a:solidFill>
                  <a:srgbClr val="0000CC"/>
                </a:solidFill>
              </a:rPr>
              <a:t>Figure</a:t>
            </a:r>
            <a:r>
              <a:rPr lang="zh-CN" altLang="zh-CN" sz="2200" b="1" dirty="0"/>
              <a:t>来表示图形这一概念，并为它设置</a:t>
            </a:r>
            <a:r>
              <a:rPr lang="zh-CN" altLang="zh-CN" sz="2200" b="1" dirty="0">
                <a:solidFill>
                  <a:srgbClr val="0000CC"/>
                </a:solidFill>
              </a:rPr>
              <a:t>纯虚函数</a:t>
            </a:r>
            <a:r>
              <a:rPr lang="en-US" altLang="zh-CN" sz="2200" b="1" dirty="0">
                <a:solidFill>
                  <a:srgbClr val="0000CC"/>
                </a:solidFill>
              </a:rPr>
              <a:t>area</a:t>
            </a:r>
            <a:r>
              <a:rPr lang="zh-CN" altLang="zh-CN" sz="2200" b="1" dirty="0"/>
              <a:t>计算图形的面积。</a:t>
            </a:r>
            <a:endParaRPr lang="en-US" altLang="zh-CN" sz="2200" b="1" dirty="0"/>
          </a:p>
          <a:p>
            <a:pPr marL="857250" lvl="1" indent="-457200">
              <a:buFont typeface="+mj-ea"/>
              <a:buAutoNum type="circleNumDbPlain"/>
            </a:pPr>
            <a:r>
              <a:rPr lang="en-US" altLang="zh-CN" sz="2200" b="1" dirty="0"/>
              <a:t> </a:t>
            </a:r>
            <a:r>
              <a:rPr lang="zh-CN" altLang="zh-CN" sz="2200" b="1" dirty="0">
                <a:solidFill>
                  <a:srgbClr val="0000CC"/>
                </a:solidFill>
              </a:rPr>
              <a:t>圆、三角形、矩形等具体图形则从</a:t>
            </a:r>
            <a:r>
              <a:rPr lang="en-US" altLang="zh-CN" sz="2200" b="1" dirty="0">
                <a:solidFill>
                  <a:srgbClr val="0000CC"/>
                </a:solidFill>
              </a:rPr>
              <a:t>Figure</a:t>
            </a:r>
            <a:r>
              <a:rPr lang="zh-CN" altLang="zh-CN" sz="2200" b="1" dirty="0">
                <a:solidFill>
                  <a:srgbClr val="0000CC"/>
                </a:solidFill>
              </a:rPr>
              <a:t>派生，由它们提供纯虚函数</a:t>
            </a:r>
            <a:r>
              <a:rPr lang="en-US" altLang="zh-CN" sz="2200" b="1" dirty="0">
                <a:solidFill>
                  <a:srgbClr val="0000CC"/>
                </a:solidFill>
              </a:rPr>
              <a:t>area</a:t>
            </a:r>
            <a:r>
              <a:rPr lang="zh-CN" altLang="zh-CN" sz="2200" b="1" dirty="0">
                <a:solidFill>
                  <a:srgbClr val="0000CC"/>
                </a:solidFill>
              </a:rPr>
              <a:t>的实现版本</a:t>
            </a:r>
            <a:r>
              <a:rPr lang="zh-CN" altLang="zh-CN" sz="2200" b="1" dirty="0"/>
              <a:t>。借助于虚函数，就可以通过</a:t>
            </a:r>
            <a:r>
              <a:rPr lang="en-US" altLang="zh-CN" sz="2200" b="1" dirty="0"/>
              <a:t>Figure</a:t>
            </a:r>
            <a:r>
              <a:rPr lang="zh-CN" altLang="zh-CN" sz="2200" b="1" dirty="0"/>
              <a:t>的指针或引用访问到圆柱体、球体等派生类实现的面积函数。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5.4.1 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纯</a:t>
            </a:r>
            <a:r>
              <a:rPr lang="zh-CN" altLang="en-US" sz="3600" b="1" dirty="0">
                <a:solidFill>
                  <a:srgbClr val="C00000"/>
                </a:solidFill>
              </a:rPr>
              <a:t>虚函数和抽象类 </a:t>
            </a:r>
          </a:p>
        </p:txBody>
      </p:sp>
    </p:spTree>
    <p:extLst>
      <p:ext uri="{BB962C8B-B14F-4D97-AF65-F5344CB8AC3E}">
        <p14:creationId xmlns:p14="http://schemas.microsoft.com/office/powerpoint/2010/main" val="353320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944" y="1195838"/>
            <a:ext cx="3971007" cy="549646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b="1" dirty="0"/>
              <a:t>//Eg5-9.cpp</a:t>
            </a:r>
            <a:endParaRPr lang="zh-CN" altLang="zh-CN" sz="1600" b="1" dirty="0"/>
          </a:p>
          <a:p>
            <a:pPr eaLnBrk="1" hangingPunct="1">
              <a:buFontTx/>
              <a:buNone/>
            </a:pPr>
            <a:r>
              <a:rPr lang="en-US" altLang="zh-CN" sz="1600" b="1" dirty="0"/>
              <a:t>#include &lt;</a:t>
            </a:r>
            <a:r>
              <a:rPr lang="en-US" altLang="zh-CN" sz="1600" b="1" dirty="0" err="1"/>
              <a:t>iostream</a:t>
            </a:r>
            <a:r>
              <a:rPr lang="en-US" altLang="zh-CN" sz="1600" b="1" dirty="0"/>
              <a:t>&gt;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using namespace </a:t>
            </a:r>
            <a:r>
              <a:rPr lang="en-US" altLang="zh-CN" sz="1600" b="1" dirty="0" err="1"/>
              <a:t>std</a:t>
            </a:r>
            <a:r>
              <a:rPr lang="en-US" altLang="zh-CN" sz="1600" b="1" dirty="0"/>
              <a:t>;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class </a:t>
            </a:r>
            <a:r>
              <a:rPr lang="en-US" altLang="zh-CN" sz="1600" b="1" dirty="0">
                <a:solidFill>
                  <a:srgbClr val="0000CC"/>
                </a:solidFill>
              </a:rPr>
              <a:t>Figure</a:t>
            </a:r>
            <a:r>
              <a:rPr lang="en-US" altLang="zh-CN" sz="1600" b="1" dirty="0"/>
              <a:t>{                                    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protected: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    double </a:t>
            </a:r>
            <a:r>
              <a:rPr lang="en-US" altLang="zh-CN" sz="1600" b="1" dirty="0" err="1"/>
              <a:t>x,y</a:t>
            </a:r>
            <a:r>
              <a:rPr lang="en-US" altLang="zh-CN" sz="1600" b="1" dirty="0"/>
              <a:t>;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public: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    void set(double </a:t>
            </a:r>
            <a:r>
              <a:rPr lang="en-US" altLang="zh-CN" sz="1600" b="1" dirty="0" err="1"/>
              <a:t>i,double</a:t>
            </a:r>
            <a:r>
              <a:rPr lang="en-US" altLang="zh-CN" sz="1600" b="1" dirty="0"/>
              <a:t> j){ x=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; y=j; }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    virtual void area()=0</a:t>
            </a:r>
            <a:r>
              <a:rPr lang="en-US" altLang="zh-CN" sz="1600" b="1" dirty="0" smtClean="0"/>
              <a:t>;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//</a:t>
            </a:r>
            <a:r>
              <a:rPr lang="zh-CN" altLang="en-US" sz="1600" b="1" dirty="0"/>
              <a:t>纯虚函数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};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class </a:t>
            </a:r>
            <a:r>
              <a:rPr lang="en-US" altLang="zh-CN" sz="1600" b="1" dirty="0" err="1">
                <a:solidFill>
                  <a:srgbClr val="0000CC"/>
                </a:solidFill>
              </a:rPr>
              <a:t>Triangle</a:t>
            </a:r>
            <a:r>
              <a:rPr lang="en-US" altLang="zh-CN" sz="1600" b="1" dirty="0" err="1"/>
              <a:t>:public</a:t>
            </a:r>
            <a:r>
              <a:rPr lang="en-US" altLang="zh-CN" sz="1600" b="1" dirty="0"/>
              <a:t> Figure{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public: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    void area(){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&lt;&lt;"</a:t>
            </a:r>
            <a:r>
              <a:rPr lang="zh-CN" altLang="en-US" sz="1600" b="1" dirty="0"/>
              <a:t>三角形面积</a:t>
            </a:r>
            <a:r>
              <a:rPr lang="zh-CN" altLang="en-US" sz="1600" b="1" dirty="0" smtClean="0"/>
              <a:t>：</a:t>
            </a:r>
            <a:r>
              <a:rPr lang="en-US" altLang="zh-CN" sz="1600" b="1" dirty="0" smtClean="0"/>
              <a:t>"&lt;&lt; </a:t>
            </a:r>
            <a:r>
              <a:rPr lang="en-US" altLang="zh-CN" sz="1600" b="1" dirty="0"/>
              <a:t>x*y*0.5&lt;&lt;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;}  </a:t>
            </a:r>
            <a:r>
              <a:rPr lang="en-US" altLang="zh-CN" sz="1600" b="1" dirty="0" smtClean="0"/>
              <a:t>//</a:t>
            </a:r>
            <a:r>
              <a:rPr lang="zh-CN" altLang="en-US" sz="1600" b="1" dirty="0"/>
              <a:t>重写基类纯虚函数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400" b="1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5.4.1 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纯</a:t>
            </a:r>
            <a:r>
              <a:rPr lang="zh-CN" altLang="en-US" sz="3600" b="1" dirty="0">
                <a:solidFill>
                  <a:srgbClr val="C00000"/>
                </a:solidFill>
              </a:rPr>
              <a:t>虚函数和抽象类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166920" y="1195837"/>
            <a:ext cx="4869576" cy="549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600" b="1" kern="0" dirty="0" smtClean="0"/>
              <a:t>class </a:t>
            </a:r>
            <a:r>
              <a:rPr lang="en-US" altLang="zh-CN" sz="1600" b="1" kern="0" dirty="0" err="1" smtClean="0">
                <a:solidFill>
                  <a:srgbClr val="0000CC"/>
                </a:solidFill>
              </a:rPr>
              <a:t>Rectangle</a:t>
            </a:r>
            <a:r>
              <a:rPr lang="en-US" altLang="zh-CN" sz="1600" b="1" kern="0" dirty="0" err="1" smtClean="0"/>
              <a:t>:public</a:t>
            </a:r>
            <a:r>
              <a:rPr lang="en-US" altLang="zh-CN" sz="1600" b="1" kern="0" dirty="0" smtClean="0"/>
              <a:t> Figure{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public: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    void area(</a:t>
            </a:r>
            <a:r>
              <a:rPr lang="en-US" altLang="zh-CN" sz="1600" b="1" kern="0" dirty="0" err="1" smtClean="0"/>
              <a:t>int</a:t>
            </a:r>
            <a:r>
              <a:rPr lang="en-US" altLang="zh-CN" sz="1600" b="1" kern="0" dirty="0" smtClean="0"/>
              <a:t> </a:t>
            </a:r>
            <a:r>
              <a:rPr lang="en-US" altLang="zh-CN" sz="1600" b="1" kern="0" dirty="0" err="1" smtClean="0"/>
              <a:t>i</a:t>
            </a:r>
            <a:r>
              <a:rPr lang="en-US" altLang="zh-CN" sz="1600" b="1" kern="0" dirty="0" smtClean="0"/>
              <a:t>){</a:t>
            </a:r>
            <a:r>
              <a:rPr lang="en-US" altLang="zh-CN" sz="1600" b="1" kern="0" dirty="0" err="1" smtClean="0"/>
              <a:t>cout</a:t>
            </a:r>
            <a:r>
              <a:rPr lang="en-US" altLang="zh-CN" sz="1600" b="1" kern="0" dirty="0" smtClean="0"/>
              <a:t>&lt;&lt;"</a:t>
            </a:r>
            <a:r>
              <a:rPr lang="zh-CN" altLang="en-US" sz="1600" b="1" kern="0" dirty="0" smtClean="0"/>
              <a:t>这是矩形，它的面积是：</a:t>
            </a:r>
            <a:r>
              <a:rPr lang="en-US" altLang="zh-CN" sz="1600" b="1" kern="0" dirty="0" smtClean="0"/>
              <a:t>"&lt;&lt;x*y&lt;&lt;</a:t>
            </a:r>
            <a:r>
              <a:rPr lang="en-US" altLang="zh-CN" sz="1600" b="1" kern="0" dirty="0" err="1" smtClean="0"/>
              <a:t>endl</a:t>
            </a:r>
            <a:r>
              <a:rPr lang="en-US" altLang="zh-CN" sz="1600" b="1" kern="0" dirty="0" smtClean="0"/>
              <a:t>;}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}; 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void </a:t>
            </a:r>
            <a:r>
              <a:rPr lang="en-US" altLang="zh-CN" sz="1600" b="1" kern="0" dirty="0" smtClean="0">
                <a:solidFill>
                  <a:srgbClr val="FF0000"/>
                </a:solidFill>
              </a:rPr>
              <a:t>main(){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    Figure *pF;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>
                <a:solidFill>
                  <a:srgbClr val="FF0000"/>
                </a:solidFill>
              </a:rPr>
              <a:t> </a:t>
            </a:r>
            <a:r>
              <a:rPr lang="en-US" altLang="zh-CN" sz="1600" b="1" kern="0" dirty="0" smtClean="0">
                <a:solidFill>
                  <a:srgbClr val="FF0000"/>
                </a:solidFill>
              </a:rPr>
              <a:t>   //Figure f1; //L1</a:t>
            </a:r>
            <a:r>
              <a:rPr lang="zh-CN" altLang="en-US" sz="1600" b="1" kern="0" dirty="0" smtClean="0">
                <a:solidFill>
                  <a:srgbClr val="FF0000"/>
                </a:solidFill>
              </a:rPr>
              <a:t>，错误，不能定义抽象类的对象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>
                <a:solidFill>
                  <a:srgbClr val="FF0000"/>
                </a:solidFill>
              </a:rPr>
              <a:t>    //Rectangle r; //L2</a:t>
            </a:r>
            <a:r>
              <a:rPr lang="zh-CN" altLang="en-US" sz="1600" b="1" kern="0" dirty="0" smtClean="0">
                <a:solidFill>
                  <a:srgbClr val="FF0000"/>
                </a:solidFill>
              </a:rPr>
              <a:t>，错误，</a:t>
            </a:r>
            <a:r>
              <a:rPr lang="zh-CN" altLang="en-US" sz="1600" b="1" kern="0" dirty="0" smtClean="0">
                <a:solidFill>
                  <a:srgbClr val="0000CC"/>
                </a:solidFill>
              </a:rPr>
              <a:t>矩形的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area</a:t>
            </a:r>
            <a:r>
              <a:rPr lang="zh-CN" altLang="en-US" sz="1600" b="1" kern="0" dirty="0" smtClean="0">
                <a:solidFill>
                  <a:srgbClr val="0000CC"/>
                </a:solidFill>
              </a:rPr>
              <a:t>函数不是基类虚函数的覆盖版本，它们的参数表不一致。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Rectangle</a:t>
            </a:r>
            <a:r>
              <a:rPr lang="zh-CN" altLang="en-US" sz="1600" b="1" kern="0" dirty="0" smtClean="0">
                <a:solidFill>
                  <a:srgbClr val="0000CC"/>
                </a:solidFill>
              </a:rPr>
              <a:t>仍然是抽象类</a:t>
            </a:r>
          </a:p>
          <a:p>
            <a:pPr eaLnBrk="1" hangingPunct="1">
              <a:buFontTx/>
              <a:buNone/>
            </a:pPr>
            <a:r>
              <a:rPr lang="zh-CN" altLang="en-US" sz="1600" b="1" kern="0" dirty="0" smtClean="0"/>
              <a:t>    </a:t>
            </a:r>
            <a:r>
              <a:rPr lang="en-US" altLang="zh-CN" sz="1600" b="1" kern="0" dirty="0" smtClean="0"/>
              <a:t>Triangle t;	//L3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    </a:t>
            </a:r>
            <a:r>
              <a:rPr lang="en-US" altLang="zh-CN" sz="1600" b="1" kern="0" dirty="0" err="1" smtClean="0"/>
              <a:t>t.set</a:t>
            </a:r>
            <a:r>
              <a:rPr lang="en-US" altLang="zh-CN" sz="1600" b="1" kern="0" dirty="0" smtClean="0"/>
              <a:t>(10,20);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    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pF=&amp;t;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>
                <a:solidFill>
                  <a:srgbClr val="0000CC"/>
                </a:solidFill>
              </a:rPr>
              <a:t>    pF-&gt;area();	//L4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    Figure &amp;</a:t>
            </a:r>
            <a:r>
              <a:rPr lang="en-US" altLang="zh-CN" sz="1600" b="1" kern="0" dirty="0" err="1" smtClean="0"/>
              <a:t>rF</a:t>
            </a:r>
            <a:r>
              <a:rPr lang="en-US" altLang="zh-CN" sz="1600" b="1" kern="0" dirty="0" smtClean="0"/>
              <a:t>=t;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    </a:t>
            </a:r>
            <a:r>
              <a:rPr lang="en-US" altLang="zh-CN" sz="1600" b="1" kern="0" dirty="0" err="1" smtClean="0"/>
              <a:t>rF.set</a:t>
            </a:r>
            <a:r>
              <a:rPr lang="en-US" altLang="zh-CN" sz="1600" b="1" kern="0" dirty="0" smtClean="0"/>
              <a:t>(20,20);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    </a:t>
            </a:r>
            <a:r>
              <a:rPr lang="en-US" altLang="zh-CN" sz="1600" b="1" kern="0" dirty="0" err="1" smtClean="0"/>
              <a:t>rF.area</a:t>
            </a:r>
            <a:r>
              <a:rPr lang="en-US" altLang="zh-CN" sz="1600" b="1" kern="0" dirty="0" smtClean="0"/>
              <a:t>();	//L5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}</a:t>
            </a:r>
            <a:endParaRPr lang="en-US" altLang="zh-CN" sz="1600" b="1" kern="0" dirty="0"/>
          </a:p>
        </p:txBody>
      </p:sp>
    </p:spTree>
    <p:extLst>
      <p:ext uri="{BB962C8B-B14F-4D97-AF65-F5344CB8AC3E}">
        <p14:creationId xmlns:p14="http://schemas.microsoft.com/office/powerpoint/2010/main" val="141444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2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2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2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2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28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28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634" y="1052736"/>
            <a:ext cx="8874732" cy="5448754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0000CC"/>
                </a:solidFill>
              </a:rPr>
              <a:t>抽象类作为访问派生类的接口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lvl="1"/>
            <a:r>
              <a:rPr lang="zh-CN" altLang="zh-CN" sz="2000" b="1" dirty="0"/>
              <a:t>在设计类的继承结构时，可以把各派生类都需要的功能设计成抽象基类的</a:t>
            </a:r>
            <a:r>
              <a:rPr lang="zh-CN" altLang="zh-CN" sz="2000" b="1" dirty="0">
                <a:solidFill>
                  <a:srgbClr val="FF0000"/>
                </a:solidFill>
              </a:rPr>
              <a:t>虚函数</a:t>
            </a:r>
            <a:r>
              <a:rPr lang="zh-CN" altLang="zh-CN" sz="2000" b="1" dirty="0"/>
              <a:t>，每个</a:t>
            </a:r>
            <a:r>
              <a:rPr lang="zh-CN" altLang="zh-CN" sz="2000" b="1" dirty="0">
                <a:solidFill>
                  <a:srgbClr val="FF0000"/>
                </a:solidFill>
              </a:rPr>
              <a:t>派生类</a:t>
            </a:r>
            <a:r>
              <a:rPr lang="zh-CN" altLang="zh-CN" sz="2000" b="1" dirty="0"/>
              <a:t>根据自己的情况</a:t>
            </a:r>
            <a:r>
              <a:rPr lang="zh-CN" altLang="zh-CN" sz="2000" b="1" dirty="0">
                <a:solidFill>
                  <a:srgbClr val="FF0000"/>
                </a:solidFill>
              </a:rPr>
              <a:t>重新定义虚函数的功能</a:t>
            </a:r>
            <a:r>
              <a:rPr lang="zh-CN" altLang="zh-CN" sz="2000" b="1" dirty="0"/>
              <a:t>，以便描述每个类特有的行为。</a:t>
            </a:r>
            <a:endParaRPr lang="en-US" altLang="zh-CN" sz="2000" b="1" dirty="0"/>
          </a:p>
          <a:p>
            <a:pPr lvl="1"/>
            <a:r>
              <a:rPr lang="zh-CN" altLang="zh-CN" sz="2000" b="1" dirty="0"/>
              <a:t>由于抽象基类具有各派生类成员函数的虚函数版本，可以把它作为访问整个继承结构的接口，通过抽象基类的指针或引用访问在各个派生类中实现的虚函数，这种方式也称为接口重用</a:t>
            </a:r>
            <a:r>
              <a:rPr lang="zh-CN" altLang="en-US" sz="2000" b="1" dirty="0"/>
              <a:t>，</a:t>
            </a:r>
            <a:r>
              <a:rPr lang="zh-CN" altLang="zh-CN" sz="2000" b="1" dirty="0"/>
              <a:t>即不同的</a:t>
            </a:r>
            <a:r>
              <a:rPr lang="zh-CN" altLang="zh-CN" sz="2000" b="1" dirty="0">
                <a:solidFill>
                  <a:srgbClr val="0000CC"/>
                </a:solidFill>
              </a:rPr>
              <a:t>派生类都可以把抽象基类作为接口，让其他程序通过此接口访问各派生类的功能</a:t>
            </a:r>
            <a:r>
              <a:rPr lang="zh-CN" altLang="zh-CN" sz="2000" b="1" dirty="0"/>
              <a:t>。</a:t>
            </a:r>
            <a:endParaRPr lang="en-US" altLang="zh-CN" sz="2000" b="1" dirty="0"/>
          </a:p>
          <a:p>
            <a:pPr eaLnBrk="1" hangingPunct="1"/>
            <a:r>
              <a:rPr lang="zh-CN" altLang="en-US" sz="2400" b="1" dirty="0"/>
              <a:t>多态</a:t>
            </a:r>
          </a:p>
          <a:p>
            <a:pPr lvl="2" eaLnBrk="1" hangingPunct="1"/>
            <a:r>
              <a:rPr lang="zh-CN" altLang="en-US" sz="2000" b="1" dirty="0"/>
              <a:t>从外部看：同一方法（函数）作用不同对象时，导致不同行为发生</a:t>
            </a:r>
          </a:p>
          <a:p>
            <a:pPr lvl="2" eaLnBrk="1" hangingPunct="1"/>
            <a:r>
              <a:rPr lang="zh-CN" altLang="en-US" sz="2000" b="1" dirty="0"/>
              <a:t>从内部看：单接口、多实现</a:t>
            </a:r>
          </a:p>
          <a:p>
            <a:pPr eaLnBrk="1" hangingPunct="1"/>
            <a:r>
              <a:rPr lang="zh-CN" altLang="en-US" sz="2400" b="1" dirty="0"/>
              <a:t>好处</a:t>
            </a:r>
          </a:p>
          <a:p>
            <a:pPr lvl="2" eaLnBrk="1" hangingPunct="1"/>
            <a:r>
              <a:rPr lang="zh-CN" altLang="en-US" sz="2000" b="1" dirty="0"/>
              <a:t>代码重用</a:t>
            </a:r>
          </a:p>
          <a:p>
            <a:pPr lvl="2" eaLnBrk="1" hangingPunct="1"/>
            <a:r>
              <a:rPr lang="zh-CN" altLang="en-US" sz="2000" b="1" dirty="0"/>
              <a:t>软件功能局部的修改和替代</a:t>
            </a:r>
          </a:p>
          <a:p>
            <a:pPr lvl="2" eaLnBrk="1" hangingPunct="1"/>
            <a:r>
              <a:rPr lang="zh-CN" altLang="en-US" sz="2000" b="1" dirty="0"/>
              <a:t>抽象手段（抽象类）</a:t>
            </a:r>
          </a:p>
          <a:p>
            <a:pPr lvl="1"/>
            <a:endParaRPr lang="zh-CN" altLang="zh-CN" sz="2000" dirty="0"/>
          </a:p>
          <a:p>
            <a:endParaRPr lang="zh-CN" altLang="en-US" sz="20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5.4.2  </a:t>
            </a:r>
            <a:r>
              <a:rPr lang="zh-CN" altLang="zh-CN" sz="3600" b="1" dirty="0">
                <a:solidFill>
                  <a:srgbClr val="C00000"/>
                </a:solidFill>
              </a:rPr>
              <a:t>抽象类的应用</a:t>
            </a:r>
          </a:p>
        </p:txBody>
      </p:sp>
    </p:spTree>
    <p:extLst>
      <p:ext uri="{BB962C8B-B14F-4D97-AF65-F5344CB8AC3E}">
        <p14:creationId xmlns:p14="http://schemas.microsoft.com/office/powerpoint/2010/main" val="151696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64779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5.4.2  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</a:t>
            </a:r>
            <a:r>
              <a:rPr lang="zh-CN" altLang="zh-CN" sz="3600" b="1" dirty="0" smtClean="0">
                <a:solidFill>
                  <a:srgbClr val="C00000"/>
                </a:solidFill>
              </a:rPr>
              <a:t>抽象</a:t>
            </a:r>
            <a:r>
              <a:rPr lang="zh-CN" altLang="zh-CN" sz="3600" b="1" dirty="0">
                <a:solidFill>
                  <a:srgbClr val="C00000"/>
                </a:solidFill>
              </a:rPr>
              <a:t>类的应用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7772400" cy="576064"/>
          </a:xfrm>
        </p:spPr>
        <p:txBody>
          <a:bodyPr/>
          <a:lstStyle/>
          <a:p>
            <a:pPr eaLnBrk="1" hangingPunct="1"/>
            <a:r>
              <a:rPr lang="zh-CN" altLang="en-US" sz="2800" b="1" dirty="0"/>
              <a:t>抽象类的主要用途</a:t>
            </a:r>
            <a:r>
              <a:rPr lang="en-US" altLang="zh-CN" sz="2800" b="1" dirty="0"/>
              <a:t>——</a:t>
            </a:r>
            <a:r>
              <a:rPr lang="zh-CN" altLang="en-US" sz="2800" b="1" dirty="0">
                <a:solidFill>
                  <a:srgbClr val="FF0000"/>
                </a:solidFill>
              </a:rPr>
              <a:t>作接口</a:t>
            </a:r>
          </a:p>
          <a:p>
            <a:pPr eaLnBrk="1" hangingPunct="1"/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844824"/>
            <a:ext cx="8208962" cy="475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对话气泡: 矩形 1"/>
          <p:cNvSpPr/>
          <p:nvPr/>
        </p:nvSpPr>
        <p:spPr>
          <a:xfrm>
            <a:off x="323528" y="4869160"/>
            <a:ext cx="3456384" cy="1872506"/>
          </a:xfrm>
          <a:prstGeom prst="wedgeRectCallout">
            <a:avLst>
              <a:gd name="adj1" fmla="val -21631"/>
              <a:gd name="adj2" fmla="val -1229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b="1" dirty="0">
                <a:solidFill>
                  <a:schemeClr val="tx1"/>
                </a:solidFill>
              </a:rPr>
              <a:t>以</a:t>
            </a:r>
            <a:r>
              <a:rPr lang="en-US" altLang="zh-CN" sz="2000" b="1" dirty="0">
                <a:solidFill>
                  <a:schemeClr val="tx1"/>
                </a:solidFill>
              </a:rPr>
              <a:t>Base</a:t>
            </a:r>
            <a:r>
              <a:rPr lang="zh-CN" altLang="en-US" sz="2000" b="1" dirty="0">
                <a:solidFill>
                  <a:schemeClr val="tx1"/>
                </a:solidFill>
              </a:rPr>
              <a:t>的任何派生类对象作实参调用</a:t>
            </a:r>
            <a:r>
              <a:rPr lang="en-US" altLang="zh-CN" sz="2000" b="1" dirty="0">
                <a:solidFill>
                  <a:schemeClr val="tx1"/>
                </a:solidFill>
              </a:rPr>
              <a:t>pf</a:t>
            </a:r>
            <a:r>
              <a:rPr lang="zh-CN" altLang="en-US" sz="2000" b="1" dirty="0">
                <a:solidFill>
                  <a:schemeClr val="tx1"/>
                </a:solidFill>
              </a:rPr>
              <a:t>函数，将访问实参对象所在类的</a:t>
            </a:r>
            <a:r>
              <a:rPr lang="en-US" altLang="zh-CN" sz="2000" b="1" dirty="0">
                <a:solidFill>
                  <a:schemeClr val="tx1"/>
                </a:solidFill>
              </a:rPr>
              <a:t>vf1,vf2,vf3</a:t>
            </a:r>
            <a:r>
              <a:rPr lang="zh-CN" altLang="en-US" sz="2000" b="1" dirty="0">
                <a:solidFill>
                  <a:schemeClr val="tx1"/>
                </a:solidFill>
              </a:rPr>
              <a:t>等函数。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2000" b="1" dirty="0">
                <a:solidFill>
                  <a:schemeClr val="tx1"/>
                </a:solidFill>
              </a:rPr>
              <a:t>Base</a:t>
            </a:r>
            <a:r>
              <a:rPr lang="zh-CN" altLang="en-US" sz="2000" b="1" dirty="0">
                <a:solidFill>
                  <a:schemeClr val="tx1"/>
                </a:solidFill>
              </a:rPr>
              <a:t>实际是</a:t>
            </a:r>
            <a:r>
              <a:rPr lang="en-US" altLang="zh-CN" sz="2000" b="1" dirty="0">
                <a:solidFill>
                  <a:schemeClr val="tx1"/>
                </a:solidFill>
              </a:rPr>
              <a:t>pf</a:t>
            </a:r>
            <a:r>
              <a:rPr lang="zh-CN" altLang="en-US" sz="2000" b="1" dirty="0">
                <a:solidFill>
                  <a:schemeClr val="tx1"/>
                </a:solidFill>
              </a:rPr>
              <a:t>函数访问各派生类成员函数的接口</a:t>
            </a:r>
          </a:p>
        </p:txBody>
      </p:sp>
    </p:spTree>
    <p:extLst>
      <p:ext uri="{BB962C8B-B14F-4D97-AF65-F5344CB8AC3E}">
        <p14:creationId xmlns:p14="http://schemas.microsoft.com/office/powerpoint/2010/main" val="308751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5.4.2  </a:t>
            </a:r>
            <a:r>
              <a:rPr lang="zh-CN" altLang="zh-CN" sz="3600" b="1" dirty="0">
                <a:solidFill>
                  <a:srgbClr val="C00000"/>
                </a:solidFill>
              </a:rPr>
              <a:t>抽象类的应用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678" y="1052736"/>
            <a:ext cx="8890782" cy="5688632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b="1" dirty="0">
                <a:solidFill>
                  <a:srgbClr val="0000CC"/>
                </a:solidFill>
              </a:rPr>
              <a:t>【例</a:t>
            </a:r>
            <a:r>
              <a:rPr lang="en-US" altLang="zh-CN" sz="2000" b="1" dirty="0">
                <a:solidFill>
                  <a:srgbClr val="0000CC"/>
                </a:solidFill>
              </a:rPr>
              <a:t>5-10</a:t>
            </a:r>
            <a:r>
              <a:rPr lang="zh-CN" altLang="zh-CN" sz="2000" b="1" dirty="0">
                <a:solidFill>
                  <a:srgbClr val="0000CC"/>
                </a:solidFill>
              </a:rPr>
              <a:t>】 扩展例</a:t>
            </a:r>
            <a:r>
              <a:rPr lang="en-US" altLang="zh-CN" sz="2000" b="1" dirty="0">
                <a:solidFill>
                  <a:srgbClr val="0000CC"/>
                </a:solidFill>
              </a:rPr>
              <a:t>5-9</a:t>
            </a:r>
            <a:r>
              <a:rPr lang="zh-CN" altLang="zh-CN" sz="2000" b="1" dirty="0">
                <a:solidFill>
                  <a:srgbClr val="0000CC"/>
                </a:solidFill>
              </a:rPr>
              <a:t>图形面积和体积的程序功能</a:t>
            </a:r>
            <a:r>
              <a:rPr lang="zh-CN" altLang="en-US" sz="2000" b="1" dirty="0">
                <a:solidFill>
                  <a:srgbClr val="0000CC"/>
                </a:solidFill>
              </a:rPr>
              <a:t>，</a:t>
            </a:r>
            <a:r>
              <a:rPr lang="zh-CN" altLang="zh-CN" sz="2000" b="1" dirty="0">
                <a:solidFill>
                  <a:srgbClr val="0000CC"/>
                </a:solidFill>
              </a:rPr>
              <a:t>用接口与实现分离的方式计算点、圆、圆柱体几种图形每种图形的面积和体积，并且要求输出各种图形的类名字及各类定义对象的数据成员。</a:t>
            </a:r>
            <a:endParaRPr lang="en-US" altLang="zh-CN" sz="20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zh-CN" sz="2400" b="1" dirty="0">
                <a:solidFill>
                  <a:srgbClr val="FF0000"/>
                </a:solidFill>
              </a:rPr>
              <a:t>问题分析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/>
            <a:r>
              <a:rPr lang="zh-CN" altLang="zh-CN" sz="2000" b="1" dirty="0"/>
              <a:t>点、圆、圆柱体、三角形、四边形等都是几何图形，它们都具有共性，比如有类型名，</a:t>
            </a:r>
            <a:r>
              <a:rPr lang="zh-CN" altLang="en-US" sz="2000" b="1" dirty="0"/>
              <a:t>有</a:t>
            </a:r>
            <a:r>
              <a:rPr lang="zh-CN" altLang="zh-CN" sz="2000" b="1" dirty="0"/>
              <a:t>面积、体积和周长等。但当没有具体到</a:t>
            </a:r>
            <a:r>
              <a:rPr lang="zh-CN" altLang="en-US" sz="2000" b="1" dirty="0"/>
              <a:t>某种</a:t>
            </a:r>
            <a:r>
              <a:rPr lang="zh-CN" altLang="zh-CN" sz="2000" b="1" dirty="0"/>
              <a:t>形状时，又无法</a:t>
            </a:r>
            <a:r>
              <a:rPr lang="zh-CN" altLang="en-US" sz="2000" b="1" dirty="0"/>
              <a:t>计算</a:t>
            </a:r>
            <a:r>
              <a:rPr lang="zh-CN" altLang="zh-CN" sz="2000" b="1" dirty="0"/>
              <a:t>，仅仅是个概念，但又确实存在，适合用纯虚函数和抽象类来描述它们。</a:t>
            </a:r>
          </a:p>
          <a:p>
            <a:pPr lvl="1"/>
            <a:r>
              <a:rPr lang="zh-CN" altLang="zh-CN" sz="2000" b="1" dirty="0"/>
              <a:t>用类</a:t>
            </a:r>
            <a:r>
              <a:rPr lang="en-US" altLang="zh-CN" sz="2000" b="1" dirty="0"/>
              <a:t>Shape</a:t>
            </a:r>
            <a:r>
              <a:rPr lang="zh-CN" altLang="zh-CN" sz="2000" b="1" dirty="0"/>
              <a:t>表示几何图形这一概念，把各类图形计算面积、体积的函数设置成它的虚成员函数</a:t>
            </a:r>
            <a:r>
              <a:rPr lang="en-US" altLang="zh-CN" sz="2000" b="1" dirty="0"/>
              <a:t>area</a:t>
            </a:r>
            <a:r>
              <a:rPr lang="zh-CN" altLang="zh-CN" sz="2000" b="1" dirty="0"/>
              <a:t>和</a:t>
            </a:r>
            <a:r>
              <a:rPr lang="en-US" altLang="zh-CN" sz="2000" b="1" dirty="0"/>
              <a:t>volume，</a:t>
            </a:r>
            <a:r>
              <a:rPr lang="zh-CN" altLang="en-US" sz="2000" b="1" dirty="0"/>
              <a:t>并</a:t>
            </a:r>
            <a:r>
              <a:rPr lang="zh-CN" altLang="zh-CN" sz="2000" b="1" dirty="0"/>
              <a:t>设置纯虚函数</a:t>
            </a:r>
            <a:r>
              <a:rPr lang="en-US" altLang="zh-CN" sz="2000" b="1" dirty="0" err="1"/>
              <a:t>printShapeName</a:t>
            </a:r>
            <a:r>
              <a:rPr lang="zh-CN" altLang="zh-CN" sz="2000" b="1" dirty="0"/>
              <a:t>和</a:t>
            </a:r>
            <a:r>
              <a:rPr lang="en-US" altLang="zh-CN" sz="2000" b="1" dirty="0"/>
              <a:t>print</a:t>
            </a:r>
            <a:r>
              <a:rPr lang="zh-CN" altLang="zh-CN" sz="2000" b="1" dirty="0"/>
              <a:t>输出图形类型、面积、体积、圆半径等</a:t>
            </a:r>
            <a:r>
              <a:rPr lang="zh-CN" altLang="en-US" sz="2000" b="1" dirty="0"/>
              <a:t>数据</a:t>
            </a:r>
            <a:r>
              <a:rPr lang="zh-CN" altLang="zh-CN" sz="2000" b="1" dirty="0"/>
              <a:t>。</a:t>
            </a:r>
            <a:endParaRPr lang="en-US" altLang="zh-CN" sz="2000" b="1" dirty="0"/>
          </a:p>
          <a:p>
            <a:pPr lvl="1"/>
            <a:r>
              <a:rPr lang="zh-CN" altLang="zh-CN" sz="2000" b="1" dirty="0"/>
              <a:t>将点、圆、圆柱体等具体图形抽象成类</a:t>
            </a:r>
            <a:r>
              <a:rPr lang="en-US" altLang="zh-CN" sz="2000" b="1" dirty="0"/>
              <a:t>Point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Circle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Cylinder</a:t>
            </a:r>
            <a:r>
              <a:rPr lang="zh-CN" altLang="zh-CN" sz="2000" b="1" dirty="0"/>
              <a:t>，它们从</a:t>
            </a:r>
            <a:r>
              <a:rPr lang="en-US" altLang="zh-CN" sz="2000" b="1" dirty="0"/>
              <a:t>Shape</a:t>
            </a:r>
            <a:r>
              <a:rPr lang="zh-CN" altLang="zh-CN" sz="2000" b="1" dirty="0"/>
              <a:t>类派生，每个类都据自己的实情重定义从</a:t>
            </a:r>
            <a:r>
              <a:rPr lang="en-US" altLang="zh-CN" sz="2000" b="1" dirty="0"/>
              <a:t>Shape</a:t>
            </a:r>
            <a:r>
              <a:rPr lang="zh-CN" altLang="zh-CN" sz="2000" b="1" dirty="0"/>
              <a:t>继承到的</a:t>
            </a:r>
            <a:r>
              <a:rPr lang="en-US" altLang="zh-CN" sz="2000" b="1" dirty="0"/>
              <a:t>area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volume</a:t>
            </a:r>
            <a:r>
              <a:rPr lang="zh-CN" altLang="zh-CN" sz="2000" b="1" dirty="0"/>
              <a:t>等纯虚函数。</a:t>
            </a:r>
          </a:p>
          <a:p>
            <a:pPr lvl="1"/>
            <a:r>
              <a:rPr lang="zh-CN" altLang="zh-CN" sz="2000" b="1" dirty="0"/>
              <a:t>以</a:t>
            </a:r>
            <a:r>
              <a:rPr lang="en-US" altLang="zh-CN" sz="2000" b="1" dirty="0"/>
              <a:t>Shape</a:t>
            </a:r>
            <a:r>
              <a:rPr lang="zh-CN" altLang="zh-CN" sz="2000" b="1" dirty="0"/>
              <a:t>为接口，通过</a:t>
            </a:r>
            <a:r>
              <a:rPr lang="en-US" altLang="zh-CN" sz="2000" b="1" dirty="0"/>
              <a:t>Shape</a:t>
            </a:r>
            <a:r>
              <a:rPr lang="zh-CN" altLang="zh-CN" sz="2000" b="1" dirty="0"/>
              <a:t>的指针或引用能够访问到</a:t>
            </a:r>
            <a:r>
              <a:rPr lang="en-US" altLang="zh-CN" sz="2000" b="1" dirty="0"/>
              <a:t>Point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Circle</a:t>
            </a:r>
            <a:r>
              <a:rPr lang="zh-CN" altLang="zh-CN" sz="2000" b="1" dirty="0"/>
              <a:t>等派生类实现的</a:t>
            </a:r>
            <a:r>
              <a:rPr lang="en-US" altLang="zh-CN" sz="2000" b="1" dirty="0"/>
              <a:t>area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volume</a:t>
            </a:r>
            <a:r>
              <a:rPr lang="zh-CN" altLang="zh-CN" sz="2000" b="1" dirty="0"/>
              <a:t>等覆盖函数版本，实现各图形的面积和体积计算，以及各类图形数据输出等功能。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5965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2" name="图片 1" descr="\\S\User4\lyy\章海涛C++\b5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378" y="1758962"/>
            <a:ext cx="2880320" cy="491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5.4.2  </a:t>
            </a:r>
            <a:r>
              <a:rPr lang="zh-CN" altLang="zh-CN" sz="3600" b="1" dirty="0">
                <a:solidFill>
                  <a:srgbClr val="C00000"/>
                </a:solidFill>
              </a:rPr>
              <a:t>抽象类的应用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23597"/>
            <a:ext cx="4392488" cy="4616425"/>
          </a:xfrm>
        </p:spPr>
        <p:txBody>
          <a:bodyPr/>
          <a:lstStyle/>
          <a:p>
            <a:r>
              <a:rPr lang="zh-CN" altLang="en-US" sz="2800" b="1" dirty="0"/>
              <a:t>抽象结果的类图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690663" y="2926085"/>
            <a:ext cx="144463" cy="144462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403326" y="3502347"/>
            <a:ext cx="792162" cy="50323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403326" y="4510410"/>
            <a:ext cx="792162" cy="792162"/>
          </a:xfrm>
          <a:prstGeom prst="flowChartMagneticDisk">
            <a:avLst/>
          </a:prstGeom>
          <a:solidFill>
            <a:schemeClr val="accent1"/>
          </a:solidFill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1763688" y="3068960"/>
            <a:ext cx="0" cy="433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1763688" y="4005585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979588" y="2853060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point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268513" y="3502347"/>
            <a:ext cx="790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circle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124051" y="4294510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800" b="1" dirty="0">
                <a:latin typeface="Times New Roman" panose="02020603050405020304" pitchFamily="18" charset="0"/>
              </a:rPr>
              <a:t>cylinder</a:t>
            </a:r>
          </a:p>
        </p:txBody>
      </p:sp>
    </p:spTree>
    <p:extLst>
      <p:ext uri="{BB962C8B-B14F-4D97-AF65-F5344CB8AC3E}">
        <p14:creationId xmlns:p14="http://schemas.microsoft.com/office/powerpoint/2010/main" val="146626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1402631" y="2976469"/>
            <a:ext cx="1800225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point</a:t>
            </a: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3634656" y="2544669"/>
            <a:ext cx="1728788" cy="16010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400" b="1" dirty="0">
                <a:latin typeface="Times New Roman" panose="02020603050405020304" pitchFamily="18" charset="0"/>
              </a:rPr>
              <a:t>Point()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400" b="1" dirty="0" err="1">
                <a:latin typeface="Times New Roman" panose="02020603050405020304" pitchFamily="18" charset="0"/>
              </a:rPr>
              <a:t>setPoint</a:t>
            </a:r>
            <a:r>
              <a:rPr kumimoji="1" lang="en-US" altLang="zh-CN" sz="1400" b="1" dirty="0">
                <a:latin typeface="Times New Roman" panose="02020603050405020304" pitchFamily="18" charset="0"/>
              </a:rPr>
              <a:t>()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400" b="1" dirty="0" err="1">
                <a:latin typeface="Times New Roman" panose="02020603050405020304" pitchFamily="18" charset="0"/>
              </a:rPr>
              <a:t>getX</a:t>
            </a:r>
            <a:r>
              <a:rPr kumimoji="1" lang="en-US" altLang="zh-CN" sz="1400" b="1" dirty="0">
                <a:latin typeface="Times New Roman" panose="02020603050405020304" pitchFamily="18" charset="0"/>
              </a:rPr>
              <a:t>()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400" b="1" dirty="0" err="1">
                <a:latin typeface="Times New Roman" panose="02020603050405020304" pitchFamily="18" charset="0"/>
              </a:rPr>
              <a:t>getY</a:t>
            </a:r>
            <a:r>
              <a:rPr kumimoji="1" lang="en-US" altLang="zh-CN" sz="1400" b="1" dirty="0">
                <a:latin typeface="Times New Roman" panose="02020603050405020304" pitchFamily="18" charset="0"/>
              </a:rPr>
              <a:t>()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en-US" altLang="zh-CN" sz="14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X,y</a:t>
            </a:r>
            <a:endParaRPr kumimoji="1" lang="en-US" altLang="zh-CN" sz="14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1402631" y="4273457"/>
            <a:ext cx="1800225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Circle</a:t>
            </a: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3634656" y="4273457"/>
            <a:ext cx="1728788" cy="9547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Times New Roman" panose="02020603050405020304" pitchFamily="18" charset="0"/>
              </a:rPr>
              <a:t>Circle()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Times New Roman" panose="02020603050405020304" pitchFamily="18" charset="0"/>
              </a:rPr>
              <a:t>setRadius()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</a:rPr>
              <a:t>X,y,radius</a:t>
            </a:r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3636873" y="1162102"/>
            <a:ext cx="1728788" cy="1277915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/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400" b="1" dirty="0">
                <a:latin typeface="Times New Roman" panose="02020603050405020304" pitchFamily="18" charset="0"/>
              </a:rPr>
              <a:t>area()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400" b="1" dirty="0">
                <a:latin typeface="Times New Roman" panose="02020603050405020304" pitchFamily="18" charset="0"/>
              </a:rPr>
              <a:t>volume()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400" b="1" dirty="0" err="1">
                <a:latin typeface="Times New Roman" panose="02020603050405020304" pitchFamily="18" charset="0"/>
              </a:rPr>
              <a:t>printShapeName</a:t>
            </a:r>
            <a:r>
              <a:rPr kumimoji="1" lang="en-US" altLang="zh-CN" sz="1400" b="1" dirty="0">
                <a:latin typeface="Times New Roman" panose="02020603050405020304" pitchFamily="18" charset="0"/>
              </a:rPr>
              <a:t>()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400" b="1" dirty="0">
                <a:latin typeface="Times New Roman" panose="02020603050405020304" pitchFamily="18" charset="0"/>
              </a:rPr>
              <a:t>print()</a:t>
            </a:r>
          </a:p>
        </p:txBody>
      </p:sp>
      <p:sp>
        <p:nvSpPr>
          <p:cNvPr id="139272" name="Text Box 8"/>
          <p:cNvSpPr txBox="1">
            <a:spLocks noChangeArrowheads="1"/>
          </p:cNvSpPr>
          <p:nvPr/>
        </p:nvSpPr>
        <p:spPr bwMode="auto">
          <a:xfrm>
            <a:off x="1402631" y="5713319"/>
            <a:ext cx="1800225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Cylinder</a:t>
            </a:r>
          </a:p>
        </p:txBody>
      </p:sp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3634656" y="5352957"/>
            <a:ext cx="1728788" cy="127791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Times New Roman" panose="02020603050405020304" pitchFamily="18" charset="0"/>
              </a:rPr>
              <a:t>Cylinder()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Times New Roman" panose="02020603050405020304" pitchFamily="18" charset="0"/>
              </a:rPr>
              <a:t>setHeight()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Times New Roman" panose="02020603050405020304" pitchFamily="18" charset="0"/>
              </a:rPr>
              <a:t>getVolume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</a:rPr>
              <a:t>X,y,radius</a:t>
            </a:r>
          </a:p>
        </p:txBody>
      </p:sp>
      <p:sp>
        <p:nvSpPr>
          <p:cNvPr id="139274" name="Text Box 10"/>
          <p:cNvSpPr txBox="1">
            <a:spLocks noChangeArrowheads="1"/>
          </p:cNvSpPr>
          <p:nvPr/>
        </p:nvSpPr>
        <p:spPr bwMode="auto">
          <a:xfrm>
            <a:off x="1475656" y="1609632"/>
            <a:ext cx="1800225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shape</a:t>
            </a:r>
          </a:p>
        </p:txBody>
      </p:sp>
      <p:sp>
        <p:nvSpPr>
          <p:cNvPr id="139275" name="Line 11"/>
          <p:cNvSpPr>
            <a:spLocks noChangeShapeType="1"/>
          </p:cNvSpPr>
          <p:nvPr/>
        </p:nvSpPr>
        <p:spPr bwMode="auto">
          <a:xfrm flipV="1">
            <a:off x="2267819" y="2112869"/>
            <a:ext cx="0" cy="863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39276" name="Line 12"/>
          <p:cNvSpPr>
            <a:spLocks noChangeShapeType="1"/>
          </p:cNvSpPr>
          <p:nvPr/>
        </p:nvSpPr>
        <p:spPr bwMode="auto">
          <a:xfrm flipV="1">
            <a:off x="2267819" y="3481294"/>
            <a:ext cx="0" cy="863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39277" name="Line 13"/>
          <p:cNvSpPr>
            <a:spLocks noChangeShapeType="1"/>
          </p:cNvSpPr>
          <p:nvPr/>
        </p:nvSpPr>
        <p:spPr bwMode="auto">
          <a:xfrm flipV="1">
            <a:off x="2267819" y="4849719"/>
            <a:ext cx="0" cy="863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39278" name="AutoShape 14"/>
          <p:cNvSpPr>
            <a:spLocks noChangeArrowheads="1"/>
          </p:cNvSpPr>
          <p:nvPr/>
        </p:nvSpPr>
        <p:spPr bwMode="auto">
          <a:xfrm>
            <a:off x="5868144" y="1383401"/>
            <a:ext cx="2952328" cy="3844806"/>
          </a:xfrm>
          <a:prstGeom prst="wedgeRectCallout">
            <a:avLst>
              <a:gd name="adj1" fmla="val -65147"/>
              <a:gd name="adj2" fmla="val -46370"/>
            </a:avLst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Shape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只是概念上的几何图形，永远不会有称为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shape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的对象存在，它的存在只是为了提供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point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circle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cylinder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的公有接口。所以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shape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的成员函数定义为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：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area(){return 0;}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volume(){return 0;}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printShapeName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()=0;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Print()=0;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5.4.2  </a:t>
            </a:r>
            <a:r>
              <a:rPr lang="zh-CN" altLang="zh-CN" sz="3600" b="1" dirty="0">
                <a:solidFill>
                  <a:srgbClr val="C00000"/>
                </a:solidFill>
              </a:rPr>
              <a:t>抽象类的应用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4328" y="108641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CC"/>
                </a:solidFill>
              </a:rPr>
              <a:t>抽象结果</a:t>
            </a:r>
          </a:p>
        </p:txBody>
      </p:sp>
    </p:spTree>
    <p:extLst>
      <p:ext uri="{BB962C8B-B14F-4D97-AF65-F5344CB8AC3E}">
        <p14:creationId xmlns:p14="http://schemas.microsoft.com/office/powerpoint/2010/main" val="42290659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animBg="1"/>
      <p:bldP spid="139268" grpId="0" animBg="1"/>
      <p:bldP spid="139269" grpId="0" animBg="1"/>
      <p:bldP spid="139270" grpId="0" animBg="1"/>
      <p:bldP spid="139271" grpId="0" animBg="1"/>
      <p:bldP spid="139272" grpId="0" animBg="1"/>
      <p:bldP spid="139273" grpId="0" animBg="1"/>
      <p:bldP spid="139274" grpId="0" animBg="1"/>
      <p:bldP spid="13927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0"/>
            <a:ext cx="8208267" cy="908050"/>
          </a:xfrm>
        </p:spPr>
        <p:txBody>
          <a:bodyPr/>
          <a:lstStyle/>
          <a:p>
            <a:pPr algn="l" eaLnBrk="1" hangingPunct="1"/>
            <a:r>
              <a:rPr lang="zh-CN" altLang="en-US" sz="2800" b="1" dirty="0"/>
              <a:t>三种几何图形的成员：</a:t>
            </a:r>
            <a:r>
              <a:rPr lang="zh-CN" altLang="en-US" sz="2800" b="1" dirty="0">
                <a:solidFill>
                  <a:srgbClr val="0000CC"/>
                </a:solidFill>
              </a:rPr>
              <a:t>红字是必须重定义的虚函数</a:t>
            </a: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611188" y="4581525"/>
            <a:ext cx="2232025" cy="1160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printName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print()</a:t>
            </a: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828675" y="981075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point</a:t>
            </a:r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611188" y="1484313"/>
            <a:ext cx="2233612" cy="30845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Point()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 err="1">
                <a:latin typeface="Times New Roman" panose="02020603050405020304" pitchFamily="18" charset="0"/>
              </a:rPr>
              <a:t>setPoint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 err="1">
                <a:latin typeface="Times New Roman" panose="02020603050405020304" pitchFamily="18" charset="0"/>
              </a:rPr>
              <a:t>getX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 err="1">
                <a:latin typeface="Times New Roman" panose="02020603050405020304" pitchFamily="18" charset="0"/>
              </a:rPr>
              <a:t>getY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X, y</a:t>
            </a:r>
            <a:endParaRPr kumimoji="1" lang="en-US" altLang="zh-CN" sz="28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3132138" y="3573463"/>
            <a:ext cx="2303462" cy="1801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area()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printName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print()</a:t>
            </a:r>
          </a:p>
        </p:txBody>
      </p:sp>
      <p:sp>
        <p:nvSpPr>
          <p:cNvPr id="141319" name="Text Box 7"/>
          <p:cNvSpPr txBox="1">
            <a:spLocks noChangeArrowheads="1"/>
          </p:cNvSpPr>
          <p:nvPr/>
        </p:nvSpPr>
        <p:spPr bwMode="auto">
          <a:xfrm>
            <a:off x="2844800" y="1052513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Circle</a:t>
            </a:r>
          </a:p>
        </p:txBody>
      </p:sp>
      <p:sp>
        <p:nvSpPr>
          <p:cNvPr id="141320" name="Text Box 8"/>
          <p:cNvSpPr txBox="1">
            <a:spLocks noChangeArrowheads="1"/>
          </p:cNvSpPr>
          <p:nvPr/>
        </p:nvSpPr>
        <p:spPr bwMode="auto">
          <a:xfrm>
            <a:off x="3132138" y="1484313"/>
            <a:ext cx="2303462" cy="20431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Circle()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1" dirty="0" err="1">
                <a:latin typeface="Times New Roman" panose="02020603050405020304" pitchFamily="18" charset="0"/>
              </a:rPr>
              <a:t>setRadius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, y, radius</a:t>
            </a:r>
            <a:endParaRPr kumimoji="1"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1321" name="Text Box 9"/>
          <p:cNvSpPr txBox="1">
            <a:spLocks noChangeArrowheads="1"/>
          </p:cNvSpPr>
          <p:nvPr/>
        </p:nvSpPr>
        <p:spPr bwMode="auto">
          <a:xfrm>
            <a:off x="6156325" y="3644900"/>
            <a:ext cx="2160588" cy="2124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area()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volume()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printName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print()</a:t>
            </a:r>
          </a:p>
        </p:txBody>
      </p:sp>
      <p:sp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6156325" y="1052513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Cylinder</a:t>
            </a:r>
          </a:p>
        </p:txBody>
      </p:sp>
      <p:sp>
        <p:nvSpPr>
          <p:cNvPr id="141323" name="Text Box 11"/>
          <p:cNvSpPr txBox="1">
            <a:spLocks noChangeArrowheads="1"/>
          </p:cNvSpPr>
          <p:nvPr/>
        </p:nvSpPr>
        <p:spPr bwMode="auto">
          <a:xfrm>
            <a:off x="6156324" y="1484313"/>
            <a:ext cx="1800225" cy="21243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Cylinder()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dirty="0" err="1">
                <a:latin typeface="Times New Roman" panose="02020603050405020304" pitchFamily="18" charset="0"/>
              </a:rPr>
              <a:t>setHeight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dirty="0" err="1">
                <a:latin typeface="Times New Roman" panose="02020603050405020304" pitchFamily="18" charset="0"/>
              </a:rPr>
              <a:t>getVolume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, y, radius</a:t>
            </a:r>
            <a:endParaRPr kumimoji="1" lang="en-US" altLang="zh-CN" sz="24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620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94" y="1268760"/>
            <a:ext cx="8623212" cy="4368634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b="1" dirty="0">
                <a:solidFill>
                  <a:srgbClr val="0000CC"/>
                </a:solidFill>
              </a:rPr>
              <a:t>【例</a:t>
            </a:r>
            <a:r>
              <a:rPr lang="en-US" altLang="zh-CN" sz="2800" b="1" dirty="0">
                <a:solidFill>
                  <a:srgbClr val="0000CC"/>
                </a:solidFill>
              </a:rPr>
              <a:t>5-1</a:t>
            </a:r>
            <a:r>
              <a:rPr lang="zh-CN" altLang="zh-CN" sz="2800" b="1" dirty="0">
                <a:solidFill>
                  <a:srgbClr val="0000CC"/>
                </a:solidFill>
              </a:rPr>
              <a:t>】设计一个管理动物声音的软件。</a:t>
            </a: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1）</a:t>
            </a:r>
            <a:r>
              <a:rPr lang="zh-CN" altLang="zh-CN" sz="2400" b="1" dirty="0">
                <a:solidFill>
                  <a:srgbClr val="FF0000"/>
                </a:solidFill>
              </a:rPr>
              <a:t>问题分析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/>
            <a:r>
              <a:rPr lang="zh-CN" altLang="zh-CN" sz="2400" b="1" dirty="0"/>
              <a:t>所有的动物都会发声，但是当没有说明是猫，狗或鸟等具体动物时，则</a:t>
            </a:r>
            <a:r>
              <a:rPr lang="zh-CN" altLang="zh-CN" sz="2400" b="1" dirty="0">
                <a:solidFill>
                  <a:srgbClr val="0000CC"/>
                </a:solidFill>
              </a:rPr>
              <a:t>无法说清楚</a:t>
            </a:r>
            <a:r>
              <a:rPr lang="zh-CN" altLang="zh-CN" sz="2400" b="1" dirty="0"/>
              <a:t>它</a:t>
            </a:r>
            <a:r>
              <a:rPr lang="zh-CN" altLang="zh-CN" sz="2400" b="1" dirty="0">
                <a:solidFill>
                  <a:srgbClr val="0000CC"/>
                </a:solidFill>
              </a:rPr>
              <a:t>发出</a:t>
            </a:r>
            <a:r>
              <a:rPr lang="zh-CN" altLang="zh-CN" sz="2400" b="1" dirty="0"/>
              <a:t>的是</a:t>
            </a:r>
            <a:r>
              <a:rPr lang="zh-CN" altLang="zh-CN" sz="2400" b="1" dirty="0">
                <a:solidFill>
                  <a:srgbClr val="0000CC"/>
                </a:solidFill>
              </a:rPr>
              <a:t>什么声音</a:t>
            </a:r>
            <a:r>
              <a:rPr lang="zh-CN" altLang="zh-CN" sz="2400" b="1" dirty="0"/>
              <a:t>。</a:t>
            </a:r>
            <a:endParaRPr lang="en-US" altLang="zh-CN" sz="2400" b="1" dirty="0"/>
          </a:p>
          <a:p>
            <a:pPr lvl="1"/>
            <a:r>
              <a:rPr lang="zh-CN" altLang="zh-CN" sz="2400" b="1" dirty="0"/>
              <a:t>虽然无法实施，但又确实知道动物有声音，面向对象程序设计语言提出了</a:t>
            </a:r>
            <a:r>
              <a:rPr lang="zh-CN" altLang="en-US" sz="2400" b="1" dirty="0">
                <a:solidFill>
                  <a:srgbClr val="0000CC"/>
                </a:solidFill>
              </a:rPr>
              <a:t>用</a:t>
            </a:r>
            <a:r>
              <a:rPr lang="zh-CN" altLang="zh-CN" sz="2400" b="1" dirty="0">
                <a:solidFill>
                  <a:srgbClr val="0000CC"/>
                </a:solidFill>
              </a:rPr>
              <a:t>虚函数来表达这类确实存在但又无法实施的抽象概念</a:t>
            </a:r>
            <a:r>
              <a:rPr lang="zh-CN" altLang="zh-CN" sz="2400" b="1" dirty="0"/>
              <a:t>。</a:t>
            </a:r>
            <a:endParaRPr lang="en-US" altLang="zh-CN" sz="2400" b="1" dirty="0"/>
          </a:p>
          <a:p>
            <a:pPr lvl="1"/>
            <a:r>
              <a:rPr lang="zh-CN" altLang="zh-CN" sz="2400" b="1" dirty="0"/>
              <a:t>当到了可知的</a:t>
            </a:r>
            <a:r>
              <a:rPr lang="zh-CN" altLang="zh-CN" sz="2400" b="1" dirty="0">
                <a:solidFill>
                  <a:srgbClr val="0000CC"/>
                </a:solidFill>
              </a:rPr>
              <a:t>具体动物</a:t>
            </a:r>
            <a:r>
              <a:rPr lang="zh-CN" altLang="zh-CN" sz="2400" b="1" dirty="0"/>
              <a:t>时，它会</a:t>
            </a:r>
            <a:r>
              <a:rPr lang="zh-CN" altLang="zh-CN" sz="2400" b="1" dirty="0">
                <a:solidFill>
                  <a:srgbClr val="0000CC"/>
                </a:solidFill>
              </a:rPr>
              <a:t>发出什么声音就是明确的了</a:t>
            </a:r>
            <a:r>
              <a:rPr lang="zh-CN" altLang="zh-CN" sz="2400" b="1" dirty="0"/>
              <a:t>，此时再对相应的虚函数进行编码实现。</a:t>
            </a:r>
          </a:p>
          <a:p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5.1.1 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</a:t>
            </a:r>
            <a:r>
              <a:rPr lang="zh-CN" altLang="zh-CN" sz="3600" b="1" dirty="0" smtClean="0">
                <a:solidFill>
                  <a:srgbClr val="C00000"/>
                </a:solidFill>
              </a:rPr>
              <a:t>多态</a:t>
            </a:r>
            <a:r>
              <a:rPr lang="zh-CN" altLang="zh-CN" sz="3600" b="1" dirty="0">
                <a:solidFill>
                  <a:srgbClr val="C00000"/>
                </a:solidFill>
              </a:rPr>
              <a:t>的概念</a:t>
            </a:r>
          </a:p>
        </p:txBody>
      </p:sp>
    </p:spTree>
    <p:extLst>
      <p:ext uri="{BB962C8B-B14F-4D97-AF65-F5344CB8AC3E}">
        <p14:creationId xmlns:p14="http://schemas.microsoft.com/office/powerpoint/2010/main" val="363895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33401"/>
            <a:ext cx="4824536" cy="504056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Shape.h</a:t>
            </a:r>
            <a:endParaRPr lang="en-US" altLang="zh-CN" sz="2800" dirty="0" smtClean="0"/>
          </a:p>
          <a:p>
            <a:pPr eaLnBrk="1" hangingPunct="1">
              <a:buFontTx/>
              <a:buNone/>
            </a:pPr>
            <a:r>
              <a:rPr lang="en-US" altLang="zh-CN" sz="1800" b="1" dirty="0" smtClean="0"/>
              <a:t>#</a:t>
            </a:r>
            <a:r>
              <a:rPr lang="en-US" altLang="zh-CN" sz="1800" b="1" dirty="0" err="1"/>
              <a:t>ifndef</a:t>
            </a:r>
            <a:r>
              <a:rPr lang="en-US" altLang="zh-CN" sz="1800" b="1" dirty="0"/>
              <a:t> SHAPE_H              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#define SHAPE_H              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#include &lt;</a:t>
            </a:r>
            <a:r>
              <a:rPr lang="en-US" altLang="zh-CN" sz="1800" b="1" dirty="0" err="1"/>
              <a:t>iostream.h</a:t>
            </a:r>
            <a:r>
              <a:rPr lang="en-US" altLang="zh-CN" sz="1800" b="1" dirty="0"/>
              <a:t>&gt;              </a:t>
            </a:r>
            <a:r>
              <a:rPr lang="en-US" altLang="zh-CN" sz="1800" b="1" dirty="0" smtClean="0"/>
              <a:t>             </a:t>
            </a:r>
            <a:endParaRPr lang="en-US" altLang="zh-CN" sz="1800" b="1" dirty="0"/>
          </a:p>
          <a:p>
            <a:pPr eaLnBrk="1" hangingPunct="1">
              <a:buFontTx/>
              <a:buNone/>
            </a:pPr>
            <a:r>
              <a:rPr lang="en-US" altLang="zh-CN" sz="1800" b="1" dirty="0"/>
              <a:t>class Shape {             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public:               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</a:t>
            </a:r>
            <a:r>
              <a:rPr lang="en-US" altLang="zh-CN" sz="1800" b="1" dirty="0" smtClean="0">
                <a:solidFill>
                  <a:srgbClr val="FF3300"/>
                </a:solidFill>
              </a:rPr>
              <a:t>virtual</a:t>
            </a:r>
            <a:r>
              <a:rPr lang="en-US" altLang="zh-CN" sz="1800" b="1" dirty="0" smtClean="0"/>
              <a:t> </a:t>
            </a:r>
            <a:r>
              <a:rPr lang="en-US" altLang="zh-CN" sz="1800" b="1" dirty="0"/>
              <a:t>double area() 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</a:t>
            </a:r>
            <a:endParaRPr lang="en-US" altLang="zh-CN" sz="1800" b="1" dirty="0" smtClean="0"/>
          </a:p>
          <a:p>
            <a:pPr eaLnBrk="1" hangingPunct="1">
              <a:buFontTx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smtClean="0"/>
              <a:t>	</a:t>
            </a:r>
            <a:r>
              <a:rPr lang="en-US" altLang="zh-CN" sz="1800" b="1" dirty="0" smtClean="0"/>
              <a:t>{ </a:t>
            </a:r>
            <a:r>
              <a:rPr lang="en-US" altLang="zh-CN" sz="1800" b="1" dirty="0"/>
              <a:t>return 0.0; }        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    </a:t>
            </a:r>
            <a:r>
              <a:rPr lang="en-US" altLang="zh-CN" sz="1800" b="1" dirty="0" smtClean="0">
                <a:solidFill>
                  <a:srgbClr val="FF3300"/>
                </a:solidFill>
              </a:rPr>
              <a:t>virtual</a:t>
            </a:r>
            <a:r>
              <a:rPr lang="en-US" altLang="zh-CN" sz="1800" b="1" dirty="0" smtClean="0"/>
              <a:t> </a:t>
            </a:r>
            <a:r>
              <a:rPr lang="en-US" altLang="zh-CN" sz="1800" b="1" dirty="0"/>
              <a:t>double volume() 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</a:t>
            </a:r>
            <a:r>
              <a:rPr lang="en-US" altLang="zh-CN" sz="1800" b="1" dirty="0" smtClean="0"/>
              <a:t>	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smtClean="0"/>
              <a:t>	</a:t>
            </a:r>
            <a:r>
              <a:rPr lang="en-US" altLang="zh-CN" sz="1800" b="1" dirty="0" smtClean="0"/>
              <a:t>{ </a:t>
            </a:r>
            <a:r>
              <a:rPr lang="en-US" altLang="zh-CN" sz="1800" b="1" dirty="0"/>
              <a:t>return 0.0; }        </a:t>
            </a:r>
            <a:r>
              <a:rPr lang="en-US" altLang="zh-CN" sz="1800" b="1" dirty="0" smtClean="0"/>
              <a:t>           </a:t>
            </a:r>
            <a:endParaRPr lang="en-US" altLang="zh-CN" sz="1800" b="1" dirty="0"/>
          </a:p>
          <a:p>
            <a:pPr eaLnBrk="1" hangingPunct="1">
              <a:buFontTx/>
              <a:buNone/>
            </a:pPr>
            <a:r>
              <a:rPr lang="en-US" altLang="zh-CN" sz="1800" b="1" dirty="0"/>
              <a:t>    </a:t>
            </a:r>
            <a:r>
              <a:rPr lang="en-US" altLang="zh-CN" sz="1800" b="1" dirty="0" smtClean="0">
                <a:solidFill>
                  <a:srgbClr val="FF3300"/>
                </a:solidFill>
              </a:rPr>
              <a:t>virtual</a:t>
            </a:r>
            <a:r>
              <a:rPr lang="en-US" altLang="zh-CN" sz="1800" b="1" dirty="0" smtClean="0"/>
              <a:t> </a:t>
            </a:r>
            <a:r>
              <a:rPr lang="en-US" altLang="zh-CN" sz="1800" b="1" dirty="0"/>
              <a:t>void </a:t>
            </a:r>
            <a:r>
              <a:rPr lang="en-US" altLang="zh-CN" sz="1800" b="1" dirty="0" err="1"/>
              <a:t>printShapeName</a:t>
            </a:r>
            <a:r>
              <a:rPr lang="en-US" altLang="zh-CN" sz="1800" b="1" dirty="0"/>
              <a:t>() 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= 0;          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    </a:t>
            </a:r>
            <a:r>
              <a:rPr lang="en-US" altLang="zh-CN" sz="1800" b="1" dirty="0" smtClean="0">
                <a:solidFill>
                  <a:srgbClr val="FF3300"/>
                </a:solidFill>
              </a:rPr>
              <a:t>virtual</a:t>
            </a:r>
            <a:r>
              <a:rPr lang="en-US" altLang="zh-CN" sz="1800" b="1" dirty="0" smtClean="0"/>
              <a:t> </a:t>
            </a:r>
            <a:r>
              <a:rPr lang="en-US" altLang="zh-CN" sz="1800" b="1" dirty="0"/>
              <a:t>void print() 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= 0;          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};               </a:t>
            </a:r>
            <a:r>
              <a:rPr lang="en-US" altLang="zh-CN" sz="1800" b="1" dirty="0" smtClean="0"/>
              <a:t>              </a:t>
            </a:r>
            <a:endParaRPr lang="en-US" altLang="zh-CN" sz="1800" b="1" dirty="0"/>
          </a:p>
          <a:p>
            <a:pPr eaLnBrk="1" hangingPunct="1">
              <a:buFontTx/>
              <a:buNone/>
            </a:pPr>
            <a:r>
              <a:rPr lang="en-US" altLang="zh-CN" sz="1800" b="1" dirty="0"/>
              <a:t>#</a:t>
            </a:r>
            <a:r>
              <a:rPr lang="en-US" altLang="zh-CN" sz="1800" b="1" dirty="0" err="1"/>
              <a:t>endif</a:t>
            </a:r>
            <a:r>
              <a:rPr lang="en-US" altLang="zh-CN" sz="1800" b="1" dirty="0"/>
              <a:t>              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44008" y="1233401"/>
            <a:ext cx="4320480" cy="252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altLang="zh-CN" sz="2800" b="1" kern="0" dirty="0" smtClean="0">
                <a:solidFill>
                  <a:srgbClr val="0000CC"/>
                </a:solidFill>
              </a:rPr>
              <a:t>Shape.cpp</a:t>
            </a:r>
          </a:p>
          <a:p>
            <a:pPr eaLnBrk="1" hangingPunct="1"/>
            <a:r>
              <a:rPr lang="zh-CN" altLang="en-US" sz="1800" b="1" kern="0" dirty="0" smtClean="0"/>
              <a:t>不需要此源文件</a:t>
            </a:r>
            <a:r>
              <a:rPr lang="en-US" altLang="zh-CN" sz="1800" b="1" kern="0" dirty="0" smtClean="0"/>
              <a:t>,</a:t>
            </a:r>
            <a:r>
              <a:rPr lang="zh-CN" altLang="en-US" sz="1800" b="1" kern="0" dirty="0" smtClean="0"/>
              <a:t>因为没有函数要定义</a:t>
            </a:r>
            <a:endParaRPr lang="zh-CN" altLang="en-US" sz="1800" b="1" kern="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73672"/>
            <a:ext cx="8229600" cy="81119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5.4.2  </a:t>
            </a:r>
            <a:r>
              <a:rPr lang="zh-CN" altLang="zh-CN" sz="3600" b="1" dirty="0">
                <a:solidFill>
                  <a:srgbClr val="C00000"/>
                </a:solidFill>
              </a:rPr>
              <a:t>抽象类的应用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536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3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3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3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3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748" y="1103268"/>
            <a:ext cx="4464496" cy="573325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err="1" smtClean="0">
                <a:solidFill>
                  <a:srgbClr val="FF0000"/>
                </a:solidFill>
              </a:rPr>
              <a:t>Point.h</a:t>
            </a:r>
            <a:endParaRPr lang="en-US" altLang="zh-CN" sz="2800" b="1" dirty="0" smtClean="0"/>
          </a:p>
          <a:p>
            <a:pPr eaLnBrk="1" hangingPunct="1">
              <a:buFontTx/>
              <a:buNone/>
            </a:pPr>
            <a:r>
              <a:rPr lang="en-US" altLang="zh-CN" sz="1800" b="1" dirty="0" smtClean="0"/>
              <a:t>#</a:t>
            </a:r>
            <a:r>
              <a:rPr lang="en-US" altLang="zh-CN" sz="1800" b="1" dirty="0" err="1"/>
              <a:t>ifndef</a:t>
            </a:r>
            <a:r>
              <a:rPr lang="en-US" altLang="zh-CN" sz="1800" b="1" dirty="0"/>
              <a:t> POINT_H              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#define POINT_H              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#include "</a:t>
            </a:r>
            <a:r>
              <a:rPr lang="en-US" altLang="zh-CN" sz="1800" b="1" dirty="0" err="1"/>
              <a:t>shape.h</a:t>
            </a:r>
            <a:r>
              <a:rPr lang="en-US" altLang="zh-CN" sz="1800" b="1" dirty="0"/>
              <a:t>"              </a:t>
            </a:r>
            <a:r>
              <a:rPr lang="en-US" altLang="zh-CN" sz="1800" b="1" dirty="0" smtClean="0"/>
              <a:t>           </a:t>
            </a:r>
            <a:endParaRPr lang="en-US" altLang="zh-CN" sz="1800" b="1" dirty="0"/>
          </a:p>
          <a:p>
            <a:pPr eaLnBrk="1" hangingPunct="1">
              <a:buFontTx/>
              <a:buNone/>
            </a:pPr>
            <a:r>
              <a:rPr lang="en-US" altLang="zh-CN" sz="1800" b="1" dirty="0"/>
              <a:t>class Point : public Shape {          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public:               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     Point(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= 0,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= 0 ); 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     void </a:t>
            </a:r>
            <a:r>
              <a:rPr lang="en-US" altLang="zh-CN" sz="1800" b="1" dirty="0" err="1"/>
              <a:t>setPoint</a:t>
            </a:r>
            <a:r>
              <a:rPr lang="en-US" altLang="zh-CN" sz="1800" b="1" dirty="0"/>
              <a:t>(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,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);           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 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getX</a:t>
            </a:r>
            <a:r>
              <a:rPr lang="en-US" altLang="zh-CN" sz="1800" b="1" dirty="0"/>
              <a:t>() 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{ return x; }         </a:t>
            </a:r>
          </a:p>
          <a:p>
            <a:pPr eaLnBrk="1" hangingPunct="1">
              <a:buFontTx/>
              <a:buNone/>
            </a:pPr>
            <a:r>
              <a:rPr lang="en-US" altLang="zh-CN" sz="1800" b="1" dirty="0">
                <a:solidFill>
                  <a:schemeClr val="accent2"/>
                </a:solidFill>
              </a:rPr>
              <a:t> 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getY</a:t>
            </a:r>
            <a:r>
              <a:rPr lang="en-US" altLang="zh-CN" sz="1800" b="1" dirty="0"/>
              <a:t>() 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{ return y; }         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     </a:t>
            </a:r>
            <a:r>
              <a:rPr lang="en-US" altLang="zh-CN" sz="1800" b="1" dirty="0">
                <a:solidFill>
                  <a:srgbClr val="FF3300"/>
                </a:solidFill>
              </a:rPr>
              <a:t>virtual</a:t>
            </a:r>
            <a:r>
              <a:rPr lang="en-US" altLang="zh-CN" sz="1800" b="1" dirty="0"/>
              <a:t> void </a:t>
            </a:r>
            <a:r>
              <a:rPr lang="en-US" altLang="zh-CN" sz="1800" b="1" dirty="0" err="1"/>
              <a:t>printShapeName</a:t>
            </a:r>
            <a:r>
              <a:rPr lang="en-US" altLang="zh-CN" sz="1800" b="1" dirty="0"/>
              <a:t>() 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               {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 &lt;&lt; "Point: "; }      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     </a:t>
            </a:r>
            <a:r>
              <a:rPr lang="en-US" altLang="zh-CN" sz="1800" b="1" dirty="0">
                <a:solidFill>
                  <a:srgbClr val="FF3300"/>
                </a:solidFill>
              </a:rPr>
              <a:t>virtual</a:t>
            </a:r>
            <a:r>
              <a:rPr lang="en-US" altLang="zh-CN" sz="1800" b="1" dirty="0">
                <a:solidFill>
                  <a:schemeClr val="hlink"/>
                </a:solidFill>
              </a:rPr>
              <a:t> </a:t>
            </a:r>
            <a:r>
              <a:rPr lang="en-US" altLang="zh-CN" sz="1800" b="1" dirty="0">
                <a:solidFill>
                  <a:schemeClr val="accent2"/>
                </a:solidFill>
              </a:rPr>
              <a:t>void print() </a:t>
            </a:r>
            <a:r>
              <a:rPr lang="en-US" altLang="zh-CN" sz="1800" b="1" dirty="0" err="1">
                <a:solidFill>
                  <a:schemeClr val="accent2"/>
                </a:solidFill>
              </a:rPr>
              <a:t>const</a:t>
            </a:r>
            <a:r>
              <a:rPr lang="en-US" altLang="zh-CN" sz="1800" b="1" dirty="0">
                <a:solidFill>
                  <a:schemeClr val="accent2"/>
                </a:solidFill>
              </a:rPr>
              <a:t>;</a:t>
            </a:r>
            <a:r>
              <a:rPr lang="en-US" altLang="zh-CN" sz="1800" b="1" dirty="0"/>
              <a:t>            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private:               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  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x, y; 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};               </a:t>
            </a:r>
            <a:r>
              <a:rPr lang="en-US" altLang="zh-CN" sz="1800" b="1" dirty="0" smtClean="0"/>
              <a:t>          </a:t>
            </a:r>
            <a:endParaRPr lang="en-US" altLang="zh-CN" sz="1800" b="1" dirty="0"/>
          </a:p>
          <a:p>
            <a:pPr eaLnBrk="1" hangingPunct="1">
              <a:buFontTx/>
              <a:buNone/>
            </a:pPr>
            <a:r>
              <a:rPr lang="en-US" altLang="zh-CN" sz="1800" b="1" dirty="0"/>
              <a:t>#</a:t>
            </a:r>
            <a:r>
              <a:rPr lang="en-US" altLang="zh-CN" sz="1800" b="1" dirty="0" err="1"/>
              <a:t>endif</a:t>
            </a:r>
            <a:r>
              <a:rPr lang="en-US" altLang="zh-CN" sz="1800" b="1" dirty="0"/>
              <a:t> 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73672"/>
            <a:ext cx="8229600" cy="81119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5.4.2  </a:t>
            </a:r>
            <a:r>
              <a:rPr lang="zh-CN" altLang="zh-CN" sz="3600" b="1" dirty="0">
                <a:solidFill>
                  <a:srgbClr val="C00000"/>
                </a:solidFill>
              </a:rPr>
              <a:t>抽象类的应用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788024" y="1103268"/>
            <a:ext cx="4176464" cy="4730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kern="0" dirty="0" smtClean="0">
                <a:solidFill>
                  <a:srgbClr val="0000CC"/>
                </a:solidFill>
              </a:rPr>
              <a:t>Point.cpp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#include "</a:t>
            </a:r>
            <a:r>
              <a:rPr lang="en-US" altLang="zh-CN" sz="1800" b="1" kern="0" dirty="0" err="1" smtClean="0"/>
              <a:t>point.h</a:t>
            </a:r>
            <a:r>
              <a:rPr lang="en-US" altLang="zh-CN" sz="1800" b="1" kern="0" dirty="0" smtClean="0"/>
              <a:t>"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Point::Point( </a:t>
            </a:r>
            <a:r>
              <a:rPr lang="en-US" altLang="zh-CN" sz="1800" b="1" kern="0" dirty="0" err="1" smtClean="0"/>
              <a:t>int</a:t>
            </a:r>
            <a:r>
              <a:rPr lang="en-US" altLang="zh-CN" sz="1800" b="1" kern="0" dirty="0" smtClean="0"/>
              <a:t> a, </a:t>
            </a:r>
            <a:r>
              <a:rPr lang="en-US" altLang="zh-CN" sz="1800" b="1" kern="0" dirty="0" err="1" smtClean="0"/>
              <a:t>int</a:t>
            </a:r>
            <a:r>
              <a:rPr lang="en-US" altLang="zh-CN" sz="1800" b="1" kern="0" dirty="0" smtClean="0"/>
              <a:t> b 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	</a:t>
            </a:r>
            <a:r>
              <a:rPr lang="en-US" altLang="zh-CN" sz="1800" b="1" kern="0" dirty="0" err="1" smtClean="0"/>
              <a:t>setPoint</a:t>
            </a:r>
            <a:r>
              <a:rPr lang="en-US" altLang="zh-CN" sz="1800" b="1" kern="0" dirty="0" smtClean="0"/>
              <a:t>( a, b 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}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void Point::</a:t>
            </a:r>
            <a:r>
              <a:rPr lang="en-US" altLang="zh-CN" sz="1800" b="1" kern="0" dirty="0" err="1" smtClean="0"/>
              <a:t>setPoint</a:t>
            </a:r>
            <a:r>
              <a:rPr lang="en-US" altLang="zh-CN" sz="1800" b="1" kern="0" dirty="0" smtClean="0"/>
              <a:t>( </a:t>
            </a:r>
            <a:r>
              <a:rPr lang="en-US" altLang="zh-CN" sz="1800" b="1" kern="0" dirty="0" err="1" smtClean="0"/>
              <a:t>int</a:t>
            </a:r>
            <a:r>
              <a:rPr lang="en-US" altLang="zh-CN" sz="1800" b="1" kern="0" dirty="0" smtClean="0"/>
              <a:t> a, </a:t>
            </a:r>
            <a:r>
              <a:rPr lang="en-US" altLang="zh-CN" sz="1800" b="1" kern="0" dirty="0" err="1" smtClean="0"/>
              <a:t>int</a:t>
            </a:r>
            <a:r>
              <a:rPr lang="en-US" altLang="zh-CN" sz="1800" b="1" kern="0" dirty="0" smtClean="0"/>
              <a:t> b )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{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   	x = a;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   	y = b;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}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>
                <a:solidFill>
                  <a:srgbClr val="00B050"/>
                </a:solidFill>
              </a:rPr>
              <a:t>void Point::print() </a:t>
            </a:r>
            <a:r>
              <a:rPr lang="en-US" altLang="zh-CN" sz="1800" b="1" kern="0" dirty="0" err="1" smtClean="0">
                <a:solidFill>
                  <a:srgbClr val="00B050"/>
                </a:solidFill>
              </a:rPr>
              <a:t>const</a:t>
            </a:r>
            <a:r>
              <a:rPr lang="en-US" altLang="zh-CN" sz="1800" b="1" kern="0" dirty="0" smtClean="0">
                <a:solidFill>
                  <a:srgbClr val="00B050"/>
                </a:solidFill>
              </a:rPr>
              <a:t>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>
                <a:solidFill>
                  <a:srgbClr val="00B050"/>
                </a:solidFill>
              </a:rPr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>
                <a:solidFill>
                  <a:srgbClr val="00B050"/>
                </a:solidFill>
              </a:rPr>
              <a:t>	</a:t>
            </a:r>
            <a:r>
              <a:rPr lang="en-US" altLang="zh-CN" sz="1800" b="1" kern="0" dirty="0" err="1" smtClean="0">
                <a:solidFill>
                  <a:srgbClr val="00B050"/>
                </a:solidFill>
              </a:rPr>
              <a:t>cout</a:t>
            </a:r>
            <a:r>
              <a:rPr lang="en-US" altLang="zh-CN" sz="1800" b="1" kern="0" dirty="0" smtClean="0">
                <a:solidFill>
                  <a:srgbClr val="00B050"/>
                </a:solidFill>
              </a:rPr>
              <a:t> &lt;&lt; '[' &lt;&lt; x &lt;&lt; ", " &lt;&lt; y &lt;&lt; ']';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>
                <a:solidFill>
                  <a:srgbClr val="00B050"/>
                </a:solidFill>
              </a:rPr>
              <a:t>} </a:t>
            </a:r>
            <a:endParaRPr lang="en-US" altLang="zh-CN" sz="1800" b="1" kern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4311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5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5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5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5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5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54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124744"/>
            <a:ext cx="4680520" cy="561662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err="1" smtClean="0">
                <a:solidFill>
                  <a:srgbClr val="FF0000"/>
                </a:solidFill>
              </a:rPr>
              <a:t>Circle.h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1800" b="1" dirty="0"/>
              <a:t>#</a:t>
            </a:r>
            <a:r>
              <a:rPr lang="en-US" altLang="zh-CN" sz="1800" b="1" dirty="0" err="1"/>
              <a:t>ifndef</a:t>
            </a:r>
            <a:r>
              <a:rPr lang="en-US" altLang="zh-CN" sz="1800" b="1" dirty="0"/>
              <a:t> CIRCLE_H              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#define CIRCLE_H              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#include "</a:t>
            </a:r>
            <a:r>
              <a:rPr lang="en-US" altLang="zh-CN" sz="1800" b="1" dirty="0" err="1"/>
              <a:t>point.h</a:t>
            </a:r>
            <a:r>
              <a:rPr lang="en-US" altLang="zh-CN" sz="1800" b="1" dirty="0"/>
              <a:t>"              </a:t>
            </a:r>
            <a:r>
              <a:rPr lang="en-US" altLang="zh-CN" sz="1800" b="1" dirty="0" smtClean="0"/>
              <a:t>           </a:t>
            </a:r>
            <a:endParaRPr lang="en-US" altLang="zh-CN" sz="1800" b="1" dirty="0"/>
          </a:p>
          <a:p>
            <a:pPr eaLnBrk="1" hangingPunct="1">
              <a:buFontTx/>
              <a:buNone/>
            </a:pPr>
            <a:r>
              <a:rPr lang="en-US" altLang="zh-CN" sz="1800" b="1" dirty="0"/>
              <a:t>class Circle : public Point {          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public:               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</a:t>
            </a:r>
            <a:r>
              <a:rPr lang="en-US" altLang="zh-CN" sz="1800" b="1" dirty="0" smtClean="0"/>
              <a:t>Circle(double </a:t>
            </a:r>
            <a:r>
              <a:rPr lang="en-US" altLang="zh-CN" sz="1800" b="1" dirty="0"/>
              <a:t>r = 0.0,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x = 0,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y = </a:t>
            </a:r>
            <a:r>
              <a:rPr lang="en-US" altLang="zh-CN" sz="1800" b="1" dirty="0" smtClean="0"/>
              <a:t>0);  </a:t>
            </a:r>
            <a:endParaRPr lang="en-US" altLang="zh-CN" sz="1800" b="1" dirty="0"/>
          </a:p>
          <a:p>
            <a:pPr eaLnBrk="1" hangingPunct="1"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    </a:t>
            </a:r>
            <a:r>
              <a:rPr lang="en-US" altLang="zh-CN" sz="1800" b="1" dirty="0" smtClean="0"/>
              <a:t>void </a:t>
            </a:r>
            <a:r>
              <a:rPr lang="en-US" altLang="zh-CN" sz="1800" b="1" dirty="0" err="1" smtClean="0"/>
              <a:t>setRadius</a:t>
            </a:r>
            <a:r>
              <a:rPr lang="en-US" altLang="zh-CN" sz="1800" b="1" dirty="0" smtClean="0"/>
              <a:t>(double);            </a:t>
            </a:r>
            <a:endParaRPr lang="en-US" altLang="zh-CN" sz="1800" b="1" dirty="0"/>
          </a:p>
          <a:p>
            <a:pPr eaLnBrk="1" hangingPunct="1">
              <a:buFontTx/>
              <a:buNone/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</a:t>
            </a:r>
            <a:r>
              <a:rPr lang="en-US" altLang="zh-CN" sz="1800" b="1" dirty="0" smtClean="0"/>
              <a:t>double </a:t>
            </a:r>
            <a:r>
              <a:rPr lang="en-US" altLang="zh-CN" sz="1800" b="1" dirty="0" err="1"/>
              <a:t>getRadius</a:t>
            </a:r>
            <a:r>
              <a:rPr lang="en-US" altLang="zh-CN" sz="1800" b="1" dirty="0"/>
              <a:t>() 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;             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virtual </a:t>
            </a:r>
            <a:r>
              <a:rPr lang="en-US" altLang="zh-CN" sz="1800" b="1" dirty="0">
                <a:solidFill>
                  <a:schemeClr val="accent2"/>
                </a:solidFill>
              </a:rPr>
              <a:t>double area() </a:t>
            </a:r>
            <a:r>
              <a:rPr lang="en-US" altLang="zh-CN" sz="1800" b="1" dirty="0" err="1">
                <a:solidFill>
                  <a:schemeClr val="accent2"/>
                </a:solidFill>
              </a:rPr>
              <a:t>const</a:t>
            </a:r>
            <a:r>
              <a:rPr lang="en-US" altLang="zh-CN" sz="1800" b="1" dirty="0">
                <a:solidFill>
                  <a:schemeClr val="accent2"/>
                </a:solidFill>
              </a:rPr>
              <a:t>;            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virtual </a:t>
            </a:r>
            <a:r>
              <a:rPr lang="en-US" altLang="zh-CN" sz="1800" b="1" dirty="0"/>
              <a:t>void </a:t>
            </a:r>
            <a:r>
              <a:rPr lang="en-US" altLang="zh-CN" sz="1800" b="1" dirty="0" err="1"/>
              <a:t>printShapeName</a:t>
            </a:r>
            <a:r>
              <a:rPr lang="en-US" altLang="zh-CN" sz="1800" b="1" dirty="0"/>
              <a:t>() </a:t>
            </a:r>
            <a:r>
              <a:rPr lang="en-US" altLang="zh-CN" sz="1800" b="1" dirty="0" err="1" smtClean="0"/>
              <a:t>const</a:t>
            </a:r>
            <a:endParaRPr lang="en-US" altLang="zh-CN" sz="1800" b="1" dirty="0"/>
          </a:p>
          <a:p>
            <a:pPr eaLnBrk="1" hangingPunct="1">
              <a:buFontTx/>
              <a:buNone/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{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 &lt;&lt; "Circle: "; }      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virtual </a:t>
            </a:r>
            <a:r>
              <a:rPr lang="en-US" altLang="zh-CN" sz="1800" b="1" dirty="0">
                <a:solidFill>
                  <a:schemeClr val="accent2"/>
                </a:solidFill>
              </a:rPr>
              <a:t>void print() </a:t>
            </a:r>
            <a:r>
              <a:rPr lang="en-US" altLang="zh-CN" sz="1800" b="1" dirty="0" err="1">
                <a:solidFill>
                  <a:schemeClr val="accent2"/>
                </a:solidFill>
              </a:rPr>
              <a:t>const</a:t>
            </a:r>
            <a:r>
              <a:rPr lang="en-US" altLang="zh-CN" sz="1800" b="1" dirty="0">
                <a:solidFill>
                  <a:schemeClr val="accent2"/>
                </a:solidFill>
              </a:rPr>
              <a:t>;            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private:               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</a:t>
            </a:r>
            <a:r>
              <a:rPr lang="en-US" altLang="zh-CN" sz="1800" b="1" dirty="0" smtClean="0"/>
              <a:t>double </a:t>
            </a:r>
            <a:r>
              <a:rPr lang="en-US" altLang="zh-CN" sz="1800" b="1" dirty="0"/>
              <a:t>radius; // radius of Circle          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};               </a:t>
            </a:r>
            <a:r>
              <a:rPr lang="en-US" altLang="zh-CN" sz="1800" b="1" dirty="0" smtClean="0"/>
              <a:t>             </a:t>
            </a:r>
            <a:endParaRPr lang="en-US" altLang="zh-CN" sz="1800" b="1" dirty="0"/>
          </a:p>
          <a:p>
            <a:pPr eaLnBrk="1" hangingPunct="1">
              <a:buFontTx/>
              <a:buNone/>
            </a:pPr>
            <a:r>
              <a:rPr lang="en-US" altLang="zh-CN" sz="1800" b="1" dirty="0"/>
              <a:t>#</a:t>
            </a:r>
            <a:r>
              <a:rPr lang="en-US" altLang="zh-CN" sz="1800" b="1" dirty="0" err="1"/>
              <a:t>endif</a:t>
            </a:r>
            <a:r>
              <a:rPr lang="en-US" altLang="zh-CN" sz="1800" b="1" dirty="0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88024" y="1268760"/>
            <a:ext cx="4248472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 kern="0" dirty="0" smtClean="0">
                <a:solidFill>
                  <a:srgbClr val="0000CC"/>
                </a:solidFill>
              </a:rPr>
              <a:t>Circle.cpp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#include "</a:t>
            </a:r>
            <a:r>
              <a:rPr lang="en-US" altLang="zh-CN" sz="1600" b="1" kern="0" dirty="0" err="1" smtClean="0"/>
              <a:t>circle.h</a:t>
            </a:r>
            <a:r>
              <a:rPr lang="en-US" altLang="zh-CN" sz="1600" b="1" kern="0" dirty="0" smtClean="0"/>
              <a:t>"              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         </a:t>
            </a:r>
          </a:p>
          <a:p>
            <a:pPr eaLnBrk="1" hangingPunct="1">
              <a:buFontTx/>
              <a:buNone/>
            </a:pPr>
            <a:r>
              <a:rPr lang="en-US" altLang="zh-CN" sz="1800" b="1" kern="0" dirty="0" smtClean="0"/>
              <a:t>Circle::Circle( double r, </a:t>
            </a:r>
            <a:r>
              <a:rPr lang="en-US" altLang="zh-CN" sz="1800" b="1" kern="0" dirty="0" err="1" smtClean="0"/>
              <a:t>int</a:t>
            </a:r>
            <a:r>
              <a:rPr lang="en-US" altLang="zh-CN" sz="1800" b="1" kern="0" dirty="0" smtClean="0"/>
              <a:t> a, </a:t>
            </a:r>
            <a:r>
              <a:rPr lang="en-US" altLang="zh-CN" sz="1800" b="1" kern="0" dirty="0" err="1" smtClean="0"/>
              <a:t>int</a:t>
            </a:r>
            <a:r>
              <a:rPr lang="en-US" altLang="zh-CN" sz="1800" b="1" kern="0" dirty="0" smtClean="0"/>
              <a:t> b )  : Point( a, b )</a:t>
            </a:r>
          </a:p>
          <a:p>
            <a:pPr eaLnBrk="1" hangingPunct="1">
              <a:buFontTx/>
              <a:buNone/>
            </a:pPr>
            <a:r>
              <a:rPr lang="en-US" altLang="zh-CN" sz="1800" b="1" kern="0" dirty="0"/>
              <a:t> </a:t>
            </a:r>
            <a:r>
              <a:rPr lang="en-US" altLang="zh-CN" sz="1800" b="1" kern="0" dirty="0" smtClean="0"/>
              <a:t>	{ </a:t>
            </a:r>
            <a:r>
              <a:rPr lang="en-US" altLang="zh-CN" sz="1800" b="1" kern="0" dirty="0" err="1" smtClean="0"/>
              <a:t>setRadius</a:t>
            </a:r>
            <a:r>
              <a:rPr lang="en-US" altLang="zh-CN" sz="1800" b="1" kern="0" dirty="0" smtClean="0"/>
              <a:t>( r ); }                     </a:t>
            </a:r>
          </a:p>
          <a:p>
            <a:pPr eaLnBrk="1" hangingPunct="1">
              <a:buFontTx/>
              <a:buNone/>
            </a:pPr>
            <a:r>
              <a:rPr lang="en-US" altLang="zh-CN" sz="1800" b="1" kern="0" dirty="0" smtClean="0"/>
              <a:t>void Circle::</a:t>
            </a:r>
            <a:r>
              <a:rPr lang="en-US" altLang="zh-CN" sz="1800" b="1" kern="0" dirty="0" err="1" smtClean="0"/>
              <a:t>setRadius</a:t>
            </a:r>
            <a:r>
              <a:rPr lang="en-US" altLang="zh-CN" sz="1800" b="1" kern="0" dirty="0" smtClean="0"/>
              <a:t>( double r ) { radius = r &gt; 0 ? r : 0; }             </a:t>
            </a:r>
          </a:p>
          <a:p>
            <a:pPr eaLnBrk="1" hangingPunct="1">
              <a:buFontTx/>
              <a:buNone/>
            </a:pPr>
            <a:r>
              <a:rPr lang="en-US" altLang="zh-CN" sz="1800" b="1" kern="0" dirty="0" smtClean="0"/>
              <a:t>double Circle::</a:t>
            </a:r>
            <a:r>
              <a:rPr lang="en-US" altLang="zh-CN" sz="1800" b="1" kern="0" dirty="0" err="1" smtClean="0"/>
              <a:t>getRadius</a:t>
            </a:r>
            <a:r>
              <a:rPr lang="en-US" altLang="zh-CN" sz="1800" b="1" kern="0" dirty="0" smtClean="0"/>
              <a:t>() </a:t>
            </a:r>
            <a:r>
              <a:rPr lang="en-US" altLang="zh-CN" sz="1800" b="1" kern="0" dirty="0" err="1" smtClean="0"/>
              <a:t>const</a:t>
            </a:r>
            <a:r>
              <a:rPr lang="en-US" altLang="zh-CN" sz="1800" b="1" kern="0" dirty="0" smtClean="0"/>
              <a:t> { return radius; }                 </a:t>
            </a:r>
          </a:p>
          <a:p>
            <a:pPr eaLnBrk="1" hangingPunct="1">
              <a:buFontTx/>
              <a:buNone/>
            </a:pPr>
            <a:r>
              <a:rPr lang="en-US" altLang="zh-CN" sz="1800" b="1" kern="0" dirty="0" smtClean="0">
                <a:solidFill>
                  <a:srgbClr val="00B050"/>
                </a:solidFill>
              </a:rPr>
              <a:t>double Circle::area() </a:t>
            </a:r>
            <a:r>
              <a:rPr lang="en-US" altLang="zh-CN" sz="1800" b="1" kern="0" dirty="0" err="1" smtClean="0">
                <a:solidFill>
                  <a:srgbClr val="00B050"/>
                </a:solidFill>
              </a:rPr>
              <a:t>const</a:t>
            </a:r>
            <a:r>
              <a:rPr lang="en-US" altLang="zh-CN" sz="1800" b="1" kern="0" dirty="0" smtClean="0">
                <a:solidFill>
                  <a:srgbClr val="00B050"/>
                </a:solidFill>
              </a:rPr>
              <a:t>             </a:t>
            </a:r>
          </a:p>
          <a:p>
            <a:pPr eaLnBrk="1" hangingPunct="1">
              <a:buFontTx/>
              <a:buNone/>
            </a:pPr>
            <a:r>
              <a:rPr lang="en-US" altLang="zh-CN" sz="1800" b="1" kern="0" dirty="0" smtClean="0">
                <a:solidFill>
                  <a:srgbClr val="00B050"/>
                </a:solidFill>
              </a:rPr>
              <a:t>{    return 3.14159 * radius * radius;    }                   </a:t>
            </a:r>
          </a:p>
          <a:p>
            <a:pPr eaLnBrk="1" hangingPunct="1">
              <a:buFontTx/>
              <a:buNone/>
            </a:pPr>
            <a:r>
              <a:rPr lang="en-US" altLang="zh-CN" sz="1800" b="1" kern="0" dirty="0" smtClean="0">
                <a:solidFill>
                  <a:srgbClr val="00B050"/>
                </a:solidFill>
              </a:rPr>
              <a:t>void Circle::print() </a:t>
            </a:r>
            <a:r>
              <a:rPr lang="en-US" altLang="zh-CN" sz="1800" b="1" kern="0" dirty="0" err="1" smtClean="0">
                <a:solidFill>
                  <a:srgbClr val="00B050"/>
                </a:solidFill>
              </a:rPr>
              <a:t>const</a:t>
            </a:r>
            <a:r>
              <a:rPr lang="en-US" altLang="zh-CN" sz="1800" b="1" kern="0" dirty="0" smtClean="0">
                <a:solidFill>
                  <a:srgbClr val="00B050"/>
                </a:solidFill>
              </a:rPr>
              <a:t>             </a:t>
            </a:r>
          </a:p>
          <a:p>
            <a:pPr eaLnBrk="1" hangingPunct="1">
              <a:buFontTx/>
              <a:buNone/>
            </a:pPr>
            <a:r>
              <a:rPr lang="en-US" altLang="zh-CN" sz="1800" b="1" kern="0" dirty="0" smtClean="0">
                <a:solidFill>
                  <a:srgbClr val="00B050"/>
                </a:solidFill>
              </a:rPr>
              <a:t>{    Point::print();</a:t>
            </a:r>
          </a:p>
          <a:p>
            <a:pPr eaLnBrk="1" hangingPunct="1">
              <a:buFontTx/>
              <a:buNone/>
            </a:pPr>
            <a:r>
              <a:rPr lang="en-US" altLang="zh-CN" sz="1800" b="1" kern="0" dirty="0">
                <a:solidFill>
                  <a:srgbClr val="00B050"/>
                </a:solidFill>
              </a:rPr>
              <a:t>	</a:t>
            </a:r>
            <a:r>
              <a:rPr lang="en-US" altLang="zh-CN" sz="1800" b="1" kern="0" dirty="0" err="1" smtClean="0">
                <a:solidFill>
                  <a:srgbClr val="00B050"/>
                </a:solidFill>
              </a:rPr>
              <a:t>cout</a:t>
            </a:r>
            <a:r>
              <a:rPr lang="en-US" altLang="zh-CN" sz="1800" b="1" kern="0" dirty="0" smtClean="0">
                <a:solidFill>
                  <a:srgbClr val="00B050"/>
                </a:solidFill>
              </a:rPr>
              <a:t> &lt;&lt; "; Radius = " &lt;&lt; radius;        </a:t>
            </a:r>
          </a:p>
          <a:p>
            <a:pPr eaLnBrk="1" hangingPunct="1">
              <a:buFontTx/>
              <a:buNone/>
            </a:pPr>
            <a:r>
              <a:rPr lang="en-US" altLang="zh-CN" sz="1800" b="1" kern="0" dirty="0" smtClean="0">
                <a:solidFill>
                  <a:srgbClr val="00B050"/>
                </a:solidFill>
              </a:rPr>
              <a:t>}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 smtClean="0"/>
              <a:t> 	</a:t>
            </a:r>
            <a:endParaRPr lang="en-US" altLang="zh-CN" sz="1800" b="1" kern="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73672"/>
            <a:ext cx="8229600" cy="81119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5.4.2  </a:t>
            </a:r>
            <a:r>
              <a:rPr lang="zh-CN" altLang="zh-CN" sz="3600" b="1" dirty="0">
                <a:solidFill>
                  <a:srgbClr val="C00000"/>
                </a:solidFill>
              </a:rPr>
              <a:t>抽象类的应用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016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7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74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4609901" cy="568863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err="1" smtClean="0">
                <a:solidFill>
                  <a:srgbClr val="FF0000"/>
                </a:solidFill>
              </a:rPr>
              <a:t>Cylinder.h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1600" b="1" dirty="0" smtClean="0"/>
              <a:t>#</a:t>
            </a:r>
            <a:r>
              <a:rPr lang="en-US" altLang="zh-CN" sz="1600" b="1" dirty="0" err="1"/>
              <a:t>ifndef</a:t>
            </a:r>
            <a:r>
              <a:rPr lang="en-US" altLang="zh-CN" sz="1600" b="1" dirty="0"/>
              <a:t> CYLINDR_H              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#define CYLINDR_H              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#include "</a:t>
            </a:r>
            <a:r>
              <a:rPr lang="en-US" altLang="zh-CN" sz="1600" b="1" dirty="0" err="1"/>
              <a:t>circle.h</a:t>
            </a:r>
            <a:r>
              <a:rPr lang="en-US" altLang="zh-CN" sz="1600" b="1" dirty="0"/>
              <a:t>"              </a:t>
            </a:r>
            <a:r>
              <a:rPr lang="en-US" altLang="zh-CN" sz="1600" b="1" dirty="0" smtClean="0"/>
              <a:t>              </a:t>
            </a:r>
            <a:endParaRPr lang="en-US" altLang="zh-CN" sz="1600" b="1" dirty="0"/>
          </a:p>
          <a:p>
            <a:pPr eaLnBrk="1" hangingPunct="1">
              <a:buFontTx/>
              <a:buNone/>
            </a:pPr>
            <a:r>
              <a:rPr lang="en-US" altLang="zh-CN" sz="1600" b="1" dirty="0"/>
              <a:t>class Cylinder : public Circle {          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public:               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	Cylinder( double h = 0.0, double r = 0.0,      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x = 0,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y = 0 );      </a:t>
            </a:r>
            <a:r>
              <a:rPr lang="en-US" altLang="zh-CN" sz="1600" b="1" dirty="0" smtClean="0"/>
              <a:t>              </a:t>
            </a:r>
            <a:endParaRPr lang="en-US" altLang="zh-CN" sz="1600" b="1" dirty="0"/>
          </a:p>
          <a:p>
            <a:pPr eaLnBrk="1" hangingPunct="1">
              <a:buFontTx/>
              <a:buNone/>
            </a:pPr>
            <a:r>
              <a:rPr lang="en-US" altLang="zh-CN" sz="1600" b="1" dirty="0"/>
              <a:t>	void </a:t>
            </a:r>
            <a:r>
              <a:rPr lang="en-US" altLang="zh-CN" sz="1600" b="1" dirty="0" err="1"/>
              <a:t>setHeight</a:t>
            </a:r>
            <a:r>
              <a:rPr lang="en-US" altLang="zh-CN" sz="1600" b="1" dirty="0"/>
              <a:t>( double );            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	double </a:t>
            </a:r>
            <a:r>
              <a:rPr lang="en-US" altLang="zh-CN" sz="1600" b="1" dirty="0" err="1"/>
              <a:t>getHeight</a:t>
            </a:r>
            <a:r>
              <a:rPr lang="en-US" altLang="zh-CN" sz="1600" b="1" dirty="0"/>
              <a:t>();              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>
                <a:solidFill>
                  <a:srgbClr val="FF3300"/>
                </a:solidFill>
              </a:rPr>
              <a:t>virtual</a:t>
            </a:r>
            <a:r>
              <a:rPr lang="en-US" altLang="zh-CN" sz="1600" b="1" dirty="0">
                <a:solidFill>
                  <a:schemeClr val="hlink"/>
                </a:solidFill>
              </a:rPr>
              <a:t> </a:t>
            </a:r>
            <a:r>
              <a:rPr lang="en-US" altLang="zh-CN" sz="1600" b="1" dirty="0">
                <a:solidFill>
                  <a:schemeClr val="accent2"/>
                </a:solidFill>
              </a:rPr>
              <a:t>double area() </a:t>
            </a:r>
            <a:r>
              <a:rPr lang="en-US" altLang="zh-CN" sz="1600" b="1" dirty="0" err="1">
                <a:solidFill>
                  <a:schemeClr val="accent2"/>
                </a:solidFill>
              </a:rPr>
              <a:t>const</a:t>
            </a:r>
            <a:r>
              <a:rPr lang="en-US" altLang="zh-CN" sz="1600" b="1" dirty="0">
                <a:solidFill>
                  <a:schemeClr val="accent2"/>
                </a:solidFill>
              </a:rPr>
              <a:t>;</a:t>
            </a:r>
            <a:r>
              <a:rPr lang="en-US" altLang="zh-CN" sz="1600" b="1" dirty="0"/>
              <a:t>            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>
                <a:solidFill>
                  <a:srgbClr val="FF3300"/>
                </a:solidFill>
              </a:rPr>
              <a:t>virtual</a:t>
            </a:r>
            <a:r>
              <a:rPr lang="en-US" altLang="zh-CN" sz="1600" b="1" dirty="0"/>
              <a:t> </a:t>
            </a:r>
            <a:r>
              <a:rPr lang="en-US" altLang="zh-CN" sz="1600" b="1" dirty="0">
                <a:solidFill>
                  <a:schemeClr val="accent2"/>
                </a:solidFill>
              </a:rPr>
              <a:t>double volume() </a:t>
            </a:r>
            <a:r>
              <a:rPr lang="en-US" altLang="zh-CN" sz="1600" b="1" dirty="0" err="1">
                <a:solidFill>
                  <a:schemeClr val="accent2"/>
                </a:solidFill>
              </a:rPr>
              <a:t>const</a:t>
            </a:r>
            <a:r>
              <a:rPr lang="en-US" altLang="zh-CN" sz="1600" b="1" dirty="0">
                <a:solidFill>
                  <a:schemeClr val="accent2"/>
                </a:solidFill>
              </a:rPr>
              <a:t>;            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>
                <a:solidFill>
                  <a:srgbClr val="FF3300"/>
                </a:solidFill>
              </a:rPr>
              <a:t>virtual</a:t>
            </a:r>
            <a:r>
              <a:rPr lang="en-US" altLang="zh-CN" sz="1600" b="1" dirty="0">
                <a:solidFill>
                  <a:schemeClr val="hlink"/>
                </a:solidFill>
              </a:rPr>
              <a:t> </a:t>
            </a:r>
            <a:r>
              <a:rPr lang="en-US" altLang="zh-CN" sz="1600" b="1" dirty="0"/>
              <a:t>void </a:t>
            </a:r>
            <a:r>
              <a:rPr lang="en-US" altLang="zh-CN" sz="1600" b="1" dirty="0" err="1"/>
              <a:t>printShapeName</a:t>
            </a:r>
            <a:r>
              <a:rPr lang="en-US" altLang="zh-CN" sz="1600" b="1" dirty="0"/>
              <a:t>() </a:t>
            </a:r>
            <a:r>
              <a:rPr lang="en-US" altLang="zh-CN" sz="1600" b="1" dirty="0" err="1"/>
              <a:t>const</a:t>
            </a:r>
            <a:r>
              <a:rPr lang="en-US" altLang="zh-CN" sz="1600" b="1" dirty="0"/>
              <a:t> {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 &lt;&lt; "Cylinder: ";}        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>
                <a:solidFill>
                  <a:srgbClr val="FF3300"/>
                </a:solidFill>
              </a:rPr>
              <a:t>virtual</a:t>
            </a:r>
            <a:r>
              <a:rPr lang="en-US" altLang="zh-CN" sz="1600" b="1" dirty="0"/>
              <a:t> </a:t>
            </a:r>
            <a:r>
              <a:rPr lang="en-US" altLang="zh-CN" sz="1600" b="1" dirty="0">
                <a:solidFill>
                  <a:schemeClr val="accent2"/>
                </a:solidFill>
              </a:rPr>
              <a:t>void print() </a:t>
            </a:r>
            <a:r>
              <a:rPr lang="en-US" altLang="zh-CN" sz="1600" b="1" dirty="0" err="1">
                <a:solidFill>
                  <a:schemeClr val="accent2"/>
                </a:solidFill>
              </a:rPr>
              <a:t>const</a:t>
            </a:r>
            <a:r>
              <a:rPr lang="en-US" altLang="zh-CN" sz="1600" b="1" dirty="0">
                <a:solidFill>
                  <a:schemeClr val="accent2"/>
                </a:solidFill>
              </a:rPr>
              <a:t>;            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private:               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	double height; 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};               </a:t>
            </a:r>
            <a:r>
              <a:rPr lang="en-US" altLang="zh-CN" sz="1600" b="1" dirty="0" smtClean="0"/>
              <a:t>            </a:t>
            </a:r>
            <a:endParaRPr lang="en-US" altLang="zh-CN" sz="1600" b="1" dirty="0"/>
          </a:p>
          <a:p>
            <a:pPr eaLnBrk="1" hangingPunct="1">
              <a:buFontTx/>
              <a:buNone/>
            </a:pPr>
            <a:r>
              <a:rPr lang="en-US" altLang="zh-CN" sz="1600" b="1" dirty="0"/>
              <a:t>#</a:t>
            </a:r>
            <a:r>
              <a:rPr lang="en-US" altLang="zh-CN" sz="1600" b="1" dirty="0" err="1"/>
              <a:t>endif</a:t>
            </a:r>
            <a:r>
              <a:rPr lang="en-US" altLang="zh-CN" sz="1600" b="1" dirty="0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89413" y="1111138"/>
            <a:ext cx="4175075" cy="5571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kern="0" dirty="0" smtClean="0">
                <a:solidFill>
                  <a:srgbClr val="0000CC"/>
                </a:solidFill>
              </a:rPr>
              <a:t>Cylinder.cpp</a:t>
            </a:r>
            <a:endParaRPr lang="en-US" altLang="zh-CN" sz="2800" kern="0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#include "</a:t>
            </a:r>
            <a:r>
              <a:rPr lang="en-US" altLang="zh-CN" sz="1600" b="1" kern="0" dirty="0" err="1" smtClean="0"/>
              <a:t>cylindr.h</a:t>
            </a:r>
            <a:r>
              <a:rPr lang="en-US" altLang="zh-CN" sz="1600" b="1" kern="0" dirty="0" smtClean="0"/>
              <a:t>"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Cylinder::Cylinder( double h, double r, </a:t>
            </a:r>
            <a:r>
              <a:rPr lang="en-US" altLang="zh-CN" sz="1600" b="1" kern="0" dirty="0" err="1" smtClean="0"/>
              <a:t>int</a:t>
            </a:r>
            <a:r>
              <a:rPr lang="en-US" altLang="zh-CN" sz="1600" b="1" kern="0" dirty="0" smtClean="0"/>
              <a:t> x, </a:t>
            </a:r>
            <a:r>
              <a:rPr lang="en-US" altLang="zh-CN" sz="1600" b="1" kern="0" dirty="0" err="1" smtClean="0"/>
              <a:t>int</a:t>
            </a:r>
            <a:r>
              <a:rPr lang="en-US" altLang="zh-CN" sz="1600" b="1" kern="0" dirty="0" smtClean="0"/>
              <a:t> y ) : Circle( r, x, y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{ 	</a:t>
            </a:r>
            <a:r>
              <a:rPr lang="en-US" altLang="zh-CN" sz="1600" b="1" kern="0" dirty="0" err="1" smtClean="0"/>
              <a:t>setHeight</a:t>
            </a:r>
            <a:r>
              <a:rPr lang="en-US" altLang="zh-CN" sz="1600" b="1" kern="0" dirty="0" smtClean="0"/>
              <a:t>( h ); }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void Cylinder::</a:t>
            </a:r>
            <a:r>
              <a:rPr lang="en-US" altLang="zh-CN" sz="1600" b="1" kern="0" dirty="0" err="1" smtClean="0"/>
              <a:t>setHeight</a:t>
            </a:r>
            <a:r>
              <a:rPr lang="en-US" altLang="zh-CN" sz="1600" b="1" kern="0" dirty="0" smtClean="0"/>
              <a:t>( double h )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{   height = h &gt; 0 ? h : 0; }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double Cylinder::</a:t>
            </a:r>
            <a:r>
              <a:rPr lang="en-US" altLang="zh-CN" sz="1600" b="1" kern="0" dirty="0" err="1" smtClean="0"/>
              <a:t>getHeight</a:t>
            </a:r>
            <a:r>
              <a:rPr lang="en-US" altLang="zh-CN" sz="1600" b="1" kern="0" dirty="0" smtClean="0"/>
              <a:t>() { return height; }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>
                <a:solidFill>
                  <a:srgbClr val="00B050"/>
                </a:solidFill>
              </a:rPr>
              <a:t>double Cylinder::area() </a:t>
            </a:r>
            <a:r>
              <a:rPr lang="en-US" altLang="zh-CN" sz="1600" b="1" kern="0" dirty="0" err="1" smtClean="0">
                <a:solidFill>
                  <a:srgbClr val="00B050"/>
                </a:solidFill>
              </a:rPr>
              <a:t>const</a:t>
            </a:r>
            <a:r>
              <a:rPr lang="en-US" altLang="zh-CN" sz="1600" b="1" kern="0" dirty="0" smtClean="0">
                <a:solidFill>
                  <a:srgbClr val="00B050"/>
                </a:solidFill>
              </a:rPr>
              <a:t>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>
                <a:solidFill>
                  <a:srgbClr val="00B050"/>
                </a:solidFill>
              </a:rPr>
              <a:t>{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>
                <a:solidFill>
                  <a:srgbClr val="00B050"/>
                </a:solidFill>
              </a:rPr>
              <a:t>     return 2 * Circle::area() + 2 * 3.14159 * </a:t>
            </a:r>
            <a:r>
              <a:rPr lang="en-US" altLang="zh-CN" sz="1600" b="1" kern="0" dirty="0" err="1" smtClean="0">
                <a:solidFill>
                  <a:srgbClr val="00B050"/>
                </a:solidFill>
              </a:rPr>
              <a:t>getRadius</a:t>
            </a:r>
            <a:r>
              <a:rPr lang="en-US" altLang="zh-CN" sz="1600" b="1" kern="0" dirty="0" smtClean="0">
                <a:solidFill>
                  <a:srgbClr val="00B050"/>
                </a:solidFill>
              </a:rPr>
              <a:t>() * height;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>
                <a:solidFill>
                  <a:srgbClr val="00B050"/>
                </a:solidFill>
              </a:rPr>
              <a:t>}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>
                <a:solidFill>
                  <a:srgbClr val="00B050"/>
                </a:solidFill>
              </a:rPr>
              <a:t>double Cylinder::volume() </a:t>
            </a:r>
            <a:r>
              <a:rPr lang="en-US" altLang="zh-CN" sz="1600" b="1" kern="0" dirty="0" err="1" smtClean="0">
                <a:solidFill>
                  <a:srgbClr val="00B050"/>
                </a:solidFill>
              </a:rPr>
              <a:t>const</a:t>
            </a:r>
            <a:r>
              <a:rPr lang="en-US" altLang="zh-CN" sz="1600" b="1" kern="0" dirty="0" smtClean="0">
                <a:solidFill>
                  <a:srgbClr val="00B050"/>
                </a:solidFill>
              </a:rPr>
              <a:t>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>
                <a:solidFill>
                  <a:srgbClr val="00B050"/>
                </a:solidFill>
              </a:rPr>
              <a:t>{  	return Circle::area() * height; }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>
                <a:solidFill>
                  <a:srgbClr val="00B050"/>
                </a:solidFill>
              </a:rPr>
              <a:t>void Cylinder::print() </a:t>
            </a:r>
            <a:r>
              <a:rPr lang="en-US" altLang="zh-CN" sz="1600" b="1" kern="0" dirty="0" err="1" smtClean="0">
                <a:solidFill>
                  <a:srgbClr val="00B050"/>
                </a:solidFill>
              </a:rPr>
              <a:t>const</a:t>
            </a:r>
            <a:r>
              <a:rPr lang="en-US" altLang="zh-CN" sz="1600" b="1" kern="0" dirty="0" smtClean="0">
                <a:solidFill>
                  <a:srgbClr val="00B050"/>
                </a:solidFill>
              </a:rPr>
              <a:t>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>
                <a:solidFill>
                  <a:srgbClr val="00B050"/>
                </a:solidFill>
              </a:rPr>
              <a:t>{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>
                <a:solidFill>
                  <a:srgbClr val="00B050"/>
                </a:solidFill>
              </a:rPr>
              <a:t>   	Circle::print();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>
                <a:solidFill>
                  <a:srgbClr val="00B050"/>
                </a:solidFill>
              </a:rPr>
              <a:t>   	</a:t>
            </a:r>
            <a:r>
              <a:rPr lang="en-US" altLang="zh-CN" sz="1600" b="1" kern="0" dirty="0" err="1" smtClean="0">
                <a:solidFill>
                  <a:srgbClr val="00B050"/>
                </a:solidFill>
              </a:rPr>
              <a:t>cout</a:t>
            </a:r>
            <a:r>
              <a:rPr lang="en-US" altLang="zh-CN" sz="1600" b="1" kern="0" dirty="0" smtClean="0">
                <a:solidFill>
                  <a:srgbClr val="00B050"/>
                </a:solidFill>
              </a:rPr>
              <a:t> &lt;&lt; "; Height = " &lt;&lt; height;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>
                <a:solidFill>
                  <a:srgbClr val="00B050"/>
                </a:solidFill>
              </a:rPr>
              <a:t>}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600" b="1" kern="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73672"/>
            <a:ext cx="8229600" cy="81119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5.4.2  </a:t>
            </a:r>
            <a:r>
              <a:rPr lang="zh-CN" altLang="zh-CN" sz="3600" b="1" dirty="0">
                <a:solidFill>
                  <a:srgbClr val="C00000"/>
                </a:solidFill>
              </a:rPr>
              <a:t>抽象类的应用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068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9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9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9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9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9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9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9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9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95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95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576362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main.cpp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908" y="1124744"/>
            <a:ext cx="8715572" cy="561662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b="1" dirty="0" smtClean="0"/>
              <a:t>#</a:t>
            </a:r>
            <a:r>
              <a:rPr lang="en-US" altLang="zh-CN" sz="1600" b="1" dirty="0"/>
              <a:t>include &lt;</a:t>
            </a:r>
            <a:r>
              <a:rPr lang="en-US" altLang="zh-CN" sz="1600" b="1" dirty="0" err="1"/>
              <a:t>iostream.h</a:t>
            </a:r>
            <a:r>
              <a:rPr lang="en-US" altLang="zh-CN" sz="1600" b="1" dirty="0"/>
              <a:t>&gt;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b="1" dirty="0"/>
              <a:t>#include &lt;</a:t>
            </a:r>
            <a:r>
              <a:rPr lang="en-US" altLang="zh-CN" sz="1600" b="1" dirty="0" err="1"/>
              <a:t>iomanip.h</a:t>
            </a:r>
            <a:r>
              <a:rPr lang="en-US" altLang="zh-CN" sz="1600" b="1" dirty="0"/>
              <a:t>&gt;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b="1" dirty="0"/>
              <a:t>#include "</a:t>
            </a:r>
            <a:r>
              <a:rPr lang="en-US" altLang="zh-CN" sz="1600" b="1" dirty="0" err="1"/>
              <a:t>shape.h</a:t>
            </a:r>
            <a:r>
              <a:rPr lang="en-US" altLang="zh-CN" sz="1600" b="1" dirty="0"/>
              <a:t>"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b="1" dirty="0"/>
              <a:t>#include "</a:t>
            </a:r>
            <a:r>
              <a:rPr lang="en-US" altLang="zh-CN" sz="1600" b="1" dirty="0" err="1"/>
              <a:t>point.h</a:t>
            </a:r>
            <a:r>
              <a:rPr lang="en-US" altLang="zh-CN" sz="1600" b="1" dirty="0"/>
              <a:t>"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b="1" dirty="0"/>
              <a:t>#include "</a:t>
            </a:r>
            <a:r>
              <a:rPr lang="en-US" altLang="zh-CN" sz="1600" b="1" dirty="0" err="1"/>
              <a:t>circle.h</a:t>
            </a:r>
            <a:r>
              <a:rPr lang="en-US" altLang="zh-CN" sz="1600" b="1" dirty="0"/>
              <a:t>"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b="1" dirty="0"/>
              <a:t>#include "</a:t>
            </a:r>
            <a:r>
              <a:rPr lang="en-US" altLang="zh-CN" sz="1600" b="1" dirty="0" err="1"/>
              <a:t>cylindr.h</a:t>
            </a:r>
            <a:r>
              <a:rPr lang="en-US" altLang="zh-CN" sz="1600" b="1" dirty="0"/>
              <a:t>"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b="1" dirty="0"/>
              <a:t>u</a:t>
            </a:r>
            <a:r>
              <a:rPr lang="en-US" altLang="zh-CN" sz="1600" b="1" dirty="0" smtClean="0"/>
              <a:t>sing namespace </a:t>
            </a:r>
            <a:r>
              <a:rPr lang="en-US" altLang="zh-CN" sz="1600" b="1" dirty="0" err="1" smtClean="0"/>
              <a:t>std</a:t>
            </a:r>
            <a:r>
              <a:rPr lang="en-US" altLang="zh-CN" sz="1600" b="1" dirty="0" smtClean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void </a:t>
            </a:r>
            <a:r>
              <a:rPr lang="en-US" altLang="zh-CN" sz="1600" b="1" dirty="0" err="1"/>
              <a:t>virtualViaPointer</a:t>
            </a:r>
            <a:r>
              <a:rPr lang="en-US" altLang="zh-CN" sz="1600" b="1" dirty="0"/>
              <a:t>( </a:t>
            </a:r>
            <a:r>
              <a:rPr lang="en-US" altLang="zh-CN" sz="1600" b="1" dirty="0" err="1"/>
              <a:t>const</a:t>
            </a:r>
            <a:r>
              <a:rPr lang="en-US" altLang="zh-CN" sz="1600" b="1" dirty="0"/>
              <a:t> Shape *</a:t>
            </a:r>
            <a:r>
              <a:rPr lang="en-US" altLang="zh-CN" sz="1600" b="1" dirty="0" err="1"/>
              <a:t>baseClassPtr</a:t>
            </a:r>
            <a:r>
              <a:rPr lang="en-US" altLang="zh-CN" sz="1600" b="1" dirty="0"/>
              <a:t> )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{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baseClassPtr</a:t>
            </a:r>
            <a:r>
              <a:rPr lang="en-US" altLang="zh-CN" sz="1600" b="1" dirty="0"/>
              <a:t>-&gt;</a:t>
            </a:r>
            <a:r>
              <a:rPr lang="en-US" altLang="zh-CN" sz="1600" b="1" dirty="0" err="1"/>
              <a:t>printShapeName</a:t>
            </a:r>
            <a:r>
              <a:rPr lang="en-US" altLang="zh-CN" sz="1600" b="1" dirty="0"/>
              <a:t>();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baseClassPtr</a:t>
            </a:r>
            <a:r>
              <a:rPr lang="en-US" altLang="zh-CN" sz="1600" b="1" dirty="0"/>
              <a:t>-&gt;print();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 &lt;&lt; "\</a:t>
            </a:r>
            <a:r>
              <a:rPr lang="en-US" altLang="zh-CN" sz="1600" b="1" dirty="0" err="1"/>
              <a:t>nArea</a:t>
            </a:r>
            <a:r>
              <a:rPr lang="en-US" altLang="zh-CN" sz="1600" b="1" dirty="0"/>
              <a:t> = " &lt;&lt; </a:t>
            </a:r>
            <a:r>
              <a:rPr lang="en-US" altLang="zh-CN" sz="1600" b="1" dirty="0" err="1"/>
              <a:t>baseClassPtr</a:t>
            </a:r>
            <a:r>
              <a:rPr lang="en-US" altLang="zh-CN" sz="1600" b="1" dirty="0"/>
              <a:t>-&gt;area()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	&lt;&lt; "\</a:t>
            </a:r>
            <a:r>
              <a:rPr lang="en-US" altLang="zh-CN" sz="1600" b="1" dirty="0" err="1"/>
              <a:t>nVolume</a:t>
            </a:r>
            <a:r>
              <a:rPr lang="en-US" altLang="zh-CN" sz="1600" b="1" dirty="0"/>
              <a:t> = " &lt;&lt; </a:t>
            </a:r>
            <a:r>
              <a:rPr lang="en-US" altLang="zh-CN" sz="1600" b="1" dirty="0" err="1"/>
              <a:t>baseClassPtr</a:t>
            </a:r>
            <a:r>
              <a:rPr lang="en-US" altLang="zh-CN" sz="1600" b="1" dirty="0"/>
              <a:t>-&gt;volume() &lt;&lt; "\n\n";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}               </a:t>
            </a:r>
            <a:r>
              <a:rPr lang="en-US" altLang="zh-CN" sz="1600" b="1" dirty="0" smtClean="0"/>
              <a:t>        </a:t>
            </a:r>
            <a:endParaRPr lang="en-US" altLang="zh-CN" sz="16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void </a:t>
            </a:r>
            <a:r>
              <a:rPr lang="en-US" altLang="zh-CN" sz="1600" b="1" dirty="0" err="1"/>
              <a:t>virtualViaReference</a:t>
            </a:r>
            <a:r>
              <a:rPr lang="en-US" altLang="zh-CN" sz="1600" b="1" dirty="0"/>
              <a:t>( </a:t>
            </a:r>
            <a:r>
              <a:rPr lang="en-US" altLang="zh-CN" sz="1600" b="1" dirty="0" err="1"/>
              <a:t>const</a:t>
            </a:r>
            <a:r>
              <a:rPr lang="en-US" altLang="zh-CN" sz="1600" b="1" dirty="0"/>
              <a:t> Shape &amp;</a:t>
            </a:r>
            <a:r>
              <a:rPr lang="en-US" altLang="zh-CN" sz="1600" b="1" dirty="0" err="1"/>
              <a:t>baseClassRef</a:t>
            </a:r>
            <a:r>
              <a:rPr lang="en-US" altLang="zh-CN" sz="1600" b="1" dirty="0"/>
              <a:t> )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{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baseClassRef.printShapeName</a:t>
            </a:r>
            <a:r>
              <a:rPr lang="en-US" altLang="zh-CN" sz="1600" b="1" dirty="0"/>
              <a:t>();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baseClassRef.print</a:t>
            </a:r>
            <a:r>
              <a:rPr lang="en-US" altLang="zh-CN" sz="1600" b="1" dirty="0"/>
              <a:t>();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 &lt;&lt; "\</a:t>
            </a:r>
            <a:r>
              <a:rPr lang="en-US" altLang="zh-CN" sz="1600" b="1" dirty="0" err="1"/>
              <a:t>nArea</a:t>
            </a:r>
            <a:r>
              <a:rPr lang="en-US" altLang="zh-CN" sz="1600" b="1" dirty="0"/>
              <a:t> = " &lt;&lt; </a:t>
            </a:r>
            <a:r>
              <a:rPr lang="en-US" altLang="zh-CN" sz="1600" b="1" dirty="0" err="1"/>
              <a:t>baseClassRef.area</a:t>
            </a:r>
            <a:r>
              <a:rPr lang="en-US" altLang="zh-CN" sz="1600" b="1" dirty="0"/>
              <a:t>()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	&lt;&lt; "\</a:t>
            </a:r>
            <a:r>
              <a:rPr lang="en-US" altLang="zh-CN" sz="1600" b="1" dirty="0" err="1"/>
              <a:t>nVolume</a:t>
            </a:r>
            <a:r>
              <a:rPr lang="en-US" altLang="zh-CN" sz="1600" b="1" dirty="0"/>
              <a:t> = " &lt;&lt; </a:t>
            </a:r>
            <a:r>
              <a:rPr lang="en-US" altLang="zh-CN" sz="1600" b="1" dirty="0" err="1"/>
              <a:t>baseClassRef.volume</a:t>
            </a:r>
            <a:r>
              <a:rPr lang="en-US" altLang="zh-CN" sz="1600" b="1" dirty="0"/>
              <a:t>() &lt;&lt; "\n\n";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} 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1617256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41905"/>
            <a:ext cx="3888432" cy="55994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 err="1"/>
              <a:t>int</a:t>
            </a:r>
            <a:r>
              <a:rPr lang="en-US" altLang="zh-CN" sz="1600" b="1" dirty="0"/>
              <a:t> main()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{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 &lt;&lt; </a:t>
            </a:r>
            <a:r>
              <a:rPr lang="en-US" altLang="zh-CN" sz="1600" b="1" dirty="0" err="1"/>
              <a:t>setiosflags</a:t>
            </a:r>
            <a:r>
              <a:rPr lang="en-US" altLang="zh-CN" sz="1600" b="1" dirty="0"/>
              <a:t>( </a:t>
            </a:r>
            <a:r>
              <a:rPr lang="en-US" altLang="zh-CN" sz="1600" b="1" dirty="0" err="1"/>
              <a:t>ios</a:t>
            </a:r>
            <a:r>
              <a:rPr lang="en-US" altLang="zh-CN" sz="1600" b="1" dirty="0"/>
              <a:t>::fixed | </a:t>
            </a:r>
            <a:r>
              <a:rPr lang="en-US" altLang="zh-CN" sz="1600" b="1" dirty="0" err="1"/>
              <a:t>ios</a:t>
            </a:r>
            <a:r>
              <a:rPr lang="en-US" altLang="zh-CN" sz="1600" b="1" dirty="0"/>
              <a:t>::</a:t>
            </a:r>
            <a:r>
              <a:rPr lang="en-US" altLang="zh-CN" sz="1600" b="1" dirty="0" err="1"/>
              <a:t>showpoint</a:t>
            </a:r>
            <a:r>
              <a:rPr lang="en-US" altLang="zh-CN" sz="1600" b="1" dirty="0"/>
              <a:t> )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	&lt;&lt; </a:t>
            </a:r>
            <a:r>
              <a:rPr lang="en-US" altLang="zh-CN" sz="1600" b="1" dirty="0" err="1"/>
              <a:t>setprecision</a:t>
            </a:r>
            <a:r>
              <a:rPr lang="en-US" altLang="zh-CN" sz="1600" b="1" dirty="0"/>
              <a:t>( 2 );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	Point point( 7, 11 );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	Circle circle( 3.5, 22, 8 );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	Cylinder cylinder( 10, 3.3, 10, 10 );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point.printShapeName</a:t>
            </a:r>
            <a:r>
              <a:rPr lang="en-US" altLang="zh-CN" sz="1600" b="1" dirty="0"/>
              <a:t>();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point.print</a:t>
            </a:r>
            <a:r>
              <a:rPr lang="en-US" altLang="zh-CN" sz="1600" b="1" dirty="0"/>
              <a:t>();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 &lt;&lt; '\n';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circle.printShapeName</a:t>
            </a:r>
            <a:r>
              <a:rPr lang="en-US" altLang="zh-CN" sz="1600" b="1" dirty="0"/>
              <a:t>();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circle.print</a:t>
            </a:r>
            <a:r>
              <a:rPr lang="en-US" altLang="zh-CN" sz="1600" b="1" dirty="0"/>
              <a:t>();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 &lt;&lt; '\n';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cylinder.printShapeName</a:t>
            </a:r>
            <a:r>
              <a:rPr lang="en-US" altLang="zh-CN" sz="1600" b="1" dirty="0"/>
              <a:t>();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cylinder.print</a:t>
            </a:r>
            <a:r>
              <a:rPr lang="en-US" altLang="zh-CN" sz="1600" b="1" dirty="0"/>
              <a:t>();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 &lt;&lt; "\n\n"; 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title"/>
          </p:nvPr>
        </p:nvSpPr>
        <p:spPr>
          <a:xfrm>
            <a:off x="611188" y="115888"/>
            <a:ext cx="7772400" cy="792162"/>
          </a:xfrm>
          <a:noFill/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main.cpp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779912" y="1141905"/>
            <a:ext cx="3816424" cy="573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Shape *</a:t>
            </a:r>
            <a:r>
              <a:rPr lang="en-US" altLang="zh-CN" sz="1600" b="1" kern="0" dirty="0" err="1" smtClean="0"/>
              <a:t>arrayOfShapes</a:t>
            </a:r>
            <a:r>
              <a:rPr lang="en-US" altLang="zh-CN" sz="1600" b="1" kern="0" dirty="0" smtClean="0"/>
              <a:t>[ 3 ];   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       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err="1" smtClean="0"/>
              <a:t>arrayOfShapes</a:t>
            </a:r>
            <a:r>
              <a:rPr lang="en-US" altLang="zh-CN" sz="1600" b="1" kern="0" dirty="0" smtClean="0"/>
              <a:t>[ 0 ] = &amp;point;                  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err="1" smtClean="0"/>
              <a:t>arrayOfShapes</a:t>
            </a:r>
            <a:r>
              <a:rPr lang="en-US" altLang="zh-CN" sz="1600" b="1" kern="0" dirty="0" smtClean="0"/>
              <a:t>[ 1 ] = &amp;circle;                 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err="1" smtClean="0"/>
              <a:t>arrayOfShapes</a:t>
            </a:r>
            <a:r>
              <a:rPr lang="en-US" altLang="zh-CN" sz="1600" b="1" kern="0" dirty="0" smtClean="0"/>
              <a:t>[ 2 ] = &amp;cylinder;       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       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err="1" smtClean="0"/>
              <a:t>cout</a:t>
            </a:r>
            <a:r>
              <a:rPr lang="en-US" altLang="zh-CN" sz="1600" b="1" kern="0" dirty="0" smtClean="0"/>
              <a:t> &lt;&lt; "Virtual function calls made off "    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&lt;&lt; "base-class pointers\n";         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       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>
                <a:solidFill>
                  <a:srgbClr val="0000CC"/>
                </a:solidFill>
              </a:rPr>
              <a:t>for ( </a:t>
            </a:r>
            <a:r>
              <a:rPr lang="en-US" altLang="zh-CN" sz="1600" b="1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 </a:t>
            </a:r>
            <a:r>
              <a:rPr lang="en-US" altLang="zh-CN" sz="1600" b="1" kern="0" dirty="0" err="1" smtClean="0">
                <a:solidFill>
                  <a:srgbClr val="0000CC"/>
                </a:solidFill>
              </a:rPr>
              <a:t>i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 = 0; </a:t>
            </a:r>
            <a:r>
              <a:rPr lang="en-US" altLang="zh-CN" sz="1600" b="1" kern="0" dirty="0" err="1" smtClean="0">
                <a:solidFill>
                  <a:srgbClr val="0000CC"/>
                </a:solidFill>
              </a:rPr>
              <a:t>i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 &lt; 3; </a:t>
            </a:r>
            <a:r>
              <a:rPr lang="en-US" altLang="zh-CN" sz="1600" b="1" kern="0" dirty="0" err="1" smtClean="0">
                <a:solidFill>
                  <a:srgbClr val="0000CC"/>
                </a:solidFill>
              </a:rPr>
              <a:t>i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++ ) 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err="1" smtClean="0">
                <a:solidFill>
                  <a:srgbClr val="0000CC"/>
                </a:solidFill>
              </a:rPr>
              <a:t>virtualViaPointer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( </a:t>
            </a:r>
            <a:r>
              <a:rPr lang="en-US" altLang="zh-CN" sz="1600" b="1" kern="0" dirty="0" err="1" smtClean="0">
                <a:solidFill>
                  <a:srgbClr val="0000CC"/>
                </a:solidFill>
              </a:rPr>
              <a:t>arrayOfShapes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[ </a:t>
            </a:r>
            <a:r>
              <a:rPr lang="en-US" altLang="zh-CN" sz="1600" b="1" kern="0" dirty="0" err="1" smtClean="0">
                <a:solidFill>
                  <a:srgbClr val="0000CC"/>
                </a:solidFill>
              </a:rPr>
              <a:t>i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 ] );       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       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err="1" smtClean="0"/>
              <a:t>cout</a:t>
            </a:r>
            <a:r>
              <a:rPr lang="en-US" altLang="zh-CN" sz="1600" b="1" kern="0" dirty="0" smtClean="0"/>
              <a:t> &lt;&lt; "Virtual function calls made off "    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&lt;&lt; "base-class references\n";         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       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>
                <a:solidFill>
                  <a:srgbClr val="0000CC"/>
                </a:solidFill>
              </a:rPr>
              <a:t>for ( </a:t>
            </a:r>
            <a:r>
              <a:rPr lang="en-US" altLang="zh-CN" sz="1600" b="1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 j = 0; j &lt; 3; </a:t>
            </a:r>
            <a:r>
              <a:rPr lang="en-US" altLang="zh-CN" sz="1600" b="1" kern="0" dirty="0" err="1" smtClean="0">
                <a:solidFill>
                  <a:srgbClr val="0000CC"/>
                </a:solidFill>
              </a:rPr>
              <a:t>j++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 ) 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err="1" smtClean="0">
                <a:solidFill>
                  <a:srgbClr val="0000CC"/>
                </a:solidFill>
              </a:rPr>
              <a:t>virtualViaReference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( *</a:t>
            </a:r>
            <a:r>
              <a:rPr lang="en-US" altLang="zh-CN" sz="1600" b="1" kern="0" dirty="0" err="1" smtClean="0">
                <a:solidFill>
                  <a:srgbClr val="0000CC"/>
                </a:solidFill>
              </a:rPr>
              <a:t>arrayOfShapes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[ j ] );       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       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return 0;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} </a:t>
            </a:r>
            <a:endParaRPr lang="en-US" altLang="zh-CN" sz="1600" b="1" kern="0" dirty="0"/>
          </a:p>
        </p:txBody>
      </p:sp>
      <p:sp>
        <p:nvSpPr>
          <p:cNvPr id="5" name="对话气泡: 矩形 1"/>
          <p:cNvSpPr/>
          <p:nvPr/>
        </p:nvSpPr>
        <p:spPr>
          <a:xfrm>
            <a:off x="7394223" y="2819584"/>
            <a:ext cx="1642872" cy="792088"/>
          </a:xfrm>
          <a:prstGeom prst="wedgeRectCallout">
            <a:avLst>
              <a:gd name="adj1" fmla="val -90858"/>
              <a:gd name="adj2" fmla="val 7312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1" dirty="0">
                <a:solidFill>
                  <a:schemeClr val="tx1"/>
                </a:solidFill>
              </a:rPr>
              <a:t>通过基类指针调用</a:t>
            </a:r>
            <a:r>
              <a:rPr lang="en-US" altLang="zh-CN" sz="1400" b="1" dirty="0">
                <a:solidFill>
                  <a:schemeClr val="tx1"/>
                </a:solidFill>
              </a:rPr>
              <a:t>3</a:t>
            </a:r>
            <a:r>
              <a:rPr lang="zh-CN" altLang="en-US" sz="1400" b="1" dirty="0">
                <a:solidFill>
                  <a:schemeClr val="tx1"/>
                </a:solidFill>
              </a:rPr>
              <a:t>个不同派生类对象，实现多态</a:t>
            </a:r>
          </a:p>
        </p:txBody>
      </p:sp>
      <p:sp>
        <p:nvSpPr>
          <p:cNvPr id="6" name="对话气泡: 矩形 5"/>
          <p:cNvSpPr/>
          <p:nvPr/>
        </p:nvSpPr>
        <p:spPr>
          <a:xfrm>
            <a:off x="7437946" y="4532925"/>
            <a:ext cx="1599149" cy="990281"/>
          </a:xfrm>
          <a:prstGeom prst="wedgeRectCallout">
            <a:avLst>
              <a:gd name="adj1" fmla="val -89710"/>
              <a:gd name="adj2" fmla="val 636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1" dirty="0">
                <a:solidFill>
                  <a:schemeClr val="tx1"/>
                </a:solidFill>
              </a:rPr>
              <a:t>通过基类引用调用</a:t>
            </a:r>
            <a:r>
              <a:rPr lang="en-US" altLang="zh-CN" sz="1400" b="1" dirty="0">
                <a:solidFill>
                  <a:schemeClr val="tx1"/>
                </a:solidFill>
              </a:rPr>
              <a:t>3</a:t>
            </a:r>
            <a:r>
              <a:rPr lang="zh-CN" altLang="en-US" sz="1400" b="1" dirty="0">
                <a:solidFill>
                  <a:schemeClr val="tx1"/>
                </a:solidFill>
              </a:rPr>
              <a:t>个不同派生类对象，实现多态</a:t>
            </a:r>
          </a:p>
        </p:txBody>
      </p:sp>
    </p:spTree>
    <p:extLst>
      <p:ext uri="{BB962C8B-B14F-4D97-AF65-F5344CB8AC3E}">
        <p14:creationId xmlns:p14="http://schemas.microsoft.com/office/powerpoint/2010/main" val="27524815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3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3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3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3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3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3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3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3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3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3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3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3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3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3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3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3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3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3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3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3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3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3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3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3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3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3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3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3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3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3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3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3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3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3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3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3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36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36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36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36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36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36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5360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360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360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5360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360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360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360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360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360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5360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360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360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6350866" y="1627957"/>
            <a:ext cx="576262" cy="1428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6350866" y="1772419"/>
            <a:ext cx="576262" cy="1428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6350866" y="1872432"/>
            <a:ext cx="576262" cy="2286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9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6350866" y="2059757"/>
            <a:ext cx="576262" cy="2286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9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52582" name="Line 6"/>
          <p:cNvSpPr>
            <a:spLocks noChangeShapeType="1"/>
          </p:cNvSpPr>
          <p:nvPr/>
        </p:nvSpPr>
        <p:spPr bwMode="auto">
          <a:xfrm>
            <a:off x="6638203" y="1699394"/>
            <a:ext cx="1728788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583" name="Line 7"/>
          <p:cNvSpPr>
            <a:spLocks noChangeShapeType="1"/>
          </p:cNvSpPr>
          <p:nvPr/>
        </p:nvSpPr>
        <p:spPr bwMode="auto">
          <a:xfrm>
            <a:off x="6638203" y="1843857"/>
            <a:ext cx="1728788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584" name="Text Box 8"/>
          <p:cNvSpPr txBox="1">
            <a:spLocks noChangeArrowheads="1"/>
          </p:cNvSpPr>
          <p:nvPr/>
        </p:nvSpPr>
        <p:spPr bwMode="auto">
          <a:xfrm>
            <a:off x="8224116" y="1556519"/>
            <a:ext cx="5048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900" b="1">
                <a:latin typeface="Times New Roman" panose="02020603050405020304" pitchFamily="18" charset="0"/>
              </a:rPr>
              <a:t>0.0</a:t>
            </a:r>
          </a:p>
        </p:txBody>
      </p:sp>
      <p:sp>
        <p:nvSpPr>
          <p:cNvPr id="152585" name="Text Box 9"/>
          <p:cNvSpPr txBox="1">
            <a:spLocks noChangeArrowheads="1"/>
          </p:cNvSpPr>
          <p:nvPr/>
        </p:nvSpPr>
        <p:spPr bwMode="auto">
          <a:xfrm>
            <a:off x="8224116" y="1772419"/>
            <a:ext cx="5048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900" b="1">
                <a:latin typeface="Times New Roman" panose="02020603050405020304" pitchFamily="18" charset="0"/>
              </a:rPr>
              <a:t>0.0</a:t>
            </a:r>
          </a:p>
        </p:txBody>
      </p:sp>
      <p:sp>
        <p:nvSpPr>
          <p:cNvPr id="152586" name="Rectangle 10"/>
          <p:cNvSpPr>
            <a:spLocks noChangeArrowheads="1"/>
          </p:cNvSpPr>
          <p:nvPr/>
        </p:nvSpPr>
        <p:spPr bwMode="auto">
          <a:xfrm>
            <a:off x="6350866" y="2896369"/>
            <a:ext cx="576262" cy="1428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2587" name="Rectangle 11"/>
          <p:cNvSpPr>
            <a:spLocks noChangeArrowheads="1"/>
          </p:cNvSpPr>
          <p:nvPr/>
        </p:nvSpPr>
        <p:spPr bwMode="auto">
          <a:xfrm>
            <a:off x="6350866" y="3040832"/>
            <a:ext cx="576262" cy="1428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2588" name="Rectangle 12"/>
          <p:cNvSpPr>
            <a:spLocks noChangeArrowheads="1"/>
          </p:cNvSpPr>
          <p:nvPr/>
        </p:nvSpPr>
        <p:spPr bwMode="auto">
          <a:xfrm>
            <a:off x="6350866" y="3140844"/>
            <a:ext cx="576262" cy="2286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900" b="1">
              <a:latin typeface="Times New Roman" panose="02020603050405020304" pitchFamily="18" charset="0"/>
            </a:endParaRPr>
          </a:p>
        </p:txBody>
      </p:sp>
      <p:sp>
        <p:nvSpPr>
          <p:cNvPr id="152589" name="Rectangle 13"/>
          <p:cNvSpPr>
            <a:spLocks noChangeArrowheads="1"/>
          </p:cNvSpPr>
          <p:nvPr/>
        </p:nvSpPr>
        <p:spPr bwMode="auto">
          <a:xfrm>
            <a:off x="6350866" y="3328169"/>
            <a:ext cx="576262" cy="2286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900" b="1">
              <a:latin typeface="Times New Roman" panose="02020603050405020304" pitchFamily="18" charset="0"/>
            </a:endParaRPr>
          </a:p>
        </p:txBody>
      </p:sp>
      <p:sp>
        <p:nvSpPr>
          <p:cNvPr id="152590" name="Text Box 14"/>
          <p:cNvSpPr txBox="1">
            <a:spLocks noChangeArrowheads="1"/>
          </p:cNvSpPr>
          <p:nvPr/>
        </p:nvSpPr>
        <p:spPr bwMode="auto">
          <a:xfrm>
            <a:off x="8079653" y="3140844"/>
            <a:ext cx="7921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200" b="1">
                <a:latin typeface="Times New Roman" panose="02020603050405020304" pitchFamily="18" charset="0"/>
              </a:rPr>
              <a:t>“Point”</a:t>
            </a:r>
          </a:p>
        </p:txBody>
      </p:sp>
      <p:sp>
        <p:nvSpPr>
          <p:cNvPr id="152591" name="Rectangle 15"/>
          <p:cNvSpPr>
            <a:spLocks noChangeArrowheads="1"/>
          </p:cNvSpPr>
          <p:nvPr/>
        </p:nvSpPr>
        <p:spPr bwMode="auto">
          <a:xfrm>
            <a:off x="6350866" y="4480694"/>
            <a:ext cx="576262" cy="1428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2592" name="Rectangle 16"/>
          <p:cNvSpPr>
            <a:spLocks noChangeArrowheads="1"/>
          </p:cNvSpPr>
          <p:nvPr/>
        </p:nvSpPr>
        <p:spPr bwMode="auto">
          <a:xfrm>
            <a:off x="6350866" y="4625157"/>
            <a:ext cx="576262" cy="1428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2593" name="Rectangle 17"/>
          <p:cNvSpPr>
            <a:spLocks noChangeArrowheads="1"/>
          </p:cNvSpPr>
          <p:nvPr/>
        </p:nvSpPr>
        <p:spPr bwMode="auto">
          <a:xfrm>
            <a:off x="6350866" y="4760094"/>
            <a:ext cx="576262" cy="2317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900" b="1">
              <a:latin typeface="Times New Roman" panose="02020603050405020304" pitchFamily="18" charset="0"/>
            </a:endParaRPr>
          </a:p>
        </p:txBody>
      </p:sp>
      <p:sp>
        <p:nvSpPr>
          <p:cNvPr id="152594" name="Rectangle 18"/>
          <p:cNvSpPr>
            <a:spLocks noChangeArrowheads="1"/>
          </p:cNvSpPr>
          <p:nvPr/>
        </p:nvSpPr>
        <p:spPr bwMode="auto">
          <a:xfrm>
            <a:off x="6350866" y="4912494"/>
            <a:ext cx="576262" cy="2286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900" b="1">
              <a:latin typeface="Times New Roman" panose="02020603050405020304" pitchFamily="18" charset="0"/>
            </a:endParaRPr>
          </a:p>
        </p:txBody>
      </p:sp>
      <p:sp>
        <p:nvSpPr>
          <p:cNvPr id="152595" name="Line 19"/>
          <p:cNvSpPr>
            <a:spLocks noChangeShapeType="1"/>
          </p:cNvSpPr>
          <p:nvPr/>
        </p:nvSpPr>
        <p:spPr bwMode="auto">
          <a:xfrm flipV="1">
            <a:off x="6638203" y="4545782"/>
            <a:ext cx="1370013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596" name="Line 20"/>
          <p:cNvSpPr>
            <a:spLocks noChangeShapeType="1"/>
          </p:cNvSpPr>
          <p:nvPr/>
        </p:nvSpPr>
        <p:spPr bwMode="auto">
          <a:xfrm>
            <a:off x="6639791" y="4725169"/>
            <a:ext cx="1008062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 type="diamond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597" name="Text Box 21"/>
          <p:cNvSpPr txBox="1">
            <a:spLocks noChangeArrowheads="1"/>
          </p:cNvSpPr>
          <p:nvPr/>
        </p:nvSpPr>
        <p:spPr bwMode="auto">
          <a:xfrm>
            <a:off x="8008216" y="4725169"/>
            <a:ext cx="1008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Times New Roman" panose="02020603050405020304" pitchFamily="18" charset="0"/>
              </a:rPr>
              <a:t>“circle”</a:t>
            </a:r>
          </a:p>
        </p:txBody>
      </p:sp>
      <p:sp>
        <p:nvSpPr>
          <p:cNvPr id="152598" name="Text Box 22"/>
          <p:cNvSpPr txBox="1">
            <a:spLocks noChangeArrowheads="1"/>
          </p:cNvSpPr>
          <p:nvPr/>
        </p:nvSpPr>
        <p:spPr bwMode="auto">
          <a:xfrm>
            <a:off x="7070003" y="4625157"/>
            <a:ext cx="5048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900" b="1">
                <a:latin typeface="Times New Roman" panose="02020603050405020304" pitchFamily="18" charset="0"/>
              </a:rPr>
              <a:t>0.0</a:t>
            </a:r>
          </a:p>
        </p:txBody>
      </p:sp>
      <p:sp>
        <p:nvSpPr>
          <p:cNvPr id="152599" name="Rectangle 23"/>
          <p:cNvSpPr>
            <a:spLocks noChangeArrowheads="1"/>
          </p:cNvSpPr>
          <p:nvPr/>
        </p:nvSpPr>
        <p:spPr bwMode="auto">
          <a:xfrm>
            <a:off x="6350866" y="5804669"/>
            <a:ext cx="576262" cy="18573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2600" name="Rectangle 24"/>
          <p:cNvSpPr>
            <a:spLocks noChangeArrowheads="1"/>
          </p:cNvSpPr>
          <p:nvPr/>
        </p:nvSpPr>
        <p:spPr bwMode="auto">
          <a:xfrm>
            <a:off x="6350866" y="5991994"/>
            <a:ext cx="576262" cy="2444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2601" name="Rectangle 25"/>
          <p:cNvSpPr>
            <a:spLocks noChangeArrowheads="1"/>
          </p:cNvSpPr>
          <p:nvPr/>
        </p:nvSpPr>
        <p:spPr bwMode="auto">
          <a:xfrm>
            <a:off x="6350866" y="6236469"/>
            <a:ext cx="576262" cy="2286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900" b="1">
              <a:latin typeface="Times New Roman" panose="02020603050405020304" pitchFamily="18" charset="0"/>
            </a:endParaRPr>
          </a:p>
        </p:txBody>
      </p:sp>
      <p:sp>
        <p:nvSpPr>
          <p:cNvPr id="152602" name="Rectangle 26"/>
          <p:cNvSpPr>
            <a:spLocks noChangeArrowheads="1"/>
          </p:cNvSpPr>
          <p:nvPr/>
        </p:nvSpPr>
        <p:spPr bwMode="auto">
          <a:xfrm>
            <a:off x="6350866" y="6452369"/>
            <a:ext cx="576262" cy="2286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900" b="1">
              <a:latin typeface="Times New Roman" panose="02020603050405020304" pitchFamily="18" charset="0"/>
            </a:endParaRPr>
          </a:p>
        </p:txBody>
      </p:sp>
      <p:sp>
        <p:nvSpPr>
          <p:cNvPr id="152603" name="Line 27"/>
          <p:cNvSpPr>
            <a:spLocks noChangeShapeType="1"/>
          </p:cNvSpPr>
          <p:nvPr/>
        </p:nvSpPr>
        <p:spPr bwMode="auto">
          <a:xfrm flipV="1">
            <a:off x="6638203" y="5914207"/>
            <a:ext cx="852488" cy="4762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5676" name="Line 28"/>
          <p:cNvSpPr>
            <a:spLocks noChangeShapeType="1"/>
          </p:cNvSpPr>
          <p:nvPr/>
        </p:nvSpPr>
        <p:spPr bwMode="auto">
          <a:xfrm flipV="1">
            <a:off x="6638203" y="6133282"/>
            <a:ext cx="1192213" cy="3175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05" name="Line 29"/>
          <p:cNvSpPr>
            <a:spLocks noChangeShapeType="1"/>
          </p:cNvSpPr>
          <p:nvPr/>
        </p:nvSpPr>
        <p:spPr bwMode="auto">
          <a:xfrm>
            <a:off x="6639791" y="2996382"/>
            <a:ext cx="503237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diamond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06" name="Line 30"/>
          <p:cNvSpPr>
            <a:spLocks noChangeShapeType="1"/>
          </p:cNvSpPr>
          <p:nvPr/>
        </p:nvSpPr>
        <p:spPr bwMode="auto">
          <a:xfrm>
            <a:off x="6639791" y="3110682"/>
            <a:ext cx="719137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diamond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07" name="Line 31"/>
          <p:cNvSpPr>
            <a:spLocks noChangeShapeType="1"/>
          </p:cNvSpPr>
          <p:nvPr/>
        </p:nvSpPr>
        <p:spPr bwMode="auto">
          <a:xfrm flipV="1">
            <a:off x="7143028" y="1699394"/>
            <a:ext cx="0" cy="1296988"/>
          </a:xfrm>
          <a:prstGeom prst="line">
            <a:avLst/>
          </a:prstGeom>
          <a:noFill/>
          <a:ln w="31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08" name="Line 32"/>
          <p:cNvSpPr>
            <a:spLocks noChangeShapeType="1"/>
          </p:cNvSpPr>
          <p:nvPr/>
        </p:nvSpPr>
        <p:spPr bwMode="auto">
          <a:xfrm flipV="1">
            <a:off x="7358928" y="1843857"/>
            <a:ext cx="0" cy="1296987"/>
          </a:xfrm>
          <a:prstGeom prst="line">
            <a:avLst/>
          </a:prstGeom>
          <a:noFill/>
          <a:ln w="31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09" name="Line 33"/>
          <p:cNvSpPr>
            <a:spLocks noChangeShapeType="1"/>
          </p:cNvSpPr>
          <p:nvPr/>
        </p:nvSpPr>
        <p:spPr bwMode="auto">
          <a:xfrm flipV="1">
            <a:off x="7647853" y="1843857"/>
            <a:ext cx="0" cy="2881312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10" name="Text Box 34"/>
          <p:cNvSpPr txBox="1">
            <a:spLocks noChangeArrowheads="1"/>
          </p:cNvSpPr>
          <p:nvPr/>
        </p:nvSpPr>
        <p:spPr bwMode="auto">
          <a:xfrm>
            <a:off x="8008216" y="3356744"/>
            <a:ext cx="7921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200" b="1">
                <a:latin typeface="Times New Roman" panose="02020603050405020304" pitchFamily="18" charset="0"/>
              </a:rPr>
              <a:t>[x,y]</a:t>
            </a:r>
          </a:p>
        </p:txBody>
      </p:sp>
      <p:sp>
        <p:nvSpPr>
          <p:cNvPr id="152611" name="Line 35"/>
          <p:cNvSpPr>
            <a:spLocks noChangeShapeType="1"/>
          </p:cNvSpPr>
          <p:nvPr/>
        </p:nvSpPr>
        <p:spPr bwMode="auto">
          <a:xfrm>
            <a:off x="6639791" y="3283719"/>
            <a:ext cx="1511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12" name="Line 36"/>
          <p:cNvSpPr>
            <a:spLocks noChangeShapeType="1"/>
          </p:cNvSpPr>
          <p:nvPr/>
        </p:nvSpPr>
        <p:spPr bwMode="auto">
          <a:xfrm>
            <a:off x="6639791" y="3499619"/>
            <a:ext cx="1511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13" name="Line 37"/>
          <p:cNvSpPr>
            <a:spLocks noChangeShapeType="1"/>
          </p:cNvSpPr>
          <p:nvPr/>
        </p:nvSpPr>
        <p:spPr bwMode="auto">
          <a:xfrm flipV="1">
            <a:off x="6639791" y="4868044"/>
            <a:ext cx="1370012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14" name="Text Box 38"/>
          <p:cNvSpPr txBox="1">
            <a:spLocks noChangeArrowheads="1"/>
          </p:cNvSpPr>
          <p:nvPr/>
        </p:nvSpPr>
        <p:spPr bwMode="auto">
          <a:xfrm>
            <a:off x="8008216" y="4364807"/>
            <a:ext cx="1008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Times New Roman" panose="02020603050405020304" pitchFamily="18" charset="0"/>
              </a:rPr>
              <a:t>∏r</a:t>
            </a:r>
            <a:r>
              <a:rPr kumimoji="1" lang="en-US" altLang="zh-CN" sz="1400" b="1" baseline="30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52615" name="Text Box 39"/>
          <p:cNvSpPr txBox="1">
            <a:spLocks noChangeArrowheads="1"/>
          </p:cNvSpPr>
          <p:nvPr/>
        </p:nvSpPr>
        <p:spPr bwMode="auto">
          <a:xfrm>
            <a:off x="8079653" y="4941069"/>
            <a:ext cx="7921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200" b="1">
                <a:latin typeface="Times New Roman" panose="02020603050405020304" pitchFamily="18" charset="0"/>
              </a:rPr>
              <a:t>[x,y],r</a:t>
            </a:r>
          </a:p>
        </p:txBody>
      </p:sp>
      <p:sp>
        <p:nvSpPr>
          <p:cNvPr id="152616" name="Line 40"/>
          <p:cNvSpPr>
            <a:spLocks noChangeShapeType="1"/>
          </p:cNvSpPr>
          <p:nvPr/>
        </p:nvSpPr>
        <p:spPr bwMode="auto">
          <a:xfrm flipV="1">
            <a:off x="6639791" y="5083944"/>
            <a:ext cx="1370012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17" name="Text Box 41"/>
          <p:cNvSpPr txBox="1">
            <a:spLocks noChangeArrowheads="1"/>
          </p:cNvSpPr>
          <p:nvPr/>
        </p:nvSpPr>
        <p:spPr bwMode="auto">
          <a:xfrm>
            <a:off x="7216053" y="5733232"/>
            <a:ext cx="1655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Times New Roman" panose="02020603050405020304" pitchFamily="18" charset="0"/>
              </a:rPr>
              <a:t>2∏r</a:t>
            </a:r>
            <a:r>
              <a:rPr kumimoji="1" lang="en-US" altLang="zh-CN" sz="1400" b="1" baseline="30000">
                <a:latin typeface="Times New Roman" panose="02020603050405020304" pitchFamily="18" charset="0"/>
              </a:rPr>
              <a:t>2</a:t>
            </a:r>
            <a:r>
              <a:rPr kumimoji="1" lang="en-US" altLang="zh-CN" sz="1400" b="1">
                <a:latin typeface="Times New Roman" panose="02020603050405020304" pitchFamily="18" charset="0"/>
              </a:rPr>
              <a:t>+</a:t>
            </a:r>
            <a:r>
              <a:rPr kumimoji="1" lang="en-US" altLang="zh-CN" sz="1600" b="1">
                <a:latin typeface="Times New Roman" panose="02020603050405020304" pitchFamily="18" charset="0"/>
              </a:rPr>
              <a:t>2∏rh</a:t>
            </a:r>
          </a:p>
        </p:txBody>
      </p:sp>
      <p:sp>
        <p:nvSpPr>
          <p:cNvPr id="152618" name="Text Box 42"/>
          <p:cNvSpPr txBox="1">
            <a:spLocks noChangeArrowheads="1"/>
          </p:cNvSpPr>
          <p:nvPr/>
        </p:nvSpPr>
        <p:spPr bwMode="auto">
          <a:xfrm>
            <a:off x="7216053" y="5949132"/>
            <a:ext cx="1655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Times New Roman" panose="02020603050405020304" pitchFamily="18" charset="0"/>
              </a:rPr>
              <a:t>∏r</a:t>
            </a:r>
            <a:r>
              <a:rPr kumimoji="1" lang="en-US" altLang="zh-CN" sz="1400" b="1" baseline="30000">
                <a:latin typeface="Times New Roman" panose="02020603050405020304" pitchFamily="18" charset="0"/>
              </a:rPr>
              <a:t>2</a:t>
            </a:r>
            <a:r>
              <a:rPr kumimoji="1" lang="en-US" altLang="zh-CN" sz="1600" b="1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52619" name="Text Box 43"/>
          <p:cNvSpPr txBox="1">
            <a:spLocks noChangeArrowheads="1"/>
          </p:cNvSpPr>
          <p:nvPr/>
        </p:nvSpPr>
        <p:spPr bwMode="auto">
          <a:xfrm>
            <a:off x="7503391" y="6165032"/>
            <a:ext cx="1008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Times New Roman" panose="02020603050405020304" pitchFamily="18" charset="0"/>
              </a:rPr>
              <a:t>“cylinder”</a:t>
            </a:r>
          </a:p>
        </p:txBody>
      </p:sp>
      <p:sp>
        <p:nvSpPr>
          <p:cNvPr id="152620" name="Line 44"/>
          <p:cNvSpPr>
            <a:spLocks noChangeShapeType="1"/>
          </p:cNvSpPr>
          <p:nvPr/>
        </p:nvSpPr>
        <p:spPr bwMode="auto">
          <a:xfrm flipV="1">
            <a:off x="6639791" y="6307907"/>
            <a:ext cx="1008062" cy="3175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21" name="Text Box 45"/>
          <p:cNvSpPr txBox="1">
            <a:spLocks noChangeArrowheads="1"/>
          </p:cNvSpPr>
          <p:nvPr/>
        </p:nvSpPr>
        <p:spPr bwMode="auto">
          <a:xfrm>
            <a:off x="7503391" y="6452369"/>
            <a:ext cx="1008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Times New Roman" panose="02020603050405020304" pitchFamily="18" charset="0"/>
              </a:rPr>
              <a:t>[x,y]r,h</a:t>
            </a:r>
          </a:p>
        </p:txBody>
      </p:sp>
      <p:sp>
        <p:nvSpPr>
          <p:cNvPr id="152622" name="Line 46"/>
          <p:cNvSpPr>
            <a:spLocks noChangeShapeType="1"/>
          </p:cNvSpPr>
          <p:nvPr/>
        </p:nvSpPr>
        <p:spPr bwMode="auto">
          <a:xfrm flipV="1">
            <a:off x="6639791" y="6596832"/>
            <a:ext cx="1008062" cy="3175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23" name="Text Box 47"/>
          <p:cNvSpPr txBox="1">
            <a:spLocks noChangeArrowheads="1"/>
          </p:cNvSpPr>
          <p:nvPr/>
        </p:nvSpPr>
        <p:spPr bwMode="auto">
          <a:xfrm>
            <a:off x="6566766" y="5733232"/>
            <a:ext cx="1223962" cy="84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900" b="1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900" b="1">
                <a:solidFill>
                  <a:srgbClr val="FF3300"/>
                </a:solidFill>
                <a:latin typeface="Times New Roman" panose="02020603050405020304" pitchFamily="18" charset="0"/>
              </a:rPr>
              <a:t>V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900" b="1">
                <a:solidFill>
                  <a:srgbClr val="FF3300"/>
                </a:solidFill>
                <a:latin typeface="Times New Roman" panose="02020603050405020304" pitchFamily="18" charset="0"/>
              </a:rPr>
              <a:t>Psn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900" b="1">
                <a:solidFill>
                  <a:srgbClr val="FF3300"/>
                </a:solidFill>
                <a:latin typeface="Times New Roman" panose="02020603050405020304" pitchFamily="18" charset="0"/>
              </a:rPr>
              <a:t>pr</a:t>
            </a:r>
          </a:p>
        </p:txBody>
      </p:sp>
      <p:sp>
        <p:nvSpPr>
          <p:cNvPr id="152624" name="Text Box 48"/>
          <p:cNvSpPr txBox="1">
            <a:spLocks noChangeArrowheads="1"/>
          </p:cNvSpPr>
          <p:nvPr/>
        </p:nvSpPr>
        <p:spPr bwMode="auto">
          <a:xfrm>
            <a:off x="6566766" y="4364807"/>
            <a:ext cx="1223962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800" b="1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800" b="1">
                <a:solidFill>
                  <a:srgbClr val="FF3300"/>
                </a:solidFill>
                <a:latin typeface="Times New Roman" panose="02020603050405020304" pitchFamily="18" charset="0"/>
              </a:rPr>
              <a:t>V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800" b="1">
                <a:solidFill>
                  <a:srgbClr val="FF3300"/>
                </a:solidFill>
                <a:latin typeface="Times New Roman" panose="02020603050405020304" pitchFamily="18" charset="0"/>
              </a:rPr>
              <a:t>Psn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800" b="1">
                <a:solidFill>
                  <a:srgbClr val="FF3300"/>
                </a:solidFill>
                <a:latin typeface="Times New Roman" panose="02020603050405020304" pitchFamily="18" charset="0"/>
              </a:rPr>
              <a:t>pr</a:t>
            </a:r>
          </a:p>
        </p:txBody>
      </p:sp>
      <p:sp>
        <p:nvSpPr>
          <p:cNvPr id="155697" name="Text Box 49"/>
          <p:cNvSpPr txBox="1">
            <a:spLocks noChangeArrowheads="1"/>
          </p:cNvSpPr>
          <p:nvPr/>
        </p:nvSpPr>
        <p:spPr bwMode="auto">
          <a:xfrm>
            <a:off x="6566766" y="2851919"/>
            <a:ext cx="1223962" cy="76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800" b="1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800" b="1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800" b="1">
                <a:solidFill>
                  <a:schemeClr val="hlink"/>
                </a:solidFill>
                <a:latin typeface="Times New Roman" panose="02020603050405020304" pitchFamily="18" charset="0"/>
              </a:rPr>
              <a:t>Psn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800" b="1">
                <a:solidFill>
                  <a:schemeClr val="hlink"/>
                </a:solidFill>
                <a:latin typeface="Times New Roman" panose="02020603050405020304" pitchFamily="18" charset="0"/>
              </a:rPr>
              <a:t>pr</a:t>
            </a:r>
          </a:p>
        </p:txBody>
      </p:sp>
      <p:sp>
        <p:nvSpPr>
          <p:cNvPr id="152626" name="Text Box 50"/>
          <p:cNvSpPr txBox="1">
            <a:spLocks noChangeArrowheads="1"/>
          </p:cNvSpPr>
          <p:nvPr/>
        </p:nvSpPr>
        <p:spPr bwMode="auto">
          <a:xfrm>
            <a:off x="6435003" y="1523182"/>
            <a:ext cx="1223963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800" b="1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800" b="1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800" b="1">
                <a:solidFill>
                  <a:schemeClr val="hlink"/>
                </a:solidFill>
                <a:latin typeface="Times New Roman" panose="02020603050405020304" pitchFamily="18" charset="0"/>
              </a:rPr>
              <a:t>Psn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800" b="1">
                <a:solidFill>
                  <a:schemeClr val="hlink"/>
                </a:solidFill>
                <a:latin typeface="Times New Roman" panose="02020603050405020304" pitchFamily="18" charset="0"/>
              </a:rPr>
              <a:t>pr</a:t>
            </a:r>
          </a:p>
        </p:txBody>
      </p:sp>
      <p:sp>
        <p:nvSpPr>
          <p:cNvPr id="152627" name="Rectangle 51"/>
          <p:cNvSpPr>
            <a:spLocks noChangeArrowheads="1"/>
          </p:cNvSpPr>
          <p:nvPr/>
        </p:nvSpPr>
        <p:spPr bwMode="auto">
          <a:xfrm>
            <a:off x="518391" y="3029719"/>
            <a:ext cx="1223962" cy="4603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&amp;point</a:t>
            </a:r>
          </a:p>
        </p:txBody>
      </p:sp>
      <p:sp>
        <p:nvSpPr>
          <p:cNvPr id="152628" name="Rectangle 52"/>
          <p:cNvSpPr>
            <a:spLocks noChangeArrowheads="1"/>
          </p:cNvSpPr>
          <p:nvPr/>
        </p:nvSpPr>
        <p:spPr bwMode="auto">
          <a:xfrm>
            <a:off x="518391" y="3499619"/>
            <a:ext cx="1223962" cy="4603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&amp;circle</a:t>
            </a:r>
          </a:p>
        </p:txBody>
      </p:sp>
      <p:sp>
        <p:nvSpPr>
          <p:cNvPr id="152629" name="Rectangle 53"/>
          <p:cNvSpPr>
            <a:spLocks noChangeArrowheads="1"/>
          </p:cNvSpPr>
          <p:nvPr/>
        </p:nvSpPr>
        <p:spPr bwMode="auto">
          <a:xfrm>
            <a:off x="518391" y="3971107"/>
            <a:ext cx="1223962" cy="3698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</a:rPr>
              <a:t>&amp;cylinder</a:t>
            </a:r>
          </a:p>
        </p:txBody>
      </p:sp>
      <p:sp>
        <p:nvSpPr>
          <p:cNvPr id="152630" name="Text Box 54"/>
          <p:cNvSpPr txBox="1">
            <a:spLocks noChangeArrowheads="1"/>
          </p:cNvSpPr>
          <p:nvPr/>
        </p:nvSpPr>
        <p:spPr bwMode="auto">
          <a:xfrm>
            <a:off x="24678" y="2996382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[0]</a:t>
            </a:r>
          </a:p>
        </p:txBody>
      </p:sp>
      <p:sp>
        <p:nvSpPr>
          <p:cNvPr id="152631" name="Text Box 55"/>
          <p:cNvSpPr txBox="1">
            <a:spLocks noChangeArrowheads="1"/>
          </p:cNvSpPr>
          <p:nvPr/>
        </p:nvSpPr>
        <p:spPr bwMode="auto">
          <a:xfrm>
            <a:off x="15153" y="3499619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[1]</a:t>
            </a:r>
          </a:p>
        </p:txBody>
      </p:sp>
      <p:sp>
        <p:nvSpPr>
          <p:cNvPr id="152632" name="Text Box 56"/>
          <p:cNvSpPr txBox="1">
            <a:spLocks noChangeArrowheads="1"/>
          </p:cNvSpPr>
          <p:nvPr/>
        </p:nvSpPr>
        <p:spPr bwMode="auto">
          <a:xfrm>
            <a:off x="15153" y="3933007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[2]</a:t>
            </a:r>
          </a:p>
        </p:txBody>
      </p:sp>
      <p:sp>
        <p:nvSpPr>
          <p:cNvPr id="152633" name="Rectangle 57"/>
          <p:cNvSpPr>
            <a:spLocks noChangeArrowheads="1"/>
          </p:cNvSpPr>
          <p:nvPr/>
        </p:nvSpPr>
        <p:spPr bwMode="auto">
          <a:xfrm>
            <a:off x="3399703" y="1843857"/>
            <a:ext cx="503238" cy="28733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2634" name="Rectangle 58"/>
          <p:cNvSpPr>
            <a:spLocks noChangeArrowheads="1"/>
          </p:cNvSpPr>
          <p:nvPr/>
        </p:nvSpPr>
        <p:spPr bwMode="auto">
          <a:xfrm>
            <a:off x="3182216" y="2077219"/>
            <a:ext cx="1008062" cy="40005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x=7</a:t>
            </a:r>
          </a:p>
        </p:txBody>
      </p:sp>
      <p:sp>
        <p:nvSpPr>
          <p:cNvPr id="152635" name="Rectangle 59"/>
          <p:cNvSpPr>
            <a:spLocks noChangeArrowheads="1"/>
          </p:cNvSpPr>
          <p:nvPr/>
        </p:nvSpPr>
        <p:spPr bwMode="auto">
          <a:xfrm>
            <a:off x="3182216" y="2432819"/>
            <a:ext cx="1008062" cy="40005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y=11</a:t>
            </a:r>
          </a:p>
        </p:txBody>
      </p:sp>
      <p:sp>
        <p:nvSpPr>
          <p:cNvPr id="152636" name="Rectangle 60"/>
          <p:cNvSpPr>
            <a:spLocks noChangeArrowheads="1"/>
          </p:cNvSpPr>
          <p:nvPr/>
        </p:nvSpPr>
        <p:spPr bwMode="auto">
          <a:xfrm>
            <a:off x="3399703" y="3283719"/>
            <a:ext cx="503238" cy="28733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2637" name="Rectangle 61"/>
          <p:cNvSpPr>
            <a:spLocks noChangeArrowheads="1"/>
          </p:cNvSpPr>
          <p:nvPr/>
        </p:nvSpPr>
        <p:spPr bwMode="auto">
          <a:xfrm>
            <a:off x="3182216" y="3517082"/>
            <a:ext cx="1008062" cy="40005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x=22</a:t>
            </a:r>
          </a:p>
        </p:txBody>
      </p:sp>
      <p:sp>
        <p:nvSpPr>
          <p:cNvPr id="152638" name="Rectangle 62"/>
          <p:cNvSpPr>
            <a:spLocks noChangeArrowheads="1"/>
          </p:cNvSpPr>
          <p:nvPr/>
        </p:nvSpPr>
        <p:spPr bwMode="auto">
          <a:xfrm>
            <a:off x="3182216" y="3804419"/>
            <a:ext cx="1008062" cy="40005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y=8</a:t>
            </a:r>
          </a:p>
        </p:txBody>
      </p:sp>
      <p:sp>
        <p:nvSpPr>
          <p:cNvPr id="152639" name="Rectangle 63"/>
          <p:cNvSpPr>
            <a:spLocks noChangeArrowheads="1"/>
          </p:cNvSpPr>
          <p:nvPr/>
        </p:nvSpPr>
        <p:spPr bwMode="auto">
          <a:xfrm>
            <a:off x="3399703" y="5155382"/>
            <a:ext cx="503238" cy="28733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2640" name="Rectangle 64"/>
          <p:cNvSpPr>
            <a:spLocks noChangeArrowheads="1"/>
          </p:cNvSpPr>
          <p:nvPr/>
        </p:nvSpPr>
        <p:spPr bwMode="auto">
          <a:xfrm>
            <a:off x="3182216" y="5403032"/>
            <a:ext cx="1008062" cy="3698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</a:rPr>
              <a:t>x=10</a:t>
            </a:r>
          </a:p>
        </p:txBody>
      </p:sp>
      <p:sp>
        <p:nvSpPr>
          <p:cNvPr id="152641" name="Rectangle 65"/>
          <p:cNvSpPr>
            <a:spLocks noChangeArrowheads="1"/>
          </p:cNvSpPr>
          <p:nvPr/>
        </p:nvSpPr>
        <p:spPr bwMode="auto">
          <a:xfrm>
            <a:off x="3182216" y="5691957"/>
            <a:ext cx="1008062" cy="3698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</a:rPr>
              <a:t>y=10</a:t>
            </a:r>
          </a:p>
        </p:txBody>
      </p:sp>
      <p:sp>
        <p:nvSpPr>
          <p:cNvPr id="152642" name="Rectangle 66"/>
          <p:cNvSpPr>
            <a:spLocks noChangeArrowheads="1"/>
          </p:cNvSpPr>
          <p:nvPr/>
        </p:nvSpPr>
        <p:spPr bwMode="auto">
          <a:xfrm>
            <a:off x="3182216" y="4171132"/>
            <a:ext cx="1008062" cy="40005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r=3.50</a:t>
            </a:r>
          </a:p>
        </p:txBody>
      </p:sp>
      <p:sp>
        <p:nvSpPr>
          <p:cNvPr id="152643" name="Rectangle 67"/>
          <p:cNvSpPr>
            <a:spLocks noChangeArrowheads="1"/>
          </p:cNvSpPr>
          <p:nvPr/>
        </p:nvSpPr>
        <p:spPr bwMode="auto">
          <a:xfrm>
            <a:off x="3182216" y="5979294"/>
            <a:ext cx="1008062" cy="36988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</a:rPr>
              <a:t>r=3.30</a:t>
            </a:r>
          </a:p>
        </p:txBody>
      </p:sp>
      <p:sp>
        <p:nvSpPr>
          <p:cNvPr id="152644" name="Rectangle 68"/>
          <p:cNvSpPr>
            <a:spLocks noChangeArrowheads="1"/>
          </p:cNvSpPr>
          <p:nvPr/>
        </p:nvSpPr>
        <p:spPr bwMode="auto">
          <a:xfrm>
            <a:off x="3182216" y="6268219"/>
            <a:ext cx="1008062" cy="36988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</a:rPr>
              <a:t>h=10.0</a:t>
            </a:r>
          </a:p>
        </p:txBody>
      </p:sp>
      <p:sp>
        <p:nvSpPr>
          <p:cNvPr id="155717" name="Text Box 69"/>
          <p:cNvSpPr txBox="1">
            <a:spLocks noChangeArrowheads="1"/>
          </p:cNvSpPr>
          <p:nvPr/>
        </p:nvSpPr>
        <p:spPr bwMode="auto">
          <a:xfrm>
            <a:off x="2678978" y="1267594"/>
            <a:ext cx="2305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Point point</a:t>
            </a:r>
          </a:p>
        </p:txBody>
      </p:sp>
      <p:sp>
        <p:nvSpPr>
          <p:cNvPr id="155718" name="Text Box 70"/>
          <p:cNvSpPr txBox="1">
            <a:spLocks noChangeArrowheads="1"/>
          </p:cNvSpPr>
          <p:nvPr/>
        </p:nvSpPr>
        <p:spPr bwMode="auto">
          <a:xfrm>
            <a:off x="2607541" y="2924944"/>
            <a:ext cx="2305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Circle circle</a:t>
            </a:r>
          </a:p>
        </p:txBody>
      </p:sp>
      <p:sp>
        <p:nvSpPr>
          <p:cNvPr id="152647" name="Text Box 71"/>
          <p:cNvSpPr txBox="1">
            <a:spLocks noChangeArrowheads="1"/>
          </p:cNvSpPr>
          <p:nvPr/>
        </p:nvSpPr>
        <p:spPr bwMode="auto">
          <a:xfrm>
            <a:off x="2534516" y="4725169"/>
            <a:ext cx="2305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Cylinder cylinder</a:t>
            </a:r>
          </a:p>
        </p:txBody>
      </p:sp>
      <p:sp>
        <p:nvSpPr>
          <p:cNvPr id="152648" name="Line 72"/>
          <p:cNvSpPr>
            <a:spLocks noChangeShapeType="1"/>
          </p:cNvSpPr>
          <p:nvPr/>
        </p:nvSpPr>
        <p:spPr bwMode="auto">
          <a:xfrm flipV="1">
            <a:off x="1599478" y="1988319"/>
            <a:ext cx="0" cy="1295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diamond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49" name="Line 73"/>
          <p:cNvSpPr>
            <a:spLocks noChangeShapeType="1"/>
          </p:cNvSpPr>
          <p:nvPr/>
        </p:nvSpPr>
        <p:spPr bwMode="auto">
          <a:xfrm>
            <a:off x="1599478" y="1988319"/>
            <a:ext cx="180022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50" name="Line 74"/>
          <p:cNvSpPr>
            <a:spLocks noChangeShapeType="1"/>
          </p:cNvSpPr>
          <p:nvPr/>
        </p:nvSpPr>
        <p:spPr bwMode="auto">
          <a:xfrm>
            <a:off x="3615603" y="1988319"/>
            <a:ext cx="2735263" cy="936625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51" name="Line 75"/>
          <p:cNvSpPr>
            <a:spLocks noChangeShapeType="1"/>
          </p:cNvSpPr>
          <p:nvPr/>
        </p:nvSpPr>
        <p:spPr bwMode="auto">
          <a:xfrm>
            <a:off x="3615603" y="3356744"/>
            <a:ext cx="2663825" cy="1150938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52" name="Line 76"/>
          <p:cNvSpPr>
            <a:spLocks noChangeShapeType="1"/>
          </p:cNvSpPr>
          <p:nvPr/>
        </p:nvSpPr>
        <p:spPr bwMode="auto">
          <a:xfrm>
            <a:off x="3687041" y="5228407"/>
            <a:ext cx="2663825" cy="6477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53" name="Line 77"/>
          <p:cNvSpPr>
            <a:spLocks noChangeShapeType="1"/>
          </p:cNvSpPr>
          <p:nvPr/>
        </p:nvSpPr>
        <p:spPr bwMode="auto">
          <a:xfrm flipV="1">
            <a:off x="1599478" y="3356744"/>
            <a:ext cx="1800225" cy="3587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54" name="Line 78"/>
          <p:cNvSpPr>
            <a:spLocks noChangeShapeType="1"/>
          </p:cNvSpPr>
          <p:nvPr/>
        </p:nvSpPr>
        <p:spPr bwMode="auto">
          <a:xfrm>
            <a:off x="1599478" y="4147319"/>
            <a:ext cx="1800225" cy="1081088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5727" name="Text Box 79"/>
          <p:cNvSpPr txBox="1">
            <a:spLocks noChangeArrowheads="1"/>
          </p:cNvSpPr>
          <p:nvPr/>
        </p:nvSpPr>
        <p:spPr bwMode="auto">
          <a:xfrm>
            <a:off x="5847628" y="1267594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Times New Roman" panose="02020603050405020304" pitchFamily="18" charset="0"/>
              </a:rPr>
              <a:t>Shape vtble</a:t>
            </a:r>
          </a:p>
        </p:txBody>
      </p:sp>
      <p:sp>
        <p:nvSpPr>
          <p:cNvPr id="152656" name="Text Box 80"/>
          <p:cNvSpPr txBox="1">
            <a:spLocks noChangeArrowheads="1"/>
          </p:cNvSpPr>
          <p:nvPr/>
        </p:nvSpPr>
        <p:spPr bwMode="auto">
          <a:xfrm>
            <a:off x="5703166" y="2564582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Times New Roman" panose="02020603050405020304" pitchFamily="18" charset="0"/>
              </a:rPr>
              <a:t>Point vtble</a:t>
            </a:r>
          </a:p>
        </p:txBody>
      </p:sp>
      <p:sp>
        <p:nvSpPr>
          <p:cNvPr id="152657" name="Text Box 81"/>
          <p:cNvSpPr txBox="1">
            <a:spLocks noChangeArrowheads="1"/>
          </p:cNvSpPr>
          <p:nvPr/>
        </p:nvSpPr>
        <p:spPr bwMode="auto">
          <a:xfrm>
            <a:off x="5847628" y="4148907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Times New Roman" panose="02020603050405020304" pitchFamily="18" charset="0"/>
              </a:rPr>
              <a:t>Circle vtble</a:t>
            </a:r>
          </a:p>
        </p:txBody>
      </p:sp>
      <p:sp>
        <p:nvSpPr>
          <p:cNvPr id="152658" name="Text Box 82"/>
          <p:cNvSpPr txBox="1">
            <a:spLocks noChangeArrowheads="1"/>
          </p:cNvSpPr>
          <p:nvPr/>
        </p:nvSpPr>
        <p:spPr bwMode="auto">
          <a:xfrm>
            <a:off x="5919066" y="5515744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Times New Roman" panose="02020603050405020304" pitchFamily="18" charset="0"/>
              </a:rPr>
              <a:t>Cylinder vtble</a:t>
            </a:r>
          </a:p>
        </p:txBody>
      </p:sp>
      <p:sp>
        <p:nvSpPr>
          <p:cNvPr id="152659" name="Rectangle 83"/>
          <p:cNvSpPr>
            <a:spLocks noChangeArrowheads="1"/>
          </p:cNvSpPr>
          <p:nvPr/>
        </p:nvSpPr>
        <p:spPr bwMode="auto">
          <a:xfrm>
            <a:off x="662853" y="5804669"/>
            <a:ext cx="863600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2660" name="Text Box 84"/>
          <p:cNvSpPr txBox="1">
            <a:spLocks noChangeArrowheads="1"/>
          </p:cNvSpPr>
          <p:nvPr/>
        </p:nvSpPr>
        <p:spPr bwMode="auto">
          <a:xfrm>
            <a:off x="373928" y="5444307"/>
            <a:ext cx="1728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Baseclassptr</a:t>
            </a:r>
          </a:p>
        </p:txBody>
      </p:sp>
      <p:sp>
        <p:nvSpPr>
          <p:cNvPr id="152661" name="Freeform 85"/>
          <p:cNvSpPr>
            <a:spLocks/>
          </p:cNvSpPr>
          <p:nvPr/>
        </p:nvSpPr>
        <p:spPr bwMode="auto">
          <a:xfrm>
            <a:off x="358053" y="3802832"/>
            <a:ext cx="1625600" cy="2270125"/>
          </a:xfrm>
          <a:custGeom>
            <a:avLst/>
            <a:gdLst>
              <a:gd name="T0" fmla="*/ 2147483646 w 1024"/>
              <a:gd name="T1" fmla="*/ 2147483646 h 1430"/>
              <a:gd name="T2" fmla="*/ 2147483646 w 1024"/>
              <a:gd name="T3" fmla="*/ 0 h 1430"/>
              <a:gd name="T4" fmla="*/ 2147483646 w 1024"/>
              <a:gd name="T5" fmla="*/ 2147483646 h 1430"/>
              <a:gd name="T6" fmla="*/ 2147483646 w 1024"/>
              <a:gd name="T7" fmla="*/ 2147483646 h 1430"/>
              <a:gd name="T8" fmla="*/ 2147483646 w 1024"/>
              <a:gd name="T9" fmla="*/ 2147483646 h 1430"/>
              <a:gd name="T10" fmla="*/ 2147483646 w 1024"/>
              <a:gd name="T11" fmla="*/ 2147483646 h 1430"/>
              <a:gd name="T12" fmla="*/ 2147483646 w 1024"/>
              <a:gd name="T13" fmla="*/ 2147483646 h 1430"/>
              <a:gd name="T14" fmla="*/ 2147483646 w 1024"/>
              <a:gd name="T15" fmla="*/ 2147483646 h 1430"/>
              <a:gd name="T16" fmla="*/ 2147483646 w 1024"/>
              <a:gd name="T17" fmla="*/ 2147483646 h 1430"/>
              <a:gd name="T18" fmla="*/ 2147483646 w 1024"/>
              <a:gd name="T19" fmla="*/ 2147483646 h 1430"/>
              <a:gd name="T20" fmla="*/ 2147483646 w 1024"/>
              <a:gd name="T21" fmla="*/ 2147483646 h 1430"/>
              <a:gd name="T22" fmla="*/ 2147483646 w 1024"/>
              <a:gd name="T23" fmla="*/ 2147483646 h 1430"/>
              <a:gd name="T24" fmla="*/ 2147483646 w 1024"/>
              <a:gd name="T25" fmla="*/ 2147483646 h 1430"/>
              <a:gd name="T26" fmla="*/ 2147483646 w 1024"/>
              <a:gd name="T27" fmla="*/ 2147483646 h 1430"/>
              <a:gd name="T28" fmla="*/ 2147483646 w 1024"/>
              <a:gd name="T29" fmla="*/ 2147483646 h 1430"/>
              <a:gd name="T30" fmla="*/ 2147483646 w 1024"/>
              <a:gd name="T31" fmla="*/ 2147483646 h 1430"/>
              <a:gd name="T32" fmla="*/ 2147483646 w 1024"/>
              <a:gd name="T33" fmla="*/ 2147483646 h 143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24" h="1430">
                <a:moveTo>
                  <a:pt x="414" y="34"/>
                </a:moveTo>
                <a:cubicBezTo>
                  <a:pt x="491" y="21"/>
                  <a:pt x="567" y="7"/>
                  <a:pt x="645" y="0"/>
                </a:cubicBezTo>
                <a:cubicBezTo>
                  <a:pt x="713" y="2"/>
                  <a:pt x="780" y="3"/>
                  <a:pt x="848" y="7"/>
                </a:cubicBezTo>
                <a:cubicBezTo>
                  <a:pt x="959" y="14"/>
                  <a:pt x="1011" y="194"/>
                  <a:pt x="1024" y="285"/>
                </a:cubicBezTo>
                <a:cubicBezTo>
                  <a:pt x="1019" y="467"/>
                  <a:pt x="1020" y="587"/>
                  <a:pt x="950" y="746"/>
                </a:cubicBezTo>
                <a:cubicBezTo>
                  <a:pt x="933" y="784"/>
                  <a:pt x="941" y="799"/>
                  <a:pt x="909" y="820"/>
                </a:cubicBezTo>
                <a:cubicBezTo>
                  <a:pt x="864" y="892"/>
                  <a:pt x="754" y="892"/>
                  <a:pt x="679" y="902"/>
                </a:cubicBezTo>
                <a:cubicBezTo>
                  <a:pt x="568" y="934"/>
                  <a:pt x="433" y="937"/>
                  <a:pt x="320" y="942"/>
                </a:cubicBezTo>
                <a:cubicBezTo>
                  <a:pt x="232" y="972"/>
                  <a:pt x="139" y="997"/>
                  <a:pt x="62" y="1051"/>
                </a:cubicBezTo>
                <a:cubicBezTo>
                  <a:pt x="43" y="1106"/>
                  <a:pt x="70" y="1035"/>
                  <a:pt x="42" y="1091"/>
                </a:cubicBezTo>
                <a:cubicBezTo>
                  <a:pt x="31" y="1114"/>
                  <a:pt x="30" y="1137"/>
                  <a:pt x="15" y="1159"/>
                </a:cubicBezTo>
                <a:cubicBezTo>
                  <a:pt x="6" y="1229"/>
                  <a:pt x="0" y="1331"/>
                  <a:pt x="49" y="1390"/>
                </a:cubicBezTo>
                <a:cubicBezTo>
                  <a:pt x="63" y="1407"/>
                  <a:pt x="68" y="1413"/>
                  <a:pt x="89" y="1417"/>
                </a:cubicBezTo>
                <a:cubicBezTo>
                  <a:pt x="114" y="1422"/>
                  <a:pt x="164" y="1430"/>
                  <a:pt x="164" y="1430"/>
                </a:cubicBezTo>
                <a:cubicBezTo>
                  <a:pt x="211" y="1428"/>
                  <a:pt x="259" y="1426"/>
                  <a:pt x="306" y="1423"/>
                </a:cubicBezTo>
                <a:cubicBezTo>
                  <a:pt x="324" y="1422"/>
                  <a:pt x="342" y="1420"/>
                  <a:pt x="360" y="1417"/>
                </a:cubicBezTo>
                <a:cubicBezTo>
                  <a:pt x="371" y="1415"/>
                  <a:pt x="394" y="1410"/>
                  <a:pt x="394" y="141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5734" name="Text Box 86"/>
          <p:cNvSpPr txBox="1">
            <a:spLocks noChangeArrowheads="1"/>
          </p:cNvSpPr>
          <p:nvPr/>
        </p:nvSpPr>
        <p:spPr bwMode="auto">
          <a:xfrm>
            <a:off x="231053" y="2780482"/>
            <a:ext cx="1655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arrayofShape</a:t>
            </a:r>
          </a:p>
        </p:txBody>
      </p:sp>
      <p:sp>
        <p:nvSpPr>
          <p:cNvPr id="152663" name="Freeform 87"/>
          <p:cNvSpPr>
            <a:spLocks/>
          </p:cNvSpPr>
          <p:nvPr/>
        </p:nvSpPr>
        <p:spPr bwMode="auto">
          <a:xfrm>
            <a:off x="1262928" y="3169419"/>
            <a:ext cx="2205038" cy="3033713"/>
          </a:xfrm>
          <a:custGeom>
            <a:avLst/>
            <a:gdLst>
              <a:gd name="T0" fmla="*/ 0 w 1389"/>
              <a:gd name="T1" fmla="*/ 2147483646 h 1911"/>
              <a:gd name="T2" fmla="*/ 2147483646 w 1389"/>
              <a:gd name="T3" fmla="*/ 2147483646 h 1911"/>
              <a:gd name="T4" fmla="*/ 2147483646 w 1389"/>
              <a:gd name="T5" fmla="*/ 2147483646 h 1911"/>
              <a:gd name="T6" fmla="*/ 2147483646 w 1389"/>
              <a:gd name="T7" fmla="*/ 2147483646 h 1911"/>
              <a:gd name="T8" fmla="*/ 2147483646 w 1389"/>
              <a:gd name="T9" fmla="*/ 2147483646 h 1911"/>
              <a:gd name="T10" fmla="*/ 2147483646 w 1389"/>
              <a:gd name="T11" fmla="*/ 2147483646 h 1911"/>
              <a:gd name="T12" fmla="*/ 2147483646 w 1389"/>
              <a:gd name="T13" fmla="*/ 2147483646 h 1911"/>
              <a:gd name="T14" fmla="*/ 2147483646 w 1389"/>
              <a:gd name="T15" fmla="*/ 2147483646 h 1911"/>
              <a:gd name="T16" fmla="*/ 2147483646 w 1389"/>
              <a:gd name="T17" fmla="*/ 2147483646 h 1911"/>
              <a:gd name="T18" fmla="*/ 2147483646 w 1389"/>
              <a:gd name="T19" fmla="*/ 2147483646 h 1911"/>
              <a:gd name="T20" fmla="*/ 2147483646 w 1389"/>
              <a:gd name="T21" fmla="*/ 2147483646 h 1911"/>
              <a:gd name="T22" fmla="*/ 2147483646 w 1389"/>
              <a:gd name="T23" fmla="*/ 2147483646 h 1911"/>
              <a:gd name="T24" fmla="*/ 2147483646 w 1389"/>
              <a:gd name="T25" fmla="*/ 2147483646 h 1911"/>
              <a:gd name="T26" fmla="*/ 2147483646 w 1389"/>
              <a:gd name="T27" fmla="*/ 2147483646 h 1911"/>
              <a:gd name="T28" fmla="*/ 2147483646 w 1389"/>
              <a:gd name="T29" fmla="*/ 2147483646 h 1911"/>
              <a:gd name="T30" fmla="*/ 2147483646 w 1389"/>
              <a:gd name="T31" fmla="*/ 2147483646 h 1911"/>
              <a:gd name="T32" fmla="*/ 2147483646 w 1389"/>
              <a:gd name="T33" fmla="*/ 2147483646 h 1911"/>
              <a:gd name="T34" fmla="*/ 2147483646 w 1389"/>
              <a:gd name="T35" fmla="*/ 2147483646 h 1911"/>
              <a:gd name="T36" fmla="*/ 2147483646 w 1389"/>
              <a:gd name="T37" fmla="*/ 2147483646 h 1911"/>
              <a:gd name="T38" fmla="*/ 2147483646 w 1389"/>
              <a:gd name="T39" fmla="*/ 2147483646 h 1911"/>
              <a:gd name="T40" fmla="*/ 2147483646 w 1389"/>
              <a:gd name="T41" fmla="*/ 2147483646 h 1911"/>
              <a:gd name="T42" fmla="*/ 2147483646 w 1389"/>
              <a:gd name="T43" fmla="*/ 2147483646 h 1911"/>
              <a:gd name="T44" fmla="*/ 2147483646 w 1389"/>
              <a:gd name="T45" fmla="*/ 0 h 1911"/>
              <a:gd name="T46" fmla="*/ 2147483646 w 1389"/>
              <a:gd name="T47" fmla="*/ 2147483646 h 1911"/>
              <a:gd name="T48" fmla="*/ 2147483646 w 1389"/>
              <a:gd name="T49" fmla="*/ 2147483646 h 191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389" h="1911">
                <a:moveTo>
                  <a:pt x="0" y="1836"/>
                </a:moveTo>
                <a:cubicBezTo>
                  <a:pt x="17" y="1860"/>
                  <a:pt x="32" y="1874"/>
                  <a:pt x="61" y="1883"/>
                </a:cubicBezTo>
                <a:cubicBezTo>
                  <a:pt x="83" y="1898"/>
                  <a:pt x="104" y="1902"/>
                  <a:pt x="129" y="1911"/>
                </a:cubicBezTo>
                <a:cubicBezTo>
                  <a:pt x="226" y="1906"/>
                  <a:pt x="290" y="1909"/>
                  <a:pt x="366" y="1856"/>
                </a:cubicBezTo>
                <a:cubicBezTo>
                  <a:pt x="390" y="1821"/>
                  <a:pt x="427" y="1799"/>
                  <a:pt x="461" y="1775"/>
                </a:cubicBezTo>
                <a:cubicBezTo>
                  <a:pt x="480" y="1748"/>
                  <a:pt x="500" y="1749"/>
                  <a:pt x="522" y="1721"/>
                </a:cubicBezTo>
                <a:cubicBezTo>
                  <a:pt x="583" y="1641"/>
                  <a:pt x="489" y="1744"/>
                  <a:pt x="556" y="1673"/>
                </a:cubicBezTo>
                <a:cubicBezTo>
                  <a:pt x="558" y="1666"/>
                  <a:pt x="559" y="1659"/>
                  <a:pt x="563" y="1653"/>
                </a:cubicBezTo>
                <a:cubicBezTo>
                  <a:pt x="568" y="1645"/>
                  <a:pt x="579" y="1641"/>
                  <a:pt x="583" y="1633"/>
                </a:cubicBezTo>
                <a:cubicBezTo>
                  <a:pt x="591" y="1616"/>
                  <a:pt x="591" y="1597"/>
                  <a:pt x="597" y="1579"/>
                </a:cubicBezTo>
                <a:cubicBezTo>
                  <a:pt x="594" y="1494"/>
                  <a:pt x="598" y="1261"/>
                  <a:pt x="536" y="1165"/>
                </a:cubicBezTo>
                <a:cubicBezTo>
                  <a:pt x="518" y="1077"/>
                  <a:pt x="508" y="960"/>
                  <a:pt x="563" y="881"/>
                </a:cubicBezTo>
                <a:cubicBezTo>
                  <a:pt x="584" y="817"/>
                  <a:pt x="601" y="762"/>
                  <a:pt x="637" y="704"/>
                </a:cubicBezTo>
                <a:cubicBezTo>
                  <a:pt x="660" y="617"/>
                  <a:pt x="627" y="730"/>
                  <a:pt x="658" y="657"/>
                </a:cubicBezTo>
                <a:cubicBezTo>
                  <a:pt x="665" y="640"/>
                  <a:pt x="666" y="621"/>
                  <a:pt x="671" y="603"/>
                </a:cubicBezTo>
                <a:cubicBezTo>
                  <a:pt x="681" y="567"/>
                  <a:pt x="698" y="525"/>
                  <a:pt x="719" y="494"/>
                </a:cubicBezTo>
                <a:cubicBezTo>
                  <a:pt x="730" y="458"/>
                  <a:pt x="744" y="426"/>
                  <a:pt x="759" y="393"/>
                </a:cubicBezTo>
                <a:cubicBezTo>
                  <a:pt x="779" y="348"/>
                  <a:pt x="792" y="296"/>
                  <a:pt x="807" y="250"/>
                </a:cubicBezTo>
                <a:cubicBezTo>
                  <a:pt x="813" y="231"/>
                  <a:pt x="829" y="225"/>
                  <a:pt x="841" y="210"/>
                </a:cubicBezTo>
                <a:cubicBezTo>
                  <a:pt x="860" y="187"/>
                  <a:pt x="855" y="173"/>
                  <a:pt x="881" y="155"/>
                </a:cubicBezTo>
                <a:cubicBezTo>
                  <a:pt x="895" y="115"/>
                  <a:pt x="877" y="153"/>
                  <a:pt x="908" y="122"/>
                </a:cubicBezTo>
                <a:cubicBezTo>
                  <a:pt x="925" y="105"/>
                  <a:pt x="938" y="77"/>
                  <a:pt x="956" y="61"/>
                </a:cubicBezTo>
                <a:cubicBezTo>
                  <a:pt x="1000" y="22"/>
                  <a:pt x="1062" y="12"/>
                  <a:pt x="1118" y="0"/>
                </a:cubicBezTo>
                <a:cubicBezTo>
                  <a:pt x="1180" y="7"/>
                  <a:pt x="1240" y="19"/>
                  <a:pt x="1301" y="27"/>
                </a:cubicBezTo>
                <a:cubicBezTo>
                  <a:pt x="1329" y="35"/>
                  <a:pt x="1377" y="60"/>
                  <a:pt x="1389" y="88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64" name="Oval 88"/>
          <p:cNvSpPr>
            <a:spLocks noChangeArrowheads="1"/>
          </p:cNvSpPr>
          <p:nvPr/>
        </p:nvSpPr>
        <p:spPr bwMode="auto">
          <a:xfrm>
            <a:off x="1432791" y="4671194"/>
            <a:ext cx="403225" cy="612775"/>
          </a:xfrm>
          <a:prstGeom prst="ellipse">
            <a:avLst/>
          </a:prstGeom>
          <a:solidFill>
            <a:srgbClr val="CCFFFF"/>
          </a:solidFill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2665" name="Oval 89"/>
          <p:cNvSpPr>
            <a:spLocks noChangeArrowheads="1"/>
          </p:cNvSpPr>
          <p:nvPr/>
        </p:nvSpPr>
        <p:spPr bwMode="auto">
          <a:xfrm>
            <a:off x="2031278" y="5012507"/>
            <a:ext cx="403225" cy="612775"/>
          </a:xfrm>
          <a:prstGeom prst="ellipse">
            <a:avLst/>
          </a:prstGeom>
          <a:solidFill>
            <a:srgbClr val="CCFFFF"/>
          </a:solidFill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52666" name="Oval 90"/>
          <p:cNvSpPr>
            <a:spLocks noChangeArrowheads="1"/>
          </p:cNvSpPr>
          <p:nvPr/>
        </p:nvSpPr>
        <p:spPr bwMode="auto">
          <a:xfrm>
            <a:off x="4623666" y="3428182"/>
            <a:ext cx="403225" cy="612775"/>
          </a:xfrm>
          <a:prstGeom prst="ellipse">
            <a:avLst/>
          </a:prstGeom>
          <a:solidFill>
            <a:srgbClr val="CCFFFF"/>
          </a:solidFill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52667" name="Freeform 91"/>
          <p:cNvSpPr>
            <a:spLocks/>
          </p:cNvSpPr>
          <p:nvPr/>
        </p:nvSpPr>
        <p:spPr bwMode="auto">
          <a:xfrm>
            <a:off x="5717453" y="4363219"/>
            <a:ext cx="849313" cy="504825"/>
          </a:xfrm>
          <a:custGeom>
            <a:avLst/>
            <a:gdLst>
              <a:gd name="T0" fmla="*/ 2147483646 w 535"/>
              <a:gd name="T1" fmla="*/ 2147483646 h 318"/>
              <a:gd name="T2" fmla="*/ 2147483646 w 535"/>
              <a:gd name="T3" fmla="*/ 2147483646 h 318"/>
              <a:gd name="T4" fmla="*/ 2147483646 w 535"/>
              <a:gd name="T5" fmla="*/ 2147483646 h 318"/>
              <a:gd name="T6" fmla="*/ 2147483646 w 535"/>
              <a:gd name="T7" fmla="*/ 0 h 318"/>
              <a:gd name="T8" fmla="*/ 2147483646 w 535"/>
              <a:gd name="T9" fmla="*/ 2147483646 h 318"/>
              <a:gd name="T10" fmla="*/ 2147483646 w 535"/>
              <a:gd name="T11" fmla="*/ 2147483646 h 318"/>
              <a:gd name="T12" fmla="*/ 0 w 535"/>
              <a:gd name="T13" fmla="*/ 2147483646 h 318"/>
              <a:gd name="T14" fmla="*/ 2147483646 w 535"/>
              <a:gd name="T15" fmla="*/ 2147483646 h 318"/>
              <a:gd name="T16" fmla="*/ 2147483646 w 535"/>
              <a:gd name="T17" fmla="*/ 2147483646 h 31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35" h="318">
                <a:moveTo>
                  <a:pt x="515" y="88"/>
                </a:moveTo>
                <a:cubicBezTo>
                  <a:pt x="493" y="73"/>
                  <a:pt x="470" y="68"/>
                  <a:pt x="447" y="54"/>
                </a:cubicBezTo>
                <a:cubicBezTo>
                  <a:pt x="439" y="49"/>
                  <a:pt x="415" y="30"/>
                  <a:pt x="406" y="27"/>
                </a:cubicBezTo>
                <a:cubicBezTo>
                  <a:pt x="376" y="16"/>
                  <a:pt x="342" y="10"/>
                  <a:pt x="311" y="0"/>
                </a:cubicBezTo>
                <a:cubicBezTo>
                  <a:pt x="173" y="6"/>
                  <a:pt x="150" y="1"/>
                  <a:pt x="47" y="54"/>
                </a:cubicBezTo>
                <a:cubicBezTo>
                  <a:pt x="39" y="77"/>
                  <a:pt x="27" y="95"/>
                  <a:pt x="13" y="115"/>
                </a:cubicBezTo>
                <a:cubicBezTo>
                  <a:pt x="9" y="131"/>
                  <a:pt x="0" y="146"/>
                  <a:pt x="0" y="162"/>
                </a:cubicBezTo>
                <a:cubicBezTo>
                  <a:pt x="0" y="264"/>
                  <a:pt x="161" y="275"/>
                  <a:pt x="230" y="284"/>
                </a:cubicBezTo>
                <a:cubicBezTo>
                  <a:pt x="322" y="316"/>
                  <a:pt x="440" y="318"/>
                  <a:pt x="535" y="318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68" name="Oval 92"/>
          <p:cNvSpPr>
            <a:spLocks noChangeArrowheads="1"/>
          </p:cNvSpPr>
          <p:nvPr/>
        </p:nvSpPr>
        <p:spPr bwMode="auto">
          <a:xfrm>
            <a:off x="5415828" y="4364807"/>
            <a:ext cx="403225" cy="612775"/>
          </a:xfrm>
          <a:prstGeom prst="ellipse">
            <a:avLst/>
          </a:prstGeom>
          <a:solidFill>
            <a:srgbClr val="CCFFFF"/>
          </a:solidFill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52669" name="Oval 93"/>
          <p:cNvSpPr>
            <a:spLocks noChangeArrowheads="1"/>
          </p:cNvSpPr>
          <p:nvPr/>
        </p:nvSpPr>
        <p:spPr bwMode="auto">
          <a:xfrm>
            <a:off x="7304953" y="4525144"/>
            <a:ext cx="368300" cy="441325"/>
          </a:xfrm>
          <a:prstGeom prst="ellipse">
            <a:avLst/>
          </a:prstGeom>
          <a:solidFill>
            <a:srgbClr val="CCFFFF"/>
          </a:solidFill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52670" name="Text Box 94"/>
          <p:cNvSpPr txBox="1">
            <a:spLocks noChangeArrowheads="1"/>
          </p:cNvSpPr>
          <p:nvPr/>
        </p:nvSpPr>
        <p:spPr bwMode="auto">
          <a:xfrm>
            <a:off x="34925" y="44450"/>
            <a:ext cx="3496541" cy="2247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1400" b="1" dirty="0">
                <a:latin typeface="Times New Roman" panose="02020603050405020304" pitchFamily="18" charset="0"/>
              </a:rPr>
              <a:t>图中虚线为调用：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baseclassPtr</a:t>
            </a:r>
            <a:r>
              <a:rPr kumimoji="1"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kumimoji="1" lang="en-US" altLang="zh-CN" sz="1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printShapeName</a:t>
            </a:r>
            <a:r>
              <a:rPr kumimoji="1"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();</a:t>
            </a:r>
            <a:r>
              <a:rPr kumimoji="1"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的过程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、将</a:t>
            </a:r>
            <a:r>
              <a:rPr kumimoji="1" lang="en-US" altLang="zh-CN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&amp;circle</a:t>
            </a:r>
            <a:r>
              <a:rPr kumimoji="1"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传入</a:t>
            </a:r>
            <a:r>
              <a:rPr kumimoji="1" lang="en-US" altLang="zh-CN" sz="14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baseClassPtr</a:t>
            </a:r>
            <a:endParaRPr kumimoji="1" lang="en-US" altLang="zh-CN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、访问</a:t>
            </a:r>
            <a:r>
              <a:rPr kumimoji="1" lang="en-US" altLang="zh-CN" sz="14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Cirlce</a:t>
            </a:r>
            <a:r>
              <a:rPr kumimoji="1"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对象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、访问</a:t>
            </a:r>
            <a:r>
              <a:rPr kumimoji="1" lang="en-US" altLang="zh-CN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circle</a:t>
            </a:r>
            <a:r>
              <a:rPr kumimoji="1"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　</a:t>
            </a:r>
            <a:r>
              <a:rPr kumimoji="1" lang="en-US" altLang="zh-CN" sz="1400" b="1" dirty="0" err="1" smtClean="0">
                <a:solidFill>
                  <a:srgbClr val="0000CC"/>
                </a:solidFill>
                <a:latin typeface="Times New Roman" panose="02020603050405020304" pitchFamily="18" charset="0"/>
              </a:rPr>
              <a:t>vtble</a:t>
            </a:r>
            <a:endParaRPr kumimoji="1" lang="en-US" altLang="zh-CN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、访问</a:t>
            </a:r>
            <a:r>
              <a:rPr kumimoji="1" lang="en-US" altLang="zh-CN" sz="14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printShapeName</a:t>
            </a:r>
            <a:r>
              <a:rPr kumimoji="1"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指针，</a:t>
            </a:r>
            <a:r>
              <a:rPr kumimoji="1" lang="zh-CN" altLang="en-US" sz="14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在</a:t>
            </a:r>
            <a:r>
              <a:rPr kumimoji="1" lang="en-US" altLang="zh-CN" sz="1400" b="1" dirty="0" err="1" smtClean="0">
                <a:solidFill>
                  <a:srgbClr val="0000CC"/>
                </a:solidFill>
                <a:latin typeface="Times New Roman" panose="02020603050405020304" pitchFamily="18" charset="0"/>
              </a:rPr>
              <a:t>vtble</a:t>
            </a:r>
            <a:r>
              <a:rPr kumimoji="1" lang="zh-CN" altLang="en-US" sz="14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中</a:t>
            </a:r>
            <a:endParaRPr kumimoji="1" lang="zh-CN" altLang="en-US" sz="1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5</a:t>
            </a:r>
            <a:r>
              <a:rPr kumimoji="1"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、执行</a:t>
            </a:r>
            <a:r>
              <a:rPr kumimoji="1" lang="en-US" altLang="zh-CN" sz="14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printShapeName</a:t>
            </a:r>
            <a:r>
              <a:rPr kumimoji="1"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（对</a:t>
            </a:r>
            <a:r>
              <a:rPr kumimoji="1" lang="en-US" altLang="zh-CN" sz="1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circle)</a:t>
            </a:r>
          </a:p>
        </p:txBody>
      </p:sp>
    </p:spTree>
    <p:extLst>
      <p:ext uri="{BB962C8B-B14F-4D97-AF65-F5344CB8AC3E}">
        <p14:creationId xmlns:p14="http://schemas.microsoft.com/office/powerpoint/2010/main" val="8345093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2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2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2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2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2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2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2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2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26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26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26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26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26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26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26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26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26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26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26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26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2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2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5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5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5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2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2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5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2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2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5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2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2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5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2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2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52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52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97" grpId="1"/>
      <p:bldP spid="152659" grpId="0" animBg="1"/>
      <p:bldP spid="152660" grpId="0"/>
      <p:bldP spid="152664" grpId="0" animBg="1"/>
      <p:bldP spid="152665" grpId="0" animBg="1"/>
      <p:bldP spid="152666" grpId="0" animBg="1"/>
      <p:bldP spid="152668" grpId="0" animBg="1"/>
      <p:bldP spid="152669" grpId="0" animBg="1"/>
      <p:bldP spid="15267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6632"/>
            <a:ext cx="7772400" cy="7921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 smtClean="0">
                <a:solidFill>
                  <a:srgbClr val="C00000"/>
                </a:solidFill>
              </a:rPr>
              <a:t>5.5  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运行</a:t>
            </a:r>
            <a:r>
              <a:rPr lang="zh-CN" altLang="en-US" sz="3600" b="1" dirty="0">
                <a:solidFill>
                  <a:srgbClr val="C00000"/>
                </a:solidFill>
              </a:rPr>
              <a:t>时类型信息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772400" cy="47545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1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. 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RTTI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 eaLnBrk="1" hangingPunct="1"/>
            <a:r>
              <a:rPr lang="zh-CN" altLang="en-US" sz="2400" b="1" dirty="0"/>
              <a:t>运行时类型信息（</a:t>
            </a:r>
            <a:r>
              <a:rPr lang="en-US" altLang="zh-CN" sz="2400" b="1" dirty="0"/>
              <a:t>Run-time Type Information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RTTI</a:t>
            </a:r>
            <a:r>
              <a:rPr lang="zh-CN" altLang="en-US" sz="2400" b="1" dirty="0"/>
              <a:t>）提供了在程序运行时刻确定对象类型的方法，是面向对象程序语言为解决多态问题而引入的一种语言特性，在最初的非多态程序程序设计语言中，并没有</a:t>
            </a:r>
            <a:r>
              <a:rPr lang="en-US" altLang="zh-CN" sz="2400" b="1" dirty="0"/>
              <a:t>RTTI</a:t>
            </a:r>
            <a:r>
              <a:rPr lang="zh-CN" altLang="en-US" sz="2400" b="1" dirty="0"/>
              <a:t>机制。 </a:t>
            </a:r>
            <a:endParaRPr lang="zh-CN" altLang="en-US" b="1" dirty="0"/>
          </a:p>
          <a:p>
            <a:pPr lvl="1" eaLnBrk="1" hangingPunct="1"/>
            <a:r>
              <a:rPr lang="zh-CN" altLang="en-US" sz="2400" b="1" dirty="0"/>
              <a:t>在</a:t>
            </a:r>
            <a:r>
              <a:rPr lang="en-US" altLang="zh-CN" sz="2400" b="1" dirty="0"/>
              <a:t>C++</a:t>
            </a:r>
            <a:r>
              <a:rPr lang="zh-CN" altLang="en-US" sz="2400" b="1" dirty="0"/>
              <a:t>中，用于支持</a:t>
            </a:r>
            <a:r>
              <a:rPr lang="en-US" altLang="zh-CN" sz="2400" b="1" dirty="0"/>
              <a:t>RTTI</a:t>
            </a:r>
            <a:r>
              <a:rPr lang="zh-CN" altLang="en-US" sz="2400" b="1" dirty="0"/>
              <a:t>的运算符有：</a:t>
            </a:r>
            <a:r>
              <a:rPr lang="en-US" altLang="zh-CN" sz="2400" b="1" dirty="0" err="1"/>
              <a:t>dynamic_cast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typeid</a:t>
            </a:r>
            <a:r>
              <a:rPr lang="zh-CN" altLang="en-US" sz="2400" b="1" dirty="0"/>
              <a:t>，</a:t>
            </a:r>
            <a:r>
              <a:rPr lang="en-US" altLang="zh-CN" sz="2400" b="1" dirty="0" err="1"/>
              <a:t>type_info</a:t>
            </a:r>
            <a:r>
              <a:rPr lang="en-US" altLang="zh-CN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568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33" y="1124744"/>
            <a:ext cx="8873353" cy="561662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1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. </a:t>
            </a:r>
            <a:r>
              <a:rPr lang="en-US" altLang="zh-CN" sz="2400" b="1" dirty="0" err="1" smtClean="0">
                <a:solidFill>
                  <a:srgbClr val="0000CC"/>
                </a:solidFill>
              </a:rPr>
              <a:t>dynamic_cast</a:t>
            </a:r>
            <a:r>
              <a:rPr lang="zh-CN" altLang="en-US" sz="2400" b="1" dirty="0">
                <a:solidFill>
                  <a:srgbClr val="0000CC"/>
                </a:solidFill>
              </a:rPr>
              <a:t>的用途</a:t>
            </a:r>
          </a:p>
          <a:p>
            <a:pPr lvl="1" eaLnBrk="1" hangingPunct="1"/>
            <a:r>
              <a:rPr lang="en-US" altLang="zh-CN" sz="2400" b="1" dirty="0" err="1"/>
              <a:t>dynamic_cast</a:t>
            </a:r>
            <a:r>
              <a:rPr lang="zh-CN" altLang="en-US" sz="2400" b="1" dirty="0"/>
              <a:t>是一个强制类型转换操作符，主要用于多态基类的指针或引用与派生类指针或引用之间的转换，它是在程序运行时刻执行的。</a:t>
            </a:r>
          </a:p>
          <a:p>
            <a:pPr lvl="1" eaLnBrk="1" hangingPunct="1"/>
            <a:r>
              <a:rPr lang="en-US" altLang="zh-CN" sz="2400" b="1" dirty="0" err="1"/>
              <a:t>const_cast</a:t>
            </a:r>
            <a:r>
              <a:rPr lang="zh-CN" altLang="en-US" sz="2400" b="1" dirty="0"/>
              <a:t>、</a:t>
            </a:r>
            <a:r>
              <a:rPr lang="en-US" altLang="zh-CN" sz="2400" b="1" dirty="0" err="1"/>
              <a:t>static_cast</a:t>
            </a:r>
            <a:r>
              <a:rPr lang="zh-CN" altLang="en-US" sz="2400" b="1" dirty="0"/>
              <a:t>和</a:t>
            </a:r>
            <a:r>
              <a:rPr lang="en-US" altLang="zh-CN" sz="2400" b="1" dirty="0" err="1"/>
              <a:t>reinterpret_cast</a:t>
            </a:r>
            <a:r>
              <a:rPr lang="zh-CN" altLang="en-US" sz="2400" b="1" dirty="0"/>
              <a:t>强制类型转换则是在编译时期完成的。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2. </a:t>
            </a:r>
            <a:r>
              <a:rPr lang="en-US" altLang="zh-CN" sz="2400" b="1" dirty="0" err="1" smtClean="0">
                <a:solidFill>
                  <a:srgbClr val="0000CC"/>
                </a:solidFill>
              </a:rPr>
              <a:t>dynamic_cast</a:t>
            </a:r>
            <a:r>
              <a:rPr lang="zh-CN" altLang="en-US" sz="2400" b="1" dirty="0">
                <a:solidFill>
                  <a:srgbClr val="0000CC"/>
                </a:solidFill>
              </a:rPr>
              <a:t>的用法</a:t>
            </a:r>
          </a:p>
          <a:p>
            <a:pPr marL="400050" lvl="1" indent="0">
              <a:buNone/>
            </a:pPr>
            <a:r>
              <a:rPr lang="en-US" altLang="zh-CN" sz="2000" b="1" dirty="0" err="1">
                <a:solidFill>
                  <a:srgbClr val="FF0000"/>
                </a:solidFill>
              </a:rPr>
              <a:t>dynamic_cast</a:t>
            </a:r>
            <a:r>
              <a:rPr lang="en-US" altLang="zh-CN" sz="2000" b="1" dirty="0">
                <a:solidFill>
                  <a:srgbClr val="FF0000"/>
                </a:solidFill>
              </a:rPr>
              <a:t>&lt;type *&gt;(e)          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	//</a:t>
            </a:r>
            <a:r>
              <a:rPr lang="zh-CN" altLang="zh-CN" sz="2000" b="1" dirty="0">
                <a:solidFill>
                  <a:srgbClr val="FF0000"/>
                </a:solidFill>
              </a:rPr>
              <a:t>指针转换，</a:t>
            </a:r>
            <a:r>
              <a:rPr lang="en-US" altLang="zh-CN" sz="2000" b="1" dirty="0">
                <a:solidFill>
                  <a:srgbClr val="FF0000"/>
                </a:solidFill>
              </a:rPr>
              <a:t>e</a:t>
            </a:r>
            <a:r>
              <a:rPr lang="zh-CN" altLang="zh-CN" sz="2000" b="1" dirty="0">
                <a:solidFill>
                  <a:srgbClr val="FF0000"/>
                </a:solidFill>
              </a:rPr>
              <a:t>是指针</a:t>
            </a:r>
          </a:p>
          <a:p>
            <a:pPr marL="400050" lvl="1" indent="0">
              <a:buNone/>
            </a:pPr>
            <a:r>
              <a:rPr lang="en-US" altLang="zh-CN" sz="2000" b="1" dirty="0" err="1">
                <a:solidFill>
                  <a:srgbClr val="FF0000"/>
                </a:solidFill>
              </a:rPr>
              <a:t>dynamic_cast</a:t>
            </a:r>
            <a:r>
              <a:rPr lang="en-US" altLang="zh-CN" sz="2000" b="1" dirty="0">
                <a:solidFill>
                  <a:srgbClr val="FF0000"/>
                </a:solidFill>
              </a:rPr>
              <a:t>&lt;type &amp;&gt;(e)         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	//</a:t>
            </a:r>
            <a:r>
              <a:rPr lang="zh-CN" altLang="zh-CN" sz="2000" b="1" dirty="0">
                <a:solidFill>
                  <a:srgbClr val="FF0000"/>
                </a:solidFill>
              </a:rPr>
              <a:t>引用转换，</a:t>
            </a:r>
            <a:r>
              <a:rPr lang="en-US" altLang="zh-CN" sz="2000" b="1" dirty="0">
                <a:solidFill>
                  <a:srgbClr val="FF0000"/>
                </a:solidFill>
              </a:rPr>
              <a:t>e</a:t>
            </a:r>
            <a:r>
              <a:rPr lang="zh-CN" altLang="zh-CN" sz="2000" b="1" dirty="0">
                <a:solidFill>
                  <a:srgbClr val="FF0000"/>
                </a:solidFill>
              </a:rPr>
              <a:t>必须是左值</a:t>
            </a:r>
          </a:p>
          <a:p>
            <a:pPr marL="400050" lvl="1" indent="0">
              <a:buNone/>
            </a:pPr>
            <a:r>
              <a:rPr lang="en-US" altLang="zh-CN" sz="2000" b="1" dirty="0" err="1">
                <a:solidFill>
                  <a:srgbClr val="FF0000"/>
                </a:solidFill>
              </a:rPr>
              <a:t>dynamic_cast</a:t>
            </a:r>
            <a:r>
              <a:rPr lang="en-US" altLang="zh-CN" sz="2000" b="1" dirty="0">
                <a:solidFill>
                  <a:srgbClr val="FF0000"/>
                </a:solidFill>
              </a:rPr>
              <a:t>&lt;type &amp;&amp;&gt;(e)      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	//</a:t>
            </a:r>
            <a:r>
              <a:rPr lang="zh-CN" altLang="zh-CN" sz="2000" b="1" dirty="0">
                <a:solidFill>
                  <a:srgbClr val="FF0000"/>
                </a:solidFill>
              </a:rPr>
              <a:t>右值转换，</a:t>
            </a:r>
            <a:r>
              <a:rPr lang="en-US" altLang="zh-CN" sz="2000" b="1" dirty="0">
                <a:solidFill>
                  <a:srgbClr val="FF0000"/>
                </a:solidFill>
              </a:rPr>
              <a:t>e</a:t>
            </a:r>
            <a:r>
              <a:rPr lang="zh-CN" altLang="zh-CN" sz="2000" b="1" dirty="0">
                <a:solidFill>
                  <a:srgbClr val="FF0000"/>
                </a:solidFill>
              </a:rPr>
              <a:t>不能是左值</a:t>
            </a:r>
          </a:p>
          <a:p>
            <a:pPr lvl="1"/>
            <a:r>
              <a:rPr lang="zh-CN" altLang="zh-CN" sz="2200" b="1" dirty="0"/>
              <a:t>其中，</a:t>
            </a:r>
            <a:r>
              <a:rPr lang="en-US" altLang="zh-CN" sz="2200" b="1" dirty="0">
                <a:solidFill>
                  <a:srgbClr val="0000CC"/>
                </a:solidFill>
              </a:rPr>
              <a:t>type</a:t>
            </a:r>
            <a:r>
              <a:rPr lang="zh-CN" altLang="zh-CN" sz="2200" b="1" dirty="0">
                <a:solidFill>
                  <a:srgbClr val="0000CC"/>
                </a:solidFill>
              </a:rPr>
              <a:t>必须是类类型</a:t>
            </a:r>
            <a:r>
              <a:rPr lang="zh-CN" altLang="zh-CN" sz="2200" b="1" dirty="0"/>
              <a:t>，通常情况下</a:t>
            </a:r>
            <a:r>
              <a:rPr lang="en-US" altLang="zh-CN" sz="2200" b="1" dirty="0"/>
              <a:t>type</a:t>
            </a:r>
            <a:r>
              <a:rPr lang="zh-CN" altLang="zh-CN" sz="2200" b="1" dirty="0"/>
              <a:t>类型中应该有虚函数</a:t>
            </a:r>
            <a:endParaRPr lang="en-US" altLang="zh-CN" sz="2200" b="1" dirty="0"/>
          </a:p>
          <a:p>
            <a:pPr lvl="1"/>
            <a:r>
              <a:rPr lang="zh-CN" altLang="en-US" sz="2200" b="1" dirty="0"/>
              <a:t>当</a:t>
            </a:r>
            <a:r>
              <a:rPr lang="en-US" altLang="zh-CN" sz="2200" b="1" dirty="0">
                <a:solidFill>
                  <a:srgbClr val="0000CC"/>
                </a:solidFill>
              </a:rPr>
              <a:t>e</a:t>
            </a:r>
            <a:r>
              <a:rPr lang="zh-CN" altLang="en-US" sz="2200" b="1" dirty="0">
                <a:solidFill>
                  <a:srgbClr val="0000CC"/>
                </a:solidFill>
              </a:rPr>
              <a:t>和</a:t>
            </a:r>
            <a:r>
              <a:rPr lang="en-US" altLang="zh-CN" sz="2200" b="1" dirty="0">
                <a:solidFill>
                  <a:srgbClr val="0000CC"/>
                </a:solidFill>
              </a:rPr>
              <a:t>type</a:t>
            </a:r>
            <a:r>
              <a:rPr lang="zh-CN" altLang="en-US" sz="2200" b="1" dirty="0">
                <a:solidFill>
                  <a:srgbClr val="0000CC"/>
                </a:solidFill>
              </a:rPr>
              <a:t>之间是基类和派生类关系时</a:t>
            </a:r>
            <a:r>
              <a:rPr lang="zh-CN" altLang="en-US" sz="2200" b="1" dirty="0"/>
              <a:t>，转换易成功。</a:t>
            </a:r>
            <a:r>
              <a:rPr lang="zh-CN" altLang="zh-CN" sz="2200" b="1" dirty="0"/>
              <a:t>如果</a:t>
            </a:r>
            <a:r>
              <a:rPr lang="zh-CN" altLang="en-US" sz="2200" b="1" dirty="0"/>
              <a:t>指针</a:t>
            </a:r>
            <a:r>
              <a:rPr lang="zh-CN" altLang="zh-CN" sz="2200" b="1" dirty="0"/>
              <a:t>转换失败，</a:t>
            </a:r>
            <a:r>
              <a:rPr lang="en-US" altLang="zh-CN" sz="2200" b="1" dirty="0" err="1"/>
              <a:t>dynamic_cast</a:t>
            </a:r>
            <a:r>
              <a:rPr lang="zh-CN" altLang="zh-CN" sz="2200" b="1" dirty="0"/>
              <a:t>将返回</a:t>
            </a:r>
            <a:r>
              <a:rPr lang="en-US" altLang="zh-CN" sz="2200" b="1" dirty="0"/>
              <a:t>0</a:t>
            </a:r>
            <a:r>
              <a:rPr lang="zh-CN" altLang="zh-CN" sz="2200" b="1" dirty="0"/>
              <a:t>值；引用转换失败，</a:t>
            </a:r>
            <a:r>
              <a:rPr lang="en-US" altLang="zh-CN" sz="2200" b="1" dirty="0" err="1"/>
              <a:t>dynamic_cast</a:t>
            </a:r>
            <a:r>
              <a:rPr lang="zh-CN" altLang="zh-CN" sz="2200" b="1" dirty="0"/>
              <a:t>将会引发异常。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13010" y="116632"/>
            <a:ext cx="8229600" cy="76823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5.4.1  </a:t>
            </a:r>
            <a:r>
              <a:rPr lang="en-US" altLang="zh-CN" sz="3600" b="1" dirty="0" err="1">
                <a:solidFill>
                  <a:srgbClr val="C00000"/>
                </a:solidFill>
              </a:rPr>
              <a:t>dynamic_cast</a:t>
            </a:r>
            <a:endParaRPr lang="zh-CN" altLang="zh-CN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30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356" y="1196753"/>
            <a:ext cx="8507288" cy="374441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3. </a:t>
            </a:r>
            <a:r>
              <a:rPr lang="en-US" altLang="zh-CN" sz="2800" b="1" dirty="0" err="1" smtClean="0">
                <a:solidFill>
                  <a:srgbClr val="0000CC"/>
                </a:solidFill>
              </a:rPr>
              <a:t>dynamic_cast</a:t>
            </a:r>
            <a:r>
              <a:rPr lang="zh-CN" altLang="en-US" sz="2800" b="1" dirty="0">
                <a:solidFill>
                  <a:srgbClr val="0000CC"/>
                </a:solidFill>
              </a:rPr>
              <a:t>强制类型</a:t>
            </a:r>
          </a:p>
          <a:p>
            <a:pPr lvl="1" eaLnBrk="1" hangingPunct="1"/>
            <a:r>
              <a:rPr lang="zh-CN" altLang="en-US" sz="2400" b="1" dirty="0" smtClean="0"/>
              <a:t>向上转换</a:t>
            </a:r>
            <a:r>
              <a:rPr lang="zh-CN" altLang="en-US" sz="2400" b="1" dirty="0"/>
              <a:t>、</a:t>
            </a:r>
            <a:r>
              <a:rPr lang="zh-CN" altLang="en-US" sz="2400" b="1" dirty="0" smtClean="0"/>
              <a:t>向下转换</a:t>
            </a:r>
            <a:endParaRPr lang="zh-CN" altLang="en-US" sz="2400" b="1" dirty="0"/>
          </a:p>
          <a:p>
            <a:pPr lvl="1" eaLnBrk="1" hangingPunct="1"/>
            <a:r>
              <a:rPr lang="zh-CN" altLang="en-US" sz="2400" b="1" dirty="0"/>
              <a:t>向上转换是指在类的继承层次结构中，从派生类向基类方向的转换，即把派生类对象的指针或引用转换成基类对象的指针或引用，这种转换常用</a:t>
            </a:r>
            <a:r>
              <a:rPr lang="en-US" altLang="zh-CN" sz="2400" b="1" dirty="0"/>
              <a:t>C++</a:t>
            </a:r>
            <a:r>
              <a:rPr lang="zh-CN" altLang="en-US" sz="2400" b="1" dirty="0"/>
              <a:t>的默认方式完成</a:t>
            </a:r>
            <a:r>
              <a:rPr lang="zh-CN" altLang="en-US" sz="2400" b="1" dirty="0"/>
              <a:t>。</a:t>
            </a:r>
          </a:p>
          <a:p>
            <a:pPr lvl="1" eaLnBrk="1" hangingPunct="1"/>
            <a:r>
              <a:rPr lang="zh-CN" altLang="en-US" sz="2400" b="1" dirty="0"/>
              <a:t>与</a:t>
            </a:r>
            <a:r>
              <a:rPr lang="zh-CN" altLang="en-US" sz="2400" b="1" dirty="0" smtClean="0"/>
              <a:t>向上转换</a:t>
            </a:r>
            <a:r>
              <a:rPr lang="zh-CN" altLang="en-US" sz="2400" b="1" dirty="0"/>
              <a:t>的方向相反，向下转换是指在类的继承层次结构中，从基类向派生类方向的转换，即把基类对象的指针或引用转换成派生类对象的指针或引用。</a:t>
            </a:r>
          </a:p>
          <a:p>
            <a:pPr eaLnBrk="1" hangingPunct="1"/>
            <a:endParaRPr lang="en-US" altLang="zh-CN" b="1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76823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 smtClean="0">
                <a:solidFill>
                  <a:srgbClr val="C00000"/>
                </a:solidFill>
              </a:rPr>
              <a:t>5.4.1  </a:t>
            </a:r>
            <a:r>
              <a:rPr lang="en-US" altLang="zh-CN" sz="3600" b="1" dirty="0" err="1" smtClean="0">
                <a:solidFill>
                  <a:srgbClr val="C00000"/>
                </a:solidFill>
              </a:rPr>
              <a:t>dynamic_cast</a:t>
            </a:r>
            <a:endParaRPr lang="zh-CN" altLang="zh-CN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92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516" y="1124744"/>
            <a:ext cx="8712968" cy="48726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2）</a:t>
            </a:r>
            <a:r>
              <a:rPr lang="zh-CN" altLang="en-US" sz="2400" b="1" dirty="0">
                <a:solidFill>
                  <a:srgbClr val="FF0000"/>
                </a:solidFill>
              </a:rPr>
              <a:t>数据抽象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857250" lvl="1" indent="-457200"/>
            <a:r>
              <a:rPr lang="zh-CN" altLang="zh-CN" sz="2400" b="1" dirty="0"/>
              <a:t>用</a:t>
            </a:r>
            <a:r>
              <a:rPr lang="en-US" altLang="zh-CN" sz="2400" b="1" dirty="0">
                <a:solidFill>
                  <a:srgbClr val="0000CC"/>
                </a:solidFill>
              </a:rPr>
              <a:t>Animal</a:t>
            </a:r>
            <a:r>
              <a:rPr lang="zh-CN" altLang="zh-CN" sz="2400" b="1" dirty="0"/>
              <a:t>表示动物类，用</a:t>
            </a:r>
            <a:r>
              <a:rPr lang="zh-CN" altLang="zh-CN" sz="2400" b="1" dirty="0">
                <a:solidFill>
                  <a:srgbClr val="0000CC"/>
                </a:solidFill>
              </a:rPr>
              <a:t>虚成员函数</a:t>
            </a:r>
            <a:r>
              <a:rPr lang="en-US" altLang="zh-CN" sz="2400" b="1" dirty="0">
                <a:solidFill>
                  <a:srgbClr val="0000CC"/>
                </a:solidFill>
              </a:rPr>
              <a:t>sound</a:t>
            </a:r>
            <a:r>
              <a:rPr lang="zh-CN" altLang="zh-CN" sz="2400" b="1" dirty="0"/>
              <a:t>表示动物会发声这一行为。</a:t>
            </a:r>
            <a:endParaRPr lang="en-US" altLang="zh-CN" sz="2400" b="1" dirty="0"/>
          </a:p>
          <a:p>
            <a:pPr marL="857250" lvl="1" indent="-457200"/>
            <a:r>
              <a:rPr lang="en-US" altLang="zh-CN" sz="2400" b="1" dirty="0">
                <a:solidFill>
                  <a:srgbClr val="0000CC"/>
                </a:solidFill>
              </a:rPr>
              <a:t>Dog</a:t>
            </a:r>
            <a:r>
              <a:rPr lang="zh-CN" altLang="zh-CN" sz="2400" b="1" dirty="0">
                <a:solidFill>
                  <a:srgbClr val="0000CC"/>
                </a:solidFill>
              </a:rPr>
              <a:t>，</a:t>
            </a:r>
            <a:r>
              <a:rPr lang="en-US" altLang="zh-CN" sz="2400" b="1" dirty="0">
                <a:solidFill>
                  <a:srgbClr val="0000CC"/>
                </a:solidFill>
              </a:rPr>
              <a:t>Cat</a:t>
            </a:r>
            <a:r>
              <a:rPr lang="zh-CN" altLang="zh-CN" sz="2400" b="1" dirty="0">
                <a:solidFill>
                  <a:srgbClr val="0000CC"/>
                </a:solidFill>
              </a:rPr>
              <a:t>，</a:t>
            </a:r>
            <a:r>
              <a:rPr lang="en-US" altLang="zh-CN" sz="2400" b="1" dirty="0">
                <a:solidFill>
                  <a:srgbClr val="0000CC"/>
                </a:solidFill>
              </a:rPr>
              <a:t>Wolf</a:t>
            </a:r>
            <a:r>
              <a:rPr lang="zh-CN" altLang="zh-CN" sz="2400" b="1" dirty="0">
                <a:solidFill>
                  <a:srgbClr val="0000CC"/>
                </a:solidFill>
              </a:rPr>
              <a:t>，</a:t>
            </a:r>
            <a:r>
              <a:rPr lang="en-US" altLang="zh-CN" sz="2400" b="1" dirty="0">
                <a:solidFill>
                  <a:srgbClr val="0000CC"/>
                </a:solidFill>
              </a:rPr>
              <a:t>Bird</a:t>
            </a:r>
            <a:r>
              <a:rPr lang="zh-CN" altLang="zh-CN" sz="2400" b="1" dirty="0"/>
              <a:t>则是具体的动物，它们可以继承</a:t>
            </a:r>
            <a:r>
              <a:rPr lang="en-US" altLang="zh-CN" sz="2400" b="1" dirty="0"/>
              <a:t>Animal</a:t>
            </a:r>
            <a:r>
              <a:rPr lang="zh-CN" altLang="zh-CN" sz="2400" b="1" dirty="0"/>
              <a:t>的所有特征和行为。</a:t>
            </a:r>
            <a:endParaRPr lang="en-US" altLang="zh-CN" sz="2400" b="1" dirty="0"/>
          </a:p>
          <a:p>
            <a:pPr marL="857250" lvl="1" indent="-457200"/>
            <a:r>
              <a:rPr lang="zh-CN" altLang="zh-CN" sz="2400" b="1" dirty="0"/>
              <a:t>每类动物能够发出什么声音是明确的，而且各不相同，需要</a:t>
            </a:r>
            <a:r>
              <a:rPr lang="zh-CN" altLang="zh-CN" sz="2400" b="1" dirty="0">
                <a:solidFill>
                  <a:srgbClr val="0000CC"/>
                </a:solidFill>
              </a:rPr>
              <a:t>覆盖（重定义）从</a:t>
            </a:r>
            <a:r>
              <a:rPr lang="en-US" altLang="zh-CN" sz="2400" b="1" dirty="0">
                <a:solidFill>
                  <a:srgbClr val="0000CC"/>
                </a:solidFill>
              </a:rPr>
              <a:t>Animal</a:t>
            </a:r>
            <a:r>
              <a:rPr lang="zh-CN" altLang="zh-CN" sz="2400" b="1" dirty="0">
                <a:solidFill>
                  <a:srgbClr val="0000CC"/>
                </a:solidFill>
              </a:rPr>
              <a:t>继承来的</a:t>
            </a:r>
            <a:r>
              <a:rPr lang="en-US" altLang="zh-CN" sz="2400" b="1" dirty="0">
                <a:solidFill>
                  <a:srgbClr val="0000CC"/>
                </a:solidFill>
              </a:rPr>
              <a:t>sound</a:t>
            </a:r>
            <a:r>
              <a:rPr lang="zh-CN" altLang="zh-CN" sz="2400" b="1" dirty="0">
                <a:solidFill>
                  <a:srgbClr val="0000CC"/>
                </a:solidFill>
              </a:rPr>
              <a:t>成员函数</a:t>
            </a:r>
            <a:r>
              <a:rPr lang="zh-CN" altLang="zh-CN" sz="2400" b="1" dirty="0"/>
              <a:t>。</a:t>
            </a:r>
            <a:endParaRPr lang="en-US" altLang="zh-CN" sz="2400" b="1" dirty="0"/>
          </a:p>
          <a:p>
            <a:pPr marL="857250" lvl="1" indent="-457200"/>
            <a:r>
              <a:rPr lang="en-US" altLang="zh-CN" sz="2400" b="1" dirty="0"/>
              <a:t>Animal</a:t>
            </a:r>
            <a:r>
              <a:rPr lang="zh-CN" altLang="zh-CN" sz="2400" b="1" dirty="0"/>
              <a:t>和</a:t>
            </a:r>
            <a:r>
              <a:rPr lang="en-US" altLang="zh-CN" sz="2400" b="1" dirty="0"/>
              <a:t>Dog</a:t>
            </a:r>
            <a:r>
              <a:rPr lang="zh-CN" altLang="zh-CN" sz="2400" b="1" dirty="0"/>
              <a:t>等动物的继承关系形成了图</a:t>
            </a:r>
            <a:r>
              <a:rPr lang="en-US" altLang="zh-CN" sz="2400" b="1" dirty="0"/>
              <a:t>5-1</a:t>
            </a:r>
            <a:r>
              <a:rPr lang="zh-CN" altLang="zh-CN" sz="2400" b="1" dirty="0"/>
              <a:t>所示的继承</a:t>
            </a:r>
            <a:r>
              <a:rPr lang="zh-CN" altLang="zh-CN" sz="2400" b="1" dirty="0" smtClean="0"/>
              <a:t>层次结构</a:t>
            </a:r>
            <a:r>
              <a:rPr lang="zh-CN" altLang="en-US" sz="2400" b="1" dirty="0" smtClean="0"/>
              <a:t>。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 smtClean="0">
                <a:solidFill>
                  <a:srgbClr val="C00000"/>
                </a:solidFill>
              </a:rPr>
              <a:t>5.1.1  </a:t>
            </a:r>
            <a:r>
              <a:rPr lang="zh-CN" altLang="zh-CN" sz="3600" b="1" dirty="0">
                <a:solidFill>
                  <a:srgbClr val="C00000"/>
                </a:solidFill>
              </a:rPr>
              <a:t>多态的概念</a:t>
            </a:r>
          </a:p>
        </p:txBody>
      </p:sp>
    </p:spTree>
    <p:extLst>
      <p:ext uri="{BB962C8B-B14F-4D97-AF65-F5344CB8AC3E}">
        <p14:creationId xmlns:p14="http://schemas.microsoft.com/office/powerpoint/2010/main" val="105489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741" y="1124745"/>
            <a:ext cx="4608512" cy="54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 smtClean="0"/>
              <a:t>#</a:t>
            </a:r>
            <a:r>
              <a:rPr lang="en-US" altLang="zh-CN" sz="1600" b="1" dirty="0"/>
              <a:t>include&lt;</a:t>
            </a:r>
            <a:r>
              <a:rPr lang="en-US" altLang="zh-CN" sz="1600" b="1" dirty="0" err="1"/>
              <a:t>iostream</a:t>
            </a:r>
            <a:r>
              <a:rPr lang="en-US" altLang="zh-CN" sz="1600" b="1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 smtClean="0"/>
              <a:t>Using </a:t>
            </a:r>
            <a:r>
              <a:rPr lang="en-US" altLang="zh-CN" sz="1600" b="1" dirty="0"/>
              <a:t>namespace </a:t>
            </a:r>
            <a:r>
              <a:rPr lang="en-US" altLang="zh-CN" sz="1600" b="1" dirty="0" err="1"/>
              <a:t>std</a:t>
            </a:r>
            <a:r>
              <a:rPr lang="en-US" altLang="zh-CN" sz="16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 smtClean="0"/>
              <a:t>Class </a:t>
            </a:r>
            <a:r>
              <a:rPr lang="en-US" altLang="zh-CN" sz="1600" b="1" dirty="0"/>
              <a:t>Base{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 smtClean="0"/>
              <a:t>Public</a:t>
            </a:r>
            <a:r>
              <a:rPr lang="en-US" altLang="zh-CN" sz="1600" b="1" dirty="0"/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	virtual void f(){ </a:t>
            </a:r>
            <a:r>
              <a:rPr lang="en-US" altLang="zh-CN" sz="1600" b="1" dirty="0" err="1"/>
              <a:t>cout</a:t>
            </a:r>
            <a:r>
              <a:rPr lang="en-US" altLang="zh-CN" sz="1600" b="1" dirty="0" smtClean="0"/>
              <a:t>&lt;&lt;“f </a:t>
            </a:r>
            <a:r>
              <a:rPr lang="en-US" altLang="zh-CN" sz="1600" b="1" dirty="0"/>
              <a:t>in Base</a:t>
            </a:r>
            <a:r>
              <a:rPr lang="en-US" altLang="zh-CN" sz="1600" b="1" dirty="0" smtClean="0"/>
              <a:t>!”&lt;&lt;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 smtClean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 smtClean="0"/>
              <a:t>Class </a:t>
            </a:r>
            <a:r>
              <a:rPr lang="en-US" altLang="zh-CN" sz="1600" b="1" dirty="0" err="1"/>
              <a:t>Derived:public</a:t>
            </a:r>
            <a:r>
              <a:rPr lang="en-US" altLang="zh-CN" sz="1600" b="1" dirty="0"/>
              <a:t> Base{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void f(){ </a:t>
            </a:r>
            <a:r>
              <a:rPr lang="en-US" altLang="zh-CN" sz="1600" b="1" dirty="0" err="1"/>
              <a:t>cout</a:t>
            </a:r>
            <a:r>
              <a:rPr lang="en-US" altLang="zh-CN" sz="1600" b="1" dirty="0" smtClean="0"/>
              <a:t>&lt;&lt;“f </a:t>
            </a:r>
            <a:r>
              <a:rPr lang="en-US" altLang="zh-CN" sz="1600" b="1" dirty="0"/>
              <a:t>in Derived</a:t>
            </a:r>
            <a:r>
              <a:rPr lang="en-US" altLang="zh-CN" sz="1600" b="1" dirty="0" smtClean="0"/>
              <a:t>!”&lt;&lt;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};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 smtClean="0"/>
              <a:t>Void </a:t>
            </a:r>
            <a:r>
              <a:rPr lang="en-US" altLang="zh-CN" sz="1600" b="1" dirty="0"/>
              <a:t>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	Base *</a:t>
            </a:r>
            <a:r>
              <a:rPr lang="en-US" altLang="zh-CN" sz="1600" b="1" dirty="0" err="1"/>
              <a:t>pb,b</a:t>
            </a:r>
            <a:r>
              <a:rPr lang="en-US" altLang="zh-CN" sz="16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	Derived d,*</a:t>
            </a:r>
            <a:r>
              <a:rPr lang="en-US" altLang="zh-CN" sz="1600" b="1" dirty="0" err="1"/>
              <a:t>pd</a:t>
            </a:r>
            <a:r>
              <a:rPr lang="en-US" altLang="zh-CN" sz="16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	</a:t>
            </a:r>
            <a:r>
              <a:rPr lang="en-US" altLang="zh-CN" sz="1600" b="1" dirty="0" err="1"/>
              <a:t>pb</a:t>
            </a:r>
            <a:r>
              <a:rPr lang="en-US" altLang="zh-CN" sz="1600" b="1" dirty="0"/>
              <a:t>=&amp;d; </a:t>
            </a:r>
            <a:endParaRPr lang="en-US" altLang="zh-CN" sz="16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smtClean="0"/>
              <a:t>	//</a:t>
            </a:r>
            <a:r>
              <a:rPr lang="zh-CN" altLang="en-US" sz="1600" b="1" dirty="0"/>
              <a:t>默认转换，编译时完成，是常用方式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600" b="1" dirty="0"/>
              <a:t>	</a:t>
            </a:r>
            <a:r>
              <a:rPr lang="en-US" altLang="zh-CN" sz="1600" b="1" dirty="0" err="1"/>
              <a:t>pb</a:t>
            </a:r>
            <a:r>
              <a:rPr lang="en-US" altLang="zh-CN" sz="1600" b="1" dirty="0"/>
              <a:t>-&gt;f();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pd</a:t>
            </a:r>
            <a:r>
              <a:rPr lang="en-US" altLang="zh-CN" sz="1600" b="1" dirty="0"/>
              <a:t>=&amp;d;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	</a:t>
            </a:r>
            <a:r>
              <a:rPr lang="en-US" altLang="zh-CN" sz="1600" b="1" dirty="0" err="1"/>
              <a:t>pb</a:t>
            </a:r>
            <a:r>
              <a:rPr lang="en-US" altLang="zh-CN" sz="1600" b="1" dirty="0"/>
              <a:t>=</a:t>
            </a:r>
            <a:r>
              <a:rPr lang="en-US" altLang="zh-CN" sz="1600" b="1" dirty="0" err="1"/>
              <a:t>dynamic_cast</a:t>
            </a:r>
            <a:r>
              <a:rPr lang="en-US" altLang="zh-CN" sz="1600" b="1" dirty="0"/>
              <a:t>&lt;Base *&gt;(&amp;d</a:t>
            </a:r>
            <a:r>
              <a:rPr lang="en-US" altLang="zh-CN" sz="1600" b="1" dirty="0" smtClean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smtClean="0"/>
              <a:t>	//</a:t>
            </a:r>
            <a:r>
              <a:rPr lang="zh-CN" altLang="en-US" sz="1600" b="1" dirty="0"/>
              <a:t>向上转换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600" b="1" dirty="0"/>
              <a:t>	</a:t>
            </a:r>
            <a:r>
              <a:rPr lang="en-US" altLang="zh-CN" sz="1600" b="1" dirty="0" err="1"/>
              <a:t>pb</a:t>
            </a:r>
            <a:r>
              <a:rPr lang="en-US" altLang="zh-CN" sz="1600" b="1" dirty="0"/>
              <a:t>-&gt;f();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	</a:t>
            </a:r>
            <a:r>
              <a:rPr lang="en-US" altLang="zh-CN" sz="1600" b="1" dirty="0" err="1"/>
              <a:t>pb</a:t>
            </a:r>
            <a:r>
              <a:rPr lang="en-US" altLang="zh-CN" sz="1600" b="1" dirty="0"/>
              <a:t>=</a:t>
            </a:r>
            <a:r>
              <a:rPr lang="en-US" altLang="zh-CN" sz="1600" b="1" dirty="0" err="1"/>
              <a:t>dynamic_cast</a:t>
            </a:r>
            <a:r>
              <a:rPr lang="en-US" altLang="zh-CN" sz="1600" b="1" dirty="0"/>
              <a:t>&lt;Base *&gt;(</a:t>
            </a:r>
            <a:r>
              <a:rPr lang="en-US" altLang="zh-CN" sz="1600" b="1" dirty="0" err="1"/>
              <a:t>pd</a:t>
            </a:r>
            <a:r>
              <a:rPr lang="en-US" altLang="zh-CN" sz="1600" b="1" dirty="0" smtClean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smtClean="0"/>
              <a:t>	//</a:t>
            </a:r>
            <a:r>
              <a:rPr lang="zh-CN" altLang="en-US" sz="1600" b="1" dirty="0"/>
              <a:t>向上转换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600" b="1" dirty="0"/>
              <a:t>	</a:t>
            </a:r>
            <a:r>
              <a:rPr lang="en-US" altLang="zh-CN" sz="1600" b="1" dirty="0" err="1"/>
              <a:t>pb</a:t>
            </a:r>
            <a:r>
              <a:rPr lang="en-US" altLang="zh-CN" sz="1600" b="1" dirty="0"/>
              <a:t>-&gt;f</a:t>
            </a:r>
            <a:r>
              <a:rPr lang="en-US" altLang="zh-CN" sz="1600" b="1" dirty="0" smtClean="0"/>
              <a:t>();</a:t>
            </a:r>
            <a:endParaRPr lang="en-US" altLang="zh-CN" sz="1600" b="1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8229600" cy="62421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sz="2200" b="1" dirty="0">
                <a:solidFill>
                  <a:srgbClr val="0000CC"/>
                </a:solidFill>
              </a:rPr>
              <a:t>【例</a:t>
            </a:r>
            <a:r>
              <a:rPr lang="en-US" altLang="zh-CN" sz="2200" b="1" dirty="0">
                <a:solidFill>
                  <a:srgbClr val="0000CC"/>
                </a:solidFill>
              </a:rPr>
              <a:t>5-11</a:t>
            </a:r>
            <a:r>
              <a:rPr lang="zh-CN" altLang="zh-CN" sz="2200" b="1" dirty="0">
                <a:solidFill>
                  <a:srgbClr val="0000CC"/>
                </a:solidFill>
              </a:rPr>
              <a:t>】用</a:t>
            </a:r>
            <a:r>
              <a:rPr lang="en-US" altLang="zh-CN" sz="2200" b="1" dirty="0" err="1">
                <a:solidFill>
                  <a:srgbClr val="0000CC"/>
                </a:solidFill>
              </a:rPr>
              <a:t>dynamic_cast</a:t>
            </a:r>
            <a:r>
              <a:rPr lang="zh-CN" altLang="zh-CN" sz="2200" b="1" dirty="0">
                <a:solidFill>
                  <a:srgbClr val="0000CC"/>
                </a:solidFill>
              </a:rPr>
              <a:t>实现向上强制转换和向下强制转换</a:t>
            </a:r>
            <a:endParaRPr lang="zh-CN" altLang="zh-CN" sz="2200" b="1" dirty="0">
              <a:solidFill>
                <a:srgbClr val="C00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718290" y="1124745"/>
            <a:ext cx="4248472" cy="525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	</a:t>
            </a:r>
            <a:r>
              <a:rPr lang="en-US" altLang="zh-CN" sz="1600" b="1" kern="0" dirty="0" err="1" smtClean="0"/>
              <a:t>pb</a:t>
            </a:r>
            <a:r>
              <a:rPr lang="en-US" altLang="zh-CN" sz="1600" b="1" kern="0" dirty="0" smtClean="0"/>
              <a:t>=&amp;b;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	</a:t>
            </a:r>
            <a:r>
              <a:rPr lang="en-US" altLang="zh-CN" sz="1600" b="1" kern="0" dirty="0" err="1" smtClean="0"/>
              <a:t>pd</a:t>
            </a:r>
            <a:r>
              <a:rPr lang="en-US" altLang="zh-CN" sz="1600" b="1" kern="0" dirty="0" smtClean="0"/>
              <a:t>=</a:t>
            </a:r>
            <a:r>
              <a:rPr lang="en-US" altLang="zh-CN" sz="1600" b="1" kern="0" dirty="0" err="1" smtClean="0"/>
              <a:t>dynamic_cast</a:t>
            </a:r>
            <a:r>
              <a:rPr lang="en-US" altLang="zh-CN" sz="1600" b="1" kern="0" dirty="0" smtClean="0"/>
              <a:t>&lt;Derived *&gt;(</a:t>
            </a:r>
            <a:r>
              <a:rPr lang="en-US" altLang="zh-CN" sz="1600" b="1" kern="0" dirty="0" err="1" smtClean="0"/>
              <a:t>pb</a:t>
            </a:r>
            <a:r>
              <a:rPr lang="en-US" altLang="zh-CN" sz="1600" b="1" kern="0" dirty="0" smtClean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	</a:t>
            </a:r>
            <a:r>
              <a:rPr lang="en-US" altLang="zh-CN" sz="1600" b="1" kern="0" dirty="0" smtClean="0"/>
              <a:t>	//L1: </a:t>
            </a:r>
            <a:r>
              <a:rPr lang="zh-CN" altLang="en-US" sz="1600" b="1" kern="0" dirty="0" smtClean="0"/>
              <a:t>向下强制转换</a:t>
            </a:r>
            <a:endParaRPr lang="en-US" altLang="zh-CN" sz="1600" b="1" kern="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	</a:t>
            </a:r>
            <a:r>
              <a:rPr lang="en-US" altLang="zh-CN" sz="1600" b="1" kern="0" dirty="0" smtClean="0"/>
              <a:t>if (</a:t>
            </a:r>
            <a:r>
              <a:rPr lang="en-US" altLang="zh-CN" sz="1600" b="1" kern="0" dirty="0" err="1" smtClean="0"/>
              <a:t>pd</a:t>
            </a:r>
            <a:r>
              <a:rPr lang="en-US" altLang="zh-CN" sz="1600" b="1" kern="0" dirty="0" smtClean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	</a:t>
            </a:r>
            <a:r>
              <a:rPr lang="en-US" altLang="zh-CN" sz="1600" b="1" kern="0" dirty="0" smtClean="0"/>
              <a:t>	</a:t>
            </a:r>
            <a:r>
              <a:rPr lang="en-US" altLang="zh-CN" sz="1600" b="1" kern="0" dirty="0" err="1" smtClean="0"/>
              <a:t>cout</a:t>
            </a:r>
            <a:r>
              <a:rPr lang="en-US" altLang="zh-CN" sz="1600" b="1" kern="0" dirty="0" smtClean="0"/>
              <a:t>&lt;&lt;“ok”;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	</a:t>
            </a:r>
            <a:r>
              <a:rPr lang="en-US" altLang="zh-CN" sz="1600" b="1" kern="0" dirty="0" smtClean="0"/>
              <a:t>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	</a:t>
            </a:r>
            <a:r>
              <a:rPr lang="en-US" altLang="zh-CN" sz="1600" b="1" kern="0" dirty="0" smtClean="0"/>
              <a:t>	</a:t>
            </a:r>
            <a:r>
              <a:rPr lang="en-US" altLang="zh-CN" sz="1600" b="1" kern="0" dirty="0" err="1" smtClean="0"/>
              <a:t>cout</a:t>
            </a:r>
            <a:r>
              <a:rPr lang="en-US" altLang="zh-CN" sz="1600" b="1" kern="0" dirty="0" smtClean="0"/>
              <a:t>&lt;&lt;“error!\t”;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kern="0" dirty="0"/>
              <a:t>	</a:t>
            </a:r>
            <a:r>
              <a:rPr lang="en-US" altLang="zh-CN" sz="1600" b="1" kern="0" dirty="0" err="1" smtClean="0"/>
              <a:t>pd</a:t>
            </a:r>
            <a:r>
              <a:rPr lang="en-US" altLang="zh-CN" sz="1600" b="1" kern="0" dirty="0" smtClean="0"/>
              <a:t>=</a:t>
            </a:r>
            <a:r>
              <a:rPr lang="en-US" altLang="zh-CN" sz="1600" b="1" kern="0" dirty="0" err="1"/>
              <a:t>dynamic_cast</a:t>
            </a:r>
            <a:r>
              <a:rPr lang="en-US" altLang="zh-CN" sz="1600" b="1" kern="0" dirty="0"/>
              <a:t>&lt;Derived </a:t>
            </a:r>
            <a:r>
              <a:rPr lang="en-US" altLang="zh-CN" sz="1600" b="1" kern="0" dirty="0" smtClean="0"/>
              <a:t>*&gt;(&amp;b);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kern="0" dirty="0" smtClean="0"/>
              <a:t>		//L2: </a:t>
            </a:r>
            <a:r>
              <a:rPr lang="zh-CN" altLang="en-US" sz="1600" b="1" kern="0" dirty="0"/>
              <a:t>向下强制</a:t>
            </a:r>
            <a:r>
              <a:rPr lang="zh-CN" altLang="en-US" sz="1600" b="1" kern="0" dirty="0" smtClean="0"/>
              <a:t>转换</a:t>
            </a:r>
            <a:endParaRPr lang="en-US" altLang="zh-CN" sz="1600" b="1" kern="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	if (</a:t>
            </a:r>
            <a:r>
              <a:rPr lang="en-US" altLang="zh-CN" sz="1600" b="1" kern="0" dirty="0" err="1" smtClean="0"/>
              <a:t>pd</a:t>
            </a:r>
            <a:r>
              <a:rPr lang="en-US" altLang="zh-CN" sz="1600" b="1" kern="0" dirty="0" smtClean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	</a:t>
            </a:r>
            <a:r>
              <a:rPr lang="en-US" altLang="zh-CN" sz="1600" b="1" kern="0" dirty="0" smtClean="0"/>
              <a:t>	</a:t>
            </a:r>
            <a:r>
              <a:rPr lang="en-US" altLang="zh-CN" sz="1600" b="1" kern="0" dirty="0" err="1" smtClean="0"/>
              <a:t>cout</a:t>
            </a:r>
            <a:r>
              <a:rPr lang="en-US" altLang="zh-CN" sz="1600" b="1" kern="0" dirty="0" smtClean="0"/>
              <a:t>&lt;&lt;“ok”;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	</a:t>
            </a:r>
            <a:r>
              <a:rPr lang="en-US" altLang="zh-CN" sz="1600" b="1" kern="0" dirty="0" smtClean="0"/>
              <a:t>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	</a:t>
            </a:r>
            <a:r>
              <a:rPr lang="en-US" altLang="zh-CN" sz="1600" b="1" kern="0" dirty="0" smtClean="0"/>
              <a:t>	</a:t>
            </a:r>
            <a:r>
              <a:rPr lang="en-US" altLang="zh-CN" sz="1600" b="1" kern="0" dirty="0" err="1" smtClean="0"/>
              <a:t>cout</a:t>
            </a:r>
            <a:r>
              <a:rPr lang="en-US" altLang="zh-CN" sz="1600" b="1" kern="0" dirty="0" smtClean="0"/>
              <a:t>&lt;&lt;“error!\t”;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	</a:t>
            </a:r>
            <a:r>
              <a:rPr lang="en-US" altLang="zh-CN" sz="1600" b="1" kern="0" dirty="0" err="1" smtClean="0"/>
              <a:t>pb</a:t>
            </a:r>
            <a:r>
              <a:rPr lang="en-US" altLang="zh-CN" sz="1600" b="1" kern="0" dirty="0" smtClean="0"/>
              <a:t>=&amp;d;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kern="0" dirty="0"/>
              <a:t>	</a:t>
            </a:r>
            <a:r>
              <a:rPr lang="en-US" altLang="zh-CN" sz="1600" b="1" kern="0" dirty="0" err="1" smtClean="0"/>
              <a:t>pd</a:t>
            </a:r>
            <a:r>
              <a:rPr lang="en-US" altLang="zh-CN" sz="1600" b="1" kern="0" dirty="0" smtClean="0"/>
              <a:t>=</a:t>
            </a:r>
            <a:r>
              <a:rPr lang="en-US" altLang="zh-CN" sz="1600" b="1" kern="0" dirty="0" err="1"/>
              <a:t>dynamic_cast</a:t>
            </a:r>
            <a:r>
              <a:rPr lang="en-US" altLang="zh-CN" sz="1600" b="1" kern="0" dirty="0"/>
              <a:t>&lt;Derived </a:t>
            </a:r>
            <a:r>
              <a:rPr lang="en-US" altLang="zh-CN" sz="1600" b="1" kern="0" dirty="0" smtClean="0"/>
              <a:t>*&gt;(</a:t>
            </a:r>
            <a:r>
              <a:rPr lang="en-US" altLang="zh-CN" sz="1600" b="1" kern="0" dirty="0" err="1" smtClean="0"/>
              <a:t>pb</a:t>
            </a:r>
            <a:r>
              <a:rPr lang="en-US" altLang="zh-CN" sz="1600" b="1" kern="0" dirty="0" smtClean="0"/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kern="0" dirty="0" smtClean="0"/>
              <a:t>		//L3: </a:t>
            </a:r>
            <a:r>
              <a:rPr lang="zh-CN" altLang="en-US" sz="1600" b="1" kern="0" dirty="0"/>
              <a:t>向下强制</a:t>
            </a:r>
            <a:r>
              <a:rPr lang="zh-CN" altLang="en-US" sz="1600" b="1" kern="0" dirty="0" smtClean="0"/>
              <a:t>转换</a:t>
            </a:r>
            <a:endParaRPr lang="en-US" altLang="zh-CN" sz="1600" b="1" kern="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kern="0" dirty="0"/>
              <a:t>	</a:t>
            </a:r>
            <a:r>
              <a:rPr lang="en-US" altLang="zh-CN" sz="1600" b="1" kern="0" dirty="0" smtClean="0"/>
              <a:t>if (</a:t>
            </a:r>
            <a:r>
              <a:rPr lang="en-US" altLang="zh-CN" sz="1600" b="1" kern="0" dirty="0" err="1" smtClean="0"/>
              <a:t>pd</a:t>
            </a:r>
            <a:r>
              <a:rPr lang="en-US" altLang="zh-CN" sz="1600" b="1" kern="0" dirty="0" smtClean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		</a:t>
            </a:r>
            <a:r>
              <a:rPr lang="en-US" altLang="zh-CN" sz="1600" b="1" kern="0" dirty="0" err="1" smtClean="0"/>
              <a:t>cout</a:t>
            </a:r>
            <a:r>
              <a:rPr lang="en-US" altLang="zh-CN" sz="1600" b="1" kern="0" dirty="0"/>
              <a:t>&lt;&lt;“</a:t>
            </a:r>
            <a:r>
              <a:rPr lang="en-US" altLang="zh-CN" sz="1600" b="1" kern="0" dirty="0" smtClean="0"/>
              <a:t>ok!”;</a:t>
            </a:r>
            <a:endParaRPr lang="en-US" altLang="zh-CN" sz="1600" b="1" kern="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	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		</a:t>
            </a:r>
            <a:r>
              <a:rPr lang="en-US" altLang="zh-CN" sz="1600" b="1" kern="0" dirty="0" err="1"/>
              <a:t>cout</a:t>
            </a:r>
            <a:r>
              <a:rPr lang="en-US" altLang="zh-CN" sz="1600" b="1" kern="0" dirty="0"/>
              <a:t>&lt;&lt;“error!\</a:t>
            </a:r>
            <a:r>
              <a:rPr lang="en-US" altLang="zh-CN" sz="1600" b="1" kern="0" dirty="0" smtClean="0"/>
              <a:t>t\n”;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}</a:t>
            </a:r>
            <a:endParaRPr lang="en-US" altLang="zh-CN" sz="1600" b="1" kern="0" dirty="0"/>
          </a:p>
        </p:txBody>
      </p:sp>
      <p:sp>
        <p:nvSpPr>
          <p:cNvPr id="2" name="文本框 1"/>
          <p:cNvSpPr txBox="1"/>
          <p:nvPr/>
        </p:nvSpPr>
        <p:spPr>
          <a:xfrm>
            <a:off x="4269711" y="6387614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程序运行结果：</a:t>
            </a:r>
            <a:r>
              <a:rPr lang="en-US" altLang="zh-CN" b="1" dirty="0" smtClean="0">
                <a:solidFill>
                  <a:srgbClr val="FF0000"/>
                </a:solidFill>
              </a:rPr>
              <a:t>error!	error!	ok</a:t>
            </a:r>
            <a:r>
              <a:rPr lang="en-US" altLang="zh-CN" dirty="0" smtClean="0">
                <a:solidFill>
                  <a:srgbClr val="FF0000"/>
                </a:solidFill>
              </a:rPr>
              <a:t>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60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8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8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8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8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8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8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8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8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8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8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80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80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80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80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80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80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8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8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8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80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80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80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80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80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80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80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80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80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80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80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80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80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80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80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80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80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80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280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80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80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2800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800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800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2800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800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800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2800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800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800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2800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800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800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2800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2800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2800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2800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2800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800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3860" y="1124745"/>
            <a:ext cx="8582636" cy="41764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4.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转换</a:t>
            </a:r>
            <a:r>
              <a:rPr lang="zh-CN" altLang="en-US" sz="2800" b="1" dirty="0">
                <a:solidFill>
                  <a:srgbClr val="0000CC"/>
                </a:solidFill>
              </a:rPr>
              <a:t>后只能访问自基类开始就有的虚函数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 eaLnBrk="1" hangingPunct="1"/>
            <a:r>
              <a:rPr lang="zh-CN" altLang="en-US" sz="2400" b="1" dirty="0"/>
              <a:t>在默认情况下，在类的继承体系结构中，当用基类对象的指针操作派生类对象时，只能通过该指针访问派生类中的虚函数（这些虚函数也是基类中的虚函数）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lvl="1" eaLnBrk="1" hangingPunct="1"/>
            <a:r>
              <a:rPr lang="zh-CN" altLang="en-US" sz="2400" b="1" dirty="0" smtClean="0"/>
              <a:t>而</a:t>
            </a:r>
            <a:r>
              <a:rPr lang="zh-CN" altLang="en-US" sz="2400" b="1" dirty="0"/>
              <a:t>那些在基类中没有被定义为虚函数，或派生类新增加的函数，通过基类指针是无法访问的。</a:t>
            </a:r>
          </a:p>
          <a:p>
            <a:pPr eaLnBrk="1" hangingPunct="1"/>
            <a:endParaRPr lang="zh-CN" altLang="en-US" sz="2800" b="1" dirty="0"/>
          </a:p>
          <a:p>
            <a:pPr marL="0" indent="0">
              <a:buNone/>
            </a:pPr>
            <a:r>
              <a:rPr lang="zh-CN" altLang="zh-CN" sz="2400" b="1" dirty="0">
                <a:solidFill>
                  <a:srgbClr val="0000CC"/>
                </a:solidFill>
              </a:rPr>
              <a:t>【例</a:t>
            </a:r>
            <a:r>
              <a:rPr lang="en-US" altLang="zh-CN" sz="2400" b="1" dirty="0">
                <a:solidFill>
                  <a:srgbClr val="0000CC"/>
                </a:solidFill>
              </a:rPr>
              <a:t>5-12</a:t>
            </a:r>
            <a:r>
              <a:rPr lang="zh-CN" altLang="zh-CN" sz="2400" b="1" dirty="0">
                <a:solidFill>
                  <a:srgbClr val="0000CC"/>
                </a:solidFill>
              </a:rPr>
              <a:t>】 有</a:t>
            </a:r>
            <a:r>
              <a:rPr lang="en-US" altLang="zh-CN" sz="2400" b="1" dirty="0">
                <a:solidFill>
                  <a:srgbClr val="0000CC"/>
                </a:solidFill>
              </a:rPr>
              <a:t>3</a:t>
            </a:r>
            <a:r>
              <a:rPr lang="zh-CN" altLang="zh-CN" sz="2400" b="1" dirty="0">
                <a:solidFill>
                  <a:srgbClr val="0000CC"/>
                </a:solidFill>
              </a:rPr>
              <a:t>个类，</a:t>
            </a:r>
            <a:r>
              <a:rPr lang="en-US" altLang="zh-CN" sz="2400" b="1" dirty="0">
                <a:solidFill>
                  <a:srgbClr val="0000CC"/>
                </a:solidFill>
              </a:rPr>
              <a:t>B</a:t>
            </a:r>
            <a:r>
              <a:rPr lang="zh-CN" altLang="zh-CN" sz="2400" b="1" dirty="0">
                <a:solidFill>
                  <a:srgbClr val="0000CC"/>
                </a:solidFill>
              </a:rPr>
              <a:t>是</a:t>
            </a:r>
            <a:r>
              <a:rPr lang="en-US" altLang="zh-CN" sz="2400" b="1" dirty="0">
                <a:solidFill>
                  <a:srgbClr val="0000CC"/>
                </a:solidFill>
              </a:rPr>
              <a:t>D1</a:t>
            </a:r>
            <a:r>
              <a:rPr lang="zh-CN" altLang="zh-CN" sz="2400" b="1" dirty="0">
                <a:solidFill>
                  <a:srgbClr val="0000CC"/>
                </a:solidFill>
              </a:rPr>
              <a:t>和</a:t>
            </a:r>
            <a:r>
              <a:rPr lang="en-US" altLang="zh-CN" sz="2400" b="1" dirty="0">
                <a:solidFill>
                  <a:srgbClr val="0000CC"/>
                </a:solidFill>
              </a:rPr>
              <a:t>D2</a:t>
            </a:r>
            <a:r>
              <a:rPr lang="zh-CN" altLang="zh-CN" sz="2400" b="1" dirty="0">
                <a:solidFill>
                  <a:srgbClr val="0000CC"/>
                </a:solidFill>
              </a:rPr>
              <a:t>的基类，通过</a:t>
            </a:r>
            <a:r>
              <a:rPr lang="en-US" altLang="zh-CN" sz="2400" b="1" dirty="0">
                <a:solidFill>
                  <a:srgbClr val="0000CC"/>
                </a:solidFill>
              </a:rPr>
              <a:t>B</a:t>
            </a:r>
            <a:r>
              <a:rPr lang="zh-CN" altLang="zh-CN" sz="2400" b="1" dirty="0">
                <a:solidFill>
                  <a:srgbClr val="0000CC"/>
                </a:solidFill>
              </a:rPr>
              <a:t>的指针能够访问派生类的虚函数</a:t>
            </a:r>
            <a:r>
              <a:rPr lang="en-US" altLang="zh-CN" sz="2400" b="1" dirty="0">
                <a:solidFill>
                  <a:srgbClr val="0000CC"/>
                </a:solidFill>
              </a:rPr>
              <a:t>f</a:t>
            </a:r>
            <a:r>
              <a:rPr lang="zh-CN" altLang="zh-CN" sz="2400" b="1" dirty="0">
                <a:solidFill>
                  <a:srgbClr val="0000CC"/>
                </a:solidFill>
              </a:rPr>
              <a:t>。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5.4.1  </a:t>
            </a:r>
            <a:r>
              <a:rPr lang="en-US" altLang="zh-CN" sz="3600" b="1" dirty="0" err="1">
                <a:solidFill>
                  <a:srgbClr val="C00000"/>
                </a:solidFill>
              </a:rPr>
              <a:t>dynamic_cast</a:t>
            </a:r>
            <a:endParaRPr lang="zh-CN" altLang="zh-CN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73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4032448" cy="5619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 b="1" dirty="0"/>
              <a:t>//Eg5-12.cpp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#include &lt;</a:t>
            </a:r>
            <a:r>
              <a:rPr lang="en-US" altLang="zh-CN" sz="1600" b="1" dirty="0" err="1"/>
              <a:t>iostream</a:t>
            </a:r>
            <a:r>
              <a:rPr lang="en-US" altLang="zh-CN" sz="1600" b="1" dirty="0"/>
              <a:t>&gt;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#include &lt;</a:t>
            </a:r>
            <a:r>
              <a:rPr lang="en-US" altLang="zh-CN" sz="1600" b="1" dirty="0" err="1"/>
              <a:t>typeinfo</a:t>
            </a:r>
            <a:r>
              <a:rPr lang="en-US" altLang="zh-CN" sz="1600" b="1" dirty="0"/>
              <a:t>&gt;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using namespace </a:t>
            </a:r>
            <a:r>
              <a:rPr lang="en-US" altLang="zh-CN" sz="1600" b="1" dirty="0" err="1"/>
              <a:t>std</a:t>
            </a:r>
            <a:r>
              <a:rPr lang="en-US" altLang="zh-CN" sz="1600" b="1" dirty="0"/>
              <a:t>;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class B{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x;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public: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    B(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){x=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;}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getx</a:t>
            </a:r>
            <a:r>
              <a:rPr lang="en-US" altLang="zh-CN" sz="1600" b="1" dirty="0"/>
              <a:t>(){return x;}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    virtual void f(){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&lt;&lt;"1: </a:t>
            </a:r>
            <a:r>
              <a:rPr lang="zh-CN" altLang="en-US" sz="1600" b="1" dirty="0"/>
              <a:t>基类</a:t>
            </a:r>
            <a:r>
              <a:rPr lang="en-US" altLang="zh-CN" sz="1600" b="1" dirty="0"/>
              <a:t>B</a:t>
            </a:r>
            <a:r>
              <a:rPr lang="zh-CN" altLang="en-US" sz="1600" b="1" dirty="0"/>
              <a:t>中的</a:t>
            </a:r>
            <a:r>
              <a:rPr lang="en-US" altLang="zh-CN" sz="1600" b="1" dirty="0"/>
              <a:t>f, x="&lt;&lt;x&lt;&lt;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;}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};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class D1:public B{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x;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public: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    D1(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):B(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){}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    virtual void f(){ 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&lt;&lt;"2: </a:t>
            </a:r>
            <a:r>
              <a:rPr lang="zh-CN" altLang="en-US" sz="1600" b="1" dirty="0"/>
              <a:t>派生类</a:t>
            </a:r>
            <a:r>
              <a:rPr lang="en-US" altLang="zh-CN" sz="1600" b="1" dirty="0"/>
              <a:t>D1</a:t>
            </a:r>
            <a:r>
              <a:rPr lang="zh-CN" altLang="en-US" sz="1600" b="1" dirty="0"/>
              <a:t>中的</a:t>
            </a:r>
            <a:r>
              <a:rPr lang="en-US" altLang="zh-CN" sz="1600" b="1" dirty="0"/>
              <a:t>f, x="&lt;&lt;</a:t>
            </a:r>
            <a:r>
              <a:rPr lang="en-US" altLang="zh-CN" sz="1600" b="1" dirty="0" err="1"/>
              <a:t>getx</a:t>
            </a:r>
            <a:r>
              <a:rPr lang="en-US" altLang="zh-CN" sz="1600" b="1" dirty="0"/>
              <a:t>()&lt;&lt;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 }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};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672"/>
            <a:ext cx="8229600" cy="81119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5.4.1  </a:t>
            </a:r>
            <a:r>
              <a:rPr lang="en-US" altLang="zh-CN" sz="3600" b="1" dirty="0" err="1">
                <a:solidFill>
                  <a:srgbClr val="C00000"/>
                </a:solidFill>
              </a:rPr>
              <a:t>dynamic_cast</a:t>
            </a:r>
            <a:endParaRPr lang="zh-CN" altLang="zh-CN" sz="3600" b="1" dirty="0">
              <a:solidFill>
                <a:srgbClr val="C00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355976" y="1198315"/>
            <a:ext cx="4710900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600" b="1" kern="0" dirty="0" smtClean="0"/>
              <a:t>class D2:public B{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     </a:t>
            </a:r>
            <a:r>
              <a:rPr lang="en-US" altLang="zh-CN" sz="1600" b="1" kern="0" dirty="0" err="1" smtClean="0"/>
              <a:t>int</a:t>
            </a:r>
            <a:r>
              <a:rPr lang="en-US" altLang="zh-CN" sz="1600" b="1" kern="0" dirty="0" smtClean="0"/>
              <a:t> x;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public: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     D2(</a:t>
            </a:r>
            <a:r>
              <a:rPr lang="en-US" altLang="zh-CN" sz="1600" b="1" kern="0" dirty="0" err="1" smtClean="0"/>
              <a:t>int</a:t>
            </a:r>
            <a:r>
              <a:rPr lang="en-US" altLang="zh-CN" sz="1600" b="1" kern="0" dirty="0" smtClean="0"/>
              <a:t> </a:t>
            </a:r>
            <a:r>
              <a:rPr lang="en-US" altLang="zh-CN" sz="1600" b="1" kern="0" dirty="0" err="1" smtClean="0"/>
              <a:t>i</a:t>
            </a:r>
            <a:r>
              <a:rPr lang="en-US" altLang="zh-CN" sz="1600" b="1" kern="0" dirty="0" smtClean="0"/>
              <a:t>):B(</a:t>
            </a:r>
            <a:r>
              <a:rPr lang="en-US" altLang="zh-CN" sz="1600" b="1" kern="0" dirty="0" err="1" smtClean="0"/>
              <a:t>i</a:t>
            </a:r>
            <a:r>
              <a:rPr lang="en-US" altLang="zh-CN" sz="1600" b="1" kern="0" dirty="0" smtClean="0"/>
              <a:t>){}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     virtual void f(){ </a:t>
            </a:r>
            <a:r>
              <a:rPr lang="en-US" altLang="zh-CN" sz="1600" b="1" kern="0" dirty="0" err="1" smtClean="0"/>
              <a:t>cout</a:t>
            </a:r>
            <a:r>
              <a:rPr lang="en-US" altLang="zh-CN" sz="1600" b="1" kern="0" dirty="0" smtClean="0"/>
              <a:t>&lt;&lt;"3: </a:t>
            </a:r>
            <a:r>
              <a:rPr lang="zh-CN" altLang="en-US" sz="1600" b="1" kern="0" dirty="0" smtClean="0"/>
              <a:t>派生类</a:t>
            </a:r>
            <a:r>
              <a:rPr lang="en-US" altLang="zh-CN" sz="1600" b="1" kern="0" dirty="0" smtClean="0"/>
              <a:t>D2</a:t>
            </a:r>
            <a:r>
              <a:rPr lang="zh-CN" altLang="en-US" sz="1600" b="1" kern="0" dirty="0" smtClean="0"/>
              <a:t>中的</a:t>
            </a:r>
            <a:r>
              <a:rPr lang="en-US" altLang="zh-CN" sz="1600" b="1" kern="0" dirty="0" smtClean="0"/>
              <a:t>f, x="&lt;&lt;</a:t>
            </a:r>
            <a:r>
              <a:rPr lang="en-US" altLang="zh-CN" sz="1600" b="1" kern="0" dirty="0" err="1" smtClean="0"/>
              <a:t>getx</a:t>
            </a:r>
            <a:r>
              <a:rPr lang="en-US" altLang="zh-CN" sz="1600" b="1" kern="0" dirty="0" smtClean="0"/>
              <a:t>()&lt;&lt;</a:t>
            </a:r>
            <a:r>
              <a:rPr lang="en-US" altLang="zh-CN" sz="1600" b="1" kern="0" dirty="0" err="1" smtClean="0"/>
              <a:t>endl</a:t>
            </a:r>
            <a:r>
              <a:rPr lang="en-US" altLang="zh-CN" sz="1600" b="1" kern="0" dirty="0" smtClean="0"/>
              <a:t>; }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     void g(){ </a:t>
            </a:r>
            <a:r>
              <a:rPr lang="en-US" altLang="zh-CN" sz="1600" b="1" kern="0" dirty="0" err="1" smtClean="0"/>
              <a:t>cout</a:t>
            </a:r>
            <a:r>
              <a:rPr lang="en-US" altLang="zh-CN" sz="1600" b="1" kern="0" dirty="0" smtClean="0"/>
              <a:t>&lt;&lt;"4: </a:t>
            </a:r>
            <a:r>
              <a:rPr lang="zh-CN" altLang="en-US" sz="1600" b="1" kern="0" dirty="0" smtClean="0">
                <a:solidFill>
                  <a:srgbClr val="FF0000"/>
                </a:solidFill>
              </a:rPr>
              <a:t>这是派生类</a:t>
            </a:r>
            <a:r>
              <a:rPr lang="en-US" altLang="zh-CN" sz="1600" b="1" kern="0" dirty="0" smtClean="0">
                <a:solidFill>
                  <a:srgbClr val="FF0000"/>
                </a:solidFill>
              </a:rPr>
              <a:t>D2</a:t>
            </a:r>
            <a:r>
              <a:rPr lang="zh-CN" altLang="en-US" sz="1600" b="1" kern="0" dirty="0" smtClean="0">
                <a:solidFill>
                  <a:srgbClr val="FF0000"/>
                </a:solidFill>
              </a:rPr>
              <a:t>特有的函数，其他类都没有！</a:t>
            </a:r>
            <a:r>
              <a:rPr lang="en-US" altLang="zh-CN" sz="1600" b="1" kern="0" dirty="0" smtClean="0"/>
              <a:t>----\n"; }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}; 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void </a:t>
            </a:r>
            <a:r>
              <a:rPr lang="en-US" altLang="zh-CN" sz="1600" b="1" kern="0" dirty="0" err="1" smtClean="0"/>
              <a:t>AccessB</a:t>
            </a:r>
            <a:r>
              <a:rPr lang="en-US" altLang="zh-CN" sz="1600" b="1" kern="0" dirty="0" smtClean="0"/>
              <a:t>(B *</a:t>
            </a:r>
            <a:r>
              <a:rPr lang="en-US" altLang="zh-CN" sz="1600" b="1" kern="0" dirty="0" err="1" smtClean="0"/>
              <a:t>pb</a:t>
            </a:r>
            <a:r>
              <a:rPr lang="en-US" altLang="zh-CN" sz="1600" b="1" kern="0" dirty="0" smtClean="0"/>
              <a:t>){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    </a:t>
            </a:r>
            <a:r>
              <a:rPr lang="en-US" altLang="zh-CN" sz="1600" b="1" kern="0" dirty="0" err="1" smtClean="0"/>
              <a:t>pb</a:t>
            </a:r>
            <a:r>
              <a:rPr lang="en-US" altLang="zh-CN" sz="1600" b="1" kern="0" dirty="0" smtClean="0"/>
              <a:t>-&gt;f();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/>
              <a:t> </a:t>
            </a:r>
            <a:r>
              <a:rPr lang="en-US" altLang="zh-CN" sz="1600" b="1" kern="0" dirty="0" smtClean="0"/>
              <a:t>   </a:t>
            </a:r>
            <a:r>
              <a:rPr lang="en-US" altLang="zh-CN" sz="1600" b="1" kern="0" dirty="0" smtClean="0">
                <a:solidFill>
                  <a:srgbClr val="FF0000"/>
                </a:solidFill>
              </a:rPr>
              <a:t>//</a:t>
            </a:r>
            <a:r>
              <a:rPr lang="en-US" altLang="zh-CN" sz="1600" b="1" kern="0" dirty="0" err="1" smtClean="0">
                <a:solidFill>
                  <a:srgbClr val="FF0000"/>
                </a:solidFill>
              </a:rPr>
              <a:t>pb</a:t>
            </a:r>
            <a:r>
              <a:rPr lang="en-US" altLang="zh-CN" sz="1600" b="1" kern="0" dirty="0" smtClean="0">
                <a:solidFill>
                  <a:srgbClr val="FF0000"/>
                </a:solidFill>
              </a:rPr>
              <a:t>-&gt;g();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//B</a:t>
            </a:r>
            <a:r>
              <a:rPr lang="zh-CN" altLang="en-US" sz="1600" b="1" kern="0" dirty="0" smtClean="0">
                <a:solidFill>
                  <a:srgbClr val="0000CC"/>
                </a:solidFill>
              </a:rPr>
              <a:t>中没有定义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g()</a:t>
            </a:r>
            <a:r>
              <a:rPr lang="zh-CN" altLang="en-US" sz="1600" b="1" kern="0" dirty="0" smtClean="0">
                <a:solidFill>
                  <a:srgbClr val="0000CC"/>
                </a:solidFill>
              </a:rPr>
              <a:t>为虚函数，不能访问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}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void main(){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    B b(1);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    D1 d1(2);  D2 d2(3);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    </a:t>
            </a:r>
            <a:r>
              <a:rPr lang="en-US" altLang="zh-CN" sz="1600" b="1" kern="0" dirty="0" err="1" smtClean="0"/>
              <a:t>AccessB</a:t>
            </a:r>
            <a:r>
              <a:rPr lang="en-US" altLang="zh-CN" sz="1600" b="1" kern="0" dirty="0" smtClean="0"/>
              <a:t>(&amp;b);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    </a:t>
            </a:r>
            <a:r>
              <a:rPr lang="en-US" altLang="zh-CN" sz="1600" b="1" kern="0" dirty="0" err="1" smtClean="0"/>
              <a:t>AccessB</a:t>
            </a:r>
            <a:r>
              <a:rPr lang="en-US" altLang="zh-CN" sz="1600" b="1" kern="0" dirty="0" smtClean="0"/>
              <a:t>(&amp;d1);  </a:t>
            </a:r>
            <a:r>
              <a:rPr lang="en-US" altLang="zh-CN" sz="1600" b="1" kern="0" dirty="0" err="1" smtClean="0"/>
              <a:t>AccessB</a:t>
            </a:r>
            <a:r>
              <a:rPr lang="en-US" altLang="zh-CN" sz="1600" b="1" kern="0" dirty="0" smtClean="0"/>
              <a:t>(&amp;d2);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}</a:t>
            </a:r>
            <a:endParaRPr lang="en-US" altLang="zh-CN" sz="1600" b="1" kern="0" dirty="0"/>
          </a:p>
        </p:txBody>
      </p:sp>
    </p:spTree>
    <p:extLst>
      <p:ext uri="{BB962C8B-B14F-4D97-AF65-F5344CB8AC3E}">
        <p14:creationId xmlns:p14="http://schemas.microsoft.com/office/powerpoint/2010/main" val="19510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7810937" cy="638721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</a:rPr>
              <a:t>修改</a:t>
            </a:r>
            <a:r>
              <a:rPr lang="en-US" altLang="zh-CN" sz="2800" b="1" dirty="0" err="1">
                <a:solidFill>
                  <a:srgbClr val="FF0000"/>
                </a:solidFill>
              </a:rPr>
              <a:t>AccessB</a:t>
            </a:r>
            <a:r>
              <a:rPr lang="zh-CN" altLang="en-US" sz="2800" b="1" dirty="0">
                <a:solidFill>
                  <a:srgbClr val="FF0000"/>
                </a:solidFill>
              </a:rPr>
              <a:t>，访问正确对象的成员函数！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40959" cy="511256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利用</a:t>
            </a:r>
            <a:r>
              <a:rPr lang="en-US" altLang="zh-CN" sz="2400" b="1" dirty="0" err="1"/>
              <a:t>dynamic_cast</a:t>
            </a:r>
            <a:r>
              <a:rPr lang="zh-CN" altLang="en-US" sz="2400" b="1" dirty="0"/>
              <a:t>将例上例中的</a:t>
            </a:r>
            <a:r>
              <a:rPr lang="en-US" altLang="zh-CN" sz="2400" b="1" dirty="0" err="1"/>
              <a:t>AccessB</a:t>
            </a:r>
            <a:r>
              <a:rPr lang="zh-CN" altLang="en-US" sz="2400" b="1" dirty="0"/>
              <a:t>函数改写为下面的形式，其余程序代码不作任何修改，就能够通过基类对象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的指针</a:t>
            </a:r>
            <a:r>
              <a:rPr lang="en-US" altLang="zh-CN" sz="2400" b="1" dirty="0" err="1"/>
              <a:t>pb</a:t>
            </a:r>
            <a:r>
              <a:rPr lang="zh-CN" altLang="en-US" sz="2400" b="1" dirty="0"/>
              <a:t>访问到派生类</a:t>
            </a:r>
            <a:r>
              <a:rPr lang="en-US" altLang="zh-CN" sz="2400" b="1" dirty="0"/>
              <a:t>D2</a:t>
            </a:r>
            <a:r>
              <a:rPr lang="zh-CN" altLang="en-US" sz="2400" b="1" dirty="0"/>
              <a:t>新增加的函数</a:t>
            </a:r>
            <a:r>
              <a:rPr lang="en-US" altLang="zh-CN" sz="2400" b="1" dirty="0"/>
              <a:t>g( )</a:t>
            </a:r>
            <a:r>
              <a:rPr lang="zh-CN" altLang="en-US" sz="2400" b="1" dirty="0"/>
              <a:t>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void </a:t>
            </a:r>
            <a:r>
              <a:rPr lang="en-US" altLang="zh-CN" sz="2000" b="1" dirty="0" err="1">
                <a:solidFill>
                  <a:srgbClr val="FF0000"/>
                </a:solidFill>
              </a:rPr>
              <a:t>AccessB</a:t>
            </a:r>
            <a:r>
              <a:rPr lang="en-US" altLang="zh-CN" sz="2000" b="1" dirty="0">
                <a:solidFill>
                  <a:srgbClr val="FF0000"/>
                </a:solidFill>
              </a:rPr>
              <a:t>(B *</a:t>
            </a:r>
            <a:r>
              <a:rPr lang="en-US" altLang="zh-CN" sz="2000" b="1" dirty="0" err="1">
                <a:solidFill>
                  <a:srgbClr val="FF0000"/>
                </a:solidFill>
              </a:rPr>
              <a:t>pb</a:t>
            </a:r>
            <a:r>
              <a:rPr lang="en-US" altLang="zh-CN" sz="2000" b="1" dirty="0">
                <a:solidFill>
                  <a:srgbClr val="FF0000"/>
                </a:solidFill>
              </a:rPr>
              <a:t>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D2 *p=</a:t>
            </a:r>
            <a:r>
              <a:rPr lang="en-US" altLang="zh-CN" sz="2000" b="1" dirty="0" err="1">
                <a:solidFill>
                  <a:srgbClr val="FF0000"/>
                </a:solidFill>
              </a:rPr>
              <a:t>dynamic_cast</a:t>
            </a:r>
            <a:r>
              <a:rPr lang="en-US" altLang="zh-CN" sz="2000" b="1" dirty="0">
                <a:solidFill>
                  <a:srgbClr val="FF0000"/>
                </a:solidFill>
              </a:rPr>
              <a:t>&lt;D2 *&gt;(</a:t>
            </a:r>
            <a:r>
              <a:rPr lang="en-US" altLang="zh-CN" sz="2000" b="1" dirty="0" err="1">
                <a:solidFill>
                  <a:srgbClr val="FF0000"/>
                </a:solidFill>
              </a:rPr>
              <a:t>pb</a:t>
            </a:r>
            <a:r>
              <a:rPr lang="en-US" altLang="zh-CN" sz="2000" b="1" dirty="0">
                <a:solidFill>
                  <a:srgbClr val="FF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if(p)                           //</a:t>
            </a:r>
            <a:r>
              <a:rPr lang="zh-CN" altLang="en-US" sz="2000" b="1" dirty="0">
                <a:solidFill>
                  <a:srgbClr val="FF0000"/>
                </a:solidFill>
              </a:rPr>
              <a:t>如果转换成功，就调用</a:t>
            </a:r>
            <a:r>
              <a:rPr lang="en-US" altLang="zh-CN" sz="2000" b="1" dirty="0">
                <a:solidFill>
                  <a:srgbClr val="FF0000"/>
                </a:solidFill>
              </a:rPr>
              <a:t>p-&gt;g()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    p-&gt;g();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else                            //</a:t>
            </a:r>
            <a:r>
              <a:rPr lang="zh-CN" altLang="en-US" sz="2000" b="1" dirty="0">
                <a:solidFill>
                  <a:srgbClr val="FF0000"/>
                </a:solidFill>
              </a:rPr>
              <a:t>如果转换不成功，调用</a:t>
            </a:r>
            <a:r>
              <a:rPr lang="en-US" altLang="zh-CN" sz="2000" b="1" dirty="0">
                <a:solidFill>
                  <a:srgbClr val="FF0000"/>
                </a:solidFill>
              </a:rPr>
              <a:t>p-&gt;f()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pb</a:t>
            </a:r>
            <a:r>
              <a:rPr lang="en-US" altLang="zh-CN" sz="2000" b="1" dirty="0">
                <a:solidFill>
                  <a:srgbClr val="FF0000"/>
                </a:solidFill>
              </a:rPr>
              <a:t>-&gt;f();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>
                <a:solidFill>
                  <a:srgbClr val="0000CC"/>
                </a:solidFill>
              </a:rPr>
              <a:t>当将</a:t>
            </a:r>
            <a:r>
              <a:rPr lang="en-US" altLang="zh-CN" sz="2000" b="1" dirty="0" err="1">
                <a:solidFill>
                  <a:srgbClr val="0000CC"/>
                </a:solidFill>
              </a:rPr>
              <a:t>AccessB</a:t>
            </a:r>
            <a:r>
              <a:rPr lang="zh-CN" altLang="en-US" sz="2000" b="1" dirty="0">
                <a:solidFill>
                  <a:srgbClr val="0000CC"/>
                </a:solidFill>
              </a:rPr>
              <a:t>改写为上面的形式后，例</a:t>
            </a:r>
            <a:r>
              <a:rPr lang="en-US" altLang="zh-CN" sz="2000" b="1" dirty="0">
                <a:solidFill>
                  <a:srgbClr val="0000CC"/>
                </a:solidFill>
              </a:rPr>
              <a:t>5-10</a:t>
            </a:r>
            <a:r>
              <a:rPr lang="zh-CN" altLang="en-US" sz="2000" b="1" dirty="0">
                <a:solidFill>
                  <a:srgbClr val="0000CC"/>
                </a:solidFill>
              </a:rPr>
              <a:t>的运行结果如下</a:t>
            </a:r>
            <a:r>
              <a:rPr lang="zh-CN" altLang="en-US" sz="2000" b="1" dirty="0" smtClean="0">
                <a:solidFill>
                  <a:srgbClr val="0000CC"/>
                </a:solidFill>
              </a:rPr>
              <a:t>。</a:t>
            </a:r>
            <a:endParaRPr lang="zh-CN" altLang="en-US" sz="20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smtClean="0"/>
              <a:t>1: </a:t>
            </a:r>
            <a:r>
              <a:rPr lang="zh-CN" altLang="en-US" sz="2000" b="1" dirty="0" smtClean="0"/>
              <a:t>基类</a:t>
            </a:r>
            <a:r>
              <a:rPr lang="en-US" altLang="zh-CN" sz="2000" b="1" dirty="0" smtClean="0"/>
              <a:t>B</a:t>
            </a:r>
            <a:r>
              <a:rPr lang="zh-CN" altLang="en-US" sz="2000" b="1" dirty="0" smtClean="0"/>
              <a:t>中的</a:t>
            </a:r>
            <a:r>
              <a:rPr lang="en-US" altLang="zh-CN" sz="2000" b="1" dirty="0" smtClean="0"/>
              <a:t>f, x=1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smtClean="0"/>
              <a:t>2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派生类</a:t>
            </a:r>
            <a:r>
              <a:rPr lang="en-US" altLang="zh-CN" sz="2000" b="1" dirty="0"/>
              <a:t>D1</a:t>
            </a:r>
            <a:r>
              <a:rPr lang="zh-CN" altLang="en-US" sz="2000" b="1" dirty="0"/>
              <a:t>中的</a:t>
            </a:r>
            <a:r>
              <a:rPr lang="en-US" altLang="zh-CN" sz="2000" b="1" dirty="0"/>
              <a:t>f, x=2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4: </a:t>
            </a:r>
            <a:r>
              <a:rPr lang="zh-CN" altLang="en-US" sz="2000" b="1" dirty="0"/>
              <a:t>这是派生类</a:t>
            </a:r>
            <a:r>
              <a:rPr lang="en-US" altLang="zh-CN" sz="2000" b="1" dirty="0"/>
              <a:t>D2</a:t>
            </a:r>
            <a:r>
              <a:rPr lang="zh-CN" altLang="en-US" sz="2000" b="1" dirty="0"/>
              <a:t>特有的函数，其他类都没有！</a:t>
            </a:r>
            <a:r>
              <a:rPr lang="en-US" altLang="zh-CN" sz="2000" b="1" dirty="0"/>
              <a:t>----</a:t>
            </a:r>
          </a:p>
        </p:txBody>
      </p:sp>
    </p:spTree>
    <p:extLst>
      <p:ext uri="{BB962C8B-B14F-4D97-AF65-F5344CB8AC3E}">
        <p14:creationId xmlns:p14="http://schemas.microsoft.com/office/powerpoint/2010/main" val="86709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0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0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0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0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640"/>
            <a:ext cx="7772400" cy="64807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5.4.2  typeid</a:t>
            </a:r>
            <a:endParaRPr lang="zh-CN" altLang="zh-CN" sz="3600" b="1" dirty="0">
              <a:solidFill>
                <a:srgbClr val="C00000"/>
              </a:solidFill>
            </a:endParaRP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6753"/>
            <a:ext cx="8712968" cy="4176464"/>
          </a:xfrm>
        </p:spPr>
        <p:txBody>
          <a:bodyPr/>
          <a:lstStyle/>
          <a:p>
            <a:pPr eaLnBrk="1" hangingPunct="1"/>
            <a:r>
              <a:rPr lang="en-US" altLang="zh-CN" sz="2400" b="1" dirty="0"/>
              <a:t>typeid</a:t>
            </a:r>
            <a:r>
              <a:rPr lang="zh-CN" altLang="en-US" sz="2400" b="1" dirty="0"/>
              <a:t>操作符在程序运行时判定一个对象的真实数据类型，</a:t>
            </a:r>
            <a:r>
              <a:rPr lang="en-US" altLang="zh-CN" sz="2400" b="1" dirty="0"/>
              <a:t>typeid</a:t>
            </a:r>
            <a:r>
              <a:rPr lang="zh-CN" altLang="en-US" sz="2400" b="1" dirty="0"/>
              <a:t>定义于头文件</a:t>
            </a:r>
            <a:r>
              <a:rPr lang="en-US" altLang="zh-CN" sz="2400" b="1" dirty="0" err="1"/>
              <a:t>typeinfo</a:t>
            </a:r>
            <a:r>
              <a:rPr lang="zh-CN" altLang="en-US" sz="2400" b="1" dirty="0"/>
              <a:t>中，它的用法如下</a:t>
            </a:r>
            <a:r>
              <a:rPr lang="zh-CN" altLang="en-US" sz="2400" b="1" dirty="0" smtClean="0"/>
              <a:t>：</a:t>
            </a:r>
            <a:r>
              <a:rPr lang="en-US" altLang="zh-CN" sz="2400" b="1" dirty="0"/>
              <a:t>	</a:t>
            </a:r>
            <a:r>
              <a:rPr lang="en-US" altLang="zh-CN" sz="2400" b="1" dirty="0" smtClean="0"/>
              <a:t>			</a:t>
            </a:r>
            <a:r>
              <a:rPr lang="en-US" altLang="zh-CN" b="1" dirty="0" smtClean="0">
                <a:solidFill>
                  <a:srgbClr val="FF0000"/>
                </a:solidFill>
              </a:rPr>
              <a:t>typeid(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exp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en-US" altLang="zh-CN" b="1" dirty="0"/>
              <a:t> </a:t>
            </a:r>
          </a:p>
          <a:p>
            <a:pPr lvl="1" eaLnBrk="1" hangingPunct="1"/>
            <a:r>
              <a:rPr lang="zh-CN" altLang="zh-CN" sz="2200" b="1" dirty="0"/>
              <a:t>其中，</a:t>
            </a:r>
            <a:r>
              <a:rPr lang="en-US" altLang="zh-CN" sz="2200" b="1" dirty="0" err="1"/>
              <a:t>exp</a:t>
            </a:r>
            <a:r>
              <a:rPr lang="zh-CN" altLang="zh-CN" sz="2200" b="1" dirty="0"/>
              <a:t>可以是任何表达式，也可以是类对象、指针或引用，</a:t>
            </a:r>
            <a:r>
              <a:rPr lang="en-US" altLang="zh-CN" sz="2200" b="1" dirty="0"/>
              <a:t>typeid</a:t>
            </a:r>
            <a:r>
              <a:rPr lang="zh-CN" altLang="zh-CN" sz="2200" b="1" dirty="0"/>
              <a:t>操作符返回一个</a:t>
            </a:r>
            <a:r>
              <a:rPr lang="en-US" altLang="zh-CN" sz="2200" b="1" dirty="0" err="1"/>
              <a:t>type_info</a:t>
            </a:r>
            <a:r>
              <a:rPr lang="zh-CN" altLang="zh-CN" sz="2200" b="1" dirty="0"/>
              <a:t>类对象的引用</a:t>
            </a:r>
            <a:r>
              <a:rPr lang="zh-CN" altLang="en-US" sz="2200" b="1" dirty="0"/>
              <a:t>；</a:t>
            </a:r>
            <a:endParaRPr lang="en-US" altLang="zh-CN" sz="2200" b="1" dirty="0"/>
          </a:p>
          <a:p>
            <a:pPr lvl="1" eaLnBrk="1" hangingPunct="1"/>
            <a:r>
              <a:rPr lang="en-US" altLang="zh-CN" sz="2200" b="1" dirty="0" err="1"/>
              <a:t>type_info</a:t>
            </a:r>
            <a:r>
              <a:rPr lang="zh-CN" altLang="zh-CN" sz="2200" b="1" dirty="0"/>
              <a:t>类也是在头文件</a:t>
            </a:r>
            <a:r>
              <a:rPr lang="en-US" altLang="zh-CN" sz="2200" b="1" dirty="0" err="1"/>
              <a:t>typeinfo</a:t>
            </a:r>
            <a:r>
              <a:rPr lang="zh-CN" altLang="zh-CN" sz="2200" b="1" dirty="0"/>
              <a:t>中定义的，包含了一个数据类型的许多信息，该类有一个成员函数</a:t>
            </a:r>
            <a:r>
              <a:rPr lang="en-US" altLang="zh-CN" sz="2200" b="1" dirty="0"/>
              <a:t>name</a:t>
            </a:r>
            <a:r>
              <a:rPr lang="zh-CN" altLang="zh-CN" sz="2200" b="1" dirty="0"/>
              <a:t>，可以用它来获得表达式</a:t>
            </a:r>
            <a:r>
              <a:rPr lang="en-US" altLang="zh-CN" sz="2200" b="1" dirty="0" err="1"/>
              <a:t>exp</a:t>
            </a:r>
            <a:r>
              <a:rPr lang="zh-CN" altLang="zh-CN" sz="2200" b="1" dirty="0"/>
              <a:t>的类型</a:t>
            </a:r>
            <a:r>
              <a:rPr lang="zh-CN" altLang="zh-CN" sz="2200" b="1" dirty="0" smtClean="0"/>
              <a:t>名称</a:t>
            </a:r>
            <a:r>
              <a:rPr lang="zh-CN" altLang="en-US" sz="2200" b="1" dirty="0"/>
              <a:t>。</a:t>
            </a:r>
            <a:endParaRPr lang="en-US" altLang="zh-CN" sz="2200" b="1" dirty="0"/>
          </a:p>
        </p:txBody>
      </p:sp>
    </p:spTree>
    <p:extLst>
      <p:ext uri="{BB962C8B-B14F-4D97-AF65-F5344CB8AC3E}">
        <p14:creationId xmlns:p14="http://schemas.microsoft.com/office/powerpoint/2010/main" val="234023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1145390"/>
            <a:ext cx="7772400" cy="571261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zh-CN" sz="2400" b="1" dirty="0">
                <a:solidFill>
                  <a:srgbClr val="0000CC"/>
                </a:solidFill>
              </a:rPr>
              <a:t>【例</a:t>
            </a:r>
            <a:r>
              <a:rPr lang="en-US" altLang="zh-CN" sz="2400" b="1" dirty="0">
                <a:solidFill>
                  <a:srgbClr val="0000CC"/>
                </a:solidFill>
              </a:rPr>
              <a:t>5-13</a:t>
            </a:r>
            <a:r>
              <a:rPr lang="zh-CN" altLang="zh-CN" sz="2400" b="1" dirty="0">
                <a:solidFill>
                  <a:srgbClr val="0000CC"/>
                </a:solidFill>
              </a:rPr>
              <a:t>】 用</a:t>
            </a:r>
            <a:r>
              <a:rPr lang="en-US" altLang="zh-CN" sz="2400" b="1" dirty="0">
                <a:solidFill>
                  <a:srgbClr val="0000CC"/>
                </a:solidFill>
              </a:rPr>
              <a:t>typeid</a:t>
            </a:r>
            <a:r>
              <a:rPr lang="zh-CN" altLang="zh-CN" sz="2400" b="1" dirty="0">
                <a:solidFill>
                  <a:srgbClr val="0000CC"/>
                </a:solidFill>
              </a:rPr>
              <a:t>判定数据的类型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000" b="1" dirty="0"/>
              <a:t>//Eg5-13.cpp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#include &lt;</a:t>
            </a:r>
            <a:r>
              <a:rPr lang="en-US" altLang="zh-CN" sz="2000" b="1" dirty="0" err="1"/>
              <a:t>iostream</a:t>
            </a:r>
            <a:r>
              <a:rPr lang="en-US" altLang="zh-CN" sz="2000" b="1" dirty="0"/>
              <a:t>&gt;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using namespace </a:t>
            </a:r>
            <a:r>
              <a:rPr lang="en-US" altLang="zh-CN" sz="2000" b="1" dirty="0" err="1"/>
              <a:t>std</a:t>
            </a:r>
            <a:r>
              <a:rPr lang="en-US" altLang="zh-CN" sz="2000" b="1" dirty="0"/>
              <a:t>;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class A{};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void main(){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    A a,*p;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    A &amp;</a:t>
            </a:r>
            <a:r>
              <a:rPr lang="en-US" altLang="zh-CN" sz="2000" b="1" dirty="0" err="1"/>
              <a:t>rA</a:t>
            </a:r>
            <a:r>
              <a:rPr lang="en-US" altLang="zh-CN" sz="2000" b="1" dirty="0"/>
              <a:t>=a;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&lt;&lt;"1: "&lt;&lt;typeid(a).name()&lt;&lt;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&lt;&lt;"2: "&lt;&lt;</a:t>
            </a:r>
            <a:r>
              <a:rPr lang="en-US" altLang="zh-CN" sz="2000" b="1" dirty="0" err="1"/>
              <a:t>typeid</a:t>
            </a:r>
            <a:r>
              <a:rPr lang="en-US" altLang="zh-CN" sz="2000" b="1" dirty="0"/>
              <a:t>(p).name()&lt;&lt;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&lt;&lt;"3: "&lt;&lt;typeid(</a:t>
            </a:r>
            <a:r>
              <a:rPr lang="en-US" altLang="zh-CN" sz="2000" b="1" dirty="0" err="1"/>
              <a:t>rA</a:t>
            </a:r>
            <a:r>
              <a:rPr lang="en-US" altLang="zh-CN" sz="2000" b="1" dirty="0"/>
              <a:t>).name()&lt;&lt;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&lt;&lt;"4: "&lt;&lt;typeid(3).name()&lt;&lt;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&lt;&lt;"5: "&lt;&lt;</a:t>
            </a:r>
            <a:r>
              <a:rPr lang="en-US" altLang="zh-CN" sz="2000" b="1" dirty="0" err="1"/>
              <a:t>typeid</a:t>
            </a:r>
            <a:r>
              <a:rPr lang="en-US" altLang="zh-CN" sz="2000" b="1" dirty="0"/>
              <a:t>("this is string").name()&lt;&lt;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&lt;&lt;"6: "&lt;&lt;</a:t>
            </a:r>
            <a:r>
              <a:rPr lang="en-US" altLang="zh-CN" sz="2000" b="1" dirty="0" err="1"/>
              <a:t>typeid</a:t>
            </a:r>
            <a:r>
              <a:rPr lang="en-US" altLang="zh-CN" sz="2000" b="1" dirty="0"/>
              <a:t>(4+9.8).name()&lt;&lt;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}</a:t>
            </a:r>
          </a:p>
        </p:txBody>
      </p:sp>
      <p:sp>
        <p:nvSpPr>
          <p:cNvPr id="2" name="对话气泡: 矩形 1"/>
          <p:cNvSpPr/>
          <p:nvPr/>
        </p:nvSpPr>
        <p:spPr>
          <a:xfrm>
            <a:off x="5796136" y="1844824"/>
            <a:ext cx="3240360" cy="2448272"/>
          </a:xfrm>
          <a:prstGeom prst="wedgeRectCallout">
            <a:avLst>
              <a:gd name="adj1" fmla="val -48897"/>
              <a:gd name="adj2" fmla="val 800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000" b="1" dirty="0">
                <a:solidFill>
                  <a:schemeClr val="tx1"/>
                </a:solidFill>
              </a:rPr>
              <a:t>本程序的运行结果如下：</a:t>
            </a:r>
          </a:p>
          <a:p>
            <a:r>
              <a:rPr lang="en-US" altLang="zh-CN" sz="2000" b="1" dirty="0">
                <a:solidFill>
                  <a:schemeClr val="tx1"/>
                </a:solidFill>
              </a:rPr>
              <a:t>1: class A</a:t>
            </a:r>
            <a:endParaRPr lang="zh-CN" altLang="zh-CN" sz="2000" b="1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2: class A *</a:t>
            </a:r>
            <a:endParaRPr lang="zh-CN" altLang="zh-CN" sz="2000" b="1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3: class A</a:t>
            </a:r>
            <a:endParaRPr lang="zh-CN" altLang="zh-CN" sz="2000" b="1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4: </a:t>
            </a:r>
            <a:r>
              <a:rPr lang="en-US" altLang="zh-CN" sz="2000" b="1" dirty="0" err="1">
                <a:solidFill>
                  <a:schemeClr val="tx1"/>
                </a:solidFill>
              </a:rPr>
              <a:t>int</a:t>
            </a:r>
            <a:endParaRPr lang="zh-CN" altLang="zh-CN" sz="2000" b="1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5: char </a:t>
            </a:r>
            <a:r>
              <a:rPr lang="en-US" altLang="zh-CN" sz="2000" b="1" dirty="0" err="1">
                <a:solidFill>
                  <a:schemeClr val="tx1"/>
                </a:solidFill>
              </a:rPr>
              <a:t>const</a:t>
            </a:r>
            <a:r>
              <a:rPr lang="en-US" altLang="zh-CN" sz="2000" b="1" dirty="0">
                <a:solidFill>
                  <a:schemeClr val="tx1"/>
                </a:solidFill>
              </a:rPr>
              <a:t> [15]</a:t>
            </a:r>
            <a:endParaRPr lang="zh-CN" altLang="zh-CN" sz="2000" b="1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6: double</a:t>
            </a:r>
            <a:endParaRPr lang="zh-CN" altLang="zh-CN" sz="2000" b="1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640"/>
            <a:ext cx="7772400" cy="64807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5.4.2  typeid</a:t>
            </a:r>
            <a:endParaRPr lang="zh-CN" altLang="zh-CN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3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165030"/>
            <a:ext cx="4068452" cy="54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//Eg5-14.cpp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#include &lt;</a:t>
            </a:r>
            <a:r>
              <a:rPr lang="en-US" altLang="zh-CN" sz="1600" b="1" dirty="0" err="1"/>
              <a:t>iostream</a:t>
            </a:r>
            <a:r>
              <a:rPr lang="en-US" altLang="zh-CN" sz="1600" b="1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#include &lt;</a:t>
            </a:r>
            <a:r>
              <a:rPr lang="en-US" altLang="zh-CN" sz="1600" b="1" dirty="0" err="1"/>
              <a:t>typeinfo</a:t>
            </a:r>
            <a:r>
              <a:rPr lang="en-US" altLang="zh-CN" sz="1600" b="1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using namespace </a:t>
            </a:r>
            <a:r>
              <a:rPr lang="en-US" altLang="zh-CN" sz="1600" b="1" dirty="0" err="1"/>
              <a:t>std</a:t>
            </a:r>
            <a:r>
              <a:rPr lang="en-US" altLang="zh-CN" sz="16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class B{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virtual void f(){ 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&lt;&lt;"1: B::f()"&lt;&lt;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class D1:public B{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virtual void g(){ 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&lt;&lt;"2: D1::g()"&lt;&lt;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 smtClean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class D2:public B{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virtual void f(){ 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&lt;&lt;"3: D2::f() "&lt;&lt;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void h(){ 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&lt;&lt;"4: D2::h()\n";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 smtClean="0"/>
              <a:t>};</a:t>
            </a:r>
            <a:endParaRPr lang="en-US" altLang="zh-CN" sz="1600" b="1" dirty="0"/>
          </a:p>
        </p:txBody>
      </p:sp>
      <p:sp>
        <p:nvSpPr>
          <p:cNvPr id="2" name="矩形 1"/>
          <p:cNvSpPr/>
          <p:nvPr/>
        </p:nvSpPr>
        <p:spPr>
          <a:xfrm>
            <a:off x="107504" y="116632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zh-CN" altLang="zh-CN" sz="2400" b="1" dirty="0">
                <a:solidFill>
                  <a:srgbClr val="0000CC"/>
                </a:solidFill>
              </a:rPr>
              <a:t>【例</a:t>
            </a:r>
            <a:r>
              <a:rPr lang="en-US" altLang="zh-CN" sz="2400" b="1" dirty="0">
                <a:solidFill>
                  <a:srgbClr val="0000CC"/>
                </a:solidFill>
              </a:rPr>
              <a:t>5-14</a:t>
            </a:r>
            <a:r>
              <a:rPr lang="zh-CN" altLang="zh-CN" sz="2400" b="1" dirty="0">
                <a:solidFill>
                  <a:srgbClr val="0000CC"/>
                </a:solidFill>
              </a:rPr>
              <a:t>】 在多态程序中，利用</a:t>
            </a:r>
            <a:r>
              <a:rPr lang="en-US" altLang="zh-CN" sz="2400" b="1" dirty="0">
                <a:solidFill>
                  <a:srgbClr val="0000CC"/>
                </a:solidFill>
              </a:rPr>
              <a:t>typeid</a:t>
            </a:r>
            <a:r>
              <a:rPr lang="zh-CN" altLang="zh-CN" sz="2400" b="1" dirty="0">
                <a:solidFill>
                  <a:srgbClr val="0000CC"/>
                </a:solidFill>
              </a:rPr>
              <a:t>获取基类指针所指的实际对象，并进行不同的成员函数</a:t>
            </a:r>
            <a:r>
              <a:rPr lang="zh-CN" altLang="zh-CN" sz="2400" b="1" dirty="0" smtClean="0">
                <a:solidFill>
                  <a:srgbClr val="0000CC"/>
                </a:solidFill>
              </a:rPr>
              <a:t>调用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。</a:t>
            </a:r>
            <a:endParaRPr lang="en-US" altLang="zh-CN" sz="2400" b="1" dirty="0">
              <a:solidFill>
                <a:srgbClr val="0000CC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0" y="1165030"/>
            <a:ext cx="4392488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void </a:t>
            </a:r>
            <a:r>
              <a:rPr lang="en-US" altLang="zh-CN" sz="1600" b="1" kern="0" dirty="0" err="1" smtClean="0"/>
              <a:t>AccessB</a:t>
            </a:r>
            <a:r>
              <a:rPr lang="en-US" altLang="zh-CN" sz="1600" b="1" kern="0" dirty="0" smtClean="0"/>
              <a:t>(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B</a:t>
            </a:r>
            <a:r>
              <a:rPr lang="en-US" altLang="zh-CN" sz="1600" b="1" kern="0" dirty="0" smtClean="0"/>
              <a:t> *</a:t>
            </a:r>
            <a:r>
              <a:rPr lang="en-US" altLang="zh-CN" sz="1600" b="1" kern="0" dirty="0" err="1" smtClean="0"/>
              <a:t>pb</a:t>
            </a:r>
            <a:r>
              <a:rPr lang="en-US" altLang="zh-CN" sz="1600" b="1" kern="0" dirty="0" smtClean="0"/>
              <a:t>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if </a:t>
            </a:r>
            <a:r>
              <a:rPr lang="en-US" altLang="zh-CN" sz="1600" b="1" kern="0" dirty="0" smtClean="0">
                <a:solidFill>
                  <a:srgbClr val="FF0000"/>
                </a:solidFill>
              </a:rPr>
              <a:t>(typeid(*</a:t>
            </a:r>
            <a:r>
              <a:rPr lang="en-US" altLang="zh-CN" sz="1600" b="1" kern="0" dirty="0" err="1" smtClean="0">
                <a:solidFill>
                  <a:srgbClr val="FF0000"/>
                </a:solidFill>
              </a:rPr>
              <a:t>pb</a:t>
            </a:r>
            <a:r>
              <a:rPr lang="en-US" altLang="zh-CN" sz="1600" b="1" kern="0" dirty="0" smtClean="0">
                <a:solidFill>
                  <a:srgbClr val="FF0000"/>
                </a:solidFill>
              </a:rPr>
              <a:t>)==typeid(B</a:t>
            </a:r>
            <a:r>
              <a:rPr lang="en-US" altLang="zh-CN" sz="1600" b="1" kern="0" dirty="0" smtClean="0"/>
              <a:t>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    </a:t>
            </a:r>
            <a:r>
              <a:rPr lang="en-US" altLang="zh-CN" sz="1600" b="1" kern="0" dirty="0" err="1" smtClean="0"/>
              <a:t>pb</a:t>
            </a:r>
            <a:r>
              <a:rPr lang="en-US" altLang="zh-CN" sz="1600" b="1" kern="0" dirty="0" smtClean="0"/>
              <a:t>-&gt;f();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else if (</a:t>
            </a:r>
            <a:r>
              <a:rPr lang="en-US" altLang="zh-CN" sz="1600" b="1" kern="0" dirty="0" smtClean="0">
                <a:solidFill>
                  <a:srgbClr val="FF0000"/>
                </a:solidFill>
              </a:rPr>
              <a:t>typeid(*</a:t>
            </a:r>
            <a:r>
              <a:rPr lang="en-US" altLang="zh-CN" sz="1600" b="1" kern="0" dirty="0" err="1" smtClean="0">
                <a:solidFill>
                  <a:srgbClr val="FF0000"/>
                </a:solidFill>
              </a:rPr>
              <a:t>pb</a:t>
            </a:r>
            <a:r>
              <a:rPr lang="en-US" altLang="zh-CN" sz="1600" b="1" kern="0" dirty="0" smtClean="0">
                <a:solidFill>
                  <a:srgbClr val="FF0000"/>
                </a:solidFill>
              </a:rPr>
              <a:t>)==typeid(D1</a:t>
            </a:r>
            <a:r>
              <a:rPr lang="en-US" altLang="zh-CN" sz="1600" b="1" kern="0" dirty="0" smtClean="0"/>
              <a:t>))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    D1 *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pd1=</a:t>
            </a:r>
            <a:r>
              <a:rPr lang="en-US" altLang="zh-CN" sz="1600" b="1" kern="0" dirty="0" err="1" smtClean="0">
                <a:solidFill>
                  <a:srgbClr val="0000CC"/>
                </a:solidFill>
              </a:rPr>
              <a:t>dynamic_cast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&lt;D1 *&gt;(</a:t>
            </a:r>
            <a:r>
              <a:rPr lang="en-US" altLang="zh-CN" sz="1600" b="1" kern="0" dirty="0" err="1" smtClean="0">
                <a:solidFill>
                  <a:srgbClr val="0000CC"/>
                </a:solidFill>
              </a:rPr>
              <a:t>pb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    pd1-&gt;g();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else if (</a:t>
            </a:r>
            <a:r>
              <a:rPr lang="en-US" altLang="zh-CN" sz="1600" b="1" kern="0" dirty="0" smtClean="0">
                <a:solidFill>
                  <a:srgbClr val="FF0000"/>
                </a:solidFill>
              </a:rPr>
              <a:t>typeid(*</a:t>
            </a:r>
            <a:r>
              <a:rPr lang="en-US" altLang="zh-CN" sz="1600" b="1" kern="0" dirty="0" err="1" smtClean="0">
                <a:solidFill>
                  <a:srgbClr val="FF0000"/>
                </a:solidFill>
              </a:rPr>
              <a:t>pb</a:t>
            </a:r>
            <a:r>
              <a:rPr lang="en-US" altLang="zh-CN" sz="1600" b="1" kern="0" dirty="0" smtClean="0">
                <a:solidFill>
                  <a:srgbClr val="FF0000"/>
                </a:solidFill>
              </a:rPr>
              <a:t>)==typeid(D2</a:t>
            </a:r>
            <a:r>
              <a:rPr lang="en-US" altLang="zh-CN" sz="1600" b="1" kern="0" dirty="0" smtClean="0"/>
              <a:t>))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    D2 *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pd2=</a:t>
            </a:r>
            <a:r>
              <a:rPr lang="en-US" altLang="zh-CN" sz="1600" b="1" kern="0" dirty="0" err="1" smtClean="0">
                <a:solidFill>
                  <a:srgbClr val="0000CC"/>
                </a:solidFill>
              </a:rPr>
              <a:t>dynamic_cast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&lt;D2 *&gt;(</a:t>
            </a:r>
            <a:r>
              <a:rPr lang="en-US" altLang="zh-CN" sz="1600" b="1" kern="0" dirty="0" err="1" smtClean="0">
                <a:solidFill>
                  <a:srgbClr val="0000CC"/>
                </a:solidFill>
              </a:rPr>
              <a:t>pb</a:t>
            </a:r>
            <a:r>
              <a:rPr lang="en-US" altLang="zh-CN" sz="1600" b="1" kern="0" dirty="0" smtClean="0">
                <a:solidFill>
                  <a:srgbClr val="0000CC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    pd2-&gt;h();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void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B </a:t>
            </a:r>
            <a:r>
              <a:rPr lang="en-US" altLang="zh-CN" sz="1600" b="1" kern="0" dirty="0" err="1" smtClean="0"/>
              <a:t>b</a:t>
            </a:r>
            <a:r>
              <a:rPr lang="en-US" altLang="zh-CN" sz="1600" b="1" kern="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D1 </a:t>
            </a:r>
            <a:r>
              <a:rPr lang="en-US" altLang="zh-CN" sz="1600" b="1" kern="0" dirty="0" err="1" smtClean="0"/>
              <a:t>d1</a:t>
            </a:r>
            <a:r>
              <a:rPr lang="en-US" altLang="zh-CN" sz="1600" b="1" kern="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D2 </a:t>
            </a:r>
            <a:r>
              <a:rPr lang="en-US" altLang="zh-CN" sz="1600" b="1" kern="0" dirty="0" err="1" smtClean="0"/>
              <a:t>d2</a:t>
            </a:r>
            <a:r>
              <a:rPr lang="en-US" altLang="zh-CN" sz="1600" b="1" kern="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</a:t>
            </a:r>
            <a:r>
              <a:rPr lang="en-US" altLang="zh-CN" sz="1600" b="1" kern="0" dirty="0" err="1" smtClean="0"/>
              <a:t>AccessB</a:t>
            </a:r>
            <a:r>
              <a:rPr lang="en-US" altLang="zh-CN" sz="1600" b="1" kern="0" dirty="0" smtClean="0"/>
              <a:t>(&amp;b);    	//</a:t>
            </a:r>
            <a:r>
              <a:rPr lang="zh-CN" altLang="en-US" sz="1600" b="1" kern="0" dirty="0" smtClean="0"/>
              <a:t>输出： </a:t>
            </a:r>
            <a:r>
              <a:rPr lang="en-US" altLang="zh-CN" sz="1600" b="1" kern="0" dirty="0" smtClean="0"/>
              <a:t>	1: B::f()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</a:t>
            </a:r>
            <a:r>
              <a:rPr lang="en-US" altLang="zh-CN" sz="1600" b="1" kern="0" dirty="0" err="1" smtClean="0"/>
              <a:t>AccessB</a:t>
            </a:r>
            <a:r>
              <a:rPr lang="en-US" altLang="zh-CN" sz="1600" b="1" kern="0" dirty="0" smtClean="0"/>
              <a:t>(&amp;d1);   //</a:t>
            </a:r>
            <a:r>
              <a:rPr lang="zh-CN" altLang="en-US" sz="1600" b="1" kern="0" dirty="0" smtClean="0"/>
              <a:t>输出</a:t>
            </a:r>
            <a:r>
              <a:rPr lang="en-US" altLang="zh-CN" sz="1600" b="1" kern="0" dirty="0" smtClean="0"/>
              <a:t>:     	2: D1::g()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    </a:t>
            </a:r>
            <a:r>
              <a:rPr lang="en-US" altLang="zh-CN" sz="1600" b="1" kern="0" dirty="0" err="1" smtClean="0"/>
              <a:t>AccessB</a:t>
            </a:r>
            <a:r>
              <a:rPr lang="en-US" altLang="zh-CN" sz="1600" b="1" kern="0" dirty="0" smtClean="0"/>
              <a:t>(&amp;d2);   //</a:t>
            </a:r>
            <a:r>
              <a:rPr lang="zh-CN" altLang="en-US" sz="1600" b="1" kern="0" dirty="0" smtClean="0"/>
              <a:t>输出</a:t>
            </a:r>
            <a:r>
              <a:rPr lang="en-US" altLang="zh-CN" sz="1600" b="1" kern="0" dirty="0" smtClean="0"/>
              <a:t>:    	4: D2::h()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smtClean="0"/>
              <a:t>}</a:t>
            </a:r>
            <a:endParaRPr lang="en-US" altLang="zh-CN" sz="1600" b="1" kern="0" dirty="0"/>
          </a:p>
        </p:txBody>
      </p:sp>
      <p:sp>
        <p:nvSpPr>
          <p:cNvPr id="5" name="对话气泡: 矩形 1"/>
          <p:cNvSpPr/>
          <p:nvPr/>
        </p:nvSpPr>
        <p:spPr>
          <a:xfrm>
            <a:off x="6332785" y="3573016"/>
            <a:ext cx="2487687" cy="1152128"/>
          </a:xfrm>
          <a:prstGeom prst="wedgeRectCallout">
            <a:avLst>
              <a:gd name="adj1" fmla="val -15495"/>
              <a:gd name="adj2" fmla="val -1781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先用</a:t>
            </a:r>
            <a:r>
              <a:rPr lang="en-US" altLang="zh-CN" sz="2000" b="1" dirty="0">
                <a:solidFill>
                  <a:schemeClr val="tx1"/>
                </a:solidFill>
              </a:rPr>
              <a:t>typeid</a:t>
            </a:r>
            <a:r>
              <a:rPr lang="zh-CN" altLang="en-US" sz="2000" b="1" dirty="0">
                <a:solidFill>
                  <a:schemeClr val="tx1"/>
                </a:solidFill>
              </a:rPr>
              <a:t>识别出类型，再进行强制类型转换就会成功！</a:t>
            </a:r>
          </a:p>
        </p:txBody>
      </p:sp>
    </p:spTree>
    <p:extLst>
      <p:ext uri="{BB962C8B-B14F-4D97-AF65-F5344CB8AC3E}">
        <p14:creationId xmlns:p14="http://schemas.microsoft.com/office/powerpoint/2010/main" val="246606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6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6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6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6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6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6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6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6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6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6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6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6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6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6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6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6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6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6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6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6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6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6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61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61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619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619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619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619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619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619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5.5  </a:t>
            </a:r>
            <a:r>
              <a:rPr lang="zh-CN" altLang="zh-CN" sz="3600" b="1" dirty="0">
                <a:solidFill>
                  <a:srgbClr val="C00000"/>
                </a:solidFill>
              </a:rPr>
              <a:t>编程实例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331" y="1352664"/>
            <a:ext cx="3744416" cy="4080602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b="1" dirty="0">
                <a:solidFill>
                  <a:srgbClr val="0000CC"/>
                </a:solidFill>
              </a:rPr>
              <a:t>【例</a:t>
            </a:r>
            <a:r>
              <a:rPr lang="en-US" altLang="zh-CN" sz="2400" b="1" dirty="0">
                <a:solidFill>
                  <a:srgbClr val="0000CC"/>
                </a:solidFill>
              </a:rPr>
              <a:t>5-15</a:t>
            </a:r>
            <a:r>
              <a:rPr lang="zh-CN" altLang="zh-CN" sz="2400" b="1" dirty="0">
                <a:solidFill>
                  <a:srgbClr val="0000CC"/>
                </a:solidFill>
              </a:rPr>
              <a:t>】 现对</a:t>
            </a:r>
            <a:r>
              <a:rPr lang="en-US" altLang="zh-CN" sz="2400" b="1" dirty="0">
                <a:solidFill>
                  <a:srgbClr val="0000CC"/>
                </a:solidFill>
              </a:rPr>
              <a:t>4.10</a:t>
            </a:r>
            <a:r>
              <a:rPr lang="zh-CN" altLang="zh-CN" sz="2400" b="1" dirty="0">
                <a:solidFill>
                  <a:srgbClr val="0000CC"/>
                </a:solidFill>
              </a:rPr>
              <a:t>节的编程实作进行</a:t>
            </a:r>
            <a:r>
              <a:rPr lang="zh-CN" altLang="zh-CN" sz="2400" b="1" dirty="0" smtClean="0">
                <a:solidFill>
                  <a:srgbClr val="0000CC"/>
                </a:solidFill>
              </a:rPr>
              <a:t>完善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。</a:t>
            </a:r>
            <a:endParaRPr lang="en-US" altLang="zh-CN" sz="2400" b="1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）</a:t>
            </a:r>
            <a:r>
              <a:rPr lang="zh-CN" altLang="zh-CN" sz="2000" b="1" dirty="0" smtClean="0"/>
              <a:t>将</a:t>
            </a:r>
            <a:r>
              <a:rPr lang="en-US" altLang="zh-CN" sz="2000" b="1" dirty="0" err="1"/>
              <a:t>comFinal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Account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Chemistry</a:t>
            </a:r>
            <a:r>
              <a:rPr lang="zh-CN" altLang="zh-CN" sz="2000" b="1" dirty="0"/>
              <a:t>中的成员函数</a:t>
            </a:r>
            <a:r>
              <a:rPr lang="en-US" altLang="zh-CN" sz="2000" b="1" dirty="0"/>
              <a:t>show</a:t>
            </a:r>
            <a:r>
              <a:rPr lang="zh-CN" altLang="zh-CN" sz="2000" b="1" dirty="0"/>
              <a:t>设计成虚</a:t>
            </a:r>
            <a:r>
              <a:rPr lang="zh-CN" altLang="zh-CN" sz="2000" b="1" dirty="0" smtClean="0"/>
              <a:t>函数</a:t>
            </a:r>
            <a:r>
              <a:rPr lang="zh-CN" altLang="en-US" sz="2000" b="1" dirty="0" smtClean="0"/>
              <a:t>。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）</a:t>
            </a:r>
            <a:r>
              <a:rPr lang="zh-CN" altLang="zh-CN" sz="2000" b="1" dirty="0" smtClean="0"/>
              <a:t>并</a:t>
            </a:r>
            <a:r>
              <a:rPr lang="zh-CN" altLang="zh-CN" sz="2000" b="1" dirty="0"/>
              <a:t>设计一个访问该类继承结构的接口函数</a:t>
            </a:r>
            <a:r>
              <a:rPr lang="en-US" altLang="zh-CN" sz="2000" b="1" dirty="0"/>
              <a:t>display</a:t>
            </a:r>
            <a:r>
              <a:rPr lang="zh-CN" altLang="zh-CN" sz="2000" b="1" dirty="0"/>
              <a:t>，此函数通过基类</a:t>
            </a:r>
            <a:r>
              <a:rPr lang="en-US" altLang="zh-CN" sz="2000" b="1" dirty="0" err="1"/>
              <a:t>comFinal</a:t>
            </a:r>
            <a:r>
              <a:rPr lang="zh-CN" altLang="zh-CN" sz="2000" b="1" dirty="0"/>
              <a:t>对象的指针，访问派生类</a:t>
            </a:r>
            <a:r>
              <a:rPr lang="en-US" altLang="zh-CN" sz="2000" b="1" dirty="0"/>
              <a:t>Account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Chemistry</a:t>
            </a:r>
            <a:r>
              <a:rPr lang="zh-CN" altLang="zh-CN" sz="2000" b="1" dirty="0"/>
              <a:t>类对象的虚函数</a:t>
            </a:r>
            <a:r>
              <a:rPr lang="en-US" altLang="zh-CN" sz="2000" b="1" dirty="0"/>
              <a:t>show</a:t>
            </a:r>
            <a:r>
              <a:rPr lang="zh-CN" altLang="zh-CN" sz="2000" b="1" dirty="0"/>
              <a:t>。</a:t>
            </a:r>
          </a:p>
          <a:p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720" y="1340768"/>
            <a:ext cx="432048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1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94" y="1196753"/>
            <a:ext cx="8623212" cy="4824536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b="1" dirty="0"/>
              <a:t>实现</a:t>
            </a:r>
            <a:r>
              <a:rPr lang="en-US" altLang="zh-CN" sz="2400" b="1" dirty="0" err="1"/>
              <a:t>ComFinal</a:t>
            </a:r>
            <a:r>
              <a:rPr lang="zh-CN" altLang="en-US" sz="2400" b="1" dirty="0"/>
              <a:t>课程管理</a:t>
            </a:r>
            <a:r>
              <a:rPr lang="zh-CN" altLang="zh-CN" sz="2400" b="1" dirty="0"/>
              <a:t>继承结构多态的编程过程如下：</a:t>
            </a:r>
          </a:p>
          <a:p>
            <a:pPr marL="0" indent="0">
              <a:buNone/>
            </a:pPr>
            <a:r>
              <a:rPr lang="en-US" altLang="zh-CN" sz="2200" b="1" dirty="0"/>
              <a:t>&lt;1&gt; </a:t>
            </a:r>
            <a:r>
              <a:rPr lang="zh-CN" altLang="zh-CN" sz="2200" b="1" dirty="0"/>
              <a:t>打开</a:t>
            </a:r>
            <a:r>
              <a:rPr lang="en-US" altLang="zh-CN" sz="2200" b="1" dirty="0"/>
              <a:t>4.10</a:t>
            </a:r>
            <a:r>
              <a:rPr lang="zh-CN" altLang="zh-CN" sz="2200" b="1" dirty="0"/>
              <a:t>节建立在目录</a:t>
            </a:r>
            <a:r>
              <a:rPr lang="en-US" altLang="zh-CN" sz="2200" b="1" dirty="0"/>
              <a:t>C:\course</a:t>
            </a:r>
            <a:r>
              <a:rPr lang="zh-CN" altLang="zh-CN" sz="2200" b="1" dirty="0"/>
              <a:t>中的工程项目文件</a:t>
            </a:r>
            <a:r>
              <a:rPr lang="en-US" altLang="zh-CN" sz="2200" b="1" dirty="0"/>
              <a:t>   	 	com_main.dsw</a:t>
            </a:r>
            <a:r>
              <a:rPr lang="zh-CN" altLang="zh-CN" sz="2200" b="1" dirty="0"/>
              <a:t>。</a:t>
            </a:r>
          </a:p>
          <a:p>
            <a:pPr marL="0" indent="0">
              <a:buNone/>
            </a:pPr>
            <a:r>
              <a:rPr lang="en-US" altLang="zh-CN" sz="2200" b="1" dirty="0"/>
              <a:t>&lt;2&gt; </a:t>
            </a:r>
            <a:r>
              <a:rPr lang="zh-CN" altLang="en-US" sz="2200" b="1" dirty="0"/>
              <a:t>在</a:t>
            </a:r>
            <a:r>
              <a:rPr lang="en-US" altLang="zh-CN" sz="2200" b="1" dirty="0" err="1"/>
              <a:t>comFinal</a:t>
            </a:r>
            <a:r>
              <a:rPr lang="zh-CN" altLang="en-US" sz="2200" b="1" dirty="0"/>
              <a:t>类</a:t>
            </a:r>
            <a:r>
              <a:rPr lang="zh-CN" altLang="zh-CN" sz="2200" b="1" dirty="0"/>
              <a:t>的成员函数</a:t>
            </a:r>
            <a:r>
              <a:rPr lang="en-US" altLang="zh-CN" sz="2200" b="1" dirty="0">
                <a:solidFill>
                  <a:srgbClr val="0000CC"/>
                </a:solidFill>
              </a:rPr>
              <a:t>show</a:t>
            </a:r>
            <a:r>
              <a:rPr lang="zh-CN" altLang="zh-CN" sz="2200" b="1" dirty="0"/>
              <a:t>声明前面加上限定词</a:t>
            </a:r>
            <a:r>
              <a:rPr lang="en-US" altLang="zh-CN" sz="2200" b="1" dirty="0">
                <a:solidFill>
                  <a:srgbClr val="0000CC"/>
                </a:solidFill>
              </a:rPr>
              <a:t>virtual</a:t>
            </a:r>
            <a:r>
              <a:rPr lang="zh-CN" altLang="zh-CN" sz="2400" dirty="0"/>
              <a:t>：</a:t>
            </a:r>
          </a:p>
          <a:p>
            <a:pPr marL="400050" lvl="1" indent="0">
              <a:buNone/>
            </a:pPr>
            <a:r>
              <a:rPr lang="en-US" altLang="zh-CN" sz="2000" b="1" dirty="0">
                <a:solidFill>
                  <a:srgbClr val="0000CC"/>
                </a:solidFill>
              </a:rPr>
              <a:t>class </a:t>
            </a:r>
            <a:r>
              <a:rPr lang="en-US" altLang="zh-CN" sz="2000" b="1" dirty="0" err="1">
                <a:solidFill>
                  <a:srgbClr val="0000CC"/>
                </a:solidFill>
              </a:rPr>
              <a:t>comFinal</a:t>
            </a:r>
            <a:r>
              <a:rPr lang="en-US" altLang="zh-CN" sz="2000" b="1" dirty="0">
                <a:solidFill>
                  <a:srgbClr val="0000CC"/>
                </a:solidFill>
              </a:rPr>
              <a:t>{</a:t>
            </a:r>
            <a:endParaRPr lang="zh-CN" altLang="zh-CN" sz="2000" b="1" dirty="0">
              <a:solidFill>
                <a:srgbClr val="0000CC"/>
              </a:solidFill>
            </a:endParaRPr>
          </a:p>
          <a:p>
            <a:pPr marL="400050" lvl="1" indent="0">
              <a:buNone/>
            </a:pPr>
            <a:r>
              <a:rPr lang="en-US" altLang="zh-CN" sz="2000" b="1" dirty="0"/>
              <a:t>    </a:t>
            </a:r>
            <a:r>
              <a:rPr lang="zh-CN" altLang="zh-CN" sz="2000" b="1" dirty="0"/>
              <a:t>……</a:t>
            </a:r>
          </a:p>
          <a:p>
            <a:pPr marL="400050" lvl="1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virtual  </a:t>
            </a:r>
            <a:r>
              <a:rPr lang="en-US" altLang="zh-CN" sz="2000" b="1" dirty="0"/>
              <a:t>void show();</a:t>
            </a:r>
            <a:endParaRPr lang="zh-CN" altLang="zh-CN" sz="2000" b="1" dirty="0"/>
          </a:p>
          <a:p>
            <a:pPr marL="400050" lvl="1" indent="0">
              <a:buNone/>
            </a:pPr>
            <a:r>
              <a:rPr lang="en-US" altLang="zh-CN" sz="2000" b="1" dirty="0">
                <a:solidFill>
                  <a:srgbClr val="0000CC"/>
                </a:solidFill>
              </a:rPr>
              <a:t>};</a:t>
            </a:r>
            <a:endParaRPr lang="zh-CN" altLang="zh-CN" sz="2000" b="1" dirty="0">
              <a:solidFill>
                <a:srgbClr val="0000CC"/>
              </a:solidFill>
            </a:endParaRPr>
          </a:p>
          <a:p>
            <a:pPr lvl="1"/>
            <a:r>
              <a:rPr lang="zh-CN" altLang="zh-CN" sz="2000" b="1" dirty="0"/>
              <a:t>除此之外，</a:t>
            </a:r>
            <a:r>
              <a:rPr lang="en-US" altLang="zh-CN" sz="2000" b="1" dirty="0" err="1"/>
              <a:t>comFinal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Account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Chemistry</a:t>
            </a:r>
            <a:r>
              <a:rPr lang="zh-CN" altLang="zh-CN" sz="2000" b="1" dirty="0"/>
              <a:t>三个类的其他程序代码可不做任何修改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  <a:p>
            <a:pPr lvl="1"/>
            <a:r>
              <a:rPr lang="zh-CN" altLang="zh-CN" sz="2000" b="1" dirty="0" smtClean="0"/>
              <a:t>当然</a:t>
            </a:r>
            <a:r>
              <a:rPr lang="zh-CN" altLang="zh-CN" sz="2000" b="1" dirty="0"/>
              <a:t>，也可以在</a:t>
            </a:r>
            <a:r>
              <a:rPr lang="en-US" altLang="zh-CN" sz="2000" b="1" dirty="0"/>
              <a:t>Account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Chemistry</a:t>
            </a:r>
            <a:r>
              <a:rPr lang="zh-CN" altLang="zh-CN" sz="2000" b="1" dirty="0"/>
              <a:t>类的</a:t>
            </a:r>
            <a:r>
              <a:rPr lang="en-US" altLang="zh-CN" sz="2000" b="1" dirty="0"/>
              <a:t>show</a:t>
            </a:r>
            <a:r>
              <a:rPr lang="zh-CN" altLang="zh-CN" sz="2000" b="1" dirty="0"/>
              <a:t>函数声明前面加上限定词</a:t>
            </a:r>
            <a:r>
              <a:rPr lang="en-US" altLang="zh-CN" sz="2000" b="1" dirty="0"/>
              <a:t>virtual</a:t>
            </a:r>
            <a:r>
              <a:rPr lang="zh-CN" altLang="zh-CN" sz="2000" b="1" dirty="0"/>
              <a:t>。由于</a:t>
            </a:r>
            <a:r>
              <a:rPr lang="en-US" altLang="zh-CN" sz="2000" b="1" dirty="0"/>
              <a:t>Account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Chemistry</a:t>
            </a:r>
            <a:r>
              <a:rPr lang="zh-CN" altLang="zh-CN" sz="2000" b="1" dirty="0"/>
              <a:t>是</a:t>
            </a:r>
            <a:r>
              <a:rPr lang="en-US" altLang="zh-CN" sz="2000" b="1" dirty="0" err="1"/>
              <a:t>comFinal</a:t>
            </a:r>
            <a:r>
              <a:rPr lang="zh-CN" altLang="zh-CN" sz="2000" b="1" dirty="0"/>
              <a:t>的派生类，即使它们的函数</a:t>
            </a:r>
            <a:r>
              <a:rPr lang="en-US" altLang="zh-CN" sz="2000" b="1" dirty="0"/>
              <a:t>show</a:t>
            </a:r>
            <a:r>
              <a:rPr lang="zh-CN" altLang="zh-CN" sz="2000" b="1" dirty="0"/>
              <a:t>前面没有</a:t>
            </a:r>
            <a:r>
              <a:rPr lang="en-US" altLang="zh-CN" sz="2000" b="1" dirty="0"/>
              <a:t>virtual</a:t>
            </a:r>
            <a:r>
              <a:rPr lang="zh-CN" altLang="zh-CN" sz="2000" b="1" dirty="0"/>
              <a:t>，也是虚函数。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5.5  </a:t>
            </a:r>
            <a:r>
              <a:rPr lang="zh-CN" altLang="zh-CN" sz="3600" b="1" dirty="0">
                <a:solidFill>
                  <a:srgbClr val="C00000"/>
                </a:solidFill>
              </a:rPr>
              <a:t>编程实例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33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88" y="1058476"/>
            <a:ext cx="4580420" cy="578141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b="1" dirty="0" smtClean="0"/>
              <a:t>//com_main.cpp</a:t>
            </a:r>
            <a:endParaRPr lang="zh-CN" altLang="zh-CN" sz="1600" b="1" dirty="0" smtClean="0"/>
          </a:p>
          <a:p>
            <a:pPr marL="0" indent="0">
              <a:buNone/>
            </a:pPr>
            <a:r>
              <a:rPr lang="en-US" altLang="zh-CN" sz="1600" b="1" dirty="0" smtClean="0"/>
              <a:t>#include "</a:t>
            </a:r>
            <a:r>
              <a:rPr lang="en-US" altLang="zh-CN" sz="1600" b="1" dirty="0" err="1" smtClean="0"/>
              <a:t>comFinal.h</a:t>
            </a:r>
            <a:r>
              <a:rPr lang="en-US" altLang="zh-CN" sz="1600" b="1" dirty="0" smtClean="0"/>
              <a:t>"</a:t>
            </a:r>
            <a:endParaRPr lang="zh-CN" altLang="zh-CN" sz="1600" b="1" dirty="0" smtClean="0"/>
          </a:p>
          <a:p>
            <a:pPr marL="0" indent="0">
              <a:buNone/>
            </a:pPr>
            <a:r>
              <a:rPr lang="en-US" altLang="zh-CN" sz="1600" b="1" dirty="0" smtClean="0"/>
              <a:t>#include "</a:t>
            </a:r>
            <a:r>
              <a:rPr lang="en-US" altLang="zh-CN" sz="1600" b="1" dirty="0" err="1" smtClean="0"/>
              <a:t>Chemistry.h</a:t>
            </a:r>
            <a:r>
              <a:rPr lang="en-US" altLang="zh-CN" sz="1600" b="1" dirty="0" smtClean="0"/>
              <a:t>"</a:t>
            </a:r>
            <a:endParaRPr lang="zh-CN" altLang="zh-CN" sz="1600" b="1" dirty="0" smtClean="0"/>
          </a:p>
          <a:p>
            <a:pPr marL="0" indent="0">
              <a:buNone/>
            </a:pPr>
            <a:r>
              <a:rPr lang="en-US" altLang="zh-CN" sz="1600" b="1" dirty="0" smtClean="0"/>
              <a:t>#include "</a:t>
            </a:r>
            <a:r>
              <a:rPr lang="en-US" altLang="zh-CN" sz="1600" b="1" dirty="0" err="1" smtClean="0"/>
              <a:t>Account.h</a:t>
            </a:r>
            <a:r>
              <a:rPr lang="en-US" altLang="zh-CN" sz="1600" b="1" dirty="0" smtClean="0"/>
              <a:t>"</a:t>
            </a:r>
            <a:endParaRPr lang="zh-CN" altLang="zh-CN" sz="1600" b="1" dirty="0" smtClean="0"/>
          </a:p>
          <a:p>
            <a:pPr marL="0" indent="0">
              <a:buNone/>
            </a:pPr>
            <a:r>
              <a:rPr lang="en-US" altLang="zh-CN" sz="1600" b="1" dirty="0" smtClean="0"/>
              <a:t>#include &lt;</a:t>
            </a:r>
            <a:r>
              <a:rPr lang="en-US" altLang="zh-CN" sz="1600" b="1" dirty="0" err="1" smtClean="0"/>
              <a:t>iostream</a:t>
            </a:r>
            <a:r>
              <a:rPr lang="en-US" altLang="zh-CN" sz="1600" b="1" dirty="0" smtClean="0"/>
              <a:t>&gt;</a:t>
            </a:r>
            <a:endParaRPr lang="zh-CN" altLang="zh-CN" sz="1600" b="1" dirty="0" smtClean="0"/>
          </a:p>
          <a:p>
            <a:pPr marL="0" indent="0">
              <a:buNone/>
            </a:pPr>
            <a:r>
              <a:rPr lang="en-US" altLang="zh-CN" sz="1600" b="1" dirty="0" smtClean="0"/>
              <a:t>using namespace </a:t>
            </a:r>
            <a:r>
              <a:rPr lang="en-US" altLang="zh-CN" sz="1600" b="1" dirty="0" err="1" smtClean="0"/>
              <a:t>std</a:t>
            </a:r>
            <a:r>
              <a:rPr lang="en-US" altLang="zh-CN" sz="1600" b="1" dirty="0" smtClean="0"/>
              <a:t>;</a:t>
            </a:r>
            <a:endParaRPr lang="zh-CN" altLang="zh-CN" sz="1600" b="1" dirty="0" smtClean="0"/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rgbClr val="FF0000"/>
                </a:solidFill>
              </a:rPr>
              <a:t>void display(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comFinal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* p) { p-&gt;show(); }</a:t>
            </a:r>
            <a:endParaRPr lang="zh-CN" altLang="zh-CN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b="1" dirty="0" smtClean="0"/>
              <a:t>void main() {</a:t>
            </a:r>
            <a:endParaRPr lang="zh-CN" altLang="zh-CN" sz="1600" b="1" dirty="0" smtClean="0"/>
          </a:p>
          <a:p>
            <a:pPr marL="0" indent="0">
              <a:buNone/>
            </a:pPr>
            <a:r>
              <a:rPr lang="en-US" altLang="zh-CN" sz="1600" b="1" dirty="0" smtClean="0"/>
              <a:t>    </a:t>
            </a:r>
            <a:r>
              <a:rPr lang="en-US" altLang="zh-CN" sz="1600" b="1" dirty="0" err="1" smtClean="0"/>
              <a:t>comFinal</a:t>
            </a:r>
            <a:r>
              <a:rPr lang="en-US" altLang="zh-CN" sz="1600" b="1" dirty="0" smtClean="0"/>
              <a:t> *a[3]; 	//a</a:t>
            </a:r>
            <a:r>
              <a:rPr lang="zh-CN" altLang="zh-CN" sz="1600" b="1" dirty="0" smtClean="0"/>
              <a:t>为基类对象指针的数组</a:t>
            </a:r>
          </a:p>
          <a:p>
            <a:pPr marL="0" indent="0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</a:t>
            </a:r>
            <a:r>
              <a:rPr lang="en-US" altLang="zh-CN" sz="1600" b="1" dirty="0" err="1" smtClean="0"/>
              <a:t>comFinal</a:t>
            </a:r>
            <a:r>
              <a:rPr lang="en-US" altLang="zh-CN" sz="1600" b="1" dirty="0" smtClean="0"/>
              <a:t> c("</a:t>
            </a:r>
            <a:r>
              <a:rPr lang="zh-CN" altLang="zh-CN" sz="1600" b="1" dirty="0" smtClean="0"/>
              <a:t>王十</a:t>
            </a:r>
            <a:r>
              <a:rPr lang="en-US" altLang="zh-CN" sz="1600" b="1" dirty="0" smtClean="0"/>
              <a:t>", 78, 78, 76);</a:t>
            </a:r>
            <a:endParaRPr lang="zh-CN" altLang="zh-CN" sz="1600" b="1" dirty="0" smtClean="0"/>
          </a:p>
          <a:p>
            <a:pPr marL="0" indent="0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</a:t>
            </a:r>
            <a:r>
              <a:rPr lang="en-US" altLang="zh-CN" sz="1600" b="1" dirty="0" smtClean="0"/>
              <a:t>Account a1("</a:t>
            </a:r>
            <a:r>
              <a:rPr lang="zh-CN" altLang="zh-CN" sz="1600" b="1" dirty="0" smtClean="0"/>
              <a:t>张三星</a:t>
            </a:r>
            <a:r>
              <a:rPr lang="en-US" altLang="zh-CN" sz="1600" b="1" dirty="0" smtClean="0"/>
              <a:t>", 98, 78, 97, 67, 87);</a:t>
            </a:r>
            <a:endParaRPr lang="zh-CN" altLang="zh-CN" sz="1600" b="1" dirty="0" smtClean="0"/>
          </a:p>
          <a:p>
            <a:pPr marL="0" indent="0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</a:t>
            </a:r>
            <a:r>
              <a:rPr lang="en-US" altLang="zh-CN" sz="1600" b="1" dirty="0" smtClean="0"/>
              <a:t>Chemistry c1("</a:t>
            </a:r>
            <a:r>
              <a:rPr lang="zh-CN" altLang="zh-CN" sz="1600" b="1" dirty="0" smtClean="0"/>
              <a:t>光红顺</a:t>
            </a:r>
            <a:r>
              <a:rPr lang="en-US" altLang="zh-CN" sz="1600" b="1" dirty="0" smtClean="0"/>
              <a:t>", 89, 99, 34, 56, 78);</a:t>
            </a:r>
            <a:endParaRPr lang="zh-CN" altLang="zh-CN" sz="1600" b="1" dirty="0" smtClean="0"/>
          </a:p>
          <a:p>
            <a:pPr marL="0" indent="0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</a:t>
            </a:r>
            <a:r>
              <a:rPr lang="en-US" altLang="zh-CN" sz="1600" b="1" dirty="0" smtClean="0"/>
              <a:t>a[0] = &amp;c;</a:t>
            </a:r>
            <a:endParaRPr lang="zh-CN" altLang="zh-CN" sz="1600" b="1" dirty="0" smtClean="0"/>
          </a:p>
          <a:p>
            <a:pPr marL="0" indent="0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</a:t>
            </a:r>
            <a:r>
              <a:rPr lang="en-US" altLang="zh-CN" sz="1600" b="1" dirty="0" smtClean="0"/>
              <a:t>a[1] = &amp;a1;</a:t>
            </a:r>
            <a:endParaRPr lang="zh-CN" altLang="zh-CN" sz="1600" b="1" dirty="0" smtClean="0"/>
          </a:p>
          <a:p>
            <a:pPr marL="0" indent="0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</a:t>
            </a:r>
            <a:r>
              <a:rPr lang="en-US" altLang="zh-CN" sz="1600" b="1" dirty="0" smtClean="0"/>
              <a:t>a[2] = &amp;c1;</a:t>
            </a:r>
            <a:endParaRPr lang="zh-CN" altLang="zh-CN" sz="1600" b="1" dirty="0" smtClean="0"/>
          </a:p>
          <a:p>
            <a:pPr marL="0" indent="0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</a:t>
            </a:r>
            <a:r>
              <a:rPr lang="en-US" altLang="zh-CN" sz="1600" b="1" dirty="0" smtClean="0"/>
              <a:t>for (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i</a:t>
            </a:r>
            <a:r>
              <a:rPr lang="en-US" altLang="zh-CN" sz="1600" b="1" dirty="0" smtClean="0"/>
              <a:t> = 0; </a:t>
            </a:r>
            <a:r>
              <a:rPr lang="en-US" altLang="zh-CN" sz="1600" b="1" dirty="0" err="1" smtClean="0"/>
              <a:t>i</a:t>
            </a:r>
            <a:r>
              <a:rPr lang="en-US" altLang="zh-CN" sz="1600" b="1" dirty="0" smtClean="0"/>
              <a:t> &lt; 3; </a:t>
            </a:r>
            <a:r>
              <a:rPr lang="en-US" altLang="zh-CN" sz="1600" b="1" dirty="0" err="1" smtClean="0"/>
              <a:t>i</a:t>
            </a:r>
            <a:r>
              <a:rPr lang="en-US" altLang="zh-CN" sz="1600" b="1" dirty="0" smtClean="0"/>
              <a:t>++) {</a:t>
            </a:r>
            <a:endParaRPr lang="zh-CN" altLang="zh-CN" sz="1600" b="1" dirty="0" smtClean="0"/>
          </a:p>
          <a:p>
            <a:pPr marL="0" indent="0">
              <a:buNone/>
            </a:pPr>
            <a:r>
              <a:rPr lang="en-US" altLang="zh-CN" sz="1600" b="1" dirty="0" smtClean="0"/>
              <a:t>        </a:t>
            </a:r>
            <a:r>
              <a:rPr lang="en-US" altLang="zh-CN" sz="1600" b="1" dirty="0" err="1" smtClean="0"/>
              <a:t>cout</a:t>
            </a:r>
            <a:r>
              <a:rPr lang="en-US" altLang="zh-CN" sz="1600" b="1" dirty="0" smtClean="0"/>
              <a:t> &lt;&lt; "----------a[" &lt;&lt; </a:t>
            </a:r>
            <a:r>
              <a:rPr lang="en-US" altLang="zh-CN" sz="1600" b="1" dirty="0" err="1" smtClean="0"/>
              <a:t>i</a:t>
            </a:r>
            <a:r>
              <a:rPr lang="en-US" altLang="zh-CN" sz="1600" b="1" dirty="0" smtClean="0"/>
              <a:t> &lt;&lt; "]---------\n";</a:t>
            </a:r>
            <a:endParaRPr lang="zh-CN" altLang="zh-CN" sz="1600" b="1" dirty="0" smtClean="0"/>
          </a:p>
          <a:p>
            <a:pPr marL="0" indent="0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   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display(a[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]);</a:t>
            </a:r>
            <a:endParaRPr lang="zh-CN" altLang="zh-CN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</a:t>
            </a:r>
            <a:r>
              <a:rPr lang="en-US" altLang="zh-CN" sz="1600" b="1" dirty="0" smtClean="0"/>
              <a:t>}</a:t>
            </a:r>
            <a:endParaRPr lang="zh-CN" altLang="zh-CN" sz="1600" b="1" dirty="0" smtClean="0"/>
          </a:p>
          <a:p>
            <a:pPr marL="0" indent="0">
              <a:buNone/>
            </a:pPr>
            <a:r>
              <a:rPr lang="en-US" altLang="zh-CN" sz="1600" b="1" dirty="0" smtClean="0"/>
              <a:t>}</a:t>
            </a:r>
            <a:endParaRPr lang="zh-CN" altLang="en-US" sz="1600" b="1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sz="2000" b="1" dirty="0"/>
              <a:t>&lt;3&gt; </a:t>
            </a:r>
            <a:r>
              <a:rPr lang="zh-CN" altLang="zh-CN" sz="2000" b="1" dirty="0"/>
              <a:t>改写主程序。</a:t>
            </a:r>
            <a:r>
              <a:rPr lang="en-US" altLang="zh-CN" sz="2000" b="1" dirty="0"/>
              <a:t/>
            </a:r>
            <a:br>
              <a:rPr lang="en-US" altLang="zh-CN" sz="2000" b="1" dirty="0"/>
            </a:br>
            <a:r>
              <a:rPr lang="zh-CN" altLang="zh-CN" sz="2000" b="1" dirty="0"/>
              <a:t>改写原来的主文件</a:t>
            </a:r>
            <a:r>
              <a:rPr lang="en-US" altLang="zh-CN" sz="2000" b="1" dirty="0"/>
              <a:t>com_main.cpp，</a:t>
            </a:r>
            <a:r>
              <a:rPr lang="zh-CN" altLang="en-US" sz="2000" b="1" dirty="0"/>
              <a:t>实现</a:t>
            </a:r>
            <a:r>
              <a:rPr lang="zh-CN" altLang="zh-CN" sz="2000" b="1" dirty="0"/>
              <a:t>接口函数</a:t>
            </a:r>
            <a:r>
              <a:rPr lang="en-US" altLang="zh-CN" sz="2000" b="1" dirty="0"/>
              <a:t>display</a:t>
            </a:r>
            <a:r>
              <a:rPr lang="zh-CN" altLang="zh-CN" sz="2000" b="1" dirty="0"/>
              <a:t>和主函数：</a:t>
            </a:r>
            <a:endParaRPr lang="zh-CN" altLang="en-US" sz="2000" b="1" dirty="0"/>
          </a:p>
        </p:txBody>
      </p:sp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076590"/>
            <a:ext cx="4220514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95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3672"/>
            <a:ext cx="8229600" cy="907055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0000CC"/>
                </a:solidFill>
              </a:rPr>
              <a:t>动物继承体系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88" y="980727"/>
            <a:ext cx="8623212" cy="5496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对话气泡: 矩形 3"/>
          <p:cNvSpPr/>
          <p:nvPr/>
        </p:nvSpPr>
        <p:spPr>
          <a:xfrm>
            <a:off x="5868144" y="1340768"/>
            <a:ext cx="3006588" cy="1152128"/>
          </a:xfrm>
          <a:prstGeom prst="wedgeRectCallout">
            <a:avLst>
              <a:gd name="adj1" fmla="val -73547"/>
              <a:gd name="adj2" fmla="val 209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动物有声音，但具体是什么声音却不知道。因此，无法实现这个函数，用虚函数表达这一概念！</a:t>
            </a:r>
          </a:p>
        </p:txBody>
      </p:sp>
      <p:sp>
        <p:nvSpPr>
          <p:cNvPr id="6" name="对话气泡: 矩形 5"/>
          <p:cNvSpPr/>
          <p:nvPr/>
        </p:nvSpPr>
        <p:spPr>
          <a:xfrm>
            <a:off x="-10264" y="1484784"/>
            <a:ext cx="3006588" cy="1152128"/>
          </a:xfrm>
          <a:prstGeom prst="wedgeRectCallout">
            <a:avLst>
              <a:gd name="adj1" fmla="val 7867"/>
              <a:gd name="adj2" fmla="val 11012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00CC"/>
                </a:solidFill>
              </a:rPr>
              <a:t>但是，具体动物类的声音是明确的，它可以实现</a:t>
            </a:r>
            <a:r>
              <a:rPr lang="en-US" altLang="zh-CN" b="1" dirty="0">
                <a:solidFill>
                  <a:srgbClr val="0000CC"/>
                </a:solidFill>
              </a:rPr>
              <a:t>sound</a:t>
            </a:r>
            <a:r>
              <a:rPr lang="zh-CN" altLang="en-US" b="1" dirty="0">
                <a:solidFill>
                  <a:srgbClr val="0000CC"/>
                </a:solidFill>
              </a:rPr>
              <a:t>函数的代码！</a:t>
            </a:r>
          </a:p>
        </p:txBody>
      </p:sp>
      <p:sp>
        <p:nvSpPr>
          <p:cNvPr id="7" name="对话气泡: 矩形 6"/>
          <p:cNvSpPr/>
          <p:nvPr/>
        </p:nvSpPr>
        <p:spPr>
          <a:xfrm>
            <a:off x="1187624" y="4725144"/>
            <a:ext cx="3006588" cy="1944216"/>
          </a:xfrm>
          <a:prstGeom prst="wedgeRectCallout">
            <a:avLst>
              <a:gd name="adj1" fmla="val 90685"/>
              <a:gd name="adj2" fmla="val -94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00CC"/>
                </a:solidFill>
              </a:rPr>
              <a:t>甚至</a:t>
            </a:r>
            <a:r>
              <a:rPr lang="en-US" altLang="zh-CN" b="1" dirty="0">
                <a:solidFill>
                  <a:srgbClr val="0000CC"/>
                </a:solidFill>
              </a:rPr>
              <a:t>……，</a:t>
            </a:r>
            <a:r>
              <a:rPr lang="zh-CN" altLang="en-US" b="1" dirty="0">
                <a:solidFill>
                  <a:srgbClr val="0000CC"/>
                </a:solidFill>
              </a:rPr>
              <a:t>现有鸟类几万年后变异后的新兴鸟类的声音，通过基类</a:t>
            </a:r>
            <a:r>
              <a:rPr lang="en-US" altLang="zh-CN" b="1" dirty="0">
                <a:solidFill>
                  <a:srgbClr val="0000CC"/>
                </a:solidFill>
              </a:rPr>
              <a:t>Animal</a:t>
            </a:r>
            <a:r>
              <a:rPr lang="zh-CN" altLang="en-US" b="1" dirty="0">
                <a:solidFill>
                  <a:srgbClr val="0000CC"/>
                </a:solidFill>
              </a:rPr>
              <a:t>的指针也可以访问！</a:t>
            </a:r>
            <a:endParaRPr lang="en-US" altLang="zh-CN" b="1" dirty="0">
              <a:solidFill>
                <a:srgbClr val="0000CC"/>
              </a:solidFill>
            </a:endParaRPr>
          </a:p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这一特征对程序功能扩展带来极大的方便</a:t>
            </a:r>
            <a:r>
              <a:rPr lang="zh-CN" altLang="en-US" b="1" dirty="0">
                <a:solidFill>
                  <a:srgbClr val="0000CC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56725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 smtClean="0">
                <a:solidFill>
                  <a:srgbClr val="C00000"/>
                </a:solidFill>
              </a:rPr>
              <a:t>5.1.1  </a:t>
            </a:r>
            <a:r>
              <a:rPr lang="zh-CN" altLang="zh-CN" sz="3600" b="1" dirty="0">
                <a:solidFill>
                  <a:srgbClr val="C00000"/>
                </a:solidFill>
              </a:rPr>
              <a:t>多态的概念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94" y="1196752"/>
            <a:ext cx="8623212" cy="5088714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b="1" dirty="0">
                <a:solidFill>
                  <a:srgbClr val="0000CC"/>
                </a:solidFill>
              </a:rPr>
              <a:t>据</a:t>
            </a:r>
            <a:r>
              <a:rPr lang="en-US" altLang="zh-CN" sz="2400" b="1" dirty="0">
                <a:solidFill>
                  <a:srgbClr val="0000CC"/>
                </a:solidFill>
              </a:rPr>
              <a:t>Animal</a:t>
            </a:r>
            <a:r>
              <a:rPr lang="zh-CN" altLang="zh-CN" sz="2400" b="1" dirty="0">
                <a:solidFill>
                  <a:srgbClr val="0000CC"/>
                </a:solidFill>
              </a:rPr>
              <a:t>继承体系，可以设计出下面的简易类</a:t>
            </a:r>
          </a:p>
          <a:p>
            <a:pPr marL="0" indent="0">
              <a:buNone/>
            </a:pPr>
            <a:r>
              <a:rPr lang="en-US" altLang="zh-CN" sz="2000" b="1" dirty="0"/>
              <a:t>class Animal {      </a:t>
            </a:r>
            <a:r>
              <a:rPr lang="en-US" altLang="zh-CN" sz="2000" b="1" dirty="0">
                <a:solidFill>
                  <a:srgbClr val="0000CC"/>
                </a:solidFill>
              </a:rPr>
              <a:t>//</a:t>
            </a:r>
            <a:r>
              <a:rPr lang="zh-CN" altLang="en-US" sz="2000" b="1" dirty="0">
                <a:solidFill>
                  <a:srgbClr val="0000CC"/>
                </a:solidFill>
              </a:rPr>
              <a:t>不知道动物会怎么叫！</a:t>
            </a:r>
            <a:endParaRPr lang="zh-CN" altLang="zh-CN" sz="20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000" b="1" dirty="0"/>
              <a:t>	public: </a:t>
            </a:r>
            <a:r>
              <a:rPr lang="en-US" altLang="zh-CN" sz="2000" b="1" dirty="0">
                <a:solidFill>
                  <a:srgbClr val="FF0000"/>
                </a:solidFill>
              </a:rPr>
              <a:t>virtual</a:t>
            </a:r>
            <a:r>
              <a:rPr lang="en-US" altLang="zh-CN" sz="2000" b="1" dirty="0"/>
              <a:t> void sound() {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"</a:t>
            </a:r>
            <a:r>
              <a:rPr lang="en-US" altLang="zh-CN" sz="2000" b="1" dirty="0" err="1"/>
              <a:t>unknow</a:t>
            </a:r>
            <a:r>
              <a:rPr lang="en-US" altLang="zh-CN" sz="2000" b="1" dirty="0"/>
              <a:t>!" &lt;&lt; 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 }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};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class Dog :public Animal {        </a:t>
            </a:r>
            <a:r>
              <a:rPr lang="en-US" altLang="zh-CN" sz="2000" b="1" dirty="0">
                <a:solidFill>
                  <a:srgbClr val="0000CC"/>
                </a:solidFill>
              </a:rPr>
              <a:t>//</a:t>
            </a:r>
            <a:r>
              <a:rPr lang="zh-CN" altLang="en-US" sz="2000" b="1" dirty="0">
                <a:solidFill>
                  <a:srgbClr val="0000CC"/>
                </a:solidFill>
              </a:rPr>
              <a:t>狗儿叫声</a:t>
            </a:r>
            <a:r>
              <a:rPr lang="en-US" altLang="zh-CN" sz="2000" b="1" dirty="0">
                <a:solidFill>
                  <a:srgbClr val="0000CC"/>
                </a:solidFill>
              </a:rPr>
              <a:t>“</a:t>
            </a:r>
            <a:r>
              <a:rPr lang="zh-CN" altLang="en-US" sz="2000" b="1" dirty="0">
                <a:solidFill>
                  <a:srgbClr val="0000CC"/>
                </a:solidFill>
              </a:rPr>
              <a:t>汪汪汪！</a:t>
            </a:r>
            <a:r>
              <a:rPr lang="en-US" altLang="zh-CN" sz="2000" b="1" dirty="0">
                <a:solidFill>
                  <a:srgbClr val="0000CC"/>
                </a:solidFill>
              </a:rPr>
              <a:t>”</a:t>
            </a:r>
            <a:endParaRPr lang="zh-CN" altLang="zh-CN" sz="20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000" b="1" dirty="0"/>
              <a:t>	public:	void sound() {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"</a:t>
            </a:r>
            <a:r>
              <a:rPr lang="en-US" altLang="zh-CN" sz="2000" b="1" dirty="0" err="1"/>
              <a:t>wang,wang,wang</a:t>
            </a:r>
            <a:r>
              <a:rPr lang="en-US" altLang="zh-CN" sz="2000" b="1" dirty="0"/>
              <a:t>!" &lt;&lt; 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 }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};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class Cat :public Animal {        </a:t>
            </a:r>
            <a:r>
              <a:rPr lang="en-US" altLang="zh-CN" sz="2000" b="1" dirty="0">
                <a:solidFill>
                  <a:srgbClr val="0000CC"/>
                </a:solidFill>
              </a:rPr>
              <a:t>//</a:t>
            </a:r>
            <a:r>
              <a:rPr lang="zh-CN" altLang="en-US" sz="2000" b="1" dirty="0">
                <a:solidFill>
                  <a:srgbClr val="0000CC"/>
                </a:solidFill>
              </a:rPr>
              <a:t>猫儿叫声</a:t>
            </a:r>
            <a:r>
              <a:rPr lang="en-US" altLang="zh-CN" sz="2000" b="1" dirty="0">
                <a:solidFill>
                  <a:srgbClr val="0000CC"/>
                </a:solidFill>
              </a:rPr>
              <a:t>“”</a:t>
            </a:r>
            <a:r>
              <a:rPr lang="zh-CN" altLang="en-US" sz="2000" b="1" dirty="0">
                <a:solidFill>
                  <a:srgbClr val="0000CC"/>
                </a:solidFill>
              </a:rPr>
              <a:t>喵喵喵！</a:t>
            </a:r>
            <a:endParaRPr lang="zh-CN" altLang="zh-CN" sz="20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000" b="1" dirty="0"/>
              <a:t>	public:	void sound() {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"</a:t>
            </a:r>
            <a:r>
              <a:rPr lang="en-US" altLang="zh-CN" sz="2000" b="1" dirty="0" err="1"/>
              <a:t>miao,miao,miao</a:t>
            </a:r>
            <a:r>
              <a:rPr lang="en-US" altLang="zh-CN" sz="2000" b="1" dirty="0"/>
              <a:t>!" &lt;&lt; 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 }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};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class </a:t>
            </a:r>
            <a:r>
              <a:rPr lang="en-US" altLang="zh-CN" sz="2000" b="1" dirty="0" err="1"/>
              <a:t>Wlof</a:t>
            </a:r>
            <a:r>
              <a:rPr lang="en-US" altLang="zh-CN" sz="2000" b="1" dirty="0"/>
              <a:t> :public Animal {     </a:t>
            </a:r>
            <a:r>
              <a:rPr lang="en-US" altLang="zh-CN" sz="2000" b="1" dirty="0">
                <a:solidFill>
                  <a:srgbClr val="0000CC"/>
                </a:solidFill>
              </a:rPr>
              <a:t>//</a:t>
            </a:r>
            <a:r>
              <a:rPr lang="zh-CN" altLang="en-US" sz="2000" b="1" dirty="0">
                <a:solidFill>
                  <a:srgbClr val="0000CC"/>
                </a:solidFill>
              </a:rPr>
              <a:t>狼嚎叫声</a:t>
            </a:r>
            <a:r>
              <a:rPr lang="en-US" altLang="zh-CN" sz="2000" b="1" dirty="0">
                <a:solidFill>
                  <a:srgbClr val="0000CC"/>
                </a:solidFill>
              </a:rPr>
              <a:t>“”</a:t>
            </a:r>
            <a:r>
              <a:rPr lang="zh-CN" altLang="en-US" sz="2000" b="1" dirty="0">
                <a:solidFill>
                  <a:srgbClr val="0000CC"/>
                </a:solidFill>
              </a:rPr>
              <a:t>！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public:	void sound() {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"</a:t>
            </a:r>
            <a:r>
              <a:rPr lang="en-US" altLang="zh-CN" sz="2000" b="1" dirty="0" err="1"/>
              <a:t>wu,wu,wu</a:t>
            </a:r>
            <a:r>
              <a:rPr lang="en-US" altLang="zh-CN" sz="2000" b="1" dirty="0"/>
              <a:t>!" &lt;&lt; 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 }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};</a:t>
            </a:r>
            <a:endParaRPr lang="zh-CN" altLang="zh-CN" sz="2000" b="1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8065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94" y="1124744"/>
            <a:ext cx="8623212" cy="559277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  <a:r>
              <a:rPr lang="en-US" altLang="zh-CN" sz="2400" b="1" dirty="0" err="1">
                <a:solidFill>
                  <a:srgbClr val="FF0000"/>
                </a:solidFill>
              </a:rPr>
              <a:t>Anmal</a:t>
            </a:r>
            <a:r>
              <a:rPr lang="zh-CN" altLang="en-US" sz="2400" b="1" dirty="0">
                <a:solidFill>
                  <a:srgbClr val="FF0000"/>
                </a:solidFill>
              </a:rPr>
              <a:t>的多态实现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zh-CN" altLang="zh-CN" sz="2400" b="1" dirty="0"/>
              <a:t>多态是指当基类的指针（或引用）绑定到派生类对象上，通过此指针（引用）调用基类的成员函数时，实际上调用到的是该函数在派生类中的覆盖函数版本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pPr lvl="1"/>
            <a:r>
              <a:rPr lang="zh-CN" altLang="zh-CN" sz="2000" b="1" dirty="0"/>
              <a:t>例如，对于上面的继承结构，下面的</a:t>
            </a:r>
            <a:r>
              <a:rPr lang="en-US" altLang="zh-CN" sz="2000" b="1" dirty="0" err="1"/>
              <a:t>pA</a:t>
            </a:r>
            <a:r>
              <a:rPr lang="zh-CN" altLang="zh-CN" sz="2000" b="1" dirty="0"/>
              <a:t>指针实现的就是多态</a:t>
            </a:r>
            <a:r>
              <a:rPr lang="zh-CN" altLang="zh-CN" sz="2000" dirty="0"/>
              <a:t>。</a:t>
            </a:r>
          </a:p>
          <a:p>
            <a:pPr marL="0" indent="0">
              <a:buNone/>
            </a:pPr>
            <a:r>
              <a:rPr lang="en-US" altLang="zh-CN" sz="2000" b="1" dirty="0"/>
              <a:t>void main() {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Animal *</a:t>
            </a:r>
            <a:r>
              <a:rPr lang="en-US" altLang="zh-CN" sz="2000" b="1" dirty="0" err="1"/>
              <a:t>pA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Dog </a:t>
            </a:r>
            <a:r>
              <a:rPr lang="en-US" altLang="zh-CN" sz="2000" b="1" dirty="0" err="1"/>
              <a:t>dog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Cat </a:t>
            </a:r>
            <a:r>
              <a:rPr lang="en-US" altLang="zh-CN" sz="2000" b="1" dirty="0" err="1"/>
              <a:t>cat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Wlof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wlof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pA</a:t>
            </a:r>
            <a:r>
              <a:rPr lang="en-US" altLang="zh-CN" sz="2000" b="1" dirty="0"/>
              <a:t> = &amp;dog; </a:t>
            </a:r>
            <a:r>
              <a:rPr lang="en-US" altLang="zh-CN" sz="2000" b="1" dirty="0" err="1">
                <a:solidFill>
                  <a:srgbClr val="FF0000"/>
                </a:solidFill>
              </a:rPr>
              <a:t>pA</a:t>
            </a:r>
            <a:r>
              <a:rPr lang="en-US" altLang="zh-CN" sz="2000" b="1" dirty="0">
                <a:solidFill>
                  <a:srgbClr val="FF0000"/>
                </a:solidFill>
              </a:rPr>
              <a:t>-&gt;sound();           </a:t>
            </a:r>
            <a:r>
              <a:rPr lang="en-US" altLang="zh-CN" sz="2000" b="1" dirty="0"/>
              <a:t>//</a:t>
            </a:r>
            <a:r>
              <a:rPr lang="en-US" altLang="zh-CN" sz="2000" b="1" dirty="0" err="1"/>
              <a:t>pA</a:t>
            </a:r>
            <a:r>
              <a:rPr lang="zh-CN" altLang="zh-CN" sz="2000" b="1" dirty="0"/>
              <a:t>调用</a:t>
            </a:r>
            <a:r>
              <a:rPr lang="en-US" altLang="zh-CN" sz="2000" b="1" dirty="0"/>
              <a:t>Dog</a:t>
            </a:r>
            <a:r>
              <a:rPr lang="zh-CN" altLang="zh-CN" sz="2000" b="1" dirty="0"/>
              <a:t>的</a:t>
            </a:r>
            <a:r>
              <a:rPr lang="en-US" altLang="zh-CN" sz="2000" b="1" dirty="0"/>
              <a:t>sound</a:t>
            </a:r>
            <a:r>
              <a:rPr lang="zh-CN" altLang="zh-CN" sz="2000" b="1" dirty="0"/>
              <a:t>函数</a:t>
            </a:r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pA</a:t>
            </a:r>
            <a:r>
              <a:rPr lang="en-US" altLang="zh-CN" sz="2000" b="1" dirty="0"/>
              <a:t> = &amp;cat; </a:t>
            </a:r>
            <a:r>
              <a:rPr lang="en-US" altLang="zh-CN" sz="2000" b="1" dirty="0" err="1">
                <a:solidFill>
                  <a:srgbClr val="FF0000"/>
                </a:solidFill>
              </a:rPr>
              <a:t>pA</a:t>
            </a:r>
            <a:r>
              <a:rPr lang="en-US" altLang="zh-CN" sz="2000" b="1" dirty="0">
                <a:solidFill>
                  <a:srgbClr val="FF0000"/>
                </a:solidFill>
              </a:rPr>
              <a:t>-&gt;sound();  </a:t>
            </a:r>
            <a:r>
              <a:rPr lang="en-US" altLang="zh-CN" sz="2000" b="1" dirty="0"/>
              <a:t>	//</a:t>
            </a:r>
            <a:r>
              <a:rPr lang="en-US" altLang="zh-CN" sz="2000" b="1" dirty="0" err="1"/>
              <a:t>pA</a:t>
            </a:r>
            <a:r>
              <a:rPr lang="zh-CN" altLang="zh-CN" sz="2000" b="1" dirty="0"/>
              <a:t>调用</a:t>
            </a:r>
            <a:r>
              <a:rPr lang="en-US" altLang="zh-CN" sz="2000" b="1" dirty="0"/>
              <a:t>Cat</a:t>
            </a:r>
            <a:r>
              <a:rPr lang="zh-CN" altLang="zh-CN" sz="2000" b="1" dirty="0"/>
              <a:t>的</a:t>
            </a:r>
            <a:r>
              <a:rPr lang="en-US" altLang="zh-CN" sz="2000" b="1" dirty="0"/>
              <a:t>sound</a:t>
            </a:r>
            <a:r>
              <a:rPr lang="zh-CN" altLang="zh-CN" sz="2000" b="1" dirty="0"/>
              <a:t>函数</a:t>
            </a:r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pA</a:t>
            </a:r>
            <a:r>
              <a:rPr lang="en-US" altLang="zh-CN" sz="2000" b="1" dirty="0"/>
              <a:t> = &amp;</a:t>
            </a:r>
            <a:r>
              <a:rPr lang="en-US" altLang="zh-CN" sz="2000" b="1" dirty="0" err="1"/>
              <a:t>wlof</a:t>
            </a:r>
            <a:r>
              <a:rPr lang="en-US" altLang="zh-CN" sz="2000" b="1" dirty="0"/>
              <a:t>; </a:t>
            </a:r>
            <a:r>
              <a:rPr lang="en-US" altLang="zh-CN" sz="2000" b="1" dirty="0" err="1">
                <a:solidFill>
                  <a:srgbClr val="FF0000"/>
                </a:solidFill>
              </a:rPr>
              <a:t>pA</a:t>
            </a:r>
            <a:r>
              <a:rPr lang="en-US" altLang="zh-CN" sz="2000" b="1" dirty="0">
                <a:solidFill>
                  <a:srgbClr val="FF0000"/>
                </a:solidFill>
              </a:rPr>
              <a:t>-&gt;sound();</a:t>
            </a:r>
            <a:r>
              <a:rPr lang="en-US" altLang="zh-CN" sz="2000" b="1" dirty="0"/>
              <a:t>	//</a:t>
            </a:r>
            <a:r>
              <a:rPr lang="en-US" altLang="zh-CN" sz="2000" b="1" dirty="0" err="1"/>
              <a:t>pA</a:t>
            </a:r>
            <a:r>
              <a:rPr lang="zh-CN" altLang="zh-CN" sz="2000" b="1" dirty="0"/>
              <a:t>调用</a:t>
            </a:r>
            <a:r>
              <a:rPr lang="en-US" altLang="zh-CN" sz="2000" b="1" dirty="0" err="1"/>
              <a:t>Wlof</a:t>
            </a:r>
            <a:r>
              <a:rPr lang="zh-CN" altLang="zh-CN" sz="2000" b="1" dirty="0"/>
              <a:t>的</a:t>
            </a:r>
            <a:r>
              <a:rPr lang="en-US" altLang="zh-CN" sz="2000" b="1" dirty="0"/>
              <a:t>sound</a:t>
            </a:r>
            <a:r>
              <a:rPr lang="zh-CN" altLang="zh-CN" sz="2000" b="1" dirty="0"/>
              <a:t>函数</a:t>
            </a:r>
          </a:p>
          <a:p>
            <a:pPr marL="0" indent="0">
              <a:buNone/>
            </a:pPr>
            <a:r>
              <a:rPr lang="en-US" altLang="zh-CN" sz="2000" b="1" dirty="0"/>
              <a:t>}</a:t>
            </a:r>
            <a:endParaRPr lang="zh-CN" altLang="zh-CN" sz="2000" b="1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 smtClean="0">
                <a:solidFill>
                  <a:srgbClr val="C00000"/>
                </a:solidFill>
              </a:rPr>
              <a:t>5.1.1  </a:t>
            </a:r>
            <a:r>
              <a:rPr lang="zh-CN" altLang="zh-CN" sz="3600" b="1" dirty="0">
                <a:solidFill>
                  <a:srgbClr val="C00000"/>
                </a:solidFill>
              </a:rPr>
              <a:t>多态的概念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01784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7445</TotalTime>
  <Words>7283</Words>
  <Application>Microsoft Office PowerPoint</Application>
  <PresentationFormat>全屏显示(4:3)</PresentationFormat>
  <Paragraphs>1096</Paragraphs>
  <Slides>69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5" baseType="lpstr">
      <vt:lpstr>楷体_GB2312</vt:lpstr>
      <vt:lpstr>宋体</vt:lpstr>
      <vt:lpstr>Arial</vt:lpstr>
      <vt:lpstr>Lucida Sans Unicode</vt:lpstr>
      <vt:lpstr>Times New Roman</vt:lpstr>
      <vt:lpstr>默认设计模板</vt:lpstr>
      <vt:lpstr>第5章  多态性</vt:lpstr>
      <vt:lpstr>5.1.1  多态的概念</vt:lpstr>
      <vt:lpstr>5.1.1  多态的概念</vt:lpstr>
      <vt:lpstr>5.1.1  多态的概念</vt:lpstr>
      <vt:lpstr>5.1.1  多态的概念</vt:lpstr>
      <vt:lpstr>5.1.1  多态的概念</vt:lpstr>
      <vt:lpstr>动物继承体系</vt:lpstr>
      <vt:lpstr>5.1.1  多态的概念</vt:lpstr>
      <vt:lpstr>5.1.1  多态的概念</vt:lpstr>
      <vt:lpstr>5.1.1  多态的概念</vt:lpstr>
      <vt:lpstr>5.1.2  多态的意义</vt:lpstr>
      <vt:lpstr>5.1.3  多态与联编</vt:lpstr>
      <vt:lpstr>5.1.3  多态与联编</vt:lpstr>
      <vt:lpstr>5.1.3  多态与联编</vt:lpstr>
      <vt:lpstr>5.2  虚函数 </vt:lpstr>
      <vt:lpstr>5.2.1  虚函数的意义</vt:lpstr>
      <vt:lpstr>5.2.1  虚函数的意义</vt:lpstr>
      <vt:lpstr>数据抽象结果——类继承体系</vt:lpstr>
      <vt:lpstr>人员管理的非虚函数简化实现版本</vt:lpstr>
      <vt:lpstr>人员管理的非虚函数简化实现版本</vt:lpstr>
      <vt:lpstr>5.2.1  虚函数的意义</vt:lpstr>
      <vt:lpstr>5.2.1  虚函数的意义</vt:lpstr>
      <vt:lpstr>5.2.1  虚函数的意义</vt:lpstr>
      <vt:lpstr>5.2.1  虚函数的意义</vt:lpstr>
      <vt:lpstr>5.2.1  虚函数的意义</vt:lpstr>
      <vt:lpstr>5.2.1  虚函数的意义</vt:lpstr>
      <vt:lpstr>5.2.2  override和final(C++11)</vt:lpstr>
      <vt:lpstr>5.2.2  override和final(C++11)</vt:lpstr>
      <vt:lpstr>5.2.2  override和final(C++11)</vt:lpstr>
      <vt:lpstr>5.2.3  虚函数的特性 </vt:lpstr>
      <vt:lpstr>5.2.3  虚函数的特性 </vt:lpstr>
      <vt:lpstr>5.2.2  虚函数的特性 </vt:lpstr>
      <vt:lpstr>5.2.3  虚函数的特性 </vt:lpstr>
      <vt:lpstr>5.2.3  虚函数的特性 </vt:lpstr>
      <vt:lpstr>5.2.3  虚函数的特性 </vt:lpstr>
      <vt:lpstr>5.2.3  虚函数的特性 </vt:lpstr>
      <vt:lpstr>5.3  虚析构函数 </vt:lpstr>
      <vt:lpstr>PowerPoint 演示文稿</vt:lpstr>
      <vt:lpstr>5.4  纯虚函数和抽象类 </vt:lpstr>
      <vt:lpstr>5.4.1  纯虚函数和抽象类 </vt:lpstr>
      <vt:lpstr>5.4.1  纯虚函数和抽象类 </vt:lpstr>
      <vt:lpstr>5.4.1  纯虚函数和抽象类 </vt:lpstr>
      <vt:lpstr>5.4.1  纯虚函数和抽象类 </vt:lpstr>
      <vt:lpstr>5.4.2  抽象类的应用</vt:lpstr>
      <vt:lpstr>5.4.2   抽象类的应用</vt:lpstr>
      <vt:lpstr>5.4.2  抽象类的应用</vt:lpstr>
      <vt:lpstr>5.4.2  抽象类的应用</vt:lpstr>
      <vt:lpstr>5.4.2  抽象类的应用</vt:lpstr>
      <vt:lpstr>三种几何图形的成员：红字是必须重定义的虚函数</vt:lpstr>
      <vt:lpstr>5.4.2  抽象类的应用</vt:lpstr>
      <vt:lpstr>5.4.2  抽象类的应用</vt:lpstr>
      <vt:lpstr>5.4.2  抽象类的应用</vt:lpstr>
      <vt:lpstr>5.4.2  抽象类的应用</vt:lpstr>
      <vt:lpstr>main.cpp</vt:lpstr>
      <vt:lpstr>main.cpp</vt:lpstr>
      <vt:lpstr>PowerPoint 演示文稿</vt:lpstr>
      <vt:lpstr>5.5  运行时类型信息</vt:lpstr>
      <vt:lpstr>5.4.1  dynamic_cast</vt:lpstr>
      <vt:lpstr>5.4.1  dynamic_cast</vt:lpstr>
      <vt:lpstr>【例5-11】用dynamic_cast实现向上强制转换和向下强制转换</vt:lpstr>
      <vt:lpstr>5.4.1  dynamic_cast</vt:lpstr>
      <vt:lpstr>5.4.1  dynamic_cast</vt:lpstr>
      <vt:lpstr>修改AccessB，访问正确对象的成员函数！</vt:lpstr>
      <vt:lpstr>5.4.2  typeid</vt:lpstr>
      <vt:lpstr>5.4.2  typeid</vt:lpstr>
      <vt:lpstr>PowerPoint 演示文稿</vt:lpstr>
      <vt:lpstr>5.5  编程实例</vt:lpstr>
      <vt:lpstr>5.5  编程实例</vt:lpstr>
      <vt:lpstr>&lt;3&gt; 改写主程序。 改写原来的主文件com_main.cpp，实现接口函数display和主函数：</vt:lpstr>
    </vt:vector>
  </TitlesOfParts>
  <Company>cq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C++.NET程序设计</dc:title>
  <dc:creator>dk</dc:creator>
  <cp:lastModifiedBy>jnuzxg@163.com</cp:lastModifiedBy>
  <cp:revision>468</cp:revision>
  <dcterms:created xsi:type="dcterms:W3CDTF">2009-10-08T06:48:42Z</dcterms:created>
  <dcterms:modified xsi:type="dcterms:W3CDTF">2019-02-20T15:44:35Z</dcterms:modified>
</cp:coreProperties>
</file>