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578" r:id="rId2"/>
    <p:sldId id="579" r:id="rId3"/>
    <p:sldId id="580" r:id="rId4"/>
    <p:sldId id="661" r:id="rId5"/>
    <p:sldId id="662" r:id="rId6"/>
    <p:sldId id="581" r:id="rId7"/>
    <p:sldId id="582" r:id="rId8"/>
    <p:sldId id="587" r:id="rId9"/>
    <p:sldId id="588" r:id="rId10"/>
    <p:sldId id="589" r:id="rId11"/>
    <p:sldId id="590" r:id="rId12"/>
    <p:sldId id="591" r:id="rId13"/>
    <p:sldId id="592" r:id="rId14"/>
    <p:sldId id="593" r:id="rId15"/>
    <p:sldId id="594" r:id="rId16"/>
    <p:sldId id="595" r:id="rId17"/>
    <p:sldId id="596" r:id="rId18"/>
    <p:sldId id="599" r:id="rId19"/>
    <p:sldId id="600" r:id="rId20"/>
    <p:sldId id="601" r:id="rId21"/>
    <p:sldId id="663" r:id="rId22"/>
    <p:sldId id="603" r:id="rId23"/>
    <p:sldId id="604" r:id="rId24"/>
    <p:sldId id="605" r:id="rId25"/>
    <p:sldId id="606" r:id="rId26"/>
    <p:sldId id="607" r:id="rId27"/>
    <p:sldId id="609" r:id="rId28"/>
    <p:sldId id="610" r:id="rId29"/>
    <p:sldId id="611" r:id="rId30"/>
    <p:sldId id="612" r:id="rId31"/>
    <p:sldId id="613" r:id="rId32"/>
    <p:sldId id="664" r:id="rId33"/>
    <p:sldId id="665" r:id="rId34"/>
    <p:sldId id="666" r:id="rId35"/>
    <p:sldId id="667" r:id="rId36"/>
    <p:sldId id="668" r:id="rId37"/>
    <p:sldId id="670" r:id="rId38"/>
    <p:sldId id="671" r:id="rId39"/>
    <p:sldId id="672" r:id="rId40"/>
    <p:sldId id="674" r:id="rId41"/>
    <p:sldId id="675" r:id="rId42"/>
    <p:sldId id="676" r:id="rId43"/>
    <p:sldId id="677" r:id="rId44"/>
    <p:sldId id="678" r:id="rId45"/>
    <p:sldId id="680" r:id="rId46"/>
    <p:sldId id="681" r:id="rId47"/>
    <p:sldId id="682" r:id="rId48"/>
    <p:sldId id="683" r:id="rId4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99FF33"/>
    <a:srgbClr val="FFFFFF"/>
    <a:srgbClr val="CFE5D6"/>
    <a:srgbClr val="C2F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49" autoAdjust="0"/>
    <p:restoredTop sz="93715" autoAdjust="0"/>
  </p:normalViewPr>
  <p:slideViewPr>
    <p:cSldViewPr>
      <p:cViewPr varScale="1">
        <p:scale>
          <a:sx n="74" d="100"/>
          <a:sy n="74" d="100"/>
        </p:scale>
        <p:origin x="984" y="66"/>
      </p:cViewPr>
      <p:guideLst>
        <p:guide orient="horz" pos="2160"/>
        <p:guide pos="2880"/>
      </p:guideLst>
    </p:cSldViewPr>
  </p:slideViewPr>
  <p:outlineViewPr>
    <p:cViewPr>
      <p:scale>
        <a:sx n="33" d="100"/>
        <a:sy n="33" d="100"/>
      </p:scale>
      <p:origin x="0" y="-2524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AE8BCEA-46BE-448A-9746-FE7AF58E278F}" type="slidenum">
              <a:rPr lang="en-US" altLang="zh-CN"/>
              <a:pPr>
                <a:defRPr/>
              </a:pPr>
              <a:t>‹#›</a:t>
            </a:fld>
            <a:endParaRPr lang="en-US" altLang="zh-CN"/>
          </a:p>
        </p:txBody>
      </p:sp>
    </p:spTree>
    <p:extLst>
      <p:ext uri="{BB962C8B-B14F-4D97-AF65-F5344CB8AC3E}">
        <p14:creationId xmlns:p14="http://schemas.microsoft.com/office/powerpoint/2010/main" val="3492542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A76B98-863F-4B68-8BDC-2A6AF35EDD1C}" type="slidenum">
              <a:rPr lang="en-US" altLang="zh-CN"/>
              <a:pPr>
                <a:defRPr/>
              </a:pPr>
              <a:t>‹#›</a:t>
            </a:fld>
            <a:endParaRPr lang="en-US" altLang="zh-CN"/>
          </a:p>
        </p:txBody>
      </p:sp>
    </p:spTree>
    <p:extLst>
      <p:ext uri="{BB962C8B-B14F-4D97-AF65-F5344CB8AC3E}">
        <p14:creationId xmlns:p14="http://schemas.microsoft.com/office/powerpoint/2010/main" val="41128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83826F-F70C-4749-9B4F-F4613F725995}" type="slidenum">
              <a:rPr lang="en-US" altLang="zh-CN"/>
              <a:pPr>
                <a:defRPr/>
              </a:pPr>
              <a:t>‹#›</a:t>
            </a:fld>
            <a:endParaRPr lang="en-US" altLang="zh-CN"/>
          </a:p>
        </p:txBody>
      </p:sp>
    </p:spTree>
    <p:extLst>
      <p:ext uri="{BB962C8B-B14F-4D97-AF65-F5344CB8AC3E}">
        <p14:creationId xmlns:p14="http://schemas.microsoft.com/office/powerpoint/2010/main" val="5994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25F18D-FB35-4695-88D8-DA9D088BB8BB}" type="slidenum">
              <a:rPr lang="en-US" altLang="zh-CN"/>
              <a:pPr>
                <a:defRPr/>
              </a:pPr>
              <a:t>‹#›</a:t>
            </a:fld>
            <a:endParaRPr lang="en-US" altLang="zh-CN"/>
          </a:p>
        </p:txBody>
      </p:sp>
    </p:spTree>
    <p:extLst>
      <p:ext uri="{BB962C8B-B14F-4D97-AF65-F5344CB8AC3E}">
        <p14:creationId xmlns:p14="http://schemas.microsoft.com/office/powerpoint/2010/main" val="289608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3672"/>
            <a:ext cx="8229600" cy="811195"/>
          </a:xfrm>
        </p:spPr>
        <p:txBody>
          <a:bodyPr/>
          <a:lstStyle/>
          <a:p>
            <a:r>
              <a:rPr lang="zh-CN" altLang="en-US" dirty="0"/>
              <a:t>单击此处编辑母版标题样式</a:t>
            </a:r>
          </a:p>
        </p:txBody>
      </p:sp>
      <p:sp>
        <p:nvSpPr>
          <p:cNvPr id="3" name="内容占位符 2"/>
          <p:cNvSpPr>
            <a:spLocks noGrp="1"/>
          </p:cNvSpPr>
          <p:nvPr>
            <p:ph idx="1"/>
          </p:nvPr>
        </p:nvSpPr>
        <p:spPr>
          <a:xfrm>
            <a:off x="251520" y="1076590"/>
            <a:ext cx="8623212" cy="516863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1D3FF1-025B-425A-B8A5-791CF3826CEB}" type="slidenum">
              <a:rPr lang="en-US" altLang="zh-CN"/>
              <a:pPr>
                <a:defRPr/>
              </a:pPr>
              <a:t>‹#›</a:t>
            </a:fld>
            <a:endParaRPr lang="en-US" altLang="zh-CN"/>
          </a:p>
        </p:txBody>
      </p:sp>
      <p:cxnSp>
        <p:nvCxnSpPr>
          <p:cNvPr id="8" name="直接连接符 7"/>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83681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2AEB6D-0470-4FBC-99DD-6E0E6F426F47}" type="slidenum">
              <a:rPr lang="en-US" altLang="zh-CN"/>
              <a:pPr>
                <a:defRPr/>
              </a:pPr>
              <a:t>‹#›</a:t>
            </a:fld>
            <a:endParaRPr lang="en-US" altLang="zh-CN"/>
          </a:p>
        </p:txBody>
      </p:sp>
    </p:spTree>
    <p:extLst>
      <p:ext uri="{BB962C8B-B14F-4D97-AF65-F5344CB8AC3E}">
        <p14:creationId xmlns:p14="http://schemas.microsoft.com/office/powerpoint/2010/main" val="168635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464D78-F55F-4E30-920B-E1B4B28D93D7}" type="slidenum">
              <a:rPr lang="en-US" altLang="zh-CN"/>
              <a:pPr>
                <a:defRPr/>
              </a:pPr>
              <a:t>‹#›</a:t>
            </a:fld>
            <a:endParaRPr lang="en-US" altLang="zh-CN"/>
          </a:p>
        </p:txBody>
      </p:sp>
    </p:spTree>
    <p:extLst>
      <p:ext uri="{BB962C8B-B14F-4D97-AF65-F5344CB8AC3E}">
        <p14:creationId xmlns:p14="http://schemas.microsoft.com/office/powerpoint/2010/main" val="172853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1A459F1-88B1-452F-BF5B-90F86D7D6C52}" type="slidenum">
              <a:rPr lang="en-US" altLang="zh-CN"/>
              <a:pPr>
                <a:defRPr/>
              </a:pPr>
              <a:t>‹#›</a:t>
            </a:fld>
            <a:endParaRPr lang="en-US" altLang="zh-CN"/>
          </a:p>
        </p:txBody>
      </p:sp>
    </p:spTree>
    <p:extLst>
      <p:ext uri="{BB962C8B-B14F-4D97-AF65-F5344CB8AC3E}">
        <p14:creationId xmlns:p14="http://schemas.microsoft.com/office/powerpoint/2010/main" val="52640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7839A73-1004-4ADE-A0D7-5D34AA71456F}" type="slidenum">
              <a:rPr lang="en-US" altLang="zh-CN"/>
              <a:pPr>
                <a:defRPr/>
              </a:pPr>
              <a:t>‹#›</a:t>
            </a:fld>
            <a:endParaRPr lang="en-US" altLang="zh-CN"/>
          </a:p>
        </p:txBody>
      </p:sp>
      <p:cxnSp>
        <p:nvCxnSpPr>
          <p:cNvPr id="6" name="直接连接符 5"/>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5969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997EE69-5578-4511-B1C7-685AFDFB4126}" type="slidenum">
              <a:rPr lang="en-US" altLang="zh-CN"/>
              <a:pPr>
                <a:defRPr/>
              </a:pPr>
              <a:t>‹#›</a:t>
            </a:fld>
            <a:endParaRPr lang="en-US" altLang="zh-CN"/>
          </a:p>
        </p:txBody>
      </p:sp>
      <p:cxnSp>
        <p:nvCxnSpPr>
          <p:cNvPr id="6" name="直接连接符 5"/>
          <p:cNvCxnSpPr/>
          <p:nvPr userDrawn="1"/>
        </p:nvCxnSpPr>
        <p:spPr>
          <a:xfrm>
            <a:off x="251520" y="764704"/>
            <a:ext cx="864096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37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63D4C6-D9D2-4988-B00B-37E7811B9F26}" type="slidenum">
              <a:rPr lang="en-US" altLang="zh-CN"/>
              <a:pPr>
                <a:defRPr/>
              </a:pPr>
              <a:t>‹#›</a:t>
            </a:fld>
            <a:endParaRPr lang="en-US" altLang="zh-CN"/>
          </a:p>
        </p:txBody>
      </p:sp>
    </p:spTree>
    <p:extLst>
      <p:ext uri="{BB962C8B-B14F-4D97-AF65-F5344CB8AC3E}">
        <p14:creationId xmlns:p14="http://schemas.microsoft.com/office/powerpoint/2010/main" val="37204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80F71A-2627-4F73-91A7-585441724EF1}" type="slidenum">
              <a:rPr lang="en-US" altLang="zh-CN"/>
              <a:pPr>
                <a:defRPr/>
              </a:pPr>
              <a:t>‹#›</a:t>
            </a:fld>
            <a:endParaRPr lang="en-US" altLang="zh-CN"/>
          </a:p>
        </p:txBody>
      </p:sp>
    </p:spTree>
    <p:extLst>
      <p:ext uri="{BB962C8B-B14F-4D97-AF65-F5344CB8AC3E}">
        <p14:creationId xmlns:p14="http://schemas.microsoft.com/office/powerpoint/2010/main" val="221184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39EABF6-9DF0-425C-8AB4-6D6A6A5E9F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457200" y="116632"/>
            <a:ext cx="8229600" cy="811195"/>
          </a:xfrm>
        </p:spPr>
        <p:txBody>
          <a:bodyPr/>
          <a:lstStyle/>
          <a:p>
            <a:pPr eaLnBrk="1" hangingPunct="1"/>
            <a:r>
              <a:rPr lang="zh-CN" altLang="en-US" sz="3600" b="1" dirty="0">
                <a:solidFill>
                  <a:srgbClr val="C00000"/>
                </a:solidFill>
              </a:rPr>
              <a:t>第</a:t>
            </a:r>
            <a:r>
              <a:rPr lang="en-US" altLang="zh-CN" sz="3600" b="1" dirty="0">
                <a:solidFill>
                  <a:srgbClr val="C00000"/>
                </a:solidFill>
              </a:rPr>
              <a:t>7</a:t>
            </a:r>
            <a:r>
              <a:rPr lang="zh-CN" altLang="en-US" sz="3600" b="1" dirty="0">
                <a:solidFill>
                  <a:srgbClr val="C00000"/>
                </a:solidFill>
              </a:rPr>
              <a:t>章 </a:t>
            </a:r>
            <a:r>
              <a:rPr lang="zh-CN" altLang="en-US" sz="3600" b="1" dirty="0" smtClean="0">
                <a:solidFill>
                  <a:srgbClr val="C00000"/>
                </a:solidFill>
              </a:rPr>
              <a:t> 模板</a:t>
            </a:r>
            <a:r>
              <a:rPr lang="zh-CN" altLang="en-US" sz="3600" b="1" dirty="0">
                <a:solidFill>
                  <a:srgbClr val="C00000"/>
                </a:solidFill>
              </a:rPr>
              <a:t>与</a:t>
            </a:r>
            <a:r>
              <a:rPr lang="en-US" altLang="zh-CN" sz="3600" b="1" dirty="0">
                <a:solidFill>
                  <a:srgbClr val="C00000"/>
                </a:solidFill>
              </a:rPr>
              <a:t>STL</a:t>
            </a:r>
          </a:p>
        </p:txBody>
      </p:sp>
      <p:sp>
        <p:nvSpPr>
          <p:cNvPr id="9221" name="Rectangle 5"/>
          <p:cNvSpPr>
            <a:spLocks noGrp="1" noChangeArrowheads="1"/>
          </p:cNvSpPr>
          <p:nvPr>
            <p:ph type="body" idx="1"/>
          </p:nvPr>
        </p:nvSpPr>
        <p:spPr>
          <a:xfrm>
            <a:off x="504664" y="1268760"/>
            <a:ext cx="8134672" cy="3744416"/>
          </a:xfrm>
        </p:spPr>
        <p:txBody>
          <a:bodyPr/>
          <a:lstStyle/>
          <a:p>
            <a:pPr eaLnBrk="1" hangingPunct="1"/>
            <a:r>
              <a:rPr lang="zh-CN" altLang="en-US" sz="2400" b="1" dirty="0"/>
              <a:t>模板（</a:t>
            </a:r>
            <a:r>
              <a:rPr lang="en-US" altLang="zh-CN" sz="2400" b="1" dirty="0"/>
              <a:t>template</a:t>
            </a:r>
            <a:r>
              <a:rPr lang="zh-CN" altLang="en-US" sz="2400" b="1" dirty="0"/>
              <a:t>）是</a:t>
            </a:r>
            <a:r>
              <a:rPr lang="en-US" altLang="zh-CN" sz="2400" b="1" dirty="0"/>
              <a:t>C++</a:t>
            </a:r>
            <a:r>
              <a:rPr lang="zh-CN" altLang="en-US" sz="2400" b="1" dirty="0"/>
              <a:t>实现代码重用机制的重要工具，是泛型技术（即与数据类型无关的通用程序设计技术）的基础。</a:t>
            </a:r>
          </a:p>
          <a:p>
            <a:pPr eaLnBrk="1" hangingPunct="1"/>
            <a:r>
              <a:rPr lang="zh-CN" altLang="en-US" sz="2400" b="1" dirty="0"/>
              <a:t>模板是</a:t>
            </a:r>
            <a:r>
              <a:rPr lang="en-US" altLang="zh-CN" sz="2400" b="1" dirty="0"/>
              <a:t>C++</a:t>
            </a:r>
            <a:r>
              <a:rPr lang="zh-CN" altLang="en-US" sz="2400" b="1" dirty="0"/>
              <a:t>中相对较新</a:t>
            </a:r>
            <a:r>
              <a:rPr lang="zh-CN" altLang="en-US" sz="2400" b="1" dirty="0" smtClean="0"/>
              <a:t>的语言</a:t>
            </a:r>
            <a:r>
              <a:rPr lang="zh-CN" altLang="en-US" sz="2400" b="1" dirty="0"/>
              <a:t>机制，它实现了与具体数据类型无关的通用算法程序设计，能够提高软件开发的效率，是程序代码复用的强有力工具。 </a:t>
            </a:r>
          </a:p>
          <a:p>
            <a:pPr eaLnBrk="1" hangingPunct="1"/>
            <a:r>
              <a:rPr lang="zh-CN" altLang="en-US" sz="2400" b="1" dirty="0">
                <a:solidFill>
                  <a:srgbClr val="FF0000"/>
                </a:solidFill>
              </a:rPr>
              <a:t>本章主要介绍了函数模板和类模板两类，以及</a:t>
            </a:r>
            <a:r>
              <a:rPr lang="en-US" altLang="zh-CN" sz="2400" b="1" dirty="0">
                <a:solidFill>
                  <a:srgbClr val="FF0000"/>
                </a:solidFill>
              </a:rPr>
              <a:t>STL</a:t>
            </a:r>
            <a:r>
              <a:rPr lang="zh-CN" altLang="en-US" sz="2400" b="1" dirty="0">
                <a:solidFill>
                  <a:srgbClr val="FF0000"/>
                </a:solidFill>
              </a:rPr>
              <a:t>库中的几个常用模板数据类型及其应用。 </a:t>
            </a:r>
          </a:p>
        </p:txBody>
      </p:sp>
    </p:spTree>
    <p:extLst>
      <p:ext uri="{BB962C8B-B14F-4D97-AF65-F5344CB8AC3E}">
        <p14:creationId xmlns:p14="http://schemas.microsoft.com/office/powerpoint/2010/main" val="2119444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anim calcmode="lin" valueType="num">
                                      <p:cBhvr additive="base">
                                        <p:cTn id="7" dur="500" fill="hold"/>
                                        <p:tgtEl>
                                          <p:spTgt spid="92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21">
                                            <p:txEl>
                                              <p:pRg st="2" end="2"/>
                                            </p:txEl>
                                          </p:spTgt>
                                        </p:tgtEl>
                                        <p:attrNameLst>
                                          <p:attrName>style.visibility</p:attrName>
                                        </p:attrNameLst>
                                      </p:cBhvr>
                                      <p:to>
                                        <p:strVal val="visible"/>
                                      </p:to>
                                    </p:set>
                                    <p:anim calcmode="lin" valueType="num">
                                      <p:cBhvr additive="base">
                                        <p:cTn id="13" dur="500" fill="hold"/>
                                        <p:tgtEl>
                                          <p:spTgt spid="922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55995" y="188641"/>
            <a:ext cx="7772400" cy="64807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7.2.1</a:t>
            </a:r>
            <a:r>
              <a:rPr lang="zh-CN" altLang="en-US" sz="3600" b="1" dirty="0">
                <a:solidFill>
                  <a:srgbClr val="C00000"/>
                </a:solidFill>
              </a:rPr>
              <a:t> </a:t>
            </a:r>
            <a:r>
              <a:rPr lang="en-US" altLang="zh-CN" sz="3600" b="1" dirty="0">
                <a:solidFill>
                  <a:srgbClr val="C00000"/>
                </a:solidFill>
              </a:rPr>
              <a:t> </a:t>
            </a:r>
            <a:r>
              <a:rPr lang="zh-CN" altLang="en-US" sz="3600" b="1" dirty="0" smtClean="0">
                <a:solidFill>
                  <a:srgbClr val="C00000"/>
                </a:solidFill>
              </a:rPr>
              <a:t>函数</a:t>
            </a:r>
            <a:r>
              <a:rPr lang="zh-CN" altLang="en-US" sz="3600" b="1" dirty="0">
                <a:solidFill>
                  <a:srgbClr val="C00000"/>
                </a:solidFill>
              </a:rPr>
              <a:t>模板的定义</a:t>
            </a:r>
          </a:p>
        </p:txBody>
      </p:sp>
      <p:sp>
        <p:nvSpPr>
          <p:cNvPr id="15363" name="Rectangle 3"/>
          <p:cNvSpPr>
            <a:spLocks noGrp="1" noChangeArrowheads="1"/>
          </p:cNvSpPr>
          <p:nvPr>
            <p:ph type="body" idx="1"/>
          </p:nvPr>
        </p:nvSpPr>
        <p:spPr>
          <a:xfrm>
            <a:off x="179512" y="1196752"/>
            <a:ext cx="8784975" cy="5112568"/>
          </a:xfrm>
        </p:spPr>
        <p:txBody>
          <a:bodyPr/>
          <a:lstStyle/>
          <a:p>
            <a:pPr eaLnBrk="1" hangingPunct="1">
              <a:spcBef>
                <a:spcPts val="600"/>
              </a:spcBef>
              <a:spcAft>
                <a:spcPts val="0"/>
              </a:spcAft>
              <a:buFontTx/>
              <a:buNone/>
            </a:pPr>
            <a:r>
              <a:rPr lang="en-US" altLang="zh-CN" sz="2800" b="1" dirty="0" smtClean="0">
                <a:solidFill>
                  <a:srgbClr val="0000CC"/>
                </a:solidFill>
              </a:rPr>
              <a:t>2. </a:t>
            </a:r>
            <a:r>
              <a:rPr lang="zh-CN" altLang="en-US" sz="2800" b="1" dirty="0" smtClean="0">
                <a:solidFill>
                  <a:srgbClr val="0000CC"/>
                </a:solidFill>
              </a:rPr>
              <a:t>使用</a:t>
            </a:r>
            <a:r>
              <a:rPr lang="zh-CN" altLang="en-US" sz="2800" b="1" dirty="0">
                <a:solidFill>
                  <a:srgbClr val="0000CC"/>
                </a:solidFill>
              </a:rPr>
              <a:t>函数模板的注意事项</a:t>
            </a:r>
          </a:p>
          <a:p>
            <a:pPr lvl="1" eaLnBrk="1" hangingPunct="1">
              <a:spcBef>
                <a:spcPts val="600"/>
              </a:spcBef>
              <a:spcAft>
                <a:spcPts val="0"/>
              </a:spcAft>
              <a:buFontTx/>
              <a:buNone/>
            </a:pPr>
            <a:r>
              <a:rPr lang="zh-CN" altLang="en-US" sz="2400" b="1" dirty="0"/>
              <a:t>① 在定义模板时，不允许</a:t>
            </a:r>
            <a:r>
              <a:rPr lang="en-US" altLang="zh-CN" sz="2400" b="1" dirty="0"/>
              <a:t>template</a:t>
            </a:r>
            <a:r>
              <a:rPr lang="zh-CN" altLang="en-US" sz="2400" b="1" dirty="0"/>
              <a:t>语句与函数模板定义之间有任何其他语句。</a:t>
            </a:r>
          </a:p>
          <a:p>
            <a:pPr lvl="2" eaLnBrk="1" hangingPunct="1">
              <a:spcBef>
                <a:spcPts val="600"/>
              </a:spcBef>
              <a:spcAft>
                <a:spcPts val="0"/>
              </a:spcAft>
              <a:buFontTx/>
              <a:buNone/>
            </a:pPr>
            <a:r>
              <a:rPr lang="en-US" altLang="zh-CN" sz="2000" b="1" dirty="0"/>
              <a:t>template &lt;</a:t>
            </a:r>
            <a:r>
              <a:rPr lang="en-US" altLang="zh-CN" sz="2000" b="1" dirty="0">
                <a:solidFill>
                  <a:srgbClr val="0000CC"/>
                </a:solidFill>
              </a:rPr>
              <a:t> </a:t>
            </a:r>
            <a:r>
              <a:rPr lang="en-US" altLang="zh-CN" sz="2000" b="1" dirty="0" err="1">
                <a:solidFill>
                  <a:srgbClr val="0000CC"/>
                </a:solidFill>
              </a:rPr>
              <a:t>typename</a:t>
            </a:r>
            <a:r>
              <a:rPr lang="en-US" altLang="zh-CN" sz="2000" b="1" dirty="0"/>
              <a:t> T&gt;</a:t>
            </a:r>
          </a:p>
          <a:p>
            <a:pPr lvl="2" eaLnBrk="1" hangingPunct="1">
              <a:spcBef>
                <a:spcPts val="600"/>
              </a:spcBef>
              <a:spcAft>
                <a:spcPts val="0"/>
              </a:spcAft>
              <a:buFontTx/>
              <a:buNone/>
            </a:pPr>
            <a:r>
              <a:rPr lang="en-US" altLang="zh-CN" sz="2000" b="1" dirty="0" err="1">
                <a:solidFill>
                  <a:srgbClr val="FF0000"/>
                </a:solidFill>
              </a:rPr>
              <a:t>int</a:t>
            </a:r>
            <a:r>
              <a:rPr lang="en-US" altLang="zh-CN" sz="2000" b="1" dirty="0">
                <a:solidFill>
                  <a:srgbClr val="FF0000"/>
                </a:solidFill>
              </a:rPr>
              <a:t> x;</a:t>
            </a:r>
            <a:r>
              <a:rPr lang="en-US" altLang="zh-CN" sz="2000" b="1" dirty="0"/>
              <a:t>                 //</a:t>
            </a:r>
            <a:r>
              <a:rPr lang="zh-CN" altLang="en-US" sz="2000" b="1" dirty="0"/>
              <a:t>错误，不允许在此位置有任何语句</a:t>
            </a:r>
          </a:p>
          <a:p>
            <a:pPr lvl="2" eaLnBrk="1" hangingPunct="1">
              <a:spcBef>
                <a:spcPts val="600"/>
              </a:spcBef>
              <a:spcAft>
                <a:spcPts val="0"/>
              </a:spcAft>
              <a:buFontTx/>
              <a:buNone/>
            </a:pPr>
            <a:r>
              <a:rPr lang="en-US" altLang="zh-CN" sz="2000" b="1" dirty="0"/>
              <a:t>T min(T </a:t>
            </a:r>
            <a:r>
              <a:rPr lang="en-US" altLang="zh-CN" sz="2000" b="1" dirty="0" err="1"/>
              <a:t>a,T</a:t>
            </a:r>
            <a:r>
              <a:rPr lang="en-US" altLang="zh-CN" sz="2000" b="1" dirty="0"/>
              <a:t> b){</a:t>
            </a:r>
            <a:r>
              <a:rPr lang="en-US" altLang="zh-CN" sz="2000" b="1" dirty="0">
                <a:latin typeface="Arial" panose="020B0604020202020204" pitchFamily="34" charset="0"/>
              </a:rPr>
              <a:t>…</a:t>
            </a:r>
            <a:r>
              <a:rPr lang="en-US" altLang="zh-CN" sz="2000" b="1" dirty="0"/>
              <a:t>}</a:t>
            </a:r>
          </a:p>
          <a:p>
            <a:pPr lvl="1" eaLnBrk="1" hangingPunct="1">
              <a:spcBef>
                <a:spcPts val="600"/>
              </a:spcBef>
              <a:spcAft>
                <a:spcPts val="0"/>
              </a:spcAft>
              <a:buFontTx/>
              <a:buNone/>
            </a:pPr>
            <a:r>
              <a:rPr lang="zh-CN" altLang="en-US" sz="2400" b="1" dirty="0"/>
              <a:t>② 函数模板可以有多个</a:t>
            </a:r>
            <a:r>
              <a:rPr lang="zh-CN" altLang="en-US" sz="2400" b="1" dirty="0">
                <a:solidFill>
                  <a:srgbClr val="FF0000"/>
                </a:solidFill>
              </a:rPr>
              <a:t>类型参数</a:t>
            </a:r>
            <a:r>
              <a:rPr lang="zh-CN" altLang="en-US" sz="2400" b="1" dirty="0"/>
              <a:t>，但每个类型参数都必须用关键字</a:t>
            </a:r>
            <a:r>
              <a:rPr lang="en-US" altLang="zh-CN" sz="2400" b="1" dirty="0"/>
              <a:t>class</a:t>
            </a:r>
            <a:r>
              <a:rPr lang="zh-CN" altLang="en-US" sz="2400" b="1" dirty="0"/>
              <a:t>或</a:t>
            </a:r>
            <a:r>
              <a:rPr lang="en-US" altLang="zh-CN" sz="2400" b="1" dirty="0" err="1"/>
              <a:t>typename</a:t>
            </a:r>
            <a:r>
              <a:rPr lang="zh-CN" altLang="en-US" sz="2400" b="1" dirty="0"/>
              <a:t>限定。此外，模板参数中还可以出现确定类型参数，称为</a:t>
            </a:r>
            <a:r>
              <a:rPr lang="zh-CN" altLang="en-US" sz="2400" b="1" dirty="0">
                <a:solidFill>
                  <a:srgbClr val="FF0000"/>
                </a:solidFill>
              </a:rPr>
              <a:t>非类型参数</a:t>
            </a:r>
            <a:r>
              <a:rPr lang="zh-CN" altLang="en-US" sz="2400" b="1" dirty="0"/>
              <a:t>。</a:t>
            </a:r>
            <a:r>
              <a:rPr lang="zh-CN" altLang="en-US" sz="2400" b="1" dirty="0">
                <a:solidFill>
                  <a:schemeClr val="accent2"/>
                </a:solidFill>
              </a:rPr>
              <a:t>例：</a:t>
            </a:r>
          </a:p>
          <a:p>
            <a:pPr lvl="2" eaLnBrk="1" hangingPunct="1">
              <a:spcBef>
                <a:spcPts val="600"/>
              </a:spcBef>
              <a:spcAft>
                <a:spcPts val="0"/>
              </a:spcAft>
              <a:buFontTx/>
              <a:buNone/>
            </a:pPr>
            <a:r>
              <a:rPr lang="en-US" altLang="zh-CN" sz="2000" b="1" dirty="0"/>
              <a:t>template &lt;</a:t>
            </a:r>
            <a:r>
              <a:rPr lang="en-US" altLang="zh-CN" sz="2000" b="1" dirty="0">
                <a:solidFill>
                  <a:srgbClr val="0000CC"/>
                </a:solidFill>
              </a:rPr>
              <a:t> </a:t>
            </a:r>
            <a:r>
              <a:rPr lang="en-US" altLang="zh-CN" sz="2000" b="1" dirty="0" err="1">
                <a:solidFill>
                  <a:srgbClr val="0000CC"/>
                </a:solidFill>
              </a:rPr>
              <a:t>typename</a:t>
            </a:r>
            <a:r>
              <a:rPr lang="en-US" altLang="zh-CN" sz="2000" b="1" dirty="0"/>
              <a:t> T1,</a:t>
            </a:r>
            <a:r>
              <a:rPr lang="en-US" altLang="zh-CN" sz="2000" b="1" dirty="0">
                <a:solidFill>
                  <a:srgbClr val="0000CC"/>
                </a:solidFill>
              </a:rPr>
              <a:t> </a:t>
            </a:r>
            <a:r>
              <a:rPr lang="en-US" altLang="zh-CN" sz="2000" b="1" dirty="0" err="1">
                <a:solidFill>
                  <a:srgbClr val="0000CC"/>
                </a:solidFill>
              </a:rPr>
              <a:t>typename</a:t>
            </a:r>
            <a:r>
              <a:rPr lang="en-US" altLang="zh-CN" sz="2000" b="1" dirty="0"/>
              <a:t> T2,</a:t>
            </a:r>
            <a:r>
              <a:rPr lang="en-US" altLang="zh-CN" sz="2000" b="1" dirty="0">
                <a:solidFill>
                  <a:srgbClr val="0000CC"/>
                </a:solidFill>
              </a:rPr>
              <a:t> </a:t>
            </a:r>
            <a:r>
              <a:rPr lang="en-US" altLang="zh-CN" sz="2000" b="1" dirty="0" err="1">
                <a:solidFill>
                  <a:srgbClr val="0000CC"/>
                </a:solidFill>
              </a:rPr>
              <a:t>typename</a:t>
            </a:r>
            <a:r>
              <a:rPr lang="en-US" altLang="zh-CN" sz="2000" b="1" dirty="0"/>
              <a:t> T3,int T4&gt;</a:t>
            </a:r>
          </a:p>
          <a:p>
            <a:pPr lvl="2" eaLnBrk="1" hangingPunct="1">
              <a:spcBef>
                <a:spcPts val="600"/>
              </a:spcBef>
              <a:spcAft>
                <a:spcPts val="0"/>
              </a:spcAft>
              <a:buFontTx/>
              <a:buNone/>
            </a:pPr>
            <a:r>
              <a:rPr lang="en-US" altLang="zh-CN" sz="2000" b="1" dirty="0"/>
              <a:t>T1 </a:t>
            </a:r>
            <a:r>
              <a:rPr lang="en-US" altLang="zh-CN" sz="2000" b="1" dirty="0" err="1"/>
              <a:t>fx</a:t>
            </a:r>
            <a:r>
              <a:rPr lang="en-US" altLang="zh-CN" sz="2000" b="1" dirty="0"/>
              <a:t>(T1 a, T 2 b, T3 c){</a:t>
            </a:r>
            <a:r>
              <a:rPr lang="en-US" altLang="zh-CN" sz="2000" b="1" dirty="0">
                <a:latin typeface="Arial" panose="020B0604020202020204" pitchFamily="34" charset="0"/>
              </a:rPr>
              <a:t>…</a:t>
            </a:r>
            <a:r>
              <a:rPr lang="en-US" altLang="zh-CN" sz="2000" b="1" dirty="0"/>
              <a:t>}</a:t>
            </a:r>
          </a:p>
          <a:p>
            <a:pPr lvl="1" eaLnBrk="1" hangingPunct="1">
              <a:spcBef>
                <a:spcPts val="600"/>
              </a:spcBef>
              <a:spcAft>
                <a:spcPts val="0"/>
              </a:spcAft>
              <a:buFontTx/>
              <a:buNone/>
            </a:pPr>
            <a:r>
              <a:rPr lang="zh-CN" altLang="en-US" sz="2200" b="1" dirty="0"/>
              <a:t>在传递实参时，</a:t>
            </a:r>
            <a:r>
              <a:rPr lang="zh-CN" altLang="en-US" sz="2200" b="1" dirty="0">
                <a:solidFill>
                  <a:srgbClr val="FF0000"/>
                </a:solidFill>
              </a:rPr>
              <a:t>非类型参数</a:t>
            </a:r>
            <a:r>
              <a:rPr lang="en-US" altLang="zh-CN" sz="2200" b="1" dirty="0"/>
              <a:t>T4</a:t>
            </a:r>
            <a:r>
              <a:rPr lang="zh-CN" altLang="en-US" sz="2200" b="1" dirty="0">
                <a:solidFill>
                  <a:srgbClr val="FF0000"/>
                </a:solidFill>
              </a:rPr>
              <a:t>只能使用常量</a:t>
            </a:r>
            <a:r>
              <a:rPr lang="zh-CN" altLang="en-US" sz="2200" b="1" dirty="0"/>
              <a:t>，如</a:t>
            </a:r>
            <a:r>
              <a:rPr lang="en-US" altLang="zh-CN" sz="2200" b="1" dirty="0"/>
              <a:t>6</a:t>
            </a:r>
          </a:p>
        </p:txBody>
      </p:sp>
    </p:spTree>
    <p:extLst>
      <p:ext uri="{BB962C8B-B14F-4D97-AF65-F5344CB8AC3E}">
        <p14:creationId xmlns:p14="http://schemas.microsoft.com/office/powerpoint/2010/main" val="1389480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anim calcmode="lin" valueType="num">
                                      <p:cBhvr additive="base">
                                        <p:cTn id="7"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anim calcmode="lin" valueType="num">
                                      <p:cBhvr additive="base">
                                        <p:cTn id="11"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anim calcmode="lin" valueType="num">
                                      <p:cBhvr additive="base">
                                        <p:cTn id="15"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anim calcmode="lin" valueType="num">
                                      <p:cBhvr additive="base">
                                        <p:cTn id="21"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5363">
                                            <p:txEl>
                                              <p:pRg st="6" end="6"/>
                                            </p:txEl>
                                          </p:spTgt>
                                        </p:tgtEl>
                                        <p:attrNameLst>
                                          <p:attrName>style.visibility</p:attrName>
                                        </p:attrNameLst>
                                      </p:cBhvr>
                                      <p:to>
                                        <p:strVal val="visible"/>
                                      </p:to>
                                    </p:set>
                                    <p:anim calcmode="lin" valueType="num">
                                      <p:cBhvr additive="base">
                                        <p:cTn id="27" dur="5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363">
                                            <p:txEl>
                                              <p:pRg st="7" end="7"/>
                                            </p:txEl>
                                          </p:spTgt>
                                        </p:tgtEl>
                                        <p:attrNameLst>
                                          <p:attrName>style.visibility</p:attrName>
                                        </p:attrNameLst>
                                      </p:cBhvr>
                                      <p:to>
                                        <p:strVal val="visible"/>
                                      </p:to>
                                    </p:set>
                                    <p:anim calcmode="lin" valueType="num">
                                      <p:cBhvr additive="base">
                                        <p:cTn id="31" dur="500" fill="hold"/>
                                        <p:tgtEl>
                                          <p:spTgt spid="1536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363">
                                            <p:txEl>
                                              <p:pRg st="8" end="8"/>
                                            </p:txEl>
                                          </p:spTgt>
                                        </p:tgtEl>
                                        <p:attrNameLst>
                                          <p:attrName>style.visibility</p:attrName>
                                        </p:attrNameLst>
                                      </p:cBhvr>
                                      <p:to>
                                        <p:strVal val="visible"/>
                                      </p:to>
                                    </p:set>
                                    <p:anim calcmode="lin" valueType="num">
                                      <p:cBhvr additive="base">
                                        <p:cTn id="35" dur="500" fill="hold"/>
                                        <p:tgtEl>
                                          <p:spTgt spid="1536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3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05588" y="188640"/>
            <a:ext cx="7772400" cy="64837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7.2.1</a:t>
            </a:r>
            <a:r>
              <a:rPr lang="zh-CN" altLang="en-US" sz="3600" b="1" dirty="0">
                <a:solidFill>
                  <a:srgbClr val="C00000"/>
                </a:solidFill>
              </a:rPr>
              <a:t> </a:t>
            </a:r>
            <a:r>
              <a:rPr lang="en-US" altLang="zh-CN" sz="3600" b="1" dirty="0" smtClean="0">
                <a:solidFill>
                  <a:srgbClr val="C00000"/>
                </a:solidFill>
              </a:rPr>
              <a:t> </a:t>
            </a:r>
            <a:r>
              <a:rPr lang="zh-CN" altLang="en-US" sz="3600" b="1" dirty="0">
                <a:solidFill>
                  <a:srgbClr val="C00000"/>
                </a:solidFill>
              </a:rPr>
              <a:t>函数模板的定义</a:t>
            </a:r>
          </a:p>
        </p:txBody>
      </p:sp>
      <p:sp>
        <p:nvSpPr>
          <p:cNvPr id="16387" name="Rectangle 3"/>
          <p:cNvSpPr>
            <a:spLocks noGrp="1" noChangeArrowheads="1"/>
          </p:cNvSpPr>
          <p:nvPr>
            <p:ph type="body" idx="1"/>
          </p:nvPr>
        </p:nvSpPr>
        <p:spPr>
          <a:xfrm>
            <a:off x="343316" y="1196752"/>
            <a:ext cx="8496944" cy="5112568"/>
          </a:xfrm>
        </p:spPr>
        <p:txBody>
          <a:bodyPr/>
          <a:lstStyle/>
          <a:p>
            <a:pPr eaLnBrk="1" hangingPunct="1">
              <a:spcBef>
                <a:spcPts val="600"/>
              </a:spcBef>
              <a:buFontTx/>
              <a:buNone/>
            </a:pPr>
            <a:r>
              <a:rPr lang="zh-CN" altLang="en-US" sz="2400" b="1" dirty="0">
                <a:solidFill>
                  <a:srgbClr val="FF0000"/>
                </a:solidFill>
              </a:rPr>
              <a:t>③模板类型参数关键字</a:t>
            </a:r>
            <a:endParaRPr lang="en-US" altLang="zh-CN" sz="2400" b="1" dirty="0">
              <a:solidFill>
                <a:srgbClr val="FF0000"/>
              </a:solidFill>
            </a:endParaRPr>
          </a:p>
          <a:p>
            <a:pPr eaLnBrk="1" hangingPunct="1">
              <a:spcBef>
                <a:spcPts val="600"/>
              </a:spcBef>
            </a:pPr>
            <a:r>
              <a:rPr lang="en-US" altLang="zh-CN" sz="2200" b="1" dirty="0"/>
              <a:t>template</a:t>
            </a:r>
            <a:r>
              <a:rPr lang="zh-CN" altLang="en-US" sz="2200" b="1" dirty="0"/>
              <a:t> </a:t>
            </a:r>
            <a:r>
              <a:rPr lang="en-US" altLang="zh-CN" sz="2200" b="1" dirty="0"/>
              <a:t>&lt;&gt;</a:t>
            </a:r>
            <a:r>
              <a:rPr lang="zh-CN" altLang="en-US" sz="2200" b="1" dirty="0"/>
              <a:t>中可以使用关键字</a:t>
            </a:r>
            <a:r>
              <a:rPr lang="en-US" altLang="zh-CN" sz="2200" b="1" dirty="0" err="1">
                <a:solidFill>
                  <a:srgbClr val="0000CC"/>
                </a:solidFill>
              </a:rPr>
              <a:t>typename</a:t>
            </a:r>
            <a:r>
              <a:rPr lang="en-US" altLang="zh-CN" sz="2200" b="1" dirty="0">
                <a:solidFill>
                  <a:srgbClr val="0000CC"/>
                </a:solidFill>
              </a:rPr>
              <a:t> </a:t>
            </a:r>
            <a:r>
              <a:rPr lang="zh-CN" altLang="en-US" sz="2200" b="1" dirty="0">
                <a:solidFill>
                  <a:srgbClr val="0000CC"/>
                </a:solidFill>
              </a:rPr>
              <a:t>和</a:t>
            </a:r>
            <a:r>
              <a:rPr lang="en-US" altLang="zh-CN" sz="2200" b="1" dirty="0">
                <a:solidFill>
                  <a:srgbClr val="FF0000"/>
                </a:solidFill>
              </a:rPr>
              <a:t>class</a:t>
            </a:r>
            <a:r>
              <a:rPr lang="zh-CN" altLang="en-US" sz="2200" b="1" dirty="0">
                <a:solidFill>
                  <a:srgbClr val="FF0000"/>
                </a:solidFill>
              </a:rPr>
              <a:t>。</a:t>
            </a:r>
            <a:endParaRPr lang="en-US" altLang="zh-CN" sz="2200" b="1" dirty="0"/>
          </a:p>
          <a:p>
            <a:pPr eaLnBrk="1" hangingPunct="1">
              <a:spcBef>
                <a:spcPts val="600"/>
              </a:spcBef>
            </a:pPr>
            <a:r>
              <a:rPr lang="zh-CN" altLang="en-US" sz="2200" b="1" dirty="0"/>
              <a:t>这里的</a:t>
            </a:r>
            <a:r>
              <a:rPr lang="en-US" altLang="zh-CN" sz="2200" b="1" dirty="0">
                <a:solidFill>
                  <a:srgbClr val="FF0000"/>
                </a:solidFill>
              </a:rPr>
              <a:t>class</a:t>
            </a:r>
            <a:r>
              <a:rPr lang="zh-CN" altLang="en-US" sz="2200" b="1" dirty="0">
                <a:solidFill>
                  <a:srgbClr val="FF0000"/>
                </a:solidFill>
              </a:rPr>
              <a:t>与类没有任何关系，</a:t>
            </a:r>
            <a:r>
              <a:rPr lang="zh-CN" altLang="en-US" sz="2200" b="1" dirty="0"/>
              <a:t>它仅表示</a:t>
            </a:r>
            <a:r>
              <a:rPr lang="en-US" altLang="zh-CN" sz="2200" b="1" dirty="0"/>
              <a:t>T</a:t>
            </a:r>
            <a:r>
              <a:rPr lang="zh-CN" altLang="en-US" sz="2200" b="1" dirty="0"/>
              <a:t>是一个类型参数，可以是任何数据类型，如</a:t>
            </a:r>
            <a:r>
              <a:rPr lang="en-US" altLang="zh-CN" sz="2200" b="1" dirty="0" err="1"/>
              <a:t>int</a:t>
            </a:r>
            <a:r>
              <a:rPr lang="zh-CN" altLang="en-US" sz="2200" b="1" dirty="0"/>
              <a:t>、</a:t>
            </a:r>
            <a:r>
              <a:rPr lang="en-US" altLang="zh-CN" sz="2200" b="1" dirty="0"/>
              <a:t>float</a:t>
            </a:r>
            <a:r>
              <a:rPr lang="zh-CN" altLang="en-US" sz="2200" b="1" dirty="0"/>
              <a:t>、</a:t>
            </a:r>
            <a:r>
              <a:rPr lang="en-US" altLang="zh-CN" sz="2200" b="1" dirty="0"/>
              <a:t>char</a:t>
            </a:r>
            <a:r>
              <a:rPr lang="zh-CN" altLang="en-US" sz="2200" b="1" dirty="0"/>
              <a:t>等，或者用户定义的</a:t>
            </a:r>
            <a:r>
              <a:rPr lang="en-US" altLang="zh-CN" sz="2200" b="1" dirty="0" err="1"/>
              <a:t>struct</a:t>
            </a:r>
            <a:r>
              <a:rPr lang="zh-CN" altLang="en-US" sz="2200" b="1" dirty="0"/>
              <a:t>、</a:t>
            </a:r>
            <a:r>
              <a:rPr lang="en-US" altLang="zh-CN" sz="2200" b="1" dirty="0" err="1"/>
              <a:t>enum</a:t>
            </a:r>
            <a:r>
              <a:rPr lang="zh-CN" altLang="en-US" sz="2200" b="1" dirty="0"/>
              <a:t>或</a:t>
            </a:r>
            <a:r>
              <a:rPr lang="en-US" altLang="zh-CN" sz="2200" b="1" dirty="0"/>
              <a:t>class</a:t>
            </a:r>
            <a:r>
              <a:rPr lang="zh-CN" altLang="en-US" sz="2200" b="1" dirty="0"/>
              <a:t>等自定义数据类型。建议用</a:t>
            </a:r>
            <a:r>
              <a:rPr lang="en-US" altLang="zh-CN" sz="2200" b="1" dirty="0" err="1"/>
              <a:t>typename</a:t>
            </a:r>
            <a:r>
              <a:rPr lang="en-US" altLang="zh-CN" sz="2200" b="1" dirty="0"/>
              <a:t>，</a:t>
            </a:r>
            <a:r>
              <a:rPr lang="zh-CN" altLang="en-US" sz="2200" b="1" dirty="0"/>
              <a:t>以示区别。</a:t>
            </a:r>
          </a:p>
          <a:p>
            <a:pPr eaLnBrk="1" hangingPunct="1">
              <a:spcBef>
                <a:spcPts val="600"/>
              </a:spcBef>
              <a:buFontTx/>
              <a:buNone/>
            </a:pPr>
            <a:r>
              <a:rPr lang="zh-CN" altLang="en-US" sz="2400" b="1" dirty="0">
                <a:solidFill>
                  <a:srgbClr val="FF0000"/>
                </a:solidFill>
              </a:rPr>
              <a:t>④模板类与普通类文件组织的区别</a:t>
            </a:r>
            <a:endParaRPr lang="en-US" altLang="zh-CN" sz="2400" b="1" dirty="0">
              <a:solidFill>
                <a:srgbClr val="FF0000"/>
              </a:solidFill>
            </a:endParaRPr>
          </a:p>
          <a:p>
            <a:pPr eaLnBrk="1" hangingPunct="1">
              <a:spcBef>
                <a:spcPts val="600"/>
              </a:spcBef>
            </a:pPr>
            <a:r>
              <a:rPr lang="zh-CN" altLang="zh-CN" sz="2200" b="1" dirty="0"/>
              <a:t>普通函数或类通常把函数或类的声明放在头文件中，把实现代码放在另一个实现文件中，以达到接口与实现分离的目的。</a:t>
            </a:r>
            <a:endParaRPr lang="en-US" altLang="zh-CN" sz="2200" b="1" dirty="0"/>
          </a:p>
          <a:p>
            <a:pPr eaLnBrk="1" hangingPunct="1">
              <a:spcBef>
                <a:spcPts val="600"/>
              </a:spcBef>
            </a:pPr>
            <a:r>
              <a:rPr lang="zh-CN" altLang="zh-CN" sz="2200" b="1" dirty="0"/>
              <a:t>模板（包括函数模板和类模板）则不一样，由于在用模板创建（实例化）模板函数或模板类时，编译器必须掌握函数模板或类成员函数模板的确切定义。因此，</a:t>
            </a:r>
            <a:r>
              <a:rPr lang="zh-CN" altLang="zh-CN" sz="2200" b="1" dirty="0">
                <a:solidFill>
                  <a:srgbClr val="0000CC"/>
                </a:solidFill>
              </a:rPr>
              <a:t>必须把模板的声明和定义保存在同一文件中，通常保存在同一头文件中</a:t>
            </a:r>
            <a:r>
              <a:rPr lang="zh-CN" altLang="en-US" sz="2200" b="1" dirty="0">
                <a:solidFill>
                  <a:srgbClr val="0000CC"/>
                </a:solidFill>
              </a:rPr>
              <a:t>。</a:t>
            </a:r>
            <a:endParaRPr lang="en-US" altLang="zh-CN" sz="2200" b="1" dirty="0">
              <a:solidFill>
                <a:srgbClr val="0000CC"/>
              </a:solidFill>
            </a:endParaRPr>
          </a:p>
        </p:txBody>
      </p:sp>
    </p:spTree>
    <p:extLst>
      <p:ext uri="{BB962C8B-B14F-4D97-AF65-F5344CB8AC3E}">
        <p14:creationId xmlns:p14="http://schemas.microsoft.com/office/powerpoint/2010/main" val="2479015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 calcmode="lin" valueType="num">
                                      <p:cBhvr additive="base">
                                        <p:cTn id="7"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Effect transition="in" filter="fade">
                                      <p:cBhvr>
                                        <p:cTn id="13" dur="500"/>
                                        <p:tgtEl>
                                          <p:spTgt spid="1638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387">
                                            <p:txEl>
                                              <p:pRg st="3" end="3"/>
                                            </p:txEl>
                                          </p:spTgt>
                                        </p:tgtEl>
                                        <p:attrNameLst>
                                          <p:attrName>style.visibility</p:attrName>
                                        </p:attrNameLst>
                                      </p:cBhvr>
                                      <p:to>
                                        <p:strVal val="visible"/>
                                      </p:to>
                                    </p:set>
                                    <p:anim calcmode="lin" valueType="num">
                                      <p:cBhvr additive="base">
                                        <p:cTn id="18"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6387">
                                            <p:txEl>
                                              <p:pRg st="4" end="4"/>
                                            </p:txEl>
                                          </p:spTgt>
                                        </p:tgtEl>
                                        <p:attrNameLst>
                                          <p:attrName>style.visibility</p:attrName>
                                        </p:attrNameLst>
                                      </p:cBhvr>
                                      <p:to>
                                        <p:strVal val="visible"/>
                                      </p:to>
                                    </p:set>
                                    <p:anim calcmode="lin" valueType="num">
                                      <p:cBhvr additive="base">
                                        <p:cTn id="24"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6387">
                                            <p:txEl>
                                              <p:pRg st="5" end="5"/>
                                            </p:txEl>
                                          </p:spTgt>
                                        </p:tgtEl>
                                        <p:attrNameLst>
                                          <p:attrName>style.visibility</p:attrName>
                                        </p:attrNameLst>
                                      </p:cBhvr>
                                      <p:to>
                                        <p:strVal val="visible"/>
                                      </p:to>
                                    </p:set>
                                    <p:anim calcmode="lin" valueType="num">
                                      <p:cBhvr additive="base">
                                        <p:cTn id="30"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55650" y="116632"/>
            <a:ext cx="7772400" cy="72008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7.2.2  </a:t>
            </a:r>
            <a:r>
              <a:rPr lang="zh-CN" altLang="en-US" sz="3600" b="1" dirty="0">
                <a:solidFill>
                  <a:srgbClr val="C00000"/>
                </a:solidFill>
              </a:rPr>
              <a:t>函数模板的实例化</a:t>
            </a:r>
          </a:p>
        </p:txBody>
      </p:sp>
      <p:sp>
        <p:nvSpPr>
          <p:cNvPr id="15363" name="Rectangle 3"/>
          <p:cNvSpPr>
            <a:spLocks noGrp="1" noChangeArrowheads="1"/>
          </p:cNvSpPr>
          <p:nvPr>
            <p:ph type="body" idx="1"/>
          </p:nvPr>
        </p:nvSpPr>
        <p:spPr>
          <a:xfrm>
            <a:off x="285366" y="1196753"/>
            <a:ext cx="8712968" cy="3672408"/>
          </a:xfrm>
        </p:spPr>
        <p:txBody>
          <a:bodyPr/>
          <a:lstStyle/>
          <a:p>
            <a:pPr eaLnBrk="1" hangingPunct="1">
              <a:spcBef>
                <a:spcPts val="600"/>
              </a:spcBef>
              <a:buFontTx/>
              <a:buNone/>
            </a:pPr>
            <a:r>
              <a:rPr lang="en-US" altLang="zh-CN" sz="2800" b="1" dirty="0" smtClean="0">
                <a:solidFill>
                  <a:srgbClr val="0000CC"/>
                </a:solidFill>
              </a:rPr>
              <a:t>1. </a:t>
            </a:r>
            <a:r>
              <a:rPr lang="zh-CN" altLang="en-US" sz="2800" b="1" dirty="0" smtClean="0">
                <a:solidFill>
                  <a:srgbClr val="0000CC"/>
                </a:solidFill>
              </a:rPr>
              <a:t>实例化</a:t>
            </a:r>
            <a:r>
              <a:rPr lang="zh-CN" altLang="en-US" sz="2800" b="1" dirty="0">
                <a:solidFill>
                  <a:srgbClr val="0000CC"/>
                </a:solidFill>
              </a:rPr>
              <a:t>发生的时机</a:t>
            </a:r>
          </a:p>
          <a:p>
            <a:pPr marL="857250" lvl="1" indent="-457200" eaLnBrk="1" hangingPunct="1">
              <a:spcBef>
                <a:spcPts val="600"/>
              </a:spcBef>
            </a:pPr>
            <a:r>
              <a:rPr lang="zh-CN" altLang="en-US" sz="2400" b="1" dirty="0"/>
              <a:t>模板</a:t>
            </a:r>
            <a:r>
              <a:rPr lang="zh-CN" altLang="en-US" sz="2400" b="1" dirty="0">
                <a:solidFill>
                  <a:srgbClr val="FF0000"/>
                </a:solidFill>
              </a:rPr>
              <a:t>实例化发生在调用模板函数</a:t>
            </a:r>
            <a:r>
              <a:rPr lang="zh-CN" altLang="en-US" sz="2400" b="1" dirty="0"/>
              <a:t>时。</a:t>
            </a:r>
            <a:endParaRPr lang="en-US" altLang="zh-CN" sz="2400" b="1" dirty="0"/>
          </a:p>
          <a:p>
            <a:pPr marL="857250" lvl="1" indent="-457200" eaLnBrk="1" hangingPunct="1">
              <a:spcBef>
                <a:spcPts val="600"/>
              </a:spcBef>
            </a:pPr>
            <a:r>
              <a:rPr lang="zh-CN" altLang="en-US" sz="2400" b="1" dirty="0"/>
              <a:t>当编译器遇到程序中对函数模板的调用时，它才会根据调用语句中实参的具体类型，确定模板参数的</a:t>
            </a:r>
            <a:r>
              <a:rPr lang="zh-CN" altLang="en-US" sz="2400" b="1" dirty="0" smtClean="0"/>
              <a:t>数据类型，</a:t>
            </a:r>
            <a:endParaRPr lang="en-US" altLang="zh-CN" sz="2400" b="1" dirty="0" smtClean="0"/>
          </a:p>
          <a:p>
            <a:pPr marL="857250" lvl="1" indent="-457200" eaLnBrk="1" hangingPunct="1">
              <a:spcBef>
                <a:spcPts val="600"/>
              </a:spcBef>
            </a:pPr>
            <a:r>
              <a:rPr lang="zh-CN" altLang="en-US" sz="2400" b="1" dirty="0" smtClean="0"/>
              <a:t>并用</a:t>
            </a:r>
            <a:r>
              <a:rPr lang="zh-CN" altLang="en-US" sz="2400" b="1" dirty="0"/>
              <a:t>此类型替换函数模板中的模板参数，生成能够处理该类型的函数代码，即</a:t>
            </a:r>
            <a:r>
              <a:rPr lang="zh-CN" altLang="en-US" sz="2400" b="1" dirty="0">
                <a:solidFill>
                  <a:srgbClr val="FF0000"/>
                </a:solidFill>
              </a:rPr>
              <a:t>模板函数</a:t>
            </a:r>
            <a:r>
              <a:rPr lang="zh-CN" altLang="en-US" sz="2400" b="1" dirty="0"/>
              <a:t>。</a:t>
            </a:r>
          </a:p>
        </p:txBody>
      </p:sp>
    </p:spTree>
    <p:extLst>
      <p:ext uri="{BB962C8B-B14F-4D97-AF65-F5344CB8AC3E}">
        <p14:creationId xmlns:p14="http://schemas.microsoft.com/office/powerpoint/2010/main" val="160691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 calcmode="lin" valueType="num">
                                      <p:cBhvr additive="base">
                                        <p:cTn id="7"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 calcmode="lin" valueType="num">
                                      <p:cBhvr additive="base">
                                        <p:cTn id="13"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 calcmode="lin" valueType="num">
                                      <p:cBhvr additive="base">
                                        <p:cTn id="19"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38243" y="0"/>
            <a:ext cx="7772400" cy="9366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7.2.2  </a:t>
            </a:r>
            <a:r>
              <a:rPr lang="zh-CN" altLang="en-US" sz="3600" b="1" dirty="0">
                <a:solidFill>
                  <a:srgbClr val="C00000"/>
                </a:solidFill>
              </a:rPr>
              <a:t>函数模板的实例化</a:t>
            </a:r>
          </a:p>
        </p:txBody>
      </p:sp>
      <p:sp>
        <p:nvSpPr>
          <p:cNvPr id="16387" name="Rectangle 3"/>
          <p:cNvSpPr>
            <a:spLocks noGrp="1" noChangeArrowheads="1"/>
          </p:cNvSpPr>
          <p:nvPr>
            <p:ph type="body" idx="1"/>
          </p:nvPr>
        </p:nvSpPr>
        <p:spPr>
          <a:xfrm>
            <a:off x="395536" y="1184128"/>
            <a:ext cx="7772400" cy="575841"/>
          </a:xfrm>
        </p:spPr>
        <p:txBody>
          <a:bodyPr/>
          <a:lstStyle/>
          <a:p>
            <a:pPr eaLnBrk="1" hangingPunct="1"/>
            <a:r>
              <a:rPr lang="zh-CN" altLang="en-US" sz="2800" b="1" dirty="0">
                <a:solidFill>
                  <a:srgbClr val="0000CC"/>
                </a:solidFill>
              </a:rPr>
              <a:t>函数模板实例化情形</a:t>
            </a:r>
          </a:p>
        </p:txBody>
      </p:sp>
      <p:pic>
        <p:nvPicPr>
          <p:cNvPr id="1638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1893888"/>
            <a:ext cx="7954962"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895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down)">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21497"/>
            <a:ext cx="7772400" cy="9366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7.2.2  </a:t>
            </a:r>
            <a:r>
              <a:rPr lang="zh-CN" altLang="en-US" sz="3600" b="1" dirty="0">
                <a:solidFill>
                  <a:srgbClr val="C00000"/>
                </a:solidFill>
              </a:rPr>
              <a:t>函数模板的实例化</a:t>
            </a:r>
          </a:p>
        </p:txBody>
      </p:sp>
      <p:sp>
        <p:nvSpPr>
          <p:cNvPr id="25603" name="Rectangle 3"/>
          <p:cNvSpPr>
            <a:spLocks noGrp="1" noChangeArrowheads="1"/>
          </p:cNvSpPr>
          <p:nvPr>
            <p:ph type="body" idx="1"/>
          </p:nvPr>
        </p:nvSpPr>
        <p:spPr>
          <a:xfrm>
            <a:off x="359532" y="1196752"/>
            <a:ext cx="8424936" cy="4827587"/>
          </a:xfrm>
        </p:spPr>
        <p:txBody>
          <a:bodyPr/>
          <a:lstStyle/>
          <a:p>
            <a:pPr eaLnBrk="1" hangingPunct="1">
              <a:buFontTx/>
              <a:buNone/>
            </a:pPr>
            <a:r>
              <a:rPr lang="en-US" altLang="zh-CN" sz="2800" b="1" dirty="0" smtClean="0">
                <a:solidFill>
                  <a:srgbClr val="0000CC"/>
                </a:solidFill>
              </a:rPr>
              <a:t>2. </a:t>
            </a:r>
            <a:r>
              <a:rPr lang="zh-CN" altLang="en-US" sz="2800" b="1" dirty="0" smtClean="0">
                <a:solidFill>
                  <a:srgbClr val="0000CC"/>
                </a:solidFill>
              </a:rPr>
              <a:t>当</a:t>
            </a:r>
            <a:r>
              <a:rPr lang="zh-CN" altLang="en-US" sz="2800" b="1" dirty="0">
                <a:solidFill>
                  <a:srgbClr val="0000CC"/>
                </a:solidFill>
              </a:rPr>
              <a:t>多次发生类型相同的参数调用时，</a:t>
            </a:r>
            <a:r>
              <a:rPr lang="zh-CN" altLang="en-US" sz="2800" b="1" dirty="0">
                <a:solidFill>
                  <a:srgbClr val="FF0000"/>
                </a:solidFill>
              </a:rPr>
              <a:t>只在第</a:t>
            </a:r>
            <a:r>
              <a:rPr lang="en-US" altLang="zh-CN" sz="2800" b="1" dirty="0">
                <a:solidFill>
                  <a:srgbClr val="FF0000"/>
                </a:solidFill>
              </a:rPr>
              <a:t>1</a:t>
            </a:r>
            <a:r>
              <a:rPr lang="zh-CN" altLang="en-US" sz="2800" b="1" dirty="0">
                <a:solidFill>
                  <a:srgbClr val="FF0000"/>
                </a:solidFill>
              </a:rPr>
              <a:t>次进行实例化</a:t>
            </a:r>
            <a:r>
              <a:rPr lang="zh-CN" altLang="en-US" sz="2800" b="1" dirty="0">
                <a:solidFill>
                  <a:srgbClr val="0000CC"/>
                </a:solidFill>
              </a:rPr>
              <a:t>。</a:t>
            </a:r>
            <a:endParaRPr lang="en-US" altLang="zh-CN" sz="2800" b="1" dirty="0">
              <a:solidFill>
                <a:srgbClr val="0000CC"/>
              </a:solidFill>
            </a:endParaRPr>
          </a:p>
          <a:p>
            <a:pPr eaLnBrk="1" hangingPunct="1"/>
            <a:r>
              <a:rPr lang="zh-CN" altLang="en-US" sz="2400" b="1" dirty="0"/>
              <a:t>假设在例</a:t>
            </a:r>
            <a:r>
              <a:rPr lang="en-US" altLang="zh-CN" sz="2400" b="1" dirty="0"/>
              <a:t>7-1</a:t>
            </a:r>
            <a:r>
              <a:rPr lang="zh-CN" altLang="en-US" sz="2400" b="1" dirty="0"/>
              <a:t>中有下面的函数调用：</a:t>
            </a:r>
          </a:p>
          <a:p>
            <a:pPr lvl="1" eaLnBrk="1" hangingPunct="1">
              <a:buFontTx/>
              <a:buNone/>
            </a:pPr>
            <a:r>
              <a:rPr lang="en-US" altLang="zh-CN" sz="2200" b="1" dirty="0" err="1">
                <a:solidFill>
                  <a:srgbClr val="FF0000"/>
                </a:solidFill>
              </a:rPr>
              <a:t>int</a:t>
            </a:r>
            <a:r>
              <a:rPr lang="en-US" altLang="zh-CN" sz="2200" b="1" dirty="0">
                <a:solidFill>
                  <a:srgbClr val="FF0000"/>
                </a:solidFill>
              </a:rPr>
              <a:t> x=min(2,3);     </a:t>
            </a:r>
          </a:p>
          <a:p>
            <a:pPr lvl="1" eaLnBrk="1" hangingPunct="1">
              <a:buFontTx/>
              <a:buNone/>
            </a:pPr>
            <a:r>
              <a:rPr lang="en-US" altLang="zh-CN" sz="2200" b="1" dirty="0" err="1">
                <a:solidFill>
                  <a:srgbClr val="FF0000"/>
                </a:solidFill>
              </a:rPr>
              <a:t>int</a:t>
            </a:r>
            <a:r>
              <a:rPr lang="en-US" altLang="zh-CN" sz="2200" b="1" dirty="0">
                <a:solidFill>
                  <a:srgbClr val="FF0000"/>
                </a:solidFill>
              </a:rPr>
              <a:t> y=min(3,9);</a:t>
            </a:r>
          </a:p>
          <a:p>
            <a:pPr lvl="1" eaLnBrk="1" hangingPunct="1">
              <a:buFontTx/>
              <a:buNone/>
            </a:pPr>
            <a:r>
              <a:rPr lang="en-US" altLang="zh-CN" sz="2200" b="1" dirty="0" err="1">
                <a:solidFill>
                  <a:srgbClr val="FF0000"/>
                </a:solidFill>
              </a:rPr>
              <a:t>int</a:t>
            </a:r>
            <a:r>
              <a:rPr lang="en-US" altLang="zh-CN" sz="2200" b="1" dirty="0">
                <a:solidFill>
                  <a:srgbClr val="FF0000"/>
                </a:solidFill>
              </a:rPr>
              <a:t> z=min(8.5);</a:t>
            </a:r>
          </a:p>
          <a:p>
            <a:pPr marL="342900" lvl="1" indent="-342900" eaLnBrk="1" hangingPunct="1">
              <a:buFontTx/>
              <a:buChar char="•"/>
            </a:pPr>
            <a:r>
              <a:rPr lang="zh-CN" altLang="en-US" sz="2400" b="1" dirty="0">
                <a:cs typeface="+mn-cs"/>
              </a:rPr>
              <a:t>编译器只在第</a:t>
            </a:r>
            <a:r>
              <a:rPr lang="en-US" altLang="zh-CN" sz="2400" b="1" dirty="0">
                <a:cs typeface="+mn-cs"/>
              </a:rPr>
              <a:t>1</a:t>
            </a:r>
            <a:r>
              <a:rPr lang="zh-CN" altLang="en-US" sz="2400" b="1" dirty="0">
                <a:cs typeface="+mn-cs"/>
              </a:rPr>
              <a:t>次调用时生成模板函数，当之后遇到相同类型的参数调用时，不再生成其他模板函数，它将调用第</a:t>
            </a:r>
            <a:r>
              <a:rPr lang="en-US" altLang="zh-CN" sz="2400" b="1" dirty="0">
                <a:cs typeface="+mn-cs"/>
              </a:rPr>
              <a:t>1</a:t>
            </a:r>
            <a:r>
              <a:rPr lang="zh-CN" altLang="en-US" sz="2400" b="1" dirty="0">
                <a:cs typeface="+mn-cs"/>
              </a:rPr>
              <a:t>次实例化生成的模板函数。</a:t>
            </a:r>
          </a:p>
        </p:txBody>
      </p:sp>
    </p:spTree>
    <p:extLst>
      <p:ext uri="{BB962C8B-B14F-4D97-AF65-F5344CB8AC3E}">
        <p14:creationId xmlns:p14="http://schemas.microsoft.com/office/powerpoint/2010/main" val="258966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wipe(down)">
                                      <p:cBhvr>
                                        <p:cTn id="7" dur="500"/>
                                        <p:tgtEl>
                                          <p:spTgt spid="2560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5603">
                                            <p:txEl>
                                              <p:pRg st="3" end="3"/>
                                            </p:txEl>
                                          </p:spTgt>
                                        </p:tgtEl>
                                        <p:attrNameLst>
                                          <p:attrName>style.visibility</p:attrName>
                                        </p:attrNameLst>
                                      </p:cBhvr>
                                      <p:to>
                                        <p:strVal val="visible"/>
                                      </p:to>
                                    </p:set>
                                    <p:animEffect transition="in" filter="wipe(down)">
                                      <p:cBhvr>
                                        <p:cTn id="10" dur="500"/>
                                        <p:tgtEl>
                                          <p:spTgt spid="2560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5603">
                                            <p:txEl>
                                              <p:pRg st="4" end="4"/>
                                            </p:txEl>
                                          </p:spTgt>
                                        </p:tgtEl>
                                        <p:attrNameLst>
                                          <p:attrName>style.visibility</p:attrName>
                                        </p:attrNameLst>
                                      </p:cBhvr>
                                      <p:to>
                                        <p:strVal val="visible"/>
                                      </p:to>
                                    </p:set>
                                    <p:animEffect transition="in" filter="wipe(down)">
                                      <p:cBhvr>
                                        <p:cTn id="13" dur="500"/>
                                        <p:tgtEl>
                                          <p:spTgt spid="25603">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5603">
                                            <p:txEl>
                                              <p:pRg st="5" end="5"/>
                                            </p:txEl>
                                          </p:spTgt>
                                        </p:tgtEl>
                                        <p:attrNameLst>
                                          <p:attrName>style.visibility</p:attrName>
                                        </p:attrNameLst>
                                      </p:cBhvr>
                                      <p:to>
                                        <p:strVal val="visible"/>
                                      </p:to>
                                    </p:set>
                                    <p:anim calcmode="lin" valueType="num">
                                      <p:cBhvr additive="base">
                                        <p:cTn id="18"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560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179512" y="1124744"/>
            <a:ext cx="8568952" cy="5112568"/>
          </a:xfrm>
        </p:spPr>
        <p:txBody>
          <a:bodyPr/>
          <a:lstStyle/>
          <a:p>
            <a:pPr eaLnBrk="1" hangingPunct="1">
              <a:buFontTx/>
              <a:buNone/>
            </a:pPr>
            <a:r>
              <a:rPr lang="en-US" altLang="zh-CN" sz="2800" b="1" dirty="0" smtClean="0">
                <a:solidFill>
                  <a:srgbClr val="0000CC"/>
                </a:solidFill>
              </a:rPr>
              <a:t>3. </a:t>
            </a:r>
            <a:r>
              <a:rPr lang="zh-CN" altLang="en-US" sz="2800" b="1" dirty="0" smtClean="0">
                <a:solidFill>
                  <a:srgbClr val="0000CC"/>
                </a:solidFill>
              </a:rPr>
              <a:t>实例化</a:t>
            </a:r>
            <a:r>
              <a:rPr lang="zh-CN" altLang="en-US" sz="2800" b="1" dirty="0">
                <a:solidFill>
                  <a:srgbClr val="0000CC"/>
                </a:solidFill>
              </a:rPr>
              <a:t>的方式</a:t>
            </a:r>
          </a:p>
          <a:p>
            <a:pPr lvl="1" eaLnBrk="1" hangingPunct="1"/>
            <a:r>
              <a:rPr lang="zh-CN" altLang="en-US" sz="2400" b="1" dirty="0"/>
              <a:t>隐式实例化</a:t>
            </a:r>
            <a:endParaRPr lang="en-US" altLang="zh-CN" sz="2400" b="1" dirty="0"/>
          </a:p>
          <a:p>
            <a:pPr lvl="2" eaLnBrk="1" hangingPunct="1"/>
            <a:r>
              <a:rPr lang="zh-CN" altLang="en-US" sz="2200" b="1" dirty="0"/>
              <a:t>编译器能够判断模板参数类型时，自动实例化函数模板为</a:t>
            </a:r>
            <a:r>
              <a:rPr lang="zh-CN" altLang="en-US" sz="2200" b="1" dirty="0">
                <a:solidFill>
                  <a:srgbClr val="0000CC"/>
                </a:solidFill>
              </a:rPr>
              <a:t>模板函数</a:t>
            </a:r>
          </a:p>
          <a:p>
            <a:pPr lvl="2" eaLnBrk="1" hangingPunct="1">
              <a:buFontTx/>
              <a:buNone/>
            </a:pPr>
            <a:r>
              <a:rPr lang="en-US" altLang="zh-CN" sz="2200" b="1" dirty="0">
                <a:solidFill>
                  <a:srgbClr val="FF3300"/>
                </a:solidFill>
              </a:rPr>
              <a:t>template &lt;</a:t>
            </a:r>
            <a:r>
              <a:rPr lang="en-US" altLang="zh-CN" sz="2200" b="1" dirty="0" err="1">
                <a:solidFill>
                  <a:srgbClr val="FF3300"/>
                </a:solidFill>
              </a:rPr>
              <a:t>typename</a:t>
            </a:r>
            <a:r>
              <a:rPr lang="en-US" altLang="zh-CN" sz="2200" b="1" dirty="0">
                <a:solidFill>
                  <a:srgbClr val="FF3300"/>
                </a:solidFill>
              </a:rPr>
              <a:t> T&gt; T max (T, T);</a:t>
            </a:r>
          </a:p>
          <a:p>
            <a:pPr lvl="2" eaLnBrk="1" hangingPunct="1">
              <a:buFontTx/>
              <a:buNone/>
            </a:pPr>
            <a:r>
              <a:rPr lang="en-US" altLang="zh-CN" sz="2200" b="1" dirty="0">
                <a:solidFill>
                  <a:srgbClr val="FF3300"/>
                </a:solidFill>
                <a:latin typeface="Arial" panose="020B0604020202020204" pitchFamily="34" charset="0"/>
              </a:rPr>
              <a:t>…</a:t>
            </a:r>
            <a:endParaRPr lang="en-US" altLang="zh-CN" sz="2200" b="1" dirty="0">
              <a:solidFill>
                <a:srgbClr val="FF3300"/>
              </a:solidFill>
            </a:endParaRPr>
          </a:p>
          <a:p>
            <a:pPr lvl="2" eaLnBrk="1" hangingPunct="1">
              <a:buFontTx/>
              <a:buNone/>
            </a:pPr>
            <a:r>
              <a:rPr lang="en-US" altLang="zh-CN" sz="2200" b="1" dirty="0" err="1">
                <a:solidFill>
                  <a:srgbClr val="FF3300"/>
                </a:solidFill>
              </a:rPr>
              <a:t>int</a:t>
            </a:r>
            <a:r>
              <a:rPr lang="en-US" altLang="zh-CN" sz="2200" b="1" dirty="0">
                <a:solidFill>
                  <a:srgbClr val="FF3300"/>
                </a:solidFill>
              </a:rPr>
              <a:t> </a:t>
            </a:r>
            <a:r>
              <a:rPr lang="en-US" altLang="zh-CN" sz="2200" b="1" dirty="0" err="1">
                <a:solidFill>
                  <a:srgbClr val="FF3300"/>
                </a:solidFill>
              </a:rPr>
              <a:t>i</a:t>
            </a:r>
            <a:r>
              <a:rPr lang="en-US" altLang="zh-CN" sz="2200" b="1" dirty="0">
                <a:solidFill>
                  <a:srgbClr val="FF3300"/>
                </a:solidFill>
              </a:rPr>
              <a:t> = max (1, 2); </a:t>
            </a:r>
          </a:p>
          <a:p>
            <a:pPr lvl="2" eaLnBrk="1" hangingPunct="1">
              <a:buFontTx/>
              <a:buNone/>
            </a:pPr>
            <a:r>
              <a:rPr lang="en-US" altLang="zh-CN" sz="2200" b="1" dirty="0">
                <a:solidFill>
                  <a:srgbClr val="FF3300"/>
                </a:solidFill>
              </a:rPr>
              <a:t>float f = max (1.0, 2.0);</a:t>
            </a:r>
          </a:p>
          <a:p>
            <a:pPr lvl="2" eaLnBrk="1" hangingPunct="1">
              <a:buFontTx/>
              <a:buNone/>
            </a:pPr>
            <a:r>
              <a:rPr lang="en-US" altLang="zh-CN" sz="2200" b="1" dirty="0">
                <a:solidFill>
                  <a:srgbClr val="FF3300"/>
                </a:solidFill>
              </a:rPr>
              <a:t>char </a:t>
            </a:r>
            <a:r>
              <a:rPr lang="en-US" altLang="zh-CN" sz="2200" b="1" dirty="0" err="1">
                <a:solidFill>
                  <a:srgbClr val="FF3300"/>
                </a:solidFill>
              </a:rPr>
              <a:t>ch</a:t>
            </a:r>
            <a:r>
              <a:rPr lang="en-US" altLang="zh-CN" sz="2200" b="1" dirty="0">
                <a:solidFill>
                  <a:srgbClr val="FF3300"/>
                </a:solidFill>
              </a:rPr>
              <a:t> = max (</a:t>
            </a:r>
            <a:r>
              <a:rPr lang="en-US" altLang="zh-CN" sz="2200" b="1" dirty="0">
                <a:solidFill>
                  <a:srgbClr val="FF3300"/>
                </a:solidFill>
                <a:latin typeface="Arial" panose="020B0604020202020204" pitchFamily="34" charset="0"/>
              </a:rPr>
              <a:t>‘</a:t>
            </a:r>
            <a:r>
              <a:rPr lang="en-US" altLang="zh-CN" sz="2200" b="1" dirty="0">
                <a:solidFill>
                  <a:srgbClr val="FF3300"/>
                </a:solidFill>
              </a:rPr>
              <a:t>a</a:t>
            </a:r>
            <a:r>
              <a:rPr lang="en-US" altLang="zh-CN" sz="2200" b="1" dirty="0">
                <a:solidFill>
                  <a:srgbClr val="FF3300"/>
                </a:solidFill>
                <a:latin typeface="Arial" panose="020B0604020202020204" pitchFamily="34" charset="0"/>
              </a:rPr>
              <a:t>’</a:t>
            </a:r>
            <a:r>
              <a:rPr lang="en-US" altLang="zh-CN" sz="2200" b="1" dirty="0">
                <a:solidFill>
                  <a:srgbClr val="FF3300"/>
                </a:solidFill>
              </a:rPr>
              <a:t>, </a:t>
            </a:r>
            <a:r>
              <a:rPr lang="en-US" altLang="zh-CN" sz="2200" b="1" dirty="0">
                <a:solidFill>
                  <a:srgbClr val="FF3300"/>
                </a:solidFill>
                <a:latin typeface="Arial" panose="020B0604020202020204" pitchFamily="34" charset="0"/>
              </a:rPr>
              <a:t>‘</a:t>
            </a:r>
            <a:r>
              <a:rPr lang="en-US" altLang="zh-CN" sz="2200" b="1" dirty="0">
                <a:solidFill>
                  <a:srgbClr val="FF3300"/>
                </a:solidFill>
              </a:rPr>
              <a:t>A</a:t>
            </a:r>
            <a:r>
              <a:rPr lang="en-US" altLang="zh-CN" sz="2200" b="1" dirty="0">
                <a:solidFill>
                  <a:srgbClr val="FF3300"/>
                </a:solidFill>
                <a:latin typeface="Arial" panose="020B0604020202020204" pitchFamily="34" charset="0"/>
              </a:rPr>
              <a:t>’</a:t>
            </a:r>
            <a:r>
              <a:rPr lang="en-US" altLang="zh-CN" sz="2200" b="1" dirty="0">
                <a:solidFill>
                  <a:srgbClr val="FF3300"/>
                </a:solidFill>
              </a:rPr>
              <a:t>);</a:t>
            </a:r>
          </a:p>
          <a:p>
            <a:pPr lvl="2" eaLnBrk="1" hangingPunct="1">
              <a:buFontTx/>
              <a:buNone/>
            </a:pPr>
            <a:r>
              <a:rPr lang="en-US" altLang="zh-CN" sz="2200" b="1" dirty="0">
                <a:latin typeface="Arial" panose="020B0604020202020204" pitchFamily="34" charset="0"/>
              </a:rPr>
              <a:t>…</a:t>
            </a:r>
            <a:endParaRPr lang="en-US" altLang="zh-CN" sz="2200" b="1" dirty="0"/>
          </a:p>
          <a:p>
            <a:pPr lvl="2" eaLnBrk="1" hangingPunct="1"/>
            <a:r>
              <a:rPr lang="zh-CN" altLang="en-US" sz="2200" b="1" dirty="0"/>
              <a:t>隐式实例化，表面上是在调用模板，实际上是</a:t>
            </a:r>
            <a:r>
              <a:rPr lang="zh-CN" altLang="en-US" sz="2200" b="1" dirty="0">
                <a:solidFill>
                  <a:srgbClr val="0000CC"/>
                </a:solidFill>
              </a:rPr>
              <a:t>调用其实例。</a:t>
            </a:r>
          </a:p>
        </p:txBody>
      </p:sp>
      <p:sp>
        <p:nvSpPr>
          <p:cNvPr id="18435" name="Rectangle 3"/>
          <p:cNvSpPr>
            <a:spLocks noGrp="1" noChangeArrowheads="1"/>
          </p:cNvSpPr>
          <p:nvPr>
            <p:ph type="title"/>
          </p:nvPr>
        </p:nvSpPr>
        <p:spPr>
          <a:xfrm>
            <a:off x="711308" y="0"/>
            <a:ext cx="7772400" cy="9366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7.2.2  </a:t>
            </a:r>
            <a:r>
              <a:rPr lang="zh-CN" altLang="en-US" sz="3600" b="1" dirty="0">
                <a:solidFill>
                  <a:srgbClr val="C00000"/>
                </a:solidFill>
              </a:rPr>
              <a:t>函数模板的实例化</a:t>
            </a:r>
          </a:p>
        </p:txBody>
      </p:sp>
    </p:spTree>
    <p:extLst>
      <p:ext uri="{BB962C8B-B14F-4D97-AF65-F5344CB8AC3E}">
        <p14:creationId xmlns:p14="http://schemas.microsoft.com/office/powerpoint/2010/main" val="249187372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107504" y="1124744"/>
            <a:ext cx="8712968" cy="4683125"/>
          </a:xfrm>
        </p:spPr>
        <p:txBody>
          <a:bodyPr/>
          <a:lstStyle/>
          <a:p>
            <a:pPr lvl="1" eaLnBrk="1" hangingPunct="1">
              <a:lnSpc>
                <a:spcPct val="90000"/>
              </a:lnSpc>
            </a:pPr>
            <a:r>
              <a:rPr lang="zh-CN" altLang="en-US" sz="2400" b="1" dirty="0"/>
              <a:t>显式实例化</a:t>
            </a:r>
            <a:endParaRPr lang="en-US" altLang="zh-CN" sz="2400" b="1" dirty="0"/>
          </a:p>
          <a:p>
            <a:pPr lvl="2" eaLnBrk="1" hangingPunct="1">
              <a:lnSpc>
                <a:spcPct val="90000"/>
              </a:lnSpc>
            </a:pPr>
            <a:r>
              <a:rPr lang="zh-CN" altLang="en-US" sz="2200" b="1" dirty="0">
                <a:solidFill>
                  <a:srgbClr val="FF0000"/>
                </a:solidFill>
              </a:rPr>
              <a:t>时机</a:t>
            </a:r>
          </a:p>
          <a:p>
            <a:pPr lvl="3" eaLnBrk="1" hangingPunct="1">
              <a:lnSpc>
                <a:spcPct val="90000"/>
              </a:lnSpc>
            </a:pPr>
            <a:r>
              <a:rPr lang="zh-CN" altLang="en-US" b="1" dirty="0"/>
              <a:t>编译器不能判断模板参数类型或常量值</a:t>
            </a:r>
          </a:p>
          <a:p>
            <a:pPr lvl="3" eaLnBrk="1" hangingPunct="1">
              <a:lnSpc>
                <a:spcPct val="90000"/>
              </a:lnSpc>
            </a:pPr>
            <a:r>
              <a:rPr lang="zh-CN" altLang="en-US" b="1" dirty="0"/>
              <a:t>需要使用特定数据类型实例化</a:t>
            </a:r>
          </a:p>
          <a:p>
            <a:pPr lvl="2" eaLnBrk="1" hangingPunct="1">
              <a:lnSpc>
                <a:spcPct val="90000"/>
              </a:lnSpc>
            </a:pPr>
            <a:r>
              <a:rPr lang="zh-CN" altLang="en-US" sz="2200" b="1" dirty="0">
                <a:solidFill>
                  <a:srgbClr val="FF0000"/>
                </a:solidFill>
              </a:rPr>
              <a:t>语法形式</a:t>
            </a:r>
          </a:p>
          <a:p>
            <a:pPr lvl="3" eaLnBrk="1" hangingPunct="1">
              <a:lnSpc>
                <a:spcPct val="90000"/>
              </a:lnSpc>
            </a:pPr>
            <a:r>
              <a:rPr lang="zh-CN" altLang="en-US" b="1" dirty="0"/>
              <a:t>模板名称</a:t>
            </a:r>
            <a:r>
              <a:rPr lang="en-US" altLang="zh-CN" b="1" dirty="0"/>
              <a:t>&lt;</a:t>
            </a:r>
            <a:r>
              <a:rPr lang="zh-CN" altLang="en-US" b="1" dirty="0"/>
              <a:t>数据类型</a:t>
            </a:r>
            <a:r>
              <a:rPr lang="en-US" altLang="zh-CN" b="1" dirty="0"/>
              <a:t>,</a:t>
            </a:r>
            <a:r>
              <a:rPr lang="en-US" altLang="zh-CN" b="1" dirty="0">
                <a:latin typeface="Arial" panose="020B0604020202020204" pitchFamily="34" charset="0"/>
              </a:rPr>
              <a:t>…</a:t>
            </a:r>
            <a:r>
              <a:rPr lang="en-US" altLang="zh-CN" b="1" dirty="0"/>
              <a:t>,</a:t>
            </a:r>
            <a:r>
              <a:rPr lang="zh-CN" altLang="en-US" b="1" dirty="0"/>
              <a:t>常量值</a:t>
            </a:r>
            <a:r>
              <a:rPr lang="en-US" altLang="zh-CN" b="1" dirty="0"/>
              <a:t>,</a:t>
            </a:r>
            <a:r>
              <a:rPr lang="en-US" altLang="zh-CN" b="1" dirty="0">
                <a:latin typeface="Arial" panose="020B0604020202020204" pitchFamily="34" charset="0"/>
              </a:rPr>
              <a:t>…</a:t>
            </a:r>
            <a:r>
              <a:rPr lang="en-US" altLang="zh-CN" b="1" dirty="0"/>
              <a:t>&gt; (</a:t>
            </a:r>
            <a:r>
              <a:rPr lang="zh-CN" altLang="en-US" b="1" dirty="0"/>
              <a:t>参数</a:t>
            </a:r>
            <a:r>
              <a:rPr lang="en-US" altLang="zh-CN" b="1" dirty="0"/>
              <a:t>)</a:t>
            </a:r>
          </a:p>
          <a:p>
            <a:pPr marL="1371600" lvl="3" indent="0" eaLnBrk="1" hangingPunct="1">
              <a:lnSpc>
                <a:spcPct val="90000"/>
              </a:lnSpc>
              <a:buNone/>
            </a:pPr>
            <a:r>
              <a:rPr lang="zh-CN" altLang="en-US" b="1" dirty="0">
                <a:solidFill>
                  <a:srgbClr val="0000CC"/>
                </a:solidFill>
              </a:rPr>
              <a:t>其中数据类型提供给类型参数，常量值提供给非类型参数</a:t>
            </a:r>
            <a:endParaRPr lang="en-US" altLang="zh-CN" b="1" dirty="0">
              <a:solidFill>
                <a:srgbClr val="0000CC"/>
              </a:solidFill>
            </a:endParaRPr>
          </a:p>
          <a:p>
            <a:pPr lvl="2" eaLnBrk="1" hangingPunct="1">
              <a:lnSpc>
                <a:spcPct val="90000"/>
              </a:lnSpc>
            </a:pPr>
            <a:r>
              <a:rPr lang="zh-CN" altLang="en-US" sz="2200" b="1" dirty="0">
                <a:solidFill>
                  <a:srgbClr val="FF0000"/>
                </a:solidFill>
              </a:rPr>
              <a:t>示例</a:t>
            </a:r>
            <a:r>
              <a:rPr lang="en-US" altLang="zh-CN" sz="2200" b="1" dirty="0">
                <a:solidFill>
                  <a:srgbClr val="FF0000"/>
                </a:solidFill>
              </a:rPr>
              <a:t>1</a:t>
            </a:r>
          </a:p>
          <a:p>
            <a:pPr lvl="3" eaLnBrk="1" hangingPunct="1">
              <a:lnSpc>
                <a:spcPct val="90000"/>
              </a:lnSpc>
              <a:buFontTx/>
              <a:buNone/>
            </a:pPr>
            <a:r>
              <a:rPr lang="en-US" altLang="zh-CN" b="1" dirty="0"/>
              <a:t>template &lt;class T&gt; T max (T, T);</a:t>
            </a:r>
          </a:p>
          <a:p>
            <a:pPr lvl="3" eaLnBrk="1" hangingPunct="1">
              <a:lnSpc>
                <a:spcPct val="90000"/>
              </a:lnSpc>
              <a:buFontTx/>
              <a:buNone/>
            </a:pPr>
            <a:r>
              <a:rPr lang="en-US" altLang="zh-CN" b="1" dirty="0">
                <a:latin typeface="Arial" panose="020B0604020202020204" pitchFamily="34" charset="0"/>
              </a:rPr>
              <a:t>…</a:t>
            </a:r>
            <a:endParaRPr lang="en-US" altLang="zh-CN" b="1" dirty="0"/>
          </a:p>
          <a:p>
            <a:pPr lvl="3" eaLnBrk="1" hangingPunct="1">
              <a:lnSpc>
                <a:spcPct val="90000"/>
              </a:lnSpc>
              <a:buFontTx/>
              <a:buNone/>
            </a:pPr>
            <a:r>
              <a:rPr lang="en-US" altLang="zh-CN" b="1" dirty="0" err="1"/>
              <a:t>int</a:t>
            </a:r>
            <a:r>
              <a:rPr lang="en-US" altLang="zh-CN" b="1" dirty="0"/>
              <a:t> </a:t>
            </a:r>
            <a:r>
              <a:rPr lang="en-US" altLang="zh-CN" b="1" dirty="0" err="1"/>
              <a:t>i</a:t>
            </a:r>
            <a:r>
              <a:rPr lang="en-US" altLang="zh-CN" b="1" dirty="0"/>
              <a:t> = max (1, </a:t>
            </a:r>
            <a:r>
              <a:rPr lang="en-US" altLang="zh-CN" b="1" dirty="0">
                <a:latin typeface="Arial" panose="020B0604020202020204" pitchFamily="34" charset="0"/>
              </a:rPr>
              <a:t>‘</a:t>
            </a:r>
            <a:r>
              <a:rPr lang="en-US" altLang="zh-CN" b="1" dirty="0"/>
              <a:t>2</a:t>
            </a:r>
            <a:r>
              <a:rPr lang="en-US" altLang="zh-CN" b="1" dirty="0">
                <a:latin typeface="Arial" panose="020B0604020202020204" pitchFamily="34" charset="0"/>
              </a:rPr>
              <a:t>’</a:t>
            </a:r>
            <a:r>
              <a:rPr lang="en-US" altLang="zh-CN" b="1" dirty="0"/>
              <a:t>);    // error: data type can</a:t>
            </a:r>
            <a:r>
              <a:rPr lang="en-US" altLang="zh-CN" b="1" dirty="0">
                <a:latin typeface="Arial" panose="020B0604020202020204" pitchFamily="34" charset="0"/>
              </a:rPr>
              <a:t>’</a:t>
            </a:r>
            <a:r>
              <a:rPr lang="en-US" altLang="zh-CN" b="1" dirty="0"/>
              <a:t>t be deduced</a:t>
            </a:r>
          </a:p>
          <a:p>
            <a:pPr lvl="3" eaLnBrk="1" hangingPunct="1">
              <a:lnSpc>
                <a:spcPct val="90000"/>
              </a:lnSpc>
              <a:buFontTx/>
              <a:buNone/>
            </a:pPr>
            <a:r>
              <a:rPr lang="en-US" altLang="zh-CN" b="1" dirty="0" err="1"/>
              <a:t>int</a:t>
            </a:r>
            <a:r>
              <a:rPr lang="en-US" altLang="zh-CN" b="1" dirty="0"/>
              <a:t> </a:t>
            </a:r>
            <a:r>
              <a:rPr lang="en-US" altLang="zh-CN" b="1" dirty="0" err="1"/>
              <a:t>i</a:t>
            </a:r>
            <a:r>
              <a:rPr lang="en-US" altLang="zh-CN" b="1" dirty="0"/>
              <a:t> = max</a:t>
            </a:r>
            <a:r>
              <a:rPr lang="en-US" altLang="zh-CN" b="1" dirty="0">
                <a:solidFill>
                  <a:srgbClr val="FF0000"/>
                </a:solidFill>
              </a:rPr>
              <a:t>&lt;</a:t>
            </a:r>
            <a:r>
              <a:rPr lang="en-US" altLang="zh-CN" b="1" dirty="0" err="1">
                <a:solidFill>
                  <a:srgbClr val="FF0000"/>
                </a:solidFill>
              </a:rPr>
              <a:t>int</a:t>
            </a:r>
            <a:r>
              <a:rPr lang="en-US" altLang="zh-CN" b="1" dirty="0">
                <a:solidFill>
                  <a:srgbClr val="FF0000"/>
                </a:solidFill>
              </a:rPr>
              <a:t>&gt; </a:t>
            </a:r>
            <a:r>
              <a:rPr lang="en-US" altLang="zh-CN" b="1" dirty="0"/>
              <a:t>(1, </a:t>
            </a:r>
            <a:r>
              <a:rPr lang="en-US" altLang="zh-CN" b="1" dirty="0">
                <a:latin typeface="Arial" panose="020B0604020202020204" pitchFamily="34" charset="0"/>
              </a:rPr>
              <a:t>‘</a:t>
            </a:r>
            <a:r>
              <a:rPr lang="en-US" altLang="zh-CN" b="1" dirty="0"/>
              <a:t>2</a:t>
            </a:r>
            <a:r>
              <a:rPr lang="en-US" altLang="zh-CN" b="1" dirty="0">
                <a:latin typeface="Arial" panose="020B0604020202020204" pitchFamily="34" charset="0"/>
              </a:rPr>
              <a:t>’</a:t>
            </a:r>
            <a:r>
              <a:rPr lang="en-US" altLang="zh-CN" b="1" dirty="0"/>
              <a:t>);</a:t>
            </a:r>
          </a:p>
          <a:p>
            <a:pPr lvl="3" eaLnBrk="1" hangingPunct="1">
              <a:lnSpc>
                <a:spcPct val="90000"/>
              </a:lnSpc>
              <a:buFontTx/>
              <a:buNone/>
            </a:pPr>
            <a:r>
              <a:rPr lang="en-US" altLang="zh-CN" b="1" dirty="0">
                <a:latin typeface="Arial" panose="020B0604020202020204" pitchFamily="34" charset="0"/>
              </a:rPr>
              <a:t>…</a:t>
            </a:r>
            <a:endParaRPr lang="en-US" altLang="zh-CN" b="1" dirty="0"/>
          </a:p>
        </p:txBody>
      </p:sp>
      <p:sp>
        <p:nvSpPr>
          <p:cNvPr id="19459" name="Rectangle 3"/>
          <p:cNvSpPr>
            <a:spLocks noGrp="1" noChangeArrowheads="1"/>
          </p:cNvSpPr>
          <p:nvPr>
            <p:ph type="title"/>
          </p:nvPr>
        </p:nvSpPr>
        <p:spPr>
          <a:xfrm>
            <a:off x="577788" y="116632"/>
            <a:ext cx="7882644" cy="82928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7.2.2  </a:t>
            </a:r>
            <a:r>
              <a:rPr lang="zh-CN" altLang="en-US" sz="3600" b="1" dirty="0">
                <a:solidFill>
                  <a:srgbClr val="C00000"/>
                </a:solidFill>
              </a:rPr>
              <a:t>函数模板的实例化</a:t>
            </a:r>
          </a:p>
        </p:txBody>
      </p:sp>
    </p:spTree>
    <p:extLst>
      <p:ext uri="{BB962C8B-B14F-4D97-AF65-F5344CB8AC3E}">
        <p14:creationId xmlns:p14="http://schemas.microsoft.com/office/powerpoint/2010/main" val="33201102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anim calcmode="lin" valueType="num">
                                      <p:cBhvr additive="base">
                                        <p:cTn id="7" dur="500" fill="hold"/>
                                        <p:tgtEl>
                                          <p:spTgt spid="1945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58">
                                            <p:txEl>
                                              <p:pRg st="2" end="2"/>
                                            </p:txEl>
                                          </p:spTgt>
                                        </p:tgtEl>
                                        <p:attrNameLst>
                                          <p:attrName>style.visibility</p:attrName>
                                        </p:attrNameLst>
                                      </p:cBhvr>
                                      <p:to>
                                        <p:strVal val="visible"/>
                                      </p:to>
                                    </p:set>
                                    <p:anim calcmode="lin" valueType="num">
                                      <p:cBhvr additive="base">
                                        <p:cTn id="11" dur="500" fill="hold"/>
                                        <p:tgtEl>
                                          <p:spTgt spid="1945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458">
                                            <p:txEl>
                                              <p:pRg st="3" end="3"/>
                                            </p:txEl>
                                          </p:spTgt>
                                        </p:tgtEl>
                                        <p:attrNameLst>
                                          <p:attrName>style.visibility</p:attrName>
                                        </p:attrNameLst>
                                      </p:cBhvr>
                                      <p:to>
                                        <p:strVal val="visible"/>
                                      </p:to>
                                    </p:set>
                                    <p:anim calcmode="lin" valueType="num">
                                      <p:cBhvr additive="base">
                                        <p:cTn id="15" dur="500" fill="hold"/>
                                        <p:tgtEl>
                                          <p:spTgt spid="19458">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9458">
                                            <p:txEl>
                                              <p:pRg st="4" end="4"/>
                                            </p:txEl>
                                          </p:spTgt>
                                        </p:tgtEl>
                                        <p:attrNameLst>
                                          <p:attrName>style.visibility</p:attrName>
                                        </p:attrNameLst>
                                      </p:cBhvr>
                                      <p:to>
                                        <p:strVal val="visible"/>
                                      </p:to>
                                    </p:set>
                                    <p:anim calcmode="lin" valueType="num">
                                      <p:cBhvr additive="base">
                                        <p:cTn id="21" dur="500" fill="hold"/>
                                        <p:tgtEl>
                                          <p:spTgt spid="1945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458">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458">
                                            <p:txEl>
                                              <p:pRg st="5" end="5"/>
                                            </p:txEl>
                                          </p:spTgt>
                                        </p:tgtEl>
                                        <p:attrNameLst>
                                          <p:attrName>style.visibility</p:attrName>
                                        </p:attrNameLst>
                                      </p:cBhvr>
                                      <p:to>
                                        <p:strVal val="visible"/>
                                      </p:to>
                                    </p:set>
                                    <p:anim calcmode="lin" valueType="num">
                                      <p:cBhvr additive="base">
                                        <p:cTn id="25" dur="500" fill="hold"/>
                                        <p:tgtEl>
                                          <p:spTgt spid="1945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8">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458">
                                            <p:txEl>
                                              <p:pRg st="6" end="6"/>
                                            </p:txEl>
                                          </p:spTgt>
                                        </p:tgtEl>
                                        <p:attrNameLst>
                                          <p:attrName>style.visibility</p:attrName>
                                        </p:attrNameLst>
                                      </p:cBhvr>
                                      <p:to>
                                        <p:strVal val="visible"/>
                                      </p:to>
                                    </p:set>
                                    <p:anim calcmode="lin" valueType="num">
                                      <p:cBhvr additive="base">
                                        <p:cTn id="29" dur="500" fill="hold"/>
                                        <p:tgtEl>
                                          <p:spTgt spid="19458">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4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458">
                                            <p:txEl>
                                              <p:pRg st="7" end="7"/>
                                            </p:txEl>
                                          </p:spTgt>
                                        </p:tgtEl>
                                        <p:attrNameLst>
                                          <p:attrName>style.visibility</p:attrName>
                                        </p:attrNameLst>
                                      </p:cBhvr>
                                      <p:to>
                                        <p:strVal val="visible"/>
                                      </p:to>
                                    </p:set>
                                    <p:anim calcmode="lin" valueType="num">
                                      <p:cBhvr additive="base">
                                        <p:cTn id="35" dur="500" fill="hold"/>
                                        <p:tgtEl>
                                          <p:spTgt spid="19458">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458">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458">
                                            <p:txEl>
                                              <p:pRg st="8" end="8"/>
                                            </p:txEl>
                                          </p:spTgt>
                                        </p:tgtEl>
                                        <p:attrNameLst>
                                          <p:attrName>style.visibility</p:attrName>
                                        </p:attrNameLst>
                                      </p:cBhvr>
                                      <p:to>
                                        <p:strVal val="visible"/>
                                      </p:to>
                                    </p:set>
                                    <p:anim calcmode="lin" valueType="num">
                                      <p:cBhvr additive="base">
                                        <p:cTn id="39" dur="500" fill="hold"/>
                                        <p:tgtEl>
                                          <p:spTgt spid="19458">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458">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458">
                                            <p:txEl>
                                              <p:pRg st="9" end="9"/>
                                            </p:txEl>
                                          </p:spTgt>
                                        </p:tgtEl>
                                        <p:attrNameLst>
                                          <p:attrName>style.visibility</p:attrName>
                                        </p:attrNameLst>
                                      </p:cBhvr>
                                      <p:to>
                                        <p:strVal val="visible"/>
                                      </p:to>
                                    </p:set>
                                    <p:anim calcmode="lin" valueType="num">
                                      <p:cBhvr additive="base">
                                        <p:cTn id="43" dur="500" fill="hold"/>
                                        <p:tgtEl>
                                          <p:spTgt spid="19458">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458">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458">
                                            <p:txEl>
                                              <p:pRg st="10" end="10"/>
                                            </p:txEl>
                                          </p:spTgt>
                                        </p:tgtEl>
                                        <p:attrNameLst>
                                          <p:attrName>style.visibility</p:attrName>
                                        </p:attrNameLst>
                                      </p:cBhvr>
                                      <p:to>
                                        <p:strVal val="visible"/>
                                      </p:to>
                                    </p:set>
                                    <p:anim calcmode="lin" valueType="num">
                                      <p:cBhvr additive="base">
                                        <p:cTn id="47" dur="500" fill="hold"/>
                                        <p:tgtEl>
                                          <p:spTgt spid="19458">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94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9458">
                                            <p:txEl>
                                              <p:pRg st="11" end="11"/>
                                            </p:txEl>
                                          </p:spTgt>
                                        </p:tgtEl>
                                        <p:attrNameLst>
                                          <p:attrName>style.visibility</p:attrName>
                                        </p:attrNameLst>
                                      </p:cBhvr>
                                      <p:to>
                                        <p:strVal val="visible"/>
                                      </p:to>
                                    </p:set>
                                    <p:anim calcmode="lin" valueType="num">
                                      <p:cBhvr additive="base">
                                        <p:cTn id="53" dur="500" fill="hold"/>
                                        <p:tgtEl>
                                          <p:spTgt spid="19458">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9458">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9458">
                                            <p:txEl>
                                              <p:pRg st="12" end="12"/>
                                            </p:txEl>
                                          </p:spTgt>
                                        </p:tgtEl>
                                        <p:attrNameLst>
                                          <p:attrName>style.visibility</p:attrName>
                                        </p:attrNameLst>
                                      </p:cBhvr>
                                      <p:to>
                                        <p:strVal val="visible"/>
                                      </p:to>
                                    </p:set>
                                    <p:anim calcmode="lin" valueType="num">
                                      <p:cBhvr additive="base">
                                        <p:cTn id="57" dur="500" fill="hold"/>
                                        <p:tgtEl>
                                          <p:spTgt spid="19458">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945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96529" y="116633"/>
            <a:ext cx="7772400" cy="7920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7.2.3  </a:t>
            </a:r>
            <a:r>
              <a:rPr lang="zh-CN" altLang="en-US" sz="3600" b="1" dirty="0">
                <a:solidFill>
                  <a:srgbClr val="C00000"/>
                </a:solidFill>
              </a:rPr>
              <a:t>模板参数</a:t>
            </a:r>
          </a:p>
        </p:txBody>
      </p:sp>
      <p:sp>
        <p:nvSpPr>
          <p:cNvPr id="20483" name="Rectangle 3"/>
          <p:cNvSpPr>
            <a:spLocks noGrp="1" noChangeArrowheads="1"/>
          </p:cNvSpPr>
          <p:nvPr>
            <p:ph type="body" idx="1"/>
          </p:nvPr>
        </p:nvSpPr>
        <p:spPr>
          <a:xfrm>
            <a:off x="441711" y="1124745"/>
            <a:ext cx="8544427" cy="1512167"/>
          </a:xfrm>
        </p:spPr>
        <p:txBody>
          <a:bodyPr/>
          <a:lstStyle/>
          <a:p>
            <a:pPr eaLnBrk="1" hangingPunct="1">
              <a:buFontTx/>
              <a:buNone/>
            </a:pPr>
            <a:r>
              <a:rPr lang="en-US" altLang="zh-CN" sz="2400" b="1" dirty="0" smtClean="0">
                <a:solidFill>
                  <a:srgbClr val="0000CC"/>
                </a:solidFill>
              </a:rPr>
              <a:t>1. </a:t>
            </a:r>
            <a:r>
              <a:rPr lang="zh-CN" altLang="en-US" sz="2400" b="1" dirty="0" smtClean="0">
                <a:solidFill>
                  <a:srgbClr val="0000CC"/>
                </a:solidFill>
              </a:rPr>
              <a:t>模板</a:t>
            </a:r>
            <a:r>
              <a:rPr lang="zh-CN" altLang="en-US" sz="2400" b="1" dirty="0">
                <a:solidFill>
                  <a:srgbClr val="0000CC"/>
                </a:solidFill>
              </a:rPr>
              <a:t>参数匹配的问题</a:t>
            </a:r>
          </a:p>
          <a:p>
            <a:pPr eaLnBrk="1" hangingPunct="1"/>
            <a:r>
              <a:rPr lang="en-US" altLang="zh-CN" sz="2200" b="1" dirty="0"/>
              <a:t>C++</a:t>
            </a:r>
            <a:r>
              <a:rPr lang="zh-CN" altLang="en-US" sz="2200" b="1" dirty="0"/>
              <a:t>在实例化函数模板的过程中，只是简单地</a:t>
            </a:r>
            <a:r>
              <a:rPr lang="zh-CN" altLang="en-US" sz="2200" b="1" dirty="0">
                <a:solidFill>
                  <a:srgbClr val="0000CC"/>
                </a:solidFill>
              </a:rPr>
              <a:t>将模板参数替换成调用实参的类型</a:t>
            </a:r>
            <a:r>
              <a:rPr lang="zh-CN" altLang="en-US" sz="2200" b="1" dirty="0"/>
              <a:t>，并以此生成模板函数，</a:t>
            </a:r>
            <a:r>
              <a:rPr lang="zh-CN" altLang="en-US" sz="2200" b="1" dirty="0">
                <a:solidFill>
                  <a:srgbClr val="FF0000"/>
                </a:solidFill>
              </a:rPr>
              <a:t>不会进行</a:t>
            </a:r>
            <a:r>
              <a:rPr lang="zh-CN" altLang="en-US" sz="2200" b="1" dirty="0"/>
              <a:t>参数类型的</a:t>
            </a:r>
            <a:r>
              <a:rPr lang="zh-CN" altLang="en-US" sz="2200" b="1" dirty="0">
                <a:solidFill>
                  <a:srgbClr val="FF0000"/>
                </a:solidFill>
              </a:rPr>
              <a:t>任何转换</a:t>
            </a:r>
            <a:r>
              <a:rPr lang="zh-CN" altLang="en-US" sz="2200" b="1" dirty="0"/>
              <a:t>！</a:t>
            </a:r>
          </a:p>
        </p:txBody>
      </p:sp>
      <p:sp>
        <p:nvSpPr>
          <p:cNvPr id="4" name="Rectangle 3"/>
          <p:cNvSpPr txBox="1">
            <a:spLocks noChangeArrowheads="1"/>
          </p:cNvSpPr>
          <p:nvPr/>
        </p:nvSpPr>
        <p:spPr bwMode="auto">
          <a:xfrm>
            <a:off x="323528" y="2708920"/>
            <a:ext cx="3570169" cy="414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2000" b="1" kern="0" dirty="0" smtClean="0">
                <a:solidFill>
                  <a:srgbClr val="0000CC"/>
                </a:solidFill>
              </a:rPr>
              <a:t>【</a:t>
            </a:r>
            <a:r>
              <a:rPr lang="zh-CN" altLang="en-US" sz="2000" b="1" kern="0" dirty="0" smtClean="0">
                <a:solidFill>
                  <a:srgbClr val="0000CC"/>
                </a:solidFill>
              </a:rPr>
              <a:t>例</a:t>
            </a:r>
            <a:r>
              <a:rPr lang="en-US" altLang="zh-CN" sz="2000" b="1" kern="0" dirty="0" smtClean="0">
                <a:solidFill>
                  <a:srgbClr val="0000CC"/>
                </a:solidFill>
              </a:rPr>
              <a:t>】  </a:t>
            </a:r>
            <a:r>
              <a:rPr lang="zh-CN" altLang="en-US" sz="2000" b="1" kern="0" dirty="0" smtClean="0">
                <a:solidFill>
                  <a:srgbClr val="0000CC"/>
                </a:solidFill>
              </a:rPr>
              <a:t>求最大值的函数模板。</a:t>
            </a:r>
          </a:p>
          <a:p>
            <a:pPr eaLnBrk="1" hangingPunct="1">
              <a:lnSpc>
                <a:spcPct val="80000"/>
              </a:lnSpc>
              <a:buFontTx/>
              <a:buNone/>
            </a:pPr>
            <a:r>
              <a:rPr lang="en-US" altLang="zh-CN" sz="1600" b="1" kern="0" dirty="0" smtClean="0"/>
              <a:t>#include &lt;</a:t>
            </a:r>
            <a:r>
              <a:rPr lang="en-US" altLang="zh-CN" sz="1600" b="1" kern="0" dirty="0" err="1" smtClean="0"/>
              <a:t>iostream</a:t>
            </a:r>
            <a:r>
              <a:rPr lang="en-US" altLang="zh-CN" sz="1600" b="1" kern="0" dirty="0" smtClean="0"/>
              <a:t>&gt;</a:t>
            </a:r>
          </a:p>
          <a:p>
            <a:pPr eaLnBrk="1" hangingPunct="1">
              <a:lnSpc>
                <a:spcPct val="80000"/>
              </a:lnSpc>
              <a:buFontTx/>
              <a:buNone/>
            </a:pPr>
            <a:r>
              <a:rPr lang="en-US" altLang="zh-CN" sz="1600" b="1" kern="0" dirty="0" smtClean="0"/>
              <a:t>using namespace </a:t>
            </a:r>
            <a:r>
              <a:rPr lang="en-US" altLang="zh-CN" sz="1600" b="1" kern="0" dirty="0" err="1" smtClean="0"/>
              <a:t>std</a:t>
            </a:r>
            <a:r>
              <a:rPr lang="en-US" altLang="zh-CN" sz="1600" b="1" kern="0" dirty="0" smtClean="0"/>
              <a:t>;</a:t>
            </a:r>
          </a:p>
          <a:p>
            <a:pPr eaLnBrk="1" hangingPunct="1">
              <a:lnSpc>
                <a:spcPct val="80000"/>
              </a:lnSpc>
              <a:buFontTx/>
              <a:buNone/>
            </a:pPr>
            <a:r>
              <a:rPr lang="en-US" altLang="zh-CN" sz="1600" b="1" kern="0" dirty="0" smtClean="0"/>
              <a:t>template &lt;class T&gt;</a:t>
            </a:r>
          </a:p>
          <a:p>
            <a:pPr eaLnBrk="1" hangingPunct="1">
              <a:lnSpc>
                <a:spcPct val="80000"/>
              </a:lnSpc>
              <a:buFontTx/>
              <a:buNone/>
            </a:pPr>
            <a:r>
              <a:rPr lang="en-US" altLang="zh-CN" sz="1600" b="1" kern="0" dirty="0" smtClean="0"/>
              <a:t>T max(T </a:t>
            </a:r>
            <a:r>
              <a:rPr lang="en-US" altLang="zh-CN" sz="1600" b="1" kern="0" dirty="0" err="1" smtClean="0"/>
              <a:t>a,T</a:t>
            </a:r>
            <a:r>
              <a:rPr lang="en-US" altLang="zh-CN" sz="1600" b="1" kern="0" dirty="0" smtClean="0"/>
              <a:t> b) {</a:t>
            </a:r>
          </a:p>
          <a:p>
            <a:pPr eaLnBrk="1" hangingPunct="1">
              <a:lnSpc>
                <a:spcPct val="80000"/>
              </a:lnSpc>
              <a:buFontTx/>
              <a:buNone/>
            </a:pPr>
            <a:r>
              <a:rPr lang="en-US" altLang="zh-CN" sz="1600" b="1" kern="0" dirty="0" smtClean="0"/>
              <a:t>	return (a&gt;b)?</a:t>
            </a:r>
            <a:r>
              <a:rPr lang="en-US" altLang="zh-CN" sz="1600" b="1" kern="0" dirty="0" err="1" smtClean="0"/>
              <a:t>a:b</a:t>
            </a:r>
            <a:r>
              <a:rPr lang="en-US" altLang="zh-CN" sz="1600" b="1" kern="0" dirty="0" smtClean="0"/>
              <a:t>;</a:t>
            </a:r>
          </a:p>
          <a:p>
            <a:pPr eaLnBrk="1" hangingPunct="1">
              <a:lnSpc>
                <a:spcPct val="80000"/>
              </a:lnSpc>
              <a:buFontTx/>
              <a:buNone/>
            </a:pPr>
            <a:r>
              <a:rPr lang="en-US" altLang="zh-CN" sz="1600" b="1" kern="0" dirty="0" smtClean="0"/>
              <a:t>}</a:t>
            </a:r>
          </a:p>
          <a:p>
            <a:pPr eaLnBrk="1" hangingPunct="1">
              <a:lnSpc>
                <a:spcPct val="80000"/>
              </a:lnSpc>
              <a:buFontTx/>
              <a:buNone/>
            </a:pPr>
            <a:r>
              <a:rPr lang="en-US" altLang="zh-CN" sz="1600" b="1" kern="0" dirty="0" smtClean="0"/>
              <a:t>void main(){</a:t>
            </a:r>
          </a:p>
          <a:p>
            <a:pPr eaLnBrk="1" hangingPunct="1">
              <a:lnSpc>
                <a:spcPct val="80000"/>
              </a:lnSpc>
              <a:buFontTx/>
              <a:buNone/>
            </a:pPr>
            <a:r>
              <a:rPr lang="en-US" altLang="zh-CN" sz="1600" b="1" kern="0" dirty="0" smtClean="0"/>
              <a:t>	double a=2,b=3.4;</a:t>
            </a:r>
          </a:p>
          <a:p>
            <a:pPr eaLnBrk="1" hangingPunct="1">
              <a:lnSpc>
                <a:spcPct val="80000"/>
              </a:lnSpc>
              <a:buFontTx/>
              <a:buNone/>
            </a:pPr>
            <a:r>
              <a:rPr lang="en-US" altLang="zh-CN" sz="1600" b="1" kern="0" dirty="0" smtClean="0"/>
              <a:t>	float  c=5.1,d=3.2;</a:t>
            </a:r>
          </a:p>
          <a:p>
            <a:pPr eaLnBrk="1" hangingPunct="1">
              <a:lnSpc>
                <a:spcPct val="80000"/>
              </a:lnSpc>
              <a:buFontTx/>
              <a:buNone/>
            </a:pPr>
            <a:r>
              <a:rPr lang="en-US" altLang="zh-CN" sz="1600" b="1" kern="0" dirty="0" smtClean="0"/>
              <a:t>	</a:t>
            </a:r>
            <a:r>
              <a:rPr lang="en-US" altLang="zh-CN" sz="1600" b="1" kern="0" dirty="0" err="1" smtClean="0"/>
              <a:t>cout</a:t>
            </a:r>
            <a:r>
              <a:rPr lang="en-US" altLang="zh-CN" sz="1600" b="1" kern="0" dirty="0" smtClean="0"/>
              <a:t>&lt;&lt;"2, 3.2    </a:t>
            </a:r>
            <a:r>
              <a:rPr lang="zh-CN" altLang="en-US" sz="1600" b="1" kern="0" dirty="0" smtClean="0"/>
              <a:t>的最大值是：</a:t>
            </a:r>
            <a:r>
              <a:rPr lang="en-US" altLang="zh-CN" sz="1600" b="1" kern="0" dirty="0" smtClean="0"/>
              <a:t>"&lt;&lt;max(2,3.2)&lt;&lt;</a:t>
            </a:r>
            <a:r>
              <a:rPr lang="en-US" altLang="zh-CN" sz="1600" b="1" kern="0" dirty="0" err="1" smtClean="0"/>
              <a:t>endl</a:t>
            </a:r>
            <a:r>
              <a:rPr lang="en-US" altLang="zh-CN" sz="1600" b="1" kern="0" dirty="0" smtClean="0"/>
              <a:t>;</a:t>
            </a:r>
          </a:p>
          <a:p>
            <a:pPr eaLnBrk="1" hangingPunct="1">
              <a:lnSpc>
                <a:spcPct val="80000"/>
              </a:lnSpc>
              <a:buFontTx/>
              <a:buNone/>
            </a:pPr>
            <a:r>
              <a:rPr lang="en-US" altLang="zh-CN" sz="1600" b="1" kern="0" dirty="0" smtClean="0"/>
              <a:t>	</a:t>
            </a:r>
            <a:r>
              <a:rPr lang="en-US" altLang="zh-CN" sz="1600" b="1" kern="0" dirty="0" err="1" smtClean="0"/>
              <a:t>cout</a:t>
            </a:r>
            <a:r>
              <a:rPr lang="en-US" altLang="zh-CN" sz="1600" b="1" kern="0" dirty="0" smtClean="0"/>
              <a:t>&lt;&lt;"a c    </a:t>
            </a:r>
            <a:r>
              <a:rPr lang="zh-CN" altLang="en-US" sz="1600" b="1" kern="0" dirty="0" smtClean="0"/>
              <a:t>的最大值是：</a:t>
            </a:r>
            <a:r>
              <a:rPr lang="en-US" altLang="zh-CN" sz="1600" b="1" kern="0" dirty="0" smtClean="0"/>
              <a:t>"&lt;&lt;max(</a:t>
            </a:r>
            <a:r>
              <a:rPr lang="en-US" altLang="zh-CN" sz="1600" b="1" kern="0" dirty="0" err="1" smtClean="0"/>
              <a:t>a,c</a:t>
            </a:r>
            <a:r>
              <a:rPr lang="en-US" altLang="zh-CN" sz="1600" b="1" kern="0" dirty="0" smtClean="0"/>
              <a:t>)&lt;&lt;</a:t>
            </a:r>
            <a:r>
              <a:rPr lang="en-US" altLang="zh-CN" sz="1600" b="1" kern="0" dirty="0" err="1" smtClean="0"/>
              <a:t>endl</a:t>
            </a:r>
            <a:r>
              <a:rPr lang="en-US" altLang="zh-CN" sz="1600" b="1" kern="0" dirty="0" smtClean="0"/>
              <a:t>;</a:t>
            </a:r>
          </a:p>
          <a:p>
            <a:pPr eaLnBrk="1" hangingPunct="1">
              <a:lnSpc>
                <a:spcPct val="80000"/>
              </a:lnSpc>
              <a:buFontTx/>
              <a:buNone/>
            </a:pPr>
            <a:r>
              <a:rPr lang="en-US" altLang="zh-CN" sz="1600" b="1" kern="0" dirty="0" smtClean="0"/>
              <a:t>	</a:t>
            </a:r>
            <a:r>
              <a:rPr lang="en-US" altLang="zh-CN" sz="1600" b="1" kern="0" dirty="0" err="1" smtClean="0"/>
              <a:t>cout</a:t>
            </a:r>
            <a:r>
              <a:rPr lang="en-US" altLang="zh-CN" sz="1600" b="1" kern="0" dirty="0" smtClean="0"/>
              <a:t>&lt;&lt;"'a', 3    </a:t>
            </a:r>
            <a:r>
              <a:rPr lang="zh-CN" altLang="en-US" sz="1600" b="1" kern="0" dirty="0" smtClean="0"/>
              <a:t>的最大值是：</a:t>
            </a:r>
            <a:r>
              <a:rPr lang="en-US" altLang="zh-CN" sz="1600" b="1" kern="0" dirty="0" smtClean="0"/>
              <a:t>"&lt;&lt;max('a',3)&lt;&lt;</a:t>
            </a:r>
            <a:r>
              <a:rPr lang="en-US" altLang="zh-CN" sz="1600" b="1" kern="0" dirty="0" err="1" smtClean="0"/>
              <a:t>endl</a:t>
            </a:r>
            <a:r>
              <a:rPr lang="en-US" altLang="zh-CN" sz="1600" b="1" kern="0" dirty="0" smtClean="0"/>
              <a:t>;</a:t>
            </a:r>
          </a:p>
          <a:p>
            <a:pPr eaLnBrk="1" hangingPunct="1">
              <a:lnSpc>
                <a:spcPct val="80000"/>
              </a:lnSpc>
              <a:buFontTx/>
              <a:buNone/>
            </a:pPr>
            <a:r>
              <a:rPr lang="en-US" altLang="zh-CN" sz="1600" b="1" kern="0" dirty="0" smtClean="0"/>
              <a:t>}</a:t>
            </a:r>
            <a:endParaRPr lang="zh-CN" altLang="en-US" sz="1600" b="1" kern="0" dirty="0"/>
          </a:p>
        </p:txBody>
      </p:sp>
      <p:sp>
        <p:nvSpPr>
          <p:cNvPr id="5" name="Rectangle 3"/>
          <p:cNvSpPr txBox="1">
            <a:spLocks noChangeArrowheads="1"/>
          </p:cNvSpPr>
          <p:nvPr/>
        </p:nvSpPr>
        <p:spPr bwMode="auto">
          <a:xfrm>
            <a:off x="3728417" y="3369854"/>
            <a:ext cx="5256584" cy="282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ts val="600"/>
              </a:spcBef>
              <a:buNone/>
            </a:pPr>
            <a:r>
              <a:rPr lang="zh-CN" altLang="en-US" sz="1600" b="1" kern="0" dirty="0" smtClean="0">
                <a:solidFill>
                  <a:srgbClr val="0000CC"/>
                </a:solidFill>
              </a:rPr>
              <a:t>编译本程序，将会产生</a:t>
            </a:r>
            <a:r>
              <a:rPr lang="en-US" altLang="zh-CN" sz="1600" b="1" kern="0" dirty="0" smtClean="0">
                <a:solidFill>
                  <a:srgbClr val="0000CC"/>
                </a:solidFill>
              </a:rPr>
              <a:t>3</a:t>
            </a:r>
            <a:r>
              <a:rPr lang="zh-CN" altLang="en-US" sz="1600" b="1" kern="0" dirty="0" smtClean="0">
                <a:solidFill>
                  <a:srgbClr val="0000CC"/>
                </a:solidFill>
              </a:rPr>
              <a:t>个编译错误：</a:t>
            </a:r>
            <a:endParaRPr lang="en-US" altLang="zh-CN" sz="1600" b="1" kern="0" dirty="0" smtClean="0">
              <a:solidFill>
                <a:srgbClr val="0000CC"/>
              </a:solidFill>
            </a:endParaRPr>
          </a:p>
          <a:p>
            <a:pPr marL="0" indent="0" eaLnBrk="1" hangingPunct="1">
              <a:spcBef>
                <a:spcPts val="600"/>
              </a:spcBef>
              <a:buNone/>
            </a:pPr>
            <a:r>
              <a:rPr lang="en-US" altLang="zh-CN" sz="1600" b="1" kern="0" dirty="0">
                <a:solidFill>
                  <a:srgbClr val="0000CC"/>
                </a:solidFill>
              </a:rPr>
              <a:t> </a:t>
            </a:r>
            <a:r>
              <a:rPr lang="en-US" altLang="zh-CN" sz="1600" b="1" kern="0" dirty="0" smtClean="0">
                <a:solidFill>
                  <a:srgbClr val="0000CC"/>
                </a:solidFill>
              </a:rPr>
              <a:t>   </a:t>
            </a:r>
            <a:r>
              <a:rPr lang="en-US" altLang="zh-CN" sz="1600" b="1" kern="0" dirty="0" smtClean="0"/>
              <a:t>C2782</a:t>
            </a:r>
            <a:r>
              <a:rPr lang="zh-CN" altLang="zh-CN" sz="1600" b="1" kern="0" dirty="0" smtClean="0"/>
              <a:t>，“</a:t>
            </a:r>
            <a:r>
              <a:rPr lang="en-US" altLang="zh-CN" sz="1600" b="1" kern="0" dirty="0" smtClean="0"/>
              <a:t>T max(T,T) </a:t>
            </a:r>
            <a:r>
              <a:rPr lang="zh-CN" altLang="zh-CN" sz="1600" b="1" kern="0" dirty="0" smtClean="0"/>
              <a:t>”</a:t>
            </a:r>
            <a:r>
              <a:rPr lang="en-US" altLang="zh-CN" sz="1600" b="1" kern="0" dirty="0" smtClean="0"/>
              <a:t>: </a:t>
            </a:r>
            <a:r>
              <a:rPr lang="zh-CN" altLang="zh-CN" sz="1600" b="1" kern="0" dirty="0" smtClean="0"/>
              <a:t>模板参数“</a:t>
            </a:r>
            <a:r>
              <a:rPr lang="en-US" altLang="zh-CN" sz="1600" b="1" kern="0" dirty="0" smtClean="0"/>
              <a:t>T</a:t>
            </a:r>
            <a:r>
              <a:rPr lang="zh-CN" altLang="zh-CN" sz="1600" b="1" kern="0" dirty="0" smtClean="0"/>
              <a:t>”不明确</a:t>
            </a:r>
            <a:endParaRPr lang="en-US" altLang="zh-CN" sz="1600" b="1" kern="0" dirty="0" smtClean="0"/>
          </a:p>
          <a:p>
            <a:pPr marL="0" indent="0" eaLnBrk="1" hangingPunct="1">
              <a:spcBef>
                <a:spcPts val="600"/>
              </a:spcBef>
              <a:buNone/>
            </a:pPr>
            <a:r>
              <a:rPr lang="en-US" altLang="zh-CN" sz="1600" b="1" kern="0" dirty="0"/>
              <a:t> </a:t>
            </a:r>
            <a:r>
              <a:rPr lang="en-US" altLang="zh-CN" sz="1600" b="1" kern="0" dirty="0" smtClean="0"/>
              <a:t>    </a:t>
            </a:r>
            <a:r>
              <a:rPr lang="zh-CN" altLang="zh-CN" sz="1600" b="1" kern="0" dirty="0" smtClean="0"/>
              <a:t>……</a:t>
            </a:r>
          </a:p>
          <a:p>
            <a:pPr marL="457200" lvl="1" indent="0" eaLnBrk="1" hangingPunct="1">
              <a:spcBef>
                <a:spcPts val="600"/>
              </a:spcBef>
              <a:buNone/>
            </a:pPr>
            <a:endParaRPr lang="en-US" altLang="zh-CN" sz="1600" b="1" kern="0" dirty="0" smtClean="0">
              <a:solidFill>
                <a:schemeClr val="accent2"/>
              </a:solidFill>
            </a:endParaRPr>
          </a:p>
          <a:p>
            <a:pPr marL="0" indent="0" eaLnBrk="1" hangingPunct="1">
              <a:spcBef>
                <a:spcPts val="600"/>
              </a:spcBef>
              <a:buNone/>
            </a:pPr>
            <a:r>
              <a:rPr lang="zh-CN" altLang="en-US" sz="1600" b="1" kern="0" dirty="0" smtClean="0"/>
              <a:t>    在普通函数的调用过程中，</a:t>
            </a:r>
            <a:r>
              <a:rPr lang="en-US" altLang="zh-CN" sz="1600" b="1" kern="0" dirty="0" smtClean="0"/>
              <a:t>C++</a:t>
            </a:r>
            <a:r>
              <a:rPr lang="zh-CN" altLang="en-US" sz="1600" b="1" kern="0" dirty="0" smtClean="0"/>
              <a:t>会对类型不匹配的参数进行隐式的类型转换 。</a:t>
            </a:r>
            <a:endParaRPr lang="en-US" altLang="zh-CN" sz="1600" b="1" kern="0" dirty="0" smtClean="0"/>
          </a:p>
          <a:p>
            <a:pPr marL="0" indent="0" eaLnBrk="1" hangingPunct="1">
              <a:spcBef>
                <a:spcPts val="600"/>
              </a:spcBef>
              <a:buNone/>
            </a:pPr>
            <a:r>
              <a:rPr lang="zh-CN" altLang="en-US" sz="1600" b="1" kern="0" dirty="0"/>
              <a:t> </a:t>
            </a:r>
            <a:r>
              <a:rPr lang="zh-CN" altLang="en-US" sz="1600" b="1" kern="0" dirty="0" smtClean="0"/>
              <a:t>   但是，</a:t>
            </a:r>
            <a:r>
              <a:rPr lang="zh-CN" altLang="en-US" sz="1600" b="1" kern="0" dirty="0" smtClean="0">
                <a:solidFill>
                  <a:srgbClr val="FF0000"/>
                </a:solidFill>
              </a:rPr>
              <a:t>模板实例化过程中不会进行任何形式的参数类型转换</a:t>
            </a:r>
            <a:r>
              <a:rPr lang="zh-CN" altLang="en-US" sz="1600" b="1" kern="0" dirty="0" smtClean="0"/>
              <a:t>，</a:t>
            </a:r>
            <a:r>
              <a:rPr lang="zh-CN" altLang="en-US" sz="1600" b="1" kern="0" dirty="0" smtClean="0">
                <a:solidFill>
                  <a:srgbClr val="FF0000"/>
                </a:solidFill>
              </a:rPr>
              <a:t>从而导到模板函数的参数类型不匹配，</a:t>
            </a:r>
            <a:r>
              <a:rPr lang="zh-CN" altLang="en-US" sz="1600" b="1" kern="0" dirty="0" smtClean="0"/>
              <a:t>因此产生上述编译错误。</a:t>
            </a:r>
            <a:endParaRPr lang="zh-CN" altLang="en-US" sz="1600" b="1" kern="0" dirty="0"/>
          </a:p>
        </p:txBody>
      </p:sp>
    </p:spTree>
    <p:extLst>
      <p:ext uri="{BB962C8B-B14F-4D97-AF65-F5344CB8AC3E}">
        <p14:creationId xmlns:p14="http://schemas.microsoft.com/office/powerpoint/2010/main" val="418899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Effect transition="in" filter="fade">
                                      <p:cBhvr>
                                        <p:cTn id="51" dur="1000"/>
                                        <p:tgtEl>
                                          <p:spTgt spid="5">
                                            <p:txEl>
                                              <p:pRg st="0" end="0"/>
                                            </p:txEl>
                                          </p:spTgt>
                                        </p:tgtEl>
                                      </p:cBhvr>
                                    </p:animEffect>
                                    <p:anim calcmode="lin" valueType="num">
                                      <p:cBhvr>
                                        <p:cTn id="5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0" end="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5">
                                            <p:txEl>
                                              <p:pRg st="1" end="1"/>
                                            </p:txEl>
                                          </p:spTgt>
                                        </p:tgtEl>
                                        <p:attrNameLst>
                                          <p:attrName>style.visibility</p:attrName>
                                        </p:attrNameLst>
                                      </p:cBhvr>
                                      <p:to>
                                        <p:strVal val="visible"/>
                                      </p:to>
                                    </p:set>
                                    <p:animEffect transition="in" filter="fade">
                                      <p:cBhvr>
                                        <p:cTn id="56" dur="1000"/>
                                        <p:tgtEl>
                                          <p:spTgt spid="5">
                                            <p:txEl>
                                              <p:pRg st="1" end="1"/>
                                            </p:txEl>
                                          </p:spTgt>
                                        </p:tgtEl>
                                      </p:cBhvr>
                                    </p:animEffect>
                                    <p:anim calcmode="lin" valueType="num">
                                      <p:cBhvr>
                                        <p:cTn id="5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1" end="1"/>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
                                            <p:txEl>
                                              <p:pRg st="2" end="2"/>
                                            </p:txEl>
                                          </p:spTgt>
                                        </p:tgtEl>
                                        <p:attrNameLst>
                                          <p:attrName>style.visibility</p:attrName>
                                        </p:attrNameLst>
                                      </p:cBhvr>
                                      <p:to>
                                        <p:strVal val="visible"/>
                                      </p:to>
                                    </p:set>
                                    <p:animEffect transition="in" filter="fade">
                                      <p:cBhvr>
                                        <p:cTn id="61" dur="1000"/>
                                        <p:tgtEl>
                                          <p:spTgt spid="5">
                                            <p:txEl>
                                              <p:pRg st="2" end="2"/>
                                            </p:txEl>
                                          </p:spTgt>
                                        </p:tgtEl>
                                      </p:cBhvr>
                                    </p:animEffect>
                                    <p:anim calcmode="lin" valueType="num">
                                      <p:cBhvr>
                                        <p:cTn id="6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5">
                                            <p:txEl>
                                              <p:pRg st="4" end="4"/>
                                            </p:txEl>
                                          </p:spTgt>
                                        </p:tgtEl>
                                        <p:attrNameLst>
                                          <p:attrName>style.visibility</p:attrName>
                                        </p:attrNameLst>
                                      </p:cBhvr>
                                      <p:to>
                                        <p:strVal val="visible"/>
                                      </p:to>
                                    </p:set>
                                    <p:anim calcmode="lin" valueType="num">
                                      <p:cBhvr additive="base">
                                        <p:cTn id="6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 calcmode="lin" valueType="num">
                                      <p:cBhvr additive="base">
                                        <p:cTn id="74"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467544" y="1196752"/>
            <a:ext cx="8280920" cy="4176464"/>
          </a:xfrm>
        </p:spPr>
        <p:txBody>
          <a:bodyPr/>
          <a:lstStyle/>
          <a:p>
            <a:pPr marL="533400" indent="-533400" eaLnBrk="1" hangingPunct="1"/>
            <a:r>
              <a:rPr lang="zh-CN" altLang="en-US" sz="2400" b="1" dirty="0">
                <a:solidFill>
                  <a:srgbClr val="0000CC"/>
                </a:solidFill>
              </a:rPr>
              <a:t>模板参数不匹配的解决方法</a:t>
            </a:r>
            <a:endParaRPr lang="en-US" altLang="zh-CN" sz="2400" b="1" dirty="0">
              <a:solidFill>
                <a:srgbClr val="0000CC"/>
              </a:solidFill>
            </a:endParaRPr>
          </a:p>
          <a:p>
            <a:pPr marL="933450" lvl="1" indent="-533400" eaLnBrk="1" hangingPunct="1">
              <a:lnSpc>
                <a:spcPct val="150000"/>
              </a:lnSpc>
              <a:buFontTx/>
              <a:buNone/>
            </a:pPr>
            <a:r>
              <a:rPr lang="zh-CN" altLang="en-US" sz="2200" b="1" dirty="0"/>
              <a:t>（</a:t>
            </a:r>
            <a:r>
              <a:rPr lang="en-US" altLang="zh-CN" sz="2200" b="1" dirty="0"/>
              <a:t>1</a:t>
            </a:r>
            <a:r>
              <a:rPr lang="zh-CN" altLang="en-US" sz="2200" b="1" dirty="0"/>
              <a:t>）在模板调用时进行参数类型的强制转换</a:t>
            </a:r>
          </a:p>
          <a:p>
            <a:pPr marL="1314450" lvl="2" indent="-457200" eaLnBrk="1" hangingPunct="1">
              <a:lnSpc>
                <a:spcPct val="150000"/>
              </a:lnSpc>
              <a:buFontTx/>
              <a:buNone/>
            </a:pPr>
            <a:r>
              <a:rPr lang="en-US" altLang="zh-CN" sz="2200" b="1" dirty="0" err="1"/>
              <a:t>cout</a:t>
            </a:r>
            <a:r>
              <a:rPr lang="en-US" altLang="zh-CN" sz="2200" b="1" dirty="0"/>
              <a:t>&lt;&lt;max(</a:t>
            </a:r>
            <a:r>
              <a:rPr lang="en-US" altLang="zh-CN" sz="2200" b="1" dirty="0">
                <a:solidFill>
                  <a:srgbClr val="FF0000"/>
                </a:solidFill>
              </a:rPr>
              <a:t>double(2</a:t>
            </a:r>
            <a:r>
              <a:rPr lang="en-US" altLang="zh-CN" sz="2200" b="1" dirty="0"/>
              <a:t>),3.2)&lt;&lt;</a:t>
            </a:r>
            <a:r>
              <a:rPr lang="en-US" altLang="zh-CN" sz="2200" b="1" dirty="0" err="1"/>
              <a:t>endl</a:t>
            </a:r>
            <a:r>
              <a:rPr lang="en-US" altLang="zh-CN" sz="2200" b="1" dirty="0"/>
              <a:t>;</a:t>
            </a:r>
          </a:p>
          <a:p>
            <a:pPr marL="933450" lvl="1" indent="-533400" eaLnBrk="1" hangingPunct="1">
              <a:lnSpc>
                <a:spcPct val="150000"/>
              </a:lnSpc>
              <a:buFontTx/>
              <a:buNone/>
            </a:pPr>
            <a:r>
              <a:rPr lang="zh-CN" altLang="en-US" sz="2200" b="1" dirty="0"/>
              <a:t>（</a:t>
            </a:r>
            <a:r>
              <a:rPr lang="en-US" altLang="zh-CN" sz="2200" b="1" dirty="0"/>
              <a:t>2</a:t>
            </a:r>
            <a:r>
              <a:rPr lang="zh-CN" altLang="en-US" sz="2200" b="1" dirty="0"/>
              <a:t>）显式指定函数模板实例化的类型参数</a:t>
            </a:r>
          </a:p>
          <a:p>
            <a:pPr marL="1314450" lvl="2" indent="-457200" eaLnBrk="1" hangingPunct="1">
              <a:lnSpc>
                <a:spcPct val="150000"/>
              </a:lnSpc>
              <a:buFontTx/>
              <a:buNone/>
            </a:pPr>
            <a:r>
              <a:rPr lang="en-US" altLang="zh-CN" sz="2200" b="1" dirty="0" err="1"/>
              <a:t>cout</a:t>
            </a:r>
            <a:r>
              <a:rPr lang="en-US" altLang="zh-CN" sz="2200" b="1" dirty="0"/>
              <a:t>&lt;&lt;max</a:t>
            </a:r>
            <a:r>
              <a:rPr lang="en-US" altLang="zh-CN" sz="2200" b="1" dirty="0">
                <a:solidFill>
                  <a:srgbClr val="FF0000"/>
                </a:solidFill>
              </a:rPr>
              <a:t>&lt;double&gt;</a:t>
            </a:r>
            <a:r>
              <a:rPr lang="en-US" altLang="zh-CN" sz="2200" b="1" dirty="0"/>
              <a:t>(2,3.2)&lt;&lt;</a:t>
            </a:r>
            <a:r>
              <a:rPr lang="en-US" altLang="zh-CN" sz="2200" b="1" dirty="0" err="1"/>
              <a:t>endl</a:t>
            </a:r>
            <a:r>
              <a:rPr lang="en-US" altLang="zh-CN" sz="2200" b="1" dirty="0"/>
              <a:t>;</a:t>
            </a:r>
          </a:p>
          <a:p>
            <a:pPr marL="1314450" lvl="2" indent="-457200" eaLnBrk="1" hangingPunct="1">
              <a:lnSpc>
                <a:spcPct val="150000"/>
              </a:lnSpc>
              <a:buFontTx/>
              <a:buNone/>
            </a:pPr>
            <a:r>
              <a:rPr lang="en-US" altLang="zh-CN" sz="2200" b="1" dirty="0" err="1"/>
              <a:t>cout</a:t>
            </a:r>
            <a:r>
              <a:rPr lang="en-US" altLang="zh-CN" sz="2200" b="1" dirty="0"/>
              <a:t>&lt;&lt;max</a:t>
            </a:r>
            <a:r>
              <a:rPr lang="en-US" altLang="zh-CN" sz="2200" b="1" dirty="0">
                <a:solidFill>
                  <a:srgbClr val="FF0000"/>
                </a:solidFill>
              </a:rPr>
              <a:t>&lt;</a:t>
            </a:r>
            <a:r>
              <a:rPr lang="en-US" altLang="zh-CN" sz="2200" b="1" dirty="0" err="1">
                <a:solidFill>
                  <a:srgbClr val="FF0000"/>
                </a:solidFill>
              </a:rPr>
              <a:t>int</a:t>
            </a:r>
            <a:r>
              <a:rPr lang="en-US" altLang="zh-CN" sz="2200" b="1" dirty="0">
                <a:solidFill>
                  <a:srgbClr val="FF0000"/>
                </a:solidFill>
              </a:rPr>
              <a:t>&gt;('a',3</a:t>
            </a:r>
            <a:r>
              <a:rPr lang="en-US" altLang="zh-CN" sz="2200" b="1" dirty="0"/>
              <a:t>)&lt;&lt;</a:t>
            </a:r>
            <a:r>
              <a:rPr lang="en-US" altLang="zh-CN" sz="2200" b="1" dirty="0" err="1"/>
              <a:t>endl</a:t>
            </a:r>
            <a:r>
              <a:rPr lang="en-US" altLang="zh-CN" sz="2200" b="1" dirty="0"/>
              <a:t>;</a:t>
            </a:r>
            <a:endParaRPr lang="zh-CN" altLang="en-US" sz="2200" b="1" dirty="0"/>
          </a:p>
          <a:p>
            <a:pPr marL="933450" lvl="1" indent="-533400" eaLnBrk="1" hangingPunct="1">
              <a:lnSpc>
                <a:spcPct val="150000"/>
              </a:lnSpc>
              <a:buFontTx/>
              <a:buNone/>
            </a:pPr>
            <a:r>
              <a:rPr lang="zh-CN" altLang="en-US" sz="2200" b="1" dirty="0"/>
              <a:t>（</a:t>
            </a:r>
            <a:r>
              <a:rPr lang="en-US" altLang="zh-CN" sz="2200" b="1" dirty="0"/>
              <a:t>3</a:t>
            </a:r>
            <a:r>
              <a:rPr lang="zh-CN" altLang="en-US" sz="2200" b="1" dirty="0"/>
              <a:t>）指定多个模板参数</a:t>
            </a:r>
          </a:p>
          <a:p>
            <a:pPr marL="533400" indent="-533400" eaLnBrk="1" hangingPunct="1">
              <a:buFontTx/>
              <a:buNone/>
            </a:pPr>
            <a:endParaRPr lang="zh-CN" altLang="en-US" sz="2800" b="1" dirty="0"/>
          </a:p>
        </p:txBody>
      </p:sp>
      <p:sp>
        <p:nvSpPr>
          <p:cNvPr id="5" name="Rectangle 2"/>
          <p:cNvSpPr>
            <a:spLocks noGrp="1" noChangeArrowheads="1"/>
          </p:cNvSpPr>
          <p:nvPr>
            <p:ph type="title"/>
          </p:nvPr>
        </p:nvSpPr>
        <p:spPr>
          <a:xfrm>
            <a:off x="696529" y="116633"/>
            <a:ext cx="7772400" cy="7920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7.2.3  </a:t>
            </a:r>
            <a:r>
              <a:rPr lang="zh-CN" altLang="en-US" sz="3600" b="1" dirty="0">
                <a:solidFill>
                  <a:srgbClr val="C00000"/>
                </a:solidFill>
              </a:rPr>
              <a:t>模板参数</a:t>
            </a:r>
          </a:p>
        </p:txBody>
      </p:sp>
    </p:spTree>
    <p:extLst>
      <p:ext uri="{BB962C8B-B14F-4D97-AF65-F5344CB8AC3E}">
        <p14:creationId xmlns:p14="http://schemas.microsoft.com/office/powerpoint/2010/main" val="66231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 calcmode="lin" valueType="num">
                                      <p:cBhvr additive="base">
                                        <p:cTn id="7"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 calcmode="lin" valueType="num">
                                      <p:cBhvr additive="base">
                                        <p:cTn id="13"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anim calcmode="lin" valueType="num">
                                      <p:cBhvr additive="base">
                                        <p:cTn id="19"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5">
                                            <p:txEl>
                                              <p:pRg st="4" end="4"/>
                                            </p:txEl>
                                          </p:spTgt>
                                        </p:tgtEl>
                                        <p:attrNameLst>
                                          <p:attrName>style.visibility</p:attrName>
                                        </p:attrNameLst>
                                      </p:cBhvr>
                                      <p:to>
                                        <p:strVal val="visible"/>
                                      </p:to>
                                    </p:set>
                                    <p:anim calcmode="lin" valueType="num">
                                      <p:cBhvr additive="base">
                                        <p:cTn id="25"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555">
                                            <p:txEl>
                                              <p:pRg st="5" end="5"/>
                                            </p:txEl>
                                          </p:spTgt>
                                        </p:tgtEl>
                                        <p:attrNameLst>
                                          <p:attrName>style.visibility</p:attrName>
                                        </p:attrNameLst>
                                      </p:cBhvr>
                                      <p:to>
                                        <p:strVal val="visible"/>
                                      </p:to>
                                    </p:set>
                                    <p:anim calcmode="lin" valueType="num">
                                      <p:cBhvr additive="base">
                                        <p:cTn id="31" dur="5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555">
                                            <p:txEl>
                                              <p:pRg st="6" end="6"/>
                                            </p:txEl>
                                          </p:spTgt>
                                        </p:tgtEl>
                                        <p:attrNameLst>
                                          <p:attrName>style.visibility</p:attrName>
                                        </p:attrNameLst>
                                      </p:cBhvr>
                                      <p:to>
                                        <p:strVal val="visible"/>
                                      </p:to>
                                    </p:set>
                                    <p:anim calcmode="lin" valueType="num">
                                      <p:cBhvr additive="base">
                                        <p:cTn id="37" dur="500" fill="hold"/>
                                        <p:tgtEl>
                                          <p:spTgt spid="2355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251520" y="404664"/>
            <a:ext cx="8568952" cy="5976664"/>
          </a:xfrm>
        </p:spPr>
        <p:txBody>
          <a:bodyPr/>
          <a:lstStyle/>
          <a:p>
            <a:pPr eaLnBrk="1" hangingPunct="1">
              <a:lnSpc>
                <a:spcPct val="80000"/>
              </a:lnSpc>
              <a:buFontTx/>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7-2】  </a:t>
            </a:r>
            <a:r>
              <a:rPr lang="zh-CN" altLang="en-US" sz="2400" b="1" dirty="0">
                <a:solidFill>
                  <a:srgbClr val="0000CC"/>
                </a:solidFill>
              </a:rPr>
              <a:t>用两个模板参数实现求最大值的函数。</a:t>
            </a:r>
          </a:p>
          <a:p>
            <a:pPr eaLnBrk="1" hangingPunct="1">
              <a:lnSpc>
                <a:spcPct val="80000"/>
              </a:lnSpc>
              <a:buFontTx/>
              <a:buNone/>
            </a:pPr>
            <a:endParaRPr lang="en-US" altLang="zh-CN" sz="2400" dirty="0" smtClean="0"/>
          </a:p>
          <a:p>
            <a:pPr eaLnBrk="1" hangingPunct="1">
              <a:lnSpc>
                <a:spcPct val="80000"/>
              </a:lnSpc>
              <a:buFontTx/>
              <a:buNone/>
            </a:pPr>
            <a:r>
              <a:rPr lang="en-US" altLang="zh-CN" sz="2200" b="1" dirty="0" smtClean="0"/>
              <a:t>//</a:t>
            </a:r>
            <a:r>
              <a:rPr lang="en-US" altLang="zh-CN" sz="2200" b="1" dirty="0"/>
              <a:t>Eg7-2.cpp</a:t>
            </a:r>
          </a:p>
          <a:p>
            <a:pPr eaLnBrk="1" hangingPunct="1">
              <a:lnSpc>
                <a:spcPct val="80000"/>
              </a:lnSpc>
              <a:buFontTx/>
              <a:buNone/>
            </a:pPr>
            <a:r>
              <a:rPr lang="en-US" altLang="zh-CN" sz="2200" b="1" dirty="0"/>
              <a:t>#include &lt;</a:t>
            </a:r>
            <a:r>
              <a:rPr lang="en-US" altLang="zh-CN" sz="2200" b="1" dirty="0" err="1"/>
              <a:t>iostream</a:t>
            </a:r>
            <a:r>
              <a:rPr lang="en-US" altLang="zh-CN" sz="2200" b="1" dirty="0"/>
              <a:t>&gt;</a:t>
            </a:r>
          </a:p>
          <a:p>
            <a:pPr eaLnBrk="1" hangingPunct="1">
              <a:lnSpc>
                <a:spcPct val="80000"/>
              </a:lnSpc>
              <a:buFontTx/>
              <a:buNone/>
            </a:pPr>
            <a:r>
              <a:rPr lang="en-US" altLang="zh-CN" sz="2200" b="1" dirty="0"/>
              <a:t>using namespace </a:t>
            </a:r>
            <a:r>
              <a:rPr lang="en-US" altLang="zh-CN" sz="2200" b="1" dirty="0" err="1"/>
              <a:t>std</a:t>
            </a:r>
            <a:r>
              <a:rPr lang="en-US" altLang="zh-CN" sz="2200" b="1" dirty="0"/>
              <a:t>;</a:t>
            </a:r>
          </a:p>
          <a:p>
            <a:pPr eaLnBrk="1" hangingPunct="1">
              <a:lnSpc>
                <a:spcPct val="80000"/>
              </a:lnSpc>
              <a:buFontTx/>
              <a:buNone/>
            </a:pPr>
            <a:r>
              <a:rPr lang="en-US" altLang="zh-CN" sz="2200" b="1" dirty="0">
                <a:solidFill>
                  <a:srgbClr val="0000CC"/>
                </a:solidFill>
              </a:rPr>
              <a:t>template &lt;class T1,class T2&gt;</a:t>
            </a:r>
          </a:p>
          <a:p>
            <a:pPr eaLnBrk="1" hangingPunct="1">
              <a:lnSpc>
                <a:spcPct val="80000"/>
              </a:lnSpc>
              <a:buFontTx/>
              <a:buNone/>
            </a:pPr>
            <a:r>
              <a:rPr lang="en-US" altLang="zh-CN" sz="2200" b="1" dirty="0">
                <a:solidFill>
                  <a:srgbClr val="FF0000"/>
                </a:solidFill>
              </a:rPr>
              <a:t>T1 max(T1 a,T2 b) {</a:t>
            </a:r>
          </a:p>
          <a:p>
            <a:pPr eaLnBrk="1" hangingPunct="1">
              <a:lnSpc>
                <a:spcPct val="80000"/>
              </a:lnSpc>
              <a:buFontTx/>
              <a:buNone/>
            </a:pPr>
            <a:r>
              <a:rPr lang="en-US" altLang="zh-CN" sz="2200" b="1" dirty="0">
                <a:solidFill>
                  <a:srgbClr val="FF0000"/>
                </a:solidFill>
              </a:rPr>
              <a:t>		return (a&gt;b)?</a:t>
            </a:r>
            <a:r>
              <a:rPr lang="en-US" altLang="zh-CN" sz="2200" b="1" dirty="0" err="1">
                <a:solidFill>
                  <a:srgbClr val="FF0000"/>
                </a:solidFill>
              </a:rPr>
              <a:t>a:b</a:t>
            </a:r>
            <a:r>
              <a:rPr lang="en-US" altLang="zh-CN" sz="2200" b="1" dirty="0">
                <a:solidFill>
                  <a:srgbClr val="FF0000"/>
                </a:solidFill>
              </a:rPr>
              <a:t>;</a:t>
            </a:r>
          </a:p>
          <a:p>
            <a:pPr eaLnBrk="1" hangingPunct="1">
              <a:lnSpc>
                <a:spcPct val="80000"/>
              </a:lnSpc>
              <a:buFontTx/>
              <a:buNone/>
            </a:pPr>
            <a:r>
              <a:rPr lang="en-US" altLang="zh-CN" sz="2200" b="1" dirty="0">
                <a:solidFill>
                  <a:srgbClr val="FF0000"/>
                </a:solidFill>
              </a:rPr>
              <a:t>}</a:t>
            </a:r>
          </a:p>
          <a:p>
            <a:pPr eaLnBrk="1" hangingPunct="1">
              <a:lnSpc>
                <a:spcPct val="80000"/>
              </a:lnSpc>
              <a:buFontTx/>
              <a:buNone/>
            </a:pPr>
            <a:r>
              <a:rPr lang="en-US" altLang="zh-CN" sz="2200" b="1" dirty="0"/>
              <a:t>void main(){</a:t>
            </a:r>
          </a:p>
          <a:p>
            <a:pPr eaLnBrk="1" hangingPunct="1">
              <a:lnSpc>
                <a:spcPct val="80000"/>
              </a:lnSpc>
              <a:buFontTx/>
              <a:buNone/>
            </a:pPr>
            <a:r>
              <a:rPr lang="en-US" altLang="zh-CN" sz="2200" b="1" dirty="0"/>
              <a:t>		double a=2,b=3.4;</a:t>
            </a:r>
          </a:p>
          <a:p>
            <a:pPr eaLnBrk="1" hangingPunct="1">
              <a:lnSpc>
                <a:spcPct val="80000"/>
              </a:lnSpc>
              <a:buFontTx/>
              <a:buNone/>
            </a:pPr>
            <a:r>
              <a:rPr lang="en-US" altLang="zh-CN" sz="2200" b="1" dirty="0"/>
              <a:t>		float  c=5.1,d=3.2;</a:t>
            </a:r>
          </a:p>
          <a:p>
            <a:pPr eaLnBrk="1" hangingPunct="1">
              <a:lnSpc>
                <a:spcPct val="80000"/>
              </a:lnSpc>
              <a:buFontTx/>
              <a:buNone/>
            </a:pPr>
            <a:r>
              <a:rPr lang="en-US" altLang="zh-CN" sz="2200" b="1" dirty="0"/>
              <a:t>		</a:t>
            </a:r>
            <a:r>
              <a:rPr lang="en-US" altLang="zh-CN" sz="2200" b="1" dirty="0" err="1"/>
              <a:t>cout</a:t>
            </a:r>
            <a:r>
              <a:rPr lang="en-US" altLang="zh-CN" sz="2200" b="1" dirty="0"/>
              <a:t>&lt;&lt;"2, 3.2    </a:t>
            </a:r>
            <a:r>
              <a:rPr lang="zh-CN" altLang="en-US" sz="2200" b="1" dirty="0"/>
              <a:t>的最大值是：</a:t>
            </a:r>
            <a:r>
              <a:rPr lang="en-US" altLang="zh-CN" sz="2200" b="1" dirty="0"/>
              <a:t>"</a:t>
            </a:r>
            <a:r>
              <a:rPr lang="zh-CN" altLang="en-US" sz="2200" b="1" dirty="0"/>
              <a:t>   </a:t>
            </a:r>
            <a:endParaRPr lang="en-US" altLang="zh-CN" sz="2200" b="1" dirty="0"/>
          </a:p>
          <a:p>
            <a:pPr eaLnBrk="1" hangingPunct="1">
              <a:lnSpc>
                <a:spcPct val="80000"/>
              </a:lnSpc>
              <a:buFontTx/>
              <a:buNone/>
            </a:pPr>
            <a:r>
              <a:rPr lang="en-US" altLang="zh-CN" sz="2200" b="1" dirty="0"/>
              <a:t>                 &lt;&lt;max(2,3.2)&lt;&lt;</a:t>
            </a:r>
            <a:r>
              <a:rPr lang="en-US" altLang="zh-CN" sz="2200" b="1" dirty="0" err="1"/>
              <a:t>endl</a:t>
            </a:r>
            <a:r>
              <a:rPr lang="en-US" altLang="zh-CN" sz="2200" b="1" dirty="0"/>
              <a:t>;</a:t>
            </a:r>
          </a:p>
          <a:p>
            <a:pPr eaLnBrk="1" hangingPunct="1">
              <a:lnSpc>
                <a:spcPct val="80000"/>
              </a:lnSpc>
              <a:buFontTx/>
              <a:buNone/>
            </a:pPr>
            <a:r>
              <a:rPr lang="en-US" altLang="zh-CN" sz="2200" b="1" dirty="0"/>
              <a:t>		</a:t>
            </a:r>
            <a:r>
              <a:rPr lang="en-US" altLang="zh-CN" sz="2200" b="1" dirty="0" err="1"/>
              <a:t>cout</a:t>
            </a:r>
            <a:r>
              <a:rPr lang="en-US" altLang="zh-CN" sz="2200" b="1" dirty="0"/>
              <a:t>&lt;&lt;"a, c    </a:t>
            </a:r>
            <a:r>
              <a:rPr lang="zh-CN" altLang="en-US" sz="2200" b="1" dirty="0"/>
              <a:t>的最大值是：</a:t>
            </a:r>
            <a:r>
              <a:rPr lang="en-US" altLang="zh-CN" sz="2200" b="1" dirty="0"/>
              <a:t>"&lt;&lt;max(</a:t>
            </a:r>
            <a:r>
              <a:rPr lang="en-US" altLang="zh-CN" sz="2200" b="1" dirty="0" err="1"/>
              <a:t>a,c</a:t>
            </a:r>
            <a:r>
              <a:rPr lang="en-US" altLang="zh-CN" sz="2200" b="1" dirty="0"/>
              <a:t>)&lt;&lt;</a:t>
            </a:r>
            <a:r>
              <a:rPr lang="en-US" altLang="zh-CN" sz="2200" b="1" dirty="0" err="1"/>
              <a:t>endl</a:t>
            </a:r>
            <a:r>
              <a:rPr lang="en-US" altLang="zh-CN" sz="2200" b="1" dirty="0"/>
              <a:t>;</a:t>
            </a:r>
          </a:p>
          <a:p>
            <a:pPr eaLnBrk="1" hangingPunct="1">
              <a:lnSpc>
                <a:spcPct val="80000"/>
              </a:lnSpc>
              <a:buFontTx/>
              <a:buNone/>
            </a:pPr>
            <a:r>
              <a:rPr lang="en-US" altLang="zh-CN" sz="2200" b="1" dirty="0"/>
              <a:t>		</a:t>
            </a:r>
            <a:r>
              <a:rPr lang="en-US" altLang="zh-CN" sz="2200" b="1" dirty="0" err="1"/>
              <a:t>cout</a:t>
            </a:r>
            <a:r>
              <a:rPr lang="en-US" altLang="zh-CN" sz="2200" b="1" dirty="0"/>
              <a:t>&lt;&lt;"'a', 3    </a:t>
            </a:r>
            <a:r>
              <a:rPr lang="zh-CN" altLang="en-US" sz="2200" b="1" dirty="0"/>
              <a:t>的最大值是：</a:t>
            </a:r>
            <a:r>
              <a:rPr lang="en-US" altLang="zh-CN" sz="2200" b="1" dirty="0"/>
              <a:t>"&lt;&lt;max('a',3)&lt;&lt;</a:t>
            </a:r>
            <a:r>
              <a:rPr lang="en-US" altLang="zh-CN" sz="2200" b="1" dirty="0" err="1"/>
              <a:t>endl</a:t>
            </a:r>
            <a:r>
              <a:rPr lang="en-US" altLang="zh-CN" sz="2200" b="1" dirty="0"/>
              <a:t>;</a:t>
            </a:r>
          </a:p>
          <a:p>
            <a:pPr eaLnBrk="1" hangingPunct="1">
              <a:lnSpc>
                <a:spcPct val="80000"/>
              </a:lnSpc>
              <a:buFontTx/>
              <a:buNone/>
            </a:pPr>
            <a:r>
              <a:rPr lang="en-US" altLang="zh-CN" sz="2200" b="1" dirty="0"/>
              <a:t>}	</a:t>
            </a:r>
            <a:r>
              <a:rPr lang="en-US" altLang="zh-CN" sz="2400" dirty="0"/>
              <a:t> </a:t>
            </a:r>
            <a:endParaRPr lang="zh-CN" altLang="en-US" sz="2400" dirty="0"/>
          </a:p>
        </p:txBody>
      </p:sp>
    </p:spTree>
    <p:extLst>
      <p:ext uri="{BB962C8B-B14F-4D97-AF65-F5344CB8AC3E}">
        <p14:creationId xmlns:p14="http://schemas.microsoft.com/office/powerpoint/2010/main" val="104929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xEl>
                                              <p:pRg st="3" end="3"/>
                                            </p:txEl>
                                          </p:spTgt>
                                        </p:tgtEl>
                                        <p:attrNameLst>
                                          <p:attrName>style.visibility</p:attrName>
                                        </p:attrNameLst>
                                      </p:cBhvr>
                                      <p:to>
                                        <p:strVal val="visible"/>
                                      </p:to>
                                    </p:set>
                                    <p:anim calcmode="lin" valueType="num">
                                      <p:cBhvr additive="base">
                                        <p:cTn id="7" dur="500" fill="hold"/>
                                        <p:tgtEl>
                                          <p:spTgt spid="2457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78">
                                            <p:txEl>
                                              <p:pRg st="4" end="4"/>
                                            </p:txEl>
                                          </p:spTgt>
                                        </p:tgtEl>
                                        <p:attrNameLst>
                                          <p:attrName>style.visibility</p:attrName>
                                        </p:attrNameLst>
                                      </p:cBhvr>
                                      <p:to>
                                        <p:strVal val="visible"/>
                                      </p:to>
                                    </p:set>
                                    <p:anim calcmode="lin" valueType="num">
                                      <p:cBhvr additive="base">
                                        <p:cTn id="11" dur="500" fill="hold"/>
                                        <p:tgtEl>
                                          <p:spTgt spid="2457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7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11560" y="116632"/>
            <a:ext cx="7772400" cy="7200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GB" altLang="zh-CN" sz="3600" b="1" dirty="0">
                <a:solidFill>
                  <a:srgbClr val="C00000"/>
                </a:solidFill>
              </a:rPr>
              <a:t>7.1 </a:t>
            </a:r>
            <a:r>
              <a:rPr lang="en-GB" altLang="zh-CN" sz="3600" b="1" dirty="0" smtClean="0">
                <a:solidFill>
                  <a:srgbClr val="C00000"/>
                </a:solidFill>
              </a:rPr>
              <a:t> </a:t>
            </a:r>
            <a:r>
              <a:rPr lang="zh-CN" altLang="en-GB" sz="3600" b="1" dirty="0" smtClean="0">
                <a:solidFill>
                  <a:srgbClr val="C00000"/>
                </a:solidFill>
              </a:rPr>
              <a:t>模板</a:t>
            </a:r>
            <a:r>
              <a:rPr lang="zh-CN" altLang="en-GB" sz="3600" b="1" dirty="0">
                <a:solidFill>
                  <a:srgbClr val="C00000"/>
                </a:solidFill>
              </a:rPr>
              <a:t>的概念</a:t>
            </a:r>
            <a:endParaRPr lang="zh-CN" altLang="en-US" sz="3600" b="1" dirty="0">
              <a:solidFill>
                <a:srgbClr val="C00000"/>
              </a:solidFill>
            </a:endParaRPr>
          </a:p>
        </p:txBody>
      </p:sp>
      <p:sp>
        <p:nvSpPr>
          <p:cNvPr id="3075" name="Rectangle 3"/>
          <p:cNvSpPr>
            <a:spLocks noGrp="1" noChangeArrowheads="1"/>
          </p:cNvSpPr>
          <p:nvPr>
            <p:ph type="body" idx="1"/>
          </p:nvPr>
        </p:nvSpPr>
        <p:spPr>
          <a:xfrm>
            <a:off x="467544" y="1124744"/>
            <a:ext cx="8424936" cy="4683125"/>
          </a:xfrm>
        </p:spPr>
        <p:txBody>
          <a:bodyPr/>
          <a:lstStyle/>
          <a:p>
            <a:pPr eaLnBrk="1" hangingPunct="1">
              <a:lnSpc>
                <a:spcPct val="90000"/>
              </a:lnSpc>
              <a:buFontTx/>
              <a:buNone/>
            </a:pPr>
            <a:r>
              <a:rPr lang="en-US" altLang="zh-CN" sz="2800" b="1" dirty="0" smtClean="0">
                <a:solidFill>
                  <a:srgbClr val="0000CC"/>
                </a:solidFill>
              </a:rPr>
              <a:t>1. </a:t>
            </a:r>
            <a:r>
              <a:rPr lang="zh-CN" altLang="en-US" sz="2800" b="1" dirty="0" smtClean="0">
                <a:solidFill>
                  <a:srgbClr val="0000CC"/>
                </a:solidFill>
              </a:rPr>
              <a:t>有关</a:t>
            </a:r>
            <a:r>
              <a:rPr lang="zh-CN" altLang="en-US" sz="2800" b="1" dirty="0">
                <a:solidFill>
                  <a:srgbClr val="0000CC"/>
                </a:solidFill>
              </a:rPr>
              <a:t>模板的几个重要概念</a:t>
            </a:r>
          </a:p>
          <a:p>
            <a:pPr marL="457200" lvl="1" indent="0" eaLnBrk="1" hangingPunct="1">
              <a:lnSpc>
                <a:spcPct val="90000"/>
              </a:lnSpc>
              <a:buNone/>
            </a:pPr>
            <a:r>
              <a:rPr lang="zh-CN" altLang="en-US" sz="2400" b="1" dirty="0">
                <a:solidFill>
                  <a:srgbClr val="FF0000"/>
                </a:solidFill>
              </a:rPr>
              <a:t>（</a:t>
            </a:r>
            <a:r>
              <a:rPr lang="en-US" altLang="zh-CN" sz="2400" b="1" dirty="0">
                <a:solidFill>
                  <a:srgbClr val="FF0000"/>
                </a:solidFill>
              </a:rPr>
              <a:t>1）</a:t>
            </a:r>
            <a:r>
              <a:rPr lang="zh-CN" altLang="en-US" sz="2400" b="1" dirty="0">
                <a:solidFill>
                  <a:srgbClr val="FF0000"/>
                </a:solidFill>
              </a:rPr>
              <a:t>模板</a:t>
            </a:r>
            <a:endParaRPr lang="en-US" altLang="zh-CN" sz="2400" b="1" dirty="0">
              <a:solidFill>
                <a:srgbClr val="FF0000"/>
              </a:solidFill>
            </a:endParaRPr>
          </a:p>
          <a:p>
            <a:pPr lvl="1" eaLnBrk="1" hangingPunct="1">
              <a:lnSpc>
                <a:spcPct val="90000"/>
              </a:lnSpc>
            </a:pPr>
            <a:r>
              <a:rPr lang="zh-CN" altLang="en-US" sz="2200" b="1" dirty="0"/>
              <a:t>模板是对具有相同特性的函数或类的再抽象，模板是一种参数多态性的工具，可以为逻辑功能相同而类型不同的程序提供一种代码共享的机制。</a:t>
            </a:r>
          </a:p>
          <a:p>
            <a:pPr lvl="1" eaLnBrk="1" hangingPunct="1">
              <a:lnSpc>
                <a:spcPct val="90000"/>
              </a:lnSpc>
            </a:pPr>
            <a:r>
              <a:rPr lang="zh-CN" altLang="en-US" sz="2200" b="1" dirty="0"/>
              <a:t>一个模板并非一个实实在在的函数或类，仅仅是一个函数或类的描述，但它可以接受数据类型作为其调用参数并生成可用的函数或类，是参数化的函数和类，是创建函数或类的自动化工具。</a:t>
            </a:r>
          </a:p>
          <a:p>
            <a:pPr marL="457200" lvl="1" indent="0" eaLnBrk="1" hangingPunct="1">
              <a:lnSpc>
                <a:spcPct val="90000"/>
              </a:lnSpc>
              <a:buNone/>
            </a:pPr>
            <a:r>
              <a:rPr lang="zh-CN" altLang="en-US" sz="2400" b="1" dirty="0">
                <a:solidFill>
                  <a:srgbClr val="FF0000"/>
                </a:solidFill>
              </a:rPr>
              <a:t>（</a:t>
            </a:r>
            <a:r>
              <a:rPr lang="en-US" altLang="zh-CN" sz="2400" b="1" dirty="0">
                <a:solidFill>
                  <a:srgbClr val="FF0000"/>
                </a:solidFill>
              </a:rPr>
              <a:t>2）</a:t>
            </a:r>
            <a:r>
              <a:rPr lang="zh-CN" altLang="en-US" sz="2400" b="1" dirty="0">
                <a:solidFill>
                  <a:srgbClr val="FF0000"/>
                </a:solidFill>
              </a:rPr>
              <a:t>模板的类型</a:t>
            </a:r>
          </a:p>
          <a:p>
            <a:pPr lvl="1" eaLnBrk="1" hangingPunct="1">
              <a:lnSpc>
                <a:spcPct val="90000"/>
              </a:lnSpc>
            </a:pPr>
            <a:r>
              <a:rPr lang="zh-CN" altLang="en-US" sz="2200" b="1" dirty="0"/>
              <a:t>函数模板</a:t>
            </a:r>
          </a:p>
          <a:p>
            <a:pPr lvl="1" eaLnBrk="1" hangingPunct="1">
              <a:lnSpc>
                <a:spcPct val="90000"/>
              </a:lnSpc>
            </a:pPr>
            <a:r>
              <a:rPr lang="zh-CN" altLang="en-US" sz="2200" b="1" dirty="0"/>
              <a:t>类模板</a:t>
            </a:r>
          </a:p>
        </p:txBody>
      </p:sp>
    </p:spTree>
    <p:extLst>
      <p:ext uri="{BB962C8B-B14F-4D97-AF65-F5344CB8AC3E}">
        <p14:creationId xmlns:p14="http://schemas.microsoft.com/office/powerpoint/2010/main" val="1088552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animEffect transition="in" filter="fade">
                                      <p:cBhvr>
                                        <p:cTn id="7" dur="1000"/>
                                        <p:tgtEl>
                                          <p:spTgt spid="3075">
                                            <p:txEl>
                                              <p:pRg st="2" end="2"/>
                                            </p:txEl>
                                          </p:spTgt>
                                        </p:tgtEl>
                                      </p:cBhvr>
                                    </p:animEffect>
                                    <p:anim calcmode="lin" valueType="num">
                                      <p:cBhvr>
                                        <p:cTn id="8" dur="1000" fill="hold"/>
                                        <p:tgtEl>
                                          <p:spTgt spid="307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0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5">
                                            <p:txEl>
                                              <p:pRg st="3" end="3"/>
                                            </p:txEl>
                                          </p:spTgt>
                                        </p:tgtEl>
                                        <p:attrNameLst>
                                          <p:attrName>style.visibility</p:attrName>
                                        </p:attrNameLst>
                                      </p:cBhvr>
                                      <p:to>
                                        <p:strVal val="visible"/>
                                      </p:to>
                                    </p:set>
                                    <p:animEffect transition="in" filter="fade">
                                      <p:cBhvr>
                                        <p:cTn id="14" dur="1000"/>
                                        <p:tgtEl>
                                          <p:spTgt spid="3075">
                                            <p:txEl>
                                              <p:pRg st="3" end="3"/>
                                            </p:txEl>
                                          </p:spTgt>
                                        </p:tgtEl>
                                      </p:cBhvr>
                                    </p:animEffect>
                                    <p:anim calcmode="lin" valueType="num">
                                      <p:cBhvr>
                                        <p:cTn id="15" dur="1000" fill="hold"/>
                                        <p:tgtEl>
                                          <p:spTgt spid="307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0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5">
                                            <p:txEl>
                                              <p:pRg st="4" end="4"/>
                                            </p:txEl>
                                          </p:spTgt>
                                        </p:tgtEl>
                                        <p:attrNameLst>
                                          <p:attrName>style.visibility</p:attrName>
                                        </p:attrNameLst>
                                      </p:cBhvr>
                                      <p:to>
                                        <p:strVal val="visible"/>
                                      </p:to>
                                    </p:set>
                                    <p:animEffect transition="in" filter="fade">
                                      <p:cBhvr>
                                        <p:cTn id="21" dur="1000"/>
                                        <p:tgtEl>
                                          <p:spTgt spid="3075">
                                            <p:txEl>
                                              <p:pRg st="4" end="4"/>
                                            </p:txEl>
                                          </p:spTgt>
                                        </p:tgtEl>
                                      </p:cBhvr>
                                    </p:animEffect>
                                    <p:anim calcmode="lin" valueType="num">
                                      <p:cBhvr>
                                        <p:cTn id="22" dur="1000" fill="hold"/>
                                        <p:tgtEl>
                                          <p:spTgt spid="307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0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75">
                                            <p:txEl>
                                              <p:pRg st="5" end="5"/>
                                            </p:txEl>
                                          </p:spTgt>
                                        </p:tgtEl>
                                        <p:attrNameLst>
                                          <p:attrName>style.visibility</p:attrName>
                                        </p:attrNameLst>
                                      </p:cBhvr>
                                      <p:to>
                                        <p:strVal val="visible"/>
                                      </p:to>
                                    </p:set>
                                    <p:animEffect transition="in" filter="fade">
                                      <p:cBhvr>
                                        <p:cTn id="28" dur="1000"/>
                                        <p:tgtEl>
                                          <p:spTgt spid="3075">
                                            <p:txEl>
                                              <p:pRg st="5" end="5"/>
                                            </p:txEl>
                                          </p:spTgt>
                                        </p:tgtEl>
                                      </p:cBhvr>
                                    </p:animEffect>
                                    <p:anim calcmode="lin" valueType="num">
                                      <p:cBhvr>
                                        <p:cTn id="29" dur="1000" fill="hold"/>
                                        <p:tgtEl>
                                          <p:spTgt spid="307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07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5">
                                            <p:txEl>
                                              <p:pRg st="6" end="6"/>
                                            </p:txEl>
                                          </p:spTgt>
                                        </p:tgtEl>
                                        <p:attrNameLst>
                                          <p:attrName>style.visibility</p:attrName>
                                        </p:attrNameLst>
                                      </p:cBhvr>
                                      <p:to>
                                        <p:strVal val="visible"/>
                                      </p:to>
                                    </p:set>
                                    <p:animEffect transition="in" filter="fade">
                                      <p:cBhvr>
                                        <p:cTn id="35" dur="1000"/>
                                        <p:tgtEl>
                                          <p:spTgt spid="3075">
                                            <p:txEl>
                                              <p:pRg st="6" end="6"/>
                                            </p:txEl>
                                          </p:spTgt>
                                        </p:tgtEl>
                                      </p:cBhvr>
                                    </p:animEffect>
                                    <p:anim calcmode="lin" valueType="num">
                                      <p:cBhvr>
                                        <p:cTn id="36" dur="1000" fill="hold"/>
                                        <p:tgtEl>
                                          <p:spTgt spid="307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07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286867" y="1952836"/>
            <a:ext cx="4052323" cy="4905164"/>
          </a:xfrm>
        </p:spPr>
        <p:txBody>
          <a:bodyPr/>
          <a:lstStyle/>
          <a:p>
            <a:pPr eaLnBrk="1" hangingPunct="1">
              <a:buFontTx/>
              <a:buNone/>
            </a:pPr>
            <a:r>
              <a:rPr lang="en-US" altLang="zh-CN" sz="2000" b="1" dirty="0" smtClean="0">
                <a:solidFill>
                  <a:srgbClr val="FF0000"/>
                </a:solidFill>
              </a:rPr>
              <a:t>【</a:t>
            </a:r>
            <a:r>
              <a:rPr lang="zh-CN" altLang="en-US" sz="2000" b="1" dirty="0">
                <a:solidFill>
                  <a:srgbClr val="FF0000"/>
                </a:solidFill>
              </a:rPr>
              <a:t>例</a:t>
            </a:r>
            <a:r>
              <a:rPr lang="en-US" altLang="zh-CN" sz="2000" b="1" dirty="0">
                <a:solidFill>
                  <a:srgbClr val="FF0000"/>
                </a:solidFill>
              </a:rPr>
              <a:t>7-3】  </a:t>
            </a:r>
            <a:r>
              <a:rPr lang="zh-CN" altLang="en-US" sz="2000" b="1" dirty="0">
                <a:solidFill>
                  <a:srgbClr val="FF0000"/>
                </a:solidFill>
              </a:rPr>
              <a:t>用函数模板实现数组的选择法</a:t>
            </a:r>
            <a:r>
              <a:rPr lang="zh-CN" altLang="en-US" sz="2000" b="1" dirty="0" smtClean="0">
                <a:solidFill>
                  <a:srgbClr val="FF0000"/>
                </a:solidFill>
              </a:rPr>
              <a:t>排序</a:t>
            </a:r>
            <a:endParaRPr lang="zh-CN" altLang="en-US" sz="2000" b="1" dirty="0">
              <a:solidFill>
                <a:srgbClr val="FF0000"/>
              </a:solidFill>
            </a:endParaRPr>
          </a:p>
          <a:p>
            <a:pPr eaLnBrk="1" hangingPunct="1">
              <a:lnSpc>
                <a:spcPct val="80000"/>
              </a:lnSpc>
              <a:buFontTx/>
              <a:buNone/>
            </a:pPr>
            <a:r>
              <a:rPr lang="en-US" altLang="zh-CN" sz="1800" b="1" dirty="0" smtClean="0"/>
              <a:t>#</a:t>
            </a:r>
            <a:r>
              <a:rPr lang="en-US" altLang="zh-CN" sz="1800" b="1" dirty="0"/>
              <a:t>include &lt;</a:t>
            </a:r>
            <a:r>
              <a:rPr lang="en-US" altLang="zh-CN" sz="1800" b="1" dirty="0" err="1"/>
              <a:t>iostream</a:t>
            </a:r>
            <a:r>
              <a:rPr lang="en-US" altLang="zh-CN" sz="1800" b="1" dirty="0"/>
              <a:t>&gt;</a:t>
            </a:r>
          </a:p>
          <a:p>
            <a:pPr eaLnBrk="1" hangingPunct="1">
              <a:lnSpc>
                <a:spcPct val="80000"/>
              </a:lnSpc>
              <a:buFontTx/>
              <a:buNone/>
            </a:pPr>
            <a:r>
              <a:rPr lang="en-US" altLang="zh-CN" sz="1800" b="1" dirty="0"/>
              <a:t>using namespace </a:t>
            </a:r>
            <a:r>
              <a:rPr lang="en-US" altLang="zh-CN" sz="1800" b="1" dirty="0" err="1"/>
              <a:t>std</a:t>
            </a:r>
            <a:r>
              <a:rPr lang="en-US" altLang="zh-CN" sz="1800" b="1" dirty="0"/>
              <a:t>;</a:t>
            </a:r>
          </a:p>
          <a:p>
            <a:pPr eaLnBrk="1" hangingPunct="1">
              <a:lnSpc>
                <a:spcPct val="80000"/>
              </a:lnSpc>
              <a:buFontTx/>
              <a:buNone/>
            </a:pPr>
            <a:r>
              <a:rPr lang="en-US" altLang="zh-CN" sz="1800" b="1" dirty="0">
                <a:solidFill>
                  <a:srgbClr val="0000CC"/>
                </a:solidFill>
              </a:rPr>
              <a:t>template &lt;class T&gt;</a:t>
            </a:r>
          </a:p>
          <a:p>
            <a:pPr eaLnBrk="1" hangingPunct="1">
              <a:lnSpc>
                <a:spcPct val="80000"/>
              </a:lnSpc>
              <a:buFontTx/>
              <a:buNone/>
            </a:pPr>
            <a:r>
              <a:rPr lang="en-US" altLang="zh-CN" sz="1800" b="1" dirty="0">
                <a:solidFill>
                  <a:srgbClr val="0000CC"/>
                </a:solidFill>
              </a:rPr>
              <a:t>void sort(</a:t>
            </a:r>
            <a:r>
              <a:rPr lang="en-US" altLang="zh-CN" sz="1800" b="1" dirty="0">
                <a:solidFill>
                  <a:srgbClr val="FF0000"/>
                </a:solidFill>
              </a:rPr>
              <a:t>T</a:t>
            </a:r>
            <a:r>
              <a:rPr lang="en-US" altLang="zh-CN" sz="1800" b="1" dirty="0">
                <a:solidFill>
                  <a:srgbClr val="0000CC"/>
                </a:solidFill>
              </a:rPr>
              <a:t> </a:t>
            </a:r>
            <a:r>
              <a:rPr lang="en-US" altLang="zh-CN" sz="1800" b="1" dirty="0">
                <a:solidFill>
                  <a:srgbClr val="FF0000"/>
                </a:solidFill>
              </a:rPr>
              <a:t>&amp;</a:t>
            </a:r>
            <a:r>
              <a:rPr lang="en-US" altLang="zh-CN" sz="1800" b="1" dirty="0">
                <a:solidFill>
                  <a:srgbClr val="0000CC"/>
                </a:solidFill>
              </a:rPr>
              <a:t> a</a:t>
            </a:r>
            <a:r>
              <a:rPr lang="en-US" altLang="zh-CN" sz="1800" b="1" dirty="0" smtClean="0">
                <a:solidFill>
                  <a:srgbClr val="0000CC"/>
                </a:solidFill>
              </a:rPr>
              <a:t>, </a:t>
            </a:r>
            <a:r>
              <a:rPr lang="en-US" altLang="zh-CN" sz="1800" b="1" dirty="0" err="1" smtClean="0">
                <a:solidFill>
                  <a:srgbClr val="FF0000"/>
                </a:solidFill>
              </a:rPr>
              <a:t>int</a:t>
            </a:r>
            <a:r>
              <a:rPr lang="en-US" altLang="zh-CN" sz="1800" b="1" dirty="0" smtClean="0">
                <a:solidFill>
                  <a:srgbClr val="FF0000"/>
                </a:solidFill>
              </a:rPr>
              <a:t> </a:t>
            </a:r>
            <a:r>
              <a:rPr lang="en-US" altLang="zh-CN" sz="1800" b="1" dirty="0">
                <a:solidFill>
                  <a:srgbClr val="0000CC"/>
                </a:solidFill>
              </a:rPr>
              <a:t>n) </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	</a:t>
            </a:r>
            <a:r>
              <a:rPr lang="en-US" altLang="zh-CN" sz="1800" b="1" dirty="0" smtClean="0"/>
              <a:t>for </a:t>
            </a:r>
            <a:r>
              <a:rPr lang="en-US" altLang="zh-CN" sz="1800" b="1" dirty="0"/>
              <a:t>(</a:t>
            </a:r>
            <a:r>
              <a:rPr lang="en-US" altLang="zh-CN" sz="1800" b="1" dirty="0" err="1"/>
              <a:t>int</a:t>
            </a:r>
            <a:r>
              <a:rPr lang="en-US" altLang="zh-CN" sz="1800" b="1" dirty="0"/>
              <a:t> </a:t>
            </a:r>
            <a:r>
              <a:rPr lang="en-US" altLang="zh-CN" sz="1800" b="1" dirty="0" err="1"/>
              <a:t>i</a:t>
            </a:r>
            <a:r>
              <a:rPr lang="en-US" altLang="zh-CN" sz="1800" b="1" dirty="0"/>
              <a:t>=0;i&lt;</a:t>
            </a:r>
            <a:r>
              <a:rPr lang="en-US" altLang="zh-CN" sz="1800" b="1" dirty="0" err="1"/>
              <a:t>n;i</a:t>
            </a:r>
            <a:r>
              <a:rPr lang="en-US" altLang="zh-CN" sz="1800" b="1" dirty="0"/>
              <a:t>++){</a:t>
            </a:r>
          </a:p>
          <a:p>
            <a:pPr eaLnBrk="1" hangingPunct="1">
              <a:lnSpc>
                <a:spcPct val="80000"/>
              </a:lnSpc>
              <a:buFontTx/>
              <a:buNone/>
            </a:pPr>
            <a:r>
              <a:rPr lang="en-US" altLang="zh-CN" sz="1800" b="1" dirty="0"/>
              <a:t>		</a:t>
            </a:r>
            <a:r>
              <a:rPr lang="en-US" altLang="zh-CN" sz="1800" b="1" dirty="0" err="1" smtClean="0"/>
              <a:t>int</a:t>
            </a:r>
            <a:r>
              <a:rPr lang="en-US" altLang="zh-CN" sz="1800" b="1" dirty="0" smtClean="0"/>
              <a:t> </a:t>
            </a:r>
            <a:r>
              <a:rPr lang="en-US" altLang="zh-CN" sz="1800" b="1" dirty="0"/>
              <a:t>p=</a:t>
            </a:r>
            <a:r>
              <a:rPr lang="en-US" altLang="zh-CN" sz="1800" b="1" dirty="0" err="1"/>
              <a:t>i</a:t>
            </a:r>
            <a:r>
              <a:rPr lang="en-US" altLang="zh-CN" sz="1800" b="1" dirty="0"/>
              <a:t>;</a:t>
            </a:r>
          </a:p>
          <a:p>
            <a:pPr eaLnBrk="1" hangingPunct="1">
              <a:lnSpc>
                <a:spcPct val="80000"/>
              </a:lnSpc>
              <a:buFontTx/>
              <a:buNone/>
            </a:pPr>
            <a:r>
              <a:rPr lang="en-US" altLang="zh-CN" sz="1800" b="1" dirty="0"/>
              <a:t>		for(</a:t>
            </a:r>
            <a:r>
              <a:rPr lang="en-US" altLang="zh-CN" sz="1800" b="1" dirty="0" err="1"/>
              <a:t>int</a:t>
            </a:r>
            <a:r>
              <a:rPr lang="en-US" altLang="zh-CN" sz="1800" b="1" dirty="0"/>
              <a:t> j=</a:t>
            </a:r>
            <a:r>
              <a:rPr lang="en-US" altLang="zh-CN" sz="1800" b="1" dirty="0" err="1"/>
              <a:t>i;j</a:t>
            </a:r>
            <a:r>
              <a:rPr lang="en-US" altLang="zh-CN" sz="1800" b="1" dirty="0"/>
              <a:t>&lt;</a:t>
            </a:r>
            <a:r>
              <a:rPr lang="en-US" altLang="zh-CN" sz="1800" b="1" dirty="0" err="1"/>
              <a:t>n;j</a:t>
            </a:r>
            <a:r>
              <a:rPr lang="en-US" altLang="zh-CN" sz="1800" b="1" dirty="0"/>
              <a:t>++)</a:t>
            </a:r>
          </a:p>
          <a:p>
            <a:pPr lvl="3" eaLnBrk="1" hangingPunct="1">
              <a:lnSpc>
                <a:spcPct val="80000"/>
              </a:lnSpc>
              <a:buFontTx/>
              <a:buNone/>
            </a:pPr>
            <a:r>
              <a:rPr lang="en-US" altLang="zh-CN" sz="1800" b="1" dirty="0"/>
              <a:t>if(a[p]&lt;a[j])</a:t>
            </a:r>
          </a:p>
          <a:p>
            <a:pPr lvl="3" eaLnBrk="1" hangingPunct="1">
              <a:lnSpc>
                <a:spcPct val="80000"/>
              </a:lnSpc>
              <a:buFontTx/>
              <a:buNone/>
            </a:pPr>
            <a:r>
              <a:rPr lang="en-US" altLang="zh-CN" sz="1800" b="1" dirty="0" smtClean="0"/>
              <a:t>p=j;</a:t>
            </a:r>
          </a:p>
          <a:p>
            <a:pPr marL="342900" lvl="3" indent="-342900" eaLnBrk="1" hangingPunct="1">
              <a:lnSpc>
                <a:spcPct val="80000"/>
              </a:lnSpc>
              <a:buNone/>
            </a:pPr>
            <a:r>
              <a:rPr lang="en-US" altLang="zh-CN" sz="1800" b="1" dirty="0" smtClean="0">
                <a:cs typeface="+mn-cs"/>
              </a:rPr>
              <a:t>		</a:t>
            </a:r>
            <a:r>
              <a:rPr lang="en-US" altLang="zh-CN" sz="1800" b="1" dirty="0" err="1" smtClean="0">
                <a:cs typeface="+mn-cs"/>
              </a:rPr>
              <a:t>int</a:t>
            </a:r>
            <a:r>
              <a:rPr lang="en-US" altLang="zh-CN" sz="1800" b="1" dirty="0" smtClean="0">
                <a:cs typeface="+mn-cs"/>
              </a:rPr>
              <a:t> </a:t>
            </a:r>
            <a:r>
              <a:rPr lang="en-US" altLang="zh-CN" sz="1800" b="1" dirty="0">
                <a:cs typeface="+mn-cs"/>
              </a:rPr>
              <a:t>t=a[</a:t>
            </a:r>
            <a:r>
              <a:rPr lang="en-US" altLang="zh-CN" sz="1800" b="1" dirty="0" err="1">
                <a:cs typeface="+mn-cs"/>
              </a:rPr>
              <a:t>i</a:t>
            </a:r>
            <a:r>
              <a:rPr lang="en-US" altLang="zh-CN" sz="1800" b="1" dirty="0" smtClean="0">
                <a:cs typeface="+mn-cs"/>
              </a:rPr>
              <a:t>];</a:t>
            </a:r>
            <a:endParaRPr lang="en-US" altLang="zh-CN" sz="1800" b="1" dirty="0">
              <a:cs typeface="+mn-cs"/>
            </a:endParaRPr>
          </a:p>
          <a:p>
            <a:pPr marL="342900" lvl="3" indent="-342900" eaLnBrk="1" hangingPunct="1">
              <a:lnSpc>
                <a:spcPct val="80000"/>
              </a:lnSpc>
              <a:buNone/>
            </a:pPr>
            <a:r>
              <a:rPr lang="en-US" altLang="zh-CN" sz="1800" b="1" dirty="0">
                <a:cs typeface="+mn-cs"/>
              </a:rPr>
              <a:t>	</a:t>
            </a:r>
            <a:r>
              <a:rPr lang="en-US" altLang="zh-CN" sz="1800" b="1" dirty="0" smtClean="0">
                <a:cs typeface="+mn-cs"/>
              </a:rPr>
              <a:t>	</a:t>
            </a:r>
            <a:r>
              <a:rPr lang="en-US" altLang="zh-CN" sz="1800" b="1" dirty="0" smtClean="0"/>
              <a:t>a[</a:t>
            </a:r>
            <a:r>
              <a:rPr lang="en-US" altLang="zh-CN" sz="1800" b="1" dirty="0" err="1" smtClean="0"/>
              <a:t>i</a:t>
            </a:r>
            <a:r>
              <a:rPr lang="en-US" altLang="zh-CN" sz="1800" b="1" dirty="0"/>
              <a:t>]=a[p</a:t>
            </a:r>
            <a:r>
              <a:rPr lang="en-US" altLang="zh-CN" sz="1800" b="1" dirty="0" smtClean="0"/>
              <a:t>];</a:t>
            </a:r>
            <a:endParaRPr lang="en-US" altLang="zh-CN" sz="1800" b="1" dirty="0"/>
          </a:p>
          <a:p>
            <a:pPr marL="342900" lvl="3" indent="-342900" eaLnBrk="1" hangingPunct="1">
              <a:lnSpc>
                <a:spcPct val="80000"/>
              </a:lnSpc>
              <a:buNone/>
            </a:pPr>
            <a:r>
              <a:rPr lang="en-US" altLang="zh-CN" sz="1800" b="1" dirty="0"/>
              <a:t>	</a:t>
            </a:r>
            <a:r>
              <a:rPr lang="en-US" altLang="zh-CN" sz="1800" b="1" dirty="0" smtClean="0"/>
              <a:t>	a[p</a:t>
            </a:r>
            <a:r>
              <a:rPr lang="en-US" altLang="zh-CN" sz="1800" b="1" dirty="0"/>
              <a:t>]=t;</a:t>
            </a:r>
          </a:p>
          <a:p>
            <a:pPr eaLnBrk="1" hangingPunct="1">
              <a:lnSpc>
                <a:spcPct val="80000"/>
              </a:lnSpc>
              <a:buFontTx/>
              <a:buNone/>
            </a:pPr>
            <a:r>
              <a:rPr lang="en-US" altLang="zh-CN" sz="1800" b="1" dirty="0"/>
              <a:t>	</a:t>
            </a:r>
            <a:r>
              <a:rPr lang="en-US" altLang="zh-CN" sz="1800" b="1" dirty="0" smtClean="0"/>
              <a:t>}</a:t>
            </a:r>
            <a:endParaRPr lang="en-US" altLang="zh-CN" sz="1800" b="1" dirty="0"/>
          </a:p>
          <a:p>
            <a:pPr eaLnBrk="1" hangingPunct="1">
              <a:lnSpc>
                <a:spcPct val="80000"/>
              </a:lnSpc>
              <a:buFontTx/>
              <a:buNone/>
            </a:pPr>
            <a:r>
              <a:rPr lang="en-US" altLang="zh-CN" sz="1800" b="1" dirty="0"/>
              <a:t>}</a:t>
            </a:r>
            <a:endParaRPr lang="zh-CN" altLang="en-US" sz="1800" b="1" dirty="0"/>
          </a:p>
        </p:txBody>
      </p:sp>
      <p:sp>
        <p:nvSpPr>
          <p:cNvPr id="2" name="对话气泡: 矩形 1"/>
          <p:cNvSpPr/>
          <p:nvPr/>
        </p:nvSpPr>
        <p:spPr>
          <a:xfrm>
            <a:off x="2840512" y="2663535"/>
            <a:ext cx="1567539" cy="697767"/>
          </a:xfrm>
          <a:prstGeom prst="wedgeRectCallout">
            <a:avLst>
              <a:gd name="adj1" fmla="val -59636"/>
              <a:gd name="adj2" fmla="val 8147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b="1" dirty="0">
                <a:solidFill>
                  <a:schemeClr val="tx1"/>
                </a:solidFill>
              </a:rPr>
              <a:t>T</a:t>
            </a:r>
            <a:r>
              <a:rPr lang="zh-CN" altLang="en-US" sz="1600" b="1" dirty="0">
                <a:solidFill>
                  <a:schemeClr val="tx1"/>
                </a:solidFill>
              </a:rPr>
              <a:t>是类型参数，</a:t>
            </a:r>
            <a:r>
              <a:rPr lang="en-US" altLang="zh-CN" sz="1600" b="1" dirty="0">
                <a:solidFill>
                  <a:schemeClr val="tx1"/>
                </a:solidFill>
              </a:rPr>
              <a:t>n</a:t>
            </a:r>
            <a:r>
              <a:rPr lang="zh-CN" altLang="en-US" sz="1600" b="1" dirty="0">
                <a:solidFill>
                  <a:schemeClr val="tx1"/>
                </a:solidFill>
              </a:rPr>
              <a:t>是非类型参数</a:t>
            </a:r>
          </a:p>
        </p:txBody>
      </p:sp>
      <p:sp>
        <p:nvSpPr>
          <p:cNvPr id="6" name="Rectangle 2"/>
          <p:cNvSpPr>
            <a:spLocks noGrp="1" noChangeArrowheads="1"/>
          </p:cNvSpPr>
          <p:nvPr>
            <p:ph type="title"/>
          </p:nvPr>
        </p:nvSpPr>
        <p:spPr>
          <a:xfrm>
            <a:off x="696529" y="116633"/>
            <a:ext cx="7772400" cy="7920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7.2.3  </a:t>
            </a:r>
            <a:r>
              <a:rPr lang="zh-CN" altLang="en-US" sz="3600" b="1" dirty="0">
                <a:solidFill>
                  <a:srgbClr val="C00000"/>
                </a:solidFill>
              </a:rPr>
              <a:t>模板参数</a:t>
            </a:r>
          </a:p>
        </p:txBody>
      </p:sp>
      <p:sp>
        <p:nvSpPr>
          <p:cNvPr id="4" name="文本框 3"/>
          <p:cNvSpPr txBox="1"/>
          <p:nvPr/>
        </p:nvSpPr>
        <p:spPr>
          <a:xfrm>
            <a:off x="388009" y="1152617"/>
            <a:ext cx="8389440" cy="800219"/>
          </a:xfrm>
          <a:prstGeom prst="rect">
            <a:avLst/>
          </a:prstGeom>
          <a:noFill/>
        </p:spPr>
        <p:txBody>
          <a:bodyPr wrap="square" rtlCol="0">
            <a:spAutoFit/>
          </a:bodyPr>
          <a:lstStyle/>
          <a:p>
            <a:pPr algn="just" eaLnBrk="1" hangingPunct="1">
              <a:buFontTx/>
              <a:buNone/>
            </a:pPr>
            <a:r>
              <a:rPr lang="en-US" altLang="zh-CN" sz="2400" b="1" dirty="0">
                <a:solidFill>
                  <a:srgbClr val="0000CC"/>
                </a:solidFill>
              </a:rPr>
              <a:t>2. </a:t>
            </a:r>
            <a:r>
              <a:rPr lang="zh-CN" altLang="zh-CN" sz="2400" b="1" dirty="0">
                <a:solidFill>
                  <a:srgbClr val="0000CC"/>
                </a:solidFill>
              </a:rPr>
              <a:t>类型与非类型模板参数</a:t>
            </a:r>
            <a:endParaRPr lang="en-US" altLang="zh-CN" sz="2400" b="1" dirty="0">
              <a:solidFill>
                <a:srgbClr val="0000CC"/>
              </a:solidFill>
            </a:endParaRPr>
          </a:p>
          <a:p>
            <a:pPr algn="just" eaLnBrk="1" hangingPunct="1"/>
            <a:r>
              <a:rPr lang="zh-CN" altLang="en-US" sz="2200" b="1" dirty="0"/>
              <a:t>函数模板参数可以是类属参数，也可以包括普通类型的参数。</a:t>
            </a:r>
            <a:r>
              <a:rPr lang="zh-CN" altLang="en-US" sz="2200" b="1" dirty="0">
                <a:solidFill>
                  <a:schemeClr val="accent2"/>
                </a:solidFill>
              </a:rPr>
              <a:t> </a:t>
            </a:r>
          </a:p>
        </p:txBody>
      </p:sp>
      <p:sp>
        <p:nvSpPr>
          <p:cNvPr id="8" name="Rectangle 3"/>
          <p:cNvSpPr txBox="1">
            <a:spLocks noChangeArrowheads="1"/>
          </p:cNvSpPr>
          <p:nvPr/>
        </p:nvSpPr>
        <p:spPr bwMode="auto">
          <a:xfrm>
            <a:off x="4582729" y="2196732"/>
            <a:ext cx="4309751" cy="447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1800" b="1" kern="0" dirty="0" smtClean="0"/>
              <a:t>template &lt;class T&gt;</a:t>
            </a:r>
          </a:p>
          <a:p>
            <a:pPr eaLnBrk="1" hangingPunct="1">
              <a:lnSpc>
                <a:spcPct val="80000"/>
              </a:lnSpc>
              <a:buFontTx/>
              <a:buNone/>
            </a:pPr>
            <a:r>
              <a:rPr lang="en-US" altLang="zh-CN" sz="1800" b="1" kern="0" dirty="0" smtClean="0"/>
              <a:t>void display(T&amp; </a:t>
            </a:r>
            <a:r>
              <a:rPr lang="en-US" altLang="zh-CN" sz="1800" b="1" kern="0" dirty="0" err="1" smtClean="0"/>
              <a:t>a,int</a:t>
            </a:r>
            <a:r>
              <a:rPr lang="en-US" altLang="zh-CN" sz="1800" b="1" kern="0" dirty="0" smtClean="0"/>
              <a:t> n) {</a:t>
            </a:r>
          </a:p>
          <a:p>
            <a:pPr eaLnBrk="1" hangingPunct="1">
              <a:lnSpc>
                <a:spcPct val="80000"/>
              </a:lnSpc>
              <a:buFontTx/>
              <a:buNone/>
            </a:pPr>
            <a:r>
              <a:rPr lang="en-US" altLang="zh-CN" sz="1800" b="1" kern="0" dirty="0" smtClean="0"/>
              <a:t>	for(</a:t>
            </a:r>
            <a:r>
              <a:rPr lang="en-US" altLang="zh-CN" sz="1800" b="1" kern="0" dirty="0" err="1" smtClean="0"/>
              <a:t>int</a:t>
            </a:r>
            <a:r>
              <a:rPr lang="en-US" altLang="zh-CN" sz="1800" b="1" kern="0" dirty="0" smtClean="0"/>
              <a:t> </a:t>
            </a:r>
            <a:r>
              <a:rPr lang="en-US" altLang="zh-CN" sz="1800" b="1" kern="0" dirty="0" err="1" smtClean="0"/>
              <a:t>i</a:t>
            </a:r>
            <a:r>
              <a:rPr lang="en-US" altLang="zh-CN" sz="1800" b="1" kern="0" dirty="0" smtClean="0"/>
              <a:t>=0;i&lt;</a:t>
            </a:r>
            <a:r>
              <a:rPr lang="en-US" altLang="zh-CN" sz="1800" b="1" kern="0" dirty="0" err="1" smtClean="0"/>
              <a:t>n;i</a:t>
            </a:r>
            <a:r>
              <a:rPr lang="en-US" altLang="zh-CN" sz="1800" b="1" kern="0" dirty="0" smtClean="0"/>
              <a:t>++)</a:t>
            </a:r>
          </a:p>
          <a:p>
            <a:pPr eaLnBrk="1" hangingPunct="1">
              <a:lnSpc>
                <a:spcPct val="80000"/>
              </a:lnSpc>
              <a:buFontTx/>
              <a:buNone/>
            </a:pPr>
            <a:r>
              <a:rPr lang="en-US" altLang="zh-CN" sz="1800" b="1" kern="0" dirty="0" smtClean="0"/>
              <a:t>		</a:t>
            </a:r>
            <a:r>
              <a:rPr lang="en-US" altLang="zh-CN" sz="1800" b="1" kern="0" dirty="0" err="1" smtClean="0"/>
              <a:t>cout</a:t>
            </a:r>
            <a:r>
              <a:rPr lang="en-US" altLang="zh-CN" sz="1800" b="1" kern="0" dirty="0" smtClean="0"/>
              <a:t>&lt;&lt;a[</a:t>
            </a:r>
            <a:r>
              <a:rPr lang="en-US" altLang="zh-CN" sz="1800" b="1" kern="0" dirty="0" err="1" smtClean="0"/>
              <a:t>i</a:t>
            </a:r>
            <a:r>
              <a:rPr lang="en-US" altLang="zh-CN" sz="1800" b="1" kern="0" dirty="0" smtClean="0"/>
              <a:t>]&lt;&lt;"\t";</a:t>
            </a:r>
          </a:p>
          <a:p>
            <a:pPr eaLnBrk="1" hangingPunct="1">
              <a:lnSpc>
                <a:spcPct val="80000"/>
              </a:lnSpc>
              <a:buFontTx/>
              <a:buNone/>
            </a:pPr>
            <a:r>
              <a:rPr lang="en-US" altLang="zh-CN" sz="1800" b="1" kern="0" dirty="0" smtClean="0"/>
              <a:t>		</a:t>
            </a:r>
            <a:r>
              <a:rPr lang="en-US" altLang="zh-CN" sz="1800" b="1" kern="0" dirty="0" err="1" smtClean="0"/>
              <a:t>cout</a:t>
            </a:r>
            <a:r>
              <a:rPr lang="en-US" altLang="zh-CN" sz="1800" b="1" kern="0" dirty="0" smtClean="0"/>
              <a:t>&lt;&lt;</a:t>
            </a:r>
            <a:r>
              <a:rPr lang="en-US" altLang="zh-CN" sz="1800" b="1" kern="0" dirty="0" err="1" smtClean="0"/>
              <a:t>endl</a:t>
            </a:r>
            <a:r>
              <a:rPr lang="en-US" altLang="zh-CN" sz="1800" b="1" kern="0" dirty="0" smtClean="0"/>
              <a:t>; }</a:t>
            </a:r>
          </a:p>
          <a:p>
            <a:pPr eaLnBrk="1" hangingPunct="1">
              <a:lnSpc>
                <a:spcPct val="80000"/>
              </a:lnSpc>
              <a:buFontTx/>
              <a:buNone/>
            </a:pPr>
            <a:r>
              <a:rPr lang="en-US" altLang="zh-CN" sz="1800" b="1" kern="0" dirty="0" smtClean="0"/>
              <a:t>void main(){</a:t>
            </a:r>
          </a:p>
          <a:p>
            <a:pPr eaLnBrk="1" hangingPunct="1">
              <a:lnSpc>
                <a:spcPct val="80000"/>
              </a:lnSpc>
              <a:buFontTx/>
              <a:buNone/>
            </a:pPr>
            <a:r>
              <a:rPr lang="en-US" altLang="zh-CN" sz="1800" b="1" kern="0" dirty="0" smtClean="0"/>
              <a:t>	</a:t>
            </a:r>
            <a:r>
              <a:rPr lang="en-US" altLang="zh-CN" sz="1800" b="1" kern="0" dirty="0" err="1" smtClean="0"/>
              <a:t>int</a:t>
            </a:r>
            <a:r>
              <a:rPr lang="en-US" altLang="zh-CN" sz="1800" b="1" kern="0" dirty="0" smtClean="0"/>
              <a:t> a[]={1,41,2,5,8,21,23};</a:t>
            </a:r>
          </a:p>
          <a:p>
            <a:pPr eaLnBrk="1" hangingPunct="1">
              <a:lnSpc>
                <a:spcPct val="80000"/>
              </a:lnSpc>
              <a:buFontTx/>
              <a:buNone/>
            </a:pPr>
            <a:r>
              <a:rPr lang="en-US" altLang="zh-CN" sz="1800" b="1" kern="0" dirty="0" smtClean="0"/>
              <a:t>	char b[]={'</a:t>
            </a:r>
            <a:r>
              <a:rPr lang="en-US" altLang="zh-CN" sz="1800" b="1" kern="0" dirty="0" err="1" smtClean="0"/>
              <a:t>a','x','y','e','q','g','o','u</a:t>
            </a:r>
            <a:r>
              <a:rPr lang="en-US" altLang="zh-CN" sz="1800" b="1" kern="0" dirty="0" smtClean="0"/>
              <a:t>'};</a:t>
            </a:r>
          </a:p>
          <a:p>
            <a:pPr eaLnBrk="1" hangingPunct="1">
              <a:lnSpc>
                <a:spcPct val="80000"/>
              </a:lnSpc>
              <a:buFontTx/>
              <a:buNone/>
            </a:pPr>
            <a:r>
              <a:rPr lang="en-US" altLang="zh-CN" sz="1800" b="1" kern="0" dirty="0" smtClean="0"/>
              <a:t>	sort(a,</a:t>
            </a:r>
            <a:r>
              <a:rPr lang="en-US" altLang="zh-CN" sz="1800" b="1" kern="0" dirty="0" smtClean="0">
                <a:solidFill>
                  <a:srgbClr val="FF0000"/>
                </a:solidFill>
              </a:rPr>
              <a:t>7</a:t>
            </a:r>
            <a:r>
              <a:rPr lang="en-US" altLang="zh-CN" sz="1800" b="1" kern="0" dirty="0" smtClean="0"/>
              <a:t>);</a:t>
            </a:r>
          </a:p>
          <a:p>
            <a:pPr eaLnBrk="1" hangingPunct="1">
              <a:lnSpc>
                <a:spcPct val="80000"/>
              </a:lnSpc>
              <a:buFontTx/>
              <a:buNone/>
            </a:pPr>
            <a:r>
              <a:rPr lang="en-US" altLang="zh-CN" sz="1800" b="1" kern="0" dirty="0" smtClean="0"/>
              <a:t>	sort(b,</a:t>
            </a:r>
            <a:r>
              <a:rPr lang="en-US" altLang="zh-CN" sz="1800" b="1" kern="0" dirty="0" smtClean="0">
                <a:solidFill>
                  <a:srgbClr val="FF0000"/>
                </a:solidFill>
              </a:rPr>
              <a:t>8</a:t>
            </a:r>
            <a:r>
              <a:rPr lang="en-US" altLang="zh-CN" sz="1800" b="1" kern="0" dirty="0" smtClean="0"/>
              <a:t>);</a:t>
            </a:r>
          </a:p>
          <a:p>
            <a:pPr eaLnBrk="1" hangingPunct="1">
              <a:lnSpc>
                <a:spcPct val="80000"/>
              </a:lnSpc>
              <a:buFontTx/>
              <a:buNone/>
            </a:pPr>
            <a:r>
              <a:rPr lang="en-US" altLang="zh-CN" sz="1800" b="1" kern="0" dirty="0" smtClean="0"/>
              <a:t>	display(a,</a:t>
            </a:r>
            <a:r>
              <a:rPr lang="en-US" altLang="zh-CN" sz="1800" b="1" kern="0" dirty="0" smtClean="0">
                <a:solidFill>
                  <a:srgbClr val="FF0000"/>
                </a:solidFill>
              </a:rPr>
              <a:t>7</a:t>
            </a:r>
            <a:r>
              <a:rPr lang="en-US" altLang="zh-CN" sz="1800" b="1" kern="0" dirty="0" smtClean="0"/>
              <a:t>);</a:t>
            </a:r>
          </a:p>
          <a:p>
            <a:pPr eaLnBrk="1" hangingPunct="1">
              <a:lnSpc>
                <a:spcPct val="80000"/>
              </a:lnSpc>
              <a:buFontTx/>
              <a:buNone/>
            </a:pPr>
            <a:r>
              <a:rPr lang="en-US" altLang="zh-CN" sz="1800" b="1" kern="0" dirty="0" smtClean="0"/>
              <a:t>	display(b,</a:t>
            </a:r>
            <a:r>
              <a:rPr lang="en-US" altLang="zh-CN" sz="1800" b="1" kern="0" dirty="0" smtClean="0">
                <a:solidFill>
                  <a:srgbClr val="FF0000"/>
                </a:solidFill>
              </a:rPr>
              <a:t>8</a:t>
            </a:r>
            <a:r>
              <a:rPr lang="en-US" altLang="zh-CN" sz="1800" b="1" kern="0" dirty="0" smtClean="0"/>
              <a:t>);</a:t>
            </a:r>
          </a:p>
          <a:p>
            <a:pPr eaLnBrk="1" hangingPunct="1">
              <a:lnSpc>
                <a:spcPct val="80000"/>
              </a:lnSpc>
              <a:buFontTx/>
              <a:buNone/>
            </a:pPr>
            <a:r>
              <a:rPr lang="en-US" altLang="zh-CN" sz="1800" b="1" kern="0" dirty="0" smtClean="0"/>
              <a:t>}</a:t>
            </a:r>
          </a:p>
          <a:p>
            <a:pPr eaLnBrk="1" hangingPunct="1">
              <a:lnSpc>
                <a:spcPct val="80000"/>
              </a:lnSpc>
              <a:buFontTx/>
              <a:buNone/>
            </a:pPr>
            <a:r>
              <a:rPr lang="zh-CN" altLang="en-US" sz="1800" b="1" kern="0" dirty="0" smtClean="0">
                <a:solidFill>
                  <a:schemeClr val="accent2"/>
                </a:solidFill>
              </a:rPr>
              <a:t>程序运行结果如下：</a:t>
            </a:r>
          </a:p>
          <a:p>
            <a:pPr eaLnBrk="1" hangingPunct="1">
              <a:lnSpc>
                <a:spcPct val="80000"/>
              </a:lnSpc>
              <a:buFontTx/>
              <a:buNone/>
            </a:pPr>
            <a:r>
              <a:rPr lang="en-US" altLang="zh-CN" sz="1800" b="1" kern="0" dirty="0" smtClean="0">
                <a:solidFill>
                  <a:schemeClr val="accent2"/>
                </a:solidFill>
              </a:rPr>
              <a:t>41 	  23  21   8    5	   2    1	</a:t>
            </a:r>
          </a:p>
          <a:p>
            <a:pPr eaLnBrk="1" hangingPunct="1">
              <a:lnSpc>
                <a:spcPct val="80000"/>
              </a:lnSpc>
              <a:buFontTx/>
              <a:buNone/>
            </a:pPr>
            <a:r>
              <a:rPr lang="en-US" altLang="zh-CN" sz="1800" b="1" kern="0" dirty="0" smtClean="0">
                <a:solidFill>
                  <a:schemeClr val="accent2"/>
                </a:solidFill>
              </a:rPr>
              <a:t>y	  x    u</a:t>
            </a:r>
            <a:r>
              <a:rPr lang="en-US" altLang="zh-CN" sz="1800" b="1" kern="0" dirty="0">
                <a:solidFill>
                  <a:schemeClr val="accent2"/>
                </a:solidFill>
              </a:rPr>
              <a:t> </a:t>
            </a:r>
            <a:r>
              <a:rPr lang="en-US" altLang="zh-CN" sz="1800" b="1" kern="0" dirty="0" smtClean="0">
                <a:solidFill>
                  <a:schemeClr val="accent2"/>
                </a:solidFill>
              </a:rPr>
              <a:t>   q    o	   g    e	 a</a:t>
            </a:r>
            <a:endParaRPr lang="zh-CN" altLang="en-US" sz="1800" b="1" kern="0" dirty="0">
              <a:solidFill>
                <a:schemeClr val="accent2"/>
              </a:solidFill>
            </a:endParaRPr>
          </a:p>
        </p:txBody>
      </p:sp>
      <p:sp>
        <p:nvSpPr>
          <p:cNvPr id="9" name="对话气泡: 矩形 1"/>
          <p:cNvSpPr/>
          <p:nvPr/>
        </p:nvSpPr>
        <p:spPr>
          <a:xfrm>
            <a:off x="6660232" y="4581128"/>
            <a:ext cx="2369971" cy="792088"/>
          </a:xfrm>
          <a:prstGeom prst="wedgeRectCallout">
            <a:avLst>
              <a:gd name="adj1" fmla="val -87667"/>
              <a:gd name="adj2" fmla="val -460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向模板函数传递非类型参数时只能传递常量</a:t>
            </a:r>
          </a:p>
        </p:txBody>
      </p:sp>
    </p:spTree>
    <p:extLst>
      <p:ext uri="{BB962C8B-B14F-4D97-AF65-F5344CB8AC3E}">
        <p14:creationId xmlns:p14="http://schemas.microsoft.com/office/powerpoint/2010/main" val="137998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 calcmode="lin" valueType="num">
                                      <p:cBhvr additive="base">
                                        <p:cTn id="1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 calcmode="lin" valueType="num">
                                      <p:cBhvr additive="base">
                                        <p:cTn id="2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5843">
                                            <p:txEl>
                                              <p:pRg st="5" end="5"/>
                                            </p:txEl>
                                          </p:spTgt>
                                        </p:tgtEl>
                                        <p:attrNameLst>
                                          <p:attrName>style.visibility</p:attrName>
                                        </p:attrNameLst>
                                      </p:cBhvr>
                                      <p:to>
                                        <p:strVal val="visible"/>
                                      </p:to>
                                    </p:set>
                                    <p:anim calcmode="lin" valueType="num">
                                      <p:cBhvr additive="base">
                                        <p:cTn id="31"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5843">
                                            <p:txEl>
                                              <p:pRg st="6" end="6"/>
                                            </p:txEl>
                                          </p:spTgt>
                                        </p:tgtEl>
                                        <p:attrNameLst>
                                          <p:attrName>style.visibility</p:attrName>
                                        </p:attrNameLst>
                                      </p:cBhvr>
                                      <p:to>
                                        <p:strVal val="visible"/>
                                      </p:to>
                                    </p:set>
                                    <p:anim calcmode="lin" valueType="num">
                                      <p:cBhvr additive="base">
                                        <p:cTn id="35"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584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5843">
                                            <p:txEl>
                                              <p:pRg st="7" end="7"/>
                                            </p:txEl>
                                          </p:spTgt>
                                        </p:tgtEl>
                                        <p:attrNameLst>
                                          <p:attrName>style.visibility</p:attrName>
                                        </p:attrNameLst>
                                      </p:cBhvr>
                                      <p:to>
                                        <p:strVal val="visible"/>
                                      </p:to>
                                    </p:set>
                                    <p:anim calcmode="lin" valueType="num">
                                      <p:cBhvr additive="base">
                                        <p:cTn id="39"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584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5843">
                                            <p:txEl>
                                              <p:pRg st="8" end="8"/>
                                            </p:txEl>
                                          </p:spTgt>
                                        </p:tgtEl>
                                        <p:attrNameLst>
                                          <p:attrName>style.visibility</p:attrName>
                                        </p:attrNameLst>
                                      </p:cBhvr>
                                      <p:to>
                                        <p:strVal val="visible"/>
                                      </p:to>
                                    </p:set>
                                    <p:anim calcmode="lin" valueType="num">
                                      <p:cBhvr additive="base">
                                        <p:cTn id="43"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5843">
                                            <p:txEl>
                                              <p:pRg st="9" end="9"/>
                                            </p:txEl>
                                          </p:spTgt>
                                        </p:tgtEl>
                                        <p:attrNameLst>
                                          <p:attrName>style.visibility</p:attrName>
                                        </p:attrNameLst>
                                      </p:cBhvr>
                                      <p:to>
                                        <p:strVal val="visible"/>
                                      </p:to>
                                    </p:set>
                                    <p:anim calcmode="lin" valueType="num">
                                      <p:cBhvr additive="base">
                                        <p:cTn id="47"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84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5843">
                                            <p:txEl>
                                              <p:pRg st="10" end="10"/>
                                            </p:txEl>
                                          </p:spTgt>
                                        </p:tgtEl>
                                        <p:attrNameLst>
                                          <p:attrName>style.visibility</p:attrName>
                                        </p:attrNameLst>
                                      </p:cBhvr>
                                      <p:to>
                                        <p:strVal val="visible"/>
                                      </p:to>
                                    </p:set>
                                    <p:anim calcmode="lin" valueType="num">
                                      <p:cBhvr additive="base">
                                        <p:cTn id="51"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584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5843">
                                            <p:txEl>
                                              <p:pRg st="11" end="11"/>
                                            </p:txEl>
                                          </p:spTgt>
                                        </p:tgtEl>
                                        <p:attrNameLst>
                                          <p:attrName>style.visibility</p:attrName>
                                        </p:attrNameLst>
                                      </p:cBhvr>
                                      <p:to>
                                        <p:strVal val="visible"/>
                                      </p:to>
                                    </p:set>
                                    <p:anim calcmode="lin" valueType="num">
                                      <p:cBhvr additive="base">
                                        <p:cTn id="55" dur="500" fill="hold"/>
                                        <p:tgtEl>
                                          <p:spTgt spid="3584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84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5843">
                                            <p:txEl>
                                              <p:pRg st="12" end="12"/>
                                            </p:txEl>
                                          </p:spTgt>
                                        </p:tgtEl>
                                        <p:attrNameLst>
                                          <p:attrName>style.visibility</p:attrName>
                                        </p:attrNameLst>
                                      </p:cBhvr>
                                      <p:to>
                                        <p:strVal val="visible"/>
                                      </p:to>
                                    </p:set>
                                    <p:anim calcmode="lin" valueType="num">
                                      <p:cBhvr additive="base">
                                        <p:cTn id="59" dur="500" fill="hold"/>
                                        <p:tgtEl>
                                          <p:spTgt spid="3584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584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5843">
                                            <p:txEl>
                                              <p:pRg st="13" end="13"/>
                                            </p:txEl>
                                          </p:spTgt>
                                        </p:tgtEl>
                                        <p:attrNameLst>
                                          <p:attrName>style.visibility</p:attrName>
                                        </p:attrNameLst>
                                      </p:cBhvr>
                                      <p:to>
                                        <p:strVal val="visible"/>
                                      </p:to>
                                    </p:set>
                                    <p:anim calcmode="lin" valueType="num">
                                      <p:cBhvr additive="base">
                                        <p:cTn id="63" dur="500" fill="hold"/>
                                        <p:tgtEl>
                                          <p:spTgt spid="3584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584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5843">
                                            <p:txEl>
                                              <p:pRg st="14" end="14"/>
                                            </p:txEl>
                                          </p:spTgt>
                                        </p:tgtEl>
                                        <p:attrNameLst>
                                          <p:attrName>style.visibility</p:attrName>
                                        </p:attrNameLst>
                                      </p:cBhvr>
                                      <p:to>
                                        <p:strVal val="visible"/>
                                      </p:to>
                                    </p:set>
                                    <p:anim calcmode="lin" valueType="num">
                                      <p:cBhvr additive="base">
                                        <p:cTn id="67" dur="500" fill="hold"/>
                                        <p:tgtEl>
                                          <p:spTgt spid="3584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843">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5843">
                                            <p:txEl>
                                              <p:pRg st="15" end="15"/>
                                            </p:txEl>
                                          </p:spTgt>
                                        </p:tgtEl>
                                        <p:attrNameLst>
                                          <p:attrName>style.visibility</p:attrName>
                                        </p:attrNameLst>
                                      </p:cBhvr>
                                      <p:to>
                                        <p:strVal val="visible"/>
                                      </p:to>
                                    </p:set>
                                    <p:anim calcmode="lin" valueType="num">
                                      <p:cBhvr additive="base">
                                        <p:cTn id="71" dur="500" fill="hold"/>
                                        <p:tgtEl>
                                          <p:spTgt spid="3584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584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wipe(down)">
                                      <p:cBhvr>
                                        <p:cTn id="77" dur="500"/>
                                        <p:tgtEl>
                                          <p:spTgt spid="2"/>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8">
                                            <p:txEl>
                                              <p:pRg st="0" end="0"/>
                                            </p:txEl>
                                          </p:spTgt>
                                        </p:tgtEl>
                                        <p:attrNameLst>
                                          <p:attrName>style.visibility</p:attrName>
                                        </p:attrNameLst>
                                      </p:cBhvr>
                                      <p:to>
                                        <p:strVal val="visible"/>
                                      </p:to>
                                    </p:set>
                                    <p:anim calcmode="lin" valueType="num">
                                      <p:cBhvr additive="base">
                                        <p:cTn id="8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8">
                                            <p:txEl>
                                              <p:pRg st="0" end="0"/>
                                            </p:txEl>
                                          </p:spTgt>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8">
                                            <p:txEl>
                                              <p:pRg st="1" end="1"/>
                                            </p:txEl>
                                          </p:spTgt>
                                        </p:tgtEl>
                                        <p:attrNameLst>
                                          <p:attrName>style.visibility</p:attrName>
                                        </p:attrNameLst>
                                      </p:cBhvr>
                                      <p:to>
                                        <p:strVal val="visible"/>
                                      </p:to>
                                    </p:set>
                                    <p:anim calcmode="lin" valueType="num">
                                      <p:cBhvr additive="base">
                                        <p:cTn id="86"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8">
                                            <p:txEl>
                                              <p:pRg st="1" end="1"/>
                                            </p:txEl>
                                          </p:spTgt>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8">
                                            <p:txEl>
                                              <p:pRg st="2" end="2"/>
                                            </p:txEl>
                                          </p:spTgt>
                                        </p:tgtEl>
                                        <p:attrNameLst>
                                          <p:attrName>style.visibility</p:attrName>
                                        </p:attrNameLst>
                                      </p:cBhvr>
                                      <p:to>
                                        <p:strVal val="visible"/>
                                      </p:to>
                                    </p:set>
                                    <p:anim calcmode="lin" valueType="num">
                                      <p:cBhvr additive="base">
                                        <p:cTn id="90"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8">
                                            <p:txEl>
                                              <p:pRg st="2" end="2"/>
                                            </p:txEl>
                                          </p:spTgt>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8">
                                            <p:txEl>
                                              <p:pRg st="3" end="3"/>
                                            </p:txEl>
                                          </p:spTgt>
                                        </p:tgtEl>
                                        <p:attrNameLst>
                                          <p:attrName>style.visibility</p:attrName>
                                        </p:attrNameLst>
                                      </p:cBhvr>
                                      <p:to>
                                        <p:strVal val="visible"/>
                                      </p:to>
                                    </p:set>
                                    <p:anim calcmode="lin" valueType="num">
                                      <p:cBhvr additive="base">
                                        <p:cTn id="94"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8">
                                            <p:txEl>
                                              <p:pRg st="3" end="3"/>
                                            </p:txEl>
                                          </p:spTgt>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8">
                                            <p:txEl>
                                              <p:pRg st="4" end="4"/>
                                            </p:txEl>
                                          </p:spTgt>
                                        </p:tgtEl>
                                        <p:attrNameLst>
                                          <p:attrName>style.visibility</p:attrName>
                                        </p:attrNameLst>
                                      </p:cBhvr>
                                      <p:to>
                                        <p:strVal val="visible"/>
                                      </p:to>
                                    </p:set>
                                    <p:anim calcmode="lin" valueType="num">
                                      <p:cBhvr additive="base">
                                        <p:cTn id="98"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8">
                                            <p:txEl>
                                              <p:pRg st="5" end="5"/>
                                            </p:txEl>
                                          </p:spTgt>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8">
                                            <p:txEl>
                                              <p:pRg st="6" end="6"/>
                                            </p:txEl>
                                          </p:spTgt>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8">
                                            <p:txEl>
                                              <p:pRg st="7" end="7"/>
                                            </p:txEl>
                                          </p:spTgt>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8">
                                            <p:txEl>
                                              <p:pRg st="8" end="8"/>
                                            </p:txEl>
                                          </p:spTgt>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8">
                                            <p:txEl>
                                              <p:pRg st="9" end="9"/>
                                            </p:txEl>
                                          </p:spTgt>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8">
                                            <p:txEl>
                                              <p:pRg st="10" end="10"/>
                                            </p:txEl>
                                          </p:spTgt>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8">
                                            <p:txEl>
                                              <p:pRg st="11" end="11"/>
                                            </p:txEl>
                                          </p:spTgt>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8">
                                            <p:txEl>
                                              <p:pRg st="13" end="13"/>
                                            </p:txEl>
                                          </p:spTgt>
                                        </p:tgtEl>
                                        <p:attrNameLst>
                                          <p:attrName>style.visibility</p:attrName>
                                        </p:attrNameLst>
                                      </p:cBhvr>
                                      <p:to>
                                        <p:strVal val="visible"/>
                                      </p:to>
                                    </p:set>
                                    <p:anim calcmode="lin" valueType="num">
                                      <p:cBhvr additive="base">
                                        <p:cTn id="122"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8">
                                            <p:txEl>
                                              <p:pRg st="13" end="13"/>
                                            </p:txEl>
                                          </p:spTgt>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8">
                                            <p:txEl>
                                              <p:pRg st="14" end="14"/>
                                            </p:txEl>
                                          </p:spTgt>
                                        </p:tgtEl>
                                        <p:attrNameLst>
                                          <p:attrName>style.visibility</p:attrName>
                                        </p:attrNameLst>
                                      </p:cBhvr>
                                      <p:to>
                                        <p:strVal val="visible"/>
                                      </p:to>
                                    </p:set>
                                    <p:anim calcmode="lin" valueType="num">
                                      <p:cBhvr additive="base">
                                        <p:cTn id="126"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127" dur="500" fill="hold"/>
                                        <p:tgtEl>
                                          <p:spTgt spid="8">
                                            <p:txEl>
                                              <p:pRg st="14" end="14"/>
                                            </p:txEl>
                                          </p:spTgt>
                                        </p:tgtEl>
                                        <p:attrNameLst>
                                          <p:attrName>ppt_y</p:attrName>
                                        </p:attrNameLst>
                                      </p:cBhvr>
                                      <p:tavLst>
                                        <p:tav tm="0">
                                          <p:val>
                                            <p:strVal val="1+#ppt_h/2"/>
                                          </p:val>
                                        </p:tav>
                                        <p:tav tm="100000">
                                          <p:val>
                                            <p:strVal val="#ppt_y"/>
                                          </p:val>
                                        </p:tav>
                                      </p:tavLst>
                                    </p:anim>
                                  </p:childTnLst>
                                </p:cTn>
                              </p:par>
                              <p:par>
                                <p:cTn id="128" presetID="2" presetClass="entr" presetSubtype="4" fill="hold" nodeType="withEffect">
                                  <p:stCondLst>
                                    <p:cond delay="0"/>
                                  </p:stCondLst>
                                  <p:childTnLst>
                                    <p:set>
                                      <p:cBhvr>
                                        <p:cTn id="129" dur="1" fill="hold">
                                          <p:stCondLst>
                                            <p:cond delay="0"/>
                                          </p:stCondLst>
                                        </p:cTn>
                                        <p:tgtEl>
                                          <p:spTgt spid="8">
                                            <p:txEl>
                                              <p:pRg st="15" end="15"/>
                                            </p:txEl>
                                          </p:spTgt>
                                        </p:tgtEl>
                                        <p:attrNameLst>
                                          <p:attrName>style.visibility</p:attrName>
                                        </p:attrNameLst>
                                      </p:cBhvr>
                                      <p:to>
                                        <p:strVal val="visible"/>
                                      </p:to>
                                    </p:set>
                                    <p:anim calcmode="lin" valueType="num">
                                      <p:cBhvr additive="base">
                                        <p:cTn id="130"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9"/>
                                        </p:tgtEl>
                                        <p:attrNameLst>
                                          <p:attrName>style.visibility</p:attrName>
                                        </p:attrNameLst>
                                      </p:cBhvr>
                                      <p:to>
                                        <p:strVal val="visible"/>
                                      </p:to>
                                    </p:set>
                                    <p:animEffect transition="in" filter="wipe(down)">
                                      <p:cBhvr>
                                        <p:cTn id="1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2249" y="1196752"/>
            <a:ext cx="8640960" cy="5088714"/>
          </a:xfrm>
        </p:spPr>
        <p:txBody>
          <a:bodyPr/>
          <a:lstStyle/>
          <a:p>
            <a:pPr algn="just" eaLnBrk="1" hangingPunct="1">
              <a:lnSpc>
                <a:spcPct val="80000"/>
              </a:lnSpc>
              <a:buNone/>
            </a:pPr>
            <a:r>
              <a:rPr lang="en-US" altLang="zh-CN" sz="2400" b="1" dirty="0" smtClean="0">
                <a:solidFill>
                  <a:srgbClr val="0000CC"/>
                </a:solidFill>
              </a:rPr>
              <a:t>3. </a:t>
            </a:r>
            <a:r>
              <a:rPr lang="zh-CN" altLang="zh-CN" sz="2400" b="1" dirty="0" smtClean="0">
                <a:solidFill>
                  <a:srgbClr val="0000CC"/>
                </a:solidFill>
              </a:rPr>
              <a:t>模板</a:t>
            </a:r>
            <a:r>
              <a:rPr lang="zh-CN" altLang="zh-CN" sz="2400" b="1" dirty="0">
                <a:solidFill>
                  <a:srgbClr val="0000CC"/>
                </a:solidFill>
              </a:rPr>
              <a:t>参数的作用域</a:t>
            </a:r>
          </a:p>
          <a:p>
            <a:r>
              <a:rPr lang="zh-CN" altLang="zh-CN" sz="2200" b="1" dirty="0"/>
              <a:t>模板参数遵循普通的作用域范围规则：</a:t>
            </a:r>
            <a:r>
              <a:rPr lang="zh-CN" altLang="zh-CN" sz="2200" b="1" dirty="0">
                <a:solidFill>
                  <a:srgbClr val="FF0000"/>
                </a:solidFill>
              </a:rPr>
              <a:t>模板参数的可用范围在其声明之后，直到模板声明或定义结束之前</a:t>
            </a:r>
            <a:r>
              <a:rPr lang="zh-CN" altLang="zh-CN" sz="2200" b="1" dirty="0"/>
              <a:t>；</a:t>
            </a:r>
            <a:endParaRPr lang="en-US" altLang="zh-CN" sz="2200" b="1" dirty="0"/>
          </a:p>
          <a:p>
            <a:r>
              <a:rPr lang="zh-CN" altLang="zh-CN" sz="2200" b="1" dirty="0"/>
              <a:t>同局部变量一样，</a:t>
            </a:r>
            <a:r>
              <a:rPr lang="zh-CN" altLang="zh-CN" sz="2200" b="1" dirty="0">
                <a:solidFill>
                  <a:srgbClr val="FF0000"/>
                </a:solidFill>
              </a:rPr>
              <a:t>模板参数会隐藏外层作用域中声明的相同名字</a:t>
            </a:r>
            <a:r>
              <a:rPr lang="zh-CN" altLang="zh-CN" sz="2200" b="1" dirty="0"/>
              <a:t>。但与普通函数不同的是，在模板内不能重用模板参数名。</a:t>
            </a:r>
          </a:p>
          <a:p>
            <a:pPr marL="400050" lvl="1" indent="0">
              <a:buNone/>
            </a:pPr>
            <a:r>
              <a:rPr lang="en-US" altLang="zh-CN" sz="2000" b="1" dirty="0" err="1">
                <a:solidFill>
                  <a:srgbClr val="0000CC"/>
                </a:solidFill>
              </a:rPr>
              <a:t>struct</a:t>
            </a:r>
            <a:r>
              <a:rPr lang="en-US" altLang="zh-CN" sz="2000" b="1" dirty="0">
                <a:solidFill>
                  <a:srgbClr val="0000CC"/>
                </a:solidFill>
              </a:rPr>
              <a:t> A {};</a:t>
            </a:r>
            <a:endParaRPr lang="zh-CN" altLang="zh-CN" sz="2000" b="1" dirty="0">
              <a:solidFill>
                <a:srgbClr val="0000CC"/>
              </a:solidFill>
            </a:endParaRPr>
          </a:p>
          <a:p>
            <a:pPr marL="400050" lvl="1" indent="0">
              <a:buNone/>
            </a:pPr>
            <a:r>
              <a:rPr lang="en-US" altLang="zh-CN" sz="2000" b="1" dirty="0"/>
              <a:t>template&lt;</a:t>
            </a:r>
            <a:r>
              <a:rPr lang="en-US" altLang="zh-CN" sz="2000" b="1" dirty="0" err="1"/>
              <a:t>typename</a:t>
            </a:r>
            <a:r>
              <a:rPr lang="en-US" altLang="zh-CN" sz="2000" b="1" dirty="0"/>
              <a:t> A, </a:t>
            </a:r>
            <a:r>
              <a:rPr lang="en-US" altLang="zh-CN" sz="2000" b="1" dirty="0" err="1"/>
              <a:t>typename</a:t>
            </a:r>
            <a:r>
              <a:rPr lang="en-US" altLang="zh-CN" sz="2000" b="1" dirty="0"/>
              <a:t> B&gt;</a:t>
            </a:r>
            <a:endParaRPr lang="zh-CN" altLang="zh-CN" sz="2000" b="1" dirty="0"/>
          </a:p>
          <a:p>
            <a:pPr marL="400050" lvl="1" indent="0">
              <a:buNone/>
            </a:pPr>
            <a:r>
              <a:rPr lang="en-US" altLang="zh-CN" sz="2000" b="1" dirty="0"/>
              <a:t>void f(A </a:t>
            </a:r>
            <a:r>
              <a:rPr lang="en-US" altLang="zh-CN" sz="2000" b="1" dirty="0" err="1"/>
              <a:t>a</a:t>
            </a:r>
            <a:r>
              <a:rPr lang="en-US" altLang="zh-CN" sz="2000" b="1" dirty="0"/>
              <a:t>, B b) {</a:t>
            </a:r>
            <a:endParaRPr lang="zh-CN" altLang="zh-CN" sz="2000" b="1" dirty="0"/>
          </a:p>
          <a:p>
            <a:pPr marL="400050" lvl="1" indent="0">
              <a:buNone/>
            </a:pPr>
            <a:r>
              <a:rPr lang="en-US" altLang="zh-CN" sz="2000" b="1" dirty="0"/>
              <a:t>	A t = a;             </a:t>
            </a:r>
            <a:r>
              <a:rPr lang="en-US" altLang="zh-CN" sz="2000" b="1" dirty="0" smtClean="0"/>
              <a:t>		//</a:t>
            </a:r>
            <a:r>
              <a:rPr lang="en-US" altLang="zh-CN" sz="2000" b="1" dirty="0"/>
              <a:t>t</a:t>
            </a:r>
            <a:r>
              <a:rPr lang="zh-CN" altLang="zh-CN" sz="2000" b="1" dirty="0"/>
              <a:t>是</a:t>
            </a:r>
            <a:r>
              <a:rPr lang="en-US" altLang="zh-CN" sz="2000" b="1" dirty="0" err="1"/>
              <a:t>typename</a:t>
            </a:r>
            <a:r>
              <a:rPr lang="en-US" altLang="zh-CN" sz="2000" b="1" dirty="0"/>
              <a:t> A</a:t>
            </a:r>
            <a:r>
              <a:rPr lang="zh-CN" altLang="zh-CN" sz="2000" b="1" dirty="0"/>
              <a:t>指定的类型</a:t>
            </a:r>
          </a:p>
          <a:p>
            <a:pPr marL="400050" lvl="1" indent="0">
              <a:buNone/>
            </a:pPr>
            <a:r>
              <a:rPr lang="en-US" altLang="zh-CN" sz="2000" b="1" dirty="0"/>
              <a:t>	</a:t>
            </a:r>
            <a:r>
              <a:rPr lang="en-US" altLang="zh-CN" sz="2000" b="1" dirty="0" err="1"/>
              <a:t>int</a:t>
            </a:r>
            <a:r>
              <a:rPr lang="en-US" altLang="zh-CN" sz="2000" b="1" dirty="0"/>
              <a:t> B;                         </a:t>
            </a:r>
            <a:r>
              <a:rPr lang="en-US" altLang="zh-CN" sz="2000" b="1" dirty="0" smtClean="0"/>
              <a:t>	//</a:t>
            </a:r>
            <a:r>
              <a:rPr lang="zh-CN" altLang="zh-CN" sz="2000" b="1" dirty="0"/>
              <a:t>错误，重用模板参数定义变量名称。</a:t>
            </a:r>
          </a:p>
          <a:p>
            <a:pPr marL="400050" lvl="1" indent="0">
              <a:buNone/>
            </a:pPr>
            <a:r>
              <a:rPr lang="en-US" altLang="zh-CN" sz="2000" b="1" dirty="0"/>
              <a:t>}</a:t>
            </a:r>
            <a:endParaRPr lang="zh-CN" altLang="zh-CN" sz="2000" b="1" dirty="0"/>
          </a:p>
          <a:p>
            <a:r>
              <a:rPr lang="zh-CN" altLang="zh-CN" sz="2200" b="1" dirty="0"/>
              <a:t>在</a:t>
            </a:r>
            <a:r>
              <a:rPr lang="en-US" altLang="zh-CN" sz="2200" b="1" dirty="0"/>
              <a:t>f</a:t>
            </a:r>
            <a:r>
              <a:rPr lang="zh-CN" altLang="zh-CN" sz="2200" b="1" dirty="0"/>
              <a:t>模板内，模板参数</a:t>
            </a:r>
            <a:r>
              <a:rPr lang="en-US" altLang="zh-CN" sz="2200" b="1" dirty="0"/>
              <a:t>A</a:t>
            </a:r>
            <a:r>
              <a:rPr lang="zh-CN" altLang="zh-CN" sz="2200" b="1" dirty="0"/>
              <a:t>隐藏了外层作用域定义的结构类型</a:t>
            </a:r>
            <a:r>
              <a:rPr lang="en-US" altLang="zh-CN" sz="2200" b="1" dirty="0"/>
              <a:t>A</a:t>
            </a:r>
            <a:r>
              <a:rPr lang="zh-CN" altLang="zh-CN" sz="2200" b="1" dirty="0"/>
              <a:t>。</a:t>
            </a:r>
          </a:p>
          <a:p>
            <a:endParaRPr lang="zh-CN" altLang="en-US" sz="2400" dirty="0"/>
          </a:p>
        </p:txBody>
      </p:sp>
      <p:sp>
        <p:nvSpPr>
          <p:cNvPr id="6" name="Rectangle 2"/>
          <p:cNvSpPr>
            <a:spLocks noGrp="1" noChangeArrowheads="1"/>
          </p:cNvSpPr>
          <p:nvPr>
            <p:ph type="title"/>
          </p:nvPr>
        </p:nvSpPr>
        <p:spPr>
          <a:xfrm>
            <a:off x="696529" y="116633"/>
            <a:ext cx="7772400" cy="7920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7.2.3  </a:t>
            </a:r>
            <a:r>
              <a:rPr lang="zh-CN" altLang="en-US" sz="3600" b="1" dirty="0">
                <a:solidFill>
                  <a:srgbClr val="C00000"/>
                </a:solidFill>
              </a:rPr>
              <a:t>模板参数</a:t>
            </a:r>
          </a:p>
        </p:txBody>
      </p:sp>
    </p:spTree>
    <p:extLst>
      <p:ext uri="{BB962C8B-B14F-4D97-AF65-F5344CB8AC3E}">
        <p14:creationId xmlns:p14="http://schemas.microsoft.com/office/powerpoint/2010/main" val="202926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 calcmode="lin" valueType="num">
                                      <p:cBhvr additive="base">
                                        <p:cTn id="4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08927" y="116632"/>
            <a:ext cx="7772400" cy="7920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7.3  </a:t>
            </a:r>
            <a:r>
              <a:rPr lang="zh-CN" altLang="en-US" sz="3600" b="1" dirty="0">
                <a:solidFill>
                  <a:srgbClr val="C00000"/>
                </a:solidFill>
              </a:rPr>
              <a:t>类模板</a:t>
            </a:r>
          </a:p>
        </p:txBody>
      </p:sp>
      <p:sp>
        <p:nvSpPr>
          <p:cNvPr id="41987" name="Rectangle 3"/>
          <p:cNvSpPr>
            <a:spLocks noGrp="1" noChangeArrowheads="1"/>
          </p:cNvSpPr>
          <p:nvPr>
            <p:ph type="body" idx="1"/>
          </p:nvPr>
        </p:nvSpPr>
        <p:spPr>
          <a:xfrm>
            <a:off x="395535" y="1124744"/>
            <a:ext cx="8568953" cy="5616624"/>
          </a:xfrm>
        </p:spPr>
        <p:txBody>
          <a:bodyPr/>
          <a:lstStyle/>
          <a:p>
            <a:pPr marL="609600" indent="-609600" algn="just" eaLnBrk="1" hangingPunct="1">
              <a:lnSpc>
                <a:spcPct val="80000"/>
              </a:lnSpc>
              <a:buFontTx/>
              <a:buNone/>
            </a:pPr>
            <a:r>
              <a:rPr lang="en-US" altLang="zh-CN" sz="2800" b="1" dirty="0">
                <a:solidFill>
                  <a:srgbClr val="0000CC"/>
                </a:solidFill>
              </a:rPr>
              <a:t>7.3.1  </a:t>
            </a:r>
            <a:r>
              <a:rPr lang="zh-CN" altLang="en-US" sz="2800" b="1" dirty="0">
                <a:solidFill>
                  <a:srgbClr val="0000CC"/>
                </a:solidFill>
              </a:rPr>
              <a:t>类模板的概念</a:t>
            </a:r>
          </a:p>
          <a:p>
            <a:pPr marL="971550" lvl="1" indent="-457200" eaLnBrk="1" hangingPunct="1"/>
            <a:r>
              <a:rPr lang="zh-CN" altLang="en-US" sz="2400" b="1" dirty="0"/>
              <a:t>类模板可用来设计</a:t>
            </a:r>
            <a:r>
              <a:rPr lang="zh-CN" altLang="en-US" sz="2400" b="1" dirty="0">
                <a:solidFill>
                  <a:srgbClr val="FF0000"/>
                </a:solidFill>
              </a:rPr>
              <a:t>结构和成员函数完全相同</a:t>
            </a:r>
            <a:r>
              <a:rPr lang="zh-CN" altLang="en-US" sz="2400" b="1" dirty="0"/>
              <a:t>，但所处理的</a:t>
            </a:r>
            <a:r>
              <a:rPr lang="zh-CN" altLang="en-US" sz="2400" b="1" dirty="0">
                <a:solidFill>
                  <a:srgbClr val="FF0000"/>
                </a:solidFill>
              </a:rPr>
              <a:t>数据类型不同的通用类</a:t>
            </a:r>
            <a:r>
              <a:rPr lang="zh-CN" altLang="en-US" sz="2400" b="1" dirty="0"/>
              <a:t>。如栈，存在</a:t>
            </a:r>
          </a:p>
          <a:p>
            <a:pPr marL="1371600" lvl="2" indent="-457200" eaLnBrk="1" hangingPunct="1">
              <a:buFontTx/>
              <a:buNone/>
            </a:pPr>
            <a:r>
              <a:rPr lang="zh-CN" altLang="en-US" sz="1800" b="1" dirty="0"/>
              <a:t>双精度栈：</a:t>
            </a:r>
          </a:p>
          <a:p>
            <a:pPr marL="1371600" lvl="2" indent="-457200" eaLnBrk="1" hangingPunct="1">
              <a:buFontTx/>
              <a:buNone/>
            </a:pPr>
            <a:r>
              <a:rPr lang="zh-CN" altLang="en-US" sz="1800" b="1" dirty="0"/>
              <a:t>	</a:t>
            </a:r>
            <a:r>
              <a:rPr lang="en-US" altLang="zh-CN" sz="1800" b="1" dirty="0"/>
              <a:t>class </a:t>
            </a:r>
            <a:r>
              <a:rPr lang="en-US" altLang="zh-CN" sz="1800" b="1" dirty="0" err="1"/>
              <a:t>doubleStack</a:t>
            </a:r>
            <a:r>
              <a:rPr lang="en-US" altLang="zh-CN" sz="1800" b="1" dirty="0"/>
              <a:t>{</a:t>
            </a:r>
          </a:p>
          <a:p>
            <a:pPr marL="1371600" lvl="2" indent="-457200" eaLnBrk="1" hangingPunct="1">
              <a:buFontTx/>
              <a:buNone/>
            </a:pPr>
            <a:r>
              <a:rPr lang="en-US" altLang="zh-CN" sz="1800" b="1" dirty="0"/>
              <a:t>	  private:</a:t>
            </a:r>
          </a:p>
          <a:p>
            <a:pPr marL="1371600" lvl="2" indent="-457200" eaLnBrk="1" hangingPunct="1">
              <a:buFontTx/>
              <a:buNone/>
            </a:pPr>
            <a:r>
              <a:rPr lang="en-US" altLang="zh-CN" sz="1800" b="1" dirty="0"/>
              <a:t>		double data[size];</a:t>
            </a:r>
          </a:p>
          <a:p>
            <a:pPr marL="1371600" lvl="2" indent="-457200" eaLnBrk="1" hangingPunct="1">
              <a:buFontTx/>
              <a:buNone/>
            </a:pPr>
            <a:r>
              <a:rPr lang="en-US" altLang="zh-CN" sz="1800" b="1" dirty="0"/>
              <a:t>		</a:t>
            </a:r>
            <a:r>
              <a:rPr lang="en-US" altLang="zh-CN" sz="1800" b="1" dirty="0">
                <a:latin typeface="Arial" panose="020B0604020202020204" pitchFamily="34" charset="0"/>
              </a:rPr>
              <a:t>……</a:t>
            </a:r>
            <a:endParaRPr lang="en-US" altLang="zh-CN" sz="1800" b="1" dirty="0"/>
          </a:p>
          <a:p>
            <a:pPr marL="1371600" lvl="2" indent="-457200" eaLnBrk="1" hangingPunct="1">
              <a:lnSpc>
                <a:spcPct val="80000"/>
              </a:lnSpc>
              <a:buFontTx/>
              <a:buNone/>
            </a:pPr>
            <a:r>
              <a:rPr lang="en-US" altLang="zh-CN" sz="1800" b="1" dirty="0"/>
              <a:t>	};</a:t>
            </a:r>
          </a:p>
          <a:p>
            <a:pPr marL="1371600" lvl="2" indent="-457200" eaLnBrk="1" hangingPunct="1">
              <a:lnSpc>
                <a:spcPct val="80000"/>
              </a:lnSpc>
              <a:buFontTx/>
              <a:buNone/>
            </a:pPr>
            <a:r>
              <a:rPr lang="zh-CN" altLang="en-US" sz="1800" b="1" dirty="0">
                <a:solidFill>
                  <a:srgbClr val="0000CC"/>
                </a:solidFill>
              </a:rPr>
              <a:t>字符栈：</a:t>
            </a:r>
          </a:p>
          <a:p>
            <a:pPr marL="1371600" lvl="2" indent="-457200" eaLnBrk="1" hangingPunct="1">
              <a:lnSpc>
                <a:spcPct val="80000"/>
              </a:lnSpc>
              <a:buFontTx/>
              <a:buNone/>
            </a:pPr>
            <a:r>
              <a:rPr lang="zh-CN" altLang="en-US" sz="1800" b="1" dirty="0">
                <a:solidFill>
                  <a:srgbClr val="0000CC"/>
                </a:solidFill>
              </a:rPr>
              <a:t>	</a:t>
            </a:r>
            <a:r>
              <a:rPr lang="en-US" altLang="zh-CN" sz="1800" b="1" dirty="0">
                <a:solidFill>
                  <a:srgbClr val="0000CC"/>
                </a:solidFill>
              </a:rPr>
              <a:t>class </a:t>
            </a:r>
            <a:r>
              <a:rPr lang="en-US" altLang="zh-CN" sz="1800" b="1" dirty="0" err="1">
                <a:solidFill>
                  <a:srgbClr val="0000CC"/>
                </a:solidFill>
              </a:rPr>
              <a:t>charStack</a:t>
            </a:r>
            <a:r>
              <a:rPr lang="en-US" altLang="zh-CN" sz="1800" b="1" dirty="0">
                <a:solidFill>
                  <a:srgbClr val="0000CC"/>
                </a:solidFill>
              </a:rPr>
              <a:t>{</a:t>
            </a:r>
          </a:p>
          <a:p>
            <a:pPr marL="1371600" lvl="2" indent="-457200" eaLnBrk="1" hangingPunct="1">
              <a:lnSpc>
                <a:spcPct val="80000"/>
              </a:lnSpc>
              <a:buFontTx/>
              <a:buNone/>
            </a:pPr>
            <a:r>
              <a:rPr lang="en-US" altLang="zh-CN" sz="1800" b="1" dirty="0">
                <a:solidFill>
                  <a:srgbClr val="0000CC"/>
                </a:solidFill>
              </a:rPr>
              <a:t>	  private:</a:t>
            </a:r>
          </a:p>
          <a:p>
            <a:pPr marL="1371600" lvl="2" indent="-457200" eaLnBrk="1" hangingPunct="1">
              <a:lnSpc>
                <a:spcPct val="80000"/>
              </a:lnSpc>
              <a:buFontTx/>
              <a:buNone/>
            </a:pPr>
            <a:r>
              <a:rPr lang="en-US" altLang="zh-CN" sz="1800" b="1" dirty="0">
                <a:solidFill>
                  <a:srgbClr val="0000CC"/>
                </a:solidFill>
              </a:rPr>
              <a:t>		char data[size];</a:t>
            </a:r>
          </a:p>
          <a:p>
            <a:pPr marL="1371600" lvl="2" indent="-457200" eaLnBrk="1" hangingPunct="1">
              <a:lnSpc>
                <a:spcPct val="80000"/>
              </a:lnSpc>
              <a:buFontTx/>
              <a:buNone/>
            </a:pPr>
            <a:r>
              <a:rPr lang="en-US" altLang="zh-CN" sz="1800" b="1" dirty="0">
                <a:solidFill>
                  <a:srgbClr val="0000CC"/>
                </a:solidFill>
              </a:rPr>
              <a:t>		</a:t>
            </a:r>
            <a:r>
              <a:rPr lang="en-US" altLang="zh-CN" sz="1800" b="1" dirty="0">
                <a:solidFill>
                  <a:srgbClr val="0000CC"/>
                </a:solidFill>
                <a:latin typeface="Arial" panose="020B0604020202020204" pitchFamily="34" charset="0"/>
              </a:rPr>
              <a:t>……</a:t>
            </a:r>
            <a:endParaRPr lang="en-US" altLang="zh-CN" sz="1800" b="1" dirty="0">
              <a:solidFill>
                <a:srgbClr val="0000CC"/>
              </a:solidFill>
            </a:endParaRPr>
          </a:p>
          <a:p>
            <a:pPr marL="1371600" lvl="2" indent="-457200" eaLnBrk="1" hangingPunct="1">
              <a:lnSpc>
                <a:spcPct val="80000"/>
              </a:lnSpc>
              <a:buFontTx/>
              <a:buNone/>
            </a:pPr>
            <a:r>
              <a:rPr lang="en-US" altLang="zh-CN" sz="1800" b="1" dirty="0">
                <a:solidFill>
                  <a:srgbClr val="0000CC"/>
                </a:solidFill>
              </a:rPr>
              <a:t>	};</a:t>
            </a:r>
          </a:p>
          <a:p>
            <a:pPr marL="971550" lvl="1" indent="-457200" eaLnBrk="1" hangingPunct="1"/>
            <a:r>
              <a:rPr lang="zh-CN" altLang="en-US" sz="2400" b="1" dirty="0"/>
              <a:t>这些栈除了数据类型之外，操作完全相同，就可用类模板实现。</a:t>
            </a:r>
          </a:p>
          <a:p>
            <a:pPr marL="990600" lvl="1" indent="-533400" eaLnBrk="1" hangingPunct="1">
              <a:lnSpc>
                <a:spcPct val="80000"/>
              </a:lnSpc>
              <a:buFontTx/>
              <a:buNone/>
            </a:pPr>
            <a:r>
              <a:rPr lang="zh-CN" altLang="en-US" sz="2000" dirty="0"/>
              <a:t> </a:t>
            </a:r>
          </a:p>
        </p:txBody>
      </p:sp>
    </p:spTree>
    <p:extLst>
      <p:ext uri="{BB962C8B-B14F-4D97-AF65-F5344CB8AC3E}">
        <p14:creationId xmlns:p14="http://schemas.microsoft.com/office/powerpoint/2010/main" val="931039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 calcmode="lin" valueType="num">
                                      <p:cBhvr additive="base">
                                        <p:cTn id="7"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anim calcmode="lin" valueType="num">
                                      <p:cBhvr additive="base">
                                        <p:cTn id="13"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987">
                                            <p:txEl>
                                              <p:pRg st="3" end="3"/>
                                            </p:txEl>
                                          </p:spTgt>
                                        </p:tgtEl>
                                        <p:attrNameLst>
                                          <p:attrName>style.visibility</p:attrName>
                                        </p:attrNameLst>
                                      </p:cBhvr>
                                      <p:to>
                                        <p:strVal val="visible"/>
                                      </p:to>
                                    </p:set>
                                    <p:anim calcmode="lin" valueType="num">
                                      <p:cBhvr additive="base">
                                        <p:cTn id="17"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987">
                                            <p:txEl>
                                              <p:pRg st="4" end="4"/>
                                            </p:txEl>
                                          </p:spTgt>
                                        </p:tgtEl>
                                        <p:attrNameLst>
                                          <p:attrName>style.visibility</p:attrName>
                                        </p:attrNameLst>
                                      </p:cBhvr>
                                      <p:to>
                                        <p:strVal val="visible"/>
                                      </p:to>
                                    </p:set>
                                    <p:anim calcmode="lin" valueType="num">
                                      <p:cBhvr additive="base">
                                        <p:cTn id="21"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98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1987">
                                            <p:txEl>
                                              <p:pRg st="5" end="5"/>
                                            </p:txEl>
                                          </p:spTgt>
                                        </p:tgtEl>
                                        <p:attrNameLst>
                                          <p:attrName>style.visibility</p:attrName>
                                        </p:attrNameLst>
                                      </p:cBhvr>
                                      <p:to>
                                        <p:strVal val="visible"/>
                                      </p:to>
                                    </p:set>
                                    <p:anim calcmode="lin" valueType="num">
                                      <p:cBhvr additive="base">
                                        <p:cTn id="25"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987">
                                            <p:txEl>
                                              <p:pRg st="6" end="6"/>
                                            </p:txEl>
                                          </p:spTgt>
                                        </p:tgtEl>
                                        <p:attrNameLst>
                                          <p:attrName>style.visibility</p:attrName>
                                        </p:attrNameLst>
                                      </p:cBhvr>
                                      <p:to>
                                        <p:strVal val="visible"/>
                                      </p:to>
                                    </p:set>
                                    <p:anim calcmode="lin" valueType="num">
                                      <p:cBhvr additive="base">
                                        <p:cTn id="29" dur="5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987">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1987">
                                            <p:txEl>
                                              <p:pRg st="7" end="7"/>
                                            </p:txEl>
                                          </p:spTgt>
                                        </p:tgtEl>
                                        <p:attrNameLst>
                                          <p:attrName>style.visibility</p:attrName>
                                        </p:attrNameLst>
                                      </p:cBhvr>
                                      <p:to>
                                        <p:strVal val="visible"/>
                                      </p:to>
                                    </p:set>
                                    <p:anim calcmode="lin" valueType="num">
                                      <p:cBhvr additive="base">
                                        <p:cTn id="33" dur="500" fill="hold"/>
                                        <p:tgtEl>
                                          <p:spTgt spid="4198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9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41987">
                                            <p:txEl>
                                              <p:pRg st="8" end="8"/>
                                            </p:txEl>
                                          </p:spTgt>
                                        </p:tgtEl>
                                        <p:attrNameLst>
                                          <p:attrName>style.visibility</p:attrName>
                                        </p:attrNameLst>
                                      </p:cBhvr>
                                      <p:to>
                                        <p:strVal val="visible"/>
                                      </p:to>
                                    </p:set>
                                    <p:anim calcmode="lin" valueType="num">
                                      <p:cBhvr additive="base">
                                        <p:cTn id="39" dur="500" fill="hold"/>
                                        <p:tgtEl>
                                          <p:spTgt spid="41987">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1987">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1987">
                                            <p:txEl>
                                              <p:pRg st="9" end="9"/>
                                            </p:txEl>
                                          </p:spTgt>
                                        </p:tgtEl>
                                        <p:attrNameLst>
                                          <p:attrName>style.visibility</p:attrName>
                                        </p:attrNameLst>
                                      </p:cBhvr>
                                      <p:to>
                                        <p:strVal val="visible"/>
                                      </p:to>
                                    </p:set>
                                    <p:anim calcmode="lin" valueType="num">
                                      <p:cBhvr additive="base">
                                        <p:cTn id="43" dur="500" fill="hold"/>
                                        <p:tgtEl>
                                          <p:spTgt spid="4198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987">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1987">
                                            <p:txEl>
                                              <p:pRg st="10" end="10"/>
                                            </p:txEl>
                                          </p:spTgt>
                                        </p:tgtEl>
                                        <p:attrNameLst>
                                          <p:attrName>style.visibility</p:attrName>
                                        </p:attrNameLst>
                                      </p:cBhvr>
                                      <p:to>
                                        <p:strVal val="visible"/>
                                      </p:to>
                                    </p:set>
                                    <p:anim calcmode="lin" valueType="num">
                                      <p:cBhvr additive="base">
                                        <p:cTn id="47" dur="500" fill="hold"/>
                                        <p:tgtEl>
                                          <p:spTgt spid="41987">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987">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1987">
                                            <p:txEl>
                                              <p:pRg st="11" end="11"/>
                                            </p:txEl>
                                          </p:spTgt>
                                        </p:tgtEl>
                                        <p:attrNameLst>
                                          <p:attrName>style.visibility</p:attrName>
                                        </p:attrNameLst>
                                      </p:cBhvr>
                                      <p:to>
                                        <p:strVal val="visible"/>
                                      </p:to>
                                    </p:set>
                                    <p:anim calcmode="lin" valueType="num">
                                      <p:cBhvr additive="base">
                                        <p:cTn id="51" dur="500" fill="hold"/>
                                        <p:tgtEl>
                                          <p:spTgt spid="41987">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1987">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1987">
                                            <p:txEl>
                                              <p:pRg st="12" end="12"/>
                                            </p:txEl>
                                          </p:spTgt>
                                        </p:tgtEl>
                                        <p:attrNameLst>
                                          <p:attrName>style.visibility</p:attrName>
                                        </p:attrNameLst>
                                      </p:cBhvr>
                                      <p:to>
                                        <p:strVal val="visible"/>
                                      </p:to>
                                    </p:set>
                                    <p:anim calcmode="lin" valueType="num">
                                      <p:cBhvr additive="base">
                                        <p:cTn id="55" dur="500" fill="hold"/>
                                        <p:tgtEl>
                                          <p:spTgt spid="41987">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1987">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1987">
                                            <p:txEl>
                                              <p:pRg st="13" end="13"/>
                                            </p:txEl>
                                          </p:spTgt>
                                        </p:tgtEl>
                                        <p:attrNameLst>
                                          <p:attrName>style.visibility</p:attrName>
                                        </p:attrNameLst>
                                      </p:cBhvr>
                                      <p:to>
                                        <p:strVal val="visible"/>
                                      </p:to>
                                    </p:set>
                                    <p:anim calcmode="lin" valueType="num">
                                      <p:cBhvr additive="base">
                                        <p:cTn id="59" dur="500" fill="hold"/>
                                        <p:tgtEl>
                                          <p:spTgt spid="41987">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198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41987">
                                            <p:txEl>
                                              <p:pRg st="14" end="14"/>
                                            </p:txEl>
                                          </p:spTgt>
                                        </p:tgtEl>
                                        <p:attrNameLst>
                                          <p:attrName>style.visibility</p:attrName>
                                        </p:attrNameLst>
                                      </p:cBhvr>
                                      <p:to>
                                        <p:strVal val="visible"/>
                                      </p:to>
                                    </p:set>
                                    <p:anim calcmode="lin" valueType="num">
                                      <p:cBhvr additive="base">
                                        <p:cTn id="65" dur="500" fill="hold"/>
                                        <p:tgtEl>
                                          <p:spTgt spid="41987">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198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251520" y="1196752"/>
            <a:ext cx="8697788" cy="4176464"/>
          </a:xfrm>
        </p:spPr>
        <p:txBody>
          <a:bodyPr/>
          <a:lstStyle/>
          <a:p>
            <a:pPr eaLnBrk="1" hangingPunct="1">
              <a:lnSpc>
                <a:spcPct val="90000"/>
              </a:lnSpc>
              <a:buFontTx/>
              <a:buNone/>
            </a:pPr>
            <a:r>
              <a:rPr lang="en-US" altLang="zh-CN" sz="2800" b="1" dirty="0" smtClean="0">
                <a:solidFill>
                  <a:srgbClr val="0000CC"/>
                </a:solidFill>
              </a:rPr>
              <a:t>1. </a:t>
            </a:r>
            <a:r>
              <a:rPr lang="zh-CN" altLang="en-US" sz="2800" b="1" dirty="0" smtClean="0">
                <a:solidFill>
                  <a:srgbClr val="0000CC"/>
                </a:solidFill>
              </a:rPr>
              <a:t>类</a:t>
            </a:r>
            <a:r>
              <a:rPr lang="zh-CN" altLang="en-US" sz="2800" b="1" dirty="0">
                <a:solidFill>
                  <a:srgbClr val="0000CC"/>
                </a:solidFill>
              </a:rPr>
              <a:t>模板的声明</a:t>
            </a:r>
          </a:p>
          <a:p>
            <a:pPr marL="0" indent="0">
              <a:buNone/>
            </a:pPr>
            <a:r>
              <a:rPr lang="en-US" altLang="zh-CN" sz="2200" b="1" dirty="0">
                <a:solidFill>
                  <a:srgbClr val="FF0000"/>
                </a:solidFill>
              </a:rPr>
              <a:t>template</a:t>
            </a:r>
            <a:r>
              <a:rPr lang="en-US" altLang="zh-CN" sz="2200" b="1" dirty="0"/>
              <a:t>&lt;</a:t>
            </a:r>
            <a:r>
              <a:rPr lang="en-US" altLang="zh-CN" sz="2200" b="1" dirty="0" err="1">
                <a:solidFill>
                  <a:srgbClr val="0000CC"/>
                </a:solidFill>
              </a:rPr>
              <a:t>typename</a:t>
            </a:r>
            <a:r>
              <a:rPr lang="en-US" altLang="zh-CN" sz="2200" b="1" dirty="0"/>
              <a:t> T1,</a:t>
            </a:r>
            <a:r>
              <a:rPr lang="en-US" altLang="zh-CN" sz="2200" b="1" dirty="0">
                <a:solidFill>
                  <a:srgbClr val="0000CC"/>
                </a:solidFill>
              </a:rPr>
              <a:t>typename</a:t>
            </a:r>
            <a:r>
              <a:rPr lang="en-US" altLang="zh-CN" sz="2200" b="1" dirty="0"/>
              <a:t> T2,</a:t>
            </a:r>
            <a:r>
              <a:rPr lang="zh-CN" altLang="zh-CN" sz="2200" b="1" dirty="0"/>
              <a:t>…</a:t>
            </a:r>
            <a:r>
              <a:rPr lang="en-US" altLang="zh-CN" sz="2200" b="1" dirty="0"/>
              <a:t>&gt;</a:t>
            </a:r>
            <a:endParaRPr lang="zh-CN" altLang="zh-CN" sz="2200" b="1" dirty="0"/>
          </a:p>
          <a:p>
            <a:pPr marL="0" indent="0">
              <a:buNone/>
            </a:pPr>
            <a:r>
              <a:rPr lang="en-US" altLang="zh-CN" sz="2200" b="1" dirty="0"/>
              <a:t>class </a:t>
            </a:r>
            <a:r>
              <a:rPr lang="zh-CN" altLang="zh-CN" sz="2200" b="1" dirty="0"/>
              <a:t>类名</a:t>
            </a:r>
            <a:r>
              <a:rPr lang="en-US" altLang="zh-CN" sz="2200" b="1" dirty="0"/>
              <a:t>{</a:t>
            </a:r>
            <a:endParaRPr lang="zh-CN" altLang="zh-CN" sz="2200" b="1" dirty="0"/>
          </a:p>
          <a:p>
            <a:pPr marL="0" indent="0">
              <a:buNone/>
            </a:pPr>
            <a:r>
              <a:rPr lang="en-US" altLang="zh-CN" sz="2200" b="1" dirty="0"/>
              <a:t>   </a:t>
            </a:r>
            <a:r>
              <a:rPr lang="zh-CN" altLang="zh-CN" sz="2200" b="1" dirty="0"/>
              <a:t>……</a:t>
            </a:r>
            <a:r>
              <a:rPr lang="en-US" altLang="zh-CN" sz="2200" b="1" dirty="0"/>
              <a:t>								</a:t>
            </a:r>
            <a:endParaRPr lang="en-US" altLang="zh-CN" sz="2200" b="1" dirty="0" smtClean="0"/>
          </a:p>
          <a:p>
            <a:pPr marL="0" indent="0">
              <a:buNone/>
            </a:pPr>
            <a:r>
              <a:rPr lang="en-US" altLang="zh-CN" sz="2200" b="1" dirty="0"/>
              <a:t> </a:t>
            </a:r>
            <a:r>
              <a:rPr lang="en-US" altLang="zh-CN" sz="2200" b="1" dirty="0" smtClean="0"/>
              <a:t>  // </a:t>
            </a:r>
            <a:r>
              <a:rPr lang="zh-CN" altLang="zh-CN" sz="2200" b="1" dirty="0"/>
              <a:t>类成员的声明与定义</a:t>
            </a:r>
          </a:p>
          <a:p>
            <a:pPr marL="0" indent="0">
              <a:buNone/>
            </a:pPr>
            <a:r>
              <a:rPr lang="en-US" altLang="zh-CN" sz="2200" b="1" dirty="0"/>
              <a:t>}</a:t>
            </a:r>
            <a:endParaRPr lang="zh-CN" altLang="zh-CN" sz="2200" b="1" dirty="0"/>
          </a:p>
          <a:p>
            <a:pPr eaLnBrk="1" hangingPunct="1">
              <a:lnSpc>
                <a:spcPct val="90000"/>
              </a:lnSpc>
            </a:pPr>
            <a:endParaRPr lang="en-US" altLang="zh-CN" sz="2800" dirty="0"/>
          </a:p>
          <a:p>
            <a:pPr eaLnBrk="1" hangingPunct="1">
              <a:lnSpc>
                <a:spcPct val="90000"/>
              </a:lnSpc>
            </a:pPr>
            <a:r>
              <a:rPr lang="zh-CN" altLang="en-US" sz="2400" b="1" dirty="0"/>
              <a:t>其中</a:t>
            </a:r>
            <a:r>
              <a:rPr lang="en-US" altLang="zh-CN" sz="2400" b="1" dirty="0"/>
              <a:t>T1</a:t>
            </a:r>
            <a:r>
              <a:rPr lang="zh-CN" altLang="en-US" sz="2400" b="1" dirty="0"/>
              <a:t>、</a:t>
            </a:r>
            <a:r>
              <a:rPr lang="en-US" altLang="zh-CN" sz="2400" b="1" dirty="0"/>
              <a:t>T2</a:t>
            </a:r>
            <a:r>
              <a:rPr lang="zh-CN" altLang="en-US" sz="2400" b="1" dirty="0"/>
              <a:t>是类型参数</a:t>
            </a:r>
          </a:p>
          <a:p>
            <a:pPr eaLnBrk="1" hangingPunct="1">
              <a:lnSpc>
                <a:spcPct val="90000"/>
              </a:lnSpc>
            </a:pPr>
            <a:r>
              <a:rPr lang="zh-CN" altLang="en-US" sz="2400" b="1" dirty="0"/>
              <a:t>类模板中可以有多个模板参数，包括类型参数和非类型参数</a:t>
            </a:r>
          </a:p>
        </p:txBody>
      </p:sp>
      <p:sp>
        <p:nvSpPr>
          <p:cNvPr id="28675" name="Rectangle 3"/>
          <p:cNvSpPr>
            <a:spLocks noGrp="1" noChangeArrowheads="1"/>
          </p:cNvSpPr>
          <p:nvPr>
            <p:ph type="title"/>
          </p:nvPr>
        </p:nvSpPr>
        <p:spPr>
          <a:xfrm>
            <a:off x="684213" y="116633"/>
            <a:ext cx="7772400" cy="7200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7.3.2  </a:t>
            </a:r>
            <a:r>
              <a:rPr lang="zh-CN" altLang="en-US" sz="3600" b="1" dirty="0">
                <a:solidFill>
                  <a:srgbClr val="C00000"/>
                </a:solidFill>
              </a:rPr>
              <a:t>类模板的定义</a:t>
            </a:r>
          </a:p>
        </p:txBody>
      </p:sp>
    </p:spTree>
    <p:extLst>
      <p:ext uri="{BB962C8B-B14F-4D97-AF65-F5344CB8AC3E}">
        <p14:creationId xmlns:p14="http://schemas.microsoft.com/office/powerpoint/2010/main" val="3134788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4">
                                            <p:txEl>
                                              <p:pRg st="1" end="1"/>
                                            </p:txEl>
                                          </p:spTgt>
                                        </p:tgtEl>
                                        <p:attrNameLst>
                                          <p:attrName>style.visibility</p:attrName>
                                        </p:attrNameLst>
                                      </p:cBhvr>
                                      <p:to>
                                        <p:strVal val="visible"/>
                                      </p:to>
                                    </p:set>
                                    <p:anim calcmode="lin" valueType="num">
                                      <p:cBhvr additive="base">
                                        <p:cTn id="7" dur="500" fill="hold"/>
                                        <p:tgtEl>
                                          <p:spTgt spid="2867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674">
                                            <p:txEl>
                                              <p:pRg st="2" end="2"/>
                                            </p:txEl>
                                          </p:spTgt>
                                        </p:tgtEl>
                                        <p:attrNameLst>
                                          <p:attrName>style.visibility</p:attrName>
                                        </p:attrNameLst>
                                      </p:cBhvr>
                                      <p:to>
                                        <p:strVal val="visible"/>
                                      </p:to>
                                    </p:set>
                                    <p:anim calcmode="lin" valueType="num">
                                      <p:cBhvr additive="base">
                                        <p:cTn id="11" dur="500" fill="hold"/>
                                        <p:tgtEl>
                                          <p:spTgt spid="2867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67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74">
                                            <p:txEl>
                                              <p:pRg st="3" end="3"/>
                                            </p:txEl>
                                          </p:spTgt>
                                        </p:tgtEl>
                                        <p:attrNameLst>
                                          <p:attrName>style.visibility</p:attrName>
                                        </p:attrNameLst>
                                      </p:cBhvr>
                                      <p:to>
                                        <p:strVal val="visible"/>
                                      </p:to>
                                    </p:set>
                                    <p:anim calcmode="lin" valueType="num">
                                      <p:cBhvr additive="base">
                                        <p:cTn id="15" dur="500" fill="hold"/>
                                        <p:tgtEl>
                                          <p:spTgt spid="2867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867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8674">
                                            <p:txEl>
                                              <p:pRg st="4" end="4"/>
                                            </p:txEl>
                                          </p:spTgt>
                                        </p:tgtEl>
                                        <p:attrNameLst>
                                          <p:attrName>style.visibility</p:attrName>
                                        </p:attrNameLst>
                                      </p:cBhvr>
                                      <p:to>
                                        <p:strVal val="visible"/>
                                      </p:to>
                                    </p:set>
                                    <p:anim calcmode="lin" valueType="num">
                                      <p:cBhvr additive="base">
                                        <p:cTn id="19" dur="500" fill="hold"/>
                                        <p:tgtEl>
                                          <p:spTgt spid="2867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8674">
                                            <p:txEl>
                                              <p:pRg st="5" end="5"/>
                                            </p:txEl>
                                          </p:spTgt>
                                        </p:tgtEl>
                                        <p:attrNameLst>
                                          <p:attrName>style.visibility</p:attrName>
                                        </p:attrNameLst>
                                      </p:cBhvr>
                                      <p:to>
                                        <p:strVal val="visible"/>
                                      </p:to>
                                    </p:set>
                                    <p:anim calcmode="lin" valueType="num">
                                      <p:cBhvr additive="base">
                                        <p:cTn id="23" dur="500" fill="hold"/>
                                        <p:tgtEl>
                                          <p:spTgt spid="2867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867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8674">
                                            <p:txEl>
                                              <p:pRg st="7" end="7"/>
                                            </p:txEl>
                                          </p:spTgt>
                                        </p:tgtEl>
                                        <p:attrNameLst>
                                          <p:attrName>style.visibility</p:attrName>
                                        </p:attrNameLst>
                                      </p:cBhvr>
                                      <p:to>
                                        <p:strVal val="visible"/>
                                      </p:to>
                                    </p:set>
                                    <p:anim calcmode="lin" valueType="num">
                                      <p:cBhvr additive="base">
                                        <p:cTn id="29" dur="500" fill="hold"/>
                                        <p:tgtEl>
                                          <p:spTgt spid="28674">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67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8674">
                                            <p:txEl>
                                              <p:pRg st="8" end="8"/>
                                            </p:txEl>
                                          </p:spTgt>
                                        </p:tgtEl>
                                        <p:attrNameLst>
                                          <p:attrName>style.visibility</p:attrName>
                                        </p:attrNameLst>
                                      </p:cBhvr>
                                      <p:to>
                                        <p:strVal val="visible"/>
                                      </p:to>
                                    </p:set>
                                    <p:anim calcmode="lin" valueType="num">
                                      <p:cBhvr additive="base">
                                        <p:cTn id="35" dur="500" fill="hold"/>
                                        <p:tgtEl>
                                          <p:spTgt spid="28674">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867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4842" y="188640"/>
            <a:ext cx="7772400" cy="57636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7.3.2  </a:t>
            </a:r>
            <a:r>
              <a:rPr lang="zh-CN" altLang="en-US" sz="3600" b="1" dirty="0">
                <a:solidFill>
                  <a:srgbClr val="C00000"/>
                </a:solidFill>
              </a:rPr>
              <a:t>类模板的定义</a:t>
            </a:r>
          </a:p>
        </p:txBody>
      </p:sp>
      <p:sp>
        <p:nvSpPr>
          <p:cNvPr id="29699" name="Rectangle 3"/>
          <p:cNvSpPr>
            <a:spLocks noGrp="1" noChangeArrowheads="1"/>
          </p:cNvSpPr>
          <p:nvPr>
            <p:ph type="body" idx="1"/>
          </p:nvPr>
        </p:nvSpPr>
        <p:spPr>
          <a:xfrm>
            <a:off x="323528" y="1125538"/>
            <a:ext cx="8496944" cy="4970462"/>
          </a:xfrm>
        </p:spPr>
        <p:txBody>
          <a:bodyPr/>
          <a:lstStyle/>
          <a:p>
            <a:pPr eaLnBrk="1" hangingPunct="1"/>
            <a:r>
              <a:rPr lang="zh-CN" altLang="en-US" sz="2400" b="1" dirty="0"/>
              <a:t>非类型参数是指某种具体的数据类型，在调用模板时只能为其提供用相应类型的常数值</a:t>
            </a:r>
            <a:r>
              <a:rPr lang="zh-CN" altLang="en-US" sz="2400" b="1" dirty="0" smtClean="0"/>
              <a:t>。</a:t>
            </a:r>
            <a:endParaRPr lang="en-US" altLang="zh-CN" sz="2400" b="1" dirty="0" smtClean="0"/>
          </a:p>
          <a:p>
            <a:pPr eaLnBrk="1" hangingPunct="1"/>
            <a:r>
              <a:rPr lang="zh-CN" altLang="en-US" sz="2400" b="1" dirty="0" smtClean="0"/>
              <a:t>非</a:t>
            </a:r>
            <a:r>
              <a:rPr lang="zh-CN" altLang="en-US" sz="2400" b="1" dirty="0"/>
              <a:t>类型参数是受限制的，通常可以是整型、枚举型、对象或函数的引用，以及对象、函数或类成员的指针，但不允许用浮点型（或双精度型）、类对象或</a:t>
            </a:r>
            <a:r>
              <a:rPr lang="en-US" altLang="zh-CN" sz="2400" b="1" dirty="0"/>
              <a:t>void</a:t>
            </a:r>
            <a:r>
              <a:rPr lang="zh-CN" altLang="en-US" sz="2400" b="1" dirty="0"/>
              <a:t>作为非类型参数。</a:t>
            </a:r>
          </a:p>
          <a:p>
            <a:pPr eaLnBrk="1" hangingPunct="1">
              <a:lnSpc>
                <a:spcPct val="90000"/>
              </a:lnSpc>
            </a:pPr>
            <a:endParaRPr lang="zh-CN" altLang="en-US" sz="2400" dirty="0"/>
          </a:p>
          <a:p>
            <a:pPr eaLnBrk="1" hangingPunct="1">
              <a:lnSpc>
                <a:spcPct val="90000"/>
              </a:lnSpc>
            </a:pPr>
            <a:r>
              <a:rPr lang="zh-CN" altLang="en-US" sz="2400" b="1" dirty="0"/>
              <a:t>在下面的模板参数表中，</a:t>
            </a:r>
            <a:r>
              <a:rPr lang="en-US" altLang="zh-CN" sz="2400" b="1" dirty="0"/>
              <a:t>T1</a:t>
            </a:r>
            <a:r>
              <a:rPr lang="zh-CN" altLang="en-US" sz="2400" b="1" dirty="0"/>
              <a:t>、</a:t>
            </a:r>
            <a:r>
              <a:rPr lang="en-US" altLang="zh-CN" sz="2400" b="1" dirty="0"/>
              <a:t>T2</a:t>
            </a:r>
            <a:r>
              <a:rPr lang="zh-CN" altLang="en-US" sz="2400" b="1" dirty="0"/>
              <a:t>是类型参数，</a:t>
            </a:r>
            <a:r>
              <a:rPr lang="en-US" altLang="zh-CN" sz="2400" b="1" dirty="0"/>
              <a:t>T3</a:t>
            </a:r>
            <a:r>
              <a:rPr lang="zh-CN" altLang="en-US" sz="2400" b="1" dirty="0"/>
              <a:t>是非类型参数。</a:t>
            </a:r>
          </a:p>
          <a:p>
            <a:pPr lvl="1" eaLnBrk="1" hangingPunct="1">
              <a:lnSpc>
                <a:spcPct val="90000"/>
              </a:lnSpc>
              <a:buFontTx/>
              <a:buNone/>
            </a:pPr>
            <a:r>
              <a:rPr lang="en-US" altLang="zh-CN" sz="2000" b="1" dirty="0">
                <a:solidFill>
                  <a:srgbClr val="FF0000"/>
                </a:solidFill>
              </a:rPr>
              <a:t>template&lt;class</a:t>
            </a:r>
            <a:r>
              <a:rPr lang="en-US" altLang="zh-CN" sz="2000" b="1" dirty="0"/>
              <a:t> </a:t>
            </a:r>
            <a:r>
              <a:rPr lang="en-US" altLang="zh-CN" sz="2000" b="1" dirty="0">
                <a:solidFill>
                  <a:srgbClr val="FF0000"/>
                </a:solidFill>
              </a:rPr>
              <a:t>T1</a:t>
            </a:r>
            <a:r>
              <a:rPr lang="en-US" altLang="zh-CN" sz="2000" b="1" dirty="0" smtClean="0">
                <a:solidFill>
                  <a:srgbClr val="FF0000"/>
                </a:solidFill>
              </a:rPr>
              <a:t>, class </a:t>
            </a:r>
            <a:r>
              <a:rPr lang="en-US" altLang="zh-CN" sz="2000" b="1" dirty="0">
                <a:solidFill>
                  <a:srgbClr val="FF0000"/>
                </a:solidFill>
              </a:rPr>
              <a:t>T2</a:t>
            </a:r>
            <a:r>
              <a:rPr lang="en-US" altLang="zh-CN" sz="2000" b="1" dirty="0" smtClean="0">
                <a:solidFill>
                  <a:srgbClr val="FF0000"/>
                </a:solidFill>
              </a:rPr>
              <a:t>, </a:t>
            </a:r>
            <a:r>
              <a:rPr lang="en-US" altLang="zh-CN" sz="2000" b="1" dirty="0" err="1" smtClean="0">
                <a:solidFill>
                  <a:srgbClr val="FF0000"/>
                </a:solidFill>
              </a:rPr>
              <a:t>int</a:t>
            </a:r>
            <a:r>
              <a:rPr lang="en-US" altLang="zh-CN" sz="2000" b="1" dirty="0" smtClean="0">
                <a:solidFill>
                  <a:srgbClr val="FF0000"/>
                </a:solidFill>
              </a:rPr>
              <a:t> </a:t>
            </a:r>
            <a:r>
              <a:rPr lang="en-US" altLang="zh-CN" sz="2000" b="1" dirty="0">
                <a:solidFill>
                  <a:srgbClr val="FF0000"/>
                </a:solidFill>
              </a:rPr>
              <a:t>T3&gt;</a:t>
            </a:r>
          </a:p>
          <a:p>
            <a:pPr lvl="1" eaLnBrk="1" hangingPunct="1">
              <a:lnSpc>
                <a:spcPct val="90000"/>
              </a:lnSpc>
              <a:buFontTx/>
              <a:buNone/>
            </a:pPr>
            <a:endParaRPr lang="en-US" altLang="zh-CN" sz="2000" dirty="0">
              <a:solidFill>
                <a:srgbClr val="FF0000"/>
              </a:solidFill>
            </a:endParaRPr>
          </a:p>
          <a:p>
            <a:pPr eaLnBrk="1" hangingPunct="1">
              <a:lnSpc>
                <a:spcPct val="90000"/>
              </a:lnSpc>
            </a:pPr>
            <a:r>
              <a:rPr lang="zh-CN" altLang="en-US" sz="2400" b="1" dirty="0"/>
              <a:t>在实例化时，必须为</a:t>
            </a:r>
            <a:r>
              <a:rPr lang="en-US" altLang="zh-CN" sz="2400" b="1" dirty="0"/>
              <a:t>T1</a:t>
            </a:r>
            <a:r>
              <a:rPr lang="zh-CN" altLang="en-US" sz="2400" b="1" dirty="0"/>
              <a:t>、</a:t>
            </a:r>
            <a:r>
              <a:rPr lang="en-US" altLang="zh-CN" sz="2400" b="1" dirty="0"/>
              <a:t>T2</a:t>
            </a:r>
            <a:r>
              <a:rPr lang="zh-CN" altLang="en-US" sz="2400" b="1" dirty="0"/>
              <a:t>提供一种数据类型，为</a:t>
            </a:r>
            <a:r>
              <a:rPr lang="en-US" altLang="zh-CN" sz="2400" b="1" dirty="0"/>
              <a:t>T3</a:t>
            </a:r>
            <a:r>
              <a:rPr lang="zh-CN" altLang="en-US" sz="2400" b="1" dirty="0"/>
              <a:t>指定一个整常数（如</a:t>
            </a:r>
            <a:r>
              <a:rPr lang="en-US" altLang="zh-CN" sz="2400" b="1" dirty="0"/>
              <a:t>10</a:t>
            </a:r>
            <a:r>
              <a:rPr lang="zh-CN" altLang="en-US" sz="2400" b="1" dirty="0"/>
              <a:t>），该模板才能被正确地实例化。</a:t>
            </a:r>
          </a:p>
        </p:txBody>
      </p:sp>
    </p:spTree>
    <p:extLst>
      <p:ext uri="{BB962C8B-B14F-4D97-AF65-F5344CB8AC3E}">
        <p14:creationId xmlns:p14="http://schemas.microsoft.com/office/powerpoint/2010/main" val="2864721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222591" y="1124744"/>
            <a:ext cx="8695643" cy="5486400"/>
          </a:xfrm>
        </p:spPr>
        <p:txBody>
          <a:bodyPr/>
          <a:lstStyle/>
          <a:p>
            <a:pPr eaLnBrk="1" hangingPunct="1">
              <a:buFontTx/>
              <a:buNone/>
            </a:pPr>
            <a:r>
              <a:rPr lang="en-US" altLang="zh-CN" sz="2800" b="1" dirty="0" smtClean="0">
                <a:solidFill>
                  <a:srgbClr val="0000CC"/>
                </a:solidFill>
              </a:rPr>
              <a:t>2. </a:t>
            </a:r>
            <a:r>
              <a:rPr lang="zh-CN" altLang="en-US" sz="2800" b="1" dirty="0" smtClean="0">
                <a:solidFill>
                  <a:srgbClr val="0000CC"/>
                </a:solidFill>
              </a:rPr>
              <a:t>类</a:t>
            </a:r>
            <a:r>
              <a:rPr lang="zh-CN" altLang="en-US" sz="2800" b="1" dirty="0">
                <a:solidFill>
                  <a:srgbClr val="0000CC"/>
                </a:solidFill>
              </a:rPr>
              <a:t>模板的成员函数的定义</a:t>
            </a:r>
          </a:p>
          <a:p>
            <a:pPr lvl="1" eaLnBrk="1" hangingPunct="1">
              <a:buFontTx/>
              <a:buNone/>
            </a:pPr>
            <a:r>
              <a:rPr lang="zh-CN" altLang="en-US" sz="2400" b="1" dirty="0">
                <a:solidFill>
                  <a:srgbClr val="FF0000"/>
                </a:solidFill>
              </a:rPr>
              <a:t>方法</a:t>
            </a:r>
            <a:r>
              <a:rPr lang="en-US" altLang="zh-CN" sz="2400" b="1" dirty="0">
                <a:solidFill>
                  <a:srgbClr val="FF0000"/>
                </a:solidFill>
              </a:rPr>
              <a:t>1</a:t>
            </a:r>
            <a:r>
              <a:rPr lang="zh-CN" altLang="en-US" sz="2400" b="1" dirty="0">
                <a:solidFill>
                  <a:srgbClr val="FF0000"/>
                </a:solidFill>
              </a:rPr>
              <a:t>：在类模板外定义，语法</a:t>
            </a:r>
          </a:p>
          <a:p>
            <a:pPr lvl="2" eaLnBrk="1" hangingPunct="1">
              <a:buFontTx/>
              <a:buNone/>
            </a:pPr>
            <a:r>
              <a:rPr lang="en-US" altLang="zh-CN" sz="2000" b="1" dirty="0">
                <a:solidFill>
                  <a:srgbClr val="0000CC"/>
                </a:solidFill>
              </a:rPr>
              <a:t>template &lt;</a:t>
            </a:r>
            <a:r>
              <a:rPr lang="zh-CN" altLang="en-US" sz="2000" b="1" dirty="0">
                <a:solidFill>
                  <a:srgbClr val="00B050"/>
                </a:solidFill>
              </a:rPr>
              <a:t>模板参数列表</a:t>
            </a:r>
            <a:r>
              <a:rPr lang="en-US" altLang="zh-CN" sz="2000" b="1" dirty="0">
                <a:solidFill>
                  <a:srgbClr val="0000CC"/>
                </a:solidFill>
              </a:rPr>
              <a:t>&gt; </a:t>
            </a:r>
            <a:br>
              <a:rPr lang="en-US" altLang="zh-CN" sz="2000" b="1" dirty="0">
                <a:solidFill>
                  <a:srgbClr val="0000CC"/>
                </a:solidFill>
              </a:rPr>
            </a:br>
            <a:r>
              <a:rPr lang="zh-CN" altLang="en-US" sz="2000" b="1" dirty="0">
                <a:solidFill>
                  <a:srgbClr val="0000CC"/>
                </a:solidFill>
              </a:rPr>
              <a:t>返回值类型 类模板名</a:t>
            </a:r>
            <a:r>
              <a:rPr lang="en-US" altLang="zh-CN" sz="2000" b="1" dirty="0">
                <a:solidFill>
                  <a:srgbClr val="0000CC"/>
                </a:solidFill>
              </a:rPr>
              <a:t>&lt;</a:t>
            </a:r>
            <a:r>
              <a:rPr lang="zh-CN" altLang="en-US" sz="2000" b="1" dirty="0">
                <a:solidFill>
                  <a:srgbClr val="FF0000"/>
                </a:solidFill>
              </a:rPr>
              <a:t>模板参数名称列表</a:t>
            </a:r>
            <a:r>
              <a:rPr lang="en-US" altLang="zh-CN" sz="2000" b="1" dirty="0">
                <a:solidFill>
                  <a:srgbClr val="0000CC"/>
                </a:solidFill>
              </a:rPr>
              <a:t>&gt;::</a:t>
            </a:r>
            <a:r>
              <a:rPr lang="zh-CN" altLang="en-US" sz="2000" b="1" dirty="0"/>
              <a:t>成员函数名 </a:t>
            </a:r>
            <a:r>
              <a:rPr lang="en-US" altLang="zh-CN" sz="2000" b="1" dirty="0"/>
              <a:t>(</a:t>
            </a:r>
            <a:r>
              <a:rPr lang="zh-CN" altLang="en-US" sz="2000" b="1" dirty="0"/>
              <a:t>参数列表</a:t>
            </a:r>
            <a:r>
              <a:rPr lang="en-US" altLang="zh-CN" sz="2000" b="1" dirty="0"/>
              <a:t>)</a:t>
            </a:r>
            <a:br>
              <a:rPr lang="en-US" altLang="zh-CN" sz="2000" b="1" dirty="0"/>
            </a:br>
            <a:r>
              <a:rPr lang="en-US" altLang="zh-CN" sz="2000" b="1" dirty="0"/>
              <a:t>{</a:t>
            </a:r>
            <a:br>
              <a:rPr lang="en-US" altLang="zh-CN" sz="2000" b="1" dirty="0"/>
            </a:br>
            <a:r>
              <a:rPr lang="en-US" altLang="zh-CN" sz="2000" b="1" dirty="0"/>
              <a:t>	</a:t>
            </a:r>
            <a:r>
              <a:rPr lang="en-US" altLang="zh-CN" sz="2000" b="1" dirty="0">
                <a:latin typeface="Arial" panose="020B0604020202020204" pitchFamily="34" charset="0"/>
              </a:rPr>
              <a:t>……</a:t>
            </a:r>
            <a:r>
              <a:rPr lang="en-US" altLang="zh-CN" sz="2000" b="1" dirty="0"/>
              <a:t/>
            </a:r>
            <a:br>
              <a:rPr lang="en-US" altLang="zh-CN" sz="2000" b="1" dirty="0"/>
            </a:br>
            <a:r>
              <a:rPr lang="en-US" altLang="zh-CN" sz="2000" b="1" dirty="0"/>
              <a:t>};</a:t>
            </a:r>
          </a:p>
          <a:p>
            <a:pPr lvl="1" eaLnBrk="1" hangingPunct="1">
              <a:buFontTx/>
              <a:buNone/>
            </a:pPr>
            <a:r>
              <a:rPr lang="zh-CN" altLang="en-US" sz="2000" b="1" dirty="0">
                <a:solidFill>
                  <a:srgbClr val="0000CC"/>
                </a:solidFill>
              </a:rPr>
              <a:t>其中</a:t>
            </a:r>
          </a:p>
          <a:p>
            <a:pPr lvl="2" eaLnBrk="1" hangingPunct="1"/>
            <a:r>
              <a:rPr lang="en-US" altLang="zh-CN" sz="2000" b="1" dirty="0">
                <a:solidFill>
                  <a:srgbClr val="0000CC"/>
                </a:solidFill>
              </a:rPr>
              <a:t>&lt;</a:t>
            </a:r>
            <a:r>
              <a:rPr lang="zh-CN" altLang="en-US" sz="2000" b="1" dirty="0">
                <a:solidFill>
                  <a:srgbClr val="00B050"/>
                </a:solidFill>
              </a:rPr>
              <a:t>模板参数列表</a:t>
            </a:r>
            <a:r>
              <a:rPr lang="en-US" altLang="zh-CN" sz="2000" b="1" dirty="0">
                <a:solidFill>
                  <a:srgbClr val="0000CC"/>
                </a:solidFill>
              </a:rPr>
              <a:t>&gt;</a:t>
            </a:r>
            <a:r>
              <a:rPr lang="zh-CN" altLang="en-US" sz="2000" b="1" dirty="0">
                <a:solidFill>
                  <a:schemeClr val="accent2"/>
                </a:solidFill>
              </a:rPr>
              <a:t>引入的</a:t>
            </a:r>
            <a:r>
              <a:rPr lang="zh-CN" altLang="en-US" sz="2000" b="1" dirty="0">
                <a:solidFill>
                  <a:schemeClr val="accent2"/>
                </a:solidFill>
                <a:latin typeface="Arial" panose="020B0604020202020204" pitchFamily="34" charset="0"/>
              </a:rPr>
              <a:t>“</a:t>
            </a:r>
            <a:r>
              <a:rPr lang="zh-CN" altLang="en-US" sz="2000" b="1" dirty="0">
                <a:solidFill>
                  <a:schemeClr val="accent2"/>
                </a:solidFill>
              </a:rPr>
              <a:t>类型标识符</a:t>
            </a:r>
            <a:r>
              <a:rPr lang="zh-CN" altLang="en-US" sz="2000" b="1" dirty="0">
                <a:solidFill>
                  <a:schemeClr val="accent2"/>
                </a:solidFill>
                <a:latin typeface="Arial" panose="020B0604020202020204" pitchFamily="34" charset="0"/>
              </a:rPr>
              <a:t>”</a:t>
            </a:r>
            <a:r>
              <a:rPr lang="zh-CN" altLang="en-US" sz="2000" b="1" dirty="0">
                <a:solidFill>
                  <a:schemeClr val="accent2"/>
                </a:solidFill>
              </a:rPr>
              <a:t>作为数据类型使用</a:t>
            </a:r>
          </a:p>
          <a:p>
            <a:pPr lvl="2" eaLnBrk="1" hangingPunct="1"/>
            <a:r>
              <a:rPr lang="en-US" altLang="zh-CN" sz="2000" b="1" dirty="0">
                <a:solidFill>
                  <a:srgbClr val="0000CC"/>
                </a:solidFill>
              </a:rPr>
              <a:t>&lt;</a:t>
            </a:r>
            <a:r>
              <a:rPr lang="zh-CN" altLang="en-US" sz="2000" b="1" dirty="0">
                <a:solidFill>
                  <a:srgbClr val="FF0000"/>
                </a:solidFill>
              </a:rPr>
              <a:t>模板参数名称列表</a:t>
            </a:r>
            <a:r>
              <a:rPr lang="en-US" altLang="zh-CN" sz="2000" b="1" dirty="0">
                <a:solidFill>
                  <a:srgbClr val="0000CC"/>
                </a:solidFill>
              </a:rPr>
              <a:t>&gt; </a:t>
            </a:r>
            <a:r>
              <a:rPr lang="zh-CN" altLang="en-US" sz="2000" b="1" dirty="0">
                <a:solidFill>
                  <a:schemeClr val="accent2"/>
                </a:solidFill>
              </a:rPr>
              <a:t>引入的</a:t>
            </a:r>
            <a:r>
              <a:rPr lang="zh-CN" altLang="en-US" sz="2000" b="1" dirty="0">
                <a:solidFill>
                  <a:schemeClr val="accent2"/>
                </a:solidFill>
                <a:latin typeface="Arial" panose="020B0604020202020204" pitchFamily="34" charset="0"/>
              </a:rPr>
              <a:t>“</a:t>
            </a:r>
            <a:r>
              <a:rPr lang="zh-CN" altLang="en-US" sz="2000" b="1" dirty="0">
                <a:solidFill>
                  <a:schemeClr val="accent2"/>
                </a:solidFill>
              </a:rPr>
              <a:t>普通数据类型常量</a:t>
            </a:r>
            <a:r>
              <a:rPr lang="zh-CN" altLang="en-US" sz="2000" b="1" dirty="0">
                <a:solidFill>
                  <a:schemeClr val="accent2"/>
                </a:solidFill>
                <a:latin typeface="Arial" panose="020B0604020202020204" pitchFamily="34" charset="0"/>
              </a:rPr>
              <a:t>”</a:t>
            </a:r>
            <a:r>
              <a:rPr lang="zh-CN" altLang="en-US" sz="2000" b="1" dirty="0">
                <a:solidFill>
                  <a:schemeClr val="accent2"/>
                </a:solidFill>
              </a:rPr>
              <a:t>作为常量使用</a:t>
            </a:r>
          </a:p>
          <a:p>
            <a:pPr lvl="1" eaLnBrk="1" hangingPunct="1">
              <a:buFontTx/>
              <a:buNone/>
            </a:pPr>
            <a:r>
              <a:rPr lang="zh-CN" altLang="en-US" sz="2400" b="1" dirty="0">
                <a:solidFill>
                  <a:srgbClr val="FF0000"/>
                </a:solidFill>
              </a:rPr>
              <a:t>方法</a:t>
            </a:r>
            <a:r>
              <a:rPr lang="en-US" altLang="zh-CN" sz="2400" b="1" dirty="0">
                <a:solidFill>
                  <a:srgbClr val="FF0000"/>
                </a:solidFill>
              </a:rPr>
              <a:t>2</a:t>
            </a:r>
            <a:r>
              <a:rPr lang="zh-CN" altLang="en-US" sz="2400" b="1" dirty="0">
                <a:solidFill>
                  <a:srgbClr val="FF0000"/>
                </a:solidFill>
              </a:rPr>
              <a:t>：</a:t>
            </a:r>
            <a:endParaRPr lang="en-US" altLang="zh-CN" sz="2400" b="1" dirty="0">
              <a:solidFill>
                <a:srgbClr val="FF0000"/>
              </a:solidFill>
            </a:endParaRPr>
          </a:p>
          <a:p>
            <a:pPr lvl="1" eaLnBrk="1" hangingPunct="1"/>
            <a:r>
              <a:rPr lang="zh-CN" altLang="en-US" sz="2400" b="1" dirty="0"/>
              <a:t>直接在模板内定义成员函数，与常规成员函数的定义方法相同。</a:t>
            </a:r>
            <a:endParaRPr lang="zh-CN" altLang="en-US" sz="2400" b="1" dirty="0">
              <a:solidFill>
                <a:schemeClr val="accent2"/>
              </a:solidFill>
            </a:endParaRPr>
          </a:p>
        </p:txBody>
      </p:sp>
      <p:sp>
        <p:nvSpPr>
          <p:cNvPr id="30723" name="Rectangle 3"/>
          <p:cNvSpPr>
            <a:spLocks noGrp="1" noChangeArrowheads="1"/>
          </p:cNvSpPr>
          <p:nvPr>
            <p:ph type="title"/>
          </p:nvPr>
        </p:nvSpPr>
        <p:spPr>
          <a:xfrm>
            <a:off x="684213" y="188913"/>
            <a:ext cx="7772400" cy="64779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7.3.2  </a:t>
            </a:r>
            <a:r>
              <a:rPr lang="zh-CN" altLang="en-US" sz="3600" b="1" dirty="0">
                <a:solidFill>
                  <a:srgbClr val="C00000"/>
                </a:solidFill>
              </a:rPr>
              <a:t>类模板的定义</a:t>
            </a:r>
          </a:p>
        </p:txBody>
      </p:sp>
    </p:spTree>
    <p:extLst>
      <p:ext uri="{BB962C8B-B14F-4D97-AF65-F5344CB8AC3E}">
        <p14:creationId xmlns:p14="http://schemas.microsoft.com/office/powerpoint/2010/main" val="17360389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082">
                                            <p:txEl>
                                              <p:pRg st="1" end="1"/>
                                            </p:txEl>
                                          </p:spTgt>
                                        </p:tgtEl>
                                        <p:attrNameLst>
                                          <p:attrName>style.visibility</p:attrName>
                                        </p:attrNameLst>
                                      </p:cBhvr>
                                      <p:to>
                                        <p:strVal val="visible"/>
                                      </p:to>
                                    </p:set>
                                    <p:anim calcmode="lin" valueType="num">
                                      <p:cBhvr additive="base">
                                        <p:cTn id="7" dur="500" fill="hold"/>
                                        <p:tgtEl>
                                          <p:spTgt spid="4608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82">
                                            <p:txEl>
                                              <p:pRg st="2" end="2"/>
                                            </p:txEl>
                                          </p:spTgt>
                                        </p:tgtEl>
                                        <p:attrNameLst>
                                          <p:attrName>style.visibility</p:attrName>
                                        </p:attrNameLst>
                                      </p:cBhvr>
                                      <p:to>
                                        <p:strVal val="visible"/>
                                      </p:to>
                                    </p:set>
                                    <p:anim calcmode="lin" valueType="num">
                                      <p:cBhvr additive="base">
                                        <p:cTn id="11" dur="500" fill="hold"/>
                                        <p:tgtEl>
                                          <p:spTgt spid="4608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0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6082">
                                            <p:txEl>
                                              <p:pRg st="3" end="3"/>
                                            </p:txEl>
                                          </p:spTgt>
                                        </p:tgtEl>
                                        <p:attrNameLst>
                                          <p:attrName>style.visibility</p:attrName>
                                        </p:attrNameLst>
                                      </p:cBhvr>
                                      <p:to>
                                        <p:strVal val="visible"/>
                                      </p:to>
                                    </p:set>
                                    <p:anim calcmode="lin" valueType="num">
                                      <p:cBhvr additive="base">
                                        <p:cTn id="17" dur="500" fill="hold"/>
                                        <p:tgtEl>
                                          <p:spTgt spid="4608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60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6082">
                                            <p:txEl>
                                              <p:pRg st="4" end="4"/>
                                            </p:txEl>
                                          </p:spTgt>
                                        </p:tgtEl>
                                        <p:attrNameLst>
                                          <p:attrName>style.visibility</p:attrName>
                                        </p:attrNameLst>
                                      </p:cBhvr>
                                      <p:to>
                                        <p:strVal val="visible"/>
                                      </p:to>
                                    </p:set>
                                    <p:anim calcmode="lin" valueType="num">
                                      <p:cBhvr additive="base">
                                        <p:cTn id="23" dur="500" fill="hold"/>
                                        <p:tgtEl>
                                          <p:spTgt spid="4608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0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6082">
                                            <p:txEl>
                                              <p:pRg st="5" end="5"/>
                                            </p:txEl>
                                          </p:spTgt>
                                        </p:tgtEl>
                                        <p:attrNameLst>
                                          <p:attrName>style.visibility</p:attrName>
                                        </p:attrNameLst>
                                      </p:cBhvr>
                                      <p:to>
                                        <p:strVal val="visible"/>
                                      </p:to>
                                    </p:set>
                                    <p:anim calcmode="lin" valueType="num">
                                      <p:cBhvr additive="base">
                                        <p:cTn id="29" dur="500" fill="hold"/>
                                        <p:tgtEl>
                                          <p:spTgt spid="4608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608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6082">
                                            <p:txEl>
                                              <p:pRg st="6" end="6"/>
                                            </p:txEl>
                                          </p:spTgt>
                                        </p:tgtEl>
                                        <p:attrNameLst>
                                          <p:attrName>style.visibility</p:attrName>
                                        </p:attrNameLst>
                                      </p:cBhvr>
                                      <p:to>
                                        <p:strVal val="visible"/>
                                      </p:to>
                                    </p:set>
                                    <p:anim calcmode="lin" valueType="num">
                                      <p:cBhvr additive="base">
                                        <p:cTn id="35" dur="500" fill="hold"/>
                                        <p:tgtEl>
                                          <p:spTgt spid="4608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08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6082">
                                            <p:txEl>
                                              <p:pRg st="7" end="7"/>
                                            </p:txEl>
                                          </p:spTgt>
                                        </p:tgtEl>
                                        <p:attrNameLst>
                                          <p:attrName>style.visibility</p:attrName>
                                        </p:attrNameLst>
                                      </p:cBhvr>
                                      <p:to>
                                        <p:strVal val="visible"/>
                                      </p:to>
                                    </p:set>
                                    <p:anim calcmode="lin" valueType="num">
                                      <p:cBhvr additive="base">
                                        <p:cTn id="41" dur="500" fill="hold"/>
                                        <p:tgtEl>
                                          <p:spTgt spid="4608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608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179512" y="1268759"/>
            <a:ext cx="3816424" cy="5109120"/>
          </a:xfrm>
        </p:spPr>
        <p:txBody>
          <a:bodyPr/>
          <a:lstStyle/>
          <a:p>
            <a:pPr eaLnBrk="1" hangingPunct="1">
              <a:buFontTx/>
              <a:buNone/>
            </a:pPr>
            <a:r>
              <a:rPr lang="en-US" altLang="zh-CN" sz="1800" b="1" dirty="0" smtClean="0"/>
              <a:t>//</a:t>
            </a:r>
            <a:r>
              <a:rPr lang="en-US" altLang="zh-CN" sz="1800" b="1" dirty="0" err="1"/>
              <a:t>Stack.h</a:t>
            </a:r>
            <a:endParaRPr lang="en-US" altLang="zh-CN" sz="1800" b="1" dirty="0"/>
          </a:p>
          <a:p>
            <a:pPr eaLnBrk="1" hangingPunct="1">
              <a:buFontTx/>
              <a:buNone/>
            </a:pPr>
            <a:r>
              <a:rPr lang="en-US" altLang="zh-CN" sz="1800" b="1" dirty="0">
                <a:solidFill>
                  <a:srgbClr val="FF0000"/>
                </a:solidFill>
              </a:rPr>
              <a:t>template&lt;class </a:t>
            </a:r>
            <a:r>
              <a:rPr lang="en-US" altLang="zh-CN" sz="1800" b="1" dirty="0" err="1">
                <a:solidFill>
                  <a:srgbClr val="FF0000"/>
                </a:solidFill>
              </a:rPr>
              <a:t>T,int</a:t>
            </a:r>
            <a:r>
              <a:rPr lang="en-US" altLang="zh-CN" sz="1800" b="1" dirty="0">
                <a:solidFill>
                  <a:srgbClr val="FF0000"/>
                </a:solidFill>
              </a:rPr>
              <a:t> MAXSIZE&gt;  </a:t>
            </a:r>
            <a:r>
              <a:rPr lang="en-US" altLang="zh-CN" sz="1800" b="1" dirty="0"/>
              <a:t>  </a:t>
            </a:r>
          </a:p>
          <a:p>
            <a:pPr eaLnBrk="1" hangingPunct="1">
              <a:buFontTx/>
              <a:buNone/>
            </a:pPr>
            <a:r>
              <a:rPr lang="en-US" altLang="zh-CN" sz="1800" b="1" dirty="0"/>
              <a:t>class Stack{</a:t>
            </a:r>
          </a:p>
          <a:p>
            <a:pPr eaLnBrk="1" hangingPunct="1">
              <a:buFontTx/>
              <a:buNone/>
            </a:pPr>
            <a:r>
              <a:rPr lang="en-US" altLang="zh-CN" sz="1800" b="1" dirty="0"/>
              <a:t>private:</a:t>
            </a:r>
          </a:p>
          <a:p>
            <a:pPr eaLnBrk="1" hangingPunct="1">
              <a:buFontTx/>
              <a:buNone/>
            </a:pPr>
            <a:r>
              <a:rPr lang="en-US" altLang="zh-CN" sz="1800" b="1" dirty="0"/>
              <a:t>	</a:t>
            </a:r>
            <a:r>
              <a:rPr lang="en-US" altLang="zh-CN" sz="1800" b="1" dirty="0" smtClean="0"/>
              <a:t>T </a:t>
            </a:r>
            <a:r>
              <a:rPr lang="en-US" altLang="zh-CN" sz="1800" b="1" dirty="0" err="1"/>
              <a:t>elems</a:t>
            </a:r>
            <a:r>
              <a:rPr lang="en-US" altLang="zh-CN" sz="1800" b="1" dirty="0"/>
              <a:t>[MAXSIZE];              </a:t>
            </a:r>
          </a:p>
          <a:p>
            <a:pPr eaLnBrk="1" hangingPunct="1">
              <a:buFontTx/>
              <a:buNone/>
            </a:pPr>
            <a:r>
              <a:rPr lang="zh-CN" altLang="en-US" sz="1800" b="1" dirty="0"/>
              <a:t>	</a:t>
            </a:r>
            <a:r>
              <a:rPr lang="en-US" altLang="zh-CN" sz="1800" b="1" dirty="0" err="1" smtClean="0"/>
              <a:t>int</a:t>
            </a:r>
            <a:r>
              <a:rPr lang="en-US" altLang="zh-CN" sz="1800" b="1" dirty="0" smtClean="0"/>
              <a:t> </a:t>
            </a:r>
            <a:r>
              <a:rPr lang="en-US" altLang="zh-CN" sz="1800" b="1" dirty="0"/>
              <a:t>top;                         </a:t>
            </a:r>
            <a:endParaRPr lang="zh-CN" altLang="en-US" sz="1800" b="1" dirty="0"/>
          </a:p>
          <a:p>
            <a:pPr eaLnBrk="1" hangingPunct="1">
              <a:buFontTx/>
              <a:buNone/>
            </a:pPr>
            <a:r>
              <a:rPr lang="en-US" altLang="zh-CN" sz="1800" b="1" dirty="0"/>
              <a:t>public:</a:t>
            </a:r>
          </a:p>
          <a:p>
            <a:pPr eaLnBrk="1" hangingPunct="1">
              <a:buFontTx/>
              <a:buNone/>
            </a:pPr>
            <a:r>
              <a:rPr lang="en-US" altLang="zh-CN" sz="1800" b="1" dirty="0"/>
              <a:t>	</a:t>
            </a:r>
            <a:r>
              <a:rPr lang="en-US" altLang="zh-CN" sz="1800" b="1" dirty="0" smtClean="0"/>
              <a:t>Stack</a:t>
            </a:r>
            <a:r>
              <a:rPr lang="en-US" altLang="zh-CN" sz="1800" b="1" dirty="0"/>
              <a:t>(){top=0</a:t>
            </a:r>
            <a:r>
              <a:rPr lang="en-US" altLang="zh-CN" sz="1800" b="1" dirty="0" smtClean="0"/>
              <a:t>;};</a:t>
            </a:r>
            <a:endParaRPr lang="en-US" altLang="zh-CN" sz="1800" b="1" dirty="0"/>
          </a:p>
          <a:p>
            <a:pPr eaLnBrk="1" hangingPunct="1">
              <a:buFontTx/>
              <a:buNone/>
            </a:pPr>
            <a:r>
              <a:rPr lang="en-US" altLang="zh-CN" sz="1800" b="1" dirty="0"/>
              <a:t>	</a:t>
            </a:r>
            <a:r>
              <a:rPr lang="en-US" altLang="zh-CN" sz="1800" b="1" dirty="0" smtClean="0"/>
              <a:t>void </a:t>
            </a:r>
            <a:r>
              <a:rPr lang="en-US" altLang="zh-CN" sz="1800" b="1" dirty="0"/>
              <a:t>push(T e);                </a:t>
            </a:r>
            <a:r>
              <a:rPr lang="zh-CN" altLang="en-US" sz="1800" b="1" dirty="0" smtClean="0"/>
              <a:t>   </a:t>
            </a:r>
            <a:endParaRPr lang="zh-CN" altLang="en-US" sz="1800" b="1" dirty="0"/>
          </a:p>
          <a:p>
            <a:pPr eaLnBrk="1" hangingPunct="1">
              <a:buFontTx/>
              <a:buNone/>
            </a:pPr>
            <a:r>
              <a:rPr lang="zh-CN" altLang="en-US" sz="1800" b="1" dirty="0"/>
              <a:t>	</a:t>
            </a:r>
            <a:r>
              <a:rPr lang="en-US" altLang="zh-CN" sz="1800" b="1" dirty="0" smtClean="0"/>
              <a:t>T </a:t>
            </a:r>
            <a:r>
              <a:rPr lang="en-US" altLang="zh-CN" sz="1800" b="1" dirty="0"/>
              <a:t>pop();                          </a:t>
            </a:r>
            <a:endParaRPr lang="zh-CN" altLang="en-US" sz="1800" b="1" dirty="0"/>
          </a:p>
          <a:p>
            <a:pPr eaLnBrk="1" hangingPunct="1">
              <a:buFontTx/>
              <a:buNone/>
            </a:pPr>
            <a:r>
              <a:rPr lang="zh-CN" altLang="en-US" sz="1800" b="1" dirty="0"/>
              <a:t>	</a:t>
            </a:r>
            <a:r>
              <a:rPr lang="en-US" altLang="zh-CN" sz="1800" b="1" dirty="0" smtClean="0"/>
              <a:t>bool </a:t>
            </a:r>
            <a:r>
              <a:rPr lang="en-US" altLang="zh-CN" sz="1800" b="1" dirty="0"/>
              <a:t>empty</a:t>
            </a:r>
            <a:r>
              <a:rPr lang="en-US" altLang="zh-CN" sz="1800" b="1" dirty="0" smtClean="0"/>
              <a:t>()</a:t>
            </a:r>
          </a:p>
          <a:p>
            <a:pPr eaLnBrk="1" hangingPunct="1">
              <a:buFontTx/>
              <a:buNone/>
            </a:pPr>
            <a:r>
              <a:rPr lang="en-US" altLang="zh-CN" sz="1800" b="1" dirty="0"/>
              <a:t>	</a:t>
            </a:r>
            <a:r>
              <a:rPr lang="en-US" altLang="zh-CN" sz="1800" b="1" dirty="0" smtClean="0"/>
              <a:t>{  return </a:t>
            </a:r>
            <a:r>
              <a:rPr lang="en-US" altLang="zh-CN" sz="1800" b="1" dirty="0"/>
              <a:t>top==0;}  	</a:t>
            </a:r>
            <a:endParaRPr lang="zh-CN" altLang="en-US" sz="1800" b="1" dirty="0"/>
          </a:p>
          <a:p>
            <a:pPr eaLnBrk="1" hangingPunct="1">
              <a:buFontTx/>
              <a:buNone/>
            </a:pPr>
            <a:r>
              <a:rPr lang="zh-CN" altLang="en-US" sz="1800" b="1" dirty="0"/>
              <a:t>	</a:t>
            </a:r>
            <a:r>
              <a:rPr lang="en-US" altLang="zh-CN" sz="1800" b="1" dirty="0" smtClean="0"/>
              <a:t>bool </a:t>
            </a:r>
            <a:r>
              <a:rPr lang="en-US" altLang="zh-CN" sz="1800" b="1" dirty="0"/>
              <a:t>full</a:t>
            </a:r>
            <a:r>
              <a:rPr lang="en-US" altLang="zh-CN" sz="1800" b="1" dirty="0" smtClean="0"/>
              <a:t>()</a:t>
            </a:r>
          </a:p>
          <a:p>
            <a:pPr eaLnBrk="1" hangingPunct="1">
              <a:buFontTx/>
              <a:buNone/>
            </a:pPr>
            <a:r>
              <a:rPr lang="en-US" altLang="zh-CN" sz="1800" b="1" dirty="0"/>
              <a:t>	</a:t>
            </a:r>
            <a:r>
              <a:rPr lang="en-US" altLang="zh-CN" sz="1800" b="1" dirty="0" smtClean="0"/>
              <a:t>{  return </a:t>
            </a:r>
            <a:r>
              <a:rPr lang="en-US" altLang="zh-CN" sz="1800" b="1" dirty="0"/>
              <a:t>top==MAXSIZE</a:t>
            </a:r>
            <a:r>
              <a:rPr lang="en-US" altLang="zh-CN" sz="1800" b="1" dirty="0" smtClean="0"/>
              <a:t>;}</a:t>
            </a:r>
            <a:endParaRPr lang="zh-CN" altLang="en-US" sz="1800" b="1" dirty="0"/>
          </a:p>
          <a:p>
            <a:pPr eaLnBrk="1" hangingPunct="1">
              <a:buFontTx/>
              <a:buNone/>
            </a:pPr>
            <a:r>
              <a:rPr lang="en-US" altLang="zh-CN" sz="1800" b="1" dirty="0"/>
              <a:t>};</a:t>
            </a:r>
            <a:endParaRPr lang="zh-CN" altLang="en-US" sz="1800" b="1" dirty="0"/>
          </a:p>
        </p:txBody>
      </p:sp>
      <p:sp>
        <p:nvSpPr>
          <p:cNvPr id="2" name="文本框 1"/>
          <p:cNvSpPr txBox="1"/>
          <p:nvPr/>
        </p:nvSpPr>
        <p:spPr>
          <a:xfrm>
            <a:off x="115347" y="188640"/>
            <a:ext cx="9002960" cy="707886"/>
          </a:xfrm>
          <a:prstGeom prst="rect">
            <a:avLst/>
          </a:prstGeom>
          <a:noFill/>
        </p:spPr>
        <p:txBody>
          <a:bodyPr wrap="square" rtlCol="0">
            <a:spAutoFit/>
          </a:bodyPr>
          <a:lstStyle/>
          <a:p>
            <a:r>
              <a:rPr lang="en-US" altLang="zh-CN" sz="2000" b="1" dirty="0">
                <a:solidFill>
                  <a:srgbClr val="0000CC"/>
                </a:solidFill>
              </a:rPr>
              <a:t>【</a:t>
            </a:r>
            <a:r>
              <a:rPr lang="zh-CN" altLang="en-US" sz="2000" b="1" dirty="0">
                <a:solidFill>
                  <a:srgbClr val="0000CC"/>
                </a:solidFill>
              </a:rPr>
              <a:t>例</a:t>
            </a:r>
            <a:r>
              <a:rPr lang="en-US" altLang="zh-CN" sz="2000" b="1" dirty="0">
                <a:solidFill>
                  <a:srgbClr val="0000CC"/>
                </a:solidFill>
              </a:rPr>
              <a:t>7-4】  </a:t>
            </a:r>
            <a:r>
              <a:rPr lang="zh-CN" altLang="en-US" sz="2000" b="1" dirty="0">
                <a:solidFill>
                  <a:srgbClr val="0000CC"/>
                </a:solidFill>
              </a:rPr>
              <a:t>设计一个堆栈的类模板</a:t>
            </a:r>
            <a:r>
              <a:rPr lang="en-US" altLang="zh-CN" sz="2000" b="1" dirty="0">
                <a:solidFill>
                  <a:srgbClr val="0000CC"/>
                </a:solidFill>
              </a:rPr>
              <a:t>Stack</a:t>
            </a:r>
            <a:r>
              <a:rPr lang="zh-CN" altLang="en-US" sz="2000" b="1" dirty="0">
                <a:solidFill>
                  <a:srgbClr val="0000CC"/>
                </a:solidFill>
              </a:rPr>
              <a:t>，在模板中用类型参数</a:t>
            </a:r>
            <a:r>
              <a:rPr lang="en-US" altLang="zh-CN" sz="2000" b="1" dirty="0">
                <a:solidFill>
                  <a:srgbClr val="0000CC"/>
                </a:solidFill>
              </a:rPr>
              <a:t>T</a:t>
            </a:r>
            <a:r>
              <a:rPr lang="zh-CN" altLang="en-US" sz="2000" b="1" dirty="0">
                <a:solidFill>
                  <a:srgbClr val="0000CC"/>
                </a:solidFill>
              </a:rPr>
              <a:t>表示栈中存放的数据，用非类型参数</a:t>
            </a:r>
            <a:r>
              <a:rPr lang="en-US" altLang="zh-CN" sz="2000" b="1" dirty="0">
                <a:solidFill>
                  <a:srgbClr val="0000CC"/>
                </a:solidFill>
              </a:rPr>
              <a:t>MAXSIZE</a:t>
            </a:r>
            <a:r>
              <a:rPr lang="zh-CN" altLang="en-US" sz="2000" b="1" dirty="0">
                <a:solidFill>
                  <a:srgbClr val="0000CC"/>
                </a:solidFill>
              </a:rPr>
              <a:t>代表栈的大小</a:t>
            </a:r>
            <a:r>
              <a:rPr lang="zh-CN" altLang="en-US" sz="2000" b="1" dirty="0" smtClean="0">
                <a:solidFill>
                  <a:srgbClr val="0000CC"/>
                </a:solidFill>
              </a:rPr>
              <a:t>。</a:t>
            </a:r>
            <a:endParaRPr lang="zh-CN" altLang="en-US" sz="2000" b="1" dirty="0">
              <a:solidFill>
                <a:srgbClr val="0000CC"/>
              </a:solidFill>
            </a:endParaRPr>
          </a:p>
        </p:txBody>
      </p:sp>
      <p:sp>
        <p:nvSpPr>
          <p:cNvPr id="4" name="Rectangle 3"/>
          <p:cNvSpPr txBox="1">
            <a:spLocks noChangeArrowheads="1"/>
          </p:cNvSpPr>
          <p:nvPr/>
        </p:nvSpPr>
        <p:spPr bwMode="auto">
          <a:xfrm>
            <a:off x="4023860" y="1278561"/>
            <a:ext cx="4940627"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1800" b="1" kern="0" dirty="0" smtClean="0"/>
              <a:t>template&lt;</a:t>
            </a:r>
            <a:r>
              <a:rPr lang="en-US" altLang="zh-CN" sz="1800" b="1" kern="0" dirty="0" smtClean="0">
                <a:solidFill>
                  <a:srgbClr val="FF0000"/>
                </a:solidFill>
              </a:rPr>
              <a:t>class </a:t>
            </a:r>
            <a:r>
              <a:rPr lang="en-US" altLang="zh-CN" sz="1800" b="1" kern="0" dirty="0" err="1" smtClean="0">
                <a:solidFill>
                  <a:srgbClr val="FF0000"/>
                </a:solidFill>
              </a:rPr>
              <a:t>T,int</a:t>
            </a:r>
            <a:r>
              <a:rPr lang="en-US" altLang="zh-CN" sz="1800" b="1" kern="0" dirty="0" smtClean="0">
                <a:solidFill>
                  <a:srgbClr val="FF0000"/>
                </a:solidFill>
              </a:rPr>
              <a:t> MAXSIZE</a:t>
            </a:r>
            <a:r>
              <a:rPr lang="en-US" altLang="zh-CN" sz="1800" b="1" kern="0" dirty="0" smtClean="0"/>
              <a:t>&gt;		</a:t>
            </a:r>
          </a:p>
          <a:p>
            <a:pPr eaLnBrk="1" hangingPunct="1">
              <a:lnSpc>
                <a:spcPct val="80000"/>
              </a:lnSpc>
              <a:buFontTx/>
              <a:buNone/>
            </a:pPr>
            <a:r>
              <a:rPr lang="en-US" altLang="zh-CN" sz="1800" b="1" kern="0" dirty="0" smtClean="0"/>
              <a:t>void Stack&lt; </a:t>
            </a:r>
            <a:r>
              <a:rPr lang="en-US" altLang="zh-CN" sz="1800" b="1" kern="0" dirty="0" smtClean="0">
                <a:solidFill>
                  <a:srgbClr val="0000CC"/>
                </a:solidFill>
              </a:rPr>
              <a:t>T, MAXSIZE</a:t>
            </a:r>
            <a:r>
              <a:rPr lang="en-US" altLang="zh-CN" sz="1800" b="1" kern="0" dirty="0" smtClean="0"/>
              <a:t>&gt;::push(T e) {</a:t>
            </a:r>
          </a:p>
          <a:p>
            <a:pPr eaLnBrk="1" hangingPunct="1">
              <a:lnSpc>
                <a:spcPct val="80000"/>
              </a:lnSpc>
              <a:buFontTx/>
              <a:buNone/>
            </a:pPr>
            <a:r>
              <a:rPr lang="en-US" altLang="zh-CN" sz="1800" b="1" kern="0" dirty="0" smtClean="0"/>
              <a:t>	if(top==MAXSIZE){</a:t>
            </a:r>
          </a:p>
          <a:p>
            <a:pPr eaLnBrk="1" hangingPunct="1">
              <a:lnSpc>
                <a:spcPct val="80000"/>
              </a:lnSpc>
              <a:buFontTx/>
              <a:buNone/>
            </a:pPr>
            <a:r>
              <a:rPr lang="en-US" altLang="zh-CN" sz="1800" b="1" kern="0" dirty="0" smtClean="0"/>
              <a:t>	    </a:t>
            </a:r>
            <a:r>
              <a:rPr lang="en-US" altLang="zh-CN" sz="1800" b="1" kern="0" dirty="0" err="1" smtClean="0"/>
              <a:t>cout</a:t>
            </a:r>
            <a:r>
              <a:rPr lang="en-US" altLang="zh-CN" sz="1800" b="1" kern="0" dirty="0" smtClean="0"/>
              <a:t>&lt;&lt;"</a:t>
            </a:r>
            <a:r>
              <a:rPr lang="zh-CN" altLang="en-US" sz="1800" b="1" kern="0" dirty="0" smtClean="0"/>
              <a:t>栈已满，不能再加入元素了！</a:t>
            </a:r>
            <a:r>
              <a:rPr lang="en-US" altLang="zh-CN" sz="1800" b="1" kern="0" dirty="0" smtClean="0"/>
              <a:t>";</a:t>
            </a:r>
          </a:p>
          <a:p>
            <a:pPr eaLnBrk="1" hangingPunct="1">
              <a:lnSpc>
                <a:spcPct val="80000"/>
              </a:lnSpc>
              <a:buFontTx/>
              <a:buNone/>
            </a:pPr>
            <a:r>
              <a:rPr lang="en-US" altLang="zh-CN" sz="1800" b="1" kern="0" dirty="0" smtClean="0"/>
              <a:t>	    return;</a:t>
            </a:r>
          </a:p>
          <a:p>
            <a:pPr eaLnBrk="1" hangingPunct="1">
              <a:lnSpc>
                <a:spcPct val="80000"/>
              </a:lnSpc>
              <a:buFontTx/>
              <a:buNone/>
            </a:pPr>
            <a:r>
              <a:rPr lang="en-US" altLang="zh-CN" sz="1800" b="1" kern="0" dirty="0" smtClean="0"/>
              <a:t>	}</a:t>
            </a:r>
          </a:p>
          <a:p>
            <a:pPr eaLnBrk="1" hangingPunct="1">
              <a:lnSpc>
                <a:spcPct val="80000"/>
              </a:lnSpc>
              <a:buFontTx/>
              <a:buNone/>
            </a:pPr>
            <a:r>
              <a:rPr lang="en-US" altLang="zh-CN" sz="1800" b="1" kern="0" dirty="0" smtClean="0"/>
              <a:t>	</a:t>
            </a:r>
            <a:r>
              <a:rPr lang="en-US" altLang="zh-CN" sz="1800" b="1" kern="0" dirty="0" err="1" smtClean="0"/>
              <a:t>elems</a:t>
            </a:r>
            <a:r>
              <a:rPr lang="en-US" altLang="zh-CN" sz="1800" b="1" kern="0" dirty="0" smtClean="0"/>
              <a:t>[top++]=e;</a:t>
            </a:r>
          </a:p>
          <a:p>
            <a:pPr eaLnBrk="1" hangingPunct="1">
              <a:lnSpc>
                <a:spcPct val="80000"/>
              </a:lnSpc>
              <a:buFontTx/>
              <a:buNone/>
            </a:pPr>
            <a:r>
              <a:rPr lang="en-US" altLang="zh-CN" sz="1800" b="1" kern="0" dirty="0" smtClean="0"/>
              <a:t>}</a:t>
            </a:r>
          </a:p>
          <a:p>
            <a:pPr eaLnBrk="1" hangingPunct="1">
              <a:lnSpc>
                <a:spcPct val="80000"/>
              </a:lnSpc>
              <a:buFontTx/>
              <a:buNone/>
            </a:pPr>
            <a:r>
              <a:rPr lang="en-US" altLang="zh-CN" sz="1800" b="1" kern="0" dirty="0" smtClean="0"/>
              <a:t>template&lt;</a:t>
            </a:r>
            <a:r>
              <a:rPr lang="en-US" altLang="zh-CN" sz="1800" b="1" kern="0" dirty="0" smtClean="0">
                <a:solidFill>
                  <a:srgbClr val="FF0000"/>
                </a:solidFill>
              </a:rPr>
              <a:t>class </a:t>
            </a:r>
            <a:r>
              <a:rPr lang="en-US" altLang="zh-CN" sz="1800" b="1" kern="0" dirty="0" err="1" smtClean="0">
                <a:solidFill>
                  <a:srgbClr val="FF0000"/>
                </a:solidFill>
              </a:rPr>
              <a:t>T,int</a:t>
            </a:r>
            <a:r>
              <a:rPr lang="en-US" altLang="zh-CN" sz="1800" b="1" kern="0" dirty="0" smtClean="0">
                <a:solidFill>
                  <a:srgbClr val="FF0000"/>
                </a:solidFill>
              </a:rPr>
              <a:t> MAXSIZE</a:t>
            </a:r>
            <a:r>
              <a:rPr lang="en-US" altLang="zh-CN" sz="1800" b="1" kern="0" dirty="0" smtClean="0"/>
              <a:t>&gt;		</a:t>
            </a:r>
          </a:p>
          <a:p>
            <a:pPr eaLnBrk="1" hangingPunct="1">
              <a:lnSpc>
                <a:spcPct val="80000"/>
              </a:lnSpc>
              <a:buFontTx/>
              <a:buNone/>
            </a:pPr>
            <a:r>
              <a:rPr lang="en-US" altLang="zh-CN" sz="1800" b="1" kern="0" dirty="0" smtClean="0"/>
              <a:t>inline T Stack&lt;</a:t>
            </a:r>
            <a:r>
              <a:rPr lang="en-US" altLang="zh-CN" sz="1800" b="1" kern="0" dirty="0" smtClean="0">
                <a:solidFill>
                  <a:srgbClr val="0000CC"/>
                </a:solidFill>
              </a:rPr>
              <a:t>T, MAXSIZE</a:t>
            </a:r>
            <a:r>
              <a:rPr lang="en-US" altLang="zh-CN" sz="1800" b="1" kern="0" dirty="0" smtClean="0"/>
              <a:t>&gt;::pop(){</a:t>
            </a:r>
          </a:p>
          <a:p>
            <a:pPr eaLnBrk="1" hangingPunct="1">
              <a:lnSpc>
                <a:spcPct val="80000"/>
              </a:lnSpc>
              <a:buFontTx/>
              <a:buNone/>
            </a:pPr>
            <a:r>
              <a:rPr lang="en-US" altLang="zh-CN" sz="1800" b="1" kern="0" dirty="0" smtClean="0"/>
              <a:t>	if(top&lt;=0){</a:t>
            </a:r>
          </a:p>
          <a:p>
            <a:pPr eaLnBrk="1" hangingPunct="1">
              <a:lnSpc>
                <a:spcPct val="80000"/>
              </a:lnSpc>
              <a:buFontTx/>
              <a:buNone/>
            </a:pPr>
            <a:r>
              <a:rPr lang="en-US" altLang="zh-CN" sz="1800" b="1" kern="0" dirty="0" smtClean="0"/>
              <a:t>	    </a:t>
            </a:r>
            <a:r>
              <a:rPr lang="en-US" altLang="zh-CN" sz="1800" b="1" kern="0" dirty="0" err="1" smtClean="0"/>
              <a:t>cout</a:t>
            </a:r>
            <a:r>
              <a:rPr lang="en-US" altLang="zh-CN" sz="1800" b="1" kern="0" dirty="0" smtClean="0"/>
              <a:t>&lt;&lt;"</a:t>
            </a:r>
            <a:r>
              <a:rPr lang="zh-CN" altLang="en-US" sz="1800" b="1" kern="0" dirty="0" smtClean="0"/>
              <a:t>栈已空，不能再弹出元素了！</a:t>
            </a:r>
            <a:r>
              <a:rPr lang="en-US" altLang="zh-CN" sz="1800" b="1" kern="0" dirty="0"/>
              <a:t>"</a:t>
            </a:r>
            <a:endParaRPr lang="en-US" altLang="zh-CN" sz="1800" b="1" kern="0" dirty="0" smtClean="0"/>
          </a:p>
          <a:p>
            <a:pPr eaLnBrk="1" hangingPunct="1">
              <a:lnSpc>
                <a:spcPct val="80000"/>
              </a:lnSpc>
              <a:buFontTx/>
              <a:buNone/>
            </a:pPr>
            <a:r>
              <a:rPr lang="en-US" altLang="zh-CN" sz="1800" b="1" kern="0" dirty="0"/>
              <a:t> </a:t>
            </a:r>
            <a:r>
              <a:rPr lang="en-US" altLang="zh-CN" sz="1800" b="1" kern="0" dirty="0" smtClean="0"/>
              <a:t>                &lt;&lt;</a:t>
            </a:r>
            <a:r>
              <a:rPr lang="en-US" altLang="zh-CN" sz="1800" b="1" kern="0" dirty="0" err="1" smtClean="0"/>
              <a:t>endl</a:t>
            </a:r>
            <a:r>
              <a:rPr lang="en-US" altLang="zh-CN" sz="1800" b="1" kern="0" dirty="0" smtClean="0"/>
              <a:t>;</a:t>
            </a:r>
          </a:p>
          <a:p>
            <a:pPr eaLnBrk="1" hangingPunct="1">
              <a:lnSpc>
                <a:spcPct val="80000"/>
              </a:lnSpc>
              <a:buFontTx/>
              <a:buNone/>
            </a:pPr>
            <a:r>
              <a:rPr lang="en-US" altLang="zh-CN" sz="1800" b="1" kern="0" dirty="0" smtClean="0"/>
              <a:t>	    return 0;</a:t>
            </a:r>
          </a:p>
          <a:p>
            <a:pPr eaLnBrk="1" hangingPunct="1">
              <a:lnSpc>
                <a:spcPct val="80000"/>
              </a:lnSpc>
              <a:buFontTx/>
              <a:buNone/>
            </a:pPr>
            <a:r>
              <a:rPr lang="en-US" altLang="zh-CN" sz="1800" b="1" kern="0" dirty="0" smtClean="0"/>
              <a:t>	}</a:t>
            </a:r>
          </a:p>
          <a:p>
            <a:pPr eaLnBrk="1" hangingPunct="1">
              <a:lnSpc>
                <a:spcPct val="80000"/>
              </a:lnSpc>
              <a:buFontTx/>
              <a:buNone/>
            </a:pPr>
            <a:r>
              <a:rPr lang="en-US" altLang="zh-CN" sz="1800" b="1" kern="0" dirty="0" smtClean="0"/>
              <a:t>	top--;</a:t>
            </a:r>
          </a:p>
          <a:p>
            <a:pPr eaLnBrk="1" hangingPunct="1">
              <a:lnSpc>
                <a:spcPct val="80000"/>
              </a:lnSpc>
              <a:buFontTx/>
              <a:buNone/>
            </a:pPr>
            <a:r>
              <a:rPr lang="en-US" altLang="zh-CN" sz="1800" b="1" kern="0" dirty="0" smtClean="0"/>
              <a:t>	return </a:t>
            </a:r>
            <a:r>
              <a:rPr lang="en-US" altLang="zh-CN" sz="1800" b="1" kern="0" dirty="0" err="1" smtClean="0"/>
              <a:t>elems</a:t>
            </a:r>
            <a:r>
              <a:rPr lang="en-US" altLang="zh-CN" sz="1800" b="1" kern="0" dirty="0" smtClean="0"/>
              <a:t>[top];</a:t>
            </a:r>
          </a:p>
          <a:p>
            <a:pPr eaLnBrk="1" hangingPunct="1">
              <a:lnSpc>
                <a:spcPct val="80000"/>
              </a:lnSpc>
              <a:buFontTx/>
              <a:buNone/>
            </a:pPr>
            <a:r>
              <a:rPr lang="en-US" altLang="zh-CN" sz="1800" b="1" kern="0" dirty="0" smtClean="0"/>
              <a:t>} </a:t>
            </a:r>
            <a:endParaRPr lang="zh-CN" altLang="en-US" sz="1800" b="1" kern="0" dirty="0"/>
          </a:p>
        </p:txBody>
      </p:sp>
    </p:spTree>
    <p:extLst>
      <p:ext uri="{BB962C8B-B14F-4D97-AF65-F5344CB8AC3E}">
        <p14:creationId xmlns:p14="http://schemas.microsoft.com/office/powerpoint/2010/main" val="303680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 calcmode="lin" valueType="num">
                                      <p:cBhvr additive="base">
                                        <p:cTn id="7" dur="500" fill="hold"/>
                                        <p:tgtEl>
                                          <p:spTgt spid="317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anim calcmode="lin" valueType="num">
                                      <p:cBhvr additive="base">
                                        <p:cTn id="11" dur="500" fill="hold"/>
                                        <p:tgtEl>
                                          <p:spTgt spid="3174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74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anim calcmode="lin" valueType="num">
                                      <p:cBhvr additive="base">
                                        <p:cTn id="15" dur="500" fill="hold"/>
                                        <p:tgtEl>
                                          <p:spTgt spid="3174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74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746">
                                            <p:txEl>
                                              <p:pRg st="3" end="3"/>
                                            </p:txEl>
                                          </p:spTgt>
                                        </p:tgtEl>
                                        <p:attrNameLst>
                                          <p:attrName>style.visibility</p:attrName>
                                        </p:attrNameLst>
                                      </p:cBhvr>
                                      <p:to>
                                        <p:strVal val="visible"/>
                                      </p:to>
                                    </p:set>
                                    <p:anim calcmode="lin" valueType="num">
                                      <p:cBhvr additive="base">
                                        <p:cTn id="19" dur="500" fill="hold"/>
                                        <p:tgtEl>
                                          <p:spTgt spid="3174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1746">
                                            <p:txEl>
                                              <p:pRg st="4" end="4"/>
                                            </p:txEl>
                                          </p:spTgt>
                                        </p:tgtEl>
                                        <p:attrNameLst>
                                          <p:attrName>style.visibility</p:attrName>
                                        </p:attrNameLst>
                                      </p:cBhvr>
                                      <p:to>
                                        <p:strVal val="visible"/>
                                      </p:to>
                                    </p:set>
                                    <p:anim calcmode="lin" valueType="num">
                                      <p:cBhvr additive="base">
                                        <p:cTn id="23" dur="500" fill="hold"/>
                                        <p:tgtEl>
                                          <p:spTgt spid="3174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74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746">
                                            <p:txEl>
                                              <p:pRg st="5" end="5"/>
                                            </p:txEl>
                                          </p:spTgt>
                                        </p:tgtEl>
                                        <p:attrNameLst>
                                          <p:attrName>style.visibility</p:attrName>
                                        </p:attrNameLst>
                                      </p:cBhvr>
                                      <p:to>
                                        <p:strVal val="visible"/>
                                      </p:to>
                                    </p:set>
                                    <p:anim calcmode="lin" valueType="num">
                                      <p:cBhvr additive="base">
                                        <p:cTn id="27" dur="500" fill="hold"/>
                                        <p:tgtEl>
                                          <p:spTgt spid="3174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174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1746">
                                            <p:txEl>
                                              <p:pRg st="6" end="6"/>
                                            </p:txEl>
                                          </p:spTgt>
                                        </p:tgtEl>
                                        <p:attrNameLst>
                                          <p:attrName>style.visibility</p:attrName>
                                        </p:attrNameLst>
                                      </p:cBhvr>
                                      <p:to>
                                        <p:strVal val="visible"/>
                                      </p:to>
                                    </p:set>
                                    <p:anim calcmode="lin" valueType="num">
                                      <p:cBhvr additive="base">
                                        <p:cTn id="31" dur="500" fill="hold"/>
                                        <p:tgtEl>
                                          <p:spTgt spid="3174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6">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1746">
                                            <p:txEl>
                                              <p:pRg st="7" end="7"/>
                                            </p:txEl>
                                          </p:spTgt>
                                        </p:tgtEl>
                                        <p:attrNameLst>
                                          <p:attrName>style.visibility</p:attrName>
                                        </p:attrNameLst>
                                      </p:cBhvr>
                                      <p:to>
                                        <p:strVal val="visible"/>
                                      </p:to>
                                    </p:set>
                                    <p:anim calcmode="lin" valueType="num">
                                      <p:cBhvr additive="base">
                                        <p:cTn id="35" dur="500" fill="hold"/>
                                        <p:tgtEl>
                                          <p:spTgt spid="31746">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1746">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1746">
                                            <p:txEl>
                                              <p:pRg st="8" end="8"/>
                                            </p:txEl>
                                          </p:spTgt>
                                        </p:tgtEl>
                                        <p:attrNameLst>
                                          <p:attrName>style.visibility</p:attrName>
                                        </p:attrNameLst>
                                      </p:cBhvr>
                                      <p:to>
                                        <p:strVal val="visible"/>
                                      </p:to>
                                    </p:set>
                                    <p:anim calcmode="lin" valueType="num">
                                      <p:cBhvr additive="base">
                                        <p:cTn id="39" dur="500" fill="hold"/>
                                        <p:tgtEl>
                                          <p:spTgt spid="31746">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1746">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1746">
                                            <p:txEl>
                                              <p:pRg st="9" end="9"/>
                                            </p:txEl>
                                          </p:spTgt>
                                        </p:tgtEl>
                                        <p:attrNameLst>
                                          <p:attrName>style.visibility</p:attrName>
                                        </p:attrNameLst>
                                      </p:cBhvr>
                                      <p:to>
                                        <p:strVal val="visible"/>
                                      </p:to>
                                    </p:set>
                                    <p:anim calcmode="lin" valueType="num">
                                      <p:cBhvr additive="base">
                                        <p:cTn id="43" dur="500" fill="hold"/>
                                        <p:tgtEl>
                                          <p:spTgt spid="31746">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1746">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1746">
                                            <p:txEl>
                                              <p:pRg st="10" end="10"/>
                                            </p:txEl>
                                          </p:spTgt>
                                        </p:tgtEl>
                                        <p:attrNameLst>
                                          <p:attrName>style.visibility</p:attrName>
                                        </p:attrNameLst>
                                      </p:cBhvr>
                                      <p:to>
                                        <p:strVal val="visible"/>
                                      </p:to>
                                    </p:set>
                                    <p:anim calcmode="lin" valueType="num">
                                      <p:cBhvr additive="base">
                                        <p:cTn id="47" dur="500" fill="hold"/>
                                        <p:tgtEl>
                                          <p:spTgt spid="31746">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1746">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1746">
                                            <p:txEl>
                                              <p:pRg st="11" end="11"/>
                                            </p:txEl>
                                          </p:spTgt>
                                        </p:tgtEl>
                                        <p:attrNameLst>
                                          <p:attrName>style.visibility</p:attrName>
                                        </p:attrNameLst>
                                      </p:cBhvr>
                                      <p:to>
                                        <p:strVal val="visible"/>
                                      </p:to>
                                    </p:set>
                                    <p:anim calcmode="lin" valueType="num">
                                      <p:cBhvr additive="base">
                                        <p:cTn id="51" dur="500" fill="hold"/>
                                        <p:tgtEl>
                                          <p:spTgt spid="31746">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1746">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746">
                                            <p:txEl>
                                              <p:pRg st="12" end="12"/>
                                            </p:txEl>
                                          </p:spTgt>
                                        </p:tgtEl>
                                        <p:attrNameLst>
                                          <p:attrName>style.visibility</p:attrName>
                                        </p:attrNameLst>
                                      </p:cBhvr>
                                      <p:to>
                                        <p:strVal val="visible"/>
                                      </p:to>
                                    </p:set>
                                    <p:anim calcmode="lin" valueType="num">
                                      <p:cBhvr additive="base">
                                        <p:cTn id="55" dur="500" fill="hold"/>
                                        <p:tgtEl>
                                          <p:spTgt spid="31746">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1746">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1746">
                                            <p:txEl>
                                              <p:pRg st="13" end="13"/>
                                            </p:txEl>
                                          </p:spTgt>
                                        </p:tgtEl>
                                        <p:attrNameLst>
                                          <p:attrName>style.visibility</p:attrName>
                                        </p:attrNameLst>
                                      </p:cBhvr>
                                      <p:to>
                                        <p:strVal val="visible"/>
                                      </p:to>
                                    </p:set>
                                    <p:anim calcmode="lin" valueType="num">
                                      <p:cBhvr additive="base">
                                        <p:cTn id="59" dur="500" fill="hold"/>
                                        <p:tgtEl>
                                          <p:spTgt spid="31746">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1746">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1746">
                                            <p:txEl>
                                              <p:pRg st="14" end="14"/>
                                            </p:txEl>
                                          </p:spTgt>
                                        </p:tgtEl>
                                        <p:attrNameLst>
                                          <p:attrName>style.visibility</p:attrName>
                                        </p:attrNameLst>
                                      </p:cBhvr>
                                      <p:to>
                                        <p:strVal val="visible"/>
                                      </p:to>
                                    </p:set>
                                    <p:anim calcmode="lin" valueType="num">
                                      <p:cBhvr additive="base">
                                        <p:cTn id="63" dur="500" fill="hold"/>
                                        <p:tgtEl>
                                          <p:spTgt spid="31746">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1746">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4">
                                            <p:txEl>
                                              <p:pRg st="0" end="0"/>
                                            </p:txEl>
                                          </p:spTgt>
                                        </p:tgtEl>
                                        <p:attrNameLst>
                                          <p:attrName>style.visibility</p:attrName>
                                        </p:attrNameLst>
                                      </p:cBhvr>
                                      <p:to>
                                        <p:strVal val="visible"/>
                                      </p:to>
                                    </p:set>
                                    <p:animEffect transition="in" filter="fade">
                                      <p:cBhvr>
                                        <p:cTn id="69" dur="1000"/>
                                        <p:tgtEl>
                                          <p:spTgt spid="4">
                                            <p:txEl>
                                              <p:pRg st="0" end="0"/>
                                            </p:txEl>
                                          </p:spTgt>
                                        </p:tgtEl>
                                      </p:cBhvr>
                                    </p:animEffect>
                                    <p:anim calcmode="lin" valueType="num">
                                      <p:cBhvr>
                                        <p:cTn id="7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7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4">
                                            <p:txEl>
                                              <p:pRg st="1" end="1"/>
                                            </p:txEl>
                                          </p:spTgt>
                                        </p:tgtEl>
                                        <p:attrNameLst>
                                          <p:attrName>style.visibility</p:attrName>
                                        </p:attrNameLst>
                                      </p:cBhvr>
                                      <p:to>
                                        <p:strVal val="visible"/>
                                      </p:to>
                                    </p:set>
                                    <p:animEffect transition="in" filter="fade">
                                      <p:cBhvr>
                                        <p:cTn id="74" dur="1000"/>
                                        <p:tgtEl>
                                          <p:spTgt spid="4">
                                            <p:txEl>
                                              <p:pRg st="1" end="1"/>
                                            </p:txEl>
                                          </p:spTgt>
                                        </p:tgtEl>
                                      </p:cBhvr>
                                    </p:animEffect>
                                    <p:anim calcmode="lin" valueType="num">
                                      <p:cBhvr>
                                        <p:cTn id="7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7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4">
                                            <p:txEl>
                                              <p:pRg st="2" end="2"/>
                                            </p:txEl>
                                          </p:spTgt>
                                        </p:tgtEl>
                                        <p:attrNameLst>
                                          <p:attrName>style.visibility</p:attrName>
                                        </p:attrNameLst>
                                      </p:cBhvr>
                                      <p:to>
                                        <p:strVal val="visible"/>
                                      </p:to>
                                    </p:set>
                                    <p:animEffect transition="in" filter="fade">
                                      <p:cBhvr>
                                        <p:cTn id="79" dur="1000"/>
                                        <p:tgtEl>
                                          <p:spTgt spid="4">
                                            <p:txEl>
                                              <p:pRg st="2" end="2"/>
                                            </p:txEl>
                                          </p:spTgt>
                                        </p:tgtEl>
                                      </p:cBhvr>
                                    </p:animEffect>
                                    <p:anim calcmode="lin" valueType="num">
                                      <p:cBhvr>
                                        <p:cTn id="8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8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4">
                                            <p:txEl>
                                              <p:pRg st="3" end="3"/>
                                            </p:txEl>
                                          </p:spTgt>
                                        </p:tgtEl>
                                        <p:attrNameLst>
                                          <p:attrName>style.visibility</p:attrName>
                                        </p:attrNameLst>
                                      </p:cBhvr>
                                      <p:to>
                                        <p:strVal val="visible"/>
                                      </p:to>
                                    </p:set>
                                    <p:animEffect transition="in" filter="fade">
                                      <p:cBhvr>
                                        <p:cTn id="84" dur="1000"/>
                                        <p:tgtEl>
                                          <p:spTgt spid="4">
                                            <p:txEl>
                                              <p:pRg st="3" end="3"/>
                                            </p:txEl>
                                          </p:spTgt>
                                        </p:tgtEl>
                                      </p:cBhvr>
                                    </p:animEffect>
                                    <p:anim calcmode="lin" valueType="num">
                                      <p:cBhvr>
                                        <p:cTn id="8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4">
                                            <p:txEl>
                                              <p:pRg st="4" end="4"/>
                                            </p:txEl>
                                          </p:spTgt>
                                        </p:tgtEl>
                                        <p:attrNameLst>
                                          <p:attrName>style.visibility</p:attrName>
                                        </p:attrNameLst>
                                      </p:cBhvr>
                                      <p:to>
                                        <p:strVal val="visible"/>
                                      </p:to>
                                    </p:set>
                                    <p:animEffect transition="in" filter="fade">
                                      <p:cBhvr>
                                        <p:cTn id="89" dur="1000"/>
                                        <p:tgtEl>
                                          <p:spTgt spid="4">
                                            <p:txEl>
                                              <p:pRg st="4" end="4"/>
                                            </p:txEl>
                                          </p:spTgt>
                                        </p:tgtEl>
                                      </p:cBhvr>
                                    </p:animEffect>
                                    <p:anim calcmode="lin" valueType="num">
                                      <p:cBhvr>
                                        <p:cTn id="9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1" dur="1000" fill="hold"/>
                                        <p:tgtEl>
                                          <p:spTgt spid="4">
                                            <p:txEl>
                                              <p:pRg st="4" end="4"/>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4">
                                            <p:txEl>
                                              <p:pRg st="5" end="5"/>
                                            </p:txEl>
                                          </p:spTgt>
                                        </p:tgtEl>
                                        <p:attrNameLst>
                                          <p:attrName>style.visibility</p:attrName>
                                        </p:attrNameLst>
                                      </p:cBhvr>
                                      <p:to>
                                        <p:strVal val="visible"/>
                                      </p:to>
                                    </p:set>
                                    <p:animEffect transition="in" filter="fade">
                                      <p:cBhvr>
                                        <p:cTn id="94" dur="1000"/>
                                        <p:tgtEl>
                                          <p:spTgt spid="4">
                                            <p:txEl>
                                              <p:pRg st="5" end="5"/>
                                            </p:txEl>
                                          </p:spTgt>
                                        </p:tgtEl>
                                      </p:cBhvr>
                                    </p:animEffect>
                                    <p:anim calcmode="lin" valueType="num">
                                      <p:cBhvr>
                                        <p:cTn id="9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96" dur="1000" fill="hold"/>
                                        <p:tgtEl>
                                          <p:spTgt spid="4">
                                            <p:txEl>
                                              <p:pRg st="5" end="5"/>
                                            </p:txEl>
                                          </p:spTgt>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
                                            <p:txEl>
                                              <p:pRg st="6" end="6"/>
                                            </p:txEl>
                                          </p:spTgt>
                                        </p:tgtEl>
                                        <p:attrNameLst>
                                          <p:attrName>style.visibility</p:attrName>
                                        </p:attrNameLst>
                                      </p:cBhvr>
                                      <p:to>
                                        <p:strVal val="visible"/>
                                      </p:to>
                                    </p:set>
                                    <p:animEffect transition="in" filter="fade">
                                      <p:cBhvr>
                                        <p:cTn id="99" dur="1000"/>
                                        <p:tgtEl>
                                          <p:spTgt spid="4">
                                            <p:txEl>
                                              <p:pRg st="6" end="6"/>
                                            </p:txEl>
                                          </p:spTgt>
                                        </p:tgtEl>
                                      </p:cBhvr>
                                    </p:animEffect>
                                    <p:anim calcmode="lin" valueType="num">
                                      <p:cBhvr>
                                        <p:cTn id="10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01"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4">
                                            <p:txEl>
                                              <p:pRg st="7" end="7"/>
                                            </p:txEl>
                                          </p:spTgt>
                                        </p:tgtEl>
                                        <p:attrNameLst>
                                          <p:attrName>style.visibility</p:attrName>
                                        </p:attrNameLst>
                                      </p:cBhvr>
                                      <p:to>
                                        <p:strVal val="visible"/>
                                      </p:to>
                                    </p:set>
                                    <p:animEffect transition="in" filter="fade">
                                      <p:cBhvr>
                                        <p:cTn id="104" dur="1000"/>
                                        <p:tgtEl>
                                          <p:spTgt spid="4">
                                            <p:txEl>
                                              <p:pRg st="7" end="7"/>
                                            </p:txEl>
                                          </p:spTgt>
                                        </p:tgtEl>
                                      </p:cBhvr>
                                    </p:animEffect>
                                    <p:anim calcmode="lin" valueType="num">
                                      <p:cBhvr>
                                        <p:cTn id="10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06"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nodeType="clickEffect">
                                  <p:stCondLst>
                                    <p:cond delay="0"/>
                                  </p:stCondLst>
                                  <p:childTnLst>
                                    <p:set>
                                      <p:cBhvr>
                                        <p:cTn id="110" dur="1" fill="hold">
                                          <p:stCondLst>
                                            <p:cond delay="0"/>
                                          </p:stCondLst>
                                        </p:cTn>
                                        <p:tgtEl>
                                          <p:spTgt spid="4">
                                            <p:txEl>
                                              <p:pRg st="8" end="8"/>
                                            </p:txEl>
                                          </p:spTgt>
                                        </p:tgtEl>
                                        <p:attrNameLst>
                                          <p:attrName>style.visibility</p:attrName>
                                        </p:attrNameLst>
                                      </p:cBhvr>
                                      <p:to>
                                        <p:strVal val="visible"/>
                                      </p:to>
                                    </p:set>
                                    <p:animEffect transition="in" filter="fade">
                                      <p:cBhvr>
                                        <p:cTn id="111" dur="1000"/>
                                        <p:tgtEl>
                                          <p:spTgt spid="4">
                                            <p:txEl>
                                              <p:pRg st="8" end="8"/>
                                            </p:txEl>
                                          </p:spTgt>
                                        </p:tgtEl>
                                      </p:cBhvr>
                                    </p:animEffect>
                                    <p:anim calcmode="lin" valueType="num">
                                      <p:cBhvr>
                                        <p:cTn id="11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13"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4">
                                            <p:txEl>
                                              <p:pRg st="9" end="9"/>
                                            </p:txEl>
                                          </p:spTgt>
                                        </p:tgtEl>
                                        <p:attrNameLst>
                                          <p:attrName>style.visibility</p:attrName>
                                        </p:attrNameLst>
                                      </p:cBhvr>
                                      <p:to>
                                        <p:strVal val="visible"/>
                                      </p:to>
                                    </p:set>
                                    <p:animEffect transition="in" filter="fade">
                                      <p:cBhvr>
                                        <p:cTn id="116" dur="1000"/>
                                        <p:tgtEl>
                                          <p:spTgt spid="4">
                                            <p:txEl>
                                              <p:pRg st="9" end="9"/>
                                            </p:txEl>
                                          </p:spTgt>
                                        </p:tgtEl>
                                      </p:cBhvr>
                                    </p:animEffect>
                                    <p:anim calcmode="lin" valueType="num">
                                      <p:cBhvr>
                                        <p:cTn id="117"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18"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4">
                                            <p:txEl>
                                              <p:pRg st="10" end="10"/>
                                            </p:txEl>
                                          </p:spTgt>
                                        </p:tgtEl>
                                        <p:attrNameLst>
                                          <p:attrName>style.visibility</p:attrName>
                                        </p:attrNameLst>
                                      </p:cBhvr>
                                      <p:to>
                                        <p:strVal val="visible"/>
                                      </p:to>
                                    </p:set>
                                    <p:animEffect transition="in" filter="fade">
                                      <p:cBhvr>
                                        <p:cTn id="121" dur="1000"/>
                                        <p:tgtEl>
                                          <p:spTgt spid="4">
                                            <p:txEl>
                                              <p:pRg st="10" end="10"/>
                                            </p:txEl>
                                          </p:spTgt>
                                        </p:tgtEl>
                                      </p:cBhvr>
                                    </p:animEffect>
                                    <p:anim calcmode="lin" valueType="num">
                                      <p:cBhvr>
                                        <p:cTn id="122"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23"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24" presetID="42" presetClass="entr" presetSubtype="0" fill="hold" nodeType="withEffect">
                                  <p:stCondLst>
                                    <p:cond delay="0"/>
                                  </p:stCondLst>
                                  <p:childTnLst>
                                    <p:set>
                                      <p:cBhvr>
                                        <p:cTn id="125" dur="1" fill="hold">
                                          <p:stCondLst>
                                            <p:cond delay="0"/>
                                          </p:stCondLst>
                                        </p:cTn>
                                        <p:tgtEl>
                                          <p:spTgt spid="4">
                                            <p:txEl>
                                              <p:pRg st="11" end="11"/>
                                            </p:txEl>
                                          </p:spTgt>
                                        </p:tgtEl>
                                        <p:attrNameLst>
                                          <p:attrName>style.visibility</p:attrName>
                                        </p:attrNameLst>
                                      </p:cBhvr>
                                      <p:to>
                                        <p:strVal val="visible"/>
                                      </p:to>
                                    </p:set>
                                    <p:animEffect transition="in" filter="fade">
                                      <p:cBhvr>
                                        <p:cTn id="126" dur="1000"/>
                                        <p:tgtEl>
                                          <p:spTgt spid="4">
                                            <p:txEl>
                                              <p:pRg st="11" end="11"/>
                                            </p:txEl>
                                          </p:spTgt>
                                        </p:tgtEl>
                                      </p:cBhvr>
                                    </p:animEffect>
                                    <p:anim calcmode="lin" valueType="num">
                                      <p:cBhvr>
                                        <p:cTn id="127"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28"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29" presetID="42" presetClass="entr" presetSubtype="0" fill="hold" nodeType="withEffect">
                                  <p:stCondLst>
                                    <p:cond delay="0"/>
                                  </p:stCondLst>
                                  <p:childTnLst>
                                    <p:set>
                                      <p:cBhvr>
                                        <p:cTn id="130" dur="1" fill="hold">
                                          <p:stCondLst>
                                            <p:cond delay="0"/>
                                          </p:stCondLst>
                                        </p:cTn>
                                        <p:tgtEl>
                                          <p:spTgt spid="4">
                                            <p:txEl>
                                              <p:pRg st="12" end="12"/>
                                            </p:txEl>
                                          </p:spTgt>
                                        </p:tgtEl>
                                        <p:attrNameLst>
                                          <p:attrName>style.visibility</p:attrName>
                                        </p:attrNameLst>
                                      </p:cBhvr>
                                      <p:to>
                                        <p:strVal val="visible"/>
                                      </p:to>
                                    </p:set>
                                    <p:animEffect transition="in" filter="fade">
                                      <p:cBhvr>
                                        <p:cTn id="131" dur="1000"/>
                                        <p:tgtEl>
                                          <p:spTgt spid="4">
                                            <p:txEl>
                                              <p:pRg st="12" end="12"/>
                                            </p:txEl>
                                          </p:spTgt>
                                        </p:tgtEl>
                                      </p:cBhvr>
                                    </p:animEffect>
                                    <p:anim calcmode="lin" valueType="num">
                                      <p:cBhvr>
                                        <p:cTn id="13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33"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34" presetID="42" presetClass="entr" presetSubtype="0" fill="hold" nodeType="withEffect">
                                  <p:stCondLst>
                                    <p:cond delay="0"/>
                                  </p:stCondLst>
                                  <p:childTnLst>
                                    <p:set>
                                      <p:cBhvr>
                                        <p:cTn id="135" dur="1" fill="hold">
                                          <p:stCondLst>
                                            <p:cond delay="0"/>
                                          </p:stCondLst>
                                        </p:cTn>
                                        <p:tgtEl>
                                          <p:spTgt spid="4">
                                            <p:txEl>
                                              <p:pRg st="13" end="13"/>
                                            </p:txEl>
                                          </p:spTgt>
                                        </p:tgtEl>
                                        <p:attrNameLst>
                                          <p:attrName>style.visibility</p:attrName>
                                        </p:attrNameLst>
                                      </p:cBhvr>
                                      <p:to>
                                        <p:strVal val="visible"/>
                                      </p:to>
                                    </p:set>
                                    <p:animEffect transition="in" filter="fade">
                                      <p:cBhvr>
                                        <p:cTn id="136" dur="1000"/>
                                        <p:tgtEl>
                                          <p:spTgt spid="4">
                                            <p:txEl>
                                              <p:pRg st="13" end="13"/>
                                            </p:txEl>
                                          </p:spTgt>
                                        </p:tgtEl>
                                      </p:cBhvr>
                                    </p:animEffect>
                                    <p:anim calcmode="lin" valueType="num">
                                      <p:cBhvr>
                                        <p:cTn id="137"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38"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139" presetID="42" presetClass="entr" presetSubtype="0" fill="hold" nodeType="withEffect">
                                  <p:stCondLst>
                                    <p:cond delay="0"/>
                                  </p:stCondLst>
                                  <p:childTnLst>
                                    <p:set>
                                      <p:cBhvr>
                                        <p:cTn id="140" dur="1" fill="hold">
                                          <p:stCondLst>
                                            <p:cond delay="0"/>
                                          </p:stCondLst>
                                        </p:cTn>
                                        <p:tgtEl>
                                          <p:spTgt spid="4">
                                            <p:txEl>
                                              <p:pRg st="14" end="14"/>
                                            </p:txEl>
                                          </p:spTgt>
                                        </p:tgtEl>
                                        <p:attrNameLst>
                                          <p:attrName>style.visibility</p:attrName>
                                        </p:attrNameLst>
                                      </p:cBhvr>
                                      <p:to>
                                        <p:strVal val="visible"/>
                                      </p:to>
                                    </p:set>
                                    <p:animEffect transition="in" filter="fade">
                                      <p:cBhvr>
                                        <p:cTn id="141" dur="1000"/>
                                        <p:tgtEl>
                                          <p:spTgt spid="4">
                                            <p:txEl>
                                              <p:pRg st="14" end="14"/>
                                            </p:txEl>
                                          </p:spTgt>
                                        </p:tgtEl>
                                      </p:cBhvr>
                                    </p:animEffect>
                                    <p:anim calcmode="lin" valueType="num">
                                      <p:cBhvr>
                                        <p:cTn id="142"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143"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144" presetID="42" presetClass="entr" presetSubtype="0" fill="hold" nodeType="withEffect">
                                  <p:stCondLst>
                                    <p:cond delay="0"/>
                                  </p:stCondLst>
                                  <p:childTnLst>
                                    <p:set>
                                      <p:cBhvr>
                                        <p:cTn id="145" dur="1" fill="hold">
                                          <p:stCondLst>
                                            <p:cond delay="0"/>
                                          </p:stCondLst>
                                        </p:cTn>
                                        <p:tgtEl>
                                          <p:spTgt spid="4">
                                            <p:txEl>
                                              <p:pRg st="15" end="15"/>
                                            </p:txEl>
                                          </p:spTgt>
                                        </p:tgtEl>
                                        <p:attrNameLst>
                                          <p:attrName>style.visibility</p:attrName>
                                        </p:attrNameLst>
                                      </p:cBhvr>
                                      <p:to>
                                        <p:strVal val="visible"/>
                                      </p:to>
                                    </p:set>
                                    <p:animEffect transition="in" filter="fade">
                                      <p:cBhvr>
                                        <p:cTn id="146" dur="1000"/>
                                        <p:tgtEl>
                                          <p:spTgt spid="4">
                                            <p:txEl>
                                              <p:pRg st="15" end="15"/>
                                            </p:txEl>
                                          </p:spTgt>
                                        </p:tgtEl>
                                      </p:cBhvr>
                                    </p:animEffect>
                                    <p:anim calcmode="lin" valueType="num">
                                      <p:cBhvr>
                                        <p:cTn id="147"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148" dur="1000" fill="hold"/>
                                        <p:tgtEl>
                                          <p:spTgt spid="4">
                                            <p:txEl>
                                              <p:pRg st="15" end="15"/>
                                            </p:txEl>
                                          </p:spTgt>
                                        </p:tgtEl>
                                        <p:attrNameLst>
                                          <p:attrName>ppt_y</p:attrName>
                                        </p:attrNameLst>
                                      </p:cBhvr>
                                      <p:tavLst>
                                        <p:tav tm="0">
                                          <p:val>
                                            <p:strVal val="#ppt_y+.1"/>
                                          </p:val>
                                        </p:tav>
                                        <p:tav tm="100000">
                                          <p:val>
                                            <p:strVal val="#ppt_y"/>
                                          </p:val>
                                        </p:tav>
                                      </p:tavLst>
                                    </p:anim>
                                  </p:childTnLst>
                                </p:cTn>
                              </p:par>
                              <p:par>
                                <p:cTn id="149" presetID="42" presetClass="entr" presetSubtype="0" fill="hold" nodeType="withEffect">
                                  <p:stCondLst>
                                    <p:cond delay="0"/>
                                  </p:stCondLst>
                                  <p:childTnLst>
                                    <p:set>
                                      <p:cBhvr>
                                        <p:cTn id="150" dur="1" fill="hold">
                                          <p:stCondLst>
                                            <p:cond delay="0"/>
                                          </p:stCondLst>
                                        </p:cTn>
                                        <p:tgtEl>
                                          <p:spTgt spid="4">
                                            <p:txEl>
                                              <p:pRg st="16" end="16"/>
                                            </p:txEl>
                                          </p:spTgt>
                                        </p:tgtEl>
                                        <p:attrNameLst>
                                          <p:attrName>style.visibility</p:attrName>
                                        </p:attrNameLst>
                                      </p:cBhvr>
                                      <p:to>
                                        <p:strVal val="visible"/>
                                      </p:to>
                                    </p:set>
                                    <p:animEffect transition="in" filter="fade">
                                      <p:cBhvr>
                                        <p:cTn id="151" dur="1000"/>
                                        <p:tgtEl>
                                          <p:spTgt spid="4">
                                            <p:txEl>
                                              <p:pRg st="16" end="16"/>
                                            </p:txEl>
                                          </p:spTgt>
                                        </p:tgtEl>
                                      </p:cBhvr>
                                    </p:animEffect>
                                    <p:anim calcmode="lin" valueType="num">
                                      <p:cBhvr>
                                        <p:cTn id="152" dur="10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153" dur="1000" fill="hold"/>
                                        <p:tgtEl>
                                          <p:spTgt spid="4">
                                            <p:txEl>
                                              <p:pRg st="16" end="16"/>
                                            </p:txEl>
                                          </p:spTgt>
                                        </p:tgtEl>
                                        <p:attrNameLst>
                                          <p:attrName>ppt_y</p:attrName>
                                        </p:attrNameLst>
                                      </p:cBhvr>
                                      <p:tavLst>
                                        <p:tav tm="0">
                                          <p:val>
                                            <p:strVal val="#ppt_y+.1"/>
                                          </p:val>
                                        </p:tav>
                                        <p:tav tm="100000">
                                          <p:val>
                                            <p:strVal val="#ppt_y"/>
                                          </p:val>
                                        </p:tav>
                                      </p:tavLst>
                                    </p:anim>
                                  </p:childTnLst>
                                </p:cTn>
                              </p:par>
                              <p:par>
                                <p:cTn id="154" presetID="42" presetClass="entr" presetSubtype="0" fill="hold" nodeType="withEffect">
                                  <p:stCondLst>
                                    <p:cond delay="0"/>
                                  </p:stCondLst>
                                  <p:childTnLst>
                                    <p:set>
                                      <p:cBhvr>
                                        <p:cTn id="155" dur="1" fill="hold">
                                          <p:stCondLst>
                                            <p:cond delay="0"/>
                                          </p:stCondLst>
                                        </p:cTn>
                                        <p:tgtEl>
                                          <p:spTgt spid="4">
                                            <p:txEl>
                                              <p:pRg st="17" end="17"/>
                                            </p:txEl>
                                          </p:spTgt>
                                        </p:tgtEl>
                                        <p:attrNameLst>
                                          <p:attrName>style.visibility</p:attrName>
                                        </p:attrNameLst>
                                      </p:cBhvr>
                                      <p:to>
                                        <p:strVal val="visible"/>
                                      </p:to>
                                    </p:set>
                                    <p:animEffect transition="in" filter="fade">
                                      <p:cBhvr>
                                        <p:cTn id="156" dur="1000"/>
                                        <p:tgtEl>
                                          <p:spTgt spid="4">
                                            <p:txEl>
                                              <p:pRg st="17" end="17"/>
                                            </p:txEl>
                                          </p:spTgt>
                                        </p:tgtEl>
                                      </p:cBhvr>
                                    </p:animEffect>
                                    <p:anim calcmode="lin" valueType="num">
                                      <p:cBhvr>
                                        <p:cTn id="157" dur="1000" fill="hold"/>
                                        <p:tgtEl>
                                          <p:spTgt spid="4">
                                            <p:txEl>
                                              <p:pRg st="17" end="17"/>
                                            </p:txEl>
                                          </p:spTgt>
                                        </p:tgtEl>
                                        <p:attrNameLst>
                                          <p:attrName>ppt_x</p:attrName>
                                        </p:attrNameLst>
                                      </p:cBhvr>
                                      <p:tavLst>
                                        <p:tav tm="0">
                                          <p:val>
                                            <p:strVal val="#ppt_x"/>
                                          </p:val>
                                        </p:tav>
                                        <p:tav tm="100000">
                                          <p:val>
                                            <p:strVal val="#ppt_x"/>
                                          </p:val>
                                        </p:tav>
                                      </p:tavLst>
                                    </p:anim>
                                    <p:anim calcmode="lin" valueType="num">
                                      <p:cBhvr>
                                        <p:cTn id="158" dur="1000" fill="hold"/>
                                        <p:tgtEl>
                                          <p:spTgt spid="4">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75865" y="116632"/>
            <a:ext cx="7772400" cy="71936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7.3.3  </a:t>
            </a:r>
            <a:r>
              <a:rPr lang="zh-CN" altLang="en-US" sz="3600" b="1" dirty="0">
                <a:solidFill>
                  <a:srgbClr val="C00000"/>
                </a:solidFill>
              </a:rPr>
              <a:t>类模板实例化</a:t>
            </a:r>
          </a:p>
        </p:txBody>
      </p:sp>
      <p:sp>
        <p:nvSpPr>
          <p:cNvPr id="33795" name="Rectangle 3"/>
          <p:cNvSpPr>
            <a:spLocks noGrp="1" noChangeArrowheads="1"/>
          </p:cNvSpPr>
          <p:nvPr>
            <p:ph type="body" idx="1"/>
          </p:nvPr>
        </p:nvSpPr>
        <p:spPr>
          <a:xfrm>
            <a:off x="179512" y="1268413"/>
            <a:ext cx="8712967" cy="4536851"/>
          </a:xfrm>
        </p:spPr>
        <p:txBody>
          <a:bodyPr/>
          <a:lstStyle/>
          <a:p>
            <a:pPr eaLnBrk="1" hangingPunct="1">
              <a:buFontTx/>
              <a:buNone/>
            </a:pPr>
            <a:r>
              <a:rPr lang="en-US" altLang="zh-CN" sz="2800" b="1" dirty="0" smtClean="0">
                <a:solidFill>
                  <a:srgbClr val="0000CC"/>
                </a:solidFill>
              </a:rPr>
              <a:t>1. </a:t>
            </a:r>
            <a:r>
              <a:rPr lang="zh-CN" altLang="en-US" sz="2800" b="1" dirty="0" smtClean="0">
                <a:solidFill>
                  <a:srgbClr val="0000CC"/>
                </a:solidFill>
              </a:rPr>
              <a:t>类</a:t>
            </a:r>
            <a:r>
              <a:rPr lang="zh-CN" altLang="en-US" sz="2800" b="1" dirty="0">
                <a:solidFill>
                  <a:srgbClr val="0000CC"/>
                </a:solidFill>
              </a:rPr>
              <a:t>模板实例化的内容</a:t>
            </a:r>
          </a:p>
          <a:p>
            <a:pPr lvl="1" eaLnBrk="1" hangingPunct="1">
              <a:buFontTx/>
              <a:buNone/>
            </a:pPr>
            <a:r>
              <a:rPr lang="zh-CN" altLang="en-US" sz="2400" b="1" dirty="0"/>
              <a:t>包括</a:t>
            </a:r>
            <a:r>
              <a:rPr lang="zh-CN" altLang="en-US" sz="2400" b="1" dirty="0">
                <a:solidFill>
                  <a:srgbClr val="FF0000"/>
                </a:solidFill>
              </a:rPr>
              <a:t>模板实例化</a:t>
            </a:r>
            <a:r>
              <a:rPr lang="zh-CN" altLang="en-US" sz="2400" b="1" dirty="0"/>
              <a:t>和</a:t>
            </a:r>
            <a:r>
              <a:rPr lang="zh-CN" altLang="en-US" sz="2400" b="1" dirty="0">
                <a:solidFill>
                  <a:srgbClr val="FF0000"/>
                </a:solidFill>
              </a:rPr>
              <a:t>成员函数实例化</a:t>
            </a:r>
          </a:p>
          <a:p>
            <a:pPr eaLnBrk="1" hangingPunct="1">
              <a:buFontTx/>
              <a:buNone/>
            </a:pPr>
            <a:r>
              <a:rPr lang="en-US" altLang="zh-CN" sz="2800" b="1" dirty="0" smtClean="0">
                <a:solidFill>
                  <a:srgbClr val="0000CC"/>
                </a:solidFill>
              </a:rPr>
              <a:t>2. </a:t>
            </a:r>
            <a:r>
              <a:rPr lang="zh-CN" altLang="en-US" sz="2800" b="1" dirty="0" smtClean="0">
                <a:solidFill>
                  <a:srgbClr val="0000CC"/>
                </a:solidFill>
              </a:rPr>
              <a:t>类</a:t>
            </a:r>
            <a:r>
              <a:rPr lang="zh-CN" altLang="en-US" sz="2800" b="1" dirty="0">
                <a:solidFill>
                  <a:srgbClr val="0000CC"/>
                </a:solidFill>
              </a:rPr>
              <a:t>模板实例化的时间</a:t>
            </a:r>
          </a:p>
          <a:p>
            <a:pPr lvl="1" eaLnBrk="1" hangingPunct="1">
              <a:buFontTx/>
              <a:buNone/>
            </a:pPr>
            <a:r>
              <a:rPr lang="zh-CN" altLang="en-US" sz="2400" b="1" dirty="0" smtClean="0"/>
              <a:t>在</a:t>
            </a:r>
            <a:r>
              <a:rPr lang="zh-CN" altLang="en-US" sz="2400" b="1" dirty="0"/>
              <a:t>当用</a:t>
            </a:r>
            <a:r>
              <a:rPr lang="zh-CN" altLang="en-US" sz="2400" b="1" dirty="0">
                <a:solidFill>
                  <a:srgbClr val="FF0000"/>
                </a:solidFill>
              </a:rPr>
              <a:t>类模板定义对象</a:t>
            </a:r>
            <a:r>
              <a:rPr lang="zh-CN" altLang="en-US" sz="2400" b="1" dirty="0"/>
              <a:t>时，引起类模板的实例化</a:t>
            </a:r>
          </a:p>
          <a:p>
            <a:pPr eaLnBrk="1" hangingPunct="1">
              <a:buFontTx/>
              <a:buNone/>
            </a:pPr>
            <a:r>
              <a:rPr lang="en-US" altLang="zh-CN" sz="2800" b="1" dirty="0">
                <a:solidFill>
                  <a:srgbClr val="0000CC"/>
                </a:solidFill>
              </a:rPr>
              <a:t>3. </a:t>
            </a:r>
            <a:r>
              <a:rPr lang="zh-CN" altLang="en-US" sz="2800" b="1" dirty="0">
                <a:solidFill>
                  <a:srgbClr val="0000CC"/>
                </a:solidFill>
              </a:rPr>
              <a:t>实例化的方法：</a:t>
            </a:r>
          </a:p>
          <a:p>
            <a:pPr lvl="1" eaLnBrk="1" hangingPunct="1">
              <a:buFontTx/>
              <a:buNone/>
            </a:pPr>
            <a:r>
              <a:rPr lang="zh-CN" altLang="en-US" sz="2400" b="1" dirty="0" smtClean="0"/>
              <a:t>实例化</a:t>
            </a:r>
            <a:r>
              <a:rPr lang="zh-CN" altLang="en-US" sz="2400" b="1" dirty="0"/>
              <a:t>类模板时，如果模板参数是类型参数，则必须为它指定具体的类型；如果模板参数是非类型参数，则必须为它指定一个常量值。</a:t>
            </a:r>
          </a:p>
        </p:txBody>
      </p:sp>
    </p:spTree>
    <p:extLst>
      <p:ext uri="{BB962C8B-B14F-4D97-AF65-F5344CB8AC3E}">
        <p14:creationId xmlns:p14="http://schemas.microsoft.com/office/powerpoint/2010/main" val="253086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anim calcmode="lin" valueType="num">
                                      <p:cBhvr additive="base">
                                        <p:cTn id="25"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795">
                                            <p:txEl>
                                              <p:pRg st="4" end="4"/>
                                            </p:txEl>
                                          </p:spTgt>
                                        </p:tgtEl>
                                        <p:attrNameLst>
                                          <p:attrName>style.visibility</p:attrName>
                                        </p:attrNameLst>
                                      </p:cBhvr>
                                      <p:to>
                                        <p:strVal val="visible"/>
                                      </p:to>
                                    </p:set>
                                    <p:anim calcmode="lin" valueType="num">
                                      <p:cBhvr additive="base">
                                        <p:cTn id="31"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3795">
                                            <p:txEl>
                                              <p:pRg st="5" end="5"/>
                                            </p:txEl>
                                          </p:spTgt>
                                        </p:tgtEl>
                                        <p:attrNameLst>
                                          <p:attrName>style.visibility</p:attrName>
                                        </p:attrNameLst>
                                      </p:cBhvr>
                                      <p:to>
                                        <p:strVal val="visible"/>
                                      </p:to>
                                    </p:set>
                                    <p:anim calcmode="lin" valueType="num">
                                      <p:cBhvr additive="base">
                                        <p:cTn id="37"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277589" y="1097361"/>
            <a:ext cx="8568952" cy="5644007"/>
          </a:xfrm>
        </p:spPr>
        <p:txBody>
          <a:bodyPr/>
          <a:lstStyle/>
          <a:p>
            <a:pPr eaLnBrk="1" hangingPunct="1">
              <a:buFontTx/>
              <a:buNone/>
            </a:pPr>
            <a:r>
              <a:rPr lang="en-US" altLang="zh-CN" sz="2400" b="1" dirty="0" smtClean="0">
                <a:solidFill>
                  <a:srgbClr val="0000CC"/>
                </a:solidFill>
              </a:rPr>
              <a:t>4. </a:t>
            </a:r>
            <a:r>
              <a:rPr lang="zh-CN" altLang="en-US" sz="2400" b="1" dirty="0" smtClean="0">
                <a:solidFill>
                  <a:srgbClr val="0000CC"/>
                </a:solidFill>
              </a:rPr>
              <a:t>实例化</a:t>
            </a:r>
            <a:r>
              <a:rPr lang="zh-CN" altLang="en-US" sz="2400" b="1" dirty="0">
                <a:solidFill>
                  <a:srgbClr val="0000CC"/>
                </a:solidFill>
              </a:rPr>
              <a:t>案例</a:t>
            </a:r>
          </a:p>
          <a:p>
            <a:pPr lvl="1" eaLnBrk="1" hangingPunct="1">
              <a:buFontTx/>
              <a:buNone/>
            </a:pPr>
            <a:r>
              <a:rPr lang="zh-CN" altLang="en-US" sz="2200" b="1" dirty="0"/>
              <a:t>如对</a:t>
            </a:r>
            <a:r>
              <a:rPr lang="en-US" altLang="zh-CN" sz="2200" b="1" dirty="0"/>
              <a:t>Stack</a:t>
            </a:r>
            <a:r>
              <a:rPr lang="zh-CN" altLang="en-US" sz="2200" b="1" dirty="0"/>
              <a:t>类模板，下面的定义将引起实例化</a:t>
            </a:r>
          </a:p>
          <a:p>
            <a:pPr lvl="1" eaLnBrk="1" hangingPunct="1">
              <a:buFontTx/>
              <a:buNone/>
            </a:pPr>
            <a:r>
              <a:rPr lang="en-US" altLang="zh-CN" sz="2000" b="1" dirty="0"/>
              <a:t>Stack&lt;int,10&gt;  </a:t>
            </a:r>
            <a:r>
              <a:rPr lang="en-US" altLang="zh-CN" sz="2000" b="1" dirty="0" err="1"/>
              <a:t>iStack</a:t>
            </a:r>
            <a:r>
              <a:rPr lang="en-US" altLang="zh-CN" sz="2000" b="1" dirty="0"/>
              <a:t>; </a:t>
            </a:r>
          </a:p>
          <a:p>
            <a:pPr lvl="1" eaLnBrk="1" hangingPunct="1"/>
            <a:r>
              <a:rPr lang="zh-CN" altLang="en-US" sz="2200" b="1" dirty="0">
                <a:solidFill>
                  <a:schemeClr val="accent2"/>
                </a:solidFill>
              </a:rPr>
              <a:t>编译器实例化</a:t>
            </a:r>
            <a:r>
              <a:rPr lang="en-US" altLang="zh-CN" sz="2200" b="1" dirty="0" err="1">
                <a:solidFill>
                  <a:schemeClr val="accent2"/>
                </a:solidFill>
              </a:rPr>
              <a:t>iStack</a:t>
            </a:r>
            <a:r>
              <a:rPr lang="zh-CN" altLang="en-US" sz="2200" b="1" dirty="0">
                <a:solidFill>
                  <a:schemeClr val="accent2"/>
                </a:solidFill>
              </a:rPr>
              <a:t>的方法是：将</a:t>
            </a:r>
            <a:r>
              <a:rPr lang="en-US" altLang="zh-CN" sz="2200" b="1" dirty="0">
                <a:solidFill>
                  <a:schemeClr val="accent2"/>
                </a:solidFill>
              </a:rPr>
              <a:t>Stack</a:t>
            </a:r>
            <a:r>
              <a:rPr lang="zh-CN" altLang="en-US" sz="2200" b="1" dirty="0">
                <a:solidFill>
                  <a:schemeClr val="accent2"/>
                </a:solidFill>
              </a:rPr>
              <a:t>模板声明中的所有类型参数</a:t>
            </a:r>
            <a:r>
              <a:rPr lang="en-US" altLang="zh-CN" sz="2200" b="1" dirty="0">
                <a:solidFill>
                  <a:schemeClr val="accent2"/>
                </a:solidFill>
              </a:rPr>
              <a:t>T</a:t>
            </a:r>
            <a:r>
              <a:rPr lang="zh-CN" altLang="en-US" sz="2200" b="1" dirty="0">
                <a:solidFill>
                  <a:schemeClr val="accent2"/>
                </a:solidFill>
              </a:rPr>
              <a:t>替换成</a:t>
            </a:r>
            <a:r>
              <a:rPr lang="en-US" altLang="zh-CN" sz="2200" b="1" dirty="0" err="1">
                <a:solidFill>
                  <a:schemeClr val="accent2"/>
                </a:solidFill>
              </a:rPr>
              <a:t>int</a:t>
            </a:r>
            <a:r>
              <a:rPr lang="zh-CN" altLang="en-US" sz="2200" b="1" dirty="0">
                <a:solidFill>
                  <a:schemeClr val="accent2"/>
                </a:solidFill>
              </a:rPr>
              <a:t>，将所有的非类型参数</a:t>
            </a:r>
            <a:r>
              <a:rPr lang="en-US" altLang="zh-CN" sz="2200" b="1" dirty="0">
                <a:solidFill>
                  <a:schemeClr val="accent2"/>
                </a:solidFill>
              </a:rPr>
              <a:t>MAXSIZE</a:t>
            </a:r>
            <a:r>
              <a:rPr lang="zh-CN" altLang="en-US" sz="2200" b="1" dirty="0">
                <a:solidFill>
                  <a:schemeClr val="accent2"/>
                </a:solidFill>
              </a:rPr>
              <a:t>替换成</a:t>
            </a:r>
            <a:r>
              <a:rPr lang="en-US" altLang="zh-CN" sz="2200" b="1" dirty="0">
                <a:solidFill>
                  <a:schemeClr val="accent2"/>
                </a:solidFill>
              </a:rPr>
              <a:t>10</a:t>
            </a:r>
            <a:r>
              <a:rPr lang="zh-CN" altLang="en-US" sz="2200" b="1" dirty="0">
                <a:solidFill>
                  <a:schemeClr val="accent2"/>
                </a:solidFill>
              </a:rPr>
              <a:t>，生成了一个</a:t>
            </a:r>
            <a:r>
              <a:rPr lang="en-US" altLang="zh-CN" sz="2200" b="1" dirty="0" err="1">
                <a:solidFill>
                  <a:schemeClr val="accent2"/>
                </a:solidFill>
              </a:rPr>
              <a:t>int</a:t>
            </a:r>
            <a:r>
              <a:rPr lang="zh-CN" altLang="en-US" sz="2200" b="1" dirty="0">
                <a:solidFill>
                  <a:schemeClr val="accent2"/>
                </a:solidFill>
              </a:rPr>
              <a:t>类型的模板类。 </a:t>
            </a:r>
          </a:p>
          <a:p>
            <a:pPr lvl="1" eaLnBrk="1" hangingPunct="1">
              <a:lnSpc>
                <a:spcPct val="80000"/>
              </a:lnSpc>
              <a:buFontTx/>
              <a:buNone/>
            </a:pPr>
            <a:r>
              <a:rPr lang="en-US" altLang="zh-CN" sz="2000" b="1" dirty="0"/>
              <a:t>class Stack{</a:t>
            </a:r>
          </a:p>
          <a:p>
            <a:pPr lvl="1" eaLnBrk="1" hangingPunct="1">
              <a:lnSpc>
                <a:spcPct val="80000"/>
              </a:lnSpc>
              <a:buFontTx/>
              <a:buNone/>
            </a:pPr>
            <a:r>
              <a:rPr lang="en-US" altLang="zh-CN" sz="2000" b="1" dirty="0"/>
              <a:t>private:</a:t>
            </a:r>
          </a:p>
          <a:p>
            <a:pPr lvl="1" eaLnBrk="1" hangingPunct="1">
              <a:lnSpc>
                <a:spcPct val="80000"/>
              </a:lnSpc>
              <a:buFontTx/>
              <a:buNone/>
            </a:pPr>
            <a:r>
              <a:rPr lang="en-US" altLang="zh-CN" sz="2000" b="1" dirty="0"/>
              <a:t>		</a:t>
            </a:r>
            <a:r>
              <a:rPr lang="en-US" altLang="zh-CN" sz="2000" b="1" dirty="0" err="1"/>
              <a:t>int</a:t>
            </a:r>
            <a:r>
              <a:rPr lang="en-US" altLang="zh-CN" sz="2000" b="1" dirty="0"/>
              <a:t> </a:t>
            </a:r>
            <a:r>
              <a:rPr lang="en-US" altLang="zh-CN" sz="2000" b="1" dirty="0" err="1"/>
              <a:t>elems</a:t>
            </a:r>
            <a:r>
              <a:rPr lang="en-US" altLang="zh-CN" sz="2000" b="1" dirty="0"/>
              <a:t>[10];        				</a:t>
            </a:r>
            <a:r>
              <a:rPr lang="zh-CN" altLang="en-US" sz="2000" b="1" dirty="0"/>
              <a:t>		</a:t>
            </a:r>
            <a:r>
              <a:rPr lang="en-US" altLang="zh-CN" sz="2000" b="1" dirty="0" err="1"/>
              <a:t>int</a:t>
            </a:r>
            <a:r>
              <a:rPr lang="en-US" altLang="zh-CN" sz="2000" b="1" dirty="0"/>
              <a:t> top;                    			//</a:t>
            </a:r>
            <a:r>
              <a:rPr lang="zh-CN" altLang="en-US" sz="2000" b="1" dirty="0"/>
              <a:t>栈顶指针</a:t>
            </a:r>
          </a:p>
          <a:p>
            <a:pPr lvl="1" eaLnBrk="1" hangingPunct="1">
              <a:lnSpc>
                <a:spcPct val="80000"/>
              </a:lnSpc>
              <a:buFontTx/>
              <a:buNone/>
            </a:pPr>
            <a:r>
              <a:rPr lang="en-US" altLang="zh-CN" sz="2000" b="1" dirty="0"/>
              <a:t>public:</a:t>
            </a:r>
          </a:p>
          <a:p>
            <a:pPr lvl="1" eaLnBrk="1" hangingPunct="1">
              <a:lnSpc>
                <a:spcPct val="80000"/>
              </a:lnSpc>
              <a:buFontTx/>
              <a:buNone/>
            </a:pPr>
            <a:r>
              <a:rPr lang="en-US" altLang="zh-CN" sz="2000" b="1" dirty="0"/>
              <a:t>		Stack(){top=0;};</a:t>
            </a:r>
          </a:p>
          <a:p>
            <a:pPr lvl="1" eaLnBrk="1" hangingPunct="1">
              <a:lnSpc>
                <a:spcPct val="80000"/>
              </a:lnSpc>
              <a:buFontTx/>
              <a:buNone/>
            </a:pPr>
            <a:r>
              <a:rPr lang="en-US" altLang="zh-CN" sz="2000" b="1" dirty="0"/>
              <a:t>		void push(</a:t>
            </a:r>
            <a:r>
              <a:rPr lang="en-US" altLang="zh-CN" sz="2000" b="1" dirty="0" err="1"/>
              <a:t>int</a:t>
            </a:r>
            <a:r>
              <a:rPr lang="en-US" altLang="zh-CN" sz="2000" b="1" dirty="0"/>
              <a:t> e);                  		//</a:t>
            </a:r>
            <a:r>
              <a:rPr lang="zh-CN" altLang="en-US" sz="2000" b="1" dirty="0"/>
              <a:t>入栈操作   </a:t>
            </a:r>
          </a:p>
          <a:p>
            <a:pPr lvl="1" eaLnBrk="1" hangingPunct="1">
              <a:lnSpc>
                <a:spcPct val="80000"/>
              </a:lnSpc>
              <a:buFontTx/>
              <a:buNone/>
            </a:pPr>
            <a:r>
              <a:rPr lang="zh-CN" altLang="en-US" sz="2000" b="1" dirty="0"/>
              <a:t>		</a:t>
            </a:r>
            <a:r>
              <a:rPr lang="en-US" altLang="zh-CN" sz="2000" b="1" dirty="0" err="1"/>
              <a:t>int</a:t>
            </a:r>
            <a:r>
              <a:rPr lang="en-US" altLang="zh-CN" sz="2000" b="1" dirty="0"/>
              <a:t> pop();                        		//</a:t>
            </a:r>
            <a:r>
              <a:rPr lang="zh-CN" altLang="en-US" sz="2000" b="1" dirty="0"/>
              <a:t>出栈操作</a:t>
            </a:r>
          </a:p>
          <a:p>
            <a:pPr lvl="1" eaLnBrk="1" hangingPunct="1">
              <a:lnSpc>
                <a:spcPct val="80000"/>
              </a:lnSpc>
              <a:buFontTx/>
              <a:buNone/>
            </a:pPr>
            <a:r>
              <a:rPr lang="zh-CN" altLang="en-US" sz="2000" b="1" dirty="0"/>
              <a:t>		</a:t>
            </a:r>
            <a:r>
              <a:rPr lang="en-US" altLang="zh-CN" sz="2000" b="1" dirty="0"/>
              <a:t>bool empty(){return top==0;}       	</a:t>
            </a:r>
            <a:r>
              <a:rPr lang="zh-CN" altLang="en-US" sz="2000" b="1" dirty="0"/>
              <a:t>		</a:t>
            </a:r>
            <a:endParaRPr lang="en-US" altLang="zh-CN" sz="2000" b="1" dirty="0" smtClean="0"/>
          </a:p>
          <a:p>
            <a:pPr lvl="1" eaLnBrk="1" hangingPunct="1">
              <a:lnSpc>
                <a:spcPct val="80000"/>
              </a:lnSpc>
              <a:buFontTx/>
              <a:buNone/>
            </a:pPr>
            <a:r>
              <a:rPr lang="en-US" altLang="zh-CN" sz="2000" b="1" dirty="0"/>
              <a:t>	</a:t>
            </a:r>
            <a:r>
              <a:rPr lang="en-US" altLang="zh-CN" sz="2000" b="1" dirty="0" smtClean="0"/>
              <a:t>	bool </a:t>
            </a:r>
            <a:r>
              <a:rPr lang="en-US" altLang="zh-CN" sz="2000" b="1" dirty="0"/>
              <a:t>full</a:t>
            </a:r>
            <a:r>
              <a:rPr lang="en-US" altLang="zh-CN" sz="2000" b="1" dirty="0" smtClean="0"/>
              <a:t>();                     </a:t>
            </a:r>
            <a:r>
              <a:rPr lang="en-US" altLang="zh-CN" sz="2000" b="1" dirty="0"/>
              <a:t>		</a:t>
            </a:r>
            <a:endParaRPr lang="zh-CN" altLang="en-US" sz="2000" b="1" dirty="0"/>
          </a:p>
          <a:p>
            <a:pPr lvl="1" eaLnBrk="1" hangingPunct="1">
              <a:lnSpc>
                <a:spcPct val="80000"/>
              </a:lnSpc>
              <a:buFontTx/>
              <a:buNone/>
            </a:pPr>
            <a:r>
              <a:rPr lang="en-US" altLang="zh-CN" sz="2000" b="1" dirty="0"/>
              <a:t>};</a:t>
            </a:r>
          </a:p>
          <a:p>
            <a:pPr eaLnBrk="1" hangingPunct="1">
              <a:lnSpc>
                <a:spcPct val="80000"/>
              </a:lnSpc>
              <a:buFontTx/>
              <a:buNone/>
            </a:pPr>
            <a:endParaRPr lang="zh-CN" altLang="en-US" sz="2800" dirty="0"/>
          </a:p>
          <a:p>
            <a:pPr eaLnBrk="1" hangingPunct="1">
              <a:lnSpc>
                <a:spcPct val="80000"/>
              </a:lnSpc>
              <a:buFontTx/>
              <a:buNone/>
            </a:pPr>
            <a:endParaRPr lang="zh-CN" altLang="en-US" sz="2800" dirty="0"/>
          </a:p>
        </p:txBody>
      </p:sp>
      <p:sp>
        <p:nvSpPr>
          <p:cNvPr id="3" name="Rectangle 2"/>
          <p:cNvSpPr>
            <a:spLocks noGrp="1" noChangeArrowheads="1"/>
          </p:cNvSpPr>
          <p:nvPr>
            <p:ph type="title"/>
          </p:nvPr>
        </p:nvSpPr>
        <p:spPr>
          <a:xfrm>
            <a:off x="675865" y="116632"/>
            <a:ext cx="7772400" cy="71936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7.3.3  </a:t>
            </a:r>
            <a:r>
              <a:rPr lang="zh-CN" altLang="en-US" sz="3600" b="1" dirty="0">
                <a:solidFill>
                  <a:srgbClr val="C00000"/>
                </a:solidFill>
              </a:rPr>
              <a:t>类模板实例化</a:t>
            </a:r>
          </a:p>
        </p:txBody>
      </p:sp>
    </p:spTree>
    <p:extLst>
      <p:ext uri="{BB962C8B-B14F-4D97-AF65-F5344CB8AC3E}">
        <p14:creationId xmlns:p14="http://schemas.microsoft.com/office/powerpoint/2010/main" val="3336793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3" end="3"/>
                                            </p:txEl>
                                          </p:spTgt>
                                        </p:tgtEl>
                                        <p:attrNameLst>
                                          <p:attrName>style.visibility</p:attrName>
                                        </p:attrNameLst>
                                      </p:cBhvr>
                                      <p:to>
                                        <p:strVal val="visible"/>
                                      </p:to>
                                    </p:set>
                                    <p:anim calcmode="lin" valueType="num">
                                      <p:cBhvr additive="base">
                                        <p:cTn id="7"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0179">
                                            <p:txEl>
                                              <p:pRg st="4" end="4"/>
                                            </p:txEl>
                                          </p:spTgt>
                                        </p:tgtEl>
                                        <p:attrNameLst>
                                          <p:attrName>style.visibility</p:attrName>
                                        </p:attrNameLst>
                                      </p:cBhvr>
                                      <p:to>
                                        <p:strVal val="visible"/>
                                      </p:to>
                                    </p:set>
                                    <p:anim calcmode="lin" valueType="num">
                                      <p:cBhvr additive="base">
                                        <p:cTn id="13" dur="5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0179">
                                            <p:txEl>
                                              <p:pRg st="5" end="5"/>
                                            </p:txEl>
                                          </p:spTgt>
                                        </p:tgtEl>
                                        <p:attrNameLst>
                                          <p:attrName>style.visibility</p:attrName>
                                        </p:attrNameLst>
                                      </p:cBhvr>
                                      <p:to>
                                        <p:strVal val="visible"/>
                                      </p:to>
                                    </p:set>
                                    <p:anim calcmode="lin" valueType="num">
                                      <p:cBhvr additive="base">
                                        <p:cTn id="17" dur="500" fill="hold"/>
                                        <p:tgtEl>
                                          <p:spTgt spid="50179">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0179">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0179">
                                            <p:txEl>
                                              <p:pRg st="6" end="6"/>
                                            </p:txEl>
                                          </p:spTgt>
                                        </p:tgtEl>
                                        <p:attrNameLst>
                                          <p:attrName>style.visibility</p:attrName>
                                        </p:attrNameLst>
                                      </p:cBhvr>
                                      <p:to>
                                        <p:strVal val="visible"/>
                                      </p:to>
                                    </p:set>
                                    <p:anim calcmode="lin" valueType="num">
                                      <p:cBhvr additive="base">
                                        <p:cTn id="21" dur="500" fill="hold"/>
                                        <p:tgtEl>
                                          <p:spTgt spid="50179">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0179">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0179">
                                            <p:txEl>
                                              <p:pRg st="7" end="7"/>
                                            </p:txEl>
                                          </p:spTgt>
                                        </p:tgtEl>
                                        <p:attrNameLst>
                                          <p:attrName>style.visibility</p:attrName>
                                        </p:attrNameLst>
                                      </p:cBhvr>
                                      <p:to>
                                        <p:strVal val="visible"/>
                                      </p:to>
                                    </p:set>
                                    <p:anim calcmode="lin" valueType="num">
                                      <p:cBhvr additive="base">
                                        <p:cTn id="25" dur="500" fill="hold"/>
                                        <p:tgtEl>
                                          <p:spTgt spid="5017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179">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0179">
                                            <p:txEl>
                                              <p:pRg st="8" end="8"/>
                                            </p:txEl>
                                          </p:spTgt>
                                        </p:tgtEl>
                                        <p:attrNameLst>
                                          <p:attrName>style.visibility</p:attrName>
                                        </p:attrNameLst>
                                      </p:cBhvr>
                                      <p:to>
                                        <p:strVal val="visible"/>
                                      </p:to>
                                    </p:set>
                                    <p:anim calcmode="lin" valueType="num">
                                      <p:cBhvr additive="base">
                                        <p:cTn id="29" dur="500" fill="hold"/>
                                        <p:tgtEl>
                                          <p:spTgt spid="50179">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0179">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0179">
                                            <p:txEl>
                                              <p:pRg st="9" end="9"/>
                                            </p:txEl>
                                          </p:spTgt>
                                        </p:tgtEl>
                                        <p:attrNameLst>
                                          <p:attrName>style.visibility</p:attrName>
                                        </p:attrNameLst>
                                      </p:cBhvr>
                                      <p:to>
                                        <p:strVal val="visible"/>
                                      </p:to>
                                    </p:set>
                                    <p:anim calcmode="lin" valueType="num">
                                      <p:cBhvr additive="base">
                                        <p:cTn id="33" dur="500" fill="hold"/>
                                        <p:tgtEl>
                                          <p:spTgt spid="50179">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0179">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0179">
                                            <p:txEl>
                                              <p:pRg st="10" end="10"/>
                                            </p:txEl>
                                          </p:spTgt>
                                        </p:tgtEl>
                                        <p:attrNameLst>
                                          <p:attrName>style.visibility</p:attrName>
                                        </p:attrNameLst>
                                      </p:cBhvr>
                                      <p:to>
                                        <p:strVal val="visible"/>
                                      </p:to>
                                    </p:set>
                                    <p:anim calcmode="lin" valueType="num">
                                      <p:cBhvr additive="base">
                                        <p:cTn id="37" dur="500" fill="hold"/>
                                        <p:tgtEl>
                                          <p:spTgt spid="50179">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0179">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0179">
                                            <p:txEl>
                                              <p:pRg st="11" end="11"/>
                                            </p:txEl>
                                          </p:spTgt>
                                        </p:tgtEl>
                                        <p:attrNameLst>
                                          <p:attrName>style.visibility</p:attrName>
                                        </p:attrNameLst>
                                      </p:cBhvr>
                                      <p:to>
                                        <p:strVal val="visible"/>
                                      </p:to>
                                    </p:set>
                                    <p:anim calcmode="lin" valueType="num">
                                      <p:cBhvr additive="base">
                                        <p:cTn id="41" dur="500" fill="hold"/>
                                        <p:tgtEl>
                                          <p:spTgt spid="50179">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0179">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0179">
                                            <p:txEl>
                                              <p:pRg st="12" end="12"/>
                                            </p:txEl>
                                          </p:spTgt>
                                        </p:tgtEl>
                                        <p:attrNameLst>
                                          <p:attrName>style.visibility</p:attrName>
                                        </p:attrNameLst>
                                      </p:cBhvr>
                                      <p:to>
                                        <p:strVal val="visible"/>
                                      </p:to>
                                    </p:set>
                                    <p:anim calcmode="lin" valueType="num">
                                      <p:cBhvr additive="base">
                                        <p:cTn id="45" dur="500" fill="hold"/>
                                        <p:tgtEl>
                                          <p:spTgt spid="50179">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0179">
                                            <p:txEl>
                                              <p:pRg st="12" end="1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0179">
                                            <p:txEl>
                                              <p:pRg st="13" end="13"/>
                                            </p:txEl>
                                          </p:spTgt>
                                        </p:tgtEl>
                                        <p:attrNameLst>
                                          <p:attrName>style.visibility</p:attrName>
                                        </p:attrNameLst>
                                      </p:cBhvr>
                                      <p:to>
                                        <p:strVal val="visible"/>
                                      </p:to>
                                    </p:set>
                                    <p:anim calcmode="lin" valueType="num">
                                      <p:cBhvr additive="base">
                                        <p:cTn id="49" dur="500" fill="hold"/>
                                        <p:tgtEl>
                                          <p:spTgt spid="50179">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017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51520" y="1170496"/>
            <a:ext cx="7772400" cy="699864"/>
          </a:xfrm>
        </p:spPr>
        <p:txBody>
          <a:bodyPr/>
          <a:lstStyle/>
          <a:p>
            <a:pPr algn="l" eaLnBrk="1" hangingPunct="1"/>
            <a:r>
              <a:rPr lang="en-US" altLang="zh-CN" sz="2400" b="1" dirty="0">
                <a:solidFill>
                  <a:srgbClr val="0000CC"/>
                </a:solidFill>
              </a:rPr>
              <a:t>Stack</a:t>
            </a:r>
            <a:r>
              <a:rPr lang="zh-CN" altLang="en-US" sz="2400" b="1" dirty="0">
                <a:solidFill>
                  <a:srgbClr val="0000CC"/>
                </a:solidFill>
              </a:rPr>
              <a:t>模板能够实例化出无穷多的模板类</a:t>
            </a:r>
          </a:p>
        </p:txBody>
      </p:sp>
      <p:pic>
        <p:nvPicPr>
          <p:cNvPr id="35843" name="Picture 4" descr="B73"/>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456079" y="2204864"/>
            <a:ext cx="8208962" cy="4176712"/>
          </a:xfrm>
        </p:spPr>
      </p:pic>
      <p:sp>
        <p:nvSpPr>
          <p:cNvPr id="4" name="Rectangle 2"/>
          <p:cNvSpPr txBox="1">
            <a:spLocks noChangeArrowheads="1"/>
          </p:cNvSpPr>
          <p:nvPr/>
        </p:nvSpPr>
        <p:spPr bwMode="auto">
          <a:xfrm>
            <a:off x="675865" y="116632"/>
            <a:ext cx="7772400" cy="71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eaLnBrk="1" hangingPunct="1">
              <a:defRPr sz="36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7.3.3  </a:t>
            </a:r>
            <a:r>
              <a:rPr lang="zh-CN" altLang="en-US" dirty="0"/>
              <a:t>类模板实例化</a:t>
            </a:r>
          </a:p>
        </p:txBody>
      </p:sp>
    </p:spTree>
    <p:extLst>
      <p:ext uri="{BB962C8B-B14F-4D97-AF65-F5344CB8AC3E}">
        <p14:creationId xmlns:p14="http://schemas.microsoft.com/office/powerpoint/2010/main" val="2704319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463826" y="1052736"/>
            <a:ext cx="8158108" cy="5805264"/>
          </a:xfrm>
        </p:spPr>
        <p:txBody>
          <a:bodyPr/>
          <a:lstStyle/>
          <a:p>
            <a:pPr eaLnBrk="1" hangingPunct="1">
              <a:lnSpc>
                <a:spcPct val="90000"/>
              </a:lnSpc>
              <a:buFontTx/>
              <a:buNone/>
            </a:pPr>
            <a:r>
              <a:rPr lang="en-US" altLang="zh-CN" sz="2400" b="1" dirty="0">
                <a:solidFill>
                  <a:srgbClr val="FF0000"/>
                </a:solidFill>
              </a:rPr>
              <a:t>（3）</a:t>
            </a:r>
            <a:r>
              <a:rPr lang="zh-CN" altLang="en-US" sz="2400" b="1" dirty="0">
                <a:solidFill>
                  <a:srgbClr val="FF0000"/>
                </a:solidFill>
              </a:rPr>
              <a:t>抽象</a:t>
            </a:r>
            <a:endParaRPr lang="en-US" altLang="zh-CN" sz="2400" b="1" dirty="0">
              <a:solidFill>
                <a:srgbClr val="FF0000"/>
              </a:solidFill>
            </a:endParaRPr>
          </a:p>
          <a:p>
            <a:pPr lvl="1" eaLnBrk="1" hangingPunct="1">
              <a:lnSpc>
                <a:spcPct val="90000"/>
              </a:lnSpc>
            </a:pPr>
            <a:r>
              <a:rPr lang="zh-CN" altLang="en-US" sz="2200" b="1" dirty="0"/>
              <a:t>从多个具有相同特性的同类事物推导出对该类事物共同特征的统一描述的过程。</a:t>
            </a:r>
          </a:p>
          <a:p>
            <a:pPr lvl="2" eaLnBrk="1" hangingPunct="1">
              <a:lnSpc>
                <a:spcPct val="90000"/>
              </a:lnSpc>
            </a:pPr>
            <a:r>
              <a:rPr lang="zh-CN" altLang="en-US" sz="2000" b="1" dirty="0">
                <a:solidFill>
                  <a:srgbClr val="0000CC"/>
                </a:solidFill>
              </a:rPr>
              <a:t>变量</a:t>
            </a:r>
            <a:r>
              <a:rPr lang="zh-CN" altLang="en-US" sz="2000" b="1" dirty="0">
                <a:solidFill>
                  <a:srgbClr val="0000CC"/>
                </a:solidFill>
                <a:latin typeface="宋体" panose="02010600030101010101" pitchFamily="2" charset="-122"/>
              </a:rPr>
              <a:t>→类型</a:t>
            </a:r>
            <a:endParaRPr lang="zh-CN" altLang="en-US" sz="2000" b="1" dirty="0">
              <a:solidFill>
                <a:srgbClr val="0000CC"/>
              </a:solidFill>
            </a:endParaRPr>
          </a:p>
          <a:p>
            <a:pPr lvl="2" eaLnBrk="1" hangingPunct="1">
              <a:lnSpc>
                <a:spcPct val="90000"/>
              </a:lnSpc>
            </a:pPr>
            <a:r>
              <a:rPr lang="zh-CN" altLang="en-US" sz="2000" b="1" dirty="0">
                <a:solidFill>
                  <a:srgbClr val="0000CC"/>
                </a:solidFill>
              </a:rPr>
              <a:t>对象</a:t>
            </a:r>
            <a:r>
              <a:rPr lang="zh-CN" altLang="en-US" sz="2000" b="1" dirty="0">
                <a:solidFill>
                  <a:srgbClr val="0000CC"/>
                </a:solidFill>
                <a:latin typeface="宋体" panose="02010600030101010101" pitchFamily="2" charset="-122"/>
              </a:rPr>
              <a:t>→类</a:t>
            </a:r>
          </a:p>
          <a:p>
            <a:pPr lvl="2" eaLnBrk="1" hangingPunct="1">
              <a:lnSpc>
                <a:spcPct val="90000"/>
              </a:lnSpc>
            </a:pPr>
            <a:r>
              <a:rPr lang="zh-CN" altLang="en-US" sz="2000" b="1" dirty="0">
                <a:solidFill>
                  <a:srgbClr val="0000CC"/>
                </a:solidFill>
                <a:latin typeface="宋体" panose="02010600030101010101" pitchFamily="2" charset="-122"/>
              </a:rPr>
              <a:t>函数→函数模板</a:t>
            </a:r>
          </a:p>
          <a:p>
            <a:pPr lvl="2" eaLnBrk="1" hangingPunct="1">
              <a:lnSpc>
                <a:spcPct val="90000"/>
              </a:lnSpc>
            </a:pPr>
            <a:r>
              <a:rPr lang="zh-CN" altLang="en-US" sz="2000" b="1" dirty="0">
                <a:solidFill>
                  <a:srgbClr val="0000CC"/>
                </a:solidFill>
                <a:latin typeface="宋体" panose="02010600030101010101" pitchFamily="2" charset="-122"/>
              </a:rPr>
              <a:t>类→类模板</a:t>
            </a:r>
            <a:endParaRPr lang="en-US" altLang="zh-CN" sz="2000" b="1" dirty="0">
              <a:solidFill>
                <a:srgbClr val="0000CC"/>
              </a:solidFill>
              <a:latin typeface="宋体" panose="02010600030101010101" pitchFamily="2" charset="-122"/>
            </a:endParaRPr>
          </a:p>
          <a:p>
            <a:pPr marL="57150" indent="0" eaLnBrk="1" hangingPunct="1">
              <a:lnSpc>
                <a:spcPct val="90000"/>
              </a:lnSpc>
              <a:buNone/>
            </a:pPr>
            <a:r>
              <a:rPr lang="zh-CN" altLang="en-US" sz="2400" b="1" dirty="0">
                <a:solidFill>
                  <a:srgbClr val="FF0000"/>
                </a:solidFill>
              </a:rPr>
              <a:t>（</a:t>
            </a:r>
            <a:r>
              <a:rPr lang="en-US" altLang="zh-CN" sz="2400" b="1" dirty="0">
                <a:solidFill>
                  <a:srgbClr val="FF0000"/>
                </a:solidFill>
              </a:rPr>
              <a:t>4）</a:t>
            </a:r>
            <a:r>
              <a:rPr lang="zh-CN" altLang="en-US" sz="2400" b="1" dirty="0">
                <a:solidFill>
                  <a:srgbClr val="FF0000"/>
                </a:solidFill>
              </a:rPr>
              <a:t>实例化</a:t>
            </a:r>
            <a:endParaRPr lang="en-US" altLang="zh-CN" sz="2400" b="1" dirty="0">
              <a:solidFill>
                <a:srgbClr val="FF0000"/>
              </a:solidFill>
            </a:endParaRPr>
          </a:p>
          <a:p>
            <a:pPr lvl="1" eaLnBrk="1" hangingPunct="1">
              <a:lnSpc>
                <a:spcPct val="90000"/>
              </a:lnSpc>
            </a:pPr>
            <a:r>
              <a:rPr lang="zh-CN" altLang="en-US" sz="2200" b="1" dirty="0">
                <a:latin typeface="宋体" panose="02010600030101010101" pitchFamily="2" charset="-122"/>
              </a:rPr>
              <a:t>实例化是抽象的逆过程：由抽象类型定义具体变量的过程。模板实例化过程是：</a:t>
            </a:r>
          </a:p>
          <a:p>
            <a:pPr lvl="2" eaLnBrk="1" hangingPunct="1">
              <a:lnSpc>
                <a:spcPct val="90000"/>
              </a:lnSpc>
            </a:pPr>
            <a:r>
              <a:rPr lang="zh-CN" altLang="en-US" sz="2000" b="1" dirty="0">
                <a:solidFill>
                  <a:srgbClr val="0000CC"/>
                </a:solidFill>
                <a:latin typeface="宋体" panose="02010600030101010101" pitchFamily="2" charset="-122"/>
              </a:rPr>
              <a:t>用实际数据类型代入模板</a:t>
            </a:r>
          </a:p>
          <a:p>
            <a:pPr lvl="2" eaLnBrk="1" hangingPunct="1">
              <a:lnSpc>
                <a:spcPct val="90000"/>
              </a:lnSpc>
            </a:pPr>
            <a:r>
              <a:rPr lang="zh-CN" altLang="en-US" sz="2000" b="1" dirty="0">
                <a:solidFill>
                  <a:srgbClr val="0000CC"/>
                </a:solidFill>
                <a:latin typeface="宋体" panose="02010600030101010101" pitchFamily="2" charset="-122"/>
              </a:rPr>
              <a:t>每一种不同数据类型的实例化，都将生成一份不同的代码</a:t>
            </a:r>
            <a:endParaRPr lang="en-US" altLang="zh-CN" sz="2000" b="1" dirty="0">
              <a:solidFill>
                <a:srgbClr val="0000CC"/>
              </a:solidFill>
              <a:latin typeface="宋体" panose="02010600030101010101" pitchFamily="2" charset="-122"/>
            </a:endParaRPr>
          </a:p>
          <a:p>
            <a:pPr marL="57150" indent="0" eaLnBrk="1" hangingPunct="1">
              <a:lnSpc>
                <a:spcPct val="90000"/>
              </a:lnSpc>
              <a:buNone/>
            </a:pPr>
            <a:r>
              <a:rPr lang="zh-CN" altLang="en-US" sz="2400" b="1" dirty="0">
                <a:solidFill>
                  <a:srgbClr val="FF0000"/>
                </a:solidFill>
                <a:latin typeface="宋体" panose="02010600030101010101" pitchFamily="2" charset="-122"/>
              </a:rPr>
              <a:t>（</a:t>
            </a:r>
            <a:r>
              <a:rPr lang="en-US" altLang="zh-CN" sz="2400" b="1" dirty="0">
                <a:solidFill>
                  <a:srgbClr val="FF0000"/>
                </a:solidFill>
                <a:latin typeface="宋体" panose="02010600030101010101" pitchFamily="2" charset="-122"/>
              </a:rPr>
              <a:t>5）</a:t>
            </a:r>
            <a:r>
              <a:rPr lang="zh-CN" altLang="en-US" sz="2400" b="1" dirty="0">
                <a:solidFill>
                  <a:srgbClr val="FF0000"/>
                </a:solidFill>
                <a:latin typeface="宋体" panose="02010600030101010101" pitchFamily="2" charset="-122"/>
              </a:rPr>
              <a:t>模板函数、模板类</a:t>
            </a:r>
          </a:p>
          <a:p>
            <a:pPr lvl="1" eaLnBrk="1" hangingPunct="1">
              <a:lnSpc>
                <a:spcPct val="90000"/>
              </a:lnSpc>
            </a:pPr>
            <a:r>
              <a:rPr lang="zh-CN" altLang="en-US" sz="2200" b="1" dirty="0">
                <a:latin typeface="宋体" panose="02010600030101010101" pitchFamily="2" charset="-122"/>
              </a:rPr>
              <a:t>模板被使用前必须实例化，生成模板函数或模板类</a:t>
            </a:r>
          </a:p>
          <a:p>
            <a:pPr lvl="2" eaLnBrk="1" hangingPunct="1">
              <a:lnSpc>
                <a:spcPct val="90000"/>
              </a:lnSpc>
            </a:pPr>
            <a:r>
              <a:rPr lang="zh-CN" altLang="en-US" sz="2000" b="1" dirty="0">
                <a:solidFill>
                  <a:srgbClr val="0000CC"/>
                </a:solidFill>
                <a:latin typeface="宋体" panose="02010600030101010101" pitchFamily="2" charset="-122"/>
              </a:rPr>
              <a:t>模板函数实例化后得到的函数叫模板函数</a:t>
            </a:r>
            <a:endParaRPr lang="en-US" altLang="zh-CN" sz="2000" b="1" dirty="0">
              <a:solidFill>
                <a:srgbClr val="0000CC"/>
              </a:solidFill>
            </a:endParaRPr>
          </a:p>
          <a:p>
            <a:pPr lvl="2" eaLnBrk="1" hangingPunct="1">
              <a:lnSpc>
                <a:spcPct val="90000"/>
              </a:lnSpc>
            </a:pPr>
            <a:r>
              <a:rPr lang="zh-CN" altLang="en-US" sz="2000" b="1" dirty="0">
                <a:solidFill>
                  <a:srgbClr val="0000CC"/>
                </a:solidFill>
                <a:latin typeface="宋体" panose="02010600030101010101" pitchFamily="2" charset="-122"/>
              </a:rPr>
              <a:t>模板类实例化得到的类叫模板类</a:t>
            </a:r>
            <a:endParaRPr lang="en-US" altLang="zh-CN" sz="2000" b="1" dirty="0">
              <a:solidFill>
                <a:srgbClr val="0000CC"/>
              </a:solidFill>
            </a:endParaRPr>
          </a:p>
          <a:p>
            <a:pPr eaLnBrk="1" hangingPunct="1">
              <a:lnSpc>
                <a:spcPct val="90000"/>
              </a:lnSpc>
            </a:pPr>
            <a:endParaRPr lang="zh-CN" altLang="en-US" dirty="0"/>
          </a:p>
        </p:txBody>
      </p:sp>
      <p:sp>
        <p:nvSpPr>
          <p:cNvPr id="4099" name="Rectangle 3"/>
          <p:cNvSpPr>
            <a:spLocks noGrp="1" noChangeArrowheads="1"/>
          </p:cNvSpPr>
          <p:nvPr>
            <p:ph type="title"/>
          </p:nvPr>
        </p:nvSpPr>
        <p:spPr>
          <a:xfrm>
            <a:off x="668559" y="0"/>
            <a:ext cx="7772400" cy="90872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GB" altLang="zh-CN" sz="3600" b="1" dirty="0">
                <a:solidFill>
                  <a:srgbClr val="C00000"/>
                </a:solidFill>
              </a:rPr>
              <a:t>7.1 </a:t>
            </a:r>
            <a:r>
              <a:rPr lang="en-GB" altLang="zh-CN" sz="3600" b="1" dirty="0" smtClean="0">
                <a:solidFill>
                  <a:srgbClr val="C00000"/>
                </a:solidFill>
              </a:rPr>
              <a:t> </a:t>
            </a:r>
            <a:r>
              <a:rPr lang="zh-CN" altLang="en-GB" sz="3600" b="1" dirty="0" smtClean="0">
                <a:solidFill>
                  <a:srgbClr val="C00000"/>
                </a:solidFill>
              </a:rPr>
              <a:t>模板</a:t>
            </a:r>
            <a:r>
              <a:rPr lang="zh-CN" altLang="en-GB" sz="3600" b="1" dirty="0">
                <a:solidFill>
                  <a:srgbClr val="C00000"/>
                </a:solidFill>
              </a:rPr>
              <a:t>的概念</a:t>
            </a:r>
            <a:endParaRPr lang="zh-CN" altLang="en-US" sz="3600" b="1" dirty="0">
              <a:solidFill>
                <a:srgbClr val="C00000"/>
              </a:solidFill>
            </a:endParaRPr>
          </a:p>
        </p:txBody>
      </p:sp>
    </p:spTree>
    <p:extLst>
      <p:ext uri="{BB962C8B-B14F-4D97-AF65-F5344CB8AC3E}">
        <p14:creationId xmlns:p14="http://schemas.microsoft.com/office/powerpoint/2010/main" val="1215056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xEl>
                                              <p:pRg st="1" end="1"/>
                                            </p:txEl>
                                          </p:spTgt>
                                        </p:tgtEl>
                                        <p:attrNameLst>
                                          <p:attrName>style.visibility</p:attrName>
                                        </p:attrNameLst>
                                      </p:cBhvr>
                                      <p:to>
                                        <p:strVal val="visible"/>
                                      </p:to>
                                    </p:set>
                                    <p:anim calcmode="lin" valueType="num">
                                      <p:cBhvr additive="base">
                                        <p:cTn id="7" dur="500" fill="hold"/>
                                        <p:tgtEl>
                                          <p:spTgt spid="1331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4">
                                            <p:txEl>
                                              <p:pRg st="2" end="2"/>
                                            </p:txEl>
                                          </p:spTgt>
                                        </p:tgtEl>
                                        <p:attrNameLst>
                                          <p:attrName>style.visibility</p:attrName>
                                        </p:attrNameLst>
                                      </p:cBhvr>
                                      <p:to>
                                        <p:strVal val="visible"/>
                                      </p:to>
                                    </p:set>
                                    <p:anim calcmode="lin" valueType="num">
                                      <p:cBhvr additive="base">
                                        <p:cTn id="13" dur="500" fill="hold"/>
                                        <p:tgtEl>
                                          <p:spTgt spid="1331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314">
                                            <p:txEl>
                                              <p:pRg st="3" end="3"/>
                                            </p:txEl>
                                          </p:spTgt>
                                        </p:tgtEl>
                                        <p:attrNameLst>
                                          <p:attrName>style.visibility</p:attrName>
                                        </p:attrNameLst>
                                      </p:cBhvr>
                                      <p:to>
                                        <p:strVal val="visible"/>
                                      </p:to>
                                    </p:set>
                                    <p:anim calcmode="lin" valueType="num">
                                      <p:cBhvr additive="base">
                                        <p:cTn id="17" dur="500" fill="hold"/>
                                        <p:tgtEl>
                                          <p:spTgt spid="1331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4">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314">
                                            <p:txEl>
                                              <p:pRg st="4" end="4"/>
                                            </p:txEl>
                                          </p:spTgt>
                                        </p:tgtEl>
                                        <p:attrNameLst>
                                          <p:attrName>style.visibility</p:attrName>
                                        </p:attrNameLst>
                                      </p:cBhvr>
                                      <p:to>
                                        <p:strVal val="visible"/>
                                      </p:to>
                                    </p:set>
                                    <p:anim calcmode="lin" valueType="num">
                                      <p:cBhvr additive="base">
                                        <p:cTn id="21" dur="500" fill="hold"/>
                                        <p:tgtEl>
                                          <p:spTgt spid="1331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4">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314">
                                            <p:txEl>
                                              <p:pRg st="5" end="5"/>
                                            </p:txEl>
                                          </p:spTgt>
                                        </p:tgtEl>
                                        <p:attrNameLst>
                                          <p:attrName>style.visibility</p:attrName>
                                        </p:attrNameLst>
                                      </p:cBhvr>
                                      <p:to>
                                        <p:strVal val="visible"/>
                                      </p:to>
                                    </p:set>
                                    <p:anim calcmode="lin" valueType="num">
                                      <p:cBhvr additive="base">
                                        <p:cTn id="25" dur="500" fill="hold"/>
                                        <p:tgtEl>
                                          <p:spTgt spid="1331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314">
                                            <p:txEl>
                                              <p:pRg st="6" end="6"/>
                                            </p:txEl>
                                          </p:spTgt>
                                        </p:tgtEl>
                                        <p:attrNameLst>
                                          <p:attrName>style.visibility</p:attrName>
                                        </p:attrNameLst>
                                      </p:cBhvr>
                                      <p:to>
                                        <p:strVal val="visible"/>
                                      </p:to>
                                    </p:set>
                                    <p:anim calcmode="lin" valueType="num">
                                      <p:cBhvr additive="base">
                                        <p:cTn id="31" dur="500" fill="hold"/>
                                        <p:tgtEl>
                                          <p:spTgt spid="1331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314">
                                            <p:txEl>
                                              <p:pRg st="7" end="7"/>
                                            </p:txEl>
                                          </p:spTgt>
                                        </p:tgtEl>
                                        <p:attrNameLst>
                                          <p:attrName>style.visibility</p:attrName>
                                        </p:attrNameLst>
                                      </p:cBhvr>
                                      <p:to>
                                        <p:strVal val="visible"/>
                                      </p:to>
                                    </p:set>
                                    <p:anim calcmode="lin" valueType="num">
                                      <p:cBhvr additive="base">
                                        <p:cTn id="37" dur="500" fill="hold"/>
                                        <p:tgtEl>
                                          <p:spTgt spid="1331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31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314">
                                            <p:txEl>
                                              <p:pRg st="8" end="8"/>
                                            </p:txEl>
                                          </p:spTgt>
                                        </p:tgtEl>
                                        <p:attrNameLst>
                                          <p:attrName>style.visibility</p:attrName>
                                        </p:attrNameLst>
                                      </p:cBhvr>
                                      <p:to>
                                        <p:strVal val="visible"/>
                                      </p:to>
                                    </p:set>
                                    <p:anim calcmode="lin" valueType="num">
                                      <p:cBhvr additive="base">
                                        <p:cTn id="43" dur="500" fill="hold"/>
                                        <p:tgtEl>
                                          <p:spTgt spid="1331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31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314">
                                            <p:txEl>
                                              <p:pRg st="9" end="9"/>
                                            </p:txEl>
                                          </p:spTgt>
                                        </p:tgtEl>
                                        <p:attrNameLst>
                                          <p:attrName>style.visibility</p:attrName>
                                        </p:attrNameLst>
                                      </p:cBhvr>
                                      <p:to>
                                        <p:strVal val="visible"/>
                                      </p:to>
                                    </p:set>
                                    <p:anim calcmode="lin" valueType="num">
                                      <p:cBhvr additive="base">
                                        <p:cTn id="49" dur="500" fill="hold"/>
                                        <p:tgtEl>
                                          <p:spTgt spid="1331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31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3314">
                                            <p:txEl>
                                              <p:pRg st="10" end="10"/>
                                            </p:txEl>
                                          </p:spTgt>
                                        </p:tgtEl>
                                        <p:attrNameLst>
                                          <p:attrName>style.visibility</p:attrName>
                                        </p:attrNameLst>
                                      </p:cBhvr>
                                      <p:to>
                                        <p:strVal val="visible"/>
                                      </p:to>
                                    </p:set>
                                    <p:anim calcmode="lin" valueType="num">
                                      <p:cBhvr additive="base">
                                        <p:cTn id="55" dur="500" fill="hold"/>
                                        <p:tgtEl>
                                          <p:spTgt spid="1331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31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314">
                                            <p:txEl>
                                              <p:pRg st="11" end="11"/>
                                            </p:txEl>
                                          </p:spTgt>
                                        </p:tgtEl>
                                        <p:attrNameLst>
                                          <p:attrName>style.visibility</p:attrName>
                                        </p:attrNameLst>
                                      </p:cBhvr>
                                      <p:to>
                                        <p:strVal val="visible"/>
                                      </p:to>
                                    </p:set>
                                    <p:anim calcmode="lin" valueType="num">
                                      <p:cBhvr additive="base">
                                        <p:cTn id="61" dur="500" fill="hold"/>
                                        <p:tgtEl>
                                          <p:spTgt spid="13314">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331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3314">
                                            <p:txEl>
                                              <p:pRg st="12" end="12"/>
                                            </p:txEl>
                                          </p:spTgt>
                                        </p:tgtEl>
                                        <p:attrNameLst>
                                          <p:attrName>style.visibility</p:attrName>
                                        </p:attrNameLst>
                                      </p:cBhvr>
                                      <p:to>
                                        <p:strVal val="visible"/>
                                      </p:to>
                                    </p:set>
                                    <p:anim calcmode="lin" valueType="num">
                                      <p:cBhvr additive="base">
                                        <p:cTn id="67" dur="500" fill="hold"/>
                                        <p:tgtEl>
                                          <p:spTgt spid="13314">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331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3314">
                                            <p:txEl>
                                              <p:pRg st="13" end="13"/>
                                            </p:txEl>
                                          </p:spTgt>
                                        </p:tgtEl>
                                        <p:attrNameLst>
                                          <p:attrName>style.visibility</p:attrName>
                                        </p:attrNameLst>
                                      </p:cBhvr>
                                      <p:to>
                                        <p:strVal val="visible"/>
                                      </p:to>
                                    </p:set>
                                    <p:anim calcmode="lin" valueType="num">
                                      <p:cBhvr additive="base">
                                        <p:cTn id="73" dur="500" fill="hold"/>
                                        <p:tgtEl>
                                          <p:spTgt spid="13314">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331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4213" y="260350"/>
            <a:ext cx="7772400" cy="57626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7.3.4  </a:t>
            </a:r>
            <a:r>
              <a:rPr lang="zh-CN" altLang="en-US" sz="3600" b="1" kern="1200" dirty="0">
                <a:solidFill>
                  <a:srgbClr val="C00000"/>
                </a:solidFill>
              </a:rPr>
              <a:t>类模板的使用</a:t>
            </a:r>
          </a:p>
        </p:txBody>
      </p:sp>
      <p:sp>
        <p:nvSpPr>
          <p:cNvPr id="36867" name="Rectangle 3"/>
          <p:cNvSpPr>
            <a:spLocks noGrp="1" noChangeArrowheads="1"/>
          </p:cNvSpPr>
          <p:nvPr>
            <p:ph type="body" idx="1"/>
          </p:nvPr>
        </p:nvSpPr>
        <p:spPr>
          <a:xfrm>
            <a:off x="685800" y="1052513"/>
            <a:ext cx="7772400" cy="5805487"/>
          </a:xfrm>
        </p:spPr>
        <p:txBody>
          <a:bodyPr/>
          <a:lstStyle/>
          <a:p>
            <a:pPr eaLnBrk="1" hangingPunct="1">
              <a:lnSpc>
                <a:spcPct val="80000"/>
              </a:lnSpc>
            </a:pPr>
            <a:r>
              <a:rPr lang="zh-CN" altLang="en-US" sz="2000" b="1" dirty="0">
                <a:solidFill>
                  <a:srgbClr val="0000CC"/>
                </a:solidFill>
              </a:rPr>
              <a:t>为了使用类模板对象，必须显式地指定模板实参。</a:t>
            </a:r>
          </a:p>
          <a:p>
            <a:pPr eaLnBrk="1" hangingPunct="1">
              <a:buFontTx/>
              <a:buNone/>
            </a:pPr>
            <a:r>
              <a:rPr lang="en-US" altLang="zh-CN" sz="1600" b="1" dirty="0"/>
              <a:t>//Eg7-4b.cpp</a:t>
            </a:r>
          </a:p>
          <a:p>
            <a:pPr eaLnBrk="1" hangingPunct="1">
              <a:buFontTx/>
              <a:buNone/>
            </a:pPr>
            <a:r>
              <a:rPr lang="en-US" altLang="zh-CN" sz="1600" b="1" dirty="0"/>
              <a:t>#</a:t>
            </a:r>
            <a:r>
              <a:rPr lang="en-US" altLang="zh-CN" sz="1600" b="1" dirty="0" err="1"/>
              <a:t>include"stack.h</a:t>
            </a:r>
            <a:r>
              <a:rPr lang="en-US" altLang="zh-CN" sz="1600" b="1" dirty="0"/>
              <a:t>"       	//</a:t>
            </a:r>
            <a:r>
              <a:rPr lang="zh-CN" altLang="en-US" sz="1600" b="1" dirty="0"/>
              <a:t>该头文件的内容见例</a:t>
            </a:r>
            <a:r>
              <a:rPr lang="en-US" altLang="zh-CN" sz="1600" b="1" dirty="0"/>
              <a:t>7-4</a:t>
            </a:r>
            <a:r>
              <a:rPr lang="zh-CN" altLang="en-US" sz="1600" b="1" dirty="0"/>
              <a:t>所示的程序清单</a:t>
            </a:r>
          </a:p>
          <a:p>
            <a:pPr eaLnBrk="1" hangingPunct="1">
              <a:buFontTx/>
              <a:buNone/>
            </a:pPr>
            <a:r>
              <a:rPr lang="en-US" altLang="zh-CN" sz="1600" b="1" dirty="0"/>
              <a:t>#include&lt;</a:t>
            </a:r>
            <a:r>
              <a:rPr lang="en-US" altLang="zh-CN" sz="1600" b="1" dirty="0" err="1"/>
              <a:t>iostream</a:t>
            </a:r>
            <a:r>
              <a:rPr lang="en-US" altLang="zh-CN" sz="1600" b="1" dirty="0"/>
              <a:t>&gt;</a:t>
            </a:r>
          </a:p>
          <a:p>
            <a:pPr eaLnBrk="1" hangingPunct="1">
              <a:buFontTx/>
              <a:buNone/>
            </a:pPr>
            <a:r>
              <a:rPr lang="en-US" altLang="zh-CN" sz="1600" b="1" dirty="0"/>
              <a:t>using </a:t>
            </a:r>
            <a:r>
              <a:rPr lang="en-US" altLang="zh-CN" sz="1600" b="1" dirty="0" err="1"/>
              <a:t>std</a:t>
            </a:r>
            <a:r>
              <a:rPr lang="en-US" altLang="zh-CN" sz="1600" b="1" dirty="0"/>
              <a:t>::</a:t>
            </a:r>
            <a:r>
              <a:rPr lang="en-US" altLang="zh-CN" sz="1600" b="1" dirty="0" err="1"/>
              <a:t>cout</a:t>
            </a:r>
            <a:r>
              <a:rPr lang="en-US" altLang="zh-CN" sz="1600" b="1" dirty="0"/>
              <a:t>;              	//</a:t>
            </a:r>
            <a:r>
              <a:rPr lang="zh-CN" altLang="en-US" sz="1600" b="1" dirty="0"/>
              <a:t>只使用</a:t>
            </a:r>
            <a:r>
              <a:rPr lang="en-US" altLang="zh-CN" sz="1600" b="1" dirty="0" err="1"/>
              <a:t>std</a:t>
            </a:r>
            <a:r>
              <a:rPr lang="zh-CN" altLang="en-US" sz="1600" b="1" dirty="0"/>
              <a:t>域名空间中的</a:t>
            </a:r>
            <a:r>
              <a:rPr lang="en-US" altLang="zh-CN" sz="1600" b="1" dirty="0" err="1"/>
              <a:t>cout</a:t>
            </a:r>
            <a:endParaRPr lang="en-US" altLang="zh-CN" sz="1600" b="1" dirty="0"/>
          </a:p>
          <a:p>
            <a:pPr eaLnBrk="1" hangingPunct="1">
              <a:buFontTx/>
              <a:buNone/>
            </a:pPr>
            <a:r>
              <a:rPr lang="en-US" altLang="zh-CN" sz="1600" b="1" dirty="0"/>
              <a:t>using </a:t>
            </a:r>
            <a:r>
              <a:rPr lang="en-US" altLang="zh-CN" sz="1600" b="1" dirty="0" err="1"/>
              <a:t>std</a:t>
            </a:r>
            <a:r>
              <a:rPr lang="en-US" altLang="zh-CN" sz="1600" b="1" dirty="0"/>
              <a:t>::</a:t>
            </a:r>
            <a:r>
              <a:rPr lang="en-US" altLang="zh-CN" sz="1600" b="1" dirty="0" err="1"/>
              <a:t>endl</a:t>
            </a:r>
            <a:r>
              <a:rPr lang="en-US" altLang="zh-CN" sz="1600" b="1" dirty="0"/>
              <a:t>;              	//</a:t>
            </a:r>
            <a:r>
              <a:rPr lang="zh-CN" altLang="en-US" sz="1600" b="1" dirty="0"/>
              <a:t>只使用</a:t>
            </a:r>
            <a:r>
              <a:rPr lang="en-US" altLang="zh-CN" sz="1600" b="1" dirty="0" err="1"/>
              <a:t>std</a:t>
            </a:r>
            <a:r>
              <a:rPr lang="zh-CN" altLang="en-US" sz="1600" b="1" dirty="0"/>
              <a:t>域名空间中的</a:t>
            </a:r>
            <a:r>
              <a:rPr lang="en-US" altLang="zh-CN" sz="1600" b="1" dirty="0" err="1"/>
              <a:t>endl</a:t>
            </a:r>
            <a:endParaRPr lang="en-US" altLang="zh-CN" sz="1600" b="1" dirty="0"/>
          </a:p>
          <a:p>
            <a:pPr eaLnBrk="1" hangingPunct="1">
              <a:buFontTx/>
              <a:buNone/>
            </a:pPr>
            <a:r>
              <a:rPr lang="en-US" altLang="zh-CN" sz="1600" b="1" dirty="0"/>
              <a:t>void main(){</a:t>
            </a:r>
          </a:p>
          <a:p>
            <a:pPr eaLnBrk="1" hangingPunct="1">
              <a:buFontTx/>
              <a:buNone/>
            </a:pPr>
            <a:r>
              <a:rPr lang="en-US" altLang="zh-CN" sz="1600" b="1" dirty="0"/>
              <a:t>		Stack&lt;int,10&gt;  </a:t>
            </a:r>
            <a:r>
              <a:rPr lang="en-US" altLang="zh-CN" sz="1600" b="1" dirty="0" err="1"/>
              <a:t>iStack</a:t>
            </a:r>
            <a:r>
              <a:rPr lang="en-US" altLang="zh-CN" sz="1600" b="1" dirty="0"/>
              <a:t>;      	</a:t>
            </a:r>
          </a:p>
          <a:p>
            <a:pPr eaLnBrk="1" hangingPunct="1">
              <a:buFontTx/>
              <a:buNone/>
            </a:pPr>
            <a:r>
              <a:rPr lang="en-US" altLang="zh-CN" sz="1600" b="1" dirty="0"/>
              <a:t>		Stack&lt;char,10&gt;  </a:t>
            </a:r>
            <a:r>
              <a:rPr lang="en-US" altLang="zh-CN" sz="1600" b="1" dirty="0" err="1"/>
              <a:t>cStack</a:t>
            </a:r>
            <a:r>
              <a:rPr lang="en-US" altLang="zh-CN" sz="1600" b="1" dirty="0"/>
              <a:t>;     	</a:t>
            </a:r>
          </a:p>
          <a:p>
            <a:pPr eaLnBrk="1" hangingPunct="1">
              <a:buFontTx/>
              <a:buNone/>
            </a:pPr>
            <a:r>
              <a:rPr lang="en-US" altLang="zh-CN" sz="1600" b="1" dirty="0"/>
              <a:t>		</a:t>
            </a:r>
            <a:r>
              <a:rPr lang="en-US" altLang="zh-CN" sz="1600" b="1" dirty="0" err="1"/>
              <a:t>cout</a:t>
            </a:r>
            <a:r>
              <a:rPr lang="en-US" altLang="zh-CN" sz="1600" b="1" dirty="0"/>
              <a:t>&lt;&lt;"-------</a:t>
            </a:r>
            <a:r>
              <a:rPr lang="en-US" altLang="zh-CN" sz="1600" b="1" dirty="0" err="1"/>
              <a:t>intStack</a:t>
            </a:r>
            <a:r>
              <a:rPr lang="en-US" altLang="zh-CN" sz="1600" b="1" dirty="0"/>
              <a:t>----\n";</a:t>
            </a:r>
          </a:p>
          <a:p>
            <a:pPr eaLnBrk="1" hangingPunct="1">
              <a:buFontTx/>
              <a:buNone/>
            </a:pPr>
            <a:r>
              <a:rPr lang="en-US" altLang="zh-CN" sz="1600" b="1" dirty="0"/>
              <a:t>		</a:t>
            </a:r>
            <a:r>
              <a:rPr lang="en-US" altLang="zh-CN" sz="1600" b="1" dirty="0" err="1"/>
              <a:t>int</a:t>
            </a:r>
            <a:r>
              <a:rPr lang="en-US" altLang="zh-CN" sz="1600" b="1" dirty="0"/>
              <a:t> </a:t>
            </a:r>
            <a:r>
              <a:rPr lang="en-US" altLang="zh-CN" sz="1600" b="1" dirty="0" err="1"/>
              <a:t>i</a:t>
            </a:r>
            <a:r>
              <a:rPr lang="en-US" altLang="zh-CN" sz="1600" b="1" dirty="0"/>
              <a:t>;</a:t>
            </a:r>
          </a:p>
          <a:p>
            <a:pPr eaLnBrk="1" hangingPunct="1">
              <a:buFontTx/>
              <a:buNone/>
            </a:pPr>
            <a:r>
              <a:rPr lang="en-US" altLang="zh-CN" sz="1600" b="1" dirty="0"/>
              <a:t>		for(</a:t>
            </a:r>
            <a:r>
              <a:rPr lang="en-US" altLang="zh-CN" sz="1600" b="1" dirty="0" err="1"/>
              <a:t>i</a:t>
            </a:r>
            <a:r>
              <a:rPr lang="en-US" altLang="zh-CN" sz="1600" b="1" dirty="0"/>
              <a:t>=1;i&lt;10;i++)  </a:t>
            </a:r>
            <a:r>
              <a:rPr lang="en-US" altLang="zh-CN" sz="1600" b="1" dirty="0" err="1"/>
              <a:t>iStack.push</a:t>
            </a:r>
            <a:r>
              <a:rPr lang="en-US" altLang="zh-CN" sz="1600" b="1" dirty="0"/>
              <a:t>(</a:t>
            </a:r>
            <a:r>
              <a:rPr lang="en-US" altLang="zh-CN" sz="1600" b="1" dirty="0" err="1"/>
              <a:t>i</a:t>
            </a:r>
            <a:r>
              <a:rPr lang="en-US" altLang="zh-CN" sz="1600" b="1" dirty="0"/>
              <a:t>);</a:t>
            </a:r>
          </a:p>
          <a:p>
            <a:pPr eaLnBrk="1" hangingPunct="1">
              <a:buFontTx/>
              <a:buNone/>
            </a:pPr>
            <a:r>
              <a:rPr lang="en-US" altLang="zh-CN" sz="1600" b="1" dirty="0"/>
              <a:t>		for(</a:t>
            </a:r>
            <a:r>
              <a:rPr lang="en-US" altLang="zh-CN" sz="1600" b="1" dirty="0" err="1"/>
              <a:t>i</a:t>
            </a:r>
            <a:r>
              <a:rPr lang="en-US" altLang="zh-CN" sz="1600" b="1" dirty="0"/>
              <a:t>=1;i&lt;10;i++) </a:t>
            </a:r>
            <a:r>
              <a:rPr lang="en-US" altLang="zh-CN" sz="1600" b="1" dirty="0" err="1"/>
              <a:t>cout</a:t>
            </a:r>
            <a:r>
              <a:rPr lang="en-US" altLang="zh-CN" sz="1600" b="1" dirty="0"/>
              <a:t>&lt;&lt;</a:t>
            </a:r>
            <a:r>
              <a:rPr lang="en-US" altLang="zh-CN" sz="1600" b="1" dirty="0" err="1"/>
              <a:t>iStack.pop</a:t>
            </a:r>
            <a:r>
              <a:rPr lang="en-US" altLang="zh-CN" sz="1600" b="1" dirty="0"/>
              <a:t>()&lt;&lt;"\t";</a:t>
            </a:r>
          </a:p>
          <a:p>
            <a:pPr eaLnBrk="1" hangingPunct="1">
              <a:buFontTx/>
              <a:buNone/>
            </a:pPr>
            <a:r>
              <a:rPr lang="en-US" altLang="zh-CN" sz="1600" b="1" dirty="0"/>
              <a:t>		</a:t>
            </a:r>
            <a:r>
              <a:rPr lang="en-US" altLang="zh-CN" sz="1600" b="1" dirty="0" err="1"/>
              <a:t>cout</a:t>
            </a:r>
            <a:r>
              <a:rPr lang="en-US" altLang="zh-CN" sz="1600" b="1" dirty="0"/>
              <a:t>&lt;&lt;"\n\n-------</a:t>
            </a:r>
            <a:r>
              <a:rPr lang="en-US" altLang="zh-CN" sz="1600" b="1" dirty="0" err="1"/>
              <a:t>charStack</a:t>
            </a:r>
            <a:r>
              <a:rPr lang="en-US" altLang="zh-CN" sz="1600" b="1" dirty="0"/>
              <a:t>----\n";</a:t>
            </a:r>
          </a:p>
          <a:p>
            <a:pPr eaLnBrk="1" hangingPunct="1">
              <a:buFontTx/>
              <a:buNone/>
            </a:pPr>
            <a:r>
              <a:rPr lang="en-US" altLang="zh-CN" sz="1600" b="1" dirty="0"/>
              <a:t>		</a:t>
            </a:r>
            <a:r>
              <a:rPr lang="en-US" altLang="zh-CN" sz="1600" b="1" dirty="0" err="1"/>
              <a:t>cStack.push</a:t>
            </a:r>
            <a:r>
              <a:rPr lang="en-US" altLang="zh-CN" sz="1600" b="1" dirty="0"/>
              <a:t>('A');	</a:t>
            </a:r>
            <a:r>
              <a:rPr lang="en-US" altLang="zh-CN" sz="1600" b="1" dirty="0" err="1"/>
              <a:t>cStack.push</a:t>
            </a:r>
            <a:r>
              <a:rPr lang="en-US" altLang="zh-CN" sz="1600" b="1" dirty="0"/>
              <a:t>('B');</a:t>
            </a:r>
          </a:p>
          <a:p>
            <a:pPr eaLnBrk="1" hangingPunct="1">
              <a:buFontTx/>
              <a:buNone/>
            </a:pPr>
            <a:r>
              <a:rPr lang="en-US" altLang="zh-CN" sz="1600" b="1" dirty="0"/>
              <a:t>		</a:t>
            </a:r>
            <a:r>
              <a:rPr lang="en-US" altLang="zh-CN" sz="1600" b="1" dirty="0" err="1"/>
              <a:t>cStack.push</a:t>
            </a:r>
            <a:r>
              <a:rPr lang="en-US" altLang="zh-CN" sz="1600" b="1" dirty="0"/>
              <a:t>('C'); 	</a:t>
            </a:r>
            <a:r>
              <a:rPr lang="en-US" altLang="zh-CN" sz="1600" b="1" dirty="0" err="1"/>
              <a:t>cStack.push</a:t>
            </a:r>
            <a:r>
              <a:rPr lang="en-US" altLang="zh-CN" sz="1600" b="1" dirty="0"/>
              <a:t>('D');</a:t>
            </a:r>
          </a:p>
          <a:p>
            <a:pPr eaLnBrk="1" hangingPunct="1">
              <a:buFontTx/>
              <a:buNone/>
            </a:pPr>
            <a:r>
              <a:rPr lang="en-US" altLang="zh-CN" sz="1600" b="1" dirty="0"/>
              <a:t>		</a:t>
            </a:r>
            <a:r>
              <a:rPr lang="en-US" altLang="zh-CN" sz="1600" b="1" dirty="0" err="1"/>
              <a:t>cStack.push</a:t>
            </a:r>
            <a:r>
              <a:rPr lang="en-US" altLang="zh-CN" sz="1600" b="1" dirty="0"/>
              <a:t>('E');</a:t>
            </a:r>
          </a:p>
          <a:p>
            <a:pPr eaLnBrk="1" hangingPunct="1">
              <a:buFontTx/>
              <a:buNone/>
            </a:pPr>
            <a:r>
              <a:rPr lang="en-US" altLang="zh-CN" sz="1600" b="1" dirty="0"/>
              <a:t>		for(</a:t>
            </a:r>
            <a:r>
              <a:rPr lang="en-US" altLang="zh-CN" sz="1600" b="1" dirty="0" err="1"/>
              <a:t>i</a:t>
            </a:r>
            <a:r>
              <a:rPr lang="en-US" altLang="zh-CN" sz="1600" b="1" dirty="0"/>
              <a:t>=1;i&lt;6;i++)  </a:t>
            </a:r>
            <a:r>
              <a:rPr lang="en-US" altLang="zh-CN" sz="1600" b="1" dirty="0" err="1"/>
              <a:t>cout</a:t>
            </a:r>
            <a:r>
              <a:rPr lang="en-US" altLang="zh-CN" sz="1600" b="1" dirty="0"/>
              <a:t>&lt;&lt;</a:t>
            </a:r>
            <a:r>
              <a:rPr lang="en-US" altLang="zh-CN" sz="1600" b="1" dirty="0" err="1"/>
              <a:t>cStack.pop</a:t>
            </a:r>
            <a:r>
              <a:rPr lang="en-US" altLang="zh-CN" sz="1600" b="1" dirty="0"/>
              <a:t>()&lt;&lt;"\t";</a:t>
            </a:r>
          </a:p>
          <a:p>
            <a:pPr eaLnBrk="1" hangingPunct="1">
              <a:buFontTx/>
              <a:buNone/>
            </a:pPr>
            <a:r>
              <a:rPr lang="en-US" altLang="zh-CN" sz="1600" b="1" dirty="0"/>
              <a:t>		</a:t>
            </a:r>
            <a:r>
              <a:rPr lang="en-US" altLang="zh-CN" sz="1600" b="1" dirty="0" err="1"/>
              <a:t>cout</a:t>
            </a:r>
            <a:r>
              <a:rPr lang="en-US" altLang="zh-CN" sz="1600" b="1" dirty="0"/>
              <a:t>&lt;&lt;</a:t>
            </a:r>
            <a:r>
              <a:rPr lang="en-US" altLang="zh-CN" sz="1600" b="1" dirty="0" err="1"/>
              <a:t>endl</a:t>
            </a:r>
            <a:r>
              <a:rPr lang="en-US" altLang="zh-CN" sz="1600" b="1" dirty="0"/>
              <a:t>;</a:t>
            </a:r>
          </a:p>
          <a:p>
            <a:pPr eaLnBrk="1" hangingPunct="1">
              <a:buFontTx/>
              <a:buNone/>
            </a:pPr>
            <a:r>
              <a:rPr lang="en-US" altLang="zh-CN" sz="1600" b="1" dirty="0"/>
              <a:t>}</a:t>
            </a:r>
            <a:r>
              <a:rPr lang="zh-CN" altLang="en-US" sz="1600" b="1" dirty="0"/>
              <a:t> </a:t>
            </a:r>
          </a:p>
        </p:txBody>
      </p:sp>
    </p:spTree>
    <p:extLst>
      <p:ext uri="{BB962C8B-B14F-4D97-AF65-F5344CB8AC3E}">
        <p14:creationId xmlns:p14="http://schemas.microsoft.com/office/powerpoint/2010/main" val="827784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55995" y="0"/>
            <a:ext cx="7772400" cy="863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7.3.4  </a:t>
            </a:r>
            <a:r>
              <a:rPr lang="zh-CN" altLang="en-US" sz="3600" b="1" kern="1200" dirty="0">
                <a:solidFill>
                  <a:srgbClr val="C00000"/>
                </a:solidFill>
              </a:rPr>
              <a:t>类模板的使用</a:t>
            </a:r>
          </a:p>
        </p:txBody>
      </p:sp>
      <p:sp>
        <p:nvSpPr>
          <p:cNvPr id="37891" name="Rectangle 3"/>
          <p:cNvSpPr>
            <a:spLocks noGrp="1" noChangeArrowheads="1"/>
          </p:cNvSpPr>
          <p:nvPr>
            <p:ph type="body" idx="1"/>
          </p:nvPr>
        </p:nvSpPr>
        <p:spPr>
          <a:xfrm>
            <a:off x="179513" y="1124744"/>
            <a:ext cx="8712968" cy="5733256"/>
          </a:xfrm>
        </p:spPr>
        <p:txBody>
          <a:bodyPr/>
          <a:lstStyle/>
          <a:p>
            <a:pPr marL="0" indent="0" eaLnBrk="1" hangingPunct="1">
              <a:buNone/>
            </a:pPr>
            <a:r>
              <a:rPr lang="en-US" altLang="zh-CN" sz="2200" b="1" dirty="0">
                <a:solidFill>
                  <a:srgbClr val="0000CC"/>
                </a:solidFill>
              </a:rPr>
              <a:t>【</a:t>
            </a:r>
            <a:r>
              <a:rPr lang="zh-CN" altLang="en-US" sz="2200" b="1" dirty="0">
                <a:solidFill>
                  <a:srgbClr val="0000CC"/>
                </a:solidFill>
              </a:rPr>
              <a:t>例</a:t>
            </a:r>
            <a:r>
              <a:rPr lang="en-US" altLang="zh-CN" sz="2200" b="1" dirty="0">
                <a:solidFill>
                  <a:srgbClr val="0000CC"/>
                </a:solidFill>
              </a:rPr>
              <a:t>7-5</a:t>
            </a:r>
            <a:r>
              <a:rPr lang="en-US" altLang="zh-CN" sz="2200" b="1" dirty="0" smtClean="0">
                <a:solidFill>
                  <a:srgbClr val="0000CC"/>
                </a:solidFill>
              </a:rPr>
              <a:t>】</a:t>
            </a:r>
            <a:r>
              <a:rPr lang="zh-CN" altLang="en-US" sz="2200" b="1" dirty="0" smtClean="0">
                <a:solidFill>
                  <a:srgbClr val="0000CC"/>
                </a:solidFill>
              </a:rPr>
              <a:t>对</a:t>
            </a:r>
            <a:r>
              <a:rPr lang="zh-CN" altLang="en-US" sz="2200" b="1" dirty="0">
                <a:solidFill>
                  <a:srgbClr val="0000CC"/>
                </a:solidFill>
              </a:rPr>
              <a:t>例</a:t>
            </a:r>
            <a:r>
              <a:rPr lang="en-US" altLang="zh-CN" sz="2200" b="1" dirty="0">
                <a:solidFill>
                  <a:srgbClr val="0000CC"/>
                </a:solidFill>
              </a:rPr>
              <a:t>7-4</a:t>
            </a:r>
            <a:r>
              <a:rPr lang="zh-CN" altLang="en-US" sz="2200" b="1" dirty="0">
                <a:solidFill>
                  <a:srgbClr val="0000CC"/>
                </a:solidFill>
              </a:rPr>
              <a:t>建立的</a:t>
            </a:r>
            <a:r>
              <a:rPr lang="en-US" altLang="zh-CN" sz="2200" b="1" dirty="0">
                <a:solidFill>
                  <a:srgbClr val="0000CC"/>
                </a:solidFill>
              </a:rPr>
              <a:t>Stack</a:t>
            </a:r>
            <a:r>
              <a:rPr lang="zh-CN" altLang="en-US" sz="2200" b="1" dirty="0">
                <a:solidFill>
                  <a:srgbClr val="0000CC"/>
                </a:solidFill>
              </a:rPr>
              <a:t>类模板编写一个函数</a:t>
            </a:r>
            <a:r>
              <a:rPr lang="en-US" altLang="zh-CN" sz="2200" b="1" dirty="0">
                <a:solidFill>
                  <a:srgbClr val="0000CC"/>
                </a:solidFill>
              </a:rPr>
              <a:t>display</a:t>
            </a:r>
            <a:r>
              <a:rPr lang="en-US" altLang="zh-CN" sz="2200" b="1" dirty="0">
                <a:solidFill>
                  <a:srgbClr val="0000CC"/>
                </a:solidFill>
                <a:latin typeface="Arial" panose="020B0604020202020204" pitchFamily="34" charset="0"/>
              </a:rPr>
              <a:t> </a:t>
            </a:r>
            <a:r>
              <a:rPr lang="zh-CN" altLang="en-US" sz="2200" b="1" dirty="0">
                <a:solidFill>
                  <a:srgbClr val="0000CC"/>
                </a:solidFill>
              </a:rPr>
              <a:t>，该函数能够读取并显示</a:t>
            </a:r>
            <a:r>
              <a:rPr lang="en-US" altLang="zh-CN" sz="2200" b="1" dirty="0">
                <a:solidFill>
                  <a:srgbClr val="0000CC"/>
                </a:solidFill>
              </a:rPr>
              <a:t>Stack</a:t>
            </a:r>
            <a:r>
              <a:rPr lang="zh-CN" altLang="en-US" sz="2200" b="1" dirty="0">
                <a:solidFill>
                  <a:srgbClr val="0000CC"/>
                </a:solidFill>
              </a:rPr>
              <a:t>模板类建立的栈中的所有元素。</a:t>
            </a:r>
          </a:p>
          <a:p>
            <a:pPr eaLnBrk="1" hangingPunct="1">
              <a:buFontTx/>
              <a:buNone/>
            </a:pPr>
            <a:r>
              <a:rPr lang="en-US" altLang="zh-CN" sz="1600" b="1" dirty="0"/>
              <a:t>//Eg7-5.cpp</a:t>
            </a:r>
          </a:p>
          <a:p>
            <a:pPr eaLnBrk="1" hangingPunct="1">
              <a:buFontTx/>
              <a:buNone/>
            </a:pPr>
            <a:r>
              <a:rPr lang="en-US" altLang="zh-CN" sz="1600" b="1" dirty="0"/>
              <a:t>#</a:t>
            </a:r>
            <a:r>
              <a:rPr lang="en-US" altLang="zh-CN" sz="1600" b="1" dirty="0" err="1"/>
              <a:t>include"stack.h</a:t>
            </a:r>
            <a:r>
              <a:rPr lang="en-US" altLang="zh-CN" sz="1600" b="1" dirty="0"/>
              <a:t>"</a:t>
            </a:r>
          </a:p>
          <a:p>
            <a:pPr eaLnBrk="1" hangingPunct="1">
              <a:buFontTx/>
              <a:buNone/>
            </a:pPr>
            <a:r>
              <a:rPr lang="en-US" altLang="zh-CN" sz="1600" b="1" dirty="0"/>
              <a:t>#include&lt;</a:t>
            </a:r>
            <a:r>
              <a:rPr lang="en-US" altLang="zh-CN" sz="1600" b="1" dirty="0" err="1"/>
              <a:t>iostream</a:t>
            </a:r>
            <a:r>
              <a:rPr lang="en-US" altLang="zh-CN" sz="1600" b="1" dirty="0"/>
              <a:t>&gt;</a:t>
            </a:r>
          </a:p>
          <a:p>
            <a:pPr eaLnBrk="1" hangingPunct="1">
              <a:buFontTx/>
              <a:buNone/>
            </a:pPr>
            <a:r>
              <a:rPr lang="en-US" altLang="zh-CN" sz="1600" b="1" dirty="0"/>
              <a:t>using namespace </a:t>
            </a:r>
            <a:r>
              <a:rPr lang="en-US" altLang="zh-CN" sz="1600" b="1" dirty="0" err="1"/>
              <a:t>std</a:t>
            </a:r>
            <a:r>
              <a:rPr lang="en-US" altLang="zh-CN" sz="1600" b="1" dirty="0"/>
              <a:t>;</a:t>
            </a:r>
          </a:p>
          <a:p>
            <a:pPr eaLnBrk="1" hangingPunct="1">
              <a:buFontTx/>
              <a:buNone/>
            </a:pPr>
            <a:r>
              <a:rPr lang="en-US" altLang="zh-CN" sz="1600" b="1" dirty="0">
                <a:solidFill>
                  <a:srgbClr val="FF0000"/>
                </a:solidFill>
              </a:rPr>
              <a:t>template&lt;class T&gt;</a:t>
            </a:r>
          </a:p>
          <a:p>
            <a:pPr eaLnBrk="1" hangingPunct="1">
              <a:buFontTx/>
              <a:buNone/>
            </a:pPr>
            <a:r>
              <a:rPr lang="en-US" altLang="zh-CN" sz="1600" b="1" dirty="0"/>
              <a:t>void display(</a:t>
            </a:r>
            <a:r>
              <a:rPr lang="en-US" altLang="zh-CN" sz="1600" b="1" dirty="0">
                <a:solidFill>
                  <a:srgbClr val="0000CC"/>
                </a:solidFill>
              </a:rPr>
              <a:t>Stack&lt;T,10&gt; &amp;</a:t>
            </a:r>
            <a:r>
              <a:rPr lang="en-US" altLang="zh-CN" sz="1600" b="1" dirty="0"/>
              <a:t>s) {</a:t>
            </a:r>
          </a:p>
          <a:p>
            <a:pPr eaLnBrk="1" hangingPunct="1">
              <a:buFontTx/>
              <a:buNone/>
            </a:pPr>
            <a:r>
              <a:rPr lang="en-US" altLang="zh-CN" sz="1600" b="1" dirty="0"/>
              <a:t>		while( !</a:t>
            </a:r>
            <a:r>
              <a:rPr lang="en-US" altLang="zh-CN" sz="1600" b="1" dirty="0" err="1"/>
              <a:t>s.empty</a:t>
            </a:r>
            <a:r>
              <a:rPr lang="en-US" altLang="zh-CN" sz="1600" b="1" dirty="0"/>
              <a:t>())	</a:t>
            </a:r>
          </a:p>
          <a:p>
            <a:pPr eaLnBrk="1" hangingPunct="1">
              <a:buFontTx/>
              <a:buNone/>
            </a:pPr>
            <a:r>
              <a:rPr lang="en-US" altLang="zh-CN" sz="1600" b="1" dirty="0"/>
              <a:t>                      </a:t>
            </a:r>
            <a:r>
              <a:rPr lang="en-US" altLang="zh-CN" sz="1600" b="1" dirty="0" err="1"/>
              <a:t>cout</a:t>
            </a:r>
            <a:r>
              <a:rPr lang="en-US" altLang="zh-CN" sz="1600" b="1" dirty="0"/>
              <a:t>&lt;&lt;</a:t>
            </a:r>
            <a:r>
              <a:rPr lang="en-US" altLang="zh-CN" sz="1600" b="1" dirty="0" err="1"/>
              <a:t>s.pop</a:t>
            </a:r>
            <a:r>
              <a:rPr lang="en-US" altLang="zh-CN" sz="1600" b="1" dirty="0"/>
              <a:t>()&lt;&lt;"\t";</a:t>
            </a:r>
          </a:p>
          <a:p>
            <a:pPr eaLnBrk="1" hangingPunct="1">
              <a:buFontTx/>
              <a:buNone/>
            </a:pPr>
            <a:r>
              <a:rPr lang="en-US" altLang="zh-CN" sz="1600" b="1" dirty="0"/>
              <a:t>		</a:t>
            </a:r>
            <a:r>
              <a:rPr lang="en-US" altLang="zh-CN" sz="1600" b="1" dirty="0" err="1"/>
              <a:t>cout</a:t>
            </a:r>
            <a:r>
              <a:rPr lang="en-US" altLang="zh-CN" sz="1600" b="1" dirty="0"/>
              <a:t>&lt;&lt;</a:t>
            </a:r>
            <a:r>
              <a:rPr lang="en-US" altLang="zh-CN" sz="1600" b="1" dirty="0" err="1"/>
              <a:t>endl</a:t>
            </a:r>
            <a:r>
              <a:rPr lang="en-US" altLang="zh-CN" sz="1600" b="1" dirty="0"/>
              <a:t>;</a:t>
            </a:r>
          </a:p>
          <a:p>
            <a:pPr eaLnBrk="1" hangingPunct="1">
              <a:buFontTx/>
              <a:buNone/>
            </a:pPr>
            <a:r>
              <a:rPr lang="en-US" altLang="zh-CN" sz="1600" b="1" dirty="0"/>
              <a:t>}</a:t>
            </a:r>
          </a:p>
          <a:p>
            <a:pPr eaLnBrk="1" hangingPunct="1">
              <a:buFontTx/>
              <a:buNone/>
            </a:pPr>
            <a:r>
              <a:rPr lang="en-US" altLang="zh-CN" sz="1600" b="1" dirty="0"/>
              <a:t>void main(){</a:t>
            </a:r>
          </a:p>
          <a:p>
            <a:pPr eaLnBrk="1" hangingPunct="1">
              <a:buFontTx/>
              <a:buNone/>
            </a:pPr>
            <a:r>
              <a:rPr lang="en-US" altLang="zh-CN" sz="1600" b="1" dirty="0"/>
              <a:t>		Stack&lt;int,10&gt;  </a:t>
            </a:r>
            <a:r>
              <a:rPr lang="en-US" altLang="zh-CN" sz="1600" b="1" dirty="0" err="1"/>
              <a:t>iStack</a:t>
            </a:r>
            <a:r>
              <a:rPr lang="en-US" altLang="zh-CN" sz="1600" b="1" dirty="0"/>
              <a:t>;</a:t>
            </a:r>
          </a:p>
          <a:p>
            <a:pPr eaLnBrk="1" hangingPunct="1">
              <a:buFontTx/>
              <a:buNone/>
            </a:pPr>
            <a:r>
              <a:rPr lang="en-US" altLang="zh-CN" sz="1600" b="1" dirty="0"/>
              <a:t>		</a:t>
            </a:r>
            <a:r>
              <a:rPr lang="en-US" altLang="zh-CN" sz="1600" b="1" dirty="0" err="1"/>
              <a:t>cout</a:t>
            </a:r>
            <a:r>
              <a:rPr lang="en-US" altLang="zh-CN" sz="1600" b="1" dirty="0"/>
              <a:t>&lt;&lt;"-------</a:t>
            </a:r>
            <a:r>
              <a:rPr lang="en-US" altLang="zh-CN" sz="1600" b="1" dirty="0" err="1"/>
              <a:t>intStack</a:t>
            </a:r>
            <a:r>
              <a:rPr lang="en-US" altLang="zh-CN" sz="1600" b="1" dirty="0"/>
              <a:t>----\n";</a:t>
            </a:r>
          </a:p>
          <a:p>
            <a:pPr eaLnBrk="1" hangingPunct="1">
              <a:buFontTx/>
              <a:buNone/>
            </a:pPr>
            <a:r>
              <a:rPr lang="en-US" altLang="zh-CN" sz="1600" b="1" dirty="0"/>
              <a:t>		for(</a:t>
            </a:r>
            <a:r>
              <a:rPr lang="en-US" altLang="zh-CN" sz="1600" b="1" dirty="0" err="1"/>
              <a:t>int</a:t>
            </a:r>
            <a:r>
              <a:rPr lang="en-US" altLang="zh-CN" sz="1600" b="1" dirty="0"/>
              <a:t> </a:t>
            </a:r>
            <a:r>
              <a:rPr lang="en-US" altLang="zh-CN" sz="1600" b="1" dirty="0" err="1"/>
              <a:t>i</a:t>
            </a:r>
            <a:r>
              <a:rPr lang="en-US" altLang="zh-CN" sz="1600" b="1" dirty="0"/>
              <a:t>=1;i&lt;10;i++)	</a:t>
            </a:r>
          </a:p>
          <a:p>
            <a:pPr eaLnBrk="1" hangingPunct="1">
              <a:buFontTx/>
              <a:buNone/>
            </a:pPr>
            <a:r>
              <a:rPr lang="en-US" altLang="zh-CN" sz="1600" b="1" dirty="0"/>
              <a:t>                       </a:t>
            </a:r>
            <a:r>
              <a:rPr lang="en-US" altLang="zh-CN" sz="1600" b="1" dirty="0" err="1">
                <a:solidFill>
                  <a:srgbClr val="0000CC"/>
                </a:solidFill>
              </a:rPr>
              <a:t>iStack.push</a:t>
            </a:r>
            <a:r>
              <a:rPr lang="en-US" altLang="zh-CN" sz="1600" b="1" dirty="0">
                <a:solidFill>
                  <a:srgbClr val="0000CC"/>
                </a:solidFill>
              </a:rPr>
              <a:t>(</a:t>
            </a:r>
            <a:r>
              <a:rPr lang="en-US" altLang="zh-CN" sz="1600" b="1" dirty="0" err="1">
                <a:solidFill>
                  <a:srgbClr val="0000CC"/>
                </a:solidFill>
              </a:rPr>
              <a:t>i</a:t>
            </a:r>
            <a:r>
              <a:rPr lang="en-US" altLang="zh-CN" sz="1600" b="1" dirty="0">
                <a:solidFill>
                  <a:srgbClr val="0000CC"/>
                </a:solidFill>
              </a:rPr>
              <a:t>);</a:t>
            </a:r>
          </a:p>
          <a:p>
            <a:pPr eaLnBrk="1" hangingPunct="1">
              <a:buFontTx/>
              <a:buNone/>
            </a:pPr>
            <a:r>
              <a:rPr lang="en-US" altLang="zh-CN" sz="1600" b="1" dirty="0">
                <a:solidFill>
                  <a:srgbClr val="0000CC"/>
                </a:solidFill>
              </a:rPr>
              <a:t>		display(</a:t>
            </a:r>
            <a:r>
              <a:rPr lang="en-US" altLang="zh-CN" sz="1600" b="1" dirty="0" err="1">
                <a:solidFill>
                  <a:srgbClr val="0000CC"/>
                </a:solidFill>
              </a:rPr>
              <a:t>iStack</a:t>
            </a:r>
            <a:r>
              <a:rPr lang="en-US" altLang="zh-CN" sz="1600" b="1" dirty="0">
                <a:solidFill>
                  <a:srgbClr val="0000CC"/>
                </a:solidFill>
              </a:rPr>
              <a:t>);</a:t>
            </a:r>
          </a:p>
          <a:p>
            <a:pPr eaLnBrk="1" hangingPunct="1">
              <a:buFontTx/>
              <a:buNone/>
            </a:pPr>
            <a:r>
              <a:rPr lang="en-US" altLang="zh-CN" sz="1600" b="1" dirty="0"/>
              <a:t>}</a:t>
            </a:r>
          </a:p>
          <a:p>
            <a:pPr eaLnBrk="1" hangingPunct="1">
              <a:lnSpc>
                <a:spcPct val="80000"/>
              </a:lnSpc>
              <a:buFontTx/>
              <a:buNone/>
            </a:pPr>
            <a:endParaRPr lang="zh-CN" altLang="en-US" sz="1800" dirty="0"/>
          </a:p>
        </p:txBody>
      </p:sp>
    </p:spTree>
    <p:extLst>
      <p:ext uri="{BB962C8B-B14F-4D97-AF65-F5344CB8AC3E}">
        <p14:creationId xmlns:p14="http://schemas.microsoft.com/office/powerpoint/2010/main" val="229203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fade">
                                      <p:cBhvr>
                                        <p:cTn id="7" dur="1000"/>
                                        <p:tgtEl>
                                          <p:spTgt spid="37891">
                                            <p:txEl>
                                              <p:pRg st="1" end="1"/>
                                            </p:txEl>
                                          </p:spTgt>
                                        </p:tgtEl>
                                      </p:cBhvr>
                                    </p:animEffect>
                                    <p:anim calcmode="lin" valueType="num">
                                      <p:cBhvr>
                                        <p:cTn id="8" dur="10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7891">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fade">
                                      <p:cBhvr>
                                        <p:cTn id="12" dur="1000"/>
                                        <p:tgtEl>
                                          <p:spTgt spid="37891">
                                            <p:txEl>
                                              <p:pRg st="2" end="2"/>
                                            </p:txEl>
                                          </p:spTgt>
                                        </p:tgtEl>
                                      </p:cBhvr>
                                    </p:animEffect>
                                    <p:anim calcmode="lin" valueType="num">
                                      <p:cBhvr>
                                        <p:cTn id="13" dur="1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789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fade">
                                      <p:cBhvr>
                                        <p:cTn id="17" dur="1000"/>
                                        <p:tgtEl>
                                          <p:spTgt spid="37891">
                                            <p:txEl>
                                              <p:pRg st="3" end="3"/>
                                            </p:txEl>
                                          </p:spTgt>
                                        </p:tgtEl>
                                      </p:cBhvr>
                                    </p:animEffect>
                                    <p:anim calcmode="lin" valueType="num">
                                      <p:cBhvr>
                                        <p:cTn id="18" dur="10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7891">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7891">
                                            <p:txEl>
                                              <p:pRg st="4" end="4"/>
                                            </p:txEl>
                                          </p:spTgt>
                                        </p:tgtEl>
                                        <p:attrNameLst>
                                          <p:attrName>style.visibility</p:attrName>
                                        </p:attrNameLst>
                                      </p:cBhvr>
                                      <p:to>
                                        <p:strVal val="visible"/>
                                      </p:to>
                                    </p:set>
                                    <p:animEffect transition="in" filter="fade">
                                      <p:cBhvr>
                                        <p:cTn id="22" dur="1000"/>
                                        <p:tgtEl>
                                          <p:spTgt spid="37891">
                                            <p:txEl>
                                              <p:pRg st="4" end="4"/>
                                            </p:txEl>
                                          </p:spTgt>
                                        </p:tgtEl>
                                      </p:cBhvr>
                                    </p:animEffect>
                                    <p:anim calcmode="lin" valueType="num">
                                      <p:cBhvr>
                                        <p:cTn id="23" dur="10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789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7891">
                                            <p:txEl>
                                              <p:pRg st="5" end="5"/>
                                            </p:txEl>
                                          </p:spTgt>
                                        </p:tgtEl>
                                        <p:attrNameLst>
                                          <p:attrName>style.visibility</p:attrName>
                                        </p:attrNameLst>
                                      </p:cBhvr>
                                      <p:to>
                                        <p:strVal val="visible"/>
                                      </p:to>
                                    </p:set>
                                    <p:anim calcmode="lin" valueType="num">
                                      <p:cBhvr additive="base">
                                        <p:cTn id="29" dur="5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89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7891">
                                            <p:txEl>
                                              <p:pRg st="6" end="6"/>
                                            </p:txEl>
                                          </p:spTgt>
                                        </p:tgtEl>
                                        <p:attrNameLst>
                                          <p:attrName>style.visibility</p:attrName>
                                        </p:attrNameLst>
                                      </p:cBhvr>
                                      <p:to>
                                        <p:strVal val="visible"/>
                                      </p:to>
                                    </p:set>
                                    <p:anim calcmode="lin" valueType="num">
                                      <p:cBhvr additive="base">
                                        <p:cTn id="33" dur="5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789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7891">
                                            <p:txEl>
                                              <p:pRg st="7" end="7"/>
                                            </p:txEl>
                                          </p:spTgt>
                                        </p:tgtEl>
                                        <p:attrNameLst>
                                          <p:attrName>style.visibility</p:attrName>
                                        </p:attrNameLst>
                                      </p:cBhvr>
                                      <p:to>
                                        <p:strVal val="visible"/>
                                      </p:to>
                                    </p:set>
                                    <p:anim calcmode="lin" valueType="num">
                                      <p:cBhvr additive="base">
                                        <p:cTn id="37" dur="500" fill="hold"/>
                                        <p:tgtEl>
                                          <p:spTgt spid="3789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89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7891">
                                            <p:txEl>
                                              <p:pRg st="8" end="8"/>
                                            </p:txEl>
                                          </p:spTgt>
                                        </p:tgtEl>
                                        <p:attrNameLst>
                                          <p:attrName>style.visibility</p:attrName>
                                        </p:attrNameLst>
                                      </p:cBhvr>
                                      <p:to>
                                        <p:strVal val="visible"/>
                                      </p:to>
                                    </p:set>
                                    <p:anim calcmode="lin" valueType="num">
                                      <p:cBhvr additive="base">
                                        <p:cTn id="41" dur="500" fill="hold"/>
                                        <p:tgtEl>
                                          <p:spTgt spid="3789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7891">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7891">
                                            <p:txEl>
                                              <p:pRg st="9" end="9"/>
                                            </p:txEl>
                                          </p:spTgt>
                                        </p:tgtEl>
                                        <p:attrNameLst>
                                          <p:attrName>style.visibility</p:attrName>
                                        </p:attrNameLst>
                                      </p:cBhvr>
                                      <p:to>
                                        <p:strVal val="visible"/>
                                      </p:to>
                                    </p:set>
                                    <p:anim calcmode="lin" valueType="num">
                                      <p:cBhvr additive="base">
                                        <p:cTn id="45" dur="500" fill="hold"/>
                                        <p:tgtEl>
                                          <p:spTgt spid="37891">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7891">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7891">
                                            <p:txEl>
                                              <p:pRg st="10" end="10"/>
                                            </p:txEl>
                                          </p:spTgt>
                                        </p:tgtEl>
                                        <p:attrNameLst>
                                          <p:attrName>style.visibility</p:attrName>
                                        </p:attrNameLst>
                                      </p:cBhvr>
                                      <p:to>
                                        <p:strVal val="visible"/>
                                      </p:to>
                                    </p:set>
                                    <p:anim calcmode="lin" valueType="num">
                                      <p:cBhvr additive="base">
                                        <p:cTn id="49" dur="500" fill="hold"/>
                                        <p:tgtEl>
                                          <p:spTgt spid="37891">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789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7891">
                                            <p:txEl>
                                              <p:pRg st="11" end="11"/>
                                            </p:txEl>
                                          </p:spTgt>
                                        </p:tgtEl>
                                        <p:attrNameLst>
                                          <p:attrName>style.visibility</p:attrName>
                                        </p:attrNameLst>
                                      </p:cBhvr>
                                      <p:to>
                                        <p:strVal val="visible"/>
                                      </p:to>
                                    </p:set>
                                    <p:anim calcmode="lin" valueType="num">
                                      <p:cBhvr additive="base">
                                        <p:cTn id="55" dur="500" fill="hold"/>
                                        <p:tgtEl>
                                          <p:spTgt spid="37891">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7891">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7891">
                                            <p:txEl>
                                              <p:pRg st="12" end="12"/>
                                            </p:txEl>
                                          </p:spTgt>
                                        </p:tgtEl>
                                        <p:attrNameLst>
                                          <p:attrName>style.visibility</p:attrName>
                                        </p:attrNameLst>
                                      </p:cBhvr>
                                      <p:to>
                                        <p:strVal val="visible"/>
                                      </p:to>
                                    </p:set>
                                    <p:anim calcmode="lin" valueType="num">
                                      <p:cBhvr additive="base">
                                        <p:cTn id="59" dur="500" fill="hold"/>
                                        <p:tgtEl>
                                          <p:spTgt spid="37891">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7891">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7891">
                                            <p:txEl>
                                              <p:pRg st="13" end="13"/>
                                            </p:txEl>
                                          </p:spTgt>
                                        </p:tgtEl>
                                        <p:attrNameLst>
                                          <p:attrName>style.visibility</p:attrName>
                                        </p:attrNameLst>
                                      </p:cBhvr>
                                      <p:to>
                                        <p:strVal val="visible"/>
                                      </p:to>
                                    </p:set>
                                    <p:anim calcmode="lin" valueType="num">
                                      <p:cBhvr additive="base">
                                        <p:cTn id="63" dur="500" fill="hold"/>
                                        <p:tgtEl>
                                          <p:spTgt spid="37891">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7891">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7891">
                                            <p:txEl>
                                              <p:pRg st="14" end="14"/>
                                            </p:txEl>
                                          </p:spTgt>
                                        </p:tgtEl>
                                        <p:attrNameLst>
                                          <p:attrName>style.visibility</p:attrName>
                                        </p:attrNameLst>
                                      </p:cBhvr>
                                      <p:to>
                                        <p:strVal val="visible"/>
                                      </p:to>
                                    </p:set>
                                    <p:anim calcmode="lin" valueType="num">
                                      <p:cBhvr additive="base">
                                        <p:cTn id="67" dur="500" fill="hold"/>
                                        <p:tgtEl>
                                          <p:spTgt spid="37891">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7891">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891">
                                            <p:txEl>
                                              <p:pRg st="15" end="15"/>
                                            </p:txEl>
                                          </p:spTgt>
                                        </p:tgtEl>
                                        <p:attrNameLst>
                                          <p:attrName>style.visibility</p:attrName>
                                        </p:attrNameLst>
                                      </p:cBhvr>
                                      <p:to>
                                        <p:strVal val="visible"/>
                                      </p:to>
                                    </p:set>
                                    <p:anim calcmode="lin" valueType="num">
                                      <p:cBhvr additive="base">
                                        <p:cTn id="71" dur="500" fill="hold"/>
                                        <p:tgtEl>
                                          <p:spTgt spid="37891">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7891">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7891">
                                            <p:txEl>
                                              <p:pRg st="16" end="16"/>
                                            </p:txEl>
                                          </p:spTgt>
                                        </p:tgtEl>
                                        <p:attrNameLst>
                                          <p:attrName>style.visibility</p:attrName>
                                        </p:attrNameLst>
                                      </p:cBhvr>
                                      <p:to>
                                        <p:strVal val="visible"/>
                                      </p:to>
                                    </p:set>
                                    <p:anim calcmode="lin" valueType="num">
                                      <p:cBhvr additive="base">
                                        <p:cTn id="75" dur="500" fill="hold"/>
                                        <p:tgtEl>
                                          <p:spTgt spid="37891">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7891">
                                            <p:txEl>
                                              <p:pRg st="16" end="16"/>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7891">
                                            <p:txEl>
                                              <p:pRg st="17" end="17"/>
                                            </p:txEl>
                                          </p:spTgt>
                                        </p:tgtEl>
                                        <p:attrNameLst>
                                          <p:attrName>style.visibility</p:attrName>
                                        </p:attrNameLst>
                                      </p:cBhvr>
                                      <p:to>
                                        <p:strVal val="visible"/>
                                      </p:to>
                                    </p:set>
                                    <p:anim calcmode="lin" valueType="num">
                                      <p:cBhvr additive="base">
                                        <p:cTn id="79" dur="500" fill="hold"/>
                                        <p:tgtEl>
                                          <p:spTgt spid="37891">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7891">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7.4  </a:t>
            </a:r>
            <a:r>
              <a:rPr lang="zh-CN" altLang="zh-CN" sz="3600" b="1" kern="1200" dirty="0">
                <a:solidFill>
                  <a:srgbClr val="C00000"/>
                </a:solidFill>
              </a:rPr>
              <a:t>模板设计中的几个独特问题</a:t>
            </a:r>
            <a:endParaRPr lang="zh-CN" altLang="en-US" sz="3600" b="1" kern="1200" dirty="0">
              <a:solidFill>
                <a:srgbClr val="C00000"/>
              </a:solidFill>
            </a:endParaRPr>
          </a:p>
        </p:txBody>
      </p:sp>
      <p:sp>
        <p:nvSpPr>
          <p:cNvPr id="3" name="内容占位符 2"/>
          <p:cNvSpPr>
            <a:spLocks noGrp="1"/>
          </p:cNvSpPr>
          <p:nvPr>
            <p:ph idx="1"/>
          </p:nvPr>
        </p:nvSpPr>
        <p:spPr/>
        <p:txBody>
          <a:bodyPr/>
          <a:lstStyle/>
          <a:p>
            <a:pPr marL="0" indent="0">
              <a:buNone/>
            </a:pPr>
            <a:r>
              <a:rPr lang="en-US" altLang="zh-CN" sz="2800" b="1" dirty="0">
                <a:solidFill>
                  <a:srgbClr val="0000CC"/>
                </a:solidFill>
              </a:rPr>
              <a:t>7.4.1  </a:t>
            </a:r>
            <a:r>
              <a:rPr lang="zh-CN" altLang="zh-CN" sz="2800" b="1" dirty="0">
                <a:solidFill>
                  <a:srgbClr val="0000CC"/>
                </a:solidFill>
              </a:rPr>
              <a:t>内联与常量函数模板</a:t>
            </a:r>
            <a:endParaRPr lang="en-US" altLang="zh-CN" sz="2800" b="1" dirty="0">
              <a:solidFill>
                <a:srgbClr val="0000CC"/>
              </a:solidFill>
            </a:endParaRPr>
          </a:p>
          <a:p>
            <a:r>
              <a:rPr lang="zh-CN" altLang="zh-CN" sz="2400" b="1" dirty="0"/>
              <a:t>函数模板</a:t>
            </a:r>
            <a:r>
              <a:rPr lang="zh-CN" altLang="en-US" sz="2400" b="1" dirty="0"/>
              <a:t>和</a:t>
            </a:r>
            <a:r>
              <a:rPr lang="zh-CN" altLang="zh-CN" sz="2400" b="1" dirty="0"/>
              <a:t>类模板都可以定义为</a:t>
            </a:r>
            <a:r>
              <a:rPr lang="en-US" altLang="zh-CN" sz="2400" b="1" dirty="0"/>
              <a:t>inline</a:t>
            </a:r>
            <a:r>
              <a:rPr lang="zh-CN" altLang="zh-CN" sz="2400" b="1" dirty="0"/>
              <a:t>和</a:t>
            </a:r>
            <a:r>
              <a:rPr lang="en-US" altLang="zh-CN" sz="2400" b="1" dirty="0" err="1"/>
              <a:t>constexpr</a:t>
            </a:r>
            <a:r>
              <a:rPr lang="zh-CN" altLang="zh-CN" sz="2400" b="1" dirty="0"/>
              <a:t>函数</a:t>
            </a:r>
            <a:r>
              <a:rPr lang="zh-CN" altLang="en-US" sz="2400" b="1" dirty="0"/>
              <a:t>。方法是将</a:t>
            </a:r>
            <a:r>
              <a:rPr lang="en-US" altLang="zh-CN" sz="2400" b="1" dirty="0"/>
              <a:t>inline</a:t>
            </a:r>
            <a:r>
              <a:rPr lang="zh-CN" altLang="zh-CN" sz="2400" b="1" dirty="0"/>
              <a:t>和</a:t>
            </a:r>
            <a:r>
              <a:rPr lang="en-US" altLang="zh-CN" sz="2400" b="1" dirty="0" err="1"/>
              <a:t>constexpr</a:t>
            </a:r>
            <a:r>
              <a:rPr lang="zh-CN" altLang="zh-CN" sz="2400" b="1" dirty="0"/>
              <a:t>放在模板参数列表之后，函数返回类型之前。</a:t>
            </a:r>
          </a:p>
          <a:p>
            <a:r>
              <a:rPr lang="en-US" altLang="zh-CN" sz="2200" b="1" dirty="0">
                <a:solidFill>
                  <a:srgbClr val="0000CC"/>
                </a:solidFill>
              </a:rPr>
              <a:t>template &lt;class T&gt;</a:t>
            </a:r>
            <a:endParaRPr lang="zh-CN" altLang="zh-CN" sz="2200" b="1" dirty="0">
              <a:solidFill>
                <a:srgbClr val="0000CC"/>
              </a:solidFill>
            </a:endParaRPr>
          </a:p>
          <a:p>
            <a:pPr marL="400050" lvl="1" indent="0">
              <a:buNone/>
            </a:pPr>
            <a:r>
              <a:rPr lang="en-US" altLang="zh-CN" sz="2200" b="1" dirty="0">
                <a:solidFill>
                  <a:srgbClr val="FF0000"/>
                </a:solidFill>
              </a:rPr>
              <a:t>inline</a:t>
            </a:r>
            <a:r>
              <a:rPr lang="en-US" altLang="zh-CN" sz="2200" b="1" dirty="0">
                <a:solidFill>
                  <a:srgbClr val="0000CC"/>
                </a:solidFill>
              </a:rPr>
              <a:t> T min(T a, T b) { return (a&lt;b) ? a : b; }</a:t>
            </a:r>
            <a:endParaRPr lang="zh-CN" altLang="zh-CN" sz="2200" b="1" dirty="0">
              <a:solidFill>
                <a:srgbClr val="0000CC"/>
              </a:solidFill>
            </a:endParaRPr>
          </a:p>
          <a:p>
            <a:r>
              <a:rPr lang="en-US" altLang="zh-CN" sz="2200" b="1" dirty="0"/>
              <a:t> </a:t>
            </a:r>
            <a:r>
              <a:rPr lang="en-US" altLang="zh-CN" sz="2200" b="1" dirty="0">
                <a:highlight>
                  <a:srgbClr val="FFFF00"/>
                </a:highlight>
              </a:rPr>
              <a:t>template &lt;class T&gt;</a:t>
            </a:r>
            <a:endParaRPr lang="zh-CN" altLang="zh-CN" sz="2200" b="1" dirty="0">
              <a:highlight>
                <a:srgbClr val="FFFF00"/>
              </a:highlight>
            </a:endParaRPr>
          </a:p>
          <a:p>
            <a:pPr marL="400050" lvl="1" indent="0">
              <a:buNone/>
            </a:pPr>
            <a:r>
              <a:rPr lang="en-US" altLang="zh-CN" sz="2200" b="1" dirty="0" err="1">
                <a:solidFill>
                  <a:srgbClr val="FF0000"/>
                </a:solidFill>
                <a:highlight>
                  <a:srgbClr val="FFFF00"/>
                </a:highlight>
              </a:rPr>
              <a:t>constexpr</a:t>
            </a:r>
            <a:r>
              <a:rPr lang="en-US" altLang="zh-CN" sz="2200" b="1" dirty="0">
                <a:highlight>
                  <a:srgbClr val="FFFF00"/>
                </a:highlight>
              </a:rPr>
              <a:t> T min(T a, T b) { return (a&lt;b) ? a : b; }     </a:t>
            </a:r>
            <a:r>
              <a:rPr lang="en-US" altLang="zh-CN" sz="2200" b="1" dirty="0">
                <a:solidFill>
                  <a:srgbClr val="FF0000"/>
                </a:solidFill>
                <a:highlight>
                  <a:srgbClr val="FFFF00"/>
                </a:highlight>
              </a:rPr>
              <a:t>11C</a:t>
            </a:r>
            <a:r>
              <a:rPr lang="en-US" altLang="zh-CN" sz="2200" b="1" baseline="-25000" dirty="0">
                <a:solidFill>
                  <a:srgbClr val="FF0000"/>
                </a:solidFill>
                <a:highlight>
                  <a:srgbClr val="FFFF00"/>
                </a:highlight>
              </a:rPr>
              <a:t>++</a:t>
            </a:r>
            <a:endParaRPr lang="zh-CN" altLang="zh-CN" sz="2200" b="1" dirty="0">
              <a:solidFill>
                <a:srgbClr val="FF0000"/>
              </a:solidFill>
              <a:highlight>
                <a:srgbClr val="FFFF00"/>
              </a:highlight>
            </a:endParaRPr>
          </a:p>
          <a:p>
            <a:r>
              <a:rPr lang="zh-CN" altLang="zh-CN" sz="2400" b="1" dirty="0"/>
              <a:t>下面模板声明则是错误的，</a:t>
            </a:r>
            <a:r>
              <a:rPr lang="en-US" altLang="zh-CN" sz="2400" b="1" dirty="0"/>
              <a:t>inline</a:t>
            </a:r>
            <a:r>
              <a:rPr lang="zh-CN" altLang="zh-CN" sz="2400" b="1" dirty="0"/>
              <a:t>关键字的位置不对。</a:t>
            </a:r>
          </a:p>
          <a:p>
            <a:pPr marL="400050" lvl="1" indent="0">
              <a:buNone/>
            </a:pPr>
            <a:r>
              <a:rPr lang="en-US" altLang="zh-CN" sz="2200" b="1" dirty="0">
                <a:solidFill>
                  <a:srgbClr val="FF0000"/>
                </a:solidFill>
              </a:rPr>
              <a:t>inline</a:t>
            </a:r>
            <a:r>
              <a:rPr lang="en-US" altLang="zh-CN" sz="2200" dirty="0"/>
              <a:t> template &lt;class T&gt;</a:t>
            </a:r>
            <a:endParaRPr lang="zh-CN" altLang="zh-CN" sz="2200" dirty="0"/>
          </a:p>
          <a:p>
            <a:pPr marL="400050" lvl="1" indent="0">
              <a:buNone/>
            </a:pPr>
            <a:r>
              <a:rPr lang="en-US" altLang="zh-CN" sz="2200" dirty="0"/>
              <a:t> T min(T a, T b) { return (a&lt;b) ? a : b; }</a:t>
            </a:r>
            <a:endParaRPr lang="zh-CN" altLang="zh-CN" sz="2200" dirty="0"/>
          </a:p>
          <a:p>
            <a:pPr marL="0" indent="0">
              <a:buNone/>
            </a:pPr>
            <a:endParaRPr lang="zh-CN" altLang="en-US" dirty="0">
              <a:solidFill>
                <a:srgbClr val="0000CC"/>
              </a:solidFill>
            </a:endParaRPr>
          </a:p>
        </p:txBody>
      </p:sp>
    </p:spTree>
    <p:extLst>
      <p:ext uri="{BB962C8B-B14F-4D97-AF65-F5344CB8AC3E}">
        <p14:creationId xmlns:p14="http://schemas.microsoft.com/office/powerpoint/2010/main" val="273711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7.4.2  </a:t>
            </a:r>
            <a:r>
              <a:rPr lang="zh-CN" altLang="zh-CN" sz="3600" b="1" kern="1200" dirty="0">
                <a:solidFill>
                  <a:srgbClr val="C00000"/>
                </a:solidFill>
              </a:rPr>
              <a:t>默认模板</a:t>
            </a:r>
            <a:r>
              <a:rPr lang="zh-CN" altLang="zh-CN" sz="3600" b="1" kern="1200" dirty="0" smtClean="0">
                <a:solidFill>
                  <a:srgbClr val="C00000"/>
                </a:solidFill>
              </a:rPr>
              <a:t>实参</a:t>
            </a:r>
            <a:r>
              <a:rPr lang="en-US" altLang="zh-CN" sz="3600" b="1" kern="1200" dirty="0" smtClean="0">
                <a:solidFill>
                  <a:srgbClr val="C00000"/>
                </a:solidFill>
              </a:rPr>
              <a:t>(C++11)  </a:t>
            </a:r>
            <a:endParaRPr lang="zh-CN" altLang="en-US" sz="3600" b="1" kern="1200" dirty="0">
              <a:solidFill>
                <a:srgbClr val="C00000"/>
              </a:solidFill>
            </a:endParaRPr>
          </a:p>
        </p:txBody>
      </p:sp>
      <p:sp>
        <p:nvSpPr>
          <p:cNvPr id="3" name="内容占位符 2"/>
          <p:cNvSpPr>
            <a:spLocks noGrp="1"/>
          </p:cNvSpPr>
          <p:nvPr>
            <p:ph idx="1"/>
          </p:nvPr>
        </p:nvSpPr>
        <p:spPr>
          <a:xfrm>
            <a:off x="251520" y="1076590"/>
            <a:ext cx="8712968" cy="5168635"/>
          </a:xfrm>
        </p:spPr>
        <p:txBody>
          <a:bodyPr/>
          <a:lstStyle/>
          <a:p>
            <a:r>
              <a:rPr lang="zh-CN" altLang="zh-CN" sz="2400" b="1" dirty="0"/>
              <a:t>模板参数</a:t>
            </a:r>
            <a:r>
              <a:rPr lang="zh-CN" altLang="en-US" sz="2400" b="1" dirty="0"/>
              <a:t>可以</a:t>
            </a:r>
            <a:r>
              <a:rPr lang="zh-CN" altLang="zh-CN" sz="2400" b="1" dirty="0"/>
              <a:t>指定</a:t>
            </a:r>
            <a:r>
              <a:rPr lang="zh-CN" altLang="zh-CN" sz="2400" b="1" dirty="0">
                <a:solidFill>
                  <a:srgbClr val="0000CC"/>
                </a:solidFill>
              </a:rPr>
              <a:t>默认值</a:t>
            </a:r>
            <a:r>
              <a:rPr lang="zh-CN" altLang="zh-CN" sz="2400" b="1" dirty="0"/>
              <a:t>（包括函数模板和类模板）</a:t>
            </a:r>
            <a:endParaRPr lang="en-US" altLang="zh-CN" sz="2400" b="1" dirty="0"/>
          </a:p>
          <a:p>
            <a:r>
              <a:rPr lang="zh-CN" altLang="zh-CN" sz="2400" b="1" dirty="0"/>
              <a:t>遵守</a:t>
            </a:r>
            <a:r>
              <a:rPr lang="zh-CN" altLang="en-US" sz="2400" b="1" dirty="0"/>
              <a:t>与函数默认值</a:t>
            </a:r>
            <a:r>
              <a:rPr lang="zh-CN" altLang="zh-CN" sz="2400" b="1" dirty="0"/>
              <a:t>同样的规则：</a:t>
            </a:r>
            <a:r>
              <a:rPr lang="zh-CN" altLang="zh-CN" sz="2400" b="1" dirty="0">
                <a:solidFill>
                  <a:srgbClr val="0000CC"/>
                </a:solidFill>
              </a:rPr>
              <a:t>一旦为某个模板参数指定了默认值，则它右边的模板参数都应该有默认值</a:t>
            </a:r>
            <a:endParaRPr lang="en-US" altLang="zh-CN" sz="2400" b="1" dirty="0"/>
          </a:p>
          <a:p>
            <a:endParaRPr lang="zh-CN" altLang="zh-CN" sz="2800" dirty="0"/>
          </a:p>
          <a:p>
            <a:pPr algn="just"/>
            <a:r>
              <a:rPr lang="zh-CN" altLang="zh-CN" sz="2400" b="1" dirty="0"/>
              <a:t>【例</a:t>
            </a:r>
            <a:r>
              <a:rPr lang="en-US" altLang="zh-CN" sz="2400" b="1" dirty="0"/>
              <a:t>7-6</a:t>
            </a:r>
            <a:r>
              <a:rPr lang="zh-CN" altLang="zh-CN" sz="2400" b="1" dirty="0"/>
              <a:t>】 设计比较两个不同类型数字大小的函数模板</a:t>
            </a:r>
            <a:r>
              <a:rPr lang="en-US" altLang="zh-CN" sz="2400" b="1" dirty="0"/>
              <a:t>compare</a:t>
            </a:r>
            <a:r>
              <a:rPr lang="zh-CN" altLang="zh-CN" sz="2400" b="1" dirty="0"/>
              <a:t>，第二个模板参数的类型默认为</a:t>
            </a:r>
            <a:r>
              <a:rPr lang="en-US" altLang="zh-CN" sz="2400" b="1" dirty="0"/>
              <a:t>double</a:t>
            </a:r>
            <a:r>
              <a:rPr lang="zh-CN" altLang="zh-CN" sz="2400" b="1" dirty="0"/>
              <a:t>。当第</a:t>
            </a:r>
            <a:r>
              <a:rPr lang="en-US" altLang="zh-CN" sz="2400" b="1" dirty="0"/>
              <a:t>1</a:t>
            </a:r>
            <a:r>
              <a:rPr lang="zh-CN" altLang="zh-CN" sz="2400" b="1" dirty="0"/>
              <a:t>个参数大于第</a:t>
            </a:r>
            <a:r>
              <a:rPr lang="en-US" altLang="zh-CN" sz="2400" b="1" dirty="0"/>
              <a:t>2</a:t>
            </a:r>
            <a:r>
              <a:rPr lang="zh-CN" altLang="zh-CN" sz="2400" b="1" dirty="0"/>
              <a:t>个参数时返回</a:t>
            </a:r>
            <a:r>
              <a:rPr lang="en-US" altLang="zh-CN" sz="2400" b="1" dirty="0"/>
              <a:t>1</a:t>
            </a:r>
            <a:r>
              <a:rPr lang="zh-CN" altLang="zh-CN" sz="2400" b="1" dirty="0"/>
              <a:t>，大于第</a:t>
            </a:r>
            <a:r>
              <a:rPr lang="en-US" altLang="zh-CN" sz="2400" b="1" dirty="0"/>
              <a:t>2</a:t>
            </a:r>
            <a:r>
              <a:rPr lang="zh-CN" altLang="zh-CN" sz="2400" b="1" dirty="0"/>
              <a:t>个参数时返回</a:t>
            </a:r>
            <a:r>
              <a:rPr lang="en-US" altLang="zh-CN" sz="2400" b="1" dirty="0"/>
              <a:t>-1</a:t>
            </a:r>
            <a:r>
              <a:rPr lang="zh-CN" altLang="zh-CN" sz="2400" b="1" dirty="0"/>
              <a:t>，相等时返回</a:t>
            </a:r>
            <a:r>
              <a:rPr lang="en-US" altLang="zh-CN" sz="2400" b="1" dirty="0"/>
              <a:t>0</a:t>
            </a:r>
            <a:r>
              <a:rPr lang="zh-CN" altLang="zh-CN" sz="2400" b="1" dirty="0"/>
              <a:t>。</a:t>
            </a:r>
          </a:p>
          <a:p>
            <a:endParaRPr lang="zh-CN" altLang="en-US" sz="2400" dirty="0"/>
          </a:p>
        </p:txBody>
      </p:sp>
    </p:spTree>
    <p:extLst>
      <p:ext uri="{BB962C8B-B14F-4D97-AF65-F5344CB8AC3E}">
        <p14:creationId xmlns:p14="http://schemas.microsoft.com/office/powerpoint/2010/main" val="140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394" y="1052736"/>
            <a:ext cx="8623212" cy="5805264"/>
          </a:xfrm>
        </p:spPr>
        <p:txBody>
          <a:bodyPr/>
          <a:lstStyle/>
          <a:p>
            <a:pPr marL="0" indent="0">
              <a:buNone/>
            </a:pPr>
            <a:r>
              <a:rPr lang="en-US" altLang="zh-CN" sz="1800" b="1" dirty="0"/>
              <a:t>//Eg7-6.cpp</a:t>
            </a:r>
            <a:endParaRPr lang="zh-CN" altLang="zh-CN" sz="1800" b="1" dirty="0"/>
          </a:p>
          <a:p>
            <a:pPr marL="0" indent="0">
              <a:buNone/>
            </a:pPr>
            <a:r>
              <a:rPr lang="en-US" altLang="zh-CN" sz="1800" b="1" dirty="0"/>
              <a:t>#include&lt;</a:t>
            </a:r>
            <a:r>
              <a:rPr lang="en-US" altLang="zh-CN" sz="1800" b="1" dirty="0" err="1"/>
              <a:t>iostream</a:t>
            </a:r>
            <a:r>
              <a:rPr lang="en-US" altLang="zh-CN" sz="1800" b="1" dirty="0"/>
              <a:t>&gt;</a:t>
            </a:r>
            <a:endParaRPr lang="zh-CN" altLang="zh-CN" sz="1800" b="1" dirty="0"/>
          </a:p>
          <a:p>
            <a:pPr marL="0" indent="0">
              <a:buNone/>
            </a:pPr>
            <a:r>
              <a:rPr lang="en-US" altLang="zh-CN" sz="1800" b="1" dirty="0"/>
              <a:t>using namespace </a:t>
            </a:r>
            <a:r>
              <a:rPr lang="en-US" altLang="zh-CN" sz="1800" b="1" dirty="0" err="1"/>
              <a:t>std</a:t>
            </a:r>
            <a:r>
              <a:rPr lang="en-US" altLang="zh-CN" sz="1800" b="1" dirty="0"/>
              <a:t>;</a:t>
            </a:r>
            <a:endParaRPr lang="zh-CN" altLang="zh-CN" sz="1800" b="1" dirty="0"/>
          </a:p>
          <a:p>
            <a:pPr marL="0" indent="0">
              <a:buNone/>
            </a:pPr>
            <a:r>
              <a:rPr lang="en-US" altLang="zh-CN" sz="1800" b="1" dirty="0"/>
              <a:t>template &lt;</a:t>
            </a:r>
            <a:r>
              <a:rPr lang="en-US" altLang="zh-CN" sz="1800" b="1" dirty="0" err="1"/>
              <a:t>typename</a:t>
            </a:r>
            <a:r>
              <a:rPr lang="en-US" altLang="zh-CN" sz="1800" b="1" dirty="0"/>
              <a:t> T, </a:t>
            </a:r>
            <a:r>
              <a:rPr lang="en-US" altLang="zh-CN" sz="1800" b="1" dirty="0" err="1"/>
              <a:t>typename</a:t>
            </a:r>
            <a:r>
              <a:rPr lang="en-US" altLang="zh-CN" sz="1800" b="1" dirty="0"/>
              <a:t> </a:t>
            </a:r>
            <a:r>
              <a:rPr lang="en-US" altLang="zh-CN" sz="1800" b="1" dirty="0">
                <a:solidFill>
                  <a:srgbClr val="FF0000"/>
                </a:solidFill>
              </a:rPr>
              <a:t>D = double</a:t>
            </a:r>
            <a:r>
              <a:rPr lang="en-US" altLang="zh-CN" sz="1800" b="1" dirty="0"/>
              <a:t>&gt;  //</a:t>
            </a:r>
            <a:r>
              <a:rPr lang="zh-CN" altLang="zh-CN" sz="1800" b="1" dirty="0"/>
              <a:t>默认模板参数</a:t>
            </a:r>
          </a:p>
          <a:p>
            <a:pPr marL="0" indent="0">
              <a:buNone/>
            </a:pPr>
            <a:r>
              <a:rPr lang="en-US" altLang="zh-CN" sz="1800" b="1" dirty="0" err="1"/>
              <a:t>int</a:t>
            </a:r>
            <a:r>
              <a:rPr lang="en-US" altLang="zh-CN" sz="1800" b="1" dirty="0"/>
              <a:t> compare(T </a:t>
            </a:r>
            <a:r>
              <a:rPr lang="en-US" altLang="zh-CN" sz="1800" b="1" dirty="0" err="1">
                <a:solidFill>
                  <a:srgbClr val="FF0000"/>
                </a:solidFill>
              </a:rPr>
              <a:t>t</a:t>
            </a:r>
            <a:r>
              <a:rPr lang="en-US" altLang="zh-CN" sz="1800" b="1" dirty="0">
                <a:solidFill>
                  <a:srgbClr val="FF0000"/>
                </a:solidFill>
              </a:rPr>
              <a:t> = 0</a:t>
            </a:r>
            <a:r>
              <a:rPr lang="en-US" altLang="zh-CN" sz="1800" b="1" dirty="0"/>
              <a:t>, </a:t>
            </a:r>
            <a:r>
              <a:rPr lang="en-US" altLang="zh-CN" sz="1800" b="1" dirty="0">
                <a:solidFill>
                  <a:srgbClr val="FF0000"/>
                </a:solidFill>
              </a:rPr>
              <a:t>D u = 0</a:t>
            </a:r>
            <a:r>
              <a:rPr lang="en-US" altLang="zh-CN" sz="1800" b="1" dirty="0"/>
              <a:t>) {</a:t>
            </a:r>
            <a:endParaRPr lang="zh-CN" altLang="zh-CN" sz="1800" b="1" dirty="0"/>
          </a:p>
          <a:p>
            <a:pPr marL="0" indent="0">
              <a:buNone/>
            </a:pPr>
            <a:r>
              <a:rPr lang="en-US" altLang="zh-CN" sz="1800" b="1" dirty="0"/>
              <a:t>	if (t &gt; u)return 1;</a:t>
            </a:r>
            <a:endParaRPr lang="zh-CN" altLang="zh-CN" sz="1800" b="1" dirty="0"/>
          </a:p>
          <a:p>
            <a:pPr marL="0" indent="0">
              <a:buNone/>
            </a:pPr>
            <a:r>
              <a:rPr lang="en-US" altLang="zh-CN" sz="1800" b="1" dirty="0"/>
              <a:t>	else if (t&lt;u) return -1;</a:t>
            </a:r>
            <a:endParaRPr lang="zh-CN" altLang="zh-CN" sz="1800" b="1" dirty="0"/>
          </a:p>
          <a:p>
            <a:pPr marL="0" indent="0">
              <a:buNone/>
            </a:pPr>
            <a:r>
              <a:rPr lang="en-US" altLang="zh-CN" sz="1800" b="1" dirty="0"/>
              <a:t>	else return 0;</a:t>
            </a:r>
            <a:endParaRPr lang="zh-CN" altLang="zh-CN" sz="1800" b="1" dirty="0"/>
          </a:p>
          <a:p>
            <a:pPr marL="0" indent="0">
              <a:buNone/>
            </a:pPr>
            <a:r>
              <a:rPr lang="en-US" altLang="zh-CN" sz="1800" b="1" dirty="0"/>
              <a:t>}</a:t>
            </a:r>
            <a:endParaRPr lang="zh-CN" altLang="zh-CN" sz="1800" b="1" dirty="0"/>
          </a:p>
          <a:p>
            <a:pPr marL="0" indent="0">
              <a:buNone/>
            </a:pPr>
            <a:r>
              <a:rPr lang="en-US" altLang="zh-CN" sz="1800" b="1" dirty="0"/>
              <a:t>void main() {</a:t>
            </a:r>
            <a:endParaRPr lang="zh-CN" altLang="zh-CN" sz="1800" b="1" dirty="0"/>
          </a:p>
          <a:p>
            <a:pPr marL="0" indent="0">
              <a:buNone/>
            </a:pPr>
            <a:r>
              <a:rPr lang="en-US" altLang="zh-CN" sz="1800" b="1" dirty="0"/>
              <a:t>	</a:t>
            </a:r>
            <a:r>
              <a:rPr lang="en-US" altLang="zh-CN" sz="1800" b="1" dirty="0" err="1"/>
              <a:t>cout</a:t>
            </a:r>
            <a:r>
              <a:rPr lang="en-US" altLang="zh-CN" sz="1800" b="1" dirty="0"/>
              <a:t> &lt;&lt; compare(10, 'a') &lt;&lt;"\t";                  //compare&lt;</a:t>
            </a:r>
            <a:r>
              <a:rPr lang="en-US" altLang="zh-CN" sz="1800" b="1" dirty="0" err="1"/>
              <a:t>int,char</a:t>
            </a:r>
            <a:r>
              <a:rPr lang="en-US" altLang="zh-CN" sz="1800" b="1" dirty="0"/>
              <a:t>&gt;(10,'a')  </a:t>
            </a:r>
            <a:endParaRPr lang="zh-CN" altLang="zh-CN" sz="1800" b="1" dirty="0"/>
          </a:p>
          <a:p>
            <a:pPr marL="0" indent="0">
              <a:buNone/>
            </a:pPr>
            <a:r>
              <a:rPr lang="en-US" altLang="zh-CN" sz="1800" b="1" dirty="0"/>
              <a:t>	</a:t>
            </a:r>
            <a:r>
              <a:rPr lang="en-US" altLang="zh-CN" sz="1800" b="1" dirty="0" err="1"/>
              <a:t>cout</a:t>
            </a:r>
            <a:r>
              <a:rPr lang="en-US" altLang="zh-CN" sz="1800" b="1" dirty="0"/>
              <a:t> &lt;&lt; </a:t>
            </a:r>
            <a:r>
              <a:rPr lang="en-US" altLang="zh-CN" sz="1800" b="1" dirty="0">
                <a:solidFill>
                  <a:srgbClr val="FF0000"/>
                </a:solidFill>
              </a:rPr>
              <a:t>compare&lt;</a:t>
            </a:r>
            <a:r>
              <a:rPr lang="en-US" altLang="zh-CN" sz="1800" b="1" dirty="0" err="1">
                <a:solidFill>
                  <a:srgbClr val="FF0000"/>
                </a:solidFill>
              </a:rPr>
              <a:t>int</a:t>
            </a:r>
            <a:r>
              <a:rPr lang="en-US" altLang="zh-CN" sz="1800" b="1" dirty="0">
                <a:solidFill>
                  <a:srgbClr val="FF0000"/>
                </a:solidFill>
              </a:rPr>
              <a:t>, char&gt;() </a:t>
            </a:r>
            <a:r>
              <a:rPr lang="en-US" altLang="zh-CN" sz="1800" b="1" dirty="0"/>
              <a:t>&lt;&lt;"\t";          //compare&lt;</a:t>
            </a:r>
            <a:r>
              <a:rPr lang="en-US" altLang="zh-CN" sz="1800" b="1" dirty="0" err="1"/>
              <a:t>int,char</a:t>
            </a:r>
            <a:r>
              <a:rPr lang="en-US" altLang="zh-CN" sz="1800" b="1" dirty="0"/>
              <a:t>&gt;(0,0)</a:t>
            </a:r>
            <a:endParaRPr lang="zh-CN" altLang="zh-CN" sz="1800" b="1" dirty="0"/>
          </a:p>
          <a:p>
            <a:pPr marL="0" indent="0">
              <a:buNone/>
            </a:pPr>
            <a:r>
              <a:rPr lang="en-US" altLang="zh-CN" sz="1800" b="1" dirty="0"/>
              <a:t>	</a:t>
            </a:r>
            <a:r>
              <a:rPr lang="en-US" altLang="zh-CN" sz="1800" b="1" dirty="0">
                <a:solidFill>
                  <a:srgbClr val="0000CC"/>
                </a:solidFill>
              </a:rPr>
              <a:t>//</a:t>
            </a:r>
            <a:r>
              <a:rPr lang="zh-CN" altLang="zh-CN" sz="1800" b="1" dirty="0">
                <a:solidFill>
                  <a:srgbClr val="0000CC"/>
                </a:solidFill>
              </a:rPr>
              <a:t>下面两次</a:t>
            </a:r>
            <a:r>
              <a:rPr lang="en-US" altLang="zh-CN" sz="1800" b="1" dirty="0">
                <a:solidFill>
                  <a:srgbClr val="0000CC"/>
                </a:solidFill>
              </a:rPr>
              <a:t>compare</a:t>
            </a:r>
            <a:r>
              <a:rPr lang="zh-CN" altLang="zh-CN" sz="1800" b="1" dirty="0">
                <a:solidFill>
                  <a:srgbClr val="0000CC"/>
                </a:solidFill>
              </a:rPr>
              <a:t>调用都使用了默认模板参数</a:t>
            </a:r>
            <a:r>
              <a:rPr lang="en-US" altLang="zh-CN" sz="1800" b="1" dirty="0">
                <a:solidFill>
                  <a:srgbClr val="0000CC"/>
                </a:solidFill>
              </a:rPr>
              <a:t>double</a:t>
            </a:r>
            <a:endParaRPr lang="zh-CN" altLang="zh-CN" sz="1800" b="1" dirty="0">
              <a:solidFill>
                <a:srgbClr val="0000CC"/>
              </a:solidFill>
            </a:endParaRPr>
          </a:p>
          <a:p>
            <a:pPr marL="0" indent="0">
              <a:buNone/>
            </a:pPr>
            <a:r>
              <a:rPr lang="en-US" altLang="zh-CN" sz="1800" b="1" dirty="0"/>
              <a:t>	</a:t>
            </a:r>
            <a:r>
              <a:rPr lang="en-US" altLang="zh-CN" sz="1800" b="1" dirty="0" err="1"/>
              <a:t>cout</a:t>
            </a:r>
            <a:r>
              <a:rPr lang="en-US" altLang="zh-CN" sz="1800" b="1" dirty="0"/>
              <a:t> &lt;&lt; </a:t>
            </a:r>
            <a:r>
              <a:rPr lang="en-US" altLang="zh-CN" sz="1800" b="1" dirty="0">
                <a:solidFill>
                  <a:srgbClr val="FF0000"/>
                </a:solidFill>
              </a:rPr>
              <a:t>compare(20)</a:t>
            </a:r>
            <a:r>
              <a:rPr lang="en-US" altLang="zh-CN" sz="1800" b="1" dirty="0"/>
              <a:t> &lt;&lt; "\t";		  </a:t>
            </a:r>
            <a:r>
              <a:rPr lang="en-US" altLang="zh-CN" sz="1800" b="1" dirty="0" smtClean="0"/>
              <a:t>	//</a:t>
            </a:r>
            <a:r>
              <a:rPr lang="en-US" altLang="zh-CN" sz="1800" b="1" dirty="0"/>
              <a:t>compare&lt;</a:t>
            </a:r>
            <a:r>
              <a:rPr lang="en-US" altLang="zh-CN" sz="1800" b="1" dirty="0" err="1"/>
              <a:t>int,double</a:t>
            </a:r>
            <a:r>
              <a:rPr lang="en-US" altLang="zh-CN" sz="1800" b="1" dirty="0"/>
              <a:t>&gt;(20,0),  </a:t>
            </a:r>
            <a:endParaRPr lang="zh-CN" altLang="zh-CN" sz="1800" b="1" dirty="0"/>
          </a:p>
          <a:p>
            <a:pPr marL="0" indent="0">
              <a:buNone/>
            </a:pPr>
            <a:r>
              <a:rPr lang="en-US" altLang="zh-CN" sz="1800" b="1" dirty="0"/>
              <a:t>	</a:t>
            </a:r>
            <a:r>
              <a:rPr lang="en-US" altLang="zh-CN" sz="1800" b="1" dirty="0" err="1"/>
              <a:t>cout</a:t>
            </a:r>
            <a:r>
              <a:rPr lang="en-US" altLang="zh-CN" sz="1800" b="1" dirty="0"/>
              <a:t> &lt;&lt; </a:t>
            </a:r>
            <a:r>
              <a:rPr lang="en-US" altLang="zh-CN" sz="1800" b="1" dirty="0">
                <a:solidFill>
                  <a:srgbClr val="FF0000"/>
                </a:solidFill>
              </a:rPr>
              <a:t>compare&lt;</a:t>
            </a:r>
            <a:r>
              <a:rPr lang="en-US" altLang="zh-CN" sz="1800" b="1" dirty="0" err="1">
                <a:solidFill>
                  <a:srgbClr val="FF0000"/>
                </a:solidFill>
              </a:rPr>
              <a:t>int</a:t>
            </a:r>
            <a:r>
              <a:rPr lang="en-US" altLang="zh-CN" sz="1800" b="1" dirty="0">
                <a:solidFill>
                  <a:srgbClr val="FF0000"/>
                </a:solidFill>
              </a:rPr>
              <a:t>&gt;() </a:t>
            </a:r>
            <a:r>
              <a:rPr lang="en-US" altLang="zh-CN" sz="1800" b="1" dirty="0"/>
              <a:t>&lt;&lt; </a:t>
            </a:r>
            <a:r>
              <a:rPr lang="en-US" altLang="zh-CN" sz="1800" b="1" dirty="0" err="1"/>
              <a:t>endl</a:t>
            </a:r>
            <a:r>
              <a:rPr lang="en-US" altLang="zh-CN" sz="1800" b="1" dirty="0"/>
              <a:t>;	  //compare&lt;</a:t>
            </a:r>
            <a:r>
              <a:rPr lang="en-US" altLang="zh-CN" sz="1800" b="1" dirty="0" err="1"/>
              <a:t>int,double</a:t>
            </a:r>
            <a:r>
              <a:rPr lang="en-US" altLang="zh-CN" sz="1800" b="1" dirty="0"/>
              <a:t>&gt;(0,0)	  </a:t>
            </a:r>
            <a:endParaRPr lang="zh-CN" altLang="zh-CN" sz="1800" b="1" dirty="0"/>
          </a:p>
          <a:p>
            <a:pPr marL="0" indent="0">
              <a:buNone/>
            </a:pPr>
            <a:r>
              <a:rPr lang="en-US" altLang="zh-CN" sz="1800" b="1" dirty="0"/>
              <a:t>	//compare();			  //</a:t>
            </a:r>
            <a:r>
              <a:rPr lang="zh-CN" altLang="zh-CN" sz="1800" b="1" dirty="0"/>
              <a:t>错误</a:t>
            </a:r>
            <a:r>
              <a:rPr lang="en-US" altLang="zh-CN" sz="1800" b="1" dirty="0"/>
              <a:t>: </a:t>
            </a:r>
            <a:r>
              <a:rPr lang="zh-CN" altLang="zh-CN" sz="1800" b="1" dirty="0"/>
              <a:t>不能确定模板参数</a:t>
            </a:r>
            <a:r>
              <a:rPr lang="en-US" altLang="zh-CN" sz="1800" b="1" dirty="0"/>
              <a:t>T</a:t>
            </a:r>
            <a:r>
              <a:rPr lang="zh-CN" altLang="zh-CN" sz="1800" b="1" dirty="0"/>
              <a:t>的类型</a:t>
            </a:r>
            <a:r>
              <a:rPr lang="en-US" altLang="zh-CN" sz="1800" b="1" dirty="0"/>
              <a:t>  </a:t>
            </a:r>
            <a:endParaRPr lang="zh-CN" altLang="zh-CN" sz="1800" b="1" dirty="0"/>
          </a:p>
          <a:p>
            <a:pPr marL="0" indent="0">
              <a:buNone/>
            </a:pPr>
            <a:r>
              <a:rPr lang="en-US" altLang="zh-CN" sz="1800" b="1" dirty="0"/>
              <a:t>}</a:t>
            </a:r>
            <a:endParaRPr lang="zh-CN" altLang="zh-CN" sz="1800" b="1" dirty="0"/>
          </a:p>
          <a:p>
            <a:pPr marL="0" indent="0">
              <a:buNone/>
            </a:pPr>
            <a:endParaRPr lang="zh-CN" altLang="en-US" sz="1600" dirty="0"/>
          </a:p>
        </p:txBody>
      </p:sp>
      <p:sp>
        <p:nvSpPr>
          <p:cNvPr id="4"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7.4.2  </a:t>
            </a:r>
            <a:r>
              <a:rPr lang="zh-CN" altLang="zh-CN" sz="3600" b="1" kern="1200" dirty="0">
                <a:solidFill>
                  <a:srgbClr val="C00000"/>
                </a:solidFill>
              </a:rPr>
              <a:t>默认模板</a:t>
            </a:r>
            <a:r>
              <a:rPr lang="zh-CN" altLang="zh-CN" sz="3600" b="1" kern="1200" dirty="0" smtClean="0">
                <a:solidFill>
                  <a:srgbClr val="C00000"/>
                </a:solidFill>
              </a:rPr>
              <a:t>实参</a:t>
            </a:r>
            <a:r>
              <a:rPr lang="en-US" altLang="zh-CN" sz="3600" b="1" kern="1200" dirty="0" smtClean="0">
                <a:solidFill>
                  <a:srgbClr val="C00000"/>
                </a:solidFill>
              </a:rPr>
              <a:t>(C++11)</a:t>
            </a:r>
            <a:endParaRPr lang="zh-CN" altLang="en-US" sz="3600" b="1" kern="1200" dirty="0">
              <a:solidFill>
                <a:srgbClr val="C00000"/>
              </a:solidFill>
            </a:endParaRPr>
          </a:p>
        </p:txBody>
      </p:sp>
      <p:sp>
        <p:nvSpPr>
          <p:cNvPr id="5" name="对话气泡: 矩形 4"/>
          <p:cNvSpPr/>
          <p:nvPr/>
        </p:nvSpPr>
        <p:spPr>
          <a:xfrm>
            <a:off x="4932040" y="2708920"/>
            <a:ext cx="3564904" cy="648072"/>
          </a:xfrm>
          <a:prstGeom prst="wedgeRectCallout">
            <a:avLst>
              <a:gd name="adj1" fmla="val -58592"/>
              <a:gd name="adj2" fmla="val 21198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b="1" dirty="0">
                <a:solidFill>
                  <a:schemeClr val="tx1"/>
                </a:solidFill>
              </a:rPr>
              <a:t>程序运行的结果是：</a:t>
            </a:r>
          </a:p>
          <a:p>
            <a:r>
              <a:rPr lang="en-US" altLang="zh-CN" b="1" dirty="0">
                <a:solidFill>
                  <a:schemeClr val="tx1"/>
                </a:solidFill>
              </a:rPr>
              <a:t>-1	0	1	0</a:t>
            </a:r>
            <a:endParaRPr lang="zh-CN" altLang="zh-CN" b="1" dirty="0">
              <a:solidFill>
                <a:schemeClr val="tx1"/>
              </a:solidFill>
            </a:endParaRPr>
          </a:p>
        </p:txBody>
      </p:sp>
    </p:spTree>
    <p:extLst>
      <p:ext uri="{BB962C8B-B14F-4D97-AF65-F5344CB8AC3E}">
        <p14:creationId xmlns:p14="http://schemas.microsoft.com/office/powerpoint/2010/main" val="115582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 calcmode="lin" valueType="num">
                                      <p:cBhvr additive="base">
                                        <p:cTn id="2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anim calcmode="lin" valueType="num">
                                      <p:cBhvr additive="base">
                                        <p:cTn id="3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anim calcmode="lin" valueType="num">
                                      <p:cBhvr additive="base">
                                        <p:cTn id="3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anim calcmode="lin" valueType="num">
                                      <p:cBhvr additive="base">
                                        <p:cTn id="4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anim calcmode="lin" valueType="num">
                                      <p:cBhvr additive="base">
                                        <p:cTn id="4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down)">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7.4.3  </a:t>
            </a:r>
            <a:r>
              <a:rPr lang="zh-CN" altLang="zh-CN" sz="3600" b="1" kern="1200" dirty="0">
                <a:solidFill>
                  <a:srgbClr val="C00000"/>
                </a:solidFill>
              </a:rPr>
              <a:t>成员模板</a:t>
            </a:r>
            <a:endParaRPr lang="zh-CN" altLang="en-US" sz="3600" b="1" kern="1200" dirty="0">
              <a:solidFill>
                <a:srgbClr val="C00000"/>
              </a:solidFill>
            </a:endParaRPr>
          </a:p>
        </p:txBody>
      </p:sp>
      <p:sp>
        <p:nvSpPr>
          <p:cNvPr id="3" name="内容占位符 2"/>
          <p:cNvSpPr>
            <a:spLocks noGrp="1"/>
          </p:cNvSpPr>
          <p:nvPr>
            <p:ph idx="1"/>
          </p:nvPr>
        </p:nvSpPr>
        <p:spPr>
          <a:xfrm>
            <a:off x="251520" y="1196753"/>
            <a:ext cx="8623212" cy="4464496"/>
          </a:xfrm>
        </p:spPr>
        <p:txBody>
          <a:bodyPr/>
          <a:lstStyle/>
          <a:p>
            <a:pPr marL="0" indent="0">
              <a:buNone/>
            </a:pPr>
            <a:r>
              <a:rPr lang="en-US" altLang="zh-CN" sz="2400" b="1" dirty="0" smtClean="0">
                <a:solidFill>
                  <a:srgbClr val="0000CC"/>
                </a:solidFill>
              </a:rPr>
              <a:t>1. </a:t>
            </a:r>
            <a:r>
              <a:rPr lang="zh-CN" altLang="en-US" sz="2400" b="1" dirty="0" smtClean="0">
                <a:solidFill>
                  <a:srgbClr val="0000CC"/>
                </a:solidFill>
              </a:rPr>
              <a:t>成员</a:t>
            </a:r>
            <a:r>
              <a:rPr lang="zh-CN" altLang="en-US" sz="2400" b="1" dirty="0">
                <a:solidFill>
                  <a:srgbClr val="0000CC"/>
                </a:solidFill>
              </a:rPr>
              <a:t>模板的概念</a:t>
            </a:r>
            <a:endParaRPr lang="en-US" altLang="zh-CN" sz="2400" b="1" dirty="0">
              <a:solidFill>
                <a:srgbClr val="0000CC"/>
              </a:solidFill>
            </a:endParaRPr>
          </a:p>
          <a:p>
            <a:pPr lvl="1"/>
            <a:r>
              <a:rPr lang="zh-CN" altLang="zh-CN" sz="2200" b="1" dirty="0"/>
              <a:t>可以把类（包括普通类和类模板）的某个或某几个成员函数设置为模板，称为成员模板。</a:t>
            </a:r>
            <a:endParaRPr lang="en-US" altLang="zh-CN" sz="2200" b="1" dirty="0"/>
          </a:p>
          <a:p>
            <a:pPr marL="0" indent="0">
              <a:buNone/>
            </a:pPr>
            <a:r>
              <a:rPr lang="en-US" altLang="zh-CN" sz="2400" b="1" dirty="0" smtClean="0">
                <a:solidFill>
                  <a:srgbClr val="0000CC"/>
                </a:solidFill>
              </a:rPr>
              <a:t>2. </a:t>
            </a:r>
            <a:r>
              <a:rPr lang="zh-CN" altLang="en-US" sz="2400" b="1" dirty="0" smtClean="0">
                <a:solidFill>
                  <a:srgbClr val="0000CC"/>
                </a:solidFill>
              </a:rPr>
              <a:t>成员</a:t>
            </a:r>
            <a:r>
              <a:rPr lang="zh-CN" altLang="en-US" sz="2400" b="1" dirty="0">
                <a:solidFill>
                  <a:srgbClr val="0000CC"/>
                </a:solidFill>
              </a:rPr>
              <a:t>模板使用规则</a:t>
            </a:r>
            <a:endParaRPr lang="en-US" altLang="zh-CN" sz="2400" b="1" dirty="0">
              <a:solidFill>
                <a:srgbClr val="0000CC"/>
              </a:solidFill>
            </a:endParaRPr>
          </a:p>
          <a:p>
            <a:pPr lvl="1"/>
            <a:r>
              <a:rPr lang="zh-CN" altLang="zh-CN" sz="2200" b="1" dirty="0"/>
              <a:t>成员模板的定义方法与普通函数模板相同</a:t>
            </a:r>
            <a:r>
              <a:rPr lang="zh-CN" altLang="en-US" sz="2200" b="1" dirty="0"/>
              <a:t>；</a:t>
            </a:r>
            <a:endParaRPr lang="en-US" altLang="zh-CN" sz="2200" b="1" dirty="0"/>
          </a:p>
          <a:p>
            <a:pPr lvl="1"/>
            <a:r>
              <a:rPr lang="zh-CN" altLang="zh-CN" sz="2200" b="1" dirty="0"/>
              <a:t>但</a:t>
            </a:r>
            <a:r>
              <a:rPr lang="zh-CN" altLang="en-US" sz="2200" b="1" dirty="0"/>
              <a:t>是，成员模板</a:t>
            </a:r>
            <a:r>
              <a:rPr lang="zh-CN" altLang="zh-CN" sz="2200" b="1" dirty="0"/>
              <a:t>是类的成员，可以访问类的所有成员，使用与类成员访问权限和作用域限定的相同规则。</a:t>
            </a:r>
            <a:endParaRPr lang="en-US" altLang="zh-CN" sz="2200" b="1" dirty="0"/>
          </a:p>
          <a:p>
            <a:pPr lvl="1"/>
            <a:r>
              <a:rPr lang="zh-CN" altLang="zh-CN" sz="2200" b="1" dirty="0"/>
              <a:t>成员模板不能是虚函数。</a:t>
            </a:r>
            <a:endParaRPr lang="en-US" altLang="zh-CN" sz="2200" b="1" dirty="0"/>
          </a:p>
          <a:p>
            <a:pPr marL="0" indent="0">
              <a:buNone/>
            </a:pPr>
            <a:r>
              <a:rPr lang="zh-CN" altLang="zh-CN" sz="2200" b="1" dirty="0">
                <a:solidFill>
                  <a:srgbClr val="0000CC"/>
                </a:solidFill>
              </a:rPr>
              <a:t>【例</a:t>
            </a:r>
            <a:r>
              <a:rPr lang="en-US" altLang="zh-CN" sz="2200" b="1" dirty="0">
                <a:solidFill>
                  <a:srgbClr val="0000CC"/>
                </a:solidFill>
              </a:rPr>
              <a:t>7-7</a:t>
            </a:r>
            <a:r>
              <a:rPr lang="zh-CN" altLang="zh-CN" sz="2200" b="1" dirty="0">
                <a:solidFill>
                  <a:srgbClr val="0000CC"/>
                </a:solidFill>
              </a:rPr>
              <a:t>】</a:t>
            </a:r>
            <a:r>
              <a:rPr lang="en-US" altLang="zh-CN" sz="2200" b="1" dirty="0" err="1">
                <a:solidFill>
                  <a:srgbClr val="0000CC"/>
                </a:solidFill>
              </a:rPr>
              <a:t>OutArray</a:t>
            </a:r>
            <a:r>
              <a:rPr lang="zh-CN" altLang="zh-CN" sz="2200" b="1" dirty="0">
                <a:solidFill>
                  <a:srgbClr val="0000CC"/>
                </a:solidFill>
              </a:rPr>
              <a:t>是一个数组输出的代理类，为它设计一个成员模板，用于输出指定大小的不同类型数组值。</a:t>
            </a:r>
          </a:p>
          <a:p>
            <a:pPr marL="0" indent="0">
              <a:buNone/>
            </a:pPr>
            <a:endParaRPr lang="zh-CN" altLang="zh-CN" sz="2800" dirty="0"/>
          </a:p>
          <a:p>
            <a:endParaRPr lang="zh-CN" altLang="en-US" sz="2400" dirty="0"/>
          </a:p>
        </p:txBody>
      </p:sp>
    </p:spTree>
    <p:extLst>
      <p:ext uri="{BB962C8B-B14F-4D97-AF65-F5344CB8AC3E}">
        <p14:creationId xmlns:p14="http://schemas.microsoft.com/office/powerpoint/2010/main" val="94569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129954"/>
            <a:ext cx="4069836" cy="4593151"/>
          </a:xfrm>
        </p:spPr>
        <p:txBody>
          <a:bodyPr/>
          <a:lstStyle/>
          <a:p>
            <a:pPr marL="0" lvl="2" indent="0">
              <a:buNone/>
            </a:pPr>
            <a:r>
              <a:rPr lang="en-US" altLang="zh-CN" sz="1600" b="1" dirty="0">
                <a:cs typeface="+mn-cs"/>
              </a:rPr>
              <a:t>//Eg7-7.cpp</a:t>
            </a:r>
            <a:endParaRPr lang="zh-CN" altLang="zh-CN" sz="1600" b="1" dirty="0">
              <a:cs typeface="+mn-cs"/>
            </a:endParaRPr>
          </a:p>
          <a:p>
            <a:pPr marL="0" lvl="2" indent="0">
              <a:buNone/>
            </a:pPr>
            <a:r>
              <a:rPr lang="en-US" altLang="zh-CN" sz="1600" b="1" dirty="0">
                <a:cs typeface="+mn-cs"/>
              </a:rPr>
              <a:t>#include&lt;</a:t>
            </a:r>
            <a:r>
              <a:rPr lang="en-US" altLang="zh-CN" sz="1600" b="1" dirty="0" err="1">
                <a:cs typeface="+mn-cs"/>
              </a:rPr>
              <a:t>iostream</a:t>
            </a:r>
            <a:r>
              <a:rPr lang="en-US" altLang="zh-CN" sz="1600" b="1" dirty="0">
                <a:cs typeface="+mn-cs"/>
              </a:rPr>
              <a:t>&gt;</a:t>
            </a:r>
            <a:endParaRPr lang="zh-CN" altLang="zh-CN" sz="1600" b="1" dirty="0">
              <a:cs typeface="+mn-cs"/>
            </a:endParaRPr>
          </a:p>
          <a:p>
            <a:pPr marL="0" lvl="2" indent="0">
              <a:buNone/>
            </a:pPr>
            <a:r>
              <a:rPr lang="en-US" altLang="zh-CN" sz="1600" b="1" dirty="0">
                <a:cs typeface="+mn-cs"/>
              </a:rPr>
              <a:t>using namespace </a:t>
            </a:r>
            <a:r>
              <a:rPr lang="en-US" altLang="zh-CN" sz="1600" b="1" dirty="0" err="1">
                <a:cs typeface="+mn-cs"/>
              </a:rPr>
              <a:t>std</a:t>
            </a:r>
            <a:r>
              <a:rPr lang="en-US" altLang="zh-CN" sz="1600" b="1" dirty="0">
                <a:cs typeface="+mn-cs"/>
              </a:rPr>
              <a:t>;</a:t>
            </a:r>
            <a:endParaRPr lang="zh-CN" altLang="zh-CN" sz="1600" b="1" dirty="0">
              <a:cs typeface="+mn-cs"/>
            </a:endParaRPr>
          </a:p>
          <a:p>
            <a:pPr marL="0" lvl="2" indent="0">
              <a:buNone/>
            </a:pPr>
            <a:r>
              <a:rPr lang="en-US" altLang="zh-CN" sz="1600" b="1" dirty="0">
                <a:cs typeface="+mn-cs"/>
              </a:rPr>
              <a:t>class </a:t>
            </a:r>
            <a:r>
              <a:rPr lang="en-US" altLang="zh-CN" sz="1600" b="1" dirty="0" err="1">
                <a:cs typeface="+mn-cs"/>
              </a:rPr>
              <a:t>OutArray</a:t>
            </a:r>
            <a:r>
              <a:rPr lang="en-US" altLang="zh-CN" sz="1600" b="1" dirty="0">
                <a:cs typeface="+mn-cs"/>
              </a:rPr>
              <a:t> {</a:t>
            </a:r>
            <a:endParaRPr lang="zh-CN" altLang="zh-CN" sz="1600" b="1" dirty="0">
              <a:cs typeface="+mn-cs"/>
            </a:endParaRPr>
          </a:p>
          <a:p>
            <a:pPr marL="0" lvl="2" indent="0">
              <a:buNone/>
            </a:pPr>
            <a:r>
              <a:rPr lang="en-US" altLang="zh-CN" sz="1600" b="1" dirty="0">
                <a:cs typeface="+mn-cs"/>
              </a:rPr>
              <a:t>public:</a:t>
            </a:r>
            <a:endParaRPr lang="zh-CN" altLang="zh-CN" sz="1600" b="1" dirty="0">
              <a:cs typeface="+mn-cs"/>
            </a:endParaRPr>
          </a:p>
          <a:p>
            <a:pPr marL="0" lvl="2" indent="0">
              <a:buNone/>
            </a:pPr>
            <a:r>
              <a:rPr lang="en-US" altLang="zh-CN" sz="1600" b="1" dirty="0">
                <a:cs typeface="+mn-cs"/>
              </a:rPr>
              <a:t> </a:t>
            </a:r>
            <a:r>
              <a:rPr lang="en-US" altLang="zh-CN" sz="1600" b="1" dirty="0" smtClean="0">
                <a:cs typeface="+mn-cs"/>
              </a:rPr>
              <a:t>   </a:t>
            </a:r>
            <a:r>
              <a:rPr lang="en-US" altLang="zh-CN" sz="1600" b="1" dirty="0" err="1" smtClean="0">
                <a:cs typeface="+mn-cs"/>
              </a:rPr>
              <a:t>OutArray</a:t>
            </a:r>
            <a:r>
              <a:rPr lang="en-US" altLang="zh-CN" sz="1600" b="1" dirty="0" smtClean="0">
                <a:cs typeface="+mn-cs"/>
              </a:rPr>
              <a:t>(</a:t>
            </a:r>
            <a:r>
              <a:rPr lang="en-US" altLang="zh-CN" sz="1600" b="1" dirty="0" err="1" smtClean="0">
                <a:cs typeface="+mn-cs"/>
              </a:rPr>
              <a:t>ostream</a:t>
            </a:r>
            <a:r>
              <a:rPr lang="en-US" altLang="zh-CN" sz="1600" b="1" dirty="0">
                <a:cs typeface="+mn-cs"/>
              </a:rPr>
              <a:t>&amp; o = </a:t>
            </a:r>
            <a:r>
              <a:rPr lang="en-US" altLang="zh-CN" sz="1600" b="1" dirty="0" err="1">
                <a:cs typeface="+mn-cs"/>
              </a:rPr>
              <a:t>cout</a:t>
            </a:r>
            <a:r>
              <a:rPr lang="en-US" altLang="zh-CN" sz="1600" b="1" dirty="0">
                <a:cs typeface="+mn-cs"/>
              </a:rPr>
              <a:t>) :</a:t>
            </a:r>
            <a:r>
              <a:rPr lang="en-US" altLang="zh-CN" sz="1600" b="1" dirty="0" err="1">
                <a:cs typeface="+mn-cs"/>
              </a:rPr>
              <a:t>os</a:t>
            </a:r>
            <a:r>
              <a:rPr lang="en-US" altLang="zh-CN" sz="1600" b="1" dirty="0">
                <a:cs typeface="+mn-cs"/>
              </a:rPr>
              <a:t>(o) {}   </a:t>
            </a:r>
            <a:endParaRPr lang="zh-CN" altLang="zh-CN" sz="1600" b="1" dirty="0">
              <a:cs typeface="+mn-cs"/>
            </a:endParaRPr>
          </a:p>
          <a:p>
            <a:pPr marL="0" lvl="2" indent="0">
              <a:buNone/>
            </a:pPr>
            <a:r>
              <a:rPr lang="en-US" altLang="zh-CN" sz="1600" b="1" dirty="0">
                <a:solidFill>
                  <a:schemeClr val="accent2"/>
                </a:solidFill>
                <a:cs typeface="+mn-cs"/>
              </a:rPr>
              <a:t> </a:t>
            </a:r>
            <a:r>
              <a:rPr lang="en-US" altLang="zh-CN" sz="1600" b="1" dirty="0" smtClean="0">
                <a:solidFill>
                  <a:schemeClr val="accent2"/>
                </a:solidFill>
                <a:cs typeface="+mn-cs"/>
              </a:rPr>
              <a:t>   template&lt;</a:t>
            </a:r>
            <a:r>
              <a:rPr lang="en-US" altLang="zh-CN" sz="1600" b="1" dirty="0" err="1" smtClean="0">
                <a:solidFill>
                  <a:schemeClr val="accent2"/>
                </a:solidFill>
                <a:cs typeface="+mn-cs"/>
              </a:rPr>
              <a:t>typename</a:t>
            </a:r>
            <a:r>
              <a:rPr lang="en-US" altLang="zh-CN" sz="1600" b="1" dirty="0" smtClean="0">
                <a:solidFill>
                  <a:schemeClr val="accent2"/>
                </a:solidFill>
                <a:cs typeface="+mn-cs"/>
              </a:rPr>
              <a:t> </a:t>
            </a:r>
            <a:r>
              <a:rPr lang="en-US" altLang="zh-CN" sz="1600" b="1" dirty="0">
                <a:solidFill>
                  <a:schemeClr val="accent2"/>
                </a:solidFill>
                <a:cs typeface="+mn-cs"/>
              </a:rPr>
              <a:t>T&gt; void operator()(T *a, </a:t>
            </a:r>
            <a:r>
              <a:rPr lang="en-US" altLang="zh-CN" sz="1600" b="1" dirty="0" err="1">
                <a:solidFill>
                  <a:schemeClr val="accent2"/>
                </a:solidFill>
                <a:cs typeface="+mn-cs"/>
              </a:rPr>
              <a:t>int</a:t>
            </a:r>
            <a:r>
              <a:rPr lang="en-US" altLang="zh-CN" sz="1600" b="1" dirty="0">
                <a:solidFill>
                  <a:schemeClr val="accent2"/>
                </a:solidFill>
                <a:cs typeface="+mn-cs"/>
              </a:rPr>
              <a:t> n) {</a:t>
            </a:r>
            <a:endParaRPr lang="zh-CN" altLang="zh-CN" sz="1600" b="1" dirty="0">
              <a:solidFill>
                <a:schemeClr val="accent2"/>
              </a:solidFill>
              <a:cs typeface="+mn-cs"/>
            </a:endParaRPr>
          </a:p>
          <a:p>
            <a:pPr marL="0" lvl="2" indent="0">
              <a:buNone/>
            </a:pPr>
            <a:r>
              <a:rPr lang="en-US" altLang="zh-CN" sz="1600" b="1" dirty="0">
                <a:solidFill>
                  <a:schemeClr val="accent2"/>
                </a:solidFill>
                <a:cs typeface="+mn-cs"/>
              </a:rPr>
              <a:t>	</a:t>
            </a:r>
            <a:r>
              <a:rPr lang="en-US" altLang="zh-CN" sz="1600" b="1" dirty="0" smtClean="0">
                <a:solidFill>
                  <a:schemeClr val="accent2"/>
                </a:solidFill>
                <a:cs typeface="+mn-cs"/>
              </a:rPr>
              <a:t>for </a:t>
            </a:r>
            <a:r>
              <a:rPr lang="en-US" altLang="zh-CN" sz="1600" b="1" dirty="0">
                <a:solidFill>
                  <a:schemeClr val="accent2"/>
                </a:solidFill>
                <a:cs typeface="+mn-cs"/>
              </a:rPr>
              <a:t>(</a:t>
            </a:r>
            <a:r>
              <a:rPr lang="en-US" altLang="zh-CN" sz="1600" b="1" dirty="0" err="1">
                <a:solidFill>
                  <a:schemeClr val="accent2"/>
                </a:solidFill>
                <a:cs typeface="+mn-cs"/>
              </a:rPr>
              <a:t>int</a:t>
            </a:r>
            <a:r>
              <a:rPr lang="en-US" altLang="zh-CN" sz="1600" b="1" dirty="0">
                <a:solidFill>
                  <a:schemeClr val="accent2"/>
                </a:solidFill>
                <a:cs typeface="+mn-cs"/>
              </a:rPr>
              <a:t> </a:t>
            </a:r>
            <a:r>
              <a:rPr lang="en-US" altLang="zh-CN" sz="1600" b="1" dirty="0" err="1">
                <a:solidFill>
                  <a:schemeClr val="accent2"/>
                </a:solidFill>
                <a:cs typeface="+mn-cs"/>
              </a:rPr>
              <a:t>i</a:t>
            </a:r>
            <a:r>
              <a:rPr lang="en-US" altLang="zh-CN" sz="1600" b="1" dirty="0">
                <a:solidFill>
                  <a:schemeClr val="accent2"/>
                </a:solidFill>
                <a:cs typeface="+mn-cs"/>
              </a:rPr>
              <a:t> = 0; </a:t>
            </a:r>
            <a:r>
              <a:rPr lang="en-US" altLang="zh-CN" sz="1600" b="1" dirty="0" err="1">
                <a:solidFill>
                  <a:schemeClr val="accent2"/>
                </a:solidFill>
                <a:cs typeface="+mn-cs"/>
              </a:rPr>
              <a:t>i</a:t>
            </a:r>
            <a:r>
              <a:rPr lang="en-US" altLang="zh-CN" sz="1600" b="1" dirty="0">
                <a:solidFill>
                  <a:schemeClr val="accent2"/>
                </a:solidFill>
                <a:cs typeface="+mn-cs"/>
              </a:rPr>
              <a:t> &lt; n; </a:t>
            </a:r>
            <a:r>
              <a:rPr lang="en-US" altLang="zh-CN" sz="1600" b="1" dirty="0" err="1">
                <a:solidFill>
                  <a:schemeClr val="accent2"/>
                </a:solidFill>
                <a:cs typeface="+mn-cs"/>
              </a:rPr>
              <a:t>i</a:t>
            </a:r>
            <a:r>
              <a:rPr lang="en-US" altLang="zh-CN" sz="1600" b="1" dirty="0">
                <a:solidFill>
                  <a:schemeClr val="accent2"/>
                </a:solidFill>
                <a:cs typeface="+mn-cs"/>
              </a:rPr>
              <a:t>++) </a:t>
            </a:r>
            <a:endParaRPr lang="zh-CN" altLang="zh-CN" sz="1600" b="1" dirty="0">
              <a:solidFill>
                <a:schemeClr val="accent2"/>
              </a:solidFill>
              <a:cs typeface="+mn-cs"/>
            </a:endParaRPr>
          </a:p>
          <a:p>
            <a:pPr marL="0" lvl="2" indent="0">
              <a:buNone/>
            </a:pPr>
            <a:r>
              <a:rPr lang="en-US" altLang="zh-CN" sz="1600" b="1" dirty="0">
                <a:solidFill>
                  <a:schemeClr val="accent2"/>
                </a:solidFill>
                <a:cs typeface="+mn-cs"/>
              </a:rPr>
              <a:t>	 </a:t>
            </a:r>
            <a:r>
              <a:rPr lang="en-US" altLang="zh-CN" sz="1600" b="1" dirty="0" smtClean="0">
                <a:solidFill>
                  <a:schemeClr val="accent2"/>
                </a:solidFill>
                <a:cs typeface="+mn-cs"/>
              </a:rPr>
              <a:t>   </a:t>
            </a:r>
            <a:r>
              <a:rPr lang="en-US" altLang="zh-CN" sz="1600" b="1" dirty="0" err="1" smtClean="0">
                <a:solidFill>
                  <a:schemeClr val="accent2"/>
                </a:solidFill>
                <a:cs typeface="+mn-cs"/>
              </a:rPr>
              <a:t>os</a:t>
            </a:r>
            <a:r>
              <a:rPr lang="en-US" altLang="zh-CN" sz="1600" b="1" dirty="0" smtClean="0">
                <a:solidFill>
                  <a:schemeClr val="accent2"/>
                </a:solidFill>
                <a:cs typeface="+mn-cs"/>
              </a:rPr>
              <a:t> </a:t>
            </a:r>
            <a:r>
              <a:rPr lang="en-US" altLang="zh-CN" sz="1600" b="1" dirty="0">
                <a:solidFill>
                  <a:schemeClr val="accent2"/>
                </a:solidFill>
                <a:cs typeface="+mn-cs"/>
              </a:rPr>
              <a:t>&lt;&lt; a[</a:t>
            </a:r>
            <a:r>
              <a:rPr lang="en-US" altLang="zh-CN" sz="1600" b="1" dirty="0" err="1">
                <a:solidFill>
                  <a:schemeClr val="accent2"/>
                </a:solidFill>
                <a:cs typeface="+mn-cs"/>
              </a:rPr>
              <a:t>i</a:t>
            </a:r>
            <a:r>
              <a:rPr lang="en-US" altLang="zh-CN" sz="1600" b="1" dirty="0">
                <a:solidFill>
                  <a:schemeClr val="accent2"/>
                </a:solidFill>
                <a:cs typeface="+mn-cs"/>
              </a:rPr>
              <a:t>] &lt;&lt; "\t";</a:t>
            </a:r>
            <a:endParaRPr lang="zh-CN" altLang="zh-CN" sz="1600" b="1" dirty="0">
              <a:solidFill>
                <a:schemeClr val="accent2"/>
              </a:solidFill>
              <a:cs typeface="+mn-cs"/>
            </a:endParaRPr>
          </a:p>
          <a:p>
            <a:pPr marL="0" lvl="2" indent="0">
              <a:buNone/>
            </a:pPr>
            <a:r>
              <a:rPr lang="en-US" altLang="zh-CN" sz="1600" b="1" dirty="0">
                <a:solidFill>
                  <a:schemeClr val="accent2"/>
                </a:solidFill>
                <a:cs typeface="+mn-cs"/>
              </a:rPr>
              <a:t>	</a:t>
            </a:r>
            <a:r>
              <a:rPr lang="en-US" altLang="zh-CN" sz="1600" b="1" dirty="0" err="1" smtClean="0">
                <a:solidFill>
                  <a:schemeClr val="accent2"/>
                </a:solidFill>
                <a:cs typeface="+mn-cs"/>
              </a:rPr>
              <a:t>os</a:t>
            </a:r>
            <a:r>
              <a:rPr lang="en-US" altLang="zh-CN" sz="1600" b="1" dirty="0" smtClean="0">
                <a:solidFill>
                  <a:schemeClr val="accent2"/>
                </a:solidFill>
                <a:cs typeface="+mn-cs"/>
              </a:rPr>
              <a:t> </a:t>
            </a:r>
            <a:r>
              <a:rPr lang="en-US" altLang="zh-CN" sz="1600" b="1" dirty="0">
                <a:solidFill>
                  <a:schemeClr val="accent2"/>
                </a:solidFill>
                <a:cs typeface="+mn-cs"/>
              </a:rPr>
              <a:t>&lt;&lt; </a:t>
            </a:r>
            <a:r>
              <a:rPr lang="en-US" altLang="zh-CN" sz="1600" b="1" dirty="0" err="1">
                <a:solidFill>
                  <a:schemeClr val="accent2"/>
                </a:solidFill>
                <a:cs typeface="+mn-cs"/>
              </a:rPr>
              <a:t>endl</a:t>
            </a:r>
            <a:r>
              <a:rPr lang="en-US" altLang="zh-CN" sz="1600" b="1" dirty="0">
                <a:solidFill>
                  <a:schemeClr val="accent2"/>
                </a:solidFill>
                <a:cs typeface="+mn-cs"/>
              </a:rPr>
              <a:t>;</a:t>
            </a:r>
            <a:endParaRPr lang="zh-CN" altLang="zh-CN" sz="1600" b="1" dirty="0">
              <a:solidFill>
                <a:schemeClr val="accent2"/>
              </a:solidFill>
              <a:cs typeface="+mn-cs"/>
            </a:endParaRPr>
          </a:p>
          <a:p>
            <a:pPr marL="0" lvl="2" indent="0">
              <a:buNone/>
            </a:pPr>
            <a:r>
              <a:rPr lang="en-US" altLang="zh-CN" sz="1600" b="1" dirty="0" smtClean="0">
                <a:solidFill>
                  <a:schemeClr val="accent2"/>
                </a:solidFill>
                <a:cs typeface="+mn-cs"/>
              </a:rPr>
              <a:t>     }</a:t>
            </a:r>
            <a:endParaRPr lang="zh-CN" altLang="zh-CN" sz="1600" b="1" dirty="0">
              <a:solidFill>
                <a:schemeClr val="accent2"/>
              </a:solidFill>
              <a:cs typeface="+mn-cs"/>
            </a:endParaRPr>
          </a:p>
          <a:p>
            <a:pPr marL="0" lvl="2" indent="0">
              <a:buNone/>
            </a:pPr>
            <a:r>
              <a:rPr lang="en-US" altLang="zh-CN" sz="1600" b="1" dirty="0">
                <a:cs typeface="+mn-cs"/>
              </a:rPr>
              <a:t>private:</a:t>
            </a:r>
            <a:endParaRPr lang="zh-CN" altLang="zh-CN" sz="1600" b="1" dirty="0">
              <a:cs typeface="+mn-cs"/>
            </a:endParaRPr>
          </a:p>
          <a:p>
            <a:pPr marL="0" lvl="2" indent="0">
              <a:buNone/>
            </a:pPr>
            <a:r>
              <a:rPr lang="en-US" altLang="zh-CN" sz="1600" b="1" dirty="0">
                <a:cs typeface="+mn-cs"/>
              </a:rPr>
              <a:t> </a:t>
            </a:r>
            <a:r>
              <a:rPr lang="en-US" altLang="zh-CN" sz="1600" b="1" dirty="0" smtClean="0">
                <a:cs typeface="+mn-cs"/>
              </a:rPr>
              <a:t>   </a:t>
            </a:r>
            <a:r>
              <a:rPr lang="en-US" altLang="zh-CN" sz="1600" b="1" dirty="0" err="1" smtClean="0">
                <a:cs typeface="+mn-cs"/>
              </a:rPr>
              <a:t>ostream</a:t>
            </a:r>
            <a:r>
              <a:rPr lang="en-US" altLang="zh-CN" sz="1600" b="1" dirty="0" smtClean="0">
                <a:cs typeface="+mn-cs"/>
              </a:rPr>
              <a:t> </a:t>
            </a:r>
            <a:r>
              <a:rPr lang="en-US" altLang="zh-CN" sz="1600" b="1" dirty="0">
                <a:cs typeface="+mn-cs"/>
              </a:rPr>
              <a:t>&amp;</a:t>
            </a:r>
            <a:r>
              <a:rPr lang="en-US" altLang="zh-CN" sz="1600" b="1" dirty="0" err="1">
                <a:cs typeface="+mn-cs"/>
              </a:rPr>
              <a:t>os</a:t>
            </a:r>
            <a:r>
              <a:rPr lang="en-US" altLang="zh-CN" sz="1600" b="1" dirty="0">
                <a:cs typeface="+mn-cs"/>
              </a:rPr>
              <a:t>;</a:t>
            </a:r>
            <a:endParaRPr lang="zh-CN" altLang="zh-CN" sz="1600" b="1" dirty="0">
              <a:cs typeface="+mn-cs"/>
            </a:endParaRPr>
          </a:p>
          <a:p>
            <a:pPr marL="0" lvl="2" indent="0">
              <a:buNone/>
            </a:pPr>
            <a:r>
              <a:rPr lang="en-US" altLang="zh-CN" sz="1600" b="1" dirty="0">
                <a:cs typeface="+mn-cs"/>
              </a:rPr>
              <a:t>};</a:t>
            </a:r>
            <a:endParaRPr lang="zh-CN" altLang="zh-CN" sz="1600" b="1" dirty="0">
              <a:cs typeface="+mn-cs"/>
            </a:endParaRPr>
          </a:p>
          <a:p>
            <a:pPr marL="0" indent="0">
              <a:buNone/>
            </a:pPr>
            <a:endParaRPr lang="zh-CN" altLang="en-US" sz="2000" dirty="0"/>
          </a:p>
        </p:txBody>
      </p:sp>
      <p:sp>
        <p:nvSpPr>
          <p:cNvPr id="4" name="标题 1"/>
          <p:cNvSpPr>
            <a:spLocks noGrp="1"/>
          </p:cNvSpPr>
          <p:nvPr>
            <p:ph type="title"/>
          </p:nvPr>
        </p:nvSpPr>
        <p:spPr>
          <a:xfrm>
            <a:off x="457200" y="73672"/>
            <a:ext cx="82296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7.4.3  </a:t>
            </a:r>
            <a:r>
              <a:rPr lang="zh-CN" altLang="zh-CN" sz="3600" b="1" kern="1200" dirty="0">
                <a:solidFill>
                  <a:srgbClr val="C00000"/>
                </a:solidFill>
              </a:rPr>
              <a:t>成员模板</a:t>
            </a:r>
            <a:endParaRPr lang="zh-CN" altLang="en-US" sz="3600" b="1" kern="1200" dirty="0">
              <a:solidFill>
                <a:srgbClr val="C00000"/>
              </a:solidFill>
            </a:endParaRPr>
          </a:p>
        </p:txBody>
      </p:sp>
      <p:sp>
        <p:nvSpPr>
          <p:cNvPr id="2" name="文本框 1"/>
          <p:cNvSpPr txBox="1"/>
          <p:nvPr/>
        </p:nvSpPr>
        <p:spPr>
          <a:xfrm>
            <a:off x="107504" y="1052736"/>
            <a:ext cx="8784976" cy="1077218"/>
          </a:xfrm>
          <a:prstGeom prst="rect">
            <a:avLst/>
          </a:prstGeom>
          <a:noFill/>
        </p:spPr>
        <p:txBody>
          <a:bodyPr wrap="square" rtlCol="0">
            <a:spAutoFit/>
          </a:bodyPr>
          <a:lstStyle/>
          <a:p>
            <a:r>
              <a:rPr lang="zh-CN" altLang="en-US" sz="2400" b="1" dirty="0">
                <a:solidFill>
                  <a:srgbClr val="0000CC"/>
                </a:solidFill>
              </a:rPr>
              <a:t>问题分析</a:t>
            </a:r>
            <a:endParaRPr lang="en-US" altLang="zh-CN" sz="2400" b="1" dirty="0">
              <a:solidFill>
                <a:srgbClr val="0000CC"/>
              </a:solidFill>
            </a:endParaRPr>
          </a:p>
          <a:p>
            <a:pPr lvl="1"/>
            <a:r>
              <a:rPr lang="zh-CN" altLang="zh-CN" sz="2000" b="1" dirty="0"/>
              <a:t>重载</a:t>
            </a:r>
            <a:r>
              <a:rPr lang="en-US" altLang="zh-CN" sz="2000" b="1" dirty="0" err="1"/>
              <a:t>OutArray</a:t>
            </a:r>
            <a:r>
              <a:rPr lang="zh-CN" altLang="zh-CN" sz="2000" b="1" dirty="0"/>
              <a:t>类的函数调用运算符函数</a:t>
            </a:r>
            <a:r>
              <a:rPr lang="en-US" altLang="zh-CN" sz="2000" b="1" dirty="0"/>
              <a:t>operator()</a:t>
            </a:r>
            <a:r>
              <a:rPr lang="zh-CN" altLang="zh-CN" sz="2000" b="1" dirty="0"/>
              <a:t>为成员模板，接收模板数组参数，并输出该数组中的数据元素</a:t>
            </a:r>
            <a:endParaRPr lang="zh-CN" altLang="en-US" sz="2000" dirty="0"/>
          </a:p>
        </p:txBody>
      </p:sp>
      <p:sp>
        <p:nvSpPr>
          <p:cNvPr id="5" name="内容占位符 2"/>
          <p:cNvSpPr txBox="1">
            <a:spLocks/>
          </p:cNvSpPr>
          <p:nvPr/>
        </p:nvSpPr>
        <p:spPr bwMode="auto">
          <a:xfrm>
            <a:off x="4307107" y="2420888"/>
            <a:ext cx="4823520" cy="3591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800" b="1" kern="0" dirty="0" smtClean="0"/>
              <a:t>void main() {</a:t>
            </a:r>
            <a:endParaRPr lang="zh-CN" altLang="zh-CN" sz="1800" b="1" kern="0" dirty="0" smtClean="0"/>
          </a:p>
          <a:p>
            <a:pPr marL="0" indent="0">
              <a:buFontTx/>
              <a:buNone/>
            </a:pPr>
            <a:r>
              <a:rPr lang="en-US" altLang="zh-CN" sz="1800" b="1" kern="0" dirty="0"/>
              <a:t> </a:t>
            </a:r>
            <a:r>
              <a:rPr lang="en-US" altLang="zh-CN" sz="1800" b="1" kern="0" dirty="0" smtClean="0"/>
              <a:t>   double d[] = { 1.2,3.4,5.6,8,9,21 };</a:t>
            </a:r>
            <a:endParaRPr lang="zh-CN" altLang="zh-CN" sz="1800" b="1" kern="0" dirty="0" smtClean="0"/>
          </a:p>
          <a:p>
            <a:pPr marL="0" indent="0">
              <a:buFontTx/>
              <a:buNone/>
            </a:pPr>
            <a:r>
              <a:rPr lang="en-US" altLang="zh-CN" sz="1800" b="1" kern="0" dirty="0"/>
              <a:t> </a:t>
            </a:r>
            <a:r>
              <a:rPr lang="en-US" altLang="zh-CN" sz="1800" b="1" kern="0" dirty="0" smtClean="0"/>
              <a:t>   char *c[] = { "</a:t>
            </a:r>
            <a:r>
              <a:rPr lang="en-US" altLang="zh-CN" sz="1800" b="1" kern="0" dirty="0" err="1" smtClean="0"/>
              <a:t>abc</a:t>
            </a:r>
            <a:r>
              <a:rPr lang="en-US" altLang="zh-CN" sz="1800" b="1" kern="0" dirty="0" smtClean="0"/>
              <a:t>","</a:t>
            </a:r>
            <a:r>
              <a:rPr lang="en-US" altLang="zh-CN" sz="1800" b="1" kern="0" dirty="0" err="1" smtClean="0"/>
              <a:t>efg</a:t>
            </a:r>
            <a:r>
              <a:rPr lang="en-US" altLang="zh-CN" sz="1800" b="1" kern="0" dirty="0" smtClean="0"/>
              <a:t>","</a:t>
            </a:r>
            <a:r>
              <a:rPr lang="en-US" altLang="zh-CN" sz="1800" b="1" kern="0" dirty="0" err="1" smtClean="0"/>
              <a:t>der","aa</a:t>
            </a:r>
            <a:r>
              <a:rPr lang="en-US" altLang="zh-CN" sz="1800" b="1" kern="0" dirty="0" smtClean="0"/>
              <a:t>" };</a:t>
            </a:r>
            <a:endParaRPr lang="zh-CN" altLang="zh-CN" sz="1800" b="1" kern="0" dirty="0" smtClean="0"/>
          </a:p>
          <a:p>
            <a:pPr marL="0" indent="0">
              <a:buFontTx/>
              <a:buNone/>
            </a:pPr>
            <a:r>
              <a:rPr lang="en-US" altLang="zh-CN" sz="1800" b="1" kern="0" dirty="0"/>
              <a:t> </a:t>
            </a:r>
            <a:r>
              <a:rPr lang="en-US" altLang="zh-CN" sz="1800" b="1" kern="0" dirty="0" smtClean="0"/>
              <a:t>   </a:t>
            </a:r>
            <a:r>
              <a:rPr lang="en-US" altLang="zh-CN" sz="1800" b="1" kern="0" dirty="0" err="1" smtClean="0"/>
              <a:t>OutArray</a:t>
            </a:r>
            <a:r>
              <a:rPr lang="en-US" altLang="zh-CN" sz="1800" b="1" kern="0" dirty="0" smtClean="0"/>
              <a:t> out;   //</a:t>
            </a:r>
            <a:r>
              <a:rPr lang="zh-CN" altLang="zh-CN" sz="1800" b="1" kern="0" dirty="0" smtClean="0"/>
              <a:t>定义</a:t>
            </a:r>
            <a:r>
              <a:rPr lang="en-US" altLang="zh-CN" sz="1800" b="1" kern="0" dirty="0" err="1" smtClean="0"/>
              <a:t>OutArray</a:t>
            </a:r>
            <a:r>
              <a:rPr lang="zh-CN" altLang="zh-CN" sz="1800" b="1" kern="0" dirty="0" smtClean="0"/>
              <a:t>类对象</a:t>
            </a:r>
          </a:p>
          <a:p>
            <a:pPr marL="0" indent="0">
              <a:buFontTx/>
              <a:buNone/>
            </a:pPr>
            <a:r>
              <a:rPr lang="en-US" altLang="zh-CN" sz="1800" b="1" kern="0" dirty="0"/>
              <a:t> </a:t>
            </a:r>
            <a:r>
              <a:rPr lang="en-US" altLang="zh-CN" sz="1800" b="1" kern="0" dirty="0" smtClean="0"/>
              <a:t>   out(d,6);                    </a:t>
            </a:r>
          </a:p>
          <a:p>
            <a:pPr marL="0" indent="0">
              <a:buFontTx/>
              <a:buNone/>
            </a:pPr>
            <a:r>
              <a:rPr lang="en-US" altLang="zh-CN" sz="1800" b="1" kern="0" dirty="0" smtClean="0"/>
              <a:t>    //</a:t>
            </a:r>
            <a:r>
              <a:rPr lang="zh-CN" altLang="zh-CN" sz="1800" b="1" kern="0" dirty="0" smtClean="0"/>
              <a:t>实例化</a:t>
            </a:r>
            <a:r>
              <a:rPr lang="en-US" altLang="zh-CN" sz="1800" b="1" kern="0" dirty="0" err="1" smtClean="0"/>
              <a:t>OutArray</a:t>
            </a:r>
            <a:r>
              <a:rPr lang="en-US" altLang="zh-CN" sz="1800" b="1" kern="0" dirty="0" smtClean="0"/>
              <a:t>::operator(double *,</a:t>
            </a:r>
            <a:r>
              <a:rPr lang="en-US" altLang="zh-CN" sz="1800" b="1" kern="0" dirty="0" err="1" smtClean="0"/>
              <a:t>int</a:t>
            </a:r>
            <a:r>
              <a:rPr lang="en-US" altLang="zh-CN" sz="1800" b="1" kern="0" dirty="0" smtClean="0"/>
              <a:t>)</a:t>
            </a:r>
            <a:endParaRPr lang="zh-CN" altLang="zh-CN" sz="1800" b="1" kern="0" dirty="0" smtClean="0"/>
          </a:p>
          <a:p>
            <a:pPr marL="0" indent="0">
              <a:buFontTx/>
              <a:buNone/>
            </a:pPr>
            <a:r>
              <a:rPr lang="en-US" altLang="zh-CN" sz="1800" b="1" kern="0" dirty="0"/>
              <a:t> </a:t>
            </a:r>
            <a:r>
              <a:rPr lang="en-US" altLang="zh-CN" sz="1800" b="1" kern="0" dirty="0" smtClean="0"/>
              <a:t>   out(c,4);                     </a:t>
            </a:r>
          </a:p>
          <a:p>
            <a:pPr marL="0" indent="0">
              <a:buFontTx/>
              <a:buNone/>
            </a:pPr>
            <a:r>
              <a:rPr lang="en-US" altLang="zh-CN" sz="1800" b="1" kern="0" dirty="0" smtClean="0"/>
              <a:t>    //</a:t>
            </a:r>
            <a:r>
              <a:rPr lang="zh-CN" altLang="zh-CN" sz="1800" b="1" kern="0" dirty="0" smtClean="0"/>
              <a:t>实例化</a:t>
            </a:r>
            <a:r>
              <a:rPr lang="en-US" altLang="zh-CN" sz="1800" b="1" kern="0" dirty="0" err="1" smtClean="0"/>
              <a:t>OutArray</a:t>
            </a:r>
            <a:r>
              <a:rPr lang="en-US" altLang="zh-CN" sz="1800" b="1" kern="0" dirty="0" smtClean="0"/>
              <a:t>::operator(double *,</a:t>
            </a:r>
            <a:r>
              <a:rPr lang="en-US" altLang="zh-CN" sz="1800" b="1" kern="0" dirty="0" err="1" smtClean="0"/>
              <a:t>int</a:t>
            </a:r>
            <a:r>
              <a:rPr lang="en-US" altLang="zh-CN" sz="1800" b="1" kern="0" dirty="0" smtClean="0"/>
              <a:t>)</a:t>
            </a:r>
            <a:endParaRPr lang="zh-CN" altLang="zh-CN" sz="1800" b="1" kern="0" dirty="0" smtClean="0"/>
          </a:p>
          <a:p>
            <a:pPr marL="0" indent="0">
              <a:buFontTx/>
              <a:buNone/>
            </a:pPr>
            <a:r>
              <a:rPr lang="en-US" altLang="zh-CN" sz="1800" b="1" kern="0" dirty="0" smtClean="0"/>
              <a:t>}</a:t>
            </a:r>
            <a:endParaRPr lang="zh-CN" altLang="zh-CN" sz="1800" b="1" kern="0" dirty="0" smtClean="0"/>
          </a:p>
          <a:p>
            <a:pPr marL="0" indent="0">
              <a:buFontTx/>
              <a:buNone/>
            </a:pPr>
            <a:endParaRPr lang="zh-CN" altLang="en-US" sz="2400" kern="0" dirty="0"/>
          </a:p>
        </p:txBody>
      </p:sp>
      <p:sp>
        <p:nvSpPr>
          <p:cNvPr id="6" name="对话气泡: 矩形 4"/>
          <p:cNvSpPr/>
          <p:nvPr/>
        </p:nvSpPr>
        <p:spPr>
          <a:xfrm>
            <a:off x="3777712" y="5730370"/>
            <a:ext cx="5089653" cy="898835"/>
          </a:xfrm>
          <a:prstGeom prst="wedgeRectCallout">
            <a:avLst>
              <a:gd name="adj1" fmla="val -18411"/>
              <a:gd name="adj2" fmla="val -1259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b="1" dirty="0">
                <a:solidFill>
                  <a:schemeClr val="tx1"/>
                </a:solidFill>
              </a:rPr>
              <a:t>程序运行结果如下：</a:t>
            </a:r>
          </a:p>
          <a:p>
            <a:r>
              <a:rPr lang="en-US" altLang="zh-CN" b="1" dirty="0">
                <a:solidFill>
                  <a:schemeClr val="tx1"/>
                </a:solidFill>
              </a:rPr>
              <a:t>1.2	3.4	5.6	8	9	</a:t>
            </a:r>
            <a:r>
              <a:rPr lang="en-US" altLang="zh-CN" b="1" dirty="0" smtClean="0">
                <a:solidFill>
                  <a:schemeClr val="tx1"/>
                </a:solidFill>
              </a:rPr>
              <a:t>21</a:t>
            </a:r>
            <a:endParaRPr lang="zh-CN" altLang="zh-CN" b="1" dirty="0">
              <a:solidFill>
                <a:schemeClr val="tx1"/>
              </a:solidFill>
            </a:endParaRPr>
          </a:p>
          <a:p>
            <a:r>
              <a:rPr lang="en-US" altLang="zh-CN" b="1" dirty="0" err="1">
                <a:solidFill>
                  <a:schemeClr val="tx1"/>
                </a:solidFill>
              </a:rPr>
              <a:t>abc</a:t>
            </a:r>
            <a:r>
              <a:rPr lang="en-US" altLang="zh-CN" b="1" dirty="0">
                <a:solidFill>
                  <a:schemeClr val="tx1"/>
                </a:solidFill>
              </a:rPr>
              <a:t>	</a:t>
            </a:r>
            <a:r>
              <a:rPr lang="en-US" altLang="zh-CN" b="1" dirty="0" err="1">
                <a:solidFill>
                  <a:schemeClr val="tx1"/>
                </a:solidFill>
              </a:rPr>
              <a:t>efg</a:t>
            </a:r>
            <a:r>
              <a:rPr lang="en-US" altLang="zh-CN" b="1" dirty="0">
                <a:solidFill>
                  <a:schemeClr val="tx1"/>
                </a:solidFill>
              </a:rPr>
              <a:t>	der	aa</a:t>
            </a:r>
            <a:endParaRPr lang="zh-CN" altLang="zh-CN" b="1" dirty="0">
              <a:solidFill>
                <a:schemeClr val="tx1"/>
              </a:solidFill>
            </a:endParaRPr>
          </a:p>
        </p:txBody>
      </p:sp>
    </p:spTree>
    <p:extLst>
      <p:ext uri="{BB962C8B-B14F-4D97-AF65-F5344CB8AC3E}">
        <p14:creationId xmlns:p14="http://schemas.microsoft.com/office/powerpoint/2010/main" val="408256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 calcmode="lin" valueType="num">
                                      <p:cBhvr additive="base">
                                        <p:cTn id="3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 calcmode="lin" valueType="num">
                                      <p:cBhvr additive="base">
                                        <p:cTn id="3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 calcmode="lin" valueType="num">
                                      <p:cBhvr additive="base">
                                        <p:cTn id="4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wipe(down)">
                                      <p:cBhvr>
                                        <p:cTn id="47" dur="500"/>
                                        <p:tgtEl>
                                          <p:spTgt spid="3">
                                            <p:txEl>
                                              <p:pRg st="6" end="6"/>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wipe(down)">
                                      <p:cBhvr>
                                        <p:cTn id="50" dur="500"/>
                                        <p:tgtEl>
                                          <p:spTgt spid="3">
                                            <p:txEl>
                                              <p:pRg st="7" end="7"/>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wipe(down)">
                                      <p:cBhvr>
                                        <p:cTn id="53" dur="500"/>
                                        <p:tgtEl>
                                          <p:spTgt spid="3">
                                            <p:txEl>
                                              <p:pRg st="8" end="8"/>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wipe(down)">
                                      <p:cBhvr>
                                        <p:cTn id="56" dur="500"/>
                                        <p:tgtEl>
                                          <p:spTgt spid="3">
                                            <p:txEl>
                                              <p:pRg st="9" end="9"/>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wipe(down)">
                                      <p:cBhvr>
                                        <p:cTn id="59" dur="500"/>
                                        <p:tgtEl>
                                          <p:spTgt spid="3">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5">
                                            <p:txEl>
                                              <p:pRg st="0" end="0"/>
                                            </p:txEl>
                                          </p:spTgt>
                                        </p:tgtEl>
                                        <p:attrNameLst>
                                          <p:attrName>style.visibility</p:attrName>
                                        </p:attrNameLst>
                                      </p:cBhvr>
                                      <p:to>
                                        <p:strVal val="visible"/>
                                      </p:to>
                                    </p:set>
                                    <p:animEffect transition="in" filter="fade">
                                      <p:cBhvr>
                                        <p:cTn id="64" dur="1000"/>
                                        <p:tgtEl>
                                          <p:spTgt spid="5">
                                            <p:txEl>
                                              <p:pRg st="0" end="0"/>
                                            </p:txEl>
                                          </p:spTgt>
                                        </p:tgtEl>
                                      </p:cBhvr>
                                    </p:animEffect>
                                    <p:anim calcmode="lin" valueType="num">
                                      <p:cBhvr>
                                        <p:cTn id="6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5">
                                            <p:txEl>
                                              <p:pRg st="1" end="1"/>
                                            </p:txEl>
                                          </p:spTgt>
                                        </p:tgtEl>
                                        <p:attrNameLst>
                                          <p:attrName>style.visibility</p:attrName>
                                        </p:attrNameLst>
                                      </p:cBhvr>
                                      <p:to>
                                        <p:strVal val="visible"/>
                                      </p:to>
                                    </p:set>
                                    <p:animEffect transition="in" filter="fade">
                                      <p:cBhvr>
                                        <p:cTn id="69" dur="1000"/>
                                        <p:tgtEl>
                                          <p:spTgt spid="5">
                                            <p:txEl>
                                              <p:pRg st="1" end="1"/>
                                            </p:txEl>
                                          </p:spTgt>
                                        </p:tgtEl>
                                      </p:cBhvr>
                                    </p:animEffect>
                                    <p:anim calcmode="lin" valueType="num">
                                      <p:cBhvr>
                                        <p:cTn id="7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71" dur="1000" fill="hold"/>
                                        <p:tgtEl>
                                          <p:spTgt spid="5">
                                            <p:txEl>
                                              <p:pRg st="1" end="1"/>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5">
                                            <p:txEl>
                                              <p:pRg st="2" end="2"/>
                                            </p:txEl>
                                          </p:spTgt>
                                        </p:tgtEl>
                                        <p:attrNameLst>
                                          <p:attrName>style.visibility</p:attrName>
                                        </p:attrNameLst>
                                      </p:cBhvr>
                                      <p:to>
                                        <p:strVal val="visible"/>
                                      </p:to>
                                    </p:set>
                                    <p:animEffect transition="in" filter="fade">
                                      <p:cBhvr>
                                        <p:cTn id="74" dur="1000"/>
                                        <p:tgtEl>
                                          <p:spTgt spid="5">
                                            <p:txEl>
                                              <p:pRg st="2" end="2"/>
                                            </p:txEl>
                                          </p:spTgt>
                                        </p:tgtEl>
                                      </p:cBhvr>
                                    </p:animEffect>
                                    <p:anim calcmode="lin" valueType="num">
                                      <p:cBhvr>
                                        <p:cTn id="7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7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animEffect transition="in" filter="fade">
                                      <p:cBhvr>
                                        <p:cTn id="79" dur="1000"/>
                                        <p:tgtEl>
                                          <p:spTgt spid="5">
                                            <p:txEl>
                                              <p:pRg st="3" end="3"/>
                                            </p:txEl>
                                          </p:spTgt>
                                        </p:tgtEl>
                                      </p:cBhvr>
                                    </p:animEffect>
                                    <p:anim calcmode="lin" valueType="num">
                                      <p:cBhvr>
                                        <p:cTn id="8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8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5">
                                            <p:txEl>
                                              <p:pRg st="4" end="4"/>
                                            </p:txEl>
                                          </p:spTgt>
                                        </p:tgtEl>
                                        <p:attrNameLst>
                                          <p:attrName>style.visibility</p:attrName>
                                        </p:attrNameLst>
                                      </p:cBhvr>
                                      <p:to>
                                        <p:strVal val="visible"/>
                                      </p:to>
                                    </p:set>
                                    <p:animEffect transition="in" filter="fade">
                                      <p:cBhvr>
                                        <p:cTn id="84" dur="1000"/>
                                        <p:tgtEl>
                                          <p:spTgt spid="5">
                                            <p:txEl>
                                              <p:pRg st="4" end="4"/>
                                            </p:txEl>
                                          </p:spTgt>
                                        </p:tgtEl>
                                      </p:cBhvr>
                                    </p:animEffect>
                                    <p:anim calcmode="lin" valueType="num">
                                      <p:cBhvr>
                                        <p:cTn id="8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8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5">
                                            <p:txEl>
                                              <p:pRg st="5" end="5"/>
                                            </p:txEl>
                                          </p:spTgt>
                                        </p:tgtEl>
                                        <p:attrNameLst>
                                          <p:attrName>style.visibility</p:attrName>
                                        </p:attrNameLst>
                                      </p:cBhvr>
                                      <p:to>
                                        <p:strVal val="visible"/>
                                      </p:to>
                                    </p:set>
                                    <p:animEffect transition="in" filter="fade">
                                      <p:cBhvr>
                                        <p:cTn id="89" dur="1000"/>
                                        <p:tgtEl>
                                          <p:spTgt spid="5">
                                            <p:txEl>
                                              <p:pRg st="5" end="5"/>
                                            </p:txEl>
                                          </p:spTgt>
                                        </p:tgtEl>
                                      </p:cBhvr>
                                    </p:animEffect>
                                    <p:anim calcmode="lin" valueType="num">
                                      <p:cBhvr>
                                        <p:cTn id="9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9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5">
                                            <p:txEl>
                                              <p:pRg st="6" end="6"/>
                                            </p:txEl>
                                          </p:spTgt>
                                        </p:tgtEl>
                                        <p:attrNameLst>
                                          <p:attrName>style.visibility</p:attrName>
                                        </p:attrNameLst>
                                      </p:cBhvr>
                                      <p:to>
                                        <p:strVal val="visible"/>
                                      </p:to>
                                    </p:set>
                                    <p:animEffect transition="in" filter="fade">
                                      <p:cBhvr>
                                        <p:cTn id="94" dur="1000"/>
                                        <p:tgtEl>
                                          <p:spTgt spid="5">
                                            <p:txEl>
                                              <p:pRg st="6" end="6"/>
                                            </p:txEl>
                                          </p:spTgt>
                                        </p:tgtEl>
                                      </p:cBhvr>
                                    </p:animEffect>
                                    <p:anim calcmode="lin" valueType="num">
                                      <p:cBhvr>
                                        <p:cTn id="9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96" dur="1000" fill="hold"/>
                                        <p:tgtEl>
                                          <p:spTgt spid="5">
                                            <p:txEl>
                                              <p:pRg st="6" end="6"/>
                                            </p:txEl>
                                          </p:spTgt>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5">
                                            <p:txEl>
                                              <p:pRg st="7" end="7"/>
                                            </p:txEl>
                                          </p:spTgt>
                                        </p:tgtEl>
                                        <p:attrNameLst>
                                          <p:attrName>style.visibility</p:attrName>
                                        </p:attrNameLst>
                                      </p:cBhvr>
                                      <p:to>
                                        <p:strVal val="visible"/>
                                      </p:to>
                                    </p:set>
                                    <p:animEffect transition="in" filter="fade">
                                      <p:cBhvr>
                                        <p:cTn id="99" dur="1000"/>
                                        <p:tgtEl>
                                          <p:spTgt spid="5">
                                            <p:txEl>
                                              <p:pRg st="7" end="7"/>
                                            </p:txEl>
                                          </p:spTgt>
                                        </p:tgtEl>
                                      </p:cBhvr>
                                    </p:animEffect>
                                    <p:anim calcmode="lin" valueType="num">
                                      <p:cBhvr>
                                        <p:cTn id="10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101" dur="1000" fill="hold"/>
                                        <p:tgtEl>
                                          <p:spTgt spid="5">
                                            <p:txEl>
                                              <p:pRg st="7" end="7"/>
                                            </p:txEl>
                                          </p:spTgt>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5">
                                            <p:txEl>
                                              <p:pRg st="8" end="8"/>
                                            </p:txEl>
                                          </p:spTgt>
                                        </p:tgtEl>
                                        <p:attrNameLst>
                                          <p:attrName>style.visibility</p:attrName>
                                        </p:attrNameLst>
                                      </p:cBhvr>
                                      <p:to>
                                        <p:strVal val="visible"/>
                                      </p:to>
                                    </p:set>
                                    <p:animEffect transition="in" filter="fade">
                                      <p:cBhvr>
                                        <p:cTn id="104" dur="1000"/>
                                        <p:tgtEl>
                                          <p:spTgt spid="5">
                                            <p:txEl>
                                              <p:pRg st="8" end="8"/>
                                            </p:txEl>
                                          </p:spTgt>
                                        </p:tgtEl>
                                      </p:cBhvr>
                                    </p:animEffect>
                                    <p:anim calcmode="lin" valueType="num">
                                      <p:cBhvr>
                                        <p:cTn id="10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106"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down)">
                                      <p:cBhvr>
                                        <p:cTn id="1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7.4.4  </a:t>
            </a:r>
            <a:r>
              <a:rPr lang="zh-CN" altLang="zh-CN" sz="3600" b="1" kern="1200" dirty="0">
                <a:solidFill>
                  <a:srgbClr val="C00000"/>
                </a:solidFill>
              </a:rPr>
              <a:t>可变参数函数</a:t>
            </a:r>
            <a:r>
              <a:rPr lang="zh-CN" altLang="zh-CN" sz="3600" b="1" kern="1200" dirty="0" smtClean="0">
                <a:solidFill>
                  <a:srgbClr val="C00000"/>
                </a:solidFill>
              </a:rPr>
              <a:t>模板</a:t>
            </a:r>
            <a:r>
              <a:rPr lang="en-US" altLang="zh-CN" sz="3600" b="1" kern="1200" dirty="0" smtClean="0">
                <a:solidFill>
                  <a:srgbClr val="C00000"/>
                </a:solidFill>
              </a:rPr>
              <a:t>(C++11)</a:t>
            </a:r>
            <a:endParaRPr lang="zh-CN" altLang="en-US" sz="3600" b="1" kern="1200" dirty="0">
              <a:solidFill>
                <a:srgbClr val="C00000"/>
              </a:solidFill>
            </a:endParaRPr>
          </a:p>
        </p:txBody>
      </p:sp>
      <p:sp>
        <p:nvSpPr>
          <p:cNvPr id="3" name="内容占位符 2"/>
          <p:cNvSpPr>
            <a:spLocks noGrp="1"/>
          </p:cNvSpPr>
          <p:nvPr>
            <p:ph idx="1"/>
          </p:nvPr>
        </p:nvSpPr>
        <p:spPr/>
        <p:txBody>
          <a:bodyPr/>
          <a:lstStyle/>
          <a:p>
            <a:pPr marL="0" indent="0">
              <a:buNone/>
            </a:pPr>
            <a:r>
              <a:rPr lang="en-US" altLang="zh-CN" sz="2800" b="1" dirty="0" smtClean="0">
                <a:solidFill>
                  <a:srgbClr val="0000CC"/>
                </a:solidFill>
              </a:rPr>
              <a:t>1. </a:t>
            </a:r>
            <a:r>
              <a:rPr lang="zh-CN" altLang="en-US" sz="2800" b="1" dirty="0" smtClean="0">
                <a:solidFill>
                  <a:srgbClr val="0000CC"/>
                </a:solidFill>
              </a:rPr>
              <a:t>关于</a:t>
            </a:r>
            <a:r>
              <a:rPr lang="zh-CN" altLang="en-US" sz="2800" b="1" dirty="0">
                <a:solidFill>
                  <a:srgbClr val="0000CC"/>
                </a:solidFill>
              </a:rPr>
              <a:t>可变参数函数模板</a:t>
            </a:r>
            <a:endParaRPr lang="en-US" altLang="zh-CN" sz="2800" b="1" dirty="0">
              <a:solidFill>
                <a:srgbClr val="0000CC"/>
              </a:solidFill>
            </a:endParaRPr>
          </a:p>
          <a:p>
            <a:pPr lvl="1"/>
            <a:r>
              <a:rPr lang="zh-CN" altLang="zh-CN" sz="2400" b="1" dirty="0">
                <a:solidFill>
                  <a:srgbClr val="FF0000"/>
                </a:solidFill>
              </a:rPr>
              <a:t>参数类型和个数都不确定</a:t>
            </a:r>
            <a:r>
              <a:rPr lang="zh-CN" altLang="zh-CN" sz="2400" b="1" dirty="0"/>
              <a:t>的函数模板，即可变参数模板</a:t>
            </a:r>
            <a:r>
              <a:rPr lang="zh-CN" altLang="en-US" sz="2400" b="1" dirty="0"/>
              <a:t>。</a:t>
            </a:r>
            <a:endParaRPr lang="en-US" altLang="zh-CN" sz="2400" b="1" dirty="0"/>
          </a:p>
          <a:p>
            <a:pPr lvl="1"/>
            <a:r>
              <a:rPr lang="zh-CN" altLang="en-US" sz="2400" b="1" dirty="0"/>
              <a:t>此模板</a:t>
            </a:r>
            <a:r>
              <a:rPr lang="zh-CN" altLang="zh-CN" sz="2400" b="1" dirty="0"/>
              <a:t>为功能需求明确，但数据类型和参数个数不确定的程序设计提供了更大的</a:t>
            </a:r>
            <a:r>
              <a:rPr lang="zh-CN" altLang="zh-CN" sz="2400" b="1" dirty="0">
                <a:solidFill>
                  <a:srgbClr val="FF0000"/>
                </a:solidFill>
              </a:rPr>
              <a:t>灵活性</a:t>
            </a:r>
            <a:r>
              <a:rPr lang="zh-CN" altLang="zh-CN" sz="2400" b="1" dirty="0"/>
              <a:t>。</a:t>
            </a:r>
            <a:endParaRPr lang="en-US" altLang="zh-CN" sz="2400" b="1" dirty="0"/>
          </a:p>
          <a:p>
            <a:pPr marL="0" indent="0">
              <a:buNone/>
            </a:pPr>
            <a:r>
              <a:rPr lang="en-US" altLang="zh-CN" sz="2800" b="1" dirty="0" smtClean="0">
                <a:solidFill>
                  <a:srgbClr val="0000CC"/>
                </a:solidFill>
              </a:rPr>
              <a:t>2. </a:t>
            </a:r>
            <a:r>
              <a:rPr lang="zh-CN" altLang="zh-CN" sz="2800" b="1" dirty="0" smtClean="0">
                <a:solidFill>
                  <a:srgbClr val="0000CC"/>
                </a:solidFill>
              </a:rPr>
              <a:t>可变</a:t>
            </a:r>
            <a:r>
              <a:rPr lang="zh-CN" altLang="zh-CN" sz="2800" b="1" dirty="0">
                <a:solidFill>
                  <a:srgbClr val="0000CC"/>
                </a:solidFill>
              </a:rPr>
              <a:t>参数函数模板</a:t>
            </a:r>
            <a:r>
              <a:rPr lang="zh-CN" altLang="en-US" sz="2800" b="1" dirty="0">
                <a:solidFill>
                  <a:srgbClr val="0000CC"/>
                </a:solidFill>
              </a:rPr>
              <a:t>的定义方法</a:t>
            </a:r>
            <a:endParaRPr lang="zh-CN" altLang="zh-CN" sz="2800" b="1" dirty="0">
              <a:solidFill>
                <a:srgbClr val="0000CC"/>
              </a:solidFill>
            </a:endParaRPr>
          </a:p>
          <a:p>
            <a:pPr marL="400050" lvl="1" indent="0">
              <a:buNone/>
            </a:pPr>
            <a:r>
              <a:rPr lang="en-US" altLang="zh-CN" sz="2200" dirty="0"/>
              <a:t>template&lt;</a:t>
            </a:r>
            <a:r>
              <a:rPr lang="en-US" altLang="zh-CN" sz="2200" dirty="0" err="1"/>
              <a:t>typename</a:t>
            </a:r>
            <a:r>
              <a:rPr lang="en-US" altLang="zh-CN" sz="2200" dirty="0"/>
              <a:t> T1, </a:t>
            </a:r>
            <a:r>
              <a:rPr lang="en-US" altLang="zh-CN" sz="2200" b="1" dirty="0" err="1">
                <a:solidFill>
                  <a:srgbClr val="FF0000"/>
                </a:solidFill>
              </a:rPr>
              <a:t>typename</a:t>
            </a:r>
            <a:r>
              <a:rPr lang="en-US" altLang="zh-CN" sz="2200" b="1" dirty="0">
                <a:solidFill>
                  <a:srgbClr val="FF0000"/>
                </a:solidFill>
              </a:rPr>
              <a:t>... </a:t>
            </a:r>
            <a:r>
              <a:rPr lang="en-US" altLang="zh-CN" sz="2200" dirty="0"/>
              <a:t>T2&gt; </a:t>
            </a:r>
            <a:endParaRPr lang="zh-CN" altLang="zh-CN" sz="2200" dirty="0"/>
          </a:p>
          <a:p>
            <a:pPr marL="400050" lvl="1" indent="0">
              <a:buNone/>
            </a:pPr>
            <a:r>
              <a:rPr lang="en-US" altLang="zh-CN" sz="2200" dirty="0" err="1"/>
              <a:t>r_type</a:t>
            </a:r>
            <a:r>
              <a:rPr lang="en-US" altLang="zh-CN" sz="2200" dirty="0"/>
              <a:t> f(T1 p, </a:t>
            </a:r>
            <a:r>
              <a:rPr lang="en-US" altLang="zh-CN" sz="2200" b="1" dirty="0">
                <a:solidFill>
                  <a:srgbClr val="FF0000"/>
                </a:solidFill>
              </a:rPr>
              <a:t>T2... </a:t>
            </a:r>
            <a:r>
              <a:rPr lang="en-US" altLang="zh-CN" sz="2200" dirty="0" err="1"/>
              <a:t>arg</a:t>
            </a:r>
            <a:r>
              <a:rPr lang="en-US" altLang="zh-CN" sz="2200" dirty="0"/>
              <a:t>)</a:t>
            </a:r>
            <a:endParaRPr lang="zh-CN" altLang="zh-CN" sz="2200" dirty="0"/>
          </a:p>
          <a:p>
            <a:pPr marL="400050" lvl="1" indent="0">
              <a:buNone/>
            </a:pPr>
            <a:r>
              <a:rPr lang="en-US" altLang="zh-CN" sz="2200" dirty="0"/>
              <a:t>{	</a:t>
            </a:r>
          </a:p>
          <a:p>
            <a:pPr marL="400050" lvl="1" indent="0">
              <a:buNone/>
            </a:pPr>
            <a:r>
              <a:rPr lang="en-US" altLang="zh-CN" sz="2200" dirty="0"/>
              <a:t>       ……	</a:t>
            </a:r>
          </a:p>
          <a:p>
            <a:pPr marL="400050" lvl="1" indent="0">
              <a:buNone/>
            </a:pPr>
            <a:r>
              <a:rPr lang="en-US" altLang="zh-CN" sz="2200" dirty="0"/>
              <a:t>}</a:t>
            </a:r>
            <a:endParaRPr lang="zh-CN" altLang="zh-CN" sz="2200" dirty="0"/>
          </a:p>
          <a:p>
            <a:pPr lvl="1"/>
            <a:r>
              <a:rPr lang="zh-CN" altLang="zh-CN" sz="2400" b="1" dirty="0"/>
              <a:t>其中，</a:t>
            </a:r>
            <a:r>
              <a:rPr lang="en-US" altLang="zh-CN" sz="2400" b="1" dirty="0"/>
              <a:t>T2</a:t>
            </a:r>
            <a:r>
              <a:rPr lang="zh-CN" altLang="zh-CN" sz="2400" b="1" dirty="0"/>
              <a:t>就是可变模板参数，称为参数包，可以是零个或多个类型不同的模板参数。</a:t>
            </a:r>
          </a:p>
          <a:p>
            <a:endParaRPr lang="zh-CN" altLang="en-US" sz="2800" dirty="0"/>
          </a:p>
        </p:txBody>
      </p:sp>
    </p:spTree>
    <p:extLst>
      <p:ext uri="{BB962C8B-B14F-4D97-AF65-F5344CB8AC3E}">
        <p14:creationId xmlns:p14="http://schemas.microsoft.com/office/powerpoint/2010/main" val="373413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76590"/>
            <a:ext cx="8623212" cy="5781410"/>
          </a:xfrm>
        </p:spPr>
        <p:txBody>
          <a:bodyPr/>
          <a:lstStyle/>
          <a:p>
            <a:pPr marL="0" indent="0">
              <a:buNone/>
            </a:pPr>
            <a:r>
              <a:rPr lang="zh-CN" altLang="zh-CN" sz="2000" b="1" dirty="0">
                <a:solidFill>
                  <a:srgbClr val="0000CC"/>
                </a:solidFill>
              </a:rPr>
              <a:t>【例</a:t>
            </a:r>
            <a:r>
              <a:rPr lang="en-US" altLang="zh-CN" sz="2000" b="1" dirty="0">
                <a:solidFill>
                  <a:srgbClr val="0000CC"/>
                </a:solidFill>
              </a:rPr>
              <a:t>7-8</a:t>
            </a:r>
            <a:r>
              <a:rPr lang="zh-CN" altLang="zh-CN" sz="2000" b="1" dirty="0">
                <a:solidFill>
                  <a:srgbClr val="0000CC"/>
                </a:solidFill>
              </a:rPr>
              <a:t>】设计</a:t>
            </a:r>
            <a:r>
              <a:rPr lang="en-US" altLang="zh-CN" sz="2000" b="1" dirty="0">
                <a:solidFill>
                  <a:srgbClr val="0000CC"/>
                </a:solidFill>
              </a:rPr>
              <a:t>max</a:t>
            </a:r>
            <a:r>
              <a:rPr lang="zh-CN" altLang="zh-CN" sz="2000" b="1" dirty="0">
                <a:solidFill>
                  <a:srgbClr val="0000CC"/>
                </a:solidFill>
              </a:rPr>
              <a:t>函数模板，能够从任意多个数字中计算出最大值。</a:t>
            </a:r>
          </a:p>
          <a:p>
            <a:pPr marL="0" indent="0">
              <a:buNone/>
            </a:pPr>
            <a:r>
              <a:rPr lang="en-US" altLang="zh-CN" sz="1600" b="1" dirty="0" smtClean="0"/>
              <a:t>#</a:t>
            </a:r>
            <a:r>
              <a:rPr lang="en-US" altLang="zh-CN" sz="1600" b="1" dirty="0"/>
              <a:t>include&lt;</a:t>
            </a:r>
            <a:r>
              <a:rPr lang="en-US" altLang="zh-CN" sz="1600" b="1" dirty="0" err="1"/>
              <a:t>iostream</a:t>
            </a:r>
            <a:r>
              <a:rPr lang="en-US" altLang="zh-CN" sz="1600" b="1" dirty="0"/>
              <a:t>&gt;</a:t>
            </a:r>
            <a:endParaRPr lang="zh-CN" altLang="zh-CN" sz="1600" b="1" dirty="0"/>
          </a:p>
          <a:p>
            <a:pPr marL="0" indent="0">
              <a:buNone/>
            </a:pPr>
            <a:r>
              <a:rPr lang="en-US" altLang="zh-CN" sz="1600" b="1" dirty="0"/>
              <a:t>using namespace </a:t>
            </a:r>
            <a:r>
              <a:rPr lang="en-US" altLang="zh-CN" sz="1600" b="1" dirty="0" err="1"/>
              <a:t>std</a:t>
            </a:r>
            <a:r>
              <a:rPr lang="en-US" altLang="zh-CN" sz="1600" b="1" dirty="0"/>
              <a:t>;</a:t>
            </a:r>
            <a:endParaRPr lang="zh-CN" altLang="zh-CN" sz="1600" b="1" dirty="0"/>
          </a:p>
          <a:p>
            <a:pPr marL="0" indent="0">
              <a:buNone/>
            </a:pPr>
            <a:r>
              <a:rPr lang="en-US" altLang="zh-CN" sz="1600" b="1" dirty="0"/>
              <a:t>template&lt;</a:t>
            </a:r>
            <a:r>
              <a:rPr lang="en-US" altLang="zh-CN" sz="1600" b="1" dirty="0" err="1"/>
              <a:t>typename</a:t>
            </a:r>
            <a:r>
              <a:rPr lang="en-US" altLang="zh-CN" sz="1600" b="1" dirty="0"/>
              <a:t> T1, </a:t>
            </a:r>
            <a:r>
              <a:rPr lang="en-US" altLang="zh-CN" sz="1600" b="1" dirty="0" err="1">
                <a:solidFill>
                  <a:srgbClr val="FF0000"/>
                </a:solidFill>
              </a:rPr>
              <a:t>typename</a:t>
            </a:r>
            <a:r>
              <a:rPr lang="en-US" altLang="zh-CN" sz="1600" b="1" dirty="0">
                <a:solidFill>
                  <a:srgbClr val="FF0000"/>
                </a:solidFill>
              </a:rPr>
              <a:t>... T2</a:t>
            </a:r>
            <a:r>
              <a:rPr lang="en-US" altLang="zh-CN" sz="1600" b="1" dirty="0"/>
              <a:t>&gt; double max(T1 p, </a:t>
            </a:r>
            <a:r>
              <a:rPr lang="en-US" altLang="zh-CN" sz="1600" b="1" dirty="0">
                <a:solidFill>
                  <a:srgbClr val="FF0000"/>
                </a:solidFill>
              </a:rPr>
              <a:t>T2... </a:t>
            </a:r>
            <a:r>
              <a:rPr lang="en-US" altLang="zh-CN" sz="1600" b="1" dirty="0" err="1">
                <a:solidFill>
                  <a:srgbClr val="FF0000"/>
                </a:solidFill>
              </a:rPr>
              <a:t>arg</a:t>
            </a:r>
            <a:r>
              <a:rPr lang="en-US" altLang="zh-CN" sz="1600" b="1" dirty="0"/>
              <a:t>)</a:t>
            </a:r>
            <a:endParaRPr lang="zh-CN" altLang="zh-CN" sz="1600" b="1" dirty="0"/>
          </a:p>
          <a:p>
            <a:pPr marL="0" indent="0">
              <a:buNone/>
            </a:pPr>
            <a:r>
              <a:rPr lang="en-US" altLang="zh-CN" sz="1600" b="1" dirty="0"/>
              <a:t>{</a:t>
            </a:r>
            <a:endParaRPr lang="zh-CN" altLang="zh-CN" sz="1600" b="1" dirty="0"/>
          </a:p>
          <a:p>
            <a:pPr marL="0" indent="0">
              <a:buNone/>
            </a:pPr>
            <a:r>
              <a:rPr lang="en-US" altLang="zh-CN" sz="1600" b="1" dirty="0"/>
              <a:t>	double ret = </a:t>
            </a:r>
            <a:r>
              <a:rPr lang="en-US" altLang="zh-CN" sz="1600" b="1" dirty="0">
                <a:solidFill>
                  <a:srgbClr val="FF0000"/>
                </a:solidFill>
              </a:rPr>
              <a:t>max(arg..</a:t>
            </a:r>
            <a:r>
              <a:rPr lang="en-US" altLang="zh-CN" sz="1600" b="1" dirty="0"/>
              <a:t>.);            //</a:t>
            </a:r>
            <a:r>
              <a:rPr lang="zh-CN" altLang="zh-CN" sz="1600" b="1" dirty="0"/>
              <a:t>包扩展</a:t>
            </a:r>
          </a:p>
          <a:p>
            <a:pPr marL="0" indent="0">
              <a:buNone/>
            </a:pPr>
            <a:r>
              <a:rPr lang="en-US" altLang="zh-CN" sz="1600" b="1" dirty="0"/>
              <a:t>	if (p &gt; ret) return p;</a:t>
            </a:r>
            <a:endParaRPr lang="zh-CN" altLang="zh-CN" sz="1600" b="1" dirty="0"/>
          </a:p>
          <a:p>
            <a:pPr marL="0" indent="0">
              <a:buNone/>
            </a:pPr>
            <a:r>
              <a:rPr lang="en-US" altLang="zh-CN" sz="1600" b="1" dirty="0"/>
              <a:t>	else 	return ret;</a:t>
            </a:r>
            <a:endParaRPr lang="zh-CN" altLang="zh-CN" sz="1600" b="1" dirty="0"/>
          </a:p>
          <a:p>
            <a:pPr marL="0" indent="0">
              <a:buNone/>
            </a:pPr>
            <a:r>
              <a:rPr lang="en-US" altLang="zh-CN" sz="1600" b="1" dirty="0"/>
              <a:t>}</a:t>
            </a:r>
            <a:endParaRPr lang="zh-CN" altLang="zh-CN" sz="1600" b="1" dirty="0"/>
          </a:p>
          <a:p>
            <a:pPr marL="0" indent="0">
              <a:buNone/>
            </a:pPr>
            <a:r>
              <a:rPr lang="en-US" altLang="zh-CN" sz="1600" b="1" dirty="0">
                <a:solidFill>
                  <a:srgbClr val="0000CC"/>
                </a:solidFill>
              </a:rPr>
              <a:t>template&lt;</a:t>
            </a:r>
            <a:r>
              <a:rPr lang="en-US" altLang="zh-CN" sz="1600" b="1" dirty="0" err="1">
                <a:solidFill>
                  <a:srgbClr val="0000CC"/>
                </a:solidFill>
              </a:rPr>
              <a:t>typename</a:t>
            </a:r>
            <a:r>
              <a:rPr lang="en-US" altLang="zh-CN" sz="1600" b="1" dirty="0">
                <a:solidFill>
                  <a:srgbClr val="0000CC"/>
                </a:solidFill>
              </a:rPr>
              <a:t> </a:t>
            </a:r>
            <a:r>
              <a:rPr lang="en-US" altLang="zh-CN" sz="1600" b="1" dirty="0" smtClean="0">
                <a:solidFill>
                  <a:srgbClr val="0000CC"/>
                </a:solidFill>
              </a:rPr>
              <a:t>T&gt; </a:t>
            </a:r>
            <a:r>
              <a:rPr lang="en-US" altLang="zh-CN" sz="1600" b="1" dirty="0">
                <a:solidFill>
                  <a:srgbClr val="0000CC"/>
                </a:solidFill>
              </a:rPr>
              <a:t>max(T t)         </a:t>
            </a:r>
            <a:r>
              <a:rPr lang="en-US" altLang="zh-CN" sz="1600" b="1" dirty="0"/>
              <a:t>// </a:t>
            </a:r>
            <a:r>
              <a:rPr lang="zh-CN" altLang="zh-CN" sz="1600" b="1" dirty="0"/>
              <a:t>结束条件</a:t>
            </a:r>
            <a:r>
              <a:rPr lang="zh-CN" altLang="en-US" sz="1600" b="1" dirty="0"/>
              <a:t>，当只有一个参数就返回</a:t>
            </a:r>
            <a:r>
              <a:rPr lang="en-US" altLang="zh-CN" sz="1600" b="1" dirty="0"/>
              <a:t> </a:t>
            </a:r>
            <a:endParaRPr lang="zh-CN" altLang="zh-CN" sz="1600" b="1" dirty="0"/>
          </a:p>
          <a:p>
            <a:pPr marL="0" indent="0">
              <a:buNone/>
            </a:pPr>
            <a:r>
              <a:rPr lang="en-US" altLang="zh-CN" sz="1600" b="1" dirty="0"/>
              <a:t>{</a:t>
            </a:r>
            <a:endParaRPr lang="zh-CN" altLang="zh-CN" sz="1600" b="1" dirty="0"/>
          </a:p>
          <a:p>
            <a:pPr marL="0" indent="0">
              <a:buNone/>
            </a:pPr>
            <a:r>
              <a:rPr lang="en-US" altLang="zh-CN" sz="1600" b="1" dirty="0"/>
              <a:t>	return t;</a:t>
            </a:r>
            <a:endParaRPr lang="zh-CN" altLang="zh-CN" sz="1600" b="1" dirty="0"/>
          </a:p>
          <a:p>
            <a:pPr marL="0" indent="0">
              <a:buNone/>
            </a:pPr>
            <a:r>
              <a:rPr lang="en-US" altLang="zh-CN" sz="1600" b="1" dirty="0" smtClean="0"/>
              <a:t>}</a:t>
            </a:r>
          </a:p>
          <a:p>
            <a:pPr marL="0" indent="0">
              <a:buNone/>
            </a:pPr>
            <a:r>
              <a:rPr lang="en-US" altLang="zh-CN" sz="1600" b="1" dirty="0"/>
              <a:t>void main(</a:t>
            </a:r>
            <a:r>
              <a:rPr lang="en-US" altLang="zh-CN" sz="1600" b="1" dirty="0" err="1"/>
              <a:t>int</a:t>
            </a:r>
            <a:r>
              <a:rPr lang="en-US" altLang="zh-CN" sz="1600" b="1" dirty="0"/>
              <a:t> </a:t>
            </a:r>
            <a:r>
              <a:rPr lang="en-US" altLang="zh-CN" sz="1600" b="1" dirty="0" err="1"/>
              <a:t>argc</a:t>
            </a:r>
            <a:r>
              <a:rPr lang="en-US" altLang="zh-CN" sz="1600" b="1" dirty="0"/>
              <a:t>, _TCHAR* </a:t>
            </a:r>
            <a:r>
              <a:rPr lang="en-US" altLang="zh-CN" sz="1600" b="1" dirty="0" err="1"/>
              <a:t>argv</a:t>
            </a:r>
            <a:r>
              <a:rPr lang="en-US" altLang="zh-CN" sz="1600" b="1" dirty="0"/>
              <a:t>[]){</a:t>
            </a:r>
            <a:endParaRPr lang="zh-CN" altLang="zh-CN" sz="1600" b="1" dirty="0"/>
          </a:p>
          <a:p>
            <a:pPr marL="0" indent="0">
              <a:buNone/>
            </a:pPr>
            <a:r>
              <a:rPr lang="en-US" altLang="zh-CN" sz="1600" b="1" dirty="0"/>
              <a:t>	</a:t>
            </a:r>
            <a:r>
              <a:rPr lang="en-US" altLang="zh-CN" sz="1600" b="1" dirty="0" err="1"/>
              <a:t>cout</a:t>
            </a:r>
            <a:r>
              <a:rPr lang="en-US" altLang="zh-CN" sz="1600" b="1" dirty="0"/>
              <a:t> &lt;&lt; max(1, 12, 3, 4, 20) &lt;&lt; "\t";      </a:t>
            </a:r>
            <a:r>
              <a:rPr lang="en-US" altLang="zh-CN" sz="1600" b="1" dirty="0" smtClean="0"/>
              <a:t>//</a:t>
            </a:r>
            <a:r>
              <a:rPr lang="zh-CN" altLang="zh-CN" sz="1600" b="1" dirty="0"/>
              <a:t>输出：</a:t>
            </a:r>
            <a:r>
              <a:rPr lang="en-US" altLang="zh-CN" sz="1600" b="1" dirty="0"/>
              <a:t>20</a:t>
            </a:r>
            <a:endParaRPr lang="zh-CN" altLang="zh-CN" sz="1600" b="1" dirty="0"/>
          </a:p>
          <a:p>
            <a:pPr marL="0" indent="0">
              <a:buNone/>
            </a:pPr>
            <a:r>
              <a:rPr lang="en-US" altLang="zh-CN" sz="1600" b="1" dirty="0"/>
              <a:t>	</a:t>
            </a:r>
            <a:r>
              <a:rPr lang="en-US" altLang="zh-CN" sz="1600" b="1" dirty="0" err="1"/>
              <a:t>cout</a:t>
            </a:r>
            <a:r>
              <a:rPr lang="en-US" altLang="zh-CN" sz="1600" b="1" dirty="0"/>
              <a:t> &lt;&lt; max('5', 32, '2',23.0) &lt;&lt; "\t";     </a:t>
            </a:r>
            <a:r>
              <a:rPr lang="en-US" altLang="zh-CN" sz="1600" b="1" dirty="0" smtClean="0"/>
              <a:t>//</a:t>
            </a:r>
            <a:r>
              <a:rPr lang="zh-CN" altLang="zh-CN" sz="1600" b="1" dirty="0"/>
              <a:t>输出：</a:t>
            </a:r>
            <a:r>
              <a:rPr lang="en-US" altLang="zh-CN" sz="1600" b="1" dirty="0"/>
              <a:t>53   (‘5’</a:t>
            </a:r>
            <a:r>
              <a:rPr lang="zh-CN" altLang="zh-CN" sz="1600" b="1" dirty="0"/>
              <a:t>的</a:t>
            </a:r>
            <a:r>
              <a:rPr lang="en-US" altLang="zh-CN" sz="1600" b="1" dirty="0"/>
              <a:t>ASCII)</a:t>
            </a:r>
            <a:endParaRPr lang="zh-CN" altLang="zh-CN" sz="1600" b="1" dirty="0"/>
          </a:p>
          <a:p>
            <a:pPr marL="0" indent="0">
              <a:buNone/>
            </a:pPr>
            <a:r>
              <a:rPr lang="en-US" altLang="zh-CN" sz="1600" b="1" dirty="0"/>
              <a:t>	</a:t>
            </a:r>
            <a:r>
              <a:rPr lang="en-US" altLang="zh-CN" sz="1600" b="1" dirty="0" err="1"/>
              <a:t>cout</a:t>
            </a:r>
            <a:r>
              <a:rPr lang="en-US" altLang="zh-CN" sz="1600" b="1" dirty="0"/>
              <a:t> &lt;&lt; max('a', 'z', 2) &lt;&lt; "\t</a:t>
            </a:r>
            <a:r>
              <a:rPr lang="en-US" altLang="zh-CN" sz="1600" b="1" dirty="0" smtClean="0"/>
              <a:t>";</a:t>
            </a:r>
            <a:r>
              <a:rPr lang="en-US" altLang="zh-CN" sz="1600" b="1" dirty="0"/>
              <a:t>	</a:t>
            </a:r>
            <a:r>
              <a:rPr lang="en-US" altLang="zh-CN" sz="1600" b="1" dirty="0" smtClean="0"/>
              <a:t>//</a:t>
            </a:r>
            <a:r>
              <a:rPr lang="zh-CN" altLang="zh-CN" sz="1600" b="1" dirty="0"/>
              <a:t>输出：</a:t>
            </a:r>
            <a:r>
              <a:rPr lang="en-US" altLang="zh-CN" sz="1600" b="1" dirty="0"/>
              <a:t>122 </a:t>
            </a:r>
            <a:r>
              <a:rPr lang="zh-CN" altLang="zh-CN" sz="1600" b="1" dirty="0"/>
              <a:t>（</a:t>
            </a:r>
            <a:r>
              <a:rPr lang="en-US" altLang="zh-CN" sz="1600" b="1" dirty="0"/>
              <a:t>‘z’</a:t>
            </a:r>
            <a:r>
              <a:rPr lang="zh-CN" altLang="zh-CN" sz="1600" b="1" dirty="0"/>
              <a:t>的</a:t>
            </a:r>
            <a:r>
              <a:rPr lang="en-US" altLang="zh-CN" sz="1600" b="1" dirty="0"/>
              <a:t>ASCII</a:t>
            </a:r>
            <a:r>
              <a:rPr lang="zh-CN" altLang="zh-CN" sz="1600" b="1" dirty="0"/>
              <a:t>）</a:t>
            </a:r>
          </a:p>
          <a:p>
            <a:pPr marL="0" indent="0">
              <a:buNone/>
            </a:pPr>
            <a:r>
              <a:rPr lang="en-US" altLang="zh-CN" sz="1600" b="1" dirty="0"/>
              <a:t>	</a:t>
            </a:r>
            <a:r>
              <a:rPr lang="en-US" altLang="zh-CN" sz="1600" b="1" dirty="0" err="1"/>
              <a:t>cout</a:t>
            </a:r>
            <a:r>
              <a:rPr lang="en-US" altLang="zh-CN" sz="1600" b="1" dirty="0"/>
              <a:t> &lt;&lt; max(2, 3.2) &lt;&lt; </a:t>
            </a:r>
            <a:r>
              <a:rPr lang="en-US" altLang="zh-CN" sz="1600" b="1" dirty="0" err="1"/>
              <a:t>endl</a:t>
            </a:r>
            <a:r>
              <a:rPr lang="en-US" altLang="zh-CN" sz="1600" b="1" dirty="0"/>
              <a:t>; 	           </a:t>
            </a:r>
            <a:r>
              <a:rPr lang="en-US" altLang="zh-CN" sz="1600" b="1" dirty="0" smtClean="0"/>
              <a:t>	//</a:t>
            </a:r>
            <a:r>
              <a:rPr lang="zh-CN" altLang="zh-CN" sz="1600" b="1" dirty="0"/>
              <a:t>输出：</a:t>
            </a:r>
            <a:r>
              <a:rPr lang="en-US" altLang="zh-CN" sz="1600" b="1" dirty="0"/>
              <a:t>3.2</a:t>
            </a:r>
            <a:endParaRPr lang="zh-CN" altLang="zh-CN" sz="1600" b="1" dirty="0"/>
          </a:p>
          <a:p>
            <a:pPr marL="0" indent="0">
              <a:buNone/>
            </a:pPr>
            <a:r>
              <a:rPr lang="en-US" altLang="zh-CN" sz="1600" b="1" dirty="0"/>
              <a:t>}</a:t>
            </a:r>
          </a:p>
          <a:p>
            <a:pPr marL="0" indent="0">
              <a:buNone/>
            </a:pPr>
            <a:endParaRPr lang="zh-CN" altLang="zh-CN" sz="1800" b="1" dirty="0"/>
          </a:p>
          <a:p>
            <a:pPr marL="0" indent="0">
              <a:buNone/>
            </a:pPr>
            <a:endParaRPr lang="zh-CN" altLang="en-US" sz="2000" dirty="0"/>
          </a:p>
        </p:txBody>
      </p:sp>
      <p:sp>
        <p:nvSpPr>
          <p:cNvPr id="4" name="对话气泡: 矩形 3"/>
          <p:cNvSpPr/>
          <p:nvPr/>
        </p:nvSpPr>
        <p:spPr>
          <a:xfrm>
            <a:off x="5148064" y="2746685"/>
            <a:ext cx="3394720" cy="914222"/>
          </a:xfrm>
          <a:prstGeom prst="wedgeRectCallout">
            <a:avLst>
              <a:gd name="adj1" fmla="val -106887"/>
              <a:gd name="adj2" fmla="val -133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600" b="1" dirty="0">
                <a:solidFill>
                  <a:schemeClr val="tx1"/>
                </a:solidFill>
              </a:rPr>
              <a:t>可变参数模板的运行过程和递归程序相似。需要定义结束模板递归结束的函数模板！</a:t>
            </a:r>
          </a:p>
        </p:txBody>
      </p:sp>
      <p:sp>
        <p:nvSpPr>
          <p:cNvPr id="6" name="标题 1"/>
          <p:cNvSpPr>
            <a:spLocks noGrp="1"/>
          </p:cNvSpPr>
          <p:nvPr>
            <p:ph type="title"/>
          </p:nvPr>
        </p:nvSpPr>
        <p:spPr>
          <a:xfrm>
            <a:off x="457200" y="73672"/>
            <a:ext cx="82296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7.4.4  </a:t>
            </a:r>
            <a:r>
              <a:rPr lang="zh-CN" altLang="zh-CN" sz="3600" b="1" kern="1200" dirty="0">
                <a:solidFill>
                  <a:srgbClr val="C00000"/>
                </a:solidFill>
              </a:rPr>
              <a:t>可变参数函数</a:t>
            </a:r>
            <a:r>
              <a:rPr lang="zh-CN" altLang="zh-CN" sz="3600" b="1" kern="1200" dirty="0" smtClean="0">
                <a:solidFill>
                  <a:srgbClr val="C00000"/>
                </a:solidFill>
              </a:rPr>
              <a:t>模板</a:t>
            </a:r>
            <a:r>
              <a:rPr lang="en-US" altLang="zh-CN" sz="3600" b="1" kern="1200" dirty="0" smtClean="0">
                <a:solidFill>
                  <a:srgbClr val="C00000"/>
                </a:solidFill>
              </a:rPr>
              <a:t>(C++11)</a:t>
            </a:r>
            <a:endParaRPr lang="zh-CN" altLang="en-US" sz="3600" b="1" kern="1200" dirty="0">
              <a:solidFill>
                <a:srgbClr val="C00000"/>
              </a:solidFill>
            </a:endParaRPr>
          </a:p>
        </p:txBody>
      </p:sp>
    </p:spTree>
    <p:extLst>
      <p:ext uri="{BB962C8B-B14F-4D97-AF65-F5344CB8AC3E}">
        <p14:creationId xmlns:p14="http://schemas.microsoft.com/office/powerpoint/2010/main" val="354319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 calcmode="lin" valueType="num">
                                      <p:cBhvr additive="base">
                                        <p:cTn id="6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 calcmode="lin" valueType="num">
                                      <p:cBhvr additive="base">
                                        <p:cTn id="6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 calcmode="lin" valueType="num">
                                      <p:cBhvr additive="base">
                                        <p:cTn id="7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anim calcmode="lin" valueType="num">
                                      <p:cBhvr additive="base">
                                        <p:cTn id="7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anim calcmode="lin" valueType="num">
                                      <p:cBhvr additive="base">
                                        <p:cTn id="79"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wipe(down)">
                                      <p:cBhvr>
                                        <p:cTn id="8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24744"/>
            <a:ext cx="9145016" cy="5544616"/>
          </a:xfrm>
        </p:spPr>
        <p:txBody>
          <a:bodyPr/>
          <a:lstStyle/>
          <a:p>
            <a:pPr marL="0" indent="0">
              <a:buNone/>
            </a:pPr>
            <a:r>
              <a:rPr lang="en-US" altLang="zh-CN" sz="2800" b="1" dirty="0" smtClean="0">
                <a:solidFill>
                  <a:srgbClr val="0000CC"/>
                </a:solidFill>
              </a:rPr>
              <a:t>3. </a:t>
            </a:r>
            <a:r>
              <a:rPr lang="zh-CN" altLang="en-US" sz="2800" b="1" dirty="0" smtClean="0">
                <a:solidFill>
                  <a:srgbClr val="0000CC"/>
                </a:solidFill>
              </a:rPr>
              <a:t>可变</a:t>
            </a:r>
            <a:r>
              <a:rPr lang="zh-CN" altLang="en-US" sz="2800" b="1" dirty="0">
                <a:solidFill>
                  <a:srgbClr val="0000CC"/>
                </a:solidFill>
              </a:rPr>
              <a:t>参数函数模板的执行过程</a:t>
            </a:r>
            <a:endParaRPr lang="en-US" altLang="zh-CN" sz="2800" b="1" dirty="0">
              <a:solidFill>
                <a:srgbClr val="0000CC"/>
              </a:solidFill>
            </a:endParaRPr>
          </a:p>
          <a:p>
            <a:pPr marL="0" indent="0">
              <a:buNone/>
            </a:pPr>
            <a:r>
              <a:rPr lang="zh-CN" altLang="en-US" sz="2400" b="1" dirty="0">
                <a:solidFill>
                  <a:srgbClr val="0000CC"/>
                </a:solidFill>
              </a:rPr>
              <a:t>（</a:t>
            </a:r>
            <a:r>
              <a:rPr lang="en-US" altLang="zh-CN" sz="2400" b="1" dirty="0">
                <a:solidFill>
                  <a:srgbClr val="0000CC"/>
                </a:solidFill>
              </a:rPr>
              <a:t>1）</a:t>
            </a:r>
            <a:r>
              <a:rPr lang="zh-CN" altLang="en-US" sz="2400" b="1" dirty="0">
                <a:solidFill>
                  <a:srgbClr val="0000CC"/>
                </a:solidFill>
              </a:rPr>
              <a:t>包扩展</a:t>
            </a:r>
            <a:endParaRPr lang="en-US" altLang="zh-CN" sz="2400" b="1" dirty="0">
              <a:solidFill>
                <a:srgbClr val="0000CC"/>
              </a:solidFill>
            </a:endParaRPr>
          </a:p>
          <a:p>
            <a:pPr marL="400050" lvl="1" indent="0">
              <a:buNone/>
            </a:pPr>
            <a:r>
              <a:rPr lang="zh-CN" altLang="zh-CN" sz="2200" b="1" dirty="0"/>
              <a:t>可变参数函数通常都是递归调用的：函数</a:t>
            </a:r>
            <a:r>
              <a:rPr lang="zh-CN" altLang="en-US" sz="2200" b="1" dirty="0"/>
              <a:t>执行</a:t>
            </a:r>
            <a:r>
              <a:rPr lang="zh-CN" altLang="zh-CN" sz="2200" b="1" dirty="0"/>
              <a:t>时先处理包中的第一个实参，</a:t>
            </a:r>
            <a:r>
              <a:rPr lang="zh-CN" altLang="en-US" sz="2200" b="1" dirty="0"/>
              <a:t>完成后</a:t>
            </a:r>
            <a:r>
              <a:rPr lang="zh-CN" altLang="zh-CN" sz="2200" b="1" dirty="0"/>
              <a:t>再调用包中的剩余实参调用函数，称为</a:t>
            </a:r>
            <a:r>
              <a:rPr lang="zh-CN" altLang="zh-CN" sz="2200" b="1" dirty="0">
                <a:solidFill>
                  <a:srgbClr val="FF0000"/>
                </a:solidFill>
              </a:rPr>
              <a:t>包扩展</a:t>
            </a:r>
            <a:r>
              <a:rPr lang="zh-CN" altLang="en-US" sz="2200" b="1" dirty="0"/>
              <a:t>。类似于下面的程序结构</a:t>
            </a:r>
            <a:r>
              <a:rPr lang="zh-CN" altLang="en-US" sz="2200" b="1" dirty="0" smtClean="0"/>
              <a:t>：</a:t>
            </a:r>
            <a:endParaRPr lang="en-US" altLang="zh-CN" sz="2200" b="1" dirty="0" smtClean="0"/>
          </a:p>
          <a:p>
            <a:r>
              <a:rPr lang="zh-CN" altLang="en-US" sz="2000" b="1" dirty="0">
                <a:solidFill>
                  <a:srgbClr val="0000CC"/>
                </a:solidFill>
              </a:rPr>
              <a:t>可变参数函模板处理过程</a:t>
            </a:r>
            <a:endParaRPr lang="en-US" altLang="zh-CN" sz="2000" b="1" dirty="0">
              <a:solidFill>
                <a:srgbClr val="0000CC"/>
              </a:solidFill>
            </a:endParaRPr>
          </a:p>
          <a:p>
            <a:pPr marL="400050" lvl="1" indent="0">
              <a:buNone/>
            </a:pPr>
            <a:r>
              <a:rPr lang="en-US" altLang="zh-CN" sz="1800" b="1" dirty="0" err="1"/>
              <a:t>return_type</a:t>
            </a:r>
            <a:r>
              <a:rPr lang="en-US" altLang="zh-CN" sz="1800" b="1" dirty="0"/>
              <a:t> f(T1 p, T2... </a:t>
            </a:r>
            <a:r>
              <a:rPr lang="en-US" altLang="zh-CN" sz="1800" b="1" dirty="0" err="1"/>
              <a:t>arg</a:t>
            </a:r>
            <a:r>
              <a:rPr lang="en-US" altLang="zh-CN" sz="1800" b="1" dirty="0"/>
              <a:t>){	</a:t>
            </a:r>
            <a:endParaRPr lang="zh-CN" altLang="zh-CN" sz="1800" b="1" dirty="0"/>
          </a:p>
          <a:p>
            <a:pPr marL="400050" lvl="1" indent="0">
              <a:buNone/>
            </a:pPr>
            <a:r>
              <a:rPr lang="en-US" altLang="zh-CN" sz="1800" b="1" dirty="0"/>
              <a:t>     </a:t>
            </a:r>
            <a:r>
              <a:rPr lang="zh-CN" altLang="zh-CN" sz="1800" b="1" dirty="0">
                <a:solidFill>
                  <a:srgbClr val="FF0000"/>
                </a:solidFill>
              </a:rPr>
              <a:t>处理</a:t>
            </a:r>
            <a:r>
              <a:rPr lang="en-US" altLang="zh-CN" sz="1800" b="1" dirty="0" err="1">
                <a:solidFill>
                  <a:srgbClr val="FF0000"/>
                </a:solidFill>
              </a:rPr>
              <a:t>arg</a:t>
            </a:r>
            <a:r>
              <a:rPr lang="zh-CN" altLang="zh-CN" sz="1800" b="1" dirty="0">
                <a:solidFill>
                  <a:srgbClr val="FF0000"/>
                </a:solidFill>
              </a:rPr>
              <a:t>中的第一个参数；</a:t>
            </a:r>
          </a:p>
          <a:p>
            <a:pPr marL="400050" lvl="1" indent="0">
              <a:buNone/>
            </a:pPr>
            <a:r>
              <a:rPr lang="en-US" altLang="zh-CN" sz="1800" b="1" dirty="0"/>
              <a:t>     f(…</a:t>
            </a:r>
            <a:r>
              <a:rPr lang="en-US" altLang="zh-CN" sz="1800" b="1" dirty="0" err="1"/>
              <a:t>arg</a:t>
            </a:r>
            <a:r>
              <a:rPr lang="zh-CN" altLang="zh-CN" sz="1800" b="1" dirty="0"/>
              <a:t>中除第一个参数之外的其余参数</a:t>
            </a:r>
            <a:r>
              <a:rPr lang="en-US" altLang="zh-CN" sz="1800" b="1" dirty="0"/>
              <a:t>)       </a:t>
            </a:r>
            <a:r>
              <a:rPr lang="en-US" altLang="zh-CN" sz="1800" b="1" dirty="0">
                <a:solidFill>
                  <a:srgbClr val="FF0000"/>
                </a:solidFill>
              </a:rPr>
              <a:t>//</a:t>
            </a:r>
            <a:r>
              <a:rPr lang="zh-CN" altLang="en-US" sz="1800" b="1" dirty="0">
                <a:solidFill>
                  <a:srgbClr val="FF0000"/>
                </a:solidFill>
              </a:rPr>
              <a:t>递归调用</a:t>
            </a:r>
            <a:endParaRPr lang="zh-CN" altLang="zh-CN" sz="1800" b="1" dirty="0">
              <a:solidFill>
                <a:srgbClr val="FF0000"/>
              </a:solidFill>
            </a:endParaRPr>
          </a:p>
          <a:p>
            <a:pPr marL="400050" lvl="1" indent="0">
              <a:buNone/>
            </a:pPr>
            <a:r>
              <a:rPr lang="en-US" altLang="zh-CN" sz="1800" b="1" dirty="0"/>
              <a:t>     </a:t>
            </a:r>
            <a:r>
              <a:rPr lang="en-US" altLang="zh-CN" sz="1800" b="1" dirty="0" smtClean="0"/>
              <a:t>……</a:t>
            </a:r>
            <a:endParaRPr lang="zh-CN" altLang="zh-CN" sz="1800" b="1" dirty="0"/>
          </a:p>
          <a:p>
            <a:pPr marL="400050" lvl="1" indent="0">
              <a:buNone/>
            </a:pPr>
            <a:r>
              <a:rPr lang="en-US" altLang="zh-CN" sz="1800" b="1" dirty="0" smtClean="0"/>
              <a:t>}</a:t>
            </a:r>
            <a:endParaRPr lang="zh-CN" altLang="zh-CN" sz="1800" b="1" dirty="0"/>
          </a:p>
          <a:p>
            <a:r>
              <a:rPr lang="zh-CN" altLang="zh-CN" sz="2000" b="1" dirty="0">
                <a:solidFill>
                  <a:srgbClr val="0000CC"/>
                </a:solidFill>
              </a:rPr>
              <a:t>例如，“</a:t>
            </a:r>
            <a:r>
              <a:rPr lang="en-US" altLang="zh-CN" sz="2000" b="1" dirty="0">
                <a:solidFill>
                  <a:srgbClr val="0000CC"/>
                </a:solidFill>
              </a:rPr>
              <a:t>max(‘a’, ‘z’, 2)</a:t>
            </a:r>
            <a:r>
              <a:rPr lang="zh-CN" altLang="zh-CN" sz="2000" b="1" dirty="0">
                <a:solidFill>
                  <a:srgbClr val="0000CC"/>
                </a:solidFill>
              </a:rPr>
              <a:t>”调用的包扩展过程如下</a:t>
            </a:r>
            <a:r>
              <a:rPr lang="zh-CN" altLang="en-US" sz="2000" b="1" dirty="0">
                <a:solidFill>
                  <a:srgbClr val="0000CC"/>
                </a:solidFill>
              </a:rPr>
              <a:t>，</a:t>
            </a:r>
            <a:r>
              <a:rPr lang="zh-CN" altLang="en-US" sz="2000" b="1" dirty="0" smtClean="0">
                <a:solidFill>
                  <a:srgbClr val="0000CC"/>
                </a:solidFill>
              </a:rPr>
              <a:t>分</a:t>
            </a:r>
            <a:r>
              <a:rPr lang="en-US" altLang="zh-CN" sz="2000" b="1" dirty="0" smtClean="0">
                <a:solidFill>
                  <a:srgbClr val="0000CC"/>
                </a:solidFill>
              </a:rPr>
              <a:t>3</a:t>
            </a:r>
            <a:r>
              <a:rPr lang="zh-CN" altLang="en-US" sz="2000" b="1" dirty="0" smtClean="0">
                <a:solidFill>
                  <a:srgbClr val="0000CC"/>
                </a:solidFill>
              </a:rPr>
              <a:t>次</a:t>
            </a:r>
            <a:r>
              <a:rPr lang="zh-CN" altLang="en-US" sz="2000" b="1" dirty="0">
                <a:solidFill>
                  <a:srgbClr val="0000CC"/>
                </a:solidFill>
              </a:rPr>
              <a:t>调用才结束。</a:t>
            </a:r>
            <a:endParaRPr lang="zh-CN" altLang="zh-CN" sz="2000" b="1" dirty="0">
              <a:solidFill>
                <a:srgbClr val="0000CC"/>
              </a:solidFill>
            </a:endParaRPr>
          </a:p>
          <a:p>
            <a:pPr marL="857250" lvl="1" indent="-457200">
              <a:buFont typeface="+mj-ea"/>
              <a:buAutoNum type="circleNumDbPlain"/>
            </a:pPr>
            <a:r>
              <a:rPr lang="en-US" altLang="zh-CN" sz="1800" b="1" dirty="0"/>
              <a:t>max('a', 'z', 2); </a:t>
            </a:r>
            <a:r>
              <a:rPr lang="en-US" altLang="zh-CN" sz="1800" b="1" dirty="0" smtClean="0"/>
              <a:t>		//</a:t>
            </a:r>
            <a:r>
              <a:rPr lang="zh-CN" altLang="zh-CN" sz="1800" b="1" dirty="0"/>
              <a:t>包扩展函数</a:t>
            </a:r>
          </a:p>
          <a:p>
            <a:pPr marL="857250" lvl="1" indent="-457200">
              <a:buFont typeface="+mj-ea"/>
              <a:buAutoNum type="circleNumDbPlain"/>
            </a:pPr>
            <a:r>
              <a:rPr lang="en-US" altLang="zh-CN" sz="1800" b="1" dirty="0"/>
              <a:t>max('z', 2)                        </a:t>
            </a:r>
            <a:r>
              <a:rPr lang="en-US" altLang="zh-CN" sz="1800" b="1" dirty="0" smtClean="0"/>
              <a:t>	//</a:t>
            </a:r>
            <a:r>
              <a:rPr lang="zh-CN" altLang="zh-CN" sz="1800" b="1" dirty="0"/>
              <a:t>包扩展函数</a:t>
            </a:r>
          </a:p>
          <a:p>
            <a:pPr marL="857250" lvl="1" indent="-457200">
              <a:buFont typeface="+mj-ea"/>
              <a:buAutoNum type="circleNumDbPlain"/>
            </a:pPr>
            <a:r>
              <a:rPr lang="en-US" altLang="zh-CN" sz="1800" b="1" dirty="0"/>
              <a:t>max</a:t>
            </a:r>
            <a:r>
              <a:rPr lang="en-US" altLang="zh-CN" sz="1800" b="1" dirty="0" smtClean="0"/>
              <a:t>(</a:t>
            </a:r>
            <a:r>
              <a:rPr lang="en-US" altLang="zh-CN" sz="1800" b="1" dirty="0"/>
              <a:t>'z'</a:t>
            </a:r>
            <a:r>
              <a:rPr lang="en-US" altLang="zh-CN" sz="1800" b="1" dirty="0" smtClean="0"/>
              <a:t>) 			//</a:t>
            </a:r>
            <a:r>
              <a:rPr lang="zh-CN" altLang="zh-CN" sz="1800" b="1" dirty="0" smtClean="0"/>
              <a:t>模板</a:t>
            </a:r>
            <a:r>
              <a:rPr lang="zh-CN" altLang="zh-CN" sz="1800" b="1" dirty="0"/>
              <a:t>函数，结束递归</a:t>
            </a:r>
            <a:r>
              <a:rPr lang="zh-CN" altLang="zh-CN" sz="1800" b="1" dirty="0" smtClean="0"/>
              <a:t>调用</a:t>
            </a:r>
            <a:endParaRPr lang="zh-CN" altLang="zh-CN" sz="2200" b="1" dirty="0">
              <a:solidFill>
                <a:srgbClr val="0000CC"/>
              </a:solidFill>
            </a:endParaRPr>
          </a:p>
          <a:p>
            <a:pPr marL="0" indent="0">
              <a:buNone/>
            </a:pPr>
            <a:endParaRPr lang="zh-CN" altLang="en-US" sz="2000" dirty="0"/>
          </a:p>
        </p:txBody>
      </p:sp>
      <p:sp>
        <p:nvSpPr>
          <p:cNvPr id="5" name="标题 1"/>
          <p:cNvSpPr>
            <a:spLocks noGrp="1"/>
          </p:cNvSpPr>
          <p:nvPr>
            <p:ph type="title"/>
          </p:nvPr>
        </p:nvSpPr>
        <p:spPr>
          <a:xfrm>
            <a:off x="457200" y="73672"/>
            <a:ext cx="82296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7.4.4  </a:t>
            </a:r>
            <a:r>
              <a:rPr lang="zh-CN" altLang="zh-CN" sz="3600" b="1" kern="1200" dirty="0">
                <a:solidFill>
                  <a:srgbClr val="C00000"/>
                </a:solidFill>
              </a:rPr>
              <a:t>可变参数函数</a:t>
            </a:r>
            <a:r>
              <a:rPr lang="zh-CN" altLang="zh-CN" sz="3600" b="1" kern="1200" dirty="0" smtClean="0">
                <a:solidFill>
                  <a:srgbClr val="C00000"/>
                </a:solidFill>
              </a:rPr>
              <a:t>模板</a:t>
            </a:r>
            <a:r>
              <a:rPr lang="en-US" altLang="zh-CN" sz="3600" b="1" kern="1200" dirty="0" smtClean="0">
                <a:solidFill>
                  <a:srgbClr val="C00000"/>
                </a:solidFill>
              </a:rPr>
              <a:t>(C++11)</a:t>
            </a:r>
            <a:endParaRPr lang="zh-CN" altLang="en-US" sz="3600" b="1" kern="1200" dirty="0">
              <a:solidFill>
                <a:srgbClr val="C00000"/>
              </a:solidFill>
            </a:endParaRPr>
          </a:p>
        </p:txBody>
      </p:sp>
    </p:spTree>
    <p:extLst>
      <p:ext uri="{BB962C8B-B14F-4D97-AF65-F5344CB8AC3E}">
        <p14:creationId xmlns:p14="http://schemas.microsoft.com/office/powerpoint/2010/main" val="377558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162271" y="1196752"/>
            <a:ext cx="8658201" cy="4752528"/>
          </a:xfrm>
        </p:spPr>
        <p:txBody>
          <a:bodyPr/>
          <a:lstStyle/>
          <a:p>
            <a:pPr eaLnBrk="1" hangingPunct="1">
              <a:lnSpc>
                <a:spcPct val="90000"/>
              </a:lnSpc>
              <a:buFontTx/>
              <a:buNone/>
            </a:pPr>
            <a:r>
              <a:rPr lang="en-US" altLang="zh-CN" sz="2400" b="1" dirty="0">
                <a:solidFill>
                  <a:srgbClr val="FF0000"/>
                </a:solidFill>
              </a:rPr>
              <a:t>（6）</a:t>
            </a:r>
            <a:r>
              <a:rPr lang="zh-CN" altLang="en-US" sz="2400" b="1" dirty="0">
                <a:solidFill>
                  <a:srgbClr val="FF0000"/>
                </a:solidFill>
              </a:rPr>
              <a:t>模板的抽象与定义</a:t>
            </a:r>
            <a:endParaRPr lang="en-US" altLang="zh-CN" sz="2400" b="1" dirty="0">
              <a:solidFill>
                <a:srgbClr val="FF0000"/>
              </a:solidFill>
            </a:endParaRPr>
          </a:p>
          <a:p>
            <a:r>
              <a:rPr lang="zh-CN" altLang="zh-CN" sz="2200" b="1" dirty="0"/>
              <a:t>某些</a:t>
            </a:r>
            <a:r>
              <a:rPr lang="zh-CN" altLang="zh-CN" sz="2200" b="1" dirty="0">
                <a:solidFill>
                  <a:srgbClr val="0000CC"/>
                </a:solidFill>
              </a:rPr>
              <a:t>程序除了所处理的数据类型之外，程序代码和功能完全相同</a:t>
            </a:r>
            <a:r>
              <a:rPr lang="zh-CN" altLang="zh-CN" sz="2200" b="1" dirty="0"/>
              <a:t>，但为了实现它们，却不得不编写多个与具体数据类型紧密结合的程序。</a:t>
            </a:r>
            <a:endParaRPr lang="en-US" altLang="zh-CN" sz="2200" b="1" dirty="0"/>
          </a:p>
          <a:p>
            <a:r>
              <a:rPr lang="zh-CN" altLang="zh-CN" sz="2200" b="1" dirty="0"/>
              <a:t>例如，为了求两个</a:t>
            </a:r>
            <a:r>
              <a:rPr lang="en-US" altLang="zh-CN" sz="2200" b="1" dirty="0" err="1"/>
              <a:t>int</a:t>
            </a:r>
            <a:r>
              <a:rPr lang="zh-CN" altLang="zh-CN" sz="2200" b="1" dirty="0"/>
              <a:t>、</a:t>
            </a:r>
            <a:r>
              <a:rPr lang="en-US" altLang="zh-CN" sz="2200" b="1" dirty="0"/>
              <a:t>float</a:t>
            </a:r>
            <a:r>
              <a:rPr lang="zh-CN" altLang="zh-CN" sz="2200" b="1" dirty="0"/>
              <a:t>、</a:t>
            </a:r>
            <a:r>
              <a:rPr lang="en-US" altLang="zh-CN" sz="2200" b="1" dirty="0"/>
              <a:t>double</a:t>
            </a:r>
            <a:r>
              <a:rPr lang="zh-CN" altLang="zh-CN" sz="2200" b="1" dirty="0"/>
              <a:t>、</a:t>
            </a:r>
            <a:r>
              <a:rPr lang="en-US" altLang="zh-CN" sz="2200" b="1" dirty="0"/>
              <a:t>char</a:t>
            </a:r>
            <a:r>
              <a:rPr lang="zh-CN" altLang="zh-CN" sz="2200" b="1" dirty="0"/>
              <a:t>类型数中的最小数，需要编写下列函数：</a:t>
            </a:r>
            <a:endParaRPr lang="en-US" altLang="zh-CN" sz="2200" b="1" dirty="0"/>
          </a:p>
          <a:p>
            <a:pPr marL="400050" lvl="1" indent="0">
              <a:buNone/>
            </a:pPr>
            <a:r>
              <a:rPr lang="en-US" altLang="zh-CN" sz="2000" b="1" dirty="0" err="1"/>
              <a:t>int</a:t>
            </a:r>
            <a:r>
              <a:rPr lang="en-US" altLang="zh-CN" sz="2000" b="1" dirty="0"/>
              <a:t>  </a:t>
            </a:r>
            <a:r>
              <a:rPr lang="en-US" altLang="zh-CN" sz="2000" b="1" dirty="0">
                <a:solidFill>
                  <a:srgbClr val="0000CC"/>
                </a:solidFill>
              </a:rPr>
              <a:t>min</a:t>
            </a:r>
            <a:r>
              <a:rPr lang="en-US" altLang="zh-CN" sz="2000" b="1" dirty="0"/>
              <a:t>(</a:t>
            </a:r>
            <a:r>
              <a:rPr lang="en-US" altLang="zh-CN" sz="2000" b="1" dirty="0" err="1"/>
              <a:t>int</a:t>
            </a:r>
            <a:r>
              <a:rPr lang="en-US" altLang="zh-CN" sz="2000" b="1" dirty="0"/>
              <a:t> a, </a:t>
            </a:r>
            <a:r>
              <a:rPr lang="en-US" altLang="zh-CN" sz="2000" b="1" dirty="0" err="1"/>
              <a:t>int</a:t>
            </a:r>
            <a:r>
              <a:rPr lang="en-US" altLang="zh-CN" sz="2000" b="1" dirty="0"/>
              <a:t> b){return (a&lt;b)?</a:t>
            </a:r>
            <a:r>
              <a:rPr lang="en-US" altLang="zh-CN" sz="2000" b="1" dirty="0" err="1"/>
              <a:t>a:b</a:t>
            </a:r>
            <a:r>
              <a:rPr lang="en-US" altLang="zh-CN" sz="2000" b="1" dirty="0"/>
              <a:t>;}</a:t>
            </a:r>
            <a:endParaRPr lang="zh-CN" altLang="zh-CN" sz="2000" b="1" dirty="0"/>
          </a:p>
          <a:p>
            <a:pPr marL="400050" lvl="1" indent="0">
              <a:buNone/>
            </a:pPr>
            <a:r>
              <a:rPr lang="en-US" altLang="zh-CN" sz="2000" b="1" dirty="0"/>
              <a:t>float  </a:t>
            </a:r>
            <a:r>
              <a:rPr lang="en-US" altLang="zh-CN" sz="2000" b="1" dirty="0">
                <a:solidFill>
                  <a:srgbClr val="0000CC"/>
                </a:solidFill>
              </a:rPr>
              <a:t>min</a:t>
            </a:r>
            <a:r>
              <a:rPr lang="en-US" altLang="zh-CN" sz="2000" b="1" dirty="0"/>
              <a:t>(float a, float b){return (a&lt;b)?</a:t>
            </a:r>
            <a:r>
              <a:rPr lang="en-US" altLang="zh-CN" sz="2000" b="1" dirty="0" err="1"/>
              <a:t>a:b</a:t>
            </a:r>
            <a:r>
              <a:rPr lang="en-US" altLang="zh-CN" sz="2000" b="1" dirty="0"/>
              <a:t>;}</a:t>
            </a:r>
            <a:endParaRPr lang="zh-CN" altLang="zh-CN" sz="2000" b="1" dirty="0"/>
          </a:p>
          <a:p>
            <a:pPr marL="400050" lvl="1" indent="0">
              <a:buNone/>
            </a:pPr>
            <a:r>
              <a:rPr lang="en-US" altLang="zh-CN" sz="2000" b="1" dirty="0"/>
              <a:t>double </a:t>
            </a:r>
            <a:r>
              <a:rPr lang="en-US" altLang="zh-CN" sz="2000" b="1" dirty="0">
                <a:solidFill>
                  <a:srgbClr val="0000CC"/>
                </a:solidFill>
              </a:rPr>
              <a:t>min</a:t>
            </a:r>
            <a:r>
              <a:rPr lang="en-US" altLang="zh-CN" sz="2000" b="1" dirty="0"/>
              <a:t>(double a, double b){return (a&lt;b)?</a:t>
            </a:r>
            <a:r>
              <a:rPr lang="en-US" altLang="zh-CN" sz="2000" b="1" dirty="0" err="1"/>
              <a:t>a:b</a:t>
            </a:r>
            <a:r>
              <a:rPr lang="en-US" altLang="zh-CN" sz="2000" b="1" dirty="0"/>
              <a:t>;}</a:t>
            </a:r>
            <a:endParaRPr lang="zh-CN" altLang="zh-CN" sz="2000" b="1" dirty="0"/>
          </a:p>
          <a:p>
            <a:pPr marL="400050" lvl="1" indent="0">
              <a:buNone/>
            </a:pPr>
            <a:r>
              <a:rPr lang="en-US" altLang="zh-CN" sz="2000" b="1" dirty="0"/>
              <a:t>char  </a:t>
            </a:r>
            <a:r>
              <a:rPr lang="en-US" altLang="zh-CN" sz="2000" b="1" dirty="0">
                <a:solidFill>
                  <a:srgbClr val="0000CC"/>
                </a:solidFill>
              </a:rPr>
              <a:t>min</a:t>
            </a:r>
            <a:r>
              <a:rPr lang="en-US" altLang="zh-CN" sz="2000" b="1" dirty="0"/>
              <a:t>(char a, char b){return (a&lt;b)?</a:t>
            </a:r>
            <a:r>
              <a:rPr lang="en-US" altLang="zh-CN" sz="2000" b="1" dirty="0" err="1"/>
              <a:t>a:b</a:t>
            </a:r>
            <a:r>
              <a:rPr lang="en-US" altLang="zh-CN" sz="2000" b="1" dirty="0" smtClean="0"/>
              <a:t>;}</a:t>
            </a:r>
          </a:p>
          <a:p>
            <a:pPr marL="400050" lvl="1" indent="0">
              <a:buNone/>
            </a:pPr>
            <a:endParaRPr lang="zh-CN" altLang="zh-CN" sz="2000" b="1" dirty="0"/>
          </a:p>
          <a:p>
            <a:pPr eaLnBrk="1" hangingPunct="1">
              <a:lnSpc>
                <a:spcPct val="90000"/>
              </a:lnSpc>
            </a:pPr>
            <a:r>
              <a:rPr lang="zh-CN" altLang="en-US" sz="2200" b="1" dirty="0">
                <a:solidFill>
                  <a:srgbClr val="FF0000"/>
                </a:solidFill>
              </a:rPr>
              <a:t>有什么办法只写一次代码，却可以处理不同数据类型呢？</a:t>
            </a:r>
            <a:endParaRPr lang="en-US" altLang="zh-CN" sz="2200" b="1" dirty="0">
              <a:solidFill>
                <a:srgbClr val="FF0000"/>
              </a:solidFill>
            </a:endParaRPr>
          </a:p>
          <a:p>
            <a:pPr marL="0" indent="0" eaLnBrk="1" hangingPunct="1">
              <a:lnSpc>
                <a:spcPct val="90000"/>
              </a:lnSpc>
              <a:buNone/>
            </a:pPr>
            <a:endParaRPr lang="en-US" altLang="zh-CN" sz="2400" dirty="0">
              <a:solidFill>
                <a:srgbClr val="FF0000"/>
              </a:solidFill>
            </a:endParaRPr>
          </a:p>
          <a:p>
            <a:pPr lvl="1" eaLnBrk="1" hangingPunct="1">
              <a:lnSpc>
                <a:spcPct val="90000"/>
              </a:lnSpc>
            </a:pPr>
            <a:endParaRPr lang="zh-CN" altLang="en-US" sz="2000" dirty="0">
              <a:solidFill>
                <a:srgbClr val="FF0000"/>
              </a:solidFill>
            </a:endParaRPr>
          </a:p>
        </p:txBody>
      </p:sp>
      <p:sp>
        <p:nvSpPr>
          <p:cNvPr id="4099" name="Rectangle 3"/>
          <p:cNvSpPr>
            <a:spLocks noGrp="1" noChangeArrowheads="1"/>
          </p:cNvSpPr>
          <p:nvPr>
            <p:ph type="title"/>
          </p:nvPr>
        </p:nvSpPr>
        <p:spPr>
          <a:xfrm>
            <a:off x="668559" y="0"/>
            <a:ext cx="7772400" cy="90872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GB" altLang="zh-CN" sz="3600" b="1" dirty="0">
                <a:solidFill>
                  <a:srgbClr val="C00000"/>
                </a:solidFill>
              </a:rPr>
              <a:t>7.1 </a:t>
            </a:r>
            <a:r>
              <a:rPr lang="en-GB" altLang="zh-CN" sz="3600" b="1" dirty="0" smtClean="0">
                <a:solidFill>
                  <a:srgbClr val="C00000"/>
                </a:solidFill>
              </a:rPr>
              <a:t> </a:t>
            </a:r>
            <a:r>
              <a:rPr lang="zh-CN" altLang="en-GB" sz="3600" b="1" dirty="0" smtClean="0">
                <a:solidFill>
                  <a:srgbClr val="C00000"/>
                </a:solidFill>
              </a:rPr>
              <a:t>模板</a:t>
            </a:r>
            <a:r>
              <a:rPr lang="zh-CN" altLang="en-GB" sz="3600" b="1" dirty="0">
                <a:solidFill>
                  <a:srgbClr val="C00000"/>
                </a:solidFill>
              </a:rPr>
              <a:t>的概念</a:t>
            </a:r>
            <a:endParaRPr lang="zh-CN" altLang="en-US" sz="3600" b="1" dirty="0">
              <a:solidFill>
                <a:srgbClr val="C00000"/>
              </a:solidFill>
            </a:endParaRPr>
          </a:p>
        </p:txBody>
      </p:sp>
    </p:spTree>
    <p:extLst>
      <p:ext uri="{BB962C8B-B14F-4D97-AF65-F5344CB8AC3E}">
        <p14:creationId xmlns:p14="http://schemas.microsoft.com/office/powerpoint/2010/main" val="8503658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xEl>
                                              <p:pRg st="1" end="1"/>
                                            </p:txEl>
                                          </p:spTgt>
                                        </p:tgtEl>
                                        <p:attrNameLst>
                                          <p:attrName>style.visibility</p:attrName>
                                        </p:attrNameLst>
                                      </p:cBhvr>
                                      <p:to>
                                        <p:strVal val="visible"/>
                                      </p:to>
                                    </p:set>
                                    <p:anim calcmode="lin" valueType="num">
                                      <p:cBhvr additive="base">
                                        <p:cTn id="7" dur="500" fill="hold"/>
                                        <p:tgtEl>
                                          <p:spTgt spid="1331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4">
                                            <p:txEl>
                                              <p:pRg st="2" end="2"/>
                                            </p:txEl>
                                          </p:spTgt>
                                        </p:tgtEl>
                                        <p:attrNameLst>
                                          <p:attrName>style.visibility</p:attrName>
                                        </p:attrNameLst>
                                      </p:cBhvr>
                                      <p:to>
                                        <p:strVal val="visible"/>
                                      </p:to>
                                    </p:set>
                                    <p:anim calcmode="lin" valueType="num">
                                      <p:cBhvr additive="base">
                                        <p:cTn id="13" dur="500" fill="hold"/>
                                        <p:tgtEl>
                                          <p:spTgt spid="1331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314">
                                            <p:txEl>
                                              <p:pRg st="3" end="3"/>
                                            </p:txEl>
                                          </p:spTgt>
                                        </p:tgtEl>
                                        <p:attrNameLst>
                                          <p:attrName>style.visibility</p:attrName>
                                        </p:attrNameLst>
                                      </p:cBhvr>
                                      <p:to>
                                        <p:strVal val="visible"/>
                                      </p:to>
                                    </p:set>
                                    <p:animEffect transition="in" filter="fade">
                                      <p:cBhvr>
                                        <p:cTn id="19" dur="1000"/>
                                        <p:tgtEl>
                                          <p:spTgt spid="13314">
                                            <p:txEl>
                                              <p:pRg st="3" end="3"/>
                                            </p:txEl>
                                          </p:spTgt>
                                        </p:tgtEl>
                                      </p:cBhvr>
                                    </p:animEffect>
                                    <p:anim calcmode="lin" valueType="num">
                                      <p:cBhvr>
                                        <p:cTn id="20" dur="1000" fill="hold"/>
                                        <p:tgtEl>
                                          <p:spTgt spid="1331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3314">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314">
                                            <p:txEl>
                                              <p:pRg st="4" end="4"/>
                                            </p:txEl>
                                          </p:spTgt>
                                        </p:tgtEl>
                                        <p:attrNameLst>
                                          <p:attrName>style.visibility</p:attrName>
                                        </p:attrNameLst>
                                      </p:cBhvr>
                                      <p:to>
                                        <p:strVal val="visible"/>
                                      </p:to>
                                    </p:set>
                                    <p:animEffect transition="in" filter="fade">
                                      <p:cBhvr>
                                        <p:cTn id="24" dur="1000"/>
                                        <p:tgtEl>
                                          <p:spTgt spid="13314">
                                            <p:txEl>
                                              <p:pRg st="4" end="4"/>
                                            </p:txEl>
                                          </p:spTgt>
                                        </p:tgtEl>
                                      </p:cBhvr>
                                    </p:animEffect>
                                    <p:anim calcmode="lin" valueType="num">
                                      <p:cBhvr>
                                        <p:cTn id="25" dur="1000" fill="hold"/>
                                        <p:tgtEl>
                                          <p:spTgt spid="1331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3314">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314">
                                            <p:txEl>
                                              <p:pRg st="5" end="5"/>
                                            </p:txEl>
                                          </p:spTgt>
                                        </p:tgtEl>
                                        <p:attrNameLst>
                                          <p:attrName>style.visibility</p:attrName>
                                        </p:attrNameLst>
                                      </p:cBhvr>
                                      <p:to>
                                        <p:strVal val="visible"/>
                                      </p:to>
                                    </p:set>
                                    <p:animEffect transition="in" filter="fade">
                                      <p:cBhvr>
                                        <p:cTn id="29" dur="1000"/>
                                        <p:tgtEl>
                                          <p:spTgt spid="13314">
                                            <p:txEl>
                                              <p:pRg st="5" end="5"/>
                                            </p:txEl>
                                          </p:spTgt>
                                        </p:tgtEl>
                                      </p:cBhvr>
                                    </p:animEffect>
                                    <p:anim calcmode="lin" valueType="num">
                                      <p:cBhvr>
                                        <p:cTn id="30" dur="1000" fill="hold"/>
                                        <p:tgtEl>
                                          <p:spTgt spid="13314">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3314">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314">
                                            <p:txEl>
                                              <p:pRg st="6" end="6"/>
                                            </p:txEl>
                                          </p:spTgt>
                                        </p:tgtEl>
                                        <p:attrNameLst>
                                          <p:attrName>style.visibility</p:attrName>
                                        </p:attrNameLst>
                                      </p:cBhvr>
                                      <p:to>
                                        <p:strVal val="visible"/>
                                      </p:to>
                                    </p:set>
                                    <p:animEffect transition="in" filter="fade">
                                      <p:cBhvr>
                                        <p:cTn id="34" dur="1000"/>
                                        <p:tgtEl>
                                          <p:spTgt spid="13314">
                                            <p:txEl>
                                              <p:pRg st="6" end="6"/>
                                            </p:txEl>
                                          </p:spTgt>
                                        </p:tgtEl>
                                      </p:cBhvr>
                                    </p:animEffect>
                                    <p:anim calcmode="lin" valueType="num">
                                      <p:cBhvr>
                                        <p:cTn id="35" dur="1000" fill="hold"/>
                                        <p:tgtEl>
                                          <p:spTgt spid="13314">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331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314">
                                            <p:txEl>
                                              <p:pRg st="8" end="8"/>
                                            </p:txEl>
                                          </p:spTgt>
                                        </p:tgtEl>
                                        <p:attrNameLst>
                                          <p:attrName>style.visibility</p:attrName>
                                        </p:attrNameLst>
                                      </p:cBhvr>
                                      <p:to>
                                        <p:strVal val="visible"/>
                                      </p:to>
                                    </p:set>
                                    <p:anim calcmode="lin" valueType="num">
                                      <p:cBhvr additive="base">
                                        <p:cTn id="41" dur="500" fill="hold"/>
                                        <p:tgtEl>
                                          <p:spTgt spid="1331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31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96752"/>
            <a:ext cx="8640960" cy="4248472"/>
          </a:xfrm>
        </p:spPr>
        <p:txBody>
          <a:bodyPr/>
          <a:lstStyle/>
          <a:p>
            <a:pPr>
              <a:spcBef>
                <a:spcPts val="1200"/>
              </a:spcBef>
            </a:pPr>
            <a:r>
              <a:rPr lang="zh-CN" altLang="en-US" sz="2400" b="1" dirty="0">
                <a:solidFill>
                  <a:srgbClr val="0000CC"/>
                </a:solidFill>
              </a:rPr>
              <a:t>（</a:t>
            </a:r>
            <a:r>
              <a:rPr lang="en-US" altLang="zh-CN" sz="2400" b="1" dirty="0">
                <a:solidFill>
                  <a:srgbClr val="0000CC"/>
                </a:solidFill>
              </a:rPr>
              <a:t>2）</a:t>
            </a:r>
            <a:r>
              <a:rPr lang="zh-CN" altLang="en-US" sz="2400" b="1" dirty="0">
                <a:solidFill>
                  <a:srgbClr val="0000CC"/>
                </a:solidFill>
              </a:rPr>
              <a:t>包扩展结束</a:t>
            </a:r>
            <a:endParaRPr lang="en-US" altLang="zh-CN" sz="2400" b="1" dirty="0">
              <a:solidFill>
                <a:srgbClr val="0000CC"/>
              </a:solidFill>
            </a:endParaRPr>
          </a:p>
          <a:p>
            <a:pPr lvl="1">
              <a:spcBef>
                <a:spcPts val="1200"/>
              </a:spcBef>
            </a:pPr>
            <a:r>
              <a:rPr lang="zh-CN" altLang="zh-CN" sz="2200" b="1" dirty="0"/>
              <a:t>为了终止递归，通常会为可变参数模板定义一个</a:t>
            </a:r>
            <a:r>
              <a:rPr lang="zh-CN" altLang="zh-CN" sz="2200" b="1" dirty="0">
                <a:solidFill>
                  <a:srgbClr val="FF0000"/>
                </a:solidFill>
              </a:rPr>
              <a:t>非可变参数</a:t>
            </a:r>
            <a:r>
              <a:rPr lang="zh-CN" altLang="zh-CN" sz="2200" b="1" dirty="0" smtClean="0">
                <a:solidFill>
                  <a:srgbClr val="FF0000"/>
                </a:solidFill>
              </a:rPr>
              <a:t>的函数</a:t>
            </a:r>
            <a:r>
              <a:rPr lang="zh-CN" altLang="en-US" sz="2200" b="1" dirty="0" smtClean="0">
                <a:solidFill>
                  <a:srgbClr val="FF0000"/>
                </a:solidFill>
              </a:rPr>
              <a:t>，可以称之为递归终止函数</a:t>
            </a:r>
            <a:r>
              <a:rPr lang="zh-CN" altLang="zh-CN" sz="2200" b="1" dirty="0" smtClean="0"/>
              <a:t>。</a:t>
            </a:r>
            <a:endParaRPr lang="en-US" altLang="zh-CN" sz="2200" b="1" dirty="0" smtClean="0"/>
          </a:p>
          <a:p>
            <a:pPr lvl="1">
              <a:spcBef>
                <a:spcPts val="1200"/>
              </a:spcBef>
            </a:pPr>
            <a:r>
              <a:rPr lang="zh-CN" altLang="en-US" sz="2200" b="1" dirty="0" smtClean="0"/>
              <a:t>递归终止函数可能不唯一，而且可以是模板函数也可以是普通函数。</a:t>
            </a:r>
            <a:endParaRPr lang="en-US" altLang="zh-CN" sz="2200" b="1" dirty="0"/>
          </a:p>
          <a:p>
            <a:pPr lvl="1">
              <a:spcBef>
                <a:spcPts val="1200"/>
              </a:spcBef>
            </a:pPr>
            <a:r>
              <a:rPr lang="zh-CN" altLang="en-US" sz="2200" b="1" dirty="0"/>
              <a:t>比如，</a:t>
            </a:r>
            <a:r>
              <a:rPr lang="zh-CN" altLang="zh-CN" sz="2200" b="1" dirty="0"/>
              <a:t>例</a:t>
            </a:r>
            <a:r>
              <a:rPr lang="en-US" altLang="zh-CN" sz="2200" b="1" dirty="0"/>
              <a:t>7-8</a:t>
            </a:r>
            <a:r>
              <a:rPr lang="zh-CN" altLang="zh-CN" sz="2200" b="1" dirty="0"/>
              <a:t>中的</a:t>
            </a:r>
            <a:r>
              <a:rPr lang="zh-CN" altLang="zh-CN" sz="2200" b="1" dirty="0" smtClean="0"/>
              <a:t>“</a:t>
            </a:r>
            <a:r>
              <a:rPr lang="en-US" altLang="zh-CN" sz="2200" b="1" dirty="0"/>
              <a:t>template&lt;</a:t>
            </a:r>
            <a:r>
              <a:rPr lang="en-US" altLang="zh-CN" sz="2200" b="1" dirty="0" err="1"/>
              <a:t>typename</a:t>
            </a:r>
            <a:r>
              <a:rPr lang="en-US" altLang="zh-CN" sz="2200" b="1" dirty="0"/>
              <a:t> T&gt; max(T t</a:t>
            </a:r>
            <a:r>
              <a:rPr lang="en-US" altLang="zh-CN" sz="2200" b="1" dirty="0" smtClean="0"/>
              <a:t>)</a:t>
            </a:r>
            <a:r>
              <a:rPr lang="zh-CN" altLang="zh-CN" sz="2200" b="1" dirty="0" smtClean="0"/>
              <a:t>”就是</a:t>
            </a:r>
            <a:r>
              <a:rPr lang="zh-CN" altLang="en-US" sz="2200" b="1" dirty="0"/>
              <a:t>递归终止函数</a:t>
            </a:r>
            <a:r>
              <a:rPr lang="zh-CN" altLang="zh-CN" sz="2200" b="1" dirty="0" smtClean="0"/>
              <a:t>，</a:t>
            </a:r>
            <a:r>
              <a:rPr lang="zh-CN" altLang="zh-CN" sz="2200" b="1" dirty="0"/>
              <a:t>它会在</a:t>
            </a:r>
            <a:r>
              <a:rPr lang="zh-CN" altLang="zh-CN" sz="2200" b="1" dirty="0">
                <a:solidFill>
                  <a:srgbClr val="FF0000"/>
                </a:solidFill>
              </a:rPr>
              <a:t>变参模板函数的参数处理完毕后被调用到</a:t>
            </a:r>
            <a:r>
              <a:rPr lang="zh-CN" altLang="zh-CN" sz="2200" b="1" dirty="0"/>
              <a:t>，用于结束</a:t>
            </a:r>
            <a:r>
              <a:rPr lang="en-US" altLang="zh-CN" sz="2200" b="1" dirty="0"/>
              <a:t>max</a:t>
            </a:r>
            <a:r>
              <a:rPr lang="zh-CN" altLang="zh-CN" sz="2200" b="1" dirty="0"/>
              <a:t>函数的递归调用。</a:t>
            </a:r>
            <a:endParaRPr lang="zh-CN" altLang="en-US" sz="2200" b="1" dirty="0"/>
          </a:p>
        </p:txBody>
      </p:sp>
      <p:sp>
        <p:nvSpPr>
          <p:cNvPr id="6" name="标题 1"/>
          <p:cNvSpPr>
            <a:spLocks noGrp="1"/>
          </p:cNvSpPr>
          <p:nvPr>
            <p:ph type="title"/>
          </p:nvPr>
        </p:nvSpPr>
        <p:spPr>
          <a:xfrm>
            <a:off x="457200" y="73672"/>
            <a:ext cx="82296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7.4.4  </a:t>
            </a:r>
            <a:r>
              <a:rPr lang="zh-CN" altLang="zh-CN" sz="3600" b="1" kern="1200" dirty="0">
                <a:solidFill>
                  <a:srgbClr val="C00000"/>
                </a:solidFill>
              </a:rPr>
              <a:t>可变参数函数</a:t>
            </a:r>
            <a:r>
              <a:rPr lang="zh-CN" altLang="zh-CN" sz="3600" b="1" kern="1200" dirty="0" smtClean="0">
                <a:solidFill>
                  <a:srgbClr val="C00000"/>
                </a:solidFill>
              </a:rPr>
              <a:t>模板</a:t>
            </a:r>
            <a:r>
              <a:rPr lang="en-US" altLang="zh-CN" sz="3600" b="1" kern="1200" dirty="0" smtClean="0">
                <a:solidFill>
                  <a:srgbClr val="C00000"/>
                </a:solidFill>
              </a:rPr>
              <a:t>(C++11)</a:t>
            </a:r>
            <a:endParaRPr lang="zh-CN" altLang="en-US" sz="3600" b="1" kern="1200" dirty="0">
              <a:solidFill>
                <a:srgbClr val="C00000"/>
              </a:solidFill>
            </a:endParaRPr>
          </a:p>
        </p:txBody>
      </p:sp>
    </p:spTree>
    <p:extLst>
      <p:ext uri="{BB962C8B-B14F-4D97-AF65-F5344CB8AC3E}">
        <p14:creationId xmlns:p14="http://schemas.microsoft.com/office/powerpoint/2010/main" val="52390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16632"/>
            <a:ext cx="86868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7.4.5  </a:t>
            </a:r>
            <a:r>
              <a:rPr lang="zh-CN" altLang="zh-CN" sz="3200" b="1" kern="1200" dirty="0">
                <a:solidFill>
                  <a:srgbClr val="C00000"/>
                </a:solidFill>
              </a:rPr>
              <a:t>模板重载、特化、非模板函数及调用次序</a:t>
            </a:r>
            <a:endParaRPr lang="zh-CN" altLang="en-US" sz="3200" b="1" kern="1200" dirty="0">
              <a:solidFill>
                <a:srgbClr val="C00000"/>
              </a:solidFill>
            </a:endParaRPr>
          </a:p>
        </p:txBody>
      </p:sp>
      <p:sp>
        <p:nvSpPr>
          <p:cNvPr id="3" name="内容占位符 2"/>
          <p:cNvSpPr>
            <a:spLocks noGrp="1"/>
          </p:cNvSpPr>
          <p:nvPr>
            <p:ph idx="1"/>
          </p:nvPr>
        </p:nvSpPr>
        <p:spPr>
          <a:xfrm>
            <a:off x="179512" y="1052736"/>
            <a:ext cx="8758808" cy="5805264"/>
          </a:xfrm>
        </p:spPr>
        <p:txBody>
          <a:bodyPr/>
          <a:lstStyle/>
          <a:p>
            <a:pPr marL="0" indent="0">
              <a:buNone/>
            </a:pPr>
            <a:r>
              <a:rPr lang="en-US" altLang="zh-CN" sz="2400" b="1" dirty="0" smtClean="0">
                <a:solidFill>
                  <a:srgbClr val="0000CC"/>
                </a:solidFill>
              </a:rPr>
              <a:t>1. </a:t>
            </a:r>
            <a:r>
              <a:rPr lang="zh-CN" altLang="zh-CN" sz="2400" b="1" dirty="0" smtClean="0">
                <a:solidFill>
                  <a:srgbClr val="0000CC"/>
                </a:solidFill>
              </a:rPr>
              <a:t>模板</a:t>
            </a:r>
            <a:r>
              <a:rPr lang="zh-CN" altLang="zh-CN" sz="2400" b="1" dirty="0">
                <a:solidFill>
                  <a:srgbClr val="0000CC"/>
                </a:solidFill>
              </a:rPr>
              <a:t>重载</a:t>
            </a:r>
          </a:p>
          <a:p>
            <a:pPr lvl="1"/>
            <a:r>
              <a:rPr lang="zh-CN" altLang="zh-CN" sz="2200" b="1" dirty="0"/>
              <a:t>模板可以被另一个模板或普通函数重载</a:t>
            </a:r>
            <a:endParaRPr lang="en-US" altLang="zh-CN" sz="2200" b="1" dirty="0"/>
          </a:p>
          <a:p>
            <a:pPr lvl="1"/>
            <a:r>
              <a:rPr lang="zh-CN" altLang="zh-CN" sz="2200" b="1" dirty="0"/>
              <a:t>同函数重载的规则相同，要求重载的同名函数模板必须具有不同的形参表</a:t>
            </a:r>
            <a:r>
              <a:rPr lang="zh-CN" altLang="zh-CN" sz="2200" b="1" dirty="0" smtClean="0"/>
              <a:t>。</a:t>
            </a:r>
            <a:endParaRPr lang="zh-CN" altLang="zh-CN" dirty="0"/>
          </a:p>
          <a:p>
            <a:pPr marL="0" indent="0">
              <a:buNone/>
            </a:pPr>
            <a:r>
              <a:rPr lang="zh-CN" altLang="zh-CN" sz="2000" b="1" dirty="0">
                <a:solidFill>
                  <a:srgbClr val="0000CC"/>
                </a:solidFill>
              </a:rPr>
              <a:t>【例</a:t>
            </a:r>
            <a:r>
              <a:rPr lang="en-US" altLang="zh-CN" sz="2000" b="1" dirty="0">
                <a:solidFill>
                  <a:srgbClr val="0000CC"/>
                </a:solidFill>
              </a:rPr>
              <a:t>7-9</a:t>
            </a:r>
            <a:r>
              <a:rPr lang="zh-CN" altLang="zh-CN" sz="2000" b="1" dirty="0">
                <a:solidFill>
                  <a:srgbClr val="0000CC"/>
                </a:solidFill>
              </a:rPr>
              <a:t>】设计从两个数中找出最大值的函数模板，并重载该函数模板，实现从任意三个数中找出最大值的函数模板</a:t>
            </a:r>
            <a:r>
              <a:rPr lang="zh-CN" altLang="zh-CN" sz="2000" b="1" dirty="0" smtClean="0">
                <a:solidFill>
                  <a:srgbClr val="0000CC"/>
                </a:solidFill>
              </a:rPr>
              <a:t>。</a:t>
            </a:r>
            <a:endParaRPr lang="en-US" altLang="zh-CN" sz="2000" b="1" dirty="0">
              <a:solidFill>
                <a:srgbClr val="0000CC"/>
              </a:solidFill>
            </a:endParaRPr>
          </a:p>
          <a:p>
            <a:pPr marL="0" indent="0">
              <a:buNone/>
            </a:pPr>
            <a:r>
              <a:rPr lang="en-US" altLang="zh-CN" sz="1800" b="1" dirty="0" smtClean="0"/>
              <a:t>#include&lt;</a:t>
            </a:r>
            <a:r>
              <a:rPr lang="en-US" altLang="zh-CN" sz="1800" b="1" dirty="0" err="1" smtClean="0"/>
              <a:t>iostream</a:t>
            </a:r>
            <a:r>
              <a:rPr lang="en-US" altLang="zh-CN" sz="1800" b="1" dirty="0" smtClean="0"/>
              <a:t>&gt;</a:t>
            </a:r>
            <a:endParaRPr lang="en-US" altLang="zh-CN" sz="1800" b="1" dirty="0"/>
          </a:p>
          <a:p>
            <a:pPr marL="0" indent="0">
              <a:buNone/>
            </a:pPr>
            <a:r>
              <a:rPr lang="en-US" altLang="zh-CN" sz="1800" b="1" dirty="0" smtClean="0"/>
              <a:t>#include&lt;string&gt;</a:t>
            </a:r>
            <a:endParaRPr lang="en-US" altLang="zh-CN" sz="1800" b="1" dirty="0"/>
          </a:p>
          <a:p>
            <a:pPr marL="0" indent="0">
              <a:buNone/>
            </a:pPr>
            <a:r>
              <a:rPr lang="en-US" altLang="zh-CN" sz="1800" b="1" dirty="0" smtClean="0"/>
              <a:t>using </a:t>
            </a:r>
            <a:r>
              <a:rPr lang="en-US" altLang="zh-CN" sz="1800" b="1" dirty="0"/>
              <a:t>namespace </a:t>
            </a:r>
            <a:r>
              <a:rPr lang="en-US" altLang="zh-CN" sz="1800" b="1" dirty="0" err="1"/>
              <a:t>std</a:t>
            </a:r>
            <a:r>
              <a:rPr lang="en-US" altLang="zh-CN" sz="1800" b="1" dirty="0" smtClean="0"/>
              <a:t>;</a:t>
            </a:r>
          </a:p>
          <a:p>
            <a:pPr marL="0" indent="0">
              <a:buNone/>
            </a:pPr>
            <a:r>
              <a:rPr lang="en-US" altLang="zh-CN" sz="1800" b="1" dirty="0"/>
              <a:t>template &lt;</a:t>
            </a:r>
            <a:r>
              <a:rPr lang="en-US" altLang="zh-CN" sz="1800" b="1" dirty="0" err="1"/>
              <a:t>typename</a:t>
            </a:r>
            <a:r>
              <a:rPr lang="en-US" altLang="zh-CN" sz="1800" b="1" dirty="0"/>
              <a:t> T&gt;</a:t>
            </a:r>
            <a:endParaRPr lang="zh-CN" altLang="zh-CN" sz="1800" b="1" dirty="0"/>
          </a:p>
          <a:p>
            <a:pPr marL="0" indent="0">
              <a:buNone/>
            </a:pPr>
            <a:r>
              <a:rPr lang="en-US" altLang="zh-CN" sz="1800" b="1" dirty="0"/>
              <a:t>inline T </a:t>
            </a:r>
            <a:r>
              <a:rPr lang="en-US" altLang="zh-CN" sz="1800" b="1" dirty="0" err="1"/>
              <a:t>const</a:t>
            </a:r>
            <a:r>
              <a:rPr lang="en-US" altLang="zh-CN" sz="1800" b="1" dirty="0"/>
              <a:t>&amp; </a:t>
            </a:r>
            <a:r>
              <a:rPr lang="en-US" altLang="zh-CN" sz="1800" b="1" dirty="0">
                <a:solidFill>
                  <a:srgbClr val="0000CC"/>
                </a:solidFill>
              </a:rPr>
              <a:t>max(T </a:t>
            </a:r>
            <a:r>
              <a:rPr lang="en-US" altLang="zh-CN" sz="1800" b="1" dirty="0" err="1">
                <a:solidFill>
                  <a:srgbClr val="0000CC"/>
                </a:solidFill>
              </a:rPr>
              <a:t>const</a:t>
            </a:r>
            <a:r>
              <a:rPr lang="en-US" altLang="zh-CN" sz="1800" b="1" dirty="0">
                <a:solidFill>
                  <a:srgbClr val="0000CC"/>
                </a:solidFill>
              </a:rPr>
              <a:t>&amp; a, T </a:t>
            </a:r>
            <a:r>
              <a:rPr lang="en-US" altLang="zh-CN" sz="1800" b="1" dirty="0" err="1">
                <a:solidFill>
                  <a:srgbClr val="0000CC"/>
                </a:solidFill>
              </a:rPr>
              <a:t>const</a:t>
            </a:r>
            <a:r>
              <a:rPr lang="en-US" altLang="zh-CN" sz="1800" b="1" dirty="0">
                <a:solidFill>
                  <a:srgbClr val="0000CC"/>
                </a:solidFill>
              </a:rPr>
              <a:t>&amp; b</a:t>
            </a:r>
            <a:r>
              <a:rPr lang="en-US" altLang="zh-CN" sz="1800" b="1" dirty="0"/>
              <a:t>){</a:t>
            </a:r>
            <a:endParaRPr lang="zh-CN" altLang="zh-CN" sz="1800" b="1" dirty="0"/>
          </a:p>
          <a:p>
            <a:pPr marL="0" indent="0">
              <a:buNone/>
            </a:pPr>
            <a:r>
              <a:rPr lang="en-US" altLang="zh-CN" sz="1800" b="1" dirty="0"/>
              <a:t>	return  a &lt; b ? b : a;</a:t>
            </a:r>
            <a:endParaRPr lang="zh-CN" altLang="zh-CN" sz="1800" b="1" dirty="0"/>
          </a:p>
          <a:p>
            <a:pPr marL="0" indent="0">
              <a:buNone/>
            </a:pPr>
            <a:r>
              <a:rPr lang="en-US" altLang="zh-CN" sz="1800" b="1" dirty="0"/>
              <a:t>}</a:t>
            </a:r>
            <a:endParaRPr lang="zh-CN" altLang="zh-CN" sz="1800" b="1" dirty="0"/>
          </a:p>
          <a:p>
            <a:pPr marL="0" indent="0">
              <a:buNone/>
            </a:pPr>
            <a:r>
              <a:rPr lang="en-US" altLang="zh-CN" sz="1800" b="1" dirty="0"/>
              <a:t>template &lt;</a:t>
            </a:r>
            <a:r>
              <a:rPr lang="en-US" altLang="zh-CN" sz="1800" b="1" dirty="0" err="1"/>
              <a:t>typename</a:t>
            </a:r>
            <a:r>
              <a:rPr lang="en-US" altLang="zh-CN" sz="1800" b="1" dirty="0"/>
              <a:t> T&gt;</a:t>
            </a:r>
            <a:endParaRPr lang="zh-CN" altLang="zh-CN" sz="1800" b="1" dirty="0"/>
          </a:p>
          <a:p>
            <a:pPr marL="0" indent="0">
              <a:buNone/>
            </a:pPr>
            <a:r>
              <a:rPr lang="en-US" altLang="zh-CN" sz="1800" b="1" dirty="0"/>
              <a:t>inline T </a:t>
            </a:r>
            <a:r>
              <a:rPr lang="en-US" altLang="zh-CN" sz="1800" b="1" dirty="0" err="1"/>
              <a:t>const</a:t>
            </a:r>
            <a:r>
              <a:rPr lang="en-US" altLang="zh-CN" sz="1800" b="1" dirty="0"/>
              <a:t>&amp; </a:t>
            </a:r>
            <a:r>
              <a:rPr lang="en-US" altLang="zh-CN" sz="1800" b="1" dirty="0">
                <a:solidFill>
                  <a:srgbClr val="0000CC"/>
                </a:solidFill>
              </a:rPr>
              <a:t>max(T </a:t>
            </a:r>
            <a:r>
              <a:rPr lang="en-US" altLang="zh-CN" sz="1800" b="1" dirty="0" err="1">
                <a:solidFill>
                  <a:srgbClr val="0000CC"/>
                </a:solidFill>
              </a:rPr>
              <a:t>const</a:t>
            </a:r>
            <a:r>
              <a:rPr lang="en-US" altLang="zh-CN" sz="1800" b="1" dirty="0">
                <a:solidFill>
                  <a:srgbClr val="0000CC"/>
                </a:solidFill>
              </a:rPr>
              <a:t>&amp; a, T </a:t>
            </a:r>
            <a:r>
              <a:rPr lang="en-US" altLang="zh-CN" sz="1800" b="1" dirty="0" err="1">
                <a:solidFill>
                  <a:srgbClr val="0000CC"/>
                </a:solidFill>
              </a:rPr>
              <a:t>const</a:t>
            </a:r>
            <a:r>
              <a:rPr lang="en-US" altLang="zh-CN" sz="1800" b="1" dirty="0">
                <a:solidFill>
                  <a:srgbClr val="0000CC"/>
                </a:solidFill>
              </a:rPr>
              <a:t>&amp; b, T </a:t>
            </a:r>
            <a:r>
              <a:rPr lang="en-US" altLang="zh-CN" sz="1800" b="1" dirty="0" err="1">
                <a:solidFill>
                  <a:srgbClr val="0000CC"/>
                </a:solidFill>
              </a:rPr>
              <a:t>const</a:t>
            </a:r>
            <a:r>
              <a:rPr lang="en-US" altLang="zh-CN" sz="1800" b="1" dirty="0">
                <a:solidFill>
                  <a:srgbClr val="0000CC"/>
                </a:solidFill>
              </a:rPr>
              <a:t>&amp; c</a:t>
            </a:r>
            <a:r>
              <a:rPr lang="en-US" altLang="zh-CN" sz="1800" b="1" dirty="0"/>
              <a:t>){</a:t>
            </a:r>
            <a:endParaRPr lang="zh-CN" altLang="zh-CN" sz="1800" b="1" dirty="0"/>
          </a:p>
          <a:p>
            <a:pPr marL="0" indent="0">
              <a:buNone/>
            </a:pPr>
            <a:r>
              <a:rPr lang="en-US" altLang="zh-CN" sz="1800" b="1" dirty="0"/>
              <a:t>	return max(max(a, b), c);</a:t>
            </a:r>
            <a:endParaRPr lang="zh-CN" altLang="zh-CN" sz="1800" b="1" dirty="0"/>
          </a:p>
          <a:p>
            <a:pPr marL="0" indent="0">
              <a:buNone/>
            </a:pPr>
            <a:r>
              <a:rPr lang="en-US" altLang="zh-CN" sz="1800" b="1" dirty="0"/>
              <a:t>}</a:t>
            </a:r>
            <a:endParaRPr lang="zh-CN" altLang="zh-CN" sz="1800" b="1" dirty="0"/>
          </a:p>
          <a:p>
            <a:pPr marL="800100" lvl="2" indent="0">
              <a:buNone/>
            </a:pPr>
            <a:endParaRPr lang="zh-CN" altLang="zh-CN" sz="1800" dirty="0"/>
          </a:p>
          <a:p>
            <a:pPr marL="0" indent="0">
              <a:buNone/>
            </a:pPr>
            <a:endParaRPr lang="zh-CN" altLang="zh-CN" dirty="0"/>
          </a:p>
          <a:p>
            <a:endParaRPr lang="zh-CN" altLang="en-US" dirty="0"/>
          </a:p>
        </p:txBody>
      </p:sp>
    </p:spTree>
    <p:extLst>
      <p:ext uri="{BB962C8B-B14F-4D97-AF65-F5344CB8AC3E}">
        <p14:creationId xmlns:p14="http://schemas.microsoft.com/office/powerpoint/2010/main" val="13804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 calcmode="lin" valueType="num">
                                      <p:cBhvr additive="base">
                                        <p:cTn id="6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 calcmode="lin" valueType="num">
                                      <p:cBhvr additive="base">
                                        <p:cTn id="6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2668" y="1268760"/>
            <a:ext cx="8352928" cy="4392488"/>
          </a:xfrm>
        </p:spPr>
        <p:txBody>
          <a:bodyPr/>
          <a:lstStyle/>
          <a:p>
            <a:pPr marL="0" indent="0">
              <a:buNone/>
            </a:pPr>
            <a:r>
              <a:rPr lang="en-US" altLang="zh-CN" sz="1800" b="1" dirty="0" err="1" smtClean="0"/>
              <a:t>int</a:t>
            </a:r>
            <a:r>
              <a:rPr lang="en-US" altLang="zh-CN" sz="1800" b="1" dirty="0" smtClean="0"/>
              <a:t> </a:t>
            </a:r>
            <a:r>
              <a:rPr lang="en-US" altLang="zh-CN" sz="1800" b="1" dirty="0"/>
              <a:t>main(){</a:t>
            </a:r>
            <a:endParaRPr lang="zh-CN" altLang="zh-CN" sz="1800" b="1" dirty="0"/>
          </a:p>
          <a:p>
            <a:pPr marL="0" indent="0">
              <a:buNone/>
            </a:pPr>
            <a:r>
              <a:rPr lang="en-US" altLang="zh-CN" sz="1800" b="1" dirty="0"/>
              <a:t> </a:t>
            </a:r>
            <a:r>
              <a:rPr lang="en-US" altLang="zh-CN" sz="1800" b="1" dirty="0" smtClean="0"/>
              <a:t>   </a:t>
            </a:r>
            <a:r>
              <a:rPr lang="en-US" altLang="zh-CN" sz="1800" b="1" dirty="0" err="1" smtClean="0"/>
              <a:t>int</a:t>
            </a:r>
            <a:r>
              <a:rPr lang="en-US" altLang="zh-CN" sz="1800" b="1" dirty="0" smtClean="0"/>
              <a:t> </a:t>
            </a:r>
            <a:r>
              <a:rPr lang="en-US" altLang="zh-CN" sz="1800" b="1" dirty="0"/>
              <a:t>a = 5, b = 12;</a:t>
            </a:r>
            <a:endParaRPr lang="zh-CN" altLang="zh-CN" sz="1800" b="1" dirty="0"/>
          </a:p>
          <a:p>
            <a:pPr marL="0" indent="0">
              <a:buNone/>
            </a:pPr>
            <a:r>
              <a:rPr lang="en-US" altLang="zh-CN" sz="1800" b="1" dirty="0"/>
              <a:t> </a:t>
            </a:r>
            <a:r>
              <a:rPr lang="en-US" altLang="zh-CN" sz="1800" b="1" dirty="0" smtClean="0"/>
              <a:t>   string </a:t>
            </a:r>
            <a:r>
              <a:rPr lang="en-US" altLang="zh-CN" sz="1800" b="1" dirty="0"/>
              <a:t>s1 = "aString1", s2 = "</a:t>
            </a:r>
            <a:r>
              <a:rPr lang="en-US" altLang="zh-CN" sz="1800" b="1" dirty="0" smtClean="0"/>
              <a:t>aString2</a:t>
            </a:r>
            <a:r>
              <a:rPr lang="en-US" altLang="zh-CN" sz="1800" b="1" dirty="0"/>
              <a:t>";</a:t>
            </a:r>
            <a:endParaRPr lang="zh-CN" altLang="zh-CN" sz="1800" b="1" dirty="0"/>
          </a:p>
          <a:p>
            <a:pPr marL="0" indent="0">
              <a:buNone/>
            </a:pPr>
            <a:r>
              <a:rPr lang="en-US" altLang="zh-CN" sz="1800" b="1" dirty="0"/>
              <a:t> </a:t>
            </a:r>
            <a:r>
              <a:rPr lang="en-US" altLang="zh-CN" sz="1800" b="1" dirty="0" smtClean="0"/>
              <a:t>   </a:t>
            </a:r>
            <a:r>
              <a:rPr lang="en-US" altLang="zh-CN" sz="1800" b="1" dirty="0" err="1" smtClean="0"/>
              <a:t>const</a:t>
            </a:r>
            <a:r>
              <a:rPr lang="en-US" altLang="zh-CN" sz="1800" b="1" dirty="0" smtClean="0"/>
              <a:t> </a:t>
            </a:r>
            <a:r>
              <a:rPr lang="en-US" altLang="zh-CN" sz="1800" b="1" dirty="0"/>
              <a:t>char* c1 = "</a:t>
            </a:r>
            <a:r>
              <a:rPr lang="en-US" altLang="zh-CN" sz="1800" b="1" dirty="0" err="1"/>
              <a:t>hellow</a:t>
            </a:r>
            <a:r>
              <a:rPr lang="en-US" altLang="zh-CN" sz="1800" b="1" dirty="0"/>
              <a:t> template override!";</a:t>
            </a:r>
            <a:endParaRPr lang="zh-CN" altLang="zh-CN" sz="1800" b="1" dirty="0"/>
          </a:p>
          <a:p>
            <a:pPr marL="0" indent="0">
              <a:buNone/>
            </a:pPr>
            <a:r>
              <a:rPr lang="en-US" altLang="zh-CN" sz="1800" b="1" dirty="0"/>
              <a:t> </a:t>
            </a:r>
            <a:r>
              <a:rPr lang="en-US" altLang="zh-CN" sz="1800" b="1" dirty="0" smtClean="0"/>
              <a:t>   </a:t>
            </a:r>
            <a:r>
              <a:rPr lang="en-US" altLang="zh-CN" sz="1800" b="1" dirty="0" err="1" smtClean="0"/>
              <a:t>const</a:t>
            </a:r>
            <a:r>
              <a:rPr lang="en-US" altLang="zh-CN" sz="1800" b="1" dirty="0" smtClean="0"/>
              <a:t> </a:t>
            </a:r>
            <a:r>
              <a:rPr lang="en-US" altLang="zh-CN" sz="1800" b="1" dirty="0"/>
              <a:t>char* c2 = "</a:t>
            </a:r>
            <a:r>
              <a:rPr lang="en-US" altLang="zh-CN" sz="1800" b="1" dirty="0" err="1"/>
              <a:t>hellow</a:t>
            </a:r>
            <a:r>
              <a:rPr lang="en-US" altLang="zh-CN" sz="1800" b="1" dirty="0"/>
              <a:t> C++ 11!";</a:t>
            </a:r>
            <a:endParaRPr lang="zh-CN" altLang="zh-CN" sz="1800" b="1" dirty="0"/>
          </a:p>
          <a:p>
            <a:pPr marL="0" indent="0">
              <a:buNone/>
            </a:pPr>
            <a:r>
              <a:rPr lang="en-US" altLang="zh-CN" sz="1800" b="1" dirty="0"/>
              <a:t> </a:t>
            </a:r>
            <a:r>
              <a:rPr lang="en-US" altLang="zh-CN" sz="1800" b="1" dirty="0" smtClean="0"/>
              <a:t>   </a:t>
            </a:r>
            <a:r>
              <a:rPr lang="en-US" altLang="zh-CN" sz="1800" b="1" dirty="0" err="1" smtClean="0"/>
              <a:t>const</a:t>
            </a:r>
            <a:r>
              <a:rPr lang="en-US" altLang="zh-CN" sz="1800" b="1" dirty="0" smtClean="0"/>
              <a:t> </a:t>
            </a:r>
            <a:r>
              <a:rPr lang="en-US" altLang="zh-CN" sz="1800" b="1" dirty="0"/>
              <a:t>char* c3 = "</a:t>
            </a:r>
            <a:r>
              <a:rPr lang="en-US" altLang="zh-CN" sz="1800" b="1" dirty="0" err="1"/>
              <a:t>hellow</a:t>
            </a:r>
            <a:r>
              <a:rPr lang="en-US" altLang="zh-CN" sz="1800" b="1" dirty="0"/>
              <a:t> everyone!";</a:t>
            </a:r>
            <a:endParaRPr lang="zh-CN" altLang="zh-CN" sz="1800" b="1" dirty="0"/>
          </a:p>
          <a:p>
            <a:pPr marL="0" indent="0">
              <a:buNone/>
            </a:pPr>
            <a:r>
              <a:rPr lang="en-US" altLang="zh-CN" sz="1800" b="1" dirty="0"/>
              <a:t> </a:t>
            </a:r>
            <a:r>
              <a:rPr lang="en-US" altLang="zh-CN" sz="1800" b="1" dirty="0" smtClean="0"/>
              <a:t>   </a:t>
            </a:r>
            <a:r>
              <a:rPr lang="en-US" altLang="zh-CN" sz="1800" b="1" dirty="0" err="1" smtClean="0"/>
              <a:t>cout</a:t>
            </a:r>
            <a:r>
              <a:rPr lang="en-US" altLang="zh-CN" sz="1800" b="1" dirty="0" smtClean="0"/>
              <a:t> </a:t>
            </a:r>
            <a:r>
              <a:rPr lang="en-US" altLang="zh-CN" sz="1800" b="1" dirty="0"/>
              <a:t>&lt;&lt; max(7, 42</a:t>
            </a:r>
            <a:r>
              <a:rPr lang="en-US" altLang="zh-CN" sz="1800" b="1" dirty="0" smtClean="0"/>
              <a:t>, 32</a:t>
            </a:r>
            <a:r>
              <a:rPr lang="en-US" altLang="zh-CN" sz="1800" b="1" dirty="0"/>
              <a:t>) &lt;&lt; </a:t>
            </a:r>
            <a:r>
              <a:rPr lang="en-US" altLang="zh-CN" sz="1800" b="1" dirty="0" err="1"/>
              <a:t>endl</a:t>
            </a:r>
            <a:r>
              <a:rPr lang="en-US" altLang="zh-CN" sz="1800" b="1" dirty="0"/>
              <a:t>;     	//L1</a:t>
            </a:r>
            <a:endParaRPr lang="zh-CN" altLang="zh-CN" sz="1800" b="1" dirty="0"/>
          </a:p>
          <a:p>
            <a:pPr marL="0" indent="0">
              <a:buNone/>
            </a:pPr>
            <a:r>
              <a:rPr lang="en-US" altLang="zh-CN" sz="1800" b="1" dirty="0"/>
              <a:t> </a:t>
            </a:r>
            <a:r>
              <a:rPr lang="en-US" altLang="zh-CN" sz="1800" b="1" dirty="0" smtClean="0"/>
              <a:t>   </a:t>
            </a:r>
            <a:r>
              <a:rPr lang="en-US" altLang="zh-CN" sz="1800" b="1" dirty="0" err="1" smtClean="0"/>
              <a:t>cout</a:t>
            </a:r>
            <a:r>
              <a:rPr lang="en-US" altLang="zh-CN" sz="1800" b="1" dirty="0" smtClean="0"/>
              <a:t> </a:t>
            </a:r>
            <a:r>
              <a:rPr lang="en-US" altLang="zh-CN" sz="1800" b="1" dirty="0"/>
              <a:t>&lt;&lt; max(a, b) &lt;&lt; </a:t>
            </a:r>
            <a:r>
              <a:rPr lang="en-US" altLang="zh-CN" sz="1800" b="1" dirty="0" err="1"/>
              <a:t>endl</a:t>
            </a:r>
            <a:r>
              <a:rPr lang="en-US" altLang="zh-CN" sz="1800" b="1" dirty="0"/>
              <a:t>;		//L2</a:t>
            </a:r>
            <a:endParaRPr lang="zh-CN" altLang="zh-CN" sz="1800" b="1" dirty="0"/>
          </a:p>
          <a:p>
            <a:pPr marL="0" indent="0">
              <a:buNone/>
            </a:pPr>
            <a:r>
              <a:rPr lang="en-US" altLang="zh-CN" sz="1800" b="1" dirty="0"/>
              <a:t> </a:t>
            </a:r>
            <a:r>
              <a:rPr lang="en-US" altLang="zh-CN" sz="1800" b="1" dirty="0" smtClean="0"/>
              <a:t>   </a:t>
            </a:r>
            <a:r>
              <a:rPr lang="en-US" altLang="zh-CN" sz="1800" b="1" dirty="0" err="1" smtClean="0"/>
              <a:t>cout</a:t>
            </a:r>
            <a:r>
              <a:rPr lang="en-US" altLang="zh-CN" sz="1800" b="1" dirty="0" smtClean="0"/>
              <a:t> </a:t>
            </a:r>
            <a:r>
              <a:rPr lang="en-US" altLang="zh-CN" sz="1800" b="1" dirty="0"/>
              <a:t>&lt;&lt; max(s1, s2) &lt;&lt; </a:t>
            </a:r>
            <a:r>
              <a:rPr lang="en-US" altLang="zh-CN" sz="1800" b="1" dirty="0" err="1"/>
              <a:t>endl</a:t>
            </a:r>
            <a:r>
              <a:rPr lang="en-US" altLang="zh-CN" sz="1800" b="1" dirty="0"/>
              <a:t>;        	//L3</a:t>
            </a:r>
            <a:endParaRPr lang="zh-CN" altLang="zh-CN" sz="1800" b="1" dirty="0"/>
          </a:p>
          <a:p>
            <a:pPr marL="0" indent="0">
              <a:buNone/>
            </a:pPr>
            <a:r>
              <a:rPr lang="en-US" altLang="zh-CN" sz="1800" b="1" dirty="0"/>
              <a:t> </a:t>
            </a:r>
            <a:r>
              <a:rPr lang="en-US" altLang="zh-CN" sz="1800" b="1" dirty="0" smtClean="0"/>
              <a:t>   </a:t>
            </a:r>
            <a:r>
              <a:rPr lang="en-US" altLang="zh-CN" sz="1800" b="1" dirty="0" err="1" smtClean="0"/>
              <a:t>cout</a:t>
            </a:r>
            <a:r>
              <a:rPr lang="en-US" altLang="zh-CN" sz="1800" b="1" dirty="0" smtClean="0"/>
              <a:t> </a:t>
            </a:r>
            <a:r>
              <a:rPr lang="en-US" altLang="zh-CN" sz="1800" b="1" dirty="0"/>
              <a:t>&lt;&lt; max(c1, c2</a:t>
            </a:r>
            <a:r>
              <a:rPr lang="en-US" altLang="zh-CN" sz="1800" b="1" dirty="0" smtClean="0"/>
              <a:t>, c3</a:t>
            </a:r>
            <a:r>
              <a:rPr lang="en-US" altLang="zh-CN" sz="1800" b="1" dirty="0"/>
              <a:t>) &lt;&lt; </a:t>
            </a:r>
            <a:r>
              <a:rPr lang="en-US" altLang="zh-CN" sz="1800" b="1" dirty="0" err="1"/>
              <a:t>endl</a:t>
            </a:r>
            <a:r>
              <a:rPr lang="en-US" altLang="zh-CN" sz="1800" b="1" dirty="0"/>
              <a:t>;    	//L4</a:t>
            </a:r>
            <a:endParaRPr lang="zh-CN" altLang="zh-CN" sz="1800" b="1" dirty="0"/>
          </a:p>
          <a:p>
            <a:pPr marL="0" indent="0">
              <a:buNone/>
            </a:pPr>
            <a:r>
              <a:rPr lang="en-US" altLang="zh-CN" sz="1800" b="1" dirty="0"/>
              <a:t> </a:t>
            </a:r>
            <a:r>
              <a:rPr lang="en-US" altLang="zh-CN" sz="1800" b="1" dirty="0" smtClean="0"/>
              <a:t>   </a:t>
            </a:r>
            <a:r>
              <a:rPr lang="en-US" altLang="zh-CN" sz="1800" b="1" dirty="0" err="1" smtClean="0"/>
              <a:t>cout</a:t>
            </a:r>
            <a:r>
              <a:rPr lang="en-US" altLang="zh-CN" sz="1800" b="1" dirty="0" smtClean="0"/>
              <a:t> </a:t>
            </a:r>
            <a:r>
              <a:rPr lang="en-US" altLang="zh-CN" sz="1800" b="1" dirty="0"/>
              <a:t>&lt;&lt; max(c1, c3) &lt;&lt; </a:t>
            </a:r>
            <a:r>
              <a:rPr lang="en-US" altLang="zh-CN" sz="1800" b="1" dirty="0" err="1"/>
              <a:t>endl</a:t>
            </a:r>
            <a:r>
              <a:rPr lang="en-US" altLang="zh-CN" sz="1800" b="1" dirty="0"/>
              <a:t>;        	//L5</a:t>
            </a:r>
            <a:endParaRPr lang="zh-CN" altLang="zh-CN" sz="1800" b="1" dirty="0"/>
          </a:p>
          <a:p>
            <a:pPr marL="0" indent="0">
              <a:buNone/>
            </a:pPr>
            <a:r>
              <a:rPr lang="en-US" altLang="zh-CN" sz="1800" b="1" dirty="0" smtClean="0"/>
              <a:t>}</a:t>
            </a:r>
            <a:endParaRPr lang="zh-CN" altLang="zh-CN" sz="1800" b="1" dirty="0"/>
          </a:p>
        </p:txBody>
      </p:sp>
      <p:sp>
        <p:nvSpPr>
          <p:cNvPr id="4" name="对话气泡: 矩形 3"/>
          <p:cNvSpPr/>
          <p:nvPr/>
        </p:nvSpPr>
        <p:spPr>
          <a:xfrm>
            <a:off x="5501901" y="1628800"/>
            <a:ext cx="3476152" cy="1584176"/>
          </a:xfrm>
          <a:prstGeom prst="wedgeRectCallout">
            <a:avLst>
              <a:gd name="adj1" fmla="val -56396"/>
              <a:gd name="adj2" fmla="val 8557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b="1" dirty="0">
                <a:solidFill>
                  <a:schemeClr val="tx1"/>
                </a:solidFill>
              </a:rPr>
              <a:t>程序运行结果如下：</a:t>
            </a:r>
          </a:p>
          <a:p>
            <a:r>
              <a:rPr lang="en-US" altLang="zh-CN" sz="1600" b="1" dirty="0">
                <a:solidFill>
                  <a:schemeClr val="tx1"/>
                </a:solidFill>
              </a:rPr>
              <a:t>42	//L1</a:t>
            </a:r>
            <a:r>
              <a:rPr lang="zh-CN" altLang="zh-CN" sz="1600" b="1" dirty="0">
                <a:solidFill>
                  <a:schemeClr val="tx1"/>
                </a:solidFill>
              </a:rPr>
              <a:t>的输出</a:t>
            </a:r>
          </a:p>
          <a:p>
            <a:r>
              <a:rPr lang="en-US" altLang="zh-CN" sz="1600" b="1" dirty="0">
                <a:solidFill>
                  <a:schemeClr val="tx1"/>
                </a:solidFill>
              </a:rPr>
              <a:t>12	//L2</a:t>
            </a:r>
            <a:r>
              <a:rPr lang="zh-CN" altLang="zh-CN" sz="1600" b="1" dirty="0">
                <a:solidFill>
                  <a:schemeClr val="tx1"/>
                </a:solidFill>
              </a:rPr>
              <a:t>的输出</a:t>
            </a:r>
          </a:p>
          <a:p>
            <a:r>
              <a:rPr lang="en-US" altLang="zh-CN" sz="1600" b="1" dirty="0" smtClean="0">
                <a:solidFill>
                  <a:schemeClr val="tx1"/>
                </a:solidFill>
              </a:rPr>
              <a:t>aString2</a:t>
            </a:r>
            <a:r>
              <a:rPr lang="en-US" altLang="zh-CN" sz="1600" b="1" dirty="0">
                <a:solidFill>
                  <a:schemeClr val="tx1"/>
                </a:solidFill>
              </a:rPr>
              <a:t>	//L3</a:t>
            </a:r>
            <a:r>
              <a:rPr lang="zh-CN" altLang="zh-CN" sz="1600" b="1" dirty="0">
                <a:solidFill>
                  <a:schemeClr val="tx1"/>
                </a:solidFill>
              </a:rPr>
              <a:t>的输出</a:t>
            </a:r>
          </a:p>
          <a:p>
            <a:r>
              <a:rPr lang="en-US" altLang="zh-CN" sz="1600" b="1" dirty="0" err="1">
                <a:solidFill>
                  <a:schemeClr val="tx1"/>
                </a:solidFill>
              </a:rPr>
              <a:t>hellow</a:t>
            </a:r>
            <a:r>
              <a:rPr lang="en-US" altLang="zh-CN" sz="1600" b="1" dirty="0">
                <a:solidFill>
                  <a:schemeClr val="tx1"/>
                </a:solidFill>
              </a:rPr>
              <a:t> everyone</a:t>
            </a:r>
            <a:r>
              <a:rPr lang="en-US" altLang="zh-CN" sz="1600" b="1" dirty="0" smtClean="0">
                <a:solidFill>
                  <a:schemeClr val="tx1"/>
                </a:solidFill>
              </a:rPr>
              <a:t>! //</a:t>
            </a:r>
            <a:r>
              <a:rPr lang="en-US" altLang="zh-CN" sz="1600" b="1" dirty="0">
                <a:solidFill>
                  <a:schemeClr val="tx1"/>
                </a:solidFill>
              </a:rPr>
              <a:t>L4</a:t>
            </a:r>
            <a:r>
              <a:rPr lang="zh-CN" altLang="zh-CN" sz="1600" b="1" dirty="0">
                <a:solidFill>
                  <a:schemeClr val="tx1"/>
                </a:solidFill>
              </a:rPr>
              <a:t>的输出，错误</a:t>
            </a:r>
          </a:p>
          <a:p>
            <a:r>
              <a:rPr lang="en-US" altLang="zh-CN" sz="1600" b="1" dirty="0" err="1">
                <a:solidFill>
                  <a:schemeClr val="tx1"/>
                </a:solidFill>
              </a:rPr>
              <a:t>hellow</a:t>
            </a:r>
            <a:r>
              <a:rPr lang="en-US" altLang="zh-CN" sz="1600" b="1" dirty="0">
                <a:solidFill>
                  <a:schemeClr val="tx1"/>
                </a:solidFill>
              </a:rPr>
              <a:t> everyone</a:t>
            </a:r>
            <a:r>
              <a:rPr lang="en-US" altLang="zh-CN" sz="1600" b="1" dirty="0" smtClean="0">
                <a:solidFill>
                  <a:schemeClr val="tx1"/>
                </a:solidFill>
              </a:rPr>
              <a:t>! //</a:t>
            </a:r>
            <a:r>
              <a:rPr lang="en-US" altLang="zh-CN" sz="1600" b="1" dirty="0">
                <a:solidFill>
                  <a:schemeClr val="tx1"/>
                </a:solidFill>
              </a:rPr>
              <a:t>L5</a:t>
            </a:r>
            <a:r>
              <a:rPr lang="zh-CN" altLang="zh-CN" sz="1600" b="1" dirty="0">
                <a:solidFill>
                  <a:schemeClr val="tx1"/>
                </a:solidFill>
              </a:rPr>
              <a:t>的输出，错误</a:t>
            </a:r>
            <a:endParaRPr lang="zh-CN" altLang="en-US" sz="1600" b="1" dirty="0">
              <a:solidFill>
                <a:schemeClr val="tx1"/>
              </a:solidFill>
            </a:endParaRPr>
          </a:p>
        </p:txBody>
      </p:sp>
      <p:sp>
        <p:nvSpPr>
          <p:cNvPr id="5" name="对话气泡: 矩形 4"/>
          <p:cNvSpPr/>
          <p:nvPr/>
        </p:nvSpPr>
        <p:spPr>
          <a:xfrm>
            <a:off x="5497922" y="4910158"/>
            <a:ext cx="3476152" cy="1444719"/>
          </a:xfrm>
          <a:prstGeom prst="wedgeRectCallout">
            <a:avLst>
              <a:gd name="adj1" fmla="val -56647"/>
              <a:gd name="adj2" fmla="val -7825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b="1" dirty="0">
                <a:solidFill>
                  <a:schemeClr val="tx1"/>
                </a:solidFill>
              </a:rPr>
              <a:t>L4、L5</a:t>
            </a:r>
            <a:r>
              <a:rPr lang="zh-CN" altLang="en-US" sz="1600" b="1" dirty="0">
                <a:solidFill>
                  <a:schemeClr val="tx1"/>
                </a:solidFill>
              </a:rPr>
              <a:t>的错误原因是</a:t>
            </a:r>
            <a:r>
              <a:rPr lang="zh-CN" altLang="zh-CN" sz="1600" b="1" dirty="0">
                <a:solidFill>
                  <a:schemeClr val="tx1"/>
                </a:solidFill>
              </a:rPr>
              <a:t>重载的</a:t>
            </a:r>
            <a:r>
              <a:rPr lang="en-US" altLang="zh-CN" sz="1600" b="1" dirty="0">
                <a:solidFill>
                  <a:schemeClr val="tx1"/>
                </a:solidFill>
              </a:rPr>
              <a:t>max</a:t>
            </a:r>
            <a:r>
              <a:rPr lang="zh-CN" altLang="zh-CN" sz="1600" b="1" dirty="0">
                <a:solidFill>
                  <a:schemeClr val="tx1"/>
                </a:solidFill>
              </a:rPr>
              <a:t>函数模板不能从</a:t>
            </a:r>
            <a:r>
              <a:rPr lang="en-US" altLang="zh-CN" sz="1600" b="1" dirty="0">
                <a:solidFill>
                  <a:schemeClr val="tx1"/>
                </a:solidFill>
              </a:rPr>
              <a:t>char *</a:t>
            </a:r>
            <a:r>
              <a:rPr lang="zh-CN" altLang="zh-CN" sz="1600" b="1" dirty="0">
                <a:solidFill>
                  <a:schemeClr val="tx1"/>
                </a:solidFill>
              </a:rPr>
              <a:t>类型的字符串中找出正确的最大值</a:t>
            </a:r>
            <a:r>
              <a:rPr lang="zh-CN" altLang="en-US" sz="1600" b="1" dirty="0">
                <a:solidFill>
                  <a:schemeClr val="tx1"/>
                </a:solidFill>
              </a:rPr>
              <a:t>。</a:t>
            </a:r>
            <a:endParaRPr lang="en-US" altLang="zh-CN" sz="1600" b="1" dirty="0">
              <a:solidFill>
                <a:schemeClr val="tx1"/>
              </a:solidFill>
            </a:endParaRPr>
          </a:p>
          <a:p>
            <a:pPr algn="just"/>
            <a:r>
              <a:rPr lang="zh-CN" altLang="en-US" sz="1600" b="1" dirty="0">
                <a:solidFill>
                  <a:srgbClr val="FF0000"/>
                </a:solidFill>
              </a:rPr>
              <a:t>解决方法是特化模板或定义正确的变通函数！</a:t>
            </a:r>
          </a:p>
        </p:txBody>
      </p:sp>
      <p:sp>
        <p:nvSpPr>
          <p:cNvPr id="6" name="标题 1"/>
          <p:cNvSpPr>
            <a:spLocks noGrp="1"/>
          </p:cNvSpPr>
          <p:nvPr>
            <p:ph type="title"/>
          </p:nvPr>
        </p:nvSpPr>
        <p:spPr>
          <a:xfrm>
            <a:off x="177327" y="123976"/>
            <a:ext cx="86868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7.4.5  </a:t>
            </a:r>
            <a:r>
              <a:rPr lang="zh-CN" altLang="zh-CN" sz="3200" b="1" kern="1200" dirty="0">
                <a:solidFill>
                  <a:srgbClr val="C00000"/>
                </a:solidFill>
              </a:rPr>
              <a:t>模板重载、特化、非模板函数及调用次序</a:t>
            </a:r>
            <a:endParaRPr lang="zh-CN" altLang="en-US" sz="3200" b="1" kern="1200" dirty="0">
              <a:solidFill>
                <a:srgbClr val="C00000"/>
              </a:solidFill>
            </a:endParaRPr>
          </a:p>
        </p:txBody>
      </p:sp>
    </p:spTree>
    <p:extLst>
      <p:ext uri="{BB962C8B-B14F-4D97-AF65-F5344CB8AC3E}">
        <p14:creationId xmlns:p14="http://schemas.microsoft.com/office/powerpoint/2010/main" val="142778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 calcmode="lin" valueType="num">
                                      <p:cBhvr additive="base">
                                        <p:cTn id="6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wipe(down)">
                                      <p:cBhvr>
                                        <p:cTn id="69" dur="500"/>
                                        <p:tgtEl>
                                          <p:spTgt spid="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wipe(down)">
                                      <p:cBhvr>
                                        <p:cTn id="7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588" y="1052737"/>
            <a:ext cx="8756884" cy="5805263"/>
          </a:xfrm>
        </p:spPr>
        <p:txBody>
          <a:bodyPr/>
          <a:lstStyle/>
          <a:p>
            <a:pPr marL="0" indent="0">
              <a:buNone/>
            </a:pPr>
            <a:r>
              <a:rPr lang="en-US" altLang="zh-CN" sz="2400" b="1" dirty="0" smtClean="0">
                <a:solidFill>
                  <a:srgbClr val="0000CC"/>
                </a:solidFill>
              </a:rPr>
              <a:t>2. </a:t>
            </a:r>
            <a:r>
              <a:rPr lang="zh-CN" altLang="zh-CN" sz="2400" b="1" dirty="0" smtClean="0">
                <a:solidFill>
                  <a:srgbClr val="0000CC"/>
                </a:solidFill>
              </a:rPr>
              <a:t>模板</a:t>
            </a:r>
            <a:r>
              <a:rPr lang="zh-CN" altLang="zh-CN" sz="2400" b="1" dirty="0">
                <a:solidFill>
                  <a:srgbClr val="0000CC"/>
                </a:solidFill>
              </a:rPr>
              <a:t>特化</a:t>
            </a:r>
          </a:p>
          <a:p>
            <a:pPr marL="0" indent="0">
              <a:buNone/>
            </a:pPr>
            <a:r>
              <a:rPr lang="zh-CN" altLang="en-US" sz="2200" b="1" dirty="0">
                <a:solidFill>
                  <a:srgbClr val="FF0000"/>
                </a:solidFill>
              </a:rPr>
              <a:t>（</a:t>
            </a:r>
            <a:r>
              <a:rPr lang="en-US" altLang="zh-CN" sz="2200" b="1" dirty="0">
                <a:solidFill>
                  <a:srgbClr val="FF0000"/>
                </a:solidFill>
              </a:rPr>
              <a:t>1）</a:t>
            </a:r>
            <a:r>
              <a:rPr lang="zh-CN" altLang="en-US" sz="2200" b="1" dirty="0">
                <a:solidFill>
                  <a:srgbClr val="FF0000"/>
                </a:solidFill>
              </a:rPr>
              <a:t>模板特化的原因</a:t>
            </a:r>
            <a:endParaRPr lang="en-US" altLang="zh-CN" sz="2200" b="1" dirty="0">
              <a:solidFill>
                <a:srgbClr val="FF0000"/>
              </a:solidFill>
            </a:endParaRPr>
          </a:p>
          <a:p>
            <a:r>
              <a:rPr lang="zh-CN" altLang="zh-CN" sz="2000" b="1" dirty="0"/>
              <a:t>模板</a:t>
            </a:r>
            <a:r>
              <a:rPr lang="zh-CN" altLang="en-US" sz="2000" b="1" dirty="0"/>
              <a:t>虽然能够</a:t>
            </a:r>
            <a:r>
              <a:rPr lang="zh-CN" altLang="zh-CN" sz="2000" b="1" dirty="0"/>
              <a:t>实例化出实用于</a:t>
            </a:r>
            <a:r>
              <a:rPr lang="zh-CN" altLang="en-US" sz="2000" b="1" dirty="0"/>
              <a:t>各种</a:t>
            </a:r>
            <a:r>
              <a:rPr lang="zh-CN" altLang="zh-CN" sz="2000" b="1" dirty="0"/>
              <a:t>数据类型的可用函数或类，但要</a:t>
            </a:r>
            <a:r>
              <a:rPr lang="zh-CN" altLang="zh-CN" sz="2000" b="1" dirty="0">
                <a:solidFill>
                  <a:srgbClr val="0000CC"/>
                </a:solidFill>
              </a:rPr>
              <a:t>让一个模板实现对全部数据类型的正确处理，却不一定做得到</a:t>
            </a:r>
            <a:r>
              <a:rPr lang="zh-CN" altLang="zh-CN" sz="2000" b="1" dirty="0"/>
              <a:t>。比如，在例</a:t>
            </a:r>
            <a:r>
              <a:rPr lang="en-US" altLang="zh-CN" sz="2000" b="1" dirty="0"/>
              <a:t>7-9</a:t>
            </a:r>
            <a:r>
              <a:rPr lang="zh-CN" altLang="zh-CN" sz="2000" b="1" dirty="0"/>
              <a:t>中，</a:t>
            </a:r>
            <a:r>
              <a:rPr lang="en-US" altLang="zh-CN" sz="2000" b="1" dirty="0"/>
              <a:t>max</a:t>
            </a:r>
            <a:r>
              <a:rPr lang="zh-CN" altLang="zh-CN" sz="2000" b="1" dirty="0"/>
              <a:t>模板就不能够正确</a:t>
            </a:r>
            <a:r>
              <a:rPr lang="zh-CN" altLang="en-US" sz="2000" b="1" dirty="0"/>
              <a:t>计算字符串</a:t>
            </a:r>
            <a:r>
              <a:rPr lang="zh-CN" altLang="zh-CN" sz="2000" b="1" dirty="0"/>
              <a:t>的最大值</a:t>
            </a:r>
            <a:r>
              <a:rPr lang="zh-CN" altLang="en-US" sz="2000" b="1" dirty="0"/>
              <a:t>。因为，</a:t>
            </a:r>
            <a:r>
              <a:rPr lang="en-US" altLang="zh-CN" sz="2000" b="1" dirty="0"/>
              <a:t>char*</a:t>
            </a:r>
            <a:r>
              <a:rPr lang="zh-CN" altLang="zh-CN" sz="2000" b="1" dirty="0"/>
              <a:t>类型的字符串需要用</a:t>
            </a:r>
            <a:r>
              <a:rPr lang="en-US" altLang="zh-CN" sz="2000" b="1" dirty="0" err="1"/>
              <a:t>strcmp</a:t>
            </a:r>
            <a:r>
              <a:rPr lang="zh-CN" altLang="zh-CN" sz="2000" b="1" dirty="0"/>
              <a:t>函数而不是“</a:t>
            </a:r>
            <a:r>
              <a:rPr lang="en-US" altLang="zh-CN" sz="2000" b="1" dirty="0"/>
              <a:t>&lt;</a:t>
            </a:r>
            <a:r>
              <a:rPr lang="zh-CN" altLang="zh-CN" sz="2000" b="1" dirty="0"/>
              <a:t>”运算符比较其大小。</a:t>
            </a:r>
            <a:endParaRPr lang="en-US" altLang="zh-CN" sz="2000" b="1" dirty="0"/>
          </a:p>
          <a:p>
            <a:r>
              <a:rPr lang="zh-CN" altLang="zh-CN" sz="2000" b="1" dirty="0"/>
              <a:t>为了解决这一问题，</a:t>
            </a:r>
            <a:r>
              <a:rPr lang="en-US" altLang="zh-CN" sz="2000" b="1" dirty="0"/>
              <a:t>C++</a:t>
            </a:r>
            <a:r>
              <a:rPr lang="zh-CN" altLang="zh-CN" sz="2000" b="1" dirty="0"/>
              <a:t>允许为模板定义针对某种数据类型的替代版本，称为模板的特化。</a:t>
            </a:r>
            <a:endParaRPr lang="en-US" altLang="zh-CN" sz="2000" b="1" dirty="0"/>
          </a:p>
          <a:p>
            <a:pPr marL="0" indent="0">
              <a:buNone/>
            </a:pPr>
            <a:r>
              <a:rPr lang="zh-CN" altLang="en-US" sz="2200" b="1" dirty="0">
                <a:solidFill>
                  <a:srgbClr val="FF0000"/>
                </a:solidFill>
              </a:rPr>
              <a:t>（</a:t>
            </a:r>
            <a:r>
              <a:rPr lang="en-US" altLang="zh-CN" sz="2200" b="1" dirty="0">
                <a:solidFill>
                  <a:srgbClr val="FF0000"/>
                </a:solidFill>
              </a:rPr>
              <a:t>2）</a:t>
            </a:r>
            <a:r>
              <a:rPr lang="zh-CN" altLang="en-US" sz="2200" b="1" dirty="0">
                <a:solidFill>
                  <a:srgbClr val="FF0000"/>
                </a:solidFill>
              </a:rPr>
              <a:t>模板特化的</a:t>
            </a:r>
            <a:r>
              <a:rPr lang="zh-CN" altLang="zh-CN" sz="2200" b="1" dirty="0">
                <a:solidFill>
                  <a:srgbClr val="FF0000"/>
                </a:solidFill>
              </a:rPr>
              <a:t>语法形式</a:t>
            </a:r>
          </a:p>
          <a:p>
            <a:pPr marL="457200" lvl="1" indent="0">
              <a:buNone/>
            </a:pPr>
            <a:r>
              <a:rPr lang="en-US" altLang="zh-CN" sz="2000" b="1" dirty="0">
                <a:solidFill>
                  <a:srgbClr val="00B050"/>
                </a:solidFill>
              </a:rPr>
              <a:t>template &lt;&gt;</a:t>
            </a:r>
            <a:endParaRPr lang="zh-CN" altLang="zh-CN" sz="2000" b="1" dirty="0">
              <a:solidFill>
                <a:srgbClr val="00B050"/>
              </a:solidFill>
            </a:endParaRPr>
          </a:p>
          <a:p>
            <a:pPr marL="457200" lvl="1" indent="0">
              <a:buNone/>
            </a:pPr>
            <a:r>
              <a:rPr lang="zh-CN" altLang="zh-CN" sz="2000" b="1" dirty="0">
                <a:solidFill>
                  <a:srgbClr val="00B050"/>
                </a:solidFill>
              </a:rPr>
              <a:t>用具体类型替换模板参数的函数模板或类模板</a:t>
            </a:r>
          </a:p>
          <a:p>
            <a:r>
              <a:rPr lang="en-US" altLang="zh-CN" sz="2200" b="1" dirty="0"/>
              <a:t>&lt;&gt;</a:t>
            </a:r>
            <a:r>
              <a:rPr lang="zh-CN" altLang="zh-CN" sz="2200" b="1" dirty="0"/>
              <a:t>中不需要任何内容，表示模板特化</a:t>
            </a:r>
            <a:r>
              <a:rPr lang="zh-CN" altLang="zh-CN" sz="2000" dirty="0"/>
              <a:t>。</a:t>
            </a:r>
            <a:endParaRPr lang="en-US" altLang="zh-CN" sz="2000" dirty="0"/>
          </a:p>
          <a:p>
            <a:pPr marL="0" indent="0">
              <a:buNone/>
            </a:pPr>
            <a:r>
              <a:rPr lang="zh-CN" altLang="en-US" sz="2200" b="1" dirty="0">
                <a:solidFill>
                  <a:srgbClr val="FF0000"/>
                </a:solidFill>
              </a:rPr>
              <a:t>（</a:t>
            </a:r>
            <a:r>
              <a:rPr lang="en-US" altLang="zh-CN" sz="2200" b="1" dirty="0">
                <a:solidFill>
                  <a:srgbClr val="FF0000"/>
                </a:solidFill>
              </a:rPr>
              <a:t>3）</a:t>
            </a:r>
            <a:r>
              <a:rPr lang="zh-CN" altLang="en-US" sz="2200" b="1" dirty="0">
                <a:solidFill>
                  <a:srgbClr val="FF0000"/>
                </a:solidFill>
              </a:rPr>
              <a:t>特化模板的设计方法</a:t>
            </a:r>
            <a:endParaRPr lang="en-US" altLang="zh-CN" sz="2200" b="1" dirty="0">
              <a:solidFill>
                <a:srgbClr val="FF0000"/>
              </a:solidFill>
            </a:endParaRPr>
          </a:p>
          <a:p>
            <a:r>
              <a:rPr lang="zh-CN" altLang="zh-CN" sz="2000" b="1" dirty="0"/>
              <a:t>特化模板必须与原模板具有相同的结构，在设计某种数据类型的特化模板时，</a:t>
            </a:r>
            <a:r>
              <a:rPr lang="zh-CN" altLang="zh-CN" sz="2000" b="1" dirty="0">
                <a:solidFill>
                  <a:srgbClr val="0000CC"/>
                </a:solidFill>
              </a:rPr>
              <a:t>只需要把原模板中的类型参数替换成指定数据类型后，重新编写函数模板（或类模板成员函数）的实现代码就行了</a:t>
            </a:r>
            <a:r>
              <a:rPr lang="zh-CN" altLang="zh-CN" sz="2000" b="1" dirty="0"/>
              <a:t>。</a:t>
            </a:r>
          </a:p>
          <a:p>
            <a:endParaRPr lang="zh-CN" altLang="en-US" sz="2000" dirty="0"/>
          </a:p>
        </p:txBody>
      </p:sp>
      <p:sp>
        <p:nvSpPr>
          <p:cNvPr id="4" name="标题 1"/>
          <p:cNvSpPr>
            <a:spLocks noGrp="1"/>
          </p:cNvSpPr>
          <p:nvPr>
            <p:ph type="title"/>
          </p:nvPr>
        </p:nvSpPr>
        <p:spPr>
          <a:xfrm>
            <a:off x="251520" y="116632"/>
            <a:ext cx="86868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7.4.5  </a:t>
            </a:r>
            <a:r>
              <a:rPr lang="zh-CN" altLang="zh-CN" sz="3200" b="1" kern="1200" dirty="0">
                <a:solidFill>
                  <a:srgbClr val="C00000"/>
                </a:solidFill>
              </a:rPr>
              <a:t>模板重载、特化、非模板函数及调用次序</a:t>
            </a:r>
            <a:endParaRPr lang="zh-CN" altLang="en-US" sz="3200" b="1" kern="1200" dirty="0">
              <a:solidFill>
                <a:srgbClr val="C00000"/>
              </a:solidFill>
            </a:endParaRPr>
          </a:p>
        </p:txBody>
      </p:sp>
    </p:spTree>
    <p:extLst>
      <p:ext uri="{BB962C8B-B14F-4D97-AF65-F5344CB8AC3E}">
        <p14:creationId xmlns:p14="http://schemas.microsoft.com/office/powerpoint/2010/main" val="167347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886" y="1076590"/>
            <a:ext cx="8847602" cy="5168635"/>
          </a:xfrm>
        </p:spPr>
        <p:txBody>
          <a:bodyPr/>
          <a:lstStyle/>
          <a:p>
            <a:pPr marL="0" indent="0">
              <a:buNone/>
            </a:pPr>
            <a:r>
              <a:rPr lang="zh-CN" altLang="zh-CN" sz="2400" b="1" dirty="0">
                <a:solidFill>
                  <a:srgbClr val="0000CC"/>
                </a:solidFill>
              </a:rPr>
              <a:t>【例</a:t>
            </a:r>
            <a:r>
              <a:rPr lang="en-US" altLang="zh-CN" sz="2400" b="1" dirty="0">
                <a:solidFill>
                  <a:srgbClr val="0000CC"/>
                </a:solidFill>
              </a:rPr>
              <a:t>7-10</a:t>
            </a:r>
            <a:r>
              <a:rPr lang="zh-CN" altLang="zh-CN" sz="2400" b="1" dirty="0">
                <a:solidFill>
                  <a:srgbClr val="0000CC"/>
                </a:solidFill>
              </a:rPr>
              <a:t>】为例</a:t>
            </a:r>
            <a:r>
              <a:rPr lang="en-US" altLang="zh-CN" sz="2400" b="1" dirty="0">
                <a:solidFill>
                  <a:srgbClr val="0000CC"/>
                </a:solidFill>
              </a:rPr>
              <a:t>7-9</a:t>
            </a:r>
            <a:r>
              <a:rPr lang="zh-CN" altLang="zh-CN" sz="2400" b="1" dirty="0">
                <a:solidFill>
                  <a:srgbClr val="0000CC"/>
                </a:solidFill>
              </a:rPr>
              <a:t>的</a:t>
            </a:r>
            <a:r>
              <a:rPr lang="en-US" altLang="zh-CN" sz="2400" b="1" dirty="0">
                <a:solidFill>
                  <a:srgbClr val="0000CC"/>
                </a:solidFill>
              </a:rPr>
              <a:t>max</a:t>
            </a:r>
            <a:r>
              <a:rPr lang="zh-CN" altLang="zh-CN" sz="2400" b="1" dirty="0">
                <a:solidFill>
                  <a:srgbClr val="0000CC"/>
                </a:solidFill>
              </a:rPr>
              <a:t>函数模板提供特化版，找出</a:t>
            </a:r>
            <a:r>
              <a:rPr lang="en-US" altLang="zh-CN" sz="2400" b="1" dirty="0">
                <a:solidFill>
                  <a:srgbClr val="0000CC"/>
                </a:solidFill>
              </a:rPr>
              <a:t>2</a:t>
            </a:r>
            <a:r>
              <a:rPr lang="zh-CN" altLang="zh-CN" sz="2400" b="1" dirty="0">
                <a:solidFill>
                  <a:srgbClr val="0000CC"/>
                </a:solidFill>
              </a:rPr>
              <a:t>个</a:t>
            </a:r>
            <a:r>
              <a:rPr lang="en-US" altLang="zh-CN" sz="2400" b="1" dirty="0">
                <a:solidFill>
                  <a:srgbClr val="0000CC"/>
                </a:solidFill>
              </a:rPr>
              <a:t>char*</a:t>
            </a:r>
            <a:r>
              <a:rPr lang="zh-CN" altLang="zh-CN" sz="2400" b="1" dirty="0">
                <a:solidFill>
                  <a:srgbClr val="0000CC"/>
                </a:solidFill>
              </a:rPr>
              <a:t>类型字符串中的最大值。</a:t>
            </a:r>
          </a:p>
          <a:p>
            <a:r>
              <a:rPr lang="zh-CN" altLang="en-US" sz="2400" b="1" dirty="0">
                <a:solidFill>
                  <a:srgbClr val="FF0000"/>
                </a:solidFill>
              </a:rPr>
              <a:t>解决模板不能正确进行字符串大小比较的问题</a:t>
            </a:r>
            <a:endParaRPr lang="en-US" altLang="zh-CN" sz="2400" b="1" dirty="0">
              <a:solidFill>
                <a:srgbClr val="FF0000"/>
              </a:solidFill>
            </a:endParaRPr>
          </a:p>
          <a:p>
            <a:pPr lvl="1" indent="-342900"/>
            <a:r>
              <a:rPr lang="zh-CN" altLang="zh-CN" sz="2200" b="1" dirty="0"/>
              <a:t>例</a:t>
            </a:r>
            <a:r>
              <a:rPr lang="en-US" altLang="zh-CN" sz="2200" b="1" dirty="0"/>
              <a:t>7-9</a:t>
            </a:r>
            <a:r>
              <a:rPr lang="zh-CN" altLang="en-US" sz="2200" b="1" dirty="0"/>
              <a:t>的模板不能正确正字符串的大小比较，解决方法是在原程序中</a:t>
            </a:r>
            <a:r>
              <a:rPr lang="zh-CN" altLang="zh-CN" sz="2200" b="1" dirty="0"/>
              <a:t>添加处理</a:t>
            </a:r>
            <a:r>
              <a:rPr lang="en-US" altLang="zh-CN" sz="2200" b="1" dirty="0" err="1"/>
              <a:t>const</a:t>
            </a:r>
            <a:r>
              <a:rPr lang="en-US" altLang="zh-CN" sz="2200" b="1" dirty="0"/>
              <a:t> char*</a:t>
            </a:r>
            <a:r>
              <a:rPr lang="zh-CN" altLang="zh-CN" sz="2200" b="1" dirty="0"/>
              <a:t>最大值计算的</a:t>
            </a:r>
            <a:r>
              <a:rPr lang="en-US" altLang="zh-CN" sz="2200" b="1" dirty="0"/>
              <a:t>max</a:t>
            </a:r>
            <a:r>
              <a:rPr lang="zh-CN" altLang="zh-CN" sz="2200" b="1" dirty="0"/>
              <a:t>特化模板函数</a:t>
            </a:r>
            <a:r>
              <a:rPr lang="zh-CN" altLang="en-US" sz="2200" b="1" dirty="0"/>
              <a:t>。</a:t>
            </a:r>
            <a:endParaRPr lang="en-US" altLang="zh-CN" sz="2200" b="1" dirty="0"/>
          </a:p>
          <a:p>
            <a:pPr lvl="1" indent="-342900"/>
            <a:r>
              <a:rPr lang="zh-CN" altLang="en-US" sz="2200" b="1" dirty="0"/>
              <a:t>方法是：</a:t>
            </a:r>
            <a:r>
              <a:rPr lang="zh-CN" altLang="zh-CN" sz="2200" b="1" dirty="0">
                <a:solidFill>
                  <a:srgbClr val="FF0000"/>
                </a:solidFill>
              </a:rPr>
              <a:t>用</a:t>
            </a:r>
            <a:r>
              <a:rPr lang="en-US" altLang="zh-CN" sz="2200" b="1" dirty="0" err="1">
                <a:solidFill>
                  <a:srgbClr val="FF0000"/>
                </a:solidFill>
              </a:rPr>
              <a:t>const</a:t>
            </a:r>
            <a:r>
              <a:rPr lang="en-US" altLang="zh-CN" sz="2200" b="1" dirty="0">
                <a:solidFill>
                  <a:srgbClr val="FF0000"/>
                </a:solidFill>
              </a:rPr>
              <a:t> char*</a:t>
            </a:r>
            <a:r>
              <a:rPr lang="zh-CN" altLang="zh-CN" sz="2200" b="1" dirty="0">
                <a:solidFill>
                  <a:srgbClr val="FF0000"/>
                </a:solidFill>
              </a:rPr>
              <a:t>替换</a:t>
            </a:r>
            <a:r>
              <a:rPr lang="en-US" altLang="zh-CN" sz="2200" b="1" dirty="0">
                <a:solidFill>
                  <a:srgbClr val="FF0000"/>
                </a:solidFill>
              </a:rPr>
              <a:t>max</a:t>
            </a:r>
            <a:r>
              <a:rPr lang="zh-CN" altLang="zh-CN" sz="2200" b="1" dirty="0">
                <a:solidFill>
                  <a:srgbClr val="FF0000"/>
                </a:solidFill>
              </a:rPr>
              <a:t>模板中的</a:t>
            </a:r>
            <a:r>
              <a:rPr lang="en-US" altLang="zh-CN" sz="2200" b="1" dirty="0">
                <a:solidFill>
                  <a:srgbClr val="FF0000"/>
                </a:solidFill>
              </a:rPr>
              <a:t>T</a:t>
            </a:r>
            <a:r>
              <a:rPr lang="zh-CN" altLang="zh-CN" sz="2200" b="1" dirty="0"/>
              <a:t>，其余代码不作任何修改</a:t>
            </a:r>
            <a:r>
              <a:rPr lang="zh-CN" altLang="zh-CN" sz="2200" b="1" dirty="0" smtClean="0"/>
              <a:t>。</a:t>
            </a:r>
            <a:endParaRPr lang="en-US" altLang="zh-CN" sz="2200" b="1" dirty="0" smtClean="0"/>
          </a:p>
          <a:p>
            <a:pPr marL="0" indent="0">
              <a:buNone/>
            </a:pPr>
            <a:r>
              <a:rPr lang="en-US" altLang="zh-CN" sz="1800" b="1" dirty="0"/>
              <a:t> </a:t>
            </a:r>
            <a:r>
              <a:rPr lang="en-US" altLang="zh-CN" sz="1800" b="1" dirty="0" smtClean="0"/>
              <a:t>   //</a:t>
            </a:r>
            <a:r>
              <a:rPr lang="en-US" altLang="zh-CN" sz="1800" b="1" dirty="0"/>
              <a:t>Eg7-10</a:t>
            </a:r>
            <a:endParaRPr lang="zh-CN" altLang="zh-CN" sz="1800" b="1" dirty="0"/>
          </a:p>
          <a:p>
            <a:pPr marL="0" indent="0">
              <a:buNone/>
            </a:pPr>
            <a:r>
              <a:rPr lang="en-US" altLang="zh-CN" sz="1800" b="1" dirty="0" smtClean="0"/>
              <a:t>    </a:t>
            </a:r>
            <a:r>
              <a:rPr lang="zh-CN" altLang="zh-CN" sz="1800" b="1" dirty="0" smtClean="0"/>
              <a:t>……</a:t>
            </a:r>
            <a:endParaRPr lang="en-US" altLang="zh-CN" sz="1800" b="1" dirty="0" smtClean="0"/>
          </a:p>
          <a:p>
            <a:pPr marL="0" indent="0">
              <a:buNone/>
            </a:pPr>
            <a:r>
              <a:rPr lang="en-US" altLang="zh-CN" sz="1800" b="1" dirty="0"/>
              <a:t> </a:t>
            </a:r>
            <a:r>
              <a:rPr lang="en-US" altLang="zh-CN" sz="1800" b="1" dirty="0" smtClean="0"/>
              <a:t>   template</a:t>
            </a:r>
            <a:r>
              <a:rPr lang="en-US" altLang="zh-CN" sz="1800" b="1" dirty="0"/>
              <a:t>&lt;&gt;</a:t>
            </a:r>
            <a:endParaRPr lang="zh-CN" altLang="zh-CN" sz="1800" b="1" dirty="0"/>
          </a:p>
          <a:p>
            <a:pPr marL="0" indent="0">
              <a:buNone/>
            </a:pPr>
            <a:r>
              <a:rPr lang="en-US" altLang="zh-CN" sz="1800" b="1" dirty="0" smtClean="0"/>
              <a:t>    </a:t>
            </a:r>
            <a:r>
              <a:rPr lang="en-US" altLang="zh-CN" sz="1800" b="1" dirty="0" err="1" smtClean="0"/>
              <a:t>const</a:t>
            </a:r>
            <a:r>
              <a:rPr lang="en-US" altLang="zh-CN" sz="1800" b="1" dirty="0" smtClean="0"/>
              <a:t> </a:t>
            </a:r>
            <a:r>
              <a:rPr lang="en-US" altLang="zh-CN" sz="1800" b="1" dirty="0"/>
              <a:t>char* </a:t>
            </a:r>
            <a:r>
              <a:rPr lang="en-US" altLang="zh-CN" sz="1800" b="1" dirty="0" err="1"/>
              <a:t>const</a:t>
            </a:r>
            <a:r>
              <a:rPr lang="en-US" altLang="zh-CN" sz="1800" b="1" dirty="0"/>
              <a:t>&amp; max(</a:t>
            </a:r>
            <a:r>
              <a:rPr lang="en-US" altLang="zh-CN" sz="1800" b="1" dirty="0" err="1"/>
              <a:t>const</a:t>
            </a:r>
            <a:r>
              <a:rPr lang="en-US" altLang="zh-CN" sz="1800" b="1" dirty="0"/>
              <a:t> char* </a:t>
            </a:r>
            <a:r>
              <a:rPr lang="en-US" altLang="zh-CN" sz="1800" b="1" dirty="0" err="1"/>
              <a:t>const</a:t>
            </a:r>
            <a:r>
              <a:rPr lang="en-US" altLang="zh-CN" sz="1800" b="1" dirty="0"/>
              <a:t>&amp; a, </a:t>
            </a:r>
            <a:r>
              <a:rPr lang="en-US" altLang="zh-CN" sz="1800" b="1" dirty="0" err="1"/>
              <a:t>const</a:t>
            </a:r>
            <a:r>
              <a:rPr lang="en-US" altLang="zh-CN" sz="1800" b="1" dirty="0"/>
              <a:t> char* </a:t>
            </a:r>
            <a:r>
              <a:rPr lang="en-US" altLang="zh-CN" sz="1800" b="1" dirty="0" err="1"/>
              <a:t>const</a:t>
            </a:r>
            <a:r>
              <a:rPr lang="en-US" altLang="zh-CN" sz="1800" b="1" dirty="0"/>
              <a:t>&amp; b)</a:t>
            </a:r>
            <a:endParaRPr lang="zh-CN" altLang="zh-CN" sz="1800" b="1" dirty="0"/>
          </a:p>
          <a:p>
            <a:pPr marL="0" indent="0">
              <a:buNone/>
            </a:pPr>
            <a:r>
              <a:rPr lang="en-US" altLang="zh-CN" sz="1800" b="1" dirty="0"/>
              <a:t> </a:t>
            </a:r>
            <a:r>
              <a:rPr lang="en-US" altLang="zh-CN" sz="1800" b="1" dirty="0" smtClean="0"/>
              <a:t>   {</a:t>
            </a:r>
            <a:endParaRPr lang="zh-CN" altLang="zh-CN" sz="1800" b="1" dirty="0"/>
          </a:p>
          <a:p>
            <a:pPr marL="0" indent="0">
              <a:buNone/>
            </a:pPr>
            <a:r>
              <a:rPr lang="en-US" altLang="zh-CN" sz="1800" b="1" dirty="0" smtClean="0"/>
              <a:t>        return </a:t>
            </a:r>
            <a:r>
              <a:rPr lang="en-US" altLang="zh-CN" sz="1800" b="1" dirty="0" err="1"/>
              <a:t>strcmp</a:t>
            </a:r>
            <a:r>
              <a:rPr lang="en-US" altLang="zh-CN" sz="1800" b="1" dirty="0"/>
              <a:t>(a, b) &lt; 0 ? b : a;</a:t>
            </a:r>
            <a:endParaRPr lang="zh-CN" altLang="zh-CN" sz="1800" b="1" dirty="0"/>
          </a:p>
          <a:p>
            <a:pPr marL="0" indent="0">
              <a:buNone/>
            </a:pPr>
            <a:r>
              <a:rPr lang="en-US" altLang="zh-CN" sz="1800" b="1" dirty="0"/>
              <a:t> </a:t>
            </a:r>
            <a:r>
              <a:rPr lang="en-US" altLang="zh-CN" sz="1800" b="1" dirty="0" smtClean="0"/>
              <a:t>   }</a:t>
            </a:r>
            <a:endParaRPr lang="en-US" altLang="zh-CN" sz="1800" b="1" dirty="0"/>
          </a:p>
          <a:p>
            <a:pPr lvl="1" indent="-342900"/>
            <a:endParaRPr lang="zh-CN" altLang="zh-CN" sz="2200" b="1" dirty="0"/>
          </a:p>
          <a:p>
            <a:endParaRPr lang="zh-CN" altLang="en-US" dirty="0"/>
          </a:p>
        </p:txBody>
      </p:sp>
      <p:sp>
        <p:nvSpPr>
          <p:cNvPr id="4" name="标题 1"/>
          <p:cNvSpPr>
            <a:spLocks noGrp="1"/>
          </p:cNvSpPr>
          <p:nvPr>
            <p:ph type="title"/>
          </p:nvPr>
        </p:nvSpPr>
        <p:spPr>
          <a:xfrm>
            <a:off x="116886" y="116632"/>
            <a:ext cx="8847602"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7.4.5  </a:t>
            </a:r>
            <a:r>
              <a:rPr lang="zh-CN" altLang="zh-CN" sz="3200" b="1" kern="1200" dirty="0">
                <a:solidFill>
                  <a:srgbClr val="C00000"/>
                </a:solidFill>
              </a:rPr>
              <a:t>模板重载、特化、非模板函数及调用次序</a:t>
            </a:r>
            <a:endParaRPr lang="zh-CN" altLang="en-US" sz="3200" b="1" kern="1200" dirty="0">
              <a:solidFill>
                <a:srgbClr val="C00000"/>
              </a:solidFill>
            </a:endParaRPr>
          </a:p>
        </p:txBody>
      </p:sp>
      <p:sp>
        <p:nvSpPr>
          <p:cNvPr id="5" name="对话气泡: 矩形 3"/>
          <p:cNvSpPr/>
          <p:nvPr/>
        </p:nvSpPr>
        <p:spPr>
          <a:xfrm>
            <a:off x="5004048" y="5054203"/>
            <a:ext cx="3792102" cy="1827584"/>
          </a:xfrm>
          <a:prstGeom prst="wedgeRectCallout">
            <a:avLst>
              <a:gd name="adj1" fmla="val -72564"/>
              <a:gd name="adj2" fmla="val -1615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b="1" dirty="0">
                <a:solidFill>
                  <a:schemeClr val="tx1"/>
                </a:solidFill>
              </a:rPr>
              <a:t>程序运行结果如下</a:t>
            </a:r>
            <a:r>
              <a:rPr lang="zh-CN" altLang="en-US" sz="1600" b="1" dirty="0">
                <a:solidFill>
                  <a:schemeClr val="tx1"/>
                </a:solidFill>
              </a:rPr>
              <a:t>，这次是正确的了</a:t>
            </a:r>
            <a:r>
              <a:rPr lang="zh-CN" altLang="en-US" sz="1600" b="1" dirty="0" smtClean="0">
                <a:solidFill>
                  <a:schemeClr val="tx1"/>
                </a:solidFill>
              </a:rPr>
              <a:t>！</a:t>
            </a:r>
            <a:endParaRPr lang="en-US" altLang="zh-CN" sz="1600" b="1" dirty="0" smtClean="0">
              <a:solidFill>
                <a:schemeClr val="tx1"/>
              </a:solidFill>
            </a:endParaRPr>
          </a:p>
          <a:p>
            <a:r>
              <a:rPr lang="zh-CN" altLang="en-US" sz="1600" b="1" dirty="0" smtClean="0">
                <a:solidFill>
                  <a:schemeClr val="tx1"/>
                </a:solidFill>
              </a:rPr>
              <a:t>最后</a:t>
            </a:r>
            <a:r>
              <a:rPr lang="zh-CN" altLang="en-US" sz="1600" b="1" dirty="0">
                <a:solidFill>
                  <a:schemeClr val="tx1"/>
                </a:solidFill>
              </a:rPr>
              <a:t>两行是特化模板输出的。</a:t>
            </a:r>
            <a:endParaRPr lang="zh-CN" altLang="zh-CN" sz="1600" b="1" dirty="0">
              <a:solidFill>
                <a:schemeClr val="tx1"/>
              </a:solidFill>
            </a:endParaRPr>
          </a:p>
          <a:p>
            <a:r>
              <a:rPr lang="en-US" altLang="zh-CN" sz="1600" b="1" dirty="0">
                <a:solidFill>
                  <a:schemeClr val="tx1"/>
                </a:solidFill>
              </a:rPr>
              <a:t>42</a:t>
            </a:r>
            <a:endParaRPr lang="zh-CN" altLang="zh-CN" sz="1600" b="1" dirty="0">
              <a:solidFill>
                <a:schemeClr val="tx1"/>
              </a:solidFill>
            </a:endParaRPr>
          </a:p>
          <a:p>
            <a:r>
              <a:rPr lang="en-US" altLang="zh-CN" sz="1600" b="1" dirty="0">
                <a:solidFill>
                  <a:schemeClr val="tx1"/>
                </a:solidFill>
              </a:rPr>
              <a:t>12</a:t>
            </a:r>
            <a:endParaRPr lang="zh-CN" altLang="zh-CN" sz="1600" b="1" dirty="0">
              <a:solidFill>
                <a:schemeClr val="tx1"/>
              </a:solidFill>
            </a:endParaRPr>
          </a:p>
          <a:p>
            <a:r>
              <a:rPr lang="en-US" altLang="zh-CN" sz="1600" b="1" dirty="0" smtClean="0">
                <a:solidFill>
                  <a:schemeClr val="tx1"/>
                </a:solidFill>
              </a:rPr>
              <a:t>aString2</a:t>
            </a:r>
            <a:endParaRPr lang="zh-CN" altLang="zh-CN" sz="1600" b="1" dirty="0">
              <a:solidFill>
                <a:schemeClr val="tx1"/>
              </a:solidFill>
            </a:endParaRPr>
          </a:p>
          <a:p>
            <a:r>
              <a:rPr lang="en-US" altLang="zh-CN" sz="1600" b="1" dirty="0" err="1">
                <a:solidFill>
                  <a:schemeClr val="tx1"/>
                </a:solidFill>
              </a:rPr>
              <a:t>hellow</a:t>
            </a:r>
            <a:r>
              <a:rPr lang="en-US" altLang="zh-CN" sz="1600" b="1" dirty="0">
                <a:solidFill>
                  <a:schemeClr val="tx1"/>
                </a:solidFill>
              </a:rPr>
              <a:t> template override!    </a:t>
            </a:r>
            <a:r>
              <a:rPr lang="en-US" altLang="zh-CN" sz="1600" b="1" dirty="0" smtClean="0">
                <a:solidFill>
                  <a:schemeClr val="tx1"/>
                </a:solidFill>
              </a:rPr>
              <a:t>	//</a:t>
            </a:r>
            <a:r>
              <a:rPr lang="zh-CN" altLang="zh-CN" sz="1600" b="1" dirty="0">
                <a:solidFill>
                  <a:schemeClr val="tx1"/>
                </a:solidFill>
              </a:rPr>
              <a:t>正确</a:t>
            </a:r>
          </a:p>
          <a:p>
            <a:r>
              <a:rPr lang="en-US" altLang="zh-CN" sz="1600" b="1" dirty="0" err="1">
                <a:solidFill>
                  <a:schemeClr val="tx1"/>
                </a:solidFill>
              </a:rPr>
              <a:t>hellow</a:t>
            </a:r>
            <a:r>
              <a:rPr lang="en-US" altLang="zh-CN" sz="1600" b="1" dirty="0">
                <a:solidFill>
                  <a:schemeClr val="tx1"/>
                </a:solidFill>
              </a:rPr>
              <a:t> template override!   </a:t>
            </a:r>
            <a:r>
              <a:rPr lang="en-US" altLang="zh-CN" sz="1600" b="1" dirty="0" smtClean="0">
                <a:solidFill>
                  <a:schemeClr val="tx1"/>
                </a:solidFill>
              </a:rPr>
              <a:t>	//</a:t>
            </a:r>
            <a:r>
              <a:rPr lang="zh-CN" altLang="zh-CN" sz="1600" b="1" dirty="0">
                <a:solidFill>
                  <a:schemeClr val="tx1"/>
                </a:solidFill>
              </a:rPr>
              <a:t>正确</a:t>
            </a:r>
          </a:p>
        </p:txBody>
      </p:sp>
    </p:spTree>
    <p:extLst>
      <p:ext uri="{BB962C8B-B14F-4D97-AF65-F5344CB8AC3E}">
        <p14:creationId xmlns:p14="http://schemas.microsoft.com/office/powerpoint/2010/main" val="378956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1000"/>
                                        <p:tgtEl>
                                          <p:spTgt spid="3">
                                            <p:txEl>
                                              <p:pRg st="7" end="7"/>
                                            </p:txEl>
                                          </p:spTgt>
                                        </p:tgtEl>
                                      </p:cBhvr>
                                    </p:animEffect>
                                    <p:anim calcmode="lin" valueType="num">
                                      <p:cBhvr>
                                        <p:cTn id="4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1000"/>
                                        <p:tgtEl>
                                          <p:spTgt spid="3">
                                            <p:txEl>
                                              <p:pRg st="8" end="8"/>
                                            </p:txEl>
                                          </p:spTgt>
                                        </p:tgtEl>
                                      </p:cBhvr>
                                    </p:animEffect>
                                    <p:anim calcmode="lin" valueType="num">
                                      <p:cBhvr>
                                        <p:cTn id="4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1000"/>
                                        <p:tgtEl>
                                          <p:spTgt spid="3">
                                            <p:txEl>
                                              <p:pRg st="9" end="9"/>
                                            </p:txEl>
                                          </p:spTgt>
                                        </p:tgtEl>
                                      </p:cBhvr>
                                    </p:animEffect>
                                    <p:anim calcmode="lin" valueType="num">
                                      <p:cBhvr>
                                        <p:cTn id="5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1000"/>
                                        <p:tgtEl>
                                          <p:spTgt spid="3">
                                            <p:txEl>
                                              <p:pRg st="10" end="10"/>
                                            </p:txEl>
                                          </p:spTgt>
                                        </p:tgtEl>
                                      </p:cBhvr>
                                    </p:animEffect>
                                    <p:anim calcmode="lin" valueType="num">
                                      <p:cBhvr>
                                        <p:cTn id="5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down)">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615" y="1124744"/>
            <a:ext cx="8735888" cy="4800682"/>
          </a:xfrm>
        </p:spPr>
        <p:txBody>
          <a:bodyPr/>
          <a:lstStyle/>
          <a:p>
            <a:pPr marL="0" indent="0">
              <a:spcBef>
                <a:spcPts val="600"/>
              </a:spcBef>
              <a:buNone/>
            </a:pPr>
            <a:r>
              <a:rPr lang="en-US" altLang="zh-CN" sz="2400" b="1" dirty="0">
                <a:solidFill>
                  <a:srgbClr val="0000CC"/>
                </a:solidFill>
              </a:rPr>
              <a:t>3</a:t>
            </a:r>
            <a:r>
              <a:rPr lang="en-US" altLang="zh-CN" sz="2400" b="1" dirty="0" smtClean="0">
                <a:solidFill>
                  <a:srgbClr val="0000CC"/>
                </a:solidFill>
              </a:rPr>
              <a:t>. </a:t>
            </a:r>
            <a:r>
              <a:rPr lang="zh-CN" altLang="zh-CN" sz="2400" b="1" dirty="0" smtClean="0">
                <a:solidFill>
                  <a:srgbClr val="0000CC"/>
                </a:solidFill>
              </a:rPr>
              <a:t>为</a:t>
            </a:r>
            <a:r>
              <a:rPr lang="zh-CN" altLang="zh-CN" sz="2400" b="1" dirty="0">
                <a:solidFill>
                  <a:srgbClr val="0000CC"/>
                </a:solidFill>
              </a:rPr>
              <a:t>模板补充普通函数</a:t>
            </a:r>
          </a:p>
          <a:p>
            <a:pPr>
              <a:spcBef>
                <a:spcPts val="600"/>
              </a:spcBef>
            </a:pPr>
            <a:r>
              <a:rPr lang="zh-CN" altLang="zh-CN" sz="2200" b="1" dirty="0"/>
              <a:t>针对模板不能正确处理的特定数据类型，除了提供处理该类型的特化版本之外，还可以</a:t>
            </a:r>
            <a:r>
              <a:rPr lang="zh-CN" altLang="zh-CN" sz="2200" b="1" dirty="0">
                <a:solidFill>
                  <a:srgbClr val="FF0000"/>
                </a:solidFill>
              </a:rPr>
              <a:t>提供处理该类型的普通函数版本</a:t>
            </a:r>
            <a:r>
              <a:rPr lang="zh-CN" altLang="zh-CN" sz="2200" b="1" dirty="0"/>
              <a:t>。</a:t>
            </a:r>
          </a:p>
          <a:p>
            <a:pPr marL="0" indent="0">
              <a:spcBef>
                <a:spcPts val="600"/>
              </a:spcBef>
              <a:buNone/>
            </a:pPr>
            <a:r>
              <a:rPr lang="zh-CN" altLang="zh-CN" sz="2200" b="1" dirty="0">
                <a:solidFill>
                  <a:srgbClr val="0000CC"/>
                </a:solidFill>
              </a:rPr>
              <a:t>【例</a:t>
            </a:r>
            <a:r>
              <a:rPr lang="en-US" altLang="zh-CN" sz="2200" b="1" dirty="0">
                <a:solidFill>
                  <a:srgbClr val="0000CC"/>
                </a:solidFill>
              </a:rPr>
              <a:t>7-11</a:t>
            </a:r>
            <a:r>
              <a:rPr lang="zh-CN" altLang="zh-CN" sz="2200" b="1" dirty="0">
                <a:solidFill>
                  <a:srgbClr val="0000CC"/>
                </a:solidFill>
              </a:rPr>
              <a:t>】在例</a:t>
            </a:r>
            <a:r>
              <a:rPr lang="en-US" altLang="zh-CN" sz="2200" b="1" dirty="0">
                <a:solidFill>
                  <a:srgbClr val="0000CC"/>
                </a:solidFill>
              </a:rPr>
              <a:t>7-10</a:t>
            </a:r>
            <a:r>
              <a:rPr lang="zh-CN" altLang="zh-CN" sz="2200" b="1" dirty="0">
                <a:solidFill>
                  <a:srgbClr val="0000CC"/>
                </a:solidFill>
              </a:rPr>
              <a:t>中添加从两个</a:t>
            </a:r>
            <a:r>
              <a:rPr lang="en-US" altLang="zh-CN" sz="2200" b="1" dirty="0" err="1">
                <a:solidFill>
                  <a:srgbClr val="0000CC"/>
                </a:solidFill>
              </a:rPr>
              <a:t>const</a:t>
            </a:r>
            <a:r>
              <a:rPr lang="en-US" altLang="zh-CN" sz="2200" b="1" dirty="0">
                <a:solidFill>
                  <a:srgbClr val="0000CC"/>
                </a:solidFill>
              </a:rPr>
              <a:t> char*</a:t>
            </a:r>
            <a:r>
              <a:rPr lang="zh-CN" altLang="zh-CN" sz="2200" b="1" dirty="0">
                <a:solidFill>
                  <a:srgbClr val="0000CC"/>
                </a:solidFill>
              </a:rPr>
              <a:t>类型的字符串中找出最大值的</a:t>
            </a:r>
            <a:r>
              <a:rPr lang="zh-CN" altLang="zh-CN" sz="2200" b="1" dirty="0">
                <a:solidFill>
                  <a:srgbClr val="FF0000"/>
                </a:solidFill>
              </a:rPr>
              <a:t>普通</a:t>
            </a:r>
            <a:r>
              <a:rPr lang="en-US" altLang="zh-CN" sz="2200" b="1" dirty="0">
                <a:solidFill>
                  <a:srgbClr val="FF0000"/>
                </a:solidFill>
              </a:rPr>
              <a:t>max</a:t>
            </a:r>
            <a:r>
              <a:rPr lang="zh-CN" altLang="zh-CN" sz="2200" b="1" dirty="0">
                <a:solidFill>
                  <a:srgbClr val="FF0000"/>
                </a:solidFill>
              </a:rPr>
              <a:t>函数</a:t>
            </a:r>
            <a:r>
              <a:rPr lang="zh-CN" altLang="zh-CN" sz="2200" b="1" dirty="0">
                <a:solidFill>
                  <a:srgbClr val="0000CC"/>
                </a:solidFill>
              </a:rPr>
              <a:t>。</a:t>
            </a:r>
          </a:p>
          <a:p>
            <a:endParaRPr lang="zh-CN" altLang="en-US" dirty="0"/>
          </a:p>
        </p:txBody>
      </p:sp>
      <p:sp>
        <p:nvSpPr>
          <p:cNvPr id="4" name="标题 1"/>
          <p:cNvSpPr>
            <a:spLocks noGrp="1"/>
          </p:cNvSpPr>
          <p:nvPr>
            <p:ph type="title"/>
          </p:nvPr>
        </p:nvSpPr>
        <p:spPr>
          <a:xfrm>
            <a:off x="256142" y="116632"/>
            <a:ext cx="86868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7.4.5  </a:t>
            </a:r>
            <a:r>
              <a:rPr lang="zh-CN" altLang="zh-CN" sz="3200" b="1" kern="1200" dirty="0">
                <a:solidFill>
                  <a:srgbClr val="C00000"/>
                </a:solidFill>
              </a:rPr>
              <a:t>模板重载、特化、非模板函数及调用次序</a:t>
            </a:r>
            <a:endParaRPr lang="zh-CN" altLang="en-US" sz="3200" b="1" kern="1200" dirty="0">
              <a:solidFill>
                <a:srgbClr val="C00000"/>
              </a:solidFill>
            </a:endParaRPr>
          </a:p>
        </p:txBody>
      </p:sp>
    </p:spTree>
    <p:extLst>
      <p:ext uri="{BB962C8B-B14F-4D97-AF65-F5344CB8AC3E}">
        <p14:creationId xmlns:p14="http://schemas.microsoft.com/office/powerpoint/2010/main" val="74340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08720"/>
            <a:ext cx="8623212" cy="5949280"/>
          </a:xfrm>
        </p:spPr>
        <p:txBody>
          <a:bodyPr/>
          <a:lstStyle/>
          <a:p>
            <a:pPr marL="0" indent="0">
              <a:buNone/>
            </a:pPr>
            <a:r>
              <a:rPr lang="en-US" altLang="zh-CN" sz="1800" b="1" dirty="0" smtClean="0"/>
              <a:t>#</a:t>
            </a:r>
            <a:r>
              <a:rPr lang="en-US" altLang="zh-CN" sz="1800" b="1" dirty="0"/>
              <a:t>include&lt;</a:t>
            </a:r>
            <a:r>
              <a:rPr lang="en-US" altLang="zh-CN" sz="1800" b="1" dirty="0" err="1"/>
              <a:t>iostream</a:t>
            </a:r>
            <a:r>
              <a:rPr lang="en-US" altLang="zh-CN" sz="1800" b="1" dirty="0"/>
              <a:t>&gt;</a:t>
            </a:r>
            <a:endParaRPr lang="zh-CN" altLang="zh-CN" sz="1800" b="1" dirty="0"/>
          </a:p>
          <a:p>
            <a:pPr marL="0" indent="0">
              <a:buNone/>
            </a:pPr>
            <a:r>
              <a:rPr lang="en-US" altLang="zh-CN" sz="1800" b="1" dirty="0"/>
              <a:t>#include&lt;string&gt;</a:t>
            </a:r>
            <a:endParaRPr lang="zh-CN" altLang="zh-CN" sz="1800" b="1" dirty="0"/>
          </a:p>
          <a:p>
            <a:pPr marL="0" indent="0">
              <a:buNone/>
            </a:pPr>
            <a:r>
              <a:rPr lang="en-US" altLang="zh-CN" sz="1800" b="1" dirty="0"/>
              <a:t>using namespace </a:t>
            </a:r>
            <a:r>
              <a:rPr lang="en-US" altLang="zh-CN" sz="1800" b="1" dirty="0" err="1"/>
              <a:t>std</a:t>
            </a:r>
            <a:r>
              <a:rPr lang="en-US" altLang="zh-CN" sz="1800" b="1" dirty="0"/>
              <a:t>;</a:t>
            </a:r>
            <a:endParaRPr lang="zh-CN" altLang="zh-CN" sz="1800" b="1" dirty="0"/>
          </a:p>
          <a:p>
            <a:pPr marL="0" indent="0">
              <a:buNone/>
            </a:pPr>
            <a:r>
              <a:rPr lang="en-US" altLang="zh-CN" sz="1800" b="1" dirty="0">
                <a:solidFill>
                  <a:srgbClr val="0000CC"/>
                </a:solidFill>
              </a:rPr>
              <a:t>template &lt;</a:t>
            </a:r>
            <a:r>
              <a:rPr lang="en-US" altLang="zh-CN" sz="1800" b="1" dirty="0" err="1">
                <a:solidFill>
                  <a:srgbClr val="0000CC"/>
                </a:solidFill>
              </a:rPr>
              <a:t>typename</a:t>
            </a:r>
            <a:r>
              <a:rPr lang="en-US" altLang="zh-CN" sz="1800" b="1" dirty="0">
                <a:solidFill>
                  <a:srgbClr val="0000CC"/>
                </a:solidFill>
              </a:rPr>
              <a:t> T&gt;</a:t>
            </a:r>
            <a:endParaRPr lang="zh-CN" altLang="zh-CN" sz="1800" b="1" dirty="0">
              <a:solidFill>
                <a:srgbClr val="0000CC"/>
              </a:solidFill>
            </a:endParaRPr>
          </a:p>
          <a:p>
            <a:pPr marL="0" indent="0">
              <a:buNone/>
            </a:pPr>
            <a:r>
              <a:rPr lang="en-US" altLang="zh-CN" sz="1800" b="1" dirty="0"/>
              <a:t>inline T </a:t>
            </a:r>
            <a:r>
              <a:rPr lang="en-US" altLang="zh-CN" sz="1800" b="1" dirty="0" err="1"/>
              <a:t>const</a:t>
            </a:r>
            <a:r>
              <a:rPr lang="en-US" altLang="zh-CN" sz="1800" b="1" dirty="0"/>
              <a:t>&amp; max(T </a:t>
            </a:r>
            <a:r>
              <a:rPr lang="en-US" altLang="zh-CN" sz="1800" b="1" dirty="0" err="1"/>
              <a:t>const</a:t>
            </a:r>
            <a:r>
              <a:rPr lang="en-US" altLang="zh-CN" sz="1800" b="1" dirty="0"/>
              <a:t>&amp; a, T </a:t>
            </a:r>
            <a:r>
              <a:rPr lang="en-US" altLang="zh-CN" sz="1800" b="1" dirty="0" err="1"/>
              <a:t>const</a:t>
            </a:r>
            <a:r>
              <a:rPr lang="en-US" altLang="zh-CN" sz="1800" b="1" dirty="0"/>
              <a:t>&amp; b){</a:t>
            </a:r>
            <a:endParaRPr lang="zh-CN" altLang="zh-CN" sz="1800" b="1" dirty="0"/>
          </a:p>
          <a:p>
            <a:pPr marL="0" indent="0">
              <a:buNone/>
            </a:pPr>
            <a:r>
              <a:rPr lang="en-US" altLang="zh-CN" sz="1800" b="1" dirty="0"/>
              <a:t>	</a:t>
            </a:r>
            <a:r>
              <a:rPr lang="en-US" altLang="zh-CN" sz="1800" b="1" dirty="0" smtClean="0"/>
              <a:t>return  </a:t>
            </a:r>
            <a:r>
              <a:rPr lang="en-US" altLang="zh-CN" sz="1800" b="1" dirty="0"/>
              <a:t>a &lt; b ? b : a;</a:t>
            </a:r>
            <a:endParaRPr lang="zh-CN" altLang="zh-CN" sz="1800" b="1" dirty="0"/>
          </a:p>
          <a:p>
            <a:pPr marL="0" indent="0">
              <a:buNone/>
            </a:pPr>
            <a:r>
              <a:rPr lang="en-US" altLang="zh-CN" sz="1800" b="1" dirty="0"/>
              <a:t>}</a:t>
            </a:r>
            <a:endParaRPr lang="zh-CN" altLang="zh-CN" sz="1800" b="1" dirty="0"/>
          </a:p>
          <a:p>
            <a:pPr marL="0" indent="0">
              <a:buNone/>
            </a:pPr>
            <a:r>
              <a:rPr lang="en-US" altLang="zh-CN" sz="1800" b="1" dirty="0">
                <a:solidFill>
                  <a:srgbClr val="0000CC"/>
                </a:solidFill>
              </a:rPr>
              <a:t>template &lt;</a:t>
            </a:r>
            <a:r>
              <a:rPr lang="en-US" altLang="zh-CN" sz="1800" b="1" dirty="0" err="1">
                <a:solidFill>
                  <a:srgbClr val="0000CC"/>
                </a:solidFill>
              </a:rPr>
              <a:t>typename</a:t>
            </a:r>
            <a:r>
              <a:rPr lang="en-US" altLang="zh-CN" sz="1800" b="1" dirty="0">
                <a:solidFill>
                  <a:srgbClr val="0000CC"/>
                </a:solidFill>
              </a:rPr>
              <a:t> T&gt;</a:t>
            </a:r>
            <a:endParaRPr lang="zh-CN" altLang="zh-CN" sz="1800" b="1" dirty="0">
              <a:solidFill>
                <a:srgbClr val="0000CC"/>
              </a:solidFill>
            </a:endParaRPr>
          </a:p>
          <a:p>
            <a:pPr marL="0" indent="0">
              <a:buNone/>
            </a:pPr>
            <a:r>
              <a:rPr lang="en-US" altLang="zh-CN" sz="1800" b="1" dirty="0"/>
              <a:t>inline T </a:t>
            </a:r>
            <a:r>
              <a:rPr lang="en-US" altLang="zh-CN" sz="1800" b="1" dirty="0" err="1"/>
              <a:t>const</a:t>
            </a:r>
            <a:r>
              <a:rPr lang="en-US" altLang="zh-CN" sz="1800" b="1" dirty="0"/>
              <a:t>&amp; max(T </a:t>
            </a:r>
            <a:r>
              <a:rPr lang="en-US" altLang="zh-CN" sz="1800" b="1" dirty="0" err="1"/>
              <a:t>const</a:t>
            </a:r>
            <a:r>
              <a:rPr lang="en-US" altLang="zh-CN" sz="1800" b="1" dirty="0"/>
              <a:t>&amp; a, T </a:t>
            </a:r>
            <a:r>
              <a:rPr lang="en-US" altLang="zh-CN" sz="1800" b="1" dirty="0" err="1"/>
              <a:t>const</a:t>
            </a:r>
            <a:r>
              <a:rPr lang="en-US" altLang="zh-CN" sz="1800" b="1" dirty="0"/>
              <a:t>&amp; b, T </a:t>
            </a:r>
            <a:r>
              <a:rPr lang="en-US" altLang="zh-CN" sz="1800" b="1" dirty="0" err="1"/>
              <a:t>const</a:t>
            </a:r>
            <a:r>
              <a:rPr lang="en-US" altLang="zh-CN" sz="1800" b="1" dirty="0"/>
              <a:t>&amp; c){</a:t>
            </a:r>
            <a:endParaRPr lang="zh-CN" altLang="zh-CN" sz="1800" b="1" dirty="0"/>
          </a:p>
          <a:p>
            <a:pPr marL="0" indent="0">
              <a:buNone/>
            </a:pPr>
            <a:r>
              <a:rPr lang="en-US" altLang="zh-CN" sz="1800" b="1" dirty="0"/>
              <a:t>	return max(max(a, b), c);</a:t>
            </a:r>
            <a:endParaRPr lang="zh-CN" altLang="zh-CN" sz="1800" b="1" dirty="0"/>
          </a:p>
          <a:p>
            <a:pPr marL="0" indent="0">
              <a:buNone/>
            </a:pPr>
            <a:r>
              <a:rPr lang="en-US" altLang="zh-CN" sz="1800" b="1" dirty="0"/>
              <a:t>}</a:t>
            </a:r>
            <a:endParaRPr lang="zh-CN" altLang="zh-CN" sz="1800" b="1" dirty="0"/>
          </a:p>
          <a:p>
            <a:pPr marL="0" indent="0">
              <a:buNone/>
            </a:pPr>
            <a:r>
              <a:rPr lang="en-US" altLang="zh-CN" sz="1800" b="1" dirty="0">
                <a:solidFill>
                  <a:srgbClr val="0000CC"/>
                </a:solidFill>
              </a:rPr>
              <a:t>template&lt;&gt;                                           //</a:t>
            </a:r>
            <a:r>
              <a:rPr lang="zh-CN" altLang="en-US" sz="1800" b="1" dirty="0" smtClean="0">
                <a:solidFill>
                  <a:srgbClr val="0000CC"/>
                </a:solidFill>
              </a:rPr>
              <a:t>特化模板</a:t>
            </a:r>
            <a:endParaRPr lang="zh-CN" altLang="zh-CN" sz="1800" b="1" dirty="0">
              <a:solidFill>
                <a:srgbClr val="0000CC"/>
              </a:solidFill>
            </a:endParaRPr>
          </a:p>
          <a:p>
            <a:pPr marL="0" indent="0">
              <a:buNone/>
            </a:pPr>
            <a:r>
              <a:rPr lang="en-US" altLang="zh-CN" sz="1800" b="1" dirty="0" err="1"/>
              <a:t>const</a:t>
            </a:r>
            <a:r>
              <a:rPr lang="en-US" altLang="zh-CN" sz="1800" b="1" dirty="0"/>
              <a:t> char* </a:t>
            </a:r>
            <a:r>
              <a:rPr lang="en-US" altLang="zh-CN" sz="1800" b="1" dirty="0" err="1"/>
              <a:t>const</a:t>
            </a:r>
            <a:r>
              <a:rPr lang="en-US" altLang="zh-CN" sz="1800" b="1" dirty="0"/>
              <a:t>&amp; max(</a:t>
            </a:r>
            <a:r>
              <a:rPr lang="en-US" altLang="zh-CN" sz="1800" b="1" dirty="0" err="1"/>
              <a:t>const</a:t>
            </a:r>
            <a:r>
              <a:rPr lang="en-US" altLang="zh-CN" sz="1800" b="1" dirty="0"/>
              <a:t> char* </a:t>
            </a:r>
            <a:r>
              <a:rPr lang="en-US" altLang="zh-CN" sz="1800" b="1" dirty="0" err="1"/>
              <a:t>const</a:t>
            </a:r>
            <a:r>
              <a:rPr lang="en-US" altLang="zh-CN" sz="1800" b="1" dirty="0"/>
              <a:t>&amp; a, </a:t>
            </a:r>
            <a:r>
              <a:rPr lang="en-US" altLang="zh-CN" sz="1800" b="1" dirty="0" err="1"/>
              <a:t>const</a:t>
            </a:r>
            <a:r>
              <a:rPr lang="en-US" altLang="zh-CN" sz="1800" b="1" dirty="0"/>
              <a:t> char* </a:t>
            </a:r>
            <a:r>
              <a:rPr lang="en-US" altLang="zh-CN" sz="1800" b="1" dirty="0" err="1"/>
              <a:t>const</a:t>
            </a:r>
            <a:r>
              <a:rPr lang="en-US" altLang="zh-CN" sz="1800" b="1" dirty="0"/>
              <a:t>&amp; b){</a:t>
            </a:r>
            <a:endParaRPr lang="zh-CN" altLang="zh-CN" sz="1800" b="1" dirty="0"/>
          </a:p>
          <a:p>
            <a:pPr marL="0" indent="0">
              <a:buNone/>
            </a:pPr>
            <a:r>
              <a:rPr lang="en-US" altLang="zh-CN" sz="1800" b="1" dirty="0"/>
              <a:t>	return </a:t>
            </a:r>
            <a:r>
              <a:rPr lang="en-US" altLang="zh-CN" sz="1800" b="1" dirty="0" err="1"/>
              <a:t>strcmp</a:t>
            </a:r>
            <a:r>
              <a:rPr lang="en-US" altLang="zh-CN" sz="1800" b="1" dirty="0"/>
              <a:t>(a, b) &lt; 0 ? b : a;</a:t>
            </a:r>
            <a:endParaRPr lang="zh-CN" altLang="zh-CN" sz="1800" b="1" dirty="0"/>
          </a:p>
          <a:p>
            <a:pPr marL="0" indent="0">
              <a:buNone/>
            </a:pPr>
            <a:r>
              <a:rPr lang="en-US" altLang="zh-CN" sz="1800" b="1" dirty="0" smtClean="0"/>
              <a:t>}</a:t>
            </a:r>
          </a:p>
          <a:p>
            <a:pPr marL="0" indent="0">
              <a:buNone/>
            </a:pPr>
            <a:r>
              <a:rPr lang="en-US" altLang="zh-CN" sz="1800" b="1" dirty="0">
                <a:solidFill>
                  <a:srgbClr val="FF0000"/>
                </a:solidFill>
              </a:rPr>
              <a:t>inline char </a:t>
            </a:r>
            <a:r>
              <a:rPr lang="en-US" altLang="zh-CN" sz="1800" b="1" dirty="0" err="1">
                <a:solidFill>
                  <a:srgbClr val="FF0000"/>
                </a:solidFill>
              </a:rPr>
              <a:t>const</a:t>
            </a:r>
            <a:r>
              <a:rPr lang="en-US" altLang="zh-CN" sz="1800" b="1" dirty="0">
                <a:solidFill>
                  <a:srgbClr val="FF0000"/>
                </a:solidFill>
              </a:rPr>
              <a:t>* max(char </a:t>
            </a:r>
            <a:r>
              <a:rPr lang="en-US" altLang="zh-CN" sz="1800" b="1" dirty="0" err="1">
                <a:solidFill>
                  <a:srgbClr val="FF0000"/>
                </a:solidFill>
              </a:rPr>
              <a:t>const</a:t>
            </a:r>
            <a:r>
              <a:rPr lang="en-US" altLang="zh-CN" sz="1800" b="1" dirty="0">
                <a:solidFill>
                  <a:srgbClr val="FF0000"/>
                </a:solidFill>
              </a:rPr>
              <a:t>* a, char </a:t>
            </a:r>
            <a:r>
              <a:rPr lang="en-US" altLang="zh-CN" sz="1800" b="1" dirty="0" err="1">
                <a:solidFill>
                  <a:srgbClr val="FF0000"/>
                </a:solidFill>
              </a:rPr>
              <a:t>const</a:t>
            </a:r>
            <a:r>
              <a:rPr lang="en-US" altLang="zh-CN" sz="1800" b="1" dirty="0">
                <a:solidFill>
                  <a:srgbClr val="FF0000"/>
                </a:solidFill>
              </a:rPr>
              <a:t>* b){</a:t>
            </a:r>
            <a:endParaRPr lang="zh-CN" altLang="zh-CN" sz="1800" b="1" dirty="0">
              <a:solidFill>
                <a:srgbClr val="FF0000"/>
              </a:solidFill>
            </a:endParaRPr>
          </a:p>
          <a:p>
            <a:pPr marL="0" indent="0">
              <a:buNone/>
            </a:pPr>
            <a:r>
              <a:rPr lang="en-US" altLang="zh-CN" sz="1800" b="1" dirty="0">
                <a:solidFill>
                  <a:srgbClr val="FF0000"/>
                </a:solidFill>
              </a:rPr>
              <a:t>	return  </a:t>
            </a:r>
            <a:r>
              <a:rPr lang="en-US" altLang="zh-CN" sz="1800" b="1" dirty="0" err="1">
                <a:solidFill>
                  <a:srgbClr val="FF0000"/>
                </a:solidFill>
              </a:rPr>
              <a:t>std</a:t>
            </a:r>
            <a:r>
              <a:rPr lang="en-US" altLang="zh-CN" sz="1800" b="1" dirty="0">
                <a:solidFill>
                  <a:srgbClr val="FF0000"/>
                </a:solidFill>
              </a:rPr>
              <a:t>::</a:t>
            </a:r>
            <a:r>
              <a:rPr lang="en-US" altLang="zh-CN" sz="1800" b="1" dirty="0" err="1">
                <a:solidFill>
                  <a:srgbClr val="FF0000"/>
                </a:solidFill>
              </a:rPr>
              <a:t>strcmp</a:t>
            </a:r>
            <a:r>
              <a:rPr lang="en-US" altLang="zh-CN" sz="1800" b="1" dirty="0">
                <a:solidFill>
                  <a:srgbClr val="FF0000"/>
                </a:solidFill>
              </a:rPr>
              <a:t>(a, b) &lt; 0 ? b : a;</a:t>
            </a:r>
            <a:endParaRPr lang="zh-CN" altLang="zh-CN" sz="1800" b="1" dirty="0">
              <a:solidFill>
                <a:srgbClr val="FF0000"/>
              </a:solidFill>
            </a:endParaRPr>
          </a:p>
          <a:p>
            <a:pPr marL="0" indent="0">
              <a:buNone/>
            </a:pPr>
            <a:r>
              <a:rPr lang="en-US" altLang="zh-CN" sz="1800" b="1" dirty="0">
                <a:solidFill>
                  <a:srgbClr val="FF0000"/>
                </a:solidFill>
              </a:rPr>
              <a:t>}</a:t>
            </a:r>
            <a:endParaRPr lang="zh-CN" altLang="zh-CN" sz="1800" b="1" dirty="0">
              <a:solidFill>
                <a:srgbClr val="FF0000"/>
              </a:solidFill>
            </a:endParaRPr>
          </a:p>
          <a:p>
            <a:pPr marL="0" indent="0">
              <a:buNone/>
            </a:pPr>
            <a:endParaRPr lang="zh-CN" altLang="zh-CN" sz="2000" dirty="0"/>
          </a:p>
          <a:p>
            <a:pPr marL="0" indent="0">
              <a:buNone/>
            </a:pPr>
            <a:endParaRPr lang="zh-CN" altLang="en-US" sz="2000" dirty="0"/>
          </a:p>
        </p:txBody>
      </p:sp>
      <p:sp>
        <p:nvSpPr>
          <p:cNvPr id="4" name="标题 1"/>
          <p:cNvSpPr>
            <a:spLocks noGrp="1"/>
          </p:cNvSpPr>
          <p:nvPr>
            <p:ph type="title"/>
          </p:nvPr>
        </p:nvSpPr>
        <p:spPr>
          <a:xfrm>
            <a:off x="256142" y="116632"/>
            <a:ext cx="86868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7.4.5  </a:t>
            </a:r>
            <a:r>
              <a:rPr lang="zh-CN" altLang="zh-CN" sz="3200" b="1" kern="1200" dirty="0">
                <a:solidFill>
                  <a:srgbClr val="C00000"/>
                </a:solidFill>
              </a:rPr>
              <a:t>模板重载、特化、非模板函数及调用次序</a:t>
            </a:r>
            <a:endParaRPr lang="zh-CN" altLang="en-US" sz="3200" b="1" kern="1200" dirty="0">
              <a:solidFill>
                <a:srgbClr val="C00000"/>
              </a:solidFill>
            </a:endParaRPr>
          </a:p>
        </p:txBody>
      </p:sp>
    </p:spTree>
    <p:extLst>
      <p:ext uri="{BB962C8B-B14F-4D97-AF65-F5344CB8AC3E}">
        <p14:creationId xmlns:p14="http://schemas.microsoft.com/office/powerpoint/2010/main" val="39769436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76591"/>
            <a:ext cx="8352928" cy="3936586"/>
          </a:xfrm>
        </p:spPr>
        <p:txBody>
          <a:bodyPr/>
          <a:lstStyle/>
          <a:p>
            <a:pPr marL="0" indent="0">
              <a:buNone/>
            </a:pPr>
            <a:r>
              <a:rPr lang="en-US" altLang="zh-CN" sz="1800" b="1" dirty="0" err="1" smtClean="0"/>
              <a:t>int</a:t>
            </a:r>
            <a:r>
              <a:rPr lang="en-US" altLang="zh-CN" sz="1800" b="1" dirty="0" smtClean="0"/>
              <a:t> </a:t>
            </a:r>
            <a:r>
              <a:rPr lang="en-US" altLang="zh-CN" sz="1800" b="1" dirty="0"/>
              <a:t>main(){</a:t>
            </a:r>
            <a:endParaRPr lang="zh-CN" altLang="zh-CN" sz="1800" b="1" dirty="0"/>
          </a:p>
          <a:p>
            <a:pPr marL="0" indent="0">
              <a:buNone/>
            </a:pPr>
            <a:r>
              <a:rPr lang="en-US" altLang="zh-CN" sz="1800" b="1" dirty="0"/>
              <a:t>  </a:t>
            </a:r>
            <a:r>
              <a:rPr lang="en-US" altLang="zh-CN" sz="1800" b="1" dirty="0" smtClean="0"/>
              <a:t>  </a:t>
            </a:r>
            <a:r>
              <a:rPr lang="en-US" altLang="zh-CN" sz="1800" b="1" dirty="0" err="1" smtClean="0"/>
              <a:t>int</a:t>
            </a:r>
            <a:r>
              <a:rPr lang="en-US" altLang="zh-CN" sz="1800" b="1" dirty="0" smtClean="0"/>
              <a:t> </a:t>
            </a:r>
            <a:r>
              <a:rPr lang="en-US" altLang="zh-CN" sz="1800" b="1" dirty="0"/>
              <a:t>a = 5, b = 12;</a:t>
            </a:r>
            <a:endParaRPr lang="zh-CN" altLang="zh-CN" sz="1800" b="1" dirty="0"/>
          </a:p>
          <a:p>
            <a:pPr marL="0" indent="0">
              <a:buNone/>
            </a:pPr>
            <a:r>
              <a:rPr lang="en-US" altLang="zh-CN" sz="1800" b="1" dirty="0"/>
              <a:t>  </a:t>
            </a:r>
            <a:r>
              <a:rPr lang="en-US" altLang="zh-CN" sz="1800" b="1" dirty="0" smtClean="0"/>
              <a:t>  string </a:t>
            </a:r>
            <a:r>
              <a:rPr lang="en-US" altLang="zh-CN" sz="1800" b="1" dirty="0"/>
              <a:t>s1 = "aString1", s2 = "aZtring2";</a:t>
            </a:r>
            <a:endParaRPr lang="zh-CN" altLang="zh-CN" sz="1800" b="1" dirty="0"/>
          </a:p>
          <a:p>
            <a:pPr marL="0" indent="0">
              <a:buNone/>
            </a:pPr>
            <a:r>
              <a:rPr lang="en-US" altLang="zh-CN" sz="1800" b="1" dirty="0"/>
              <a:t>  </a:t>
            </a:r>
            <a:r>
              <a:rPr lang="en-US" altLang="zh-CN" sz="1800" b="1" dirty="0" smtClean="0"/>
              <a:t>  </a:t>
            </a:r>
            <a:r>
              <a:rPr lang="en-US" altLang="zh-CN" sz="1800" b="1" dirty="0" err="1" smtClean="0"/>
              <a:t>const</a:t>
            </a:r>
            <a:r>
              <a:rPr lang="en-US" altLang="zh-CN" sz="1800" b="1" dirty="0" smtClean="0"/>
              <a:t> </a:t>
            </a:r>
            <a:r>
              <a:rPr lang="en-US" altLang="zh-CN" sz="1800" b="1" dirty="0"/>
              <a:t>char* c1 = "</a:t>
            </a:r>
            <a:r>
              <a:rPr lang="en-US" altLang="zh-CN" sz="1800" b="1" dirty="0" err="1"/>
              <a:t>hellow</a:t>
            </a:r>
            <a:r>
              <a:rPr lang="en-US" altLang="zh-CN" sz="1800" b="1" dirty="0"/>
              <a:t> template override!";</a:t>
            </a:r>
            <a:endParaRPr lang="zh-CN" altLang="zh-CN" sz="1800" b="1" dirty="0"/>
          </a:p>
          <a:p>
            <a:pPr marL="0" indent="0">
              <a:buNone/>
            </a:pPr>
            <a:r>
              <a:rPr lang="en-US" altLang="zh-CN" sz="1800" b="1" dirty="0"/>
              <a:t>  </a:t>
            </a:r>
            <a:r>
              <a:rPr lang="en-US" altLang="zh-CN" sz="1800" b="1" dirty="0" smtClean="0"/>
              <a:t>  </a:t>
            </a:r>
            <a:r>
              <a:rPr lang="en-US" altLang="zh-CN" sz="1800" b="1" dirty="0" err="1" smtClean="0"/>
              <a:t>const</a:t>
            </a:r>
            <a:r>
              <a:rPr lang="en-US" altLang="zh-CN" sz="1800" b="1" dirty="0" smtClean="0"/>
              <a:t> </a:t>
            </a:r>
            <a:r>
              <a:rPr lang="en-US" altLang="zh-CN" sz="1800" b="1" dirty="0"/>
              <a:t>char* c2 = "</a:t>
            </a:r>
            <a:r>
              <a:rPr lang="en-US" altLang="zh-CN" sz="1800" b="1" dirty="0" err="1"/>
              <a:t>hellow</a:t>
            </a:r>
            <a:r>
              <a:rPr lang="en-US" altLang="zh-CN" sz="1800" b="1" dirty="0"/>
              <a:t> C++ 11!";</a:t>
            </a:r>
            <a:endParaRPr lang="zh-CN" altLang="zh-CN" sz="1800" b="1" dirty="0"/>
          </a:p>
          <a:p>
            <a:pPr marL="0" indent="0">
              <a:buNone/>
            </a:pPr>
            <a:r>
              <a:rPr lang="en-US" altLang="zh-CN" sz="1800" b="1" dirty="0"/>
              <a:t>  </a:t>
            </a:r>
            <a:r>
              <a:rPr lang="en-US" altLang="zh-CN" sz="1800" b="1" dirty="0" smtClean="0"/>
              <a:t>  </a:t>
            </a:r>
            <a:r>
              <a:rPr lang="en-US" altLang="zh-CN" sz="1800" b="1" dirty="0" err="1" smtClean="0"/>
              <a:t>const</a:t>
            </a:r>
            <a:r>
              <a:rPr lang="en-US" altLang="zh-CN" sz="1800" b="1" dirty="0" smtClean="0"/>
              <a:t> </a:t>
            </a:r>
            <a:r>
              <a:rPr lang="en-US" altLang="zh-CN" sz="1800" b="1" dirty="0"/>
              <a:t>char* c3 = "</a:t>
            </a:r>
            <a:r>
              <a:rPr lang="en-US" altLang="zh-CN" sz="1800" b="1" dirty="0" err="1"/>
              <a:t>hellow</a:t>
            </a:r>
            <a:r>
              <a:rPr lang="en-US" altLang="zh-CN" sz="1800" b="1" dirty="0"/>
              <a:t> everyone!";</a:t>
            </a:r>
            <a:endParaRPr lang="zh-CN" altLang="zh-CN" sz="1800" b="1" dirty="0"/>
          </a:p>
          <a:p>
            <a:pPr marL="0" indent="0">
              <a:buNone/>
            </a:pPr>
            <a:r>
              <a:rPr lang="en-US" altLang="zh-CN" sz="1800" b="1" dirty="0"/>
              <a:t>  </a:t>
            </a:r>
            <a:r>
              <a:rPr lang="en-US" altLang="zh-CN" sz="1800" b="1" dirty="0" smtClean="0"/>
              <a:t>  </a:t>
            </a:r>
            <a:r>
              <a:rPr lang="en-US" altLang="zh-CN" sz="1800" b="1" dirty="0" err="1" smtClean="0"/>
              <a:t>cout</a:t>
            </a:r>
            <a:r>
              <a:rPr lang="en-US" altLang="zh-CN" sz="1800" b="1" dirty="0" smtClean="0"/>
              <a:t> </a:t>
            </a:r>
            <a:r>
              <a:rPr lang="en-US" altLang="zh-CN" sz="1800" b="1" dirty="0"/>
              <a:t>&lt;&lt; max(7, 42, 32) &lt;&lt; </a:t>
            </a:r>
            <a:r>
              <a:rPr lang="en-US" altLang="zh-CN" sz="1800" b="1" dirty="0" err="1"/>
              <a:t>endl</a:t>
            </a:r>
            <a:r>
              <a:rPr lang="en-US" altLang="zh-CN" sz="1800" b="1" dirty="0"/>
              <a:t>;     //L1</a:t>
            </a:r>
            <a:r>
              <a:rPr lang="zh-CN" altLang="zh-CN" sz="1800" b="1" dirty="0"/>
              <a:t>，输出</a:t>
            </a:r>
            <a:r>
              <a:rPr lang="en-US" altLang="zh-CN" sz="1800" b="1" dirty="0" smtClean="0"/>
              <a:t>:  42</a:t>
            </a:r>
            <a:endParaRPr lang="zh-CN" altLang="zh-CN" sz="1800" b="1" dirty="0"/>
          </a:p>
          <a:p>
            <a:pPr marL="0" indent="0">
              <a:buNone/>
            </a:pPr>
            <a:r>
              <a:rPr lang="en-US" altLang="zh-CN" sz="1800" b="1" dirty="0"/>
              <a:t>  </a:t>
            </a:r>
            <a:r>
              <a:rPr lang="en-US" altLang="zh-CN" sz="1800" b="1" dirty="0" smtClean="0"/>
              <a:t>  </a:t>
            </a:r>
            <a:r>
              <a:rPr lang="en-US" altLang="zh-CN" sz="1800" b="1" dirty="0" err="1" smtClean="0"/>
              <a:t>cout</a:t>
            </a:r>
            <a:r>
              <a:rPr lang="en-US" altLang="zh-CN" sz="1800" b="1" dirty="0" smtClean="0"/>
              <a:t> </a:t>
            </a:r>
            <a:r>
              <a:rPr lang="en-US" altLang="zh-CN" sz="1800" b="1" dirty="0"/>
              <a:t>&lt;&lt; max(a, b) &lt;&lt; </a:t>
            </a:r>
            <a:r>
              <a:rPr lang="en-US" altLang="zh-CN" sz="1800" b="1" dirty="0" err="1"/>
              <a:t>endl</a:t>
            </a:r>
            <a:r>
              <a:rPr lang="en-US" altLang="zh-CN" sz="1800" b="1" dirty="0"/>
              <a:t>;             //L2</a:t>
            </a:r>
            <a:r>
              <a:rPr lang="zh-CN" altLang="zh-CN" sz="1800" b="1" dirty="0"/>
              <a:t>，输出</a:t>
            </a:r>
            <a:r>
              <a:rPr lang="en-US" altLang="zh-CN" sz="1800" b="1" dirty="0" smtClean="0"/>
              <a:t>:  12</a:t>
            </a:r>
            <a:endParaRPr lang="zh-CN" altLang="zh-CN" sz="1800" b="1" dirty="0"/>
          </a:p>
          <a:p>
            <a:pPr marL="0" indent="0">
              <a:buNone/>
            </a:pPr>
            <a:r>
              <a:rPr lang="en-US" altLang="zh-CN" sz="1800" b="1" dirty="0"/>
              <a:t>  </a:t>
            </a:r>
            <a:r>
              <a:rPr lang="en-US" altLang="zh-CN" sz="1800" b="1" dirty="0" smtClean="0"/>
              <a:t>  </a:t>
            </a:r>
            <a:r>
              <a:rPr lang="en-US" altLang="zh-CN" sz="1800" b="1" dirty="0" err="1" smtClean="0"/>
              <a:t>cout</a:t>
            </a:r>
            <a:r>
              <a:rPr lang="en-US" altLang="zh-CN" sz="1800" b="1" dirty="0" smtClean="0"/>
              <a:t> </a:t>
            </a:r>
            <a:r>
              <a:rPr lang="en-US" altLang="zh-CN" sz="1800" b="1" dirty="0"/>
              <a:t>&lt;&lt; max(s1, s2) &lt;&lt; </a:t>
            </a:r>
            <a:r>
              <a:rPr lang="en-US" altLang="zh-CN" sz="1800" b="1" dirty="0" err="1"/>
              <a:t>endl</a:t>
            </a:r>
            <a:r>
              <a:rPr lang="en-US" altLang="zh-CN" sz="1800" b="1" dirty="0"/>
              <a:t>;         //L3</a:t>
            </a:r>
            <a:r>
              <a:rPr lang="zh-CN" altLang="zh-CN" sz="1800" b="1" dirty="0"/>
              <a:t>，输出</a:t>
            </a:r>
            <a:r>
              <a:rPr lang="en-US" altLang="zh-CN" sz="1800" b="1" dirty="0" smtClean="0"/>
              <a:t>:  aString2</a:t>
            </a:r>
            <a:endParaRPr lang="zh-CN" altLang="zh-CN" sz="1800" b="1" dirty="0"/>
          </a:p>
          <a:p>
            <a:pPr marL="0" indent="0">
              <a:buNone/>
            </a:pPr>
            <a:r>
              <a:rPr lang="en-US" altLang="zh-CN" sz="1800" b="1" dirty="0"/>
              <a:t>  </a:t>
            </a:r>
            <a:r>
              <a:rPr lang="en-US" altLang="zh-CN" sz="1800" b="1" dirty="0" smtClean="0"/>
              <a:t>  </a:t>
            </a:r>
            <a:r>
              <a:rPr lang="en-US" altLang="zh-CN" sz="1800" b="1" dirty="0" err="1" smtClean="0"/>
              <a:t>cout</a:t>
            </a:r>
            <a:r>
              <a:rPr lang="en-US" altLang="zh-CN" sz="1800" b="1" dirty="0" smtClean="0"/>
              <a:t> </a:t>
            </a:r>
            <a:r>
              <a:rPr lang="en-US" altLang="zh-CN" sz="1800" b="1" dirty="0"/>
              <a:t>&lt;&lt; max(c1, c2, c3) &lt;&lt; </a:t>
            </a:r>
            <a:r>
              <a:rPr lang="en-US" altLang="zh-CN" sz="1800" b="1" dirty="0" err="1"/>
              <a:t>endl</a:t>
            </a:r>
            <a:r>
              <a:rPr lang="en-US" altLang="zh-CN" sz="1800" b="1" dirty="0"/>
              <a:t>;   </a:t>
            </a:r>
            <a:r>
              <a:rPr lang="en-US" altLang="zh-CN" sz="1800" b="1" dirty="0" smtClean="0"/>
              <a:t>//</a:t>
            </a:r>
            <a:r>
              <a:rPr lang="en-US" altLang="zh-CN" sz="1800" b="1" dirty="0"/>
              <a:t>L4</a:t>
            </a:r>
            <a:r>
              <a:rPr lang="zh-CN" altLang="zh-CN" sz="1800" b="1" dirty="0"/>
              <a:t>，</a:t>
            </a:r>
            <a:r>
              <a:rPr lang="zh-CN" altLang="zh-CN" sz="1800" b="1" dirty="0" smtClean="0"/>
              <a:t>输出</a:t>
            </a:r>
            <a:r>
              <a:rPr lang="zh-CN" altLang="en-US" sz="1800" b="1" dirty="0" smtClean="0"/>
              <a:t>：</a:t>
            </a:r>
            <a:r>
              <a:rPr lang="en-US" altLang="zh-CN" sz="1800" b="1" dirty="0" err="1" smtClean="0"/>
              <a:t>hellow</a:t>
            </a:r>
            <a:r>
              <a:rPr lang="en-US" altLang="zh-CN" sz="1800" b="1" dirty="0" smtClean="0"/>
              <a:t> </a:t>
            </a:r>
            <a:r>
              <a:rPr lang="en-US" altLang="zh-CN" sz="1800" b="1" dirty="0"/>
              <a:t>template override!</a:t>
            </a:r>
            <a:endParaRPr lang="zh-CN" altLang="zh-CN" sz="1800" b="1" dirty="0"/>
          </a:p>
          <a:p>
            <a:pPr marL="0" indent="0">
              <a:buNone/>
            </a:pPr>
            <a:r>
              <a:rPr lang="en-US" altLang="zh-CN" sz="1800" b="1" dirty="0"/>
              <a:t>  </a:t>
            </a:r>
            <a:r>
              <a:rPr lang="en-US" altLang="zh-CN" sz="1800" b="1" dirty="0" smtClean="0"/>
              <a:t>  </a:t>
            </a:r>
            <a:r>
              <a:rPr lang="en-US" altLang="zh-CN" sz="1800" b="1" dirty="0" err="1" smtClean="0"/>
              <a:t>cout</a:t>
            </a:r>
            <a:r>
              <a:rPr lang="en-US" altLang="zh-CN" sz="1800" b="1" dirty="0" smtClean="0"/>
              <a:t> </a:t>
            </a:r>
            <a:r>
              <a:rPr lang="en-US" altLang="zh-CN" sz="1800" b="1" dirty="0"/>
              <a:t>&lt;&lt; max(c1, c3) &lt;&lt; </a:t>
            </a:r>
            <a:r>
              <a:rPr lang="en-US" altLang="zh-CN" sz="1800" b="1" dirty="0" err="1"/>
              <a:t>endl</a:t>
            </a:r>
            <a:r>
              <a:rPr lang="en-US" altLang="zh-CN" sz="1800" b="1" dirty="0"/>
              <a:t>;       </a:t>
            </a:r>
            <a:r>
              <a:rPr lang="en-US" altLang="zh-CN" sz="1800" b="1" dirty="0" smtClean="0"/>
              <a:t>  </a:t>
            </a:r>
            <a:r>
              <a:rPr lang="en-US" altLang="zh-CN" sz="1800" b="1" dirty="0"/>
              <a:t>//L5</a:t>
            </a:r>
            <a:r>
              <a:rPr lang="zh-CN" altLang="zh-CN" sz="1800" b="1" dirty="0"/>
              <a:t>，输出</a:t>
            </a:r>
            <a:r>
              <a:rPr lang="zh-CN" altLang="zh-CN" sz="1800" b="1" dirty="0" smtClean="0"/>
              <a:t>：</a:t>
            </a:r>
            <a:r>
              <a:rPr lang="en-US" altLang="zh-CN" sz="1800" b="1" dirty="0" err="1" smtClean="0"/>
              <a:t>hellow</a:t>
            </a:r>
            <a:r>
              <a:rPr lang="en-US" altLang="zh-CN" sz="1800" b="1" dirty="0" smtClean="0"/>
              <a:t> </a:t>
            </a:r>
            <a:r>
              <a:rPr lang="en-US" altLang="zh-CN" sz="1800" b="1" dirty="0"/>
              <a:t>template override!</a:t>
            </a:r>
            <a:endParaRPr lang="zh-CN" altLang="zh-CN" sz="1800" b="1" dirty="0"/>
          </a:p>
          <a:p>
            <a:pPr marL="0" indent="0">
              <a:buNone/>
            </a:pPr>
            <a:r>
              <a:rPr lang="en-US" altLang="zh-CN" sz="1800" b="1" dirty="0"/>
              <a:t>}</a:t>
            </a:r>
            <a:endParaRPr lang="zh-CN" altLang="zh-CN" sz="1800" b="1" dirty="0"/>
          </a:p>
          <a:p>
            <a:pPr marL="0" indent="0">
              <a:buNone/>
            </a:pPr>
            <a:endParaRPr lang="zh-CN" altLang="en-US" sz="2000" dirty="0"/>
          </a:p>
        </p:txBody>
      </p:sp>
      <p:sp>
        <p:nvSpPr>
          <p:cNvPr id="6" name="标题 1"/>
          <p:cNvSpPr>
            <a:spLocks noGrp="1"/>
          </p:cNvSpPr>
          <p:nvPr>
            <p:ph type="title"/>
          </p:nvPr>
        </p:nvSpPr>
        <p:spPr>
          <a:xfrm>
            <a:off x="256142" y="116632"/>
            <a:ext cx="86868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7.4.5  </a:t>
            </a:r>
            <a:r>
              <a:rPr lang="zh-CN" altLang="zh-CN" sz="3200" b="1" kern="1200" dirty="0">
                <a:solidFill>
                  <a:srgbClr val="C00000"/>
                </a:solidFill>
              </a:rPr>
              <a:t>模板重载、特化、非模板函数及调用次序</a:t>
            </a:r>
            <a:endParaRPr lang="zh-CN" altLang="en-US" sz="3200" b="1" kern="1200" dirty="0">
              <a:solidFill>
                <a:srgbClr val="C00000"/>
              </a:solidFill>
            </a:endParaRPr>
          </a:p>
        </p:txBody>
      </p:sp>
      <p:sp>
        <p:nvSpPr>
          <p:cNvPr id="7" name="对话气泡: 矩形 4"/>
          <p:cNvSpPr/>
          <p:nvPr/>
        </p:nvSpPr>
        <p:spPr>
          <a:xfrm>
            <a:off x="2915816" y="4819218"/>
            <a:ext cx="5328592" cy="2024501"/>
          </a:xfrm>
          <a:prstGeom prst="wedgeRectCallout">
            <a:avLst>
              <a:gd name="adj1" fmla="val -72828"/>
              <a:gd name="adj2" fmla="val -5225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600" b="1" dirty="0">
                <a:solidFill>
                  <a:schemeClr val="tx1"/>
                </a:solidFill>
              </a:rPr>
              <a:t>程序运行结果</a:t>
            </a:r>
            <a:r>
              <a:rPr lang="zh-CN" altLang="zh-CN" sz="1600" b="1" dirty="0" smtClean="0">
                <a:solidFill>
                  <a:schemeClr val="tx1"/>
                </a:solidFill>
              </a:rPr>
              <a:t>如下</a:t>
            </a:r>
            <a:r>
              <a:rPr lang="zh-CN" altLang="en-US" sz="1600" b="1" dirty="0" smtClean="0">
                <a:solidFill>
                  <a:schemeClr val="tx1"/>
                </a:solidFill>
              </a:rPr>
              <a:t>：</a:t>
            </a:r>
            <a:endParaRPr lang="en-US" altLang="zh-CN" sz="1600" b="1" dirty="0" smtClean="0">
              <a:solidFill>
                <a:schemeClr val="tx1"/>
              </a:solidFill>
            </a:endParaRPr>
          </a:p>
          <a:p>
            <a:pPr algn="just"/>
            <a:r>
              <a:rPr lang="en-US" altLang="zh-CN" sz="1600" b="1" dirty="0" smtClean="0">
                <a:solidFill>
                  <a:schemeClr val="tx1"/>
                </a:solidFill>
              </a:rPr>
              <a:t>42</a:t>
            </a:r>
            <a:endParaRPr lang="zh-CN" altLang="zh-CN" sz="1600" b="1" dirty="0">
              <a:solidFill>
                <a:schemeClr val="tx1"/>
              </a:solidFill>
            </a:endParaRPr>
          </a:p>
          <a:p>
            <a:pPr algn="just"/>
            <a:r>
              <a:rPr lang="en-US" altLang="zh-CN" sz="1600" b="1" dirty="0">
                <a:solidFill>
                  <a:schemeClr val="tx1"/>
                </a:solidFill>
              </a:rPr>
              <a:t>12</a:t>
            </a:r>
            <a:endParaRPr lang="zh-CN" altLang="zh-CN" sz="1600" b="1" dirty="0">
              <a:solidFill>
                <a:schemeClr val="tx1"/>
              </a:solidFill>
            </a:endParaRPr>
          </a:p>
          <a:p>
            <a:pPr algn="just"/>
            <a:r>
              <a:rPr lang="en-US" altLang="zh-CN" sz="1600" b="1" dirty="0" smtClean="0">
                <a:solidFill>
                  <a:schemeClr val="tx1"/>
                </a:solidFill>
              </a:rPr>
              <a:t>aString2</a:t>
            </a:r>
            <a:endParaRPr lang="zh-CN" altLang="zh-CN" sz="1600" b="1" dirty="0">
              <a:solidFill>
                <a:schemeClr val="tx1"/>
              </a:solidFill>
            </a:endParaRPr>
          </a:p>
          <a:p>
            <a:pPr algn="just"/>
            <a:r>
              <a:rPr lang="en-US" altLang="zh-CN" sz="1600" b="1" dirty="0" err="1">
                <a:solidFill>
                  <a:schemeClr val="tx1"/>
                </a:solidFill>
              </a:rPr>
              <a:t>hellow</a:t>
            </a:r>
            <a:r>
              <a:rPr lang="en-US" altLang="zh-CN" sz="1600" b="1" dirty="0">
                <a:solidFill>
                  <a:schemeClr val="tx1"/>
                </a:solidFill>
              </a:rPr>
              <a:t> template override!           </a:t>
            </a:r>
            <a:endParaRPr lang="zh-CN" altLang="zh-CN" sz="1600" b="1" dirty="0">
              <a:solidFill>
                <a:schemeClr val="tx1"/>
              </a:solidFill>
            </a:endParaRPr>
          </a:p>
          <a:p>
            <a:pPr algn="just"/>
            <a:r>
              <a:rPr lang="en-US" altLang="zh-CN" sz="1600" b="1" dirty="0" err="1">
                <a:solidFill>
                  <a:schemeClr val="tx1"/>
                </a:solidFill>
              </a:rPr>
              <a:t>hellow</a:t>
            </a:r>
            <a:r>
              <a:rPr lang="en-US" altLang="zh-CN" sz="1600" b="1" dirty="0">
                <a:solidFill>
                  <a:schemeClr val="tx1"/>
                </a:solidFill>
              </a:rPr>
              <a:t> template override! </a:t>
            </a:r>
            <a:endParaRPr lang="en-US" altLang="zh-CN" sz="1600" b="1" dirty="0" smtClean="0">
              <a:solidFill>
                <a:schemeClr val="tx1"/>
              </a:solidFill>
            </a:endParaRPr>
          </a:p>
          <a:p>
            <a:pPr algn="just"/>
            <a:r>
              <a:rPr lang="zh-CN" altLang="en-US" sz="1600" b="1" dirty="0" smtClean="0">
                <a:solidFill>
                  <a:schemeClr val="tx1"/>
                </a:solidFill>
              </a:rPr>
              <a:t>但此次计算两个</a:t>
            </a:r>
            <a:r>
              <a:rPr lang="en-US" altLang="zh-CN" sz="1600" b="1" dirty="0" smtClean="0">
                <a:solidFill>
                  <a:schemeClr val="tx1"/>
                </a:solidFill>
              </a:rPr>
              <a:t>char*</a:t>
            </a:r>
            <a:r>
              <a:rPr lang="zh-CN" altLang="en-US" sz="1600" b="1" dirty="0" smtClean="0">
                <a:solidFill>
                  <a:schemeClr val="tx1"/>
                </a:solidFill>
              </a:rPr>
              <a:t>类型字符串中的最大值时，调用普通</a:t>
            </a:r>
            <a:r>
              <a:rPr lang="en-US" altLang="zh-CN" sz="1600" b="1" dirty="0" smtClean="0">
                <a:solidFill>
                  <a:schemeClr val="tx1"/>
                </a:solidFill>
              </a:rPr>
              <a:t>max()</a:t>
            </a:r>
            <a:r>
              <a:rPr lang="zh-CN" altLang="en-US" sz="1600" b="1" dirty="0" smtClean="0">
                <a:solidFill>
                  <a:schemeClr val="tx1"/>
                </a:solidFill>
              </a:rPr>
              <a:t>函数，而不是</a:t>
            </a:r>
            <a:r>
              <a:rPr lang="en-US" altLang="zh-CN" sz="1600" b="1" dirty="0" smtClean="0">
                <a:solidFill>
                  <a:schemeClr val="tx1"/>
                </a:solidFill>
              </a:rPr>
              <a:t>max</a:t>
            </a:r>
            <a:r>
              <a:rPr lang="zh-CN" altLang="en-US" sz="1600" b="1" dirty="0" smtClean="0">
                <a:solidFill>
                  <a:schemeClr val="tx1"/>
                </a:solidFill>
              </a:rPr>
              <a:t>函数模板的特化版本。</a:t>
            </a:r>
            <a:endParaRPr lang="zh-CN" altLang="zh-CN" sz="1600" b="1" dirty="0">
              <a:solidFill>
                <a:schemeClr val="tx1"/>
              </a:solidFill>
            </a:endParaRPr>
          </a:p>
        </p:txBody>
      </p:sp>
    </p:spTree>
    <p:extLst>
      <p:ext uri="{BB962C8B-B14F-4D97-AF65-F5344CB8AC3E}">
        <p14:creationId xmlns:p14="http://schemas.microsoft.com/office/powerpoint/2010/main" val="334932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24744"/>
            <a:ext cx="8686418" cy="4608512"/>
          </a:xfrm>
        </p:spPr>
        <p:txBody>
          <a:bodyPr/>
          <a:lstStyle/>
          <a:p>
            <a:pPr marL="0" indent="0">
              <a:buNone/>
            </a:pPr>
            <a:r>
              <a:rPr lang="en-US" altLang="zh-CN" sz="2400" b="1" dirty="0">
                <a:solidFill>
                  <a:srgbClr val="0000CC"/>
                </a:solidFill>
              </a:rPr>
              <a:t>4</a:t>
            </a:r>
            <a:r>
              <a:rPr lang="zh-CN" altLang="zh-CN" sz="2400" b="1" dirty="0">
                <a:solidFill>
                  <a:srgbClr val="0000CC"/>
                </a:solidFill>
              </a:rPr>
              <a:t>．函数参数匹配与调用</a:t>
            </a:r>
            <a:r>
              <a:rPr lang="zh-CN" altLang="zh-CN" sz="2400" b="1" dirty="0" smtClean="0">
                <a:solidFill>
                  <a:srgbClr val="0000CC"/>
                </a:solidFill>
              </a:rPr>
              <a:t>次序</a:t>
            </a:r>
            <a:endParaRPr lang="en-US" altLang="zh-CN" sz="2400" b="1" dirty="0">
              <a:solidFill>
                <a:srgbClr val="0000CC"/>
              </a:solidFill>
            </a:endParaRPr>
          </a:p>
          <a:p>
            <a:pPr>
              <a:spcBef>
                <a:spcPts val="600"/>
              </a:spcBef>
            </a:pPr>
            <a:r>
              <a:rPr lang="zh-CN" altLang="en-US" sz="2200" b="1" dirty="0" smtClean="0"/>
              <a:t>当</a:t>
            </a:r>
            <a:r>
              <a:rPr lang="zh-CN" altLang="zh-CN" sz="2200" b="1" dirty="0"/>
              <a:t>一个程序同时拥有重载模板、特化模板和普通重载函数</a:t>
            </a:r>
            <a:r>
              <a:rPr lang="zh-CN" altLang="en-US" sz="2200" b="1" dirty="0"/>
              <a:t>，</a:t>
            </a:r>
            <a:r>
              <a:rPr lang="zh-CN" altLang="zh-CN" sz="2200" b="1" dirty="0"/>
              <a:t>编译器的选择次序如下</a:t>
            </a:r>
            <a:r>
              <a:rPr lang="zh-CN" altLang="en-US" sz="2200" b="1" dirty="0"/>
              <a:t>：</a:t>
            </a:r>
            <a:endParaRPr lang="en-US" altLang="zh-CN" sz="2200" b="1" dirty="0"/>
          </a:p>
          <a:p>
            <a:pPr marL="457200" lvl="1" indent="0">
              <a:buNone/>
            </a:pPr>
            <a:r>
              <a:rPr lang="zh-CN" altLang="en-US" sz="2200" b="1" dirty="0"/>
              <a:t>（</a:t>
            </a:r>
            <a:r>
              <a:rPr lang="en-US" altLang="zh-CN" sz="2200" b="1" dirty="0"/>
              <a:t>1）</a:t>
            </a:r>
            <a:r>
              <a:rPr lang="zh-CN" altLang="zh-CN" sz="2200" b="1" dirty="0"/>
              <a:t>在众多符合调用条件的函数中</a:t>
            </a:r>
            <a:r>
              <a:rPr lang="zh-CN" altLang="zh-CN" sz="2200" b="1" dirty="0">
                <a:solidFill>
                  <a:srgbClr val="FF0000"/>
                </a:solidFill>
              </a:rPr>
              <a:t>选择最佳匹配</a:t>
            </a:r>
            <a:r>
              <a:rPr lang="zh-CN" altLang="zh-CN" sz="2200" b="1" dirty="0"/>
              <a:t>的函数</a:t>
            </a:r>
            <a:r>
              <a:rPr lang="zh-CN" altLang="zh-CN" sz="2200" b="1" dirty="0" smtClean="0"/>
              <a:t>，在</a:t>
            </a:r>
            <a:r>
              <a:rPr lang="zh-CN" altLang="zh-CN" sz="2200" b="1" dirty="0"/>
              <a:t>匹配非模板函数时会进行参数类型转换。</a:t>
            </a:r>
            <a:endParaRPr lang="en-US" altLang="zh-CN" sz="2200" b="1" dirty="0"/>
          </a:p>
          <a:p>
            <a:pPr marL="457200" lvl="1" indent="0">
              <a:buNone/>
            </a:pPr>
            <a:r>
              <a:rPr lang="zh-CN" altLang="en-US" sz="2200" b="1" dirty="0"/>
              <a:t>（</a:t>
            </a:r>
            <a:r>
              <a:rPr lang="en-US" altLang="zh-CN" sz="2200" b="1" dirty="0"/>
              <a:t>2）</a:t>
            </a:r>
            <a:r>
              <a:rPr lang="zh-CN" altLang="zh-CN" sz="2200" b="1" dirty="0"/>
              <a:t>如果模板函数、模板特化函数和普通函数都符合函数调用要求</a:t>
            </a:r>
            <a:r>
              <a:rPr lang="zh-CN" altLang="en-US" sz="2200" b="1" dirty="0"/>
              <a:t>，按以下次序调用：</a:t>
            </a:r>
            <a:endParaRPr lang="en-US" altLang="zh-CN" sz="2200" b="1" dirty="0"/>
          </a:p>
          <a:p>
            <a:pPr marL="914400" lvl="1" indent="-457200">
              <a:buFont typeface="+mj-ea"/>
              <a:buAutoNum type="circleNumDbPlain"/>
            </a:pPr>
            <a:r>
              <a:rPr lang="zh-CN" altLang="zh-CN" sz="2000" b="1" dirty="0">
                <a:solidFill>
                  <a:srgbClr val="FF0000"/>
                </a:solidFill>
              </a:rPr>
              <a:t>优先调用普通函数</a:t>
            </a:r>
            <a:r>
              <a:rPr lang="zh-CN" altLang="zh-CN" sz="2000" b="1" dirty="0"/>
              <a:t>；</a:t>
            </a:r>
            <a:endParaRPr lang="en-US" altLang="zh-CN" sz="2000" b="1" dirty="0"/>
          </a:p>
          <a:p>
            <a:pPr marL="914400" lvl="1" indent="-457200">
              <a:buFont typeface="+mj-ea"/>
              <a:buAutoNum type="circleNumDbPlain"/>
            </a:pPr>
            <a:r>
              <a:rPr lang="zh-CN" altLang="zh-CN" sz="2000" b="1" dirty="0"/>
              <a:t>如果没有普通函数，优先</a:t>
            </a:r>
            <a:r>
              <a:rPr lang="zh-CN" altLang="zh-CN" sz="2000" b="1" dirty="0">
                <a:solidFill>
                  <a:srgbClr val="FF0000"/>
                </a:solidFill>
              </a:rPr>
              <a:t>调用模板特化函数</a:t>
            </a:r>
            <a:r>
              <a:rPr lang="zh-CN" altLang="zh-CN" sz="2000" b="1" dirty="0"/>
              <a:t>；</a:t>
            </a:r>
            <a:endParaRPr lang="en-US" altLang="zh-CN" sz="2000" b="1" dirty="0"/>
          </a:p>
          <a:p>
            <a:pPr marL="914400" lvl="1" indent="-457200">
              <a:buFont typeface="+mj-ea"/>
              <a:buAutoNum type="circleNumDbPlain"/>
            </a:pPr>
            <a:r>
              <a:rPr lang="zh-CN" altLang="zh-CN" sz="2000" b="1" dirty="0"/>
              <a:t>当没有普通函数和特化模板函数时</a:t>
            </a:r>
            <a:r>
              <a:rPr lang="zh-CN" altLang="zh-CN" sz="2000" b="1" dirty="0">
                <a:solidFill>
                  <a:srgbClr val="FF0000"/>
                </a:solidFill>
              </a:rPr>
              <a:t>才调用模板函</a:t>
            </a:r>
            <a:r>
              <a:rPr lang="zh-CN" altLang="zh-CN" sz="2000" b="1" dirty="0"/>
              <a:t>数。如果有多个重载模板函数都符合要求，就选择精确匹配的模板函数；</a:t>
            </a:r>
            <a:endParaRPr lang="en-US" altLang="zh-CN" sz="2000" b="1" dirty="0"/>
          </a:p>
          <a:p>
            <a:pPr marL="914400" lvl="1" indent="-457200">
              <a:buFont typeface="+mj-ea"/>
              <a:buAutoNum type="circleNumDbPlain"/>
            </a:pPr>
            <a:r>
              <a:rPr lang="zh-CN" altLang="zh-CN" sz="2000" b="1" dirty="0"/>
              <a:t>如果多个模板函数都差不多，就</a:t>
            </a:r>
            <a:r>
              <a:rPr lang="zh-CN" altLang="zh-CN" sz="2000" b="1" dirty="0">
                <a:solidFill>
                  <a:srgbClr val="FF0000"/>
                </a:solidFill>
              </a:rPr>
              <a:t>产生二义性错误</a:t>
            </a:r>
            <a:r>
              <a:rPr lang="zh-CN" altLang="zh-CN" sz="2000" b="1" dirty="0"/>
              <a:t>。</a:t>
            </a:r>
          </a:p>
          <a:p>
            <a:pPr marL="0" indent="0">
              <a:buNone/>
            </a:pPr>
            <a:endParaRPr lang="zh-CN" altLang="zh-CN" b="1" dirty="0"/>
          </a:p>
          <a:p>
            <a:endParaRPr lang="zh-CN" altLang="en-US" dirty="0"/>
          </a:p>
        </p:txBody>
      </p:sp>
      <p:sp>
        <p:nvSpPr>
          <p:cNvPr id="4" name="标题 1"/>
          <p:cNvSpPr>
            <a:spLocks noGrp="1"/>
          </p:cNvSpPr>
          <p:nvPr>
            <p:ph type="title"/>
          </p:nvPr>
        </p:nvSpPr>
        <p:spPr>
          <a:xfrm>
            <a:off x="251520" y="116632"/>
            <a:ext cx="86868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7.4.5  </a:t>
            </a:r>
            <a:r>
              <a:rPr lang="zh-CN" altLang="zh-CN" sz="3200" b="1" kern="1200" dirty="0">
                <a:solidFill>
                  <a:srgbClr val="C00000"/>
                </a:solidFill>
              </a:rPr>
              <a:t>模板重载、特化、非模板函数及调用次序</a:t>
            </a:r>
            <a:endParaRPr lang="zh-CN" altLang="en-US" sz="3200" b="1" kern="1200" dirty="0">
              <a:solidFill>
                <a:srgbClr val="C00000"/>
              </a:solidFill>
            </a:endParaRPr>
          </a:p>
        </p:txBody>
      </p:sp>
    </p:spTree>
    <p:extLst>
      <p:ext uri="{BB962C8B-B14F-4D97-AF65-F5344CB8AC3E}">
        <p14:creationId xmlns:p14="http://schemas.microsoft.com/office/powerpoint/2010/main" val="266410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394" y="980728"/>
            <a:ext cx="8883606" cy="5664778"/>
          </a:xfrm>
        </p:spPr>
        <p:txBody>
          <a:bodyPr/>
          <a:lstStyle/>
          <a:p>
            <a:pPr marL="514350" indent="-514350" eaLnBrk="1" hangingPunct="1">
              <a:lnSpc>
                <a:spcPct val="90000"/>
              </a:lnSpc>
              <a:buFont typeface="+mj-ea"/>
              <a:buAutoNum type="circleNumDbPlain"/>
            </a:pPr>
            <a:r>
              <a:rPr lang="en-US" altLang="zh-CN" sz="2600" b="1" dirty="0">
                <a:solidFill>
                  <a:srgbClr val="FF0000"/>
                </a:solidFill>
              </a:rPr>
              <a:t>C</a:t>
            </a:r>
            <a:r>
              <a:rPr lang="zh-CN" altLang="en-US" sz="2600" b="1" dirty="0">
                <a:solidFill>
                  <a:srgbClr val="FF0000"/>
                </a:solidFill>
              </a:rPr>
              <a:t>语言通过</a:t>
            </a:r>
            <a:r>
              <a:rPr lang="en-US" altLang="zh-CN" sz="2600" b="1" dirty="0">
                <a:solidFill>
                  <a:srgbClr val="FF0000"/>
                </a:solidFill>
              </a:rPr>
              <a:t>#define</a:t>
            </a:r>
            <a:r>
              <a:rPr lang="zh-CN" altLang="en-US" sz="2600" b="1" dirty="0">
                <a:solidFill>
                  <a:srgbClr val="FF0000"/>
                </a:solidFill>
              </a:rPr>
              <a:t>定义宏</a:t>
            </a:r>
            <a:endParaRPr lang="en-US" altLang="zh-CN" sz="2600" b="1" dirty="0">
              <a:solidFill>
                <a:srgbClr val="FF0000"/>
              </a:solidFill>
            </a:endParaRPr>
          </a:p>
          <a:p>
            <a:pPr marL="400050" lvl="1" indent="0" eaLnBrk="1" hangingPunct="1">
              <a:lnSpc>
                <a:spcPct val="90000"/>
              </a:lnSpc>
              <a:buNone/>
            </a:pPr>
            <a:r>
              <a:rPr lang="en-US" altLang="zh-CN" sz="2200" b="1" dirty="0">
                <a:solidFill>
                  <a:srgbClr val="0000CC"/>
                </a:solidFill>
              </a:rPr>
              <a:t>define min(</a:t>
            </a:r>
            <a:r>
              <a:rPr lang="en-US" altLang="zh-CN" sz="2200" b="1" dirty="0" err="1">
                <a:solidFill>
                  <a:srgbClr val="0000CC"/>
                </a:solidFill>
              </a:rPr>
              <a:t>x,y</a:t>
            </a:r>
            <a:r>
              <a:rPr lang="en-US" altLang="zh-CN" sz="2200" b="1" dirty="0">
                <a:solidFill>
                  <a:srgbClr val="0000CC"/>
                </a:solidFill>
              </a:rPr>
              <a:t>) ((x)&lt;(y) ? (x) : (y)) </a:t>
            </a:r>
            <a:endParaRPr lang="zh-CN" altLang="zh-CN" sz="2200" b="1" dirty="0">
              <a:solidFill>
                <a:srgbClr val="0000CC"/>
              </a:solidFill>
            </a:endParaRPr>
          </a:p>
          <a:p>
            <a:pPr lvl="1" eaLnBrk="1" hangingPunct="1"/>
            <a:r>
              <a:rPr lang="zh-CN" altLang="en-US" sz="2400" b="1" dirty="0"/>
              <a:t>特点：</a:t>
            </a:r>
          </a:p>
          <a:p>
            <a:pPr lvl="2" eaLnBrk="1" hangingPunct="1"/>
            <a:r>
              <a:rPr lang="zh-CN" altLang="en-US" sz="2200" b="1" dirty="0">
                <a:latin typeface="Arial" panose="020B0604020202020204" pitchFamily="34" charset="0"/>
              </a:rPr>
              <a:t>“</a:t>
            </a:r>
            <a:r>
              <a:rPr lang="zh-CN" altLang="en-US" sz="2200" b="1" dirty="0"/>
              <a:t>自动具备多态特征</a:t>
            </a:r>
            <a:r>
              <a:rPr lang="zh-CN" altLang="en-US" sz="2200" b="1" dirty="0">
                <a:latin typeface="Arial" panose="020B0604020202020204" pitchFamily="34" charset="0"/>
              </a:rPr>
              <a:t>”</a:t>
            </a:r>
            <a:endParaRPr lang="zh-CN" altLang="en-US" sz="2200" b="1" dirty="0"/>
          </a:p>
          <a:p>
            <a:pPr lvl="2" eaLnBrk="1" hangingPunct="1"/>
            <a:r>
              <a:rPr lang="zh-CN" altLang="en-US" sz="2200" b="1" dirty="0"/>
              <a:t>不适合表达复杂的逻辑</a:t>
            </a:r>
          </a:p>
          <a:p>
            <a:pPr lvl="2" eaLnBrk="1" hangingPunct="1"/>
            <a:r>
              <a:rPr lang="zh-CN" altLang="en-US" sz="2200" b="1" dirty="0"/>
              <a:t>简单的文本替代，不进行任何语法检查，不安全。</a:t>
            </a:r>
            <a:endParaRPr lang="en-US" altLang="zh-CN" sz="2200" b="1" dirty="0"/>
          </a:p>
          <a:p>
            <a:pPr marL="514350" indent="-514350" eaLnBrk="1" hangingPunct="1">
              <a:buFont typeface="+mj-ea"/>
              <a:buAutoNum type="circleNumDbPlain"/>
            </a:pPr>
            <a:r>
              <a:rPr lang="en-US" altLang="zh-CN" sz="2600" b="1" dirty="0">
                <a:solidFill>
                  <a:srgbClr val="FF0000"/>
                </a:solidFill>
              </a:rPr>
              <a:t>C++</a:t>
            </a:r>
            <a:r>
              <a:rPr lang="zh-CN" altLang="en-US" sz="2600" b="1" dirty="0">
                <a:solidFill>
                  <a:srgbClr val="FF0000"/>
                </a:solidFill>
              </a:rPr>
              <a:t>方法一：函数重载</a:t>
            </a:r>
            <a:endParaRPr lang="en-US" altLang="zh-CN" sz="2600" b="1" dirty="0">
              <a:solidFill>
                <a:srgbClr val="FF0000"/>
              </a:solidFill>
            </a:endParaRPr>
          </a:p>
          <a:p>
            <a:pPr lvl="1" indent="-342900" eaLnBrk="1" hangingPunct="1"/>
            <a:r>
              <a:rPr lang="zh-CN" altLang="en-US" sz="2200" b="1" dirty="0"/>
              <a:t>缺点：</a:t>
            </a:r>
            <a:endParaRPr lang="en-US" altLang="zh-CN" sz="2200" b="1" dirty="0"/>
          </a:p>
          <a:p>
            <a:pPr lvl="2" indent="-342900" eaLnBrk="1" hangingPunct="1"/>
            <a:r>
              <a:rPr lang="zh-CN" altLang="en-US" sz="2200" b="1" dirty="0"/>
              <a:t>相同代码，多次重复编写！</a:t>
            </a:r>
            <a:endParaRPr lang="en-US" altLang="zh-CN" sz="2200" b="1" dirty="0"/>
          </a:p>
          <a:p>
            <a:pPr marL="514350" indent="-514350" eaLnBrk="1" hangingPunct="1">
              <a:buFont typeface="+mj-ea"/>
              <a:buAutoNum type="circleNumDbPlain"/>
            </a:pPr>
            <a:r>
              <a:rPr lang="en-US" altLang="zh-CN" sz="2600" b="1" dirty="0">
                <a:solidFill>
                  <a:srgbClr val="FF0000"/>
                </a:solidFill>
              </a:rPr>
              <a:t>C++</a:t>
            </a:r>
            <a:r>
              <a:rPr lang="zh-CN" altLang="en-US" sz="2600" b="1" dirty="0">
                <a:solidFill>
                  <a:srgbClr val="FF0000"/>
                </a:solidFill>
              </a:rPr>
              <a:t>方法二：函数模板</a:t>
            </a:r>
            <a:endParaRPr lang="en-US" altLang="zh-CN" sz="2600" b="1" dirty="0">
              <a:solidFill>
                <a:srgbClr val="FF0000"/>
              </a:solidFill>
            </a:endParaRPr>
          </a:p>
          <a:p>
            <a:pPr marL="800100" lvl="2" indent="0">
              <a:buNone/>
            </a:pPr>
            <a:r>
              <a:rPr lang="en-US" altLang="zh-CN" sz="2200" b="1" dirty="0">
                <a:solidFill>
                  <a:srgbClr val="0000CC"/>
                </a:solidFill>
              </a:rPr>
              <a:t>template &lt;</a:t>
            </a:r>
            <a:r>
              <a:rPr lang="en-US" altLang="zh-CN" sz="2200" b="1" dirty="0" err="1">
                <a:solidFill>
                  <a:srgbClr val="0000CC"/>
                </a:solidFill>
              </a:rPr>
              <a:t>typename</a:t>
            </a:r>
            <a:r>
              <a:rPr lang="en-US" altLang="zh-CN" sz="2200" b="1" dirty="0">
                <a:solidFill>
                  <a:srgbClr val="0000CC"/>
                </a:solidFill>
              </a:rPr>
              <a:t> T&gt;</a:t>
            </a:r>
            <a:endParaRPr lang="zh-CN" altLang="zh-CN" sz="2200" b="1" dirty="0">
              <a:solidFill>
                <a:srgbClr val="0000CC"/>
              </a:solidFill>
            </a:endParaRPr>
          </a:p>
          <a:p>
            <a:pPr marL="800100" lvl="2" indent="0">
              <a:buNone/>
            </a:pPr>
            <a:r>
              <a:rPr lang="en-US" altLang="zh-CN" sz="2200" b="1" dirty="0">
                <a:solidFill>
                  <a:srgbClr val="0000CC"/>
                </a:solidFill>
              </a:rPr>
              <a:t>T min(T </a:t>
            </a:r>
            <a:r>
              <a:rPr lang="en-US" altLang="zh-CN" sz="2200" b="1" dirty="0" err="1">
                <a:solidFill>
                  <a:srgbClr val="0000CC"/>
                </a:solidFill>
              </a:rPr>
              <a:t>a,T</a:t>
            </a:r>
            <a:r>
              <a:rPr lang="en-US" altLang="zh-CN" sz="2200" b="1" dirty="0">
                <a:solidFill>
                  <a:srgbClr val="0000CC"/>
                </a:solidFill>
              </a:rPr>
              <a:t> b){  return (a&lt;b)?</a:t>
            </a:r>
            <a:r>
              <a:rPr lang="en-US" altLang="zh-CN" sz="2200" b="1" dirty="0" err="1">
                <a:solidFill>
                  <a:srgbClr val="0000CC"/>
                </a:solidFill>
              </a:rPr>
              <a:t>a:b</a:t>
            </a:r>
            <a:r>
              <a:rPr lang="en-US" altLang="zh-CN" sz="2200" b="1" dirty="0">
                <a:solidFill>
                  <a:srgbClr val="0000CC"/>
                </a:solidFill>
              </a:rPr>
              <a:t>; }</a:t>
            </a:r>
          </a:p>
          <a:p>
            <a:pPr lvl="1" indent="-342900"/>
            <a:r>
              <a:rPr lang="zh-CN" altLang="en-US" sz="2200" b="1" dirty="0"/>
              <a:t>特点：代码复用的有效机制，可以根据类型生成相应程序代码。</a:t>
            </a:r>
            <a:endParaRPr lang="zh-CN" altLang="zh-CN" sz="2200" b="1" dirty="0"/>
          </a:p>
        </p:txBody>
      </p:sp>
      <p:sp>
        <p:nvSpPr>
          <p:cNvPr id="4" name="Rectangle 3"/>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GB" altLang="zh-CN" sz="3600" b="1" dirty="0">
                <a:solidFill>
                  <a:srgbClr val="C00000"/>
                </a:solidFill>
              </a:rPr>
              <a:t>7.1 </a:t>
            </a:r>
            <a:r>
              <a:rPr lang="en-GB" altLang="zh-CN" sz="3600" b="1" dirty="0" smtClean="0">
                <a:solidFill>
                  <a:srgbClr val="C00000"/>
                </a:solidFill>
              </a:rPr>
              <a:t> </a:t>
            </a:r>
            <a:r>
              <a:rPr lang="zh-CN" altLang="en-GB" sz="3600" b="1" dirty="0" smtClean="0">
                <a:solidFill>
                  <a:srgbClr val="C00000"/>
                </a:solidFill>
              </a:rPr>
              <a:t>模板</a:t>
            </a:r>
            <a:r>
              <a:rPr lang="zh-CN" altLang="en-GB" sz="3600" b="1" dirty="0">
                <a:solidFill>
                  <a:srgbClr val="C00000"/>
                </a:solidFill>
              </a:rPr>
              <a:t>的概念</a:t>
            </a:r>
            <a:endParaRPr lang="zh-CN" altLang="en-US" sz="3600" b="1" dirty="0">
              <a:solidFill>
                <a:srgbClr val="C00000"/>
              </a:solidFill>
            </a:endParaRPr>
          </a:p>
        </p:txBody>
      </p:sp>
    </p:spTree>
    <p:extLst>
      <p:ext uri="{BB962C8B-B14F-4D97-AF65-F5344CB8AC3E}">
        <p14:creationId xmlns:p14="http://schemas.microsoft.com/office/powerpoint/2010/main" val="56483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15705" y="56568"/>
            <a:ext cx="7772400" cy="86444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GB" altLang="zh-CN" sz="3600" b="1" dirty="0">
                <a:solidFill>
                  <a:srgbClr val="C00000"/>
                </a:solidFill>
              </a:rPr>
              <a:t>7.1 </a:t>
            </a:r>
            <a:r>
              <a:rPr lang="en-GB" altLang="zh-CN" sz="3600" b="1" dirty="0" smtClean="0">
                <a:solidFill>
                  <a:srgbClr val="C00000"/>
                </a:solidFill>
              </a:rPr>
              <a:t> </a:t>
            </a:r>
            <a:r>
              <a:rPr lang="zh-CN" altLang="en-GB" sz="3600" b="1" dirty="0" smtClean="0">
                <a:solidFill>
                  <a:srgbClr val="C00000"/>
                </a:solidFill>
              </a:rPr>
              <a:t>模板</a:t>
            </a:r>
            <a:r>
              <a:rPr lang="zh-CN" altLang="en-GB" sz="3600" b="1" dirty="0">
                <a:solidFill>
                  <a:srgbClr val="C00000"/>
                </a:solidFill>
              </a:rPr>
              <a:t>的概念</a:t>
            </a:r>
            <a:endParaRPr lang="zh-CN" altLang="en-US" sz="3600" b="1" dirty="0">
              <a:solidFill>
                <a:srgbClr val="C00000"/>
              </a:solidFill>
            </a:endParaRPr>
          </a:p>
        </p:txBody>
      </p:sp>
      <p:sp>
        <p:nvSpPr>
          <p:cNvPr id="5123" name="Text Box 3"/>
          <p:cNvSpPr txBox="1">
            <a:spLocks noChangeArrowheads="1"/>
          </p:cNvSpPr>
          <p:nvPr/>
        </p:nvSpPr>
        <p:spPr bwMode="auto">
          <a:xfrm>
            <a:off x="2411760" y="2132856"/>
            <a:ext cx="3527425" cy="10080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b="1"/>
              <a:t>模板</a:t>
            </a:r>
          </a:p>
          <a:p>
            <a:pPr algn="ctr" eaLnBrk="1" hangingPunct="1">
              <a:spcBef>
                <a:spcPct val="50000"/>
              </a:spcBef>
            </a:pPr>
            <a:r>
              <a:rPr kumimoji="1" lang="zh-CN" altLang="en-US" b="1">
                <a:solidFill>
                  <a:schemeClr val="hlink"/>
                </a:solidFill>
              </a:rPr>
              <a:t>（函数模板或类模板）</a:t>
            </a:r>
          </a:p>
        </p:txBody>
      </p:sp>
      <p:sp>
        <p:nvSpPr>
          <p:cNvPr id="11268" name="Text Box 4"/>
          <p:cNvSpPr txBox="1">
            <a:spLocks noChangeArrowheads="1"/>
          </p:cNvSpPr>
          <p:nvPr/>
        </p:nvSpPr>
        <p:spPr bwMode="auto">
          <a:xfrm>
            <a:off x="970310" y="4653806"/>
            <a:ext cx="2016125" cy="4603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b="1"/>
              <a:t>模板函数</a:t>
            </a:r>
            <a:endParaRPr kumimoji="1" lang="zh-CN" altLang="en-US" b="1">
              <a:solidFill>
                <a:schemeClr val="hlink"/>
              </a:solidFill>
            </a:endParaRPr>
          </a:p>
        </p:txBody>
      </p:sp>
      <p:sp>
        <p:nvSpPr>
          <p:cNvPr id="11269" name="Text Box 5"/>
          <p:cNvSpPr txBox="1">
            <a:spLocks noChangeArrowheads="1"/>
          </p:cNvSpPr>
          <p:nvPr/>
        </p:nvSpPr>
        <p:spPr bwMode="auto">
          <a:xfrm>
            <a:off x="3707160" y="4653806"/>
            <a:ext cx="1728787" cy="4603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b="1"/>
              <a:t>模板类</a:t>
            </a:r>
            <a:endParaRPr kumimoji="1" lang="zh-CN" altLang="en-US" b="1">
              <a:solidFill>
                <a:schemeClr val="hlink"/>
              </a:solidFill>
            </a:endParaRPr>
          </a:p>
        </p:txBody>
      </p:sp>
      <p:sp>
        <p:nvSpPr>
          <p:cNvPr id="11270" name="Text Box 6"/>
          <p:cNvSpPr txBox="1">
            <a:spLocks noChangeArrowheads="1"/>
          </p:cNvSpPr>
          <p:nvPr/>
        </p:nvSpPr>
        <p:spPr bwMode="auto">
          <a:xfrm>
            <a:off x="7153209" y="4653806"/>
            <a:ext cx="1728787" cy="4603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b="1" dirty="0"/>
              <a:t>对象</a:t>
            </a:r>
            <a:endParaRPr kumimoji="1" lang="zh-CN" altLang="en-US" b="1" dirty="0">
              <a:solidFill>
                <a:schemeClr val="hlink"/>
              </a:solidFill>
            </a:endParaRPr>
          </a:p>
        </p:txBody>
      </p:sp>
      <p:sp>
        <p:nvSpPr>
          <p:cNvPr id="11271" name="Text Box 7"/>
          <p:cNvSpPr txBox="1">
            <a:spLocks noChangeArrowheads="1"/>
          </p:cNvSpPr>
          <p:nvPr/>
        </p:nvSpPr>
        <p:spPr bwMode="auto">
          <a:xfrm>
            <a:off x="1186210" y="3501281"/>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b="1"/>
              <a:t>实例化</a:t>
            </a:r>
            <a:endParaRPr kumimoji="1" lang="zh-CN" altLang="en-US" b="1">
              <a:solidFill>
                <a:schemeClr val="hlink"/>
              </a:solidFill>
            </a:endParaRPr>
          </a:p>
        </p:txBody>
      </p:sp>
      <p:sp>
        <p:nvSpPr>
          <p:cNvPr id="11272" name="Text Box 8"/>
          <p:cNvSpPr txBox="1">
            <a:spLocks noChangeArrowheads="1"/>
          </p:cNvSpPr>
          <p:nvPr/>
        </p:nvSpPr>
        <p:spPr bwMode="auto">
          <a:xfrm>
            <a:off x="3851622" y="3574306"/>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b="1"/>
              <a:t>实例化</a:t>
            </a:r>
            <a:endParaRPr kumimoji="1" lang="zh-CN" altLang="en-US" b="1">
              <a:solidFill>
                <a:schemeClr val="hlink"/>
              </a:solidFill>
            </a:endParaRPr>
          </a:p>
        </p:txBody>
      </p:sp>
      <p:sp>
        <p:nvSpPr>
          <p:cNvPr id="11273" name="Text Box 9"/>
          <p:cNvSpPr txBox="1">
            <a:spLocks noChangeArrowheads="1"/>
          </p:cNvSpPr>
          <p:nvPr/>
        </p:nvSpPr>
        <p:spPr bwMode="auto">
          <a:xfrm>
            <a:off x="5147022" y="4437906"/>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b="1"/>
              <a:t>实例化</a:t>
            </a:r>
            <a:endParaRPr kumimoji="1" lang="zh-CN" altLang="en-US" b="1">
              <a:solidFill>
                <a:schemeClr val="hlink"/>
              </a:solidFill>
            </a:endParaRPr>
          </a:p>
        </p:txBody>
      </p:sp>
      <p:sp>
        <p:nvSpPr>
          <p:cNvPr id="11274" name="Line 10"/>
          <p:cNvSpPr>
            <a:spLocks noChangeShapeType="1"/>
          </p:cNvSpPr>
          <p:nvPr/>
        </p:nvSpPr>
        <p:spPr bwMode="auto">
          <a:xfrm flipH="1">
            <a:off x="2122835" y="3140919"/>
            <a:ext cx="1296987" cy="15843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1275" name="Line 11"/>
          <p:cNvSpPr>
            <a:spLocks noChangeShapeType="1"/>
          </p:cNvSpPr>
          <p:nvPr/>
        </p:nvSpPr>
        <p:spPr bwMode="auto">
          <a:xfrm>
            <a:off x="3994497" y="3069481"/>
            <a:ext cx="792163" cy="16557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1276" name="Line 12"/>
          <p:cNvSpPr>
            <a:spLocks noChangeShapeType="1"/>
          </p:cNvSpPr>
          <p:nvPr/>
        </p:nvSpPr>
        <p:spPr bwMode="auto">
          <a:xfrm flipV="1">
            <a:off x="5435946" y="4895106"/>
            <a:ext cx="17172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lIns="92075" tIns="46038" rIns="92075" bIns="46038" anchor="ctr">
            <a:spAutoFit/>
          </a:bodyPr>
          <a:lstStyle/>
          <a:p>
            <a:endParaRPr lang="zh-CN" altLang="en-US"/>
          </a:p>
        </p:txBody>
      </p:sp>
      <p:sp>
        <p:nvSpPr>
          <p:cNvPr id="2" name="文本框 1"/>
          <p:cNvSpPr txBox="1"/>
          <p:nvPr/>
        </p:nvSpPr>
        <p:spPr>
          <a:xfrm>
            <a:off x="575022" y="1309950"/>
            <a:ext cx="7631112" cy="492443"/>
          </a:xfrm>
          <a:prstGeom prst="rect">
            <a:avLst/>
          </a:prstGeom>
          <a:noFill/>
        </p:spPr>
        <p:txBody>
          <a:bodyPr wrap="square" rtlCol="0">
            <a:spAutoFit/>
          </a:bodyPr>
          <a:lstStyle/>
          <a:p>
            <a:pPr marL="742950" indent="-742950">
              <a:buFont typeface="+mj-ea"/>
              <a:buAutoNum type="circleNumDbPlain" startAt="4"/>
            </a:pPr>
            <a:r>
              <a:rPr lang="zh-CN" altLang="zh-CN" sz="2600" b="1" dirty="0">
                <a:solidFill>
                  <a:srgbClr val="FF0000"/>
                </a:solidFill>
              </a:rPr>
              <a:t>模板、模板函数、模板类和对象之间的关系</a:t>
            </a:r>
            <a:endParaRPr lang="zh-CN" altLang="en-US" sz="2600" b="1" dirty="0">
              <a:solidFill>
                <a:srgbClr val="FF0000"/>
              </a:solidFill>
            </a:endParaRPr>
          </a:p>
        </p:txBody>
      </p:sp>
    </p:spTree>
    <p:extLst>
      <p:ext uri="{BB962C8B-B14F-4D97-AF65-F5344CB8AC3E}">
        <p14:creationId xmlns:p14="http://schemas.microsoft.com/office/powerpoint/2010/main" val="9351771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wipe(up)">
                                      <p:cBhvr>
                                        <p:cTn id="7" dur="500"/>
                                        <p:tgtEl>
                                          <p:spTgt spid="11271"/>
                                        </p:tgtEl>
                                      </p:cBhvr>
                                    </p:animEffect>
                                  </p:childTnLst>
                                </p:cTn>
                              </p:par>
                              <p:par>
                                <p:cTn id="8" presetID="22" presetClass="entr" presetSubtype="1" fill="hold" nodeType="withEffect">
                                  <p:stCondLst>
                                    <p:cond delay="0"/>
                                  </p:stCondLst>
                                  <p:childTnLst>
                                    <p:set>
                                      <p:cBhvr>
                                        <p:cTn id="9" dur="1" fill="hold">
                                          <p:stCondLst>
                                            <p:cond delay="0"/>
                                          </p:stCondLst>
                                        </p:cTn>
                                        <p:tgtEl>
                                          <p:spTgt spid="11274"/>
                                        </p:tgtEl>
                                        <p:attrNameLst>
                                          <p:attrName>style.visibility</p:attrName>
                                        </p:attrNameLst>
                                      </p:cBhvr>
                                      <p:to>
                                        <p:strVal val="visible"/>
                                      </p:to>
                                    </p:set>
                                    <p:animEffect transition="in" filter="wipe(up)">
                                      <p:cBhvr>
                                        <p:cTn id="10" dur="500"/>
                                        <p:tgtEl>
                                          <p:spTgt spid="1127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1" presetClass="entr" presetSubtype="0" fill="hold" grpId="0" nodeType="clickEffect">
                                  <p:stCondLst>
                                    <p:cond delay="0"/>
                                  </p:stCondLst>
                                  <p:childTnLst>
                                    <p:set>
                                      <p:cBhvr>
                                        <p:cTn id="14" dur="1" fill="hold">
                                          <p:stCondLst>
                                            <p:cond delay="0"/>
                                          </p:stCondLst>
                                        </p:cTn>
                                        <p:tgtEl>
                                          <p:spTgt spid="11268"/>
                                        </p:tgtEl>
                                        <p:attrNameLst>
                                          <p:attrName>style.visibility</p:attrName>
                                        </p:attrNameLst>
                                      </p:cBhvr>
                                      <p:to>
                                        <p:strVal val="visible"/>
                                      </p:to>
                                    </p:set>
                                    <p:animEffect transition="in" filter="fade">
                                      <p:cBhvr>
                                        <p:cTn id="15" dur="770" decel="100000"/>
                                        <p:tgtEl>
                                          <p:spTgt spid="11268"/>
                                        </p:tgtEl>
                                      </p:cBhvr>
                                    </p:animEffect>
                                    <p:animScale>
                                      <p:cBhvr>
                                        <p:cTn id="16" dur="770" decel="100000"/>
                                        <p:tgtEl>
                                          <p:spTgt spid="11268"/>
                                        </p:tgtEl>
                                      </p:cBhvr>
                                      <p:from x="10000" y="10000"/>
                                      <p:to x="200000" y="450000"/>
                                    </p:animScale>
                                    <p:animScale>
                                      <p:cBhvr>
                                        <p:cTn id="17" dur="1230" accel="100000" fill="hold">
                                          <p:stCondLst>
                                            <p:cond delay="770"/>
                                          </p:stCondLst>
                                        </p:cTn>
                                        <p:tgtEl>
                                          <p:spTgt spid="11268"/>
                                        </p:tgtEl>
                                      </p:cBhvr>
                                      <p:from x="200000" y="450000"/>
                                      <p:to x="100000" y="100000"/>
                                    </p:animScale>
                                    <p:set>
                                      <p:cBhvr>
                                        <p:cTn id="18" dur="770" fill="hold"/>
                                        <p:tgtEl>
                                          <p:spTgt spid="11268"/>
                                        </p:tgtEl>
                                        <p:attrNameLst>
                                          <p:attrName>ppt_x</p:attrName>
                                        </p:attrNameLst>
                                      </p:cBhvr>
                                      <p:to>
                                        <p:strVal val="(0.5)"/>
                                      </p:to>
                                    </p:set>
                                    <p:anim from="(0.5)" to="(#ppt_x)" calcmode="lin" valueType="num">
                                      <p:cBhvr>
                                        <p:cTn id="19" dur="1230" accel="100000" fill="hold">
                                          <p:stCondLst>
                                            <p:cond delay="770"/>
                                          </p:stCondLst>
                                        </p:cTn>
                                        <p:tgtEl>
                                          <p:spTgt spid="11268"/>
                                        </p:tgtEl>
                                        <p:attrNameLst>
                                          <p:attrName>ppt_x</p:attrName>
                                        </p:attrNameLst>
                                      </p:cBhvr>
                                    </p:anim>
                                    <p:set>
                                      <p:cBhvr>
                                        <p:cTn id="20" dur="770" fill="hold"/>
                                        <p:tgtEl>
                                          <p:spTgt spid="11268"/>
                                        </p:tgtEl>
                                        <p:attrNameLst>
                                          <p:attrName>ppt_y</p:attrName>
                                        </p:attrNameLst>
                                      </p:cBhvr>
                                      <p:to>
                                        <p:strVal val="(#ppt_y+0.4)"/>
                                      </p:to>
                                    </p:set>
                                    <p:anim from="(#ppt_y+0.4)" to="(#ppt_y)" calcmode="lin" valueType="num">
                                      <p:cBhvr>
                                        <p:cTn id="21" dur="1230" accel="100000" fill="hold">
                                          <p:stCondLst>
                                            <p:cond delay="770"/>
                                          </p:stCondLst>
                                        </p:cTn>
                                        <p:tgtEl>
                                          <p:spTgt spid="11268"/>
                                        </p:tgtEl>
                                        <p:attrNameLst>
                                          <p:attrName>ppt_y</p:attrName>
                                        </p:attrNameLst>
                                      </p:cBhvr>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1272"/>
                                        </p:tgtEl>
                                        <p:attrNameLst>
                                          <p:attrName>style.visibility</p:attrName>
                                        </p:attrNameLst>
                                      </p:cBhvr>
                                      <p:to>
                                        <p:strVal val="visible"/>
                                      </p:to>
                                    </p:set>
                                    <p:animEffect transition="in" filter="wipe(up)">
                                      <p:cBhvr>
                                        <p:cTn id="26" dur="500"/>
                                        <p:tgtEl>
                                          <p:spTgt spid="11272"/>
                                        </p:tgtEl>
                                      </p:cBhvr>
                                    </p:animEffect>
                                  </p:childTnLst>
                                </p:cTn>
                              </p:par>
                              <p:par>
                                <p:cTn id="27" presetID="22" presetClass="entr" presetSubtype="1" fill="hold" nodeType="withEffect">
                                  <p:stCondLst>
                                    <p:cond delay="0"/>
                                  </p:stCondLst>
                                  <p:childTnLst>
                                    <p:set>
                                      <p:cBhvr>
                                        <p:cTn id="28" dur="1" fill="hold">
                                          <p:stCondLst>
                                            <p:cond delay="0"/>
                                          </p:stCondLst>
                                        </p:cTn>
                                        <p:tgtEl>
                                          <p:spTgt spid="11275"/>
                                        </p:tgtEl>
                                        <p:attrNameLst>
                                          <p:attrName>style.visibility</p:attrName>
                                        </p:attrNameLst>
                                      </p:cBhvr>
                                      <p:to>
                                        <p:strVal val="visible"/>
                                      </p:to>
                                    </p:set>
                                    <p:animEffect transition="in" filter="wipe(up)">
                                      <p:cBhvr>
                                        <p:cTn id="29" dur="500"/>
                                        <p:tgtEl>
                                          <p:spTgt spid="1127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1269"/>
                                        </p:tgtEl>
                                        <p:attrNameLst>
                                          <p:attrName>style.visibility</p:attrName>
                                        </p:attrNameLst>
                                      </p:cBhvr>
                                      <p:to>
                                        <p:strVal val="visible"/>
                                      </p:to>
                                    </p:set>
                                    <p:animEffect transition="in" filter="wipe(down)">
                                      <p:cBhvr>
                                        <p:cTn id="34" dur="500"/>
                                        <p:tgtEl>
                                          <p:spTgt spid="1126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1276"/>
                                        </p:tgtEl>
                                        <p:attrNameLst>
                                          <p:attrName>style.visibility</p:attrName>
                                        </p:attrNameLst>
                                      </p:cBhvr>
                                      <p:to>
                                        <p:strVal val="visible"/>
                                      </p:to>
                                    </p:set>
                                    <p:animEffect transition="in" filter="wipe(left)">
                                      <p:cBhvr>
                                        <p:cTn id="39" dur="500"/>
                                        <p:tgtEl>
                                          <p:spTgt spid="11276"/>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1273"/>
                                        </p:tgtEl>
                                        <p:attrNameLst>
                                          <p:attrName>style.visibility</p:attrName>
                                        </p:attrNameLst>
                                      </p:cBhvr>
                                      <p:to>
                                        <p:strVal val="visible"/>
                                      </p:to>
                                    </p:set>
                                    <p:animEffect transition="in" filter="wipe(left)">
                                      <p:cBhvr>
                                        <p:cTn id="42" dur="500"/>
                                        <p:tgtEl>
                                          <p:spTgt spid="112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1270"/>
                                        </p:tgtEl>
                                        <p:attrNameLst>
                                          <p:attrName>style.visibility</p:attrName>
                                        </p:attrNameLst>
                                      </p:cBhvr>
                                      <p:to>
                                        <p:strVal val="visible"/>
                                      </p:to>
                                    </p:set>
                                    <p:animEffect transition="in" filter="wipe(down)">
                                      <p:cBhvr>
                                        <p:cTn id="47"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0" grpId="0" animBg="1"/>
      <p:bldP spid="11271" grpId="0"/>
      <p:bldP spid="11272" grpId="0"/>
      <p:bldP spid="112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17205" y="188640"/>
            <a:ext cx="7940995" cy="64837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7.2  </a:t>
            </a:r>
            <a:r>
              <a:rPr lang="zh-CN" altLang="en-US" sz="3600" b="1" dirty="0">
                <a:solidFill>
                  <a:srgbClr val="C00000"/>
                </a:solidFill>
              </a:rPr>
              <a:t>函数模板与模板函数</a:t>
            </a:r>
          </a:p>
        </p:txBody>
      </p:sp>
      <p:sp>
        <p:nvSpPr>
          <p:cNvPr id="6147" name="Rectangle 3"/>
          <p:cNvSpPr>
            <a:spLocks noGrp="1" noChangeArrowheads="1"/>
          </p:cNvSpPr>
          <p:nvPr>
            <p:ph type="body" idx="1"/>
          </p:nvPr>
        </p:nvSpPr>
        <p:spPr>
          <a:xfrm>
            <a:off x="179512" y="1268413"/>
            <a:ext cx="8278688" cy="4827587"/>
          </a:xfrm>
        </p:spPr>
        <p:txBody>
          <a:bodyPr/>
          <a:lstStyle/>
          <a:p>
            <a:pPr marL="0" indent="0" eaLnBrk="1" hangingPunct="1">
              <a:buNone/>
            </a:pPr>
            <a:r>
              <a:rPr lang="en-US" altLang="zh-CN" sz="2800" b="1" dirty="0" smtClean="0">
                <a:solidFill>
                  <a:srgbClr val="0000CC"/>
                </a:solidFill>
              </a:rPr>
              <a:t>1. </a:t>
            </a:r>
            <a:r>
              <a:rPr lang="zh-CN" altLang="en-US" sz="2800" b="1" dirty="0" smtClean="0">
                <a:solidFill>
                  <a:srgbClr val="0000CC"/>
                </a:solidFill>
              </a:rPr>
              <a:t>函数</a:t>
            </a:r>
            <a:r>
              <a:rPr lang="zh-CN" altLang="en-US" sz="2800" b="1" dirty="0">
                <a:solidFill>
                  <a:srgbClr val="0000CC"/>
                </a:solidFill>
              </a:rPr>
              <a:t>模板的功能</a:t>
            </a:r>
            <a:endParaRPr lang="en-US" altLang="zh-CN" sz="2800" b="1" dirty="0">
              <a:solidFill>
                <a:srgbClr val="0000CC"/>
              </a:solidFill>
            </a:endParaRPr>
          </a:p>
          <a:p>
            <a:pPr lvl="1" eaLnBrk="1" hangingPunct="1"/>
            <a:r>
              <a:rPr lang="zh-CN" altLang="en-US" sz="2400" b="1" dirty="0"/>
              <a:t>函数模板</a:t>
            </a:r>
            <a:r>
              <a:rPr lang="zh-CN" altLang="en-US" sz="2400" b="1" dirty="0">
                <a:solidFill>
                  <a:srgbClr val="FF0000"/>
                </a:solidFill>
              </a:rPr>
              <a:t>提供了一种通用的函数行为</a:t>
            </a:r>
            <a:r>
              <a:rPr lang="zh-CN" altLang="en-US" sz="2400" b="1" dirty="0"/>
              <a:t>，该函数行为可以用多种不同的数据类型进行调用，编译器会据调用类型自动将它实例化为具体数据类型的函数代码，也就是说函数模板代表了一个函数家族。</a:t>
            </a:r>
          </a:p>
          <a:p>
            <a:pPr marL="0" indent="0" eaLnBrk="1" hangingPunct="1">
              <a:buNone/>
            </a:pPr>
            <a:r>
              <a:rPr lang="en-US" altLang="zh-CN" sz="2800" b="1" dirty="0" smtClean="0">
                <a:solidFill>
                  <a:srgbClr val="0000CC"/>
                </a:solidFill>
              </a:rPr>
              <a:t>2. </a:t>
            </a:r>
            <a:r>
              <a:rPr lang="zh-CN" altLang="en-US" sz="2800" b="1" dirty="0" smtClean="0">
                <a:solidFill>
                  <a:srgbClr val="0000CC"/>
                </a:solidFill>
              </a:rPr>
              <a:t>函数</a:t>
            </a:r>
            <a:r>
              <a:rPr lang="zh-CN" altLang="en-US" sz="2800" b="1" dirty="0">
                <a:solidFill>
                  <a:srgbClr val="0000CC"/>
                </a:solidFill>
              </a:rPr>
              <a:t>模板与函数重载的区别</a:t>
            </a:r>
            <a:endParaRPr lang="en-US" altLang="zh-CN" sz="2800" b="1" dirty="0">
              <a:solidFill>
                <a:srgbClr val="0000CC"/>
              </a:solidFill>
            </a:endParaRPr>
          </a:p>
          <a:p>
            <a:pPr lvl="1" eaLnBrk="1" hangingPunct="1"/>
            <a:r>
              <a:rPr lang="zh-CN" altLang="en-US" sz="2400" b="1" dirty="0"/>
              <a:t>与普通函数相比，函数模板中某些函数元素的</a:t>
            </a:r>
            <a:r>
              <a:rPr lang="zh-CN" altLang="en-US" sz="2400" b="1" dirty="0">
                <a:solidFill>
                  <a:srgbClr val="FF0000"/>
                </a:solidFill>
              </a:rPr>
              <a:t>数据类型是未确定</a:t>
            </a:r>
            <a:r>
              <a:rPr lang="zh-CN" altLang="en-US" sz="2400" b="1" dirty="0"/>
              <a:t>的，这些元素的类型将在使用时被参数化</a:t>
            </a:r>
            <a:r>
              <a:rPr lang="zh-CN" altLang="en-US" sz="2400" b="1" dirty="0" smtClean="0"/>
              <a:t>；</a:t>
            </a:r>
            <a:endParaRPr lang="en-US" altLang="zh-CN" sz="2400" b="1" dirty="0" smtClean="0"/>
          </a:p>
          <a:p>
            <a:pPr lvl="1" eaLnBrk="1" hangingPunct="1"/>
            <a:r>
              <a:rPr lang="zh-CN" altLang="en-US" sz="2400" b="1" dirty="0" smtClean="0"/>
              <a:t>与</a:t>
            </a:r>
            <a:r>
              <a:rPr lang="zh-CN" altLang="en-US" sz="2400" b="1" dirty="0"/>
              <a:t>重载函数相比，函数模板不需要程序员重复编写函数代码，它可以</a:t>
            </a:r>
            <a:r>
              <a:rPr lang="zh-CN" altLang="en-US" sz="2400" b="1" dirty="0">
                <a:solidFill>
                  <a:srgbClr val="FF0000"/>
                </a:solidFill>
              </a:rPr>
              <a:t>自动生成</a:t>
            </a:r>
            <a:r>
              <a:rPr lang="zh-CN" altLang="en-US" sz="2400" b="1" dirty="0"/>
              <a:t>许多功能相同但参数和返回值类型不同的</a:t>
            </a:r>
            <a:r>
              <a:rPr lang="zh-CN" altLang="en-US" sz="2400" b="1" dirty="0">
                <a:solidFill>
                  <a:srgbClr val="FF0000"/>
                </a:solidFill>
              </a:rPr>
              <a:t>函数</a:t>
            </a:r>
            <a:r>
              <a:rPr lang="zh-CN" altLang="en-US" sz="2400" b="1" dirty="0"/>
              <a:t>。</a:t>
            </a:r>
          </a:p>
        </p:txBody>
      </p:sp>
    </p:spTree>
    <p:extLst>
      <p:ext uri="{BB962C8B-B14F-4D97-AF65-F5344CB8AC3E}">
        <p14:creationId xmlns:p14="http://schemas.microsoft.com/office/powerpoint/2010/main" val="3842619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179388" y="1052736"/>
            <a:ext cx="8640762" cy="5472608"/>
          </a:xfrm>
        </p:spPr>
        <p:txBody>
          <a:bodyPr/>
          <a:lstStyle/>
          <a:p>
            <a:pPr lvl="1" eaLnBrk="1" hangingPunct="1">
              <a:lnSpc>
                <a:spcPct val="80000"/>
              </a:lnSpc>
              <a:buFontTx/>
              <a:buNone/>
            </a:pPr>
            <a:r>
              <a:rPr lang="en-US" altLang="zh-CN" b="1" dirty="0" smtClean="0">
                <a:solidFill>
                  <a:srgbClr val="0000CC"/>
                </a:solidFill>
              </a:rPr>
              <a:t>1. </a:t>
            </a:r>
            <a:r>
              <a:rPr lang="zh-CN" altLang="en-US" b="1" dirty="0" smtClean="0">
                <a:solidFill>
                  <a:srgbClr val="0000CC"/>
                </a:solidFill>
              </a:rPr>
              <a:t>函数</a:t>
            </a:r>
            <a:r>
              <a:rPr lang="zh-CN" altLang="en-US" b="1" dirty="0">
                <a:solidFill>
                  <a:srgbClr val="0000CC"/>
                </a:solidFill>
              </a:rPr>
              <a:t>模板的定义</a:t>
            </a:r>
          </a:p>
          <a:p>
            <a:pPr marL="800100" lvl="2" indent="0">
              <a:buNone/>
            </a:pPr>
            <a:r>
              <a:rPr lang="en-US" altLang="zh-CN" sz="2200" b="1" dirty="0">
                <a:solidFill>
                  <a:srgbClr val="FF0000"/>
                </a:solidFill>
              </a:rPr>
              <a:t>template</a:t>
            </a:r>
            <a:r>
              <a:rPr lang="en-US" altLang="zh-CN" sz="2200" dirty="0"/>
              <a:t> </a:t>
            </a:r>
            <a:r>
              <a:rPr lang="en-US" altLang="zh-CN" sz="2200" dirty="0">
                <a:solidFill>
                  <a:srgbClr val="0000CC"/>
                </a:solidFill>
              </a:rPr>
              <a:t>&lt;</a:t>
            </a:r>
            <a:r>
              <a:rPr lang="en-US" altLang="zh-CN" sz="2200" dirty="0" err="1">
                <a:solidFill>
                  <a:srgbClr val="0000CC"/>
                </a:solidFill>
              </a:rPr>
              <a:t>typename</a:t>
            </a:r>
            <a:r>
              <a:rPr lang="en-US" altLang="zh-CN" sz="2200" dirty="0">
                <a:solidFill>
                  <a:srgbClr val="0000CC"/>
                </a:solidFill>
              </a:rPr>
              <a:t> T1, </a:t>
            </a:r>
            <a:r>
              <a:rPr lang="en-US" altLang="zh-CN" sz="2200" dirty="0" err="1">
                <a:solidFill>
                  <a:srgbClr val="0000CC"/>
                </a:solidFill>
              </a:rPr>
              <a:t>typename</a:t>
            </a:r>
            <a:r>
              <a:rPr lang="en-US" altLang="zh-CN" sz="2200" dirty="0">
                <a:solidFill>
                  <a:srgbClr val="0000CC"/>
                </a:solidFill>
              </a:rPr>
              <a:t> T2,</a:t>
            </a:r>
            <a:r>
              <a:rPr lang="zh-CN" altLang="zh-CN" sz="2200" dirty="0">
                <a:solidFill>
                  <a:srgbClr val="0000CC"/>
                </a:solidFill>
              </a:rPr>
              <a:t>…</a:t>
            </a:r>
            <a:r>
              <a:rPr lang="en-US" altLang="zh-CN" sz="2200" dirty="0">
                <a:solidFill>
                  <a:srgbClr val="0000CC"/>
                </a:solidFill>
              </a:rPr>
              <a:t>&gt;</a:t>
            </a:r>
          </a:p>
          <a:p>
            <a:pPr marL="800100" lvl="2" indent="0">
              <a:buNone/>
            </a:pPr>
            <a:r>
              <a:rPr lang="zh-CN" altLang="zh-CN" sz="2200" dirty="0"/>
              <a:t>返回类型 函数名</a:t>
            </a:r>
            <a:r>
              <a:rPr lang="en-US" altLang="zh-CN" sz="2200" dirty="0"/>
              <a:t>(</a:t>
            </a:r>
            <a:r>
              <a:rPr lang="zh-CN" altLang="zh-CN" sz="2200" dirty="0"/>
              <a:t>参数表</a:t>
            </a:r>
            <a:r>
              <a:rPr lang="en-US" altLang="zh-CN" sz="2200" dirty="0"/>
              <a:t>){</a:t>
            </a:r>
            <a:endParaRPr lang="zh-CN" altLang="zh-CN" sz="2200" dirty="0"/>
          </a:p>
          <a:p>
            <a:pPr marL="800100" lvl="2" indent="0">
              <a:buNone/>
            </a:pPr>
            <a:r>
              <a:rPr lang="en-US" altLang="zh-CN" sz="2200" dirty="0"/>
              <a:t>           </a:t>
            </a:r>
            <a:r>
              <a:rPr lang="zh-CN" altLang="zh-CN" sz="2200" dirty="0"/>
              <a:t>……</a:t>
            </a:r>
            <a:r>
              <a:rPr lang="en-US" altLang="zh-CN" sz="2200" dirty="0"/>
              <a:t> 		//</a:t>
            </a:r>
            <a:r>
              <a:rPr lang="zh-CN" altLang="zh-CN" sz="2200" dirty="0"/>
              <a:t>函数模板定义体</a:t>
            </a:r>
          </a:p>
          <a:p>
            <a:pPr marL="800100" lvl="2" indent="0">
              <a:buNone/>
            </a:pPr>
            <a:r>
              <a:rPr lang="en-US" altLang="zh-CN" sz="2200" dirty="0"/>
              <a:t>}</a:t>
            </a:r>
            <a:endParaRPr lang="zh-CN" altLang="zh-CN" sz="2200" dirty="0"/>
          </a:p>
          <a:p>
            <a:pPr lvl="1" eaLnBrk="1" hangingPunct="1"/>
            <a:r>
              <a:rPr lang="en-US" altLang="zh-CN" sz="2400" b="1" dirty="0"/>
              <a:t>template</a:t>
            </a:r>
            <a:r>
              <a:rPr lang="zh-CN" altLang="en-US" sz="2400" b="1" dirty="0"/>
              <a:t>是定义模板的关键字；写在一对</a:t>
            </a:r>
            <a:r>
              <a:rPr lang="en-US" altLang="zh-CN" sz="2400" b="1" dirty="0"/>
              <a:t>&lt;&gt;</a:t>
            </a:r>
            <a:r>
              <a:rPr lang="zh-CN" altLang="en-US" sz="2400" b="1" dirty="0"/>
              <a:t>中的</a:t>
            </a:r>
            <a:r>
              <a:rPr lang="en-US" altLang="zh-CN" sz="2400" b="1" dirty="0"/>
              <a:t>T1</a:t>
            </a:r>
            <a:r>
              <a:rPr lang="zh-CN" altLang="en-US" sz="2400" b="1" dirty="0"/>
              <a:t>，</a:t>
            </a:r>
            <a:r>
              <a:rPr lang="en-US" altLang="zh-CN" sz="2400" b="1" dirty="0"/>
              <a:t>T2</a:t>
            </a:r>
            <a:r>
              <a:rPr lang="zh-CN" altLang="en-US" sz="2400" b="1" dirty="0"/>
              <a:t>，</a:t>
            </a:r>
            <a:r>
              <a:rPr lang="en-US" altLang="zh-CN" sz="2400" b="1" dirty="0">
                <a:latin typeface="Arial" panose="020B0604020202020204" pitchFamily="34" charset="0"/>
              </a:rPr>
              <a:t>…</a:t>
            </a:r>
            <a:r>
              <a:rPr lang="zh-CN" altLang="en-US" sz="2400" b="1" dirty="0"/>
              <a:t>是模板参数，其中的</a:t>
            </a:r>
            <a:r>
              <a:rPr lang="en-US" altLang="zh-CN" sz="2400" b="1" dirty="0" err="1"/>
              <a:t>typename</a:t>
            </a:r>
            <a:r>
              <a:rPr lang="zh-CN" altLang="en-US" sz="2400" b="1" dirty="0"/>
              <a:t>表示其后的参数可以是任意类型。</a:t>
            </a:r>
          </a:p>
          <a:p>
            <a:pPr lvl="1" eaLnBrk="1" hangingPunct="1"/>
            <a:r>
              <a:rPr lang="zh-CN" altLang="en-US" sz="2400" b="1" dirty="0">
                <a:solidFill>
                  <a:schemeClr val="accent2"/>
                </a:solidFill>
              </a:rPr>
              <a:t>模板参数常称为类型参数或类属参数，在模板实例化（即调用模板函数时）时需要传递的实参是一种数据类型，如</a:t>
            </a:r>
            <a:r>
              <a:rPr lang="en-US" altLang="zh-CN" sz="2400" b="1" dirty="0" err="1">
                <a:solidFill>
                  <a:schemeClr val="accent2"/>
                </a:solidFill>
              </a:rPr>
              <a:t>int</a:t>
            </a:r>
            <a:r>
              <a:rPr lang="zh-CN" altLang="en-US" sz="2400" b="1" dirty="0">
                <a:solidFill>
                  <a:schemeClr val="accent2"/>
                </a:solidFill>
              </a:rPr>
              <a:t>或</a:t>
            </a:r>
            <a:r>
              <a:rPr lang="en-US" altLang="zh-CN" sz="2400" b="1" dirty="0">
                <a:solidFill>
                  <a:schemeClr val="accent2"/>
                </a:solidFill>
              </a:rPr>
              <a:t>double</a:t>
            </a:r>
            <a:r>
              <a:rPr lang="zh-CN" altLang="en-US" sz="2400" b="1" dirty="0">
                <a:solidFill>
                  <a:schemeClr val="accent2"/>
                </a:solidFill>
              </a:rPr>
              <a:t>之类。</a:t>
            </a:r>
          </a:p>
          <a:p>
            <a:pPr lvl="1" eaLnBrk="1" hangingPunct="1"/>
            <a:r>
              <a:rPr lang="zh-CN" altLang="en-US" sz="2400" b="1" dirty="0"/>
              <a:t>函数模板的参数表中常常出现模板参数，如</a:t>
            </a:r>
            <a:r>
              <a:rPr lang="en-US" altLang="zh-CN" sz="2400" b="1" dirty="0"/>
              <a:t>T1</a:t>
            </a:r>
            <a:r>
              <a:rPr lang="zh-CN" altLang="en-US" sz="2400" b="1" dirty="0"/>
              <a:t>，</a:t>
            </a:r>
            <a:r>
              <a:rPr lang="en-US" altLang="zh-CN" sz="2400" b="1" dirty="0"/>
              <a:t>T2</a:t>
            </a:r>
          </a:p>
          <a:p>
            <a:pPr eaLnBrk="1" hangingPunct="1"/>
            <a:endParaRPr lang="zh-CN" altLang="en-US" dirty="0"/>
          </a:p>
        </p:txBody>
      </p:sp>
      <p:sp>
        <p:nvSpPr>
          <p:cNvPr id="11267" name="Rectangle 3"/>
          <p:cNvSpPr>
            <a:spLocks noGrp="1" noChangeArrowheads="1"/>
          </p:cNvSpPr>
          <p:nvPr>
            <p:ph type="title"/>
          </p:nvPr>
        </p:nvSpPr>
        <p:spPr>
          <a:xfrm>
            <a:off x="613569" y="116632"/>
            <a:ext cx="7772400" cy="79238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7.2.1</a:t>
            </a:r>
            <a:r>
              <a:rPr lang="zh-CN" altLang="en-US" sz="3600" b="1" dirty="0">
                <a:solidFill>
                  <a:srgbClr val="C00000"/>
                </a:solidFill>
              </a:rPr>
              <a:t> </a:t>
            </a:r>
            <a:r>
              <a:rPr lang="en-US" altLang="zh-CN" sz="3600" b="1" dirty="0">
                <a:solidFill>
                  <a:srgbClr val="C00000"/>
                </a:solidFill>
              </a:rPr>
              <a:t> </a:t>
            </a:r>
            <a:r>
              <a:rPr lang="zh-CN" altLang="en-US" sz="3600" b="1" dirty="0" smtClean="0">
                <a:solidFill>
                  <a:srgbClr val="C00000"/>
                </a:solidFill>
              </a:rPr>
              <a:t>函数</a:t>
            </a:r>
            <a:r>
              <a:rPr lang="zh-CN" altLang="en-US" sz="3600" b="1" dirty="0">
                <a:solidFill>
                  <a:srgbClr val="C00000"/>
                </a:solidFill>
              </a:rPr>
              <a:t>模板的定义</a:t>
            </a:r>
          </a:p>
        </p:txBody>
      </p:sp>
    </p:spTree>
    <p:extLst>
      <p:ext uri="{BB962C8B-B14F-4D97-AF65-F5344CB8AC3E}">
        <p14:creationId xmlns:p14="http://schemas.microsoft.com/office/powerpoint/2010/main" val="992629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xEl>
                                              <p:pRg st="1" end="1"/>
                                            </p:txEl>
                                          </p:spTgt>
                                        </p:tgtEl>
                                        <p:attrNameLst>
                                          <p:attrName>style.visibility</p:attrName>
                                        </p:attrNameLst>
                                      </p:cBhvr>
                                      <p:to>
                                        <p:strVal val="visible"/>
                                      </p:to>
                                    </p:set>
                                    <p:anim calcmode="lin" valueType="num">
                                      <p:cBhvr additive="base">
                                        <p:cTn id="7" dur="500" fill="hold"/>
                                        <p:tgtEl>
                                          <p:spTgt spid="2355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4">
                                            <p:txEl>
                                              <p:pRg st="2" end="2"/>
                                            </p:txEl>
                                          </p:spTgt>
                                        </p:tgtEl>
                                        <p:attrNameLst>
                                          <p:attrName>style.visibility</p:attrName>
                                        </p:attrNameLst>
                                      </p:cBhvr>
                                      <p:to>
                                        <p:strVal val="visible"/>
                                      </p:to>
                                    </p:set>
                                    <p:anim calcmode="lin" valueType="num">
                                      <p:cBhvr additive="base">
                                        <p:cTn id="13" dur="500" fill="hold"/>
                                        <p:tgtEl>
                                          <p:spTgt spid="2355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4">
                                            <p:txEl>
                                              <p:pRg st="3" end="3"/>
                                            </p:txEl>
                                          </p:spTgt>
                                        </p:tgtEl>
                                        <p:attrNameLst>
                                          <p:attrName>style.visibility</p:attrName>
                                        </p:attrNameLst>
                                      </p:cBhvr>
                                      <p:to>
                                        <p:strVal val="visible"/>
                                      </p:to>
                                    </p:set>
                                    <p:anim calcmode="lin" valueType="num">
                                      <p:cBhvr additive="base">
                                        <p:cTn id="19" dur="500" fill="hold"/>
                                        <p:tgtEl>
                                          <p:spTgt spid="2355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4">
                                            <p:txEl>
                                              <p:pRg st="4" end="4"/>
                                            </p:txEl>
                                          </p:spTgt>
                                        </p:tgtEl>
                                        <p:attrNameLst>
                                          <p:attrName>style.visibility</p:attrName>
                                        </p:attrNameLst>
                                      </p:cBhvr>
                                      <p:to>
                                        <p:strVal val="visible"/>
                                      </p:to>
                                    </p:set>
                                    <p:anim calcmode="lin" valueType="num">
                                      <p:cBhvr additive="base">
                                        <p:cTn id="25" dur="500" fill="hold"/>
                                        <p:tgtEl>
                                          <p:spTgt spid="2355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554">
                                            <p:txEl>
                                              <p:pRg st="5" end="5"/>
                                            </p:txEl>
                                          </p:spTgt>
                                        </p:tgtEl>
                                        <p:attrNameLst>
                                          <p:attrName>style.visibility</p:attrName>
                                        </p:attrNameLst>
                                      </p:cBhvr>
                                      <p:to>
                                        <p:strVal val="visible"/>
                                      </p:to>
                                    </p:set>
                                    <p:anim calcmode="lin" valueType="num">
                                      <p:cBhvr additive="base">
                                        <p:cTn id="31" dur="500" fill="hold"/>
                                        <p:tgtEl>
                                          <p:spTgt spid="2355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3554">
                                            <p:txEl>
                                              <p:pRg st="6" end="6"/>
                                            </p:txEl>
                                          </p:spTgt>
                                        </p:tgtEl>
                                        <p:attrNameLst>
                                          <p:attrName>style.visibility</p:attrName>
                                        </p:attrNameLst>
                                      </p:cBhvr>
                                      <p:to>
                                        <p:strVal val="visible"/>
                                      </p:to>
                                    </p:set>
                                    <p:anim calcmode="lin" valueType="num">
                                      <p:cBhvr additive="base">
                                        <p:cTn id="37" dur="500" fill="hold"/>
                                        <p:tgtEl>
                                          <p:spTgt spid="2355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5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3554">
                                            <p:txEl>
                                              <p:pRg st="7" end="7"/>
                                            </p:txEl>
                                          </p:spTgt>
                                        </p:tgtEl>
                                        <p:attrNameLst>
                                          <p:attrName>style.visibility</p:attrName>
                                        </p:attrNameLst>
                                      </p:cBhvr>
                                      <p:to>
                                        <p:strVal val="visible"/>
                                      </p:to>
                                    </p:set>
                                    <p:anim calcmode="lin" valueType="num">
                                      <p:cBhvr additive="base">
                                        <p:cTn id="43" dur="500" fill="hold"/>
                                        <p:tgtEl>
                                          <p:spTgt spid="2355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5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88971"/>
            <a:ext cx="7772400" cy="81975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7.2.1</a:t>
            </a:r>
            <a:r>
              <a:rPr lang="zh-CN" altLang="en-US" sz="3600" b="1" dirty="0">
                <a:solidFill>
                  <a:srgbClr val="C00000"/>
                </a:solidFill>
              </a:rPr>
              <a:t> </a:t>
            </a:r>
            <a:r>
              <a:rPr lang="en-US" altLang="zh-CN" sz="3600" b="1" dirty="0">
                <a:solidFill>
                  <a:srgbClr val="C00000"/>
                </a:solidFill>
              </a:rPr>
              <a:t>  </a:t>
            </a:r>
            <a:r>
              <a:rPr lang="zh-CN" altLang="en-US" sz="3600" b="1" dirty="0">
                <a:solidFill>
                  <a:srgbClr val="C00000"/>
                </a:solidFill>
              </a:rPr>
              <a:t>函数模板的定义</a:t>
            </a:r>
          </a:p>
        </p:txBody>
      </p:sp>
      <p:sp>
        <p:nvSpPr>
          <p:cNvPr id="12291" name="Rectangle 3"/>
          <p:cNvSpPr>
            <a:spLocks noGrp="1" noChangeArrowheads="1"/>
          </p:cNvSpPr>
          <p:nvPr>
            <p:ph type="body" idx="1"/>
          </p:nvPr>
        </p:nvSpPr>
        <p:spPr>
          <a:xfrm>
            <a:off x="503548" y="1196752"/>
            <a:ext cx="8136904" cy="5040560"/>
          </a:xfrm>
        </p:spPr>
        <p:txBody>
          <a:bodyPr/>
          <a:lstStyle/>
          <a:p>
            <a:pPr eaLnBrk="1" hangingPunct="1">
              <a:lnSpc>
                <a:spcPct val="80000"/>
              </a:lnSpc>
              <a:buFontTx/>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7-1】  </a:t>
            </a:r>
            <a:r>
              <a:rPr lang="zh-CN" altLang="en-US" sz="2400" b="1" dirty="0">
                <a:solidFill>
                  <a:srgbClr val="0000CC"/>
                </a:solidFill>
              </a:rPr>
              <a:t>求两数最小值的函数模板。</a:t>
            </a:r>
          </a:p>
          <a:p>
            <a:pPr eaLnBrk="1" hangingPunct="1">
              <a:lnSpc>
                <a:spcPct val="80000"/>
              </a:lnSpc>
              <a:buFontTx/>
              <a:buNone/>
            </a:pPr>
            <a:r>
              <a:rPr lang="en-US" altLang="zh-CN" sz="2000" b="1" dirty="0"/>
              <a:t>//Eg7-1.cpp</a:t>
            </a:r>
          </a:p>
          <a:p>
            <a:pPr eaLnBrk="1" hangingPunct="1">
              <a:lnSpc>
                <a:spcPct val="80000"/>
              </a:lnSpc>
              <a:buFontTx/>
              <a:buNone/>
            </a:pPr>
            <a:r>
              <a:rPr lang="en-US" altLang="zh-CN" sz="2000" b="1" dirty="0"/>
              <a:t>#include &lt;</a:t>
            </a:r>
            <a:r>
              <a:rPr lang="en-US" altLang="zh-CN" sz="2000" b="1" dirty="0" err="1"/>
              <a:t>iostream</a:t>
            </a:r>
            <a:r>
              <a:rPr lang="en-US" altLang="zh-CN" sz="2000" b="1" dirty="0"/>
              <a:t>&gt;</a:t>
            </a:r>
          </a:p>
          <a:p>
            <a:pPr eaLnBrk="1" hangingPunct="1">
              <a:lnSpc>
                <a:spcPct val="80000"/>
              </a:lnSpc>
              <a:buFontTx/>
              <a:buNone/>
            </a:pPr>
            <a:r>
              <a:rPr lang="en-US" altLang="zh-CN" sz="2000" b="1" dirty="0"/>
              <a:t>using namespace </a:t>
            </a:r>
            <a:r>
              <a:rPr lang="en-US" altLang="zh-CN" sz="2000" b="1" dirty="0" err="1"/>
              <a:t>std</a:t>
            </a:r>
            <a:r>
              <a:rPr lang="en-US" altLang="zh-CN" sz="2000" b="1" dirty="0"/>
              <a:t>;</a:t>
            </a:r>
          </a:p>
          <a:p>
            <a:pPr eaLnBrk="1" hangingPunct="1">
              <a:lnSpc>
                <a:spcPct val="80000"/>
              </a:lnSpc>
              <a:buFontTx/>
              <a:buNone/>
            </a:pPr>
            <a:r>
              <a:rPr lang="en-US" altLang="zh-CN" sz="2000" b="1" dirty="0">
                <a:solidFill>
                  <a:srgbClr val="FF0000"/>
                </a:solidFill>
              </a:rPr>
              <a:t>template &lt;class T&gt;</a:t>
            </a:r>
          </a:p>
          <a:p>
            <a:pPr eaLnBrk="1" hangingPunct="1">
              <a:lnSpc>
                <a:spcPct val="80000"/>
              </a:lnSpc>
              <a:buFontTx/>
              <a:buNone/>
            </a:pPr>
            <a:r>
              <a:rPr lang="en-US" altLang="zh-CN" sz="2000" b="1" dirty="0">
                <a:solidFill>
                  <a:srgbClr val="0000CC"/>
                </a:solidFill>
              </a:rPr>
              <a:t>T min(T </a:t>
            </a:r>
            <a:r>
              <a:rPr lang="en-US" altLang="zh-CN" sz="2000" b="1" dirty="0" err="1">
                <a:solidFill>
                  <a:srgbClr val="0000CC"/>
                </a:solidFill>
              </a:rPr>
              <a:t>a,T</a:t>
            </a:r>
            <a:r>
              <a:rPr lang="en-US" altLang="zh-CN" sz="2000" b="1" dirty="0">
                <a:solidFill>
                  <a:srgbClr val="0000CC"/>
                </a:solidFill>
              </a:rPr>
              <a:t> b) {</a:t>
            </a:r>
          </a:p>
          <a:p>
            <a:pPr eaLnBrk="1" hangingPunct="1">
              <a:lnSpc>
                <a:spcPct val="80000"/>
              </a:lnSpc>
              <a:buFontTx/>
              <a:buNone/>
            </a:pPr>
            <a:r>
              <a:rPr lang="en-US" altLang="zh-CN" sz="2000" b="1" dirty="0">
                <a:solidFill>
                  <a:srgbClr val="0000CC"/>
                </a:solidFill>
              </a:rPr>
              <a:t>		return (a&lt;b)?</a:t>
            </a:r>
            <a:r>
              <a:rPr lang="en-US" altLang="zh-CN" sz="2000" b="1" dirty="0" err="1">
                <a:solidFill>
                  <a:srgbClr val="0000CC"/>
                </a:solidFill>
              </a:rPr>
              <a:t>a:b</a:t>
            </a:r>
            <a:r>
              <a:rPr lang="en-US" altLang="zh-CN" sz="2000" b="1" dirty="0">
                <a:solidFill>
                  <a:srgbClr val="0000CC"/>
                </a:solidFill>
              </a:rPr>
              <a:t>;</a:t>
            </a:r>
          </a:p>
          <a:p>
            <a:pPr eaLnBrk="1" hangingPunct="1">
              <a:lnSpc>
                <a:spcPct val="80000"/>
              </a:lnSpc>
              <a:buFontTx/>
              <a:buNone/>
            </a:pPr>
            <a:r>
              <a:rPr lang="en-US" altLang="zh-CN" sz="2000" b="1" dirty="0">
                <a:solidFill>
                  <a:srgbClr val="0000CC"/>
                </a:solidFill>
              </a:rPr>
              <a:t>}</a:t>
            </a:r>
          </a:p>
          <a:p>
            <a:pPr eaLnBrk="1" hangingPunct="1">
              <a:lnSpc>
                <a:spcPct val="80000"/>
              </a:lnSpc>
              <a:buFontTx/>
              <a:buNone/>
            </a:pPr>
            <a:r>
              <a:rPr lang="en-US" altLang="zh-CN" sz="2000" b="1" dirty="0"/>
              <a:t>void main(){</a:t>
            </a:r>
          </a:p>
          <a:p>
            <a:pPr eaLnBrk="1" hangingPunct="1">
              <a:lnSpc>
                <a:spcPct val="80000"/>
              </a:lnSpc>
              <a:buFontTx/>
              <a:buNone/>
            </a:pPr>
            <a:r>
              <a:rPr lang="en-US" altLang="zh-CN" sz="2000" b="1" dirty="0"/>
              <a:t>		double a=2,b=3.4;</a:t>
            </a:r>
          </a:p>
          <a:p>
            <a:pPr eaLnBrk="1" hangingPunct="1">
              <a:lnSpc>
                <a:spcPct val="80000"/>
              </a:lnSpc>
              <a:buFontTx/>
              <a:buNone/>
            </a:pPr>
            <a:r>
              <a:rPr lang="en-US" altLang="zh-CN" sz="2000" b="1" dirty="0"/>
              <a:t>		float  c=2.3,d=3.2;</a:t>
            </a:r>
          </a:p>
          <a:p>
            <a:pPr eaLnBrk="1" hangingPunct="1">
              <a:lnSpc>
                <a:spcPct val="80000"/>
              </a:lnSpc>
              <a:buFontTx/>
              <a:buNone/>
            </a:pPr>
            <a:r>
              <a:rPr lang="en-US" altLang="zh-CN" sz="2000" b="1" dirty="0"/>
              <a:t>		</a:t>
            </a:r>
            <a:r>
              <a:rPr lang="en-US" altLang="zh-CN" sz="2000" b="1" dirty="0" err="1"/>
              <a:t>cout</a:t>
            </a:r>
            <a:r>
              <a:rPr lang="en-US" altLang="zh-CN" sz="2000" b="1" dirty="0"/>
              <a:t>&lt;&lt;"2</a:t>
            </a:r>
            <a:r>
              <a:rPr lang="zh-CN" altLang="en-US" sz="2000" b="1" dirty="0"/>
              <a:t>，</a:t>
            </a:r>
            <a:r>
              <a:rPr lang="en-US" altLang="zh-CN" sz="2000" b="1" dirty="0"/>
              <a:t>3    </a:t>
            </a:r>
            <a:r>
              <a:rPr lang="zh-CN" altLang="en-US" sz="2000" b="1" dirty="0"/>
              <a:t>的最小值是：</a:t>
            </a:r>
            <a:r>
              <a:rPr lang="en-US" altLang="zh-CN" sz="2000" b="1" dirty="0"/>
              <a:t>"&lt;&lt;min(2,3)&lt;&lt;</a:t>
            </a:r>
            <a:r>
              <a:rPr lang="en-US" altLang="zh-CN" sz="2000" b="1" dirty="0" err="1"/>
              <a:t>endl</a:t>
            </a:r>
            <a:r>
              <a:rPr lang="en-US" altLang="zh-CN" sz="2000" b="1" dirty="0"/>
              <a:t>;</a:t>
            </a:r>
          </a:p>
          <a:p>
            <a:pPr eaLnBrk="1" hangingPunct="1">
              <a:lnSpc>
                <a:spcPct val="80000"/>
              </a:lnSpc>
              <a:buFontTx/>
              <a:buNone/>
            </a:pPr>
            <a:r>
              <a:rPr lang="en-US" altLang="zh-CN" sz="2000" b="1" dirty="0"/>
              <a:t>		</a:t>
            </a:r>
            <a:r>
              <a:rPr lang="en-US" altLang="zh-CN" sz="2000" b="1" dirty="0" err="1"/>
              <a:t>cout</a:t>
            </a:r>
            <a:r>
              <a:rPr lang="en-US" altLang="zh-CN" sz="2000" b="1" dirty="0"/>
              <a:t>&lt;&lt;"2</a:t>
            </a:r>
            <a:r>
              <a:rPr lang="zh-CN" altLang="en-US" sz="2000" b="1" dirty="0"/>
              <a:t>，</a:t>
            </a:r>
            <a:r>
              <a:rPr lang="en-US" altLang="zh-CN" sz="2000" b="1" dirty="0"/>
              <a:t>3.4  </a:t>
            </a:r>
            <a:r>
              <a:rPr lang="zh-CN" altLang="en-US" sz="2000" b="1" dirty="0"/>
              <a:t>的最小值是：</a:t>
            </a:r>
            <a:r>
              <a:rPr lang="en-US" altLang="zh-CN" sz="2000" b="1" dirty="0"/>
              <a:t>"&lt;&lt;min(</a:t>
            </a:r>
            <a:r>
              <a:rPr lang="en-US" altLang="zh-CN" sz="2000" b="1" dirty="0" err="1"/>
              <a:t>a,b</a:t>
            </a:r>
            <a:r>
              <a:rPr lang="en-US" altLang="zh-CN" sz="2000" b="1" dirty="0"/>
              <a:t>)&lt;&lt;</a:t>
            </a:r>
            <a:r>
              <a:rPr lang="en-US" altLang="zh-CN" sz="2000" b="1" dirty="0" err="1"/>
              <a:t>endl</a:t>
            </a:r>
            <a:r>
              <a:rPr lang="en-US" altLang="zh-CN" sz="2000" b="1" dirty="0"/>
              <a:t>;</a:t>
            </a:r>
          </a:p>
          <a:p>
            <a:pPr eaLnBrk="1" hangingPunct="1">
              <a:lnSpc>
                <a:spcPct val="80000"/>
              </a:lnSpc>
              <a:buFontTx/>
              <a:buNone/>
            </a:pPr>
            <a:r>
              <a:rPr lang="en-US" altLang="zh-CN" sz="2000" b="1" dirty="0"/>
              <a:t>		</a:t>
            </a:r>
            <a:r>
              <a:rPr lang="en-US" altLang="zh-CN" sz="2000" b="1" dirty="0" err="1"/>
              <a:t>cout</a:t>
            </a:r>
            <a:r>
              <a:rPr lang="en-US" altLang="zh-CN" sz="2000" b="1" dirty="0"/>
              <a:t>&lt;&lt;"'a'</a:t>
            </a:r>
            <a:r>
              <a:rPr lang="zh-CN" altLang="en-US" sz="2000" b="1" dirty="0"/>
              <a:t>，</a:t>
            </a:r>
            <a:r>
              <a:rPr lang="en-US" altLang="zh-CN" sz="2000" b="1" dirty="0"/>
              <a:t>'b'	  </a:t>
            </a:r>
            <a:r>
              <a:rPr lang="zh-CN" altLang="en-US" sz="2000" b="1" dirty="0"/>
              <a:t>的最小值是：</a:t>
            </a:r>
            <a:r>
              <a:rPr lang="en-US" altLang="zh-CN" sz="2000" b="1" dirty="0"/>
              <a:t>"&lt;&lt;min('</a:t>
            </a:r>
            <a:r>
              <a:rPr lang="en-US" altLang="zh-CN" sz="2000" b="1" dirty="0" err="1"/>
              <a:t>a','b</a:t>
            </a:r>
            <a:r>
              <a:rPr lang="en-US" altLang="zh-CN" sz="2000" b="1" dirty="0"/>
              <a:t>')&lt;&lt;</a:t>
            </a:r>
            <a:r>
              <a:rPr lang="en-US" altLang="zh-CN" sz="2000" b="1" dirty="0" err="1"/>
              <a:t>endl</a:t>
            </a:r>
            <a:r>
              <a:rPr lang="en-US" altLang="zh-CN" sz="2000" b="1" dirty="0"/>
              <a:t>;</a:t>
            </a:r>
          </a:p>
          <a:p>
            <a:pPr eaLnBrk="1" hangingPunct="1">
              <a:lnSpc>
                <a:spcPct val="80000"/>
              </a:lnSpc>
              <a:buFontTx/>
              <a:buNone/>
            </a:pPr>
            <a:r>
              <a:rPr lang="en-US" altLang="zh-CN" sz="2000" b="1" dirty="0"/>
              <a:t>		</a:t>
            </a:r>
            <a:r>
              <a:rPr lang="en-US" altLang="zh-CN" sz="2000" b="1" dirty="0" err="1"/>
              <a:t>cout</a:t>
            </a:r>
            <a:r>
              <a:rPr lang="en-US" altLang="zh-CN" sz="2000" b="1" dirty="0"/>
              <a:t>&lt;&lt;"2.3</a:t>
            </a:r>
            <a:r>
              <a:rPr lang="zh-CN" altLang="en-US" sz="2000" b="1" dirty="0"/>
              <a:t>，</a:t>
            </a:r>
            <a:r>
              <a:rPr lang="en-US" altLang="zh-CN" sz="2000" b="1" dirty="0"/>
              <a:t>3.2</a:t>
            </a:r>
            <a:r>
              <a:rPr lang="zh-CN" altLang="en-US" sz="2000" b="1" dirty="0"/>
              <a:t>的最小值是：</a:t>
            </a:r>
            <a:r>
              <a:rPr lang="en-US" altLang="zh-CN" sz="2000" b="1" dirty="0"/>
              <a:t>"&lt;&lt;min(</a:t>
            </a:r>
            <a:r>
              <a:rPr lang="en-US" altLang="zh-CN" sz="2000" b="1" dirty="0" err="1"/>
              <a:t>c,d</a:t>
            </a:r>
            <a:r>
              <a:rPr lang="en-US" altLang="zh-CN" sz="2000" b="1" dirty="0"/>
              <a:t>)&lt;&lt;</a:t>
            </a:r>
            <a:r>
              <a:rPr lang="en-US" altLang="zh-CN" sz="2000" b="1" dirty="0" err="1"/>
              <a:t>endl</a:t>
            </a:r>
            <a:r>
              <a:rPr lang="en-US" altLang="zh-CN" sz="2000" b="1" dirty="0"/>
              <a:t>;</a:t>
            </a:r>
          </a:p>
          <a:p>
            <a:pPr eaLnBrk="1" hangingPunct="1">
              <a:lnSpc>
                <a:spcPct val="80000"/>
              </a:lnSpc>
              <a:buFontTx/>
              <a:buNone/>
            </a:pPr>
            <a:r>
              <a:rPr lang="en-US" altLang="zh-CN" sz="2000" b="1" dirty="0"/>
              <a:t>}</a:t>
            </a:r>
            <a:endParaRPr lang="zh-CN" altLang="en-US" sz="2000" b="1" dirty="0"/>
          </a:p>
        </p:txBody>
      </p:sp>
      <p:sp>
        <p:nvSpPr>
          <p:cNvPr id="2" name="对话气泡: 矩形 1"/>
          <p:cNvSpPr/>
          <p:nvPr/>
        </p:nvSpPr>
        <p:spPr>
          <a:xfrm>
            <a:off x="4569726" y="1916832"/>
            <a:ext cx="3507825" cy="1872208"/>
          </a:xfrm>
          <a:prstGeom prst="wedgeRectCallout">
            <a:avLst>
              <a:gd name="adj1" fmla="val -64989"/>
              <a:gd name="adj2" fmla="val 856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b="1" dirty="0">
                <a:solidFill>
                  <a:schemeClr val="tx1"/>
                </a:solidFill>
              </a:rPr>
              <a:t>程序运行结果如下：</a:t>
            </a:r>
          </a:p>
          <a:p>
            <a:r>
              <a:rPr lang="en-US" altLang="zh-CN" sz="2000" b="1" dirty="0">
                <a:solidFill>
                  <a:schemeClr val="tx1"/>
                </a:solidFill>
              </a:rPr>
              <a:t>2</a:t>
            </a:r>
            <a:r>
              <a:rPr lang="zh-CN" altLang="zh-CN" sz="2000" b="1" dirty="0">
                <a:solidFill>
                  <a:schemeClr val="tx1"/>
                </a:solidFill>
              </a:rPr>
              <a:t>，</a:t>
            </a:r>
            <a:r>
              <a:rPr lang="en-US" altLang="zh-CN" sz="2000" b="1" dirty="0">
                <a:solidFill>
                  <a:schemeClr val="tx1"/>
                </a:solidFill>
              </a:rPr>
              <a:t>3   </a:t>
            </a:r>
            <a:r>
              <a:rPr lang="zh-CN" altLang="zh-CN" sz="2000" b="1" dirty="0">
                <a:solidFill>
                  <a:schemeClr val="tx1"/>
                </a:solidFill>
              </a:rPr>
              <a:t>的最小值是：</a:t>
            </a:r>
            <a:r>
              <a:rPr lang="en-US" altLang="zh-CN" sz="2000" b="1" dirty="0">
                <a:solidFill>
                  <a:schemeClr val="tx1"/>
                </a:solidFill>
              </a:rPr>
              <a:t>2</a:t>
            </a:r>
            <a:endParaRPr lang="zh-CN" altLang="zh-CN" sz="2000" b="1" dirty="0">
              <a:solidFill>
                <a:schemeClr val="tx1"/>
              </a:solidFill>
            </a:endParaRPr>
          </a:p>
          <a:p>
            <a:r>
              <a:rPr lang="en-US" altLang="zh-CN" sz="2000" b="1" dirty="0">
                <a:solidFill>
                  <a:schemeClr val="tx1"/>
                </a:solidFill>
              </a:rPr>
              <a:t>2</a:t>
            </a:r>
            <a:r>
              <a:rPr lang="zh-CN" altLang="zh-CN" sz="2000" b="1" dirty="0">
                <a:solidFill>
                  <a:schemeClr val="tx1"/>
                </a:solidFill>
              </a:rPr>
              <a:t>，</a:t>
            </a:r>
            <a:r>
              <a:rPr lang="en-US" altLang="zh-CN" sz="2000" b="1" dirty="0">
                <a:solidFill>
                  <a:schemeClr val="tx1"/>
                </a:solidFill>
              </a:rPr>
              <a:t>3.4  </a:t>
            </a:r>
            <a:r>
              <a:rPr lang="zh-CN" altLang="zh-CN" sz="2000" b="1" dirty="0">
                <a:solidFill>
                  <a:schemeClr val="tx1"/>
                </a:solidFill>
              </a:rPr>
              <a:t>的最小值是：</a:t>
            </a:r>
            <a:r>
              <a:rPr lang="en-US" altLang="zh-CN" sz="2000" b="1" dirty="0">
                <a:solidFill>
                  <a:schemeClr val="tx1"/>
                </a:solidFill>
              </a:rPr>
              <a:t>2</a:t>
            </a:r>
            <a:endParaRPr lang="zh-CN" altLang="zh-CN" sz="2000" b="1" dirty="0">
              <a:solidFill>
                <a:schemeClr val="tx1"/>
              </a:solidFill>
            </a:endParaRPr>
          </a:p>
          <a:p>
            <a:r>
              <a:rPr lang="en-US" altLang="zh-CN" sz="2000" b="1" dirty="0">
                <a:solidFill>
                  <a:schemeClr val="tx1"/>
                </a:solidFill>
              </a:rPr>
              <a:t>'a'</a:t>
            </a:r>
            <a:r>
              <a:rPr lang="zh-CN" altLang="zh-CN" sz="2000" b="1" dirty="0">
                <a:solidFill>
                  <a:schemeClr val="tx1"/>
                </a:solidFill>
              </a:rPr>
              <a:t>，</a:t>
            </a:r>
            <a:r>
              <a:rPr lang="en-US" altLang="zh-CN" sz="2000" b="1" dirty="0">
                <a:solidFill>
                  <a:schemeClr val="tx1"/>
                </a:solidFill>
              </a:rPr>
              <a:t>'b' </a:t>
            </a:r>
            <a:r>
              <a:rPr lang="zh-CN" altLang="zh-CN" sz="2000" b="1" dirty="0">
                <a:solidFill>
                  <a:schemeClr val="tx1"/>
                </a:solidFill>
              </a:rPr>
              <a:t>的最小值是：</a:t>
            </a:r>
            <a:r>
              <a:rPr lang="en-US" altLang="zh-CN" sz="2000" b="1" dirty="0">
                <a:solidFill>
                  <a:schemeClr val="tx1"/>
                </a:solidFill>
              </a:rPr>
              <a:t>a</a:t>
            </a:r>
            <a:endParaRPr lang="zh-CN" altLang="zh-CN" sz="2000" b="1" dirty="0">
              <a:solidFill>
                <a:schemeClr val="tx1"/>
              </a:solidFill>
            </a:endParaRPr>
          </a:p>
          <a:p>
            <a:r>
              <a:rPr lang="en-US" altLang="zh-CN" sz="2000" b="1" dirty="0">
                <a:solidFill>
                  <a:schemeClr val="tx1"/>
                </a:solidFill>
              </a:rPr>
              <a:t>2.3</a:t>
            </a:r>
            <a:r>
              <a:rPr lang="zh-CN" altLang="zh-CN" sz="2000" b="1" dirty="0">
                <a:solidFill>
                  <a:schemeClr val="tx1"/>
                </a:solidFill>
              </a:rPr>
              <a:t>，</a:t>
            </a:r>
            <a:r>
              <a:rPr lang="en-US" altLang="zh-CN" sz="2000" b="1" dirty="0">
                <a:solidFill>
                  <a:schemeClr val="tx1"/>
                </a:solidFill>
              </a:rPr>
              <a:t>3.2 </a:t>
            </a:r>
            <a:r>
              <a:rPr lang="zh-CN" altLang="zh-CN" sz="2000" b="1" dirty="0">
                <a:solidFill>
                  <a:schemeClr val="tx1"/>
                </a:solidFill>
              </a:rPr>
              <a:t>的最小值是：</a:t>
            </a:r>
            <a:r>
              <a:rPr lang="en-US" altLang="zh-CN" sz="2000" b="1" dirty="0">
                <a:solidFill>
                  <a:schemeClr val="tx1"/>
                </a:solidFill>
              </a:rPr>
              <a:t>2.3</a:t>
            </a:r>
            <a:endParaRPr lang="zh-CN" altLang="zh-CN" sz="2000" b="1" dirty="0">
              <a:solidFill>
                <a:schemeClr val="tx1"/>
              </a:solidFill>
            </a:endParaRPr>
          </a:p>
        </p:txBody>
      </p:sp>
    </p:spTree>
    <p:extLst>
      <p:ext uri="{BB962C8B-B14F-4D97-AF65-F5344CB8AC3E}">
        <p14:creationId xmlns:p14="http://schemas.microsoft.com/office/powerpoint/2010/main" val="314178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 calcmode="lin" valueType="num">
                                      <p:cBhvr additive="base">
                                        <p:cTn id="7"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anim calcmode="lin" valueType="num">
                                      <p:cBhvr additive="base">
                                        <p:cTn id="11"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9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anim calcmode="lin" valueType="num">
                                      <p:cBhvr additive="base">
                                        <p:cTn id="15"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291">
                                            <p:txEl>
                                              <p:pRg st="4" end="4"/>
                                            </p:txEl>
                                          </p:spTgt>
                                        </p:tgtEl>
                                        <p:attrNameLst>
                                          <p:attrName>style.visibility</p:attrName>
                                        </p:attrNameLst>
                                      </p:cBhvr>
                                      <p:to>
                                        <p:strVal val="visible"/>
                                      </p:to>
                                    </p:set>
                                    <p:anim calcmode="lin" valueType="num">
                                      <p:cBhvr additive="base">
                                        <p:cTn id="21"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1">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91">
                                            <p:txEl>
                                              <p:pRg st="5" end="5"/>
                                            </p:txEl>
                                          </p:spTgt>
                                        </p:tgtEl>
                                        <p:attrNameLst>
                                          <p:attrName>style.visibility</p:attrName>
                                        </p:attrNameLst>
                                      </p:cBhvr>
                                      <p:to>
                                        <p:strVal val="visible"/>
                                      </p:to>
                                    </p:set>
                                    <p:anim calcmode="lin" valueType="num">
                                      <p:cBhvr additive="base">
                                        <p:cTn id="25"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291">
                                            <p:txEl>
                                              <p:pRg st="6" end="6"/>
                                            </p:txEl>
                                          </p:spTgt>
                                        </p:tgtEl>
                                        <p:attrNameLst>
                                          <p:attrName>style.visibility</p:attrName>
                                        </p:attrNameLst>
                                      </p:cBhvr>
                                      <p:to>
                                        <p:strVal val="visible"/>
                                      </p:to>
                                    </p:set>
                                    <p:anim calcmode="lin" valueType="num">
                                      <p:cBhvr additive="base">
                                        <p:cTn id="29" dur="5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91">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291">
                                            <p:txEl>
                                              <p:pRg st="7" end="7"/>
                                            </p:txEl>
                                          </p:spTgt>
                                        </p:tgtEl>
                                        <p:attrNameLst>
                                          <p:attrName>style.visibility</p:attrName>
                                        </p:attrNameLst>
                                      </p:cBhvr>
                                      <p:to>
                                        <p:strVal val="visible"/>
                                      </p:to>
                                    </p:set>
                                    <p:anim calcmode="lin" valueType="num">
                                      <p:cBhvr additive="base">
                                        <p:cTn id="33" dur="500" fill="hold"/>
                                        <p:tgtEl>
                                          <p:spTgt spid="12291">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29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2291">
                                            <p:txEl>
                                              <p:pRg st="8" end="8"/>
                                            </p:txEl>
                                          </p:spTgt>
                                        </p:tgtEl>
                                        <p:attrNameLst>
                                          <p:attrName>style.visibility</p:attrName>
                                        </p:attrNameLst>
                                      </p:cBhvr>
                                      <p:to>
                                        <p:strVal val="visible"/>
                                      </p:to>
                                    </p:set>
                                    <p:anim calcmode="lin" valueType="num">
                                      <p:cBhvr additive="base">
                                        <p:cTn id="39" dur="500" fill="hold"/>
                                        <p:tgtEl>
                                          <p:spTgt spid="12291">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291">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2291">
                                            <p:txEl>
                                              <p:pRg st="9" end="9"/>
                                            </p:txEl>
                                          </p:spTgt>
                                        </p:tgtEl>
                                        <p:attrNameLst>
                                          <p:attrName>style.visibility</p:attrName>
                                        </p:attrNameLst>
                                      </p:cBhvr>
                                      <p:to>
                                        <p:strVal val="visible"/>
                                      </p:to>
                                    </p:set>
                                    <p:anim calcmode="lin" valueType="num">
                                      <p:cBhvr additive="base">
                                        <p:cTn id="43" dur="500" fill="hold"/>
                                        <p:tgtEl>
                                          <p:spTgt spid="1229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291">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291">
                                            <p:txEl>
                                              <p:pRg st="10" end="10"/>
                                            </p:txEl>
                                          </p:spTgt>
                                        </p:tgtEl>
                                        <p:attrNameLst>
                                          <p:attrName>style.visibility</p:attrName>
                                        </p:attrNameLst>
                                      </p:cBhvr>
                                      <p:to>
                                        <p:strVal val="visible"/>
                                      </p:to>
                                    </p:set>
                                    <p:anim calcmode="lin" valueType="num">
                                      <p:cBhvr additive="base">
                                        <p:cTn id="47" dur="500" fill="hold"/>
                                        <p:tgtEl>
                                          <p:spTgt spid="12291">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29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2291">
                                            <p:txEl>
                                              <p:pRg st="11" end="11"/>
                                            </p:txEl>
                                          </p:spTgt>
                                        </p:tgtEl>
                                        <p:attrNameLst>
                                          <p:attrName>style.visibility</p:attrName>
                                        </p:attrNameLst>
                                      </p:cBhvr>
                                      <p:to>
                                        <p:strVal val="visible"/>
                                      </p:to>
                                    </p:set>
                                    <p:animEffect transition="in" filter="fade">
                                      <p:cBhvr>
                                        <p:cTn id="53" dur="1000"/>
                                        <p:tgtEl>
                                          <p:spTgt spid="12291">
                                            <p:txEl>
                                              <p:pRg st="11" end="11"/>
                                            </p:txEl>
                                          </p:spTgt>
                                        </p:tgtEl>
                                      </p:cBhvr>
                                    </p:animEffect>
                                    <p:anim calcmode="lin" valueType="num">
                                      <p:cBhvr>
                                        <p:cTn id="54" dur="1000" fill="hold"/>
                                        <p:tgtEl>
                                          <p:spTgt spid="12291">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12291">
                                            <p:txEl>
                                              <p:pRg st="11" end="11"/>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2291">
                                            <p:txEl>
                                              <p:pRg st="12" end="12"/>
                                            </p:txEl>
                                          </p:spTgt>
                                        </p:tgtEl>
                                        <p:attrNameLst>
                                          <p:attrName>style.visibility</p:attrName>
                                        </p:attrNameLst>
                                      </p:cBhvr>
                                      <p:to>
                                        <p:strVal val="visible"/>
                                      </p:to>
                                    </p:set>
                                    <p:animEffect transition="in" filter="fade">
                                      <p:cBhvr>
                                        <p:cTn id="58" dur="1000"/>
                                        <p:tgtEl>
                                          <p:spTgt spid="12291">
                                            <p:txEl>
                                              <p:pRg st="12" end="12"/>
                                            </p:txEl>
                                          </p:spTgt>
                                        </p:tgtEl>
                                      </p:cBhvr>
                                    </p:animEffect>
                                    <p:anim calcmode="lin" valueType="num">
                                      <p:cBhvr>
                                        <p:cTn id="59" dur="1000" fill="hold"/>
                                        <p:tgtEl>
                                          <p:spTgt spid="12291">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12291">
                                            <p:txEl>
                                              <p:pRg st="12" end="12"/>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2291">
                                            <p:txEl>
                                              <p:pRg st="13" end="13"/>
                                            </p:txEl>
                                          </p:spTgt>
                                        </p:tgtEl>
                                        <p:attrNameLst>
                                          <p:attrName>style.visibility</p:attrName>
                                        </p:attrNameLst>
                                      </p:cBhvr>
                                      <p:to>
                                        <p:strVal val="visible"/>
                                      </p:to>
                                    </p:set>
                                    <p:animEffect transition="in" filter="fade">
                                      <p:cBhvr>
                                        <p:cTn id="63" dur="1000"/>
                                        <p:tgtEl>
                                          <p:spTgt spid="12291">
                                            <p:txEl>
                                              <p:pRg st="13" end="13"/>
                                            </p:txEl>
                                          </p:spTgt>
                                        </p:tgtEl>
                                      </p:cBhvr>
                                    </p:animEffect>
                                    <p:anim calcmode="lin" valueType="num">
                                      <p:cBhvr>
                                        <p:cTn id="64" dur="1000" fill="hold"/>
                                        <p:tgtEl>
                                          <p:spTgt spid="12291">
                                            <p:txEl>
                                              <p:pRg st="13" end="13"/>
                                            </p:txEl>
                                          </p:spTgt>
                                        </p:tgtEl>
                                        <p:attrNameLst>
                                          <p:attrName>ppt_x</p:attrName>
                                        </p:attrNameLst>
                                      </p:cBhvr>
                                      <p:tavLst>
                                        <p:tav tm="0">
                                          <p:val>
                                            <p:strVal val="#ppt_x"/>
                                          </p:val>
                                        </p:tav>
                                        <p:tav tm="100000">
                                          <p:val>
                                            <p:strVal val="#ppt_x"/>
                                          </p:val>
                                        </p:tav>
                                      </p:tavLst>
                                    </p:anim>
                                    <p:anim calcmode="lin" valueType="num">
                                      <p:cBhvr>
                                        <p:cTn id="65" dur="1000" fill="hold"/>
                                        <p:tgtEl>
                                          <p:spTgt spid="12291">
                                            <p:txEl>
                                              <p:pRg st="13" end="13"/>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2291">
                                            <p:txEl>
                                              <p:pRg st="14" end="14"/>
                                            </p:txEl>
                                          </p:spTgt>
                                        </p:tgtEl>
                                        <p:attrNameLst>
                                          <p:attrName>style.visibility</p:attrName>
                                        </p:attrNameLst>
                                      </p:cBhvr>
                                      <p:to>
                                        <p:strVal val="visible"/>
                                      </p:to>
                                    </p:set>
                                    <p:animEffect transition="in" filter="fade">
                                      <p:cBhvr>
                                        <p:cTn id="68" dur="1000"/>
                                        <p:tgtEl>
                                          <p:spTgt spid="12291">
                                            <p:txEl>
                                              <p:pRg st="14" end="14"/>
                                            </p:txEl>
                                          </p:spTgt>
                                        </p:tgtEl>
                                      </p:cBhvr>
                                    </p:animEffect>
                                    <p:anim calcmode="lin" valueType="num">
                                      <p:cBhvr>
                                        <p:cTn id="69" dur="1000" fill="hold"/>
                                        <p:tgtEl>
                                          <p:spTgt spid="12291">
                                            <p:txEl>
                                              <p:pRg st="14" end="14"/>
                                            </p:txEl>
                                          </p:spTgt>
                                        </p:tgtEl>
                                        <p:attrNameLst>
                                          <p:attrName>ppt_x</p:attrName>
                                        </p:attrNameLst>
                                      </p:cBhvr>
                                      <p:tavLst>
                                        <p:tav tm="0">
                                          <p:val>
                                            <p:strVal val="#ppt_x"/>
                                          </p:val>
                                        </p:tav>
                                        <p:tav tm="100000">
                                          <p:val>
                                            <p:strVal val="#ppt_x"/>
                                          </p:val>
                                        </p:tav>
                                      </p:tavLst>
                                    </p:anim>
                                    <p:anim calcmode="lin" valueType="num">
                                      <p:cBhvr>
                                        <p:cTn id="70" dur="1000" fill="hold"/>
                                        <p:tgtEl>
                                          <p:spTgt spid="12291">
                                            <p:txEl>
                                              <p:pRg st="14" end="14"/>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12291">
                                            <p:txEl>
                                              <p:pRg st="15" end="15"/>
                                            </p:txEl>
                                          </p:spTgt>
                                        </p:tgtEl>
                                        <p:attrNameLst>
                                          <p:attrName>style.visibility</p:attrName>
                                        </p:attrNameLst>
                                      </p:cBhvr>
                                      <p:to>
                                        <p:strVal val="visible"/>
                                      </p:to>
                                    </p:set>
                                    <p:animEffect transition="in" filter="fade">
                                      <p:cBhvr>
                                        <p:cTn id="73" dur="1000"/>
                                        <p:tgtEl>
                                          <p:spTgt spid="12291">
                                            <p:txEl>
                                              <p:pRg st="15" end="15"/>
                                            </p:txEl>
                                          </p:spTgt>
                                        </p:tgtEl>
                                      </p:cBhvr>
                                    </p:animEffect>
                                    <p:anim calcmode="lin" valueType="num">
                                      <p:cBhvr>
                                        <p:cTn id="74" dur="1000" fill="hold"/>
                                        <p:tgtEl>
                                          <p:spTgt spid="12291">
                                            <p:txEl>
                                              <p:pRg st="15" end="15"/>
                                            </p:txEl>
                                          </p:spTgt>
                                        </p:tgtEl>
                                        <p:attrNameLst>
                                          <p:attrName>ppt_x</p:attrName>
                                        </p:attrNameLst>
                                      </p:cBhvr>
                                      <p:tavLst>
                                        <p:tav tm="0">
                                          <p:val>
                                            <p:strVal val="#ppt_x"/>
                                          </p:val>
                                        </p:tav>
                                        <p:tav tm="100000">
                                          <p:val>
                                            <p:strVal val="#ppt_x"/>
                                          </p:val>
                                        </p:tav>
                                      </p:tavLst>
                                    </p:anim>
                                    <p:anim calcmode="lin" valueType="num">
                                      <p:cBhvr>
                                        <p:cTn id="75" dur="1000" fill="hold"/>
                                        <p:tgtEl>
                                          <p:spTgt spid="12291">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wipe(down)">
                                      <p:cBhvr>
                                        <p:cTn id="8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默认设计模板">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默认设计模板">
      <a:majorFont>
        <a:latin typeface="Arial"/>
        <a:ea typeface="宋体"/>
        <a:cs typeface=""/>
      </a:majorFont>
      <a:minorFont>
        <a:latin typeface="Arial"/>
        <a:ea typeface="宋体"/>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7116</TotalTime>
  <Words>4421</Words>
  <Application>Microsoft Office PowerPoint</Application>
  <PresentationFormat>全屏显示(4:3)</PresentationFormat>
  <Paragraphs>635</Paragraphs>
  <Slides>48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48</vt:i4>
      </vt:variant>
    </vt:vector>
  </HeadingPairs>
  <TitlesOfParts>
    <vt:vector size="52" baseType="lpstr">
      <vt:lpstr>宋体</vt:lpstr>
      <vt:lpstr>Arial</vt:lpstr>
      <vt:lpstr>Times New Roman</vt:lpstr>
      <vt:lpstr>默认设计模板</vt:lpstr>
      <vt:lpstr>第7章  模板与STL</vt:lpstr>
      <vt:lpstr>7.1  模板的概念</vt:lpstr>
      <vt:lpstr>7.1  模板的概念</vt:lpstr>
      <vt:lpstr>7.1  模板的概念</vt:lpstr>
      <vt:lpstr>7.1  模板的概念</vt:lpstr>
      <vt:lpstr>7.1  模板的概念</vt:lpstr>
      <vt:lpstr>7.2  函数模板与模板函数</vt:lpstr>
      <vt:lpstr>7.2.1  函数模板的定义</vt:lpstr>
      <vt:lpstr>7.2.1   函数模板的定义</vt:lpstr>
      <vt:lpstr>7.2.1  函数模板的定义</vt:lpstr>
      <vt:lpstr>7.2.1  函数模板的定义</vt:lpstr>
      <vt:lpstr>7.2.2  函数模板的实例化</vt:lpstr>
      <vt:lpstr>7.2.2  函数模板的实例化</vt:lpstr>
      <vt:lpstr>7.2.2  函数模板的实例化</vt:lpstr>
      <vt:lpstr>7.2.2  函数模板的实例化</vt:lpstr>
      <vt:lpstr>7.2.2  函数模板的实例化</vt:lpstr>
      <vt:lpstr>7.2.3  模板参数</vt:lpstr>
      <vt:lpstr>7.2.3  模板参数</vt:lpstr>
      <vt:lpstr>PowerPoint 演示文稿</vt:lpstr>
      <vt:lpstr>7.2.3  模板参数</vt:lpstr>
      <vt:lpstr>7.2.3  模板参数</vt:lpstr>
      <vt:lpstr>7.3  类模板</vt:lpstr>
      <vt:lpstr>7.3.2  类模板的定义</vt:lpstr>
      <vt:lpstr>7.3.2  类模板的定义</vt:lpstr>
      <vt:lpstr>7.3.2  类模板的定义</vt:lpstr>
      <vt:lpstr>PowerPoint 演示文稿</vt:lpstr>
      <vt:lpstr>7.3.3  类模板实例化</vt:lpstr>
      <vt:lpstr>7.3.3  类模板实例化</vt:lpstr>
      <vt:lpstr>Stack模板能够实例化出无穷多的模板类</vt:lpstr>
      <vt:lpstr>7.3.4  类模板的使用</vt:lpstr>
      <vt:lpstr>7.3.4  类模板的使用</vt:lpstr>
      <vt:lpstr>7.4  模板设计中的几个独特问题</vt:lpstr>
      <vt:lpstr>7.4.2  默认模板实参(C++11)  </vt:lpstr>
      <vt:lpstr>7.4.2  默认模板实参(C++11)</vt:lpstr>
      <vt:lpstr>7.4.3  成员模板</vt:lpstr>
      <vt:lpstr>7.4.3  成员模板</vt:lpstr>
      <vt:lpstr>7.4.4  可变参数函数模板(C++11)</vt:lpstr>
      <vt:lpstr>7.4.4  可变参数函数模板(C++11)</vt:lpstr>
      <vt:lpstr>7.4.4  可变参数函数模板(C++11)</vt:lpstr>
      <vt:lpstr>7.4.4  可变参数函数模板(C++11)</vt:lpstr>
      <vt:lpstr>7.4.5  模板重载、特化、非模板函数及调用次序</vt:lpstr>
      <vt:lpstr>7.4.5  模板重载、特化、非模板函数及调用次序</vt:lpstr>
      <vt:lpstr>7.4.5  模板重载、特化、非模板函数及调用次序</vt:lpstr>
      <vt:lpstr>7.4.5  模板重载、特化、非模板函数及调用次序</vt:lpstr>
      <vt:lpstr>7.4.5  模板重载、特化、非模板函数及调用次序</vt:lpstr>
      <vt:lpstr>7.4.5  模板重载、特化、非模板函数及调用次序</vt:lpstr>
      <vt:lpstr>7.4.5  模板重载、特化、非模板函数及调用次序</vt:lpstr>
      <vt:lpstr>7.4.5  模板重载、特化、非模板函数及调用次序</vt:lpstr>
    </vt:vector>
  </TitlesOfParts>
  <Company>cq</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C++.NET程序设计</dc:title>
  <dc:creator>dk</dc:creator>
  <cp:lastModifiedBy>jnuzxg@163.com</cp:lastModifiedBy>
  <cp:revision>490</cp:revision>
  <dcterms:created xsi:type="dcterms:W3CDTF">2009-10-08T06:48:42Z</dcterms:created>
  <dcterms:modified xsi:type="dcterms:W3CDTF">2019-02-22T14:18:16Z</dcterms:modified>
</cp:coreProperties>
</file>