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2" r:id="rId3"/>
    <p:sldId id="263" r:id="rId4"/>
    <p:sldId id="264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97" r:id="rId15"/>
    <p:sldId id="298" r:id="rId16"/>
    <p:sldId id="276" r:id="rId17"/>
    <p:sldId id="299" r:id="rId18"/>
    <p:sldId id="300" r:id="rId19"/>
    <p:sldId id="282" r:id="rId20"/>
    <p:sldId id="283" r:id="rId21"/>
    <p:sldId id="284" r:id="rId22"/>
    <p:sldId id="286" r:id="rId23"/>
    <p:sldId id="287" r:id="rId24"/>
    <p:sldId id="289" r:id="rId25"/>
    <p:sldId id="290" r:id="rId26"/>
    <p:sldId id="292" r:id="rId27"/>
    <p:sldId id="293" r:id="rId28"/>
    <p:sldId id="295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FF33"/>
    <a:srgbClr val="FF0000"/>
    <a:srgbClr val="C2FABA"/>
    <a:srgbClr val="CF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 autoAdjust="0"/>
    <p:restoredTop sz="94414" autoAdjust="0"/>
  </p:normalViewPr>
  <p:slideViewPr>
    <p:cSldViewPr>
      <p:cViewPr varScale="1">
        <p:scale>
          <a:sx n="81" d="100"/>
          <a:sy n="81" d="100"/>
        </p:scale>
        <p:origin x="1114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E8BCEA-46BE-448A-9746-FE7AF58E2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05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6B98-863F-4B68-8BDC-2A6AF35ED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826F-F70C-4749-9B4F-F4613F725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F18D-FB35-4695-88D8-DA9D088BB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0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3"/>
            <a:ext cx="8229600" cy="6910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94" y="1005030"/>
            <a:ext cx="8623212" cy="52684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D3FF1-025B-425A-B8A5-791CF3826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874" y="884867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EB6D-0470-4FBC-99DD-6E0E6F42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64D78-F55F-4E30-920B-E1B4B28D9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53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59F1-88B1-452F-BF5B-90F86D7D6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4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39A73-1004-4ADE-A0D7-5D34AA7145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80728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EE69-5578-4511-B1C7-685AFDFB4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1520" y="764704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D4C6-D9D2-4988-B00B-37E7811B9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4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0F71A-2627-4F73-91A7-585441724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8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9EABF6-9DF0-425C-8AB4-6D6A6A5E9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642350" cy="83671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第</a:t>
            </a:r>
            <a:r>
              <a:rPr lang="en-US" altLang="zh-CN" sz="3600" b="1" dirty="0">
                <a:solidFill>
                  <a:srgbClr val="C00000"/>
                </a:solidFill>
              </a:rPr>
              <a:t>8</a:t>
            </a:r>
            <a:r>
              <a:rPr lang="zh-CN" altLang="en-US" sz="3600" b="1" dirty="0">
                <a:solidFill>
                  <a:srgbClr val="C00000"/>
                </a:solidFill>
              </a:rPr>
              <a:t>章  异常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640960" cy="4357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 dirty="0"/>
              <a:t>C++</a:t>
            </a:r>
            <a:r>
              <a:rPr lang="zh-CN" altLang="en-US" sz="2800" b="1" dirty="0"/>
              <a:t>的异常处理机制能将异常检测与异常处理分离开来，当异常发生时能自动调用异常处理程序进行错误处理。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dirty="0"/>
              <a:t>异常处理机制增加了程序的清晰性和可读性，使程序员能够编写出</a:t>
            </a:r>
            <a:r>
              <a:rPr lang="zh-CN" altLang="en-US" sz="2800" b="1" dirty="0">
                <a:solidFill>
                  <a:srgbClr val="FF0000"/>
                </a:solidFill>
              </a:rPr>
              <a:t>清晰、健壮、容错</a:t>
            </a:r>
            <a:r>
              <a:rPr lang="zh-CN" altLang="en-US" sz="2800" b="1" dirty="0"/>
              <a:t>能力更强的程序，适用于大型软件开发。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dirty="0"/>
              <a:t>本章主要介绍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异常处理的语言机制，包括异常的</a:t>
            </a:r>
            <a:r>
              <a:rPr lang="zh-CN" altLang="en-US" sz="2800" b="1" dirty="0">
                <a:solidFill>
                  <a:srgbClr val="FF0000"/>
                </a:solidFill>
              </a:rPr>
              <a:t>结构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捕捉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处理</a:t>
            </a:r>
            <a:r>
              <a:rPr lang="zh-CN" altLang="en-US" sz="2800" b="1" dirty="0"/>
              <a:t>，以及</a:t>
            </a:r>
            <a:r>
              <a:rPr lang="zh-CN" altLang="en-US" sz="2800" b="1" dirty="0">
                <a:solidFill>
                  <a:srgbClr val="FF0000"/>
                </a:solidFill>
              </a:rPr>
              <a:t>异常类。</a:t>
            </a:r>
            <a:endParaRPr lang="en-US" altLang="zh-CN" sz="28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7724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8.2.2  </a:t>
            </a:r>
            <a:r>
              <a:rPr lang="zh-CN" altLang="en-US" sz="3600" b="1" dirty="0">
                <a:solidFill>
                  <a:srgbClr val="C00000"/>
                </a:solidFill>
              </a:rPr>
              <a:t>异常捕获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5"/>
            <a:ext cx="8712968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异常捕获由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完成，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必须紧跟在与之对应的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块后面。如果异常被某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捕获，程序将执行该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块中的代码，之后将继续执行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块后面的语句；</a:t>
            </a:r>
            <a:endParaRPr lang="en-US" altLang="zh-CN" sz="24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如果异常不能被任何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块捕获，它将被传递给系统的异常处理模块，程序将被系统异常处理模块终止。</a:t>
            </a:r>
            <a:endParaRPr lang="zh-CN" altLang="en-US" sz="2400" dirty="0"/>
          </a:p>
          <a:p>
            <a:pPr eaLnBrk="1" hangingPunct="1">
              <a:spcBef>
                <a:spcPts val="1200"/>
              </a:spcBef>
            </a:pPr>
            <a:r>
              <a:rPr lang="en-US" altLang="zh-CN" sz="2400" b="1" dirty="0"/>
              <a:t>catch</a:t>
            </a:r>
            <a:r>
              <a:rPr lang="zh-CN" altLang="en-US" sz="2400" b="1" dirty="0"/>
              <a:t>根据异常的数据类型捕获异常，如果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参数表中异常声明的数据类型与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抛出的异常的数据类型相同，该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块将捕获异常。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注意：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在进行异常数据类型的匹配时，不会进行数据类型的默认转换，只有与异常的数据类型精确匹配的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块才会被执行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04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</a:rPr>
              <a:t>8.2.2  </a:t>
            </a:r>
            <a:r>
              <a:rPr lang="zh-CN" altLang="en-US" sz="3600" b="1">
                <a:solidFill>
                  <a:srgbClr val="C00000"/>
                </a:solidFill>
              </a:rPr>
              <a:t>异常捕获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292" y="1124744"/>
            <a:ext cx="8656196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8-2】  catch</a:t>
            </a:r>
            <a:r>
              <a:rPr lang="zh-CN" altLang="en-US" sz="2400" b="1" dirty="0">
                <a:solidFill>
                  <a:srgbClr val="0000CC"/>
                </a:solidFill>
              </a:rPr>
              <a:t>捕获异常时，不会进行数据类型的默认转换。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&lt;&lt;"1--</a:t>
            </a:r>
            <a:r>
              <a:rPr lang="en-US" altLang="zh-CN" sz="2000" b="1" dirty="0" err="1"/>
              <a:t>befroe</a:t>
            </a:r>
            <a:r>
              <a:rPr lang="en-US" altLang="zh-CN" sz="2000" b="1" dirty="0"/>
              <a:t> try block..."&lt;&lt;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&lt;&lt;"2--Inside try block..."&lt;&lt;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throw 10;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&lt;&lt;"3--After throw ...."&lt;&lt;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catch(double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) { </a:t>
            </a:r>
            <a:r>
              <a:rPr lang="en-US" altLang="zh-CN" sz="2000" b="1" dirty="0"/>
              <a:t>		//</a:t>
            </a:r>
            <a:r>
              <a:rPr lang="zh-CN" altLang="en-US" sz="2000" b="1" dirty="0"/>
              <a:t>仅此与例</a:t>
            </a:r>
            <a:r>
              <a:rPr lang="en-US" altLang="zh-CN" sz="2000" b="1" dirty="0"/>
              <a:t>8.1</a:t>
            </a:r>
            <a:r>
              <a:rPr lang="zh-CN" altLang="en-US" sz="2000" b="1" dirty="0"/>
              <a:t>不同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&lt;&lt;"4--In catch block1 .. an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type is.."&lt;&lt;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&lt;&lt;"5--After Catch...";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" name="矩形标注 1"/>
          <p:cNvSpPr/>
          <p:nvPr/>
        </p:nvSpPr>
        <p:spPr>
          <a:xfrm>
            <a:off x="4067944" y="5517232"/>
            <a:ext cx="3600400" cy="1161129"/>
          </a:xfrm>
          <a:prstGeom prst="wedgeRectCallout">
            <a:avLst>
              <a:gd name="adj1" fmla="val -43269"/>
              <a:gd name="adj2" fmla="val -10774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程序运行结果如下：</a:t>
            </a:r>
            <a:endParaRPr lang="en-US" altLang="zh-C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1—before try block…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2—Inside try block…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Abnormal program termination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8.3  </a:t>
            </a:r>
            <a:r>
              <a:rPr lang="zh-CN" altLang="en-US" sz="3600" b="1" dirty="0">
                <a:solidFill>
                  <a:srgbClr val="C00000"/>
                </a:solidFill>
              </a:rPr>
              <a:t>异常与函数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95"/>
            <a:ext cx="8874276" cy="594920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8.3.1  </a:t>
            </a:r>
            <a:r>
              <a:rPr lang="zh-CN" altLang="en-US" sz="2400" b="1" dirty="0">
                <a:solidFill>
                  <a:srgbClr val="0000CC"/>
                </a:solidFill>
              </a:rPr>
              <a:t>在函数中处理异常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    </a:t>
            </a:r>
            <a:r>
              <a:rPr lang="zh-CN" altLang="en-US" sz="2000" b="1" dirty="0"/>
              <a:t>异常处理可以局部化为一个函数，即将处理异常的</a:t>
            </a:r>
            <a:r>
              <a:rPr lang="en-US" altLang="zh-CN" sz="2000" b="1" dirty="0"/>
              <a:t>try-throw-catch</a:t>
            </a:r>
            <a:r>
              <a:rPr lang="zh-CN" altLang="en-US" sz="2000" b="1" dirty="0"/>
              <a:t>结构置于函数中，每次进行该函数的调用时，异常将被重置。</a:t>
            </a:r>
          </a:p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8-3】  </a:t>
            </a:r>
            <a:r>
              <a:rPr lang="en-US" altLang="zh-CN" sz="2000" b="1" dirty="0" err="1">
                <a:solidFill>
                  <a:srgbClr val="0000CC"/>
                </a:solidFill>
              </a:rPr>
              <a:t>temperture</a:t>
            </a:r>
            <a:r>
              <a:rPr lang="zh-CN" altLang="en-US" sz="2000" b="1" dirty="0">
                <a:solidFill>
                  <a:srgbClr val="0000CC"/>
                </a:solidFill>
              </a:rPr>
              <a:t>是一个检测温度异常的函数，当温度达到冰点或沸点时产生异常。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temperature(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if(t==100) throw "</a:t>
            </a:r>
            <a:r>
              <a:rPr lang="zh-CN" altLang="en-US" sz="1600" b="1" dirty="0"/>
              <a:t>沸点！</a:t>
            </a:r>
            <a:r>
              <a:rPr lang="en-US" altLang="zh-CN" sz="1600" b="1" dirty="0"/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else if(t==0) throw "</a:t>
            </a:r>
            <a:r>
              <a:rPr lang="zh-CN" altLang="en-US" sz="1600" b="1" dirty="0"/>
              <a:t>冰点！</a:t>
            </a:r>
            <a:r>
              <a:rPr lang="en-US" altLang="zh-CN" sz="1600" b="1" dirty="0"/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else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&lt;&lt;"the temperature is OK..."&lt;&lt;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catch(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</a:t>
            </a:r>
            <a:r>
              <a:rPr lang="en-US" altLang="zh-CN" sz="1600" b="1" dirty="0" err="1"/>
              <a:t>temperatore</a:t>
            </a:r>
            <a:r>
              <a:rPr lang="en-US" altLang="zh-CN" sz="1600" b="1" dirty="0"/>
              <a:t>="&lt;&lt;x&lt;&lt;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catch(char *s){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&lt;&lt;s&lt;&lt;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temperature(0);					//L1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temperature(10);				//L2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temperature(100);				//L3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928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6091"/>
            <a:ext cx="7772400" cy="7921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8.3.2  </a:t>
            </a:r>
            <a:r>
              <a:rPr lang="zh-CN" altLang="en-US" sz="3600" b="1" dirty="0">
                <a:solidFill>
                  <a:srgbClr val="C00000"/>
                </a:solidFill>
              </a:rPr>
              <a:t>在函数调用中完成异常处理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424936" cy="540082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/>
              <a:t>将产生异常的程序代码放在一个函数中，将检测处理异常的函数代码放在另一个函数中，能让异常处理更具灵活性和实用性。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8-4】  </a:t>
            </a:r>
            <a:r>
              <a:rPr lang="zh-CN" altLang="en-US" sz="2000" b="1" dirty="0">
                <a:solidFill>
                  <a:srgbClr val="0000CC"/>
                </a:solidFill>
              </a:rPr>
              <a:t>异常处理从函数中独立出来，由调用函数完成。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temperature(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if(t==100)  throw "</a:t>
            </a:r>
            <a:r>
              <a:rPr lang="zh-CN" altLang="en-US" sz="1800" b="1" dirty="0"/>
              <a:t>沸点！</a:t>
            </a:r>
            <a:r>
              <a:rPr lang="en-US" altLang="zh-CN" sz="1800" b="1" dirty="0"/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else if(t==0)  throw "</a:t>
            </a:r>
            <a:r>
              <a:rPr lang="zh-CN" altLang="en-US" sz="1800" b="1" dirty="0"/>
              <a:t>冰点！</a:t>
            </a:r>
            <a:r>
              <a:rPr lang="en-US" altLang="zh-CN" sz="1800" b="1" dirty="0"/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else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&lt;&lt;"the temperature is ..."&lt;&lt;t&lt;&lt;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temperature(10);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temperature(50);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temperature(100);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catch(char *s){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&lt;&lt;s&lt;&lt;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598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9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05" y="260648"/>
            <a:ext cx="7772400" cy="5032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</a:rPr>
              <a:t>8.4  </a:t>
            </a:r>
            <a:r>
              <a:rPr lang="zh-CN" altLang="en-US" sz="3600" b="1">
                <a:solidFill>
                  <a:srgbClr val="C00000"/>
                </a:solidFill>
              </a:rPr>
              <a:t>异常处理的几种特殊情况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925" y="1124744"/>
            <a:ext cx="8640960" cy="5616624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1. </a:t>
            </a:r>
            <a:r>
              <a:rPr lang="en-US" altLang="zh-CN" sz="2400" b="1" dirty="0" err="1">
                <a:solidFill>
                  <a:srgbClr val="0000CC"/>
                </a:solidFill>
              </a:rPr>
              <a:t>noexcept</a:t>
            </a:r>
            <a:r>
              <a:rPr lang="zh-CN" altLang="en-US" sz="2400" b="1" dirty="0">
                <a:solidFill>
                  <a:srgbClr val="0000CC"/>
                </a:solidFill>
              </a:rPr>
              <a:t>异常说明</a:t>
            </a:r>
            <a:r>
              <a:rPr lang="en-US" altLang="zh-CN" sz="2400" b="1" dirty="0">
                <a:solidFill>
                  <a:srgbClr val="0000CC"/>
                </a:solidFill>
              </a:rPr>
              <a:t>(C++11)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b="1" dirty="0"/>
              <a:t>如果确定某个函数能够正常运行，不会产生任何问题，可以用</a:t>
            </a:r>
            <a:r>
              <a:rPr lang="en-US" altLang="zh-CN" sz="2000" b="1" dirty="0" err="1"/>
              <a:t>noexcept</a:t>
            </a:r>
            <a:r>
              <a:rPr lang="zh-CN" altLang="en-US" sz="2000" b="1" dirty="0"/>
              <a:t>声明它不会产生异常，形式如下：</a:t>
            </a:r>
            <a:endParaRPr lang="en-US" altLang="zh-CN" sz="2000" b="1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200" b="1" dirty="0"/>
              <a:t>		</a:t>
            </a:r>
            <a:r>
              <a:rPr lang="en-US" altLang="zh-CN" sz="1800" b="1" dirty="0" err="1"/>
              <a:t>rtype</a:t>
            </a:r>
            <a:r>
              <a:rPr lang="en-US" altLang="zh-CN" sz="1800" b="1" dirty="0"/>
              <a:t>  f( … )  </a:t>
            </a:r>
            <a:r>
              <a:rPr lang="en-US" altLang="zh-CN" sz="1800" b="1" dirty="0" err="1"/>
              <a:t>noexcept</a:t>
            </a:r>
            <a:r>
              <a:rPr lang="en-US" altLang="zh-CN" sz="1800" b="1" dirty="0"/>
              <a:t>{	</a:t>
            </a:r>
            <a:r>
              <a:rPr lang="en-US" altLang="zh-CN" sz="1800" b="1" dirty="0">
                <a:solidFill>
                  <a:srgbClr val="FF0000"/>
                </a:solidFill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</a:rPr>
              <a:t>不会抛出异常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	……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rtype</a:t>
            </a:r>
            <a:r>
              <a:rPr lang="en-US" altLang="zh-CN" sz="1800" b="1" dirty="0"/>
              <a:t> g( … ) {		</a:t>
            </a:r>
            <a:r>
              <a:rPr lang="en-US" altLang="zh-CN" sz="1800" b="1" dirty="0">
                <a:solidFill>
                  <a:srgbClr val="FF0000"/>
                </a:solidFill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</a:rPr>
              <a:t>可能抛出异常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	……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800" b="1" dirty="0"/>
              <a:t>		}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</a:t>
            </a:r>
            <a:r>
              <a:rPr lang="en-US" altLang="zh-CN" sz="2000" b="1" dirty="0" err="1"/>
              <a:t>noexcept</a:t>
            </a:r>
            <a:r>
              <a:rPr lang="zh-CN" altLang="en-US" sz="2000" b="1" dirty="0"/>
              <a:t>声明是</a:t>
            </a:r>
            <a:r>
              <a:rPr lang="en-US" altLang="zh-CN" sz="2000" b="1" dirty="0"/>
              <a:t>C++11</a:t>
            </a:r>
            <a:r>
              <a:rPr lang="zh-CN" altLang="en-US" sz="2000" b="1" dirty="0"/>
              <a:t>新标准提出的，它等价于早期版本的空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。形式如下：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1800" b="1" dirty="0" err="1"/>
              <a:t>rtype</a:t>
            </a:r>
            <a:r>
              <a:rPr lang="en-US" altLang="zh-CN" sz="1800" b="1" dirty="0"/>
              <a:t> f( … ) throw(){	</a:t>
            </a:r>
            <a:r>
              <a:rPr lang="en-US" altLang="zh-CN" sz="1800" b="1" dirty="0">
                <a:solidFill>
                  <a:srgbClr val="FF0000"/>
                </a:solidFill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</a:rPr>
              <a:t>不会抛出异常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/>
              <a:t>			……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		}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000" b="1" dirty="0"/>
              <a:t>如果一个声明了</a:t>
            </a:r>
            <a:r>
              <a:rPr lang="en-US" altLang="zh-CN" sz="2000" b="1" dirty="0" err="1"/>
              <a:t>noexcept</a:t>
            </a:r>
            <a:r>
              <a:rPr lang="zh-CN" altLang="en-US" sz="2000" b="1" dirty="0"/>
              <a:t>的函数，又在其函数体内使用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抛出异常，多数编译器不会在编译时对</a:t>
            </a:r>
            <a:r>
              <a:rPr lang="en-US" altLang="zh-CN" sz="2000" b="1" dirty="0" err="1"/>
              <a:t>noexcept</a:t>
            </a:r>
            <a:r>
              <a:rPr lang="zh-CN" altLang="en-US" sz="2000" b="1" dirty="0"/>
              <a:t>进行检测，程序能够通过编译，但执行时系统会调用</a:t>
            </a:r>
            <a:r>
              <a:rPr lang="en-US" altLang="zh-CN" sz="2000" b="1" dirty="0"/>
              <a:t>terminate</a:t>
            </a:r>
            <a:r>
              <a:rPr lang="zh-CN" altLang="en-US" sz="2000" b="1" dirty="0"/>
              <a:t>终止该程序的执行。</a:t>
            </a:r>
          </a:p>
        </p:txBody>
      </p:sp>
    </p:spTree>
    <p:extLst>
      <p:ext uri="{BB962C8B-B14F-4D97-AF65-F5344CB8AC3E}">
        <p14:creationId xmlns:p14="http://schemas.microsoft.com/office/powerpoint/2010/main" val="21056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05" y="260648"/>
            <a:ext cx="7772400" cy="5032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</a:rPr>
              <a:t>8.4  </a:t>
            </a:r>
            <a:r>
              <a:rPr lang="zh-CN" altLang="en-US" sz="3600" b="1">
                <a:solidFill>
                  <a:srgbClr val="C00000"/>
                </a:solidFill>
              </a:rPr>
              <a:t>异常处理的几种特殊情况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57" y="980728"/>
            <a:ext cx="9036496" cy="561662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dirty="0"/>
              <a:t>	</a:t>
            </a:r>
            <a:r>
              <a:rPr lang="zh-CN" altLang="en-US" sz="2400" b="1" dirty="0">
                <a:solidFill>
                  <a:srgbClr val="0000CC"/>
                </a:solidFill>
              </a:rPr>
              <a:t>关于</a:t>
            </a:r>
            <a:r>
              <a:rPr lang="en-US" altLang="zh-CN" sz="2400" b="1" dirty="0" err="1">
                <a:solidFill>
                  <a:srgbClr val="0000CC"/>
                </a:solidFill>
              </a:rPr>
              <a:t>noexcept</a:t>
            </a:r>
            <a:r>
              <a:rPr lang="zh-CN" altLang="en-US" sz="2400" b="1" dirty="0">
                <a:solidFill>
                  <a:srgbClr val="0000CC"/>
                </a:solidFill>
              </a:rPr>
              <a:t>，有两点补充说明：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</a:t>
            </a:r>
            <a:r>
              <a:rPr lang="en-US" altLang="zh-CN" sz="2200" b="1" dirty="0" err="1"/>
              <a:t>noexcept</a:t>
            </a:r>
            <a:r>
              <a:rPr lang="zh-CN" altLang="en-US" sz="2200" b="1" dirty="0"/>
              <a:t>说明符实际上可以接收一个</a:t>
            </a:r>
            <a:r>
              <a:rPr lang="en-US" altLang="zh-CN" sz="2200" b="1" dirty="0"/>
              <a:t>bool</a:t>
            </a:r>
            <a:r>
              <a:rPr lang="zh-CN" altLang="en-US" sz="2200" b="1" dirty="0"/>
              <a:t>类型实参，形式如下：</a:t>
            </a:r>
            <a:endParaRPr lang="en-US" altLang="zh-CN" sz="22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200" b="1" dirty="0"/>
              <a:t>		</a:t>
            </a:r>
            <a:r>
              <a:rPr lang="en-US" altLang="zh-CN" sz="1800" b="1" dirty="0" err="1">
                <a:solidFill>
                  <a:srgbClr val="FF0000"/>
                </a:solidFill>
              </a:rPr>
              <a:t>rtype</a:t>
            </a:r>
            <a:r>
              <a:rPr lang="en-US" altLang="zh-CN" sz="1800" b="1" dirty="0">
                <a:solidFill>
                  <a:srgbClr val="FF0000"/>
                </a:solidFill>
              </a:rPr>
              <a:t> f( … ) </a:t>
            </a:r>
            <a:r>
              <a:rPr lang="en-US" altLang="zh-CN" sz="1800" b="1" dirty="0" err="1">
                <a:solidFill>
                  <a:srgbClr val="FF0000"/>
                </a:solidFill>
              </a:rPr>
              <a:t>noexcept</a:t>
            </a:r>
            <a:r>
              <a:rPr lang="en-US" altLang="zh-CN" sz="1800" b="1" dirty="0">
                <a:solidFill>
                  <a:srgbClr val="FF0000"/>
                </a:solidFill>
              </a:rPr>
              <a:t>(e){ …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/>
              <a:t>		e</a:t>
            </a:r>
            <a:r>
              <a:rPr lang="zh-CN" altLang="en-US" sz="2000" b="1" dirty="0"/>
              <a:t>是一个逻辑表达式，若其结果为</a:t>
            </a:r>
            <a:r>
              <a:rPr lang="en-US" altLang="zh-CN" sz="2000" b="1" dirty="0"/>
              <a:t>true</a:t>
            </a:r>
            <a:r>
              <a:rPr lang="zh-CN" altLang="en-US" sz="2000" b="1" dirty="0"/>
              <a:t>，则表示函数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不会抛出异常，若结果是</a:t>
            </a:r>
            <a:r>
              <a:rPr lang="en-US" altLang="zh-CN" sz="2000" b="1" dirty="0"/>
              <a:t>false</a:t>
            </a:r>
            <a:r>
              <a:rPr lang="zh-CN" altLang="en-US" sz="2000" b="1" dirty="0"/>
              <a:t>，则表明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可能会抛出异常。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en-US" altLang="zh-CN" sz="2200" b="1" dirty="0" err="1"/>
              <a:t>noexcept</a:t>
            </a:r>
            <a:r>
              <a:rPr lang="zh-CN" altLang="en-US" sz="2200" b="1" dirty="0"/>
              <a:t>除了是一个说明函数是否会抛出异常的声明符外，也是一个可以用来判断函数是否会产生异常的运算符，能够</a:t>
            </a:r>
            <a:r>
              <a:rPr lang="zh-CN" altLang="en-US" sz="2000" b="1" dirty="0"/>
              <a:t>为程序设计带来方便。形式为：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1800" b="1" dirty="0" err="1">
                <a:solidFill>
                  <a:srgbClr val="FF0000"/>
                </a:solidFill>
              </a:rPr>
              <a:t>noexcept</a:t>
            </a:r>
            <a:r>
              <a:rPr lang="en-US" altLang="zh-CN" sz="1800" b="1" dirty="0">
                <a:solidFill>
                  <a:srgbClr val="FF0000"/>
                </a:solidFill>
              </a:rPr>
              <a:t>(e);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/>
              <a:t>		e</a:t>
            </a:r>
            <a:r>
              <a:rPr lang="zh-CN" altLang="en-US" sz="2000" b="1" dirty="0"/>
              <a:t>是一个表达式，可以包括多个函数调用。例如上面的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函数，有：</a:t>
            </a:r>
            <a:endParaRPr lang="en-US" altLang="zh-CN" sz="2000" b="1" dirty="0"/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1800" b="1" dirty="0" err="1">
                <a:solidFill>
                  <a:srgbClr val="0000CC"/>
                </a:solidFill>
              </a:rPr>
              <a:t>noexcept</a:t>
            </a:r>
            <a:r>
              <a:rPr lang="en-US" altLang="zh-CN" sz="1800" b="1" dirty="0">
                <a:solidFill>
                  <a:srgbClr val="0000CC"/>
                </a:solidFill>
              </a:rPr>
              <a:t>(f(4)+g(6));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由于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函数做了不抛出异常的声明，但是函数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可能抛出异常，所以该表达式语句应该放入</a:t>
            </a:r>
            <a:r>
              <a:rPr lang="en-US" altLang="zh-CN" sz="2000" b="1" dirty="0"/>
              <a:t>try-catch</a:t>
            </a:r>
            <a:r>
              <a:rPr lang="zh-CN" altLang="en-US" sz="2000" b="1" dirty="0"/>
              <a:t>结构中才是正确的。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7449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05" y="260648"/>
            <a:ext cx="7772400" cy="5032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</a:rPr>
              <a:t>8.4  </a:t>
            </a:r>
            <a:r>
              <a:rPr lang="zh-CN" altLang="en-US" sz="3600" b="1">
                <a:solidFill>
                  <a:srgbClr val="C00000"/>
                </a:solidFill>
              </a:rPr>
              <a:t>异常处理的几种特殊情况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12968" cy="568863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2. </a:t>
            </a:r>
            <a:r>
              <a:rPr lang="zh-CN" altLang="en-US" sz="2400" b="1" dirty="0">
                <a:solidFill>
                  <a:srgbClr val="0000CC"/>
                </a:solidFill>
              </a:rPr>
              <a:t>捕获所有异常</a:t>
            </a:r>
          </a:p>
          <a:p>
            <a:pPr eaLnBrk="1" hangingPunct="1"/>
            <a:r>
              <a:rPr lang="zh-CN" altLang="en-US" sz="2000" b="1" dirty="0"/>
              <a:t>在多数情况下，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都只用于捕获某种特定类型的异常，但它也具有捕获全部异常的能力。其形式如下：</a:t>
            </a:r>
            <a:endParaRPr lang="zh-CN" altLang="en-US" dirty="0"/>
          </a:p>
          <a:p>
            <a:pPr lvl="2" eaLnBrk="1" hangingPunct="1">
              <a:buFontTx/>
              <a:buNone/>
            </a:pPr>
            <a:r>
              <a:rPr lang="en-US" altLang="zh-CN" sz="1800" b="1" dirty="0"/>
              <a:t>catch(</a:t>
            </a:r>
            <a:r>
              <a:rPr lang="en-US" altLang="zh-CN" sz="1800" b="1" dirty="0">
                <a:latin typeface="Arial" panose="020B0604020202020204" pitchFamily="34" charset="0"/>
              </a:rPr>
              <a:t>…</a:t>
            </a:r>
            <a:r>
              <a:rPr lang="en-US" altLang="zh-CN" sz="1800" b="1" dirty="0"/>
              <a:t>) {	//</a:t>
            </a:r>
            <a:r>
              <a:rPr lang="zh-CN" altLang="en-US" sz="1800" b="1" dirty="0"/>
              <a:t>省略号</a:t>
            </a:r>
            <a:r>
              <a:rPr lang="en-US" altLang="zh-CN" sz="1800" b="1" dirty="0"/>
              <a:t>…</a:t>
            </a:r>
            <a:r>
              <a:rPr lang="zh-CN" altLang="en-US" sz="1800" b="1" dirty="0"/>
              <a:t>可以匹配任何异常类型</a:t>
            </a:r>
            <a:endParaRPr lang="en-US" altLang="zh-CN" sz="1800" b="1" dirty="0"/>
          </a:p>
          <a:p>
            <a:pPr lvl="2" eaLnBrk="1" hangingPunct="1"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r>
              <a:rPr lang="en-US" altLang="zh-CN" sz="1800" b="1" dirty="0"/>
              <a:t>           	//</a:t>
            </a:r>
            <a:r>
              <a:rPr lang="zh-CN" altLang="en-US" sz="1800" b="1" dirty="0"/>
              <a:t>异常处理代码</a:t>
            </a:r>
          </a:p>
          <a:p>
            <a:pPr lvl="2" eaLnBrk="1" hangingPunct="1">
              <a:buFontTx/>
              <a:buNone/>
            </a:pPr>
            <a:r>
              <a:rPr lang="en-US" altLang="zh-CN" sz="1800" b="1" dirty="0"/>
              <a:t>}</a:t>
            </a:r>
          </a:p>
          <a:p>
            <a:pPr marL="342900" lvl="2" indent="-342900" eaLnBrk="1" hangingPunct="1"/>
            <a:r>
              <a:rPr lang="en-US" altLang="zh-CN" sz="2000" b="1" dirty="0">
                <a:solidFill>
                  <a:srgbClr val="0000CC"/>
                </a:solidFill>
                <a:cs typeface="+mn-cs"/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  <a:cs typeface="+mn-cs"/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  <a:cs typeface="+mn-cs"/>
              </a:rPr>
              <a:t>8-5】  </a:t>
            </a:r>
            <a:r>
              <a:rPr lang="zh-CN" altLang="en-US" sz="2000" b="1" dirty="0">
                <a:solidFill>
                  <a:srgbClr val="0000CC"/>
                </a:solidFill>
                <a:cs typeface="+mn-cs"/>
              </a:rPr>
              <a:t>改写前面的</a:t>
            </a:r>
            <a:r>
              <a:rPr lang="en-US" altLang="zh-CN" sz="2000" b="1" dirty="0" err="1">
                <a:solidFill>
                  <a:srgbClr val="0000CC"/>
                </a:solidFill>
                <a:cs typeface="+mn-cs"/>
              </a:rPr>
              <a:t>Errhandler</a:t>
            </a:r>
            <a:r>
              <a:rPr lang="zh-CN" altLang="en-US" sz="2000" b="1" dirty="0">
                <a:solidFill>
                  <a:srgbClr val="0000CC"/>
                </a:solidFill>
                <a:cs typeface="+mn-cs"/>
              </a:rPr>
              <a:t>函数，使之能够捕获所有异常。</a:t>
            </a:r>
            <a:endParaRPr lang="en-US" altLang="zh-CN" sz="2000" b="1" dirty="0">
              <a:solidFill>
                <a:srgbClr val="0000CC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n)throw(){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if(n==1) throw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if(n==2) throw "dx";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if(n==3) throw 1.1;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catch(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1600" b="1" dirty="0">
                <a:solidFill>
                  <a:srgbClr val="FF0000"/>
                </a:solidFill>
              </a:rPr>
              <a:t>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&lt;&lt;"catch an exception..."&lt;&lt;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(1); 	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(2); 	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 </a:t>
            </a:r>
            <a:endParaRPr lang="zh-CN" altLang="en-US" sz="1600" b="1" dirty="0"/>
          </a:p>
          <a:p>
            <a:pPr marL="342900" lvl="2" indent="-342900" eaLnBrk="1" hangingPunct="1"/>
            <a:endParaRPr lang="zh-CN" altLang="en-US" sz="2000" b="1" dirty="0">
              <a:cs typeface="+mn-cs"/>
            </a:endParaRPr>
          </a:p>
          <a:p>
            <a:pPr lvl="2" eaLnBrk="1" hangingPunct="1">
              <a:buFontTx/>
              <a:buNone/>
            </a:pP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78463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205" y="260648"/>
            <a:ext cx="7772400" cy="5032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8.4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异常处理的几种特殊情况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712968" cy="5949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</a:rPr>
              <a:t>再次抛出异常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如果</a:t>
            </a:r>
            <a:r>
              <a:rPr lang="en-US" altLang="zh-CN" sz="2000" b="1" dirty="0"/>
              <a:t>catch</a:t>
            </a:r>
            <a:r>
              <a:rPr lang="zh-CN" altLang="en-US" sz="2000" b="1" dirty="0"/>
              <a:t>块无法处理捕获的异常，或者只能处理异常的一部分，其余异常需要由它的外层调用函数继续处理，它可以使用不带任何参数的</a:t>
            </a:r>
            <a:r>
              <a:rPr lang="en-US" altLang="zh-CN" sz="2000" b="1" dirty="0"/>
              <a:t>throw</a:t>
            </a:r>
            <a:r>
              <a:rPr lang="zh-CN" altLang="en-US" sz="2000" b="1" dirty="0"/>
              <a:t>语句将该异常再次抛出。</a:t>
            </a:r>
          </a:p>
          <a:p>
            <a:pPr marL="342900" lvl="2" indent="-342900" eaLnBrk="1" hangingPunct="1"/>
            <a:r>
              <a:rPr lang="en-US" altLang="zh-CN" sz="2000" b="1" dirty="0">
                <a:solidFill>
                  <a:srgbClr val="0000CC"/>
                </a:solidFill>
                <a:cs typeface="+mn-cs"/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  <a:cs typeface="+mn-cs"/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  <a:cs typeface="+mn-cs"/>
              </a:rPr>
              <a:t>8-6】</a:t>
            </a:r>
            <a:r>
              <a:rPr lang="zh-CN" altLang="en-US" sz="2000" b="1" dirty="0">
                <a:solidFill>
                  <a:srgbClr val="0000CC"/>
                </a:solidFill>
              </a:rPr>
              <a:t>在异常处理块中再次抛出同一异常。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n)throw()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if(n==1) throw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&lt;&lt;"all is ok..."&lt;&lt;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catch(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&lt;&lt;"catch an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exception inside..."&lt;&lt;n&lt;&lt;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throw;  	//</a:t>
            </a:r>
            <a:r>
              <a:rPr lang="zh-CN" altLang="en-US" sz="1600" b="1" dirty="0">
                <a:solidFill>
                  <a:srgbClr val="FF0000"/>
                </a:solidFill>
              </a:rPr>
              <a:t>再次抛出本</a:t>
            </a:r>
            <a:r>
              <a:rPr lang="en-US" altLang="zh-CN" sz="1600" b="1" dirty="0">
                <a:solidFill>
                  <a:srgbClr val="FF0000"/>
                </a:solidFill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</a:rPr>
              <a:t>捕获的异常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    </a:t>
            </a: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try{</a:t>
            </a:r>
            <a:r>
              <a:rPr lang="en-US" altLang="zh-CN" sz="1600" b="1" dirty="0" err="1"/>
              <a:t>Errhandler</a:t>
            </a:r>
            <a:r>
              <a:rPr lang="en-US" altLang="zh-CN" sz="1600" b="1" dirty="0"/>
              <a:t>(1);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catch(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x){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&lt;&lt;"catch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an exception in main..."&lt;&lt;x&lt;&lt;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&lt;&lt;"....End..."&lt;&lt;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  <a:p>
            <a:pPr marL="342900" lvl="2" indent="-342900" eaLnBrk="1" hangingPunct="1"/>
            <a:endParaRPr lang="zh-CN" altLang="en-US" sz="2000" b="1" dirty="0">
              <a:cs typeface="+mn-cs"/>
            </a:endParaRPr>
          </a:p>
          <a:p>
            <a:pPr lvl="2" eaLnBrk="1" hangingPunct="1">
              <a:buFontTx/>
              <a:buNone/>
            </a:pP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47197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16" y="34745"/>
            <a:ext cx="9145016" cy="80573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4. </a:t>
            </a:r>
            <a:r>
              <a:rPr lang="zh-CN" altLang="en-US" sz="2000" b="1" dirty="0">
                <a:solidFill>
                  <a:srgbClr val="0000CC"/>
                </a:solidFill>
              </a:rPr>
              <a:t>异常的嵌套调用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1" dirty="0"/>
              <a:t>try</a:t>
            </a:r>
            <a:r>
              <a:rPr lang="zh-CN" altLang="en-US" sz="1600" b="1" dirty="0"/>
              <a:t>块可以嵌套，即一个</a:t>
            </a:r>
            <a:r>
              <a:rPr lang="en-US" altLang="zh-CN" sz="1600" b="1" dirty="0"/>
              <a:t>try</a:t>
            </a:r>
            <a:r>
              <a:rPr lang="zh-CN" altLang="en-US" sz="1600" b="1" dirty="0"/>
              <a:t>块中可以包括另一个</a:t>
            </a:r>
            <a:r>
              <a:rPr lang="en-US" altLang="zh-CN" sz="1600" b="1" dirty="0"/>
              <a:t>try</a:t>
            </a:r>
            <a:r>
              <a:rPr lang="zh-CN" altLang="en-US" sz="1600" b="1" dirty="0"/>
              <a:t>块，这种嵌套可能形成一个异常处理的调用链。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039000"/>
            <a:ext cx="3950974" cy="581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b="1" kern="0" dirty="0">
                <a:solidFill>
                  <a:srgbClr val="0000CC"/>
                </a:solidFill>
              </a:rPr>
              <a:t>【</a:t>
            </a:r>
            <a:r>
              <a:rPr lang="zh-CN" altLang="en-US" sz="2000" b="1" kern="0" dirty="0">
                <a:solidFill>
                  <a:srgbClr val="0000CC"/>
                </a:solidFill>
              </a:rPr>
              <a:t>例</a:t>
            </a:r>
            <a:r>
              <a:rPr lang="en-US" altLang="zh-CN" sz="2000" b="1" kern="0" dirty="0">
                <a:solidFill>
                  <a:srgbClr val="0000CC"/>
                </a:solidFill>
              </a:rPr>
              <a:t>8-7】  </a:t>
            </a:r>
            <a:r>
              <a:rPr lang="zh-CN" altLang="en-US" sz="2000" b="1" kern="0" dirty="0">
                <a:solidFill>
                  <a:srgbClr val="0000CC"/>
                </a:solidFill>
              </a:rPr>
              <a:t>嵌套异常处理示例。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void fc(){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try{throw "help...";}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catch(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&lt;&lt;"in fc..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hanlder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try{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&lt;&lt;"no error handle..."&lt;&lt;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catch(char *</a:t>
            </a:r>
            <a:r>
              <a:rPr lang="en-US" altLang="zh-CN" sz="1600" b="1" dirty="0" err="1"/>
              <a:t>px</a:t>
            </a:r>
            <a:r>
              <a:rPr lang="en-US" altLang="zh-CN" sz="1600" b="1" dirty="0"/>
              <a:t>){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&lt;&lt;"in </a:t>
            </a:r>
            <a:r>
              <a:rPr lang="en-US" altLang="zh-CN" sz="1600" b="1" dirty="0" err="1"/>
              <a:t>fc..char</a:t>
            </a:r>
            <a:r>
              <a:rPr lang="en-US" altLang="zh-CN" sz="1600" b="1" dirty="0"/>
              <a:t>* </a:t>
            </a:r>
            <a:r>
              <a:rPr lang="en-US" altLang="zh-CN" sz="1600" b="1" dirty="0" err="1"/>
              <a:t>hanlder</a:t>
            </a:r>
            <a:r>
              <a:rPr lang="en-US" altLang="zh-CN" sz="1600" b="1" dirty="0"/>
              <a:t>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void fb(){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*q=new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[10];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try{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    fc();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cout</a:t>
            </a:r>
            <a:r>
              <a:rPr lang="en-US" altLang="zh-CN" sz="1600" b="1" dirty="0"/>
              <a:t>&lt;&lt;"return form fc()"&lt;&lt;</a:t>
            </a:r>
            <a:r>
              <a:rPr lang="en-US" altLang="zh-CN" sz="1600" b="1" dirty="0" err="1"/>
              <a:t>endl</a:t>
            </a:r>
            <a:r>
              <a:rPr lang="en-US" altLang="zh-CN" sz="1600" b="1" dirty="0"/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catch(</a:t>
            </a:r>
            <a:r>
              <a:rPr lang="en-US" altLang="zh-CN" sz="1600" b="1" dirty="0">
                <a:latin typeface="Arial" panose="020B0604020202020204" pitchFamily="34" charset="0"/>
              </a:rPr>
              <a:t>…</a:t>
            </a:r>
            <a:r>
              <a:rPr lang="en-US" altLang="zh-CN" sz="1600" b="1" dirty="0"/>
              <a:t>){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    delete []q;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    throw;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1800" b="1" dirty="0"/>
              <a:t>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27984" y="1413535"/>
            <a:ext cx="4329428" cy="506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void fa()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char *p=new char[10];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    fb();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&lt;&lt;"return from fb()"&lt;&lt;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>
                <a:latin typeface="Arial" panose="020B0604020202020204" pitchFamily="34" charset="0"/>
              </a:rPr>
              <a:t>…</a:t>
            </a:r>
            <a:r>
              <a:rPr lang="en-US" altLang="zh-CN" sz="1600" b="1" kern="0" dirty="0"/>
              <a:t>){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    delete []p;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    throw;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1600" b="1" kern="0" dirty="0"/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void main(){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    fa();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&lt;&lt;"return from fa"&lt;&lt;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catch(…){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&lt;&lt;"in main"&lt;&lt;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&lt;&lt;"End"&lt;&lt;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1600" b="1" kern="0" dirty="0"/>
              <a:t>}</a:t>
            </a:r>
            <a:endParaRPr lang="zh-CN" altLang="en-US" sz="16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kern="0" dirty="0"/>
          </a:p>
        </p:txBody>
      </p:sp>
    </p:spTree>
    <p:extLst>
      <p:ext uri="{BB962C8B-B14F-4D97-AF65-F5344CB8AC3E}">
        <p14:creationId xmlns:p14="http://schemas.microsoft.com/office/powerpoint/2010/main" val="33389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0728"/>
            <a:ext cx="8640960" cy="1008112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8-7</a:t>
            </a:r>
            <a:r>
              <a:rPr lang="zh-CN" altLang="en-US" sz="2400" b="1" dirty="0">
                <a:solidFill>
                  <a:srgbClr val="0000CC"/>
                </a:solidFill>
              </a:rPr>
              <a:t>的调用过程</a:t>
            </a:r>
            <a:br>
              <a:rPr lang="en-US" altLang="zh-CN" sz="2400" b="1" dirty="0">
                <a:solidFill>
                  <a:srgbClr val="0000CC"/>
                </a:solidFill>
              </a:rPr>
            </a:br>
            <a:r>
              <a:rPr lang="en-US" altLang="zh-CN" sz="2000" b="1" dirty="0">
                <a:solidFill>
                  <a:schemeClr val="tx1"/>
                </a:solidFill>
              </a:rPr>
              <a:t>       </a:t>
            </a:r>
            <a:r>
              <a:rPr lang="zh-CN" altLang="en-US" sz="2000" b="1" dirty="0">
                <a:solidFill>
                  <a:schemeClr val="tx1"/>
                </a:solidFill>
              </a:rPr>
              <a:t>实线箭头是函数及异常的调用过程，而虚线则是函数调用及异常处理的返回过程。</a:t>
            </a:r>
          </a:p>
        </p:txBody>
      </p:sp>
      <p:pic>
        <p:nvPicPr>
          <p:cNvPr id="23555" name="Picture 4" descr="B8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988839"/>
            <a:ext cx="8496944" cy="4608513"/>
          </a:xfr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88640"/>
            <a:ext cx="7772400" cy="57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kern="0" dirty="0">
                <a:solidFill>
                  <a:srgbClr val="C00000"/>
                </a:solidFill>
              </a:rPr>
              <a:t>8.4  </a:t>
            </a:r>
            <a:r>
              <a:rPr lang="zh-CN" altLang="en-US" sz="3600" b="1" kern="0" dirty="0">
                <a:solidFill>
                  <a:srgbClr val="C00000"/>
                </a:solidFill>
              </a:rPr>
              <a:t>异常处理的几种特殊情况</a:t>
            </a:r>
          </a:p>
        </p:txBody>
      </p:sp>
    </p:spTree>
    <p:extLst>
      <p:ext uri="{BB962C8B-B14F-4D97-AF65-F5344CB8AC3E}">
        <p14:creationId xmlns:p14="http://schemas.microsoft.com/office/powerpoint/2010/main" val="113641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6632"/>
            <a:ext cx="7772400" cy="72037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异常处理概述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52767" cy="453650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异常处理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r>
              <a:rPr lang="zh-CN" altLang="en-US" sz="2400" b="1" dirty="0"/>
              <a:t>是指程序运行期间发生的不正常情况。如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无法获得所需内存、数据下标越界、运算溢出、除数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、无效参数以及打开不存在文件等。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异常处理</a:t>
            </a:r>
            <a:r>
              <a:rPr lang="zh-CN" altLang="en-US" sz="2400" b="1" dirty="0"/>
              <a:t>就是对程序执行过程中发生的异常进行适当的处理，避免程序出现丢失数据或破坏系统运行等灾难性的后果。</a:t>
            </a:r>
            <a:endParaRPr lang="en-US" altLang="zh-CN" sz="2400" b="1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软件设计中，要彻底避免异常是不可能的，开发人员必须充分考虑程序运行过程中出现的各种异常情况，以保证应用程序逻辑上的正确性和更强的容错能力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4941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3306" y="188640"/>
            <a:ext cx="7772400" cy="5753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8.5  </a:t>
            </a:r>
            <a:r>
              <a:rPr lang="zh-CN" altLang="en-US" sz="3600" b="1" dirty="0">
                <a:solidFill>
                  <a:srgbClr val="C00000"/>
                </a:solidFill>
              </a:rPr>
              <a:t>异常和类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5"/>
            <a:ext cx="8640960" cy="4971256"/>
          </a:xfrm>
        </p:spPr>
        <p:txBody>
          <a:bodyPr/>
          <a:lstStyle/>
          <a:p>
            <a:pPr marL="609600" indent="-609600" algn="just"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8.5.1  </a:t>
            </a:r>
            <a:r>
              <a:rPr lang="zh-CN" altLang="en-US" sz="2800" b="1" dirty="0">
                <a:solidFill>
                  <a:srgbClr val="0000CC"/>
                </a:solidFill>
              </a:rPr>
              <a:t>构造函数与异常</a:t>
            </a:r>
          </a:p>
          <a:p>
            <a:pPr marL="609600" indent="-609600" algn="just" eaLnBrk="1" hangingPunct="1">
              <a:spcBef>
                <a:spcPts val="1200"/>
              </a:spcBef>
            </a:pPr>
            <a:r>
              <a:rPr lang="zh-CN" altLang="en-US" sz="2400" b="1" dirty="0"/>
              <a:t>由于构造函数没有返回类型，在执行构造函数过程中若出现异常，传统处理方法可能是：</a:t>
            </a:r>
          </a:p>
          <a:p>
            <a:pPr marL="1371600" lvl="2" indent="-45720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000" b="1" dirty="0"/>
              <a:t>返回一个处于错误状态的对象，外部程序可以检查该对象状态，以便判定该对象是否被成功构造。</a:t>
            </a:r>
          </a:p>
          <a:p>
            <a:pPr marL="1371600" lvl="2" indent="-45720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000" b="1" dirty="0"/>
              <a:t>设置一个全局变量保存对象构造的状态，外部程序可以通过该变量值判断对象构造的情况。</a:t>
            </a:r>
          </a:p>
          <a:p>
            <a:pPr marL="1371600" lvl="2" indent="-45720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000" b="1" dirty="0"/>
              <a:t>在构造函数中不做对象的初始化工作，而是专门设计一个成员函数负责对象的初始化。</a:t>
            </a:r>
          </a:p>
          <a:p>
            <a:pPr marL="609600" indent="-609600" eaLnBrk="1" hangingPunct="1">
              <a:spcBef>
                <a:spcPts val="1200"/>
              </a:spcBef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中异常处理机制能够很好地处理构造函数中的异常问题，当构造函数出现错误时就抛出异常，外部函数可以在构造函数之外捕获并处理该异常。</a:t>
            </a:r>
          </a:p>
          <a:p>
            <a:pPr marL="609600" indent="-609600"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3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47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8.5  </a:t>
            </a:r>
            <a:r>
              <a:rPr lang="zh-CN" altLang="en-US" sz="3600" b="1" dirty="0">
                <a:solidFill>
                  <a:srgbClr val="C00000"/>
                </a:solidFill>
              </a:rPr>
              <a:t>异常和类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7"/>
            <a:ext cx="8712968" cy="8640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8-8】  </a:t>
            </a:r>
            <a:r>
              <a:rPr lang="zh-CN" altLang="en-US" sz="2000" b="1" dirty="0">
                <a:solidFill>
                  <a:srgbClr val="0000CC"/>
                </a:solidFill>
              </a:rPr>
              <a:t>类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en-US" sz="2000" b="1" dirty="0">
                <a:solidFill>
                  <a:srgbClr val="0000CC"/>
                </a:solidFill>
              </a:rPr>
              <a:t>有一个类</a:t>
            </a:r>
            <a:r>
              <a:rPr lang="en-US" altLang="zh-CN" sz="2000" b="1" dirty="0">
                <a:solidFill>
                  <a:srgbClr val="0000CC"/>
                </a:solidFill>
              </a:rPr>
              <a:t>A</a:t>
            </a:r>
            <a:r>
              <a:rPr lang="zh-CN" altLang="en-US" sz="2000" b="1" dirty="0">
                <a:solidFill>
                  <a:srgbClr val="0000CC"/>
                </a:solidFill>
              </a:rPr>
              <a:t>的对象成员数组</a:t>
            </a:r>
            <a:r>
              <a:rPr lang="en-US" altLang="zh-CN" sz="2000" b="1" dirty="0" err="1">
                <a:solidFill>
                  <a:srgbClr val="0000CC"/>
                </a:solidFill>
              </a:rPr>
              <a:t>obj</a:t>
            </a:r>
            <a:r>
              <a:rPr lang="zh-CN" altLang="en-US" sz="2000" b="1" dirty="0">
                <a:solidFill>
                  <a:srgbClr val="0000CC"/>
                </a:solidFill>
              </a:rPr>
              <a:t>，类</a:t>
            </a:r>
            <a:r>
              <a:rPr lang="en-US" altLang="zh-CN" sz="2000" b="1" dirty="0">
                <a:solidFill>
                  <a:srgbClr val="0000CC"/>
                </a:solidFill>
              </a:rPr>
              <a:t>B</a:t>
            </a:r>
            <a:r>
              <a:rPr lang="zh-CN" altLang="en-US" sz="2000" b="1" dirty="0">
                <a:solidFill>
                  <a:srgbClr val="0000CC"/>
                </a:solidFill>
              </a:rPr>
              <a:t>的构造函数进行了自由存储空间的过量申请，最后造成内存资源耗尽产生异常，则异常将调用对象成员数组</a:t>
            </a:r>
            <a:r>
              <a:rPr lang="en-US" altLang="zh-CN" sz="2000" b="1" dirty="0" err="1">
                <a:solidFill>
                  <a:srgbClr val="0000CC"/>
                </a:solidFill>
              </a:rPr>
              <a:t>obj</a:t>
            </a:r>
            <a:r>
              <a:rPr lang="zh-CN" altLang="en-US" sz="2000" b="1" dirty="0">
                <a:solidFill>
                  <a:srgbClr val="0000CC"/>
                </a:solidFill>
              </a:rPr>
              <a:t>的析构函数，回收</a:t>
            </a:r>
            <a:r>
              <a:rPr lang="en-US" altLang="zh-CN" sz="2000" b="1" dirty="0" err="1">
                <a:solidFill>
                  <a:srgbClr val="0000CC"/>
                </a:solidFill>
              </a:rPr>
              <a:t>obj</a:t>
            </a:r>
            <a:r>
              <a:rPr lang="zh-CN" altLang="en-US" sz="2000" b="1" dirty="0">
                <a:solidFill>
                  <a:srgbClr val="0000CC"/>
                </a:solidFill>
              </a:rPr>
              <a:t>占用的存储空间。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384" y="2060848"/>
            <a:ext cx="346950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#include&lt;</a:t>
            </a:r>
            <a:r>
              <a:rPr lang="en-US" altLang="zh-CN" sz="1800" b="1" kern="0" dirty="0" err="1"/>
              <a:t>iostream</a:t>
            </a:r>
            <a:r>
              <a:rPr lang="en-US" altLang="zh-CN" sz="1800" b="1" kern="0" dirty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using namespace </a:t>
            </a:r>
            <a:r>
              <a:rPr lang="en-US" altLang="zh-CN" sz="1800" b="1" kern="0" dirty="0" err="1"/>
              <a:t>std</a:t>
            </a:r>
            <a:r>
              <a:rPr lang="en-US" altLang="zh-CN" sz="1800" b="1" kern="0" dirty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class A{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    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a;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    A(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=0):a(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){}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    ~A(){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&lt;&lt;"in A destructor..."&lt;&lt;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kern="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class B{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	    A </a:t>
            </a:r>
            <a:r>
              <a:rPr lang="en-US" altLang="zh-CN" sz="1800" b="1" kern="0" dirty="0" err="1"/>
              <a:t>obj</a:t>
            </a:r>
            <a:r>
              <a:rPr lang="en-US" altLang="zh-CN" sz="1800" b="1" kern="0" dirty="0"/>
              <a:t>[3];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   double *</a:t>
            </a:r>
            <a:r>
              <a:rPr lang="en-US" altLang="zh-CN" sz="1800" b="1" kern="0" dirty="0" err="1"/>
              <a:t>pb</a:t>
            </a:r>
            <a:r>
              <a:rPr lang="en-US" altLang="zh-CN" sz="1800" b="1" kern="0" dirty="0"/>
              <a:t>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public: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800" b="1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91880" y="2060884"/>
            <a:ext cx="5400600" cy="447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	B(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k){ 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B constructor..."&lt;&lt;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    for (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=0;i&lt;10;i++){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	</a:t>
            </a:r>
            <a:r>
              <a:rPr lang="en-US" altLang="zh-CN" sz="1800" b="1" kern="0" dirty="0" err="1"/>
              <a:t>pb</a:t>
            </a:r>
            <a:r>
              <a:rPr lang="en-US" altLang="zh-CN" sz="1800" b="1" kern="0" dirty="0"/>
              <a:t>[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]=new double[20000000];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	if(</a:t>
            </a:r>
            <a:r>
              <a:rPr lang="en-US" altLang="zh-CN" sz="1800" b="1" kern="0" dirty="0" err="1"/>
              <a:t>pb</a:t>
            </a:r>
            <a:r>
              <a:rPr lang="en-US" altLang="zh-CN" sz="1800" b="1" kern="0" dirty="0"/>
              <a:t>[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]==0)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	    throw 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	else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	    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&lt;&lt;"Allocated 20000000 doubles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                   in </a:t>
            </a:r>
            <a:r>
              <a:rPr lang="en-US" altLang="zh-CN" sz="1800" b="1" kern="0" dirty="0" err="1"/>
              <a:t>pb</a:t>
            </a:r>
            <a:r>
              <a:rPr lang="en-US" altLang="zh-CN" sz="1800" b="1" kern="0" dirty="0"/>
              <a:t>["&lt;&lt;</a:t>
            </a:r>
            <a:r>
              <a:rPr lang="en-US" altLang="zh-CN" sz="1800" b="1" kern="0" dirty="0" err="1"/>
              <a:t>i</a:t>
            </a:r>
            <a:r>
              <a:rPr lang="en-US" altLang="zh-CN" sz="1800" b="1" kern="0" dirty="0"/>
              <a:t>&lt;&lt;"]"&lt;&lt;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try{B b(2);}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	catch(</a:t>
            </a:r>
            <a:r>
              <a:rPr lang="en-US" altLang="zh-CN" sz="1800" b="1" kern="0" dirty="0" err="1"/>
              <a:t>int</a:t>
            </a:r>
            <a:r>
              <a:rPr lang="en-US" altLang="zh-CN" sz="1800" b="1" kern="0" dirty="0"/>
              <a:t> e){</a:t>
            </a:r>
            <a:r>
              <a:rPr lang="en-US" altLang="zh-CN" sz="1800" b="1" kern="0" dirty="0" err="1"/>
              <a:t>cout</a:t>
            </a:r>
            <a:r>
              <a:rPr lang="en-US" altLang="zh-CN" sz="1800" b="1" kern="0" dirty="0"/>
              <a:t>&lt;&lt;"catch an exception when allocated </a:t>
            </a:r>
            <a:r>
              <a:rPr lang="en-US" altLang="zh-CN" sz="1800" b="1" kern="0" dirty="0" err="1"/>
              <a:t>pb</a:t>
            </a:r>
            <a:r>
              <a:rPr lang="en-US" altLang="zh-CN" sz="1800" b="1" kern="0" dirty="0"/>
              <a:t>["&lt;&lt;e&lt;&lt;"]"&lt;&lt;</a:t>
            </a:r>
            <a:r>
              <a:rPr lang="en-US" altLang="zh-CN" sz="1800" b="1" kern="0" dirty="0" err="1"/>
              <a:t>endl</a:t>
            </a:r>
            <a:r>
              <a:rPr lang="en-US" altLang="zh-CN" sz="1800" b="1" kern="0" dirty="0"/>
              <a:t>;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kern="0" dirty="0"/>
              <a:t>}</a:t>
            </a:r>
            <a:endParaRPr lang="zh-CN" altLang="en-US" sz="1800" b="1" kern="0" dirty="0"/>
          </a:p>
        </p:txBody>
      </p:sp>
    </p:spTree>
    <p:extLst>
      <p:ext uri="{BB962C8B-B14F-4D97-AF65-F5344CB8AC3E}">
        <p14:creationId xmlns:p14="http://schemas.microsoft.com/office/powerpoint/2010/main" val="4122416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6701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>
                <a:solidFill>
                  <a:srgbClr val="C00000"/>
                </a:solidFill>
              </a:rPr>
              <a:t>8.5.2  </a:t>
            </a:r>
            <a:r>
              <a:rPr lang="zh-CN" altLang="en-US" sz="3600" b="1">
                <a:solidFill>
                  <a:srgbClr val="C00000"/>
                </a:solidFill>
              </a:rPr>
              <a:t>异常类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280" y="1268761"/>
            <a:ext cx="8859216" cy="403244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简单的异常类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异常可以是任何类型，包括自定义类。用来传递异常信息的类就是异常类。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/>
              <a:t>异常类可以非常简单，甚至没有任何成员；也可以同与普通类一样复杂，有自己的成员函数、数据成员、构造函数、析构函数、虚函数等，还可以通过派生方式构成异常类的继承层次结构。</a:t>
            </a:r>
          </a:p>
        </p:txBody>
      </p:sp>
    </p:spTree>
    <p:extLst>
      <p:ext uri="{BB962C8B-B14F-4D97-AF65-F5344CB8AC3E}">
        <p14:creationId xmlns:p14="http://schemas.microsoft.com/office/powerpoint/2010/main" val="4146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640960" cy="66263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8-9】  </a:t>
            </a:r>
            <a:r>
              <a:rPr lang="zh-CN" altLang="en-US" sz="2000" b="1" dirty="0">
                <a:solidFill>
                  <a:srgbClr val="0000CC"/>
                </a:solidFill>
              </a:rPr>
              <a:t>设计一个堆栈，当入栈元素超出了堆栈容量时，就抛出一个栈满的异常；如果栈已空还要从栈中弹出元素，就抛出一个栈空的异常。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4492" y="1052736"/>
            <a:ext cx="4635539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iostream</a:t>
            </a:r>
            <a:r>
              <a:rPr lang="en-US" altLang="zh-CN" sz="1600" b="1" kern="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using namespace </a:t>
            </a:r>
            <a:r>
              <a:rPr lang="en-US" altLang="zh-CN" sz="1600" b="1" kern="0" dirty="0" err="1"/>
              <a:t>std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/>
              <a:t>const</a:t>
            </a:r>
            <a:r>
              <a:rPr lang="en-US" altLang="zh-CN" sz="1600" b="1" kern="0" dirty="0"/>
              <a:t>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MAX=3;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class Full{};//L1  </a:t>
            </a:r>
            <a:r>
              <a:rPr lang="zh-CN" altLang="en-US" sz="1600" b="1" kern="0" dirty="0">
                <a:solidFill>
                  <a:srgbClr val="0000CC"/>
                </a:solidFill>
              </a:rPr>
              <a:t>堆栈满时抛出的异常类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class Empty{};//L2  </a:t>
            </a:r>
            <a:r>
              <a:rPr lang="zh-CN" altLang="en-US" sz="1600" b="1" kern="0" dirty="0">
                <a:solidFill>
                  <a:srgbClr val="0000CC"/>
                </a:solidFill>
              </a:rPr>
              <a:t>堆栈空时抛出的异常类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class Stack{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s[MAX];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void push(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 pop();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Stack(){top=-1;}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void Stack::push(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if(top&gt;=MAX-1) throw Full();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s[++top]=a;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Stack::pop(){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if(top&lt;0)   throw Empty();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return s[top--];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800" b="1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97491" y="1346520"/>
            <a:ext cx="4594989" cy="495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Stack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(10);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(20);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(30);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        //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s.push</a:t>
            </a:r>
            <a:r>
              <a:rPr lang="en-US" altLang="zh-CN" sz="1600" b="1" kern="0" dirty="0">
                <a:solidFill>
                  <a:srgbClr val="FF0000"/>
                </a:solidFill>
              </a:rPr>
              <a:t>(40);    //L5  </a:t>
            </a:r>
            <a:r>
              <a:rPr lang="zh-CN" altLang="en-US" sz="1600" b="1" kern="0" dirty="0">
                <a:solidFill>
                  <a:srgbClr val="FF0000"/>
                </a:solidFill>
              </a:rPr>
              <a:t>将产生栈满异常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&lt;&lt;"stack(0)= "&lt;&lt;</a:t>
            </a:r>
            <a:r>
              <a:rPr lang="en-US" altLang="zh-CN" sz="1600" b="1" kern="0" dirty="0" err="1"/>
              <a:t>s.pop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&lt;&lt;"stack(1)= "&lt;&lt;</a:t>
            </a:r>
            <a:r>
              <a:rPr lang="en-US" altLang="zh-CN" sz="1600" b="1" kern="0" dirty="0" err="1"/>
              <a:t>s.pop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&lt;&lt;"stack(2)= "&lt;&lt;</a:t>
            </a:r>
            <a:r>
              <a:rPr lang="en-US" altLang="zh-CN" sz="1600" b="1" kern="0" dirty="0" err="1"/>
              <a:t>s.pop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        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cout</a:t>
            </a:r>
            <a:r>
              <a:rPr lang="en-US" altLang="zh-CN" sz="1600" b="1" kern="0" dirty="0">
                <a:solidFill>
                  <a:srgbClr val="FF0000"/>
                </a:solidFill>
              </a:rPr>
              <a:t>&lt;&lt;“stack(3)= ”&lt;&lt;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s.pop</a:t>
            </a:r>
            <a:r>
              <a:rPr lang="en-US" altLang="zh-CN" sz="1600" b="1" kern="0" dirty="0">
                <a:solidFill>
                  <a:srgbClr val="FF0000"/>
                </a:solidFill>
              </a:rPr>
              <a:t>()&lt;&lt;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endl</a:t>
            </a:r>
            <a:r>
              <a:rPr lang="en-US" altLang="zh-CN" sz="1600" b="1" kern="0" dirty="0">
                <a:solidFill>
                  <a:srgbClr val="FF0000"/>
                </a:solidFill>
              </a:rPr>
              <a:t>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rgbClr val="FF0000"/>
                </a:solidFill>
              </a:rPr>
              <a:t>		//L6  </a:t>
            </a:r>
            <a:r>
              <a:rPr lang="zh-CN" altLang="en-US" sz="1600" b="1" kern="0" dirty="0">
                <a:solidFill>
                  <a:srgbClr val="FF0000"/>
                </a:solidFill>
              </a:rPr>
              <a:t>将产生栈空异常</a:t>
            </a:r>
            <a:endParaRPr lang="en-US" altLang="zh-CN" sz="1600" b="1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catch(Full){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&lt;&lt;"Exception: Stack Full"&lt;&lt;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catch(Empty){	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	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&lt;&lt;"Exception: Stack Empty"&lt;&lt;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</a:t>
            </a: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7909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480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8.5.2  </a:t>
            </a:r>
            <a:r>
              <a:rPr lang="zh-CN" altLang="en-US" sz="3600" b="1" dirty="0">
                <a:solidFill>
                  <a:srgbClr val="C00000"/>
                </a:solidFill>
              </a:rPr>
              <a:t>异常类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3960440" cy="352816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2. </a:t>
            </a:r>
            <a:r>
              <a:rPr lang="zh-CN" altLang="en-US" sz="2400" b="1" dirty="0">
                <a:solidFill>
                  <a:srgbClr val="0000CC"/>
                </a:solidFill>
              </a:rPr>
              <a:t>异常对象</a:t>
            </a:r>
          </a:p>
          <a:p>
            <a:pPr lvl="1" algn="just" eaLnBrk="1" hangingPunct="1"/>
            <a:r>
              <a:rPr lang="zh-CN" altLang="en-US" sz="2400" b="1" dirty="0"/>
              <a:t>由异常类建立的对象称为异常对象。</a:t>
            </a:r>
          </a:p>
          <a:p>
            <a:pPr lvl="1" algn="just" eaLnBrk="1" hangingPunct="1"/>
            <a:r>
              <a:rPr lang="zh-CN" altLang="en-US" sz="2400" b="1" dirty="0">
                <a:solidFill>
                  <a:schemeClr val="accent2"/>
                </a:solidFill>
              </a:rPr>
              <a:t>异常类的处理过程实际上就是异常对象的生成与传递过程。如右图所示。</a:t>
            </a:r>
          </a:p>
          <a:p>
            <a:pPr eaLnBrk="1" hangingPunct="1"/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144388" name="Picture 4" descr="B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44" y="1628800"/>
            <a:ext cx="4646364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632"/>
            <a:ext cx="9050662" cy="6926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</a:rPr>
              <a:t>【</a:t>
            </a: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8-10】  </a:t>
            </a:r>
            <a:r>
              <a:rPr lang="zh-CN" altLang="en-US" sz="2000" b="1" dirty="0">
                <a:solidFill>
                  <a:srgbClr val="0000CC"/>
                </a:solidFill>
              </a:rPr>
              <a:t>修改例</a:t>
            </a:r>
            <a:r>
              <a:rPr lang="en-US" altLang="zh-CN" sz="2000" b="1" dirty="0">
                <a:solidFill>
                  <a:srgbClr val="0000CC"/>
                </a:solidFill>
              </a:rPr>
              <a:t>8-9</a:t>
            </a:r>
            <a:r>
              <a:rPr lang="zh-CN" altLang="en-US" sz="2000" b="1" dirty="0">
                <a:solidFill>
                  <a:srgbClr val="0000CC"/>
                </a:solidFill>
              </a:rPr>
              <a:t>的</a:t>
            </a:r>
            <a:r>
              <a:rPr lang="en-US" altLang="zh-CN" sz="2000" b="1" dirty="0">
                <a:solidFill>
                  <a:srgbClr val="0000CC"/>
                </a:solidFill>
              </a:rPr>
              <a:t>Full</a:t>
            </a:r>
            <a:r>
              <a:rPr lang="zh-CN" altLang="en-US" sz="2000" b="1" dirty="0">
                <a:solidFill>
                  <a:srgbClr val="0000CC"/>
                </a:solidFill>
              </a:rPr>
              <a:t>异常类，修改后的</a:t>
            </a:r>
            <a:r>
              <a:rPr lang="en-US" altLang="zh-CN" sz="2000" b="1" dirty="0">
                <a:solidFill>
                  <a:srgbClr val="0000CC"/>
                </a:solidFill>
              </a:rPr>
              <a:t>Full</a:t>
            </a:r>
            <a:r>
              <a:rPr lang="zh-CN" altLang="en-US" sz="2000" b="1" dirty="0">
                <a:solidFill>
                  <a:srgbClr val="0000CC"/>
                </a:solidFill>
              </a:rPr>
              <a:t>类具有构造函数和成员函数，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</a:rPr>
              <a:t>还有一个数据成员。利用这些成员，可以获取异常发生时没有入栈的元素信息。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3888432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iostream</a:t>
            </a:r>
            <a:r>
              <a:rPr lang="en-US" altLang="zh-CN" sz="1600" b="1" kern="0" dirty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using namespace </a:t>
            </a:r>
            <a:r>
              <a:rPr lang="en-US" altLang="zh-CN" sz="1600" b="1" kern="0" dirty="0" err="1"/>
              <a:t>std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 err="1"/>
              <a:t>const</a:t>
            </a:r>
            <a:r>
              <a:rPr lang="en-US" altLang="zh-CN" sz="1600" b="1" kern="0" dirty="0"/>
              <a:t>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MAX=3;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class Full{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   Full(</a:t>
            </a:r>
            <a:r>
              <a:rPr lang="en-US" altLang="zh-CN" sz="1600" b="1" kern="0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err="1">
                <a:solidFill>
                  <a:srgbClr val="0000CC"/>
                </a:solidFill>
              </a:rPr>
              <a:t>i</a:t>
            </a:r>
            <a:r>
              <a:rPr lang="en-US" altLang="zh-CN" sz="1600" b="1" kern="0" dirty="0">
                <a:solidFill>
                  <a:srgbClr val="0000CC"/>
                </a:solidFill>
              </a:rPr>
              <a:t>):a(</a:t>
            </a:r>
            <a:r>
              <a:rPr lang="en-US" altLang="zh-CN" sz="1600" b="1" kern="0" dirty="0" err="1">
                <a:solidFill>
                  <a:srgbClr val="0000CC"/>
                </a:solidFill>
              </a:rPr>
              <a:t>i</a:t>
            </a:r>
            <a:r>
              <a:rPr lang="en-US" altLang="zh-CN" sz="1600" b="1" kern="0" dirty="0">
                <a:solidFill>
                  <a:srgbClr val="0000CC"/>
                </a:solidFill>
              </a:rPr>
              <a:t>){}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>
                <a:solidFill>
                  <a:srgbClr val="0000CC"/>
                </a:solidFill>
              </a:rPr>
              <a:t>    </a:t>
            </a:r>
            <a:r>
              <a:rPr lang="en-US" altLang="zh-CN" sz="1600" b="1" kern="0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kern="0" dirty="0">
                <a:solidFill>
                  <a:srgbClr val="0000CC"/>
                </a:solidFill>
              </a:rPr>
              <a:t> </a:t>
            </a:r>
            <a:r>
              <a:rPr lang="en-US" altLang="zh-CN" sz="1600" b="1" kern="0" dirty="0" err="1">
                <a:solidFill>
                  <a:srgbClr val="0000CC"/>
                </a:solidFill>
              </a:rPr>
              <a:t>getValue</a:t>
            </a:r>
            <a:r>
              <a:rPr lang="en-US" altLang="zh-CN" sz="1600" b="1" kern="0" dirty="0">
                <a:solidFill>
                  <a:srgbClr val="0000CC"/>
                </a:solidFill>
              </a:rPr>
              <a:t>(){return a;}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kern="0" dirty="0"/>
              <a:t>class Empty{};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Stack{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s[MAX];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Stack(){top=-1;}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void push(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a){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if(top&gt;=MAX-1)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throw Full(a);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   s[++top]=a;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b="1" kern="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69891" y="1430776"/>
            <a:ext cx="4662067" cy="4932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 err="1"/>
              <a:t>int</a:t>
            </a:r>
            <a:r>
              <a:rPr lang="en-US" altLang="zh-CN" sz="1600" b="1" kern="0" dirty="0"/>
              <a:t> pop(){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if(top&lt;0)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      throw Empty();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return s[top--];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void main(){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Stack s;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(10);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(20);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(30);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      </a:t>
            </a:r>
            <a:r>
              <a:rPr lang="en-US" altLang="zh-CN" sz="1600" b="1" kern="0" dirty="0" err="1"/>
              <a:t>s.push</a:t>
            </a:r>
            <a:r>
              <a:rPr lang="en-US" altLang="zh-CN" sz="1600" b="1" kern="0" dirty="0"/>
              <a:t>(40);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catch(Full e){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&lt;&lt;"Exception: Stack Full..."&lt;&lt;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&lt;&lt;"The value not push in stack:  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                  &lt;&lt;</a:t>
            </a:r>
            <a:r>
              <a:rPr lang="en-US" altLang="zh-CN" sz="1600" b="1" kern="0" dirty="0" err="1"/>
              <a:t>e.getValue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b="1" kern="0" dirty="0"/>
              <a:t>}</a:t>
            </a:r>
            <a:endParaRPr lang="zh-CN" altLang="en-US" sz="16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40709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772400" cy="6477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8.5.3  </a:t>
            </a:r>
            <a:r>
              <a:rPr lang="zh-CN" altLang="en-US" sz="3600" b="1" dirty="0">
                <a:solidFill>
                  <a:srgbClr val="C00000"/>
                </a:solidFill>
              </a:rPr>
              <a:t>派生异常类的处理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975"/>
            <a:ext cx="8712967" cy="48275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200" b="1" dirty="0"/>
              <a:t>在设计软件的异常处理系统时，可以将各种异常汇集起来，根据异常的性质将其分属到不同的类中，形成异常类的继承体系结构。还可以利用类的多态性，将异常类设计为具有多态特性的继承体系，利用多态的强大功能处理异常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200" b="1" dirty="0"/>
              <a:t>一个进行远程登录访问程序的异常类层次结构如图。</a:t>
            </a:r>
          </a:p>
        </p:txBody>
      </p:sp>
      <p:pic>
        <p:nvPicPr>
          <p:cNvPr id="148484" name="Picture 4" descr="B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5" y="3361457"/>
            <a:ext cx="7920235" cy="309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59" y="980728"/>
            <a:ext cx="4176464" cy="58772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#include&lt;</a:t>
            </a:r>
            <a:r>
              <a:rPr lang="en-US" altLang="zh-CN" sz="1600" b="1" dirty="0" err="1"/>
              <a:t>iostream</a:t>
            </a:r>
            <a:r>
              <a:rPr lang="en-US" altLang="zh-CN" sz="16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using namespace 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BasicException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 char* Where()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{return "</a:t>
            </a:r>
            <a:r>
              <a:rPr lang="en-US" altLang="zh-CN" sz="1600" b="1" dirty="0" err="1"/>
              <a:t>BasicException</a:t>
            </a:r>
            <a:r>
              <a:rPr lang="en-US" altLang="zh-CN" sz="1600" b="1" dirty="0"/>
              <a:t>...";}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FileSysException:public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BasicException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char *Where()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{return "</a:t>
            </a:r>
            <a:r>
              <a:rPr lang="en-US" altLang="zh-CN" sz="1600" b="1" dirty="0" err="1"/>
              <a:t>FileSysException</a:t>
            </a:r>
            <a:r>
              <a:rPr lang="en-US" altLang="zh-CN" sz="1600" b="1" dirty="0"/>
              <a:t>...";}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FileNotFound:public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FileSysException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char *Where()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{return "</a:t>
            </a:r>
            <a:r>
              <a:rPr lang="en-US" altLang="zh-CN" sz="1600" b="1" dirty="0" err="1"/>
              <a:t>FileNotFound</a:t>
            </a:r>
            <a:r>
              <a:rPr lang="en-US" altLang="zh-CN" sz="1600" b="1" dirty="0"/>
              <a:t>...";}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DiskNotFound:public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FileSysException</a:t>
            </a: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 char *Where()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	{return "</a:t>
            </a:r>
            <a:r>
              <a:rPr lang="en-US" altLang="zh-CN" sz="1600" b="1" dirty="0" err="1"/>
              <a:t>DiskNotFound</a:t>
            </a:r>
            <a:r>
              <a:rPr lang="en-US" altLang="zh-CN" sz="1600" b="1" dirty="0"/>
              <a:t>...";}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};</a:t>
            </a:r>
            <a:endParaRPr lang="zh-CN" altLang="en-US" sz="16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30655" y="116632"/>
            <a:ext cx="77724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kern="0" dirty="0">
                <a:solidFill>
                  <a:srgbClr val="0000CC"/>
                </a:solidFill>
              </a:rPr>
              <a:t>【</a:t>
            </a:r>
            <a:r>
              <a:rPr lang="zh-CN" altLang="en-US" sz="2000" b="1" kern="0" dirty="0">
                <a:solidFill>
                  <a:srgbClr val="0000CC"/>
                </a:solidFill>
              </a:rPr>
              <a:t>例</a:t>
            </a:r>
            <a:r>
              <a:rPr lang="en-US" altLang="zh-CN" sz="2000" b="1" kern="0" dirty="0">
                <a:solidFill>
                  <a:srgbClr val="0000CC"/>
                </a:solidFill>
              </a:rPr>
              <a:t>8-11】  </a:t>
            </a:r>
            <a:r>
              <a:rPr lang="zh-CN" altLang="en-US" sz="2000" b="1" kern="0" dirty="0">
                <a:solidFill>
                  <a:srgbClr val="0000CC"/>
                </a:solidFill>
              </a:rPr>
              <a:t>设计图</a:t>
            </a:r>
            <a:r>
              <a:rPr lang="en-US" altLang="zh-CN" sz="2000" b="1" kern="0" dirty="0">
                <a:solidFill>
                  <a:srgbClr val="0000CC"/>
                </a:solidFill>
              </a:rPr>
              <a:t>8-3</a:t>
            </a:r>
            <a:r>
              <a:rPr lang="zh-CN" altLang="en-US" sz="2000" b="1" kern="0" dirty="0">
                <a:solidFill>
                  <a:srgbClr val="0000CC"/>
                </a:solidFill>
              </a:rPr>
              <a:t>所示异常继承体系中从</a:t>
            </a:r>
            <a:r>
              <a:rPr lang="en-US" altLang="zh-CN" sz="2000" b="1" kern="0" dirty="0" err="1">
                <a:solidFill>
                  <a:srgbClr val="0000CC"/>
                </a:solidFill>
              </a:rPr>
              <a:t>BasicException</a:t>
            </a:r>
            <a:r>
              <a:rPr lang="zh-CN" altLang="en-US" sz="2000" b="1" kern="0" dirty="0">
                <a:solidFill>
                  <a:srgbClr val="0000CC"/>
                </a:solidFill>
              </a:rPr>
              <a:t>到</a:t>
            </a:r>
            <a:endParaRPr lang="en-US" altLang="zh-CN" sz="2000" b="1" kern="0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b="1" kern="0" dirty="0" err="1">
                <a:solidFill>
                  <a:srgbClr val="0000CC"/>
                </a:solidFill>
              </a:rPr>
              <a:t>FileSysException</a:t>
            </a:r>
            <a:r>
              <a:rPr lang="zh-CN" altLang="en-US" sz="2000" b="1" kern="0" dirty="0">
                <a:solidFill>
                  <a:srgbClr val="0000CC"/>
                </a:solidFill>
              </a:rPr>
              <a:t>部分的异常类。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99992" y="980728"/>
            <a:ext cx="4392488" cy="59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 .....  //</a:t>
            </a:r>
            <a:r>
              <a:rPr lang="zh-CN" altLang="en-US" sz="1600" b="1" kern="0" dirty="0"/>
              <a:t>程序代码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/>
              <a:t>         </a:t>
            </a:r>
            <a:r>
              <a:rPr lang="en-US" altLang="zh-CN" sz="1600" b="1" kern="0" dirty="0"/>
              <a:t>throw </a:t>
            </a:r>
            <a:r>
              <a:rPr lang="en-US" altLang="zh-CN" sz="1600" b="1" kern="0" dirty="0" err="1"/>
              <a:t>FileSysException</a:t>
            </a:r>
            <a:r>
              <a:rPr lang="en-US" altLang="zh-CN" sz="1600" b="1" kern="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DiskNotFound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FileNotFound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FileSysException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BasicException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    .....  //</a:t>
            </a:r>
            <a:r>
              <a:rPr lang="zh-CN" altLang="en-US" sz="1600" b="1" kern="0" dirty="0"/>
              <a:t>程序代码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kern="0" dirty="0"/>
              <a:t>         </a:t>
            </a:r>
            <a:r>
              <a:rPr lang="en-US" altLang="zh-CN" sz="1600" b="1" kern="0" dirty="0"/>
              <a:t>throw </a:t>
            </a:r>
            <a:r>
              <a:rPr lang="en-US" altLang="zh-CN" sz="1600" b="1" kern="0" dirty="0" err="1"/>
              <a:t>DiskNotFound</a:t>
            </a:r>
            <a:r>
              <a:rPr lang="en-US" altLang="zh-CN" sz="1600" b="1" kern="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BasicException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FileSysException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DiskNotFound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catch(</a:t>
            </a:r>
            <a:r>
              <a:rPr lang="en-US" altLang="zh-CN" sz="1600" b="1" kern="0" dirty="0" err="1"/>
              <a:t>FileNotFound</a:t>
            </a:r>
            <a:r>
              <a:rPr lang="en-US" altLang="zh-CN" sz="1600" b="1" kern="0" dirty="0"/>
              <a:t> 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</a:t>
            </a: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2788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9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9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9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95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8.5.3  </a:t>
            </a:r>
            <a:r>
              <a:rPr lang="zh-CN" altLang="en-US" sz="3600" b="1" dirty="0">
                <a:solidFill>
                  <a:srgbClr val="C00000"/>
                </a:solidFill>
              </a:rPr>
              <a:t>派生异常类的处理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94" y="980729"/>
            <a:ext cx="8623212" cy="122413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用多态性处理异常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200" b="1" dirty="0"/>
              <a:t>异常类继承结构也可以用多态实现，多态可以简化异常的捕获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000" b="1" dirty="0">
                <a:solidFill>
                  <a:srgbClr val="0000CC"/>
                </a:solidFill>
              </a:rPr>
              <a:t>例</a:t>
            </a:r>
            <a:r>
              <a:rPr lang="en-US" altLang="zh-CN" sz="2000" b="1" dirty="0">
                <a:solidFill>
                  <a:srgbClr val="0000CC"/>
                </a:solidFill>
              </a:rPr>
              <a:t>8-11</a:t>
            </a:r>
            <a:r>
              <a:rPr lang="zh-CN" altLang="en-US" sz="2000" b="1" dirty="0">
                <a:solidFill>
                  <a:srgbClr val="0000CC"/>
                </a:solidFill>
              </a:rPr>
              <a:t>的多态实现程序如下，其中省略的代码与例</a:t>
            </a:r>
            <a:r>
              <a:rPr lang="en-US" altLang="zh-CN" sz="2000" b="1" dirty="0">
                <a:solidFill>
                  <a:srgbClr val="0000CC"/>
                </a:solidFill>
              </a:rPr>
              <a:t>8-11</a:t>
            </a:r>
            <a:r>
              <a:rPr lang="zh-CN" altLang="en-US" sz="2000" b="1" dirty="0">
                <a:solidFill>
                  <a:srgbClr val="0000CC"/>
                </a:solidFill>
              </a:rPr>
              <a:t>完全相同。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55576" y="2204864"/>
            <a:ext cx="6396385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#include &lt;</a:t>
            </a:r>
            <a:r>
              <a:rPr lang="en-US" altLang="zh-CN" sz="1600" b="1" kern="0" dirty="0" err="1"/>
              <a:t>iostream</a:t>
            </a:r>
            <a:r>
              <a:rPr lang="en-US" altLang="zh-CN" sz="1600" b="1" kern="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using namespace </a:t>
            </a:r>
            <a:r>
              <a:rPr lang="en-US" altLang="zh-CN" sz="1600" b="1" kern="0" dirty="0" err="1"/>
              <a:t>std</a:t>
            </a:r>
            <a:r>
              <a:rPr lang="en-US" altLang="zh-CN" sz="1600" b="1" kern="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class </a:t>
            </a:r>
            <a:r>
              <a:rPr lang="en-US" altLang="zh-CN" sz="1600" b="1" kern="0" dirty="0" err="1"/>
              <a:t>BasicException</a:t>
            </a:r>
            <a:r>
              <a:rPr lang="en-US" altLang="zh-CN" sz="1600" b="1" kern="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    </a:t>
            </a:r>
            <a:r>
              <a:rPr lang="en-US" altLang="zh-CN" sz="1600" b="1" kern="0" dirty="0">
                <a:solidFill>
                  <a:srgbClr val="FF0000"/>
                </a:solidFill>
              </a:rPr>
              <a:t>virtual char* Where(){return "</a:t>
            </a:r>
            <a:r>
              <a:rPr lang="en-US" altLang="zh-CN" sz="1600" b="1" kern="0" dirty="0" err="1">
                <a:solidFill>
                  <a:srgbClr val="FF0000"/>
                </a:solidFill>
              </a:rPr>
              <a:t>BasicException</a:t>
            </a:r>
            <a:r>
              <a:rPr lang="en-US" altLang="zh-CN" sz="1600" b="1" kern="0" dirty="0">
                <a:solidFill>
                  <a:srgbClr val="FF0000"/>
                </a:solidFill>
              </a:rPr>
              <a:t>...";}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latin typeface="Arial" panose="020B0604020202020204" pitchFamily="34" charset="0"/>
              </a:rPr>
              <a:t>……</a:t>
            </a:r>
            <a:endParaRPr lang="en-US" altLang="zh-CN" sz="1600" b="1" kern="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chemeClr val="accent2"/>
                </a:solidFill>
              </a:rPr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chemeClr val="accent2"/>
                </a:solidFill>
              </a:rPr>
              <a:t>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chemeClr val="accent2"/>
                </a:solidFill>
              </a:rPr>
              <a:t>//.....     </a:t>
            </a:r>
            <a:r>
              <a:rPr lang="zh-CN" altLang="en-US" sz="1600" b="1" kern="0" dirty="0">
                <a:solidFill>
                  <a:schemeClr val="accent2"/>
                </a:solidFill>
              </a:rPr>
              <a:t>程序代码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chemeClr val="accent2"/>
                </a:solidFill>
              </a:rPr>
              <a:t>throw </a:t>
            </a:r>
            <a:r>
              <a:rPr lang="en-US" altLang="zh-CN" sz="1600" b="1" kern="0" dirty="0" err="1">
                <a:solidFill>
                  <a:schemeClr val="accent2"/>
                </a:solidFill>
              </a:rPr>
              <a:t>FileSysException</a:t>
            </a:r>
            <a:r>
              <a:rPr lang="en-US" altLang="zh-CN" sz="1600" b="1" kern="0" dirty="0">
                <a:solidFill>
                  <a:schemeClr val="accent2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catch(</a:t>
            </a:r>
            <a:r>
              <a:rPr lang="en-US" altLang="zh-CN" sz="1600" b="1" kern="0" dirty="0" err="1"/>
              <a:t>BasicException</a:t>
            </a:r>
            <a:r>
              <a:rPr lang="en-US" altLang="zh-CN" sz="1600" b="1" kern="0" dirty="0"/>
              <a:t> &amp;p){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//.....      </a:t>
            </a:r>
            <a:r>
              <a:rPr lang="zh-CN" altLang="en-US" sz="1600" b="1" kern="0" dirty="0"/>
              <a:t>程序代码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throw </a:t>
            </a:r>
            <a:r>
              <a:rPr lang="en-US" altLang="zh-CN" sz="1600" b="1" kern="0" dirty="0" err="1"/>
              <a:t>DiskNotFound</a:t>
            </a:r>
            <a:r>
              <a:rPr lang="en-US" altLang="zh-CN" sz="1600" b="1" kern="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catch(</a:t>
            </a:r>
            <a:r>
              <a:rPr lang="en-US" altLang="zh-CN" sz="1600" b="1" kern="0" dirty="0" err="1"/>
              <a:t>BasicException</a:t>
            </a:r>
            <a:r>
              <a:rPr lang="en-US" altLang="zh-CN" sz="1600" b="1" kern="0" dirty="0"/>
              <a:t> &amp;p){</a:t>
            </a:r>
            <a:r>
              <a:rPr lang="en-US" altLang="zh-CN" sz="1600" b="1" kern="0" dirty="0" err="1"/>
              <a:t>cout</a:t>
            </a:r>
            <a:r>
              <a:rPr lang="en-US" altLang="zh-CN" sz="1600" b="1" kern="0" dirty="0"/>
              <a:t>&lt;&lt;</a:t>
            </a:r>
            <a:r>
              <a:rPr lang="en-US" altLang="zh-CN" sz="1600" b="1" kern="0" dirty="0" err="1"/>
              <a:t>p.Where</a:t>
            </a:r>
            <a:r>
              <a:rPr lang="en-US" altLang="zh-CN" sz="1600" b="1" kern="0" dirty="0"/>
              <a:t>()&lt;&lt;</a:t>
            </a:r>
            <a:r>
              <a:rPr lang="en-US" altLang="zh-CN" sz="1600" b="1" kern="0" dirty="0" err="1"/>
              <a:t>endl</a:t>
            </a:r>
            <a:r>
              <a:rPr lang="en-US" altLang="zh-CN" sz="1600" b="1" kern="0" dirty="0"/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kern="0" dirty="0"/>
              <a:t>}</a:t>
            </a:r>
            <a:endParaRPr lang="zh-CN" alt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4780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282" y="116632"/>
            <a:ext cx="7772400" cy="6382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异常处理概述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352928" cy="54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2. </a:t>
            </a:r>
            <a:r>
              <a:rPr lang="zh-CN" altLang="en-US" sz="2800" b="1" dirty="0">
                <a:solidFill>
                  <a:srgbClr val="0000CC"/>
                </a:solidFill>
              </a:rPr>
              <a:t>传统的异常处理方法</a:t>
            </a:r>
          </a:p>
          <a:p>
            <a:pPr eaLnBrk="1" hangingPunct="1"/>
            <a:r>
              <a:rPr lang="zh-CN" altLang="en-US" sz="2400" b="1" dirty="0"/>
              <a:t>传统程序处理异常的典型方法是不断测试程序继续运行的必要条件，并对测试结果进行处理。</a:t>
            </a:r>
          </a:p>
          <a:p>
            <a:pPr eaLnBrk="1" hangingPunct="1"/>
            <a:r>
              <a:rPr lang="zh-CN" altLang="en-US" sz="2400" b="1" dirty="0"/>
              <a:t>形式如下伪码所示：</a:t>
            </a:r>
          </a:p>
          <a:p>
            <a:pPr lvl="2"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执行任务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</a:p>
          <a:p>
            <a:pPr lvl="2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if </a:t>
            </a:r>
            <a:r>
              <a:rPr lang="zh-CN" altLang="en-US" sz="1800" b="1" dirty="0">
                <a:solidFill>
                  <a:srgbClr val="FF0000"/>
                </a:solidFill>
              </a:rPr>
              <a:t>任务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未能被正确执行</a:t>
            </a:r>
          </a:p>
          <a:p>
            <a:pPr lvl="2"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  执行错误处理程序</a:t>
            </a:r>
          </a:p>
          <a:p>
            <a:pPr lvl="2"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执行任务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</a:p>
          <a:p>
            <a:pPr lvl="2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if </a:t>
            </a:r>
            <a:r>
              <a:rPr lang="zh-CN" altLang="en-US" sz="1800" b="1" dirty="0">
                <a:solidFill>
                  <a:srgbClr val="FF0000"/>
                </a:solidFill>
              </a:rPr>
              <a:t>任务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</a:rPr>
              <a:t>未能正确执行</a:t>
            </a:r>
          </a:p>
          <a:p>
            <a:pPr lvl="2"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    执行错误处理程序</a:t>
            </a:r>
          </a:p>
          <a:p>
            <a:pPr lvl="2" eaLnBrk="1" hangingPunct="1"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执行任务</a:t>
            </a: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</a:p>
          <a:p>
            <a:pPr eaLnBrk="1" hangingPunct="1"/>
            <a:r>
              <a:rPr lang="en-US" altLang="zh-CN" sz="2400" b="1" dirty="0"/>
              <a:t>  </a:t>
            </a:r>
            <a:r>
              <a:rPr lang="zh-CN" altLang="en-US" sz="2400" b="1" dirty="0"/>
              <a:t>缺点</a:t>
            </a:r>
          </a:p>
          <a:p>
            <a:pPr lvl="1" eaLnBrk="1" hangingPunct="1"/>
            <a:r>
              <a:rPr lang="zh-CN" altLang="en-US" sz="2000" b="1" dirty="0"/>
              <a:t>错误处理代码分布在整个程序的各个部分，使程序受到了错误处理代码的</a:t>
            </a:r>
            <a:r>
              <a:rPr lang="zh-CN" altLang="en-US" sz="2000" b="1" dirty="0">
                <a:latin typeface="Arial" panose="020B0604020202020204" pitchFamily="34" charset="0"/>
              </a:rPr>
              <a:t>“</a:t>
            </a:r>
            <a:r>
              <a:rPr lang="zh-CN" altLang="en-US" sz="2000" b="1" dirty="0"/>
              <a:t>污染</a:t>
            </a:r>
            <a:r>
              <a:rPr lang="zh-CN" altLang="en-US" sz="2000" b="1" dirty="0">
                <a:latin typeface="Arial" panose="020B0604020202020204" pitchFamily="34" charset="0"/>
              </a:rPr>
              <a:t>”而变得晦涩难懂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8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异常处理概述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124744"/>
            <a:ext cx="8435279" cy="345638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3. C++</a:t>
            </a:r>
            <a:r>
              <a:rPr lang="zh-CN" altLang="en-US" sz="2800" b="1" dirty="0">
                <a:solidFill>
                  <a:srgbClr val="0000CC"/>
                </a:solidFill>
              </a:rPr>
              <a:t>异常处理思想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/>
              <a:t>其基本思想是将异常发生和异常处理分别放在不同的函数中，产生异常的函数不需要具备处理异常的能力。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dirty="0"/>
              <a:t>当一个函数出现异常时，它可以抛出一个异常，然后由该函数的调用者捕获并处理这个异常，如果调用者不能处理，它可以将该异常抛给其上一级的调用者处理。</a:t>
            </a:r>
          </a:p>
        </p:txBody>
      </p:sp>
    </p:spTree>
    <p:extLst>
      <p:ext uri="{BB962C8B-B14F-4D97-AF65-F5344CB8AC3E}">
        <p14:creationId xmlns:p14="http://schemas.microsoft.com/office/powerpoint/2010/main" val="1525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063" y="116632"/>
            <a:ext cx="7772400" cy="71936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异常处理概述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79" y="1124744"/>
            <a:ext cx="8617693" cy="453650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4. C++</a:t>
            </a:r>
            <a:r>
              <a:rPr lang="zh-CN" altLang="en-US" sz="2800" b="1" dirty="0">
                <a:solidFill>
                  <a:srgbClr val="0000CC"/>
                </a:solidFill>
              </a:rPr>
              <a:t>的异常处理的作用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改善程序的可读性和可维护性，将异常处理代码与主程序代码分离，适合团队开发大型项目。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有力的异常检测和可能的异常恢复，以统一方式处理异常。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在异常引起系统错误之前处理异常。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/>
              <a:t>(4) </a:t>
            </a:r>
            <a:r>
              <a:rPr lang="zh-CN" altLang="en-US" sz="2400" b="1" dirty="0"/>
              <a:t>处理由库函数或第三方提供的函数引起的异常。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dirty="0"/>
              <a:t>(5) </a:t>
            </a:r>
            <a:r>
              <a:rPr lang="zh-CN" altLang="en-US" sz="2400" b="1" dirty="0"/>
              <a:t>在出现无法处理的异常时执行清理工作，并以适当的方式退出程序。</a:t>
            </a:r>
          </a:p>
        </p:txBody>
      </p:sp>
    </p:spTree>
    <p:extLst>
      <p:ext uri="{BB962C8B-B14F-4D97-AF65-F5344CB8AC3E}">
        <p14:creationId xmlns:p14="http://schemas.microsoft.com/office/powerpoint/2010/main" val="177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098"/>
            <a:ext cx="7772400" cy="803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8.2  C++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异常处理基础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547260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8.2.1  </a:t>
            </a:r>
            <a:r>
              <a:rPr lang="zh-CN" altLang="en-US" sz="2800" b="1" dirty="0">
                <a:solidFill>
                  <a:schemeClr val="accent2"/>
                </a:solidFill>
              </a:rPr>
              <a:t>异常处理的结构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Char char="–"/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引入了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个关键字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用于异常处理。</a:t>
            </a:r>
            <a:endParaRPr lang="en-US" altLang="zh-CN" sz="2400" b="1" dirty="0"/>
          </a:p>
          <a:p>
            <a:pPr lvl="1" eaLnBrk="1" hangingPunct="1">
              <a:buFontTx/>
              <a:buChar char="–"/>
            </a:pPr>
            <a:r>
              <a:rPr lang="en-US" altLang="zh-CN" sz="2400" b="1" dirty="0"/>
              <a:t>try</a:t>
            </a:r>
            <a:r>
              <a:rPr lang="zh-CN" altLang="en-US" sz="2400" b="1" dirty="0"/>
              <a:t>用于检测可能发生的异常，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用于抛出异常，而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用于捕获冰处理由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抛出的异常。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try{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	 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r>
              <a:rPr lang="en-US" altLang="zh-CN" sz="1800" b="1" dirty="0"/>
              <a:t>                                       	//try</a:t>
            </a:r>
            <a:r>
              <a:rPr lang="zh-CN" altLang="en-US" sz="1800" b="1" dirty="0"/>
              <a:t>程序块</a:t>
            </a:r>
          </a:p>
          <a:p>
            <a:pPr lvl="1" eaLnBrk="1" hangingPunct="1">
              <a:buFontTx/>
              <a:buNone/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if  err1  </a:t>
            </a:r>
            <a:r>
              <a:rPr lang="en-US" altLang="zh-CN" sz="1800" b="1" dirty="0">
                <a:solidFill>
                  <a:srgbClr val="FF0000"/>
                </a:solidFill>
              </a:rPr>
              <a:t>throw</a:t>
            </a:r>
            <a:r>
              <a:rPr lang="en-US" altLang="zh-CN" sz="1800" b="1" dirty="0"/>
              <a:t> xx1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if  err2  </a:t>
            </a:r>
            <a:r>
              <a:rPr lang="en-US" altLang="zh-CN" sz="1800" b="1" dirty="0">
                <a:solidFill>
                  <a:srgbClr val="FF0000"/>
                </a:solidFill>
              </a:rPr>
              <a:t>throw </a:t>
            </a:r>
            <a:r>
              <a:rPr lang="en-US" altLang="zh-CN" sz="1800" b="1" dirty="0"/>
              <a:t>xx2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     if  </a:t>
            </a:r>
            <a:r>
              <a:rPr lang="en-US" altLang="zh-CN" sz="1800" b="1" dirty="0" err="1"/>
              <a:t>errn</a:t>
            </a:r>
            <a:r>
              <a:rPr lang="en-US" altLang="zh-CN" sz="1800" b="1" dirty="0"/>
              <a:t>  </a:t>
            </a:r>
            <a:r>
              <a:rPr lang="en-US" altLang="zh-CN" sz="1800" b="1" dirty="0">
                <a:solidFill>
                  <a:srgbClr val="FF0000"/>
                </a:solidFill>
              </a:rPr>
              <a:t>throw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xxn</a:t>
            </a:r>
            <a:endParaRPr lang="en-US" altLang="zh-CN" sz="1800" b="1" dirty="0"/>
          </a:p>
          <a:p>
            <a:pPr lvl="1" eaLnBrk="1" hangingPunct="1">
              <a:buFontTx/>
              <a:buNone/>
            </a:pPr>
            <a:r>
              <a:rPr lang="en-US" altLang="zh-CN" sz="1800" b="1" dirty="0"/>
              <a:t>}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catch</a:t>
            </a:r>
            <a:r>
              <a:rPr lang="en-US" altLang="zh-CN" sz="1800" b="1" dirty="0"/>
              <a:t>(type1  </a:t>
            </a:r>
            <a:r>
              <a:rPr lang="en-US" altLang="zh-CN" sz="1800" b="1" dirty="0" err="1"/>
              <a:t>arg</a:t>
            </a:r>
            <a:r>
              <a:rPr lang="en-US" altLang="zh-CN" sz="1800" b="1" dirty="0"/>
              <a:t>){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r>
              <a:rPr lang="en-US" altLang="zh-CN" sz="1800" b="1" dirty="0"/>
              <a:t>}        	//</a:t>
            </a:r>
            <a:r>
              <a:rPr lang="zh-CN" altLang="en-US" sz="1800" b="1" dirty="0"/>
              <a:t>异常类型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错误处理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catch</a:t>
            </a:r>
            <a:r>
              <a:rPr lang="en-US" altLang="zh-CN" sz="1800" b="1" dirty="0"/>
              <a:t>(type2  </a:t>
            </a:r>
            <a:r>
              <a:rPr lang="en-US" altLang="zh-CN" sz="1800" b="1" dirty="0" err="1"/>
              <a:t>arg</a:t>
            </a:r>
            <a:r>
              <a:rPr lang="en-US" altLang="zh-CN" sz="1800" b="1" dirty="0"/>
              <a:t>){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r>
              <a:rPr lang="en-US" altLang="zh-CN" sz="1800" b="1" dirty="0"/>
              <a:t>}          	//</a:t>
            </a:r>
            <a:r>
              <a:rPr lang="zh-CN" altLang="en-US" sz="1800" b="1" dirty="0"/>
              <a:t>异常类型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错误处理</a:t>
            </a:r>
          </a:p>
          <a:p>
            <a:pPr lvl="1" eaLnBrk="1" hangingPunct="1"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catch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typem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arg</a:t>
            </a:r>
            <a:r>
              <a:rPr lang="en-US" altLang="zh-CN" sz="1800" b="1" dirty="0"/>
              <a:t>){</a:t>
            </a:r>
            <a:r>
              <a:rPr lang="en-US" altLang="zh-CN" sz="1800" b="1" dirty="0">
                <a:latin typeface="Arial" panose="020B0604020202020204" pitchFamily="34" charset="0"/>
              </a:rPr>
              <a:t>……</a:t>
            </a:r>
            <a:r>
              <a:rPr lang="en-US" altLang="zh-CN" sz="1800" b="1" dirty="0"/>
              <a:t>}          	//</a:t>
            </a:r>
            <a:r>
              <a:rPr lang="zh-CN" altLang="en-US" sz="1800" b="1" dirty="0"/>
              <a:t>异常类型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错误处理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……</a:t>
            </a:r>
            <a:r>
              <a:rPr lang="en-US" altLang="zh-CN" sz="1800" b="1" dirty="0"/>
              <a:t> 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24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803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8.2.1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异常处理的结构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5538"/>
            <a:ext cx="8568952" cy="4823742"/>
          </a:xfrm>
        </p:spPr>
        <p:txBody>
          <a:bodyPr/>
          <a:lstStyle/>
          <a:p>
            <a:pPr marL="381000" indent="-381000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CC"/>
                </a:solidFill>
              </a:rPr>
              <a:t>try-throw-catch</a:t>
            </a:r>
            <a:r>
              <a:rPr lang="zh-CN" altLang="en-US" sz="2800" b="1" dirty="0">
                <a:solidFill>
                  <a:srgbClr val="0000CC"/>
                </a:solidFill>
              </a:rPr>
              <a:t>异常处理的执行逻辑如下：</a:t>
            </a:r>
            <a:endParaRPr lang="zh-CN" altLang="en-US" dirty="0"/>
          </a:p>
          <a:p>
            <a:pPr marL="800100" lvl="1" indent="-342900" eaLnBrk="1" hangingPunct="1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）当程序执行过程中遇到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块时，将进入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块并按正常的程序逻辑顺序执行其中的语句。</a:t>
            </a:r>
            <a:endParaRPr lang="zh-CN" altLang="en-US" sz="2400" dirty="0"/>
          </a:p>
          <a:p>
            <a:pPr marL="800100" lvl="1" indent="-342900" eaLnBrk="1" hangingPunct="1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）如果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块的所有语句都被正常执行，没有发生任何异常，那么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块中就不会有异常被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。在这种情况下，程序将忽略所有的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块，继续顺序执行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块之外的程序语句。</a:t>
            </a:r>
            <a:endParaRPr lang="en-US" altLang="zh-CN" sz="2400" b="1" dirty="0"/>
          </a:p>
          <a:p>
            <a:pPr marL="800100" lvl="1" indent="-342900" eaLnBrk="1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）如果在执行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块的过程中，某条语句产生错误并用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抛出了异常，则程序控制流程将自此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子句转移到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块，</a:t>
            </a:r>
            <a:r>
              <a:rPr lang="en-US" altLang="zh-CN" sz="2400" b="1" dirty="0"/>
              <a:t>try</a:t>
            </a:r>
            <a:r>
              <a:rPr lang="zh-CN" altLang="en-US" sz="2400" b="1" dirty="0"/>
              <a:t>块中该</a:t>
            </a:r>
            <a:r>
              <a:rPr lang="en-US" altLang="zh-CN" sz="2400" b="1" dirty="0"/>
              <a:t>throw</a:t>
            </a:r>
            <a:r>
              <a:rPr lang="zh-CN" altLang="en-US" sz="2400" b="1" dirty="0"/>
              <a:t>语句之后的所有语句都不会再被执行了。</a:t>
            </a:r>
          </a:p>
          <a:p>
            <a:pPr marL="800100" lvl="1" indent="-34290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711" y="1196752"/>
            <a:ext cx="8572761" cy="3528392"/>
          </a:xfrm>
        </p:spPr>
        <p:txBody>
          <a:bodyPr/>
          <a:lstStyle/>
          <a:p>
            <a:pPr marL="609600" indent="-609600" eaLnBrk="1" hangingPunct="1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将按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块出现的次序，用异常的数据类型与每个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参数表中指定的数据类型相比较，如果两者类型相同，就执行该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块，同时还将把异常的值传递给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块中的形参</a:t>
            </a:r>
            <a:r>
              <a:rPr lang="en-US" altLang="zh-CN" sz="2400" b="1" dirty="0" err="1"/>
              <a:t>arg</a:t>
            </a:r>
            <a:r>
              <a:rPr lang="zh-CN" altLang="en-US" sz="2400" b="1" dirty="0"/>
              <a:t>（如果该块有</a:t>
            </a:r>
            <a:r>
              <a:rPr lang="en-US" altLang="zh-CN" sz="2400" b="1" dirty="0" err="1"/>
              <a:t>arg</a:t>
            </a:r>
            <a:r>
              <a:rPr lang="zh-CN" altLang="en-US" sz="2400" b="1" dirty="0"/>
              <a:t>形参）。只要有一个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块捕获了异常，其余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块都将被忽略。</a:t>
            </a:r>
          </a:p>
          <a:p>
            <a:pPr marL="609600" indent="-609600" eaLnBrk="1" hangingPunct="1"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）如果没有任何</a:t>
            </a:r>
            <a:r>
              <a:rPr lang="en-US" altLang="zh-CN" sz="2400" b="1" dirty="0"/>
              <a:t>catch</a:t>
            </a:r>
            <a:r>
              <a:rPr lang="zh-CN" altLang="en-US" sz="2400" b="1" dirty="0"/>
              <a:t>能够匹配该异常，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将调用系统默认的异常处理程序处理该异常，其通常做法是直接终止该程序的运行。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803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8.2.1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异常处理的结构</a:t>
            </a:r>
          </a:p>
        </p:txBody>
      </p:sp>
    </p:spTree>
    <p:extLst>
      <p:ext uri="{BB962C8B-B14F-4D97-AF65-F5344CB8AC3E}">
        <p14:creationId xmlns:p14="http://schemas.microsoft.com/office/powerpoint/2010/main" val="24857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568952" cy="56223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【</a:t>
            </a:r>
            <a:r>
              <a:rPr lang="zh-CN" altLang="en-US" sz="2400" b="1" dirty="0">
                <a:solidFill>
                  <a:srgbClr val="0000CC"/>
                </a:solidFill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</a:rPr>
              <a:t>8-1】  </a:t>
            </a:r>
            <a:r>
              <a:rPr lang="zh-CN" altLang="en-US" sz="2400" b="1" dirty="0">
                <a:solidFill>
                  <a:srgbClr val="0000CC"/>
                </a:solidFill>
              </a:rPr>
              <a:t>异常处理的简单例程。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&lt;&lt;"1--</a:t>
            </a:r>
            <a:r>
              <a:rPr lang="en-US" altLang="zh-CN" sz="2000" b="1" dirty="0" err="1"/>
              <a:t>befroe</a:t>
            </a:r>
            <a:r>
              <a:rPr lang="en-US" altLang="zh-CN" sz="2000" b="1" dirty="0"/>
              <a:t> try block..."&lt;&lt;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&lt;&lt;"2--Inside try block..."&lt;&lt;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throw 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&lt;&lt;"3--After throw ...."&lt;&lt;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catch(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&lt;&lt;"4--In catch block1 ... exception..</a:t>
            </a:r>
            <a:r>
              <a:rPr lang="en-US" altLang="zh-CN" sz="2000" b="1" dirty="0" err="1"/>
              <a:t>errcode</a:t>
            </a:r>
            <a:r>
              <a:rPr lang="en-US" altLang="zh-CN" sz="2000" b="1" dirty="0"/>
              <a:t>  is.."&lt;&lt;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catch(char * 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&lt;&lt;"5--In catch block2 ... exception..</a:t>
            </a:r>
            <a:r>
              <a:rPr lang="en-US" altLang="zh-CN" sz="2000" b="1" dirty="0" err="1"/>
              <a:t>errcode</a:t>
            </a:r>
            <a:r>
              <a:rPr lang="en-US" altLang="zh-CN" sz="2000" b="1" dirty="0"/>
              <a:t> is.."&lt;&lt;s&lt;&lt;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&lt;&lt;"6--After Catch...";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8032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>
                <a:solidFill>
                  <a:srgbClr val="C00000"/>
                </a:solidFill>
              </a:rPr>
              <a:t>8.2.1  </a:t>
            </a:r>
            <a:r>
              <a:rPr lang="zh-CN" altLang="en-US" sz="3600" b="1" dirty="0">
                <a:solidFill>
                  <a:srgbClr val="C00000"/>
                </a:solidFill>
              </a:rPr>
              <a:t>异常处理的结构</a:t>
            </a:r>
          </a:p>
        </p:txBody>
      </p:sp>
    </p:spTree>
    <p:extLst>
      <p:ext uri="{BB962C8B-B14F-4D97-AF65-F5344CB8AC3E}">
        <p14:creationId xmlns:p14="http://schemas.microsoft.com/office/powerpoint/2010/main" val="1311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2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2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69"/>
</p:tagLst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2969</Words>
  <Application>Microsoft Office PowerPoint</Application>
  <PresentationFormat>全屏显示(4:3)</PresentationFormat>
  <Paragraphs>446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Arial</vt:lpstr>
      <vt:lpstr>默认设计模板</vt:lpstr>
      <vt:lpstr>第8章  异常</vt:lpstr>
      <vt:lpstr>8.1  异常处理概述</vt:lpstr>
      <vt:lpstr>8.1  异常处理概述</vt:lpstr>
      <vt:lpstr>8.1  异常处理概述</vt:lpstr>
      <vt:lpstr>8.1  异常处理概述</vt:lpstr>
      <vt:lpstr>8.2  C++异常处理基础</vt:lpstr>
      <vt:lpstr>8.2.1  异常处理的结构</vt:lpstr>
      <vt:lpstr>8.2.1  异常处理的结构</vt:lpstr>
      <vt:lpstr>8.2.1  异常处理的结构</vt:lpstr>
      <vt:lpstr>8.2.2  异常捕获 </vt:lpstr>
      <vt:lpstr>8.2.2  异常捕获 </vt:lpstr>
      <vt:lpstr>8.3  异常与函数</vt:lpstr>
      <vt:lpstr>8.3.2  在函数调用中完成异常处理</vt:lpstr>
      <vt:lpstr>8.4  异常处理的几种特殊情况</vt:lpstr>
      <vt:lpstr>8.4  异常处理的几种特殊情况</vt:lpstr>
      <vt:lpstr>8.4  异常处理的几种特殊情况</vt:lpstr>
      <vt:lpstr>8.4  异常处理的几种特殊情况</vt:lpstr>
      <vt:lpstr>PowerPoint 演示文稿</vt:lpstr>
      <vt:lpstr>例8-7的调用过程        实线箭头是函数及异常的调用过程，而虚线则是函数调用及异常处理的返回过程。</vt:lpstr>
      <vt:lpstr>8.5  异常和类</vt:lpstr>
      <vt:lpstr>8.5  异常和类</vt:lpstr>
      <vt:lpstr>8.5.2  异常类</vt:lpstr>
      <vt:lpstr>PowerPoint 演示文稿</vt:lpstr>
      <vt:lpstr>8.5.2  异常类</vt:lpstr>
      <vt:lpstr>PowerPoint 演示文稿</vt:lpstr>
      <vt:lpstr>8.5.3  派生异常类的处理</vt:lpstr>
      <vt:lpstr>PowerPoint 演示文稿</vt:lpstr>
      <vt:lpstr>8.5.3  派生异常类的处理</vt:lpstr>
    </vt:vector>
  </TitlesOfParts>
  <Company>cq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张 晓刚</cp:lastModifiedBy>
  <cp:revision>392</cp:revision>
  <dcterms:created xsi:type="dcterms:W3CDTF">2009-10-08T06:48:42Z</dcterms:created>
  <dcterms:modified xsi:type="dcterms:W3CDTF">2019-06-10T08:35:05Z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CF49C2D7-CFEC-4509-3F3F-3F3F1E463F23</vt:lpwstr>
  </property>
  <property fmtid="{D5CDD505-2E9C-101B-9397-08002B2CF9AE}" pid="3" name="ArticulatePath">
    <vt:lpwstr>第1章 C++与面向对象程序设计概述</vt:lpwstr>
  </property>
</Properties>
</file>