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1" r:id="rId2"/>
    <p:sldId id="262" r:id="rId3"/>
    <p:sldId id="263" r:id="rId4"/>
    <p:sldId id="264" r:id="rId5"/>
    <p:sldId id="265" r:id="rId6"/>
    <p:sldId id="266" r:id="rId7"/>
    <p:sldId id="267" r:id="rId8"/>
    <p:sldId id="268" r:id="rId9"/>
    <p:sldId id="270" r:id="rId10"/>
    <p:sldId id="271" r:id="rId11"/>
    <p:sldId id="272" r:id="rId12"/>
    <p:sldId id="274" r:id="rId13"/>
    <p:sldId id="275" r:id="rId14"/>
    <p:sldId id="276" r:id="rId15"/>
    <p:sldId id="278" r:id="rId16"/>
    <p:sldId id="281" r:id="rId17"/>
    <p:sldId id="282" r:id="rId18"/>
    <p:sldId id="284" r:id="rId19"/>
    <p:sldId id="285" r:id="rId20"/>
    <p:sldId id="286" r:id="rId21"/>
    <p:sldId id="287" r:id="rId22"/>
    <p:sldId id="289" r:id="rId23"/>
    <p:sldId id="291" r:id="rId24"/>
    <p:sldId id="292" r:id="rId25"/>
    <p:sldId id="294" r:id="rId26"/>
    <p:sldId id="295" r:id="rId27"/>
    <p:sldId id="296" r:id="rId28"/>
    <p:sldId id="297" r:id="rId29"/>
    <p:sldId id="298" r:id="rId30"/>
    <p:sldId id="299" r:id="rId31"/>
    <p:sldId id="301" r:id="rId32"/>
    <p:sldId id="302" r:id="rId33"/>
    <p:sldId id="303" r:id="rId34"/>
    <p:sldId id="304" r:id="rId35"/>
    <p:sldId id="305" r:id="rId36"/>
  </p:sldIdLst>
  <p:sldSz cx="9144000" cy="6858000" type="screen4x3"/>
  <p:notesSz cx="6858000" cy="9144000"/>
  <p:custDataLst>
    <p:tags r:id="rId3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FF33"/>
    <a:srgbClr val="FF0000"/>
    <a:srgbClr val="C2FABA"/>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44" autoAdjust="0"/>
    <p:restoredTop sz="94414" autoAdjust="0"/>
  </p:normalViewPr>
  <p:slideViewPr>
    <p:cSldViewPr>
      <p:cViewPr varScale="1">
        <p:scale>
          <a:sx n="70" d="100"/>
          <a:sy n="70" d="100"/>
        </p:scale>
        <p:origin x="103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extLst>
      <p:ext uri="{BB962C8B-B14F-4D97-AF65-F5344CB8AC3E}">
        <p14:creationId xmlns:p14="http://schemas.microsoft.com/office/powerpoint/2010/main" val="2613505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AE8BCEA-46BE-448A-9746-FE7AF58E278F}" type="slidenum">
              <a:rPr lang="en-US" altLang="zh-CN" smtClean="0"/>
              <a:pPr>
                <a:defRPr/>
              </a:pPr>
              <a:t>2</a:t>
            </a:fld>
            <a:endParaRPr lang="en-US" altLang="zh-CN"/>
          </a:p>
        </p:txBody>
      </p:sp>
    </p:spTree>
    <p:extLst>
      <p:ext uri="{BB962C8B-B14F-4D97-AF65-F5344CB8AC3E}">
        <p14:creationId xmlns:p14="http://schemas.microsoft.com/office/powerpoint/2010/main" val="146185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AE8BCEA-46BE-448A-9746-FE7AF58E278F}" type="slidenum">
              <a:rPr lang="en-US" altLang="zh-CN" smtClean="0"/>
              <a:pPr>
                <a:defRPr/>
              </a:pPr>
              <a:t>4</a:t>
            </a:fld>
            <a:endParaRPr lang="en-US" altLang="zh-CN"/>
          </a:p>
        </p:txBody>
      </p:sp>
    </p:spTree>
    <p:extLst>
      <p:ext uri="{BB962C8B-B14F-4D97-AF65-F5344CB8AC3E}">
        <p14:creationId xmlns:p14="http://schemas.microsoft.com/office/powerpoint/2010/main" val="202817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3"/>
            <a:ext cx="8229600" cy="691032"/>
          </a:xfrm>
        </p:spPr>
        <p:txBody>
          <a:bodyPr/>
          <a:lstStyle/>
          <a:p>
            <a:r>
              <a:rPr lang="zh-CN" altLang="en-US" dirty="0"/>
              <a:t>单击此处编辑母版标题样式</a:t>
            </a:r>
          </a:p>
        </p:txBody>
      </p:sp>
      <p:sp>
        <p:nvSpPr>
          <p:cNvPr id="3" name="内容占位符 2"/>
          <p:cNvSpPr>
            <a:spLocks noGrp="1"/>
          </p:cNvSpPr>
          <p:nvPr>
            <p:ph idx="1"/>
          </p:nvPr>
        </p:nvSpPr>
        <p:spPr>
          <a:xfrm>
            <a:off x="260394" y="1005030"/>
            <a:ext cx="8623212" cy="526842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8874" y="884867"/>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_anchor_1','_com_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512" y="0"/>
            <a:ext cx="8642350" cy="836712"/>
          </a:xfrm>
        </p:spPr>
        <p:txBody>
          <a:bodyPr/>
          <a:lstStyle/>
          <a:p>
            <a:pPr eaLnBrk="1" hangingPunct="1"/>
            <a:r>
              <a:rPr lang="zh-CN" altLang="en-US" sz="3600" b="1" dirty="0">
                <a:solidFill>
                  <a:srgbClr val="C00000"/>
                </a:solidFill>
              </a:rPr>
              <a:t>第</a:t>
            </a:r>
            <a:r>
              <a:rPr lang="en-US" altLang="zh-CN" sz="3600" b="1" dirty="0">
                <a:solidFill>
                  <a:srgbClr val="C00000"/>
                </a:solidFill>
              </a:rPr>
              <a:t>9</a:t>
            </a:r>
            <a:r>
              <a:rPr lang="zh-CN" altLang="en-US" sz="3600" b="1" dirty="0">
                <a:solidFill>
                  <a:srgbClr val="C00000"/>
                </a:solidFill>
              </a:rPr>
              <a:t>章  流和文件</a:t>
            </a:r>
          </a:p>
        </p:txBody>
      </p:sp>
      <p:sp>
        <p:nvSpPr>
          <p:cNvPr id="5123" name="Rectangle 3"/>
          <p:cNvSpPr>
            <a:spLocks noGrp="1" noChangeArrowheads="1"/>
          </p:cNvSpPr>
          <p:nvPr>
            <p:ph type="body" idx="1"/>
          </p:nvPr>
        </p:nvSpPr>
        <p:spPr>
          <a:xfrm>
            <a:off x="179512" y="1268760"/>
            <a:ext cx="8640960" cy="3384376"/>
          </a:xfrm>
        </p:spPr>
        <p:txBody>
          <a:bodyPr/>
          <a:lstStyle/>
          <a:p>
            <a:pPr eaLnBrk="1" hangingPunct="1">
              <a:spcBef>
                <a:spcPts val="1200"/>
              </a:spcBef>
            </a:pPr>
            <a:r>
              <a:rPr lang="en-US" altLang="zh-CN" sz="2400" b="1" dirty="0"/>
              <a:t>C++</a:t>
            </a:r>
            <a:r>
              <a:rPr lang="zh-CN" altLang="en-US" sz="2400" b="1" dirty="0"/>
              <a:t>具有一个功能强大的</a:t>
            </a:r>
            <a:r>
              <a:rPr lang="en-US" altLang="zh-CN" sz="2400" b="1" dirty="0"/>
              <a:t>I/O</a:t>
            </a:r>
            <a:r>
              <a:rPr lang="zh-CN" altLang="en-US" sz="2400" b="1" dirty="0"/>
              <a:t>类继承体系结构用于处理数据的输入</a:t>
            </a:r>
            <a:r>
              <a:rPr lang="en-US" altLang="zh-CN" sz="2400" b="1" dirty="0"/>
              <a:t>/</a:t>
            </a:r>
            <a:r>
              <a:rPr lang="zh-CN" altLang="en-US" sz="2400" b="1" dirty="0"/>
              <a:t>输出问题，该体系结构不仅提供了对系统内置数据类型的输入</a:t>
            </a:r>
            <a:r>
              <a:rPr lang="en-US" altLang="zh-CN" sz="2400" b="1" dirty="0"/>
              <a:t>/</a:t>
            </a:r>
            <a:r>
              <a:rPr lang="zh-CN" altLang="en-US" sz="2400" b="1" dirty="0"/>
              <a:t>输出操作，而且允许程序员通过重载扩展其功能以实现自定义数据类型的输入和输出操作。</a:t>
            </a:r>
          </a:p>
          <a:p>
            <a:pPr eaLnBrk="1" hangingPunct="1">
              <a:spcBef>
                <a:spcPts val="1200"/>
              </a:spcBef>
            </a:pPr>
            <a:r>
              <a:rPr lang="zh-CN" altLang="en-US" sz="2400" b="1" dirty="0">
                <a:solidFill>
                  <a:schemeClr val="accent2"/>
                </a:solidFill>
              </a:rPr>
              <a:t>本章主要介绍</a:t>
            </a:r>
            <a:r>
              <a:rPr lang="en-US" altLang="zh-CN" sz="2400" b="1" dirty="0">
                <a:solidFill>
                  <a:schemeClr val="accent2"/>
                </a:solidFill>
              </a:rPr>
              <a:t>C++</a:t>
            </a:r>
            <a:r>
              <a:rPr lang="zh-CN" altLang="en-US" sz="2400" b="1" dirty="0">
                <a:solidFill>
                  <a:schemeClr val="accent2"/>
                </a:solidFill>
              </a:rPr>
              <a:t>流的基本结构，数据的输入输出及其格式化问题，同时还介绍了</a:t>
            </a:r>
            <a:r>
              <a:rPr lang="en-US" altLang="zh-CN" sz="2400" b="1" dirty="0">
                <a:solidFill>
                  <a:schemeClr val="accent2"/>
                </a:solidFill>
              </a:rPr>
              <a:t>C++</a:t>
            </a:r>
            <a:r>
              <a:rPr lang="zh-CN" altLang="en-US" sz="2400" b="1" dirty="0">
                <a:solidFill>
                  <a:schemeClr val="accent2"/>
                </a:solidFill>
              </a:rPr>
              <a:t>文件的编程技术。</a:t>
            </a:r>
          </a:p>
          <a:p>
            <a:pPr eaLnBrk="1" hangingPunct="1">
              <a:lnSpc>
                <a:spcPct val="90000"/>
              </a:lnSpc>
            </a:pPr>
            <a:endParaRPr lang="en-US" altLang="zh-CN" sz="28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512" y="59296"/>
            <a:ext cx="8229600" cy="691032"/>
          </a:xfrm>
        </p:spPr>
        <p:txBody>
          <a:bodyPr/>
          <a:lstStyle/>
          <a:p>
            <a:pPr algn="l" eaLnBrk="1" hangingPunct="1"/>
            <a:r>
              <a:rPr lang="zh-CN" altLang="en-US" sz="2800" b="1" dirty="0">
                <a:solidFill>
                  <a:srgbClr val="0000CC"/>
                </a:solidFill>
              </a:rPr>
              <a:t>分析例</a:t>
            </a:r>
            <a:r>
              <a:rPr lang="en-US" altLang="zh-CN" sz="2800" b="1" dirty="0">
                <a:solidFill>
                  <a:srgbClr val="0000CC"/>
                </a:solidFill>
              </a:rPr>
              <a:t>9-2</a:t>
            </a:r>
            <a:r>
              <a:rPr lang="zh-CN" altLang="en-US" sz="2800" b="1" dirty="0">
                <a:solidFill>
                  <a:srgbClr val="0000CC"/>
                </a:solidFill>
              </a:rPr>
              <a:t>的程序执行情况</a:t>
            </a:r>
          </a:p>
        </p:txBody>
      </p:sp>
      <p:sp>
        <p:nvSpPr>
          <p:cNvPr id="164867" name="Rectangle 3"/>
          <p:cNvSpPr>
            <a:spLocks noGrp="1" noChangeArrowheads="1"/>
          </p:cNvSpPr>
          <p:nvPr>
            <p:ph type="body" idx="1"/>
          </p:nvPr>
        </p:nvSpPr>
        <p:spPr>
          <a:xfrm>
            <a:off x="467518" y="1268760"/>
            <a:ext cx="8208963" cy="2384425"/>
          </a:xfrm>
        </p:spPr>
        <p:txBody>
          <a:bodyPr/>
          <a:lstStyle/>
          <a:p>
            <a:pPr eaLnBrk="1" hangingPunct="1">
              <a:lnSpc>
                <a:spcPct val="90000"/>
              </a:lnSpc>
            </a:pPr>
            <a:r>
              <a:rPr lang="zh-CN" altLang="en-US" sz="2400" b="1" dirty="0"/>
              <a:t>下面是程序执行时的一组输入数据和输出结果：</a:t>
            </a:r>
          </a:p>
          <a:p>
            <a:pPr eaLnBrk="1" hangingPunct="1">
              <a:lnSpc>
                <a:spcPct val="90000"/>
              </a:lnSpc>
              <a:buFontTx/>
              <a:buNone/>
            </a:pPr>
            <a:r>
              <a:rPr lang="en-US" altLang="zh-CN" sz="2400" b="1" dirty="0"/>
              <a:t>use get() input char: </a:t>
            </a:r>
            <a:r>
              <a:rPr lang="en-US" altLang="zh-CN" sz="2400" b="1" dirty="0" err="1">
                <a:solidFill>
                  <a:srgbClr val="0000CC"/>
                </a:solidFill>
              </a:rPr>
              <a:t>abcd</a:t>
            </a:r>
            <a:r>
              <a:rPr lang="en-US" altLang="zh-CN" sz="2400" b="1" dirty="0">
                <a:solidFill>
                  <a:srgbClr val="0000CC"/>
                </a:solidFill>
              </a:rPr>
              <a:t> </a:t>
            </a:r>
            <a:r>
              <a:rPr lang="en-US" altLang="zh-CN" sz="2400" b="1" dirty="0" err="1">
                <a:solidFill>
                  <a:srgbClr val="FF0000"/>
                </a:solidFill>
              </a:rPr>
              <a:t>abcd</a:t>
            </a:r>
            <a:endParaRPr lang="en-US" altLang="zh-CN" sz="2400" b="1" dirty="0">
              <a:solidFill>
                <a:srgbClr val="FF0000"/>
              </a:solidFill>
            </a:endParaRPr>
          </a:p>
          <a:p>
            <a:pPr eaLnBrk="1" hangingPunct="1">
              <a:lnSpc>
                <a:spcPct val="90000"/>
              </a:lnSpc>
              <a:buFontTx/>
              <a:buNone/>
            </a:pPr>
            <a:r>
              <a:rPr lang="en-US" altLang="zh-CN" sz="2400" b="1" dirty="0"/>
              <a:t>use get(a,10) input char: </a:t>
            </a:r>
            <a:r>
              <a:rPr lang="en-US" altLang="zh-CN" sz="2400" b="1" dirty="0">
                <a:solidFill>
                  <a:srgbClr val="0000CC"/>
                </a:solidFill>
              </a:rPr>
              <a:t>12345678</a:t>
            </a:r>
            <a:r>
              <a:rPr lang="en-US" altLang="zh-CN" sz="2400" b="1" dirty="0">
                <a:solidFill>
                  <a:srgbClr val="FF0000"/>
                </a:solidFill>
              </a:rPr>
              <a:t> 12345678</a:t>
            </a:r>
          </a:p>
          <a:p>
            <a:pPr eaLnBrk="1" hangingPunct="1">
              <a:lnSpc>
                <a:spcPct val="90000"/>
              </a:lnSpc>
              <a:buFontTx/>
              <a:buNone/>
            </a:pPr>
            <a:r>
              <a:rPr lang="en-US" altLang="zh-CN" sz="2400" b="1" dirty="0"/>
              <a:t>use </a:t>
            </a:r>
            <a:r>
              <a:rPr lang="en-US" altLang="zh-CN" sz="2400" b="1" dirty="0" err="1"/>
              <a:t>getline</a:t>
            </a:r>
            <a:r>
              <a:rPr lang="en-US" altLang="zh-CN" sz="2400" b="1" dirty="0"/>
              <a:t>(s1,10) input char: </a:t>
            </a:r>
            <a:r>
              <a:rPr lang="en-US" altLang="zh-CN" sz="2400" b="1" dirty="0">
                <a:solidFill>
                  <a:srgbClr val="0000CC"/>
                </a:solidFill>
              </a:rPr>
              <a:t>this is a str </a:t>
            </a:r>
            <a:r>
              <a:rPr lang="en-US" altLang="zh-CN" sz="2400" b="1" dirty="0">
                <a:solidFill>
                  <a:srgbClr val="FF0000"/>
                </a:solidFill>
              </a:rPr>
              <a:t>this is a</a:t>
            </a:r>
          </a:p>
          <a:p>
            <a:pPr eaLnBrk="1" hangingPunct="1">
              <a:lnSpc>
                <a:spcPct val="90000"/>
              </a:lnSpc>
              <a:buFontTx/>
              <a:buNone/>
            </a:pPr>
            <a:r>
              <a:rPr lang="zh-CN" altLang="en-US" sz="2400" b="1" dirty="0">
                <a:solidFill>
                  <a:schemeClr val="accent2"/>
                </a:solidFill>
              </a:rPr>
              <a:t>此输入数据将建立如图所示的输入流</a:t>
            </a:r>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6" y="3653185"/>
            <a:ext cx="83534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950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4867">
                                            <p:txEl>
                                              <p:pRg st="4" end="4"/>
                                            </p:txEl>
                                          </p:spTgt>
                                        </p:tgtEl>
                                        <p:attrNameLst>
                                          <p:attrName>style.visibility</p:attrName>
                                        </p:attrNameLst>
                                      </p:cBhvr>
                                      <p:to>
                                        <p:strVal val="visible"/>
                                      </p:to>
                                    </p:set>
                                    <p:anim calcmode="lin" valueType="num">
                                      <p:cBhvr additive="base">
                                        <p:cTn id="7" dur="500" fill="hold"/>
                                        <p:tgtEl>
                                          <p:spTgt spid="16486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8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116633"/>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9.2.2  </a:t>
            </a:r>
            <a:r>
              <a:rPr lang="en-US" altLang="zh-CN" sz="3600" b="1" dirty="0" err="1">
                <a:solidFill>
                  <a:srgbClr val="C00000"/>
                </a:solidFill>
              </a:rPr>
              <a:t>ostream</a:t>
            </a:r>
            <a:r>
              <a:rPr lang="zh-CN" altLang="en-US" sz="3600" b="1" dirty="0">
                <a:solidFill>
                  <a:srgbClr val="C00000"/>
                </a:solidFill>
              </a:rPr>
              <a:t>流中的常用成员函数</a:t>
            </a:r>
          </a:p>
        </p:txBody>
      </p:sp>
      <p:sp>
        <p:nvSpPr>
          <p:cNvPr id="165891" name="Rectangle 3"/>
          <p:cNvSpPr>
            <a:spLocks noGrp="1" noChangeArrowheads="1"/>
          </p:cNvSpPr>
          <p:nvPr>
            <p:ph type="body" idx="1"/>
          </p:nvPr>
        </p:nvSpPr>
        <p:spPr>
          <a:xfrm>
            <a:off x="251520" y="1124744"/>
            <a:ext cx="8640960" cy="4824883"/>
          </a:xfrm>
        </p:spPr>
        <p:txBody>
          <a:bodyPr/>
          <a:lstStyle/>
          <a:p>
            <a:pPr eaLnBrk="1" hangingPunct="1">
              <a:spcBef>
                <a:spcPts val="1200"/>
              </a:spcBef>
              <a:buFontTx/>
              <a:buNone/>
            </a:pPr>
            <a:r>
              <a:rPr lang="en-US" altLang="zh-CN" sz="2400" b="1" dirty="0"/>
              <a:t>1. </a:t>
            </a:r>
            <a:r>
              <a:rPr lang="en-US" altLang="zh-CN" sz="2400" b="1" dirty="0" err="1"/>
              <a:t>ostream</a:t>
            </a:r>
            <a:r>
              <a:rPr lang="zh-CN" altLang="en-US" sz="2400" b="1" dirty="0"/>
              <a:t>类提供了许多用于数据输出的成员函数，并通过流的输出运算符</a:t>
            </a:r>
            <a:r>
              <a:rPr lang="en-US" altLang="zh-CN" sz="2400" b="1" dirty="0"/>
              <a:t>&lt;&lt;</a:t>
            </a:r>
            <a:r>
              <a:rPr lang="zh-CN" altLang="en-US" sz="2400" b="1" dirty="0"/>
              <a:t>重载，实现了对内置数据类型的输出功能。</a:t>
            </a:r>
            <a:endParaRPr lang="en-US" altLang="zh-CN" sz="2400" b="1" dirty="0"/>
          </a:p>
          <a:p>
            <a:pPr eaLnBrk="1" hangingPunct="1">
              <a:spcBef>
                <a:spcPts val="1200"/>
              </a:spcBef>
              <a:buFontTx/>
              <a:buNone/>
            </a:pPr>
            <a:r>
              <a:rPr lang="en-US" altLang="zh-CN" sz="2400" b="1" dirty="0"/>
              <a:t>2. </a:t>
            </a:r>
            <a:r>
              <a:rPr lang="zh-CN" altLang="en-US" sz="2400" b="1" dirty="0"/>
              <a:t>在</a:t>
            </a:r>
            <a:r>
              <a:rPr lang="en-US" altLang="zh-CN" sz="2400" b="1" dirty="0" err="1"/>
              <a:t>ostream</a:t>
            </a:r>
            <a:r>
              <a:rPr lang="zh-CN" altLang="en-US" sz="2400" b="1" dirty="0"/>
              <a:t>类中的声明原型如下：</a:t>
            </a:r>
          </a:p>
          <a:p>
            <a:pPr eaLnBrk="1" hangingPunct="1">
              <a:lnSpc>
                <a:spcPct val="80000"/>
              </a:lnSpc>
              <a:buFontTx/>
              <a:buNone/>
            </a:pPr>
            <a:endParaRPr lang="zh-CN" altLang="en-US" sz="2400" dirty="0"/>
          </a:p>
          <a:p>
            <a:pPr eaLnBrk="1" hangingPunct="1">
              <a:lnSpc>
                <a:spcPct val="80000"/>
              </a:lnSpc>
              <a:buFontTx/>
              <a:buNone/>
            </a:pPr>
            <a:r>
              <a:rPr lang="en-US" altLang="zh-CN" sz="2000" b="1" dirty="0"/>
              <a:t>class _CRTIMP </a:t>
            </a:r>
            <a:r>
              <a:rPr lang="en-US" altLang="zh-CN" sz="2000" b="1" dirty="0" err="1"/>
              <a:t>ostream</a:t>
            </a:r>
            <a:r>
              <a:rPr lang="en-US" altLang="zh-CN" sz="2000" b="1" dirty="0"/>
              <a:t> : virtual public ios {</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a:t>
            </a:r>
            <a:r>
              <a:rPr lang="en-US" altLang="zh-CN" sz="2000" b="1" dirty="0" err="1"/>
              <a:t>ostream</a:t>
            </a:r>
            <a:r>
              <a:rPr lang="en-US" altLang="zh-CN" sz="2000" b="1" dirty="0"/>
              <a:t>&amp; operator&lt;&lt;(</a:t>
            </a:r>
            <a:r>
              <a:rPr lang="en-US" altLang="zh-CN" sz="2000" b="1" dirty="0">
                <a:latin typeface="Arial" panose="020B0604020202020204" pitchFamily="34" charset="0"/>
              </a:rPr>
              <a:t>…</a:t>
            </a:r>
            <a:r>
              <a:rPr lang="en-US" altLang="zh-CN" sz="2000" b="1" dirty="0"/>
              <a:t>);</a:t>
            </a:r>
          </a:p>
          <a:p>
            <a:pPr eaLnBrk="1" hangingPunct="1">
              <a:lnSpc>
                <a:spcPct val="80000"/>
              </a:lnSpc>
              <a:buFontTx/>
              <a:buNone/>
            </a:pPr>
            <a:r>
              <a:rPr lang="en-US" altLang="zh-CN" sz="2000" b="1" dirty="0"/>
              <a:t>    </a:t>
            </a:r>
            <a:r>
              <a:rPr lang="en-US" altLang="zh-CN" sz="2000" b="1" dirty="0" err="1"/>
              <a:t>ostream</a:t>
            </a:r>
            <a:r>
              <a:rPr lang="en-US" altLang="zh-CN" sz="2000" b="1" dirty="0"/>
              <a:t>&amp; flush();</a:t>
            </a:r>
          </a:p>
          <a:p>
            <a:pPr eaLnBrk="1" hangingPunct="1">
              <a:lnSpc>
                <a:spcPct val="80000"/>
              </a:lnSpc>
              <a:buFontTx/>
              <a:buNone/>
            </a:pPr>
            <a:r>
              <a:rPr lang="en-US" altLang="zh-CN" sz="2000" b="1" dirty="0"/>
              <a:t>    </a:t>
            </a:r>
            <a:r>
              <a:rPr lang="en-US" altLang="zh-CN" sz="2000" b="1" dirty="0" err="1"/>
              <a:t>ostream</a:t>
            </a:r>
            <a:r>
              <a:rPr lang="en-US" altLang="zh-CN" sz="2000" b="1" dirty="0"/>
              <a:t>&amp; operator&lt;&lt;(long);</a:t>
            </a:r>
          </a:p>
          <a:p>
            <a:pPr eaLnBrk="1" hangingPunct="1">
              <a:lnSpc>
                <a:spcPct val="80000"/>
              </a:lnSpc>
              <a:buFontTx/>
              <a:buNone/>
            </a:pPr>
            <a:r>
              <a:rPr lang="en-US" altLang="zh-CN" sz="2000" b="1" dirty="0"/>
              <a:t>    </a:t>
            </a:r>
            <a:r>
              <a:rPr lang="en-US" altLang="zh-CN" sz="2000" b="1" dirty="0" err="1"/>
              <a:t>ostream</a:t>
            </a:r>
            <a:r>
              <a:rPr lang="en-US" altLang="zh-CN" sz="2000" b="1" dirty="0"/>
              <a:t>&amp; put(char);</a:t>
            </a:r>
          </a:p>
          <a:p>
            <a:pPr eaLnBrk="1" hangingPunct="1">
              <a:lnSpc>
                <a:spcPct val="80000"/>
              </a:lnSpc>
              <a:buFontTx/>
              <a:buNone/>
            </a:pPr>
            <a:r>
              <a:rPr lang="en-US" altLang="zh-CN" sz="2000" b="1" dirty="0"/>
              <a:t>    </a:t>
            </a:r>
            <a:r>
              <a:rPr lang="en-US" altLang="zh-CN" sz="2000" b="1" dirty="0" err="1"/>
              <a:t>ostream</a:t>
            </a:r>
            <a:r>
              <a:rPr lang="en-US" altLang="zh-CN" sz="2000" b="1" dirty="0"/>
              <a:t>&amp; write(const char *,int);</a:t>
            </a:r>
          </a:p>
          <a:p>
            <a:pPr eaLnBrk="1" hangingPunct="1">
              <a:lnSpc>
                <a:spcPct val="80000"/>
              </a:lnSpc>
              <a:buFontTx/>
              <a:buNone/>
            </a:pPr>
            <a:r>
              <a:rPr lang="en-US" altLang="zh-CN" sz="2000" b="1" dirty="0"/>
              <a:t>    </a:t>
            </a:r>
            <a:r>
              <a:rPr lang="en-US" altLang="zh-CN" sz="2000" b="1" dirty="0" err="1"/>
              <a:t>ostream</a:t>
            </a:r>
            <a:r>
              <a:rPr lang="en-US" altLang="zh-CN" sz="2000" b="1" dirty="0"/>
              <a:t>&amp; </a:t>
            </a:r>
            <a:r>
              <a:rPr lang="en-US" altLang="zh-CN" sz="2000" b="1" dirty="0" err="1"/>
              <a:t>seekp</a:t>
            </a:r>
            <a:r>
              <a:rPr lang="en-US" altLang="zh-CN" sz="2000" b="1" dirty="0"/>
              <a:t>(</a:t>
            </a:r>
            <a:r>
              <a:rPr lang="en-US" altLang="zh-CN" sz="2000" b="1" dirty="0" err="1"/>
              <a:t>streampos</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a:t>
            </a:r>
            <a:endParaRPr lang="zh-CN" altLang="en-US" sz="2000" b="1" dirty="0"/>
          </a:p>
        </p:txBody>
      </p:sp>
    </p:spTree>
    <p:extLst>
      <p:ext uri="{BB962C8B-B14F-4D97-AF65-F5344CB8AC3E}">
        <p14:creationId xmlns:p14="http://schemas.microsoft.com/office/powerpoint/2010/main" val="2176477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pRg st="3" end="3"/>
                                            </p:txEl>
                                          </p:spTgt>
                                        </p:tgtEl>
                                        <p:attrNameLst>
                                          <p:attrName>style.visibility</p:attrName>
                                        </p:attrNameLst>
                                      </p:cBhvr>
                                      <p:to>
                                        <p:strVal val="visible"/>
                                      </p:to>
                                    </p:set>
                                    <p:anim calcmode="lin" valueType="num">
                                      <p:cBhvr additive="base">
                                        <p:cTn id="7"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5891">
                                            <p:txEl>
                                              <p:pRg st="4" end="4"/>
                                            </p:txEl>
                                          </p:spTgt>
                                        </p:tgtEl>
                                        <p:attrNameLst>
                                          <p:attrName>style.visibility</p:attrName>
                                        </p:attrNameLst>
                                      </p:cBhvr>
                                      <p:to>
                                        <p:strVal val="visible"/>
                                      </p:to>
                                    </p:set>
                                    <p:anim calcmode="lin" valueType="num">
                                      <p:cBhvr additive="base">
                                        <p:cTn id="11"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5891">
                                            <p:txEl>
                                              <p:pRg st="5" end="5"/>
                                            </p:txEl>
                                          </p:spTgt>
                                        </p:tgtEl>
                                        <p:attrNameLst>
                                          <p:attrName>style.visibility</p:attrName>
                                        </p:attrNameLst>
                                      </p:cBhvr>
                                      <p:to>
                                        <p:strVal val="visible"/>
                                      </p:to>
                                    </p:set>
                                    <p:anim calcmode="lin" valueType="num">
                                      <p:cBhvr additive="base">
                                        <p:cTn id="15" dur="500" fill="hold"/>
                                        <p:tgtEl>
                                          <p:spTgt spid="16589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589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5891">
                                            <p:txEl>
                                              <p:pRg st="6" end="6"/>
                                            </p:txEl>
                                          </p:spTgt>
                                        </p:tgtEl>
                                        <p:attrNameLst>
                                          <p:attrName>style.visibility</p:attrName>
                                        </p:attrNameLst>
                                      </p:cBhvr>
                                      <p:to>
                                        <p:strVal val="visible"/>
                                      </p:to>
                                    </p:set>
                                    <p:anim calcmode="lin" valueType="num">
                                      <p:cBhvr additive="base">
                                        <p:cTn id="19" dur="500" fill="hold"/>
                                        <p:tgtEl>
                                          <p:spTgt spid="16589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5891">
                                            <p:txEl>
                                              <p:pRg st="7" end="7"/>
                                            </p:txEl>
                                          </p:spTgt>
                                        </p:tgtEl>
                                        <p:attrNameLst>
                                          <p:attrName>style.visibility</p:attrName>
                                        </p:attrNameLst>
                                      </p:cBhvr>
                                      <p:to>
                                        <p:strVal val="visible"/>
                                      </p:to>
                                    </p:set>
                                    <p:anim calcmode="lin" valueType="num">
                                      <p:cBhvr additive="base">
                                        <p:cTn id="23" dur="500" fill="hold"/>
                                        <p:tgtEl>
                                          <p:spTgt spid="165891">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5891">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5891">
                                            <p:txEl>
                                              <p:pRg st="8" end="8"/>
                                            </p:txEl>
                                          </p:spTgt>
                                        </p:tgtEl>
                                        <p:attrNameLst>
                                          <p:attrName>style.visibility</p:attrName>
                                        </p:attrNameLst>
                                      </p:cBhvr>
                                      <p:to>
                                        <p:strVal val="visible"/>
                                      </p:to>
                                    </p:set>
                                    <p:anim calcmode="lin" valueType="num">
                                      <p:cBhvr additive="base">
                                        <p:cTn id="27" dur="500" fill="hold"/>
                                        <p:tgtEl>
                                          <p:spTgt spid="165891">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1">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1">
                                            <p:txEl>
                                              <p:pRg st="9" end="9"/>
                                            </p:txEl>
                                          </p:spTgt>
                                        </p:tgtEl>
                                        <p:attrNameLst>
                                          <p:attrName>style.visibility</p:attrName>
                                        </p:attrNameLst>
                                      </p:cBhvr>
                                      <p:to>
                                        <p:strVal val="visible"/>
                                      </p:to>
                                    </p:set>
                                    <p:anim calcmode="lin" valueType="num">
                                      <p:cBhvr additive="base">
                                        <p:cTn id="31" dur="500" fill="hold"/>
                                        <p:tgtEl>
                                          <p:spTgt spid="165891">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891">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5891">
                                            <p:txEl>
                                              <p:pRg st="10" end="10"/>
                                            </p:txEl>
                                          </p:spTgt>
                                        </p:tgtEl>
                                        <p:attrNameLst>
                                          <p:attrName>style.visibility</p:attrName>
                                        </p:attrNameLst>
                                      </p:cBhvr>
                                      <p:to>
                                        <p:strVal val="visible"/>
                                      </p:to>
                                    </p:set>
                                    <p:anim calcmode="lin" valueType="num">
                                      <p:cBhvr additive="base">
                                        <p:cTn id="35" dur="500" fill="hold"/>
                                        <p:tgtEl>
                                          <p:spTgt spid="165891">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1">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5891">
                                            <p:txEl>
                                              <p:pRg st="11" end="11"/>
                                            </p:txEl>
                                          </p:spTgt>
                                        </p:tgtEl>
                                        <p:attrNameLst>
                                          <p:attrName>style.visibility</p:attrName>
                                        </p:attrNameLst>
                                      </p:cBhvr>
                                      <p:to>
                                        <p:strVal val="visible"/>
                                      </p:to>
                                    </p:set>
                                    <p:anim calcmode="lin" valueType="num">
                                      <p:cBhvr additive="base">
                                        <p:cTn id="39" dur="500" fill="hold"/>
                                        <p:tgtEl>
                                          <p:spTgt spid="165891">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5891">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5891">
                                            <p:txEl>
                                              <p:pRg st="12" end="12"/>
                                            </p:txEl>
                                          </p:spTgt>
                                        </p:tgtEl>
                                        <p:attrNameLst>
                                          <p:attrName>style.visibility</p:attrName>
                                        </p:attrNameLst>
                                      </p:cBhvr>
                                      <p:to>
                                        <p:strVal val="visible"/>
                                      </p:to>
                                    </p:set>
                                    <p:anim calcmode="lin" valueType="num">
                                      <p:cBhvr additive="base">
                                        <p:cTn id="43" dur="500" fill="hold"/>
                                        <p:tgtEl>
                                          <p:spTgt spid="165891">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58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251520" y="980728"/>
            <a:ext cx="8568952" cy="5327997"/>
          </a:xfrm>
        </p:spPr>
        <p:txBody>
          <a:bodyPr/>
          <a:lstStyle/>
          <a:p>
            <a:pPr eaLnBrk="1" hangingPunct="1">
              <a:spcBef>
                <a:spcPts val="1200"/>
              </a:spcBef>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9-3】  </a:t>
            </a:r>
            <a:r>
              <a:rPr lang="zh-CN" altLang="en-US" sz="2400" b="1" dirty="0">
                <a:solidFill>
                  <a:srgbClr val="0000CC"/>
                </a:solidFill>
              </a:rPr>
              <a:t>用</a:t>
            </a:r>
            <a:r>
              <a:rPr lang="en-US" altLang="zh-CN" sz="2400" b="1" dirty="0">
                <a:solidFill>
                  <a:srgbClr val="0000CC"/>
                </a:solidFill>
              </a:rPr>
              <a:t>get</a:t>
            </a:r>
            <a:r>
              <a:rPr lang="zh-CN" altLang="en-US" sz="2400" b="1" dirty="0">
                <a:solidFill>
                  <a:srgbClr val="0000CC"/>
                </a:solidFill>
              </a:rPr>
              <a:t>读取数据，用</a:t>
            </a:r>
            <a:r>
              <a:rPr lang="en-US" altLang="zh-CN" sz="2400" b="1" dirty="0">
                <a:solidFill>
                  <a:srgbClr val="0000CC"/>
                </a:solidFill>
              </a:rPr>
              <a:t>put</a:t>
            </a:r>
            <a:r>
              <a:rPr lang="zh-CN" altLang="en-US" sz="2400" b="1" dirty="0">
                <a:solidFill>
                  <a:srgbClr val="0000CC"/>
                </a:solidFill>
              </a:rPr>
              <a:t>及</a:t>
            </a:r>
            <a:r>
              <a:rPr lang="en-US" altLang="zh-CN" sz="2400" b="1" dirty="0">
                <a:solidFill>
                  <a:srgbClr val="0000CC"/>
                </a:solidFill>
              </a:rPr>
              <a:t>write</a:t>
            </a:r>
            <a:r>
              <a:rPr lang="en-US" altLang="zh-CN" sz="2400" b="1" dirty="0">
                <a:solidFill>
                  <a:srgbClr val="0000CC"/>
                </a:solidFill>
                <a:latin typeface="Arial" panose="020B0604020202020204" pitchFamily="34" charset="0"/>
              </a:rPr>
              <a:t> </a:t>
            </a:r>
            <a:r>
              <a:rPr lang="zh-CN" altLang="en-US" sz="2400" b="1" dirty="0">
                <a:solidFill>
                  <a:srgbClr val="0000CC"/>
                </a:solidFill>
              </a:rPr>
              <a:t>输出数据的例子。</a:t>
            </a:r>
          </a:p>
          <a:p>
            <a:pPr eaLnBrk="1" hangingPunct="1">
              <a:lnSpc>
                <a:spcPct val="90000"/>
              </a:lnSpc>
              <a:buFontTx/>
              <a:buNone/>
            </a:pPr>
            <a:r>
              <a:rPr lang="en-US" altLang="zh-CN" sz="2000" b="1" dirty="0"/>
              <a:t>//Eg9-3.cpp</a:t>
            </a:r>
          </a:p>
          <a:p>
            <a:pPr eaLnBrk="1" hangingPunct="1">
              <a:lnSpc>
                <a:spcPct val="90000"/>
              </a:lnSpc>
              <a:buFontTx/>
              <a:buNone/>
            </a:pPr>
            <a:r>
              <a:rPr lang="en-US" altLang="zh-CN" sz="2000" b="1" dirty="0"/>
              <a:t>#include&lt;iostream&gt;</a:t>
            </a:r>
          </a:p>
          <a:p>
            <a:pPr eaLnBrk="1" hangingPunct="1">
              <a:lnSpc>
                <a:spcPct val="90000"/>
              </a:lnSpc>
              <a:buFontTx/>
              <a:buNone/>
            </a:pPr>
            <a:r>
              <a:rPr lang="en-US" altLang="zh-CN" sz="2000" b="1" dirty="0"/>
              <a:t>using namespace std;</a:t>
            </a:r>
          </a:p>
          <a:p>
            <a:pPr eaLnBrk="1" hangingPunct="1">
              <a:lnSpc>
                <a:spcPct val="90000"/>
              </a:lnSpc>
              <a:buFontTx/>
              <a:buNone/>
            </a:pPr>
            <a:r>
              <a:rPr lang="en-US" altLang="zh-CN" sz="2000" b="1" dirty="0"/>
              <a:t>void main(){</a:t>
            </a:r>
          </a:p>
          <a:p>
            <a:pPr lvl="1" eaLnBrk="1" hangingPunct="1">
              <a:lnSpc>
                <a:spcPct val="90000"/>
              </a:lnSpc>
              <a:buFontTx/>
              <a:buNone/>
            </a:pPr>
            <a:r>
              <a:rPr lang="en-US" altLang="zh-CN" sz="2000" b="1" dirty="0"/>
              <a:t>char c;</a:t>
            </a:r>
          </a:p>
          <a:p>
            <a:pPr lvl="1" eaLnBrk="1" hangingPunct="1">
              <a:lnSpc>
                <a:spcPct val="90000"/>
              </a:lnSpc>
              <a:buFontTx/>
              <a:buNone/>
            </a:pPr>
            <a:r>
              <a:rPr lang="en-US" altLang="zh-CN" sz="2000" b="1" dirty="0"/>
              <a:t>char a[50]="this is a string...";</a:t>
            </a:r>
          </a:p>
          <a:p>
            <a:pPr lvl="1" eaLnBrk="1" hangingPunct="1">
              <a:lnSpc>
                <a:spcPct val="90000"/>
              </a:lnSpc>
              <a:buFontTx/>
              <a:buNone/>
            </a:pPr>
            <a:r>
              <a:rPr lang="en-US" altLang="zh-CN" sz="2000" b="1" dirty="0" err="1"/>
              <a:t>cout</a:t>
            </a:r>
            <a:r>
              <a:rPr lang="en-US" altLang="zh-CN" sz="2000" b="1" dirty="0"/>
              <a:t>&lt;&lt;"use get() input char: ";</a:t>
            </a:r>
          </a:p>
          <a:p>
            <a:pPr lvl="1" eaLnBrk="1" hangingPunct="1">
              <a:lnSpc>
                <a:spcPct val="90000"/>
              </a:lnSpc>
              <a:buFontTx/>
              <a:buNone/>
            </a:pPr>
            <a:r>
              <a:rPr lang="en-US" altLang="zh-CN" sz="2000" b="1" dirty="0"/>
              <a:t>while((c=</a:t>
            </a:r>
            <a:r>
              <a:rPr lang="en-US" altLang="zh-CN" sz="2000" b="1" dirty="0" err="1"/>
              <a:t>cin.get</a:t>
            </a:r>
            <a:r>
              <a:rPr lang="en-US" altLang="zh-CN" sz="2000" b="1" dirty="0"/>
              <a:t>())!='\n') 	//L1  </a:t>
            </a:r>
            <a:r>
              <a:rPr lang="zh-CN" altLang="en-US" sz="2000" b="1" dirty="0"/>
              <a:t>用</a:t>
            </a:r>
            <a:r>
              <a:rPr lang="en-US" altLang="zh-CN" sz="2000" b="1" dirty="0"/>
              <a:t>get</a:t>
            </a:r>
            <a:r>
              <a:rPr lang="zh-CN" altLang="en-US" sz="2000" b="1" dirty="0"/>
              <a:t>读取字符，遇回车键结束</a:t>
            </a:r>
          </a:p>
          <a:p>
            <a:pPr lvl="1" eaLnBrk="1" hangingPunct="1">
              <a:lnSpc>
                <a:spcPct val="90000"/>
              </a:lnSpc>
              <a:buFontTx/>
              <a:buNone/>
            </a:pPr>
            <a:r>
              <a:rPr lang="en-US" altLang="zh-CN" sz="2000" b="1" dirty="0" err="1"/>
              <a:t>cout.put</a:t>
            </a:r>
            <a:r>
              <a:rPr lang="en-US" altLang="zh-CN" sz="2000" b="1" dirty="0"/>
              <a:t>(c); 		//L2  </a:t>
            </a:r>
            <a:r>
              <a:rPr lang="zh-CN" altLang="en-US" sz="2000" b="1" dirty="0"/>
              <a:t>将</a:t>
            </a:r>
            <a:r>
              <a:rPr lang="en-US" altLang="zh-CN" sz="2000" b="1" dirty="0"/>
              <a:t>c</a:t>
            </a:r>
            <a:r>
              <a:rPr lang="zh-CN" altLang="en-US" sz="2000" b="1" dirty="0"/>
              <a:t>中的字符输出</a:t>
            </a:r>
          </a:p>
          <a:p>
            <a:pPr lvl="1" eaLnBrk="1" hangingPunct="1">
              <a:lnSpc>
                <a:spcPct val="90000"/>
              </a:lnSpc>
              <a:buFontTx/>
              <a:buNone/>
            </a:pPr>
            <a:r>
              <a:rPr lang="en-US" altLang="zh-CN" sz="2000" b="1" dirty="0" err="1"/>
              <a:t>cout.put</a:t>
            </a:r>
            <a:r>
              <a:rPr lang="en-US" altLang="zh-CN" sz="2000" b="1" dirty="0"/>
              <a:t>('\n');		//L3  </a:t>
            </a:r>
            <a:r>
              <a:rPr lang="zh-CN" altLang="en-US" sz="2000" b="1" dirty="0"/>
              <a:t>输出一个回车换行符</a:t>
            </a:r>
          </a:p>
          <a:p>
            <a:pPr lvl="1" eaLnBrk="1" hangingPunct="1">
              <a:lnSpc>
                <a:spcPct val="90000"/>
              </a:lnSpc>
              <a:buFontTx/>
              <a:buNone/>
            </a:pPr>
            <a:r>
              <a:rPr lang="en-US" altLang="zh-CN" sz="2000" b="1" dirty="0" err="1"/>
              <a:t>cout.put</a:t>
            </a:r>
            <a:r>
              <a:rPr lang="en-US" altLang="zh-CN" sz="2000" b="1" dirty="0"/>
              <a:t>('t').put('h').put('</a:t>
            </a:r>
            <a:r>
              <a:rPr lang="en-US" altLang="zh-CN" sz="2000" b="1" dirty="0" err="1"/>
              <a:t>i</a:t>
            </a:r>
            <a:r>
              <a:rPr lang="en-US" altLang="zh-CN" sz="2000" b="1" dirty="0"/>
              <a:t>').put('s').put('\n');  //L4  </a:t>
            </a:r>
            <a:r>
              <a:rPr lang="zh-CN" altLang="en-US" sz="2000" b="1" dirty="0"/>
              <a:t>输出</a:t>
            </a:r>
            <a:r>
              <a:rPr lang="en-US" altLang="zh-CN" sz="2000" b="1" dirty="0"/>
              <a:t>this</a:t>
            </a:r>
          </a:p>
          <a:p>
            <a:pPr lvl="1" eaLnBrk="1" hangingPunct="1">
              <a:lnSpc>
                <a:spcPct val="90000"/>
              </a:lnSpc>
              <a:buFontTx/>
              <a:buNone/>
            </a:pPr>
            <a:r>
              <a:rPr lang="en-US" altLang="zh-CN" sz="2000" b="1" dirty="0" err="1"/>
              <a:t>cout.write</a:t>
            </a:r>
            <a:r>
              <a:rPr lang="en-US" altLang="zh-CN" sz="2000" b="1" dirty="0"/>
              <a:t>(</a:t>
            </a:r>
            <a:r>
              <a:rPr lang="en-US" altLang="zh-CN" sz="2000" b="1" dirty="0" err="1"/>
              <a:t>a,sizeof</a:t>
            </a:r>
            <a:r>
              <a:rPr lang="en-US" altLang="zh-CN" sz="2000" b="1" dirty="0"/>
              <a:t>(a)-1).put('\n');//L5  write</a:t>
            </a:r>
            <a:r>
              <a:rPr lang="zh-CN" altLang="en-US" sz="2000" b="1" dirty="0"/>
              <a:t>一次输出多个字符</a:t>
            </a:r>
          </a:p>
          <a:p>
            <a:pPr lvl="1" eaLnBrk="1" hangingPunct="1">
              <a:lnSpc>
                <a:spcPct val="90000"/>
              </a:lnSpc>
              <a:buFontTx/>
              <a:buNone/>
            </a:pPr>
            <a:r>
              <a:rPr lang="en-US" altLang="zh-CN" sz="2000" b="1" dirty="0" err="1"/>
              <a:t>cout</a:t>
            </a:r>
            <a:r>
              <a:rPr lang="en-US" altLang="zh-CN" sz="2000" b="1" dirty="0"/>
              <a:t>&lt;&lt;"look"&lt;&lt;"\t here! "&lt;&lt;</a:t>
            </a:r>
            <a:r>
              <a:rPr lang="en-US" altLang="zh-CN" sz="2000" b="1" dirty="0" err="1"/>
              <a:t>endl</a:t>
            </a:r>
            <a:r>
              <a:rPr lang="en-US" altLang="zh-CN" sz="2000" b="1" dirty="0"/>
              <a:t>;</a:t>
            </a:r>
          </a:p>
          <a:p>
            <a:pPr eaLnBrk="1" hangingPunct="1">
              <a:lnSpc>
                <a:spcPct val="90000"/>
              </a:lnSpc>
              <a:buFontTx/>
              <a:buNone/>
            </a:pPr>
            <a:r>
              <a:rPr lang="en-US" altLang="zh-CN" sz="2000" b="1" dirty="0"/>
              <a:t>}</a:t>
            </a:r>
          </a:p>
        </p:txBody>
      </p:sp>
      <p:sp>
        <p:nvSpPr>
          <p:cNvPr id="4" name="Rectangle 2">
            <a:extLst>
              <a:ext uri="{FF2B5EF4-FFF2-40B4-BE49-F238E27FC236}">
                <a16:creationId xmlns:a16="http://schemas.microsoft.com/office/drawing/2014/main" xmlns="" id="{FCCC023E-6D6E-45B1-AA28-1FEDAFAF05BB}"/>
              </a:ext>
            </a:extLst>
          </p:cNvPr>
          <p:cNvSpPr>
            <a:spLocks noGrp="1" noChangeArrowheads="1"/>
          </p:cNvSpPr>
          <p:nvPr>
            <p:ph type="title"/>
          </p:nvPr>
        </p:nvSpPr>
        <p:spPr>
          <a:xfrm>
            <a:off x="539552" y="116633"/>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9.2.2  </a:t>
            </a:r>
            <a:r>
              <a:rPr lang="en-US" altLang="zh-CN" sz="3600" b="1" dirty="0" err="1">
                <a:solidFill>
                  <a:srgbClr val="C00000"/>
                </a:solidFill>
              </a:rPr>
              <a:t>ostream</a:t>
            </a:r>
            <a:r>
              <a:rPr lang="zh-CN" altLang="en-US" sz="3600" b="1" dirty="0">
                <a:solidFill>
                  <a:srgbClr val="C00000"/>
                </a:solidFill>
              </a:rPr>
              <a:t>流中的常用成员函数</a:t>
            </a:r>
          </a:p>
        </p:txBody>
      </p:sp>
    </p:spTree>
    <p:extLst>
      <p:ext uri="{BB962C8B-B14F-4D97-AF65-F5344CB8AC3E}">
        <p14:creationId xmlns:p14="http://schemas.microsoft.com/office/powerpoint/2010/main" val="25719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93898"/>
            <a:ext cx="7885113" cy="76470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9.2.3  </a:t>
            </a:r>
            <a:r>
              <a:rPr lang="zh-CN" altLang="zh-CN" sz="3600" b="1" dirty="0">
                <a:solidFill>
                  <a:srgbClr val="C00000"/>
                </a:solidFill>
              </a:rPr>
              <a:t>数据输入</a:t>
            </a:r>
            <a:r>
              <a:rPr lang="en-US" altLang="zh-CN" sz="3600" b="1" dirty="0">
                <a:solidFill>
                  <a:srgbClr val="C00000"/>
                </a:solidFill>
              </a:rPr>
              <a:t>/</a:t>
            </a:r>
            <a:r>
              <a:rPr lang="zh-CN" altLang="zh-CN" sz="3600" b="1" dirty="0">
                <a:solidFill>
                  <a:srgbClr val="C00000"/>
                </a:solidFill>
              </a:rPr>
              <a:t>输出的格式控制</a:t>
            </a:r>
          </a:p>
        </p:txBody>
      </p:sp>
      <p:sp>
        <p:nvSpPr>
          <p:cNvPr id="168963" name="Rectangle 3"/>
          <p:cNvSpPr>
            <a:spLocks noGrp="1" noChangeArrowheads="1"/>
          </p:cNvSpPr>
          <p:nvPr>
            <p:ph type="body" idx="1"/>
          </p:nvPr>
        </p:nvSpPr>
        <p:spPr>
          <a:xfrm>
            <a:off x="290760" y="1124744"/>
            <a:ext cx="8529711" cy="5400600"/>
          </a:xfrm>
        </p:spPr>
        <p:txBody>
          <a:bodyPr/>
          <a:lstStyle/>
          <a:p>
            <a:pPr marL="0" indent="0" eaLnBrk="1" hangingPunct="1">
              <a:spcBef>
                <a:spcPts val="1200"/>
              </a:spcBef>
              <a:buNone/>
              <a:defRPr/>
            </a:pPr>
            <a:r>
              <a:rPr lang="en-US" sz="2400" b="1" dirty="0"/>
              <a:t>1. </a:t>
            </a:r>
            <a:r>
              <a:rPr lang="en-US" sz="2400" b="1" dirty="0" err="1"/>
              <a:t>ios</a:t>
            </a:r>
            <a:r>
              <a:rPr lang="zh-CN" sz="2400" b="1" dirty="0"/>
              <a:t>类提供的格式控制</a:t>
            </a:r>
          </a:p>
          <a:p>
            <a:pPr marL="457200" indent="-457200" eaLnBrk="1" hangingPunct="1">
              <a:spcBef>
                <a:spcPts val="1200"/>
              </a:spcBef>
              <a:buFontTx/>
              <a:buNone/>
              <a:defRPr/>
            </a:pPr>
            <a:r>
              <a:rPr lang="en-US" altLang="zh-CN" sz="2200" b="1" dirty="0"/>
              <a:t>ios</a:t>
            </a:r>
            <a:r>
              <a:rPr lang="zh-CN" altLang="en-US" sz="2200" b="1" dirty="0"/>
              <a:t>是</a:t>
            </a:r>
            <a:r>
              <a:rPr lang="en-US" altLang="zh-CN" sz="2200" b="1" dirty="0"/>
              <a:t>C++</a:t>
            </a:r>
            <a:r>
              <a:rPr lang="zh-CN" altLang="en-US" sz="2200" b="1" dirty="0"/>
              <a:t>所有流类的基类，它包含了</a:t>
            </a:r>
            <a:r>
              <a:rPr lang="en-US" altLang="zh-CN" sz="2200" b="1" dirty="0"/>
              <a:t>C++</a:t>
            </a:r>
            <a:r>
              <a:rPr lang="zh-CN" altLang="en-US" sz="2200" b="1" dirty="0"/>
              <a:t>流的主要特性 。</a:t>
            </a:r>
          </a:p>
          <a:p>
            <a:pPr algn="just" eaLnBrk="1" hangingPunct="1">
              <a:spcBef>
                <a:spcPts val="1200"/>
              </a:spcBef>
              <a:buFontTx/>
              <a:buNone/>
              <a:defRPr/>
            </a:pPr>
            <a:r>
              <a:rPr lang="en-US" altLang="zh-CN" sz="2200" b="1" dirty="0">
                <a:solidFill>
                  <a:srgbClr val="0000CC"/>
                </a:solidFill>
              </a:rPr>
              <a:t>(1)</a:t>
            </a:r>
            <a:r>
              <a:rPr lang="zh-CN" altLang="en-US" sz="2200" b="1" dirty="0">
                <a:solidFill>
                  <a:srgbClr val="0000CC"/>
                </a:solidFill>
              </a:rPr>
              <a:t> </a:t>
            </a:r>
            <a:r>
              <a:rPr lang="en-US" altLang="zh-CN" sz="2200" b="1" dirty="0">
                <a:solidFill>
                  <a:srgbClr val="0000CC"/>
                </a:solidFill>
              </a:rPr>
              <a:t>ios</a:t>
            </a:r>
            <a:r>
              <a:rPr lang="zh-CN" altLang="en-US" sz="2200" b="1" dirty="0">
                <a:solidFill>
                  <a:srgbClr val="0000CC"/>
                </a:solidFill>
              </a:rPr>
              <a:t>中的格式化标志</a:t>
            </a:r>
          </a:p>
          <a:p>
            <a:pPr eaLnBrk="1" hangingPunct="1">
              <a:lnSpc>
                <a:spcPct val="80000"/>
              </a:lnSpc>
              <a:buFontTx/>
              <a:buNone/>
              <a:defRPr/>
            </a:pPr>
            <a:r>
              <a:rPr lang="en-US" altLang="zh-CN" sz="1800" b="1" dirty="0"/>
              <a:t>ios::</a:t>
            </a:r>
            <a:r>
              <a:rPr lang="en-US" altLang="zh-CN" sz="1800" b="1" dirty="0" err="1"/>
              <a:t>skipws</a:t>
            </a:r>
            <a:r>
              <a:rPr lang="en-US" altLang="zh-CN" sz="1800" b="1" dirty="0"/>
              <a:t>		</a:t>
            </a:r>
            <a:r>
              <a:rPr lang="zh-CN" altLang="en-US" sz="1800" b="1" dirty="0"/>
              <a:t>跳过输入流中的空白字符</a:t>
            </a:r>
          </a:p>
          <a:p>
            <a:pPr eaLnBrk="1" hangingPunct="1">
              <a:lnSpc>
                <a:spcPct val="80000"/>
              </a:lnSpc>
              <a:buFontTx/>
              <a:buNone/>
              <a:defRPr/>
            </a:pPr>
            <a:r>
              <a:rPr lang="en-US" altLang="zh-CN" sz="1800" b="1" dirty="0"/>
              <a:t>ios::left			</a:t>
            </a:r>
            <a:r>
              <a:rPr lang="zh-CN" altLang="en-US" sz="1800" b="1" dirty="0"/>
              <a:t>输出数据按左对齐，如</a:t>
            </a:r>
            <a:r>
              <a:rPr lang="en-US" altLang="zh-CN" sz="1800" b="1" dirty="0"/>
              <a:t>[12      ]</a:t>
            </a:r>
          </a:p>
          <a:p>
            <a:pPr eaLnBrk="1" hangingPunct="1">
              <a:lnSpc>
                <a:spcPct val="80000"/>
              </a:lnSpc>
              <a:buFontTx/>
              <a:buNone/>
              <a:defRPr/>
            </a:pPr>
            <a:r>
              <a:rPr lang="en-US" altLang="zh-CN" sz="1800" b="1" dirty="0"/>
              <a:t>ios::right		</a:t>
            </a:r>
            <a:r>
              <a:rPr lang="zh-CN" altLang="en-US" sz="1800" b="1" dirty="0"/>
              <a:t>输出数据按右对齐，如</a:t>
            </a:r>
            <a:r>
              <a:rPr lang="en-US" altLang="zh-CN" sz="1800" b="1" dirty="0"/>
              <a:t>[      12]</a:t>
            </a:r>
          </a:p>
          <a:p>
            <a:pPr eaLnBrk="1" hangingPunct="1">
              <a:lnSpc>
                <a:spcPct val="80000"/>
              </a:lnSpc>
              <a:buFontTx/>
              <a:buNone/>
              <a:defRPr/>
            </a:pPr>
            <a:r>
              <a:rPr lang="en-US" altLang="zh-CN" sz="1800" b="1" dirty="0"/>
              <a:t>ios::</a:t>
            </a:r>
            <a:r>
              <a:rPr lang="en-US" altLang="zh-CN" sz="1800" b="1" dirty="0" err="1"/>
              <a:t>dec</a:t>
            </a:r>
            <a:r>
              <a:rPr lang="en-US" altLang="zh-CN" sz="1800" b="1" dirty="0"/>
              <a:t>			</a:t>
            </a:r>
            <a:r>
              <a:rPr lang="zh-CN" altLang="en-US" sz="1800" b="1" dirty="0"/>
              <a:t>按十进制数据输出</a:t>
            </a:r>
          </a:p>
          <a:p>
            <a:pPr eaLnBrk="1" hangingPunct="1">
              <a:lnSpc>
                <a:spcPct val="80000"/>
              </a:lnSpc>
              <a:buFontTx/>
              <a:buNone/>
              <a:defRPr/>
            </a:pPr>
            <a:r>
              <a:rPr lang="en-US" altLang="zh-CN" sz="1800" b="1" dirty="0"/>
              <a:t>ios::oct			</a:t>
            </a:r>
            <a:r>
              <a:rPr lang="zh-CN" altLang="en-US" sz="1800" b="1" dirty="0"/>
              <a:t>按八进制数据输出</a:t>
            </a:r>
          </a:p>
          <a:p>
            <a:pPr eaLnBrk="1" hangingPunct="1">
              <a:lnSpc>
                <a:spcPct val="80000"/>
              </a:lnSpc>
              <a:buFontTx/>
              <a:buNone/>
              <a:defRPr/>
            </a:pPr>
            <a:r>
              <a:rPr lang="en-US" altLang="zh-CN" sz="1800" b="1" dirty="0"/>
              <a:t>ios::hex			</a:t>
            </a:r>
            <a:r>
              <a:rPr lang="zh-CN" altLang="en-US" sz="1800" b="1" dirty="0"/>
              <a:t>按十六进制数据输出</a:t>
            </a:r>
          </a:p>
          <a:p>
            <a:pPr eaLnBrk="1" hangingPunct="1">
              <a:lnSpc>
                <a:spcPct val="80000"/>
              </a:lnSpc>
              <a:buFontTx/>
              <a:buNone/>
              <a:defRPr/>
            </a:pPr>
            <a:r>
              <a:rPr lang="en-US" altLang="zh-CN" sz="1800" b="1" dirty="0"/>
              <a:t>ios::</a:t>
            </a:r>
            <a:r>
              <a:rPr lang="en-US" altLang="zh-CN" sz="1800" b="1" dirty="0" err="1"/>
              <a:t>showbase</a:t>
            </a:r>
            <a:r>
              <a:rPr lang="en-US" altLang="zh-CN" sz="1800" b="1" dirty="0"/>
              <a:t>	</a:t>
            </a:r>
            <a:r>
              <a:rPr lang="zh-CN" altLang="en-US" sz="1800" b="1" dirty="0"/>
              <a:t>在输出数据前面显示基数（八进制是</a:t>
            </a:r>
            <a:r>
              <a:rPr lang="en-US" altLang="zh-CN" sz="1800" b="1" dirty="0"/>
              <a:t>0</a:t>
            </a:r>
            <a:r>
              <a:rPr lang="zh-CN" altLang="en-US" sz="1800" b="1" dirty="0"/>
              <a:t>，十六进制是</a:t>
            </a:r>
            <a:r>
              <a:rPr lang="en-US" altLang="zh-CN" sz="1800" b="1" dirty="0"/>
              <a:t>0x</a:t>
            </a:r>
            <a:r>
              <a:rPr lang="zh-CN" altLang="en-US" sz="1800" b="1" dirty="0"/>
              <a:t>）</a:t>
            </a:r>
          </a:p>
          <a:p>
            <a:pPr eaLnBrk="1" hangingPunct="1">
              <a:lnSpc>
                <a:spcPct val="80000"/>
              </a:lnSpc>
              <a:buFontTx/>
              <a:buNone/>
              <a:defRPr/>
            </a:pPr>
            <a:r>
              <a:rPr lang="en-US" altLang="zh-CN" sz="1800" b="1" dirty="0"/>
              <a:t>ios::</a:t>
            </a:r>
            <a:r>
              <a:rPr lang="en-US" altLang="zh-CN" sz="1800" b="1" dirty="0" err="1"/>
              <a:t>showpoint</a:t>
            </a:r>
            <a:r>
              <a:rPr lang="en-US" altLang="zh-CN" sz="1800" b="1" dirty="0"/>
              <a:t>	</a:t>
            </a:r>
            <a:r>
              <a:rPr lang="zh-CN" altLang="en-US" sz="1800" b="1" dirty="0"/>
              <a:t>浮点数输出带小数点</a:t>
            </a:r>
          </a:p>
          <a:p>
            <a:pPr eaLnBrk="1" hangingPunct="1">
              <a:lnSpc>
                <a:spcPct val="80000"/>
              </a:lnSpc>
              <a:buFontTx/>
              <a:buNone/>
              <a:defRPr/>
            </a:pPr>
            <a:r>
              <a:rPr lang="en-US" altLang="zh-CN" sz="1800" b="1" dirty="0"/>
              <a:t>ios::uppercase	  </a:t>
            </a:r>
            <a:r>
              <a:rPr lang="zh-CN" altLang="en-US" sz="1800" b="1" dirty="0"/>
              <a:t>用大写字母输出十六进制数（即</a:t>
            </a:r>
            <a:r>
              <a:rPr lang="en-US" altLang="zh-CN" sz="1800" b="1" dirty="0"/>
              <a:t>ABCDEF</a:t>
            </a:r>
            <a:r>
              <a:rPr lang="zh-CN" altLang="en-US" sz="1800" b="1" dirty="0"/>
              <a:t>，默认是小写）</a:t>
            </a:r>
          </a:p>
          <a:p>
            <a:pPr eaLnBrk="1" hangingPunct="1">
              <a:lnSpc>
                <a:spcPct val="80000"/>
              </a:lnSpc>
              <a:buFontTx/>
              <a:buNone/>
              <a:defRPr/>
            </a:pPr>
            <a:r>
              <a:rPr lang="en-US" altLang="zh-CN" sz="1800" b="1" dirty="0"/>
              <a:t>ios::</a:t>
            </a:r>
            <a:r>
              <a:rPr lang="en-US" altLang="zh-CN" sz="1800" b="1" dirty="0" err="1"/>
              <a:t>showpos</a:t>
            </a:r>
            <a:r>
              <a:rPr lang="en-US" altLang="zh-CN" sz="1800" b="1" dirty="0"/>
              <a:t>	</a:t>
            </a:r>
            <a:r>
              <a:rPr lang="zh-CN" altLang="en-US" sz="1800" b="1" dirty="0"/>
              <a:t>在正数前加</a:t>
            </a:r>
            <a:r>
              <a:rPr lang="zh-CN" altLang="en-US" sz="1800" b="1" dirty="0">
                <a:latin typeface="Arial"/>
              </a:rPr>
              <a:t>“</a:t>
            </a:r>
            <a:r>
              <a:rPr lang="en-US" altLang="zh-CN" sz="1800" b="1" dirty="0"/>
              <a:t>+</a:t>
            </a:r>
            <a:r>
              <a:rPr lang="en-US" altLang="zh-CN" sz="1800" b="1" dirty="0">
                <a:latin typeface="Arial"/>
              </a:rPr>
              <a:t>”</a:t>
            </a:r>
            <a:endParaRPr lang="en-US" altLang="zh-CN" sz="1800" b="1" dirty="0"/>
          </a:p>
          <a:p>
            <a:pPr eaLnBrk="1" hangingPunct="1">
              <a:lnSpc>
                <a:spcPct val="80000"/>
              </a:lnSpc>
              <a:buFontTx/>
              <a:buNone/>
              <a:defRPr/>
            </a:pPr>
            <a:r>
              <a:rPr lang="en-US" altLang="zh-CN" sz="1800" b="1" dirty="0"/>
              <a:t>ios::scientific	</a:t>
            </a:r>
            <a:r>
              <a:rPr lang="zh-CN" altLang="en-US" sz="1800" b="1" dirty="0"/>
              <a:t>用科学计数法输出浮点数，如</a:t>
            </a:r>
            <a:r>
              <a:rPr lang="en-US" altLang="zh-CN" sz="1800" b="1" dirty="0"/>
              <a:t>[2.122E2]</a:t>
            </a:r>
          </a:p>
          <a:p>
            <a:pPr eaLnBrk="1" hangingPunct="1">
              <a:lnSpc>
                <a:spcPct val="80000"/>
              </a:lnSpc>
              <a:buFontTx/>
              <a:buNone/>
              <a:defRPr/>
            </a:pPr>
            <a:r>
              <a:rPr lang="en-US" altLang="zh-CN" sz="1800" b="1" dirty="0"/>
              <a:t>ios::fixed	</a:t>
            </a:r>
            <a:r>
              <a:rPr lang="zh-CN" altLang="en-US" sz="1800" b="1" dirty="0"/>
              <a:t>用定点数形式输出浮点数，如</a:t>
            </a:r>
            <a:r>
              <a:rPr lang="en-US" altLang="zh-CN" sz="1800" b="1" dirty="0"/>
              <a:t>[212.2]</a:t>
            </a:r>
          </a:p>
          <a:p>
            <a:pPr eaLnBrk="1" hangingPunct="1">
              <a:lnSpc>
                <a:spcPct val="80000"/>
              </a:lnSpc>
              <a:buFontTx/>
              <a:buNone/>
              <a:defRPr/>
            </a:pPr>
            <a:r>
              <a:rPr lang="en-US" altLang="zh-CN" sz="1800" b="1" dirty="0"/>
              <a:t>ios::</a:t>
            </a:r>
            <a:r>
              <a:rPr lang="en-US" altLang="zh-CN" sz="1800" b="1" dirty="0" err="1"/>
              <a:t>unitbuf</a:t>
            </a:r>
            <a:r>
              <a:rPr lang="en-US" altLang="zh-CN" sz="1800" b="1" dirty="0"/>
              <a:t>	</a:t>
            </a:r>
            <a:r>
              <a:rPr lang="zh-CN" altLang="en-US" sz="1800" b="1" dirty="0"/>
              <a:t>完成后立即刷新缓冲区</a:t>
            </a:r>
          </a:p>
          <a:p>
            <a:pPr eaLnBrk="1" hangingPunct="1">
              <a:lnSpc>
                <a:spcPct val="80000"/>
              </a:lnSpc>
              <a:defRPr/>
            </a:pPr>
            <a:endParaRPr lang="zh-CN" altLang="en-US" sz="1800" dirty="0"/>
          </a:p>
        </p:txBody>
      </p:sp>
    </p:spTree>
    <p:extLst>
      <p:ext uri="{BB962C8B-B14F-4D97-AF65-F5344CB8AC3E}">
        <p14:creationId xmlns:p14="http://schemas.microsoft.com/office/powerpoint/2010/main" val="1000300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67544" y="30998"/>
            <a:ext cx="7772400" cy="80571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9.2.3  </a:t>
            </a:r>
            <a:r>
              <a:rPr lang="zh-CN" altLang="zh-CN" sz="3600" b="1" dirty="0">
                <a:solidFill>
                  <a:srgbClr val="C00000"/>
                </a:solidFill>
              </a:rPr>
              <a:t>数据输入</a:t>
            </a:r>
            <a:r>
              <a:rPr lang="en-US" altLang="zh-CN" sz="3600" b="1" dirty="0">
                <a:solidFill>
                  <a:srgbClr val="C00000"/>
                </a:solidFill>
              </a:rPr>
              <a:t>/</a:t>
            </a:r>
            <a:r>
              <a:rPr lang="zh-CN" altLang="zh-CN" sz="3600" b="1" dirty="0">
                <a:solidFill>
                  <a:srgbClr val="C00000"/>
                </a:solidFill>
              </a:rPr>
              <a:t>输出的格式控制</a:t>
            </a:r>
            <a:endParaRPr lang="zh-CN" altLang="en-US" sz="3600" b="1" dirty="0">
              <a:solidFill>
                <a:srgbClr val="C00000"/>
              </a:solidFill>
            </a:endParaRPr>
          </a:p>
        </p:txBody>
      </p:sp>
      <p:sp>
        <p:nvSpPr>
          <p:cNvPr id="17411" name="Rectangle 3"/>
          <p:cNvSpPr>
            <a:spLocks noGrp="1" noChangeArrowheads="1"/>
          </p:cNvSpPr>
          <p:nvPr>
            <p:ph type="body" idx="1"/>
          </p:nvPr>
        </p:nvSpPr>
        <p:spPr>
          <a:xfrm>
            <a:off x="287524" y="1124744"/>
            <a:ext cx="8568952" cy="4968552"/>
          </a:xfrm>
        </p:spPr>
        <p:txBody>
          <a:bodyPr/>
          <a:lstStyle/>
          <a:p>
            <a:pPr algn="just" eaLnBrk="1" hangingPunct="1">
              <a:spcBef>
                <a:spcPts val="1200"/>
              </a:spcBef>
              <a:buFontTx/>
              <a:buNone/>
            </a:pPr>
            <a:r>
              <a:rPr lang="en-US" altLang="zh-CN" sz="2200" b="1" dirty="0">
                <a:solidFill>
                  <a:srgbClr val="0000CC"/>
                </a:solidFill>
              </a:rPr>
              <a:t>(2)</a:t>
            </a:r>
            <a:r>
              <a:rPr lang="zh-CN" altLang="en-US" sz="2200" b="1" dirty="0">
                <a:solidFill>
                  <a:srgbClr val="0000CC"/>
                </a:solidFill>
              </a:rPr>
              <a:t> </a:t>
            </a:r>
            <a:r>
              <a:rPr lang="en-US" altLang="zh-CN" sz="2200" b="1" dirty="0">
                <a:solidFill>
                  <a:srgbClr val="0000CC"/>
                </a:solidFill>
              </a:rPr>
              <a:t>ios</a:t>
            </a:r>
            <a:r>
              <a:rPr lang="zh-CN" altLang="en-US" sz="2200" b="1" dirty="0">
                <a:solidFill>
                  <a:srgbClr val="0000CC"/>
                </a:solidFill>
              </a:rPr>
              <a:t>中的格式化成员函数</a:t>
            </a:r>
          </a:p>
          <a:p>
            <a:pPr marL="0" indent="0" eaLnBrk="1" hangingPunct="1">
              <a:spcBef>
                <a:spcPts val="600"/>
              </a:spcBef>
              <a:buNone/>
            </a:pPr>
            <a:r>
              <a:rPr lang="en-US" altLang="zh-CN" sz="2000" b="1" dirty="0"/>
              <a:t>setf(flags)	</a:t>
            </a:r>
            <a:r>
              <a:rPr lang="zh-CN" altLang="en-US" sz="2000" b="1" dirty="0"/>
              <a:t>设置指定的格式化标志</a:t>
            </a:r>
            <a:r>
              <a:rPr lang="en-US" altLang="zh-CN" sz="2000" b="1" dirty="0"/>
              <a:t>flags</a:t>
            </a:r>
            <a:r>
              <a:rPr lang="zh-CN" altLang="en-US" sz="2000" b="1" dirty="0"/>
              <a:t>，</a:t>
            </a:r>
          </a:p>
          <a:p>
            <a:pPr marL="0" indent="0" eaLnBrk="1" hangingPunct="1">
              <a:spcBef>
                <a:spcPts val="600"/>
              </a:spcBef>
              <a:buNone/>
            </a:pPr>
            <a:r>
              <a:rPr lang="en-US" altLang="zh-CN" sz="2000" b="1" dirty="0" err="1"/>
              <a:t>unsetf</a:t>
            </a:r>
            <a:r>
              <a:rPr lang="en-US" altLang="zh-CN" sz="2000" b="1" dirty="0"/>
              <a:t>(flags)	</a:t>
            </a:r>
            <a:r>
              <a:rPr lang="zh-CN" altLang="en-US" sz="2000" b="1" dirty="0"/>
              <a:t>取消指定的格式化标志</a:t>
            </a:r>
            <a:r>
              <a:rPr lang="en-US" altLang="zh-CN" sz="2000" b="1" dirty="0"/>
              <a:t>flags</a:t>
            </a:r>
            <a:r>
              <a:rPr lang="zh-CN" altLang="en-US" sz="2000" b="1" dirty="0"/>
              <a:t>，</a:t>
            </a:r>
          </a:p>
          <a:p>
            <a:pPr marL="0" indent="0" eaLnBrk="1" hangingPunct="1">
              <a:spcBef>
                <a:spcPts val="600"/>
              </a:spcBef>
              <a:buNone/>
            </a:pPr>
            <a:r>
              <a:rPr lang="en-US" altLang="zh-CN" sz="2000" b="1" dirty="0"/>
              <a:t>setf(</a:t>
            </a:r>
            <a:r>
              <a:rPr lang="en-US" altLang="zh-CN" sz="2000" b="1" dirty="0" err="1"/>
              <a:t>flags,filed</a:t>
            </a:r>
            <a:r>
              <a:rPr lang="en-US" altLang="zh-CN" sz="2000" b="1" dirty="0"/>
              <a:t>)	</a:t>
            </a:r>
            <a:r>
              <a:rPr lang="zh-CN" altLang="en-US" sz="2000" b="1" dirty="0"/>
              <a:t>先清除、然后设置标志</a:t>
            </a:r>
            <a:endParaRPr lang="zh-CN" altLang="en-US" sz="2000" dirty="0"/>
          </a:p>
          <a:p>
            <a:pPr lvl="1" eaLnBrk="1" hangingPunct="1">
              <a:spcBef>
                <a:spcPts val="600"/>
              </a:spcBef>
            </a:pPr>
            <a:r>
              <a:rPr lang="en-US" altLang="zh-CN" sz="2000" b="1" dirty="0"/>
              <a:t>flags</a:t>
            </a:r>
            <a:r>
              <a:rPr lang="zh-CN" altLang="en-US" sz="2000" b="1" dirty="0"/>
              <a:t>可以是上面在</a:t>
            </a:r>
            <a:r>
              <a:rPr lang="en-US" altLang="zh-CN" sz="2000" b="1" dirty="0"/>
              <a:t>1</a:t>
            </a:r>
            <a:r>
              <a:rPr lang="zh-CN" altLang="en-US" sz="2000" b="1" dirty="0"/>
              <a:t>中列举的格式化标志符</a:t>
            </a:r>
            <a:endParaRPr lang="en-US" altLang="zh-CN" sz="2000" b="1" dirty="0"/>
          </a:p>
          <a:p>
            <a:pPr algn="just" eaLnBrk="1" hangingPunct="1">
              <a:spcBef>
                <a:spcPts val="1200"/>
              </a:spcBef>
              <a:buNone/>
            </a:pPr>
            <a:r>
              <a:rPr lang="en-US" altLang="zh-CN" sz="2200" b="1" dirty="0">
                <a:solidFill>
                  <a:srgbClr val="0000CC"/>
                </a:solidFill>
              </a:rPr>
              <a:t>(3)</a:t>
            </a:r>
            <a:r>
              <a:rPr lang="zh-CN" altLang="en-US" sz="2200" b="1" dirty="0">
                <a:solidFill>
                  <a:srgbClr val="0000CC"/>
                </a:solidFill>
              </a:rPr>
              <a:t>设置域宽、精度、填充字符的成员函数</a:t>
            </a:r>
          </a:p>
          <a:p>
            <a:pPr eaLnBrk="1" hangingPunct="1">
              <a:spcBef>
                <a:spcPts val="600"/>
              </a:spcBef>
              <a:buFontTx/>
              <a:buNone/>
            </a:pPr>
            <a:r>
              <a:rPr lang="en-US" altLang="zh-CN" sz="2000" b="1" dirty="0"/>
              <a:t>ch=fill()		</a:t>
            </a:r>
            <a:r>
              <a:rPr lang="zh-CN" altLang="en-US" sz="2000" b="1" dirty="0"/>
              <a:t>返回填充字符（默认为空格），</a:t>
            </a:r>
            <a:r>
              <a:rPr lang="en-US" altLang="zh-CN" sz="2000" b="1" dirty="0"/>
              <a:t>ch</a:t>
            </a:r>
            <a:r>
              <a:rPr lang="zh-CN" altLang="en-US" sz="2000" b="1" dirty="0"/>
              <a:t>是一个字符变量</a:t>
            </a:r>
          </a:p>
          <a:p>
            <a:pPr eaLnBrk="1" hangingPunct="1">
              <a:spcBef>
                <a:spcPts val="600"/>
              </a:spcBef>
              <a:buFontTx/>
              <a:buNone/>
            </a:pPr>
            <a:r>
              <a:rPr lang="en-US" altLang="zh-CN" sz="2000" b="1" dirty="0"/>
              <a:t>fill(ch)		</a:t>
            </a:r>
            <a:r>
              <a:rPr lang="zh-CN" altLang="en-US" sz="2000" b="1" dirty="0"/>
              <a:t>设置填充字符，</a:t>
            </a:r>
            <a:r>
              <a:rPr lang="en-US" altLang="zh-CN" sz="2000" b="1" dirty="0"/>
              <a:t>ch</a:t>
            </a:r>
            <a:r>
              <a:rPr lang="zh-CN" altLang="en-US" sz="2000" b="1" dirty="0"/>
              <a:t>是要设置为填充的字符</a:t>
            </a:r>
          </a:p>
          <a:p>
            <a:pPr eaLnBrk="1" hangingPunct="1">
              <a:spcBef>
                <a:spcPts val="600"/>
              </a:spcBef>
              <a:buFontTx/>
              <a:buNone/>
            </a:pPr>
            <a:r>
              <a:rPr lang="en-US" altLang="zh-CN" sz="2000" b="1" dirty="0"/>
              <a:t>p=precision()	</a:t>
            </a:r>
            <a:r>
              <a:rPr lang="zh-CN" altLang="en-US" sz="2000" b="1" dirty="0"/>
              <a:t>获取当前浮点数的精度，</a:t>
            </a:r>
            <a:r>
              <a:rPr lang="en-US" altLang="zh-CN" sz="2000" b="1" dirty="0"/>
              <a:t>p</a:t>
            </a:r>
            <a:r>
              <a:rPr lang="zh-CN" altLang="en-US" sz="2000" b="1" dirty="0"/>
              <a:t>是一个整型变量</a:t>
            </a:r>
          </a:p>
          <a:p>
            <a:pPr eaLnBrk="1" hangingPunct="1">
              <a:spcBef>
                <a:spcPts val="600"/>
              </a:spcBef>
              <a:buFontTx/>
              <a:buNone/>
            </a:pPr>
            <a:r>
              <a:rPr lang="en-US" altLang="zh-CN" sz="2000" b="1" dirty="0"/>
              <a:t>precision(p)	</a:t>
            </a:r>
            <a:r>
              <a:rPr lang="zh-CN" altLang="en-US" sz="2000" b="1" dirty="0"/>
              <a:t>设置精度，</a:t>
            </a:r>
            <a:r>
              <a:rPr lang="en-US" altLang="zh-CN" sz="2000" b="1" dirty="0"/>
              <a:t>p</a:t>
            </a:r>
            <a:r>
              <a:rPr lang="zh-CN" altLang="en-US" sz="2000" b="1" dirty="0"/>
              <a:t>是一个整数，代表要设置的数字位数</a:t>
            </a:r>
          </a:p>
          <a:p>
            <a:pPr eaLnBrk="1" hangingPunct="1">
              <a:spcBef>
                <a:spcPts val="600"/>
              </a:spcBef>
              <a:buFontTx/>
              <a:buNone/>
            </a:pPr>
            <a:r>
              <a:rPr lang="en-US" altLang="zh-CN" sz="2000" b="1" dirty="0"/>
              <a:t>w=width()	</a:t>
            </a:r>
            <a:r>
              <a:rPr lang="zh-CN" altLang="en-US" sz="2000" b="1" dirty="0"/>
              <a:t>获取当前字段宽度（字符个数），</a:t>
            </a:r>
            <a:r>
              <a:rPr lang="en-US" altLang="zh-CN" sz="2000" b="1" dirty="0"/>
              <a:t>w</a:t>
            </a:r>
            <a:r>
              <a:rPr lang="zh-CN" altLang="en-US" sz="2000" b="1" dirty="0"/>
              <a:t>是整型变量</a:t>
            </a:r>
          </a:p>
          <a:p>
            <a:pPr eaLnBrk="1" hangingPunct="1">
              <a:spcBef>
                <a:spcPts val="600"/>
              </a:spcBef>
              <a:buFontTx/>
              <a:buNone/>
            </a:pPr>
            <a:r>
              <a:rPr lang="en-US" altLang="zh-CN" sz="2000" b="1" dirty="0"/>
              <a:t>width(w)	</a:t>
            </a:r>
            <a:r>
              <a:rPr lang="zh-CN" altLang="en-US" sz="2000" b="1" dirty="0"/>
              <a:t>设置当前字段宽度，</a:t>
            </a:r>
            <a:r>
              <a:rPr lang="en-US" altLang="zh-CN" sz="2000" b="1" dirty="0"/>
              <a:t>w</a:t>
            </a:r>
            <a:r>
              <a:rPr lang="zh-CN" altLang="en-US" sz="2000" b="1" dirty="0"/>
              <a:t>是代表设置输出宽度的整数</a:t>
            </a:r>
          </a:p>
          <a:p>
            <a:pPr lvl="1" eaLnBrk="1" hangingPunct="1"/>
            <a:endParaRPr lang="zh-CN" altLang="en-US" sz="2000" b="1" dirty="0">
              <a:solidFill>
                <a:schemeClr val="accent2"/>
              </a:solidFill>
            </a:endParaRPr>
          </a:p>
          <a:p>
            <a:pPr eaLnBrk="1" hangingPunct="1"/>
            <a:endParaRPr lang="zh-CN" altLang="en-US" sz="2400" b="1" dirty="0">
              <a:solidFill>
                <a:schemeClr val="accent2"/>
              </a:solidFill>
            </a:endParaRPr>
          </a:p>
        </p:txBody>
      </p:sp>
    </p:spTree>
    <p:extLst>
      <p:ext uri="{BB962C8B-B14F-4D97-AF65-F5344CB8AC3E}">
        <p14:creationId xmlns:p14="http://schemas.microsoft.com/office/powerpoint/2010/main" val="4136504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251058" y="1052737"/>
            <a:ext cx="4090747" cy="3659858"/>
          </a:xfrm>
        </p:spPr>
        <p:txBody>
          <a:bodyPr/>
          <a:lstStyle/>
          <a:p>
            <a:pPr eaLnBrk="1" hangingPunct="1">
              <a:lnSpc>
                <a:spcPct val="80000"/>
              </a:lnSpc>
              <a:buFontTx/>
              <a:buNone/>
            </a:pPr>
            <a:r>
              <a:rPr lang="en-US" altLang="zh-CN" sz="1600" b="1" dirty="0"/>
              <a:t>//Eg9-4.cpp</a:t>
            </a:r>
          </a:p>
          <a:p>
            <a:pPr eaLnBrk="1" hangingPunct="1">
              <a:lnSpc>
                <a:spcPct val="80000"/>
              </a:lnSpc>
              <a:buFontTx/>
              <a:buNone/>
            </a:pPr>
            <a:r>
              <a:rPr lang="en-US" altLang="zh-CN" sz="1600" b="1" dirty="0"/>
              <a:t>#include&lt;iostream&gt;</a:t>
            </a:r>
          </a:p>
          <a:p>
            <a:pPr eaLnBrk="1" hangingPunct="1">
              <a:lnSpc>
                <a:spcPct val="80000"/>
              </a:lnSpc>
              <a:buFontTx/>
              <a:buNone/>
            </a:pPr>
            <a:r>
              <a:rPr lang="en-US" altLang="zh-CN" sz="1600" b="1" dirty="0"/>
              <a:t>using namespace std;</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char c[30]="this is string";</a:t>
            </a:r>
          </a:p>
          <a:p>
            <a:pPr eaLnBrk="1" hangingPunct="1">
              <a:lnSpc>
                <a:spcPct val="80000"/>
              </a:lnSpc>
              <a:buFontTx/>
              <a:buNone/>
            </a:pPr>
            <a:r>
              <a:rPr lang="en-US" altLang="zh-CN" sz="1600" b="1" dirty="0"/>
              <a:t>    double d=-1234.8976;</a:t>
            </a:r>
          </a:p>
          <a:p>
            <a:pPr eaLnBrk="1" hangingPunct="1">
              <a:lnSpc>
                <a:spcPct val="80000"/>
              </a:lnSpc>
              <a:buFontTx/>
              <a:buNone/>
            </a:pPr>
            <a:r>
              <a:rPr lang="en-US" altLang="zh-CN" sz="1600" b="1" dirty="0"/>
              <a:t>    </a:t>
            </a:r>
            <a:r>
              <a:rPr lang="en-US" altLang="zh-CN" sz="1600" b="1" dirty="0" err="1"/>
              <a:t>cout.width</a:t>
            </a:r>
            <a:r>
              <a:rPr lang="en-US" altLang="zh-CN" sz="1600" b="1" dirty="0"/>
              <a:t>(30);    </a:t>
            </a:r>
          </a:p>
          <a:p>
            <a:pPr eaLnBrk="1" hangingPunct="1">
              <a:lnSpc>
                <a:spcPct val="80000"/>
              </a:lnSpc>
              <a:buFontTx/>
              <a:buNone/>
            </a:pPr>
            <a:r>
              <a:rPr lang="en-US" altLang="zh-CN" sz="1600" b="1" dirty="0"/>
              <a:t>    </a:t>
            </a:r>
            <a:r>
              <a:rPr lang="en-US" altLang="zh-CN" sz="1600" b="1" dirty="0" err="1"/>
              <a:t>cout.fill</a:t>
            </a:r>
            <a:r>
              <a:rPr lang="en-US" altLang="zh-CN" sz="1600" b="1" dirty="0"/>
              <a:t>('*');</a:t>
            </a:r>
          </a:p>
          <a:p>
            <a:pPr eaLnBrk="1" hangingPunct="1">
              <a:lnSpc>
                <a:spcPct val="80000"/>
              </a:lnSpc>
              <a:buFontTx/>
              <a:buNone/>
            </a:pPr>
            <a:r>
              <a:rPr lang="en-US" altLang="zh-CN" sz="1600" b="1" dirty="0"/>
              <a:t>    </a:t>
            </a:r>
            <a:r>
              <a:rPr lang="en-US" altLang="zh-CN" sz="1600" b="1" dirty="0" err="1"/>
              <a:t>cout.setf</a:t>
            </a:r>
            <a:r>
              <a:rPr lang="en-US" altLang="zh-CN" sz="1600" b="1" dirty="0"/>
              <a:t>(ios::left);</a:t>
            </a:r>
          </a:p>
          <a:p>
            <a:pPr eaLnBrk="1" hangingPunct="1">
              <a:lnSpc>
                <a:spcPct val="80000"/>
              </a:lnSpc>
              <a:buFontTx/>
              <a:buNone/>
            </a:pPr>
            <a:r>
              <a:rPr lang="en-US" altLang="zh-CN" sz="1600" b="1" dirty="0"/>
              <a:t>    </a:t>
            </a:r>
            <a:r>
              <a:rPr lang="en-US" altLang="zh-CN" sz="1600" b="1" dirty="0" err="1"/>
              <a:t>cout</a:t>
            </a:r>
            <a:r>
              <a:rPr lang="en-US" altLang="zh-CN" sz="1600" b="1" dirty="0"/>
              <a:t>&lt;&lt;c&lt;&lt;"----L1"&lt;&lt;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cout.width</a:t>
            </a:r>
            <a:r>
              <a:rPr lang="en-US" altLang="zh-CN" sz="1600" b="1" dirty="0"/>
              <a:t>(30);</a:t>
            </a:r>
          </a:p>
          <a:p>
            <a:pPr eaLnBrk="1" hangingPunct="1">
              <a:lnSpc>
                <a:spcPct val="80000"/>
              </a:lnSpc>
              <a:buFontTx/>
              <a:buNone/>
            </a:pPr>
            <a:r>
              <a:rPr lang="en-US" altLang="zh-CN" sz="1600" b="1" dirty="0"/>
              <a:t>    </a:t>
            </a:r>
            <a:r>
              <a:rPr lang="en-US" altLang="zh-CN" sz="1600" b="1" dirty="0" err="1"/>
              <a:t>cout.setf</a:t>
            </a:r>
            <a:r>
              <a:rPr lang="en-US" altLang="zh-CN" sz="1600" b="1" dirty="0"/>
              <a:t>(ios::right);</a:t>
            </a:r>
          </a:p>
          <a:p>
            <a:pPr eaLnBrk="1" hangingPunct="1">
              <a:lnSpc>
                <a:spcPct val="80000"/>
              </a:lnSpc>
              <a:buFontTx/>
              <a:buNone/>
            </a:pPr>
            <a:r>
              <a:rPr lang="en-US" altLang="zh-CN" sz="1600" b="1" dirty="0"/>
              <a:t>    </a:t>
            </a:r>
            <a:r>
              <a:rPr lang="en-US" altLang="zh-CN" sz="1600" b="1" dirty="0" err="1"/>
              <a:t>cout</a:t>
            </a:r>
            <a:r>
              <a:rPr lang="en-US" altLang="zh-CN" sz="1600" b="1" dirty="0"/>
              <a:t>&lt;&lt;c&lt;&lt;"----L2"&lt;&lt;</a:t>
            </a:r>
            <a:r>
              <a:rPr lang="en-US" altLang="zh-CN" sz="1600" b="1" dirty="0" err="1"/>
              <a:t>endl</a:t>
            </a:r>
            <a:r>
              <a:rPr lang="en-US" altLang="zh-CN" sz="1600" b="1" dirty="0"/>
              <a:t>; </a:t>
            </a:r>
            <a:endParaRPr lang="zh-CN" altLang="en-US" sz="1600" b="1" dirty="0"/>
          </a:p>
        </p:txBody>
      </p:sp>
      <p:sp>
        <p:nvSpPr>
          <p:cNvPr id="3" name="Rectangle 3">
            <a:extLst>
              <a:ext uri="{FF2B5EF4-FFF2-40B4-BE49-F238E27FC236}">
                <a16:creationId xmlns:a16="http://schemas.microsoft.com/office/drawing/2014/main" xmlns="" id="{BD369B0D-7F5F-495D-B258-69A613BEA407}"/>
              </a:ext>
            </a:extLst>
          </p:cNvPr>
          <p:cNvSpPr txBox="1">
            <a:spLocks noChangeArrowheads="1"/>
          </p:cNvSpPr>
          <p:nvPr/>
        </p:nvSpPr>
        <p:spPr bwMode="auto">
          <a:xfrm>
            <a:off x="4424334" y="1052736"/>
            <a:ext cx="4320480" cy="3659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1600" b="1" kern="0" dirty="0" err="1"/>
              <a:t>cout.setf</a:t>
            </a:r>
            <a:r>
              <a:rPr lang="en-US" altLang="zh-CN" sz="1600" b="1" kern="0" dirty="0"/>
              <a:t>(ios::</a:t>
            </a:r>
            <a:r>
              <a:rPr lang="en-US" altLang="zh-CN" sz="1600" b="1" kern="0" dirty="0" err="1"/>
              <a:t>dec|ios</a:t>
            </a:r>
            <a:r>
              <a:rPr lang="en-US" altLang="zh-CN" sz="1600" b="1" kern="0" dirty="0"/>
              <a:t>::</a:t>
            </a:r>
            <a:r>
              <a:rPr lang="en-US" altLang="zh-CN" sz="1600" b="1" kern="0" dirty="0" err="1"/>
              <a:t>showbase|ios</a:t>
            </a:r>
            <a:r>
              <a:rPr lang="en-US" altLang="zh-CN" sz="1600" b="1" kern="0" dirty="0"/>
              <a:t>::</a:t>
            </a:r>
            <a:r>
              <a:rPr lang="en-US" altLang="zh-CN" sz="1600" b="1" kern="0" dirty="0" err="1"/>
              <a:t>showpoint</a:t>
            </a:r>
            <a:r>
              <a:rPr lang="en-US" altLang="zh-CN" sz="1600" b="1" kern="0" dirty="0"/>
              <a:t>);</a:t>
            </a:r>
          </a:p>
          <a:p>
            <a:pPr eaLnBrk="1" hangingPunct="1">
              <a:buFontTx/>
              <a:buNone/>
            </a:pPr>
            <a:r>
              <a:rPr lang="en-US" altLang="zh-CN" sz="1600" b="1" kern="0" dirty="0"/>
              <a:t>    </a:t>
            </a:r>
            <a:r>
              <a:rPr lang="en-US" altLang="zh-CN" sz="1600" b="1" kern="0" dirty="0" err="1"/>
              <a:t>cout.width</a:t>
            </a:r>
            <a:r>
              <a:rPr lang="en-US" altLang="zh-CN" sz="1600" b="1" kern="0" dirty="0"/>
              <a:t>(30);</a:t>
            </a:r>
          </a:p>
          <a:p>
            <a:pPr eaLnBrk="1" hangingPunct="1">
              <a:buFontTx/>
              <a:buNone/>
            </a:pPr>
            <a:r>
              <a:rPr lang="en-US" altLang="zh-CN" sz="1600" b="1" kern="0" dirty="0"/>
              <a:t>    </a:t>
            </a:r>
            <a:r>
              <a:rPr lang="en-US" altLang="zh-CN" sz="1600" b="1" kern="0" dirty="0" err="1"/>
              <a:t>cout</a:t>
            </a:r>
            <a:r>
              <a:rPr lang="en-US" altLang="zh-CN" sz="1600" b="1" kern="0" dirty="0"/>
              <a:t>&lt;&lt;d&lt;&lt;"----L3"&lt;&lt;"\n";</a:t>
            </a:r>
          </a:p>
          <a:p>
            <a:pPr eaLnBrk="1" hangingPunct="1">
              <a:buFontTx/>
              <a:buNone/>
            </a:pPr>
            <a:r>
              <a:rPr lang="en-US" altLang="zh-CN" sz="1600" b="1" kern="0" dirty="0"/>
              <a:t>    </a:t>
            </a:r>
            <a:r>
              <a:rPr lang="en-US" altLang="zh-CN" sz="1600" b="1" kern="0" dirty="0" err="1"/>
              <a:t>cout.setf</a:t>
            </a:r>
            <a:r>
              <a:rPr lang="en-US" altLang="zh-CN" sz="1600" b="1" kern="0" dirty="0"/>
              <a:t>(ios::</a:t>
            </a:r>
            <a:r>
              <a:rPr lang="en-US" altLang="zh-CN" sz="1600" b="1" kern="0" dirty="0" err="1"/>
              <a:t>showpoint</a:t>
            </a:r>
            <a:r>
              <a:rPr lang="en-US" altLang="zh-CN" sz="1600" b="1" kern="0" dirty="0"/>
              <a:t>);</a:t>
            </a:r>
          </a:p>
          <a:p>
            <a:pPr eaLnBrk="1" hangingPunct="1">
              <a:buFontTx/>
              <a:buNone/>
            </a:pPr>
            <a:r>
              <a:rPr lang="en-US" altLang="zh-CN" sz="1600" b="1" kern="0" dirty="0"/>
              <a:t>    </a:t>
            </a:r>
            <a:r>
              <a:rPr lang="en-US" altLang="zh-CN" sz="1600" b="1" kern="0" dirty="0" err="1"/>
              <a:t>cout.precision</a:t>
            </a:r>
            <a:r>
              <a:rPr lang="en-US" altLang="zh-CN" sz="1600" b="1" kern="0" dirty="0"/>
              <a:t>(10);</a:t>
            </a:r>
          </a:p>
          <a:p>
            <a:pPr eaLnBrk="1" hangingPunct="1">
              <a:buFontTx/>
              <a:buNone/>
            </a:pPr>
            <a:r>
              <a:rPr lang="en-US" altLang="zh-CN" sz="1600" b="1" kern="0" dirty="0"/>
              <a:t>    </a:t>
            </a:r>
            <a:r>
              <a:rPr lang="en-US" altLang="zh-CN" sz="1600" b="1" kern="0" dirty="0" err="1"/>
              <a:t>cout.width</a:t>
            </a:r>
            <a:r>
              <a:rPr lang="en-US" altLang="zh-CN" sz="1600" b="1" kern="0" dirty="0"/>
              <a:t>(30);</a:t>
            </a:r>
          </a:p>
          <a:p>
            <a:pPr eaLnBrk="1" hangingPunct="1">
              <a:buFontTx/>
              <a:buNone/>
            </a:pPr>
            <a:r>
              <a:rPr lang="en-US" altLang="zh-CN" sz="1600" b="1" kern="0" dirty="0"/>
              <a:t>    </a:t>
            </a:r>
            <a:r>
              <a:rPr lang="en-US" altLang="zh-CN" sz="1600" b="1" kern="0" dirty="0" err="1"/>
              <a:t>cout</a:t>
            </a:r>
            <a:r>
              <a:rPr lang="en-US" altLang="zh-CN" sz="1600" b="1" kern="0" dirty="0"/>
              <a:t>&lt;&lt;d&lt;&lt;"----L4"&lt;&lt;"\n";</a:t>
            </a:r>
          </a:p>
          <a:p>
            <a:pPr eaLnBrk="1" hangingPunct="1">
              <a:buFontTx/>
              <a:buNone/>
            </a:pPr>
            <a:r>
              <a:rPr lang="en-US" altLang="zh-CN" sz="1600" b="1" kern="0" dirty="0"/>
              <a:t>    </a:t>
            </a:r>
            <a:r>
              <a:rPr lang="en-US" altLang="zh-CN" sz="1600" b="1" kern="0" dirty="0" err="1"/>
              <a:t>cout.width</a:t>
            </a:r>
            <a:r>
              <a:rPr lang="en-US" altLang="zh-CN" sz="1600" b="1" kern="0" dirty="0"/>
              <a:t>(30);</a:t>
            </a:r>
          </a:p>
          <a:p>
            <a:pPr eaLnBrk="1" hangingPunct="1">
              <a:buFontTx/>
              <a:buNone/>
            </a:pPr>
            <a:r>
              <a:rPr lang="en-US" altLang="zh-CN" sz="1600" b="1" kern="0" dirty="0"/>
              <a:t>    </a:t>
            </a:r>
            <a:r>
              <a:rPr lang="en-US" altLang="zh-CN" sz="1600" b="1" kern="0" dirty="0" err="1"/>
              <a:t>cout.setf</a:t>
            </a:r>
            <a:r>
              <a:rPr lang="en-US" altLang="zh-CN" sz="1600" b="1" kern="0" dirty="0"/>
              <a:t>(ios::</a:t>
            </a:r>
            <a:r>
              <a:rPr lang="en-US" altLang="zh-CN" sz="1600" b="1" kern="0" dirty="0" err="1"/>
              <a:t>oct,ios</a:t>
            </a:r>
            <a:r>
              <a:rPr lang="en-US" altLang="zh-CN" sz="1600" b="1" kern="0" dirty="0"/>
              <a:t>::</a:t>
            </a:r>
            <a:r>
              <a:rPr lang="en-US" altLang="zh-CN" sz="1600" b="1" kern="0" dirty="0" err="1"/>
              <a:t>basefield</a:t>
            </a:r>
            <a:r>
              <a:rPr lang="en-US" altLang="zh-CN" sz="1600" b="1" kern="0" dirty="0"/>
              <a:t>);</a:t>
            </a:r>
          </a:p>
          <a:p>
            <a:pPr eaLnBrk="1" hangingPunct="1">
              <a:buFontTx/>
              <a:buNone/>
            </a:pPr>
            <a:r>
              <a:rPr lang="en-US" altLang="zh-CN" sz="1600" b="1" kern="0" dirty="0"/>
              <a:t>    </a:t>
            </a:r>
            <a:r>
              <a:rPr lang="en-US" altLang="zh-CN" sz="1600" b="1" kern="0" dirty="0" err="1"/>
              <a:t>cout</a:t>
            </a:r>
            <a:r>
              <a:rPr lang="en-US" altLang="zh-CN" sz="1600" b="1" kern="0" dirty="0"/>
              <a:t>&lt;&lt;100&lt;&lt;"----L5"&lt;&lt;"\n";</a:t>
            </a:r>
          </a:p>
          <a:p>
            <a:pPr eaLnBrk="1" hangingPunct="1">
              <a:buFontTx/>
              <a:buNone/>
            </a:pPr>
            <a:r>
              <a:rPr lang="en-US" altLang="zh-CN" sz="1600" b="1" kern="0" dirty="0"/>
              <a:t>   }</a:t>
            </a:r>
            <a:endParaRPr lang="zh-CN" altLang="en-US" sz="1600" b="1" kern="0" dirty="0"/>
          </a:p>
        </p:txBody>
      </p:sp>
      <p:sp>
        <p:nvSpPr>
          <p:cNvPr id="4" name="Rectangle 3">
            <a:extLst>
              <a:ext uri="{FF2B5EF4-FFF2-40B4-BE49-F238E27FC236}">
                <a16:creationId xmlns:a16="http://schemas.microsoft.com/office/drawing/2014/main" xmlns="" id="{6C303446-F5A4-4EDE-BB63-06BDF97FFB3A}"/>
              </a:ext>
            </a:extLst>
          </p:cNvPr>
          <p:cNvSpPr txBox="1">
            <a:spLocks noChangeArrowheads="1"/>
          </p:cNvSpPr>
          <p:nvPr/>
        </p:nvSpPr>
        <p:spPr bwMode="auto">
          <a:xfrm>
            <a:off x="103854" y="260648"/>
            <a:ext cx="8640960" cy="652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2400" b="1" kern="0" dirty="0">
                <a:solidFill>
                  <a:srgbClr val="0000CC"/>
                </a:solidFill>
              </a:rPr>
              <a:t>【</a:t>
            </a:r>
            <a:r>
              <a:rPr lang="zh-CN" altLang="en-US" sz="2400" b="1" kern="0" dirty="0">
                <a:solidFill>
                  <a:srgbClr val="0000CC"/>
                </a:solidFill>
              </a:rPr>
              <a:t>例</a:t>
            </a:r>
            <a:r>
              <a:rPr lang="en-US" altLang="zh-CN" sz="2400" b="1" kern="0" dirty="0">
                <a:solidFill>
                  <a:srgbClr val="0000CC"/>
                </a:solidFill>
              </a:rPr>
              <a:t>9-4】  </a:t>
            </a:r>
            <a:r>
              <a:rPr lang="zh-CN" altLang="en-US" sz="2400" b="1" kern="0" dirty="0">
                <a:solidFill>
                  <a:srgbClr val="0000CC"/>
                </a:solidFill>
              </a:rPr>
              <a:t>用</a:t>
            </a:r>
            <a:r>
              <a:rPr lang="en-US" altLang="zh-CN" sz="2400" b="1" kern="0" dirty="0">
                <a:solidFill>
                  <a:srgbClr val="0000CC"/>
                </a:solidFill>
              </a:rPr>
              <a:t>ios</a:t>
            </a:r>
            <a:r>
              <a:rPr lang="zh-CN" altLang="en-US" sz="2400" b="1" kern="0" dirty="0">
                <a:solidFill>
                  <a:srgbClr val="0000CC"/>
                </a:solidFill>
              </a:rPr>
              <a:t>成员函数及格式化标志设置输出数据的格式</a:t>
            </a:r>
            <a:r>
              <a:rPr lang="zh-CN" altLang="en-US" sz="2800" kern="0" dirty="0"/>
              <a:t>。</a:t>
            </a:r>
            <a:endParaRPr lang="zh-CN" altLang="en-US" sz="2000" kern="0" dirty="0"/>
          </a:p>
        </p:txBody>
      </p:sp>
      <p:pic>
        <p:nvPicPr>
          <p:cNvPr id="8" name="图片 7"/>
          <p:cNvPicPr>
            <a:picLocks noChangeAspect="1"/>
          </p:cNvPicPr>
          <p:nvPr/>
        </p:nvPicPr>
        <p:blipFill>
          <a:blip r:embed="rId2"/>
          <a:stretch>
            <a:fillRect/>
          </a:stretch>
        </p:blipFill>
        <p:spPr>
          <a:xfrm>
            <a:off x="1588963" y="4499041"/>
            <a:ext cx="5670742" cy="2327144"/>
          </a:xfrm>
          <a:prstGeom prst="rect">
            <a:avLst/>
          </a:prstGeom>
        </p:spPr>
      </p:pic>
    </p:spTree>
    <p:extLst>
      <p:ext uri="{BB962C8B-B14F-4D97-AF65-F5344CB8AC3E}">
        <p14:creationId xmlns:p14="http://schemas.microsoft.com/office/powerpoint/2010/main" val="198818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7458" y="5111"/>
            <a:ext cx="8170863" cy="75959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9.2.3  </a:t>
            </a:r>
            <a:r>
              <a:rPr lang="zh-CN" altLang="zh-CN" sz="3600" b="1" dirty="0">
                <a:solidFill>
                  <a:srgbClr val="C00000"/>
                </a:solidFill>
              </a:rPr>
              <a:t>数据输入</a:t>
            </a:r>
            <a:r>
              <a:rPr lang="en-US" altLang="zh-CN" sz="3600" b="1" dirty="0">
                <a:solidFill>
                  <a:srgbClr val="C00000"/>
                </a:solidFill>
              </a:rPr>
              <a:t>/</a:t>
            </a:r>
            <a:r>
              <a:rPr lang="zh-CN" altLang="zh-CN" sz="3600" b="1" dirty="0">
                <a:solidFill>
                  <a:srgbClr val="C00000"/>
                </a:solidFill>
              </a:rPr>
              <a:t>输出的格式控制</a:t>
            </a:r>
            <a:endParaRPr lang="zh-CN" altLang="en-US" sz="3600" b="1" dirty="0">
              <a:solidFill>
                <a:srgbClr val="C00000"/>
              </a:solidFill>
            </a:endParaRPr>
          </a:p>
        </p:txBody>
      </p:sp>
      <p:sp>
        <p:nvSpPr>
          <p:cNvPr id="175107" name="Rectangle 3"/>
          <p:cNvSpPr>
            <a:spLocks noGrp="1" noChangeArrowheads="1"/>
          </p:cNvSpPr>
          <p:nvPr>
            <p:ph type="body" idx="1"/>
          </p:nvPr>
        </p:nvSpPr>
        <p:spPr>
          <a:xfrm>
            <a:off x="280709" y="1196752"/>
            <a:ext cx="8424936" cy="4320827"/>
          </a:xfrm>
        </p:spPr>
        <p:txBody>
          <a:bodyPr/>
          <a:lstStyle/>
          <a:p>
            <a:pPr eaLnBrk="1" hangingPunct="1">
              <a:spcBef>
                <a:spcPts val="1200"/>
              </a:spcBef>
              <a:buFontTx/>
              <a:buNone/>
            </a:pPr>
            <a:r>
              <a:rPr lang="en-US" altLang="zh-CN" sz="2400" b="1" dirty="0"/>
              <a:t>2. </a:t>
            </a:r>
            <a:r>
              <a:rPr lang="zh-CN" altLang="zh-CN" sz="2400" b="1" dirty="0"/>
              <a:t>利用操纵符格式化数据</a:t>
            </a:r>
          </a:p>
          <a:p>
            <a:pPr eaLnBrk="1" hangingPunct="1">
              <a:spcBef>
                <a:spcPts val="1200"/>
              </a:spcBef>
              <a:buFontTx/>
              <a:buNone/>
            </a:pPr>
            <a:r>
              <a:rPr lang="en-US" altLang="zh-CN" sz="2200" b="1" dirty="0"/>
              <a:t>(1) C++</a:t>
            </a:r>
            <a:r>
              <a:rPr lang="zh-CN" altLang="en-US" sz="2200" b="1" dirty="0"/>
              <a:t>流类库中的每个流对象都维护着一个格式状态，它控制着数据格式化操作的细节。如输出数据的基数（默认为十进制数据）、对齐方式、精度等。</a:t>
            </a:r>
          </a:p>
          <a:p>
            <a:pPr eaLnBrk="1" hangingPunct="1">
              <a:spcBef>
                <a:spcPts val="1200"/>
              </a:spcBef>
              <a:buFontTx/>
              <a:buNone/>
            </a:pPr>
            <a:r>
              <a:rPr lang="en-US" altLang="zh-CN" sz="2200" b="1" dirty="0"/>
              <a:t>(2) C++</a:t>
            </a:r>
            <a:r>
              <a:rPr lang="zh-CN" altLang="en-US" sz="2200" b="1" dirty="0"/>
              <a:t>还提供了一组可以对数据进行格式化的预定义操纵符（也称操纵算子） </a:t>
            </a:r>
          </a:p>
        </p:txBody>
      </p:sp>
    </p:spTree>
    <p:extLst>
      <p:ext uri="{BB962C8B-B14F-4D97-AF65-F5344CB8AC3E}">
        <p14:creationId xmlns:p14="http://schemas.microsoft.com/office/powerpoint/2010/main" val="4002551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5107">
                                            <p:txEl>
                                              <p:pRg st="2" end="2"/>
                                            </p:txEl>
                                          </p:spTgt>
                                        </p:tgtEl>
                                        <p:attrNameLst>
                                          <p:attrName>style.visibility</p:attrName>
                                        </p:attrNameLst>
                                      </p:cBhvr>
                                      <p:to>
                                        <p:strVal val="visible"/>
                                      </p:to>
                                    </p:set>
                                    <p:anim calcmode="lin" valueType="num">
                                      <p:cBhvr additive="base">
                                        <p:cTn id="7" dur="500" fill="hold"/>
                                        <p:tgtEl>
                                          <p:spTgt spid="1751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68776" y="32405"/>
            <a:ext cx="7772400" cy="80430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9.2.3  </a:t>
            </a:r>
            <a:r>
              <a:rPr lang="zh-CN" altLang="zh-CN" sz="3600" b="1" dirty="0">
                <a:solidFill>
                  <a:srgbClr val="C00000"/>
                </a:solidFill>
              </a:rPr>
              <a:t>数据输入</a:t>
            </a:r>
            <a:r>
              <a:rPr lang="en-US" altLang="zh-CN" sz="3600" b="1" dirty="0">
                <a:solidFill>
                  <a:srgbClr val="C00000"/>
                </a:solidFill>
              </a:rPr>
              <a:t>/</a:t>
            </a:r>
            <a:r>
              <a:rPr lang="zh-CN" altLang="zh-CN" sz="3600" b="1" dirty="0">
                <a:solidFill>
                  <a:srgbClr val="C00000"/>
                </a:solidFill>
              </a:rPr>
              <a:t>输出的格式控制</a:t>
            </a:r>
            <a:endParaRPr lang="zh-CN" altLang="en-US" sz="3600" b="1" dirty="0">
              <a:solidFill>
                <a:srgbClr val="C00000"/>
              </a:solidFill>
            </a:endParaRPr>
          </a:p>
        </p:txBody>
      </p:sp>
      <p:sp>
        <p:nvSpPr>
          <p:cNvPr id="23555" name="Rectangle 3"/>
          <p:cNvSpPr>
            <a:spLocks noGrp="1" noChangeArrowheads="1"/>
          </p:cNvSpPr>
          <p:nvPr>
            <p:ph type="body" idx="1"/>
          </p:nvPr>
        </p:nvSpPr>
        <p:spPr>
          <a:xfrm>
            <a:off x="270500" y="1196752"/>
            <a:ext cx="8568952" cy="4827587"/>
          </a:xfrm>
        </p:spPr>
        <p:txBody>
          <a:bodyPr/>
          <a:lstStyle/>
          <a:p>
            <a:pPr eaLnBrk="1" hangingPunct="1">
              <a:lnSpc>
                <a:spcPct val="80000"/>
              </a:lnSpc>
              <a:buFontTx/>
              <a:buNone/>
            </a:pPr>
            <a:r>
              <a:rPr lang="en-US" altLang="zh-CN" sz="2400" b="1" dirty="0"/>
              <a:t>3. C++</a:t>
            </a:r>
            <a:r>
              <a:rPr lang="zh-CN" altLang="en-US" sz="2400" b="1" dirty="0"/>
              <a:t>流类中的操纵符</a:t>
            </a:r>
          </a:p>
          <a:p>
            <a:pPr eaLnBrk="1" hangingPunct="1">
              <a:lnSpc>
                <a:spcPct val="80000"/>
              </a:lnSpc>
              <a:buFontTx/>
              <a:buNone/>
            </a:pPr>
            <a:endParaRPr lang="zh-CN" altLang="en-US" sz="2800" b="1" dirty="0">
              <a:solidFill>
                <a:schemeClr val="accent2"/>
              </a:solidFill>
            </a:endParaRPr>
          </a:p>
          <a:p>
            <a:pPr eaLnBrk="1" hangingPunct="1">
              <a:lnSpc>
                <a:spcPct val="80000"/>
              </a:lnSpc>
              <a:buFontTx/>
              <a:buNone/>
            </a:pPr>
            <a:r>
              <a:rPr lang="en-US" altLang="zh-CN" sz="1800" b="1" dirty="0" err="1"/>
              <a:t>showbase</a:t>
            </a:r>
            <a:r>
              <a:rPr lang="zh-CN" altLang="en-US" sz="1800" b="1" dirty="0"/>
              <a:t>（</a:t>
            </a:r>
            <a:r>
              <a:rPr lang="en-US" altLang="zh-CN" sz="1800" b="1" dirty="0" err="1"/>
              <a:t>noshowbase</a:t>
            </a:r>
            <a:r>
              <a:rPr lang="zh-CN" altLang="en-US" sz="1800" b="1" dirty="0"/>
              <a:t>）	显示（不显示）数值的基数前缀</a:t>
            </a:r>
          </a:p>
          <a:p>
            <a:pPr eaLnBrk="1" hangingPunct="1">
              <a:lnSpc>
                <a:spcPct val="80000"/>
              </a:lnSpc>
              <a:buFontTx/>
              <a:buNone/>
            </a:pPr>
            <a:r>
              <a:rPr lang="en-US" altLang="zh-CN" sz="1800" b="1" dirty="0" err="1"/>
              <a:t>showpoint</a:t>
            </a:r>
            <a:r>
              <a:rPr lang="zh-CN" altLang="en-US" sz="1800" b="1" dirty="0"/>
              <a:t>（</a:t>
            </a:r>
            <a:r>
              <a:rPr lang="en-US" altLang="zh-CN" sz="1800" b="1" dirty="0" err="1"/>
              <a:t>noshowpoint</a:t>
            </a:r>
            <a:r>
              <a:rPr lang="zh-CN" altLang="en-US" sz="1800" b="1" dirty="0"/>
              <a:t>）	显示小数点（存在小数部分时才显示小数点）</a:t>
            </a:r>
          </a:p>
          <a:p>
            <a:pPr eaLnBrk="1" hangingPunct="1">
              <a:lnSpc>
                <a:spcPct val="80000"/>
              </a:lnSpc>
              <a:buFontTx/>
              <a:buNone/>
            </a:pPr>
            <a:r>
              <a:rPr lang="en-US" altLang="zh-CN" sz="1800" b="1" dirty="0" err="1"/>
              <a:t>showpos</a:t>
            </a:r>
            <a:r>
              <a:rPr lang="zh-CN" altLang="en-US" sz="1800" b="1" dirty="0"/>
              <a:t>（</a:t>
            </a:r>
            <a:r>
              <a:rPr lang="en-US" altLang="zh-CN" sz="1800" b="1" dirty="0" err="1"/>
              <a:t>noshowpos</a:t>
            </a:r>
            <a:r>
              <a:rPr lang="zh-CN" altLang="en-US" sz="1800" b="1" dirty="0"/>
              <a:t>）	</a:t>
            </a:r>
            <a:r>
              <a:rPr lang="en-US" altLang="zh-CN" sz="1800" b="1" dirty="0"/>
              <a:t>	</a:t>
            </a:r>
            <a:r>
              <a:rPr lang="zh-CN" altLang="en-US" sz="1800" b="1" dirty="0"/>
              <a:t>在非负数中显示（不显示）</a:t>
            </a:r>
            <a:r>
              <a:rPr lang="en-US" altLang="zh-CN" sz="1800" b="1" dirty="0"/>
              <a:t>+</a:t>
            </a:r>
          </a:p>
          <a:p>
            <a:pPr eaLnBrk="1" hangingPunct="1">
              <a:lnSpc>
                <a:spcPct val="80000"/>
              </a:lnSpc>
              <a:buFontTx/>
              <a:buNone/>
            </a:pPr>
            <a:r>
              <a:rPr lang="en-US" altLang="zh-CN" sz="1800" b="1" dirty="0" err="1"/>
              <a:t>skipws</a:t>
            </a:r>
            <a:r>
              <a:rPr lang="zh-CN" altLang="en-US" sz="1800" b="1" dirty="0"/>
              <a:t>（</a:t>
            </a:r>
            <a:r>
              <a:rPr lang="en-US" altLang="zh-CN" sz="1800" b="1" dirty="0" err="1"/>
              <a:t>noskips</a:t>
            </a:r>
            <a:r>
              <a:rPr lang="zh-CN" altLang="en-US" sz="1800" b="1" dirty="0"/>
              <a:t>）		输入数据时，跳过（不跳过）空白字符</a:t>
            </a:r>
            <a:endParaRPr lang="en-US" altLang="zh-CN" sz="1800" b="1" dirty="0"/>
          </a:p>
          <a:p>
            <a:pPr eaLnBrk="1" hangingPunct="1">
              <a:lnSpc>
                <a:spcPct val="80000"/>
              </a:lnSpc>
              <a:buFontTx/>
              <a:buNone/>
            </a:pPr>
            <a:endParaRPr lang="zh-CN" altLang="en-US" sz="1800" b="1" dirty="0"/>
          </a:p>
          <a:p>
            <a:pPr eaLnBrk="1" hangingPunct="1">
              <a:lnSpc>
                <a:spcPct val="80000"/>
              </a:lnSpc>
              <a:buFontTx/>
              <a:buNone/>
            </a:pPr>
            <a:r>
              <a:rPr lang="en-US" altLang="zh-CN" sz="1800" b="1" dirty="0"/>
              <a:t>uppercase(</a:t>
            </a:r>
            <a:r>
              <a:rPr lang="en-US" altLang="zh-CN" sz="1800" b="1" dirty="0" err="1"/>
              <a:t>nouppercase</a:t>
            </a:r>
            <a:r>
              <a:rPr lang="en-US" altLang="zh-CN" sz="1800" b="1" dirty="0"/>
              <a:t>)	</a:t>
            </a:r>
            <a:r>
              <a:rPr lang="zh-CN" altLang="en-US" sz="1800" b="1" dirty="0"/>
              <a:t>十六进制显示为</a:t>
            </a:r>
            <a:r>
              <a:rPr lang="en-US" altLang="zh-CN" sz="1800" b="1" dirty="0"/>
              <a:t>0X</a:t>
            </a:r>
            <a:r>
              <a:rPr lang="zh-CN" altLang="en-US" sz="1800" b="1" dirty="0"/>
              <a:t>（</a:t>
            </a:r>
            <a:r>
              <a:rPr lang="en-US" altLang="zh-CN" sz="1800" b="1" dirty="0"/>
              <a:t>0x</a:t>
            </a:r>
            <a:r>
              <a:rPr lang="zh-CN" altLang="en-US" sz="1800" b="1" dirty="0"/>
              <a:t>），科学计数法显示</a:t>
            </a:r>
            <a:r>
              <a:rPr lang="en-US" altLang="zh-CN" sz="1800" b="1" dirty="0"/>
              <a:t>E</a:t>
            </a:r>
            <a:r>
              <a:rPr lang="zh-CN" altLang="en-US" sz="1800" b="1" dirty="0"/>
              <a:t>（</a:t>
            </a:r>
            <a:r>
              <a:rPr lang="en-US" altLang="zh-CN" sz="1800" b="1" dirty="0"/>
              <a:t>e</a:t>
            </a:r>
            <a:r>
              <a:rPr lang="zh-CN" altLang="en-US" sz="1800" b="1" dirty="0"/>
              <a:t>）</a:t>
            </a:r>
          </a:p>
          <a:p>
            <a:pPr eaLnBrk="1" hangingPunct="1">
              <a:lnSpc>
                <a:spcPct val="80000"/>
              </a:lnSpc>
              <a:buFontTx/>
              <a:buNone/>
            </a:pPr>
            <a:r>
              <a:rPr lang="en-US" altLang="zh-CN" sz="1800" b="1" dirty="0" err="1"/>
              <a:t>dec</a:t>
            </a:r>
            <a:r>
              <a:rPr lang="en-US" altLang="zh-CN" sz="1800" b="1" dirty="0"/>
              <a:t> /</a:t>
            </a:r>
            <a:r>
              <a:rPr lang="en-US" altLang="zh-CN" sz="1800" b="1" dirty="0" err="1"/>
              <a:t>oct</a:t>
            </a:r>
            <a:r>
              <a:rPr lang="en-US" altLang="zh-CN" sz="1800" b="1" dirty="0"/>
              <a:t> / hex		</a:t>
            </a:r>
            <a:r>
              <a:rPr lang="zh-CN" altLang="en-US" sz="1800" b="1" dirty="0"/>
              <a:t>十进制</a:t>
            </a:r>
            <a:r>
              <a:rPr lang="en-US" altLang="zh-CN" sz="1800" b="1" dirty="0"/>
              <a:t>/</a:t>
            </a:r>
            <a:r>
              <a:rPr lang="zh-CN" altLang="en-US" sz="1800" b="1" dirty="0"/>
              <a:t>八进制</a:t>
            </a:r>
            <a:r>
              <a:rPr lang="en-US" altLang="zh-CN" sz="1800" b="1" dirty="0"/>
              <a:t>/</a:t>
            </a:r>
            <a:r>
              <a:rPr lang="zh-CN" altLang="en-US" sz="1800" b="1" dirty="0"/>
              <a:t>十六进制</a:t>
            </a:r>
          </a:p>
          <a:p>
            <a:pPr eaLnBrk="1" hangingPunct="1">
              <a:lnSpc>
                <a:spcPct val="80000"/>
              </a:lnSpc>
              <a:buFontTx/>
              <a:buNone/>
            </a:pPr>
            <a:r>
              <a:rPr lang="en-US" altLang="zh-CN" sz="1800" b="1" dirty="0"/>
              <a:t>left/right		</a:t>
            </a:r>
            <a:r>
              <a:rPr lang="zh-CN" altLang="en-US" sz="1800" b="1" dirty="0"/>
              <a:t>设置数据输出对齐方式为：左</a:t>
            </a:r>
            <a:r>
              <a:rPr lang="en-US" altLang="zh-CN" sz="1800" b="1" dirty="0"/>
              <a:t>/</a:t>
            </a:r>
            <a:r>
              <a:rPr lang="zh-CN" altLang="en-US" sz="1800" b="1" dirty="0"/>
              <a:t>右 对齐</a:t>
            </a:r>
          </a:p>
          <a:p>
            <a:pPr eaLnBrk="1" hangingPunct="1">
              <a:lnSpc>
                <a:spcPct val="80000"/>
              </a:lnSpc>
              <a:buFontTx/>
              <a:buNone/>
            </a:pPr>
            <a:r>
              <a:rPr lang="en-US" altLang="zh-CN" sz="1800" b="1" dirty="0"/>
              <a:t>fixed			</a:t>
            </a:r>
            <a:r>
              <a:rPr lang="zh-CN" altLang="en-US" sz="1800" b="1" dirty="0"/>
              <a:t>以小数形式显示浮点数</a:t>
            </a:r>
          </a:p>
          <a:p>
            <a:pPr eaLnBrk="1" hangingPunct="1">
              <a:lnSpc>
                <a:spcPct val="80000"/>
              </a:lnSpc>
              <a:buFontTx/>
              <a:buNone/>
            </a:pPr>
            <a:r>
              <a:rPr lang="en-US" altLang="zh-CN" sz="1800" b="1" dirty="0" err="1"/>
              <a:t>scientitific</a:t>
            </a:r>
            <a:r>
              <a:rPr lang="en-US" altLang="zh-CN" sz="1800" b="1" dirty="0"/>
              <a:t>		</a:t>
            </a:r>
            <a:r>
              <a:rPr lang="zh-CN" altLang="en-US" sz="1800" b="1" dirty="0"/>
              <a:t>用科学计数法显示浮点数</a:t>
            </a:r>
          </a:p>
          <a:p>
            <a:pPr eaLnBrk="1" hangingPunct="1">
              <a:lnSpc>
                <a:spcPct val="80000"/>
              </a:lnSpc>
              <a:buFontTx/>
              <a:buNone/>
            </a:pPr>
            <a:r>
              <a:rPr lang="en-US" altLang="zh-CN" sz="1800" b="1" dirty="0"/>
              <a:t>flush			</a:t>
            </a:r>
            <a:r>
              <a:rPr lang="zh-CN" altLang="en-US" sz="1800" b="1" dirty="0"/>
              <a:t>刷新输出缓冲区</a:t>
            </a:r>
          </a:p>
          <a:p>
            <a:pPr eaLnBrk="1" hangingPunct="1">
              <a:lnSpc>
                <a:spcPct val="80000"/>
              </a:lnSpc>
              <a:buFontTx/>
              <a:buNone/>
            </a:pPr>
            <a:r>
              <a:rPr lang="en-US" altLang="zh-CN" sz="1800" b="1" dirty="0"/>
              <a:t>ends			</a:t>
            </a:r>
            <a:r>
              <a:rPr lang="zh-CN" altLang="en-US" sz="1800" b="1" dirty="0"/>
              <a:t>插入空白字符，然后刷新</a:t>
            </a:r>
            <a:r>
              <a:rPr lang="en-US" altLang="zh-CN" sz="1800" b="1" dirty="0" err="1"/>
              <a:t>ostream</a:t>
            </a:r>
            <a:r>
              <a:rPr lang="zh-CN" altLang="en-US" sz="1800" b="1" dirty="0"/>
              <a:t>缓冲区</a:t>
            </a:r>
          </a:p>
          <a:p>
            <a:pPr eaLnBrk="1" hangingPunct="1">
              <a:lnSpc>
                <a:spcPct val="80000"/>
              </a:lnSpc>
              <a:buFontTx/>
              <a:buNone/>
            </a:pPr>
            <a:r>
              <a:rPr lang="en-US" altLang="zh-CN" sz="1800" b="1" dirty="0" err="1"/>
              <a:t>endl</a:t>
            </a:r>
            <a:r>
              <a:rPr lang="en-US" altLang="zh-CN" sz="1800" b="1" dirty="0"/>
              <a:t>			</a:t>
            </a:r>
            <a:r>
              <a:rPr lang="zh-CN" altLang="en-US" sz="1800" b="1" dirty="0"/>
              <a:t>插入换行字符，然后刷新</a:t>
            </a:r>
            <a:r>
              <a:rPr lang="en-US" altLang="zh-CN" sz="1800" b="1" dirty="0" err="1"/>
              <a:t>ostream</a:t>
            </a:r>
            <a:r>
              <a:rPr lang="zh-CN" altLang="en-US" sz="1800" b="1" dirty="0"/>
              <a:t>缓冲区</a:t>
            </a:r>
          </a:p>
          <a:p>
            <a:pPr eaLnBrk="1" hangingPunct="1">
              <a:lnSpc>
                <a:spcPct val="80000"/>
              </a:lnSpc>
              <a:buFontTx/>
              <a:buNone/>
            </a:pPr>
            <a:r>
              <a:rPr lang="en-US" altLang="zh-CN" sz="1800" b="1" dirty="0" err="1"/>
              <a:t>ws</a:t>
            </a:r>
            <a:r>
              <a:rPr lang="en-US" altLang="zh-CN" sz="1800" b="1" dirty="0"/>
              <a:t>				</a:t>
            </a:r>
            <a:r>
              <a:rPr lang="zh-CN" altLang="en-US" sz="1800" b="1" dirty="0"/>
              <a:t>跳过开始的空白</a:t>
            </a:r>
          </a:p>
        </p:txBody>
      </p:sp>
    </p:spTree>
    <p:extLst>
      <p:ext uri="{BB962C8B-B14F-4D97-AF65-F5344CB8AC3E}">
        <p14:creationId xmlns:p14="http://schemas.microsoft.com/office/powerpoint/2010/main" val="1039256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552" y="1"/>
            <a:ext cx="7772400" cy="8367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9.2.3  </a:t>
            </a:r>
            <a:r>
              <a:rPr lang="zh-CN" altLang="zh-CN" sz="3600" b="1" dirty="0">
                <a:solidFill>
                  <a:srgbClr val="C00000"/>
                </a:solidFill>
              </a:rPr>
              <a:t>数据输入</a:t>
            </a:r>
            <a:r>
              <a:rPr lang="en-US" altLang="zh-CN" sz="3600" b="1" dirty="0">
                <a:solidFill>
                  <a:srgbClr val="C00000"/>
                </a:solidFill>
              </a:rPr>
              <a:t>/</a:t>
            </a:r>
            <a:r>
              <a:rPr lang="zh-CN" altLang="zh-CN" sz="3600" b="1" dirty="0">
                <a:solidFill>
                  <a:srgbClr val="C00000"/>
                </a:solidFill>
              </a:rPr>
              <a:t>输出的格式控制</a:t>
            </a:r>
            <a:endParaRPr lang="zh-CN" altLang="en-US" sz="3600" b="1" dirty="0">
              <a:solidFill>
                <a:srgbClr val="C00000"/>
              </a:solidFill>
            </a:endParaRPr>
          </a:p>
        </p:txBody>
      </p:sp>
      <p:sp>
        <p:nvSpPr>
          <p:cNvPr id="25603" name="Rectangle 3"/>
          <p:cNvSpPr>
            <a:spLocks noGrp="1" noChangeArrowheads="1"/>
          </p:cNvSpPr>
          <p:nvPr>
            <p:ph type="body" idx="1"/>
          </p:nvPr>
        </p:nvSpPr>
        <p:spPr>
          <a:xfrm>
            <a:off x="323528" y="1196752"/>
            <a:ext cx="8568952" cy="3456384"/>
          </a:xfrm>
        </p:spPr>
        <p:txBody>
          <a:bodyPr/>
          <a:lstStyle/>
          <a:p>
            <a:pPr eaLnBrk="1" hangingPunct="1">
              <a:buFontTx/>
              <a:buNone/>
            </a:pPr>
            <a:r>
              <a:rPr lang="en-US" altLang="zh-CN" sz="2800" b="1" dirty="0"/>
              <a:t>4. </a:t>
            </a:r>
            <a:r>
              <a:rPr lang="zh-CN" altLang="en-US" sz="2800" b="1" dirty="0"/>
              <a:t>头文件</a:t>
            </a:r>
            <a:r>
              <a:rPr lang="en-US" altLang="zh-CN" sz="2800" b="1" dirty="0"/>
              <a:t>&lt;</a:t>
            </a:r>
            <a:r>
              <a:rPr lang="en-US" altLang="zh-CN" sz="2800" b="1" dirty="0" err="1"/>
              <a:t>iomanip</a:t>
            </a:r>
            <a:r>
              <a:rPr lang="en-US" altLang="zh-CN" sz="2800" b="1" dirty="0"/>
              <a:t>&gt;</a:t>
            </a:r>
            <a:r>
              <a:rPr lang="zh-CN" altLang="en-US" sz="2800" b="1" dirty="0"/>
              <a:t>或</a:t>
            </a:r>
            <a:r>
              <a:rPr lang="en-US" altLang="zh-CN" sz="2800" b="1" dirty="0"/>
              <a:t>&lt;</a:t>
            </a:r>
            <a:r>
              <a:rPr lang="en-US" altLang="zh-CN" sz="2800" b="1" dirty="0" err="1"/>
              <a:t>iomanip.h</a:t>
            </a:r>
            <a:r>
              <a:rPr lang="en-US" altLang="zh-CN" sz="2800" b="1" dirty="0"/>
              <a:t>&gt;</a:t>
            </a:r>
            <a:r>
              <a:rPr lang="zh-CN" altLang="en-US" sz="2800" b="1" dirty="0"/>
              <a:t>中的操纵符函数</a:t>
            </a:r>
            <a:endParaRPr lang="zh-CN" altLang="en-US" b="1" dirty="0"/>
          </a:p>
          <a:p>
            <a:pPr eaLnBrk="1" hangingPunct="1"/>
            <a:r>
              <a:rPr lang="en-US" altLang="zh-CN" sz="2400" b="1" dirty="0" err="1"/>
              <a:t>setfill</a:t>
            </a:r>
            <a:r>
              <a:rPr lang="en-US" altLang="zh-CN" sz="2400" b="1" dirty="0"/>
              <a:t>(ch)		</a:t>
            </a:r>
            <a:r>
              <a:rPr lang="zh-CN" altLang="en-US" sz="2400" b="1" dirty="0"/>
              <a:t>设置</a:t>
            </a:r>
            <a:r>
              <a:rPr lang="en-US" altLang="zh-CN" sz="2400" b="1" dirty="0"/>
              <a:t>ch</a:t>
            </a:r>
            <a:r>
              <a:rPr lang="zh-CN" altLang="en-US" sz="2400" b="1" dirty="0"/>
              <a:t>为填充字符</a:t>
            </a:r>
          </a:p>
          <a:p>
            <a:pPr eaLnBrk="1" hangingPunct="1"/>
            <a:r>
              <a:rPr lang="en-US" altLang="zh-CN" sz="2400" b="1" dirty="0" err="1"/>
              <a:t>setprecision</a:t>
            </a:r>
            <a:r>
              <a:rPr lang="en-US" altLang="zh-CN" sz="2400" b="1" dirty="0"/>
              <a:t>(n)	</a:t>
            </a:r>
            <a:r>
              <a:rPr lang="zh-CN" altLang="en-US" sz="2400" b="1" dirty="0"/>
              <a:t>设置精度为</a:t>
            </a:r>
            <a:r>
              <a:rPr lang="en-US" altLang="zh-CN" sz="2400" b="1" dirty="0"/>
              <a:t>n</a:t>
            </a:r>
            <a:r>
              <a:rPr lang="zh-CN" altLang="en-US" sz="2400" b="1" dirty="0"/>
              <a:t>位有效数字</a:t>
            </a:r>
          </a:p>
          <a:p>
            <a:pPr eaLnBrk="1" hangingPunct="1"/>
            <a:r>
              <a:rPr lang="en-US" altLang="zh-CN" sz="2400" b="1" dirty="0" err="1"/>
              <a:t>setw</a:t>
            </a:r>
            <a:r>
              <a:rPr lang="en-US" altLang="zh-CN" sz="2400" b="1" dirty="0"/>
              <a:t>(w)		</a:t>
            </a:r>
            <a:r>
              <a:rPr lang="zh-CN" altLang="en-US" sz="2400" b="1" dirty="0"/>
              <a:t>设置数据的输出宽度为</a:t>
            </a:r>
            <a:r>
              <a:rPr lang="en-US" altLang="zh-CN" sz="2400" b="1" dirty="0"/>
              <a:t>w</a:t>
            </a:r>
            <a:r>
              <a:rPr lang="zh-CN" altLang="en-US" sz="2400" b="1" dirty="0"/>
              <a:t>个字符</a:t>
            </a:r>
          </a:p>
          <a:p>
            <a:pPr eaLnBrk="1" hangingPunct="1"/>
            <a:r>
              <a:rPr lang="en-US" altLang="zh-CN" sz="2400" b="1" dirty="0" err="1"/>
              <a:t>setbase</a:t>
            </a:r>
            <a:r>
              <a:rPr lang="en-US" altLang="zh-CN" sz="2400" b="1" dirty="0"/>
              <a:t>(b)	</a:t>
            </a:r>
            <a:r>
              <a:rPr lang="zh-CN" altLang="en-US" sz="2400" b="1" dirty="0"/>
              <a:t>基数设置为</a:t>
            </a:r>
            <a:r>
              <a:rPr lang="en-US" altLang="zh-CN" sz="2400" b="1" dirty="0"/>
              <a:t>b</a:t>
            </a:r>
            <a:r>
              <a:rPr lang="zh-CN" altLang="en-US" sz="2400" b="1" dirty="0"/>
              <a:t>（</a:t>
            </a:r>
            <a:r>
              <a:rPr lang="en-US" altLang="zh-CN" sz="2400" b="1" dirty="0"/>
              <a:t>b=8</a:t>
            </a:r>
            <a:r>
              <a:rPr lang="zh-CN" altLang="en-US" sz="2400" b="1" dirty="0"/>
              <a:t>，</a:t>
            </a:r>
            <a:r>
              <a:rPr lang="en-US" altLang="zh-CN" sz="2400" b="1" dirty="0"/>
              <a:t>10</a:t>
            </a:r>
            <a:r>
              <a:rPr lang="zh-CN" altLang="en-US" sz="2400" b="1" dirty="0"/>
              <a:t>，</a:t>
            </a:r>
            <a:r>
              <a:rPr lang="en-US" altLang="zh-CN" sz="2400" b="1" dirty="0"/>
              <a:t>16</a:t>
            </a:r>
            <a:r>
              <a:rPr lang="zh-CN" altLang="en-US" sz="2400" b="1" dirty="0"/>
              <a:t>）进制</a:t>
            </a:r>
          </a:p>
          <a:p>
            <a:pPr eaLnBrk="1" hangingPunct="1">
              <a:buFontTx/>
              <a:buNone/>
            </a:pPr>
            <a:r>
              <a:rPr lang="zh-CN" altLang="en-US" b="1" dirty="0"/>
              <a:t/>
            </a:r>
            <a:br>
              <a:rPr lang="zh-CN" altLang="en-US" b="1" dirty="0"/>
            </a:br>
            <a:endParaRPr lang="zh-CN" altLang="en-US" b="1" dirty="0"/>
          </a:p>
        </p:txBody>
      </p:sp>
    </p:spTree>
    <p:extLst>
      <p:ext uri="{BB962C8B-B14F-4D97-AF65-F5344CB8AC3E}">
        <p14:creationId xmlns:p14="http://schemas.microsoft.com/office/powerpoint/2010/main" val="2043450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323528" y="1052736"/>
            <a:ext cx="8640960" cy="3816424"/>
          </a:xfrm>
        </p:spPr>
        <p:txBody>
          <a:bodyPr/>
          <a:lstStyle/>
          <a:p>
            <a:pPr eaLnBrk="1" hangingPunct="1">
              <a:lnSpc>
                <a:spcPct val="80000"/>
              </a:lnSpc>
              <a:buFontTx/>
              <a:buNone/>
            </a:pPr>
            <a:r>
              <a:rPr lang="en-US" altLang="zh-CN" sz="2000" dirty="0"/>
              <a:t>#include&lt;</a:t>
            </a:r>
            <a:r>
              <a:rPr lang="en-US" altLang="zh-CN" sz="2000" dirty="0" err="1"/>
              <a:t>iostream</a:t>
            </a:r>
            <a:r>
              <a:rPr lang="en-US" altLang="zh-CN" sz="2000" dirty="0"/>
              <a:t>&gt;</a:t>
            </a:r>
          </a:p>
          <a:p>
            <a:pPr eaLnBrk="1" hangingPunct="1">
              <a:lnSpc>
                <a:spcPct val="80000"/>
              </a:lnSpc>
              <a:buFontTx/>
              <a:buNone/>
            </a:pPr>
            <a:r>
              <a:rPr lang="en-US" altLang="zh-CN" sz="2000" dirty="0"/>
              <a:t>#include&lt;</a:t>
            </a:r>
            <a:r>
              <a:rPr lang="en-US" altLang="zh-CN" sz="2000" dirty="0" err="1"/>
              <a:t>iomanip</a:t>
            </a:r>
            <a:r>
              <a:rPr lang="en-US" altLang="zh-CN" sz="2000" dirty="0"/>
              <a:t>&gt;</a:t>
            </a:r>
          </a:p>
          <a:p>
            <a:pPr eaLnBrk="1" hangingPunct="1">
              <a:lnSpc>
                <a:spcPct val="80000"/>
              </a:lnSpc>
              <a:buFontTx/>
              <a:buNone/>
            </a:pPr>
            <a:r>
              <a:rPr lang="en-US" altLang="zh-CN" sz="2000" dirty="0"/>
              <a:t>using namespace </a:t>
            </a:r>
            <a:r>
              <a:rPr lang="en-US" altLang="zh-CN" sz="2000" dirty="0" err="1"/>
              <a:t>std</a:t>
            </a:r>
            <a:r>
              <a:rPr lang="en-US" altLang="zh-CN" sz="2000" dirty="0"/>
              <a:t>;</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char c[30]="this is string";</a:t>
            </a:r>
          </a:p>
          <a:p>
            <a:pPr eaLnBrk="1" hangingPunct="1">
              <a:lnSpc>
                <a:spcPct val="80000"/>
              </a:lnSpc>
              <a:buFontTx/>
              <a:buNone/>
            </a:pPr>
            <a:r>
              <a:rPr lang="en-US" altLang="zh-CN" sz="2000" dirty="0"/>
              <a:t>    double d=-1234.8976;</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(30)&lt;&lt;left&lt;&lt;</a:t>
            </a:r>
            <a:r>
              <a:rPr lang="en-US" altLang="zh-CN" sz="2000" dirty="0" err="1"/>
              <a:t>setfill</a:t>
            </a:r>
            <a:r>
              <a:rPr lang="en-US" altLang="zh-CN" sz="2000" dirty="0"/>
              <a:t>('*')&lt;&lt;c&lt;&lt;"----L1"&lt;&lt;</a:t>
            </a:r>
            <a:r>
              <a:rPr lang="en-US" altLang="zh-CN" sz="2000" dirty="0" err="1"/>
              <a:t>endl</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(30)&lt;&lt;right&lt;&lt;</a:t>
            </a:r>
            <a:r>
              <a:rPr lang="en-US" altLang="zh-CN" sz="2000" dirty="0" err="1"/>
              <a:t>setfill</a:t>
            </a:r>
            <a:r>
              <a:rPr lang="en-US" altLang="zh-CN" sz="2000" dirty="0"/>
              <a:t>('*')&lt;&lt;c&lt;&lt;"----L2"&lt;&lt;</a:t>
            </a:r>
            <a:r>
              <a:rPr lang="en-US" altLang="zh-CN" sz="2000" dirty="0" err="1"/>
              <a:t>endl</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dec</a:t>
            </a:r>
            <a:r>
              <a:rPr lang="en-US" altLang="zh-CN" sz="2000" dirty="0"/>
              <a:t>&lt;&lt;</a:t>
            </a:r>
            <a:r>
              <a:rPr lang="en-US" altLang="zh-CN" sz="2000" dirty="0" err="1"/>
              <a:t>showbase</a:t>
            </a:r>
            <a:r>
              <a:rPr lang="en-US" altLang="zh-CN" sz="2000" dirty="0"/>
              <a:t>&lt;&lt;</a:t>
            </a:r>
            <a:r>
              <a:rPr lang="en-US" altLang="zh-CN" sz="2000" dirty="0" err="1"/>
              <a:t>showpoint</a:t>
            </a:r>
            <a:r>
              <a:rPr lang="en-US" altLang="zh-CN" sz="2000" dirty="0"/>
              <a:t>&lt;&lt;</a:t>
            </a:r>
            <a:r>
              <a:rPr lang="en-US" altLang="zh-CN" sz="2000" dirty="0" err="1"/>
              <a:t>setw</a:t>
            </a:r>
            <a:r>
              <a:rPr lang="en-US" altLang="zh-CN" sz="2000" dirty="0"/>
              <a:t>(30)&lt;&lt;d&lt;&lt;"----L3"&lt;&lt;"\n";</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a:t>
            </a:r>
            <a:r>
              <a:rPr lang="en-US" altLang="zh-CN" sz="2000" dirty="0" err="1"/>
              <a:t>showpoint</a:t>
            </a:r>
            <a:r>
              <a:rPr lang="en-US" altLang="zh-CN" sz="2000" dirty="0"/>
              <a:t>&lt;&lt;</a:t>
            </a:r>
            <a:r>
              <a:rPr lang="en-US" altLang="zh-CN" sz="2000" dirty="0" err="1"/>
              <a:t>setprecision</a:t>
            </a:r>
            <a:r>
              <a:rPr lang="en-US" altLang="zh-CN" sz="2000" dirty="0"/>
              <a:t>(10)&lt;&lt;d&lt;&lt;"----L4"&lt;&lt;"\n";</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(30)&lt;&lt;</a:t>
            </a:r>
            <a:r>
              <a:rPr lang="en-US" altLang="zh-CN" sz="2000" dirty="0" err="1"/>
              <a:t>setbase</a:t>
            </a:r>
            <a:r>
              <a:rPr lang="en-US" altLang="zh-CN" sz="2000" dirty="0"/>
              <a:t>(8)&lt;&lt;100&lt;&lt;"----L5"&lt;&lt;"\n";</a:t>
            </a:r>
          </a:p>
          <a:p>
            <a:pPr eaLnBrk="1" hangingPunct="1">
              <a:lnSpc>
                <a:spcPct val="80000"/>
              </a:lnSpc>
              <a:buFontTx/>
              <a:buNone/>
            </a:pPr>
            <a:r>
              <a:rPr lang="en-US" altLang="zh-CN" sz="2000" dirty="0"/>
              <a:t>}</a:t>
            </a:r>
            <a:endParaRPr lang="zh-CN" altLang="en-US" sz="2000" dirty="0"/>
          </a:p>
        </p:txBody>
      </p:sp>
      <p:sp>
        <p:nvSpPr>
          <p:cNvPr id="4" name="Rectangle 3"/>
          <p:cNvSpPr txBox="1">
            <a:spLocks noChangeArrowheads="1"/>
          </p:cNvSpPr>
          <p:nvPr/>
        </p:nvSpPr>
        <p:spPr bwMode="auto">
          <a:xfrm>
            <a:off x="179512" y="260648"/>
            <a:ext cx="896448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2200" b="1" kern="0" dirty="0">
                <a:solidFill>
                  <a:srgbClr val="0000CC"/>
                </a:solidFill>
              </a:rPr>
              <a:t>【</a:t>
            </a:r>
            <a:r>
              <a:rPr lang="zh-CN" altLang="en-US" sz="2200" b="1" kern="0" dirty="0">
                <a:solidFill>
                  <a:srgbClr val="0000CC"/>
                </a:solidFill>
              </a:rPr>
              <a:t>例</a:t>
            </a:r>
            <a:r>
              <a:rPr lang="en-US" altLang="zh-CN" sz="2200" b="1" kern="0" dirty="0">
                <a:solidFill>
                  <a:srgbClr val="0000CC"/>
                </a:solidFill>
              </a:rPr>
              <a:t>9-5】  </a:t>
            </a:r>
            <a:r>
              <a:rPr lang="zh-CN" altLang="en-US" sz="2200" b="1" kern="0" dirty="0">
                <a:solidFill>
                  <a:srgbClr val="0000CC"/>
                </a:solidFill>
              </a:rPr>
              <a:t>修改例</a:t>
            </a:r>
            <a:r>
              <a:rPr lang="en-US" altLang="zh-CN" sz="2200" b="1" kern="0" dirty="0">
                <a:solidFill>
                  <a:srgbClr val="0000CC"/>
                </a:solidFill>
              </a:rPr>
              <a:t>9-4</a:t>
            </a:r>
            <a:r>
              <a:rPr lang="zh-CN" altLang="en-US" sz="2200" b="1" kern="0" dirty="0">
                <a:solidFill>
                  <a:srgbClr val="0000CC"/>
                </a:solidFill>
              </a:rPr>
              <a:t>，用操纵符格式化输出数据，实现同样的功能。</a:t>
            </a:r>
          </a:p>
        </p:txBody>
      </p:sp>
      <p:pic>
        <p:nvPicPr>
          <p:cNvPr id="2" name="图片 1"/>
          <p:cNvPicPr>
            <a:picLocks noChangeAspect="1"/>
          </p:cNvPicPr>
          <p:nvPr/>
        </p:nvPicPr>
        <p:blipFill>
          <a:blip r:embed="rId2"/>
          <a:stretch>
            <a:fillRect/>
          </a:stretch>
        </p:blipFill>
        <p:spPr>
          <a:xfrm>
            <a:off x="1052232" y="4509120"/>
            <a:ext cx="7048160" cy="2293278"/>
          </a:xfrm>
          <a:prstGeom prst="rect">
            <a:avLst/>
          </a:prstGeom>
        </p:spPr>
      </p:pic>
    </p:spTree>
    <p:extLst>
      <p:ext uri="{BB962C8B-B14F-4D97-AF65-F5344CB8AC3E}">
        <p14:creationId xmlns:p14="http://schemas.microsoft.com/office/powerpoint/2010/main" val="813355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7544" y="116632"/>
            <a:ext cx="7772400"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9.1  C++ I/O</a:t>
            </a:r>
            <a:r>
              <a:rPr lang="zh-CN" altLang="en-US" sz="3600" b="1" dirty="0">
                <a:solidFill>
                  <a:srgbClr val="C00000"/>
                </a:solidFill>
              </a:rPr>
              <a:t>流及流类库</a:t>
            </a:r>
          </a:p>
        </p:txBody>
      </p:sp>
      <p:sp>
        <p:nvSpPr>
          <p:cNvPr id="154627" name="Rectangle 3"/>
          <p:cNvSpPr>
            <a:spLocks noGrp="1" noChangeArrowheads="1"/>
          </p:cNvSpPr>
          <p:nvPr>
            <p:ph type="body" idx="1"/>
          </p:nvPr>
        </p:nvSpPr>
        <p:spPr>
          <a:xfrm>
            <a:off x="251520" y="1196752"/>
            <a:ext cx="8640960" cy="3600400"/>
          </a:xfrm>
        </p:spPr>
        <p:txBody>
          <a:bodyPr/>
          <a:lstStyle/>
          <a:p>
            <a:pPr eaLnBrk="1" hangingPunct="1">
              <a:spcBef>
                <a:spcPts val="1200"/>
              </a:spcBef>
              <a:buFontTx/>
              <a:buNone/>
            </a:pPr>
            <a:r>
              <a:rPr lang="en-US" altLang="zh-CN" sz="2400" b="1" dirty="0">
                <a:solidFill>
                  <a:srgbClr val="0000CC"/>
                </a:solidFill>
              </a:rPr>
              <a:t>1. </a:t>
            </a:r>
            <a:r>
              <a:rPr lang="zh-CN" altLang="en-US" sz="2400" b="1" dirty="0">
                <a:solidFill>
                  <a:srgbClr val="0000CC"/>
                </a:solidFill>
              </a:rPr>
              <a:t>流的概念</a:t>
            </a:r>
          </a:p>
          <a:p>
            <a:pPr lvl="1" eaLnBrk="1" hangingPunct="1">
              <a:spcBef>
                <a:spcPts val="1200"/>
              </a:spcBef>
              <a:buFontTx/>
              <a:buNone/>
            </a:pPr>
            <a:r>
              <a:rPr lang="zh-CN" altLang="en-US" sz="2200" b="1" dirty="0"/>
              <a:t>所谓流，是指数据的有向流动，即数据从一个设备流向另一个设备 。</a:t>
            </a:r>
          </a:p>
          <a:p>
            <a:pPr lvl="1" eaLnBrk="1" hangingPunct="1">
              <a:spcBef>
                <a:spcPts val="1200"/>
              </a:spcBef>
            </a:pPr>
            <a:r>
              <a:rPr lang="zh-CN" altLang="en-US" sz="2200" b="1" dirty="0">
                <a:solidFill>
                  <a:schemeClr val="accent2"/>
                </a:solidFill>
              </a:rPr>
              <a:t>流实际上是一种对象，它在使用前被建立，使用后被删除。数据的输入</a:t>
            </a:r>
            <a:r>
              <a:rPr lang="en-US" altLang="zh-CN" sz="2200" b="1" dirty="0">
                <a:solidFill>
                  <a:schemeClr val="accent2"/>
                </a:solidFill>
              </a:rPr>
              <a:t>/</a:t>
            </a:r>
            <a:r>
              <a:rPr lang="zh-CN" altLang="en-US" sz="2200" b="1" dirty="0">
                <a:solidFill>
                  <a:schemeClr val="accent2"/>
                </a:solidFill>
              </a:rPr>
              <a:t>输出操作就是从流中提取数据或者向流中添加数据。</a:t>
            </a:r>
          </a:p>
          <a:p>
            <a:pPr lvl="1" eaLnBrk="1" hangingPunct="1">
              <a:spcBef>
                <a:spcPts val="1200"/>
              </a:spcBef>
            </a:pPr>
            <a:r>
              <a:rPr lang="zh-CN" altLang="en-US" sz="2200" b="1" dirty="0"/>
              <a:t>通常把从流中提取数据的操作称为析取，即读操作；向流中添加数据的操作称为插入操作，即写操作。</a:t>
            </a:r>
          </a:p>
          <a:p>
            <a:pPr eaLnBrk="1" hangingPunct="1">
              <a:buFontTx/>
              <a:buNone/>
            </a:pPr>
            <a:endParaRPr lang="zh-CN" altLang="en-US" dirty="0"/>
          </a:p>
        </p:txBody>
      </p:sp>
    </p:spTree>
    <p:extLst>
      <p:ext uri="{BB962C8B-B14F-4D97-AF65-F5344CB8AC3E}">
        <p14:creationId xmlns:p14="http://schemas.microsoft.com/office/powerpoint/2010/main" val="2975281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2" end="2"/>
                                            </p:txEl>
                                          </p:spTgt>
                                        </p:tgtEl>
                                        <p:attrNameLst>
                                          <p:attrName>style.visibility</p:attrName>
                                        </p:attrNameLst>
                                      </p:cBhvr>
                                      <p:to>
                                        <p:strVal val="visible"/>
                                      </p:to>
                                    </p:set>
                                    <p:anim calcmode="lin" valueType="num">
                                      <p:cBhvr additive="base">
                                        <p:cTn id="7"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3" end="3"/>
                                            </p:txEl>
                                          </p:spTgt>
                                        </p:tgtEl>
                                        <p:attrNameLst>
                                          <p:attrName>style.visibility</p:attrName>
                                        </p:attrNameLst>
                                      </p:cBhvr>
                                      <p:to>
                                        <p:strVal val="visible"/>
                                      </p:to>
                                    </p:set>
                                    <p:anim calcmode="lin" valueType="num">
                                      <p:cBhvr additive="base">
                                        <p:cTn id="13"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552" y="116632"/>
            <a:ext cx="7772400" cy="7203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 </a:t>
            </a:r>
            <a:r>
              <a:rPr lang="zh-CN" altLang="en-US" sz="3600" b="1" dirty="0">
                <a:solidFill>
                  <a:srgbClr val="C00000"/>
                </a:solidFill>
              </a:rPr>
              <a:t>文件操作</a:t>
            </a:r>
          </a:p>
        </p:txBody>
      </p:sp>
      <p:sp>
        <p:nvSpPr>
          <p:cNvPr id="180227" name="Rectangle 3"/>
          <p:cNvSpPr>
            <a:spLocks noGrp="1" noChangeArrowheads="1"/>
          </p:cNvSpPr>
          <p:nvPr>
            <p:ph type="body" idx="1"/>
          </p:nvPr>
        </p:nvSpPr>
        <p:spPr>
          <a:xfrm>
            <a:off x="179512" y="1196752"/>
            <a:ext cx="8679196" cy="4896544"/>
          </a:xfrm>
        </p:spPr>
        <p:txBody>
          <a:bodyPr/>
          <a:lstStyle/>
          <a:p>
            <a:pPr marL="0" indent="0" eaLnBrk="1" hangingPunct="1">
              <a:spcBef>
                <a:spcPts val="600"/>
              </a:spcBef>
              <a:buNone/>
            </a:pPr>
            <a:r>
              <a:rPr lang="en-US" altLang="zh-CN" sz="2800" b="1" dirty="0"/>
              <a:t>1. </a:t>
            </a:r>
            <a:r>
              <a:rPr lang="zh-CN" altLang="en-US" sz="2800" b="1" dirty="0"/>
              <a:t>文件的概念</a:t>
            </a:r>
          </a:p>
          <a:p>
            <a:pPr marL="0" indent="0" eaLnBrk="1" hangingPunct="1">
              <a:spcBef>
                <a:spcPts val="600"/>
              </a:spcBef>
              <a:buNone/>
            </a:pPr>
            <a:r>
              <a:rPr lang="en-US" altLang="zh-CN" sz="2800" b="1" dirty="0"/>
              <a:t>      </a:t>
            </a:r>
            <a:r>
              <a:rPr lang="zh-CN" altLang="en-US" sz="2400" b="1" dirty="0"/>
              <a:t>文件是存储在存储介质上（如磁盘、磁带、光盘）的数据集合。</a:t>
            </a:r>
          </a:p>
          <a:p>
            <a:pPr eaLnBrk="1" hangingPunct="1">
              <a:spcBef>
                <a:spcPts val="600"/>
              </a:spcBef>
              <a:buFontTx/>
              <a:buNone/>
            </a:pPr>
            <a:r>
              <a:rPr lang="en-US" altLang="zh-CN" sz="2800" b="1" dirty="0"/>
              <a:t>2. </a:t>
            </a:r>
            <a:r>
              <a:rPr lang="zh-CN" altLang="en-US" sz="2800" b="1" dirty="0"/>
              <a:t>文件的类型</a:t>
            </a:r>
          </a:p>
          <a:p>
            <a:pPr lvl="1" eaLnBrk="1" hangingPunct="1">
              <a:spcBef>
                <a:spcPts val="600"/>
              </a:spcBef>
            </a:pPr>
            <a:r>
              <a:rPr lang="zh-CN" altLang="en-US" sz="2400" b="1" dirty="0"/>
              <a:t>文本文件</a:t>
            </a:r>
          </a:p>
          <a:p>
            <a:pPr lvl="2" eaLnBrk="1" hangingPunct="1">
              <a:spcBef>
                <a:spcPts val="600"/>
              </a:spcBef>
            </a:pPr>
            <a:r>
              <a:rPr lang="zh-CN" altLang="en-US" b="1" dirty="0"/>
              <a:t>文本文件在磁盘上存放相关字符的</a:t>
            </a:r>
            <a:r>
              <a:rPr lang="en-US" altLang="zh-CN" b="1" dirty="0"/>
              <a:t>ASCII</a:t>
            </a:r>
            <a:r>
              <a:rPr lang="zh-CN" altLang="en-US" b="1" dirty="0"/>
              <a:t>码，所以又称为</a:t>
            </a:r>
            <a:r>
              <a:rPr lang="en-US" altLang="zh-CN" b="1" dirty="0"/>
              <a:t>ASCII</a:t>
            </a:r>
            <a:r>
              <a:rPr lang="zh-CN" altLang="en-US" b="1" dirty="0"/>
              <a:t>文件。</a:t>
            </a:r>
          </a:p>
          <a:p>
            <a:pPr lvl="1" eaLnBrk="1" hangingPunct="1">
              <a:spcBef>
                <a:spcPts val="600"/>
              </a:spcBef>
            </a:pPr>
            <a:r>
              <a:rPr lang="zh-CN" altLang="en-US" sz="2400" b="1" dirty="0"/>
              <a:t>二进制文件</a:t>
            </a:r>
          </a:p>
          <a:p>
            <a:pPr lvl="2" eaLnBrk="1" hangingPunct="1">
              <a:spcBef>
                <a:spcPts val="600"/>
              </a:spcBef>
            </a:pPr>
            <a:r>
              <a:rPr lang="zh-CN" altLang="en-US" b="1" dirty="0"/>
              <a:t>二进制文件在磁盘上存储相关数据的二进制编码，它是把内存中的数据，按其在内存中的存储形式原样写到磁盘上而形成的文件。</a:t>
            </a:r>
            <a:endParaRPr lang="en-US" altLang="zh-CN" b="1" dirty="0"/>
          </a:p>
        </p:txBody>
      </p:sp>
    </p:spTree>
    <p:extLst>
      <p:ext uri="{BB962C8B-B14F-4D97-AF65-F5344CB8AC3E}">
        <p14:creationId xmlns:p14="http://schemas.microsoft.com/office/powerpoint/2010/main" val="746962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 calcmode="lin" valueType="num">
                                      <p:cBhvr additive="base">
                                        <p:cTn id="7"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xEl>
                                              <p:pRg st="3" end="3"/>
                                            </p:txEl>
                                          </p:spTgt>
                                        </p:tgtEl>
                                        <p:attrNameLst>
                                          <p:attrName>style.visibility</p:attrName>
                                        </p:attrNameLst>
                                      </p:cBhvr>
                                      <p:to>
                                        <p:strVal val="visible"/>
                                      </p:to>
                                    </p:set>
                                    <p:anim calcmode="lin" valueType="num">
                                      <p:cBhvr additive="base">
                                        <p:cTn id="13"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0227">
                                            <p:txEl>
                                              <p:pRg st="4" end="4"/>
                                            </p:txEl>
                                          </p:spTgt>
                                        </p:tgtEl>
                                        <p:attrNameLst>
                                          <p:attrName>style.visibility</p:attrName>
                                        </p:attrNameLst>
                                      </p:cBhvr>
                                      <p:to>
                                        <p:strVal val="visible"/>
                                      </p:to>
                                    </p:set>
                                    <p:anim calcmode="lin" valueType="num">
                                      <p:cBhvr additive="base">
                                        <p:cTn id="17"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80227">
                                            <p:txEl>
                                              <p:pRg st="5" end="5"/>
                                            </p:txEl>
                                          </p:spTgt>
                                        </p:tgtEl>
                                        <p:attrNameLst>
                                          <p:attrName>style.visibility</p:attrName>
                                        </p:attrNameLst>
                                      </p:cBhvr>
                                      <p:to>
                                        <p:strVal val="visible"/>
                                      </p:to>
                                    </p:set>
                                    <p:anim calcmode="lin" valueType="num">
                                      <p:cBhvr additive="base">
                                        <p:cTn id="23" dur="500" fill="hold"/>
                                        <p:tgtEl>
                                          <p:spTgt spid="18022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022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0227">
                                            <p:txEl>
                                              <p:pRg st="6" end="6"/>
                                            </p:txEl>
                                          </p:spTgt>
                                        </p:tgtEl>
                                        <p:attrNameLst>
                                          <p:attrName>style.visibility</p:attrName>
                                        </p:attrNameLst>
                                      </p:cBhvr>
                                      <p:to>
                                        <p:strVal val="visible"/>
                                      </p:to>
                                    </p:set>
                                    <p:anim calcmode="lin" valueType="num">
                                      <p:cBhvr additive="base">
                                        <p:cTn id="27" dur="500" fill="hold"/>
                                        <p:tgtEl>
                                          <p:spTgt spid="18022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0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7544" y="116632"/>
            <a:ext cx="7772400"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a:solidFill>
                  <a:srgbClr val="C00000"/>
                </a:solidFill>
              </a:rPr>
              <a:t>9.3.1  </a:t>
            </a:r>
            <a:r>
              <a:rPr lang="zh-CN" altLang="en-US" sz="3600" b="1">
                <a:solidFill>
                  <a:srgbClr val="C00000"/>
                </a:solidFill>
              </a:rPr>
              <a:t>文件与流</a:t>
            </a:r>
          </a:p>
        </p:txBody>
      </p:sp>
      <p:sp>
        <p:nvSpPr>
          <p:cNvPr id="28675" name="Rectangle 3"/>
          <p:cNvSpPr>
            <a:spLocks noGrp="1" noChangeArrowheads="1"/>
          </p:cNvSpPr>
          <p:nvPr>
            <p:ph type="body" idx="1"/>
          </p:nvPr>
        </p:nvSpPr>
        <p:spPr>
          <a:xfrm>
            <a:off x="177280" y="1052736"/>
            <a:ext cx="8787208" cy="5688632"/>
          </a:xfrm>
        </p:spPr>
        <p:txBody>
          <a:bodyPr/>
          <a:lstStyle/>
          <a:p>
            <a:pPr eaLnBrk="1" hangingPunct="1">
              <a:spcBef>
                <a:spcPts val="1200"/>
              </a:spcBef>
              <a:buFontTx/>
              <a:buNone/>
            </a:pPr>
            <a:r>
              <a:rPr lang="en-US" altLang="zh-CN" sz="2800" b="1" dirty="0"/>
              <a:t>1. </a:t>
            </a:r>
            <a:r>
              <a:rPr lang="zh-CN" altLang="en-US" sz="2800" b="1" dirty="0"/>
              <a:t>流与文件</a:t>
            </a:r>
          </a:p>
          <a:p>
            <a:pPr lvl="1" eaLnBrk="1" hangingPunct="1">
              <a:spcBef>
                <a:spcPts val="1200"/>
              </a:spcBef>
              <a:buFontTx/>
              <a:buNone/>
            </a:pPr>
            <a:r>
              <a:rPr lang="en-US" altLang="zh-CN" sz="2400" b="1" dirty="0"/>
              <a:t>C++</a:t>
            </a:r>
            <a:r>
              <a:rPr lang="zh-CN" altLang="en-US" sz="2400" b="1" dirty="0"/>
              <a:t>将文件看成是一个个字符在磁盘上的有序集合，用流来实现文件的读写操作 。</a:t>
            </a:r>
          </a:p>
          <a:p>
            <a:pPr eaLnBrk="1" hangingPunct="1">
              <a:spcBef>
                <a:spcPts val="1200"/>
              </a:spcBef>
              <a:buFontTx/>
              <a:buNone/>
            </a:pPr>
            <a:r>
              <a:rPr lang="en-US" altLang="zh-CN" sz="2800" b="1" dirty="0"/>
              <a:t>2. </a:t>
            </a:r>
            <a:r>
              <a:rPr lang="zh-CN" altLang="en-US" sz="2800" b="1" dirty="0"/>
              <a:t>与文件相关的流：</a:t>
            </a:r>
            <a:r>
              <a:rPr lang="en-US" altLang="zh-CN" sz="2400" b="1" dirty="0" err="1"/>
              <a:t>ifstream</a:t>
            </a:r>
            <a:r>
              <a:rPr lang="zh-CN" altLang="en-US" sz="2400" b="1" dirty="0"/>
              <a:t>、</a:t>
            </a:r>
            <a:r>
              <a:rPr lang="en-US" altLang="zh-CN" sz="2400" b="1" dirty="0" err="1"/>
              <a:t>ofstream</a:t>
            </a:r>
            <a:r>
              <a:rPr lang="zh-CN" altLang="en-US" sz="2400" b="1" dirty="0"/>
              <a:t>和</a:t>
            </a:r>
            <a:r>
              <a:rPr lang="en-US" altLang="zh-CN" sz="2400" b="1" dirty="0" err="1"/>
              <a:t>fstream</a:t>
            </a:r>
            <a:r>
              <a:rPr lang="en-US" altLang="zh-CN" sz="2400" b="1" dirty="0"/>
              <a:t> </a:t>
            </a:r>
          </a:p>
          <a:p>
            <a:pPr eaLnBrk="1" hangingPunct="1">
              <a:spcBef>
                <a:spcPts val="600"/>
              </a:spcBef>
              <a:buFontTx/>
              <a:buNone/>
            </a:pPr>
            <a:r>
              <a:rPr lang="en-US" altLang="zh-CN" sz="2800" b="1" dirty="0"/>
              <a:t>3. </a:t>
            </a:r>
            <a:r>
              <a:rPr lang="zh-CN" altLang="en-US" sz="2800" b="1" dirty="0"/>
              <a:t>用流操作文件的过程，须经过以下</a:t>
            </a:r>
            <a:r>
              <a:rPr lang="en-US" altLang="zh-CN" sz="2800" b="1" dirty="0"/>
              <a:t>4</a:t>
            </a:r>
            <a:r>
              <a:rPr lang="zh-CN" altLang="en-US" sz="2800" b="1" dirty="0"/>
              <a:t>个步骤</a:t>
            </a:r>
          </a:p>
          <a:p>
            <a:pPr eaLnBrk="1" hangingPunct="1">
              <a:spcBef>
                <a:spcPts val="600"/>
              </a:spcBef>
              <a:buFontTx/>
              <a:buNone/>
            </a:pPr>
            <a:r>
              <a:rPr lang="zh-CN" altLang="en-US" sz="2400" b="1" dirty="0"/>
              <a:t>（</a:t>
            </a:r>
            <a:r>
              <a:rPr lang="en-US" altLang="zh-CN" sz="2400" b="1" dirty="0"/>
              <a:t>1</a:t>
            </a:r>
            <a:r>
              <a:rPr lang="zh-CN" altLang="en-US" sz="2400" b="1" dirty="0"/>
              <a:t>）建立文件流</a:t>
            </a:r>
          </a:p>
          <a:p>
            <a:pPr lvl="1" eaLnBrk="1" hangingPunct="1">
              <a:spcBef>
                <a:spcPts val="600"/>
              </a:spcBef>
            </a:pPr>
            <a:r>
              <a:rPr lang="en-US" altLang="zh-CN" sz="2400" b="1" dirty="0" err="1">
                <a:solidFill>
                  <a:srgbClr val="0000CC"/>
                </a:solidFill>
              </a:rPr>
              <a:t>ifstream</a:t>
            </a:r>
            <a:r>
              <a:rPr lang="en-US" altLang="zh-CN" sz="2400" b="1" dirty="0">
                <a:solidFill>
                  <a:srgbClr val="0000CC"/>
                </a:solidFill>
              </a:rPr>
              <a:t> </a:t>
            </a:r>
            <a:r>
              <a:rPr lang="en-US" altLang="zh-CN" sz="2400" b="1" dirty="0" err="1">
                <a:solidFill>
                  <a:srgbClr val="0000CC"/>
                </a:solidFill>
              </a:rPr>
              <a:t>iFile</a:t>
            </a:r>
            <a:r>
              <a:rPr lang="en-US" altLang="zh-CN" sz="2400" b="1" dirty="0">
                <a:solidFill>
                  <a:srgbClr val="0000CC"/>
                </a:solidFill>
              </a:rPr>
              <a:t>; </a:t>
            </a:r>
            <a:r>
              <a:rPr lang="en-US" altLang="zh-CN" sz="2400" b="1" dirty="0" err="1">
                <a:solidFill>
                  <a:srgbClr val="0000CC"/>
                </a:solidFill>
              </a:rPr>
              <a:t>fstream</a:t>
            </a:r>
            <a:r>
              <a:rPr lang="en-US" altLang="zh-CN" sz="2400" b="1" dirty="0">
                <a:solidFill>
                  <a:srgbClr val="0000CC"/>
                </a:solidFill>
              </a:rPr>
              <a:t> </a:t>
            </a:r>
            <a:r>
              <a:rPr lang="en-US" altLang="zh-CN" sz="2400" b="1" dirty="0" err="1">
                <a:solidFill>
                  <a:srgbClr val="0000CC"/>
                </a:solidFill>
              </a:rPr>
              <a:t>ioFile</a:t>
            </a:r>
            <a:r>
              <a:rPr lang="en-US" altLang="zh-CN" sz="2400" b="1" dirty="0">
                <a:solidFill>
                  <a:srgbClr val="0000CC"/>
                </a:solidFill>
              </a:rPr>
              <a:t>; </a:t>
            </a:r>
            <a:r>
              <a:rPr lang="en-US" altLang="zh-CN" sz="2400" b="1" dirty="0" err="1">
                <a:solidFill>
                  <a:srgbClr val="0000CC"/>
                </a:solidFill>
              </a:rPr>
              <a:t>ofstream</a:t>
            </a:r>
            <a:r>
              <a:rPr lang="en-US" altLang="zh-CN" sz="2400" b="1" dirty="0">
                <a:solidFill>
                  <a:srgbClr val="0000CC"/>
                </a:solidFill>
              </a:rPr>
              <a:t> </a:t>
            </a:r>
            <a:r>
              <a:rPr lang="en-US" altLang="zh-CN" sz="2400" b="1" dirty="0" err="1">
                <a:solidFill>
                  <a:srgbClr val="0000CC"/>
                </a:solidFill>
              </a:rPr>
              <a:t>oFile</a:t>
            </a:r>
            <a:r>
              <a:rPr lang="en-US" altLang="zh-CN" sz="2400" b="1" dirty="0">
                <a:solidFill>
                  <a:srgbClr val="0000CC"/>
                </a:solidFill>
              </a:rPr>
              <a:t>;               </a:t>
            </a:r>
          </a:p>
          <a:p>
            <a:pPr eaLnBrk="1" hangingPunct="1">
              <a:spcBef>
                <a:spcPts val="600"/>
              </a:spcBef>
              <a:buFontTx/>
              <a:buNone/>
            </a:pPr>
            <a:r>
              <a:rPr lang="zh-CN" altLang="en-US" sz="2400" b="1" dirty="0"/>
              <a:t>（</a:t>
            </a:r>
            <a:r>
              <a:rPr lang="en-US" altLang="zh-CN" sz="2400" b="1" dirty="0"/>
              <a:t>2</a:t>
            </a:r>
            <a:r>
              <a:rPr lang="zh-CN" altLang="en-US" sz="2400" b="1" dirty="0"/>
              <a:t>）打开文件 </a:t>
            </a:r>
          </a:p>
          <a:p>
            <a:pPr lvl="1" eaLnBrk="1" hangingPunct="1">
              <a:spcBef>
                <a:spcPts val="600"/>
              </a:spcBef>
              <a:buFontTx/>
              <a:buNone/>
            </a:pPr>
            <a:r>
              <a:rPr lang="en-US" altLang="zh-CN" sz="2400" b="1" dirty="0"/>
              <a:t>void open(</a:t>
            </a:r>
            <a:r>
              <a:rPr lang="en-US" altLang="zh-CN" sz="2400" b="1" dirty="0" err="1"/>
              <a:t>const</a:t>
            </a:r>
            <a:r>
              <a:rPr lang="en-US" altLang="zh-CN" sz="2400" b="1" dirty="0"/>
              <a:t> char *</a:t>
            </a:r>
            <a:r>
              <a:rPr lang="en-US" altLang="zh-CN" sz="2400" b="1" dirty="0" err="1"/>
              <a:t>filename,int</a:t>
            </a:r>
            <a:r>
              <a:rPr lang="en-US" altLang="zh-CN" sz="2400" b="1" dirty="0"/>
              <a:t> </a:t>
            </a:r>
            <a:r>
              <a:rPr lang="en-US" altLang="zh-CN" sz="2400" b="1" dirty="0" err="1"/>
              <a:t>mode,int</a:t>
            </a:r>
            <a:r>
              <a:rPr lang="en-US" altLang="zh-CN" sz="2400" b="1" dirty="0"/>
              <a:t> access);</a:t>
            </a:r>
          </a:p>
          <a:p>
            <a:pPr eaLnBrk="1" hangingPunct="1">
              <a:spcBef>
                <a:spcPts val="600"/>
              </a:spcBef>
              <a:buFontTx/>
              <a:buNone/>
            </a:pPr>
            <a:r>
              <a:rPr lang="zh-CN" altLang="en-US" sz="2400" b="1" dirty="0"/>
              <a:t>（</a:t>
            </a:r>
            <a:r>
              <a:rPr lang="en-US" altLang="zh-CN" sz="2400" b="1" dirty="0"/>
              <a:t>3</a:t>
            </a:r>
            <a:r>
              <a:rPr lang="zh-CN" altLang="en-US" sz="2400" b="1" dirty="0"/>
              <a:t>）访问文件</a:t>
            </a:r>
          </a:p>
          <a:p>
            <a:pPr eaLnBrk="1" hangingPunct="1">
              <a:spcBef>
                <a:spcPts val="600"/>
              </a:spcBef>
              <a:buFontTx/>
              <a:buNone/>
            </a:pPr>
            <a:r>
              <a:rPr lang="zh-CN" altLang="en-US" sz="2400" b="1" dirty="0"/>
              <a:t>（</a:t>
            </a:r>
            <a:r>
              <a:rPr lang="en-US" altLang="zh-CN" sz="2400" b="1" dirty="0"/>
              <a:t>4</a:t>
            </a:r>
            <a:r>
              <a:rPr lang="zh-CN" altLang="en-US" sz="2400" b="1" dirty="0"/>
              <a:t>）关闭文件</a:t>
            </a:r>
          </a:p>
          <a:p>
            <a:pPr lvl="1" eaLnBrk="1" hangingPunct="1">
              <a:spcBef>
                <a:spcPts val="600"/>
              </a:spcBef>
            </a:pPr>
            <a:r>
              <a:rPr lang="en-US" altLang="zh-CN" sz="2400" b="1" dirty="0" err="1">
                <a:solidFill>
                  <a:srgbClr val="0000CC"/>
                </a:solidFill>
              </a:rPr>
              <a:t>iFile.close</a:t>
            </a:r>
            <a:r>
              <a:rPr lang="en-US" altLang="zh-CN" sz="2400" b="1" dirty="0">
                <a:solidFill>
                  <a:srgbClr val="0000CC"/>
                </a:solidFill>
              </a:rPr>
              <a:t>(); </a:t>
            </a:r>
            <a:r>
              <a:rPr lang="en-US" altLang="zh-CN" sz="2400" b="1" dirty="0" err="1">
                <a:solidFill>
                  <a:srgbClr val="0000CC"/>
                </a:solidFill>
              </a:rPr>
              <a:t>oFile.close</a:t>
            </a:r>
            <a:r>
              <a:rPr lang="en-US" altLang="zh-CN" sz="2400" b="1" dirty="0">
                <a:solidFill>
                  <a:srgbClr val="0000CC"/>
                </a:solidFill>
              </a:rPr>
              <a:t>();</a:t>
            </a:r>
            <a:endParaRPr lang="zh-CN" altLang="en-US" sz="2400" b="1" dirty="0">
              <a:solidFill>
                <a:srgbClr val="0000CC"/>
              </a:solidFill>
            </a:endParaRPr>
          </a:p>
          <a:p>
            <a:pPr eaLnBrk="1" hangingPunct="1">
              <a:spcBef>
                <a:spcPts val="1200"/>
              </a:spcBef>
              <a:buFontTx/>
              <a:buNone/>
            </a:pPr>
            <a:endParaRPr lang="en-US" altLang="zh-CN" sz="2400" b="1" dirty="0"/>
          </a:p>
          <a:p>
            <a:pPr eaLnBrk="1" hangingPunct="1">
              <a:buFontTx/>
              <a:buNone/>
            </a:pPr>
            <a:endParaRPr lang="zh-CN" altLang="en-US" dirty="0"/>
          </a:p>
        </p:txBody>
      </p:sp>
    </p:spTree>
    <p:extLst>
      <p:ext uri="{BB962C8B-B14F-4D97-AF65-F5344CB8AC3E}">
        <p14:creationId xmlns:p14="http://schemas.microsoft.com/office/powerpoint/2010/main" val="2922755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544" y="188640"/>
            <a:ext cx="7772400" cy="5763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9.3.1  </a:t>
            </a:r>
            <a:r>
              <a:rPr lang="zh-CN" altLang="en-US" sz="3600" b="1" dirty="0">
                <a:solidFill>
                  <a:srgbClr val="C00000"/>
                </a:solidFill>
              </a:rPr>
              <a:t>文件与流</a:t>
            </a:r>
          </a:p>
        </p:txBody>
      </p:sp>
      <p:sp>
        <p:nvSpPr>
          <p:cNvPr id="30723" name="Rectangle 3"/>
          <p:cNvSpPr>
            <a:spLocks noGrp="1" noChangeArrowheads="1"/>
          </p:cNvSpPr>
          <p:nvPr>
            <p:ph type="body" idx="1"/>
          </p:nvPr>
        </p:nvSpPr>
        <p:spPr>
          <a:xfrm>
            <a:off x="440124" y="1075035"/>
            <a:ext cx="7772400" cy="553765"/>
          </a:xfrm>
        </p:spPr>
        <p:txBody>
          <a:bodyPr/>
          <a:lstStyle/>
          <a:p>
            <a:pPr eaLnBrk="1" hangingPunct="1"/>
            <a:r>
              <a:rPr lang="zh-CN" altLang="en-US" sz="2400" b="1" dirty="0">
                <a:solidFill>
                  <a:srgbClr val="0000CC"/>
                </a:solidFill>
              </a:rPr>
              <a:t>打开文件的方式</a:t>
            </a:r>
          </a:p>
        </p:txBody>
      </p:sp>
      <p:sp>
        <p:nvSpPr>
          <p:cNvPr id="30724" name="Rectangle 4"/>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5" name="Rectangle 6"/>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6" name="Rectangle 8"/>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7" name="Rectangle 10"/>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8" name="Rectangle 12"/>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29" name="Rectangle 14"/>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0" name="Rectangle 16"/>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1" name="Rectangle 18"/>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2" name="Rectangle 20"/>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3" name="Rectangle 22"/>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4" name="Rectangle 24"/>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5" name="Rectangle 26"/>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6" name="Rectangle 28"/>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7" name="Rectangle 30"/>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8" name="Rectangle 32"/>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9" name="Rectangle 34"/>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40" name="Rectangle 36"/>
          <p:cNvSpPr>
            <a:spLocks noChangeArrowheads="1"/>
          </p:cNvSpPr>
          <p:nvPr/>
        </p:nvSpPr>
        <p:spPr bwMode="auto">
          <a:xfrm>
            <a:off x="1120775" y="2536825"/>
            <a:ext cx="8667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41" name="Rectangle 38"/>
          <p:cNvSpPr>
            <a:spLocks noChangeArrowheads="1"/>
          </p:cNvSpPr>
          <p:nvPr/>
        </p:nvSpPr>
        <p:spPr bwMode="auto">
          <a:xfrm>
            <a:off x="1120775" y="2536825"/>
            <a:ext cx="37941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6506" name="Group 138"/>
          <p:cNvGraphicFramePr>
            <a:graphicFrameLocks noGrp="1"/>
          </p:cNvGraphicFramePr>
          <p:nvPr>
            <p:extLst>
              <p:ext uri="{D42A27DB-BD31-4B8C-83A1-F6EECF244321}">
                <p14:modId xmlns:p14="http://schemas.microsoft.com/office/powerpoint/2010/main" val="1028421223"/>
              </p:ext>
            </p:extLst>
          </p:nvPr>
        </p:nvGraphicFramePr>
        <p:xfrm>
          <a:off x="446751" y="1628800"/>
          <a:ext cx="8352928" cy="3566088"/>
        </p:xfrm>
        <a:graphic>
          <a:graphicData uri="http://schemas.openxmlformats.org/drawingml/2006/table">
            <a:tbl>
              <a:tblPr/>
              <a:tblGrid>
                <a:gridCol w="1654809">
                  <a:extLst>
                    <a:ext uri="{9D8B030D-6E8A-4147-A177-3AD203B41FA5}">
                      <a16:colId xmlns:a16="http://schemas.microsoft.com/office/drawing/2014/main" xmlns="" val="20000"/>
                    </a:ext>
                  </a:extLst>
                </a:gridCol>
                <a:gridCol w="6698119">
                  <a:extLst>
                    <a:ext uri="{9D8B030D-6E8A-4147-A177-3AD203B41FA5}">
                      <a16:colId xmlns:a16="http://schemas.microsoft.com/office/drawing/2014/main" xmlns="" val="20001"/>
                    </a:ext>
                  </a:extLst>
                </a:gridCol>
              </a:tblGrid>
              <a:tr h="3397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文件打开方式</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说    明</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ios::in</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以输入方式打开文件，即读文件（</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ifstream</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类对象默认方式）</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ios::out</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以输出方式打开文件，即写文件（</a:t>
                      </a:r>
                      <a:r>
                        <a:rPr kumimoji="0" lang="en-US" altLang="zh-CN" sz="1800" b="1" i="0" u="none" strike="noStrike" cap="none" normalizeH="0" baseline="0">
                          <a:ln>
                            <a:noFill/>
                          </a:ln>
                          <a:solidFill>
                            <a:schemeClr val="tx1"/>
                          </a:solidFill>
                          <a:effectLst/>
                          <a:latin typeface="Times New Roman" pitchFamily="18" charset="0"/>
                          <a:ea typeface="宋体" pitchFamily="2" charset="-122"/>
                        </a:rPr>
                        <a:t>ofstream</a:t>
                      </a:r>
                      <a:r>
                        <a:rPr kumimoji="0" lang="zh-CN" altLang="en-US" sz="1800" b="1" i="0" u="none" strike="noStrike" cap="none" normalizeH="0" baseline="0">
                          <a:ln>
                            <a:noFill/>
                          </a:ln>
                          <a:solidFill>
                            <a:schemeClr val="tx1"/>
                          </a:solidFill>
                          <a:effectLst/>
                          <a:latin typeface="Times New Roman" pitchFamily="18" charset="0"/>
                          <a:ea typeface="宋体" pitchFamily="2" charset="-122"/>
                        </a:rPr>
                        <a:t>类对象默认方式）</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ios::app</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以添加方式打开文件，新增加的内容添加在文件尾</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9453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ios::ate</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以添加方式打开文件，新增加的内容添加在文件尾，</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但下次添加时则添加在当前位置</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trunc</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如文件存在就打开并清除其内容，如不存在就建立新文件</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ios::binary</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以二进制方式打开文件（默认为文本文件）</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nocreate</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打开已有文件，若文件不存在，则打开失败</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972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ios::</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noreplace</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若打开的文件已经存在，则打开失败</a:t>
                      </a:r>
                    </a:p>
                  </a:txBody>
                  <a:tcPr marT="45716" marB="4571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2" name="矩形 1"/>
          <p:cNvSpPr/>
          <p:nvPr/>
        </p:nvSpPr>
        <p:spPr>
          <a:xfrm>
            <a:off x="251520" y="5335411"/>
            <a:ext cx="8784976" cy="1384995"/>
          </a:xfrm>
          <a:prstGeom prst="rect">
            <a:avLst/>
          </a:prstGeom>
        </p:spPr>
        <p:txBody>
          <a:bodyPr wrap="square">
            <a:spAutoFit/>
          </a:bodyPr>
          <a:lstStyle/>
          <a:p>
            <a:pPr marL="342900" indent="-342900" eaLnBrk="1" hangingPunct="1">
              <a:spcBef>
                <a:spcPct val="20000"/>
              </a:spcBef>
              <a:buChar char="•"/>
            </a:pPr>
            <a:r>
              <a:rPr lang="zh-CN" altLang="en-US" sz="2400" b="1" dirty="0">
                <a:solidFill>
                  <a:srgbClr val="0000CC"/>
                </a:solidFill>
                <a:latin typeface="+mn-lt"/>
                <a:ea typeface="+mn-ea"/>
              </a:rPr>
              <a:t>文件访问模式</a:t>
            </a:r>
          </a:p>
          <a:p>
            <a:pPr lvl="1" eaLnBrk="1" hangingPunct="1">
              <a:spcBef>
                <a:spcPts val="1200"/>
              </a:spcBef>
            </a:pPr>
            <a:r>
              <a:rPr lang="en-US" altLang="zh-CN" sz="2000" b="1" dirty="0" err="1"/>
              <a:t>filebuf</a:t>
            </a:r>
            <a:r>
              <a:rPr lang="en-US" altLang="zh-CN" sz="2000" b="1" dirty="0"/>
              <a:t>::</a:t>
            </a:r>
            <a:r>
              <a:rPr lang="en-US" altLang="zh-CN" sz="2000" b="1" dirty="0" err="1"/>
              <a:t>openport</a:t>
            </a:r>
            <a:r>
              <a:rPr lang="en-US" altLang="zh-CN" sz="2000" b="1" dirty="0"/>
              <a:t> </a:t>
            </a:r>
            <a:r>
              <a:rPr lang="zh-CN" altLang="en-US" sz="2000" b="1" dirty="0"/>
              <a:t>共享方式   </a:t>
            </a:r>
            <a:r>
              <a:rPr lang="en-US" altLang="zh-CN" sz="2000" b="1" dirty="0" err="1"/>
              <a:t>filebuf</a:t>
            </a:r>
            <a:r>
              <a:rPr lang="en-US" altLang="zh-CN" sz="2000" b="1" dirty="0"/>
              <a:t>::</a:t>
            </a:r>
            <a:r>
              <a:rPr lang="en-US" altLang="zh-CN" sz="2000" b="1" dirty="0" err="1"/>
              <a:t>sh_none</a:t>
            </a:r>
            <a:r>
              <a:rPr lang="en-US" altLang="zh-CN" sz="2000" b="1" dirty="0"/>
              <a:t>  </a:t>
            </a:r>
            <a:r>
              <a:rPr lang="zh-CN" altLang="en-US" sz="2000" b="1" dirty="0"/>
              <a:t>独占方式，不允许共享</a:t>
            </a:r>
          </a:p>
          <a:p>
            <a:pPr lvl="1" eaLnBrk="1" hangingPunct="1">
              <a:spcBef>
                <a:spcPts val="1200"/>
              </a:spcBef>
            </a:pPr>
            <a:r>
              <a:rPr lang="en-US" altLang="zh-CN" sz="2000" b="1" dirty="0" err="1"/>
              <a:t>filebuf</a:t>
            </a:r>
            <a:r>
              <a:rPr lang="en-US" altLang="zh-CN" sz="2000" b="1" dirty="0"/>
              <a:t>::</a:t>
            </a:r>
            <a:r>
              <a:rPr lang="en-US" altLang="zh-CN" sz="2000" b="1" dirty="0" err="1"/>
              <a:t>sh_read</a:t>
            </a:r>
            <a:r>
              <a:rPr lang="en-US" altLang="zh-CN" sz="2000" b="1" dirty="0"/>
              <a:t> </a:t>
            </a:r>
            <a:r>
              <a:rPr lang="zh-CN" altLang="en-US" sz="2000" b="1" dirty="0"/>
              <a:t>允许读共享  </a:t>
            </a:r>
            <a:r>
              <a:rPr lang="en-US" altLang="zh-CN" sz="2000" b="1" dirty="0" err="1"/>
              <a:t>filebuf</a:t>
            </a:r>
            <a:r>
              <a:rPr lang="en-US" altLang="zh-CN" sz="2000" b="1" dirty="0"/>
              <a:t>::</a:t>
            </a:r>
            <a:r>
              <a:rPr lang="en-US" altLang="zh-CN" sz="2000" b="1" dirty="0" err="1"/>
              <a:t>sh_write</a:t>
            </a:r>
            <a:r>
              <a:rPr lang="en-US" altLang="zh-CN" sz="2000" b="1" dirty="0"/>
              <a:t>  </a:t>
            </a:r>
            <a:r>
              <a:rPr lang="zh-CN" altLang="en-US" sz="2000" b="1" dirty="0"/>
              <a:t>允许写共享</a:t>
            </a:r>
          </a:p>
        </p:txBody>
      </p:sp>
    </p:spTree>
    <p:extLst>
      <p:ext uri="{BB962C8B-B14F-4D97-AF65-F5344CB8AC3E}">
        <p14:creationId xmlns:p14="http://schemas.microsoft.com/office/powerpoint/2010/main" val="2091682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69294" y="116632"/>
            <a:ext cx="7772400" cy="667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9.3.1  </a:t>
            </a:r>
            <a:r>
              <a:rPr lang="zh-CN" altLang="en-US" sz="3600" b="1" dirty="0">
                <a:solidFill>
                  <a:srgbClr val="C00000"/>
                </a:solidFill>
              </a:rPr>
              <a:t>文件与流</a:t>
            </a:r>
          </a:p>
        </p:txBody>
      </p:sp>
      <p:sp>
        <p:nvSpPr>
          <p:cNvPr id="32771" name="Rectangle 3"/>
          <p:cNvSpPr>
            <a:spLocks noGrp="1" noChangeArrowheads="1"/>
          </p:cNvSpPr>
          <p:nvPr>
            <p:ph type="body" idx="1"/>
          </p:nvPr>
        </p:nvSpPr>
        <p:spPr>
          <a:xfrm>
            <a:off x="244763" y="1196752"/>
            <a:ext cx="8621462" cy="3959770"/>
          </a:xfrm>
        </p:spPr>
        <p:txBody>
          <a:bodyPr/>
          <a:lstStyle/>
          <a:p>
            <a:pPr eaLnBrk="1" hangingPunct="1">
              <a:spcBef>
                <a:spcPts val="1200"/>
              </a:spcBef>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9-6】  </a:t>
            </a:r>
            <a:r>
              <a:rPr lang="zh-CN" altLang="en-US" sz="2400" b="1" dirty="0">
                <a:solidFill>
                  <a:srgbClr val="0000CC"/>
                </a:solidFill>
              </a:rPr>
              <a:t>假设有学生的</a:t>
            </a:r>
            <a:r>
              <a:rPr lang="en-US" altLang="zh-CN" sz="2400" b="1" dirty="0" err="1">
                <a:solidFill>
                  <a:srgbClr val="0000CC"/>
                </a:solidFill>
              </a:rPr>
              <a:t>chinese</a:t>
            </a:r>
            <a:r>
              <a:rPr lang="zh-CN" altLang="en-US" sz="2400" b="1" dirty="0">
                <a:solidFill>
                  <a:srgbClr val="0000CC"/>
                </a:solidFill>
              </a:rPr>
              <a:t>、</a:t>
            </a:r>
            <a:r>
              <a:rPr lang="en-US" altLang="zh-CN" sz="2400" b="1" dirty="0">
                <a:solidFill>
                  <a:srgbClr val="0000CC"/>
                </a:solidFill>
              </a:rPr>
              <a:t>math</a:t>
            </a:r>
            <a:r>
              <a:rPr lang="zh-CN" altLang="en-US" sz="2400" b="1" dirty="0">
                <a:solidFill>
                  <a:srgbClr val="0000CC"/>
                </a:solidFill>
              </a:rPr>
              <a:t>、</a:t>
            </a:r>
            <a:r>
              <a:rPr lang="en-US" altLang="zh-CN" sz="2400" b="1" dirty="0">
                <a:solidFill>
                  <a:srgbClr val="0000CC"/>
                </a:solidFill>
              </a:rPr>
              <a:t>computer</a:t>
            </a:r>
            <a:r>
              <a:rPr lang="zh-CN" altLang="en-US" sz="2400" b="1" dirty="0">
                <a:solidFill>
                  <a:srgbClr val="0000CC"/>
                </a:solidFill>
              </a:rPr>
              <a:t>成绩表如下：</a:t>
            </a:r>
          </a:p>
          <a:p>
            <a:pPr lvl="1" eaLnBrk="1" hangingPunct="1">
              <a:spcBef>
                <a:spcPts val="0"/>
              </a:spcBef>
              <a:buFontTx/>
              <a:buNone/>
            </a:pPr>
            <a:r>
              <a:rPr lang="zh-CN" altLang="en-US" sz="2000" b="1" dirty="0">
                <a:solidFill>
                  <a:srgbClr val="0000CC"/>
                </a:solidFill>
              </a:rPr>
              <a:t>张三，</a:t>
            </a:r>
            <a:r>
              <a:rPr lang="en-US" altLang="zh-CN" sz="2000" b="1" dirty="0">
                <a:solidFill>
                  <a:srgbClr val="0000CC"/>
                </a:solidFill>
              </a:rPr>
              <a:t>76</a:t>
            </a:r>
            <a:r>
              <a:rPr lang="zh-CN" altLang="en-US" sz="2000" b="1" dirty="0">
                <a:solidFill>
                  <a:srgbClr val="0000CC"/>
                </a:solidFill>
              </a:rPr>
              <a:t>，</a:t>
            </a:r>
            <a:r>
              <a:rPr lang="en-US" altLang="zh-CN" sz="2000" b="1" dirty="0">
                <a:solidFill>
                  <a:srgbClr val="0000CC"/>
                </a:solidFill>
              </a:rPr>
              <a:t>98</a:t>
            </a:r>
            <a:r>
              <a:rPr lang="zh-CN" altLang="en-US" sz="2000" b="1" dirty="0">
                <a:solidFill>
                  <a:srgbClr val="0000CC"/>
                </a:solidFill>
              </a:rPr>
              <a:t>，</a:t>
            </a:r>
            <a:r>
              <a:rPr lang="en-US" altLang="zh-CN" sz="2000" b="1" dirty="0">
                <a:solidFill>
                  <a:srgbClr val="0000CC"/>
                </a:solidFill>
              </a:rPr>
              <a:t>67</a:t>
            </a:r>
            <a:r>
              <a:rPr lang="zh-CN" altLang="en-US" sz="2000" b="1" dirty="0">
                <a:solidFill>
                  <a:srgbClr val="0000CC"/>
                </a:solidFill>
              </a:rPr>
              <a:t>；李四，</a:t>
            </a:r>
            <a:r>
              <a:rPr lang="en-US" altLang="zh-CN" sz="2000" b="1" dirty="0">
                <a:solidFill>
                  <a:srgbClr val="0000CC"/>
                </a:solidFill>
              </a:rPr>
              <a:t>89</a:t>
            </a:r>
            <a:r>
              <a:rPr lang="zh-CN" altLang="en-US" sz="2000" b="1" dirty="0">
                <a:solidFill>
                  <a:srgbClr val="0000CC"/>
                </a:solidFill>
              </a:rPr>
              <a:t>，</a:t>
            </a:r>
            <a:r>
              <a:rPr lang="en-US" altLang="zh-CN" sz="2000" b="1" dirty="0">
                <a:solidFill>
                  <a:srgbClr val="0000CC"/>
                </a:solidFill>
              </a:rPr>
              <a:t>70</a:t>
            </a:r>
            <a:r>
              <a:rPr lang="zh-CN" altLang="en-US" sz="2000" b="1" dirty="0">
                <a:solidFill>
                  <a:srgbClr val="0000CC"/>
                </a:solidFill>
              </a:rPr>
              <a:t>，</a:t>
            </a:r>
            <a:r>
              <a:rPr lang="en-US" altLang="zh-CN" sz="2000" b="1" dirty="0">
                <a:solidFill>
                  <a:srgbClr val="0000CC"/>
                </a:solidFill>
              </a:rPr>
              <a:t>60</a:t>
            </a:r>
            <a:r>
              <a:rPr lang="zh-CN" altLang="en-US" sz="2000" b="1" dirty="0">
                <a:solidFill>
                  <a:srgbClr val="0000CC"/>
                </a:solidFill>
              </a:rPr>
              <a:t>；</a:t>
            </a:r>
          </a:p>
          <a:p>
            <a:pPr lvl="1" eaLnBrk="1" hangingPunct="1">
              <a:spcBef>
                <a:spcPts val="0"/>
              </a:spcBef>
              <a:buFontTx/>
              <a:buNone/>
            </a:pPr>
            <a:r>
              <a:rPr lang="zh-CN" altLang="en-US" sz="2000" b="1" dirty="0">
                <a:solidFill>
                  <a:srgbClr val="0000CC"/>
                </a:solidFill>
              </a:rPr>
              <a:t>王十，</a:t>
            </a:r>
            <a:r>
              <a:rPr lang="en-US" altLang="zh-CN" sz="2000" b="1" dirty="0">
                <a:solidFill>
                  <a:srgbClr val="0000CC"/>
                </a:solidFill>
              </a:rPr>
              <a:t>91</a:t>
            </a:r>
            <a:r>
              <a:rPr lang="zh-CN" altLang="en-US" sz="2000" b="1" dirty="0">
                <a:solidFill>
                  <a:srgbClr val="0000CC"/>
                </a:solidFill>
              </a:rPr>
              <a:t>，</a:t>
            </a:r>
            <a:r>
              <a:rPr lang="en-US" altLang="zh-CN" sz="2000" b="1" dirty="0">
                <a:solidFill>
                  <a:srgbClr val="0000CC"/>
                </a:solidFill>
              </a:rPr>
              <a:t>88</a:t>
            </a:r>
            <a:r>
              <a:rPr lang="zh-CN" altLang="en-US" sz="2000" b="1" dirty="0">
                <a:solidFill>
                  <a:srgbClr val="0000CC"/>
                </a:solidFill>
              </a:rPr>
              <a:t>，</a:t>
            </a:r>
            <a:r>
              <a:rPr lang="en-US" altLang="zh-CN" sz="2000" b="1" dirty="0">
                <a:solidFill>
                  <a:srgbClr val="0000CC"/>
                </a:solidFill>
              </a:rPr>
              <a:t>77</a:t>
            </a:r>
            <a:r>
              <a:rPr lang="zh-CN" altLang="en-US" sz="2000" b="1" dirty="0">
                <a:solidFill>
                  <a:srgbClr val="0000CC"/>
                </a:solidFill>
              </a:rPr>
              <a:t>；黄二，</a:t>
            </a:r>
            <a:r>
              <a:rPr lang="en-US" altLang="zh-CN" sz="2000" b="1" dirty="0">
                <a:solidFill>
                  <a:srgbClr val="0000CC"/>
                </a:solidFill>
              </a:rPr>
              <a:t>62</a:t>
            </a:r>
            <a:r>
              <a:rPr lang="zh-CN" altLang="en-US" sz="2000" b="1" dirty="0">
                <a:solidFill>
                  <a:srgbClr val="0000CC"/>
                </a:solidFill>
              </a:rPr>
              <a:t>，</a:t>
            </a:r>
            <a:r>
              <a:rPr lang="en-US" altLang="zh-CN" sz="2000" b="1" dirty="0">
                <a:solidFill>
                  <a:srgbClr val="0000CC"/>
                </a:solidFill>
              </a:rPr>
              <a:t>81</a:t>
            </a:r>
            <a:r>
              <a:rPr lang="zh-CN" altLang="en-US" sz="2000" b="1" dirty="0">
                <a:solidFill>
                  <a:srgbClr val="0000CC"/>
                </a:solidFill>
              </a:rPr>
              <a:t>，</a:t>
            </a:r>
            <a:r>
              <a:rPr lang="en-US" altLang="zh-CN" sz="2000" b="1" dirty="0">
                <a:solidFill>
                  <a:srgbClr val="0000CC"/>
                </a:solidFill>
              </a:rPr>
              <a:t>75</a:t>
            </a:r>
            <a:r>
              <a:rPr lang="zh-CN" altLang="en-US" sz="2000" b="1" dirty="0">
                <a:solidFill>
                  <a:srgbClr val="0000CC"/>
                </a:solidFill>
              </a:rPr>
              <a:t>；</a:t>
            </a:r>
          </a:p>
          <a:p>
            <a:pPr lvl="1" eaLnBrk="1" hangingPunct="1">
              <a:spcBef>
                <a:spcPts val="0"/>
              </a:spcBef>
              <a:buFontTx/>
              <a:buNone/>
            </a:pPr>
            <a:r>
              <a:rPr lang="zh-CN" altLang="en-US" sz="2000" b="1" dirty="0">
                <a:solidFill>
                  <a:srgbClr val="0000CC"/>
                </a:solidFill>
              </a:rPr>
              <a:t>刘六，</a:t>
            </a:r>
            <a:r>
              <a:rPr lang="en-US" altLang="zh-CN" sz="2000" b="1" dirty="0">
                <a:solidFill>
                  <a:srgbClr val="0000CC"/>
                </a:solidFill>
              </a:rPr>
              <a:t>90</a:t>
            </a:r>
            <a:r>
              <a:rPr lang="zh-CN" altLang="en-US" sz="2000" b="1" dirty="0">
                <a:solidFill>
                  <a:srgbClr val="0000CC"/>
                </a:solidFill>
              </a:rPr>
              <a:t>，</a:t>
            </a:r>
            <a:r>
              <a:rPr lang="en-US" altLang="zh-CN" sz="2000" b="1" dirty="0">
                <a:solidFill>
                  <a:srgbClr val="0000CC"/>
                </a:solidFill>
              </a:rPr>
              <a:t>78</a:t>
            </a:r>
            <a:r>
              <a:rPr lang="zh-CN" altLang="en-US" sz="2000" b="1" dirty="0">
                <a:solidFill>
                  <a:srgbClr val="0000CC"/>
                </a:solidFill>
              </a:rPr>
              <a:t>，</a:t>
            </a:r>
            <a:r>
              <a:rPr lang="en-US" altLang="zh-CN" sz="2000" b="1" dirty="0">
                <a:solidFill>
                  <a:srgbClr val="0000CC"/>
                </a:solidFill>
              </a:rPr>
              <a:t>67</a:t>
            </a:r>
          </a:p>
          <a:p>
            <a:pPr eaLnBrk="1" hangingPunct="1">
              <a:spcBef>
                <a:spcPts val="1200"/>
              </a:spcBef>
              <a:buFontTx/>
              <a:buNone/>
            </a:pPr>
            <a:r>
              <a:rPr lang="en-US" altLang="zh-CN" sz="2400" b="1" dirty="0"/>
              <a:t>		</a:t>
            </a:r>
            <a:r>
              <a:rPr lang="zh-CN" altLang="en-US" sz="2400" b="1" dirty="0"/>
              <a:t>用</a:t>
            </a:r>
            <a:r>
              <a:rPr lang="en-US" altLang="zh-CN" sz="2400" b="1" dirty="0" err="1"/>
              <a:t>fstream</a:t>
            </a:r>
            <a:r>
              <a:rPr lang="zh-CN" altLang="en-US" sz="2400" b="1" dirty="0"/>
              <a:t>文件流在目录</a:t>
            </a:r>
            <a:r>
              <a:rPr lang="en-US" altLang="zh-CN" sz="2400" b="1" dirty="0"/>
              <a:t>C:\dk</a:t>
            </a:r>
            <a:r>
              <a:rPr lang="zh-CN" altLang="en-US" sz="2400" b="1" dirty="0"/>
              <a:t>下建立</a:t>
            </a:r>
            <a:r>
              <a:rPr lang="en-US" altLang="zh-CN" sz="2400" b="1" dirty="0"/>
              <a:t>a.dat</a:t>
            </a:r>
            <a:r>
              <a:rPr lang="zh-CN" altLang="en-US" sz="2400" b="1" dirty="0"/>
              <a:t>文件，并将上述学生成绩写入文件中。然后以二进制方式打开建立的文件，读出文件中的数据，计算每个学生的总成绩并将它显示在屏幕上。</a:t>
            </a:r>
          </a:p>
        </p:txBody>
      </p:sp>
    </p:spTree>
    <p:extLst>
      <p:ext uri="{BB962C8B-B14F-4D97-AF65-F5344CB8AC3E}">
        <p14:creationId xmlns:p14="http://schemas.microsoft.com/office/powerpoint/2010/main" val="2667670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79512" y="1124744"/>
            <a:ext cx="4176464" cy="4536504"/>
          </a:xfrm>
        </p:spPr>
        <p:txBody>
          <a:bodyPr/>
          <a:lstStyle/>
          <a:p>
            <a:pPr eaLnBrk="1" hangingPunct="1">
              <a:lnSpc>
                <a:spcPct val="80000"/>
              </a:lnSpc>
              <a:buFontTx/>
              <a:buNone/>
            </a:pPr>
            <a:r>
              <a:rPr lang="en-US" altLang="zh-CN" sz="1600" b="1" dirty="0"/>
              <a:t>//Eg9-6.cpp</a:t>
            </a:r>
          </a:p>
          <a:p>
            <a:pPr eaLnBrk="1" hangingPunct="1">
              <a:lnSpc>
                <a:spcPct val="80000"/>
              </a:lnSpc>
              <a:buFontTx/>
              <a:buNone/>
            </a:pPr>
            <a:r>
              <a:rPr lang="en-US" altLang="zh-CN" sz="1600" b="1" dirty="0"/>
              <a:t>#include &lt;iostream&gt;</a:t>
            </a:r>
          </a:p>
          <a:p>
            <a:pPr eaLnBrk="1" hangingPunct="1">
              <a:lnSpc>
                <a:spcPct val="80000"/>
              </a:lnSpc>
              <a:buFontTx/>
              <a:buNone/>
            </a:pPr>
            <a:r>
              <a:rPr lang="en-US" altLang="zh-CN" sz="1600" b="1" dirty="0"/>
              <a:t>#include &lt;</a:t>
            </a:r>
            <a:r>
              <a:rPr lang="en-US" altLang="zh-CN" sz="1600" b="1" dirty="0" err="1"/>
              <a:t>fstream</a:t>
            </a:r>
            <a:r>
              <a:rPr lang="en-US" altLang="zh-CN" sz="1600" b="1" dirty="0"/>
              <a:t>&gt;</a:t>
            </a:r>
          </a:p>
          <a:p>
            <a:pPr eaLnBrk="1" hangingPunct="1">
              <a:lnSpc>
                <a:spcPct val="80000"/>
              </a:lnSpc>
              <a:buFontTx/>
              <a:buNone/>
            </a:pPr>
            <a:r>
              <a:rPr lang="en-US" altLang="zh-CN" sz="1600" b="1" dirty="0"/>
              <a:t>using namespace std;</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a:t>
            </a:r>
            <a:r>
              <a:rPr lang="en-US" altLang="zh-CN" sz="1600" b="1" dirty="0" err="1"/>
              <a:t>fstream</a:t>
            </a:r>
            <a:r>
              <a:rPr lang="en-US" altLang="zh-CN" sz="1600" b="1" dirty="0"/>
              <a:t>  </a:t>
            </a:r>
            <a:r>
              <a:rPr lang="en-US" altLang="zh-CN" sz="1600" b="1" dirty="0" err="1"/>
              <a:t>ioFile</a:t>
            </a:r>
            <a:r>
              <a:rPr lang="en-US" altLang="zh-CN" sz="1600" b="1" dirty="0"/>
              <a:t>;</a:t>
            </a:r>
          </a:p>
          <a:p>
            <a:pPr eaLnBrk="1" hangingPunct="1">
              <a:lnSpc>
                <a:spcPct val="80000"/>
              </a:lnSpc>
              <a:buFontTx/>
              <a:buNone/>
            </a:pPr>
            <a:r>
              <a:rPr lang="en-US" altLang="zh-CN" sz="1600" b="1" dirty="0"/>
              <a:t>    </a:t>
            </a:r>
            <a:r>
              <a:rPr lang="en-US" altLang="zh-CN" sz="1600" b="1" dirty="0" err="1"/>
              <a:t>ioFile.open</a:t>
            </a:r>
            <a:r>
              <a:rPr lang="en-US" altLang="zh-CN" sz="1600" b="1" dirty="0"/>
              <a:t>("C:\\dk\\a.dat",ios::out);				</a:t>
            </a:r>
          </a:p>
          <a:p>
            <a:pPr eaLnBrk="1" hangingPunct="1">
              <a:lnSpc>
                <a:spcPct val="80000"/>
              </a:lnSpc>
              <a:buFontTx/>
              <a:buNone/>
            </a:pPr>
            <a:r>
              <a:rPr lang="en-US" altLang="zh-CN" sz="1600" b="1" dirty="0"/>
              <a:t>    </a:t>
            </a:r>
            <a:r>
              <a:rPr lang="en-US" altLang="zh-CN" sz="1600" b="1" dirty="0" err="1"/>
              <a:t>ioFile</a:t>
            </a:r>
            <a:r>
              <a:rPr lang="en-US" altLang="zh-CN" sz="1600" b="1" dirty="0"/>
              <a:t>&lt;&lt;"</a:t>
            </a:r>
            <a:r>
              <a:rPr lang="zh-CN" altLang="en-US" sz="1600" b="1" dirty="0"/>
              <a:t>张三</a:t>
            </a:r>
            <a:r>
              <a:rPr lang="en-US" altLang="zh-CN" sz="1600" b="1" dirty="0"/>
              <a:t>"&lt;&lt;"  "&lt;&lt;76&lt;&lt;" "&lt;&lt;98&lt;&lt;" "&lt;&lt;67&lt;&lt;</a:t>
            </a:r>
            <a:r>
              <a:rPr lang="en-US" altLang="zh-CN" sz="1600" b="1" dirty="0" err="1"/>
              <a:t>endl</a:t>
            </a:r>
            <a:r>
              <a:rPr lang="en-US" altLang="zh-CN" sz="1600" b="1" dirty="0"/>
              <a:t>;	//L3</a:t>
            </a:r>
          </a:p>
          <a:p>
            <a:pPr eaLnBrk="1" hangingPunct="1">
              <a:lnSpc>
                <a:spcPct val="80000"/>
              </a:lnSpc>
              <a:buFontTx/>
              <a:buNone/>
            </a:pPr>
            <a:r>
              <a:rPr lang="en-US" altLang="zh-CN" sz="1600" b="1" dirty="0"/>
              <a:t>    </a:t>
            </a:r>
            <a:r>
              <a:rPr lang="en-US" altLang="zh-CN" sz="1600" b="1" dirty="0" err="1"/>
              <a:t>ioFile</a:t>
            </a:r>
            <a:r>
              <a:rPr lang="en-US" altLang="zh-CN" sz="1600" b="1" dirty="0"/>
              <a:t>&lt;&lt;"</a:t>
            </a:r>
            <a:r>
              <a:rPr lang="zh-CN" altLang="en-US" sz="1600" b="1" dirty="0"/>
              <a:t>李四</a:t>
            </a:r>
            <a:r>
              <a:rPr lang="en-US" altLang="zh-CN" sz="1600" b="1" dirty="0"/>
              <a:t>"&lt;&lt;"  "&lt;&lt;89&lt;&lt;" "&lt;&lt;70&lt;&lt;" "&lt;&lt;60&lt;&lt;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ioFile</a:t>
            </a:r>
            <a:r>
              <a:rPr lang="en-US" altLang="zh-CN" sz="1600" b="1" dirty="0"/>
              <a:t>&lt;&lt;"</a:t>
            </a:r>
            <a:r>
              <a:rPr lang="zh-CN" altLang="en-US" sz="1600" b="1" dirty="0"/>
              <a:t>王十</a:t>
            </a:r>
            <a:r>
              <a:rPr lang="en-US" altLang="zh-CN" sz="1600" b="1" dirty="0"/>
              <a:t>"&lt;&lt;"  "&lt;&lt;91&lt;&lt;" "&lt;&lt;88&lt;&lt;" "&lt;&lt;77&lt;&lt;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ioFile</a:t>
            </a:r>
            <a:r>
              <a:rPr lang="en-US" altLang="zh-CN" sz="1600" b="1" dirty="0"/>
              <a:t>&lt;&lt;"</a:t>
            </a:r>
            <a:r>
              <a:rPr lang="zh-CN" altLang="en-US" sz="1600" b="1" dirty="0"/>
              <a:t>黄二</a:t>
            </a:r>
            <a:r>
              <a:rPr lang="en-US" altLang="zh-CN" sz="1600" b="1" dirty="0"/>
              <a:t>"&lt;&lt;"  "&lt;&lt;62&lt;&lt;" "&lt;&lt;81&lt;&lt;" "&lt;&lt;75&lt;&lt;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ioFile</a:t>
            </a:r>
            <a:r>
              <a:rPr lang="en-US" altLang="zh-CN" sz="1600" b="1" dirty="0"/>
              <a:t>&lt;&lt;"</a:t>
            </a:r>
            <a:r>
              <a:rPr lang="zh-CN" altLang="en-US" sz="1600" b="1" dirty="0"/>
              <a:t>刘六</a:t>
            </a:r>
            <a:r>
              <a:rPr lang="en-US" altLang="zh-CN" sz="1600" b="1" dirty="0"/>
              <a:t>"&lt;&lt;"  "&lt;&lt;90&lt;&lt;" "&lt;&lt;78&lt;&lt;" "&lt;&lt;67&lt;&lt;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ioFile.close</a:t>
            </a:r>
            <a:r>
              <a:rPr lang="en-US" altLang="zh-CN" sz="1600" b="1" dirty="0"/>
              <a:t>();</a:t>
            </a:r>
            <a:r>
              <a:rPr lang="en-US" altLang="zh-CN" sz="1600" dirty="0"/>
              <a:t>	</a:t>
            </a:r>
            <a:r>
              <a:rPr lang="en-US" altLang="zh-CN" sz="2000" dirty="0"/>
              <a:t>									</a:t>
            </a:r>
          </a:p>
        </p:txBody>
      </p:sp>
      <p:sp>
        <p:nvSpPr>
          <p:cNvPr id="33795" name="Rectangle 5"/>
          <p:cNvSpPr>
            <a:spLocks noGrp="1" noChangeArrowheads="1"/>
          </p:cNvSpPr>
          <p:nvPr>
            <p:ph type="title"/>
          </p:nvPr>
        </p:nvSpPr>
        <p:spPr>
          <a:xfrm>
            <a:off x="651877" y="116632"/>
            <a:ext cx="7772400" cy="5763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9.3.1  </a:t>
            </a:r>
            <a:r>
              <a:rPr lang="zh-CN" altLang="en-US" sz="3600" b="1" dirty="0">
                <a:solidFill>
                  <a:srgbClr val="C00000"/>
                </a:solidFill>
              </a:rPr>
              <a:t>文件与流</a:t>
            </a:r>
          </a:p>
        </p:txBody>
      </p:sp>
      <p:sp>
        <p:nvSpPr>
          <p:cNvPr id="4" name="Rectangle 3"/>
          <p:cNvSpPr txBox="1">
            <a:spLocks noChangeArrowheads="1"/>
          </p:cNvSpPr>
          <p:nvPr/>
        </p:nvSpPr>
        <p:spPr bwMode="auto">
          <a:xfrm>
            <a:off x="4355976" y="2132558"/>
            <a:ext cx="484911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None/>
            </a:pPr>
            <a:r>
              <a:rPr lang="en-US" altLang="zh-CN" sz="1600" b="1" dirty="0"/>
              <a:t>    </a:t>
            </a:r>
            <a:r>
              <a:rPr lang="en-US" altLang="zh-CN" sz="1600" b="1" dirty="0" err="1"/>
              <a:t>ioFile.open</a:t>
            </a:r>
            <a:r>
              <a:rPr lang="en-US" altLang="zh-CN" sz="1600" b="1" dirty="0"/>
              <a:t>("C:\\dk\\a.dat",ios::in|ios::binary); char name[10];</a:t>
            </a:r>
          </a:p>
          <a:p>
            <a:pPr eaLnBrk="1" hangingPunct="1">
              <a:lnSpc>
                <a:spcPct val="80000"/>
              </a:lnSpc>
              <a:buNone/>
            </a:pPr>
            <a:r>
              <a:rPr lang="en-US" altLang="zh-CN" sz="1600" b="1" dirty="0"/>
              <a:t>    </a:t>
            </a:r>
            <a:r>
              <a:rPr lang="en-US" altLang="zh-CN" sz="1600" b="1" dirty="0" err="1"/>
              <a:t>int</a:t>
            </a:r>
            <a:r>
              <a:rPr lang="en-US" altLang="zh-CN" sz="1600" b="1" dirty="0"/>
              <a:t> </a:t>
            </a:r>
            <a:r>
              <a:rPr lang="en-US" altLang="zh-CN" sz="1600" b="1" dirty="0" err="1"/>
              <a:t>chinese,math,computer</a:t>
            </a:r>
            <a:r>
              <a:rPr lang="en-US" altLang="zh-CN" sz="1600" b="1" dirty="0"/>
              <a:t>;</a:t>
            </a:r>
          </a:p>
          <a:p>
            <a:pPr eaLnBrk="1" hangingPunct="1">
              <a:lnSpc>
                <a:spcPct val="80000"/>
              </a:lnSpc>
              <a:buNone/>
            </a:pPr>
            <a:r>
              <a:rPr lang="en-US" altLang="zh-CN" sz="1600" b="1" dirty="0"/>
              <a:t>    </a:t>
            </a:r>
            <a:r>
              <a:rPr lang="en-US" altLang="zh-CN" sz="1600" b="1" dirty="0" err="1"/>
              <a:t>cout</a:t>
            </a:r>
            <a:r>
              <a:rPr lang="en-US" altLang="zh-CN" sz="1600" b="1" dirty="0"/>
              <a:t>&lt;&lt;"</a:t>
            </a:r>
            <a:r>
              <a:rPr lang="zh-CN" altLang="en-US" sz="1600" b="1" dirty="0"/>
              <a:t>姓名</a:t>
            </a:r>
            <a:r>
              <a:rPr lang="en-US" altLang="zh-CN" sz="1600" b="1" dirty="0"/>
              <a:t>\t"&lt;&lt;"</a:t>
            </a:r>
            <a:r>
              <a:rPr lang="zh-CN" altLang="en-US" sz="1600" b="1" dirty="0"/>
              <a:t>英语</a:t>
            </a:r>
            <a:r>
              <a:rPr lang="en-US" altLang="zh-CN" sz="1600" b="1" dirty="0"/>
              <a:t>\t"&lt;&lt;"</a:t>
            </a:r>
            <a:r>
              <a:rPr lang="zh-CN" altLang="en-US" sz="1600" b="1" dirty="0"/>
              <a:t>数学</a:t>
            </a:r>
            <a:r>
              <a:rPr lang="en-US" altLang="zh-CN" sz="1600" b="1" dirty="0"/>
              <a:t>\t"&lt;&lt;"</a:t>
            </a:r>
            <a:r>
              <a:rPr lang="zh-CN" altLang="en-US" sz="1600" b="1" dirty="0"/>
              <a:t>计算机</a:t>
            </a:r>
            <a:r>
              <a:rPr lang="en-US" altLang="zh-CN" sz="1600" b="1" dirty="0"/>
              <a:t>\t"&lt;&lt;"</a:t>
            </a:r>
            <a:r>
              <a:rPr lang="zh-CN" altLang="en-US" sz="1600" b="1" dirty="0"/>
              <a:t>总分</a:t>
            </a:r>
            <a:r>
              <a:rPr lang="en-US" altLang="zh-CN" sz="1600" b="1" dirty="0"/>
              <a:t>"&lt;&lt;</a:t>
            </a:r>
            <a:r>
              <a:rPr lang="en-US" altLang="zh-CN" sz="1600" b="1" dirty="0" err="1"/>
              <a:t>endl</a:t>
            </a:r>
            <a:r>
              <a:rPr lang="en-US" altLang="zh-CN" sz="1600" b="1" dirty="0"/>
              <a:t>; </a:t>
            </a:r>
            <a:endParaRPr lang="zh-CN" altLang="en-US" sz="1600" b="1" dirty="0"/>
          </a:p>
          <a:p>
            <a:pPr eaLnBrk="1" hangingPunct="1">
              <a:lnSpc>
                <a:spcPct val="80000"/>
              </a:lnSpc>
              <a:buNone/>
            </a:pPr>
            <a:r>
              <a:rPr lang="zh-CN" altLang="en-US" sz="1600" b="1" dirty="0"/>
              <a:t>    </a:t>
            </a:r>
            <a:r>
              <a:rPr lang="en-US" altLang="zh-CN" sz="1600" b="1" dirty="0" err="1"/>
              <a:t>ioFile</a:t>
            </a:r>
            <a:r>
              <a:rPr lang="en-US" altLang="zh-CN" sz="1600" b="1" dirty="0"/>
              <a:t>&gt;&gt;name;			</a:t>
            </a:r>
          </a:p>
          <a:p>
            <a:pPr eaLnBrk="1" hangingPunct="1">
              <a:lnSpc>
                <a:spcPct val="80000"/>
              </a:lnSpc>
              <a:buNone/>
            </a:pPr>
            <a:r>
              <a:rPr lang="en-US" altLang="zh-CN" sz="1600" b="1" dirty="0"/>
              <a:t>    while(!</a:t>
            </a:r>
            <a:r>
              <a:rPr lang="en-US" altLang="zh-CN" sz="1600" b="1" dirty="0" err="1"/>
              <a:t>ioFile.eof</a:t>
            </a:r>
            <a:r>
              <a:rPr lang="en-US" altLang="zh-CN" sz="1600" b="1" dirty="0"/>
              <a:t>()){	</a:t>
            </a:r>
          </a:p>
          <a:p>
            <a:pPr eaLnBrk="1" hangingPunct="1">
              <a:lnSpc>
                <a:spcPct val="80000"/>
              </a:lnSpc>
              <a:buNone/>
            </a:pPr>
            <a:r>
              <a:rPr lang="zh-CN" altLang="en-US" sz="1600" b="1" dirty="0"/>
              <a:t> </a:t>
            </a:r>
            <a:r>
              <a:rPr lang="en-US" altLang="zh-CN" sz="1600" b="1" dirty="0"/>
              <a:t>	</a:t>
            </a:r>
            <a:r>
              <a:rPr lang="en-US" altLang="zh-CN" sz="1600" b="1" dirty="0" err="1"/>
              <a:t>ioFile</a:t>
            </a:r>
            <a:r>
              <a:rPr lang="en-US" altLang="zh-CN" sz="1600" b="1" dirty="0"/>
              <a:t>&gt;&gt;</a:t>
            </a:r>
            <a:r>
              <a:rPr lang="en-US" altLang="zh-CN" sz="1600" b="1" dirty="0" err="1"/>
              <a:t>chinese</a:t>
            </a:r>
            <a:r>
              <a:rPr lang="en-US" altLang="zh-CN" sz="1600" b="1" dirty="0"/>
              <a:t>&gt;&gt;math&gt;&gt;computer;</a:t>
            </a:r>
          </a:p>
          <a:p>
            <a:pPr eaLnBrk="1" hangingPunct="1">
              <a:lnSpc>
                <a:spcPct val="80000"/>
              </a:lnSpc>
              <a:buNone/>
            </a:pPr>
            <a:r>
              <a:rPr lang="en-US" altLang="zh-CN" sz="1600" b="1" dirty="0"/>
              <a:t>	</a:t>
            </a:r>
            <a:r>
              <a:rPr lang="en-US" altLang="zh-CN" sz="1600" b="1" dirty="0" err="1"/>
              <a:t>cout</a:t>
            </a:r>
            <a:r>
              <a:rPr lang="en-US" altLang="zh-CN" sz="1600" b="1" dirty="0"/>
              <a:t>&lt;&lt;name&lt;&lt;"\t"&lt;&lt;</a:t>
            </a:r>
            <a:r>
              <a:rPr lang="en-US" altLang="zh-CN" sz="1600" b="1" dirty="0" err="1"/>
              <a:t>chinese</a:t>
            </a:r>
            <a:r>
              <a:rPr lang="en-US" altLang="zh-CN" sz="1600" b="1" dirty="0"/>
              <a:t>&lt;&lt;"\t"&lt;&lt;math&lt;&lt;"\t"&lt;&lt;computer&lt;&lt;"\t"</a:t>
            </a:r>
          </a:p>
          <a:p>
            <a:pPr eaLnBrk="1" hangingPunct="1">
              <a:lnSpc>
                <a:spcPct val="80000"/>
              </a:lnSpc>
              <a:buNone/>
            </a:pPr>
            <a:r>
              <a:rPr lang="en-US" altLang="zh-CN" sz="1600" b="1" dirty="0"/>
              <a:t>             &lt;&lt;</a:t>
            </a:r>
            <a:r>
              <a:rPr lang="en-US" altLang="zh-CN" sz="1600" b="1" dirty="0" err="1"/>
              <a:t>chinese+math+computer</a:t>
            </a:r>
            <a:r>
              <a:rPr lang="en-US" altLang="zh-CN" sz="1600" b="1" dirty="0"/>
              <a:t>&lt;&lt;</a:t>
            </a:r>
            <a:r>
              <a:rPr lang="en-US" altLang="zh-CN" sz="1600" b="1" dirty="0" err="1"/>
              <a:t>endl</a:t>
            </a:r>
            <a:r>
              <a:rPr lang="en-US" altLang="zh-CN" sz="1600" b="1" dirty="0"/>
              <a:t>;</a:t>
            </a:r>
          </a:p>
          <a:p>
            <a:pPr eaLnBrk="1" hangingPunct="1">
              <a:lnSpc>
                <a:spcPct val="80000"/>
              </a:lnSpc>
              <a:buNone/>
            </a:pPr>
            <a:r>
              <a:rPr lang="en-US" altLang="zh-CN" sz="1600" b="1" dirty="0"/>
              <a:t>	</a:t>
            </a:r>
            <a:r>
              <a:rPr lang="en-US" altLang="zh-CN" sz="1600" b="1" dirty="0" err="1"/>
              <a:t>ioFile</a:t>
            </a:r>
            <a:r>
              <a:rPr lang="en-US" altLang="zh-CN" sz="1600" b="1" dirty="0"/>
              <a:t>&gt;&gt;name;</a:t>
            </a:r>
          </a:p>
          <a:p>
            <a:pPr eaLnBrk="1" hangingPunct="1">
              <a:lnSpc>
                <a:spcPct val="80000"/>
              </a:lnSpc>
              <a:buNone/>
            </a:pPr>
            <a:r>
              <a:rPr lang="en-US" altLang="zh-CN" sz="1600" b="1" dirty="0"/>
              <a:t>    }</a:t>
            </a:r>
          </a:p>
          <a:p>
            <a:pPr eaLnBrk="1" hangingPunct="1">
              <a:lnSpc>
                <a:spcPct val="80000"/>
              </a:lnSpc>
              <a:buNone/>
            </a:pPr>
            <a:r>
              <a:rPr lang="en-US" altLang="zh-CN" sz="1600" b="1" dirty="0"/>
              <a:t>    </a:t>
            </a:r>
            <a:r>
              <a:rPr lang="en-US" altLang="zh-CN" sz="1600" b="1" dirty="0" err="1"/>
              <a:t>ioFile.close</a:t>
            </a:r>
            <a:r>
              <a:rPr lang="en-US" altLang="zh-CN" sz="1600" b="1" dirty="0"/>
              <a:t>();</a:t>
            </a:r>
          </a:p>
          <a:p>
            <a:pPr eaLnBrk="1" hangingPunct="1">
              <a:lnSpc>
                <a:spcPct val="80000"/>
              </a:lnSpc>
              <a:buNone/>
            </a:pPr>
            <a:r>
              <a:rPr lang="en-US" altLang="zh-CN" sz="1600" b="1" kern="0" dirty="0"/>
              <a:t>}</a:t>
            </a:r>
            <a:endParaRPr lang="zh-CN" altLang="en-US" sz="1600" b="1" kern="0" dirty="0"/>
          </a:p>
          <a:p>
            <a:pPr eaLnBrk="1" hangingPunct="1">
              <a:lnSpc>
                <a:spcPct val="80000"/>
              </a:lnSpc>
            </a:pPr>
            <a:endParaRPr lang="zh-CN" altLang="en-US" sz="1600" kern="0" dirty="0"/>
          </a:p>
        </p:txBody>
      </p:sp>
    </p:spTree>
    <p:extLst>
      <p:ext uri="{BB962C8B-B14F-4D97-AF65-F5344CB8AC3E}">
        <p14:creationId xmlns:p14="http://schemas.microsoft.com/office/powerpoint/2010/main" val="63172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16632"/>
            <a:ext cx="7772400" cy="5763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9.3.2  </a:t>
            </a:r>
            <a:r>
              <a:rPr lang="zh-CN" altLang="en-US" sz="3600" b="1" dirty="0">
                <a:solidFill>
                  <a:srgbClr val="C00000"/>
                </a:solidFill>
              </a:rPr>
              <a:t>二进制文件</a:t>
            </a:r>
          </a:p>
        </p:txBody>
      </p:sp>
      <p:sp>
        <p:nvSpPr>
          <p:cNvPr id="35843" name="Rectangle 3"/>
          <p:cNvSpPr>
            <a:spLocks noGrp="1" noChangeArrowheads="1"/>
          </p:cNvSpPr>
          <p:nvPr>
            <p:ph type="body" idx="1"/>
          </p:nvPr>
        </p:nvSpPr>
        <p:spPr>
          <a:xfrm>
            <a:off x="179512" y="1052736"/>
            <a:ext cx="8784976" cy="4823866"/>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、二进制文件与文本文件的区别</a:t>
            </a:r>
          </a:p>
          <a:p>
            <a:pPr eaLnBrk="1" hangingPunct="1">
              <a:spcBef>
                <a:spcPts val="1200"/>
              </a:spcBef>
            </a:pPr>
            <a:r>
              <a:rPr lang="zh-CN" altLang="en-US" sz="2400" b="1" dirty="0"/>
              <a:t>在读文件时，它们</a:t>
            </a:r>
            <a:r>
              <a:rPr lang="zh-CN" altLang="en-US" sz="2400" b="1" dirty="0">
                <a:solidFill>
                  <a:srgbClr val="FF0000"/>
                </a:solidFill>
              </a:rPr>
              <a:t>判定文件结束标志的方法存在区别</a:t>
            </a:r>
            <a:r>
              <a:rPr lang="zh-CN" altLang="en-US" sz="2400" b="1" dirty="0"/>
              <a:t>。在读文本文件的过程中，当</a:t>
            </a:r>
            <a:r>
              <a:rPr lang="en-US" altLang="zh-CN" sz="2400" b="1" dirty="0"/>
              <a:t>get</a:t>
            </a:r>
            <a:r>
              <a:rPr lang="en-US" altLang="zh-CN" sz="2400" b="1" dirty="0">
                <a:latin typeface="Arial" panose="020B0604020202020204" pitchFamily="34" charset="0"/>
              </a:rPr>
              <a:t> </a:t>
            </a:r>
            <a:r>
              <a:rPr lang="zh-CN" altLang="en-US" sz="2400" b="1" dirty="0"/>
              <a:t>之类的成员函数遇到文件结束符时，它返回常量</a:t>
            </a:r>
            <a:r>
              <a:rPr lang="en-US" altLang="zh-CN" sz="2400" b="1" dirty="0"/>
              <a:t>EOF</a:t>
            </a:r>
            <a:r>
              <a:rPr lang="zh-CN" altLang="en-US" sz="2400" b="1" dirty="0"/>
              <a:t>作为文件结束标志，</a:t>
            </a:r>
            <a:endParaRPr lang="en-US" altLang="zh-CN" sz="2400" b="1" dirty="0"/>
          </a:p>
          <a:p>
            <a:pPr eaLnBrk="1" hangingPunct="1">
              <a:spcBef>
                <a:spcPts val="1200"/>
              </a:spcBef>
            </a:pPr>
            <a:r>
              <a:rPr lang="zh-CN" altLang="en-US" sz="2400" b="1" dirty="0"/>
              <a:t>但二进制文件不能用</a:t>
            </a:r>
            <a:r>
              <a:rPr lang="en-US" altLang="zh-CN" sz="2400" b="1" dirty="0"/>
              <a:t>EOF</a:t>
            </a:r>
            <a:r>
              <a:rPr lang="zh-CN" altLang="en-US" sz="2400" b="1" dirty="0"/>
              <a:t>作为文件结束的判定值。因为</a:t>
            </a:r>
            <a:r>
              <a:rPr lang="en-US" altLang="zh-CN" sz="2400" b="1" dirty="0"/>
              <a:t>EOF</a:t>
            </a:r>
            <a:r>
              <a:rPr lang="zh-CN" altLang="en-US" sz="2400" b="1" dirty="0"/>
              <a:t>的值是</a:t>
            </a:r>
            <a:r>
              <a:rPr lang="zh-CN" altLang="en-US" sz="2400" b="1" dirty="0">
                <a:sym typeface="Symbol" panose="05050102010706020507" pitchFamily="18" charset="2"/>
              </a:rPr>
              <a:t></a:t>
            </a:r>
            <a:r>
              <a:rPr lang="en-US" altLang="zh-CN" sz="2400" b="1" dirty="0"/>
              <a:t>1</a:t>
            </a:r>
            <a:r>
              <a:rPr lang="zh-CN" altLang="en-US" sz="2400" b="1" dirty="0"/>
              <a:t>，若文件中某个字节的值为</a:t>
            </a:r>
            <a:r>
              <a:rPr lang="zh-CN" altLang="en-US" sz="2400" b="1" dirty="0">
                <a:sym typeface="Symbol" panose="05050102010706020507" pitchFamily="18" charset="2"/>
              </a:rPr>
              <a:t></a:t>
            </a:r>
            <a:r>
              <a:rPr lang="en-US" altLang="zh-CN" sz="2400" b="1" dirty="0"/>
              <a:t>1</a:t>
            </a:r>
            <a:r>
              <a:rPr lang="zh-CN" altLang="en-US" sz="2400" b="1" dirty="0"/>
              <a:t>，就会被误认为是文件结束符。</a:t>
            </a:r>
            <a:r>
              <a:rPr lang="en-US" altLang="zh-CN" sz="2400" b="1" dirty="0"/>
              <a:t>C++</a:t>
            </a:r>
            <a:r>
              <a:rPr lang="zh-CN" altLang="en-US" sz="2400" b="1" dirty="0"/>
              <a:t>提供了一个成员函数</a:t>
            </a:r>
            <a:r>
              <a:rPr lang="en-US" altLang="zh-CN" sz="2400" b="1" dirty="0" err="1"/>
              <a:t>eof</a:t>
            </a:r>
            <a:r>
              <a:rPr lang="zh-CN" altLang="en-US" sz="2400" b="1" dirty="0"/>
              <a:t>来解决这个问题，它的用法如下：</a:t>
            </a:r>
          </a:p>
          <a:p>
            <a:pPr algn="ctr" eaLnBrk="1" hangingPunct="1">
              <a:spcBef>
                <a:spcPts val="1200"/>
              </a:spcBef>
              <a:buFontTx/>
              <a:buNone/>
            </a:pPr>
            <a:r>
              <a:rPr lang="en-US" altLang="zh-CN" sz="2400" b="1" dirty="0" err="1">
                <a:solidFill>
                  <a:srgbClr val="FF0000"/>
                </a:solidFill>
              </a:rPr>
              <a:t>int</a:t>
            </a:r>
            <a:r>
              <a:rPr lang="en-US" altLang="zh-CN" sz="2400" b="1" dirty="0">
                <a:solidFill>
                  <a:srgbClr val="FF0000"/>
                </a:solidFill>
              </a:rPr>
              <a:t> xx::</a:t>
            </a:r>
            <a:r>
              <a:rPr lang="en-US" altLang="zh-CN" sz="2400" b="1" dirty="0" err="1">
                <a:solidFill>
                  <a:srgbClr val="FF0000"/>
                </a:solidFill>
              </a:rPr>
              <a:t>eof</a:t>
            </a:r>
            <a:r>
              <a:rPr lang="en-US" altLang="zh-CN" sz="2400" b="1" dirty="0">
                <a:solidFill>
                  <a:srgbClr val="FF0000"/>
                </a:solidFill>
              </a:rPr>
              <a:t>()</a:t>
            </a:r>
          </a:p>
          <a:p>
            <a:pPr eaLnBrk="1" hangingPunct="1">
              <a:spcBef>
                <a:spcPts val="1200"/>
              </a:spcBef>
            </a:pPr>
            <a:r>
              <a:rPr lang="zh-CN" altLang="en-US" sz="2400" b="1" dirty="0"/>
              <a:t>其中，</a:t>
            </a:r>
            <a:r>
              <a:rPr lang="en-US" altLang="zh-CN" sz="2400" b="1" dirty="0"/>
              <a:t>xx</a:t>
            </a:r>
            <a:r>
              <a:rPr lang="zh-CN" altLang="en-US" sz="2400" b="1" dirty="0"/>
              <a:t>代表输入流对象，到达文件末尾时，返回一个非</a:t>
            </a:r>
            <a:r>
              <a:rPr lang="en-US" altLang="zh-CN" sz="2400" b="1" dirty="0"/>
              <a:t>0</a:t>
            </a:r>
            <a:r>
              <a:rPr lang="zh-CN" altLang="en-US" sz="2400" b="1" dirty="0"/>
              <a:t>值，否则返回</a:t>
            </a:r>
            <a:r>
              <a:rPr lang="en-US" altLang="zh-CN" sz="2400" b="1" dirty="0"/>
              <a:t>0</a:t>
            </a:r>
            <a:r>
              <a:rPr lang="zh-CN" altLang="en-US" sz="2400" b="1" dirty="0"/>
              <a:t>。</a:t>
            </a:r>
            <a:r>
              <a:rPr lang="zh-CN" altLang="en-US" sz="2400" dirty="0">
                <a:latin typeface="Arial" panose="020B0604020202020204" pitchFamily="34" charset="0"/>
              </a:rPr>
              <a:t> </a:t>
            </a:r>
            <a:endParaRPr lang="zh-CN" altLang="en-US" sz="2400" dirty="0"/>
          </a:p>
        </p:txBody>
      </p:sp>
    </p:spTree>
    <p:extLst>
      <p:ext uri="{BB962C8B-B14F-4D97-AF65-F5344CB8AC3E}">
        <p14:creationId xmlns:p14="http://schemas.microsoft.com/office/powerpoint/2010/main" val="189932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0602" y="116632"/>
            <a:ext cx="7772400" cy="72037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9.3.2  </a:t>
            </a:r>
            <a:r>
              <a:rPr lang="zh-CN" altLang="en-US" sz="3600" b="1" dirty="0">
                <a:solidFill>
                  <a:srgbClr val="C00000"/>
                </a:solidFill>
              </a:rPr>
              <a:t>二进制文件</a:t>
            </a:r>
          </a:p>
        </p:txBody>
      </p:sp>
      <p:sp>
        <p:nvSpPr>
          <p:cNvPr id="189443" name="Rectangle 3"/>
          <p:cNvSpPr>
            <a:spLocks noGrp="1" noChangeArrowheads="1"/>
          </p:cNvSpPr>
          <p:nvPr>
            <p:ph type="body" idx="1"/>
          </p:nvPr>
        </p:nvSpPr>
        <p:spPr>
          <a:xfrm>
            <a:off x="246322" y="1196752"/>
            <a:ext cx="8640960" cy="3888432"/>
          </a:xfrm>
        </p:spPr>
        <p:txBody>
          <a:bodyPr/>
          <a:lstStyle/>
          <a:p>
            <a:pPr eaLnBrk="1" hangingPunct="1">
              <a:lnSpc>
                <a:spcPct val="80000"/>
              </a:lnSpc>
              <a:buFontTx/>
              <a:buNone/>
            </a:pPr>
            <a:r>
              <a:rPr lang="en-US" altLang="zh-CN" sz="2400" b="1" dirty="0">
                <a:solidFill>
                  <a:srgbClr val="0000CC"/>
                </a:solidFill>
              </a:rPr>
              <a:t>2</a:t>
            </a:r>
            <a:r>
              <a:rPr lang="zh-CN" altLang="en-US" sz="2800" b="1" dirty="0">
                <a:solidFill>
                  <a:srgbClr val="0000CC"/>
                </a:solidFill>
              </a:rPr>
              <a:t>、二进制文件操作方法</a:t>
            </a:r>
          </a:p>
          <a:p>
            <a:pPr lvl="1" eaLnBrk="1" hangingPunct="1">
              <a:lnSpc>
                <a:spcPct val="80000"/>
              </a:lnSpc>
            </a:pPr>
            <a:r>
              <a:rPr lang="zh-CN" altLang="en-US" b="1" dirty="0"/>
              <a:t>用</a:t>
            </a:r>
            <a:r>
              <a:rPr lang="en-US" altLang="zh-CN" b="1" dirty="0"/>
              <a:t>get</a:t>
            </a:r>
            <a:r>
              <a:rPr lang="zh-CN" altLang="en-US" b="1" dirty="0"/>
              <a:t>和</a:t>
            </a:r>
            <a:r>
              <a:rPr lang="en-US" altLang="zh-CN" b="1" dirty="0"/>
              <a:t>put</a:t>
            </a:r>
            <a:r>
              <a:rPr lang="zh-CN" altLang="en-US" b="1" dirty="0"/>
              <a:t>按字节方式读写文件数</a:t>
            </a:r>
          </a:p>
          <a:p>
            <a:pPr lvl="1" eaLnBrk="1" hangingPunct="1">
              <a:lnSpc>
                <a:spcPct val="80000"/>
              </a:lnSpc>
            </a:pPr>
            <a:r>
              <a:rPr lang="en-US" altLang="zh-CN" b="1" dirty="0"/>
              <a:t>read</a:t>
            </a:r>
            <a:r>
              <a:rPr lang="zh-CN" altLang="en-US" b="1" dirty="0"/>
              <a:t>和</a:t>
            </a:r>
            <a:r>
              <a:rPr lang="en-US" altLang="zh-CN" b="1" dirty="0"/>
              <a:t>write</a:t>
            </a:r>
            <a:r>
              <a:rPr lang="en-US" altLang="zh-CN" b="1" dirty="0">
                <a:latin typeface="Arial" panose="020B0604020202020204" pitchFamily="34" charset="0"/>
              </a:rPr>
              <a:t> </a:t>
            </a:r>
            <a:r>
              <a:rPr lang="zh-CN" altLang="en-US" b="1" dirty="0"/>
              <a:t>按数据块的方式读写文件数据</a:t>
            </a:r>
          </a:p>
          <a:p>
            <a:pPr lvl="1" eaLnBrk="1" hangingPunct="1">
              <a:lnSpc>
                <a:spcPct val="80000"/>
              </a:lnSpc>
            </a:pPr>
            <a:endParaRPr lang="zh-CN" altLang="en-US" b="1" dirty="0">
              <a:solidFill>
                <a:schemeClr val="accent2"/>
              </a:solidFill>
            </a:endParaRPr>
          </a:p>
          <a:p>
            <a:pPr eaLnBrk="1" hangingPunct="1">
              <a:lnSpc>
                <a:spcPct val="80000"/>
              </a:lnSpc>
              <a:buFontTx/>
              <a:buNone/>
            </a:pPr>
            <a:r>
              <a:rPr lang="en-US" altLang="zh-CN" sz="2400" b="1" dirty="0"/>
              <a:t>【</a:t>
            </a:r>
            <a:r>
              <a:rPr lang="zh-CN" altLang="en-US" sz="2400" b="1" dirty="0"/>
              <a:t>例</a:t>
            </a:r>
            <a:r>
              <a:rPr lang="en-US" altLang="zh-CN" sz="2400" b="1" dirty="0"/>
              <a:t>9-7】  </a:t>
            </a:r>
            <a:r>
              <a:rPr lang="zh-CN" altLang="en-US" sz="2400" b="1" dirty="0"/>
              <a:t>用二进制方式建立一个磁盘文件，将</a:t>
            </a:r>
            <a:r>
              <a:rPr lang="en-US" altLang="zh-CN" sz="2400" b="1" dirty="0"/>
              <a:t>ASCII </a:t>
            </a:r>
            <a:r>
              <a:rPr lang="zh-CN" altLang="en-US" sz="2400" b="1" dirty="0"/>
              <a:t>编码为</a:t>
            </a:r>
            <a:r>
              <a:rPr lang="en-US" altLang="zh-CN" sz="2400" b="1" dirty="0"/>
              <a:t>0</a:t>
            </a:r>
            <a:r>
              <a:rPr lang="zh-CN" altLang="en-US" sz="2400" b="1" dirty="0"/>
              <a:t>～</a:t>
            </a:r>
            <a:r>
              <a:rPr lang="en-US" altLang="zh-CN" sz="2400" b="1" dirty="0"/>
              <a:t>90</a:t>
            </a:r>
            <a:r>
              <a:rPr lang="zh-CN" altLang="en-US" sz="2400" b="1" dirty="0"/>
              <a:t>之间的字符写入到文件</a:t>
            </a:r>
            <a:r>
              <a:rPr lang="en-US" altLang="zh-CN" sz="2400" b="1" dirty="0"/>
              <a:t>C:\dk\a.dat</a:t>
            </a:r>
            <a:r>
              <a:rPr lang="zh-CN" altLang="en-US" sz="2400" b="1" dirty="0"/>
              <a:t>中，然后用二进制文件方式读出并在屏幕上显示</a:t>
            </a:r>
            <a:r>
              <a:rPr lang="en-US" altLang="zh-CN" sz="2400" b="1" dirty="0"/>
              <a:t>a.dat</a:t>
            </a:r>
            <a:r>
              <a:rPr lang="zh-CN" altLang="en-US" sz="2400" b="1" dirty="0"/>
              <a:t>的内容。</a:t>
            </a:r>
          </a:p>
          <a:p>
            <a:pPr eaLnBrk="1" hangingPunct="1">
              <a:lnSpc>
                <a:spcPct val="80000"/>
              </a:lnSpc>
              <a:buFontTx/>
              <a:buNone/>
            </a:pPr>
            <a:endParaRPr lang="zh-CN" altLang="en-US" sz="2400" b="1" dirty="0"/>
          </a:p>
          <a:p>
            <a:pPr eaLnBrk="1" hangingPunct="1">
              <a:lnSpc>
                <a:spcPct val="80000"/>
              </a:lnSpc>
              <a:buFontTx/>
              <a:buNone/>
            </a:pPr>
            <a:endParaRPr lang="zh-CN" altLang="en-US" sz="2400" b="1" dirty="0">
              <a:solidFill>
                <a:schemeClr val="accent2"/>
              </a:solidFill>
            </a:endParaRPr>
          </a:p>
        </p:txBody>
      </p:sp>
    </p:spTree>
    <p:extLst>
      <p:ext uri="{BB962C8B-B14F-4D97-AF65-F5344CB8AC3E}">
        <p14:creationId xmlns:p14="http://schemas.microsoft.com/office/powerpoint/2010/main" val="385055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 calcmode="lin" valueType="num">
                                      <p:cBhvr additive="base">
                                        <p:cTn id="7"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 calcmode="lin" valueType="num">
                                      <p:cBhvr additive="base">
                                        <p:cTn id="13"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9443">
                                            <p:txEl>
                                              <p:pRg st="4" end="4"/>
                                            </p:txEl>
                                          </p:spTgt>
                                        </p:tgtEl>
                                        <p:attrNameLst>
                                          <p:attrName>style.visibility</p:attrName>
                                        </p:attrNameLst>
                                      </p:cBhvr>
                                      <p:to>
                                        <p:strVal val="visible"/>
                                      </p:to>
                                    </p:set>
                                    <p:anim calcmode="lin" valueType="num">
                                      <p:cBhvr additive="base">
                                        <p:cTn id="19" dur="5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107504" y="1124744"/>
            <a:ext cx="8856984" cy="5733256"/>
          </a:xfrm>
        </p:spPr>
        <p:txBody>
          <a:bodyPr/>
          <a:lstStyle/>
          <a:p>
            <a:pPr eaLnBrk="1" hangingPunct="1">
              <a:lnSpc>
                <a:spcPct val="80000"/>
              </a:lnSpc>
              <a:buFontTx/>
              <a:buNone/>
            </a:pPr>
            <a:r>
              <a:rPr lang="en-US" altLang="zh-CN" sz="2000" b="1" dirty="0"/>
              <a:t>//Eg9-7.cpp</a:t>
            </a:r>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#include &lt;</a:t>
            </a:r>
            <a:r>
              <a:rPr lang="en-US" altLang="zh-CN" sz="2000" b="1" dirty="0" err="1"/>
              <a:t>fstream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void main(){</a:t>
            </a:r>
          </a:p>
          <a:p>
            <a:pPr eaLnBrk="1" hangingPunct="1">
              <a:lnSpc>
                <a:spcPct val="80000"/>
              </a:lnSpc>
              <a:buFontTx/>
              <a:buNone/>
            </a:pPr>
            <a:r>
              <a:rPr lang="en-US" altLang="zh-CN" sz="2000" b="1" dirty="0"/>
              <a:t>    char ch;</a:t>
            </a:r>
          </a:p>
          <a:p>
            <a:pPr eaLnBrk="1" hangingPunct="1">
              <a:lnSpc>
                <a:spcPct val="80000"/>
              </a:lnSpc>
              <a:buFontTx/>
              <a:buNone/>
            </a:pPr>
            <a:r>
              <a:rPr lang="en-US" altLang="zh-CN" sz="2000" b="1" dirty="0"/>
              <a:t>    </a:t>
            </a:r>
            <a:r>
              <a:rPr lang="en-US" altLang="zh-CN" sz="2000" b="1" dirty="0" err="1"/>
              <a:t>ofstream</a:t>
            </a:r>
            <a:r>
              <a:rPr lang="en-US" altLang="zh-CN" sz="2000" b="1" dirty="0"/>
              <a:t> out("C:\\dk\\a.dat",ios::out|ios::binary);		//L1</a:t>
            </a:r>
          </a:p>
          <a:p>
            <a:pPr eaLnBrk="1" hangingPunct="1">
              <a:lnSpc>
                <a:spcPct val="80000"/>
              </a:lnSpc>
              <a:buFontTx/>
              <a:buNone/>
            </a:pPr>
            <a:r>
              <a:rPr lang="en-US" altLang="zh-CN" sz="2000" b="1" dirty="0"/>
              <a:t>    for(int </a:t>
            </a:r>
            <a:r>
              <a:rPr lang="en-US" altLang="zh-CN" sz="2000" b="1" dirty="0" err="1"/>
              <a:t>i</a:t>
            </a:r>
            <a:r>
              <a:rPr lang="en-US" altLang="zh-CN" sz="2000" b="1" dirty="0"/>
              <a:t>=0;i&lt;90;i++){</a:t>
            </a:r>
          </a:p>
          <a:p>
            <a:pPr eaLnBrk="1" hangingPunct="1">
              <a:lnSpc>
                <a:spcPct val="80000"/>
              </a:lnSpc>
              <a:buFontTx/>
              <a:buNone/>
            </a:pPr>
            <a:r>
              <a:rPr lang="en-US" altLang="zh-CN" sz="2000" b="1" dirty="0"/>
              <a:t>        if(!(</a:t>
            </a:r>
            <a:r>
              <a:rPr lang="en-US" altLang="zh-CN" sz="2000" b="1" dirty="0" err="1"/>
              <a:t>i</a:t>
            </a:r>
            <a:r>
              <a:rPr lang="en-US" altLang="zh-CN" sz="2000" b="1" dirty="0"/>
              <a:t> % 30))</a:t>
            </a:r>
          </a:p>
          <a:p>
            <a:pPr eaLnBrk="1" hangingPunct="1">
              <a:lnSpc>
                <a:spcPct val="80000"/>
              </a:lnSpc>
              <a:buFontTx/>
              <a:buNone/>
            </a:pPr>
            <a:r>
              <a:rPr lang="en-US" altLang="zh-CN" sz="2000" b="1" dirty="0"/>
              <a:t>		</a:t>
            </a:r>
            <a:r>
              <a:rPr lang="en-US" altLang="zh-CN" sz="2000" b="1" dirty="0" err="1"/>
              <a:t>out.put</a:t>
            </a:r>
            <a:r>
              <a:rPr lang="en-US" altLang="zh-CN" sz="2000" b="1" dirty="0"/>
              <a:t>('\n');							</a:t>
            </a:r>
            <a:r>
              <a:rPr lang="en-US" altLang="zh-CN" sz="2000" b="1" dirty="0" err="1"/>
              <a:t>out.put</a:t>
            </a:r>
            <a:r>
              <a:rPr lang="en-US" altLang="zh-CN" sz="2000" b="1" dirty="0"/>
              <a:t>(char(</a:t>
            </a:r>
            <a:r>
              <a:rPr lang="en-US" altLang="zh-CN" sz="2000" b="1" dirty="0" err="1"/>
              <a:t>i</a:t>
            </a:r>
            <a:r>
              <a:rPr lang="en-US" altLang="zh-CN" sz="2000" b="1" dirty="0"/>
              <a:t>));							</a:t>
            </a:r>
            <a:r>
              <a:rPr lang="en-US" altLang="zh-CN" sz="2000" b="1" dirty="0" err="1"/>
              <a:t>out.put</a:t>
            </a:r>
            <a:r>
              <a:rPr lang="en-US" altLang="zh-CN" sz="2000" b="1" dirty="0"/>
              <a:t>(' ');						</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a:t>
            </a:r>
            <a:r>
              <a:rPr lang="en-US" altLang="zh-CN" sz="2000" b="1" dirty="0" err="1"/>
              <a:t>out.close</a:t>
            </a:r>
            <a:r>
              <a:rPr lang="en-US" altLang="zh-CN" sz="2000" b="1" dirty="0"/>
              <a:t>();							    </a:t>
            </a:r>
          </a:p>
          <a:p>
            <a:pPr eaLnBrk="1" hangingPunct="1">
              <a:lnSpc>
                <a:spcPct val="80000"/>
              </a:lnSpc>
              <a:buFontTx/>
              <a:buNone/>
            </a:pPr>
            <a:r>
              <a:rPr lang="en-US" altLang="zh-CN" sz="2000" b="1" dirty="0"/>
              <a:t>    </a:t>
            </a:r>
            <a:r>
              <a:rPr lang="en-US" altLang="zh-CN" sz="2000" b="1" dirty="0" err="1"/>
              <a:t>ifstream</a:t>
            </a:r>
            <a:r>
              <a:rPr lang="en-US" altLang="zh-CN" sz="2000" b="1" dirty="0"/>
              <a:t> in("C:\\dk\\a.dat",ios::in|ios::binary);		//L6</a:t>
            </a:r>
          </a:p>
          <a:p>
            <a:pPr eaLnBrk="1" hangingPunct="1">
              <a:lnSpc>
                <a:spcPct val="80000"/>
              </a:lnSpc>
              <a:buFontTx/>
              <a:buNone/>
            </a:pPr>
            <a:r>
              <a:rPr lang="en-US" altLang="zh-CN" sz="2000" b="1" dirty="0"/>
              <a:t>    while(</a:t>
            </a:r>
            <a:r>
              <a:rPr lang="en-US" altLang="zh-CN" sz="2000" b="1" dirty="0" err="1"/>
              <a:t>in.get</a:t>
            </a:r>
            <a:r>
              <a:rPr lang="en-US" altLang="zh-CN" sz="2000" b="1" dirty="0"/>
              <a:t>(ch))</a:t>
            </a:r>
          </a:p>
          <a:p>
            <a:pPr eaLnBrk="1" hangingPunct="1">
              <a:lnSpc>
                <a:spcPct val="80000"/>
              </a:lnSpc>
              <a:buFontTx/>
              <a:buNone/>
            </a:pPr>
            <a:r>
              <a:rPr lang="en-US" altLang="zh-CN" sz="2000" b="1" dirty="0"/>
              <a:t>		</a:t>
            </a:r>
            <a:r>
              <a:rPr lang="en-US" altLang="zh-CN" sz="2000" b="1" dirty="0" err="1"/>
              <a:t>cout</a:t>
            </a:r>
            <a:r>
              <a:rPr lang="en-US" altLang="zh-CN" sz="2000" b="1" dirty="0"/>
              <a:t>&lt;&lt;ch;				</a:t>
            </a:r>
          </a:p>
          <a:p>
            <a:pPr eaLnBrk="1" hangingPunct="1">
              <a:lnSpc>
                <a:spcPct val="80000"/>
              </a:lnSpc>
              <a:buFontTx/>
              <a:buNone/>
            </a:pPr>
            <a:r>
              <a:rPr lang="en-US" altLang="zh-CN" sz="2000" b="1" dirty="0"/>
              <a:t>	</a:t>
            </a:r>
            <a:r>
              <a:rPr lang="en-US" altLang="zh-CN" sz="2000" b="1" dirty="0" err="1"/>
              <a:t>in.close</a:t>
            </a:r>
            <a:r>
              <a:rPr lang="en-US" altLang="zh-CN" sz="2000" b="1" dirty="0"/>
              <a:t>();							</a:t>
            </a:r>
          </a:p>
          <a:p>
            <a:pPr eaLnBrk="1" hangingPunct="1">
              <a:lnSpc>
                <a:spcPct val="80000"/>
              </a:lnSpc>
              <a:buFontTx/>
              <a:buNone/>
            </a:pPr>
            <a:r>
              <a:rPr lang="en-US" altLang="zh-CN" sz="2000" b="1" dirty="0"/>
              <a:t>}</a:t>
            </a:r>
            <a:endParaRPr lang="zh-CN" altLang="en-US" sz="2000" b="1" dirty="0"/>
          </a:p>
        </p:txBody>
      </p:sp>
    </p:spTree>
    <p:extLst>
      <p:ext uri="{BB962C8B-B14F-4D97-AF65-F5344CB8AC3E}">
        <p14:creationId xmlns:p14="http://schemas.microsoft.com/office/powerpoint/2010/main" val="229495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9.3.2  </a:t>
            </a:r>
            <a:r>
              <a:rPr lang="zh-CN" altLang="en-US" sz="3600" b="1" dirty="0">
                <a:solidFill>
                  <a:srgbClr val="C00000"/>
                </a:solidFill>
              </a:rPr>
              <a:t>二进制文件</a:t>
            </a:r>
          </a:p>
        </p:txBody>
      </p:sp>
      <p:sp>
        <p:nvSpPr>
          <p:cNvPr id="38915" name="Rectangle 3"/>
          <p:cNvSpPr>
            <a:spLocks noGrp="1" noChangeArrowheads="1"/>
          </p:cNvSpPr>
          <p:nvPr>
            <p:ph type="body" idx="1"/>
          </p:nvPr>
        </p:nvSpPr>
        <p:spPr>
          <a:xfrm>
            <a:off x="260394" y="1196752"/>
            <a:ext cx="8623212" cy="3000034"/>
          </a:xfrm>
        </p:spPr>
        <p:txBody>
          <a:bodyPr/>
          <a:lstStyle/>
          <a:p>
            <a:pPr eaLnBrk="1" hangingPunct="1">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9-8】  </a:t>
            </a:r>
            <a:r>
              <a:rPr lang="zh-CN" altLang="en-US" sz="2400" b="1" dirty="0">
                <a:solidFill>
                  <a:srgbClr val="0000CC"/>
                </a:solidFill>
              </a:rPr>
              <a:t>设计一个</a:t>
            </a:r>
            <a:r>
              <a:rPr lang="en-US" altLang="zh-CN" sz="2400" b="1" dirty="0">
                <a:solidFill>
                  <a:srgbClr val="0000CC"/>
                </a:solidFill>
              </a:rPr>
              <a:t>person</a:t>
            </a:r>
            <a:r>
              <a:rPr lang="zh-CN" altLang="en-US" sz="2400" b="1" dirty="0">
                <a:solidFill>
                  <a:srgbClr val="0000CC"/>
                </a:solidFill>
              </a:rPr>
              <a:t>类，从键盘输入每个人的姓名、身份证号、年龄、地址等数据，并将每个人的信息保存在目录</a:t>
            </a:r>
            <a:r>
              <a:rPr lang="en-US" altLang="zh-CN" sz="2400" b="1" dirty="0">
                <a:solidFill>
                  <a:srgbClr val="0000CC"/>
                </a:solidFill>
              </a:rPr>
              <a:t>C:\dk</a:t>
            </a:r>
            <a:r>
              <a:rPr lang="zh-CN" altLang="en-US" sz="2400" b="1" dirty="0">
                <a:solidFill>
                  <a:srgbClr val="0000CC"/>
                </a:solidFill>
              </a:rPr>
              <a:t>下的二进制文件</a:t>
            </a:r>
            <a:r>
              <a:rPr lang="en-US" altLang="zh-CN" sz="2400" b="1" dirty="0">
                <a:solidFill>
                  <a:srgbClr val="0000CC"/>
                </a:solidFill>
              </a:rPr>
              <a:t>person.dat</a:t>
            </a:r>
            <a:r>
              <a:rPr lang="zh-CN" altLang="en-US" sz="2400" b="1" dirty="0">
                <a:solidFill>
                  <a:srgbClr val="0000CC"/>
                </a:solidFill>
              </a:rPr>
              <a:t>中，然后将文件中的个人信息读出来，保存在</a:t>
            </a:r>
            <a:r>
              <a:rPr lang="en-US" altLang="zh-CN" sz="2400" b="1" dirty="0">
                <a:solidFill>
                  <a:srgbClr val="0000CC"/>
                </a:solidFill>
              </a:rPr>
              <a:t>vector</a:t>
            </a:r>
            <a:r>
              <a:rPr lang="zh-CN" altLang="en-US" sz="2400" b="1" dirty="0">
                <a:solidFill>
                  <a:srgbClr val="0000CC"/>
                </a:solidFill>
              </a:rPr>
              <a:t>类型的向量中并显示出来。 </a:t>
            </a:r>
          </a:p>
        </p:txBody>
      </p:sp>
    </p:spTree>
    <p:extLst>
      <p:ext uri="{BB962C8B-B14F-4D97-AF65-F5344CB8AC3E}">
        <p14:creationId xmlns:p14="http://schemas.microsoft.com/office/powerpoint/2010/main" val="1734112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251520" y="980728"/>
            <a:ext cx="8496944" cy="5877272"/>
          </a:xfrm>
        </p:spPr>
        <p:txBody>
          <a:bodyPr/>
          <a:lstStyle/>
          <a:p>
            <a:pPr eaLnBrk="1" hangingPunct="1">
              <a:lnSpc>
                <a:spcPct val="80000"/>
              </a:lnSpc>
              <a:buFontTx/>
              <a:buNone/>
            </a:pPr>
            <a:r>
              <a:rPr lang="en-US" altLang="zh-CN" sz="1600" b="1" dirty="0"/>
              <a:t>//Eg9-8.cpp</a:t>
            </a:r>
          </a:p>
          <a:p>
            <a:pPr eaLnBrk="1" hangingPunct="1">
              <a:lnSpc>
                <a:spcPct val="80000"/>
              </a:lnSpc>
              <a:buFontTx/>
              <a:buNone/>
            </a:pPr>
            <a:r>
              <a:rPr lang="en-US" altLang="zh-CN" sz="1600" b="1" dirty="0"/>
              <a:t>#include &lt;</a:t>
            </a:r>
            <a:r>
              <a:rPr lang="en-US" altLang="zh-CN" sz="1600" b="1" dirty="0" err="1"/>
              <a:t>iostream</a:t>
            </a:r>
            <a:r>
              <a:rPr lang="en-US" altLang="zh-CN" sz="1600" b="1" dirty="0"/>
              <a:t>&gt;</a:t>
            </a:r>
          </a:p>
          <a:p>
            <a:pPr eaLnBrk="1" hangingPunct="1">
              <a:lnSpc>
                <a:spcPct val="80000"/>
              </a:lnSpc>
              <a:buFontTx/>
              <a:buNone/>
            </a:pPr>
            <a:r>
              <a:rPr lang="en-US" altLang="zh-CN" sz="1600" b="1" dirty="0"/>
              <a:t>#include &lt;vector&gt;</a:t>
            </a:r>
          </a:p>
          <a:p>
            <a:pPr eaLnBrk="1" hangingPunct="1">
              <a:lnSpc>
                <a:spcPct val="80000"/>
              </a:lnSpc>
              <a:buFontTx/>
              <a:buNone/>
            </a:pPr>
            <a:r>
              <a:rPr lang="en-US" altLang="zh-CN" sz="1600" b="1" dirty="0"/>
              <a:t>#include &lt;string&gt;</a:t>
            </a:r>
          </a:p>
          <a:p>
            <a:pPr eaLnBrk="1" hangingPunct="1">
              <a:lnSpc>
                <a:spcPct val="80000"/>
              </a:lnSpc>
              <a:buFontTx/>
              <a:buNone/>
            </a:pPr>
            <a:r>
              <a:rPr lang="en-US" altLang="zh-CN" sz="1600" b="1" dirty="0"/>
              <a:t>#include &lt;</a:t>
            </a:r>
            <a:r>
              <a:rPr lang="en-US" altLang="zh-CN" sz="1600" b="1" dirty="0" err="1"/>
              <a:t>fstream</a:t>
            </a:r>
            <a:r>
              <a:rPr lang="en-US" altLang="zh-CN" sz="1600" b="1" dirty="0"/>
              <a:t>&gt;</a:t>
            </a:r>
          </a:p>
          <a:p>
            <a:pPr eaLnBrk="1" hangingPunct="1">
              <a:lnSpc>
                <a:spcPct val="80000"/>
              </a:lnSpc>
              <a:buFontTx/>
              <a:buNone/>
            </a:pPr>
            <a:r>
              <a:rPr lang="en-US" altLang="zh-CN" sz="1600" b="1" dirty="0"/>
              <a:t>using namespace </a:t>
            </a:r>
            <a:r>
              <a:rPr lang="en-US" altLang="zh-CN" sz="1600" b="1" dirty="0" err="1"/>
              <a:t>std</a:t>
            </a:r>
            <a:r>
              <a:rPr lang="en-US" altLang="zh-CN" sz="1600" b="1" dirty="0"/>
              <a:t>;</a:t>
            </a:r>
          </a:p>
          <a:p>
            <a:pPr eaLnBrk="1" hangingPunct="1">
              <a:lnSpc>
                <a:spcPct val="80000"/>
              </a:lnSpc>
              <a:buFontTx/>
              <a:buNone/>
            </a:pPr>
            <a:r>
              <a:rPr lang="en-US" altLang="zh-CN" sz="1600" b="1" dirty="0"/>
              <a:t>class Person{</a:t>
            </a:r>
          </a:p>
          <a:p>
            <a:pPr eaLnBrk="1" hangingPunct="1">
              <a:lnSpc>
                <a:spcPct val="80000"/>
              </a:lnSpc>
              <a:buFontTx/>
              <a:buNone/>
            </a:pPr>
            <a:r>
              <a:rPr lang="en-US" altLang="zh-CN" sz="1600" b="1" dirty="0"/>
              <a:t>private:</a:t>
            </a:r>
          </a:p>
          <a:p>
            <a:pPr eaLnBrk="1" hangingPunct="1">
              <a:lnSpc>
                <a:spcPct val="80000"/>
              </a:lnSpc>
              <a:buFontTx/>
              <a:buNone/>
            </a:pPr>
            <a:r>
              <a:rPr lang="en-US" altLang="zh-CN" sz="1600" b="1" dirty="0"/>
              <a:t>    char name[20];</a:t>
            </a:r>
          </a:p>
          <a:p>
            <a:pPr eaLnBrk="1" hangingPunct="1">
              <a:lnSpc>
                <a:spcPct val="80000"/>
              </a:lnSpc>
              <a:buFontTx/>
              <a:buNone/>
            </a:pPr>
            <a:r>
              <a:rPr lang="en-US" altLang="zh-CN" sz="1600" b="1" dirty="0"/>
              <a:t>    char id[18];</a:t>
            </a:r>
          </a:p>
          <a:p>
            <a:pPr eaLnBrk="1" hangingPunct="1">
              <a:lnSpc>
                <a:spcPct val="80000"/>
              </a:lnSpc>
              <a:buFontTx/>
              <a:buNone/>
            </a:pPr>
            <a:r>
              <a:rPr lang="en-US" altLang="zh-CN" sz="1600" b="1" dirty="0"/>
              <a:t>    </a:t>
            </a:r>
            <a:r>
              <a:rPr lang="en-US" altLang="zh-CN" sz="1600" b="1" dirty="0" err="1"/>
              <a:t>int</a:t>
            </a:r>
            <a:r>
              <a:rPr lang="en-US" altLang="zh-CN" sz="1600" b="1" dirty="0"/>
              <a:t> age;</a:t>
            </a:r>
          </a:p>
          <a:p>
            <a:pPr eaLnBrk="1" hangingPunct="1">
              <a:lnSpc>
                <a:spcPct val="80000"/>
              </a:lnSpc>
              <a:buFontTx/>
              <a:buNone/>
            </a:pPr>
            <a:r>
              <a:rPr lang="en-US" altLang="zh-CN" sz="1600" b="1" dirty="0"/>
              <a:t>    char </a:t>
            </a:r>
            <a:r>
              <a:rPr lang="en-US" altLang="zh-CN" sz="1600" b="1" dirty="0" err="1"/>
              <a:t>addr</a:t>
            </a:r>
            <a:r>
              <a:rPr lang="en-US" altLang="zh-CN" sz="1600" b="1" dirty="0"/>
              <a:t>[20];</a:t>
            </a:r>
          </a:p>
          <a:p>
            <a:pPr eaLnBrk="1" hangingPunct="1">
              <a:lnSpc>
                <a:spcPct val="80000"/>
              </a:lnSpc>
              <a:buFontTx/>
              <a:buNone/>
            </a:pPr>
            <a:r>
              <a:rPr lang="en-US" altLang="zh-CN" sz="1600" b="1" dirty="0"/>
              <a:t>public:</a:t>
            </a:r>
          </a:p>
          <a:p>
            <a:pPr eaLnBrk="1" hangingPunct="1">
              <a:lnSpc>
                <a:spcPct val="80000"/>
              </a:lnSpc>
              <a:buFontTx/>
              <a:buNone/>
            </a:pPr>
            <a:r>
              <a:rPr lang="en-US" altLang="zh-CN" sz="1600" b="1" dirty="0"/>
              <a:t>    Person(){}</a:t>
            </a:r>
          </a:p>
          <a:p>
            <a:pPr eaLnBrk="1" hangingPunct="1">
              <a:lnSpc>
                <a:spcPct val="80000"/>
              </a:lnSpc>
              <a:buFontTx/>
              <a:buNone/>
            </a:pPr>
            <a:r>
              <a:rPr lang="en-US" altLang="zh-CN" sz="1600" b="1" dirty="0"/>
              <a:t>    Person(char* </a:t>
            </a:r>
            <a:r>
              <a:rPr lang="en-US" altLang="zh-CN" sz="1600" b="1" dirty="0" err="1"/>
              <a:t>n,char</a:t>
            </a:r>
            <a:r>
              <a:rPr lang="en-US" altLang="zh-CN" sz="1600" b="1" dirty="0"/>
              <a:t>* </a:t>
            </a:r>
            <a:r>
              <a:rPr lang="en-US" altLang="zh-CN" sz="1600" b="1" dirty="0" err="1"/>
              <a:t>PerId,int</a:t>
            </a:r>
            <a:r>
              <a:rPr lang="en-US" altLang="zh-CN" sz="1600" b="1" dirty="0"/>
              <a:t> Age, char* Address){</a:t>
            </a:r>
          </a:p>
          <a:p>
            <a:pPr eaLnBrk="1" hangingPunct="1">
              <a:lnSpc>
                <a:spcPct val="80000"/>
              </a:lnSpc>
              <a:buFontTx/>
              <a:buNone/>
            </a:pPr>
            <a:r>
              <a:rPr lang="en-US" altLang="zh-CN" sz="1600" b="1" dirty="0"/>
              <a:t>        </a:t>
            </a:r>
            <a:r>
              <a:rPr lang="en-US" altLang="zh-CN" sz="1600" b="1" dirty="0" err="1"/>
              <a:t>strcpy</a:t>
            </a:r>
            <a:r>
              <a:rPr lang="en-US" altLang="zh-CN" sz="1600" b="1" dirty="0"/>
              <a:t>(</a:t>
            </a:r>
            <a:r>
              <a:rPr lang="en-US" altLang="zh-CN" sz="1600" b="1" dirty="0" err="1"/>
              <a:t>name,n</a:t>
            </a:r>
            <a:r>
              <a:rPr lang="en-US" altLang="zh-CN" sz="1600" b="1" dirty="0"/>
              <a:t>);</a:t>
            </a:r>
          </a:p>
          <a:p>
            <a:pPr eaLnBrk="1" hangingPunct="1">
              <a:lnSpc>
                <a:spcPct val="80000"/>
              </a:lnSpc>
              <a:buFontTx/>
              <a:buNone/>
            </a:pPr>
            <a:r>
              <a:rPr lang="en-US" altLang="zh-CN" sz="1600" b="1" dirty="0"/>
              <a:t>        </a:t>
            </a:r>
            <a:r>
              <a:rPr lang="en-US" altLang="zh-CN" sz="1600" b="1" dirty="0" err="1"/>
              <a:t>strcpy</a:t>
            </a:r>
            <a:r>
              <a:rPr lang="en-US" altLang="zh-CN" sz="1600" b="1" dirty="0"/>
              <a:t>(</a:t>
            </a:r>
            <a:r>
              <a:rPr lang="en-US" altLang="zh-CN" sz="1600" b="1" dirty="0" err="1"/>
              <a:t>id,PerId</a:t>
            </a:r>
            <a:r>
              <a:rPr lang="en-US" altLang="zh-CN" sz="1600" b="1" dirty="0"/>
              <a:t>);</a:t>
            </a:r>
          </a:p>
          <a:p>
            <a:pPr eaLnBrk="1" hangingPunct="1">
              <a:lnSpc>
                <a:spcPct val="80000"/>
              </a:lnSpc>
              <a:buFontTx/>
              <a:buNone/>
            </a:pPr>
            <a:r>
              <a:rPr lang="en-US" altLang="zh-CN" sz="1600" b="1" dirty="0"/>
              <a:t>        </a:t>
            </a:r>
            <a:r>
              <a:rPr lang="en-US" altLang="zh-CN" sz="1600" b="1" dirty="0" err="1"/>
              <a:t>strcpy</a:t>
            </a:r>
            <a:r>
              <a:rPr lang="en-US" altLang="zh-CN" sz="1600" b="1" dirty="0"/>
              <a:t>(</a:t>
            </a:r>
            <a:r>
              <a:rPr lang="en-US" altLang="zh-CN" sz="1600" b="1" dirty="0" err="1"/>
              <a:t>addr,Address</a:t>
            </a:r>
            <a:r>
              <a:rPr lang="en-US" altLang="zh-CN" sz="1600" b="1" dirty="0"/>
              <a:t>);</a:t>
            </a:r>
          </a:p>
          <a:p>
            <a:pPr eaLnBrk="1" hangingPunct="1">
              <a:lnSpc>
                <a:spcPct val="80000"/>
              </a:lnSpc>
              <a:buFontTx/>
              <a:buNone/>
            </a:pPr>
            <a:r>
              <a:rPr lang="en-US" altLang="zh-CN" sz="1600" b="1" dirty="0"/>
              <a:t>        age=Age;</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void display(){</a:t>
            </a:r>
          </a:p>
          <a:p>
            <a:pPr eaLnBrk="1" hangingPunct="1">
              <a:lnSpc>
                <a:spcPct val="80000"/>
              </a:lnSpc>
              <a:buFontTx/>
              <a:buNone/>
            </a:pPr>
            <a:r>
              <a:rPr lang="en-US" altLang="zh-CN" sz="1600" b="1" dirty="0"/>
              <a:t>        </a:t>
            </a:r>
            <a:r>
              <a:rPr lang="en-US" altLang="zh-CN" sz="1600" b="1" dirty="0" err="1"/>
              <a:t>cout</a:t>
            </a:r>
            <a:r>
              <a:rPr lang="en-US" altLang="zh-CN" sz="1600" b="1" dirty="0"/>
              <a:t>&lt;&lt;name&lt;&lt;"\t"&lt;&lt;id&lt;&lt;"\t"&lt;&lt;age&lt;&lt;"\t"&lt;&lt;</a:t>
            </a:r>
            <a:r>
              <a:rPr lang="en-US" altLang="zh-CN" sz="1600" b="1" dirty="0" err="1"/>
              <a:t>addr</a:t>
            </a:r>
            <a:r>
              <a:rPr lang="en-US" altLang="zh-CN" sz="1600" b="1" dirty="0"/>
              <a:t>&lt;&lt;</a:t>
            </a:r>
            <a:r>
              <a:rPr lang="en-US" altLang="zh-CN" sz="1600" b="1" dirty="0" err="1"/>
              <a:t>endl</a:t>
            </a:r>
            <a:r>
              <a:rPr lang="en-US" altLang="zh-CN" sz="1600" b="1" dirty="0"/>
              <a:t>;</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a:t>
            </a:r>
            <a:endParaRPr lang="zh-CN" altLang="en-US" sz="1600" b="1" dirty="0"/>
          </a:p>
        </p:txBody>
      </p:sp>
      <p:sp>
        <p:nvSpPr>
          <p:cNvPr id="4" name="Rectangle 2"/>
          <p:cNvSpPr>
            <a:spLocks noGrp="1" noChangeArrowheads="1"/>
          </p:cNvSpPr>
          <p:nvPr>
            <p:ph type="title"/>
          </p:nvPr>
        </p:nvSpPr>
        <p:spPr>
          <a:xfrm>
            <a:off x="457200" y="73673"/>
            <a:ext cx="8229600" cy="69103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9.3.2  </a:t>
            </a:r>
            <a:r>
              <a:rPr lang="zh-CN" altLang="en-US" sz="3600" b="1" dirty="0">
                <a:solidFill>
                  <a:srgbClr val="C00000"/>
                </a:solidFill>
              </a:rPr>
              <a:t>二进制文件</a:t>
            </a:r>
          </a:p>
        </p:txBody>
      </p:sp>
    </p:spTree>
    <p:extLst>
      <p:ext uri="{BB962C8B-B14F-4D97-AF65-F5344CB8AC3E}">
        <p14:creationId xmlns:p14="http://schemas.microsoft.com/office/powerpoint/2010/main" val="134055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11560" y="8879"/>
            <a:ext cx="7772400"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9.1  C++ I/O</a:t>
            </a:r>
            <a:r>
              <a:rPr lang="zh-CN" altLang="en-US" sz="3600" b="1" dirty="0">
                <a:solidFill>
                  <a:srgbClr val="C00000"/>
                </a:solidFill>
              </a:rPr>
              <a:t>流及流类库</a:t>
            </a:r>
          </a:p>
        </p:txBody>
      </p:sp>
      <p:sp>
        <p:nvSpPr>
          <p:cNvPr id="155651" name="Rectangle 3"/>
          <p:cNvSpPr>
            <a:spLocks noGrp="1" noChangeArrowheads="1"/>
          </p:cNvSpPr>
          <p:nvPr>
            <p:ph type="body" idx="1"/>
          </p:nvPr>
        </p:nvSpPr>
        <p:spPr>
          <a:xfrm>
            <a:off x="178396" y="1105323"/>
            <a:ext cx="8787208" cy="1350083"/>
          </a:xfrm>
        </p:spPr>
        <p:txBody>
          <a:bodyPr/>
          <a:lstStyle/>
          <a:p>
            <a:pPr eaLnBrk="1" hangingPunct="1">
              <a:spcBef>
                <a:spcPts val="1200"/>
              </a:spcBef>
              <a:buFontTx/>
              <a:buNone/>
            </a:pPr>
            <a:r>
              <a:rPr lang="en-US" altLang="zh-CN" sz="2400" b="1" dirty="0">
                <a:solidFill>
                  <a:srgbClr val="0000CC"/>
                </a:solidFill>
              </a:rPr>
              <a:t>2. C++ I/O</a:t>
            </a:r>
            <a:r>
              <a:rPr lang="zh-CN" altLang="en-US" sz="2400" b="1" dirty="0">
                <a:solidFill>
                  <a:srgbClr val="0000CC"/>
                </a:solidFill>
              </a:rPr>
              <a:t>流类的继承结构</a:t>
            </a:r>
          </a:p>
          <a:p>
            <a:pPr eaLnBrk="1" hangingPunct="1">
              <a:spcBef>
                <a:spcPts val="1200"/>
              </a:spcBef>
              <a:buFontTx/>
              <a:buNone/>
            </a:pPr>
            <a:r>
              <a:rPr lang="en-US" altLang="zh-CN" sz="2200" b="1" dirty="0"/>
              <a:t>C++</a:t>
            </a:r>
            <a:r>
              <a:rPr lang="zh-CN" altLang="en-US" sz="2200" b="1" dirty="0"/>
              <a:t>建立了一个十分庞大的流类库来实现数据的输入</a:t>
            </a:r>
            <a:r>
              <a:rPr lang="en-US" altLang="zh-CN" sz="2200" b="1" dirty="0"/>
              <a:t>/</a:t>
            </a:r>
            <a:r>
              <a:rPr lang="zh-CN" altLang="en-US" sz="2200" b="1" dirty="0"/>
              <a:t>输出操作，其中的每个流类实现不同的功能，这些类通过继承组合在一起。</a:t>
            </a:r>
          </a:p>
        </p:txBody>
      </p:sp>
      <p:pic>
        <p:nvPicPr>
          <p:cNvPr id="155652" name="Picture 4" descr="b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478" y="2759689"/>
            <a:ext cx="7995120" cy="335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710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anim calcmode="lin" valueType="num">
                                      <p:cBhvr additive="base">
                                        <p:cTn id="7" dur="500" fill="hold"/>
                                        <p:tgtEl>
                                          <p:spTgt spid="155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155652"/>
                                        </p:tgtEl>
                                        <p:attrNameLst>
                                          <p:attrName>style.visibility</p:attrName>
                                        </p:attrNameLst>
                                      </p:cBhvr>
                                      <p:to>
                                        <p:strVal val="visible"/>
                                      </p:to>
                                    </p:set>
                                    <p:anim calcmode="lin" valueType="num">
                                      <p:cBhvr>
                                        <p:cTn id="13" dur="1000" fill="hold"/>
                                        <p:tgtEl>
                                          <p:spTgt spid="155652"/>
                                        </p:tgtEl>
                                        <p:attrNameLst>
                                          <p:attrName>ppt_w</p:attrName>
                                        </p:attrNameLst>
                                      </p:cBhvr>
                                      <p:tavLst>
                                        <p:tav tm="0">
                                          <p:val>
                                            <p:fltVal val="0"/>
                                          </p:val>
                                        </p:tav>
                                        <p:tav tm="100000">
                                          <p:val>
                                            <p:strVal val="#ppt_w"/>
                                          </p:val>
                                        </p:tav>
                                      </p:tavLst>
                                    </p:anim>
                                    <p:anim calcmode="lin" valueType="num">
                                      <p:cBhvr>
                                        <p:cTn id="14" dur="1000" fill="hold"/>
                                        <p:tgtEl>
                                          <p:spTgt spid="155652"/>
                                        </p:tgtEl>
                                        <p:attrNameLst>
                                          <p:attrName>ppt_h</p:attrName>
                                        </p:attrNameLst>
                                      </p:cBhvr>
                                      <p:tavLst>
                                        <p:tav tm="0">
                                          <p:val>
                                            <p:fltVal val="0"/>
                                          </p:val>
                                        </p:tav>
                                        <p:tav tm="100000">
                                          <p:val>
                                            <p:strVal val="#ppt_h"/>
                                          </p:val>
                                        </p:tav>
                                      </p:tavLst>
                                    </p:anim>
                                    <p:anim calcmode="lin" valueType="num">
                                      <p:cBhvr>
                                        <p:cTn id="15" dur="1000" fill="hold"/>
                                        <p:tgtEl>
                                          <p:spTgt spid="155652"/>
                                        </p:tgtEl>
                                        <p:attrNameLst>
                                          <p:attrName>style.rotation</p:attrName>
                                        </p:attrNameLst>
                                      </p:cBhvr>
                                      <p:tavLst>
                                        <p:tav tm="0">
                                          <p:val>
                                            <p:fltVal val="90"/>
                                          </p:val>
                                        </p:tav>
                                        <p:tav tm="100000">
                                          <p:val>
                                            <p:fltVal val="0"/>
                                          </p:val>
                                        </p:tav>
                                      </p:tavLst>
                                    </p:anim>
                                    <p:animEffect transition="in" filter="fade">
                                      <p:cBhvr>
                                        <p:cTn id="16" dur="1000"/>
                                        <p:tgtEl>
                                          <p:spTgt spid="155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5676" y="0"/>
            <a:ext cx="892899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buFontTx/>
              <a:buNone/>
            </a:pPr>
            <a:r>
              <a:rPr lang="en-US" altLang="zh-CN" sz="1600" b="1" kern="0" dirty="0"/>
              <a:t>void main(){</a:t>
            </a:r>
          </a:p>
          <a:p>
            <a:pPr eaLnBrk="1" hangingPunct="1">
              <a:lnSpc>
                <a:spcPct val="90000"/>
              </a:lnSpc>
              <a:buFontTx/>
              <a:buNone/>
            </a:pPr>
            <a:r>
              <a:rPr lang="en-US" altLang="zh-CN" sz="1600" b="1" kern="0" dirty="0"/>
              <a:t>    	vector&lt;Person&gt; </a:t>
            </a:r>
            <a:r>
              <a:rPr lang="en-US" altLang="zh-CN" sz="1600" b="1" kern="0" dirty="0" err="1"/>
              <a:t>p;vector</a:t>
            </a:r>
            <a:r>
              <a:rPr lang="en-US" altLang="zh-CN" sz="1600" b="1" kern="0" dirty="0"/>
              <a:t>&lt;Person&gt;::iterator </a:t>
            </a:r>
            <a:r>
              <a:rPr lang="en-US" altLang="zh-CN" sz="1600" b="1" kern="0" dirty="0" err="1"/>
              <a:t>pos</a:t>
            </a:r>
            <a:r>
              <a:rPr lang="en-US" altLang="zh-CN" sz="1600" b="1" kern="0" dirty="0"/>
              <a:t>;	</a:t>
            </a:r>
          </a:p>
          <a:p>
            <a:pPr eaLnBrk="1" hangingPunct="1">
              <a:lnSpc>
                <a:spcPct val="90000"/>
              </a:lnSpc>
              <a:buFontTx/>
              <a:buNone/>
            </a:pPr>
            <a:r>
              <a:rPr lang="en-US" altLang="zh-CN" sz="1600" b="1" kern="0" dirty="0"/>
              <a:t>	char ch;</a:t>
            </a:r>
          </a:p>
          <a:p>
            <a:pPr eaLnBrk="1" hangingPunct="1">
              <a:lnSpc>
                <a:spcPct val="90000"/>
              </a:lnSpc>
              <a:buFontTx/>
              <a:buNone/>
            </a:pPr>
            <a:r>
              <a:rPr lang="en-US" altLang="zh-CN" sz="1600" b="1" kern="0" dirty="0"/>
              <a:t>   	</a:t>
            </a:r>
            <a:r>
              <a:rPr lang="en-US" altLang="zh-CN" sz="1600" b="1" kern="0" dirty="0" err="1"/>
              <a:t>ofstream</a:t>
            </a:r>
            <a:r>
              <a:rPr lang="en-US" altLang="zh-CN" sz="1600" b="1" kern="0" dirty="0"/>
              <a:t> out("C:\\dk\\person.dat",ios::out|ios::app|ios::binary);</a:t>
            </a:r>
          </a:p>
          <a:p>
            <a:pPr eaLnBrk="1" hangingPunct="1">
              <a:lnSpc>
                <a:spcPct val="90000"/>
              </a:lnSpc>
              <a:buFontTx/>
              <a:buNone/>
            </a:pPr>
            <a:r>
              <a:rPr lang="en-US" altLang="zh-CN" sz="1600" b="1" kern="0" dirty="0"/>
              <a:t>	char Name[20],ID[18],</a:t>
            </a:r>
            <a:r>
              <a:rPr lang="en-US" altLang="zh-CN" sz="1600" b="1" kern="0" dirty="0" err="1"/>
              <a:t>Addr</a:t>
            </a:r>
            <a:r>
              <a:rPr lang="en-US" altLang="zh-CN" sz="1600" b="1" kern="0" dirty="0"/>
              <a:t>[20];</a:t>
            </a:r>
          </a:p>
          <a:p>
            <a:pPr eaLnBrk="1" hangingPunct="1">
              <a:lnSpc>
                <a:spcPct val="90000"/>
              </a:lnSpc>
              <a:buFontTx/>
              <a:buNone/>
            </a:pPr>
            <a:r>
              <a:rPr lang="en-US" altLang="zh-CN" sz="1600" b="1" kern="0" dirty="0"/>
              <a:t>    	</a:t>
            </a:r>
            <a:r>
              <a:rPr lang="en-US" altLang="zh-CN" sz="1600" b="1" kern="0" dirty="0" err="1"/>
              <a:t>int</a:t>
            </a:r>
            <a:r>
              <a:rPr lang="en-US" altLang="zh-CN" sz="1600" b="1" kern="0" dirty="0"/>
              <a:t> Age;</a:t>
            </a:r>
          </a:p>
          <a:p>
            <a:pPr eaLnBrk="1" hangingPunct="1">
              <a:lnSpc>
                <a:spcPct val="90000"/>
              </a:lnSpc>
              <a:buFontTx/>
              <a:buNone/>
            </a:pPr>
            <a:r>
              <a:rPr lang="en-US" altLang="zh-CN" sz="1600" b="1" kern="0" dirty="0"/>
              <a:t>    	</a:t>
            </a:r>
            <a:r>
              <a:rPr lang="en-US" altLang="zh-CN" sz="1600" b="1" kern="0" dirty="0" err="1"/>
              <a:t>cout</a:t>
            </a:r>
            <a:r>
              <a:rPr lang="en-US" altLang="zh-CN" sz="1600" b="1" kern="0" dirty="0"/>
              <a:t>&lt;&lt;"--------</a:t>
            </a:r>
            <a:r>
              <a:rPr lang="zh-CN" altLang="en-US" sz="1600" b="1" kern="0" dirty="0"/>
              <a:t>输入个人档案</a:t>
            </a:r>
            <a:r>
              <a:rPr lang="en-US" altLang="zh-CN" sz="1600" b="1" kern="0" dirty="0"/>
              <a:t>--------"&lt;&lt;</a:t>
            </a:r>
            <a:r>
              <a:rPr lang="en-US" altLang="zh-CN" sz="1600" b="1" kern="0" dirty="0" err="1"/>
              <a:t>endl</a:t>
            </a:r>
            <a:r>
              <a:rPr lang="en-US" altLang="zh-CN" sz="1600" b="1" kern="0" dirty="0"/>
              <a:t>&lt;&lt;</a:t>
            </a:r>
            <a:r>
              <a:rPr lang="en-US" altLang="zh-CN" sz="1600" b="1" kern="0" dirty="0" err="1"/>
              <a:t>endl</a:t>
            </a:r>
            <a:r>
              <a:rPr lang="en-US" altLang="zh-CN" sz="1600" b="1" kern="0" dirty="0"/>
              <a:t>;</a:t>
            </a:r>
          </a:p>
          <a:p>
            <a:pPr eaLnBrk="1" hangingPunct="1">
              <a:lnSpc>
                <a:spcPct val="80000"/>
              </a:lnSpc>
              <a:buFontTx/>
              <a:buNone/>
            </a:pPr>
            <a:r>
              <a:rPr lang="en-US" altLang="zh-CN" sz="1600" b="1" dirty="0"/>
              <a:t>	do{ 							</a:t>
            </a:r>
          </a:p>
          <a:p>
            <a:pPr eaLnBrk="1" hangingPunct="1">
              <a:lnSpc>
                <a:spcPct val="80000"/>
              </a:lnSpc>
              <a:buFontTx/>
              <a:buNone/>
            </a:pPr>
            <a:r>
              <a:rPr lang="en-US" altLang="zh-CN" sz="1600" b="1" dirty="0"/>
              <a:t>	 	 </a:t>
            </a:r>
            <a:r>
              <a:rPr lang="en-US" altLang="zh-CN" sz="1600" b="1" dirty="0" err="1"/>
              <a:t>cout</a:t>
            </a:r>
            <a:r>
              <a:rPr lang="en-US" altLang="zh-CN" sz="1600" b="1" dirty="0"/>
              <a:t>&lt;&lt;"</a:t>
            </a:r>
            <a:r>
              <a:rPr lang="zh-CN" altLang="en-US" sz="1600" b="1" dirty="0"/>
              <a:t>姓名：    </a:t>
            </a:r>
            <a:r>
              <a:rPr lang="en-US" altLang="zh-CN" sz="1600" b="1" dirty="0"/>
              <a:t>";        </a:t>
            </a:r>
            <a:r>
              <a:rPr lang="en-US" altLang="zh-CN" sz="1600" b="1" dirty="0" err="1"/>
              <a:t>cin</a:t>
            </a:r>
            <a:r>
              <a:rPr lang="en-US" altLang="zh-CN" sz="1600" b="1" dirty="0"/>
              <a:t>&gt;&gt;Name;</a:t>
            </a:r>
          </a:p>
          <a:p>
            <a:pPr eaLnBrk="1" hangingPunct="1">
              <a:lnSpc>
                <a:spcPct val="80000"/>
              </a:lnSpc>
              <a:buFontTx/>
              <a:buNone/>
            </a:pPr>
            <a:r>
              <a:rPr lang="en-US" altLang="zh-CN" sz="1600" b="1" dirty="0"/>
              <a:t>        	</a:t>
            </a:r>
            <a:r>
              <a:rPr lang="en-US" altLang="zh-CN" sz="1600" b="1" dirty="0" err="1"/>
              <a:t>cout</a:t>
            </a:r>
            <a:r>
              <a:rPr lang="en-US" altLang="zh-CN" sz="1600" b="1" dirty="0"/>
              <a:t>&lt;&lt;"</a:t>
            </a:r>
            <a:r>
              <a:rPr lang="zh-CN" altLang="en-US" sz="1600" b="1" dirty="0"/>
              <a:t>身份证号：</a:t>
            </a:r>
            <a:r>
              <a:rPr lang="en-US" altLang="zh-CN" sz="1600" b="1" dirty="0"/>
              <a:t>";        </a:t>
            </a:r>
            <a:r>
              <a:rPr lang="en-US" altLang="zh-CN" sz="1600" b="1" dirty="0" err="1"/>
              <a:t>cin</a:t>
            </a:r>
            <a:r>
              <a:rPr lang="en-US" altLang="zh-CN" sz="1600" b="1" dirty="0"/>
              <a:t>&gt;&gt;ID;</a:t>
            </a:r>
          </a:p>
          <a:p>
            <a:pPr eaLnBrk="1" hangingPunct="1">
              <a:lnSpc>
                <a:spcPct val="80000"/>
              </a:lnSpc>
              <a:buFontTx/>
              <a:buNone/>
            </a:pPr>
            <a:r>
              <a:rPr lang="en-US" altLang="zh-CN" sz="1600" b="1" dirty="0"/>
              <a:t>        	</a:t>
            </a:r>
            <a:r>
              <a:rPr lang="en-US" altLang="zh-CN" sz="1600" b="1" dirty="0" err="1"/>
              <a:t>cout</a:t>
            </a:r>
            <a:r>
              <a:rPr lang="en-US" altLang="zh-CN" sz="1600" b="1" dirty="0"/>
              <a:t>&lt;&lt;"</a:t>
            </a:r>
            <a:r>
              <a:rPr lang="zh-CN" altLang="en-US" sz="1600" b="1" dirty="0"/>
              <a:t>年龄：    </a:t>
            </a:r>
            <a:r>
              <a:rPr lang="en-US" altLang="zh-CN" sz="1600" b="1" dirty="0"/>
              <a:t>";        </a:t>
            </a:r>
            <a:r>
              <a:rPr lang="en-US" altLang="zh-CN" sz="1600" b="1" dirty="0" err="1"/>
              <a:t>cin</a:t>
            </a:r>
            <a:r>
              <a:rPr lang="en-US" altLang="zh-CN" sz="1600" b="1" dirty="0"/>
              <a:t>&gt;&gt;Age;</a:t>
            </a:r>
          </a:p>
          <a:p>
            <a:pPr eaLnBrk="1" hangingPunct="1">
              <a:lnSpc>
                <a:spcPct val="80000"/>
              </a:lnSpc>
              <a:buFontTx/>
              <a:buNone/>
            </a:pPr>
            <a:r>
              <a:rPr lang="en-US" altLang="zh-CN" sz="1600" b="1" dirty="0"/>
              <a:t>        	</a:t>
            </a:r>
            <a:r>
              <a:rPr lang="en-US" altLang="zh-CN" sz="1600" b="1" dirty="0" err="1"/>
              <a:t>cout</a:t>
            </a:r>
            <a:r>
              <a:rPr lang="en-US" altLang="zh-CN" sz="1600" b="1" dirty="0"/>
              <a:t>&lt;&lt;"</a:t>
            </a:r>
            <a:r>
              <a:rPr lang="zh-CN" altLang="en-US" sz="1600" b="1" dirty="0"/>
              <a:t>地址：    </a:t>
            </a:r>
            <a:r>
              <a:rPr lang="en-US" altLang="zh-CN" sz="1600" b="1" dirty="0"/>
              <a:t>";        </a:t>
            </a:r>
            <a:r>
              <a:rPr lang="en-US" altLang="zh-CN" sz="1600" b="1" dirty="0" err="1"/>
              <a:t>cin</a:t>
            </a:r>
            <a:r>
              <a:rPr lang="en-US" altLang="zh-CN" sz="1600" b="1" dirty="0"/>
              <a:t>&gt;&gt;</a:t>
            </a:r>
            <a:r>
              <a:rPr lang="en-US" altLang="zh-CN" sz="1600" b="1" dirty="0" err="1"/>
              <a:t>Addr</a:t>
            </a:r>
            <a:r>
              <a:rPr lang="en-US" altLang="zh-CN" sz="1600" b="1" dirty="0"/>
              <a:t>;</a:t>
            </a:r>
          </a:p>
          <a:p>
            <a:pPr eaLnBrk="1" hangingPunct="1">
              <a:lnSpc>
                <a:spcPct val="80000"/>
              </a:lnSpc>
              <a:buFontTx/>
              <a:buNone/>
            </a:pPr>
            <a:r>
              <a:rPr lang="en-US" altLang="zh-CN" sz="1600" b="1" dirty="0"/>
              <a:t>        	Person s1(</a:t>
            </a:r>
            <a:r>
              <a:rPr lang="en-US" altLang="zh-CN" sz="1600" b="1" dirty="0" err="1"/>
              <a:t>Name,ID,Age,Addr</a:t>
            </a:r>
            <a:r>
              <a:rPr lang="en-US" altLang="zh-CN" sz="1600" b="1" dirty="0"/>
              <a:t>);					        	</a:t>
            </a:r>
            <a:r>
              <a:rPr lang="en-US" altLang="zh-CN" sz="1600" b="1" dirty="0" err="1"/>
              <a:t>out.write</a:t>
            </a:r>
            <a:r>
              <a:rPr lang="en-US" altLang="zh-CN" sz="1600" b="1" dirty="0"/>
              <a:t>((char*)&amp;s1,sizeof(s1));				        	</a:t>
            </a:r>
            <a:r>
              <a:rPr lang="en-US" altLang="zh-CN" sz="1600" b="1" dirty="0" err="1"/>
              <a:t>cout</a:t>
            </a:r>
            <a:r>
              <a:rPr lang="en-US" altLang="zh-CN" sz="1600" b="1" dirty="0"/>
              <a:t>&lt;&lt;"Enter another person (y/n)?";</a:t>
            </a:r>
            <a:r>
              <a:rPr lang="en-US" altLang="zh-CN" sz="1600" b="1" dirty="0" err="1"/>
              <a:t>cin</a:t>
            </a:r>
            <a:r>
              <a:rPr lang="en-US" altLang="zh-CN" sz="1600" b="1" dirty="0"/>
              <a:t>&gt;&gt;ch;</a:t>
            </a:r>
          </a:p>
          <a:p>
            <a:pPr eaLnBrk="1" hangingPunct="1">
              <a:lnSpc>
                <a:spcPct val="80000"/>
              </a:lnSpc>
              <a:buFontTx/>
              <a:buNone/>
            </a:pPr>
            <a:r>
              <a:rPr lang="en-US" altLang="zh-CN" sz="1600" b="1" dirty="0"/>
              <a:t>   	 } while(ch=='y');							    </a:t>
            </a:r>
            <a:r>
              <a:rPr lang="en-US" altLang="zh-CN" sz="1600" b="1" dirty="0" err="1"/>
              <a:t>out.close</a:t>
            </a:r>
            <a:r>
              <a:rPr lang="en-US" altLang="zh-CN" sz="1600" b="1" dirty="0"/>
              <a:t>();							    </a:t>
            </a:r>
          </a:p>
          <a:p>
            <a:pPr eaLnBrk="1" hangingPunct="1">
              <a:lnSpc>
                <a:spcPct val="80000"/>
              </a:lnSpc>
              <a:buFontTx/>
              <a:buNone/>
            </a:pPr>
            <a:r>
              <a:rPr lang="en-US" altLang="zh-CN" sz="1600" b="1" dirty="0"/>
              <a:t>	</a:t>
            </a:r>
            <a:r>
              <a:rPr lang="en-US" altLang="zh-CN" sz="1600" b="1" dirty="0" err="1"/>
              <a:t>ifstream</a:t>
            </a:r>
            <a:r>
              <a:rPr lang="en-US" altLang="zh-CN" sz="1600" b="1" dirty="0"/>
              <a:t> in("C:\\dk\\person.dat",ios::in|ios::binary);	//L9</a:t>
            </a:r>
          </a:p>
          <a:p>
            <a:pPr eaLnBrk="1" hangingPunct="1">
              <a:lnSpc>
                <a:spcPct val="80000"/>
              </a:lnSpc>
              <a:buFontTx/>
              <a:buNone/>
            </a:pPr>
            <a:r>
              <a:rPr lang="en-US" altLang="zh-CN" sz="1600" b="1" dirty="0"/>
              <a:t>    	Person s1;</a:t>
            </a:r>
          </a:p>
          <a:p>
            <a:pPr eaLnBrk="1" hangingPunct="1">
              <a:lnSpc>
                <a:spcPct val="80000"/>
              </a:lnSpc>
              <a:buFontTx/>
              <a:buNone/>
            </a:pPr>
            <a:r>
              <a:rPr lang="en-US" altLang="zh-CN" sz="1600" b="1" dirty="0"/>
              <a:t>    	</a:t>
            </a:r>
            <a:r>
              <a:rPr lang="en-US" altLang="zh-CN" sz="1600" b="1" dirty="0" err="1"/>
              <a:t>in.read</a:t>
            </a:r>
            <a:r>
              <a:rPr lang="en-US" altLang="zh-CN" sz="1600" b="1" dirty="0"/>
              <a:t>((char*)&amp;s1,sizeof(s1));						    while(!</a:t>
            </a:r>
            <a:r>
              <a:rPr lang="en-US" altLang="zh-CN" sz="1600" b="1" dirty="0" err="1"/>
              <a:t>in.eof</a:t>
            </a:r>
            <a:r>
              <a:rPr lang="en-US" altLang="zh-CN" sz="1600" b="1" dirty="0"/>
              <a:t>()){							        	</a:t>
            </a:r>
            <a:r>
              <a:rPr lang="en-US" altLang="zh-CN" sz="1600" b="1" dirty="0" err="1"/>
              <a:t>p.push_back</a:t>
            </a:r>
            <a:r>
              <a:rPr lang="en-US" altLang="zh-CN" sz="1600" b="1" dirty="0"/>
              <a:t>(s1);							        	</a:t>
            </a:r>
            <a:r>
              <a:rPr lang="en-US" altLang="zh-CN" sz="1600" b="1" dirty="0" err="1"/>
              <a:t>in.read</a:t>
            </a:r>
            <a:r>
              <a:rPr lang="en-US" altLang="zh-CN" sz="1600" b="1" dirty="0"/>
              <a:t>((char*)&amp;s1,sizeof(s1));			</a:t>
            </a:r>
          </a:p>
          <a:p>
            <a:pPr eaLnBrk="1" hangingPunct="1">
              <a:lnSpc>
                <a:spcPct val="80000"/>
              </a:lnSpc>
              <a:buFontTx/>
              <a:buNone/>
            </a:pPr>
            <a:r>
              <a:rPr lang="en-US" altLang="zh-CN" sz="1600" b="1" dirty="0"/>
              <a:t>     }								 </a:t>
            </a:r>
          </a:p>
          <a:p>
            <a:pPr eaLnBrk="1" hangingPunct="1">
              <a:lnSpc>
                <a:spcPct val="80000"/>
              </a:lnSpc>
              <a:buFontTx/>
              <a:buNone/>
            </a:pPr>
            <a:r>
              <a:rPr lang="en-US" altLang="zh-CN" sz="1600" b="1" dirty="0"/>
              <a:t>	</a:t>
            </a:r>
            <a:r>
              <a:rPr lang="en-US" altLang="zh-CN" sz="1600" b="1" dirty="0" err="1"/>
              <a:t>cout</a:t>
            </a:r>
            <a:r>
              <a:rPr lang="en-US" altLang="zh-CN" sz="1600" b="1" dirty="0"/>
              <a:t>&lt;&lt;"\n---------</a:t>
            </a:r>
            <a:r>
              <a:rPr lang="zh-CN" altLang="en-US" sz="1600" b="1" dirty="0"/>
              <a:t>从文件中读出的数据</a:t>
            </a:r>
            <a:r>
              <a:rPr lang="en-US" altLang="zh-CN" sz="1600" b="1" dirty="0"/>
              <a:t>--------"&lt;&lt;</a:t>
            </a:r>
            <a:r>
              <a:rPr lang="en-US" altLang="zh-CN" sz="1600" b="1" dirty="0" err="1"/>
              <a:t>endl</a:t>
            </a:r>
            <a:r>
              <a:rPr lang="en-US" altLang="zh-CN" sz="1600" b="1" dirty="0"/>
              <a:t>&lt;&lt;</a:t>
            </a:r>
            <a:r>
              <a:rPr lang="en-US" altLang="zh-CN" sz="1600" b="1" dirty="0" err="1"/>
              <a:t>endl</a:t>
            </a:r>
            <a:r>
              <a:rPr lang="en-US" altLang="zh-CN" sz="1600" b="1" dirty="0"/>
              <a:t>;//L15</a:t>
            </a:r>
          </a:p>
          <a:p>
            <a:pPr eaLnBrk="1" hangingPunct="1">
              <a:lnSpc>
                <a:spcPct val="80000"/>
              </a:lnSpc>
              <a:buFontTx/>
              <a:buNone/>
            </a:pPr>
            <a:r>
              <a:rPr lang="en-US" altLang="zh-CN" sz="1600" b="1" dirty="0"/>
              <a:t>    	</a:t>
            </a:r>
            <a:r>
              <a:rPr lang="en-US" altLang="zh-CN" sz="1600" b="1" dirty="0" err="1"/>
              <a:t>pos</a:t>
            </a:r>
            <a:r>
              <a:rPr lang="en-US" altLang="zh-CN" sz="1600" b="1" dirty="0"/>
              <a:t>=</a:t>
            </a:r>
            <a:r>
              <a:rPr lang="en-US" altLang="zh-CN" sz="1600" b="1" dirty="0" err="1"/>
              <a:t>p.begin</a:t>
            </a:r>
            <a:r>
              <a:rPr lang="en-US" altLang="zh-CN" sz="1600" b="1" dirty="0"/>
              <a:t>();							    for(</a:t>
            </a:r>
            <a:r>
              <a:rPr lang="en-US" altLang="zh-CN" sz="1600" b="1" dirty="0" err="1"/>
              <a:t>pos</a:t>
            </a:r>
            <a:r>
              <a:rPr lang="en-US" altLang="zh-CN" sz="1600" b="1" dirty="0"/>
              <a:t>=</a:t>
            </a:r>
            <a:r>
              <a:rPr lang="en-US" altLang="zh-CN" sz="1600" b="1" dirty="0" err="1"/>
              <a:t>p.begin</a:t>
            </a:r>
            <a:r>
              <a:rPr lang="en-US" altLang="zh-CN" sz="1600" b="1" dirty="0"/>
              <a:t>();</a:t>
            </a:r>
            <a:r>
              <a:rPr lang="en-US" altLang="zh-CN" sz="1600" b="1" dirty="0" err="1"/>
              <a:t>pos</a:t>
            </a:r>
            <a:r>
              <a:rPr lang="en-US" altLang="zh-CN" sz="1600" b="1" dirty="0"/>
              <a:t>!=</a:t>
            </a:r>
            <a:r>
              <a:rPr lang="en-US" altLang="zh-CN" sz="1600" b="1" dirty="0" err="1"/>
              <a:t>p.end</a:t>
            </a:r>
            <a:r>
              <a:rPr lang="en-US" altLang="zh-CN" sz="1600" b="1" dirty="0"/>
              <a:t>();</a:t>
            </a:r>
            <a:r>
              <a:rPr lang="en-US" altLang="zh-CN" sz="1600" b="1" dirty="0" err="1"/>
              <a:t>pos</a:t>
            </a:r>
            <a:r>
              <a:rPr lang="en-US" altLang="zh-CN" sz="1600" b="1" dirty="0"/>
              <a:t>++)				        	(*</a:t>
            </a:r>
            <a:r>
              <a:rPr lang="en-US" altLang="zh-CN" sz="1600" b="1" dirty="0" err="1"/>
              <a:t>pos</a:t>
            </a:r>
            <a:r>
              <a:rPr lang="en-US" altLang="zh-CN" sz="1600" b="1" dirty="0"/>
              <a:t>).display();						</a:t>
            </a:r>
          </a:p>
          <a:p>
            <a:pPr eaLnBrk="1" hangingPunct="1">
              <a:lnSpc>
                <a:spcPct val="80000"/>
              </a:lnSpc>
              <a:buFontTx/>
              <a:buNone/>
            </a:pPr>
            <a:r>
              <a:rPr lang="en-US" altLang="zh-CN" sz="1600" b="1" dirty="0"/>
              <a:t>}</a:t>
            </a:r>
            <a:endParaRPr lang="zh-CN" altLang="en-US" sz="1600" b="1" dirty="0"/>
          </a:p>
          <a:p>
            <a:pPr eaLnBrk="1" hangingPunct="1">
              <a:lnSpc>
                <a:spcPct val="90000"/>
              </a:lnSpc>
              <a:buFontTx/>
              <a:buNone/>
            </a:pPr>
            <a:endParaRPr lang="zh-CN" altLang="en-US" sz="1600" kern="0" dirty="0"/>
          </a:p>
        </p:txBody>
      </p:sp>
    </p:spTree>
    <p:extLst>
      <p:ext uri="{BB962C8B-B14F-4D97-AF65-F5344CB8AC3E}">
        <p14:creationId xmlns:p14="http://schemas.microsoft.com/office/powerpoint/2010/main" val="4049951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7544" y="116632"/>
            <a:ext cx="7772400" cy="64837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9.3.3  </a:t>
            </a:r>
            <a:r>
              <a:rPr lang="zh-CN" altLang="en-US" sz="3600" b="1" dirty="0">
                <a:solidFill>
                  <a:srgbClr val="C00000"/>
                </a:solidFill>
              </a:rPr>
              <a:t>随机文件</a:t>
            </a:r>
          </a:p>
        </p:txBody>
      </p:sp>
      <p:sp>
        <p:nvSpPr>
          <p:cNvPr id="195587" name="Rectangle 3"/>
          <p:cNvSpPr>
            <a:spLocks noGrp="1" noChangeArrowheads="1"/>
          </p:cNvSpPr>
          <p:nvPr>
            <p:ph type="body" idx="1"/>
          </p:nvPr>
        </p:nvSpPr>
        <p:spPr>
          <a:xfrm>
            <a:off x="141276" y="1124744"/>
            <a:ext cx="8751204" cy="4752528"/>
          </a:xfrm>
        </p:spPr>
        <p:txBody>
          <a:bodyPr/>
          <a:lstStyle/>
          <a:p>
            <a:pPr eaLnBrk="1" hangingPunct="1">
              <a:spcBef>
                <a:spcPts val="1200"/>
              </a:spcBef>
              <a:buFontTx/>
              <a:buNone/>
            </a:pPr>
            <a:r>
              <a:rPr lang="en-US" altLang="zh-CN" sz="2800" b="1" dirty="0">
                <a:solidFill>
                  <a:srgbClr val="0000CC"/>
                </a:solidFill>
              </a:rPr>
              <a:t>1</a:t>
            </a:r>
            <a:r>
              <a:rPr lang="zh-CN" altLang="en-US" sz="2800" b="1" dirty="0">
                <a:solidFill>
                  <a:srgbClr val="0000CC"/>
                </a:solidFill>
              </a:rPr>
              <a:t>、顺序文件与随机文件</a:t>
            </a:r>
          </a:p>
          <a:p>
            <a:pPr lvl="1" eaLnBrk="1" hangingPunct="1">
              <a:spcBef>
                <a:spcPts val="1200"/>
              </a:spcBef>
            </a:pPr>
            <a:r>
              <a:rPr lang="zh-CN" altLang="en-US" sz="2400" b="1" dirty="0"/>
              <a:t>顺序访问是指按照从前到后的顺序依次对文件进行读写操作，有些存储设备只支持顺序访问，如磁带。 </a:t>
            </a:r>
          </a:p>
          <a:p>
            <a:pPr lvl="1" eaLnBrk="1" hangingPunct="1">
              <a:spcBef>
                <a:spcPts val="1200"/>
              </a:spcBef>
            </a:pPr>
            <a:r>
              <a:rPr lang="zh-CN" altLang="en-US" sz="2400" b="1" dirty="0"/>
              <a:t>随机访问也称为直接访问，可以按任意次序对文件进行读写操作 </a:t>
            </a:r>
          </a:p>
          <a:p>
            <a:pPr eaLnBrk="1" hangingPunct="1">
              <a:spcBef>
                <a:spcPts val="1200"/>
              </a:spcBef>
              <a:buFontTx/>
              <a:buNone/>
            </a:pPr>
            <a:r>
              <a:rPr lang="en-US" altLang="zh-CN" sz="2800" b="1" dirty="0">
                <a:solidFill>
                  <a:srgbClr val="0000CC"/>
                </a:solidFill>
              </a:rPr>
              <a:t>2</a:t>
            </a:r>
            <a:r>
              <a:rPr lang="zh-CN" altLang="en-US" sz="2800" b="1" dirty="0">
                <a:solidFill>
                  <a:srgbClr val="0000CC"/>
                </a:solidFill>
              </a:rPr>
              <a:t>、随机文件访问方式</a:t>
            </a:r>
          </a:p>
          <a:p>
            <a:pPr lvl="1" eaLnBrk="1" hangingPunct="1">
              <a:spcBef>
                <a:spcPts val="1200"/>
              </a:spcBef>
            </a:pPr>
            <a:r>
              <a:rPr lang="zh-CN" altLang="en-US" sz="2400" b="1" dirty="0"/>
              <a:t>对于随机文件，</a:t>
            </a:r>
            <a:r>
              <a:rPr lang="en-US" altLang="zh-CN" sz="2400" b="1" dirty="0"/>
              <a:t>C++</a:t>
            </a:r>
            <a:r>
              <a:rPr lang="zh-CN" altLang="en-US" sz="2400" b="1" dirty="0"/>
              <a:t>流类提供了一个操作它的的文件</a:t>
            </a:r>
            <a:r>
              <a:rPr lang="en-US" altLang="zh-CN" sz="2400" b="1" dirty="0">
                <a:latin typeface="Arial" panose="020B0604020202020204" pitchFamily="34" charset="0"/>
              </a:rPr>
              <a:t> </a:t>
            </a:r>
            <a:r>
              <a:rPr lang="zh-CN" altLang="en-US" sz="2400" b="1" dirty="0"/>
              <a:t>指针，该指针可在文件中移动，将它指向要读写的字节位置，然后从该位置读取或写入指定字节数的数据块，这样就实现了文件数据的随机访问。</a:t>
            </a:r>
          </a:p>
        </p:txBody>
      </p:sp>
    </p:spTree>
    <p:extLst>
      <p:ext uri="{BB962C8B-B14F-4D97-AF65-F5344CB8AC3E}">
        <p14:creationId xmlns:p14="http://schemas.microsoft.com/office/powerpoint/2010/main" val="1675409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 calcmode="lin" valueType="num">
                                      <p:cBhvr additive="base">
                                        <p:cTn id="7" dur="500" fill="hold"/>
                                        <p:tgtEl>
                                          <p:spTgt spid="1955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5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 calcmode="lin" valueType="num">
                                      <p:cBhvr additive="base">
                                        <p:cTn id="13" dur="500" fill="hold"/>
                                        <p:tgtEl>
                                          <p:spTgt spid="1955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5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5587">
                                            <p:txEl>
                                              <p:pRg st="3" end="3"/>
                                            </p:txEl>
                                          </p:spTgt>
                                        </p:tgtEl>
                                        <p:attrNameLst>
                                          <p:attrName>style.visibility</p:attrName>
                                        </p:attrNameLst>
                                      </p:cBhvr>
                                      <p:to>
                                        <p:strVal val="visible"/>
                                      </p:to>
                                    </p:set>
                                    <p:anim calcmode="lin" valueType="num">
                                      <p:cBhvr additive="base">
                                        <p:cTn id="19" dur="500" fill="hold"/>
                                        <p:tgtEl>
                                          <p:spTgt spid="195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5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5587">
                                            <p:txEl>
                                              <p:pRg st="4" end="4"/>
                                            </p:txEl>
                                          </p:spTgt>
                                        </p:tgtEl>
                                        <p:attrNameLst>
                                          <p:attrName>style.visibility</p:attrName>
                                        </p:attrNameLst>
                                      </p:cBhvr>
                                      <p:to>
                                        <p:strVal val="visible"/>
                                      </p:to>
                                    </p:set>
                                    <p:anim calcmode="lin" valueType="num">
                                      <p:cBhvr additive="base">
                                        <p:cTn id="25" dur="500" fill="hold"/>
                                        <p:tgtEl>
                                          <p:spTgt spid="195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55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a:solidFill>
                  <a:srgbClr val="C00000"/>
                </a:solidFill>
              </a:rPr>
              <a:t>9.3.3  </a:t>
            </a:r>
            <a:r>
              <a:rPr lang="zh-CN" altLang="en-US" sz="3600" b="1">
                <a:solidFill>
                  <a:srgbClr val="C00000"/>
                </a:solidFill>
              </a:rPr>
              <a:t>随机文件</a:t>
            </a:r>
          </a:p>
        </p:txBody>
      </p:sp>
      <p:sp>
        <p:nvSpPr>
          <p:cNvPr id="196611" name="Rectangle 3"/>
          <p:cNvSpPr>
            <a:spLocks noGrp="1" noChangeArrowheads="1"/>
          </p:cNvSpPr>
          <p:nvPr>
            <p:ph type="body" idx="1"/>
          </p:nvPr>
        </p:nvSpPr>
        <p:spPr>
          <a:xfrm>
            <a:off x="260394" y="1005030"/>
            <a:ext cx="8623212" cy="5376298"/>
          </a:xfrm>
        </p:spPr>
        <p:txBody>
          <a:bodyPr/>
          <a:lstStyle/>
          <a:p>
            <a:pPr eaLnBrk="1" hangingPunct="1">
              <a:spcBef>
                <a:spcPts val="1200"/>
              </a:spcBef>
              <a:buFontTx/>
              <a:buNone/>
            </a:pPr>
            <a:r>
              <a:rPr lang="en-US" altLang="zh-CN" sz="2800" b="1" dirty="0">
                <a:solidFill>
                  <a:srgbClr val="0000CC"/>
                </a:solidFill>
              </a:rPr>
              <a:t>3</a:t>
            </a:r>
            <a:r>
              <a:rPr lang="zh-CN" altLang="en-US" sz="2800" b="1" dirty="0">
                <a:solidFill>
                  <a:srgbClr val="0000CC"/>
                </a:solidFill>
              </a:rPr>
              <a:t>、定位输入文件读指针的成员函数</a:t>
            </a:r>
          </a:p>
          <a:p>
            <a:pPr lvl="1" eaLnBrk="1" hangingPunct="1">
              <a:spcBef>
                <a:spcPts val="1200"/>
              </a:spcBef>
            </a:pPr>
            <a:r>
              <a:rPr lang="en-US" altLang="zh-CN" sz="2400" b="1" dirty="0" err="1"/>
              <a:t>istream</a:t>
            </a:r>
            <a:r>
              <a:rPr lang="en-US" altLang="zh-CN" sz="2400" b="1" dirty="0"/>
              <a:t>&amp; </a:t>
            </a:r>
            <a:r>
              <a:rPr lang="en-US" altLang="zh-CN" sz="2400" b="1" dirty="0" err="1"/>
              <a:t>seekg</a:t>
            </a:r>
            <a:r>
              <a:rPr lang="en-US" altLang="zh-CN" sz="2400" b="1" dirty="0"/>
              <a:t>(long </a:t>
            </a:r>
            <a:r>
              <a:rPr lang="en-US" altLang="zh-CN" sz="2400" b="1" dirty="0" err="1"/>
              <a:t>pos</a:t>
            </a:r>
            <a:r>
              <a:rPr lang="en-US" altLang="zh-CN" sz="2400" b="1" dirty="0"/>
              <a:t>);			</a:t>
            </a:r>
          </a:p>
          <a:p>
            <a:pPr lvl="1" eaLnBrk="1" hangingPunct="1">
              <a:spcBef>
                <a:spcPts val="1200"/>
              </a:spcBef>
            </a:pPr>
            <a:r>
              <a:rPr lang="en-US" altLang="zh-CN" sz="2400" b="1" dirty="0" err="1"/>
              <a:t>istream</a:t>
            </a:r>
            <a:r>
              <a:rPr lang="en-US" altLang="zh-CN" sz="2400" b="1" dirty="0"/>
              <a:t>&amp; </a:t>
            </a:r>
            <a:r>
              <a:rPr lang="en-US" altLang="zh-CN" sz="2400" b="1" dirty="0" err="1"/>
              <a:t>seekg</a:t>
            </a:r>
            <a:r>
              <a:rPr lang="en-US" altLang="zh-CN" sz="2400" b="1" dirty="0"/>
              <a:t>(long off, </a:t>
            </a:r>
            <a:r>
              <a:rPr lang="en-US" altLang="zh-CN" sz="2400" b="1" dirty="0" err="1"/>
              <a:t>dir</a:t>
            </a:r>
            <a:r>
              <a:rPr lang="en-US" altLang="zh-CN" sz="2400" b="1" dirty="0"/>
              <a:t>);			</a:t>
            </a:r>
          </a:p>
          <a:p>
            <a:pPr lvl="1" eaLnBrk="1" hangingPunct="1">
              <a:spcBef>
                <a:spcPts val="1200"/>
              </a:spcBef>
            </a:pPr>
            <a:r>
              <a:rPr lang="en-US" altLang="zh-CN" sz="2400" b="1" dirty="0"/>
              <a:t>long </a:t>
            </a:r>
            <a:r>
              <a:rPr lang="en-US" altLang="zh-CN" sz="2400" b="1" dirty="0" err="1"/>
              <a:t>tellg</a:t>
            </a:r>
            <a:r>
              <a:rPr lang="en-US" altLang="zh-CN" sz="2400" b="1" dirty="0"/>
              <a:t>(); </a:t>
            </a:r>
          </a:p>
          <a:p>
            <a:pPr eaLnBrk="1" hangingPunct="1">
              <a:spcBef>
                <a:spcPts val="1200"/>
              </a:spcBef>
              <a:buFontTx/>
              <a:buNone/>
            </a:pPr>
            <a:r>
              <a:rPr lang="en-US" altLang="zh-CN" sz="2800" b="1" dirty="0">
                <a:solidFill>
                  <a:srgbClr val="0000CC"/>
                </a:solidFill>
              </a:rPr>
              <a:t>4</a:t>
            </a:r>
            <a:r>
              <a:rPr lang="zh-CN" altLang="en-US" sz="2800" b="1" dirty="0">
                <a:solidFill>
                  <a:srgbClr val="0000CC"/>
                </a:solidFill>
              </a:rPr>
              <a:t>、定位输出文件写指针的成员函数</a:t>
            </a:r>
          </a:p>
          <a:p>
            <a:pPr lvl="1" eaLnBrk="1" hangingPunct="1">
              <a:spcBef>
                <a:spcPts val="1200"/>
              </a:spcBef>
            </a:pPr>
            <a:r>
              <a:rPr lang="en-US" altLang="zh-CN" sz="2400" b="1" dirty="0" err="1"/>
              <a:t>ostream</a:t>
            </a:r>
            <a:r>
              <a:rPr lang="en-US" altLang="zh-CN" sz="2400" b="1" dirty="0"/>
              <a:t>&amp; </a:t>
            </a:r>
            <a:r>
              <a:rPr lang="en-US" altLang="zh-CN" sz="2400" b="1" dirty="0" err="1"/>
              <a:t>seekp</a:t>
            </a:r>
            <a:r>
              <a:rPr lang="en-US" altLang="zh-CN" sz="2400" b="1" dirty="0"/>
              <a:t>(long </a:t>
            </a:r>
            <a:r>
              <a:rPr lang="en-US" altLang="zh-CN" sz="2400" b="1" dirty="0" err="1"/>
              <a:t>pos</a:t>
            </a:r>
            <a:r>
              <a:rPr lang="en-US" altLang="zh-CN" sz="2400" b="1" dirty="0"/>
              <a:t>);         </a:t>
            </a:r>
          </a:p>
          <a:p>
            <a:pPr lvl="1" eaLnBrk="1" hangingPunct="1">
              <a:spcBef>
                <a:spcPts val="1200"/>
              </a:spcBef>
            </a:pPr>
            <a:r>
              <a:rPr lang="en-US" altLang="zh-CN" sz="2400" b="1" dirty="0" err="1"/>
              <a:t>ostream</a:t>
            </a:r>
            <a:r>
              <a:rPr lang="en-US" altLang="zh-CN" sz="2400" b="1" dirty="0"/>
              <a:t>&amp; </a:t>
            </a:r>
            <a:r>
              <a:rPr lang="en-US" altLang="zh-CN" sz="2400" b="1" dirty="0" err="1"/>
              <a:t>seekp</a:t>
            </a:r>
            <a:r>
              <a:rPr lang="en-US" altLang="zh-CN" sz="2400" b="1" dirty="0"/>
              <a:t>(long off, </a:t>
            </a:r>
            <a:r>
              <a:rPr lang="en-US" altLang="zh-CN" sz="2400" b="1" dirty="0" err="1"/>
              <a:t>dir</a:t>
            </a:r>
            <a:r>
              <a:rPr lang="en-US" altLang="zh-CN" sz="2400" b="1" dirty="0"/>
              <a:t>);      </a:t>
            </a:r>
          </a:p>
          <a:p>
            <a:pPr lvl="1" eaLnBrk="1" hangingPunct="1">
              <a:spcBef>
                <a:spcPts val="1200"/>
              </a:spcBef>
            </a:pPr>
            <a:r>
              <a:rPr lang="en-US" altLang="zh-CN" sz="2400" b="1" dirty="0"/>
              <a:t>long </a:t>
            </a:r>
            <a:r>
              <a:rPr lang="en-US" altLang="zh-CN" sz="2400" b="1" dirty="0" err="1"/>
              <a:t>tellp</a:t>
            </a:r>
            <a:r>
              <a:rPr lang="en-US" altLang="zh-CN" sz="2400" b="1" dirty="0"/>
              <a:t>(); </a:t>
            </a:r>
            <a:endParaRPr lang="en-US" altLang="zh-CN" sz="2400" b="1" dirty="0" smtClean="0"/>
          </a:p>
          <a:p>
            <a:pPr lvl="1" eaLnBrk="1" hangingPunct="1">
              <a:spcBef>
                <a:spcPts val="1200"/>
              </a:spcBef>
            </a:pPr>
            <a:r>
              <a:rPr lang="zh-CN" altLang="en-US" sz="2400" b="1" dirty="0" smtClean="0"/>
              <a:t>相对定位</a:t>
            </a:r>
            <a:r>
              <a:rPr lang="en-US" altLang="zh-CN" sz="2400" b="1" dirty="0" err="1" smtClean="0"/>
              <a:t>dir</a:t>
            </a:r>
            <a:r>
              <a:rPr lang="zh-CN" altLang="en-US" sz="2400" b="1" dirty="0" smtClean="0"/>
              <a:t>取值：</a:t>
            </a:r>
            <a:endParaRPr lang="en-US" altLang="zh-CN" sz="2000" b="1" dirty="0"/>
          </a:p>
          <a:p>
            <a:pPr lvl="2" eaLnBrk="1" hangingPunct="1">
              <a:spcBef>
                <a:spcPts val="1200"/>
              </a:spcBef>
            </a:pPr>
            <a:r>
              <a:rPr lang="en-US" altLang="zh-CN" sz="1600" b="1" dirty="0" err="1"/>
              <a:t>i</a:t>
            </a:r>
            <a:r>
              <a:rPr lang="en-US" altLang="zh-CN" sz="1600" b="1" dirty="0" err="1" smtClean="0"/>
              <a:t>os</a:t>
            </a:r>
            <a:r>
              <a:rPr lang="en-US" altLang="zh-CN" sz="1600" b="1" dirty="0" smtClean="0"/>
              <a:t>::cur</a:t>
            </a:r>
            <a:r>
              <a:rPr lang="zh-CN" altLang="en-US" sz="1600" b="1" dirty="0" smtClean="0"/>
              <a:t>当前指针位置，</a:t>
            </a:r>
            <a:r>
              <a:rPr lang="en-US" altLang="zh-CN" sz="1600" b="1" dirty="0" err="1" smtClean="0"/>
              <a:t>ios</a:t>
            </a:r>
            <a:r>
              <a:rPr lang="en-US" altLang="zh-CN" sz="1600" b="1" dirty="0" smtClean="0"/>
              <a:t>::beg</a:t>
            </a:r>
            <a:r>
              <a:rPr lang="zh-CN" altLang="en-US" sz="1600" b="1" dirty="0" smtClean="0"/>
              <a:t>文件开始位置，</a:t>
            </a:r>
            <a:r>
              <a:rPr lang="en-US" altLang="zh-CN" sz="1600" b="1" dirty="0" err="1" smtClean="0"/>
              <a:t>ios</a:t>
            </a:r>
            <a:r>
              <a:rPr lang="en-US" altLang="zh-CN" sz="1600" b="1" dirty="0" smtClean="0"/>
              <a:t>::end</a:t>
            </a:r>
            <a:r>
              <a:rPr lang="zh-CN" altLang="en-US" sz="1600" b="1" dirty="0" smtClean="0"/>
              <a:t>文件结束位置</a:t>
            </a:r>
            <a:endParaRPr lang="en-US" altLang="zh-CN" sz="2000" b="1" dirty="0" smtClean="0"/>
          </a:p>
        </p:txBody>
      </p:sp>
    </p:spTree>
    <p:extLst>
      <p:ext uri="{BB962C8B-B14F-4D97-AF65-F5344CB8AC3E}">
        <p14:creationId xmlns:p14="http://schemas.microsoft.com/office/powerpoint/2010/main" val="2185493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611">
                                            <p:txEl>
                                              <p:pRg st="4" end="4"/>
                                            </p:txEl>
                                          </p:spTgt>
                                        </p:tgtEl>
                                        <p:attrNameLst>
                                          <p:attrName>style.visibility</p:attrName>
                                        </p:attrNameLst>
                                      </p:cBhvr>
                                      <p:to>
                                        <p:strVal val="visible"/>
                                      </p:to>
                                    </p:set>
                                    <p:anim calcmode="lin" valueType="num">
                                      <p:cBhvr additive="base">
                                        <p:cTn id="7" dur="500" fill="hold"/>
                                        <p:tgtEl>
                                          <p:spTgt spid="1966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6611">
                                            <p:txEl>
                                              <p:pRg st="5" end="5"/>
                                            </p:txEl>
                                          </p:spTgt>
                                        </p:tgtEl>
                                        <p:attrNameLst>
                                          <p:attrName>style.visibility</p:attrName>
                                        </p:attrNameLst>
                                      </p:cBhvr>
                                      <p:to>
                                        <p:strVal val="visible"/>
                                      </p:to>
                                    </p:set>
                                    <p:anim calcmode="lin" valueType="num">
                                      <p:cBhvr additive="base">
                                        <p:cTn id="13" dur="500" fill="hold"/>
                                        <p:tgtEl>
                                          <p:spTgt spid="19661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611">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6611">
                                            <p:txEl>
                                              <p:pRg st="6" end="6"/>
                                            </p:txEl>
                                          </p:spTgt>
                                        </p:tgtEl>
                                        <p:attrNameLst>
                                          <p:attrName>style.visibility</p:attrName>
                                        </p:attrNameLst>
                                      </p:cBhvr>
                                      <p:to>
                                        <p:strVal val="visible"/>
                                      </p:to>
                                    </p:set>
                                    <p:anim calcmode="lin" valueType="num">
                                      <p:cBhvr additive="base">
                                        <p:cTn id="17" dur="500" fill="hold"/>
                                        <p:tgtEl>
                                          <p:spTgt spid="1966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661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6611">
                                            <p:txEl>
                                              <p:pRg st="7" end="7"/>
                                            </p:txEl>
                                          </p:spTgt>
                                        </p:tgtEl>
                                        <p:attrNameLst>
                                          <p:attrName>style.visibility</p:attrName>
                                        </p:attrNameLst>
                                      </p:cBhvr>
                                      <p:to>
                                        <p:strVal val="visible"/>
                                      </p:to>
                                    </p:set>
                                    <p:anim calcmode="lin" valueType="num">
                                      <p:cBhvr additive="base">
                                        <p:cTn id="21" dur="500" fill="hold"/>
                                        <p:tgtEl>
                                          <p:spTgt spid="19661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661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6611">
                                            <p:txEl>
                                              <p:pRg st="8" end="8"/>
                                            </p:txEl>
                                          </p:spTgt>
                                        </p:tgtEl>
                                        <p:attrNameLst>
                                          <p:attrName>style.visibility</p:attrName>
                                        </p:attrNameLst>
                                      </p:cBhvr>
                                      <p:to>
                                        <p:strVal val="visible"/>
                                      </p:to>
                                    </p:set>
                                    <p:anim calcmode="lin" valueType="num">
                                      <p:cBhvr additive="base">
                                        <p:cTn id="25" dur="500" fill="hold"/>
                                        <p:tgtEl>
                                          <p:spTgt spid="1966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6611">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6611">
                                            <p:txEl>
                                              <p:pRg st="9" end="9"/>
                                            </p:txEl>
                                          </p:spTgt>
                                        </p:tgtEl>
                                        <p:attrNameLst>
                                          <p:attrName>style.visibility</p:attrName>
                                        </p:attrNameLst>
                                      </p:cBhvr>
                                      <p:to>
                                        <p:strVal val="visible"/>
                                      </p:to>
                                    </p:set>
                                    <p:anim calcmode="lin" valueType="num">
                                      <p:cBhvr additive="base">
                                        <p:cTn id="29" dur="500" fill="hold"/>
                                        <p:tgtEl>
                                          <p:spTgt spid="19661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66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79512" y="188640"/>
            <a:ext cx="8712968" cy="6669360"/>
          </a:xfrm>
        </p:spPr>
        <p:txBody>
          <a:bodyPr/>
          <a:lstStyle/>
          <a:p>
            <a:pPr eaLnBrk="1" hangingPunct="1">
              <a:lnSpc>
                <a:spcPct val="80000"/>
              </a:lnSpc>
              <a:buFontTx/>
              <a:buNone/>
            </a:pPr>
            <a:r>
              <a:rPr lang="en-US" altLang="zh-CN" sz="2200" b="1" dirty="0">
                <a:solidFill>
                  <a:srgbClr val="0000CC"/>
                </a:solidFill>
              </a:rPr>
              <a:t>【</a:t>
            </a:r>
            <a:r>
              <a:rPr lang="zh-CN" altLang="en-US" sz="2200" b="1" dirty="0">
                <a:solidFill>
                  <a:srgbClr val="0000CC"/>
                </a:solidFill>
              </a:rPr>
              <a:t>例</a:t>
            </a:r>
            <a:r>
              <a:rPr lang="en-US" altLang="zh-CN" sz="2200" b="1" dirty="0">
                <a:solidFill>
                  <a:srgbClr val="0000CC"/>
                </a:solidFill>
              </a:rPr>
              <a:t>9-9】  </a:t>
            </a:r>
            <a:r>
              <a:rPr lang="zh-CN" altLang="en-US" sz="2200" b="1" dirty="0">
                <a:solidFill>
                  <a:srgbClr val="0000CC"/>
                </a:solidFill>
              </a:rPr>
              <a:t>某雇员类</a:t>
            </a:r>
            <a:r>
              <a:rPr lang="en-US" altLang="zh-CN" sz="2200" b="1" dirty="0">
                <a:solidFill>
                  <a:srgbClr val="0000CC"/>
                </a:solidFill>
              </a:rPr>
              <a:t>Employee</a:t>
            </a:r>
            <a:r>
              <a:rPr lang="zh-CN" altLang="en-US" sz="2200" b="1" dirty="0">
                <a:solidFill>
                  <a:srgbClr val="0000CC"/>
                </a:solidFill>
              </a:rPr>
              <a:t>有编号、姓名、年龄、工资等数据成员。设计一个随机文件保存各雇员的各项数据。</a:t>
            </a:r>
          </a:p>
          <a:p>
            <a:pPr eaLnBrk="1" hangingPunct="1">
              <a:lnSpc>
                <a:spcPct val="80000"/>
              </a:lnSpc>
              <a:buFontTx/>
              <a:buNone/>
            </a:pPr>
            <a:endParaRPr lang="en-US" altLang="zh-CN" sz="1800" b="1" dirty="0"/>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#include &lt;string&gt;</a:t>
            </a:r>
          </a:p>
          <a:p>
            <a:pPr eaLnBrk="1" hangingPunct="1">
              <a:lnSpc>
                <a:spcPct val="80000"/>
              </a:lnSpc>
              <a:buFontTx/>
              <a:buNone/>
            </a:pPr>
            <a:r>
              <a:rPr lang="en-US" altLang="zh-CN" sz="1800" b="1" dirty="0"/>
              <a:t>#include &lt;</a:t>
            </a:r>
            <a:r>
              <a:rPr lang="en-US" altLang="zh-CN" sz="1800" b="1" dirty="0" err="1"/>
              <a:t>fstream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class Employee{</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number ,age;</a:t>
            </a:r>
          </a:p>
          <a:p>
            <a:pPr eaLnBrk="1" hangingPunct="1">
              <a:lnSpc>
                <a:spcPct val="80000"/>
              </a:lnSpc>
              <a:buFontTx/>
              <a:buNone/>
            </a:pPr>
            <a:r>
              <a:rPr lang="en-US" altLang="zh-CN" sz="1800" b="1" dirty="0"/>
              <a:t>    char name[20];</a:t>
            </a:r>
          </a:p>
          <a:p>
            <a:pPr eaLnBrk="1" hangingPunct="1">
              <a:lnSpc>
                <a:spcPct val="80000"/>
              </a:lnSpc>
              <a:buFontTx/>
              <a:buNone/>
            </a:pPr>
            <a:r>
              <a:rPr lang="en-US" altLang="zh-CN" sz="1800" b="1" dirty="0"/>
              <a:t>    double </a:t>
            </a:r>
            <a:r>
              <a:rPr lang="en-US" altLang="zh-CN" sz="1800" b="1" dirty="0" err="1"/>
              <a:t>sal</a:t>
            </a:r>
            <a:r>
              <a:rPr lang="en-US" altLang="zh-CN" sz="1800" b="1" dirty="0"/>
              <a:t>;</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Employee(){}</a:t>
            </a:r>
          </a:p>
          <a:p>
            <a:pPr eaLnBrk="1" hangingPunct="1">
              <a:lnSpc>
                <a:spcPct val="80000"/>
              </a:lnSpc>
              <a:buFontTx/>
              <a:buNone/>
            </a:pPr>
            <a:r>
              <a:rPr lang="en-US" altLang="zh-CN" sz="1800" b="1" dirty="0"/>
              <a:t>    Employee(</a:t>
            </a:r>
            <a:r>
              <a:rPr lang="en-US" altLang="zh-CN" sz="1800" b="1" dirty="0" err="1"/>
              <a:t>int</a:t>
            </a:r>
            <a:r>
              <a:rPr lang="en-US" altLang="zh-CN" sz="1800" b="1" dirty="0"/>
              <a:t> </a:t>
            </a:r>
            <a:r>
              <a:rPr lang="en-US" altLang="zh-CN" sz="1800" b="1" dirty="0" err="1"/>
              <a:t>num,char</a:t>
            </a:r>
            <a:r>
              <a:rPr lang="en-US" altLang="zh-CN" sz="1800" b="1" dirty="0"/>
              <a:t>* </a:t>
            </a:r>
            <a:r>
              <a:rPr lang="en-US" altLang="zh-CN" sz="1800" b="1" dirty="0" err="1"/>
              <a:t>Name,int</a:t>
            </a:r>
            <a:r>
              <a:rPr lang="en-US" altLang="zh-CN" sz="1800" b="1" dirty="0"/>
              <a:t> Age, double Salary){</a:t>
            </a:r>
          </a:p>
          <a:p>
            <a:pPr eaLnBrk="1" hangingPunct="1">
              <a:lnSpc>
                <a:spcPct val="80000"/>
              </a:lnSpc>
              <a:buFontTx/>
              <a:buNone/>
            </a:pPr>
            <a:r>
              <a:rPr lang="en-US" altLang="zh-CN" sz="1800" b="1" dirty="0"/>
              <a:t>        number=</a:t>
            </a:r>
            <a:r>
              <a:rPr lang="en-US" altLang="zh-CN" sz="1800" b="1" dirty="0" err="1"/>
              <a:t>num</a:t>
            </a:r>
            <a:r>
              <a:rPr lang="en-US" altLang="zh-CN" sz="1800" b="1" dirty="0"/>
              <a:t>;</a:t>
            </a:r>
          </a:p>
          <a:p>
            <a:pPr eaLnBrk="1" hangingPunct="1">
              <a:lnSpc>
                <a:spcPct val="80000"/>
              </a:lnSpc>
              <a:buFontTx/>
              <a:buNone/>
            </a:pPr>
            <a:r>
              <a:rPr lang="en-US" altLang="zh-CN" sz="1800" b="1" dirty="0"/>
              <a:t>        </a:t>
            </a:r>
            <a:r>
              <a:rPr lang="en-US" altLang="zh-CN" sz="1800" b="1" dirty="0" err="1"/>
              <a:t>strcpy</a:t>
            </a:r>
            <a:r>
              <a:rPr lang="en-US" altLang="zh-CN" sz="1800" b="1" dirty="0"/>
              <a:t>(</a:t>
            </a:r>
            <a:r>
              <a:rPr lang="en-US" altLang="zh-CN" sz="1800" b="1" dirty="0" err="1"/>
              <a:t>name,Name</a:t>
            </a:r>
            <a:r>
              <a:rPr lang="en-US" altLang="zh-CN" sz="1800" b="1" dirty="0"/>
              <a:t>);</a:t>
            </a:r>
          </a:p>
          <a:p>
            <a:pPr eaLnBrk="1" hangingPunct="1">
              <a:lnSpc>
                <a:spcPct val="80000"/>
              </a:lnSpc>
              <a:buFontTx/>
              <a:buNone/>
            </a:pPr>
            <a:r>
              <a:rPr lang="en-US" altLang="zh-CN" sz="1800" b="1" dirty="0"/>
              <a:t>        age=Age;</a:t>
            </a:r>
          </a:p>
          <a:p>
            <a:pPr eaLnBrk="1" hangingPunct="1">
              <a:lnSpc>
                <a:spcPct val="80000"/>
              </a:lnSpc>
              <a:buFontTx/>
              <a:buNone/>
            </a:pPr>
            <a:r>
              <a:rPr lang="en-US" altLang="zh-CN" sz="1800" b="1" dirty="0"/>
              <a:t>        </a:t>
            </a:r>
            <a:r>
              <a:rPr lang="en-US" altLang="zh-CN" sz="1800" b="1" dirty="0" err="1"/>
              <a:t>sal</a:t>
            </a:r>
            <a:r>
              <a:rPr lang="en-US" altLang="zh-CN" sz="1800" b="1" dirty="0"/>
              <a:t>=Salary;</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void display(){</a:t>
            </a:r>
          </a:p>
          <a:p>
            <a:pPr eaLnBrk="1" hangingPunct="1">
              <a:lnSpc>
                <a:spcPct val="80000"/>
              </a:lnSpc>
              <a:buFontTx/>
              <a:buNone/>
            </a:pPr>
            <a:r>
              <a:rPr lang="en-US" altLang="zh-CN" sz="1800" b="1" dirty="0"/>
              <a:t>        </a:t>
            </a:r>
            <a:r>
              <a:rPr lang="en-US" altLang="zh-CN" sz="1800" b="1" dirty="0" err="1"/>
              <a:t>cout</a:t>
            </a:r>
            <a:r>
              <a:rPr lang="en-US" altLang="zh-CN" sz="1800" b="1" dirty="0"/>
              <a:t>&lt;&lt;number&lt;&lt;"\t"&lt;&lt;name&lt;&lt;"\t"&lt;&lt;age&lt;&lt;"\t"&lt;&lt;</a:t>
            </a:r>
            <a:r>
              <a:rPr lang="en-US" altLang="zh-CN" sz="1800" b="1" dirty="0" err="1"/>
              <a:t>sal</a:t>
            </a:r>
            <a:r>
              <a:rPr lang="en-US" altLang="zh-CN" sz="1800" b="1" dirty="0"/>
              <a:t>&lt;&lt;</a:t>
            </a:r>
            <a:r>
              <a:rPr lang="en-US" altLang="zh-CN" sz="1800" b="1" dirty="0" err="1"/>
              <a:t>endl</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a:t>
            </a:r>
            <a:endParaRPr lang="zh-CN" altLang="en-US" sz="1800" b="1" dirty="0"/>
          </a:p>
        </p:txBody>
      </p:sp>
    </p:spTree>
    <p:extLst>
      <p:ext uri="{BB962C8B-B14F-4D97-AF65-F5344CB8AC3E}">
        <p14:creationId xmlns:p14="http://schemas.microsoft.com/office/powerpoint/2010/main" val="3235016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79512" y="980728"/>
            <a:ext cx="8748464" cy="5688632"/>
          </a:xfrm>
        </p:spPr>
        <p:txBody>
          <a:bodyPr/>
          <a:lstStyle/>
          <a:p>
            <a:pPr eaLnBrk="1" hangingPunct="1">
              <a:spcBef>
                <a:spcPts val="600"/>
              </a:spcBef>
              <a:buFontTx/>
              <a:buNone/>
            </a:pPr>
            <a:r>
              <a:rPr lang="en-US" altLang="zh-CN" sz="1800" b="1" dirty="0"/>
              <a:t>void main(){</a:t>
            </a:r>
          </a:p>
          <a:p>
            <a:pPr eaLnBrk="1" hangingPunct="1">
              <a:spcBef>
                <a:spcPts val="600"/>
              </a:spcBef>
              <a:buFontTx/>
              <a:buNone/>
            </a:pPr>
            <a:r>
              <a:rPr lang="en-US" altLang="zh-CN" sz="1800" b="1" dirty="0"/>
              <a:t>    </a:t>
            </a:r>
            <a:r>
              <a:rPr lang="en-US" altLang="zh-CN" sz="1800" b="1" dirty="0" err="1"/>
              <a:t>ofstream</a:t>
            </a:r>
            <a:r>
              <a:rPr lang="en-US" altLang="zh-CN" sz="1800" b="1" dirty="0"/>
              <a:t> out("Employee.</a:t>
            </a:r>
            <a:r>
              <a:rPr lang="en-US" altLang="zh-CN" sz="1800" b="1" dirty="0" err="1"/>
              <a:t>dat</a:t>
            </a:r>
            <a:r>
              <a:rPr lang="en-US" altLang="zh-CN" sz="1800" b="1" dirty="0"/>
              <a:t>",ios::</a:t>
            </a:r>
            <a:r>
              <a:rPr lang="en-US" altLang="zh-CN" sz="1800" b="1" dirty="0" err="1"/>
              <a:t>out|ios</a:t>
            </a:r>
            <a:r>
              <a:rPr lang="en-US" altLang="zh-CN" sz="1800" b="1" dirty="0"/>
              <a:t>::binary);	</a:t>
            </a:r>
            <a:r>
              <a:rPr lang="en-US" altLang="zh-CN" sz="1800" b="1" dirty="0">
                <a:solidFill>
                  <a:srgbClr val="FF0000"/>
                </a:solidFill>
              </a:rPr>
              <a:t>//</a:t>
            </a:r>
            <a:r>
              <a:rPr lang="zh-CN" altLang="en-US" sz="1800" b="1" dirty="0">
                <a:solidFill>
                  <a:srgbClr val="FF0000"/>
                </a:solidFill>
              </a:rPr>
              <a:t>定义随机输出文件</a:t>
            </a:r>
          </a:p>
          <a:p>
            <a:pPr eaLnBrk="1" hangingPunct="1">
              <a:spcBef>
                <a:spcPts val="600"/>
              </a:spcBef>
              <a:buFontTx/>
              <a:buNone/>
            </a:pPr>
            <a:r>
              <a:rPr lang="zh-CN" altLang="en-US" sz="1800" b="1" dirty="0"/>
              <a:t>    </a:t>
            </a:r>
            <a:r>
              <a:rPr lang="en-US" altLang="zh-CN" sz="1800" b="1" dirty="0"/>
              <a:t>Employee e1(1,"</a:t>
            </a:r>
            <a:r>
              <a:rPr lang="zh-CN" altLang="en-US" sz="1800" b="1" dirty="0"/>
              <a:t>张三</a:t>
            </a:r>
            <a:r>
              <a:rPr lang="en-US" altLang="zh-CN" sz="1800" b="1" dirty="0"/>
              <a:t>",23,2320);</a:t>
            </a:r>
          </a:p>
          <a:p>
            <a:pPr eaLnBrk="1" hangingPunct="1">
              <a:spcBef>
                <a:spcPts val="600"/>
              </a:spcBef>
              <a:buFontTx/>
              <a:buNone/>
            </a:pPr>
            <a:r>
              <a:rPr lang="en-US" altLang="zh-CN" sz="1800" b="1" dirty="0"/>
              <a:t>    Employee e2(2,"</a:t>
            </a:r>
            <a:r>
              <a:rPr lang="zh-CN" altLang="en-US" sz="1800" b="1" dirty="0"/>
              <a:t>李四</a:t>
            </a:r>
            <a:r>
              <a:rPr lang="en-US" altLang="zh-CN" sz="1800" b="1" dirty="0"/>
              <a:t>",32,3210);</a:t>
            </a:r>
          </a:p>
          <a:p>
            <a:pPr eaLnBrk="1" hangingPunct="1">
              <a:spcBef>
                <a:spcPts val="600"/>
              </a:spcBef>
              <a:buFontTx/>
              <a:buNone/>
            </a:pPr>
            <a:r>
              <a:rPr lang="en-US" altLang="zh-CN" sz="1800" b="1" dirty="0"/>
              <a:t>    Employee e3(3,"</a:t>
            </a:r>
            <a:r>
              <a:rPr lang="zh-CN" altLang="en-US" sz="1800" b="1" dirty="0"/>
              <a:t>王五</a:t>
            </a:r>
            <a:r>
              <a:rPr lang="en-US" altLang="zh-CN" sz="1800" b="1" dirty="0"/>
              <a:t>",34,2220);</a:t>
            </a:r>
          </a:p>
          <a:p>
            <a:pPr eaLnBrk="1" hangingPunct="1">
              <a:spcBef>
                <a:spcPts val="600"/>
              </a:spcBef>
              <a:buFontTx/>
              <a:buNone/>
            </a:pPr>
            <a:r>
              <a:rPr lang="en-US" altLang="zh-CN" sz="1800" b="1" dirty="0"/>
              <a:t>    Employee e4(4,"</a:t>
            </a:r>
            <a:r>
              <a:rPr lang="zh-CN" altLang="en-US" sz="1800" b="1" dirty="0"/>
              <a:t>刘六</a:t>
            </a:r>
            <a:r>
              <a:rPr lang="en-US" altLang="zh-CN" sz="1800" b="1" dirty="0"/>
              <a:t>",27,1220);</a:t>
            </a:r>
          </a:p>
          <a:p>
            <a:pPr eaLnBrk="1" hangingPunct="1">
              <a:spcBef>
                <a:spcPts val="600"/>
              </a:spcBef>
              <a:buFontTx/>
              <a:buNone/>
            </a:pPr>
            <a:r>
              <a:rPr lang="en-US" altLang="zh-CN" sz="1800" b="1" dirty="0"/>
              <a:t>    </a:t>
            </a:r>
            <a:r>
              <a:rPr lang="en-US" altLang="zh-CN" sz="1800" b="1" dirty="0" err="1"/>
              <a:t>out.write</a:t>
            </a:r>
            <a:r>
              <a:rPr lang="en-US" altLang="zh-CN" sz="1800" b="1" dirty="0"/>
              <a:t>((char*)&amp;e1,sizeof(e1));		</a:t>
            </a:r>
            <a:r>
              <a:rPr lang="en-US" altLang="zh-CN" sz="1800" b="1" dirty="0">
                <a:solidFill>
                  <a:srgbClr val="FF0000"/>
                </a:solidFill>
              </a:rPr>
              <a:t>//</a:t>
            </a:r>
            <a:r>
              <a:rPr lang="zh-CN" altLang="en-US" sz="1800" b="1" dirty="0">
                <a:solidFill>
                  <a:srgbClr val="FF0000"/>
                </a:solidFill>
              </a:rPr>
              <a:t>按</a:t>
            </a:r>
            <a:r>
              <a:rPr lang="en-US" altLang="zh-CN" sz="1800" b="1" dirty="0">
                <a:solidFill>
                  <a:srgbClr val="FF0000"/>
                </a:solidFill>
              </a:rPr>
              <a:t>e1,e2,e3,e4</a:t>
            </a:r>
            <a:r>
              <a:rPr lang="zh-CN" altLang="en-US" sz="1800" b="1" dirty="0">
                <a:solidFill>
                  <a:srgbClr val="FF0000"/>
                </a:solidFill>
              </a:rPr>
              <a:t>顺序写入文件</a:t>
            </a:r>
          </a:p>
          <a:p>
            <a:pPr eaLnBrk="1" hangingPunct="1">
              <a:spcBef>
                <a:spcPts val="600"/>
              </a:spcBef>
              <a:buFontTx/>
              <a:buNone/>
            </a:pPr>
            <a:r>
              <a:rPr lang="zh-CN" altLang="en-US" sz="1800" b="1" dirty="0"/>
              <a:t>    </a:t>
            </a:r>
            <a:r>
              <a:rPr lang="en-US" altLang="zh-CN" sz="1800" b="1" dirty="0" err="1"/>
              <a:t>out.write</a:t>
            </a:r>
            <a:r>
              <a:rPr lang="en-US" altLang="zh-CN" sz="1800" b="1" dirty="0"/>
              <a:t>((char*)&amp;e2,sizeof(e2));</a:t>
            </a:r>
          </a:p>
          <a:p>
            <a:pPr eaLnBrk="1" hangingPunct="1">
              <a:spcBef>
                <a:spcPts val="600"/>
              </a:spcBef>
              <a:buFontTx/>
              <a:buNone/>
            </a:pPr>
            <a:r>
              <a:rPr lang="en-US" altLang="zh-CN" sz="1800" b="1" dirty="0"/>
              <a:t>    </a:t>
            </a:r>
            <a:r>
              <a:rPr lang="en-US" altLang="zh-CN" sz="1800" b="1" dirty="0" err="1"/>
              <a:t>out.write</a:t>
            </a:r>
            <a:r>
              <a:rPr lang="en-US" altLang="zh-CN" sz="1800" b="1" dirty="0"/>
              <a:t>((char*)&amp;e3,sizeof(e3));</a:t>
            </a:r>
          </a:p>
          <a:p>
            <a:pPr eaLnBrk="1" hangingPunct="1">
              <a:spcBef>
                <a:spcPts val="600"/>
              </a:spcBef>
              <a:buFontTx/>
              <a:buNone/>
            </a:pPr>
            <a:r>
              <a:rPr lang="en-US" altLang="zh-CN" sz="1800" b="1" dirty="0"/>
              <a:t>    </a:t>
            </a:r>
            <a:r>
              <a:rPr lang="en-US" altLang="zh-CN" sz="1800" b="1" dirty="0" err="1"/>
              <a:t>out.write</a:t>
            </a:r>
            <a:r>
              <a:rPr lang="en-US" altLang="zh-CN" sz="1800" b="1" dirty="0"/>
              <a:t>((char*)&amp;e4,sizeof(e4));</a:t>
            </a:r>
          </a:p>
          <a:p>
            <a:pPr eaLnBrk="1" hangingPunct="1">
              <a:spcBef>
                <a:spcPts val="600"/>
              </a:spcBef>
              <a:buFontTx/>
              <a:buNone/>
            </a:pPr>
            <a:endParaRPr lang="en-US" altLang="zh-CN" sz="1800" b="1" dirty="0"/>
          </a:p>
          <a:p>
            <a:pPr eaLnBrk="1" hangingPunct="1">
              <a:spcBef>
                <a:spcPts val="600"/>
              </a:spcBef>
              <a:buFontTx/>
              <a:buNone/>
            </a:pPr>
            <a:r>
              <a:rPr lang="en-US" altLang="zh-CN" sz="1800" b="1" dirty="0"/>
              <a:t>     //</a:t>
            </a:r>
            <a:r>
              <a:rPr lang="zh-CN" altLang="en-US" sz="1800" b="1" dirty="0"/>
              <a:t>下面的代码将</a:t>
            </a:r>
            <a:r>
              <a:rPr lang="en-US" altLang="zh-CN" sz="1800" b="1" dirty="0"/>
              <a:t>e3</a:t>
            </a:r>
            <a:r>
              <a:rPr lang="zh-CN" altLang="en-US" sz="1800" b="1" dirty="0"/>
              <a:t>（即王五）的年龄改为</a:t>
            </a:r>
            <a:r>
              <a:rPr lang="en-US" altLang="zh-CN" sz="1800" b="1" dirty="0"/>
              <a:t>40</a:t>
            </a:r>
            <a:r>
              <a:rPr lang="zh-CN" altLang="en-US" sz="1800" b="1" dirty="0"/>
              <a:t>岁   </a:t>
            </a:r>
          </a:p>
          <a:p>
            <a:pPr eaLnBrk="1" hangingPunct="1">
              <a:spcBef>
                <a:spcPts val="600"/>
              </a:spcBef>
              <a:buFontTx/>
              <a:buNone/>
            </a:pPr>
            <a:r>
              <a:rPr lang="zh-CN" altLang="en-US" sz="1800" b="1" dirty="0"/>
              <a:t>    </a:t>
            </a:r>
            <a:r>
              <a:rPr lang="en-US" altLang="zh-CN" sz="1800" b="1" dirty="0"/>
              <a:t>Employee e5(3,"</a:t>
            </a:r>
            <a:r>
              <a:rPr lang="zh-CN" altLang="en-US" sz="1800" b="1" dirty="0"/>
              <a:t>王五</a:t>
            </a:r>
            <a:r>
              <a:rPr lang="en-US" altLang="zh-CN" sz="1800" b="1" dirty="0"/>
              <a:t>",40,2220);</a:t>
            </a:r>
          </a:p>
          <a:p>
            <a:pPr eaLnBrk="1" hangingPunct="1">
              <a:spcBef>
                <a:spcPts val="600"/>
              </a:spcBef>
              <a:buFontTx/>
              <a:buNone/>
            </a:pPr>
            <a:r>
              <a:rPr lang="en-US" altLang="zh-CN" sz="1800" b="1" dirty="0"/>
              <a:t>    </a:t>
            </a:r>
            <a:r>
              <a:rPr lang="en-US" altLang="zh-CN" sz="1800" b="1" dirty="0" err="1"/>
              <a:t>out.seekp</a:t>
            </a:r>
            <a:r>
              <a:rPr lang="en-US" altLang="zh-CN" sz="1800" b="1" dirty="0"/>
              <a:t>(2*</a:t>
            </a:r>
            <a:r>
              <a:rPr lang="en-US" altLang="zh-CN" sz="1800" b="1" dirty="0" err="1"/>
              <a:t>sizeof</a:t>
            </a:r>
            <a:r>
              <a:rPr lang="en-US" altLang="zh-CN" sz="1800" b="1" dirty="0"/>
              <a:t>(e1));		</a:t>
            </a:r>
            <a:r>
              <a:rPr lang="en-US" altLang="zh-CN" sz="1800" b="1" dirty="0">
                <a:solidFill>
                  <a:srgbClr val="FF0000"/>
                </a:solidFill>
              </a:rPr>
              <a:t>//</a:t>
            </a:r>
            <a:r>
              <a:rPr lang="zh-CN" altLang="en-US" sz="1800" b="1" dirty="0">
                <a:solidFill>
                  <a:srgbClr val="FF0000"/>
                </a:solidFill>
              </a:rPr>
              <a:t>指针定位到第</a:t>
            </a:r>
            <a:r>
              <a:rPr lang="en-US" altLang="zh-CN" sz="1800" b="1" dirty="0">
                <a:solidFill>
                  <a:srgbClr val="FF0000"/>
                </a:solidFill>
              </a:rPr>
              <a:t>3</a:t>
            </a:r>
            <a:r>
              <a:rPr lang="zh-CN" altLang="en-US" sz="1800" b="1" dirty="0">
                <a:solidFill>
                  <a:srgbClr val="FF0000"/>
                </a:solidFill>
              </a:rPr>
              <a:t>（起始为</a:t>
            </a:r>
            <a:r>
              <a:rPr lang="en-US" altLang="zh-CN" sz="1800" b="1" dirty="0">
                <a:solidFill>
                  <a:srgbClr val="FF0000"/>
                </a:solidFill>
              </a:rPr>
              <a:t>0</a:t>
            </a:r>
            <a:r>
              <a:rPr lang="zh-CN" altLang="en-US" sz="1800" b="1" dirty="0">
                <a:solidFill>
                  <a:srgbClr val="FF0000"/>
                </a:solidFill>
              </a:rPr>
              <a:t>）个数据块</a:t>
            </a:r>
          </a:p>
          <a:p>
            <a:pPr eaLnBrk="1" hangingPunct="1">
              <a:spcBef>
                <a:spcPts val="600"/>
              </a:spcBef>
              <a:buFontTx/>
              <a:buNone/>
            </a:pPr>
            <a:r>
              <a:rPr lang="zh-CN" altLang="en-US" sz="1800" b="1" dirty="0"/>
              <a:t>    </a:t>
            </a:r>
            <a:r>
              <a:rPr lang="en-US" altLang="zh-CN" sz="1800" b="1" dirty="0" err="1"/>
              <a:t>out.write</a:t>
            </a:r>
            <a:r>
              <a:rPr lang="en-US" altLang="zh-CN" sz="1800" b="1" dirty="0"/>
              <a:t>((char*)&amp;e5,sizeof(e5));	</a:t>
            </a:r>
            <a:r>
              <a:rPr lang="en-US" altLang="zh-CN" sz="1800" b="1" dirty="0">
                <a:solidFill>
                  <a:srgbClr val="FF0000"/>
                </a:solidFill>
              </a:rPr>
              <a:t>//</a:t>
            </a:r>
            <a:r>
              <a:rPr lang="zh-CN" altLang="en-US" sz="1800" b="1" dirty="0">
                <a:solidFill>
                  <a:srgbClr val="FF0000"/>
                </a:solidFill>
              </a:rPr>
              <a:t>将</a:t>
            </a:r>
            <a:r>
              <a:rPr lang="en-US" altLang="zh-CN" sz="1800" b="1" dirty="0">
                <a:solidFill>
                  <a:srgbClr val="FF0000"/>
                </a:solidFill>
              </a:rPr>
              <a:t>e5</a:t>
            </a:r>
            <a:r>
              <a:rPr lang="zh-CN" altLang="en-US" sz="1800" b="1" dirty="0">
                <a:solidFill>
                  <a:srgbClr val="FF0000"/>
                </a:solidFill>
              </a:rPr>
              <a:t>写到第</a:t>
            </a:r>
            <a:r>
              <a:rPr lang="en-US" altLang="zh-CN" sz="1800" b="1" dirty="0">
                <a:solidFill>
                  <a:srgbClr val="FF0000"/>
                </a:solidFill>
              </a:rPr>
              <a:t>3</a:t>
            </a:r>
            <a:r>
              <a:rPr lang="zh-CN" altLang="en-US" sz="1800" b="1" dirty="0">
                <a:solidFill>
                  <a:srgbClr val="FF0000"/>
                </a:solidFill>
              </a:rPr>
              <a:t>个数据块位置，覆盖</a:t>
            </a:r>
            <a:r>
              <a:rPr lang="en-US" altLang="zh-CN" sz="1800" b="1" dirty="0">
                <a:solidFill>
                  <a:srgbClr val="FF0000"/>
                </a:solidFill>
              </a:rPr>
              <a:t>e3</a:t>
            </a:r>
          </a:p>
          <a:p>
            <a:pPr eaLnBrk="1" hangingPunct="1">
              <a:spcBef>
                <a:spcPts val="600"/>
              </a:spcBef>
              <a:buFontTx/>
              <a:buNone/>
            </a:pPr>
            <a:r>
              <a:rPr lang="en-US" altLang="zh-CN" sz="1800" b="1" dirty="0"/>
              <a:t>    </a:t>
            </a:r>
            <a:r>
              <a:rPr lang="en-US" altLang="zh-CN" sz="1800" b="1" dirty="0" err="1"/>
              <a:t>out.close</a:t>
            </a:r>
            <a:r>
              <a:rPr lang="en-US" altLang="zh-CN" sz="1800" b="1" dirty="0"/>
              <a:t>();				</a:t>
            </a:r>
            <a:r>
              <a:rPr lang="en-US" altLang="zh-CN" sz="1800" b="1" dirty="0">
                <a:solidFill>
                  <a:srgbClr val="FF0000"/>
                </a:solidFill>
              </a:rPr>
              <a:t>//</a:t>
            </a:r>
            <a:r>
              <a:rPr lang="zh-CN" altLang="en-US" sz="1800" b="1" dirty="0">
                <a:solidFill>
                  <a:srgbClr val="FF0000"/>
                </a:solidFill>
              </a:rPr>
              <a:t>关闭文件</a:t>
            </a:r>
          </a:p>
        </p:txBody>
      </p:sp>
    </p:spTree>
    <p:extLst>
      <p:ext uri="{BB962C8B-B14F-4D97-AF65-F5344CB8AC3E}">
        <p14:creationId xmlns:p14="http://schemas.microsoft.com/office/powerpoint/2010/main" val="2740771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79512" y="1124744"/>
            <a:ext cx="8712968" cy="5400600"/>
          </a:xfrm>
        </p:spPr>
        <p:txBody>
          <a:bodyPr/>
          <a:lstStyle/>
          <a:p>
            <a:pPr eaLnBrk="1" hangingPunct="1">
              <a:spcBef>
                <a:spcPts val="600"/>
              </a:spcBef>
              <a:buFontTx/>
              <a:buNone/>
            </a:pPr>
            <a:r>
              <a:rPr lang="en-US" altLang="zh-CN" sz="1800" b="1" dirty="0"/>
              <a:t>	//</a:t>
            </a:r>
            <a:r>
              <a:rPr lang="zh-CN" altLang="en-US" sz="1800" b="1" dirty="0"/>
              <a:t>以二进制方式建立输入文件</a:t>
            </a:r>
          </a:p>
          <a:p>
            <a:pPr eaLnBrk="1" hangingPunct="1">
              <a:spcBef>
                <a:spcPts val="600"/>
              </a:spcBef>
              <a:buFontTx/>
              <a:buNone/>
            </a:pPr>
            <a:r>
              <a:rPr lang="zh-CN" altLang="en-US" sz="1800" b="1" dirty="0"/>
              <a:t>    </a:t>
            </a:r>
            <a:r>
              <a:rPr lang="en-US" altLang="zh-CN" sz="1800" b="1" dirty="0"/>
              <a:t>	</a:t>
            </a:r>
            <a:r>
              <a:rPr lang="en-US" altLang="zh-CN" sz="1800" b="1" dirty="0" err="1"/>
              <a:t>ifstream</a:t>
            </a:r>
            <a:r>
              <a:rPr lang="en-US" altLang="zh-CN" sz="1800" b="1" dirty="0"/>
              <a:t> in("Employee.</a:t>
            </a:r>
            <a:r>
              <a:rPr lang="en-US" altLang="zh-CN" sz="1800" b="1" dirty="0" err="1"/>
              <a:t>dat</a:t>
            </a:r>
            <a:r>
              <a:rPr lang="en-US" altLang="zh-CN" sz="1800" b="1" dirty="0"/>
              <a:t>",ios::</a:t>
            </a:r>
            <a:r>
              <a:rPr lang="en-US" altLang="zh-CN" sz="1800" b="1" dirty="0" err="1"/>
              <a:t>in|ios</a:t>
            </a:r>
            <a:r>
              <a:rPr lang="en-US" altLang="zh-CN" sz="1800" b="1" dirty="0"/>
              <a:t>::binary); </a:t>
            </a:r>
          </a:p>
          <a:p>
            <a:pPr eaLnBrk="1" hangingPunct="1">
              <a:spcBef>
                <a:spcPts val="600"/>
              </a:spcBef>
              <a:buFontTx/>
              <a:buNone/>
            </a:pPr>
            <a:r>
              <a:rPr lang="en-US" altLang="zh-CN" sz="1800" b="1" dirty="0"/>
              <a:t>    	Employee s1;	                               	</a:t>
            </a:r>
            <a:r>
              <a:rPr lang="en-US" altLang="zh-CN" sz="1800" b="1" dirty="0">
                <a:solidFill>
                  <a:srgbClr val="FF0000"/>
                </a:solidFill>
              </a:rPr>
              <a:t>//s1</a:t>
            </a:r>
            <a:r>
              <a:rPr lang="zh-CN" altLang="en-US" sz="1800" b="1" dirty="0">
                <a:solidFill>
                  <a:srgbClr val="FF0000"/>
                </a:solidFill>
              </a:rPr>
              <a:t>用于保存从文件中读出的数据</a:t>
            </a:r>
          </a:p>
          <a:p>
            <a:pPr eaLnBrk="1" hangingPunct="1">
              <a:spcBef>
                <a:spcPts val="600"/>
              </a:spcBef>
              <a:buFontTx/>
              <a:buNone/>
            </a:pPr>
            <a:r>
              <a:rPr lang="zh-CN" altLang="en-US" sz="1800" b="1" dirty="0"/>
              <a:t>    </a:t>
            </a:r>
            <a:r>
              <a:rPr lang="en-US" altLang="zh-CN" sz="1800" b="1" dirty="0"/>
              <a:t>	</a:t>
            </a:r>
            <a:r>
              <a:rPr lang="en-US" altLang="zh-CN" sz="1800" b="1" dirty="0" err="1"/>
              <a:t>cout</a:t>
            </a:r>
            <a:r>
              <a:rPr lang="en-US" altLang="zh-CN" sz="1800" b="1" dirty="0"/>
              <a:t>&lt;&lt;"\n-------</a:t>
            </a:r>
            <a:r>
              <a:rPr lang="zh-CN" altLang="en-US" sz="1800" b="1" dirty="0"/>
              <a:t>从文件中读出第</a:t>
            </a:r>
            <a:r>
              <a:rPr lang="en-US" altLang="zh-CN" sz="1800" b="1" dirty="0"/>
              <a:t>3</a:t>
            </a:r>
            <a:r>
              <a:rPr lang="zh-CN" altLang="en-US" sz="1800" b="1" dirty="0"/>
              <a:t>个人的数据</a:t>
            </a:r>
            <a:r>
              <a:rPr lang="en-US" altLang="zh-CN" sz="1800" b="1" dirty="0"/>
              <a:t>-----\n\n";</a:t>
            </a:r>
          </a:p>
          <a:p>
            <a:pPr eaLnBrk="1" hangingPunct="1">
              <a:spcBef>
                <a:spcPts val="600"/>
              </a:spcBef>
              <a:buFontTx/>
              <a:buNone/>
            </a:pPr>
            <a:r>
              <a:rPr lang="en-US" altLang="zh-CN" sz="1800" b="1" dirty="0"/>
              <a:t>    	</a:t>
            </a:r>
            <a:r>
              <a:rPr lang="en-US" altLang="zh-CN" sz="1800" b="1" dirty="0" err="1"/>
              <a:t>in.seekg</a:t>
            </a:r>
            <a:r>
              <a:rPr lang="en-US" altLang="zh-CN" sz="1800" b="1" dirty="0"/>
              <a:t>(2*(</a:t>
            </a:r>
            <a:r>
              <a:rPr lang="en-US" altLang="zh-CN" sz="1800" b="1" dirty="0" err="1"/>
              <a:t>sizeof</a:t>
            </a:r>
            <a:r>
              <a:rPr lang="en-US" altLang="zh-CN" sz="1800" b="1" dirty="0"/>
              <a:t>(s1)),ios::beg)        	</a:t>
            </a:r>
            <a:r>
              <a:rPr lang="en-US" altLang="zh-CN" sz="1800" b="1" dirty="0">
                <a:solidFill>
                  <a:srgbClr val="FF0000"/>
                </a:solidFill>
              </a:rPr>
              <a:t>//</a:t>
            </a:r>
            <a:r>
              <a:rPr lang="zh-CN" altLang="en-US" sz="1800" b="1" dirty="0">
                <a:solidFill>
                  <a:srgbClr val="FF0000"/>
                </a:solidFill>
              </a:rPr>
              <a:t>文件指针定位到第</a:t>
            </a:r>
            <a:r>
              <a:rPr lang="en-US" altLang="zh-CN" sz="1800" b="1" dirty="0">
                <a:solidFill>
                  <a:srgbClr val="FF0000"/>
                </a:solidFill>
              </a:rPr>
              <a:t>3</a:t>
            </a:r>
            <a:r>
              <a:rPr lang="zh-CN" altLang="en-US" sz="1800" b="1" dirty="0">
                <a:solidFill>
                  <a:srgbClr val="FF0000"/>
                </a:solidFill>
              </a:rPr>
              <a:t>个数据块</a:t>
            </a:r>
          </a:p>
          <a:p>
            <a:pPr eaLnBrk="1" hangingPunct="1">
              <a:spcBef>
                <a:spcPts val="600"/>
              </a:spcBef>
              <a:buFontTx/>
              <a:buNone/>
            </a:pPr>
            <a:r>
              <a:rPr lang="zh-CN" altLang="en-US" sz="1800" b="1" dirty="0"/>
              <a:t>    </a:t>
            </a:r>
            <a:r>
              <a:rPr lang="en-US" altLang="zh-CN" sz="1800" b="1" dirty="0"/>
              <a:t>	</a:t>
            </a:r>
            <a:r>
              <a:rPr lang="en-US" altLang="zh-CN" sz="1800" b="1" dirty="0" err="1"/>
              <a:t>in.read</a:t>
            </a:r>
            <a:r>
              <a:rPr lang="en-US" altLang="zh-CN" sz="1800" b="1" dirty="0"/>
              <a:t>((char*)&amp;s1,sizeof(s1));	       	</a:t>
            </a:r>
            <a:r>
              <a:rPr lang="en-US" altLang="zh-CN" sz="1800" b="1" dirty="0">
                <a:solidFill>
                  <a:srgbClr val="FF0000"/>
                </a:solidFill>
              </a:rPr>
              <a:t>//</a:t>
            </a:r>
            <a:r>
              <a:rPr lang="zh-CN" altLang="en-US" sz="1800" b="1" dirty="0">
                <a:solidFill>
                  <a:srgbClr val="FF0000"/>
                </a:solidFill>
              </a:rPr>
              <a:t>读出第</a:t>
            </a:r>
            <a:r>
              <a:rPr lang="en-US" altLang="zh-CN" sz="1800" b="1" dirty="0">
                <a:solidFill>
                  <a:srgbClr val="FF0000"/>
                </a:solidFill>
              </a:rPr>
              <a:t>3</a:t>
            </a:r>
            <a:r>
              <a:rPr lang="zh-CN" altLang="en-US" sz="1800" b="1" dirty="0">
                <a:solidFill>
                  <a:srgbClr val="FF0000"/>
                </a:solidFill>
              </a:rPr>
              <a:t>个雇员的数据块</a:t>
            </a:r>
          </a:p>
          <a:p>
            <a:pPr eaLnBrk="1" hangingPunct="1">
              <a:spcBef>
                <a:spcPts val="600"/>
              </a:spcBef>
              <a:buFontTx/>
              <a:buNone/>
            </a:pPr>
            <a:r>
              <a:rPr lang="zh-CN" altLang="en-US" sz="1800" b="1" dirty="0"/>
              <a:t>    </a:t>
            </a:r>
            <a:r>
              <a:rPr lang="en-US" altLang="zh-CN" sz="1800" b="1" dirty="0"/>
              <a:t>	s1.display();</a:t>
            </a:r>
          </a:p>
          <a:p>
            <a:pPr eaLnBrk="1" hangingPunct="1">
              <a:spcBef>
                <a:spcPts val="600"/>
              </a:spcBef>
              <a:buFontTx/>
              <a:buNone/>
            </a:pPr>
            <a:r>
              <a:rPr lang="en-US" altLang="zh-CN" sz="1800" b="1" dirty="0"/>
              <a:t>    	</a:t>
            </a:r>
            <a:r>
              <a:rPr lang="en-US" altLang="zh-CN" sz="1800" b="1" dirty="0" err="1"/>
              <a:t>cout</a:t>
            </a:r>
            <a:r>
              <a:rPr lang="en-US" altLang="zh-CN" sz="1800" b="1" dirty="0"/>
              <a:t>&lt;&lt;"\n---------</a:t>
            </a:r>
            <a:r>
              <a:rPr lang="zh-CN" altLang="en-US" sz="1800" b="1" dirty="0"/>
              <a:t>从文件中读出全部的数据</a:t>
            </a:r>
            <a:r>
              <a:rPr lang="en-US" altLang="zh-CN" sz="1800" b="1" dirty="0"/>
              <a:t>------\n\n";</a:t>
            </a:r>
          </a:p>
          <a:p>
            <a:pPr eaLnBrk="1" hangingPunct="1">
              <a:spcBef>
                <a:spcPts val="600"/>
              </a:spcBef>
              <a:buFontTx/>
              <a:buNone/>
            </a:pPr>
            <a:r>
              <a:rPr lang="en-US" altLang="zh-CN" sz="1800" b="1" dirty="0"/>
              <a:t>    	</a:t>
            </a:r>
            <a:r>
              <a:rPr lang="en-US" altLang="zh-CN" sz="1800" b="1" dirty="0" err="1"/>
              <a:t>in.seekg</a:t>
            </a:r>
            <a:r>
              <a:rPr lang="en-US" altLang="zh-CN" sz="1800" b="1" dirty="0"/>
              <a:t>(0,ios::beg);	                     	</a:t>
            </a:r>
            <a:r>
              <a:rPr lang="en-US" altLang="zh-CN" sz="1800" b="1" dirty="0">
                <a:solidFill>
                  <a:srgbClr val="FF0000"/>
                </a:solidFill>
              </a:rPr>
              <a:t>//</a:t>
            </a:r>
            <a:r>
              <a:rPr lang="zh-CN" altLang="en-US" sz="1800" b="1" dirty="0">
                <a:solidFill>
                  <a:srgbClr val="FF0000"/>
                </a:solidFill>
              </a:rPr>
              <a:t>移动文件指针，指向文件开头</a:t>
            </a:r>
          </a:p>
          <a:p>
            <a:pPr eaLnBrk="1" hangingPunct="1">
              <a:spcBef>
                <a:spcPts val="600"/>
              </a:spcBef>
              <a:buFontTx/>
              <a:buNone/>
            </a:pPr>
            <a:r>
              <a:rPr lang="zh-CN" altLang="en-US" sz="1800" b="1" dirty="0"/>
              <a:t>    </a:t>
            </a:r>
            <a:r>
              <a:rPr lang="en-US" altLang="zh-CN" sz="1800" b="1" dirty="0"/>
              <a:t>	</a:t>
            </a:r>
            <a:r>
              <a:rPr lang="en-US" altLang="zh-CN" sz="1800" b="1" dirty="0" err="1"/>
              <a:t>in.read</a:t>
            </a:r>
            <a:r>
              <a:rPr lang="en-US" altLang="zh-CN" sz="1800" b="1" dirty="0"/>
              <a:t>((char*)&amp;s1,sizeof(s1)); 	     	</a:t>
            </a:r>
            <a:r>
              <a:rPr lang="en-US" altLang="zh-CN" sz="1800" b="1" dirty="0">
                <a:solidFill>
                  <a:srgbClr val="FF0000"/>
                </a:solidFill>
              </a:rPr>
              <a:t>//</a:t>
            </a:r>
            <a:r>
              <a:rPr lang="zh-CN" altLang="en-US" sz="1800" b="1" dirty="0">
                <a:solidFill>
                  <a:srgbClr val="FF0000"/>
                </a:solidFill>
              </a:rPr>
              <a:t>读出第</a:t>
            </a:r>
            <a:r>
              <a:rPr lang="en-US" altLang="zh-CN" sz="1800" b="1" dirty="0">
                <a:solidFill>
                  <a:srgbClr val="FF0000"/>
                </a:solidFill>
              </a:rPr>
              <a:t>1</a:t>
            </a:r>
            <a:r>
              <a:rPr lang="zh-CN" altLang="en-US" sz="1800" b="1" dirty="0">
                <a:solidFill>
                  <a:srgbClr val="FF0000"/>
                </a:solidFill>
              </a:rPr>
              <a:t>个数据块</a:t>
            </a:r>
          </a:p>
          <a:p>
            <a:pPr eaLnBrk="1" hangingPunct="1">
              <a:spcBef>
                <a:spcPts val="600"/>
              </a:spcBef>
              <a:buFontTx/>
              <a:buNone/>
            </a:pPr>
            <a:r>
              <a:rPr lang="zh-CN" altLang="en-US" sz="1800" b="1" dirty="0"/>
              <a:t>   </a:t>
            </a:r>
            <a:r>
              <a:rPr lang="en-US" altLang="zh-CN" sz="1800" b="1" dirty="0"/>
              <a:t>	while(!</a:t>
            </a:r>
            <a:r>
              <a:rPr lang="en-US" altLang="zh-CN" sz="1800" b="1" dirty="0" err="1"/>
              <a:t>in.eof</a:t>
            </a:r>
            <a:r>
              <a:rPr lang="en-US" altLang="zh-CN" sz="1800" b="1" dirty="0"/>
              <a:t>()){		      	</a:t>
            </a:r>
            <a:r>
              <a:rPr lang="en-US" altLang="zh-CN" sz="1800" b="1" dirty="0">
                <a:solidFill>
                  <a:srgbClr val="FF0000"/>
                </a:solidFill>
              </a:rPr>
              <a:t>//</a:t>
            </a:r>
            <a:r>
              <a:rPr lang="zh-CN" altLang="en-US" sz="1800" b="1" dirty="0">
                <a:solidFill>
                  <a:srgbClr val="FF0000"/>
                </a:solidFill>
              </a:rPr>
              <a:t>如果没有读完文件，就继续读</a:t>
            </a:r>
          </a:p>
          <a:p>
            <a:pPr eaLnBrk="1" hangingPunct="1">
              <a:spcBef>
                <a:spcPts val="600"/>
              </a:spcBef>
              <a:buFontTx/>
              <a:buNone/>
            </a:pPr>
            <a:r>
              <a:rPr lang="zh-CN" altLang="en-US" sz="1800" b="1" dirty="0"/>
              <a:t>     </a:t>
            </a:r>
            <a:r>
              <a:rPr lang="en-US" altLang="zh-CN" sz="1800" b="1" dirty="0"/>
              <a:t>		s1.display();			</a:t>
            </a:r>
            <a:r>
              <a:rPr lang="en-US" altLang="zh-CN" sz="1800" b="1" dirty="0">
                <a:solidFill>
                  <a:srgbClr val="FF0000"/>
                </a:solidFill>
              </a:rPr>
              <a:t>//</a:t>
            </a:r>
            <a:r>
              <a:rPr lang="zh-CN" altLang="en-US" sz="1800" b="1" dirty="0">
                <a:solidFill>
                  <a:srgbClr val="FF0000"/>
                </a:solidFill>
              </a:rPr>
              <a:t>显示读出的雇员数据</a:t>
            </a:r>
          </a:p>
          <a:p>
            <a:pPr eaLnBrk="1" hangingPunct="1">
              <a:spcBef>
                <a:spcPts val="600"/>
              </a:spcBef>
              <a:buFontTx/>
              <a:buNone/>
            </a:pPr>
            <a:r>
              <a:rPr lang="zh-CN" altLang="en-US" sz="1800" b="1" dirty="0"/>
              <a:t>        </a:t>
            </a:r>
            <a:r>
              <a:rPr lang="en-US" altLang="zh-CN" sz="1800" b="1" dirty="0"/>
              <a:t>	</a:t>
            </a:r>
            <a:r>
              <a:rPr lang="en-US" altLang="zh-CN" sz="1800" b="1" dirty="0" err="1"/>
              <a:t>in.read</a:t>
            </a:r>
            <a:r>
              <a:rPr lang="en-US" altLang="zh-CN" sz="1800" b="1" dirty="0"/>
              <a:t>((char*)&amp;s1,sizeof(s1));	</a:t>
            </a:r>
            <a:r>
              <a:rPr lang="en-US" altLang="zh-CN" sz="1800" b="1" dirty="0">
                <a:solidFill>
                  <a:srgbClr val="FF0000"/>
                </a:solidFill>
              </a:rPr>
              <a:t>//</a:t>
            </a:r>
            <a:r>
              <a:rPr lang="zh-CN" altLang="en-US" sz="1800" b="1" dirty="0">
                <a:solidFill>
                  <a:srgbClr val="FF0000"/>
                </a:solidFill>
              </a:rPr>
              <a:t>读当前文件指针处的数据</a:t>
            </a:r>
          </a:p>
          <a:p>
            <a:pPr eaLnBrk="1" hangingPunct="1">
              <a:spcBef>
                <a:spcPts val="600"/>
              </a:spcBef>
              <a:buFontTx/>
              <a:buNone/>
            </a:pPr>
            <a:r>
              <a:rPr lang="zh-CN" altLang="en-US" sz="1800" b="1" dirty="0"/>
              <a:t>    </a:t>
            </a:r>
            <a:r>
              <a:rPr lang="en-US" altLang="zh-CN" sz="1800" b="1" dirty="0"/>
              <a:t>	}</a:t>
            </a:r>
          </a:p>
          <a:p>
            <a:pPr eaLnBrk="1" hangingPunct="1">
              <a:spcBef>
                <a:spcPts val="600"/>
              </a:spcBef>
              <a:buFontTx/>
              <a:buNone/>
            </a:pPr>
            <a:r>
              <a:rPr lang="en-US" altLang="zh-CN" sz="1800" b="1" dirty="0"/>
              <a:t>}</a:t>
            </a:r>
            <a:endParaRPr lang="zh-CN" altLang="en-US" sz="1800" b="1" dirty="0"/>
          </a:p>
        </p:txBody>
      </p:sp>
    </p:spTree>
    <p:extLst>
      <p:ext uri="{BB962C8B-B14F-4D97-AF65-F5344CB8AC3E}">
        <p14:creationId xmlns:p14="http://schemas.microsoft.com/office/powerpoint/2010/main" val="134622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9552" y="116632"/>
            <a:ext cx="7772400"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9.1  C++ I/O</a:t>
            </a:r>
            <a:r>
              <a:rPr lang="zh-CN" altLang="en-US" sz="3600" b="1" dirty="0">
                <a:solidFill>
                  <a:srgbClr val="C00000"/>
                </a:solidFill>
              </a:rPr>
              <a:t>流及流类库</a:t>
            </a:r>
          </a:p>
        </p:txBody>
      </p:sp>
      <p:sp>
        <p:nvSpPr>
          <p:cNvPr id="156675" name="Rectangle 3"/>
          <p:cNvSpPr>
            <a:spLocks noGrp="1" noChangeArrowheads="1"/>
          </p:cNvSpPr>
          <p:nvPr>
            <p:ph type="body" idx="1"/>
          </p:nvPr>
        </p:nvSpPr>
        <p:spPr>
          <a:xfrm>
            <a:off x="107504" y="1124744"/>
            <a:ext cx="8784976" cy="4860540"/>
          </a:xfrm>
        </p:spPr>
        <p:txBody>
          <a:bodyPr/>
          <a:lstStyle/>
          <a:p>
            <a:pPr eaLnBrk="1" hangingPunct="1">
              <a:buFontTx/>
              <a:buNone/>
            </a:pPr>
            <a:r>
              <a:rPr lang="en-US" altLang="zh-CN" sz="2400" b="1" dirty="0">
                <a:solidFill>
                  <a:srgbClr val="0000CC"/>
                </a:solidFill>
              </a:rPr>
              <a:t>3. C++</a:t>
            </a:r>
            <a:r>
              <a:rPr lang="zh-CN" altLang="en-US" sz="2400" b="1" dirty="0">
                <a:solidFill>
                  <a:srgbClr val="0000CC"/>
                </a:solidFill>
              </a:rPr>
              <a:t>主要的流类简介</a:t>
            </a:r>
          </a:p>
          <a:p>
            <a:pPr lvl="1" eaLnBrk="1" hangingPunct="1">
              <a:spcBef>
                <a:spcPts val="1200"/>
              </a:spcBef>
            </a:pPr>
            <a:r>
              <a:rPr lang="en-US" altLang="zh-CN" sz="2200" b="1" dirty="0"/>
              <a:t>streambuf</a:t>
            </a:r>
            <a:r>
              <a:rPr lang="zh-CN" altLang="en-US" sz="2200" b="1" dirty="0"/>
              <a:t>主要作为其他类的支持，定义了对缓冲区的通用操作，如设置缓冲区，从缓冲区中读取数据，或向缓冲区写入数据等操作。</a:t>
            </a:r>
          </a:p>
          <a:p>
            <a:pPr lvl="1" eaLnBrk="1" hangingPunct="1">
              <a:spcBef>
                <a:spcPts val="1200"/>
              </a:spcBef>
            </a:pPr>
            <a:r>
              <a:rPr lang="en-US" altLang="zh-CN" sz="2200" b="1" dirty="0" err="1"/>
              <a:t>filebuf</a:t>
            </a:r>
            <a:r>
              <a:rPr lang="zh-CN" altLang="en-US" sz="2200" b="1" dirty="0"/>
              <a:t>类使用文件来保存缓冲区中的字符序列。它定义了文件读、写、打开、关闭等常用操作。  </a:t>
            </a:r>
          </a:p>
          <a:p>
            <a:pPr lvl="1" eaLnBrk="1" hangingPunct="1">
              <a:spcBef>
                <a:spcPts val="1200"/>
              </a:spcBef>
            </a:pPr>
            <a:r>
              <a:rPr lang="en-US" altLang="zh-CN" sz="2200" b="1" dirty="0"/>
              <a:t>ios</a:t>
            </a:r>
            <a:r>
              <a:rPr lang="zh-CN" altLang="en-US" sz="2200" b="1" dirty="0"/>
              <a:t>是所有流类的基类，提供对流状态进行设置的主要功能。如文件数据的格式码设置与取消，通过指针关联文件缓冲区借以实现数据读写等。</a:t>
            </a:r>
            <a:endParaRPr lang="en-US" altLang="zh-CN" sz="2200" b="1" dirty="0"/>
          </a:p>
          <a:p>
            <a:pPr lvl="1" eaLnBrk="1" hangingPunct="1">
              <a:spcBef>
                <a:spcPts val="1200"/>
              </a:spcBef>
            </a:pPr>
            <a:r>
              <a:rPr lang="en-US" altLang="zh-CN" sz="2200" b="1" dirty="0" err="1"/>
              <a:t>istream</a:t>
            </a:r>
            <a:r>
              <a:rPr lang="zh-CN" altLang="en-US" sz="2200" b="1" dirty="0"/>
              <a:t>是输入流类，实现数据输入的功能；</a:t>
            </a:r>
          </a:p>
          <a:p>
            <a:pPr lvl="1" eaLnBrk="1" hangingPunct="1">
              <a:spcBef>
                <a:spcPts val="1200"/>
              </a:spcBef>
            </a:pPr>
            <a:r>
              <a:rPr lang="en-US" altLang="zh-CN" sz="2200" b="1" dirty="0" err="1"/>
              <a:t>ostream</a:t>
            </a:r>
            <a:r>
              <a:rPr lang="zh-CN" altLang="en-US" sz="2200" b="1" dirty="0"/>
              <a:t>是输出流类，实现数据输出的功能；</a:t>
            </a:r>
          </a:p>
        </p:txBody>
      </p:sp>
    </p:spTree>
    <p:extLst>
      <p:ext uri="{BB962C8B-B14F-4D97-AF65-F5344CB8AC3E}">
        <p14:creationId xmlns:p14="http://schemas.microsoft.com/office/powerpoint/2010/main" val="2504372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 calcmode="lin" valueType="num">
                                      <p:cBhvr additive="base">
                                        <p:cTn id="7"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 calcmode="lin" valueType="num">
                                      <p:cBhvr additive="base">
                                        <p:cTn id="13" dur="5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6675">
                                            <p:txEl>
                                              <p:pRg st="3" end="3"/>
                                            </p:txEl>
                                          </p:spTgt>
                                        </p:tgtEl>
                                        <p:attrNameLst>
                                          <p:attrName>style.visibility</p:attrName>
                                        </p:attrNameLst>
                                      </p:cBhvr>
                                      <p:to>
                                        <p:strVal val="visible"/>
                                      </p:to>
                                    </p:set>
                                    <p:anim calcmode="lin" valueType="num">
                                      <p:cBhvr additive="base">
                                        <p:cTn id="19" dur="500" fill="hold"/>
                                        <p:tgtEl>
                                          <p:spTgt spid="156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675">
                                            <p:txEl>
                                              <p:pRg st="4" end="4"/>
                                            </p:txEl>
                                          </p:spTgt>
                                        </p:tgtEl>
                                        <p:attrNameLst>
                                          <p:attrName>style.visibility</p:attrName>
                                        </p:attrNameLst>
                                      </p:cBhvr>
                                      <p:to>
                                        <p:strVal val="visible"/>
                                      </p:to>
                                    </p:set>
                                    <p:anim calcmode="lin" valueType="num">
                                      <p:cBhvr additive="base">
                                        <p:cTn id="25" dur="5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6675">
                                            <p:txEl>
                                              <p:pRg st="5" end="5"/>
                                            </p:txEl>
                                          </p:spTgt>
                                        </p:tgtEl>
                                        <p:attrNameLst>
                                          <p:attrName>style.visibility</p:attrName>
                                        </p:attrNameLst>
                                      </p:cBhvr>
                                      <p:to>
                                        <p:strVal val="visible"/>
                                      </p:to>
                                    </p:set>
                                    <p:anim calcmode="lin" valueType="num">
                                      <p:cBhvr additive="base">
                                        <p:cTn id="31" dur="500" fill="hold"/>
                                        <p:tgtEl>
                                          <p:spTgt spid="1566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6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116632"/>
            <a:ext cx="7772400"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9.1  C++ I/O</a:t>
            </a:r>
            <a:r>
              <a:rPr lang="zh-CN" altLang="en-US" sz="3600" b="1" dirty="0">
                <a:solidFill>
                  <a:srgbClr val="C00000"/>
                </a:solidFill>
              </a:rPr>
              <a:t>流及流类库</a:t>
            </a:r>
          </a:p>
        </p:txBody>
      </p:sp>
      <p:sp>
        <p:nvSpPr>
          <p:cNvPr id="157699" name="Rectangle 3"/>
          <p:cNvSpPr>
            <a:spLocks noGrp="1" noChangeArrowheads="1"/>
          </p:cNvSpPr>
          <p:nvPr>
            <p:ph type="body" idx="1"/>
          </p:nvPr>
        </p:nvSpPr>
        <p:spPr>
          <a:xfrm>
            <a:off x="251520" y="1124744"/>
            <a:ext cx="8568952" cy="4175794"/>
          </a:xfrm>
        </p:spPr>
        <p:txBody>
          <a:bodyPr/>
          <a:lstStyle/>
          <a:p>
            <a:pPr lvl="1" eaLnBrk="1" hangingPunct="1">
              <a:spcBef>
                <a:spcPts val="1200"/>
              </a:spcBef>
            </a:pPr>
            <a:r>
              <a:rPr lang="en-US" altLang="zh-CN" sz="2200" b="1" dirty="0"/>
              <a:t>iostream</a:t>
            </a:r>
            <a:r>
              <a:rPr lang="zh-CN" altLang="en-US" sz="2200" b="1" dirty="0"/>
              <a:t>是</a:t>
            </a:r>
            <a:r>
              <a:rPr lang="en-US" altLang="zh-CN" sz="2200" b="1" dirty="0" err="1"/>
              <a:t>istream</a:t>
            </a:r>
            <a:r>
              <a:rPr lang="zh-CN" altLang="en-US" sz="2200" b="1" dirty="0"/>
              <a:t>和</a:t>
            </a:r>
            <a:r>
              <a:rPr lang="en-US" altLang="zh-CN" sz="2200" b="1" dirty="0" err="1"/>
              <a:t>ostream</a:t>
            </a:r>
            <a:r>
              <a:rPr lang="zh-CN" altLang="en-US" sz="2200" b="1" dirty="0"/>
              <a:t>的派生类，它继承了</a:t>
            </a:r>
            <a:r>
              <a:rPr lang="en-US" altLang="zh-CN" sz="2200" b="1" dirty="0" err="1"/>
              <a:t>istream</a:t>
            </a:r>
            <a:r>
              <a:rPr lang="zh-CN" altLang="en-US" sz="2200" b="1" dirty="0"/>
              <a:t>类和</a:t>
            </a:r>
            <a:r>
              <a:rPr lang="en-US" altLang="zh-CN" sz="2200" b="1" dirty="0" err="1"/>
              <a:t>ostream</a:t>
            </a:r>
            <a:r>
              <a:rPr lang="zh-CN" altLang="en-US" sz="2200" b="1" dirty="0"/>
              <a:t>类的行为，支持数据输入、输出的双向操作，在程序中常通过它来实现数据的输入与输出功能。</a:t>
            </a:r>
          </a:p>
          <a:p>
            <a:pPr lvl="1" eaLnBrk="1" hangingPunct="1">
              <a:spcBef>
                <a:spcPts val="1200"/>
              </a:spcBef>
            </a:pPr>
            <a:r>
              <a:rPr lang="en-US" altLang="zh-CN" sz="2200" b="1" dirty="0" err="1"/>
              <a:t>fstreambase</a:t>
            </a:r>
            <a:r>
              <a:rPr lang="zh-CN" altLang="en-US" sz="2200" b="1" dirty="0"/>
              <a:t>从</a:t>
            </a:r>
            <a:r>
              <a:rPr lang="en-US" altLang="zh-CN" sz="2200" b="1" dirty="0"/>
              <a:t>ios</a:t>
            </a:r>
            <a:r>
              <a:rPr lang="zh-CN" altLang="en-US" sz="2200" b="1" dirty="0"/>
              <a:t>派生，提供了文件操作的许多功能，作为其他文件操作类的公共基类。</a:t>
            </a:r>
          </a:p>
          <a:p>
            <a:pPr lvl="1" eaLnBrk="1" hangingPunct="1">
              <a:spcBef>
                <a:spcPts val="1200"/>
              </a:spcBef>
            </a:pPr>
            <a:r>
              <a:rPr lang="en-US" altLang="zh-CN" sz="2200" b="1" dirty="0" err="1"/>
              <a:t>ifstream</a:t>
            </a:r>
            <a:r>
              <a:rPr lang="zh-CN" altLang="en-US" sz="2200" b="1" dirty="0"/>
              <a:t>类用来实现文件读取操作，</a:t>
            </a:r>
          </a:p>
          <a:p>
            <a:pPr lvl="1" eaLnBrk="1" hangingPunct="1">
              <a:spcBef>
                <a:spcPts val="1200"/>
              </a:spcBef>
            </a:pPr>
            <a:r>
              <a:rPr lang="en-US" altLang="zh-CN" sz="2200" b="1" dirty="0" err="1"/>
              <a:t>ofstream</a:t>
            </a:r>
            <a:r>
              <a:rPr lang="zh-CN" altLang="en-US" sz="2200" b="1" dirty="0"/>
              <a:t>类用来实现文件写入操作。</a:t>
            </a:r>
          </a:p>
          <a:p>
            <a:pPr lvl="1" eaLnBrk="1" hangingPunct="1">
              <a:spcBef>
                <a:spcPts val="1200"/>
              </a:spcBef>
            </a:pPr>
            <a:r>
              <a:rPr lang="en-US" altLang="zh-CN" sz="2200" b="1" dirty="0" err="1"/>
              <a:t>fstream</a:t>
            </a:r>
            <a:r>
              <a:rPr lang="zh-CN" altLang="en-US" sz="2200" b="1" dirty="0"/>
              <a:t>继承了</a:t>
            </a:r>
            <a:r>
              <a:rPr lang="en-US" altLang="zh-CN" sz="2200" b="1" dirty="0" err="1"/>
              <a:t>fstreambase</a:t>
            </a:r>
            <a:r>
              <a:rPr lang="zh-CN" altLang="en-US" sz="2200" b="1" dirty="0"/>
              <a:t>和</a:t>
            </a:r>
            <a:r>
              <a:rPr lang="en-US" altLang="zh-CN" sz="2200" b="1" dirty="0" err="1"/>
              <a:t>iostream</a:t>
            </a:r>
            <a:r>
              <a:rPr lang="zh-CN" altLang="en-US" sz="2200" b="1" dirty="0"/>
              <a:t>类的功能，实现了文件读</a:t>
            </a:r>
            <a:r>
              <a:rPr lang="en-US" altLang="zh-CN" sz="2200" b="1" dirty="0"/>
              <a:t>/</a:t>
            </a:r>
            <a:r>
              <a:rPr lang="zh-CN" altLang="en-US" sz="2200" b="1" dirty="0"/>
              <a:t>写的双向操作。</a:t>
            </a:r>
          </a:p>
        </p:txBody>
      </p:sp>
    </p:spTree>
    <p:extLst>
      <p:ext uri="{BB962C8B-B14F-4D97-AF65-F5344CB8AC3E}">
        <p14:creationId xmlns:p14="http://schemas.microsoft.com/office/powerpoint/2010/main" val="2287128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96525"/>
            <a:ext cx="7772400" cy="79216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9.1  C++ I/O</a:t>
            </a:r>
            <a:r>
              <a:rPr lang="zh-CN" altLang="en-US" sz="3600" b="1" dirty="0">
                <a:solidFill>
                  <a:srgbClr val="C00000"/>
                </a:solidFill>
              </a:rPr>
              <a:t>流及流类库</a:t>
            </a:r>
          </a:p>
        </p:txBody>
      </p:sp>
      <p:sp>
        <p:nvSpPr>
          <p:cNvPr id="7171" name="Rectangle 3"/>
          <p:cNvSpPr>
            <a:spLocks noGrp="1" noChangeArrowheads="1"/>
          </p:cNvSpPr>
          <p:nvPr>
            <p:ph type="body" idx="1"/>
          </p:nvPr>
        </p:nvSpPr>
        <p:spPr>
          <a:xfrm>
            <a:off x="685800" y="1341438"/>
            <a:ext cx="7772400" cy="4754562"/>
          </a:xfrm>
        </p:spPr>
        <p:txBody>
          <a:bodyPr/>
          <a:lstStyle/>
          <a:p>
            <a:pPr eaLnBrk="1" hangingPunct="1">
              <a:spcBef>
                <a:spcPts val="1200"/>
              </a:spcBef>
              <a:buFontTx/>
              <a:buNone/>
            </a:pPr>
            <a:r>
              <a:rPr lang="en-US" altLang="zh-CN" sz="2400" b="1" dirty="0">
                <a:solidFill>
                  <a:srgbClr val="0000CC"/>
                </a:solidFill>
              </a:rPr>
              <a:t>4. C++</a:t>
            </a:r>
            <a:r>
              <a:rPr lang="zh-CN" altLang="en-US" sz="2400" b="1" dirty="0">
                <a:solidFill>
                  <a:srgbClr val="0000CC"/>
                </a:solidFill>
              </a:rPr>
              <a:t>预定义的输入</a:t>
            </a:r>
            <a:r>
              <a:rPr lang="en-US" altLang="zh-CN" sz="2400" b="1" dirty="0">
                <a:solidFill>
                  <a:srgbClr val="0000CC"/>
                </a:solidFill>
              </a:rPr>
              <a:t>/</a:t>
            </a:r>
            <a:r>
              <a:rPr lang="zh-CN" altLang="en-US" sz="2400" b="1" dirty="0">
                <a:solidFill>
                  <a:srgbClr val="0000CC"/>
                </a:solidFill>
              </a:rPr>
              <a:t>输出流对象</a:t>
            </a:r>
          </a:p>
          <a:p>
            <a:pPr lvl="1" eaLnBrk="1" hangingPunct="1">
              <a:spcBef>
                <a:spcPts val="1200"/>
              </a:spcBef>
              <a:buFontTx/>
              <a:buNone/>
            </a:pPr>
            <a:r>
              <a:rPr lang="zh-CN" altLang="en-US" sz="2200" b="1" dirty="0"/>
              <a:t>为了便于程序数据的输入</a:t>
            </a:r>
            <a:r>
              <a:rPr lang="en-US" altLang="zh-CN" sz="2200" b="1" dirty="0"/>
              <a:t>/</a:t>
            </a:r>
            <a:r>
              <a:rPr lang="zh-CN" altLang="en-US" sz="2200" b="1" dirty="0"/>
              <a:t>输出，</a:t>
            </a:r>
            <a:r>
              <a:rPr lang="en-US" altLang="zh-CN" sz="2200" b="1" dirty="0"/>
              <a:t>C++</a:t>
            </a:r>
            <a:r>
              <a:rPr lang="zh-CN" altLang="en-US" sz="2200" b="1" dirty="0"/>
              <a:t>预定义了几个标准输入</a:t>
            </a:r>
            <a:r>
              <a:rPr lang="en-US" altLang="zh-CN" sz="2200" b="1" dirty="0"/>
              <a:t>/</a:t>
            </a:r>
            <a:r>
              <a:rPr lang="zh-CN" altLang="en-US" sz="2200" b="1" dirty="0"/>
              <a:t>输出流对象。在程序中可以直接引用它们来输入</a:t>
            </a:r>
            <a:r>
              <a:rPr lang="en-US" altLang="zh-CN" sz="2200" b="1" dirty="0"/>
              <a:t>/</a:t>
            </a:r>
            <a:r>
              <a:rPr lang="zh-CN" altLang="en-US" sz="2200" b="1" dirty="0"/>
              <a:t>输出数据。如下表所示</a:t>
            </a:r>
          </a:p>
          <a:p>
            <a:pPr lvl="1" eaLnBrk="1" hangingPunct="1">
              <a:buFontTx/>
              <a:buNone/>
            </a:pPr>
            <a:r>
              <a:rPr lang="zh-CN" altLang="en-US" dirty="0"/>
              <a:t> </a:t>
            </a:r>
          </a:p>
        </p:txBody>
      </p:sp>
      <p:sp>
        <p:nvSpPr>
          <p:cNvPr id="7172" name="Rectangle 4"/>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3" name="Rectangle 6"/>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4" name="Rectangle 8"/>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5" name="Rectangle 10"/>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6" name="Rectangle 12"/>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7" name="Rectangle 14"/>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8" name="Rectangle 16"/>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79" name="Rectangle 18"/>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0" name="Rectangle 20"/>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1" name="Rectangle 22"/>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2" name="Rectangle 77"/>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3" name="Rectangle 79"/>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4" name="Rectangle 81"/>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5" name="Rectangle 83"/>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6" name="Rectangle 85"/>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7" name="Rectangle 87"/>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8" name="Rectangle 89"/>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9" name="Rectangle 91"/>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90" name="Rectangle 93"/>
          <p:cNvSpPr>
            <a:spLocks noChangeArrowheads="1"/>
          </p:cNvSpPr>
          <p:nvPr/>
        </p:nvSpPr>
        <p:spPr bwMode="auto">
          <a:xfrm>
            <a:off x="1085850" y="2936875"/>
            <a:ext cx="1139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91" name="Rectangle 95"/>
          <p:cNvSpPr>
            <a:spLocks noChangeArrowheads="1"/>
          </p:cNvSpPr>
          <p:nvPr/>
        </p:nvSpPr>
        <p:spPr bwMode="auto">
          <a:xfrm>
            <a:off x="1085850" y="2936875"/>
            <a:ext cx="36639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8871" name="Group 151"/>
          <p:cNvGraphicFramePr>
            <a:graphicFrameLocks noGrp="1"/>
          </p:cNvGraphicFramePr>
          <p:nvPr/>
        </p:nvGraphicFramePr>
        <p:xfrm>
          <a:off x="1116013" y="3357563"/>
          <a:ext cx="7272337" cy="2376489"/>
        </p:xfrm>
        <a:graphic>
          <a:graphicData uri="http://schemas.openxmlformats.org/drawingml/2006/table">
            <a:tbl>
              <a:tblPr/>
              <a:tblGrid>
                <a:gridCol w="1725612">
                  <a:extLst>
                    <a:ext uri="{9D8B030D-6E8A-4147-A177-3AD203B41FA5}">
                      <a16:colId xmlns:a16="http://schemas.microsoft.com/office/drawing/2014/main" xmlns="" val="20000"/>
                    </a:ext>
                  </a:extLst>
                </a:gridCol>
                <a:gridCol w="5546725">
                  <a:extLst>
                    <a:ext uri="{9D8B030D-6E8A-4147-A177-3AD203B41FA5}">
                      <a16:colId xmlns:a16="http://schemas.microsoft.com/office/drawing/2014/main" xmlns="" val="20001"/>
                    </a:ext>
                  </a:extLst>
                </a:gridCol>
              </a:tblGrid>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对 象 定 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说    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ostream cout;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cout</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与标准输出设备相关联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ostream cerr;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cerr</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与标准错误输出设备相关联（非缓冲方式）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ostream clog;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clog</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与标准错误输出设备相关联（缓冲方式）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74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istream cin;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与标准输入设备相关联</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6414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560" y="120424"/>
            <a:ext cx="7772400" cy="6477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  </a:t>
            </a:r>
            <a:r>
              <a:rPr lang="zh-CN" altLang="en-US" sz="3600" b="1" dirty="0">
                <a:solidFill>
                  <a:srgbClr val="C00000"/>
                </a:solidFill>
              </a:rPr>
              <a:t>使用</a:t>
            </a:r>
            <a:r>
              <a:rPr lang="en-US" altLang="zh-CN" sz="3600" b="1" dirty="0">
                <a:solidFill>
                  <a:srgbClr val="C00000"/>
                </a:solidFill>
              </a:rPr>
              <a:t>I/O</a:t>
            </a:r>
            <a:r>
              <a:rPr lang="zh-CN" altLang="en-US" sz="3600" b="1" dirty="0">
                <a:solidFill>
                  <a:srgbClr val="C00000"/>
                </a:solidFill>
              </a:rPr>
              <a:t>成员函数</a:t>
            </a:r>
          </a:p>
        </p:txBody>
      </p:sp>
      <p:sp>
        <p:nvSpPr>
          <p:cNvPr id="160771" name="Rectangle 3"/>
          <p:cNvSpPr>
            <a:spLocks noGrp="1" noChangeArrowheads="1"/>
          </p:cNvSpPr>
          <p:nvPr>
            <p:ph type="body" idx="1"/>
          </p:nvPr>
        </p:nvSpPr>
        <p:spPr>
          <a:xfrm>
            <a:off x="179164" y="1126225"/>
            <a:ext cx="8785671" cy="4895063"/>
          </a:xfrm>
        </p:spPr>
        <p:txBody>
          <a:bodyPr/>
          <a:lstStyle/>
          <a:p>
            <a:pPr eaLnBrk="1" hangingPunct="1">
              <a:spcBef>
                <a:spcPts val="1200"/>
              </a:spcBef>
              <a:buFontTx/>
              <a:buNone/>
            </a:pPr>
            <a:r>
              <a:rPr lang="en-US" altLang="zh-CN" sz="2400" b="1" dirty="0">
                <a:solidFill>
                  <a:srgbClr val="0000CC"/>
                </a:solidFill>
              </a:rPr>
              <a:t>1. </a:t>
            </a:r>
            <a:r>
              <a:rPr lang="zh-CN" altLang="en-US" sz="2400" b="1" dirty="0">
                <a:solidFill>
                  <a:srgbClr val="0000CC"/>
                </a:solidFill>
              </a:rPr>
              <a:t>用</a:t>
            </a:r>
            <a:r>
              <a:rPr lang="en-US" altLang="zh-CN" sz="2400" b="1" dirty="0" err="1">
                <a:solidFill>
                  <a:srgbClr val="0000CC"/>
                </a:solidFill>
              </a:rPr>
              <a:t>cin</a:t>
            </a:r>
            <a:r>
              <a:rPr lang="zh-CN" altLang="en-US" sz="2400" b="1" dirty="0">
                <a:solidFill>
                  <a:srgbClr val="0000CC"/>
                </a:solidFill>
              </a:rPr>
              <a:t>输入数据的问题</a:t>
            </a:r>
          </a:p>
          <a:p>
            <a:pPr lvl="1" eaLnBrk="1" hangingPunct="1">
              <a:spcBef>
                <a:spcPts val="1200"/>
              </a:spcBef>
            </a:pPr>
            <a:r>
              <a:rPr lang="zh-CN" altLang="en-US" sz="2200" b="1" dirty="0"/>
              <a:t>用</a:t>
            </a:r>
            <a:r>
              <a:rPr lang="en-US" altLang="zh-CN" sz="2200" b="1" dirty="0" err="1"/>
              <a:t>cin</a:t>
            </a:r>
            <a:r>
              <a:rPr lang="zh-CN" altLang="en-US" sz="2200" b="1" dirty="0"/>
              <a:t>输入字符串数据时，如果字符串中含有空白就不能完整输入。因为遇到空白字符时，</a:t>
            </a:r>
            <a:r>
              <a:rPr lang="en-US" altLang="zh-CN" sz="2200" b="1" dirty="0" err="1"/>
              <a:t>cin</a:t>
            </a:r>
            <a:r>
              <a:rPr lang="zh-CN" altLang="en-US" sz="2200" b="1" dirty="0"/>
              <a:t>就认为字符串结束了。</a:t>
            </a:r>
          </a:p>
          <a:p>
            <a:pPr lvl="1" eaLnBrk="1" hangingPunct="1">
              <a:spcBef>
                <a:spcPts val="1200"/>
              </a:spcBef>
              <a:buFontTx/>
              <a:buNone/>
            </a:pPr>
            <a:r>
              <a:rPr lang="en-US" altLang="zh-CN" sz="2200" b="1" dirty="0">
                <a:solidFill>
                  <a:srgbClr val="0000CC"/>
                </a:solidFill>
              </a:rPr>
              <a:t>【</a:t>
            </a:r>
            <a:r>
              <a:rPr lang="zh-CN" altLang="en-US" sz="2200" b="1" dirty="0">
                <a:solidFill>
                  <a:srgbClr val="0000CC"/>
                </a:solidFill>
              </a:rPr>
              <a:t>例</a:t>
            </a:r>
            <a:r>
              <a:rPr lang="en-US" altLang="zh-CN" sz="2200" b="1" dirty="0">
                <a:solidFill>
                  <a:srgbClr val="0000CC"/>
                </a:solidFill>
              </a:rPr>
              <a:t>9-1】  </a:t>
            </a:r>
            <a:r>
              <a:rPr lang="zh-CN" altLang="en-US" sz="2200" b="1" dirty="0">
                <a:solidFill>
                  <a:srgbClr val="0000CC"/>
                </a:solidFill>
              </a:rPr>
              <a:t>用</a:t>
            </a:r>
            <a:r>
              <a:rPr lang="en-US" altLang="zh-CN" sz="2200" b="1" dirty="0" err="1">
                <a:solidFill>
                  <a:srgbClr val="0000CC"/>
                </a:solidFill>
              </a:rPr>
              <a:t>cin</a:t>
            </a:r>
            <a:r>
              <a:rPr lang="zh-CN" altLang="en-US" sz="2200" b="1" dirty="0">
                <a:solidFill>
                  <a:srgbClr val="0000CC"/>
                </a:solidFill>
              </a:rPr>
              <a:t>输入字符串的问题。</a:t>
            </a:r>
          </a:p>
          <a:p>
            <a:pPr lvl="1" eaLnBrk="1" hangingPunct="1">
              <a:lnSpc>
                <a:spcPct val="80000"/>
              </a:lnSpc>
              <a:buFontTx/>
              <a:buNone/>
            </a:pPr>
            <a:r>
              <a:rPr lang="en-US" altLang="zh-CN" sz="2000" b="1" dirty="0"/>
              <a:t>//Eg9-1.cpp</a:t>
            </a:r>
          </a:p>
          <a:p>
            <a:pPr lvl="1" eaLnBrk="1" hangingPunct="1">
              <a:lnSpc>
                <a:spcPct val="80000"/>
              </a:lnSpc>
              <a:buFontTx/>
              <a:buNone/>
            </a:pPr>
            <a:r>
              <a:rPr lang="en-US" altLang="zh-CN" sz="2000" b="1" dirty="0"/>
              <a:t>#include&lt;iostream&gt;</a:t>
            </a:r>
          </a:p>
          <a:p>
            <a:pPr lvl="1" eaLnBrk="1" hangingPunct="1">
              <a:lnSpc>
                <a:spcPct val="80000"/>
              </a:lnSpc>
              <a:buFontTx/>
              <a:buNone/>
            </a:pPr>
            <a:r>
              <a:rPr lang="en-US" altLang="zh-CN" sz="2000" b="1" dirty="0"/>
              <a:t>using namespace std;</a:t>
            </a:r>
          </a:p>
          <a:p>
            <a:pPr lvl="1" eaLnBrk="1" hangingPunct="1">
              <a:lnSpc>
                <a:spcPct val="80000"/>
              </a:lnSpc>
              <a:buFontTx/>
              <a:buNone/>
            </a:pPr>
            <a:r>
              <a:rPr lang="en-US" altLang="zh-CN" sz="2000" b="1" dirty="0"/>
              <a:t>void main(){</a:t>
            </a:r>
          </a:p>
          <a:p>
            <a:pPr lvl="1" eaLnBrk="1" hangingPunct="1">
              <a:lnSpc>
                <a:spcPct val="80000"/>
              </a:lnSpc>
              <a:buFontTx/>
              <a:buNone/>
            </a:pPr>
            <a:r>
              <a:rPr lang="en-US" altLang="zh-CN" sz="2000" b="1" dirty="0"/>
              <a:t>    char a[50];</a:t>
            </a:r>
          </a:p>
          <a:p>
            <a:pPr lvl="1" eaLnBrk="1" hangingPunct="1">
              <a:lnSpc>
                <a:spcPct val="80000"/>
              </a:lnSpc>
              <a:buFontTx/>
              <a:buNone/>
            </a:pPr>
            <a:r>
              <a:rPr lang="en-US" altLang="zh-CN" sz="2000" b="1" dirty="0"/>
              <a:t>    </a:t>
            </a:r>
            <a:r>
              <a:rPr lang="en-US" altLang="zh-CN" sz="2000" b="1" dirty="0" err="1"/>
              <a:t>cout</a:t>
            </a:r>
            <a:r>
              <a:rPr lang="en-US" altLang="zh-CN" sz="2000" b="1" dirty="0"/>
              <a:t>&lt;&lt;"please input a string: ";</a:t>
            </a:r>
          </a:p>
          <a:p>
            <a:pPr lvl="1" eaLnBrk="1" hangingPunct="1">
              <a:lnSpc>
                <a:spcPct val="80000"/>
              </a:lnSpc>
              <a:buFontTx/>
              <a:buNone/>
            </a:pPr>
            <a:r>
              <a:rPr lang="en-US" altLang="zh-CN" sz="2000" b="1" dirty="0"/>
              <a:t>    </a:t>
            </a:r>
            <a:r>
              <a:rPr lang="en-US" altLang="zh-CN" sz="2000" b="1" dirty="0" err="1"/>
              <a:t>cin</a:t>
            </a:r>
            <a:r>
              <a:rPr lang="en-US" altLang="zh-CN" sz="2000" b="1" dirty="0"/>
              <a:t>&gt;&gt;a;</a:t>
            </a:r>
          </a:p>
          <a:p>
            <a:pPr lvl="1" eaLnBrk="1" hangingPunct="1">
              <a:lnSpc>
                <a:spcPct val="80000"/>
              </a:lnSpc>
              <a:buFontTx/>
              <a:buNone/>
            </a:pPr>
            <a:r>
              <a:rPr lang="en-US" altLang="zh-CN" sz="2000" b="1" dirty="0"/>
              <a:t>    </a:t>
            </a:r>
            <a:r>
              <a:rPr lang="en-US" altLang="zh-CN" sz="2000" b="1" dirty="0" err="1"/>
              <a:t>cout</a:t>
            </a:r>
            <a:r>
              <a:rPr lang="en-US" altLang="zh-CN" sz="2000" b="1" dirty="0"/>
              <a:t>&lt;&lt;a&lt;&lt;</a:t>
            </a:r>
            <a:r>
              <a:rPr lang="en-US" altLang="zh-CN" sz="2000" b="1" dirty="0" err="1"/>
              <a:t>endl</a:t>
            </a:r>
            <a:r>
              <a:rPr lang="en-US" altLang="zh-CN" sz="2000" b="1" dirty="0"/>
              <a:t>;</a:t>
            </a:r>
          </a:p>
          <a:p>
            <a:pPr lvl="1" eaLnBrk="1" hangingPunct="1">
              <a:lnSpc>
                <a:spcPct val="80000"/>
              </a:lnSpc>
              <a:buFontTx/>
              <a:buNone/>
            </a:pPr>
            <a:r>
              <a:rPr lang="en-US" altLang="zh-CN" sz="2000" b="1" dirty="0"/>
              <a:t>}</a:t>
            </a:r>
            <a:endParaRPr lang="zh-CN" altLang="en-US" sz="2000" b="1" dirty="0"/>
          </a:p>
        </p:txBody>
      </p:sp>
      <p:sp>
        <p:nvSpPr>
          <p:cNvPr id="160772" name="AutoShape 4"/>
          <p:cNvSpPr>
            <a:spLocks noChangeArrowheads="1"/>
          </p:cNvSpPr>
          <p:nvPr/>
        </p:nvSpPr>
        <p:spPr bwMode="auto">
          <a:xfrm>
            <a:off x="4788024" y="3212976"/>
            <a:ext cx="3961135" cy="2447776"/>
          </a:xfrm>
          <a:prstGeom prst="cloudCallout">
            <a:avLst>
              <a:gd name="adj1" fmla="val -71324"/>
              <a:gd name="adj2" fmla="val -32514"/>
            </a:avLst>
          </a:prstGeom>
          <a:noFill/>
          <a:ln w="9525">
            <a:solidFill>
              <a:schemeClr val="tx1"/>
            </a:solidFill>
            <a:round/>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b="1" dirty="0"/>
              <a:t>若</a:t>
            </a:r>
            <a:r>
              <a:rPr lang="en-US" altLang="zh-CN" sz="2000" b="1" dirty="0"/>
              <a:t>a</a:t>
            </a:r>
            <a:r>
              <a:rPr lang="zh-CN" altLang="en-US" sz="2000" b="1" dirty="0"/>
              <a:t>的内容是：</a:t>
            </a:r>
          </a:p>
          <a:p>
            <a:pPr algn="ctr" eaLnBrk="1" hangingPunct="1"/>
            <a:r>
              <a:rPr lang="en-US" altLang="zh-CN" sz="2000" b="1" dirty="0"/>
              <a:t>this is a string! </a:t>
            </a:r>
          </a:p>
          <a:p>
            <a:pPr algn="ctr" eaLnBrk="1" hangingPunct="1"/>
            <a:r>
              <a:rPr lang="zh-CN" altLang="en-US" sz="2000" b="1" dirty="0">
                <a:solidFill>
                  <a:srgbClr val="FF0000"/>
                </a:solidFill>
              </a:rPr>
              <a:t>就难以输入啦！</a:t>
            </a:r>
          </a:p>
          <a:p>
            <a:pPr algn="ctr" eaLnBrk="1" hangingPunct="1"/>
            <a:r>
              <a:rPr lang="zh-CN" altLang="en-US" sz="2000" b="1" dirty="0"/>
              <a:t>这样的数据应用输入流类的</a:t>
            </a:r>
            <a:r>
              <a:rPr lang="zh-CN" altLang="en-US" sz="2000" b="1" dirty="0">
                <a:solidFill>
                  <a:srgbClr val="FF0000"/>
                </a:solidFill>
              </a:rPr>
              <a:t>成员函数输入</a:t>
            </a:r>
          </a:p>
        </p:txBody>
      </p:sp>
    </p:spTree>
    <p:extLst>
      <p:ext uri="{BB962C8B-B14F-4D97-AF65-F5344CB8AC3E}">
        <p14:creationId xmlns:p14="http://schemas.microsoft.com/office/powerpoint/2010/main" val="2256962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 calcmode="lin" valueType="num">
                                      <p:cBhvr additive="base">
                                        <p:cTn id="7"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0771">
                                            <p:txEl>
                                              <p:pRg st="0" end="0"/>
                                            </p:txEl>
                                          </p:spTgt>
                                        </p:tgtEl>
                                        <p:attrNameLst>
                                          <p:attrName>style.visibility</p:attrName>
                                        </p:attrNameLst>
                                      </p:cBhvr>
                                      <p:to>
                                        <p:strVal val="visible"/>
                                      </p:to>
                                    </p:set>
                                    <p:anim calcmode="lin" valueType="num">
                                      <p:cBhvr additive="base">
                                        <p:cTn id="13"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0771">
                                            <p:txEl>
                                              <p:pRg st="1" end="1"/>
                                            </p:txEl>
                                          </p:spTgt>
                                        </p:tgtEl>
                                        <p:attrNameLst>
                                          <p:attrName>style.visibility</p:attrName>
                                        </p:attrNameLst>
                                      </p:cBhvr>
                                      <p:to>
                                        <p:strVal val="visible"/>
                                      </p:to>
                                    </p:set>
                                    <p:anim calcmode="lin" valueType="num">
                                      <p:cBhvr additive="base">
                                        <p:cTn id="17"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0771">
                                            <p:txEl>
                                              <p:pRg st="2" end="2"/>
                                            </p:txEl>
                                          </p:spTgt>
                                        </p:tgtEl>
                                        <p:attrNameLst>
                                          <p:attrName>style.visibility</p:attrName>
                                        </p:attrNameLst>
                                      </p:cBhvr>
                                      <p:to>
                                        <p:strVal val="visible"/>
                                      </p:to>
                                    </p:set>
                                    <p:anim calcmode="lin" valueType="num">
                                      <p:cBhvr additive="base">
                                        <p:cTn id="21"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0771">
                                            <p:txEl>
                                              <p:pRg st="3" end="3"/>
                                            </p:txEl>
                                          </p:spTgt>
                                        </p:tgtEl>
                                        <p:attrNameLst>
                                          <p:attrName>style.visibility</p:attrName>
                                        </p:attrNameLst>
                                      </p:cBhvr>
                                      <p:to>
                                        <p:strVal val="visible"/>
                                      </p:to>
                                    </p:set>
                                    <p:anim calcmode="lin" valueType="num">
                                      <p:cBhvr additive="base">
                                        <p:cTn id="25"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0771">
                                            <p:txEl>
                                              <p:pRg st="4" end="4"/>
                                            </p:txEl>
                                          </p:spTgt>
                                        </p:tgtEl>
                                        <p:attrNameLst>
                                          <p:attrName>style.visibility</p:attrName>
                                        </p:attrNameLst>
                                      </p:cBhvr>
                                      <p:to>
                                        <p:strVal val="visible"/>
                                      </p:to>
                                    </p:set>
                                    <p:anim calcmode="lin" valueType="num">
                                      <p:cBhvr additive="base">
                                        <p:cTn id="29"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077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0771">
                                            <p:txEl>
                                              <p:pRg st="5" end="5"/>
                                            </p:txEl>
                                          </p:spTgt>
                                        </p:tgtEl>
                                        <p:attrNameLst>
                                          <p:attrName>style.visibility</p:attrName>
                                        </p:attrNameLst>
                                      </p:cBhvr>
                                      <p:to>
                                        <p:strVal val="visible"/>
                                      </p:to>
                                    </p:set>
                                    <p:anim calcmode="lin" valueType="num">
                                      <p:cBhvr additive="base">
                                        <p:cTn id="33"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0771">
                                            <p:txEl>
                                              <p:pRg st="6" end="6"/>
                                            </p:txEl>
                                          </p:spTgt>
                                        </p:tgtEl>
                                        <p:attrNameLst>
                                          <p:attrName>style.visibility</p:attrName>
                                        </p:attrNameLst>
                                      </p:cBhvr>
                                      <p:to>
                                        <p:strVal val="visible"/>
                                      </p:to>
                                    </p:set>
                                    <p:anim calcmode="lin" valueType="num">
                                      <p:cBhvr additive="base">
                                        <p:cTn id="37"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0771">
                                            <p:txEl>
                                              <p:pRg st="7" end="7"/>
                                            </p:txEl>
                                          </p:spTgt>
                                        </p:tgtEl>
                                        <p:attrNameLst>
                                          <p:attrName>style.visibility</p:attrName>
                                        </p:attrNameLst>
                                      </p:cBhvr>
                                      <p:to>
                                        <p:strVal val="visible"/>
                                      </p:to>
                                    </p:set>
                                    <p:anim calcmode="lin" valueType="num">
                                      <p:cBhvr additive="base">
                                        <p:cTn id="41"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0771">
                                            <p:txEl>
                                              <p:pRg st="8" end="8"/>
                                            </p:txEl>
                                          </p:spTgt>
                                        </p:tgtEl>
                                        <p:attrNameLst>
                                          <p:attrName>style.visibility</p:attrName>
                                        </p:attrNameLst>
                                      </p:cBhvr>
                                      <p:to>
                                        <p:strVal val="visible"/>
                                      </p:to>
                                    </p:set>
                                    <p:anim calcmode="lin" valueType="num">
                                      <p:cBhvr additive="base">
                                        <p:cTn id="45" dur="500" fill="hold"/>
                                        <p:tgtEl>
                                          <p:spTgt spid="1607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771">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0771">
                                            <p:txEl>
                                              <p:pRg st="9" end="9"/>
                                            </p:txEl>
                                          </p:spTgt>
                                        </p:tgtEl>
                                        <p:attrNameLst>
                                          <p:attrName>style.visibility</p:attrName>
                                        </p:attrNameLst>
                                      </p:cBhvr>
                                      <p:to>
                                        <p:strVal val="visible"/>
                                      </p:to>
                                    </p:set>
                                    <p:anim calcmode="lin" valueType="num">
                                      <p:cBhvr additive="base">
                                        <p:cTn id="49" dur="500" fill="hold"/>
                                        <p:tgtEl>
                                          <p:spTgt spid="16077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077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0771">
                                            <p:txEl>
                                              <p:pRg st="10" end="10"/>
                                            </p:txEl>
                                          </p:spTgt>
                                        </p:tgtEl>
                                        <p:attrNameLst>
                                          <p:attrName>style.visibility</p:attrName>
                                        </p:attrNameLst>
                                      </p:cBhvr>
                                      <p:to>
                                        <p:strVal val="visible"/>
                                      </p:to>
                                    </p:set>
                                    <p:anim calcmode="lin" valueType="num">
                                      <p:cBhvr additive="base">
                                        <p:cTn id="53" dur="500" fill="hold"/>
                                        <p:tgtEl>
                                          <p:spTgt spid="1607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0771">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0771">
                                            <p:txEl>
                                              <p:pRg st="11" end="11"/>
                                            </p:txEl>
                                          </p:spTgt>
                                        </p:tgtEl>
                                        <p:attrNameLst>
                                          <p:attrName>style.visibility</p:attrName>
                                        </p:attrNameLst>
                                      </p:cBhvr>
                                      <p:to>
                                        <p:strVal val="visible"/>
                                      </p:to>
                                    </p:set>
                                    <p:anim calcmode="lin" valueType="num">
                                      <p:cBhvr additive="base">
                                        <p:cTn id="57" dur="500" fill="hold"/>
                                        <p:tgtEl>
                                          <p:spTgt spid="160771">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07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1" presetClass="entr" presetSubtype="0" fill="hold" grpId="0" nodeType="clickEffect">
                                  <p:stCondLst>
                                    <p:cond delay="0"/>
                                  </p:stCondLst>
                                  <p:iterate type="lt">
                                    <p:tmPct val="5000"/>
                                  </p:iterate>
                                  <p:childTnLst>
                                    <p:set>
                                      <p:cBhvr>
                                        <p:cTn id="62" dur="1" fill="hold">
                                          <p:stCondLst>
                                            <p:cond delay="0"/>
                                          </p:stCondLst>
                                        </p:cTn>
                                        <p:tgtEl>
                                          <p:spTgt spid="160772"/>
                                        </p:tgtEl>
                                        <p:attrNameLst>
                                          <p:attrName>style.visibility</p:attrName>
                                        </p:attrNameLst>
                                      </p:cBhvr>
                                      <p:to>
                                        <p:strVal val="visible"/>
                                      </p:to>
                                    </p:set>
                                    <p:anim calcmode="lin" valueType="num">
                                      <p:cBhvr>
                                        <p:cTn id="63" dur="1000" fill="hold"/>
                                        <p:tgtEl>
                                          <p:spTgt spid="160772"/>
                                        </p:tgtEl>
                                        <p:attrNameLst>
                                          <p:attrName>ppt_w</p:attrName>
                                        </p:attrNameLst>
                                      </p:cBhvr>
                                      <p:tavLst>
                                        <p:tav tm="0">
                                          <p:val>
                                            <p:fltVal val="0"/>
                                          </p:val>
                                        </p:tav>
                                        <p:tav tm="100000">
                                          <p:val>
                                            <p:strVal val="#ppt_w"/>
                                          </p:val>
                                        </p:tav>
                                      </p:tavLst>
                                    </p:anim>
                                    <p:anim calcmode="lin" valueType="num">
                                      <p:cBhvr>
                                        <p:cTn id="64" dur="1000" fill="hold"/>
                                        <p:tgtEl>
                                          <p:spTgt spid="160772"/>
                                        </p:tgtEl>
                                        <p:attrNameLst>
                                          <p:attrName>ppt_h</p:attrName>
                                        </p:attrNameLst>
                                      </p:cBhvr>
                                      <p:tavLst>
                                        <p:tav tm="0">
                                          <p:val>
                                            <p:fltVal val="0"/>
                                          </p:val>
                                        </p:tav>
                                        <p:tav tm="100000">
                                          <p:val>
                                            <p:strVal val="#ppt_h"/>
                                          </p:val>
                                        </p:tav>
                                      </p:tavLst>
                                    </p:anim>
                                    <p:anim calcmode="lin" valueType="num">
                                      <p:cBhvr>
                                        <p:cTn id="65" dur="1000" fill="hold"/>
                                        <p:tgtEl>
                                          <p:spTgt spid="160772"/>
                                        </p:tgtEl>
                                        <p:attrNameLst>
                                          <p:attrName>style.rotation</p:attrName>
                                        </p:attrNameLst>
                                      </p:cBhvr>
                                      <p:tavLst>
                                        <p:tav tm="0">
                                          <p:val>
                                            <p:fltVal val="90"/>
                                          </p:val>
                                        </p:tav>
                                        <p:tav tm="100000">
                                          <p:val>
                                            <p:fltVal val="0"/>
                                          </p:val>
                                        </p:tav>
                                      </p:tavLst>
                                    </p:anim>
                                    <p:animEffect transition="in" filter="fade">
                                      <p:cBhvr>
                                        <p:cTn id="66" dur="10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P spid="1607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102395"/>
            <a:ext cx="7772400" cy="65881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9.2.1  </a:t>
            </a:r>
            <a:r>
              <a:rPr lang="en-US" altLang="zh-CN" sz="3600" b="1" dirty="0" err="1">
                <a:solidFill>
                  <a:srgbClr val="C00000"/>
                </a:solidFill>
              </a:rPr>
              <a:t>istream</a:t>
            </a:r>
            <a:r>
              <a:rPr lang="zh-CN" altLang="en-US" sz="3600" b="1" dirty="0">
                <a:solidFill>
                  <a:srgbClr val="C00000"/>
                </a:solidFill>
              </a:rPr>
              <a:t>流中的常用成员函数</a:t>
            </a:r>
          </a:p>
        </p:txBody>
      </p:sp>
      <p:sp>
        <p:nvSpPr>
          <p:cNvPr id="161795" name="Rectangle 3"/>
          <p:cNvSpPr>
            <a:spLocks noGrp="1" noChangeArrowheads="1"/>
          </p:cNvSpPr>
          <p:nvPr>
            <p:ph type="body" idx="1"/>
          </p:nvPr>
        </p:nvSpPr>
        <p:spPr>
          <a:xfrm>
            <a:off x="323528" y="1124744"/>
            <a:ext cx="8352928" cy="5256584"/>
          </a:xfrm>
        </p:spPr>
        <p:txBody>
          <a:bodyPr/>
          <a:lstStyle/>
          <a:p>
            <a:pPr eaLnBrk="1" hangingPunct="1">
              <a:spcBef>
                <a:spcPts val="1200"/>
              </a:spcBef>
              <a:buFontTx/>
              <a:buNone/>
            </a:pPr>
            <a:r>
              <a:rPr lang="en-US" altLang="zh-CN" sz="2400" b="1" dirty="0"/>
              <a:t>1. </a:t>
            </a:r>
            <a:r>
              <a:rPr lang="en-US" altLang="zh-CN" sz="2400" b="1" dirty="0" err="1"/>
              <a:t>istream</a:t>
            </a:r>
            <a:r>
              <a:rPr lang="zh-CN" altLang="en-US" sz="2400" b="1" dirty="0"/>
              <a:t>类定义了许多用于从流中提取数据和操作文件的成员函数 ，如下所示</a:t>
            </a:r>
            <a:r>
              <a:rPr lang="en-US" altLang="zh-CN" sz="2400" b="1" dirty="0"/>
              <a:t>:</a:t>
            </a:r>
            <a:endParaRPr lang="zh-CN" altLang="en-US" sz="2400" b="1" dirty="0"/>
          </a:p>
          <a:p>
            <a:pPr eaLnBrk="1" hangingPunct="1">
              <a:lnSpc>
                <a:spcPct val="80000"/>
              </a:lnSpc>
              <a:buFontTx/>
              <a:buNone/>
            </a:pPr>
            <a:r>
              <a:rPr lang="en-US" altLang="zh-CN" sz="2000" b="1" dirty="0"/>
              <a:t>class  </a:t>
            </a:r>
            <a:r>
              <a:rPr lang="en-US" altLang="zh-CN" sz="2000" b="1" dirty="0" err="1"/>
              <a:t>istream</a:t>
            </a:r>
            <a:r>
              <a:rPr lang="en-US" altLang="zh-CN" sz="2000" b="1" dirty="0"/>
              <a:t> : virtual public ios {</a:t>
            </a:r>
          </a:p>
          <a:p>
            <a:pPr eaLnBrk="1" hangingPunct="1">
              <a:lnSpc>
                <a:spcPct val="80000"/>
              </a:lnSpc>
              <a:buFontTx/>
              <a:buNone/>
            </a:pPr>
            <a:r>
              <a:rPr lang="en-US" altLang="zh-CN" sz="2000" b="1" dirty="0"/>
              <a:t>public:</a:t>
            </a:r>
          </a:p>
          <a:p>
            <a:pPr lvl="1" eaLnBrk="1" hangingPunct="1">
              <a:lnSpc>
                <a:spcPct val="80000"/>
              </a:lnSpc>
              <a:buFontTx/>
              <a:buNone/>
            </a:pPr>
            <a:r>
              <a:rPr lang="en-US" altLang="zh-CN" sz="2000" b="1" dirty="0" err="1"/>
              <a:t>istream</a:t>
            </a:r>
            <a:r>
              <a:rPr lang="en-US" altLang="zh-CN" sz="2000" b="1" dirty="0"/>
              <a:t>&amp; operator&gt;&gt;(double &amp;);	</a:t>
            </a:r>
          </a:p>
          <a:p>
            <a:pPr lvl="1" eaLnBrk="1" hangingPunct="1">
              <a:lnSpc>
                <a:spcPct val="80000"/>
              </a:lnSpc>
              <a:buFontTx/>
              <a:buNone/>
            </a:pPr>
            <a:r>
              <a:rPr lang="en-US" altLang="zh-CN" sz="2000" b="1" dirty="0"/>
              <a:t>//</a:t>
            </a:r>
            <a:r>
              <a:rPr lang="zh-CN" altLang="en-US" sz="2000" b="1" dirty="0"/>
              <a:t>具有许多</a:t>
            </a:r>
            <a:r>
              <a:rPr lang="en-US" altLang="zh-CN" sz="2000" b="1" dirty="0"/>
              <a:t>operator&gt;&gt;</a:t>
            </a:r>
            <a:r>
              <a:rPr lang="zh-CN" altLang="en-US" sz="2000" b="1" dirty="0"/>
              <a:t>重载成员函数    </a:t>
            </a:r>
          </a:p>
          <a:p>
            <a:pPr lvl="1" eaLnBrk="1" hangingPunct="1">
              <a:lnSpc>
                <a:spcPct val="80000"/>
              </a:lnSpc>
              <a:buFontTx/>
              <a:buNone/>
            </a:pPr>
            <a:r>
              <a:rPr lang="en-US" altLang="zh-CN" sz="2000" b="1" dirty="0"/>
              <a:t>......</a:t>
            </a:r>
          </a:p>
          <a:p>
            <a:pPr lvl="1" eaLnBrk="1" hangingPunct="1">
              <a:lnSpc>
                <a:spcPct val="80000"/>
              </a:lnSpc>
              <a:buFontTx/>
              <a:buNone/>
            </a:pPr>
            <a:r>
              <a:rPr lang="en-US" altLang="zh-CN" sz="2000" b="1" dirty="0">
                <a:solidFill>
                  <a:srgbClr val="FF0000"/>
                </a:solidFill>
              </a:rPr>
              <a:t>int get();</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get(char *,</a:t>
            </a:r>
            <a:r>
              <a:rPr lang="en-US" altLang="zh-CN" sz="2000" b="1" dirty="0" err="1">
                <a:solidFill>
                  <a:srgbClr val="FF0000"/>
                </a:solidFill>
              </a:rPr>
              <a:t>int,char</a:t>
            </a:r>
            <a:r>
              <a:rPr lang="en-US" altLang="zh-CN" sz="2000" b="1" dirty="0">
                <a:solidFill>
                  <a:srgbClr val="FF0000"/>
                </a:solidFill>
              </a:rPr>
              <a:t> ='\n');</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get(char &amp;);</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a:t>
            </a:r>
            <a:r>
              <a:rPr lang="en-US" altLang="zh-CN" sz="2000" b="1" dirty="0" err="1">
                <a:solidFill>
                  <a:srgbClr val="FF0000"/>
                </a:solidFill>
              </a:rPr>
              <a:t>getline</a:t>
            </a:r>
            <a:r>
              <a:rPr lang="en-US" altLang="zh-CN" sz="2000" b="1" dirty="0">
                <a:solidFill>
                  <a:srgbClr val="FF0000"/>
                </a:solidFill>
              </a:rPr>
              <a:t>( char *,</a:t>
            </a:r>
            <a:r>
              <a:rPr lang="en-US" altLang="zh-CN" sz="2000" b="1" dirty="0" err="1">
                <a:solidFill>
                  <a:srgbClr val="FF0000"/>
                </a:solidFill>
              </a:rPr>
              <a:t>int,char</a:t>
            </a:r>
            <a:r>
              <a:rPr lang="en-US" altLang="zh-CN" sz="2000" b="1" dirty="0">
                <a:solidFill>
                  <a:srgbClr val="FF0000"/>
                </a:solidFill>
              </a:rPr>
              <a:t> ='\n');</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read(char *,int);</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ignore(int =1,int =EOF);</a:t>
            </a:r>
          </a:p>
          <a:p>
            <a:pPr lvl="1" eaLnBrk="1" hangingPunct="1">
              <a:lnSpc>
                <a:spcPct val="80000"/>
              </a:lnSpc>
              <a:buFontTx/>
              <a:buNone/>
            </a:pPr>
            <a:r>
              <a:rPr lang="en-US" altLang="zh-CN" sz="2000" b="1" dirty="0">
                <a:solidFill>
                  <a:srgbClr val="FF0000"/>
                </a:solidFill>
              </a:rPr>
              <a:t>int peek();</a:t>
            </a:r>
          </a:p>
          <a:p>
            <a:pPr lvl="1" eaLnBrk="1" hangingPunct="1">
              <a:lnSpc>
                <a:spcPct val="80000"/>
              </a:lnSpc>
              <a:buFontTx/>
              <a:buNone/>
            </a:pPr>
            <a:r>
              <a:rPr lang="en-US" altLang="zh-CN" sz="2000" b="1" dirty="0" err="1">
                <a:solidFill>
                  <a:srgbClr val="FF0000"/>
                </a:solidFill>
              </a:rPr>
              <a:t>istream</a:t>
            </a:r>
            <a:r>
              <a:rPr lang="en-US" altLang="zh-CN" sz="2000" b="1" dirty="0">
                <a:solidFill>
                  <a:srgbClr val="FF0000"/>
                </a:solidFill>
              </a:rPr>
              <a:t>&amp; </a:t>
            </a:r>
            <a:r>
              <a:rPr lang="en-US" altLang="zh-CN" sz="2000" b="1" dirty="0" err="1">
                <a:solidFill>
                  <a:srgbClr val="FF0000"/>
                </a:solidFill>
              </a:rPr>
              <a:t>putback</a:t>
            </a:r>
            <a:r>
              <a:rPr lang="en-US" altLang="zh-CN" sz="2000" b="1" dirty="0">
                <a:solidFill>
                  <a:srgbClr val="FF0000"/>
                </a:solidFill>
              </a:rPr>
              <a:t>(char);</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a:t>
            </a:r>
            <a:endParaRPr lang="zh-CN" altLang="en-US" sz="2000" b="1" dirty="0"/>
          </a:p>
        </p:txBody>
      </p:sp>
      <p:sp>
        <p:nvSpPr>
          <p:cNvPr id="161796" name="AutoShape 4"/>
          <p:cNvSpPr>
            <a:spLocks noChangeArrowheads="1"/>
          </p:cNvSpPr>
          <p:nvPr/>
        </p:nvSpPr>
        <p:spPr bwMode="auto">
          <a:xfrm>
            <a:off x="5580112" y="2132857"/>
            <a:ext cx="3240360" cy="2016224"/>
          </a:xfrm>
          <a:prstGeom prst="cloudCallout">
            <a:avLst>
              <a:gd name="adj1" fmla="val -107509"/>
              <a:gd name="adj2" fmla="val -49806"/>
            </a:avLst>
          </a:prstGeom>
          <a:noFill/>
          <a:ln w="9525">
            <a:solidFill>
              <a:schemeClr val="tx1"/>
            </a:solidFill>
            <a:round/>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1" dirty="0" err="1"/>
              <a:t>istream</a:t>
            </a:r>
            <a:r>
              <a:rPr lang="en-US" altLang="zh-CN" sz="2000" b="1" dirty="0"/>
              <a:t> </a:t>
            </a:r>
            <a:r>
              <a:rPr lang="zh-CN" altLang="en-US" sz="2000" b="1" dirty="0"/>
              <a:t>或</a:t>
            </a:r>
            <a:r>
              <a:rPr lang="en-US" altLang="zh-CN" sz="2000" b="1" dirty="0" err="1"/>
              <a:t>istream.h</a:t>
            </a:r>
            <a:r>
              <a:rPr lang="zh-CN" altLang="en-US" sz="2000" b="1" dirty="0"/>
              <a:t>头文件中找到此</a:t>
            </a:r>
            <a:r>
              <a:rPr lang="en-US" altLang="zh-CN" sz="2000" b="1" dirty="0"/>
              <a:t>class</a:t>
            </a:r>
            <a:r>
              <a:rPr lang="zh-CN" altLang="en-US" sz="2000" b="1" dirty="0"/>
              <a:t>的声明！</a:t>
            </a:r>
          </a:p>
        </p:txBody>
      </p:sp>
    </p:spTree>
    <p:extLst>
      <p:ext uri="{BB962C8B-B14F-4D97-AF65-F5344CB8AC3E}">
        <p14:creationId xmlns:p14="http://schemas.microsoft.com/office/powerpoint/2010/main" val="2221758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5">
                                            <p:txEl>
                                              <p:pRg st="2" end="2"/>
                                            </p:txEl>
                                          </p:spTgt>
                                        </p:tgtEl>
                                        <p:attrNameLst>
                                          <p:attrName>style.visibility</p:attrName>
                                        </p:attrNameLst>
                                      </p:cBhvr>
                                      <p:to>
                                        <p:strVal val="visible"/>
                                      </p:to>
                                    </p:set>
                                    <p:anim calcmode="lin" valueType="num">
                                      <p:cBhvr additive="base">
                                        <p:cTn id="11" dur="500" fill="hold"/>
                                        <p:tgtEl>
                                          <p:spTgt spid="16179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179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anim calcmode="lin" valueType="num">
                                      <p:cBhvr additive="base">
                                        <p:cTn id="15" dur="5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179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5">
                                            <p:txEl>
                                              <p:pRg st="4" end="4"/>
                                            </p:txEl>
                                          </p:spTgt>
                                        </p:tgtEl>
                                        <p:attrNameLst>
                                          <p:attrName>style.visibility</p:attrName>
                                        </p:attrNameLst>
                                      </p:cBhvr>
                                      <p:to>
                                        <p:strVal val="visible"/>
                                      </p:to>
                                    </p:set>
                                    <p:anim calcmode="lin" valueType="num">
                                      <p:cBhvr additive="base">
                                        <p:cTn id="19" dur="500" fill="hold"/>
                                        <p:tgtEl>
                                          <p:spTgt spid="1617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5">
                                            <p:txEl>
                                              <p:pRg st="5" end="5"/>
                                            </p:txEl>
                                          </p:spTgt>
                                        </p:tgtEl>
                                        <p:attrNameLst>
                                          <p:attrName>style.visibility</p:attrName>
                                        </p:attrNameLst>
                                      </p:cBhvr>
                                      <p:to>
                                        <p:strVal val="visible"/>
                                      </p:to>
                                    </p:set>
                                    <p:anim calcmode="lin" valueType="num">
                                      <p:cBhvr additive="base">
                                        <p:cTn id="23" dur="500" fill="hold"/>
                                        <p:tgtEl>
                                          <p:spTgt spid="16179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179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1795">
                                            <p:txEl>
                                              <p:pRg st="6" end="6"/>
                                            </p:txEl>
                                          </p:spTgt>
                                        </p:tgtEl>
                                        <p:attrNameLst>
                                          <p:attrName>style.visibility</p:attrName>
                                        </p:attrNameLst>
                                      </p:cBhvr>
                                      <p:to>
                                        <p:strVal val="visible"/>
                                      </p:to>
                                    </p:set>
                                    <p:anim calcmode="lin" valueType="num">
                                      <p:cBhvr additive="base">
                                        <p:cTn id="27" dur="500" fill="hold"/>
                                        <p:tgtEl>
                                          <p:spTgt spid="16179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179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795">
                                            <p:txEl>
                                              <p:pRg st="7" end="7"/>
                                            </p:txEl>
                                          </p:spTgt>
                                        </p:tgtEl>
                                        <p:attrNameLst>
                                          <p:attrName>style.visibility</p:attrName>
                                        </p:attrNameLst>
                                      </p:cBhvr>
                                      <p:to>
                                        <p:strVal val="visible"/>
                                      </p:to>
                                    </p:set>
                                    <p:anim calcmode="lin" valueType="num">
                                      <p:cBhvr additive="base">
                                        <p:cTn id="31" dur="500" fill="hold"/>
                                        <p:tgtEl>
                                          <p:spTgt spid="16179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1795">
                                            <p:txEl>
                                              <p:pRg st="8" end="8"/>
                                            </p:txEl>
                                          </p:spTgt>
                                        </p:tgtEl>
                                        <p:attrNameLst>
                                          <p:attrName>style.visibility</p:attrName>
                                        </p:attrNameLst>
                                      </p:cBhvr>
                                      <p:to>
                                        <p:strVal val="visible"/>
                                      </p:to>
                                    </p:set>
                                    <p:anim calcmode="lin" valueType="num">
                                      <p:cBhvr additive="base">
                                        <p:cTn id="35" dur="500" fill="hold"/>
                                        <p:tgtEl>
                                          <p:spTgt spid="16179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79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1795">
                                            <p:txEl>
                                              <p:pRg st="9" end="9"/>
                                            </p:txEl>
                                          </p:spTgt>
                                        </p:tgtEl>
                                        <p:attrNameLst>
                                          <p:attrName>style.visibility</p:attrName>
                                        </p:attrNameLst>
                                      </p:cBhvr>
                                      <p:to>
                                        <p:strVal val="visible"/>
                                      </p:to>
                                    </p:set>
                                    <p:anim calcmode="lin" valueType="num">
                                      <p:cBhvr additive="base">
                                        <p:cTn id="39" dur="500" fill="hold"/>
                                        <p:tgtEl>
                                          <p:spTgt spid="16179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179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1795">
                                            <p:txEl>
                                              <p:pRg st="10" end="10"/>
                                            </p:txEl>
                                          </p:spTgt>
                                        </p:tgtEl>
                                        <p:attrNameLst>
                                          <p:attrName>style.visibility</p:attrName>
                                        </p:attrNameLst>
                                      </p:cBhvr>
                                      <p:to>
                                        <p:strVal val="visible"/>
                                      </p:to>
                                    </p:set>
                                    <p:anim calcmode="lin" valueType="num">
                                      <p:cBhvr additive="base">
                                        <p:cTn id="43" dur="500" fill="hold"/>
                                        <p:tgtEl>
                                          <p:spTgt spid="16179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179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1795">
                                            <p:txEl>
                                              <p:pRg st="11" end="11"/>
                                            </p:txEl>
                                          </p:spTgt>
                                        </p:tgtEl>
                                        <p:attrNameLst>
                                          <p:attrName>style.visibility</p:attrName>
                                        </p:attrNameLst>
                                      </p:cBhvr>
                                      <p:to>
                                        <p:strVal val="visible"/>
                                      </p:to>
                                    </p:set>
                                    <p:anim calcmode="lin" valueType="num">
                                      <p:cBhvr additive="base">
                                        <p:cTn id="47" dur="500" fill="hold"/>
                                        <p:tgtEl>
                                          <p:spTgt spid="16179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1795">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1795">
                                            <p:txEl>
                                              <p:pRg st="12" end="12"/>
                                            </p:txEl>
                                          </p:spTgt>
                                        </p:tgtEl>
                                        <p:attrNameLst>
                                          <p:attrName>style.visibility</p:attrName>
                                        </p:attrNameLst>
                                      </p:cBhvr>
                                      <p:to>
                                        <p:strVal val="visible"/>
                                      </p:to>
                                    </p:set>
                                    <p:anim calcmode="lin" valueType="num">
                                      <p:cBhvr additive="base">
                                        <p:cTn id="51" dur="500" fill="hold"/>
                                        <p:tgtEl>
                                          <p:spTgt spid="16179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1795">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1795">
                                            <p:txEl>
                                              <p:pRg st="13" end="13"/>
                                            </p:txEl>
                                          </p:spTgt>
                                        </p:tgtEl>
                                        <p:attrNameLst>
                                          <p:attrName>style.visibility</p:attrName>
                                        </p:attrNameLst>
                                      </p:cBhvr>
                                      <p:to>
                                        <p:strVal val="visible"/>
                                      </p:to>
                                    </p:set>
                                    <p:anim calcmode="lin" valueType="num">
                                      <p:cBhvr additive="base">
                                        <p:cTn id="55" dur="500" fill="hold"/>
                                        <p:tgtEl>
                                          <p:spTgt spid="161795">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1795">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1795">
                                            <p:txEl>
                                              <p:pRg st="14" end="14"/>
                                            </p:txEl>
                                          </p:spTgt>
                                        </p:tgtEl>
                                        <p:attrNameLst>
                                          <p:attrName>style.visibility</p:attrName>
                                        </p:attrNameLst>
                                      </p:cBhvr>
                                      <p:to>
                                        <p:strVal val="visible"/>
                                      </p:to>
                                    </p:set>
                                    <p:anim calcmode="lin" valueType="num">
                                      <p:cBhvr additive="base">
                                        <p:cTn id="59" dur="500" fill="hold"/>
                                        <p:tgtEl>
                                          <p:spTgt spid="16179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1795">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795">
                                            <p:txEl>
                                              <p:pRg st="15" end="15"/>
                                            </p:txEl>
                                          </p:spTgt>
                                        </p:tgtEl>
                                        <p:attrNameLst>
                                          <p:attrName>style.visibility</p:attrName>
                                        </p:attrNameLst>
                                      </p:cBhvr>
                                      <p:to>
                                        <p:strVal val="visible"/>
                                      </p:to>
                                    </p:set>
                                    <p:anim calcmode="lin" valueType="num">
                                      <p:cBhvr additive="base">
                                        <p:cTn id="63" dur="500" fill="hold"/>
                                        <p:tgtEl>
                                          <p:spTgt spid="161795">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6179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61796"/>
                                        </p:tgtEl>
                                        <p:attrNameLst>
                                          <p:attrName>style.visibility</p:attrName>
                                        </p:attrNameLst>
                                      </p:cBhvr>
                                      <p:to>
                                        <p:strVal val="visible"/>
                                      </p:to>
                                    </p:set>
                                    <p:anim calcmode="lin" valueType="num">
                                      <p:cBhvr additive="base">
                                        <p:cTn id="69" dur="500" fill="hold"/>
                                        <p:tgtEl>
                                          <p:spTgt spid="161796"/>
                                        </p:tgtEl>
                                        <p:attrNameLst>
                                          <p:attrName>ppt_x</p:attrName>
                                        </p:attrNameLst>
                                      </p:cBhvr>
                                      <p:tavLst>
                                        <p:tav tm="0">
                                          <p:val>
                                            <p:strVal val="#ppt_x"/>
                                          </p:val>
                                        </p:tav>
                                        <p:tav tm="100000">
                                          <p:val>
                                            <p:strVal val="#ppt_x"/>
                                          </p:val>
                                        </p:tav>
                                      </p:tavLst>
                                    </p:anim>
                                    <p:anim calcmode="lin" valueType="num">
                                      <p:cBhvr additive="base">
                                        <p:cTn id="70" dur="500" fill="hold"/>
                                        <p:tgtEl>
                                          <p:spTgt spid="161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79512" y="1052736"/>
            <a:ext cx="8640960" cy="4391694"/>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9-2】  </a:t>
            </a:r>
            <a:r>
              <a:rPr lang="zh-CN" altLang="en-US" sz="2400" b="1" dirty="0">
                <a:solidFill>
                  <a:srgbClr val="0000CC"/>
                </a:solidFill>
              </a:rPr>
              <a:t>用函数</a:t>
            </a:r>
            <a:r>
              <a:rPr lang="en-US" altLang="zh-CN" sz="2400" b="1" dirty="0">
                <a:solidFill>
                  <a:srgbClr val="0000CC"/>
                </a:solidFill>
              </a:rPr>
              <a:t>get</a:t>
            </a:r>
            <a:r>
              <a:rPr lang="zh-CN" altLang="en-US" sz="2400" b="1" dirty="0">
                <a:solidFill>
                  <a:srgbClr val="0000CC"/>
                </a:solidFill>
              </a:rPr>
              <a:t>和</a:t>
            </a:r>
            <a:r>
              <a:rPr lang="en-US" altLang="zh-CN" sz="2400" b="1" dirty="0" err="1">
                <a:solidFill>
                  <a:srgbClr val="0000CC"/>
                </a:solidFill>
              </a:rPr>
              <a:t>getline</a:t>
            </a:r>
            <a:r>
              <a:rPr lang="zh-CN" altLang="en-US" sz="2400" b="1" dirty="0">
                <a:solidFill>
                  <a:srgbClr val="0000CC"/>
                </a:solidFill>
              </a:rPr>
              <a:t>读取数据。</a:t>
            </a:r>
            <a:endParaRPr lang="zh-CN" altLang="en-US" sz="2400" b="1" dirty="0">
              <a:solidFill>
                <a:srgbClr val="0000CC"/>
              </a:solidFill>
              <a:hlinkClick r:id="" action="ppaction://noaction">
                <a:extLst>
                  <a:ext uri="{A12FA001-AC4F-418D-AE19-62706E023703}">
                    <ahyp:hlinkClr xmlns:ahyp="http://schemas.microsoft.com/office/drawing/2018/hyperlinkcolor" xmlns="" val="tx"/>
                  </a:ext>
                </a:extLst>
              </a:hlinkClick>
              <a:hlinkMouseOver r:id="rId2" action="ppaction://hlinkfile">
                <a:extLst>
                  <a:ext uri="{A12FA001-AC4F-418D-AE19-62706E023703}">
                    <ahyp:hlinkClr xmlns:ahyp="http://schemas.microsoft.com/office/drawing/2018/hyperlinkcolor" xmlns="" val="tx"/>
                  </a:ext>
                </a:extLst>
              </a:hlinkMouseOver>
            </a:endParaRPr>
          </a:p>
          <a:p>
            <a:pPr eaLnBrk="1" hangingPunct="1">
              <a:lnSpc>
                <a:spcPct val="80000"/>
              </a:lnSpc>
              <a:buFontTx/>
              <a:buNone/>
            </a:pPr>
            <a:r>
              <a:rPr lang="en-US" altLang="zh-CN" sz="1600" b="1" dirty="0"/>
              <a:t>#include &lt;iostream&gt;</a:t>
            </a:r>
          </a:p>
          <a:p>
            <a:pPr eaLnBrk="1" hangingPunct="1">
              <a:lnSpc>
                <a:spcPct val="80000"/>
              </a:lnSpc>
              <a:buFontTx/>
              <a:buNone/>
            </a:pPr>
            <a:r>
              <a:rPr lang="en-US" altLang="zh-CN" sz="1600" b="1" dirty="0"/>
              <a:t>using namespace std;</a:t>
            </a:r>
          </a:p>
          <a:p>
            <a:pPr eaLnBrk="1" hangingPunct="1">
              <a:lnSpc>
                <a:spcPct val="80000"/>
              </a:lnSpc>
              <a:buFontTx/>
              <a:buNone/>
            </a:pPr>
            <a:r>
              <a:rPr lang="en-US" altLang="zh-CN" sz="1600" b="1" dirty="0"/>
              <a:t>void main(){</a:t>
            </a:r>
          </a:p>
          <a:p>
            <a:pPr lvl="1" eaLnBrk="1" hangingPunct="1">
              <a:lnSpc>
                <a:spcPct val="80000"/>
              </a:lnSpc>
              <a:buFontTx/>
              <a:buNone/>
            </a:pPr>
            <a:r>
              <a:rPr lang="en-US" altLang="zh-CN" sz="1600" b="1" dirty="0"/>
              <a:t>char c, a[50], s1[100];</a:t>
            </a:r>
          </a:p>
          <a:p>
            <a:pPr lvl="1" eaLnBrk="1" hangingPunct="1">
              <a:lnSpc>
                <a:spcPct val="80000"/>
              </a:lnSpc>
              <a:buFontTx/>
              <a:buNone/>
            </a:pPr>
            <a:r>
              <a:rPr lang="en-US" altLang="zh-CN" sz="1600" b="1" dirty="0" err="1"/>
              <a:t>cout</a:t>
            </a:r>
            <a:r>
              <a:rPr lang="en-US" altLang="zh-CN" sz="1600" b="1" dirty="0"/>
              <a:t>&lt;&lt;"use get() input char: ";</a:t>
            </a:r>
          </a:p>
          <a:p>
            <a:pPr lvl="1" eaLnBrk="1" hangingPunct="1">
              <a:lnSpc>
                <a:spcPct val="80000"/>
              </a:lnSpc>
              <a:buFontTx/>
              <a:buNone/>
            </a:pPr>
            <a:r>
              <a:rPr lang="en-US" altLang="zh-CN" sz="1600" b="1" dirty="0"/>
              <a:t>while((c=</a:t>
            </a:r>
            <a:r>
              <a:rPr lang="en-US" altLang="zh-CN" sz="1600" b="1" dirty="0" err="1"/>
              <a:t>cin.get</a:t>
            </a:r>
            <a:r>
              <a:rPr lang="en-US" altLang="zh-CN" sz="1600" b="1" dirty="0"/>
              <a:t>())!='\n')				//L1</a:t>
            </a:r>
          </a:p>
          <a:p>
            <a:pPr lvl="1" eaLnBrk="1" hangingPunct="1">
              <a:lnSpc>
                <a:spcPct val="80000"/>
              </a:lnSpc>
              <a:buFontTx/>
              <a:buNone/>
            </a:pPr>
            <a:r>
              <a:rPr lang="en-US" altLang="zh-CN" sz="1600" b="1" dirty="0"/>
              <a:t>	</a:t>
            </a:r>
            <a:r>
              <a:rPr lang="en-US" altLang="zh-CN" sz="1600" b="1" dirty="0" err="1"/>
              <a:t>cout</a:t>
            </a:r>
            <a:r>
              <a:rPr lang="en-US" altLang="zh-CN" sz="1600" b="1" dirty="0"/>
              <a:t>&lt;&lt;c;</a:t>
            </a:r>
          </a:p>
          <a:p>
            <a:pPr lvl="1" eaLnBrk="1" hangingPunct="1">
              <a:lnSpc>
                <a:spcPct val="80000"/>
              </a:lnSpc>
              <a:buFontTx/>
              <a:buNone/>
            </a:pPr>
            <a:r>
              <a:rPr lang="en-US" altLang="zh-CN" sz="1600" b="1" dirty="0" err="1"/>
              <a:t>cout</a:t>
            </a:r>
            <a:r>
              <a:rPr lang="en-US" altLang="zh-CN" sz="1600" b="1" dirty="0"/>
              <a:t>&lt;&lt;</a:t>
            </a:r>
            <a:r>
              <a:rPr lang="en-US" altLang="zh-CN" sz="1600" b="1" dirty="0" err="1"/>
              <a:t>endl</a:t>
            </a:r>
            <a:r>
              <a:rPr lang="en-US" altLang="zh-CN" sz="1600" b="1" dirty="0"/>
              <a:t>;</a:t>
            </a:r>
          </a:p>
          <a:p>
            <a:pPr lvl="1" eaLnBrk="1" hangingPunct="1">
              <a:lnSpc>
                <a:spcPct val="80000"/>
              </a:lnSpc>
              <a:buFontTx/>
              <a:buNone/>
            </a:pPr>
            <a:r>
              <a:rPr lang="en-US" altLang="zh-CN" sz="1600" b="1" dirty="0" err="1"/>
              <a:t>cout</a:t>
            </a:r>
            <a:r>
              <a:rPr lang="en-US" altLang="zh-CN" sz="1600" b="1" dirty="0"/>
              <a:t>&lt;&lt;"use get(a,10) input char: ";</a:t>
            </a:r>
          </a:p>
          <a:p>
            <a:pPr lvl="1" eaLnBrk="1" hangingPunct="1">
              <a:lnSpc>
                <a:spcPct val="80000"/>
              </a:lnSpc>
              <a:buFontTx/>
              <a:buNone/>
            </a:pPr>
            <a:r>
              <a:rPr lang="en-US" altLang="zh-CN" sz="1600" b="1" dirty="0" err="1"/>
              <a:t>cin.get</a:t>
            </a:r>
            <a:r>
              <a:rPr lang="en-US" altLang="zh-CN" sz="1600" b="1" dirty="0"/>
              <a:t>(a,10); 					//L2</a:t>
            </a:r>
          </a:p>
          <a:p>
            <a:pPr lvl="1" eaLnBrk="1" hangingPunct="1">
              <a:lnSpc>
                <a:spcPct val="80000"/>
              </a:lnSpc>
              <a:buFontTx/>
              <a:buNone/>
            </a:pPr>
            <a:r>
              <a:rPr lang="en-US" altLang="zh-CN" sz="1600" b="1" dirty="0" err="1"/>
              <a:t>cout</a:t>
            </a:r>
            <a:r>
              <a:rPr lang="en-US" altLang="zh-CN" sz="1600" b="1" dirty="0"/>
              <a:t>&lt;&lt;a&lt;&lt;</a:t>
            </a:r>
            <a:r>
              <a:rPr lang="en-US" altLang="zh-CN" sz="1600" b="1" dirty="0" err="1"/>
              <a:t>endl</a:t>
            </a:r>
            <a:r>
              <a:rPr lang="en-US" altLang="zh-CN" sz="1600" b="1" dirty="0"/>
              <a:t>;</a:t>
            </a:r>
          </a:p>
          <a:p>
            <a:pPr lvl="1" eaLnBrk="1" hangingPunct="1">
              <a:lnSpc>
                <a:spcPct val="80000"/>
              </a:lnSpc>
              <a:buFontTx/>
              <a:buNone/>
            </a:pPr>
            <a:r>
              <a:rPr lang="en-US" altLang="zh-CN" sz="1600" b="1" dirty="0" err="1"/>
              <a:t>cin.ignore</a:t>
            </a:r>
            <a:r>
              <a:rPr lang="en-US" altLang="zh-CN" sz="1600" b="1" dirty="0"/>
              <a:t>(1);					//L3</a:t>
            </a:r>
          </a:p>
          <a:p>
            <a:pPr lvl="1" eaLnBrk="1" hangingPunct="1">
              <a:lnSpc>
                <a:spcPct val="80000"/>
              </a:lnSpc>
              <a:buFontTx/>
              <a:buNone/>
            </a:pPr>
            <a:r>
              <a:rPr lang="en-US" altLang="zh-CN" sz="1600" b="1" dirty="0" err="1"/>
              <a:t>cout</a:t>
            </a:r>
            <a:r>
              <a:rPr lang="en-US" altLang="zh-CN" sz="1600" b="1" dirty="0"/>
              <a:t>&lt;&lt;"use </a:t>
            </a:r>
            <a:r>
              <a:rPr lang="en-US" altLang="zh-CN" sz="1600" b="1" dirty="0" err="1"/>
              <a:t>getline</a:t>
            </a:r>
            <a:r>
              <a:rPr lang="en-US" altLang="zh-CN" sz="1600" b="1" dirty="0"/>
              <a:t>(s1,10) input char: ";</a:t>
            </a:r>
          </a:p>
          <a:p>
            <a:pPr lvl="1" eaLnBrk="1" hangingPunct="1">
              <a:lnSpc>
                <a:spcPct val="80000"/>
              </a:lnSpc>
              <a:buFontTx/>
              <a:buNone/>
            </a:pPr>
            <a:r>
              <a:rPr lang="en-US" altLang="zh-CN" sz="1600" b="1" dirty="0" err="1"/>
              <a:t>cin.getline</a:t>
            </a:r>
            <a:r>
              <a:rPr lang="en-US" altLang="zh-CN" sz="1600" b="1" dirty="0"/>
              <a:t>(s1,10);				//L4</a:t>
            </a:r>
          </a:p>
          <a:p>
            <a:pPr lvl="1" eaLnBrk="1" hangingPunct="1">
              <a:lnSpc>
                <a:spcPct val="80000"/>
              </a:lnSpc>
              <a:buFontTx/>
              <a:buNone/>
            </a:pPr>
            <a:r>
              <a:rPr lang="en-US" altLang="zh-CN" sz="1600" b="1" dirty="0" err="1"/>
              <a:t>cout</a:t>
            </a:r>
            <a:r>
              <a:rPr lang="en-US" altLang="zh-CN" sz="1600" b="1" dirty="0"/>
              <a:t>&lt;&lt;s1&lt;&lt;</a:t>
            </a:r>
            <a:r>
              <a:rPr lang="en-US" altLang="zh-CN" sz="1600" b="1" dirty="0" err="1"/>
              <a:t>endl</a:t>
            </a:r>
            <a:r>
              <a:rPr lang="en-US" altLang="zh-CN" sz="1600" b="1" dirty="0"/>
              <a:t>;</a:t>
            </a:r>
          </a:p>
          <a:p>
            <a:pPr eaLnBrk="1" hangingPunct="1">
              <a:lnSpc>
                <a:spcPct val="80000"/>
              </a:lnSpc>
              <a:buFontTx/>
              <a:buNone/>
            </a:pPr>
            <a:r>
              <a:rPr lang="en-US" altLang="zh-CN" sz="1600" b="1" dirty="0"/>
              <a:t>}</a:t>
            </a:r>
          </a:p>
          <a:p>
            <a:pPr eaLnBrk="1" hangingPunct="1">
              <a:lnSpc>
                <a:spcPct val="80000"/>
              </a:lnSpc>
              <a:buFontTx/>
              <a:buNone/>
            </a:pPr>
            <a:r>
              <a:rPr lang="en-US" altLang="zh-CN" sz="2400" dirty="0">
                <a:latin typeface="Arial" panose="020B0604020202020204" pitchFamily="34" charset="0"/>
              </a:rPr>
              <a:t> </a:t>
            </a:r>
            <a:endParaRPr lang="zh-CN" altLang="en-US" sz="2400" dirty="0"/>
          </a:p>
        </p:txBody>
      </p:sp>
      <p:sp>
        <p:nvSpPr>
          <p:cNvPr id="4" name="Rectangle 2">
            <a:extLst>
              <a:ext uri="{FF2B5EF4-FFF2-40B4-BE49-F238E27FC236}">
                <a16:creationId xmlns:a16="http://schemas.microsoft.com/office/drawing/2014/main" xmlns="" id="{98FD3EAC-3E69-4660-B384-A17983194302}"/>
              </a:ext>
            </a:extLst>
          </p:cNvPr>
          <p:cNvSpPr>
            <a:spLocks noGrp="1" noChangeArrowheads="1"/>
          </p:cNvSpPr>
          <p:nvPr>
            <p:ph type="title"/>
          </p:nvPr>
        </p:nvSpPr>
        <p:spPr>
          <a:xfrm>
            <a:off x="539552" y="116633"/>
            <a:ext cx="7772400" cy="7200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r>
              <a:rPr lang="en-US" altLang="zh-CN" sz="3600" b="1" dirty="0">
                <a:solidFill>
                  <a:srgbClr val="C00000"/>
                </a:solidFill>
              </a:rPr>
              <a:t>9.2.1  </a:t>
            </a:r>
            <a:r>
              <a:rPr lang="en-US" altLang="zh-CN" sz="3600" b="1" dirty="0" err="1">
                <a:solidFill>
                  <a:srgbClr val="C00000"/>
                </a:solidFill>
              </a:rPr>
              <a:t>istream</a:t>
            </a:r>
            <a:r>
              <a:rPr lang="zh-CN" altLang="en-US" sz="3600" b="1" dirty="0">
                <a:solidFill>
                  <a:srgbClr val="C00000"/>
                </a:solidFill>
              </a:rPr>
              <a:t>流中的常用成员函数</a:t>
            </a:r>
          </a:p>
        </p:txBody>
      </p:sp>
      <p:pic>
        <p:nvPicPr>
          <p:cNvPr id="2" name="图片 1">
            <a:extLst>
              <a:ext uri="{FF2B5EF4-FFF2-40B4-BE49-F238E27FC236}">
                <a16:creationId xmlns:a16="http://schemas.microsoft.com/office/drawing/2014/main" xmlns="" id="{AC33117C-67C2-4709-8858-630F0F423E8D}"/>
              </a:ext>
            </a:extLst>
          </p:cNvPr>
          <p:cNvPicPr>
            <a:picLocks noChangeAspect="1"/>
          </p:cNvPicPr>
          <p:nvPr/>
        </p:nvPicPr>
        <p:blipFill>
          <a:blip r:embed="rId3"/>
          <a:stretch>
            <a:fillRect/>
          </a:stretch>
        </p:blipFill>
        <p:spPr>
          <a:xfrm>
            <a:off x="2699792" y="4974657"/>
            <a:ext cx="5843592" cy="1766710"/>
          </a:xfrm>
          <a:prstGeom prst="rect">
            <a:avLst/>
          </a:prstGeom>
        </p:spPr>
      </p:pic>
    </p:spTree>
    <p:extLst>
      <p:ext uri="{BB962C8B-B14F-4D97-AF65-F5344CB8AC3E}">
        <p14:creationId xmlns:p14="http://schemas.microsoft.com/office/powerpoint/2010/main" val="3668426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9"/>
</p:tagLst>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4713</TotalTime>
  <Words>2501</Words>
  <Application>Microsoft Office PowerPoint</Application>
  <PresentationFormat>全屏显示(4:3)</PresentationFormat>
  <Paragraphs>450</Paragraphs>
  <Slides>35</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Arial</vt:lpstr>
      <vt:lpstr>Symbol</vt:lpstr>
      <vt:lpstr>Times New Roman</vt:lpstr>
      <vt:lpstr>默认设计模板</vt:lpstr>
      <vt:lpstr>第9章  流和文件</vt:lpstr>
      <vt:lpstr>9.1  C++ I/O流及流类库</vt:lpstr>
      <vt:lpstr>9.1  C++ I/O流及流类库</vt:lpstr>
      <vt:lpstr>9.1  C++ I/O流及流类库</vt:lpstr>
      <vt:lpstr>9.1  C++ I/O流及流类库</vt:lpstr>
      <vt:lpstr>9.1  C++ I/O流及流类库</vt:lpstr>
      <vt:lpstr>9.2  使用I/O成员函数</vt:lpstr>
      <vt:lpstr>9.2.1  istream流中的常用成员函数</vt:lpstr>
      <vt:lpstr>9.2.1  istream流中的常用成员函数</vt:lpstr>
      <vt:lpstr>分析例9-2的程序执行情况</vt:lpstr>
      <vt:lpstr>9.2.2  ostream流中的常用成员函数</vt:lpstr>
      <vt:lpstr>9.2.2  ostream流中的常用成员函数</vt:lpstr>
      <vt:lpstr>9.2.3  数据输入/输出的格式控制</vt:lpstr>
      <vt:lpstr>9.2.3  数据输入/输出的格式控制</vt:lpstr>
      <vt:lpstr>PowerPoint 演示文稿</vt:lpstr>
      <vt:lpstr>9.2.3  数据输入/输出的格式控制</vt:lpstr>
      <vt:lpstr>9.2.3  数据输入/输出的格式控制</vt:lpstr>
      <vt:lpstr>9.2.3  数据输入/输出的格式控制</vt:lpstr>
      <vt:lpstr>PowerPoint 演示文稿</vt:lpstr>
      <vt:lpstr>9.3 文件操作</vt:lpstr>
      <vt:lpstr>9.3.1  文件与流</vt:lpstr>
      <vt:lpstr>9.3.1  文件与流</vt:lpstr>
      <vt:lpstr>9.3.1  文件与流</vt:lpstr>
      <vt:lpstr>9.3.1  文件与流</vt:lpstr>
      <vt:lpstr>9.3.2  二进制文件</vt:lpstr>
      <vt:lpstr>9.3.2  二进制文件</vt:lpstr>
      <vt:lpstr>PowerPoint 演示文稿</vt:lpstr>
      <vt:lpstr>9.3.2  二进制文件</vt:lpstr>
      <vt:lpstr>9.3.2  二进制文件</vt:lpstr>
      <vt:lpstr>PowerPoint 演示文稿</vt:lpstr>
      <vt:lpstr>9.3.3  随机文件</vt:lpstr>
      <vt:lpstr>9.3.3  随机文件</vt:lpstr>
      <vt:lpstr>PowerPoint 演示文稿</vt:lpstr>
      <vt:lpstr>PowerPoint 演示文稿</vt:lpstr>
      <vt:lpstr>PowerPoint 演示文稿</vt:lpstr>
    </vt:vector>
  </TitlesOfParts>
  <Company>cq</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张 晓刚</cp:lastModifiedBy>
  <cp:revision>450</cp:revision>
  <dcterms:created xsi:type="dcterms:W3CDTF">2009-10-08T06:48:42Z</dcterms:created>
  <dcterms:modified xsi:type="dcterms:W3CDTF">2019-06-10T11:07:20Z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CF49C2D7-CFEC-4509-3F3F-3F3F1E463F23</vt:lpwstr>
  </property>
  <property fmtid="{D5CDD505-2E9C-101B-9397-08002B2CF9AE}" pid="3" name="ArticulatePath">
    <vt:lpwstr>第1章 C++与面向对象程序设计概述</vt:lpwstr>
  </property>
</Properties>
</file>