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01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Rectangle 102"/>
          <p:cNvSpPr>
            <a:spLocks noChangeArrowheads="1"/>
          </p:cNvSpPr>
          <p:nvPr/>
        </p:nvSpPr>
        <p:spPr bwMode="gray">
          <a:xfrm>
            <a:off x="0" y="0"/>
            <a:ext cx="9144000" cy="274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  <p:sp>
        <p:nvSpPr>
          <p:cNvPr id="3175" name="AutoShape 103"/>
          <p:cNvSpPr>
            <a:spLocks noChangeArrowheads="1"/>
          </p:cNvSpPr>
          <p:nvPr/>
        </p:nvSpPr>
        <p:spPr bwMode="gray">
          <a:xfrm>
            <a:off x="2819400" y="2861202"/>
            <a:ext cx="5867400" cy="62865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7" name="Rectangle 105"/>
          <p:cNvSpPr>
            <a:spLocks noChangeArrowheads="1"/>
          </p:cNvSpPr>
          <p:nvPr/>
        </p:nvSpPr>
        <p:spPr bwMode="gray">
          <a:xfrm>
            <a:off x="7696200" y="1341630"/>
            <a:ext cx="533400" cy="6286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8" name="Rectangle 106"/>
          <p:cNvSpPr>
            <a:spLocks noChangeArrowheads="1"/>
          </p:cNvSpPr>
          <p:nvPr/>
        </p:nvSpPr>
        <p:spPr bwMode="gray">
          <a:xfrm>
            <a:off x="6934200" y="884430"/>
            <a:ext cx="914400" cy="6286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79" name="Rectangle 107"/>
          <p:cNvSpPr>
            <a:spLocks noChangeArrowheads="1"/>
          </p:cNvSpPr>
          <p:nvPr/>
        </p:nvSpPr>
        <p:spPr bwMode="gray">
          <a:xfrm>
            <a:off x="8077200" y="141480"/>
            <a:ext cx="914400" cy="114300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80" name="Rectangle 108"/>
          <p:cNvSpPr>
            <a:spLocks noChangeArrowheads="1"/>
          </p:cNvSpPr>
          <p:nvPr/>
        </p:nvSpPr>
        <p:spPr bwMode="gray">
          <a:xfrm>
            <a:off x="6553200" y="598680"/>
            <a:ext cx="533400" cy="4000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82" name="Rectangle 110"/>
          <p:cNvSpPr>
            <a:spLocks noChangeArrowheads="1"/>
          </p:cNvSpPr>
          <p:nvPr/>
        </p:nvSpPr>
        <p:spPr bwMode="gray">
          <a:xfrm>
            <a:off x="6324600" y="2257146"/>
            <a:ext cx="533400" cy="4000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86" name="Rectangle 114"/>
          <p:cNvSpPr>
            <a:spLocks noChangeArrowheads="1"/>
          </p:cNvSpPr>
          <p:nvPr/>
        </p:nvSpPr>
        <p:spPr bwMode="gray">
          <a:xfrm>
            <a:off x="3810000" y="2085696"/>
            <a:ext cx="152400" cy="1143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92" name="Rectangle 120"/>
          <p:cNvSpPr>
            <a:spLocks noChangeArrowheads="1"/>
          </p:cNvSpPr>
          <p:nvPr/>
        </p:nvSpPr>
        <p:spPr bwMode="gray">
          <a:xfrm>
            <a:off x="4267200" y="2085696"/>
            <a:ext cx="152400" cy="1143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96" name="Rectangle 124"/>
          <p:cNvSpPr>
            <a:spLocks noChangeArrowheads="1"/>
          </p:cNvSpPr>
          <p:nvPr/>
        </p:nvSpPr>
        <p:spPr bwMode="gray">
          <a:xfrm>
            <a:off x="4495800" y="2085696"/>
            <a:ext cx="152400" cy="1143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98" name="Rectangle 126"/>
          <p:cNvSpPr>
            <a:spLocks noChangeArrowheads="1"/>
          </p:cNvSpPr>
          <p:nvPr/>
        </p:nvSpPr>
        <p:spPr bwMode="gray">
          <a:xfrm>
            <a:off x="4724400" y="2085696"/>
            <a:ext cx="152400" cy="1143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3283" name="Group 211"/>
          <p:cNvGrpSpPr>
            <a:grpSpLocks/>
          </p:cNvGrpSpPr>
          <p:nvPr/>
        </p:nvGrpSpPr>
        <p:grpSpPr bwMode="auto">
          <a:xfrm>
            <a:off x="4724400" y="1187016"/>
            <a:ext cx="1295400" cy="628650"/>
            <a:chOff x="2976" y="1440"/>
            <a:chExt cx="816" cy="528"/>
          </a:xfrm>
        </p:grpSpPr>
        <p:sp>
          <p:nvSpPr>
            <p:cNvPr id="317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9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0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1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2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3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4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5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6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7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8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09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0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1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2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grpSp>
        <p:nvGrpSpPr>
          <p:cNvPr id="3284" name="Group 212"/>
          <p:cNvGrpSpPr>
            <a:grpSpLocks/>
          </p:cNvGrpSpPr>
          <p:nvPr/>
        </p:nvGrpSpPr>
        <p:grpSpPr bwMode="auto">
          <a:xfrm>
            <a:off x="3352800" y="1358466"/>
            <a:ext cx="1295400" cy="457200"/>
            <a:chOff x="2112" y="1584"/>
            <a:chExt cx="816" cy="384"/>
          </a:xfrm>
        </p:grpSpPr>
        <p:sp>
          <p:nvSpPr>
            <p:cNvPr id="3184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85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87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88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89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0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1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3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4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95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grpSp>
        <p:nvGrpSpPr>
          <p:cNvPr id="3215" name="Group 143"/>
          <p:cNvGrpSpPr>
            <a:grpSpLocks/>
          </p:cNvGrpSpPr>
          <p:nvPr/>
        </p:nvGrpSpPr>
        <p:grpSpPr bwMode="auto">
          <a:xfrm>
            <a:off x="762000" y="3086100"/>
            <a:ext cx="1905000" cy="571500"/>
            <a:chOff x="2112" y="1632"/>
            <a:chExt cx="1680" cy="672"/>
          </a:xfrm>
        </p:grpSpPr>
        <p:sp>
          <p:nvSpPr>
            <p:cNvPr id="321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7" name="Rectangle 145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8" name="Rectangle 146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19" name="Rectangle 147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0" name="Rectangle 148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1" name="Rectangle 149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2" name="Rectangle 150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3" name="Rectangle 151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4" name="Rectangle 152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7" name="Rectangle 155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8" name="Rectangle 156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2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0" name="Rectangle 158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3" name="Rectangle 161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5" name="Rectangle 163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39" name="Rectangle 167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0" name="Rectangle 168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1" name="Rectangle 169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2" name="Rectangle 170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3" name="Rectangle 171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4" name="Rectangle 172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5" name="Rectangle 173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6" name="Rectangle 174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grpSp>
        <p:nvGrpSpPr>
          <p:cNvPr id="3247" name="Group 175"/>
          <p:cNvGrpSpPr>
            <a:grpSpLocks/>
          </p:cNvGrpSpPr>
          <p:nvPr/>
        </p:nvGrpSpPr>
        <p:grpSpPr bwMode="auto">
          <a:xfrm>
            <a:off x="5486400" y="501216"/>
            <a:ext cx="2667000" cy="800100"/>
            <a:chOff x="2112" y="1632"/>
            <a:chExt cx="1680" cy="672"/>
          </a:xfrm>
        </p:grpSpPr>
        <p:sp>
          <p:nvSpPr>
            <p:cNvPr id="324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4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5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6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27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3279" name="AutoShape 207"/>
          <p:cNvSpPr>
            <a:spLocks noChangeArrowheads="1"/>
          </p:cNvSpPr>
          <p:nvPr/>
        </p:nvSpPr>
        <p:spPr bwMode="gray">
          <a:xfrm>
            <a:off x="533400" y="2085696"/>
            <a:ext cx="7696200" cy="62865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80" name="Rectangle 208"/>
          <p:cNvSpPr>
            <a:spLocks noChangeArrowheads="1"/>
          </p:cNvSpPr>
          <p:nvPr/>
        </p:nvSpPr>
        <p:spPr bwMode="gray">
          <a:xfrm>
            <a:off x="2057400" y="3600450"/>
            <a:ext cx="533400" cy="4000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81" name="Rectangle 209"/>
          <p:cNvSpPr>
            <a:spLocks noChangeArrowheads="1"/>
          </p:cNvSpPr>
          <p:nvPr/>
        </p:nvSpPr>
        <p:spPr bwMode="gray">
          <a:xfrm>
            <a:off x="1752600" y="4000500"/>
            <a:ext cx="228600" cy="1714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282" name="Rectangle 210"/>
          <p:cNvSpPr>
            <a:spLocks noChangeArrowheads="1"/>
          </p:cNvSpPr>
          <p:nvPr/>
        </p:nvSpPr>
        <p:spPr bwMode="gray">
          <a:xfrm>
            <a:off x="1524000" y="4114800"/>
            <a:ext cx="304800" cy="22860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142846"/>
            <a:ext cx="6629400" cy="514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2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003798"/>
            <a:ext cx="56388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49493"/>
            <a:ext cx="2016224" cy="4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9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84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7" y="228600"/>
            <a:ext cx="2047875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2" y="228600"/>
            <a:ext cx="5991225" cy="4572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170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3300"/>
              </a:buCl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93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10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971550"/>
            <a:ext cx="4019550" cy="3829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71550"/>
            <a:ext cx="4019550" cy="3829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629400" y="4879183"/>
            <a:ext cx="2133600" cy="1833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191000" y="4879181"/>
            <a:ext cx="838200" cy="1964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722708-23CD-46C5-95E3-DA35636107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381000" y="4879181"/>
            <a:ext cx="1905000" cy="1964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60A84D-3124-4E14-9A93-C3780A417995}" type="datetimeFigureOut">
              <a:rPr lang="zh-CN" altLang="en-US" smtClean="0"/>
              <a:t>2024/2/29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90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7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52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66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Rectangle 118"/>
          <p:cNvSpPr>
            <a:spLocks noChangeArrowheads="1"/>
          </p:cNvSpPr>
          <p:nvPr/>
        </p:nvSpPr>
        <p:spPr bwMode="gray">
          <a:xfrm>
            <a:off x="8010527" y="2"/>
            <a:ext cx="1133475" cy="7834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43" name="Rectangle 119"/>
          <p:cNvSpPr>
            <a:spLocks noChangeArrowheads="1"/>
          </p:cNvSpPr>
          <p:nvPr/>
        </p:nvSpPr>
        <p:spPr bwMode="gray">
          <a:xfrm>
            <a:off x="0" y="2"/>
            <a:ext cx="8008938" cy="783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1144" name="Group 120"/>
          <p:cNvGrpSpPr>
            <a:grpSpLocks/>
          </p:cNvGrpSpPr>
          <p:nvPr/>
        </p:nvGrpSpPr>
        <p:grpSpPr bwMode="auto">
          <a:xfrm>
            <a:off x="6877050" y="114300"/>
            <a:ext cx="1905000" cy="571500"/>
            <a:chOff x="2112" y="1632"/>
            <a:chExt cx="1680" cy="672"/>
          </a:xfrm>
        </p:grpSpPr>
        <p:sp>
          <p:nvSpPr>
            <p:cNvPr id="1145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46" name="Rectangle 122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47" name="Rectangle 123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48" name="Rectangle 124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49" name="Rectangle 125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0" name="Rectangle 126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1" name="Rectangle 127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2" name="Rectangle 128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3" name="Rectangle 129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4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5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6" name="Rectangle 132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7" name="Rectangle 133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8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59" name="Rectangle 135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0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1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2" name="Rectangle 138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3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4" name="Rectangle 140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5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6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7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8" name="Rectangle 144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69" name="Rectangle 145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0" name="Rectangle 146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1" name="Rectangle 147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2" name="Rectangle 148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3" name="Rectangle 149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4" name="Rectangle 150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175" name="Rectangle 151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553200" y="57150"/>
            <a:ext cx="228600" cy="28575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6705600" y="171450"/>
            <a:ext cx="228600" cy="11430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6858000" y="228600"/>
            <a:ext cx="304800" cy="228600"/>
          </a:xfrm>
          <a:prstGeom prst="rect">
            <a:avLst/>
          </a:prstGeom>
          <a:noFill/>
          <a:ln w="9525">
            <a:solidFill>
              <a:srgbClr val="FFFFFF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A7EA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71550"/>
            <a:ext cx="81915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41784" y="195487"/>
            <a:ext cx="7086600" cy="36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pic>
        <p:nvPicPr>
          <p:cNvPr id="44" name="Picture 24" descr="E:\单位图片\LOGO\暨南大学LOGO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15"/>
          <a:stretch/>
        </p:blipFill>
        <p:spPr bwMode="auto">
          <a:xfrm>
            <a:off x="251522" y="155123"/>
            <a:ext cx="629629" cy="422474"/>
          </a:xfrm>
          <a:prstGeom prst="rect">
            <a:avLst/>
          </a:prstGeom>
          <a:noFill/>
          <a:effectLst>
            <a:glow rad="25400">
              <a:schemeClr val="bg1">
                <a:alpha val="76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C++</a:t>
            </a:r>
            <a:r>
              <a:rPr lang="zh-CN" altLang="en-US" dirty="0"/>
              <a:t>面向对象程序设计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931942" y="2961595"/>
            <a:ext cx="5638800" cy="414651"/>
          </a:xfrm>
        </p:spPr>
        <p:txBody>
          <a:bodyPr/>
          <a:lstStyle/>
          <a:p>
            <a:r>
              <a:rPr lang="zh-CN" altLang="en-US" sz="3200" dirty="0"/>
              <a:t>课程介绍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gray">
          <a:xfrm>
            <a:off x="3315873" y="3680644"/>
            <a:ext cx="4870938" cy="88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张晓刚</a:t>
            </a:r>
          </a:p>
          <a:p>
            <a:r>
              <a:rPr lang="en-US" altLang="zh-CN" sz="2400" kern="0" dirty="0"/>
              <a:t>zhangxg@jnu.edu.cn</a:t>
            </a:r>
          </a:p>
        </p:txBody>
      </p:sp>
    </p:spTree>
    <p:extLst>
      <p:ext uri="{BB962C8B-B14F-4D97-AF65-F5344CB8AC3E}">
        <p14:creationId xmlns:p14="http://schemas.microsoft.com/office/powerpoint/2010/main" val="39340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9334" y="1206974"/>
            <a:ext cx="8191500" cy="26314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课程基本信息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课程总体目标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主要教学内容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教材与参考书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课程考核评价</a:t>
            </a:r>
          </a:p>
        </p:txBody>
      </p:sp>
    </p:spTree>
    <p:extLst>
      <p:ext uri="{BB962C8B-B14F-4D97-AF65-F5344CB8AC3E}">
        <p14:creationId xmlns:p14="http://schemas.microsoft.com/office/powerpoint/2010/main" val="31472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104" y="1187355"/>
            <a:ext cx="8191500" cy="3060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学分：</a:t>
            </a:r>
            <a:r>
              <a:rPr lang="en-US" altLang="zh-CN" sz="2400" b="1" dirty="0"/>
              <a:t>2.5</a:t>
            </a:r>
            <a:r>
              <a:rPr lang="zh-CN" altLang="en-US" sz="2400" b="1" dirty="0"/>
              <a:t>（理论</a:t>
            </a:r>
            <a:r>
              <a:rPr lang="en-US" altLang="zh-CN" sz="2400" b="1" dirty="0"/>
              <a:t>2+</a:t>
            </a:r>
            <a:r>
              <a:rPr lang="zh-CN" altLang="en-US" sz="2400" b="1" dirty="0"/>
              <a:t>实验</a:t>
            </a:r>
            <a:r>
              <a:rPr lang="en-US" altLang="zh-CN" sz="2400" b="1" dirty="0"/>
              <a:t>0.5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学时：</a:t>
            </a:r>
            <a:r>
              <a:rPr lang="en-US" altLang="zh-CN" sz="2400" b="1" dirty="0"/>
              <a:t>54</a:t>
            </a:r>
            <a:r>
              <a:rPr lang="zh-CN" altLang="en-US" sz="2400" b="1" dirty="0"/>
              <a:t>（理论</a:t>
            </a:r>
            <a:r>
              <a:rPr lang="en-US" altLang="zh-CN" sz="2400" b="1" dirty="0"/>
              <a:t>36+</a:t>
            </a:r>
            <a:r>
              <a:rPr lang="zh-CN" altLang="en-US" sz="2400" b="1" dirty="0"/>
              <a:t>实验</a:t>
            </a:r>
            <a:r>
              <a:rPr lang="en-US" altLang="zh-CN" sz="2400" b="1" dirty="0"/>
              <a:t>18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课程性质：专业选修课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先修课程：高级语言程序设计（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语言）</a:t>
            </a:r>
          </a:p>
        </p:txBody>
      </p:sp>
    </p:spTree>
    <p:extLst>
      <p:ext uri="{BB962C8B-B14F-4D97-AF65-F5344CB8AC3E}">
        <p14:creationId xmlns:p14="http://schemas.microsoft.com/office/powerpoint/2010/main" val="33569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课程总体目标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89" y="1084997"/>
            <a:ext cx="8284191" cy="309121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400" b="1" dirty="0"/>
              <a:t>学习一种与传统结构化（面向过程程序设计：</a:t>
            </a:r>
            <a:r>
              <a:rPr lang="en-US" altLang="zh-CN" sz="2400" b="1" dirty="0"/>
              <a:t>Procedure Oriented Programming</a:t>
            </a:r>
            <a:r>
              <a:rPr lang="zh-CN" altLang="en-US" sz="2400" b="1" dirty="0"/>
              <a:t>）程序设计不同的程序设计方法，建立起面向对象程序的思维方式。</a:t>
            </a:r>
          </a:p>
          <a:p>
            <a:pPr>
              <a:spcBef>
                <a:spcPts val="1800"/>
              </a:spcBef>
            </a:pPr>
            <a:r>
              <a:rPr lang="zh-CN" altLang="en-US" sz="2400" b="1" dirty="0"/>
              <a:t>理解和掌握面向对象程序设计（</a:t>
            </a:r>
            <a:r>
              <a:rPr lang="en-US" altLang="zh-CN" sz="2400" b="1" dirty="0"/>
              <a:t>Object Oriented Programming</a:t>
            </a:r>
            <a:r>
              <a:rPr lang="zh-CN" altLang="en-US" sz="2400" b="1" dirty="0"/>
              <a:t>）的核心概念、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语言的主要语法细节。</a:t>
            </a:r>
          </a:p>
          <a:p>
            <a:pPr>
              <a:spcBef>
                <a:spcPts val="1800"/>
              </a:spcBef>
            </a:pPr>
            <a:r>
              <a:rPr lang="zh-CN" altLang="en-US" sz="2400" b="1" dirty="0"/>
              <a:t>能够</a:t>
            </a:r>
            <a:r>
              <a:rPr lang="zh-CN" altLang="zh-CN" sz="2400" b="1" dirty="0"/>
              <a:t>运用面向对象方法与技术对</a:t>
            </a:r>
            <a:r>
              <a:rPr lang="zh-CN" altLang="en-US" sz="2400" b="1" dirty="0"/>
              <a:t>现实应用问题</a:t>
            </a:r>
            <a:r>
              <a:rPr lang="zh-CN" altLang="zh-CN" sz="2400" b="1" dirty="0"/>
              <a:t>进行系统建模和软件设计</a:t>
            </a:r>
            <a:r>
              <a:rPr lang="zh-CN" altLang="en-US" sz="2400" b="1" dirty="0"/>
              <a:t>，并使用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语言进行面向对象的程序设计与开发。</a:t>
            </a:r>
          </a:p>
        </p:txBody>
      </p:sp>
    </p:spTree>
    <p:extLst>
      <p:ext uri="{BB962C8B-B14F-4D97-AF65-F5344CB8AC3E}">
        <p14:creationId xmlns:p14="http://schemas.microsoft.com/office/powerpoint/2010/main" val="25373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主要教学内容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105" y="1073908"/>
            <a:ext cx="8191500" cy="38140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1800" b="1" dirty="0"/>
              <a:t>1. </a:t>
            </a:r>
            <a:r>
              <a:rPr lang="zh-CN" altLang="en-US" sz="1800" b="1" dirty="0"/>
              <a:t>面向对象程序设计概述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2. C++</a:t>
            </a:r>
            <a:r>
              <a:rPr lang="zh-CN" altLang="en-US" sz="1800" b="1" dirty="0"/>
              <a:t>基础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3. </a:t>
            </a:r>
            <a:r>
              <a:rPr lang="zh-CN" altLang="en-US" sz="1800" b="1" dirty="0"/>
              <a:t>类和对象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4. </a:t>
            </a:r>
            <a:r>
              <a:rPr lang="zh-CN" altLang="en-US" sz="1800" b="1" dirty="0"/>
              <a:t>继承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5. </a:t>
            </a:r>
            <a:r>
              <a:rPr lang="zh-CN" altLang="en-US" sz="1800" b="1" dirty="0"/>
              <a:t>多态性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6. </a:t>
            </a:r>
            <a:r>
              <a:rPr lang="zh-CN" altLang="en-US" sz="1800" b="1" dirty="0"/>
              <a:t>运算符重载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7. </a:t>
            </a:r>
            <a:r>
              <a:rPr lang="zh-CN" altLang="en-US" sz="1800" b="1" dirty="0"/>
              <a:t>模板与</a:t>
            </a:r>
            <a:r>
              <a:rPr lang="en-US" altLang="zh-CN" sz="1800" b="1" dirty="0"/>
              <a:t>STL</a:t>
            </a:r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8. </a:t>
            </a:r>
            <a:r>
              <a:rPr lang="zh-CN" altLang="en-US" sz="1800" b="1" dirty="0"/>
              <a:t>异常</a:t>
            </a:r>
            <a:endParaRPr lang="en-US" altLang="zh-CN" sz="1800" b="1" dirty="0"/>
          </a:p>
          <a:p>
            <a:pPr>
              <a:spcBef>
                <a:spcPts val="1200"/>
              </a:spcBef>
            </a:pPr>
            <a:r>
              <a:rPr lang="en-US" altLang="zh-CN" sz="1800" b="1" dirty="0"/>
              <a:t>9. </a:t>
            </a:r>
            <a:r>
              <a:rPr lang="zh-CN" altLang="en-US" sz="1800" b="1" dirty="0"/>
              <a:t>流与文件</a:t>
            </a:r>
          </a:p>
        </p:txBody>
      </p:sp>
    </p:spTree>
    <p:extLst>
      <p:ext uri="{BB962C8B-B14F-4D97-AF65-F5344CB8AC3E}">
        <p14:creationId xmlns:p14="http://schemas.microsoft.com/office/powerpoint/2010/main" val="30796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21976"/>
            <a:ext cx="8761862" cy="390518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b="1" dirty="0"/>
              <a:t>教材</a:t>
            </a:r>
            <a:endParaRPr lang="en-US" altLang="zh-CN" sz="2400" b="1" dirty="0"/>
          </a:p>
          <a:p>
            <a:pPr lvl="1"/>
            <a:r>
              <a:rPr lang="en-US" altLang="zh-CN" sz="1800" b="1" dirty="0"/>
              <a:t>C++</a:t>
            </a:r>
            <a:r>
              <a:rPr lang="zh-CN" altLang="en-US" sz="1800" b="1" dirty="0"/>
              <a:t>面向对象程序设计（第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版）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杜茂康 谢青主编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电子工业出版社</a:t>
            </a:r>
            <a:endParaRPr lang="en-US" altLang="zh-CN" sz="2000" b="1" dirty="0"/>
          </a:p>
          <a:p>
            <a:pPr>
              <a:spcBef>
                <a:spcPts val="1200"/>
              </a:spcBef>
            </a:pPr>
            <a:r>
              <a:rPr lang="zh-CN" altLang="en-US" sz="2400" b="1" dirty="0"/>
              <a:t>参考书目</a:t>
            </a:r>
            <a:endParaRPr lang="en-US" altLang="zh-CN" sz="2400" b="1" dirty="0"/>
          </a:p>
          <a:p>
            <a:pPr lvl="1"/>
            <a:r>
              <a:rPr lang="en-US" altLang="zh-CN" sz="1800" b="1" dirty="0"/>
              <a:t>《C++</a:t>
            </a:r>
            <a:r>
              <a:rPr lang="zh-CN" altLang="en-US" sz="1800" b="1" dirty="0"/>
              <a:t>编程思想</a:t>
            </a:r>
            <a:r>
              <a:rPr lang="en-US" altLang="zh-CN" sz="1800" b="1" dirty="0"/>
              <a:t>》</a:t>
            </a:r>
            <a:r>
              <a:rPr lang="zh-CN" altLang="en-US" sz="1800" b="1" dirty="0"/>
              <a:t>， </a:t>
            </a:r>
            <a:r>
              <a:rPr lang="en-US" altLang="zh-CN" sz="1800" b="1" dirty="0"/>
              <a:t>Bruce </a:t>
            </a:r>
            <a:r>
              <a:rPr lang="en-US" altLang="zh-CN" sz="1800" b="1" dirty="0" err="1"/>
              <a:t>Eckel</a:t>
            </a:r>
            <a:r>
              <a:rPr lang="zh-CN" altLang="en-US" sz="1800" b="1" dirty="0"/>
              <a:t>，机械工业出版社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《C++ Primer》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Stanley B. </a:t>
            </a:r>
            <a:r>
              <a:rPr lang="en-US" altLang="zh-CN" sz="1800" b="1" dirty="0" err="1"/>
              <a:t>Lippman</a:t>
            </a:r>
            <a:r>
              <a:rPr lang="zh-CN" altLang="en-US" sz="1800" b="1" dirty="0"/>
              <a:t>，人民邮电出版社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《</a:t>
            </a:r>
            <a:r>
              <a:rPr lang="zh-CN" altLang="en-US" sz="1800" b="1" dirty="0"/>
              <a:t>面向对象程序设计</a:t>
            </a:r>
            <a:r>
              <a:rPr lang="en-US" altLang="zh-CN" sz="1800" b="1" dirty="0"/>
              <a:t>—C++</a:t>
            </a:r>
            <a:r>
              <a:rPr lang="zh-CN" altLang="en-US" sz="1800" b="1" dirty="0"/>
              <a:t>语言描述</a:t>
            </a:r>
            <a:r>
              <a:rPr lang="en-US" altLang="zh-CN" sz="1800" b="1" dirty="0"/>
              <a:t>》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Richard </a:t>
            </a:r>
            <a:r>
              <a:rPr lang="en-US" altLang="zh-CN" sz="1800" b="1" dirty="0" err="1"/>
              <a:t>Johnsonbaugh</a:t>
            </a:r>
            <a:r>
              <a:rPr lang="zh-CN" altLang="en-US" sz="1800" b="1" dirty="0"/>
              <a:t>；</a:t>
            </a:r>
            <a:r>
              <a:rPr lang="en-US" altLang="zh-CN" sz="1800" b="1" dirty="0"/>
              <a:t>Martin </a:t>
            </a:r>
            <a:r>
              <a:rPr lang="en-US" altLang="zh-CN" sz="1800" b="1" dirty="0" err="1"/>
              <a:t>Kalin</a:t>
            </a:r>
            <a:r>
              <a:rPr lang="zh-CN" altLang="en-US" sz="1800" b="1" dirty="0"/>
              <a:t>，机械工业出版社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《</a:t>
            </a:r>
            <a:r>
              <a:rPr lang="zh-CN" altLang="en-US" sz="1800" b="1" dirty="0"/>
              <a:t>面向对象程序设计语言</a:t>
            </a:r>
            <a:r>
              <a:rPr lang="en-US" altLang="zh-CN" sz="1800" b="1" dirty="0"/>
              <a:t>C++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版）</a:t>
            </a:r>
            <a:r>
              <a:rPr lang="en-US" altLang="zh-CN" sz="1800" b="1" dirty="0"/>
              <a:t>》</a:t>
            </a:r>
            <a:r>
              <a:rPr lang="zh-CN" altLang="en-US" sz="1800" b="1" dirty="0"/>
              <a:t>，陈文宇，机械工业出版社</a:t>
            </a:r>
          </a:p>
          <a:p>
            <a:pPr lvl="1"/>
            <a:r>
              <a:rPr lang="en-US" altLang="zh-CN" sz="1800" b="1" dirty="0"/>
              <a:t>《C++</a:t>
            </a:r>
            <a:r>
              <a:rPr lang="zh-CN" altLang="en-US" sz="1800" b="1" dirty="0"/>
              <a:t>面向对象程序设计教程（第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版）</a:t>
            </a:r>
            <a:r>
              <a:rPr lang="en-US" altLang="zh-CN" sz="1800" b="1" dirty="0"/>
              <a:t>》</a:t>
            </a:r>
            <a:r>
              <a:rPr lang="zh-CN" altLang="en-US" sz="1800" b="1" dirty="0"/>
              <a:t>，陈维兴 林小茶，清华大学出版社</a:t>
            </a:r>
          </a:p>
        </p:txBody>
      </p:sp>
      <p:pic>
        <p:nvPicPr>
          <p:cNvPr id="1026" name="Picture 2" descr="C++é¢åå¯¹è±¡ç¨åºè®¾è®¡ï¼ç¬¬3çï¼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26" y="1095933"/>
            <a:ext cx="2091744" cy="17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#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103" y="1095934"/>
            <a:ext cx="1475908" cy="17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0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454" y="1114550"/>
            <a:ext cx="8674873" cy="3674538"/>
          </a:xfrm>
        </p:spPr>
        <p:txBody>
          <a:bodyPr/>
          <a:lstStyle/>
          <a:p>
            <a:r>
              <a:rPr lang="zh-CN" altLang="en-US" sz="2400" b="1" dirty="0"/>
              <a:t>考核方式</a:t>
            </a:r>
            <a:endParaRPr lang="en-US" altLang="zh-CN" sz="2400" b="1" dirty="0"/>
          </a:p>
          <a:p>
            <a:pPr lvl="1"/>
            <a:r>
              <a:rPr lang="zh-CN" altLang="en-US" sz="1800" b="1" dirty="0"/>
              <a:t>过程性考核（</a:t>
            </a:r>
            <a:r>
              <a:rPr lang="en-US" altLang="zh-CN" sz="1800" b="1" dirty="0"/>
              <a:t>40%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终结性考核（</a:t>
            </a:r>
            <a:r>
              <a:rPr lang="en-US" altLang="zh-CN" sz="1800" b="1" dirty="0"/>
              <a:t>60%</a:t>
            </a:r>
            <a:r>
              <a:rPr lang="zh-CN" altLang="en-US" sz="1800" b="1" dirty="0"/>
              <a:t>）</a:t>
            </a:r>
            <a:endParaRPr lang="en-US" altLang="zh-CN" sz="1800" dirty="0"/>
          </a:p>
          <a:p>
            <a:r>
              <a:rPr lang="zh-CN" altLang="en-US" sz="2400" b="1" dirty="0"/>
              <a:t>评价方法</a:t>
            </a:r>
            <a:endParaRPr lang="en-US" altLang="zh-CN" sz="2400" b="1" dirty="0"/>
          </a:p>
          <a:p>
            <a:pPr lvl="1"/>
            <a:r>
              <a:rPr lang="zh-CN" altLang="en-US" sz="1800" b="1" dirty="0"/>
              <a:t>过程性考核</a:t>
            </a:r>
            <a:endParaRPr lang="en-US" altLang="zh-CN" sz="1800" b="1" dirty="0"/>
          </a:p>
          <a:p>
            <a:pPr lvl="2"/>
            <a:r>
              <a:rPr lang="en-US" altLang="zh-CN" sz="1800" b="1" dirty="0"/>
              <a:t>1.</a:t>
            </a:r>
            <a:r>
              <a:rPr lang="zh-CN" altLang="en-US" sz="1800" b="1" dirty="0"/>
              <a:t>课堂平时成绩（</a:t>
            </a:r>
            <a:r>
              <a:rPr lang="en-US" altLang="zh-CN" sz="1800" b="1" dirty="0"/>
              <a:t>15%</a:t>
            </a:r>
            <a:r>
              <a:rPr lang="zh-CN" altLang="en-US" sz="1800" b="1" dirty="0"/>
              <a:t>、个人考核）</a:t>
            </a:r>
            <a:endParaRPr lang="en-US" altLang="zh-CN" sz="1800" b="1" dirty="0"/>
          </a:p>
          <a:p>
            <a:pPr lvl="3"/>
            <a:r>
              <a:rPr lang="zh-CN" altLang="en-US" sz="1400" b="1" dirty="0"/>
              <a:t>课堂考勤（</a:t>
            </a:r>
            <a:r>
              <a:rPr lang="en-US" altLang="zh-CN" sz="1400" b="1" dirty="0"/>
              <a:t>70%</a:t>
            </a:r>
            <a:r>
              <a:rPr lang="zh-CN" altLang="en-US" sz="1400" b="1" dirty="0"/>
              <a:t>）、模块在线测试（</a:t>
            </a:r>
            <a:r>
              <a:rPr lang="en-US" altLang="zh-CN" sz="1400" b="1" dirty="0"/>
              <a:t>30%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——</a:t>
            </a:r>
            <a:r>
              <a:rPr lang="zh-CN" altLang="en-US" sz="1400" b="1" dirty="0"/>
              <a:t>雨课堂</a:t>
            </a:r>
            <a:endParaRPr lang="en-US" altLang="zh-CN" sz="1400" b="1" dirty="0"/>
          </a:p>
          <a:p>
            <a:pPr lvl="2"/>
            <a:r>
              <a:rPr lang="en-US" altLang="zh-CN" sz="1800" b="1" dirty="0"/>
              <a:t>2.</a:t>
            </a:r>
            <a:r>
              <a:rPr lang="zh-CN" altLang="en-US" sz="1800" b="1" dirty="0"/>
              <a:t>课程设计作业（</a:t>
            </a:r>
            <a:r>
              <a:rPr lang="en-US" altLang="zh-CN" sz="1800" b="1" dirty="0"/>
              <a:t>25%</a:t>
            </a:r>
            <a:r>
              <a:rPr lang="zh-CN" altLang="en-US" sz="1800" b="1" dirty="0"/>
              <a:t>、小组（人数</a:t>
            </a:r>
            <a:r>
              <a:rPr lang="en-US" altLang="zh-CN" sz="1800" b="1" dirty="0"/>
              <a:t>≤4</a:t>
            </a:r>
            <a:r>
              <a:rPr lang="zh-CN" altLang="en-US" sz="1800" b="1" dirty="0"/>
              <a:t>）考核）</a:t>
            </a:r>
            <a:endParaRPr lang="en-US" altLang="zh-CN" sz="1800" b="1" dirty="0"/>
          </a:p>
          <a:p>
            <a:pPr lvl="3"/>
            <a:r>
              <a:rPr lang="zh-CN" altLang="en-US" sz="1400" b="1" dirty="0"/>
              <a:t>需求分析（</a:t>
            </a:r>
            <a:r>
              <a:rPr lang="en-US" altLang="zh-CN" sz="1400" b="1" dirty="0"/>
              <a:t>20%——</a:t>
            </a:r>
            <a:r>
              <a:rPr lang="zh-CN" altLang="en-US" sz="1400" b="1" dirty="0"/>
              <a:t>课设题目、功能需求分析、成员分工）</a:t>
            </a:r>
            <a:endParaRPr lang="en-US" altLang="zh-CN" sz="1400" b="1" dirty="0"/>
          </a:p>
          <a:p>
            <a:pPr lvl="3"/>
            <a:r>
              <a:rPr lang="zh-CN" altLang="en-US" sz="1400" b="1" dirty="0"/>
              <a:t>课程作业（</a:t>
            </a:r>
            <a:r>
              <a:rPr lang="en-US" altLang="zh-CN" sz="1400" b="1" dirty="0"/>
              <a:t>80%——</a:t>
            </a:r>
            <a:r>
              <a:rPr lang="zh-CN" altLang="en-US" sz="1400" b="1" dirty="0"/>
              <a:t>课设</a:t>
            </a:r>
            <a:r>
              <a:rPr lang="en-US" altLang="zh-CN" sz="1400" b="1" dirty="0"/>
              <a:t>PDF</a:t>
            </a:r>
            <a:r>
              <a:rPr lang="zh-CN" altLang="en-US" sz="1400" b="1" dirty="0"/>
              <a:t>报告、运行程序及源程序、系统设计</a:t>
            </a:r>
            <a:r>
              <a:rPr lang="en-US" altLang="zh-CN" sz="1400" b="1" dirty="0"/>
              <a:t>PPT</a:t>
            </a:r>
            <a:r>
              <a:rPr lang="zh-CN" altLang="en-US" sz="1400" b="1" dirty="0"/>
              <a:t>及运行演示视频）</a:t>
            </a:r>
            <a:endParaRPr lang="en-US" altLang="zh-CN" sz="1400" b="1" dirty="0"/>
          </a:p>
          <a:p>
            <a:pPr lvl="1"/>
            <a:r>
              <a:rPr lang="zh-CN" altLang="en-US" sz="1800" b="1" dirty="0"/>
              <a:t>终结性考核</a:t>
            </a:r>
            <a:endParaRPr lang="en-US" altLang="zh-CN" sz="1800" b="1" dirty="0"/>
          </a:p>
          <a:p>
            <a:pPr lvl="2"/>
            <a:r>
              <a:rPr lang="en-US" altLang="zh-CN" sz="1800" b="1" dirty="0"/>
              <a:t>3.</a:t>
            </a:r>
            <a:r>
              <a:rPr lang="zh-CN" altLang="en-US" sz="1800" b="1" dirty="0"/>
              <a:t>期末闭卷考试（</a:t>
            </a:r>
            <a:r>
              <a:rPr lang="en-US" altLang="zh-CN" sz="1800" b="1" dirty="0"/>
              <a:t>60%</a:t>
            </a:r>
            <a:r>
              <a:rPr lang="zh-CN" altLang="en-US" sz="1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5582894"/>
      </p:ext>
    </p:extLst>
  </p:cSld>
  <p:clrMapOvr>
    <a:masterClrMapping/>
  </p:clrMapOvr>
</p:sld>
</file>

<file path=ppt/theme/theme1.xml><?xml version="1.0" encoding="utf-8"?>
<a:theme xmlns:a="http://schemas.openxmlformats.org/drawingml/2006/main" name="272TGp_report_light">
  <a:themeElements>
    <a:clrScheme name="268TGp_future_light_ani_k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268TGp_future_light_ani_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68TGp_future_light_ani_k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68TGp_future_light_ani_k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灰蓝模板01-4：3</Template>
  <TotalTime>346</TotalTime>
  <Words>413</Words>
  <Application>Microsoft Office PowerPoint</Application>
  <PresentationFormat>全屏显示(16:9)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微软雅黑</vt:lpstr>
      <vt:lpstr>Arial</vt:lpstr>
      <vt:lpstr>Wingdings</vt:lpstr>
      <vt:lpstr>272TGp_report_light</vt:lpstr>
      <vt:lpstr>C++面向对象程序设计</vt:lpstr>
      <vt:lpstr>主要内容</vt:lpstr>
      <vt:lpstr>课程基本信息</vt:lpstr>
      <vt:lpstr>课程总体目标</vt:lpstr>
      <vt:lpstr>主要教学内容</vt:lpstr>
      <vt:lpstr>教材与参考书目</vt:lpstr>
      <vt:lpstr>课程考核评价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C++面向对象程序设计</dc:title>
  <dc:creator>jnuzxg@163.com</dc:creator>
  <cp:lastModifiedBy>jnuzxg</cp:lastModifiedBy>
  <cp:revision>37</cp:revision>
  <dcterms:created xsi:type="dcterms:W3CDTF">2018-12-08T12:05:09Z</dcterms:created>
  <dcterms:modified xsi:type="dcterms:W3CDTF">2024-02-29T07:11:46Z</dcterms:modified>
</cp:coreProperties>
</file>