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4"/>
  </p:notesMasterIdLst>
  <p:sldIdLst>
    <p:sldId id="319" r:id="rId2"/>
    <p:sldId id="318" r:id="rId3"/>
    <p:sldId id="285" r:id="rId4"/>
    <p:sldId id="320" r:id="rId5"/>
    <p:sldId id="321" r:id="rId6"/>
    <p:sldId id="322" r:id="rId7"/>
    <p:sldId id="287" r:id="rId8"/>
    <p:sldId id="323" r:id="rId9"/>
    <p:sldId id="324" r:id="rId10"/>
    <p:sldId id="325" r:id="rId11"/>
    <p:sldId id="327" r:id="rId12"/>
    <p:sldId id="328" r:id="rId13"/>
    <p:sldId id="329" r:id="rId14"/>
    <p:sldId id="330" r:id="rId15"/>
    <p:sldId id="353" r:id="rId16"/>
    <p:sldId id="331" r:id="rId17"/>
    <p:sldId id="332" r:id="rId18"/>
    <p:sldId id="334" r:id="rId19"/>
    <p:sldId id="335" r:id="rId20"/>
    <p:sldId id="336" r:id="rId21"/>
    <p:sldId id="337" r:id="rId22"/>
    <p:sldId id="338" r:id="rId23"/>
    <p:sldId id="339" r:id="rId24"/>
    <p:sldId id="342" r:id="rId25"/>
    <p:sldId id="340" r:id="rId26"/>
    <p:sldId id="346" r:id="rId27"/>
    <p:sldId id="347" r:id="rId28"/>
    <p:sldId id="348" r:id="rId29"/>
    <p:sldId id="349" r:id="rId30"/>
    <p:sldId id="350" r:id="rId31"/>
    <p:sldId id="351" r:id="rId32"/>
    <p:sldId id="352" r:id="rId33"/>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2072" autoAdjust="0"/>
  </p:normalViewPr>
  <p:slideViewPr>
    <p:cSldViewPr>
      <p:cViewPr varScale="1">
        <p:scale>
          <a:sx n="105" d="100"/>
          <a:sy n="105" d="100"/>
        </p:scale>
        <p:origin x="806" y="62"/>
      </p:cViewPr>
      <p:guideLst>
        <p:guide orient="horz" pos="2160"/>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505CFD-1E13-4ACA-A0F1-6C24878DDCAA}" type="datetimeFigureOut">
              <a:rPr lang="zh-CN" altLang="en-US" smtClean="0"/>
              <a:t>2024/2/29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FCA74-E872-446B-A8AC-ABCC93D59AD2}" type="slidenum">
              <a:rPr lang="zh-CN" altLang="en-US" smtClean="0"/>
              <a:t>‹#›</a:t>
            </a:fld>
            <a:endParaRPr lang="zh-CN" altLang="en-US"/>
          </a:p>
        </p:txBody>
      </p:sp>
    </p:spTree>
    <p:extLst>
      <p:ext uri="{BB962C8B-B14F-4D97-AF65-F5344CB8AC3E}">
        <p14:creationId xmlns:p14="http://schemas.microsoft.com/office/powerpoint/2010/main" val="162888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4FCA74-E872-446B-A8AC-ABCC93D59AD2}" type="slidenum">
              <a:rPr lang="zh-CN" altLang="en-US" smtClean="0"/>
              <a:t>11</a:t>
            </a:fld>
            <a:endParaRPr lang="zh-CN" altLang="en-US"/>
          </a:p>
        </p:txBody>
      </p:sp>
    </p:spTree>
    <p:extLst>
      <p:ext uri="{BB962C8B-B14F-4D97-AF65-F5344CB8AC3E}">
        <p14:creationId xmlns:p14="http://schemas.microsoft.com/office/powerpoint/2010/main" val="167631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4FCA74-E872-446B-A8AC-ABCC93D59AD2}" type="slidenum">
              <a:rPr lang="zh-CN" altLang="en-US" smtClean="0"/>
              <a:t>25</a:t>
            </a:fld>
            <a:endParaRPr lang="zh-CN" altLang="en-US"/>
          </a:p>
        </p:txBody>
      </p:sp>
    </p:spTree>
    <p:extLst>
      <p:ext uri="{BB962C8B-B14F-4D97-AF65-F5344CB8AC3E}">
        <p14:creationId xmlns:p14="http://schemas.microsoft.com/office/powerpoint/2010/main" val="3074130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4FCA74-E872-446B-A8AC-ABCC93D59AD2}" type="slidenum">
              <a:rPr lang="zh-CN" altLang="en-US" smtClean="0"/>
              <a:t>27</a:t>
            </a:fld>
            <a:endParaRPr lang="zh-CN" altLang="en-US"/>
          </a:p>
        </p:txBody>
      </p:sp>
    </p:spTree>
    <p:extLst>
      <p:ext uri="{BB962C8B-B14F-4D97-AF65-F5344CB8AC3E}">
        <p14:creationId xmlns:p14="http://schemas.microsoft.com/office/powerpoint/2010/main" val="896980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4FCA74-E872-446B-A8AC-ABCC93D59AD2}" type="slidenum">
              <a:rPr lang="zh-CN" altLang="en-US" smtClean="0"/>
              <a:t>30</a:t>
            </a:fld>
            <a:endParaRPr lang="zh-CN" altLang="en-US"/>
          </a:p>
        </p:txBody>
      </p:sp>
    </p:spTree>
    <p:extLst>
      <p:ext uri="{BB962C8B-B14F-4D97-AF65-F5344CB8AC3E}">
        <p14:creationId xmlns:p14="http://schemas.microsoft.com/office/powerpoint/2010/main" val="603900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4FCA74-E872-446B-A8AC-ABCC93D59AD2}" type="slidenum">
              <a:rPr lang="zh-CN" altLang="en-US" smtClean="0"/>
              <a:t>32</a:t>
            </a:fld>
            <a:endParaRPr lang="zh-CN" altLang="en-US"/>
          </a:p>
        </p:txBody>
      </p:sp>
    </p:spTree>
    <p:extLst>
      <p:ext uri="{BB962C8B-B14F-4D97-AF65-F5344CB8AC3E}">
        <p14:creationId xmlns:p14="http://schemas.microsoft.com/office/powerpoint/2010/main" val="2078418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4FCA74-E872-446B-A8AC-ABCC93D59AD2}" type="slidenum">
              <a:rPr lang="zh-CN" altLang="en-US" smtClean="0"/>
              <a:t>16</a:t>
            </a:fld>
            <a:endParaRPr lang="zh-CN" altLang="en-US"/>
          </a:p>
        </p:txBody>
      </p:sp>
    </p:spTree>
    <p:extLst>
      <p:ext uri="{BB962C8B-B14F-4D97-AF65-F5344CB8AC3E}">
        <p14:creationId xmlns:p14="http://schemas.microsoft.com/office/powerpoint/2010/main" val="67313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4FCA74-E872-446B-A8AC-ABCC93D59AD2}" type="slidenum">
              <a:rPr lang="zh-CN" altLang="en-US" smtClean="0"/>
              <a:t>17</a:t>
            </a:fld>
            <a:endParaRPr lang="zh-CN" altLang="en-US"/>
          </a:p>
        </p:txBody>
      </p:sp>
    </p:spTree>
    <p:extLst>
      <p:ext uri="{BB962C8B-B14F-4D97-AF65-F5344CB8AC3E}">
        <p14:creationId xmlns:p14="http://schemas.microsoft.com/office/powerpoint/2010/main" val="3936843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4FCA74-E872-446B-A8AC-ABCC93D59AD2}" type="slidenum">
              <a:rPr lang="zh-CN" altLang="en-US" smtClean="0"/>
              <a:t>18</a:t>
            </a:fld>
            <a:endParaRPr lang="zh-CN" altLang="en-US"/>
          </a:p>
        </p:txBody>
      </p:sp>
    </p:spTree>
    <p:extLst>
      <p:ext uri="{BB962C8B-B14F-4D97-AF65-F5344CB8AC3E}">
        <p14:creationId xmlns:p14="http://schemas.microsoft.com/office/powerpoint/2010/main" val="1172889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4FCA74-E872-446B-A8AC-ABCC93D59AD2}" type="slidenum">
              <a:rPr lang="zh-CN" altLang="en-US" smtClean="0"/>
              <a:t>19</a:t>
            </a:fld>
            <a:endParaRPr lang="zh-CN" altLang="en-US"/>
          </a:p>
        </p:txBody>
      </p:sp>
    </p:spTree>
    <p:extLst>
      <p:ext uri="{BB962C8B-B14F-4D97-AF65-F5344CB8AC3E}">
        <p14:creationId xmlns:p14="http://schemas.microsoft.com/office/powerpoint/2010/main" val="2947738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4FCA74-E872-446B-A8AC-ABCC93D59AD2}" type="slidenum">
              <a:rPr lang="zh-CN" altLang="en-US" smtClean="0"/>
              <a:t>20</a:t>
            </a:fld>
            <a:endParaRPr lang="zh-CN" altLang="en-US"/>
          </a:p>
        </p:txBody>
      </p:sp>
    </p:spTree>
    <p:extLst>
      <p:ext uri="{BB962C8B-B14F-4D97-AF65-F5344CB8AC3E}">
        <p14:creationId xmlns:p14="http://schemas.microsoft.com/office/powerpoint/2010/main" val="3793947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4FCA74-E872-446B-A8AC-ABCC93D59AD2}" type="slidenum">
              <a:rPr lang="zh-CN" altLang="en-US" smtClean="0"/>
              <a:t>21</a:t>
            </a:fld>
            <a:endParaRPr lang="zh-CN" altLang="en-US"/>
          </a:p>
        </p:txBody>
      </p:sp>
    </p:spTree>
    <p:extLst>
      <p:ext uri="{BB962C8B-B14F-4D97-AF65-F5344CB8AC3E}">
        <p14:creationId xmlns:p14="http://schemas.microsoft.com/office/powerpoint/2010/main" val="1524273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4FCA74-E872-446B-A8AC-ABCC93D59AD2}" type="slidenum">
              <a:rPr lang="zh-CN" altLang="en-US" smtClean="0"/>
              <a:t>22</a:t>
            </a:fld>
            <a:endParaRPr lang="zh-CN" altLang="en-US"/>
          </a:p>
        </p:txBody>
      </p:sp>
    </p:spTree>
    <p:extLst>
      <p:ext uri="{BB962C8B-B14F-4D97-AF65-F5344CB8AC3E}">
        <p14:creationId xmlns:p14="http://schemas.microsoft.com/office/powerpoint/2010/main" val="248634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4FCA74-E872-446B-A8AC-ABCC93D59AD2}" type="slidenum">
              <a:rPr lang="zh-CN" altLang="en-US" smtClean="0"/>
              <a:t>23</a:t>
            </a:fld>
            <a:endParaRPr lang="zh-CN" altLang="en-US"/>
          </a:p>
        </p:txBody>
      </p:sp>
    </p:spTree>
    <p:extLst>
      <p:ext uri="{BB962C8B-B14F-4D97-AF65-F5344CB8AC3E}">
        <p14:creationId xmlns:p14="http://schemas.microsoft.com/office/powerpoint/2010/main" val="3434902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4338" name="Group 2"/>
          <p:cNvGrpSpPr>
            <a:grpSpLocks/>
          </p:cNvGrpSpPr>
          <p:nvPr/>
        </p:nvGrpSpPr>
        <p:grpSpPr bwMode="auto">
          <a:xfrm>
            <a:off x="1" y="1828800"/>
            <a:ext cx="9009063" cy="789385"/>
            <a:chOff x="0" y="1536"/>
            <a:chExt cx="5675" cy="663"/>
          </a:xfrm>
        </p:grpSpPr>
        <p:grpSp>
          <p:nvGrpSpPr>
            <p:cNvPr id="14339" name="Group 3"/>
            <p:cNvGrpSpPr>
              <a:grpSpLocks/>
            </p:cNvGrpSpPr>
            <p:nvPr/>
          </p:nvGrpSpPr>
          <p:grpSpPr bwMode="auto">
            <a:xfrm>
              <a:off x="183" y="1604"/>
              <a:ext cx="448" cy="299"/>
              <a:chOff x="720" y="336"/>
              <a:chExt cx="624" cy="432"/>
            </a:xfrm>
          </p:grpSpPr>
          <p:sp>
            <p:nvSpPr>
              <p:cNvPr id="14340"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42" name="Group 6"/>
            <p:cNvGrpSpPr>
              <a:grpSpLocks/>
            </p:cNvGrpSpPr>
            <p:nvPr/>
          </p:nvGrpSpPr>
          <p:grpSpPr bwMode="auto">
            <a:xfrm>
              <a:off x="261" y="1870"/>
              <a:ext cx="465" cy="299"/>
              <a:chOff x="912" y="2640"/>
              <a:chExt cx="672" cy="432"/>
            </a:xfrm>
          </p:grpSpPr>
          <p:sp>
            <p:nvSpPr>
              <p:cNvPr id="14343"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34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6"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4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348" name="Rectangle 12"/>
          <p:cNvSpPr>
            <a:spLocks noGrp="1" noChangeArrowheads="1"/>
          </p:cNvSpPr>
          <p:nvPr>
            <p:ph type="ctrTitle"/>
          </p:nvPr>
        </p:nvSpPr>
        <p:spPr>
          <a:xfrm>
            <a:off x="990600" y="1257300"/>
            <a:ext cx="7772400" cy="1096566"/>
          </a:xfrm>
        </p:spPr>
        <p:txBody>
          <a:bodyPr/>
          <a:lstStyle>
            <a:lvl1pPr>
              <a:defRPr/>
            </a:lvl1pPr>
          </a:lstStyle>
          <a:p>
            <a:pPr lvl="0"/>
            <a:r>
              <a:rPr lang="zh-CN" altLang="en-US" noProof="0" dirty="0"/>
              <a:t>单击此处编辑母版标题样式</a:t>
            </a:r>
          </a:p>
        </p:txBody>
      </p:sp>
      <p:sp>
        <p:nvSpPr>
          <p:cNvPr id="14349" name="Rectangle 13"/>
          <p:cNvSpPr>
            <a:spLocks noGrp="1" noChangeArrowheads="1"/>
          </p:cNvSpPr>
          <p:nvPr>
            <p:ph type="subTitle" idx="1"/>
          </p:nvPr>
        </p:nvSpPr>
        <p:spPr>
          <a:xfrm>
            <a:off x="1371600" y="2914650"/>
            <a:ext cx="6400800" cy="131445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14350" name="Rectangle 14"/>
          <p:cNvSpPr>
            <a:spLocks noGrp="1" noChangeArrowheads="1"/>
          </p:cNvSpPr>
          <p:nvPr>
            <p:ph type="dt" sz="half" idx="2"/>
          </p:nvPr>
        </p:nvSpPr>
        <p:spPr>
          <a:xfrm>
            <a:off x="990600" y="4686300"/>
            <a:ext cx="1905000" cy="342900"/>
          </a:xfrm>
        </p:spPr>
        <p:txBody>
          <a:bodyPr/>
          <a:lstStyle>
            <a:lvl1pPr>
              <a:defRPr>
                <a:solidFill>
                  <a:schemeClr val="bg2"/>
                </a:solidFill>
              </a:defRPr>
            </a:lvl1pPr>
          </a:lstStyle>
          <a:p>
            <a:endParaRPr lang="en-US" altLang="zh-CN"/>
          </a:p>
        </p:txBody>
      </p:sp>
      <p:sp>
        <p:nvSpPr>
          <p:cNvPr id="14351" name="Rectangle 15"/>
          <p:cNvSpPr>
            <a:spLocks noGrp="1" noChangeArrowheads="1"/>
          </p:cNvSpPr>
          <p:nvPr>
            <p:ph type="ftr" sz="quarter" idx="3"/>
          </p:nvPr>
        </p:nvSpPr>
        <p:spPr>
          <a:xfrm>
            <a:off x="3429000" y="4686300"/>
            <a:ext cx="2895600" cy="342900"/>
          </a:xfrm>
        </p:spPr>
        <p:txBody>
          <a:bodyPr/>
          <a:lstStyle>
            <a:lvl1pPr>
              <a:defRPr>
                <a:solidFill>
                  <a:schemeClr val="bg2"/>
                </a:solidFill>
              </a:defRPr>
            </a:lvl1pPr>
          </a:lstStyle>
          <a:p>
            <a:endParaRPr lang="en-US" altLang="zh-CN"/>
          </a:p>
        </p:txBody>
      </p:sp>
      <p:sp>
        <p:nvSpPr>
          <p:cNvPr id="14352" name="Rectangle 16"/>
          <p:cNvSpPr>
            <a:spLocks noGrp="1" noChangeArrowheads="1"/>
          </p:cNvSpPr>
          <p:nvPr>
            <p:ph type="sldNum" sz="quarter" idx="4"/>
          </p:nvPr>
        </p:nvSpPr>
        <p:spPr>
          <a:xfrm>
            <a:off x="6858000" y="4686300"/>
            <a:ext cx="1905000" cy="342900"/>
          </a:xfrm>
        </p:spPr>
        <p:txBody>
          <a:bodyPr/>
          <a:lstStyle>
            <a:lvl1pPr>
              <a:defRPr>
                <a:solidFill>
                  <a:schemeClr val="bg2"/>
                </a:solidFill>
              </a:defRPr>
            </a:lvl1pPr>
          </a:lstStyle>
          <a:p>
            <a:fld id="{B5759012-558F-46E4-B6C6-C27321879C1D}"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EA8AA89-0473-44AD-B970-4581AB6B3752}" type="slidenum">
              <a:rPr lang="en-US" altLang="zh-CN"/>
              <a:pPr/>
              <a:t>‹#›</a:t>
            </a:fld>
            <a:endParaRPr lang="en-US" altLang="zh-CN"/>
          </a:p>
        </p:txBody>
      </p:sp>
    </p:spTree>
    <p:extLst>
      <p:ext uri="{BB962C8B-B14F-4D97-AF65-F5344CB8AC3E}">
        <p14:creationId xmlns:p14="http://schemas.microsoft.com/office/powerpoint/2010/main" val="4293609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160735"/>
            <a:ext cx="1951038" cy="44386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160735"/>
            <a:ext cx="5700712" cy="44386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2340D38-7947-4C6C-A3D3-8757EEFD339A}" type="slidenum">
              <a:rPr lang="en-US" altLang="zh-CN"/>
              <a:pPr/>
              <a:t>‹#›</a:t>
            </a:fld>
            <a:endParaRPr lang="en-US" altLang="zh-CN"/>
          </a:p>
        </p:txBody>
      </p:sp>
    </p:spTree>
    <p:extLst>
      <p:ext uri="{BB962C8B-B14F-4D97-AF65-F5344CB8AC3E}">
        <p14:creationId xmlns:p14="http://schemas.microsoft.com/office/powerpoint/2010/main" val="3021191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4925" y="33338"/>
            <a:ext cx="9067800" cy="378619"/>
          </a:xfrm>
        </p:spPr>
        <p:txBody>
          <a:bodyPr/>
          <a:lstStyle/>
          <a:p>
            <a:r>
              <a:rPr lang="zh-CN" altLang="en-US"/>
              <a:t>单击此处编辑母版标题样式</a:t>
            </a:r>
          </a:p>
        </p:txBody>
      </p:sp>
      <p:sp>
        <p:nvSpPr>
          <p:cNvPr id="3" name="文本占位符 2"/>
          <p:cNvSpPr>
            <a:spLocks noGrp="1"/>
          </p:cNvSpPr>
          <p:nvPr>
            <p:ph type="body" sz="half" idx="1"/>
          </p:nvPr>
        </p:nvSpPr>
        <p:spPr>
          <a:xfrm>
            <a:off x="152400" y="457200"/>
            <a:ext cx="4191000" cy="40576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95800" y="457200"/>
            <a:ext cx="4191000" cy="40576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33065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vl1pPr>
          </a:lstStyle>
          <a:p>
            <a:r>
              <a:rPr lang="zh-CN" altLang="en-US" dirty="0"/>
              <a:t>单击此处编辑母版标题样式</a:t>
            </a:r>
          </a:p>
        </p:txBody>
      </p:sp>
      <p:sp>
        <p:nvSpPr>
          <p:cNvPr id="3" name="内容占位符 2"/>
          <p:cNvSpPr>
            <a:spLocks noGrp="1"/>
          </p:cNvSpPr>
          <p:nvPr>
            <p:ph idx="1"/>
          </p:nvPr>
        </p:nvSpPr>
        <p:spPr/>
        <p:txBody>
          <a:bodyPr/>
          <a:lstStyle>
            <a:lvl1pPr>
              <a:defRPr sz="2800"/>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B6675C6-0278-4D2F-8D03-FEF9A9000FC0}" type="slidenum">
              <a:rPr lang="en-US" altLang="zh-CN"/>
              <a:pPr/>
              <a:t>‹#›</a:t>
            </a:fld>
            <a:endParaRPr lang="en-US" altLang="zh-CN"/>
          </a:p>
        </p:txBody>
      </p:sp>
    </p:spTree>
    <p:extLst>
      <p:ext uri="{BB962C8B-B14F-4D97-AF65-F5344CB8AC3E}">
        <p14:creationId xmlns:p14="http://schemas.microsoft.com/office/powerpoint/2010/main" val="1173741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2098"/>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18AF576-3AC3-4354-9CEB-96DF52EA0FEF}" type="slidenum">
              <a:rPr lang="en-US" altLang="zh-CN"/>
              <a:pPr/>
              <a:t>‹#›</a:t>
            </a:fld>
            <a:endParaRPr lang="en-US" altLang="zh-CN"/>
          </a:p>
        </p:txBody>
      </p:sp>
    </p:spTree>
    <p:extLst>
      <p:ext uri="{BB962C8B-B14F-4D97-AF65-F5344CB8AC3E}">
        <p14:creationId xmlns:p14="http://schemas.microsoft.com/office/powerpoint/2010/main" val="407605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1513285"/>
            <a:ext cx="3810000" cy="3086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1513285"/>
            <a:ext cx="3810000" cy="3086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72D0FE2-0A78-4807-887A-2CCD93406FE1}" type="slidenum">
              <a:rPr lang="en-US" altLang="zh-CN"/>
              <a:pPr/>
              <a:t>‹#›</a:t>
            </a:fld>
            <a:endParaRPr lang="en-US" altLang="zh-CN"/>
          </a:p>
        </p:txBody>
      </p:sp>
    </p:spTree>
    <p:extLst>
      <p:ext uri="{BB962C8B-B14F-4D97-AF65-F5344CB8AC3E}">
        <p14:creationId xmlns:p14="http://schemas.microsoft.com/office/powerpoint/2010/main" val="3214465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30239" y="1260872"/>
            <a:ext cx="3868737"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9" y="1878806"/>
            <a:ext cx="3868737"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8806"/>
            <a:ext cx="3887788"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A6230CF8-9188-40ED-838E-1DC61BE0DAF6}" type="slidenum">
              <a:rPr lang="en-US" altLang="zh-CN"/>
              <a:pPr/>
              <a:t>‹#›</a:t>
            </a:fld>
            <a:endParaRPr lang="en-US" altLang="zh-CN"/>
          </a:p>
        </p:txBody>
      </p:sp>
    </p:spTree>
    <p:extLst>
      <p:ext uri="{BB962C8B-B14F-4D97-AF65-F5344CB8AC3E}">
        <p14:creationId xmlns:p14="http://schemas.microsoft.com/office/powerpoint/2010/main" val="2698802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99A9BC09-8CF7-451F-9E7A-1183DBDD8BA4}" type="slidenum">
              <a:rPr lang="en-US" altLang="zh-CN"/>
              <a:pPr/>
              <a:t>‹#›</a:t>
            </a:fld>
            <a:endParaRPr lang="en-US" altLang="zh-CN"/>
          </a:p>
        </p:txBody>
      </p:sp>
    </p:spTree>
    <p:extLst>
      <p:ext uri="{BB962C8B-B14F-4D97-AF65-F5344CB8AC3E}">
        <p14:creationId xmlns:p14="http://schemas.microsoft.com/office/powerpoint/2010/main" val="357569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7C6E9CC9-4485-4800-A5A2-F63F98EB00E2}" type="slidenum">
              <a:rPr lang="en-US" altLang="zh-CN"/>
              <a:pPr/>
              <a:t>‹#›</a:t>
            </a:fld>
            <a:endParaRPr lang="en-US" altLang="zh-CN"/>
          </a:p>
        </p:txBody>
      </p:sp>
    </p:spTree>
    <p:extLst>
      <p:ext uri="{BB962C8B-B14F-4D97-AF65-F5344CB8AC3E}">
        <p14:creationId xmlns:p14="http://schemas.microsoft.com/office/powerpoint/2010/main" val="1232882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342900"/>
            <a:ext cx="2949575" cy="120015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0569"/>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9" y="1543050"/>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86CA3C0-FE0C-4D5A-AAD0-38477023524C}" type="slidenum">
              <a:rPr lang="en-US" altLang="zh-CN"/>
              <a:pPr/>
              <a:t>‹#›</a:t>
            </a:fld>
            <a:endParaRPr lang="en-US" altLang="zh-CN"/>
          </a:p>
        </p:txBody>
      </p:sp>
    </p:spTree>
    <p:extLst>
      <p:ext uri="{BB962C8B-B14F-4D97-AF65-F5344CB8AC3E}">
        <p14:creationId xmlns:p14="http://schemas.microsoft.com/office/powerpoint/2010/main" val="802027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342900"/>
            <a:ext cx="2949575" cy="120015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0569"/>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9" y="1543050"/>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934D921-E2C1-4CA8-970B-421B3E9D908B}" type="slidenum">
              <a:rPr lang="en-US" altLang="zh-CN"/>
              <a:pPr/>
              <a:t>‹#›</a:t>
            </a:fld>
            <a:endParaRPr lang="en-US" altLang="zh-CN"/>
          </a:p>
        </p:txBody>
      </p:sp>
    </p:spTree>
    <p:extLst>
      <p:ext uri="{BB962C8B-B14F-4D97-AF65-F5344CB8AC3E}">
        <p14:creationId xmlns:p14="http://schemas.microsoft.com/office/powerpoint/2010/main" val="3993315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ChangeArrowheads="1"/>
          </p:cNvSpPr>
          <p:nvPr/>
        </p:nvSpPr>
        <p:spPr bwMode="ltGray">
          <a:xfrm>
            <a:off x="417513" y="823913"/>
            <a:ext cx="438150" cy="35599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13315" name="Rectangle 3"/>
          <p:cNvSpPr>
            <a:spLocks noChangeArrowheads="1"/>
          </p:cNvSpPr>
          <p:nvPr/>
        </p:nvSpPr>
        <p:spPr bwMode="ltGray">
          <a:xfrm>
            <a:off x="800101" y="823913"/>
            <a:ext cx="328613" cy="355997"/>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13316" name="Rectangle 4"/>
          <p:cNvSpPr>
            <a:spLocks noChangeArrowheads="1"/>
          </p:cNvSpPr>
          <p:nvPr/>
        </p:nvSpPr>
        <p:spPr bwMode="ltGray">
          <a:xfrm>
            <a:off x="541339" y="1140619"/>
            <a:ext cx="422275" cy="35599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13317" name="Rectangle 5"/>
          <p:cNvSpPr>
            <a:spLocks noChangeArrowheads="1"/>
          </p:cNvSpPr>
          <p:nvPr/>
        </p:nvSpPr>
        <p:spPr bwMode="ltGray">
          <a:xfrm>
            <a:off x="911225" y="1140619"/>
            <a:ext cx="368300" cy="355997"/>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13318" name="Rectangle 6"/>
          <p:cNvSpPr>
            <a:spLocks noChangeArrowheads="1"/>
          </p:cNvSpPr>
          <p:nvPr/>
        </p:nvSpPr>
        <p:spPr bwMode="ltGray">
          <a:xfrm>
            <a:off x="127000" y="1085851"/>
            <a:ext cx="560388" cy="31670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13319" name="Rectangle 7"/>
          <p:cNvSpPr>
            <a:spLocks noChangeArrowheads="1"/>
          </p:cNvSpPr>
          <p:nvPr/>
        </p:nvSpPr>
        <p:spPr bwMode="gray">
          <a:xfrm>
            <a:off x="762000" y="742950"/>
            <a:ext cx="31750" cy="78938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13320" name="Rectangle 8"/>
          <p:cNvSpPr>
            <a:spLocks noChangeArrowheads="1"/>
          </p:cNvSpPr>
          <p:nvPr/>
        </p:nvSpPr>
        <p:spPr bwMode="gray">
          <a:xfrm>
            <a:off x="442914" y="1335881"/>
            <a:ext cx="8226425" cy="23813"/>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13321" name="Rectangle 9"/>
          <p:cNvSpPr>
            <a:spLocks noGrp="1" noChangeArrowheads="1"/>
          </p:cNvSpPr>
          <p:nvPr>
            <p:ph type="title"/>
          </p:nvPr>
        </p:nvSpPr>
        <p:spPr bwMode="auto">
          <a:xfrm>
            <a:off x="1150939" y="160735"/>
            <a:ext cx="7793037" cy="1096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3322" name="Rectangle 10"/>
          <p:cNvSpPr>
            <a:spLocks noGrp="1" noChangeArrowheads="1"/>
          </p:cNvSpPr>
          <p:nvPr>
            <p:ph type="body" idx="1"/>
          </p:nvPr>
        </p:nvSpPr>
        <p:spPr bwMode="auto">
          <a:xfrm>
            <a:off x="1182688" y="1513285"/>
            <a:ext cx="77724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323" name="Rectangle 11"/>
          <p:cNvSpPr>
            <a:spLocks noGrp="1" noChangeArrowheads="1"/>
          </p:cNvSpPr>
          <p:nvPr>
            <p:ph type="dt" sz="half" idx="2"/>
          </p:nvPr>
        </p:nvSpPr>
        <p:spPr bwMode="auto">
          <a:xfrm>
            <a:off x="1162050" y="4682729"/>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ltLang="zh-CN"/>
          </a:p>
        </p:txBody>
      </p:sp>
      <p:sp>
        <p:nvSpPr>
          <p:cNvPr id="13324" name="Rectangle 12"/>
          <p:cNvSpPr>
            <a:spLocks noGrp="1" noChangeArrowheads="1"/>
          </p:cNvSpPr>
          <p:nvPr>
            <p:ph type="ftr" sz="quarter" idx="3"/>
          </p:nvPr>
        </p:nvSpPr>
        <p:spPr bwMode="auto">
          <a:xfrm>
            <a:off x="3657600" y="4682729"/>
            <a:ext cx="2895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ltLang="zh-CN"/>
          </a:p>
        </p:txBody>
      </p:sp>
      <p:sp>
        <p:nvSpPr>
          <p:cNvPr id="13325" name="Rectangle 13"/>
          <p:cNvSpPr>
            <a:spLocks noGrp="1" noChangeArrowheads="1"/>
          </p:cNvSpPr>
          <p:nvPr>
            <p:ph type="sldNum" sz="quarter" idx="4"/>
          </p:nvPr>
        </p:nvSpPr>
        <p:spPr bwMode="auto">
          <a:xfrm>
            <a:off x="7042150" y="4682729"/>
            <a:ext cx="19050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C7EA8BA2-C7AB-4485-90E4-ED794C7F877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l" rtl="0" fontAlgn="base">
        <a:spcBef>
          <a:spcPct val="0"/>
        </a:spcBef>
        <a:spcAft>
          <a:spcPct val="0"/>
        </a:spcAft>
        <a:defRPr sz="4000" kern="1200" baseline="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baseline="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18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1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259632" y="1545636"/>
            <a:ext cx="6381700" cy="808230"/>
          </a:xfrm>
        </p:spPr>
        <p:txBody>
          <a:bodyPr/>
          <a:lstStyle/>
          <a:p>
            <a:r>
              <a:rPr lang="zh-CN" altLang="en-US" sz="3600" b="1" dirty="0"/>
              <a:t>统一建模语言</a:t>
            </a:r>
            <a:r>
              <a:rPr lang="en-US" altLang="zh-CN" sz="3600" b="1" dirty="0"/>
              <a:t>UML</a:t>
            </a:r>
            <a:endParaRPr lang="zh-CN" altLang="en-US" sz="3600" dirty="0"/>
          </a:p>
        </p:txBody>
      </p:sp>
      <p:sp>
        <p:nvSpPr>
          <p:cNvPr id="5" name="副标题 4"/>
          <p:cNvSpPr>
            <a:spLocks noGrp="1"/>
          </p:cNvSpPr>
          <p:nvPr>
            <p:ph type="subTitle" idx="1"/>
          </p:nvPr>
        </p:nvSpPr>
        <p:spPr>
          <a:xfrm>
            <a:off x="2411760" y="2679762"/>
            <a:ext cx="5954216" cy="683214"/>
          </a:xfrm>
        </p:spPr>
        <p:txBody>
          <a:bodyPr/>
          <a:lstStyle/>
          <a:p>
            <a:r>
              <a:rPr lang="en-US" altLang="zh-CN" sz="2400" b="1" dirty="0"/>
              <a:t>——</a:t>
            </a:r>
            <a:r>
              <a:rPr lang="zh-CN" altLang="en-US" sz="2400" b="1" dirty="0"/>
              <a:t>面向对象分析设计</a:t>
            </a:r>
            <a:r>
              <a:rPr lang="en-US" altLang="zh-CN" sz="2400" b="1" dirty="0"/>
              <a:t>(OOAD)</a:t>
            </a:r>
            <a:r>
              <a:rPr lang="zh-CN" altLang="en-US" sz="2400" b="1" dirty="0"/>
              <a:t>工具</a:t>
            </a:r>
          </a:p>
        </p:txBody>
      </p:sp>
    </p:spTree>
    <p:extLst>
      <p:ext uri="{BB962C8B-B14F-4D97-AF65-F5344CB8AC3E}">
        <p14:creationId xmlns:p14="http://schemas.microsoft.com/office/powerpoint/2010/main" val="2891667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50939" y="573528"/>
            <a:ext cx="7237486" cy="683772"/>
          </a:xfrm>
        </p:spPr>
        <p:txBody>
          <a:bodyPr/>
          <a:lstStyle/>
          <a:p>
            <a:pPr algn="ctr"/>
            <a:r>
              <a:rPr lang="en-US" altLang="zh-CN" b="1" dirty="0"/>
              <a:t>UML</a:t>
            </a:r>
            <a:r>
              <a:rPr lang="zh-CN" altLang="en-US" b="1" dirty="0"/>
              <a:t>建模机制</a:t>
            </a:r>
            <a:endParaRPr lang="zh-CN" altLang="en-US" dirty="0"/>
          </a:p>
        </p:txBody>
      </p:sp>
      <p:sp>
        <p:nvSpPr>
          <p:cNvPr id="8" name="Rectangle 3"/>
          <p:cNvSpPr txBox="1">
            <a:spLocks noChangeArrowheads="1"/>
          </p:cNvSpPr>
          <p:nvPr/>
        </p:nvSpPr>
        <p:spPr bwMode="auto">
          <a:xfrm>
            <a:off x="684892" y="1653648"/>
            <a:ext cx="7777546" cy="2862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Clr>
                <a:srgbClr val="FF0000"/>
              </a:buClr>
              <a:buSzTx/>
              <a:buFont typeface="Wingdings" panose="05000000000000000000" pitchFamily="2" charset="2"/>
              <a:buChar char="p"/>
            </a:pPr>
            <a:r>
              <a:rPr lang="en-US" altLang="zh-CN" sz="2400" b="1" dirty="0">
                <a:solidFill>
                  <a:srgbClr val="000000"/>
                </a:solidFill>
                <a:latin typeface="Verdana" panose="020B0604030504040204" pitchFamily="34" charset="0"/>
              </a:rPr>
              <a:t>UML 2.0 </a:t>
            </a:r>
            <a:r>
              <a:rPr lang="zh-CN" altLang="en-US" sz="2400" b="1" dirty="0">
                <a:solidFill>
                  <a:srgbClr val="000000"/>
                </a:solidFill>
                <a:latin typeface="Verdana" panose="020B0604030504040204" pitchFamily="34" charset="0"/>
              </a:rPr>
              <a:t>建模机制</a:t>
            </a:r>
            <a:r>
              <a:rPr lang="en-US" altLang="zh-CN" sz="2400" b="1" dirty="0">
                <a:solidFill>
                  <a:srgbClr val="000000"/>
                </a:solidFill>
                <a:latin typeface="Verdana" panose="020B0604030504040204" pitchFamily="34" charset="0"/>
              </a:rPr>
              <a:t> </a:t>
            </a:r>
          </a:p>
          <a:p>
            <a:pPr lvl="1">
              <a:spcBef>
                <a:spcPts val="1200"/>
              </a:spcBef>
              <a:buSzTx/>
              <a:buFont typeface="Wingdings" panose="05000000000000000000" pitchFamily="2" charset="2"/>
              <a:buChar char="Ø"/>
            </a:pPr>
            <a:r>
              <a:rPr lang="en-US" altLang="zh-CN" sz="2200" b="1" dirty="0">
                <a:solidFill>
                  <a:srgbClr val="002060"/>
                </a:solidFill>
                <a:ea typeface="华文新魏" panose="02010800040101010101" pitchFamily="2" charset="-122"/>
              </a:rPr>
              <a:t>13</a:t>
            </a:r>
            <a:r>
              <a:rPr lang="zh-CN" altLang="en-US" sz="2200" b="1" dirty="0">
                <a:solidFill>
                  <a:srgbClr val="002060"/>
                </a:solidFill>
                <a:ea typeface="华文新魏" panose="02010800040101010101" pitchFamily="2" charset="-122"/>
              </a:rPr>
              <a:t>种图模型，分为结构图和行为图</a:t>
            </a:r>
          </a:p>
          <a:p>
            <a:pPr lvl="1">
              <a:spcBef>
                <a:spcPts val="1200"/>
              </a:spcBef>
              <a:buSzTx/>
              <a:buFont typeface="Wingdings" panose="05000000000000000000" pitchFamily="2" charset="2"/>
              <a:buChar char="Ø"/>
            </a:pPr>
            <a:r>
              <a:rPr lang="zh-CN" altLang="en-US" sz="2200" b="1" dirty="0">
                <a:solidFill>
                  <a:srgbClr val="002060"/>
                </a:solidFill>
                <a:ea typeface="华文新魏" panose="02010800040101010101" pitchFamily="2" charset="-122"/>
              </a:rPr>
              <a:t>结构图：显示系统及其部件在不同抽象和实现级别上的静态结构以及它们如何相互关联</a:t>
            </a:r>
            <a:endParaRPr lang="en-US" altLang="zh-CN" sz="2200" b="1" dirty="0">
              <a:solidFill>
                <a:srgbClr val="002060"/>
              </a:solidFill>
              <a:ea typeface="华文新魏" panose="02010800040101010101" pitchFamily="2" charset="-122"/>
            </a:endParaRPr>
          </a:p>
          <a:p>
            <a:pPr lvl="1">
              <a:spcBef>
                <a:spcPts val="1200"/>
              </a:spcBef>
              <a:buSzTx/>
              <a:buFont typeface="Wingdings" panose="05000000000000000000" pitchFamily="2" charset="2"/>
              <a:buChar char="Ø"/>
            </a:pPr>
            <a:r>
              <a:rPr lang="zh-CN" altLang="en-US" sz="2200" b="1" dirty="0">
                <a:solidFill>
                  <a:srgbClr val="002060"/>
                </a:solidFill>
                <a:ea typeface="华文新魏" panose="02010800040101010101" pitchFamily="2" charset="-122"/>
              </a:rPr>
              <a:t>行为图：显示系统中对象的动态行为，可以将其描述为系统随时间的一系列更改</a:t>
            </a:r>
          </a:p>
        </p:txBody>
      </p:sp>
    </p:spTree>
    <p:extLst>
      <p:ext uri="{BB962C8B-B14F-4D97-AF65-F5344CB8AC3E}">
        <p14:creationId xmlns:p14="http://schemas.microsoft.com/office/powerpoint/2010/main" val="3325418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7" name="Rectangle 3"/>
          <p:cNvSpPr>
            <a:spLocks noChangeArrowheads="1"/>
          </p:cNvSpPr>
          <p:nvPr/>
        </p:nvSpPr>
        <p:spPr bwMode="auto">
          <a:xfrm>
            <a:off x="0" y="-5607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 name="Rectangle 2"/>
          <p:cNvSpPr txBox="1">
            <a:spLocks noChangeArrowheads="1"/>
          </p:cNvSpPr>
          <p:nvPr/>
        </p:nvSpPr>
        <p:spPr>
          <a:xfrm>
            <a:off x="1349302" y="627534"/>
            <a:ext cx="6445397" cy="720080"/>
          </a:xfrm>
          <a:prstGeom prst="rect">
            <a:avLst/>
          </a:prstGeom>
        </p:spPr>
        <p:txBody>
          <a:bodyPr/>
          <a:lst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r>
              <a:rPr lang="en-US" altLang="zh-CN" sz="3200" b="1" dirty="0"/>
              <a:t>UML</a:t>
            </a:r>
            <a:r>
              <a:rPr lang="zh-CN" altLang="en-US" sz="3200" b="1" dirty="0"/>
              <a:t>建模机制</a:t>
            </a:r>
            <a:endParaRPr lang="zh-CN" altLang="en-US" sz="32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556" y="1488607"/>
            <a:ext cx="7992888" cy="342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3074225"/>
      </p:ext>
    </p:extLst>
  </p:cSld>
  <p:clrMapOvr>
    <a:masterClrMapping/>
  </p:clrMapOvr>
  <p:transition spd="med">
    <p:diamon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50939" y="573528"/>
            <a:ext cx="7237486" cy="683772"/>
          </a:xfrm>
        </p:spPr>
        <p:txBody>
          <a:bodyPr/>
          <a:lstStyle/>
          <a:p>
            <a:pPr algn="ctr"/>
            <a:r>
              <a:rPr lang="en-US" altLang="zh-CN" sz="3200" b="1" dirty="0"/>
              <a:t>UML</a:t>
            </a:r>
            <a:r>
              <a:rPr lang="zh-CN" altLang="en-US" sz="3200" b="1" dirty="0"/>
              <a:t>主要的图</a:t>
            </a:r>
            <a:endParaRPr lang="zh-CN" altLang="en-US" sz="3200" dirty="0"/>
          </a:p>
        </p:txBody>
      </p:sp>
      <p:sp>
        <p:nvSpPr>
          <p:cNvPr id="8" name="Rectangle 3"/>
          <p:cNvSpPr txBox="1">
            <a:spLocks noChangeArrowheads="1"/>
          </p:cNvSpPr>
          <p:nvPr/>
        </p:nvSpPr>
        <p:spPr bwMode="auto">
          <a:xfrm>
            <a:off x="611560" y="1419622"/>
            <a:ext cx="8208912"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Clr>
                <a:srgbClr val="FF0000"/>
              </a:buClr>
              <a:buSzTx/>
              <a:buFont typeface="Wingdings" panose="05000000000000000000" pitchFamily="2" charset="2"/>
              <a:buChar char="p"/>
            </a:pPr>
            <a:r>
              <a:rPr lang="en-US" altLang="zh-CN" sz="2400" b="1" dirty="0">
                <a:solidFill>
                  <a:srgbClr val="000000"/>
                </a:solidFill>
                <a:latin typeface="Verdana" panose="020B0604030504040204" pitchFamily="34" charset="0"/>
              </a:rPr>
              <a:t>1. </a:t>
            </a:r>
            <a:r>
              <a:rPr lang="zh-CN" altLang="en-US" sz="2400" b="1" dirty="0">
                <a:solidFill>
                  <a:srgbClr val="000000"/>
                </a:solidFill>
                <a:latin typeface="Verdana" panose="020B0604030504040204" pitchFamily="34" charset="0"/>
              </a:rPr>
              <a:t>用例图</a:t>
            </a:r>
            <a:endParaRPr lang="en-US" altLang="zh-CN" sz="2400" b="1" dirty="0">
              <a:solidFill>
                <a:srgbClr val="000000"/>
              </a:solidFill>
              <a:latin typeface="Verdana" panose="020B0604030504040204" pitchFamily="34" charset="0"/>
            </a:endParaRPr>
          </a:p>
          <a:p>
            <a:pPr lvl="1">
              <a:spcBef>
                <a:spcPts val="1200"/>
              </a:spcBef>
              <a:buSzTx/>
              <a:buFont typeface="Wingdings" panose="05000000000000000000" pitchFamily="2" charset="2"/>
              <a:buChar char="Ø"/>
            </a:pPr>
            <a:r>
              <a:rPr lang="zh-CN" altLang="en-US" sz="2000" b="1" dirty="0">
                <a:solidFill>
                  <a:srgbClr val="FF0000"/>
                </a:solidFill>
                <a:ea typeface="华文新魏" panose="02010800040101010101" pitchFamily="2" charset="-122"/>
              </a:rPr>
              <a:t>用例</a:t>
            </a:r>
            <a:r>
              <a:rPr lang="en-US" altLang="zh-CN" sz="2000" b="1" dirty="0">
                <a:solidFill>
                  <a:srgbClr val="FF0000"/>
                </a:solidFill>
                <a:ea typeface="华文新魏" panose="02010800040101010101" pitchFamily="2" charset="-122"/>
              </a:rPr>
              <a:t>(Use Case)</a:t>
            </a:r>
            <a:r>
              <a:rPr lang="zh-CN" altLang="en-US" sz="2000" b="1" dirty="0">
                <a:solidFill>
                  <a:srgbClr val="002060"/>
                </a:solidFill>
                <a:ea typeface="华文新魏" panose="02010800040101010101" pitchFamily="2" charset="-122"/>
              </a:rPr>
              <a:t>用于表示系统所提供的服务，它定义了系统是如何被参与者所使用的。</a:t>
            </a:r>
            <a:endParaRPr lang="en-US" altLang="zh-CN" sz="2000" b="1" dirty="0">
              <a:solidFill>
                <a:srgbClr val="002060"/>
              </a:solidFill>
              <a:ea typeface="华文新魏" panose="02010800040101010101" pitchFamily="2" charset="-122"/>
            </a:endParaRPr>
          </a:p>
          <a:p>
            <a:pPr lvl="2">
              <a:spcBef>
                <a:spcPts val="1200"/>
              </a:spcBef>
              <a:buSzTx/>
              <a:buFont typeface="Wingdings" panose="05000000000000000000" pitchFamily="2" charset="2"/>
              <a:buChar char="Ø"/>
            </a:pPr>
            <a:r>
              <a:rPr lang="zh-CN" altLang="en-US" sz="1800" b="1" dirty="0">
                <a:latin typeface="华文新魏" panose="02010800040101010101" pitchFamily="2" charset="-122"/>
                <a:ea typeface="华文新魏" panose="02010800040101010101" pitchFamily="2" charset="-122"/>
              </a:rPr>
              <a:t>它描述的是参与者为了使用系统所提供的某一完整功能而与系统之间发生的一段对话。</a:t>
            </a:r>
            <a:endParaRPr lang="en-US" altLang="zh-CN" sz="1800" b="1" dirty="0">
              <a:latin typeface="华文新魏" panose="02010800040101010101" pitchFamily="2" charset="-122"/>
              <a:ea typeface="华文新魏" panose="02010800040101010101" pitchFamily="2" charset="-122"/>
            </a:endParaRPr>
          </a:p>
          <a:p>
            <a:pPr lvl="2">
              <a:spcBef>
                <a:spcPts val="1200"/>
              </a:spcBef>
              <a:buSzTx/>
              <a:buFont typeface="Wingdings" panose="05000000000000000000" pitchFamily="2" charset="2"/>
              <a:buChar char="Ø"/>
            </a:pPr>
            <a:r>
              <a:rPr lang="zh-CN" altLang="en-US" sz="1800" b="1" dirty="0">
                <a:latin typeface="华文新魏" panose="02010800040101010101" pitchFamily="2" charset="-122"/>
                <a:ea typeface="华文新魏" panose="02010800040101010101" pitchFamily="2" charset="-122"/>
              </a:rPr>
              <a:t>用例是对一组动作序列的抽象描述，现已成为面向对象软件开发中一个需求分析的最常用工具。</a:t>
            </a:r>
            <a:endParaRPr lang="en-US" altLang="zh-CN" sz="1800" b="1" dirty="0">
              <a:latin typeface="华文新魏" panose="02010800040101010101" pitchFamily="2" charset="-122"/>
              <a:ea typeface="华文新魏" panose="02010800040101010101" pitchFamily="2" charset="-122"/>
            </a:endParaRPr>
          </a:p>
          <a:p>
            <a:pPr lvl="2">
              <a:spcBef>
                <a:spcPts val="1200"/>
              </a:spcBef>
              <a:buSzTx/>
              <a:buFont typeface="Wingdings" panose="05000000000000000000" pitchFamily="2" charset="2"/>
              <a:buChar char="Ø"/>
            </a:pPr>
            <a:r>
              <a:rPr lang="zh-CN" altLang="en-US" sz="1800" b="1" dirty="0">
                <a:latin typeface="华文新魏" panose="02010800040101010101" pitchFamily="2" charset="-122"/>
                <a:ea typeface="华文新魏" panose="02010800040101010101" pitchFamily="2" charset="-122"/>
              </a:rPr>
              <a:t>用例实例是在系统中执行的一系列动作，这些动作将生成特定执行者可见的价值结果。</a:t>
            </a:r>
            <a:endParaRPr lang="en-US" altLang="zh-CN" sz="1800" b="1" dirty="0">
              <a:solidFill>
                <a:srgbClr val="002060"/>
              </a:solidFill>
              <a:ea typeface="华文新魏" panose="02010800040101010101" pitchFamily="2" charset="-122"/>
            </a:endParaRPr>
          </a:p>
        </p:txBody>
      </p:sp>
    </p:spTree>
    <p:extLst>
      <p:ext uri="{BB962C8B-B14F-4D97-AF65-F5344CB8AC3E}">
        <p14:creationId xmlns:p14="http://schemas.microsoft.com/office/powerpoint/2010/main" val="461559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38078" y="537828"/>
            <a:ext cx="7237486" cy="683772"/>
          </a:xfrm>
        </p:spPr>
        <p:txBody>
          <a:bodyPr/>
          <a:lstStyle/>
          <a:p>
            <a:pPr algn="ctr"/>
            <a:r>
              <a:rPr lang="en-US" altLang="zh-CN" b="1" dirty="0"/>
              <a:t>UML</a:t>
            </a:r>
            <a:r>
              <a:rPr lang="zh-CN" altLang="en-US" b="1" dirty="0"/>
              <a:t>主要的图</a:t>
            </a:r>
            <a:endParaRPr lang="zh-CN" altLang="en-US" dirty="0"/>
          </a:p>
        </p:txBody>
      </p:sp>
      <p:sp>
        <p:nvSpPr>
          <p:cNvPr id="8" name="Rectangle 3"/>
          <p:cNvSpPr txBox="1">
            <a:spLocks noChangeArrowheads="1"/>
          </p:cNvSpPr>
          <p:nvPr/>
        </p:nvSpPr>
        <p:spPr bwMode="auto">
          <a:xfrm>
            <a:off x="611560" y="1454484"/>
            <a:ext cx="7777546" cy="54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spcBef>
                <a:spcPts val="1200"/>
              </a:spcBef>
              <a:buSzTx/>
              <a:buFont typeface="Wingdings" panose="05000000000000000000" pitchFamily="2" charset="2"/>
              <a:buChar char="Ø"/>
            </a:pPr>
            <a:r>
              <a:rPr lang="zh-CN" altLang="en-US" sz="2400" b="1" dirty="0">
                <a:solidFill>
                  <a:srgbClr val="FF0000"/>
                </a:solidFill>
                <a:ea typeface="华文新魏" panose="02010800040101010101" pitchFamily="2" charset="-122"/>
              </a:rPr>
              <a:t>银行系统的用例图</a:t>
            </a:r>
            <a:r>
              <a:rPr lang="en-US" altLang="zh-CN" sz="2400" b="1" dirty="0">
                <a:solidFill>
                  <a:srgbClr val="FF0000"/>
                </a:solidFill>
                <a:ea typeface="华文新魏" panose="02010800040101010101" pitchFamily="2" charset="-122"/>
              </a:rPr>
              <a:t>(Use Case diagram)</a:t>
            </a:r>
            <a:endParaRPr lang="en-US" altLang="zh-CN" sz="2400" b="1" dirty="0">
              <a:solidFill>
                <a:srgbClr val="002060"/>
              </a:solidFill>
              <a:ea typeface="华文新魏" panose="02010800040101010101" pitchFamily="2" charset="-122"/>
            </a:endParaRPr>
          </a:p>
        </p:txBody>
      </p:sp>
      <p:sp>
        <p:nvSpPr>
          <p:cNvPr id="6" name="Rectangle 3"/>
          <p:cNvSpPr>
            <a:spLocks noChangeArrowheads="1"/>
          </p:cNvSpPr>
          <p:nvPr/>
        </p:nvSpPr>
        <p:spPr bwMode="auto">
          <a:xfrm>
            <a:off x="755576" y="2019960"/>
            <a:ext cx="3888432"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solidFill>
                  <a:srgbClr val="002060"/>
                </a:solidFill>
                <a:latin typeface="华文新魏" panose="02010800040101010101" pitchFamily="2" charset="-122"/>
                <a:ea typeface="华文新魏" panose="02010800040101010101" pitchFamily="2" charset="-122"/>
              </a:rPr>
              <a:t>    </a:t>
            </a:r>
            <a:r>
              <a:rPr lang="zh-CN" altLang="en-US" b="1" dirty="0">
                <a:solidFill>
                  <a:srgbClr val="002060"/>
                </a:solidFill>
                <a:latin typeface="华文新魏" panose="02010800040101010101" pitchFamily="2" charset="-122"/>
                <a:ea typeface="华文新魏" panose="02010800040101010101" pitchFamily="2" charset="-122"/>
              </a:rPr>
              <a:t>银行职员用例能够通过该系统进行如下活动：</a:t>
            </a:r>
          </a:p>
          <a:p>
            <a:r>
              <a:rPr lang="zh-CN" altLang="en-US" b="1" dirty="0">
                <a:solidFill>
                  <a:srgbClr val="002060"/>
                </a:solidFill>
                <a:latin typeface="华文新魏" panose="02010800040101010101" pitchFamily="2" charset="-122"/>
                <a:ea typeface="华文新魏" panose="02010800040101010101" pitchFamily="2" charset="-122"/>
              </a:rPr>
              <a:t>   （</a:t>
            </a:r>
            <a:r>
              <a:rPr lang="en-US" altLang="zh-CN" b="1" dirty="0">
                <a:solidFill>
                  <a:srgbClr val="002060"/>
                </a:solidFill>
                <a:latin typeface="华文新魏" panose="02010800040101010101" pitchFamily="2" charset="-122"/>
                <a:ea typeface="华文新魏" panose="02010800040101010101" pitchFamily="2" charset="-122"/>
              </a:rPr>
              <a:t>1</a:t>
            </a:r>
            <a:r>
              <a:rPr lang="zh-CN" altLang="en-US" b="1" dirty="0">
                <a:solidFill>
                  <a:srgbClr val="002060"/>
                </a:solidFill>
                <a:latin typeface="华文新魏" panose="02010800040101010101" pitchFamily="2" charset="-122"/>
                <a:ea typeface="华文新魏" panose="02010800040101010101" pitchFamily="2" charset="-122"/>
              </a:rPr>
              <a:t>）登录银行系统。银行职员在登录系统时，必须通过系统的身份验证才能进入银行系统主界面进行下一步的操作。</a:t>
            </a:r>
          </a:p>
          <a:p>
            <a:r>
              <a:rPr lang="zh-CN" altLang="en-US" b="1" dirty="0">
                <a:solidFill>
                  <a:srgbClr val="002060"/>
                </a:solidFill>
                <a:latin typeface="华文新魏" panose="02010800040101010101" pitchFamily="2" charset="-122"/>
                <a:ea typeface="华文新魏" panose="02010800040101010101" pitchFamily="2" charset="-122"/>
              </a:rPr>
              <a:t>   （</a:t>
            </a:r>
            <a:r>
              <a:rPr lang="en-US" altLang="zh-CN" b="1" dirty="0">
                <a:solidFill>
                  <a:srgbClr val="002060"/>
                </a:solidFill>
                <a:latin typeface="华文新魏" panose="02010800040101010101" pitchFamily="2" charset="-122"/>
                <a:ea typeface="华文新魏" panose="02010800040101010101" pitchFamily="2" charset="-122"/>
              </a:rPr>
              <a:t>2</a:t>
            </a:r>
            <a:r>
              <a:rPr lang="zh-CN" altLang="en-US" b="1" dirty="0">
                <a:solidFill>
                  <a:srgbClr val="002060"/>
                </a:solidFill>
                <a:latin typeface="华文新魏" panose="02010800040101010101" pitchFamily="2" charset="-122"/>
                <a:ea typeface="华文新魏" panose="02010800040101010101" pitchFamily="2" charset="-122"/>
              </a:rPr>
              <a:t>）对客户的账户进行管理，包括为客户创建新的账户、修改账户信息和删除账户。</a:t>
            </a:r>
          </a:p>
        </p:txBody>
      </p:sp>
      <p:pic>
        <p:nvPicPr>
          <p:cNvPr id="7" name="Picture 11" descr="全屏捕获 2009-8-11 2301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2211886"/>
            <a:ext cx="3024128"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2576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48239" y="537828"/>
            <a:ext cx="7237486" cy="683772"/>
          </a:xfrm>
        </p:spPr>
        <p:txBody>
          <a:bodyPr/>
          <a:lstStyle/>
          <a:p>
            <a:pPr algn="ctr"/>
            <a:r>
              <a:rPr lang="en-US" altLang="zh-CN" sz="3200" b="1" dirty="0"/>
              <a:t>UML</a:t>
            </a:r>
            <a:r>
              <a:rPr lang="zh-CN" altLang="en-US" sz="3200" b="1" dirty="0"/>
              <a:t>主要的图</a:t>
            </a:r>
            <a:endParaRPr lang="zh-CN" altLang="en-US" sz="3200" dirty="0"/>
          </a:p>
        </p:txBody>
      </p:sp>
      <p:sp>
        <p:nvSpPr>
          <p:cNvPr id="8" name="Rectangle 3"/>
          <p:cNvSpPr txBox="1">
            <a:spLocks noChangeArrowheads="1"/>
          </p:cNvSpPr>
          <p:nvPr/>
        </p:nvSpPr>
        <p:spPr bwMode="auto">
          <a:xfrm>
            <a:off x="467544" y="1437624"/>
            <a:ext cx="7777546"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spcBef>
                <a:spcPts val="1200"/>
              </a:spcBef>
              <a:buSzTx/>
              <a:buFont typeface="Wingdings" panose="05000000000000000000" pitchFamily="2" charset="2"/>
              <a:buChar char="Ø"/>
            </a:pPr>
            <a:r>
              <a:rPr lang="zh-CN" altLang="en-US" sz="2400" b="1" dirty="0">
                <a:solidFill>
                  <a:srgbClr val="FF0000"/>
                </a:solidFill>
                <a:ea typeface="华文新魏" panose="02010800040101010101" pitchFamily="2" charset="-122"/>
              </a:rPr>
              <a:t>银行系统的用例图</a:t>
            </a:r>
            <a:r>
              <a:rPr lang="en-US" altLang="zh-CN" sz="2400" b="1" dirty="0">
                <a:solidFill>
                  <a:srgbClr val="FF0000"/>
                </a:solidFill>
                <a:ea typeface="华文新魏" panose="02010800040101010101" pitchFamily="2" charset="-122"/>
              </a:rPr>
              <a:t>(Use Case diagram)</a:t>
            </a:r>
            <a:endParaRPr lang="en-US" altLang="zh-CN" sz="2400" b="1" dirty="0">
              <a:solidFill>
                <a:srgbClr val="002060"/>
              </a:solidFill>
              <a:ea typeface="华文新魏" panose="02010800040101010101" pitchFamily="2" charset="-122"/>
            </a:endParaRPr>
          </a:p>
        </p:txBody>
      </p:sp>
      <p:sp>
        <p:nvSpPr>
          <p:cNvPr id="9" name="Rectangle 3"/>
          <p:cNvSpPr>
            <a:spLocks noChangeArrowheads="1"/>
          </p:cNvSpPr>
          <p:nvPr/>
        </p:nvSpPr>
        <p:spPr bwMode="auto">
          <a:xfrm>
            <a:off x="208056" y="1995686"/>
            <a:ext cx="496855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1600" dirty="0">
                <a:solidFill>
                  <a:srgbClr val="FFCCFF"/>
                </a:solidFill>
                <a:latin typeface="黑体" panose="02010609060101010101" pitchFamily="49" charset="-122"/>
                <a:ea typeface="黑体" panose="02010609060101010101" pitchFamily="49" charset="-122"/>
              </a:rPr>
              <a:t>   </a:t>
            </a:r>
            <a:r>
              <a:rPr lang="zh-CN" altLang="en-US" sz="1600" b="1" dirty="0">
                <a:solidFill>
                  <a:srgbClr val="002060"/>
                </a:solidFill>
                <a:latin typeface="华文新魏" panose="02010800040101010101" pitchFamily="2" charset="-122"/>
                <a:ea typeface="华文新魏" panose="02010800040101010101" pitchFamily="2" charset="-122"/>
              </a:rPr>
              <a:t>客户与银行职员之间是依赖的关系，银行职员作为客户代理完成与用例的交互，实现如下具体功能：</a:t>
            </a:r>
          </a:p>
          <a:p>
            <a:r>
              <a:rPr lang="zh-CN" altLang="en-US" sz="1600" b="1" dirty="0">
                <a:solidFill>
                  <a:srgbClr val="002060"/>
                </a:solidFill>
                <a:latin typeface="华文新魏" panose="02010800040101010101" pitchFamily="2" charset="-122"/>
                <a:ea typeface="华文新魏" panose="02010800040101010101" pitchFamily="2" charset="-122"/>
              </a:rPr>
              <a:t>   （</a:t>
            </a:r>
            <a:r>
              <a:rPr lang="en-US" altLang="zh-CN" sz="1600" b="1" dirty="0">
                <a:solidFill>
                  <a:srgbClr val="002060"/>
                </a:solidFill>
                <a:latin typeface="华文新魏" panose="02010800040101010101" pitchFamily="2" charset="-122"/>
                <a:ea typeface="华文新魏" panose="02010800040101010101" pitchFamily="2" charset="-122"/>
              </a:rPr>
              <a:t>1</a:t>
            </a:r>
            <a:r>
              <a:rPr lang="zh-CN" altLang="en-US" sz="1600" b="1" dirty="0">
                <a:solidFill>
                  <a:srgbClr val="002060"/>
                </a:solidFill>
                <a:latin typeface="华文新魏" panose="02010800040101010101" pitchFamily="2" charset="-122"/>
                <a:ea typeface="华文新魏" panose="02010800040101010101" pitchFamily="2" charset="-122"/>
              </a:rPr>
              <a:t>）存款。用户通过银行职员将钱款存入的自己的账户中。</a:t>
            </a:r>
          </a:p>
          <a:p>
            <a:r>
              <a:rPr lang="zh-CN" altLang="en-US" sz="1600" b="1" dirty="0">
                <a:solidFill>
                  <a:srgbClr val="002060"/>
                </a:solidFill>
                <a:latin typeface="华文新魏" panose="02010800040101010101" pitchFamily="2" charset="-122"/>
                <a:ea typeface="华文新魏" panose="02010800040101010101" pitchFamily="2" charset="-122"/>
              </a:rPr>
              <a:t>   （</a:t>
            </a:r>
            <a:r>
              <a:rPr lang="en-US" altLang="zh-CN" sz="1600" b="1" dirty="0">
                <a:solidFill>
                  <a:srgbClr val="002060"/>
                </a:solidFill>
                <a:latin typeface="华文新魏" panose="02010800040101010101" pitchFamily="2" charset="-122"/>
                <a:ea typeface="华文新魏" panose="02010800040101010101" pitchFamily="2" charset="-122"/>
              </a:rPr>
              <a:t>2</a:t>
            </a:r>
            <a:r>
              <a:rPr lang="zh-CN" altLang="en-US" sz="1600" b="1" dirty="0">
                <a:solidFill>
                  <a:srgbClr val="002060"/>
                </a:solidFill>
                <a:latin typeface="华文新魏" panose="02010800040101010101" pitchFamily="2" charset="-122"/>
                <a:ea typeface="华文新魏" panose="02010800040101010101" pitchFamily="2" charset="-122"/>
              </a:rPr>
              <a:t>）取款。用户通过银行职员从自己的账户中将钱款取出。</a:t>
            </a:r>
          </a:p>
          <a:p>
            <a:r>
              <a:rPr lang="zh-CN" altLang="en-US" sz="1600" b="1" dirty="0">
                <a:solidFill>
                  <a:srgbClr val="002060"/>
                </a:solidFill>
                <a:latin typeface="华文新魏" panose="02010800040101010101" pitchFamily="2" charset="-122"/>
                <a:ea typeface="华文新魏" panose="02010800040101010101" pitchFamily="2" charset="-122"/>
              </a:rPr>
              <a:t>   （</a:t>
            </a:r>
            <a:r>
              <a:rPr lang="en-US" altLang="zh-CN" sz="1600" b="1" dirty="0">
                <a:solidFill>
                  <a:srgbClr val="002060"/>
                </a:solidFill>
                <a:latin typeface="华文新魏" panose="02010800040101010101" pitchFamily="2" charset="-122"/>
                <a:ea typeface="华文新魏" panose="02010800040101010101" pitchFamily="2" charset="-122"/>
              </a:rPr>
              <a:t>3</a:t>
            </a:r>
            <a:r>
              <a:rPr lang="zh-CN" altLang="en-US" sz="1600" b="1" dirty="0">
                <a:solidFill>
                  <a:srgbClr val="002060"/>
                </a:solidFill>
                <a:latin typeface="华文新魏" panose="02010800040101010101" pitchFamily="2" charset="-122"/>
                <a:ea typeface="华文新魏" panose="02010800040101010101" pitchFamily="2" charset="-122"/>
              </a:rPr>
              <a:t>）转账。用户通过银行职员将一个账户中的钱款转至其他的账户。</a:t>
            </a:r>
            <a:r>
              <a:rPr lang="en-US" altLang="zh-CN" sz="1600" b="1" dirty="0">
                <a:solidFill>
                  <a:srgbClr val="002060"/>
                </a:solidFill>
                <a:latin typeface="华文新魏" panose="02010800040101010101" pitchFamily="2" charset="-122"/>
                <a:ea typeface="华文新魏" panose="02010800040101010101" pitchFamily="2" charset="-122"/>
              </a:rPr>
              <a:t>         </a:t>
            </a:r>
          </a:p>
          <a:p>
            <a:r>
              <a:rPr lang="en-US" altLang="zh-CN" sz="1600" b="1" dirty="0">
                <a:solidFill>
                  <a:srgbClr val="002060"/>
                </a:solidFill>
                <a:latin typeface="华文新魏" panose="02010800040101010101" pitchFamily="2" charset="-122"/>
                <a:ea typeface="华文新魏" panose="02010800040101010101" pitchFamily="2" charset="-122"/>
              </a:rPr>
              <a:t>    </a:t>
            </a:r>
            <a:r>
              <a:rPr lang="zh-CN" altLang="en-US" sz="1600" b="1" dirty="0">
                <a:solidFill>
                  <a:srgbClr val="002060"/>
                </a:solidFill>
                <a:latin typeface="华文新魏" panose="02010800040101010101" pitchFamily="2" charset="-122"/>
                <a:ea typeface="华文新魏" panose="02010800040101010101" pitchFamily="2" charset="-122"/>
              </a:rPr>
              <a:t>说明：转账既可以是本行转账也可以是跨行转账，所以它们是转账的子用例，它们之间是继承的关系。</a:t>
            </a:r>
          </a:p>
        </p:txBody>
      </p:sp>
      <p:pic>
        <p:nvPicPr>
          <p:cNvPr id="10" name="Picture 12" descr="全屏捕获 2009-8-12 038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2231791"/>
            <a:ext cx="3640069" cy="208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4543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3348A28-D798-B879-0623-162F6C5A3226}"/>
              </a:ext>
            </a:extLst>
          </p:cNvPr>
          <p:cNvSpPr>
            <a:spLocks noGrp="1"/>
          </p:cNvSpPr>
          <p:nvPr>
            <p:ph idx="1"/>
          </p:nvPr>
        </p:nvSpPr>
        <p:spPr>
          <a:xfrm>
            <a:off x="539552" y="2412920"/>
            <a:ext cx="4615908" cy="2062103"/>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lang="en-US" altLang="zh-CN" sz="1600" b="1" dirty="0">
                <a:solidFill>
                  <a:srgbClr val="002060"/>
                </a:solidFill>
                <a:latin typeface="华文新魏" panose="02010800040101010101" pitchFamily="2" charset="-122"/>
                <a:ea typeface="华文新魏" panose="02010800040101010101" pitchFamily="2" charset="-122"/>
              </a:rPr>
              <a:t>ACE-PE:</a:t>
            </a:r>
            <a:r>
              <a:rPr lang="zh-CN" altLang="en-US" sz="1600" b="1" dirty="0">
                <a:solidFill>
                  <a:srgbClr val="002060"/>
                </a:solidFill>
                <a:latin typeface="华文新魏" panose="02010800040101010101" pitchFamily="2" charset="-122"/>
                <a:ea typeface="华文新魏" panose="02010800040101010101" pitchFamily="2" charset="-122"/>
              </a:rPr>
              <a:t> </a:t>
            </a:r>
            <a:r>
              <a:rPr lang="en-US" altLang="zh-CN" sz="1600" b="1" dirty="0">
                <a:solidFill>
                  <a:srgbClr val="002060"/>
                </a:solidFill>
                <a:latin typeface="华文新魏" panose="02010800040101010101" pitchFamily="2" charset="-122"/>
                <a:ea typeface="华文新魏" panose="02010800040101010101" pitchFamily="2" charset="-122"/>
              </a:rPr>
              <a:t>An Automated Code Evaluation Software Tool For Programming Education</a:t>
            </a:r>
          </a:p>
          <a:p>
            <a:pPr>
              <a:spcBef>
                <a:spcPct val="0"/>
              </a:spcBef>
            </a:pPr>
            <a:r>
              <a:rPr lang="zh-CN" altLang="en-US" sz="1600" b="1" dirty="0">
                <a:solidFill>
                  <a:srgbClr val="002060"/>
                </a:solidFill>
                <a:latin typeface="华文新魏" panose="02010800040101010101" pitchFamily="2" charset="-122"/>
                <a:ea typeface="华文新魏" panose="02010800040101010101" pitchFamily="2" charset="-122"/>
              </a:rPr>
              <a:t>学生角色：上传作业、显示作业结果、查看进度等。</a:t>
            </a:r>
            <a:endParaRPr lang="en-US" altLang="zh-CN" sz="1600" b="1" dirty="0">
              <a:solidFill>
                <a:srgbClr val="002060"/>
              </a:solidFill>
              <a:latin typeface="华文新魏" panose="02010800040101010101" pitchFamily="2" charset="-122"/>
              <a:ea typeface="华文新魏" panose="02010800040101010101" pitchFamily="2" charset="-122"/>
            </a:endParaRPr>
          </a:p>
          <a:p>
            <a:pPr>
              <a:spcBef>
                <a:spcPct val="0"/>
              </a:spcBef>
            </a:pPr>
            <a:r>
              <a:rPr lang="zh-CN" altLang="en-US" sz="1600" b="1" dirty="0">
                <a:solidFill>
                  <a:srgbClr val="002060"/>
                </a:solidFill>
                <a:latin typeface="华文新魏" panose="02010800040101010101" pitchFamily="2" charset="-122"/>
                <a:ea typeface="华文新魏" panose="02010800040101010101" pitchFamily="2" charset="-122"/>
              </a:rPr>
              <a:t>教师角色：创建作业、显示作业结果、查看进度、设置作业可见、显示作业细节等。</a:t>
            </a:r>
            <a:endParaRPr lang="en-US" altLang="zh-CN" sz="1600" b="1" dirty="0">
              <a:solidFill>
                <a:srgbClr val="002060"/>
              </a:solidFill>
              <a:latin typeface="华文新魏" panose="02010800040101010101" pitchFamily="2" charset="-122"/>
              <a:ea typeface="华文新魏" panose="02010800040101010101" pitchFamily="2" charset="-122"/>
            </a:endParaRPr>
          </a:p>
          <a:p>
            <a:pPr>
              <a:spcBef>
                <a:spcPct val="0"/>
              </a:spcBef>
            </a:pPr>
            <a:r>
              <a:rPr lang="zh-CN" altLang="en-US" sz="1600" b="1" dirty="0">
                <a:solidFill>
                  <a:srgbClr val="002060"/>
                </a:solidFill>
                <a:latin typeface="华文新魏" panose="02010800040101010101" pitchFamily="2" charset="-122"/>
                <a:ea typeface="华文新魏" panose="02010800040101010101" pitchFamily="2" charset="-122"/>
              </a:rPr>
              <a:t>内部功能：创建</a:t>
            </a:r>
            <a:r>
              <a:rPr lang="en-US" altLang="zh-CN" sz="1600" b="1" dirty="0">
                <a:solidFill>
                  <a:srgbClr val="002060"/>
                </a:solidFill>
                <a:latin typeface="华文新魏" panose="02010800040101010101" pitchFamily="2" charset="-122"/>
                <a:ea typeface="华文新魏" panose="02010800040101010101" pitchFamily="2" charset="-122"/>
              </a:rPr>
              <a:t>AST</a:t>
            </a:r>
            <a:r>
              <a:rPr lang="zh-CN" altLang="en-US" sz="1600" b="1" dirty="0">
                <a:solidFill>
                  <a:srgbClr val="002060"/>
                </a:solidFill>
                <a:latin typeface="华文新魏" panose="02010800040101010101" pitchFamily="2" charset="-122"/>
                <a:ea typeface="华文新魏" panose="02010800040101010101" pitchFamily="2" charset="-122"/>
              </a:rPr>
              <a:t>（</a:t>
            </a:r>
            <a:r>
              <a:rPr lang="en-US" altLang="zh-CN" sz="1600" b="1" dirty="0">
                <a:solidFill>
                  <a:srgbClr val="002060"/>
                </a:solidFill>
                <a:latin typeface="华文新魏" panose="02010800040101010101" pitchFamily="2" charset="-122"/>
                <a:ea typeface="华文新魏" panose="02010800040101010101" pitchFamily="2" charset="-122"/>
              </a:rPr>
              <a:t>Abstract Syntax Tree</a:t>
            </a:r>
            <a:r>
              <a:rPr lang="zh-CN" altLang="en-US" sz="1600" b="1" dirty="0">
                <a:solidFill>
                  <a:srgbClr val="002060"/>
                </a:solidFill>
                <a:latin typeface="华文新魏" panose="02010800040101010101" pitchFamily="2" charset="-122"/>
                <a:ea typeface="华文新魏" panose="02010800040101010101" pitchFamily="2" charset="-122"/>
              </a:rPr>
              <a:t>），作业评级，</a:t>
            </a:r>
            <a:r>
              <a:rPr lang="en-US" altLang="zh-CN" sz="1600" b="1" dirty="0">
                <a:solidFill>
                  <a:srgbClr val="002060"/>
                </a:solidFill>
                <a:latin typeface="华文新魏" panose="02010800040101010101" pitchFamily="2" charset="-122"/>
                <a:ea typeface="华文新魏" panose="02010800040101010101" pitchFamily="2" charset="-122"/>
              </a:rPr>
              <a:t>AST</a:t>
            </a:r>
            <a:r>
              <a:rPr lang="zh-CN" altLang="en-US" sz="1600" b="1" dirty="0">
                <a:solidFill>
                  <a:srgbClr val="002060"/>
                </a:solidFill>
                <a:latin typeface="华文新魏" panose="02010800040101010101" pitchFamily="2" charset="-122"/>
                <a:ea typeface="华文新魏" panose="02010800040101010101" pitchFamily="2" charset="-122"/>
              </a:rPr>
              <a:t>指标提取等。</a:t>
            </a:r>
            <a:endParaRPr lang="en-US" altLang="zh-CN" sz="1600" b="1" dirty="0">
              <a:solidFill>
                <a:srgbClr val="002060"/>
              </a:solidFill>
              <a:latin typeface="华文新魏" panose="02010800040101010101" pitchFamily="2" charset="-122"/>
              <a:ea typeface="华文新魏" panose="02010800040101010101" pitchFamily="2" charset="-122"/>
            </a:endParaRPr>
          </a:p>
        </p:txBody>
      </p:sp>
      <p:pic>
        <p:nvPicPr>
          <p:cNvPr id="104450" name="Picture 2">
            <a:extLst>
              <a:ext uri="{FF2B5EF4-FFF2-40B4-BE49-F238E27FC236}">
                <a16:creationId xmlns:a16="http://schemas.microsoft.com/office/drawing/2014/main" id="{A4780F71-1884-D848-66AC-7FFF0CC13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2067694"/>
            <a:ext cx="3321421" cy="27525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75695A09-90D2-F193-53F5-61403E687860}"/>
              </a:ext>
            </a:extLst>
          </p:cNvPr>
          <p:cNvSpPr>
            <a:spLocks noGrp="1" noChangeArrowheads="1"/>
          </p:cNvSpPr>
          <p:nvPr>
            <p:ph type="title"/>
          </p:nvPr>
        </p:nvSpPr>
        <p:spPr>
          <a:xfrm>
            <a:off x="1148239" y="537828"/>
            <a:ext cx="7237486" cy="683772"/>
          </a:xfrm>
        </p:spPr>
        <p:txBody>
          <a:bodyPr/>
          <a:lstStyle/>
          <a:p>
            <a:pPr algn="ctr"/>
            <a:r>
              <a:rPr lang="en-US" altLang="zh-CN" sz="3200" b="1" dirty="0"/>
              <a:t>UML</a:t>
            </a:r>
            <a:r>
              <a:rPr lang="zh-CN" altLang="en-US" sz="3200" b="1" dirty="0"/>
              <a:t>主要的图</a:t>
            </a:r>
            <a:endParaRPr lang="zh-CN" altLang="en-US" sz="3200" dirty="0"/>
          </a:p>
        </p:txBody>
      </p:sp>
      <p:sp>
        <p:nvSpPr>
          <p:cNvPr id="5" name="Rectangle 3">
            <a:extLst>
              <a:ext uri="{FF2B5EF4-FFF2-40B4-BE49-F238E27FC236}">
                <a16:creationId xmlns:a16="http://schemas.microsoft.com/office/drawing/2014/main" id="{F0C0C54D-3FED-C74A-EBC4-D6D4439BFE28}"/>
              </a:ext>
            </a:extLst>
          </p:cNvPr>
          <p:cNvSpPr txBox="1">
            <a:spLocks noChangeArrowheads="1"/>
          </p:cNvSpPr>
          <p:nvPr/>
        </p:nvSpPr>
        <p:spPr bwMode="auto">
          <a:xfrm>
            <a:off x="683227" y="1491630"/>
            <a:ext cx="7777546"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spcBef>
                <a:spcPts val="1200"/>
              </a:spcBef>
              <a:buSzTx/>
              <a:buFont typeface="Wingdings" panose="05000000000000000000" pitchFamily="2" charset="2"/>
              <a:buChar char="Ø"/>
            </a:pPr>
            <a:r>
              <a:rPr lang="en-US" altLang="zh-CN" sz="2400" b="1" dirty="0">
                <a:solidFill>
                  <a:srgbClr val="FF0000"/>
                </a:solidFill>
                <a:ea typeface="华文新魏" panose="02010800040101010101" pitchFamily="2" charset="-122"/>
              </a:rPr>
              <a:t>ACE-PE</a:t>
            </a:r>
            <a:r>
              <a:rPr lang="zh-CN" altLang="en-US" sz="2400" b="1" dirty="0">
                <a:solidFill>
                  <a:srgbClr val="FF0000"/>
                </a:solidFill>
                <a:ea typeface="华文新魏" panose="02010800040101010101" pitchFamily="2" charset="-122"/>
              </a:rPr>
              <a:t>系统的用例图</a:t>
            </a:r>
            <a:r>
              <a:rPr lang="en-US" altLang="zh-CN" sz="2400" b="1" dirty="0">
                <a:solidFill>
                  <a:srgbClr val="FF0000"/>
                </a:solidFill>
                <a:ea typeface="华文新魏" panose="02010800040101010101" pitchFamily="2" charset="-122"/>
              </a:rPr>
              <a:t>(Use Case diagram)</a:t>
            </a:r>
            <a:endParaRPr lang="en-US" altLang="zh-CN" sz="2400" b="1" dirty="0">
              <a:solidFill>
                <a:srgbClr val="002060"/>
              </a:solidFill>
              <a:ea typeface="华文新魏" panose="02010800040101010101" pitchFamily="2" charset="-122"/>
            </a:endParaRPr>
          </a:p>
        </p:txBody>
      </p:sp>
    </p:spTree>
    <p:extLst>
      <p:ext uri="{BB962C8B-B14F-4D97-AF65-F5344CB8AC3E}">
        <p14:creationId xmlns:p14="http://schemas.microsoft.com/office/powerpoint/2010/main" val="1880394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94954" y="573020"/>
            <a:ext cx="7237486" cy="683772"/>
          </a:xfrm>
        </p:spPr>
        <p:txBody>
          <a:bodyPr/>
          <a:lstStyle/>
          <a:p>
            <a:pPr algn="ctr"/>
            <a:r>
              <a:rPr lang="en-US" altLang="zh-CN" sz="3200" b="1" dirty="0"/>
              <a:t>UML</a:t>
            </a:r>
            <a:r>
              <a:rPr lang="zh-CN" altLang="en-US" sz="3200" b="1" dirty="0"/>
              <a:t>主要的图</a:t>
            </a:r>
            <a:endParaRPr lang="zh-CN" altLang="en-US" sz="3200" dirty="0"/>
          </a:p>
        </p:txBody>
      </p:sp>
      <p:sp>
        <p:nvSpPr>
          <p:cNvPr id="8" name="Rectangle 3"/>
          <p:cNvSpPr txBox="1">
            <a:spLocks noChangeArrowheads="1"/>
          </p:cNvSpPr>
          <p:nvPr/>
        </p:nvSpPr>
        <p:spPr bwMode="auto">
          <a:xfrm>
            <a:off x="755576" y="1347614"/>
            <a:ext cx="8208912"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Clr>
                <a:srgbClr val="FF0000"/>
              </a:buClr>
              <a:buSzTx/>
              <a:buFont typeface="Wingdings" panose="05000000000000000000" pitchFamily="2" charset="2"/>
              <a:buChar char="p"/>
            </a:pPr>
            <a:r>
              <a:rPr lang="en-US" altLang="zh-CN" sz="2400" b="1" dirty="0">
                <a:solidFill>
                  <a:srgbClr val="000000"/>
                </a:solidFill>
                <a:latin typeface="Verdana" panose="020B0604030504040204" pitchFamily="34" charset="0"/>
              </a:rPr>
              <a:t>2. </a:t>
            </a:r>
            <a:r>
              <a:rPr lang="zh-CN" altLang="en-US" sz="2400" b="1" dirty="0">
                <a:solidFill>
                  <a:srgbClr val="000000"/>
                </a:solidFill>
                <a:latin typeface="Verdana" panose="020B0604030504040204" pitchFamily="34" charset="0"/>
              </a:rPr>
              <a:t>类图和对象图</a:t>
            </a:r>
            <a:endParaRPr lang="en-US" altLang="zh-CN" sz="2400" b="1" dirty="0">
              <a:solidFill>
                <a:srgbClr val="000000"/>
              </a:solidFill>
              <a:latin typeface="Verdana" panose="020B0604030504040204" pitchFamily="34" charset="0"/>
            </a:endParaRPr>
          </a:p>
          <a:p>
            <a:pPr lvl="1">
              <a:spcBef>
                <a:spcPts val="1200"/>
              </a:spcBef>
              <a:buSzTx/>
              <a:buFont typeface="Wingdings" panose="05000000000000000000" pitchFamily="2" charset="2"/>
              <a:buChar char="Ø"/>
            </a:pPr>
            <a:r>
              <a:rPr lang="zh-CN" altLang="en-US" sz="2000" b="1" dirty="0">
                <a:solidFill>
                  <a:srgbClr val="FF0000"/>
                </a:solidFill>
                <a:ea typeface="华文新魏" panose="02010800040101010101" pitchFamily="2" charset="-122"/>
              </a:rPr>
              <a:t>类图（ </a:t>
            </a:r>
            <a:r>
              <a:rPr lang="en-US" altLang="zh-CN" sz="2000" b="1" dirty="0">
                <a:solidFill>
                  <a:srgbClr val="FF0000"/>
                </a:solidFill>
                <a:ea typeface="华文新魏" panose="02010800040101010101" pitchFamily="2" charset="-122"/>
              </a:rPr>
              <a:t>Class Diagram</a:t>
            </a:r>
            <a:r>
              <a:rPr lang="zh-CN" altLang="en-US" sz="2000" b="1" dirty="0">
                <a:solidFill>
                  <a:srgbClr val="FF0000"/>
                </a:solidFill>
                <a:ea typeface="华文新魏" panose="02010800040101010101" pitchFamily="2" charset="-122"/>
              </a:rPr>
              <a:t> ）</a:t>
            </a:r>
            <a:r>
              <a:rPr lang="zh-CN" altLang="en-US" sz="2000" b="1" dirty="0">
                <a:solidFill>
                  <a:srgbClr val="002060"/>
                </a:solidFill>
                <a:ea typeface="华文新魏" panose="02010800040101010101" pitchFamily="2" charset="-122"/>
              </a:rPr>
              <a:t>以反映类的结构(属性、操作)以及类间关系为主要目的，描述了软件系统的结构。</a:t>
            </a:r>
            <a:endParaRPr lang="en-US" altLang="zh-CN" sz="2000" b="1" dirty="0">
              <a:solidFill>
                <a:srgbClr val="002060"/>
              </a:solidFill>
              <a:ea typeface="华文新魏" panose="02010800040101010101" pitchFamily="2" charset="-122"/>
            </a:endParaRPr>
          </a:p>
          <a:p>
            <a:pPr lvl="1">
              <a:spcBef>
                <a:spcPts val="1200"/>
              </a:spcBef>
              <a:buSzTx/>
              <a:buFont typeface="Wingdings" panose="05000000000000000000" pitchFamily="2" charset="2"/>
              <a:buChar char="Ø"/>
            </a:pPr>
            <a:r>
              <a:rPr lang="zh-CN" altLang="en-US" sz="2000" b="1" dirty="0">
                <a:solidFill>
                  <a:srgbClr val="002060"/>
                </a:solidFill>
                <a:ea typeface="华文新魏" panose="02010800040101010101" pitchFamily="2" charset="-122"/>
              </a:rPr>
              <a:t>类图中的“类”与面向对象语言中的“类”的概念是对应的，是对现实世界中的事物的抽象。</a:t>
            </a:r>
            <a:endParaRPr lang="en-US" altLang="zh-CN" sz="2000" b="1" dirty="0">
              <a:solidFill>
                <a:srgbClr val="002060"/>
              </a:solidFill>
              <a:ea typeface="华文新魏" panose="02010800040101010101" pitchFamily="2" charset="-122"/>
            </a:endParaRPr>
          </a:p>
          <a:p>
            <a:pPr lvl="1">
              <a:spcBef>
                <a:spcPts val="1200"/>
              </a:spcBef>
              <a:buSzTx/>
              <a:buFont typeface="Wingdings" panose="05000000000000000000" pitchFamily="2" charset="2"/>
              <a:buChar char="Ø"/>
            </a:pPr>
            <a:r>
              <a:rPr lang="zh-CN" altLang="en-US" sz="2000" b="1" dirty="0">
                <a:solidFill>
                  <a:srgbClr val="FF0000"/>
                </a:solidFill>
                <a:ea typeface="华文新魏" panose="02010800040101010101" pitchFamily="2" charset="-122"/>
              </a:rPr>
              <a:t>对象图（</a:t>
            </a:r>
            <a:r>
              <a:rPr lang="en-US" altLang="zh-CN" sz="2000" b="1" dirty="0" err="1">
                <a:solidFill>
                  <a:srgbClr val="FF0000"/>
                </a:solidFill>
                <a:ea typeface="华文新魏" panose="02010800040101010101" pitchFamily="2" charset="-122"/>
              </a:rPr>
              <a:t>Objecct</a:t>
            </a:r>
            <a:r>
              <a:rPr lang="en-US" altLang="zh-CN" sz="2000" b="1" dirty="0">
                <a:solidFill>
                  <a:srgbClr val="FF0000"/>
                </a:solidFill>
                <a:ea typeface="华文新魏" panose="02010800040101010101" pitchFamily="2" charset="-122"/>
              </a:rPr>
              <a:t> Diagram</a:t>
            </a:r>
            <a:r>
              <a:rPr lang="zh-CN" altLang="en-US" sz="2000" b="1" dirty="0">
                <a:solidFill>
                  <a:srgbClr val="FF0000"/>
                </a:solidFill>
                <a:ea typeface="华文新魏" panose="02010800040101010101" pitchFamily="2" charset="-122"/>
              </a:rPr>
              <a:t>）</a:t>
            </a:r>
            <a:r>
              <a:rPr lang="zh-CN" altLang="en-US" sz="2000" b="1" dirty="0">
                <a:solidFill>
                  <a:srgbClr val="002060"/>
                </a:solidFill>
                <a:ea typeface="华文新魏" panose="02010800040101010101" pitchFamily="2" charset="-122"/>
              </a:rPr>
              <a:t>是类图的实例，用来描述特定运行时刻一组对象之间的关系。</a:t>
            </a:r>
          </a:p>
        </p:txBody>
      </p:sp>
      <p:grpSp>
        <p:nvGrpSpPr>
          <p:cNvPr id="4" name="Group 4"/>
          <p:cNvGrpSpPr>
            <a:grpSpLocks/>
          </p:cNvGrpSpPr>
          <p:nvPr/>
        </p:nvGrpSpPr>
        <p:grpSpPr bwMode="auto">
          <a:xfrm>
            <a:off x="1331640" y="4123367"/>
            <a:ext cx="7272808" cy="929875"/>
            <a:chOff x="476" y="2432"/>
            <a:chExt cx="4853" cy="1155"/>
          </a:xfrm>
        </p:grpSpPr>
        <p:pic>
          <p:nvPicPr>
            <p:cNvPr id="5" name="Picture 5" descr="j0195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 y="2432"/>
              <a:ext cx="1131" cy="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6"/>
            <p:cNvSpPr>
              <a:spLocks noChangeArrowheads="1"/>
            </p:cNvSpPr>
            <p:nvPr/>
          </p:nvSpPr>
          <p:spPr bwMode="auto">
            <a:xfrm>
              <a:off x="1837" y="2884"/>
              <a:ext cx="588" cy="364"/>
            </a:xfrm>
            <a:prstGeom prst="leftRightArrow">
              <a:avLst>
                <a:gd name="adj1" fmla="val 50000"/>
                <a:gd name="adj2" fmla="val 32452"/>
              </a:avLst>
            </a:prstGeom>
            <a:solidFill>
              <a:srgbClr val="CCFFFF"/>
            </a:solidFill>
            <a:ln w="9525" algn="ctr">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pic>
          <p:nvPicPr>
            <p:cNvPr id="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3" y="2614"/>
              <a:ext cx="2676" cy="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extLst>
      <p:ext uri="{BB962C8B-B14F-4D97-AF65-F5344CB8AC3E}">
        <p14:creationId xmlns:p14="http://schemas.microsoft.com/office/powerpoint/2010/main" val="1544069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94954" y="573020"/>
            <a:ext cx="7237486" cy="683772"/>
          </a:xfrm>
        </p:spPr>
        <p:txBody>
          <a:bodyPr/>
          <a:lstStyle/>
          <a:p>
            <a:pPr algn="ctr"/>
            <a:r>
              <a:rPr lang="en-US" altLang="zh-CN" sz="3200" b="1" dirty="0"/>
              <a:t>UML</a:t>
            </a:r>
            <a:r>
              <a:rPr lang="zh-CN" altLang="en-US" sz="3200" b="1" dirty="0"/>
              <a:t>主要的图</a:t>
            </a:r>
            <a:endParaRPr lang="zh-CN" altLang="en-US" sz="3200" dirty="0"/>
          </a:p>
        </p:txBody>
      </p:sp>
      <p:sp>
        <p:nvSpPr>
          <p:cNvPr id="8" name="Rectangle 3"/>
          <p:cNvSpPr txBox="1">
            <a:spLocks noChangeArrowheads="1"/>
          </p:cNvSpPr>
          <p:nvPr/>
        </p:nvSpPr>
        <p:spPr bwMode="auto">
          <a:xfrm>
            <a:off x="611560" y="1354742"/>
            <a:ext cx="8208912" cy="227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Clr>
                <a:srgbClr val="FF0000"/>
              </a:buClr>
              <a:buSzTx/>
              <a:buFont typeface="Wingdings" panose="05000000000000000000" pitchFamily="2" charset="2"/>
              <a:buChar char="p"/>
            </a:pPr>
            <a:r>
              <a:rPr lang="en-US" altLang="zh-CN" sz="2400" b="1" dirty="0">
                <a:solidFill>
                  <a:srgbClr val="000000"/>
                </a:solidFill>
                <a:latin typeface="Verdana" panose="020B0604030504040204" pitchFamily="34" charset="0"/>
              </a:rPr>
              <a:t>2. </a:t>
            </a:r>
            <a:r>
              <a:rPr lang="zh-CN" altLang="en-US" sz="2400" b="1" dirty="0">
                <a:solidFill>
                  <a:srgbClr val="000000"/>
                </a:solidFill>
                <a:latin typeface="Verdana" panose="020B0604030504040204" pitchFamily="34" charset="0"/>
              </a:rPr>
              <a:t>类图和对象图</a:t>
            </a:r>
            <a:endParaRPr lang="en-US" altLang="zh-CN" sz="2400" b="1" dirty="0">
              <a:solidFill>
                <a:srgbClr val="000000"/>
              </a:solidFill>
              <a:latin typeface="Verdana" panose="020B0604030504040204" pitchFamily="34" charset="0"/>
            </a:endParaRPr>
          </a:p>
          <a:p>
            <a:pPr lvl="1">
              <a:spcBef>
                <a:spcPts val="600"/>
              </a:spcBef>
              <a:buSzTx/>
              <a:buFont typeface="Wingdings" panose="05000000000000000000" pitchFamily="2" charset="2"/>
              <a:buChar char="Ø"/>
            </a:pPr>
            <a:r>
              <a:rPr lang="zh-CN" altLang="en-US" sz="2000" b="1" dirty="0">
                <a:solidFill>
                  <a:srgbClr val="FF0000"/>
                </a:solidFill>
                <a:ea typeface="华文新魏" panose="02010800040101010101" pitchFamily="2" charset="-122"/>
              </a:rPr>
              <a:t>类的构成</a:t>
            </a:r>
            <a:endParaRPr lang="en-US" altLang="zh-CN" sz="2000" b="1" dirty="0">
              <a:solidFill>
                <a:srgbClr val="FF0000"/>
              </a:solidFill>
              <a:ea typeface="华文新魏" panose="02010800040101010101" pitchFamily="2" charset="-122"/>
            </a:endParaRPr>
          </a:p>
          <a:p>
            <a:pPr lvl="2">
              <a:spcBef>
                <a:spcPts val="600"/>
              </a:spcBef>
              <a:buSzTx/>
              <a:buFont typeface="Wingdings" panose="05000000000000000000" pitchFamily="2" charset="2"/>
              <a:buChar char="Ø"/>
            </a:pPr>
            <a:r>
              <a:rPr lang="zh-CN" altLang="en-US" sz="1600" b="1" dirty="0">
                <a:solidFill>
                  <a:srgbClr val="002060"/>
                </a:solidFill>
                <a:ea typeface="华文新魏" panose="02010800040101010101" pitchFamily="2" charset="-122"/>
              </a:rPr>
              <a:t>类由类名、属性和操作三部分构成，类名是必须有的。</a:t>
            </a:r>
          </a:p>
          <a:p>
            <a:pPr lvl="2">
              <a:spcBef>
                <a:spcPts val="600"/>
              </a:spcBef>
              <a:buSzTx/>
              <a:buFont typeface="Wingdings" panose="05000000000000000000" pitchFamily="2" charset="2"/>
              <a:buChar char="Ø"/>
            </a:pPr>
            <a:r>
              <a:rPr lang="zh-CN" altLang="en-US" sz="1600" b="1" dirty="0">
                <a:solidFill>
                  <a:srgbClr val="002060"/>
                </a:solidFill>
                <a:ea typeface="华文新魏" panose="02010800040101010101" pitchFamily="2" charset="-122"/>
              </a:rPr>
              <a:t>如有属性，每一个属性必须有一个名字，还可以包括可见性、数据类型、缺省值等有描述信息。</a:t>
            </a:r>
          </a:p>
          <a:p>
            <a:pPr lvl="2">
              <a:spcBef>
                <a:spcPts val="600"/>
              </a:spcBef>
              <a:buSzTx/>
              <a:buFont typeface="Wingdings" panose="05000000000000000000" pitchFamily="2" charset="2"/>
              <a:buChar char="Ø"/>
            </a:pPr>
            <a:r>
              <a:rPr lang="zh-CN" altLang="en-US" sz="1600" b="1" dirty="0">
                <a:solidFill>
                  <a:srgbClr val="002060"/>
                </a:solidFill>
                <a:ea typeface="华文新魏" panose="02010800040101010101" pitchFamily="2" charset="-122"/>
              </a:rPr>
              <a:t>如有操作，每一个操作也都有一个名字，还可以包括可见性、参数名字、类型、缺省值和返回值类型等描述信息。</a:t>
            </a:r>
          </a:p>
        </p:txBody>
      </p:sp>
      <p:grpSp>
        <p:nvGrpSpPr>
          <p:cNvPr id="9" name="Group 28"/>
          <p:cNvGrpSpPr>
            <a:grpSpLocks/>
          </p:cNvGrpSpPr>
          <p:nvPr/>
        </p:nvGrpSpPr>
        <p:grpSpPr bwMode="auto">
          <a:xfrm>
            <a:off x="1482842" y="3736062"/>
            <a:ext cx="6466348" cy="1246750"/>
            <a:chOff x="816" y="3024"/>
            <a:chExt cx="3634" cy="1028"/>
          </a:xfrm>
        </p:grpSpPr>
        <p:pic>
          <p:nvPicPr>
            <p:cNvPr id="10"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6" y="3024"/>
              <a:ext cx="1543"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Lst>
          </p:spPr>
        </p:pic>
        <p:sp>
          <p:nvSpPr>
            <p:cNvPr id="11" name="AutoShape 21"/>
            <p:cNvSpPr>
              <a:spLocks/>
            </p:cNvSpPr>
            <p:nvPr/>
          </p:nvSpPr>
          <p:spPr bwMode="auto">
            <a:xfrm>
              <a:off x="816" y="3296"/>
              <a:ext cx="1004" cy="601"/>
            </a:xfrm>
            <a:prstGeom prst="borderCallout1">
              <a:avLst>
                <a:gd name="adj1" fmla="val 51116"/>
                <a:gd name="adj2" fmla="val 100517"/>
                <a:gd name="adj3" fmla="val 13481"/>
                <a:gd name="adj4" fmla="val 122708"/>
              </a:avLst>
            </a:prstGeom>
            <a:noFill/>
            <a:ln w="12700">
              <a:solidFill>
                <a:srgbClr val="000000"/>
              </a:solidFill>
              <a:miter lim="800000"/>
              <a:headEnd/>
              <a:tailEnd type="stealth" w="lg" len="me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Ø"/>
                <a:defRPr kumimoji="1" sz="1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zh-CN" altLang="en-US" sz="800" i="0" dirty="0">
                  <a:solidFill>
                    <a:srgbClr val="000000"/>
                  </a:solidFill>
                </a:rPr>
                <a:t>可见性</a:t>
              </a:r>
            </a:p>
            <a:p>
              <a:pPr eaLnBrk="1" hangingPunct="1">
                <a:spcBef>
                  <a:spcPct val="0"/>
                </a:spcBef>
                <a:buFontTx/>
                <a:buNone/>
              </a:pPr>
              <a:r>
                <a:rPr lang="en-US" altLang="zh-CN" sz="900" b="0" i="0" dirty="0">
                  <a:solidFill>
                    <a:srgbClr val="000000"/>
                  </a:solidFill>
                </a:rPr>
                <a:t>-</a:t>
              </a:r>
              <a:r>
                <a:rPr lang="zh-CN" altLang="en-US" sz="900" b="0" i="0" dirty="0">
                  <a:solidFill>
                    <a:srgbClr val="000000"/>
                  </a:solidFill>
                </a:rPr>
                <a:t>代表</a:t>
              </a:r>
              <a:r>
                <a:rPr lang="en-US" altLang="zh-CN" sz="900" b="0" i="0" dirty="0">
                  <a:solidFill>
                    <a:srgbClr val="000000"/>
                  </a:solidFill>
                </a:rPr>
                <a:t>private</a:t>
              </a:r>
            </a:p>
            <a:p>
              <a:pPr eaLnBrk="1" hangingPunct="1">
                <a:spcBef>
                  <a:spcPct val="0"/>
                </a:spcBef>
                <a:buFontTx/>
                <a:buNone/>
              </a:pPr>
              <a:r>
                <a:rPr lang="en-US" altLang="zh-CN" sz="900" b="0" i="0" dirty="0">
                  <a:solidFill>
                    <a:srgbClr val="000000"/>
                  </a:solidFill>
                </a:rPr>
                <a:t>+</a:t>
              </a:r>
              <a:r>
                <a:rPr lang="zh-CN" altLang="en-US" sz="900" b="0" i="0" dirty="0">
                  <a:solidFill>
                    <a:srgbClr val="000000"/>
                  </a:solidFill>
                </a:rPr>
                <a:t>代表</a:t>
              </a:r>
              <a:r>
                <a:rPr lang="en-US" altLang="zh-CN" sz="900" b="0" i="0" dirty="0">
                  <a:solidFill>
                    <a:srgbClr val="000000"/>
                  </a:solidFill>
                </a:rPr>
                <a:t>public</a:t>
              </a:r>
            </a:p>
            <a:p>
              <a:pPr eaLnBrk="1" hangingPunct="1">
                <a:spcBef>
                  <a:spcPct val="0"/>
                </a:spcBef>
                <a:buFontTx/>
                <a:buNone/>
              </a:pPr>
              <a:r>
                <a:rPr lang="en-US" altLang="zh-CN" sz="900" b="0" i="0" dirty="0">
                  <a:solidFill>
                    <a:srgbClr val="000000"/>
                  </a:solidFill>
                </a:rPr>
                <a:t>#</a:t>
              </a:r>
              <a:r>
                <a:rPr lang="zh-CN" altLang="en-US" sz="900" b="0" i="0" dirty="0">
                  <a:solidFill>
                    <a:srgbClr val="000000"/>
                  </a:solidFill>
                </a:rPr>
                <a:t>代表</a:t>
              </a:r>
              <a:r>
                <a:rPr lang="en-US" altLang="zh-CN" sz="900" b="0" i="0" dirty="0">
                  <a:solidFill>
                    <a:srgbClr val="000000"/>
                  </a:solidFill>
                </a:rPr>
                <a:t>protected</a:t>
              </a:r>
              <a:endParaRPr lang="en-US" altLang="ja-JP" sz="900" b="0" i="0" dirty="0">
                <a:solidFill>
                  <a:srgbClr val="000000"/>
                </a:solidFill>
              </a:endParaRPr>
            </a:p>
            <a:p>
              <a:pPr eaLnBrk="1" hangingPunct="1">
                <a:spcBef>
                  <a:spcPct val="0"/>
                </a:spcBef>
                <a:buFontTx/>
                <a:buNone/>
              </a:pPr>
              <a:r>
                <a:rPr lang="zh-CN" altLang="en-US" sz="900" b="0" i="0" dirty="0">
                  <a:solidFill>
                    <a:srgbClr val="000000"/>
                  </a:solidFill>
                </a:rPr>
                <a:t>也可以使用</a:t>
              </a:r>
              <a:r>
                <a:rPr lang="zh-CN" altLang="en-US" sz="800" b="0" i="0" dirty="0">
                  <a:solidFill>
                    <a:srgbClr val="000000"/>
                  </a:solidFill>
                </a:rPr>
                <a:t>图形</a:t>
              </a:r>
              <a:r>
                <a:rPr lang="zh-CN" altLang="en-US" sz="900" b="0" i="0" dirty="0">
                  <a:solidFill>
                    <a:srgbClr val="000000"/>
                  </a:solidFill>
                </a:rPr>
                <a:t>表示</a:t>
              </a:r>
              <a:endParaRPr lang="en-US" altLang="zh-CN" sz="900" b="0" i="0" dirty="0">
                <a:solidFill>
                  <a:srgbClr val="000000"/>
                </a:solidFill>
              </a:endParaRPr>
            </a:p>
          </p:txBody>
        </p:sp>
        <p:sp>
          <p:nvSpPr>
            <p:cNvPr id="12" name="AutoShape 22"/>
            <p:cNvSpPr>
              <a:spLocks/>
            </p:cNvSpPr>
            <p:nvPr/>
          </p:nvSpPr>
          <p:spPr bwMode="auto">
            <a:xfrm>
              <a:off x="3635" y="3561"/>
              <a:ext cx="680" cy="175"/>
            </a:xfrm>
            <a:prstGeom prst="borderCallout1">
              <a:avLst>
                <a:gd name="adj1" fmla="val 44734"/>
                <a:gd name="adj2" fmla="val -763"/>
                <a:gd name="adj3" fmla="val -115169"/>
                <a:gd name="adj4" fmla="val -71446"/>
              </a:avLst>
            </a:prstGeom>
            <a:noFill/>
            <a:ln w="12700">
              <a:solidFill>
                <a:srgbClr val="000000"/>
              </a:solidFill>
              <a:miter lim="800000"/>
              <a:headEnd/>
              <a:tailEnd type="stealth" w="lg" len="me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Ø"/>
                <a:defRPr kumimoji="1" sz="1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zh-CN" altLang="en-US" sz="800" i="0" dirty="0">
                  <a:solidFill>
                    <a:srgbClr val="000000"/>
                  </a:solidFill>
                </a:rPr>
                <a:t>返回值类型</a:t>
              </a:r>
            </a:p>
          </p:txBody>
        </p:sp>
        <p:sp>
          <p:nvSpPr>
            <p:cNvPr id="13" name="AutoShape 23"/>
            <p:cNvSpPr>
              <a:spLocks/>
            </p:cNvSpPr>
            <p:nvPr/>
          </p:nvSpPr>
          <p:spPr bwMode="auto">
            <a:xfrm>
              <a:off x="3045" y="3793"/>
              <a:ext cx="816" cy="259"/>
            </a:xfrm>
            <a:prstGeom prst="borderCallout1">
              <a:avLst>
                <a:gd name="adj1" fmla="val -6005"/>
                <a:gd name="adj2" fmla="val 48772"/>
                <a:gd name="adj3" fmla="val -146861"/>
                <a:gd name="adj4" fmla="val -47181"/>
              </a:avLst>
            </a:prstGeom>
            <a:noFill/>
            <a:ln w="12700">
              <a:solidFill>
                <a:srgbClr val="000000"/>
              </a:solidFill>
              <a:miter lim="800000"/>
              <a:headEnd/>
              <a:tailEnd type="stealth" w="lg" len="me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Ø"/>
                <a:defRPr kumimoji="1" sz="1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kumimoji="0" lang="zh-CN" altLang="en-US" sz="800" i="0" dirty="0">
                  <a:solidFill>
                    <a:srgbClr val="000000"/>
                  </a:solidFill>
                </a:rPr>
                <a:t>操作</a:t>
              </a:r>
              <a:r>
                <a:rPr lang="zh-CN" altLang="en-US" sz="800" i="0" dirty="0">
                  <a:solidFill>
                    <a:srgbClr val="000000"/>
                  </a:solidFill>
                </a:rPr>
                <a:t>名称</a:t>
              </a:r>
            </a:p>
            <a:p>
              <a:pPr algn="ctr" eaLnBrk="1" hangingPunct="1">
                <a:spcBef>
                  <a:spcPct val="0"/>
                </a:spcBef>
                <a:buFontTx/>
                <a:buNone/>
              </a:pPr>
              <a:r>
                <a:rPr lang="zh-CN" altLang="en-US" sz="800" b="0" i="0" dirty="0">
                  <a:solidFill>
                    <a:srgbClr val="000000"/>
                  </a:solidFill>
                </a:rPr>
                <a:t>斜体为抽象操作</a:t>
              </a:r>
            </a:p>
          </p:txBody>
        </p:sp>
        <p:sp>
          <p:nvSpPr>
            <p:cNvPr id="14" name="AutoShape 24"/>
            <p:cNvSpPr>
              <a:spLocks/>
            </p:cNvSpPr>
            <p:nvPr/>
          </p:nvSpPr>
          <p:spPr bwMode="auto">
            <a:xfrm>
              <a:off x="3725" y="3319"/>
              <a:ext cx="499" cy="156"/>
            </a:xfrm>
            <a:prstGeom prst="borderCallout1">
              <a:avLst>
                <a:gd name="adj1" fmla="val 46153"/>
                <a:gd name="adj2" fmla="val -180"/>
                <a:gd name="adj3" fmla="val -82051"/>
                <a:gd name="adj4" fmla="val -170139"/>
              </a:avLst>
            </a:prstGeom>
            <a:noFill/>
            <a:ln w="12700">
              <a:solidFill>
                <a:srgbClr val="000000"/>
              </a:solidFill>
              <a:miter lim="800000"/>
              <a:headEnd/>
              <a:tailEnd type="stealth" w="lg" len="me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Ø"/>
                <a:defRPr kumimoji="1" sz="1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zh-CN" altLang="en-US" sz="800" i="0" dirty="0">
                  <a:solidFill>
                    <a:srgbClr val="000000"/>
                  </a:solidFill>
                </a:rPr>
                <a:t>缺省值</a:t>
              </a:r>
            </a:p>
          </p:txBody>
        </p:sp>
        <p:sp>
          <p:nvSpPr>
            <p:cNvPr id="15" name="AutoShape 25"/>
            <p:cNvSpPr>
              <a:spLocks/>
            </p:cNvSpPr>
            <p:nvPr/>
          </p:nvSpPr>
          <p:spPr bwMode="auto">
            <a:xfrm>
              <a:off x="3724" y="3024"/>
              <a:ext cx="726" cy="247"/>
            </a:xfrm>
            <a:prstGeom prst="borderCallout1">
              <a:avLst>
                <a:gd name="adj1" fmla="val 46954"/>
                <a:gd name="adj2" fmla="val 467"/>
                <a:gd name="adj3" fmla="val 36779"/>
                <a:gd name="adj4" fmla="val -104446"/>
              </a:avLst>
            </a:prstGeom>
            <a:noFill/>
            <a:ln w="12700">
              <a:solidFill>
                <a:srgbClr val="000000"/>
              </a:solidFill>
              <a:miter lim="800000"/>
              <a:headEnd/>
              <a:tailEnd type="stealth" w="lg" len="me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Ø"/>
                <a:defRPr kumimoji="1" sz="1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zh-CN" altLang="en-US" sz="800" i="0" dirty="0">
                  <a:solidFill>
                    <a:srgbClr val="000000"/>
                  </a:solidFill>
                </a:rPr>
                <a:t>类名</a:t>
              </a:r>
            </a:p>
            <a:p>
              <a:pPr algn="ctr" eaLnBrk="1" hangingPunct="1">
                <a:spcBef>
                  <a:spcPct val="0"/>
                </a:spcBef>
                <a:buFontTx/>
                <a:buNone/>
              </a:pPr>
              <a:r>
                <a:rPr lang="zh-CN" altLang="en-US" sz="800" b="0" i="0" dirty="0">
                  <a:solidFill>
                    <a:srgbClr val="000000"/>
                  </a:solidFill>
                </a:rPr>
                <a:t>斜体为抽象类</a:t>
              </a:r>
            </a:p>
          </p:txBody>
        </p:sp>
        <p:sp>
          <p:nvSpPr>
            <p:cNvPr id="16" name="AutoShape 26"/>
            <p:cNvSpPr>
              <a:spLocks/>
            </p:cNvSpPr>
            <p:nvPr/>
          </p:nvSpPr>
          <p:spPr bwMode="auto">
            <a:xfrm>
              <a:off x="1275" y="3067"/>
              <a:ext cx="543" cy="145"/>
            </a:xfrm>
            <a:prstGeom prst="borderCallout1">
              <a:avLst>
                <a:gd name="adj1" fmla="val 40991"/>
                <a:gd name="adj2" fmla="val 100952"/>
                <a:gd name="adj3" fmla="val 64139"/>
                <a:gd name="adj4" fmla="val 147144"/>
              </a:avLst>
            </a:prstGeom>
            <a:noFill/>
            <a:ln w="12700">
              <a:solidFill>
                <a:srgbClr val="000000"/>
              </a:solidFill>
              <a:miter lim="800000"/>
              <a:headEnd/>
              <a:tailEnd type="stealth" w="lg" len="me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Ø"/>
                <a:defRPr kumimoji="1" sz="1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zh-CN" altLang="en-US" sz="800" i="0" dirty="0">
                  <a:solidFill>
                    <a:srgbClr val="000000"/>
                  </a:solidFill>
                </a:rPr>
                <a:t>属性名称</a:t>
              </a:r>
            </a:p>
          </p:txBody>
        </p:sp>
        <p:sp>
          <p:nvSpPr>
            <p:cNvPr id="17" name="AutoShape 27"/>
            <p:cNvSpPr>
              <a:spLocks/>
            </p:cNvSpPr>
            <p:nvPr/>
          </p:nvSpPr>
          <p:spPr bwMode="auto">
            <a:xfrm>
              <a:off x="1910" y="3917"/>
              <a:ext cx="544" cy="135"/>
            </a:xfrm>
            <a:prstGeom prst="borderCallout1">
              <a:avLst>
                <a:gd name="adj1" fmla="val -10048"/>
                <a:gd name="adj2" fmla="val 50959"/>
                <a:gd name="adj3" fmla="val -403266"/>
                <a:gd name="adj4" fmla="val 125189"/>
              </a:avLst>
            </a:prstGeom>
            <a:noFill/>
            <a:ln w="12700">
              <a:solidFill>
                <a:srgbClr val="000000"/>
              </a:solidFill>
              <a:miter lim="800000"/>
              <a:headEnd/>
              <a:tailEnd type="stealth" w="lg" len="me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Ø"/>
                <a:defRPr kumimoji="1" sz="1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zh-CN" altLang="en-US" sz="800" i="0" dirty="0">
                  <a:solidFill>
                    <a:srgbClr val="000000"/>
                  </a:solidFill>
                </a:rPr>
                <a:t>参数列表</a:t>
              </a:r>
            </a:p>
          </p:txBody>
        </p:sp>
      </p:grpSp>
    </p:spTree>
    <p:extLst>
      <p:ext uri="{BB962C8B-B14F-4D97-AF65-F5344CB8AC3E}">
        <p14:creationId xmlns:p14="http://schemas.microsoft.com/office/powerpoint/2010/main" val="2652906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94954" y="573020"/>
            <a:ext cx="7237486" cy="683772"/>
          </a:xfrm>
        </p:spPr>
        <p:txBody>
          <a:bodyPr/>
          <a:lstStyle/>
          <a:p>
            <a:pPr algn="ctr"/>
            <a:r>
              <a:rPr lang="en-US" altLang="zh-CN" sz="3200" b="1" dirty="0"/>
              <a:t>UML</a:t>
            </a:r>
            <a:r>
              <a:rPr lang="zh-CN" altLang="en-US" sz="3200" b="1" dirty="0"/>
              <a:t>主要的图</a:t>
            </a:r>
            <a:endParaRPr lang="zh-CN" altLang="en-US" sz="3200" dirty="0"/>
          </a:p>
        </p:txBody>
      </p:sp>
      <p:sp>
        <p:nvSpPr>
          <p:cNvPr id="8" name="Rectangle 3"/>
          <p:cNvSpPr txBox="1">
            <a:spLocks noChangeArrowheads="1"/>
          </p:cNvSpPr>
          <p:nvPr/>
        </p:nvSpPr>
        <p:spPr bwMode="auto">
          <a:xfrm>
            <a:off x="775948" y="1305679"/>
            <a:ext cx="8208912" cy="220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Clr>
                <a:srgbClr val="FF0000"/>
              </a:buClr>
              <a:buSzTx/>
              <a:buFont typeface="Wingdings" panose="05000000000000000000" pitchFamily="2" charset="2"/>
              <a:buChar char="p"/>
            </a:pPr>
            <a:r>
              <a:rPr lang="en-US" altLang="zh-CN" sz="2400" b="1" dirty="0">
                <a:solidFill>
                  <a:srgbClr val="000000"/>
                </a:solidFill>
                <a:latin typeface="Verdana" panose="020B0604030504040204" pitchFamily="34" charset="0"/>
              </a:rPr>
              <a:t>2. </a:t>
            </a:r>
            <a:r>
              <a:rPr lang="zh-CN" altLang="en-US" sz="2400" b="1" dirty="0">
                <a:solidFill>
                  <a:srgbClr val="000000"/>
                </a:solidFill>
                <a:latin typeface="Verdana" panose="020B0604030504040204" pitchFamily="34" charset="0"/>
              </a:rPr>
              <a:t>类图和对象图</a:t>
            </a:r>
            <a:endParaRPr lang="en-US" altLang="zh-CN" sz="2400" b="1" dirty="0">
              <a:solidFill>
                <a:srgbClr val="000000"/>
              </a:solidFill>
              <a:latin typeface="Verdana" panose="020B0604030504040204" pitchFamily="34" charset="0"/>
            </a:endParaRPr>
          </a:p>
          <a:p>
            <a:pPr lvl="1">
              <a:spcBef>
                <a:spcPts val="600"/>
              </a:spcBef>
              <a:buSzTx/>
              <a:buFont typeface="Wingdings" panose="05000000000000000000" pitchFamily="2" charset="2"/>
              <a:buChar char="Ø"/>
            </a:pPr>
            <a:r>
              <a:rPr lang="zh-CN" altLang="en-US" sz="2000" b="1" dirty="0">
                <a:ea typeface="华文新魏" panose="02010800040101010101" pitchFamily="2" charset="-122"/>
              </a:rPr>
              <a:t>类间关系</a:t>
            </a:r>
            <a:endParaRPr lang="en-US" altLang="zh-CN" sz="2000" b="1" dirty="0">
              <a:ea typeface="华文新魏" panose="02010800040101010101" pitchFamily="2" charset="-122"/>
            </a:endParaRPr>
          </a:p>
          <a:p>
            <a:pPr lvl="2">
              <a:spcBef>
                <a:spcPts val="600"/>
              </a:spcBef>
              <a:buSzTx/>
              <a:buFont typeface="Wingdings" panose="05000000000000000000" pitchFamily="2" charset="2"/>
              <a:buChar char="Ø"/>
            </a:pPr>
            <a:r>
              <a:rPr lang="zh-CN" altLang="en-US" sz="1800" b="1" dirty="0">
                <a:solidFill>
                  <a:srgbClr val="FF0000"/>
                </a:solidFill>
                <a:ea typeface="华文新魏" panose="02010800040101010101" pitchFamily="2" charset="-122"/>
              </a:rPr>
              <a:t>关联关系：</a:t>
            </a:r>
            <a:r>
              <a:rPr lang="zh-CN" altLang="en-US" sz="1800" b="1" dirty="0">
                <a:solidFill>
                  <a:srgbClr val="002060"/>
                </a:solidFill>
                <a:ea typeface="华文新魏" panose="02010800040101010101" pitchFamily="2" charset="-122"/>
              </a:rPr>
              <a:t>表明这两个类的实例之间存在语义上的联系。关联可以具有方向性（单向和双向）。</a:t>
            </a:r>
            <a:endParaRPr lang="en-US" altLang="zh-CN" sz="1800" b="1" dirty="0">
              <a:solidFill>
                <a:srgbClr val="002060"/>
              </a:solidFill>
              <a:ea typeface="华文新魏" panose="02010800040101010101" pitchFamily="2" charset="-122"/>
            </a:endParaRPr>
          </a:p>
          <a:p>
            <a:pPr lvl="2">
              <a:spcBef>
                <a:spcPts val="600"/>
              </a:spcBef>
              <a:buSzTx/>
              <a:buFont typeface="Wingdings" panose="05000000000000000000" pitchFamily="2" charset="2"/>
              <a:buChar char="Ø"/>
            </a:pPr>
            <a:r>
              <a:rPr lang="zh-CN" altLang="en-US" sz="1800" b="1" dirty="0">
                <a:solidFill>
                  <a:srgbClr val="002060"/>
                </a:solidFill>
                <a:ea typeface="华文新魏" panose="02010800040101010101" pitchFamily="2" charset="-122"/>
              </a:rPr>
              <a:t>它用连接两个模型元素的实线表示。一般的关联关系语义较弱。还有两种语义较强的关系，分别是聚合关系与组合关系。</a:t>
            </a:r>
            <a:endParaRPr lang="ja-JP" altLang="en-US" sz="1800" b="1" dirty="0">
              <a:solidFill>
                <a:srgbClr val="002060"/>
              </a:solidFill>
              <a:ea typeface="华文新魏" panose="02010800040101010101" pitchFamily="2" charset="-122"/>
            </a:endParaRPr>
          </a:p>
        </p:txBody>
      </p:sp>
      <p:graphicFrame>
        <p:nvGraphicFramePr>
          <p:cNvPr id="18" name="Object 5"/>
          <p:cNvGraphicFramePr>
            <a:graphicFrameLocks noChangeAspect="1"/>
          </p:cNvGraphicFramePr>
          <p:nvPr>
            <p:extLst>
              <p:ext uri="{D42A27DB-BD31-4B8C-83A1-F6EECF244321}">
                <p14:modId xmlns:p14="http://schemas.microsoft.com/office/powerpoint/2010/main" val="1372125363"/>
              </p:ext>
            </p:extLst>
          </p:nvPr>
        </p:nvGraphicFramePr>
        <p:xfrm>
          <a:off x="1763688" y="3536032"/>
          <a:ext cx="6552728" cy="569015"/>
        </p:xfrm>
        <a:graphic>
          <a:graphicData uri="http://schemas.openxmlformats.org/presentationml/2006/ole">
            <mc:AlternateContent xmlns:mc="http://schemas.openxmlformats.org/markup-compatibility/2006">
              <mc:Choice xmlns:v="urn:schemas-microsoft-com:vml" Requires="v">
                <p:oleObj name="Visio" r:id="rId3" imgW="3577742" imgH="518465" progId="Visio.Drawing.11">
                  <p:embed/>
                </p:oleObj>
              </mc:Choice>
              <mc:Fallback>
                <p:oleObj name="Visio" r:id="rId3" imgW="3577742" imgH="51846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3536032"/>
                        <a:ext cx="6552728" cy="569015"/>
                      </a:xfrm>
                      <a:prstGeom prst="rect">
                        <a:avLst/>
                      </a:prstGeom>
                      <a:noFill/>
                    </p:spPr>
                  </p:pic>
                </p:oleObj>
              </mc:Fallback>
            </mc:AlternateContent>
          </a:graphicData>
        </a:graphic>
      </p:graphicFrame>
      <p:grpSp>
        <p:nvGrpSpPr>
          <p:cNvPr id="19" name="Group 6"/>
          <p:cNvGrpSpPr>
            <a:grpSpLocks/>
          </p:cNvGrpSpPr>
          <p:nvPr/>
        </p:nvGrpSpPr>
        <p:grpSpPr bwMode="auto">
          <a:xfrm>
            <a:off x="2650265" y="4192003"/>
            <a:ext cx="4460279" cy="863949"/>
            <a:chOff x="1201" y="2482"/>
            <a:chExt cx="3600" cy="1070"/>
          </a:xfrm>
        </p:grpSpPr>
        <p:sp>
          <p:nvSpPr>
            <p:cNvPr id="20" name="Rectangle 7"/>
            <p:cNvSpPr>
              <a:spLocks noChangeArrowheads="1"/>
            </p:cNvSpPr>
            <p:nvPr/>
          </p:nvSpPr>
          <p:spPr bwMode="auto">
            <a:xfrm>
              <a:off x="1201" y="2482"/>
              <a:ext cx="3600" cy="98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en-US" sz="1200" b="1" dirty="0">
                  <a:latin typeface="Times New Roman" panose="02020603050405020304" pitchFamily="18" charset="0"/>
                  <a:ea typeface="宋体" panose="02010600030101010101" pitchFamily="2" charset="-122"/>
                </a:rPr>
                <a:t>多重性               </a:t>
              </a:r>
              <a:r>
                <a:rPr lang="en-US" altLang="zh-CN" sz="1200" b="1" dirty="0">
                  <a:latin typeface="Times New Roman" panose="02020603050405020304" pitchFamily="18" charset="0"/>
                  <a:ea typeface="宋体" panose="02010600030101010101" pitchFamily="2" charset="-122"/>
                </a:rPr>
                <a:t>	</a:t>
              </a:r>
              <a:r>
                <a:rPr lang="zh-CN" altLang="en-US" sz="1200" b="1" dirty="0">
                  <a:latin typeface="Times New Roman" panose="02020603050405020304" pitchFamily="18" charset="0"/>
                  <a:ea typeface="宋体" panose="02010600030101010101" pitchFamily="2" charset="-122"/>
                </a:rPr>
                <a:t>意义</a:t>
              </a:r>
            </a:p>
          </p:txBody>
        </p:sp>
        <p:sp>
          <p:nvSpPr>
            <p:cNvPr id="21" name="Rectangle 8"/>
            <p:cNvSpPr>
              <a:spLocks noChangeArrowheads="1"/>
            </p:cNvSpPr>
            <p:nvPr/>
          </p:nvSpPr>
          <p:spPr bwMode="auto">
            <a:xfrm>
              <a:off x="1201" y="2808"/>
              <a:ext cx="3600" cy="744"/>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lnSpc>
                  <a:spcPct val="96000"/>
                </a:lnSpc>
                <a:buFont typeface="Times New Roman" panose="02020603050405020304" pitchFamily="18" charset="0"/>
                <a:buNone/>
              </a:pPr>
              <a:r>
                <a:rPr lang="en-US" altLang="zh-CN" sz="1200" b="1" dirty="0">
                  <a:latin typeface="宋体" panose="02010600030101010101" pitchFamily="2" charset="-122"/>
                </a:rPr>
                <a:t>1         		1</a:t>
              </a:r>
              <a:r>
                <a:rPr lang="zh-CN" altLang="en-US" sz="1200" b="1" dirty="0">
                  <a:latin typeface="宋体" panose="02010600030101010101" pitchFamily="2" charset="-122"/>
                </a:rPr>
                <a:t>个并且只有一个</a:t>
              </a:r>
            </a:p>
            <a:p>
              <a:pPr algn="just" eaLnBrk="0" hangingPunct="0">
                <a:lnSpc>
                  <a:spcPct val="96000"/>
                </a:lnSpc>
              </a:pPr>
              <a:r>
                <a:rPr lang="en-US" altLang="zh-CN" sz="1200" b="1" dirty="0">
                  <a:latin typeface="宋体" panose="02010600030101010101" pitchFamily="2" charset="-122"/>
                </a:rPr>
                <a:t>0..</a:t>
              </a:r>
              <a:r>
                <a:rPr lang="zh-CN" altLang="en-US" sz="1200" b="1" dirty="0">
                  <a:latin typeface="宋体" panose="02010600030101010101" pitchFamily="2" charset="-122"/>
                </a:rPr>
                <a:t>*或者*   </a:t>
              </a:r>
              <a:r>
                <a:rPr lang="en-US" altLang="zh-CN" sz="1200" b="1" dirty="0">
                  <a:latin typeface="宋体" panose="02010600030101010101" pitchFamily="2" charset="-122"/>
                </a:rPr>
                <a:t>	0</a:t>
              </a:r>
              <a:r>
                <a:rPr lang="zh-CN" altLang="en-US" sz="1200" b="1" dirty="0">
                  <a:latin typeface="宋体" panose="02010600030101010101" pitchFamily="2" charset="-122"/>
                </a:rPr>
                <a:t>到无限</a:t>
              </a:r>
            </a:p>
            <a:p>
              <a:pPr algn="just" eaLnBrk="0" hangingPunct="0">
                <a:lnSpc>
                  <a:spcPct val="96000"/>
                </a:lnSpc>
              </a:pPr>
              <a:r>
                <a:rPr lang="en-US" altLang="zh-CN" sz="1200" b="1" dirty="0">
                  <a:latin typeface="宋体" panose="02010600030101010101" pitchFamily="2" charset="-122"/>
                </a:rPr>
                <a:t>1..</a:t>
              </a:r>
              <a:r>
                <a:rPr lang="zh-CN" altLang="en-US" sz="1200" b="1" dirty="0">
                  <a:latin typeface="宋体" panose="02010600030101010101" pitchFamily="2" charset="-122"/>
                </a:rPr>
                <a:t>*     </a:t>
              </a:r>
              <a:r>
                <a:rPr lang="en-US" altLang="zh-CN" sz="1200" b="1" dirty="0">
                  <a:latin typeface="宋体" panose="02010600030101010101" pitchFamily="2" charset="-122"/>
                </a:rPr>
                <a:t>		1</a:t>
              </a:r>
              <a:r>
                <a:rPr lang="zh-CN" altLang="en-US" sz="1200" b="1" dirty="0">
                  <a:latin typeface="宋体" panose="02010600030101010101" pitchFamily="2" charset="-122"/>
                </a:rPr>
                <a:t>到无限</a:t>
              </a:r>
            </a:p>
          </p:txBody>
        </p:sp>
      </p:grpSp>
    </p:spTree>
    <p:extLst>
      <p:ext uri="{BB962C8B-B14F-4D97-AF65-F5344CB8AC3E}">
        <p14:creationId xmlns:p14="http://schemas.microsoft.com/office/powerpoint/2010/main" val="3787934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94954" y="573020"/>
            <a:ext cx="7237486" cy="683772"/>
          </a:xfrm>
        </p:spPr>
        <p:txBody>
          <a:bodyPr/>
          <a:lstStyle/>
          <a:p>
            <a:pPr algn="ctr"/>
            <a:r>
              <a:rPr lang="en-US" altLang="zh-CN" sz="3200" b="1" dirty="0"/>
              <a:t>UML</a:t>
            </a:r>
            <a:r>
              <a:rPr lang="zh-CN" altLang="en-US" sz="3200" b="1" dirty="0"/>
              <a:t>主要的图</a:t>
            </a:r>
            <a:endParaRPr lang="zh-CN" altLang="en-US" sz="3200" dirty="0"/>
          </a:p>
        </p:txBody>
      </p:sp>
      <p:sp>
        <p:nvSpPr>
          <p:cNvPr id="8" name="Rectangle 3"/>
          <p:cNvSpPr txBox="1">
            <a:spLocks noChangeArrowheads="1"/>
          </p:cNvSpPr>
          <p:nvPr/>
        </p:nvSpPr>
        <p:spPr bwMode="auto">
          <a:xfrm>
            <a:off x="537443" y="1354743"/>
            <a:ext cx="8208912" cy="2297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Clr>
                <a:srgbClr val="FF0000"/>
              </a:buClr>
              <a:buSzTx/>
              <a:buFont typeface="Wingdings" panose="05000000000000000000" pitchFamily="2" charset="2"/>
              <a:buChar char="p"/>
            </a:pPr>
            <a:r>
              <a:rPr lang="en-US" altLang="zh-CN" sz="2400" b="1" dirty="0">
                <a:solidFill>
                  <a:srgbClr val="000000"/>
                </a:solidFill>
                <a:latin typeface="Verdana" panose="020B0604030504040204" pitchFamily="34" charset="0"/>
              </a:rPr>
              <a:t>2. </a:t>
            </a:r>
            <a:r>
              <a:rPr lang="zh-CN" altLang="en-US" sz="2400" b="1" dirty="0">
                <a:solidFill>
                  <a:srgbClr val="000000"/>
                </a:solidFill>
                <a:latin typeface="Verdana" panose="020B0604030504040204" pitchFamily="34" charset="0"/>
              </a:rPr>
              <a:t>类图和对象图</a:t>
            </a:r>
            <a:endParaRPr lang="en-US" altLang="zh-CN" sz="2400" b="1" dirty="0">
              <a:solidFill>
                <a:srgbClr val="000000"/>
              </a:solidFill>
              <a:latin typeface="Verdana" panose="020B0604030504040204" pitchFamily="34" charset="0"/>
            </a:endParaRPr>
          </a:p>
          <a:p>
            <a:pPr lvl="1">
              <a:spcBef>
                <a:spcPts val="600"/>
              </a:spcBef>
              <a:buSzTx/>
              <a:buFont typeface="Wingdings" panose="05000000000000000000" pitchFamily="2" charset="2"/>
              <a:buChar char="Ø"/>
            </a:pPr>
            <a:r>
              <a:rPr lang="zh-CN" altLang="en-US" sz="2000" b="1" dirty="0">
                <a:ea typeface="华文新魏" panose="02010800040101010101" pitchFamily="2" charset="-122"/>
              </a:rPr>
              <a:t>类间关系</a:t>
            </a:r>
            <a:endParaRPr lang="en-US" altLang="zh-CN" sz="2000" b="1" dirty="0">
              <a:ea typeface="华文新魏" panose="02010800040101010101" pitchFamily="2" charset="-122"/>
            </a:endParaRPr>
          </a:p>
          <a:p>
            <a:pPr lvl="2">
              <a:spcBef>
                <a:spcPts val="600"/>
              </a:spcBef>
              <a:buSzTx/>
              <a:buFont typeface="Wingdings" panose="05000000000000000000" pitchFamily="2" charset="2"/>
              <a:buChar char="Ø"/>
            </a:pPr>
            <a:r>
              <a:rPr lang="zh-CN" altLang="en-US" sz="1800" b="1" dirty="0">
                <a:solidFill>
                  <a:srgbClr val="FF0000"/>
                </a:solidFill>
                <a:ea typeface="华文新魏" panose="02010800040101010101" pitchFamily="2" charset="-122"/>
              </a:rPr>
              <a:t>聚合关系：</a:t>
            </a:r>
            <a:r>
              <a:rPr lang="zh-CN" altLang="en-US" sz="1800" b="1" dirty="0">
                <a:solidFill>
                  <a:srgbClr val="002060"/>
                </a:solidFill>
                <a:ea typeface="华文新魏" panose="02010800040101010101" pitchFamily="2" charset="-122"/>
              </a:rPr>
              <a:t>一种特殊的关联，表示两个类的实例之间存在一种拥有或属于关系，是较弱的“整体</a:t>
            </a:r>
            <a:r>
              <a:rPr lang="en-US" altLang="zh-CN" sz="1800" b="1" dirty="0">
                <a:solidFill>
                  <a:srgbClr val="002060"/>
                </a:solidFill>
                <a:ea typeface="华文新魏" panose="02010800040101010101" pitchFamily="2" charset="-122"/>
              </a:rPr>
              <a:t>—</a:t>
            </a:r>
            <a:r>
              <a:rPr lang="zh-CN" altLang="en-US" sz="1800" b="1" dirty="0">
                <a:solidFill>
                  <a:srgbClr val="002060"/>
                </a:solidFill>
                <a:ea typeface="华文新魏" panose="02010800040101010101" pitchFamily="2" charset="-122"/>
              </a:rPr>
              <a:t>部分”关系，或是逻辑上的“隶属”关系。</a:t>
            </a:r>
            <a:endParaRPr lang="en-US" altLang="zh-CN" sz="1800" b="1" dirty="0">
              <a:solidFill>
                <a:srgbClr val="002060"/>
              </a:solidFill>
              <a:ea typeface="华文新魏" panose="02010800040101010101" pitchFamily="2" charset="-122"/>
            </a:endParaRPr>
          </a:p>
          <a:p>
            <a:pPr lvl="2">
              <a:spcBef>
                <a:spcPts val="600"/>
              </a:spcBef>
              <a:buSzTx/>
              <a:buFont typeface="Wingdings" panose="05000000000000000000" pitchFamily="2" charset="2"/>
              <a:buChar char="Ø"/>
            </a:pPr>
            <a:r>
              <a:rPr lang="zh-CN" altLang="en-US" sz="1800" b="1" dirty="0">
                <a:solidFill>
                  <a:srgbClr val="002060"/>
                </a:solidFill>
                <a:ea typeface="华文新魏" panose="02010800040101010101" pitchFamily="2" charset="-122"/>
              </a:rPr>
              <a:t>整体（上级）类一侧有一个空心菱形的图。</a:t>
            </a:r>
          </a:p>
        </p:txBody>
      </p:sp>
      <p:grpSp>
        <p:nvGrpSpPr>
          <p:cNvPr id="9" name="Group 4"/>
          <p:cNvGrpSpPr>
            <a:grpSpLocks/>
          </p:cNvGrpSpPr>
          <p:nvPr/>
        </p:nvGrpSpPr>
        <p:grpSpPr bwMode="auto">
          <a:xfrm>
            <a:off x="1749382" y="3757551"/>
            <a:ext cx="6337567" cy="741007"/>
            <a:chOff x="793" y="2251"/>
            <a:chExt cx="4077" cy="326"/>
          </a:xfrm>
        </p:grpSpPr>
        <p:sp>
          <p:nvSpPr>
            <p:cNvPr id="10" name="Rectangle 5"/>
            <p:cNvSpPr>
              <a:spLocks noChangeArrowheads="1"/>
            </p:cNvSpPr>
            <p:nvPr/>
          </p:nvSpPr>
          <p:spPr bwMode="auto">
            <a:xfrm>
              <a:off x="793" y="2341"/>
              <a:ext cx="1310" cy="236"/>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tIns="0"/>
            <a:lstStyle/>
            <a:p>
              <a:pPr algn="ctr" eaLnBrk="0" hangingPunct="0"/>
              <a:r>
                <a:rPr lang="en-US" altLang="zh-CN"/>
                <a:t>Person</a:t>
              </a:r>
            </a:p>
          </p:txBody>
        </p:sp>
        <p:sp>
          <p:nvSpPr>
            <p:cNvPr id="11" name="Rectangle 6"/>
            <p:cNvSpPr>
              <a:spLocks noChangeArrowheads="1"/>
            </p:cNvSpPr>
            <p:nvPr/>
          </p:nvSpPr>
          <p:spPr bwMode="auto">
            <a:xfrm>
              <a:off x="3560" y="2341"/>
              <a:ext cx="1310" cy="236"/>
            </a:xfrm>
            <a:prstGeom prst="rect">
              <a:avLst/>
            </a:prstGeom>
            <a:solidFill>
              <a:srgbClr val="FFFFFF"/>
            </a:solidFill>
            <a:ln w="9525">
              <a:solidFill>
                <a:srgbClr val="000000"/>
              </a:solidFill>
              <a:miter lim="800000"/>
              <a:headEnd/>
              <a:tailEnd/>
            </a:ln>
            <a:effectLst>
              <a:outerShdw dist="35921" dir="2700000" algn="ctr" rotWithShape="0">
                <a:srgbClr val="808080"/>
              </a:outerShdw>
            </a:effectLst>
          </p:spPr>
          <p:txBody>
            <a:bodyPr tIns="0"/>
            <a:lstStyle/>
            <a:p>
              <a:pPr algn="ctr" eaLnBrk="0" hangingPunct="0"/>
              <a:r>
                <a:rPr lang="en-US" altLang="zh-CN" dirty="0"/>
                <a:t>Company</a:t>
              </a:r>
            </a:p>
            <a:p>
              <a:pPr algn="ctr" eaLnBrk="0" hangingPunct="0"/>
              <a:endParaRPr lang="en-US" altLang="zh-CN" sz="2400" dirty="0">
                <a:latin typeface="Book Antiqua" panose="02040602050305030304" pitchFamily="18" charset="0"/>
                <a:ea typeface="宋体" panose="02010600030101010101" pitchFamily="2" charset="-122"/>
              </a:endParaRPr>
            </a:p>
          </p:txBody>
        </p:sp>
        <p:sp>
          <p:nvSpPr>
            <p:cNvPr id="12" name="Rectangle 7"/>
            <p:cNvSpPr>
              <a:spLocks noChangeArrowheads="1"/>
            </p:cNvSpPr>
            <p:nvPr/>
          </p:nvSpPr>
          <p:spPr bwMode="auto">
            <a:xfrm>
              <a:off x="2154" y="2251"/>
              <a:ext cx="281" cy="2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1600" b="0">
                  <a:latin typeface="Book Antiqua" panose="02040602050305030304" pitchFamily="18" charset="0"/>
                  <a:ea typeface="宋体" panose="02010600030101010101" pitchFamily="2" charset="-122"/>
                </a:rPr>
                <a:t>*</a:t>
              </a:r>
            </a:p>
          </p:txBody>
        </p:sp>
        <p:sp>
          <p:nvSpPr>
            <p:cNvPr id="13" name="Line 8"/>
            <p:cNvSpPr>
              <a:spLocks noChangeShapeType="1"/>
            </p:cNvSpPr>
            <p:nvPr/>
          </p:nvSpPr>
          <p:spPr bwMode="auto">
            <a:xfrm>
              <a:off x="2154" y="2478"/>
              <a:ext cx="112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 name="Rectangle 9"/>
            <p:cNvSpPr>
              <a:spLocks noChangeArrowheads="1"/>
            </p:cNvSpPr>
            <p:nvPr/>
          </p:nvSpPr>
          <p:spPr bwMode="auto">
            <a:xfrm>
              <a:off x="3198" y="2251"/>
              <a:ext cx="94" cy="2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lang="en-US" altLang="zh-CN" sz="1600" b="0">
                  <a:latin typeface="Book Antiqua" panose="02040602050305030304" pitchFamily="18" charset="0"/>
                  <a:ea typeface="宋体" panose="02010600030101010101" pitchFamily="2" charset="-122"/>
                </a:rPr>
                <a:t>1</a:t>
              </a:r>
            </a:p>
          </p:txBody>
        </p:sp>
        <p:sp>
          <p:nvSpPr>
            <p:cNvPr id="15" name="AutoShape 10"/>
            <p:cNvSpPr>
              <a:spLocks noChangeArrowheads="1"/>
            </p:cNvSpPr>
            <p:nvPr/>
          </p:nvSpPr>
          <p:spPr bwMode="auto">
            <a:xfrm>
              <a:off x="3288" y="2432"/>
              <a:ext cx="256" cy="79"/>
            </a:xfrm>
            <a:prstGeom prst="flowChartDecision">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extLst>
      <p:ext uri="{BB962C8B-B14F-4D97-AF65-F5344CB8AC3E}">
        <p14:creationId xmlns:p14="http://schemas.microsoft.com/office/powerpoint/2010/main" val="3433988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a:t>主要内容</a:t>
            </a:r>
          </a:p>
        </p:txBody>
      </p:sp>
      <p:sp>
        <p:nvSpPr>
          <p:cNvPr id="3" name="内容占位符 2"/>
          <p:cNvSpPr>
            <a:spLocks noGrp="1"/>
          </p:cNvSpPr>
          <p:nvPr>
            <p:ph idx="1"/>
          </p:nvPr>
        </p:nvSpPr>
        <p:spPr>
          <a:xfrm>
            <a:off x="1182688" y="1513285"/>
            <a:ext cx="7421760" cy="2678645"/>
          </a:xfrm>
        </p:spPr>
        <p:txBody>
          <a:bodyPr/>
          <a:lstStyle/>
          <a:p>
            <a:pPr>
              <a:spcBef>
                <a:spcPts val="1200"/>
              </a:spcBef>
            </a:pPr>
            <a:r>
              <a:rPr lang="zh-CN" altLang="en-US" sz="2400" b="1" dirty="0"/>
              <a:t>软件建模</a:t>
            </a:r>
            <a:endParaRPr lang="en-US" altLang="zh-CN" sz="2400" b="1" dirty="0"/>
          </a:p>
          <a:p>
            <a:pPr>
              <a:spcBef>
                <a:spcPts val="1200"/>
              </a:spcBef>
            </a:pPr>
            <a:r>
              <a:rPr lang="en-US" altLang="zh-CN" sz="2400" b="1" dirty="0"/>
              <a:t>UML</a:t>
            </a:r>
            <a:r>
              <a:rPr lang="zh-CN" altLang="en-US" sz="2400" b="1" dirty="0"/>
              <a:t>的定义及特点</a:t>
            </a:r>
            <a:endParaRPr lang="en-US" altLang="zh-CN" sz="2400" b="1" dirty="0"/>
          </a:p>
          <a:p>
            <a:pPr>
              <a:spcBef>
                <a:spcPts val="1200"/>
              </a:spcBef>
            </a:pPr>
            <a:r>
              <a:rPr lang="en-US" altLang="zh-CN" sz="2400" b="1" dirty="0"/>
              <a:t>UML</a:t>
            </a:r>
            <a:r>
              <a:rPr lang="zh-CN" altLang="en-US" sz="2400" b="1" dirty="0"/>
              <a:t>的建模机制</a:t>
            </a:r>
            <a:endParaRPr lang="en-US" altLang="zh-CN" sz="2400" b="1" dirty="0"/>
          </a:p>
          <a:p>
            <a:pPr>
              <a:spcBef>
                <a:spcPts val="1200"/>
              </a:spcBef>
            </a:pPr>
            <a:r>
              <a:rPr lang="en-US" altLang="zh-CN" sz="2400" b="1" dirty="0"/>
              <a:t>UML</a:t>
            </a:r>
            <a:r>
              <a:rPr lang="zh-CN" altLang="en-US" sz="2400" b="1" dirty="0"/>
              <a:t>主要的图</a:t>
            </a:r>
            <a:endParaRPr lang="en-US" altLang="zh-CN" sz="2400" b="1" dirty="0"/>
          </a:p>
        </p:txBody>
      </p:sp>
    </p:spTree>
    <p:extLst>
      <p:ext uri="{BB962C8B-B14F-4D97-AF65-F5344CB8AC3E}">
        <p14:creationId xmlns:p14="http://schemas.microsoft.com/office/powerpoint/2010/main" val="331404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94954" y="573020"/>
            <a:ext cx="7237486" cy="683772"/>
          </a:xfrm>
        </p:spPr>
        <p:txBody>
          <a:bodyPr/>
          <a:lstStyle/>
          <a:p>
            <a:pPr algn="ctr"/>
            <a:r>
              <a:rPr lang="en-US" altLang="zh-CN" sz="3200" b="1" dirty="0"/>
              <a:t>UML</a:t>
            </a:r>
            <a:r>
              <a:rPr lang="zh-CN" altLang="en-US" sz="3200" b="1" dirty="0"/>
              <a:t>主要的图</a:t>
            </a:r>
            <a:endParaRPr lang="zh-CN" altLang="en-US" sz="3200" dirty="0"/>
          </a:p>
        </p:txBody>
      </p:sp>
      <p:sp>
        <p:nvSpPr>
          <p:cNvPr id="8" name="Rectangle 3"/>
          <p:cNvSpPr txBox="1">
            <a:spLocks noChangeArrowheads="1"/>
          </p:cNvSpPr>
          <p:nvPr/>
        </p:nvSpPr>
        <p:spPr bwMode="auto">
          <a:xfrm>
            <a:off x="537443" y="1354743"/>
            <a:ext cx="8208912" cy="2441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Clr>
                <a:srgbClr val="FF0000"/>
              </a:buClr>
              <a:buSzTx/>
              <a:buFont typeface="Wingdings" panose="05000000000000000000" pitchFamily="2" charset="2"/>
              <a:buChar char="p"/>
            </a:pPr>
            <a:r>
              <a:rPr lang="en-US" altLang="zh-CN" sz="2400" b="1" dirty="0">
                <a:solidFill>
                  <a:srgbClr val="000000"/>
                </a:solidFill>
                <a:latin typeface="Verdana" panose="020B0604030504040204" pitchFamily="34" charset="0"/>
              </a:rPr>
              <a:t>2. </a:t>
            </a:r>
            <a:r>
              <a:rPr lang="zh-CN" altLang="en-US" sz="2400" b="1" dirty="0">
                <a:solidFill>
                  <a:srgbClr val="000000"/>
                </a:solidFill>
                <a:latin typeface="Verdana" panose="020B0604030504040204" pitchFamily="34" charset="0"/>
              </a:rPr>
              <a:t>类图和对象图</a:t>
            </a:r>
            <a:endParaRPr lang="en-US" altLang="zh-CN" sz="2400" b="1" dirty="0">
              <a:solidFill>
                <a:srgbClr val="000000"/>
              </a:solidFill>
              <a:latin typeface="Verdana" panose="020B0604030504040204" pitchFamily="34" charset="0"/>
            </a:endParaRPr>
          </a:p>
          <a:p>
            <a:pPr lvl="1">
              <a:spcBef>
                <a:spcPts val="600"/>
              </a:spcBef>
              <a:buSzTx/>
              <a:buFont typeface="Wingdings" panose="05000000000000000000" pitchFamily="2" charset="2"/>
              <a:buChar char="Ø"/>
            </a:pPr>
            <a:r>
              <a:rPr lang="zh-CN" altLang="en-US" sz="2000" b="1" dirty="0">
                <a:ea typeface="华文新魏" panose="02010800040101010101" pitchFamily="2" charset="-122"/>
              </a:rPr>
              <a:t>类间关系</a:t>
            </a:r>
            <a:endParaRPr lang="en-US" altLang="zh-CN" sz="2000" b="1" dirty="0">
              <a:ea typeface="华文新魏" panose="02010800040101010101" pitchFamily="2" charset="-122"/>
            </a:endParaRPr>
          </a:p>
          <a:p>
            <a:pPr lvl="2">
              <a:spcBef>
                <a:spcPts val="600"/>
              </a:spcBef>
              <a:buSzTx/>
              <a:buFont typeface="Wingdings" panose="05000000000000000000" pitchFamily="2" charset="2"/>
              <a:buChar char="Ø"/>
            </a:pPr>
            <a:r>
              <a:rPr lang="zh-CN" altLang="en-US" sz="1800" b="1" dirty="0">
                <a:solidFill>
                  <a:srgbClr val="FF0000"/>
                </a:solidFill>
                <a:ea typeface="华文新魏" panose="02010800040101010101" pitchFamily="2" charset="-122"/>
              </a:rPr>
              <a:t>组合关系：</a:t>
            </a:r>
            <a:r>
              <a:rPr lang="zh-CN" altLang="en-US" sz="1800" b="1" dirty="0">
                <a:solidFill>
                  <a:srgbClr val="002060"/>
                </a:solidFill>
                <a:ea typeface="华文新魏" panose="02010800040101010101" pitchFamily="2" charset="-122"/>
              </a:rPr>
              <a:t>表明两个类的实例间存在一种包含关系，是比聚合关系更强的“整体</a:t>
            </a:r>
            <a:r>
              <a:rPr lang="en-US" altLang="zh-CN" sz="1800" b="1" dirty="0">
                <a:solidFill>
                  <a:srgbClr val="002060"/>
                </a:solidFill>
                <a:ea typeface="华文新魏" panose="02010800040101010101" pitchFamily="2" charset="-122"/>
              </a:rPr>
              <a:t>—</a:t>
            </a:r>
            <a:r>
              <a:rPr lang="zh-CN" altLang="en-US" sz="1800" b="1" dirty="0">
                <a:solidFill>
                  <a:srgbClr val="002060"/>
                </a:solidFill>
                <a:ea typeface="华文新魏" panose="02010800040101010101" pitchFamily="2" charset="-122"/>
              </a:rPr>
              <a:t>部分”关系，部分对象在任何时候都只能属于一个整体对象。</a:t>
            </a:r>
            <a:endParaRPr lang="en-US" altLang="zh-CN" sz="1800" b="1" dirty="0">
              <a:solidFill>
                <a:srgbClr val="002060"/>
              </a:solidFill>
              <a:ea typeface="华文新魏" panose="02010800040101010101" pitchFamily="2" charset="-122"/>
            </a:endParaRPr>
          </a:p>
          <a:p>
            <a:pPr lvl="2">
              <a:spcBef>
                <a:spcPts val="600"/>
              </a:spcBef>
              <a:buSzTx/>
              <a:buFont typeface="Wingdings" panose="05000000000000000000" pitchFamily="2" charset="2"/>
              <a:buChar char="Ø"/>
            </a:pPr>
            <a:r>
              <a:rPr lang="zh-CN" altLang="en-US" sz="1800" b="1" dirty="0">
                <a:solidFill>
                  <a:srgbClr val="002060"/>
                </a:solidFill>
                <a:ea typeface="华文新魏" panose="02010800040101010101" pitchFamily="2" charset="-122"/>
              </a:rPr>
              <a:t>用实心菱形表示，菱形在整体一侧。</a:t>
            </a:r>
          </a:p>
        </p:txBody>
      </p:sp>
      <p:graphicFrame>
        <p:nvGraphicFramePr>
          <p:cNvPr id="16" name="Object 7"/>
          <p:cNvGraphicFramePr>
            <a:graphicFrameLocks noChangeAspect="1"/>
          </p:cNvGraphicFramePr>
          <p:nvPr>
            <p:extLst>
              <p:ext uri="{D42A27DB-BD31-4B8C-83A1-F6EECF244321}">
                <p14:modId xmlns:p14="http://schemas.microsoft.com/office/powerpoint/2010/main" val="399137970"/>
              </p:ext>
            </p:extLst>
          </p:nvPr>
        </p:nvGraphicFramePr>
        <p:xfrm>
          <a:off x="1547664" y="3651870"/>
          <a:ext cx="6372679" cy="712139"/>
        </p:xfrm>
        <a:graphic>
          <a:graphicData uri="http://schemas.openxmlformats.org/presentationml/2006/ole">
            <mc:AlternateContent xmlns:mc="http://schemas.openxmlformats.org/markup-compatibility/2006">
              <mc:Choice xmlns:v="urn:schemas-microsoft-com:vml" Requires="v">
                <p:oleObj name="Visio" r:id="rId3" imgW="3577742" imgH="462686" progId="Visio.Drawing.11">
                  <p:embed/>
                </p:oleObj>
              </mc:Choice>
              <mc:Fallback>
                <p:oleObj name="Visio" r:id="rId3" imgW="3577742" imgH="46268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3651870"/>
                        <a:ext cx="6372679" cy="712139"/>
                      </a:xfrm>
                      <a:prstGeom prst="rect">
                        <a:avLst/>
                      </a:prstGeom>
                      <a:noFill/>
                    </p:spPr>
                  </p:pic>
                </p:oleObj>
              </mc:Fallback>
            </mc:AlternateContent>
          </a:graphicData>
        </a:graphic>
      </p:graphicFrame>
    </p:spTree>
    <p:extLst>
      <p:ext uri="{BB962C8B-B14F-4D97-AF65-F5344CB8AC3E}">
        <p14:creationId xmlns:p14="http://schemas.microsoft.com/office/powerpoint/2010/main" val="2940737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94954" y="573020"/>
            <a:ext cx="7237486" cy="683772"/>
          </a:xfrm>
        </p:spPr>
        <p:txBody>
          <a:bodyPr/>
          <a:lstStyle/>
          <a:p>
            <a:pPr algn="ctr"/>
            <a:r>
              <a:rPr lang="en-US" altLang="zh-CN" sz="3200" b="1" dirty="0"/>
              <a:t>UML</a:t>
            </a:r>
            <a:r>
              <a:rPr lang="zh-CN" altLang="en-US" sz="3200" b="1" dirty="0"/>
              <a:t>主要的图</a:t>
            </a:r>
            <a:endParaRPr lang="zh-CN" altLang="en-US" sz="3200" dirty="0"/>
          </a:p>
        </p:txBody>
      </p:sp>
      <p:sp>
        <p:nvSpPr>
          <p:cNvPr id="8" name="Rectangle 3"/>
          <p:cNvSpPr txBox="1">
            <a:spLocks noChangeArrowheads="1"/>
          </p:cNvSpPr>
          <p:nvPr/>
        </p:nvSpPr>
        <p:spPr bwMode="auto">
          <a:xfrm>
            <a:off x="757238" y="1366110"/>
            <a:ext cx="8208912" cy="2333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Clr>
                <a:srgbClr val="FF0000"/>
              </a:buClr>
              <a:buSzTx/>
              <a:buFont typeface="Wingdings" panose="05000000000000000000" pitchFamily="2" charset="2"/>
              <a:buChar char="p"/>
            </a:pPr>
            <a:r>
              <a:rPr lang="en-US" altLang="zh-CN" sz="2400" b="1" dirty="0">
                <a:solidFill>
                  <a:srgbClr val="000000"/>
                </a:solidFill>
                <a:latin typeface="Verdana" panose="020B0604030504040204" pitchFamily="34" charset="0"/>
              </a:rPr>
              <a:t>2. </a:t>
            </a:r>
            <a:r>
              <a:rPr lang="zh-CN" altLang="en-US" sz="2400" b="1" dirty="0">
                <a:solidFill>
                  <a:srgbClr val="000000"/>
                </a:solidFill>
                <a:latin typeface="Verdana" panose="020B0604030504040204" pitchFamily="34" charset="0"/>
              </a:rPr>
              <a:t>类图和对象图</a:t>
            </a:r>
            <a:endParaRPr lang="en-US" altLang="zh-CN" sz="2400" b="1" dirty="0">
              <a:solidFill>
                <a:srgbClr val="000000"/>
              </a:solidFill>
              <a:latin typeface="Verdana" panose="020B0604030504040204" pitchFamily="34" charset="0"/>
            </a:endParaRPr>
          </a:p>
          <a:p>
            <a:pPr lvl="1">
              <a:spcBef>
                <a:spcPts val="600"/>
              </a:spcBef>
              <a:buSzTx/>
              <a:buFont typeface="Wingdings" panose="05000000000000000000" pitchFamily="2" charset="2"/>
              <a:buChar char="Ø"/>
            </a:pPr>
            <a:r>
              <a:rPr lang="zh-CN" altLang="en-US" sz="2000" b="1" dirty="0">
                <a:ea typeface="华文新魏" panose="02010800040101010101" pitchFamily="2" charset="-122"/>
              </a:rPr>
              <a:t>类间关系</a:t>
            </a:r>
            <a:endParaRPr lang="en-US" altLang="zh-CN" sz="2000" b="1" dirty="0">
              <a:ea typeface="华文新魏" panose="02010800040101010101" pitchFamily="2" charset="-122"/>
            </a:endParaRPr>
          </a:p>
          <a:p>
            <a:pPr lvl="2">
              <a:spcBef>
                <a:spcPts val="600"/>
              </a:spcBef>
              <a:buSzTx/>
              <a:buFont typeface="Wingdings" panose="05000000000000000000" pitchFamily="2" charset="2"/>
              <a:buChar char="Ø"/>
            </a:pPr>
            <a:r>
              <a:rPr lang="zh-CN" altLang="en-US" sz="1800" b="1" dirty="0">
                <a:solidFill>
                  <a:srgbClr val="FF0000"/>
                </a:solidFill>
                <a:ea typeface="华文新魏" panose="02010800040101010101" pitchFamily="2" charset="-122"/>
              </a:rPr>
              <a:t>依赖关系：</a:t>
            </a:r>
            <a:r>
              <a:rPr lang="zh-CN" altLang="en-US" sz="1800" b="1" dirty="0">
                <a:solidFill>
                  <a:srgbClr val="002060"/>
                </a:solidFill>
                <a:ea typeface="华文新魏" panose="02010800040101010101" pitchFamily="2" charset="-122"/>
              </a:rPr>
              <a:t>描述一个元素对另一个元素的依附，被依赖的元素的变化会影响到依赖它的元素。</a:t>
            </a:r>
            <a:endParaRPr lang="en-US" altLang="zh-CN" sz="1800" b="1" dirty="0">
              <a:solidFill>
                <a:srgbClr val="002060"/>
              </a:solidFill>
              <a:ea typeface="华文新魏" panose="02010800040101010101" pitchFamily="2" charset="-122"/>
            </a:endParaRPr>
          </a:p>
          <a:p>
            <a:pPr lvl="2" eaLnBrk="1" hangingPunct="1">
              <a:buFont typeface="Times New Roman" panose="02020603050405020304" pitchFamily="18" charset="0"/>
              <a:buChar char="※"/>
            </a:pPr>
            <a:r>
              <a:rPr lang="zh-CN" altLang="en-US" sz="1800" b="1" dirty="0">
                <a:solidFill>
                  <a:srgbClr val="002060"/>
                </a:solidFill>
                <a:ea typeface="华文新魏" panose="02010800040101010101" pitchFamily="2" charset="-122"/>
              </a:rPr>
              <a:t>依赖关系用带箭头的虚线表示，有多种表现形式，例如绑定(</a:t>
            </a:r>
            <a:r>
              <a:rPr lang="en-US" altLang="zh-CN" sz="1800" b="1" dirty="0">
                <a:solidFill>
                  <a:srgbClr val="002060"/>
                </a:solidFill>
                <a:ea typeface="华文新魏" panose="02010800040101010101" pitchFamily="2" charset="-122"/>
              </a:rPr>
              <a:t>bind</a:t>
            </a:r>
            <a:r>
              <a:rPr lang="zh-CN" altLang="en-US" sz="1800" b="1" dirty="0">
                <a:solidFill>
                  <a:srgbClr val="002060"/>
                </a:solidFill>
                <a:ea typeface="华文新魏" panose="02010800040101010101" pitchFamily="2" charset="-122"/>
              </a:rPr>
              <a:t>)、友元(</a:t>
            </a:r>
            <a:r>
              <a:rPr lang="en-US" altLang="zh-CN" sz="1800" b="1" dirty="0">
                <a:solidFill>
                  <a:srgbClr val="002060"/>
                </a:solidFill>
                <a:ea typeface="华文新魏" panose="02010800040101010101" pitchFamily="2" charset="-122"/>
              </a:rPr>
              <a:t>friend</a:t>
            </a:r>
            <a:r>
              <a:rPr lang="zh-CN" altLang="en-US" sz="1800" b="1" dirty="0">
                <a:solidFill>
                  <a:srgbClr val="002060"/>
                </a:solidFill>
                <a:ea typeface="华文新魏" panose="02010800040101010101" pitchFamily="2" charset="-122"/>
              </a:rPr>
              <a:t>)等。</a:t>
            </a:r>
            <a:endParaRPr lang="ja-JP" altLang="en-US" sz="1800" b="1" dirty="0">
              <a:solidFill>
                <a:srgbClr val="002060"/>
              </a:solidFill>
              <a:ea typeface="华文新魏" panose="02010800040101010101" pitchFamily="2" charset="-122"/>
            </a:endParaRPr>
          </a:p>
          <a:p>
            <a:pPr lvl="2">
              <a:spcBef>
                <a:spcPts val="600"/>
              </a:spcBef>
              <a:buSzTx/>
              <a:buFont typeface="Wingdings" panose="05000000000000000000" pitchFamily="2" charset="2"/>
              <a:buChar char="Ø"/>
            </a:pPr>
            <a:endParaRPr lang="zh-CN" altLang="en-US" sz="2000" b="1" dirty="0">
              <a:solidFill>
                <a:srgbClr val="002060"/>
              </a:solidFill>
              <a:ea typeface="华文新魏" panose="02010800040101010101" pitchFamily="2" charset="-122"/>
            </a:endParaRPr>
          </a:p>
        </p:txBody>
      </p:sp>
      <p:sp>
        <p:nvSpPr>
          <p:cNvPr id="5" name="Text Box 58"/>
          <p:cNvSpPr txBox="1">
            <a:spLocks noChangeArrowheads="1"/>
          </p:cNvSpPr>
          <p:nvPr/>
        </p:nvSpPr>
        <p:spPr bwMode="auto">
          <a:xfrm>
            <a:off x="2987824" y="3884190"/>
            <a:ext cx="1795893" cy="1015663"/>
          </a:xfrm>
          <a:prstGeom prst="rect">
            <a:avLst/>
          </a:prstGeom>
          <a:solidFill>
            <a:srgbClr val="FFFFF0"/>
          </a:solidFill>
          <a:ln>
            <a:noFill/>
          </a:ln>
          <a:extLst>
            <a:ext uri="{91240B29-F687-4F45-9708-019B960494DF}">
              <a14:hiddenLine xmlns:a14="http://schemas.microsoft.com/office/drawing/2010/main" w="9525" algn="ctr">
                <a:solidFill>
                  <a:srgbClr val="000000"/>
                </a:solidFill>
                <a:miter lim="800000"/>
                <a:headEnd/>
                <a:tailEnd type="none" w="lg" len="lg"/>
              </a14:hiddenLine>
            </a:ext>
          </a:extLst>
        </p:spPr>
        <p:txBody>
          <a:bodyPr wrap="square">
            <a:spAutoFit/>
          </a:bodyPr>
          <a:lstStyle>
            <a:lvl1pPr eaLnBrk="0" hangingPunct="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Ø"/>
              <a:defRPr kumimoji="1" sz="1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zh-CN" altLang="en-US" sz="1200" i="0" dirty="0">
                <a:solidFill>
                  <a:srgbClr val="000000"/>
                </a:solidFill>
                <a:latin typeface="华文新魏" panose="02010800040101010101" pitchFamily="2" charset="-122"/>
                <a:ea typeface="华文新魏" panose="02010800040101010101" pitchFamily="2" charset="-122"/>
              </a:rPr>
              <a:t>模板类</a:t>
            </a:r>
            <a:r>
              <a:rPr lang="en-US" altLang="zh-CN" sz="1200" i="0" dirty="0">
                <a:solidFill>
                  <a:srgbClr val="000000"/>
                </a:solidFill>
                <a:latin typeface="华文新魏" panose="02010800040101010101" pitchFamily="2" charset="-122"/>
                <a:ea typeface="华文新魏" panose="02010800040101010101" pitchFamily="2" charset="-122"/>
              </a:rPr>
              <a:t>Stack&lt;T&gt;</a:t>
            </a:r>
            <a:r>
              <a:rPr lang="zh-CN" altLang="en-US" sz="1200" i="0" dirty="0">
                <a:solidFill>
                  <a:srgbClr val="000000"/>
                </a:solidFill>
                <a:latin typeface="华文新魏" panose="02010800040101010101" pitchFamily="2" charset="-122"/>
                <a:ea typeface="华文新魏" panose="02010800040101010101" pitchFamily="2" charset="-122"/>
              </a:rPr>
              <a:t>定义了栈相关的操作；</a:t>
            </a:r>
            <a:r>
              <a:rPr lang="en-US" altLang="zh-CN" sz="1200" i="0" dirty="0" err="1">
                <a:solidFill>
                  <a:srgbClr val="000000"/>
                </a:solidFill>
                <a:latin typeface="华文新魏" panose="02010800040101010101" pitchFamily="2" charset="-122"/>
                <a:ea typeface="华文新魏" panose="02010800040101010101" pitchFamily="2" charset="-122"/>
              </a:rPr>
              <a:t>IntStack</a:t>
            </a:r>
            <a:r>
              <a:rPr lang="zh-CN" altLang="en-US" sz="1200" i="0" dirty="0">
                <a:solidFill>
                  <a:srgbClr val="000000"/>
                </a:solidFill>
                <a:latin typeface="华文新魏" panose="02010800040101010101" pitchFamily="2" charset="-122"/>
                <a:ea typeface="华文新魏" panose="02010800040101010101" pitchFamily="2" charset="-122"/>
              </a:rPr>
              <a:t>将参数</a:t>
            </a:r>
            <a:r>
              <a:rPr lang="en-US" altLang="zh-CN" sz="1200" i="0" dirty="0">
                <a:solidFill>
                  <a:srgbClr val="000000"/>
                </a:solidFill>
                <a:latin typeface="华文新魏" panose="02010800040101010101" pitchFamily="2" charset="-122"/>
                <a:ea typeface="华文新魏" panose="02010800040101010101" pitchFamily="2" charset="-122"/>
              </a:rPr>
              <a:t>T</a:t>
            </a:r>
            <a:r>
              <a:rPr lang="zh-CN" altLang="en-US" sz="1200" i="0" dirty="0">
                <a:solidFill>
                  <a:srgbClr val="000000"/>
                </a:solidFill>
                <a:latin typeface="华文新魏" panose="02010800040101010101" pitchFamily="2" charset="-122"/>
                <a:ea typeface="华文新魏" panose="02010800040101010101" pitchFamily="2" charset="-122"/>
              </a:rPr>
              <a:t>与实际类型</a:t>
            </a:r>
            <a:r>
              <a:rPr lang="en-US" altLang="zh-CN" sz="1200" i="0" dirty="0" err="1">
                <a:solidFill>
                  <a:srgbClr val="000000"/>
                </a:solidFill>
                <a:latin typeface="华文新魏" panose="02010800040101010101" pitchFamily="2" charset="-122"/>
                <a:ea typeface="华文新魏" panose="02010800040101010101" pitchFamily="2" charset="-122"/>
              </a:rPr>
              <a:t>int</a:t>
            </a:r>
            <a:r>
              <a:rPr lang="zh-CN" altLang="zh-CN" sz="1200" i="0" dirty="0">
                <a:solidFill>
                  <a:srgbClr val="000000"/>
                </a:solidFill>
                <a:latin typeface="华文新魏" panose="02010800040101010101" pitchFamily="2" charset="-122"/>
                <a:ea typeface="华文新魏" panose="02010800040101010101" pitchFamily="2" charset="-122"/>
              </a:rPr>
              <a:t>绑定</a:t>
            </a:r>
            <a:r>
              <a:rPr lang="zh-CN" altLang="en-US" sz="1200" i="0" dirty="0">
                <a:solidFill>
                  <a:srgbClr val="000000"/>
                </a:solidFill>
                <a:latin typeface="华文新魏" panose="02010800040101010101" pitchFamily="2" charset="-122"/>
                <a:ea typeface="华文新魏" panose="02010800040101010101" pitchFamily="2" charset="-122"/>
              </a:rPr>
              <a:t>，使得所有操作都针对</a:t>
            </a:r>
            <a:r>
              <a:rPr lang="en-US" altLang="zh-CN" sz="1200" i="0" dirty="0" err="1">
                <a:solidFill>
                  <a:srgbClr val="000000"/>
                </a:solidFill>
                <a:latin typeface="华文新魏" panose="02010800040101010101" pitchFamily="2" charset="-122"/>
                <a:ea typeface="华文新魏" panose="02010800040101010101" pitchFamily="2" charset="-122"/>
              </a:rPr>
              <a:t>int</a:t>
            </a:r>
            <a:r>
              <a:rPr lang="zh-CN" altLang="en-US" sz="1200" i="0" dirty="0">
                <a:solidFill>
                  <a:srgbClr val="000000"/>
                </a:solidFill>
                <a:latin typeface="华文新魏" panose="02010800040101010101" pitchFamily="2" charset="-122"/>
                <a:ea typeface="华文新魏" panose="02010800040101010101" pitchFamily="2" charset="-122"/>
              </a:rPr>
              <a:t>类型的数据</a:t>
            </a:r>
          </a:p>
        </p:txBody>
      </p:sp>
      <p:pic>
        <p:nvPicPr>
          <p:cNvPr id="6" name="Picture 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83" y="3579862"/>
            <a:ext cx="2812313" cy="15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Text Box 60"/>
          <p:cNvSpPr txBox="1">
            <a:spLocks noChangeArrowheads="1"/>
          </p:cNvSpPr>
          <p:nvPr/>
        </p:nvSpPr>
        <p:spPr bwMode="auto">
          <a:xfrm>
            <a:off x="6897010" y="3761516"/>
            <a:ext cx="1787089" cy="1200329"/>
          </a:xfrm>
          <a:prstGeom prst="rect">
            <a:avLst/>
          </a:prstGeom>
          <a:solidFill>
            <a:srgbClr val="FFFFF0"/>
          </a:solidFill>
          <a:ln>
            <a:noFill/>
          </a:ln>
          <a:extLst>
            <a:ext uri="{91240B29-F687-4F45-9708-019B960494DF}">
              <a14:hiddenLine xmlns:a14="http://schemas.microsoft.com/office/drawing/2010/main" w="9525" algn="ctr">
                <a:solidFill>
                  <a:srgbClr val="000000"/>
                </a:solidFill>
                <a:miter lim="800000"/>
                <a:headEnd/>
                <a:tailEnd type="none" w="lg" len="lg"/>
              </a14:hiddenLine>
            </a:ext>
          </a:extLst>
        </p:spPr>
        <p:txBody>
          <a:bodyPr wrap="square">
            <a:spAutoFit/>
          </a:bodyPr>
          <a:lstStyle>
            <a:lvl1pPr eaLnBrk="0" hangingPunct="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42950" indent="-285750" eaLnBrk="0" hangingPunct="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Times New Roman" panose="02020603050405020304" pitchFamily="18" charset="0"/>
              <a:defRPr kumimoji="1" sz="1600" b="1">
                <a:solidFill>
                  <a:srgbClr val="000066"/>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Ø"/>
              <a:defRPr kumimoji="1" sz="14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zh-CN" altLang="en-US" sz="1200" i="0" dirty="0">
                <a:solidFill>
                  <a:srgbClr val="000000"/>
                </a:solidFill>
                <a:latin typeface="华文新魏" panose="02010800040101010101" pitchFamily="2" charset="-122"/>
                <a:ea typeface="华文新魏" panose="02010800040101010101" pitchFamily="2" charset="-122"/>
              </a:rPr>
              <a:t>类</a:t>
            </a:r>
            <a:r>
              <a:rPr lang="en-US" altLang="zh-CN" sz="1200" i="0" dirty="0">
                <a:solidFill>
                  <a:srgbClr val="000000"/>
                </a:solidFill>
                <a:latin typeface="华文新魏" panose="02010800040101010101" pitchFamily="2" charset="-122"/>
                <a:ea typeface="华文新魏" panose="02010800040101010101" pitchFamily="2" charset="-122"/>
              </a:rPr>
              <a:t>Memento</a:t>
            </a:r>
            <a:r>
              <a:rPr lang="zh-CN" altLang="en-US" sz="1200" i="0" dirty="0">
                <a:solidFill>
                  <a:srgbClr val="000000"/>
                </a:solidFill>
                <a:latin typeface="华文新魏" panose="02010800040101010101" pitchFamily="2" charset="-122"/>
                <a:ea typeface="华文新魏" panose="02010800040101010101" pitchFamily="2" charset="-122"/>
              </a:rPr>
              <a:t>和类</a:t>
            </a:r>
            <a:r>
              <a:rPr lang="en-US" altLang="zh-CN" sz="1200" i="0" dirty="0">
                <a:solidFill>
                  <a:srgbClr val="000000"/>
                </a:solidFill>
                <a:latin typeface="华文新魏" panose="02010800040101010101" pitchFamily="2" charset="-122"/>
                <a:ea typeface="华文新魏" panose="02010800040101010101" pitchFamily="2" charset="-122"/>
              </a:rPr>
              <a:t>Originator</a:t>
            </a:r>
            <a:r>
              <a:rPr lang="zh-CN" altLang="en-US" sz="1200" i="0" dirty="0">
                <a:solidFill>
                  <a:srgbClr val="000000"/>
                </a:solidFill>
                <a:latin typeface="华文新魏" panose="02010800040101010101" pitchFamily="2" charset="-122"/>
                <a:ea typeface="华文新魏" panose="02010800040101010101" pitchFamily="2" charset="-122"/>
              </a:rPr>
              <a:t>建立了友元依赖关系，以便</a:t>
            </a:r>
            <a:r>
              <a:rPr lang="en-US" altLang="zh-CN" sz="1200" i="0" dirty="0">
                <a:solidFill>
                  <a:srgbClr val="000000"/>
                </a:solidFill>
                <a:latin typeface="华文新魏" panose="02010800040101010101" pitchFamily="2" charset="-122"/>
                <a:ea typeface="华文新魏" panose="02010800040101010101" pitchFamily="2" charset="-122"/>
              </a:rPr>
              <a:t>Originator</a:t>
            </a:r>
            <a:r>
              <a:rPr lang="zh-CN" altLang="en-US" sz="1200" i="0" dirty="0">
                <a:solidFill>
                  <a:srgbClr val="000000"/>
                </a:solidFill>
                <a:latin typeface="华文新魏" panose="02010800040101010101" pitchFamily="2" charset="-122"/>
                <a:ea typeface="华文新魏" panose="02010800040101010101" pitchFamily="2" charset="-122"/>
              </a:rPr>
              <a:t>使用</a:t>
            </a:r>
            <a:r>
              <a:rPr lang="en-US" altLang="zh-CN" sz="1200" i="0" dirty="0">
                <a:solidFill>
                  <a:srgbClr val="000000"/>
                </a:solidFill>
                <a:latin typeface="华文新魏" panose="02010800040101010101" pitchFamily="2" charset="-122"/>
                <a:ea typeface="华文新魏" panose="02010800040101010101" pitchFamily="2" charset="-122"/>
              </a:rPr>
              <a:t>Memento</a:t>
            </a:r>
            <a:r>
              <a:rPr lang="zh-CN" altLang="en-US" sz="1200" i="0" dirty="0">
                <a:solidFill>
                  <a:srgbClr val="000000"/>
                </a:solidFill>
                <a:latin typeface="华文新魏" panose="02010800040101010101" pitchFamily="2" charset="-122"/>
                <a:ea typeface="华文新魏" panose="02010800040101010101" pitchFamily="2" charset="-122"/>
              </a:rPr>
              <a:t>的私有变量</a:t>
            </a:r>
            <a:r>
              <a:rPr lang="en-US" altLang="zh-CN" sz="1200" i="0" dirty="0">
                <a:solidFill>
                  <a:srgbClr val="000000"/>
                </a:solidFill>
                <a:latin typeface="华文新魏" panose="02010800040101010101" pitchFamily="2" charset="-122"/>
                <a:ea typeface="华文新魏" panose="02010800040101010101" pitchFamily="2" charset="-122"/>
              </a:rPr>
              <a:t>state</a:t>
            </a:r>
            <a:endParaRPr lang="zh-CN" altLang="en-US" sz="1200" i="0" dirty="0">
              <a:solidFill>
                <a:srgbClr val="000000"/>
              </a:solidFill>
              <a:latin typeface="华文新魏" panose="02010800040101010101" pitchFamily="2" charset="-122"/>
              <a:ea typeface="华文新魏" panose="02010800040101010101" pitchFamily="2" charset="-122"/>
            </a:endParaRPr>
          </a:p>
        </p:txBody>
      </p:sp>
      <p:pic>
        <p:nvPicPr>
          <p:cNvPr id="9" name="Picture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5516" y="3853849"/>
            <a:ext cx="1879350" cy="1015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842714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94954" y="573020"/>
            <a:ext cx="7237486" cy="683772"/>
          </a:xfrm>
        </p:spPr>
        <p:txBody>
          <a:bodyPr/>
          <a:lstStyle/>
          <a:p>
            <a:pPr algn="ctr"/>
            <a:r>
              <a:rPr lang="en-US" altLang="zh-CN" sz="3200" b="1" dirty="0"/>
              <a:t>UML</a:t>
            </a:r>
            <a:r>
              <a:rPr lang="zh-CN" altLang="en-US" sz="3200" b="1" dirty="0"/>
              <a:t>主要的图</a:t>
            </a:r>
            <a:endParaRPr lang="zh-CN" altLang="en-US" sz="3200" dirty="0"/>
          </a:p>
        </p:txBody>
      </p:sp>
      <p:sp>
        <p:nvSpPr>
          <p:cNvPr id="8" name="Rectangle 3"/>
          <p:cNvSpPr txBox="1">
            <a:spLocks noChangeArrowheads="1"/>
          </p:cNvSpPr>
          <p:nvPr/>
        </p:nvSpPr>
        <p:spPr bwMode="auto">
          <a:xfrm>
            <a:off x="809240" y="1329612"/>
            <a:ext cx="8208912" cy="2052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Clr>
                <a:srgbClr val="FF0000"/>
              </a:buClr>
              <a:buSzTx/>
              <a:buFont typeface="Wingdings" panose="05000000000000000000" pitchFamily="2" charset="2"/>
              <a:buChar char="p"/>
            </a:pPr>
            <a:r>
              <a:rPr lang="en-US" altLang="zh-CN" sz="2400" b="1" dirty="0">
                <a:solidFill>
                  <a:srgbClr val="000000"/>
                </a:solidFill>
                <a:latin typeface="Verdana" panose="020B0604030504040204" pitchFamily="34" charset="0"/>
              </a:rPr>
              <a:t>2. </a:t>
            </a:r>
            <a:r>
              <a:rPr lang="zh-CN" altLang="en-US" sz="2400" b="1" dirty="0">
                <a:solidFill>
                  <a:srgbClr val="000000"/>
                </a:solidFill>
                <a:latin typeface="Verdana" panose="020B0604030504040204" pitchFamily="34" charset="0"/>
              </a:rPr>
              <a:t>类图和对象图</a:t>
            </a:r>
            <a:endParaRPr lang="en-US" altLang="zh-CN" sz="2400" b="1" dirty="0">
              <a:solidFill>
                <a:srgbClr val="000000"/>
              </a:solidFill>
              <a:latin typeface="Verdana" panose="020B0604030504040204" pitchFamily="34" charset="0"/>
            </a:endParaRPr>
          </a:p>
          <a:p>
            <a:pPr lvl="1">
              <a:spcBef>
                <a:spcPts val="600"/>
              </a:spcBef>
              <a:buSzTx/>
              <a:buFont typeface="Wingdings" panose="05000000000000000000" pitchFamily="2" charset="2"/>
              <a:buChar char="Ø"/>
            </a:pPr>
            <a:r>
              <a:rPr lang="zh-CN" altLang="en-US" sz="2000" b="1" dirty="0">
                <a:ea typeface="华文新魏" panose="02010800040101010101" pitchFamily="2" charset="-122"/>
              </a:rPr>
              <a:t>类间关系</a:t>
            </a:r>
            <a:endParaRPr lang="en-US" altLang="zh-CN" sz="2000" b="1" dirty="0">
              <a:ea typeface="华文新魏" panose="02010800040101010101" pitchFamily="2" charset="-122"/>
            </a:endParaRPr>
          </a:p>
          <a:p>
            <a:pPr lvl="2">
              <a:spcBef>
                <a:spcPts val="600"/>
              </a:spcBef>
              <a:buSzTx/>
              <a:buFont typeface="Wingdings" panose="05000000000000000000" pitchFamily="2" charset="2"/>
              <a:buChar char="Ø"/>
            </a:pPr>
            <a:r>
              <a:rPr lang="zh-CN" altLang="en-US" sz="1800" b="1" dirty="0">
                <a:solidFill>
                  <a:srgbClr val="FF0000"/>
                </a:solidFill>
                <a:ea typeface="华文新魏" panose="02010800040101010101" pitchFamily="2" charset="-122"/>
              </a:rPr>
              <a:t>泛化关系：</a:t>
            </a:r>
            <a:r>
              <a:rPr lang="zh-CN" altLang="en-US" sz="1800" b="1" dirty="0">
                <a:solidFill>
                  <a:srgbClr val="002060"/>
                </a:solidFill>
                <a:ea typeface="华文新魏" panose="02010800040101010101" pitchFamily="2" charset="-122"/>
              </a:rPr>
              <a:t>泛化关系也称为继承关系，这种关系意味着一个元素是另一个元素的特例。</a:t>
            </a:r>
            <a:endParaRPr lang="en-US" altLang="zh-CN" sz="1800" b="1" dirty="0">
              <a:solidFill>
                <a:srgbClr val="002060"/>
              </a:solidFill>
              <a:ea typeface="华文新魏" panose="02010800040101010101" pitchFamily="2" charset="-122"/>
            </a:endParaRPr>
          </a:p>
          <a:p>
            <a:pPr lvl="2">
              <a:spcBef>
                <a:spcPts val="600"/>
              </a:spcBef>
              <a:buSzTx/>
              <a:buFont typeface="Wingdings" panose="05000000000000000000" pitchFamily="2" charset="2"/>
              <a:buChar char="Ø"/>
            </a:pPr>
            <a:r>
              <a:rPr lang="zh-CN" altLang="en-US" sz="1800" b="1" dirty="0">
                <a:solidFill>
                  <a:srgbClr val="002060"/>
                </a:solidFill>
                <a:ea typeface="华文新魏" panose="02010800040101010101" pitchFamily="2" charset="-122"/>
              </a:rPr>
              <a:t>泛化关系用一条带空心三角箭头的实线表示，它从特殊性事物的模型元素指向一般性事物的模型元素。</a:t>
            </a:r>
          </a:p>
        </p:txBody>
      </p:sp>
      <p:pic>
        <p:nvPicPr>
          <p:cNvPr id="5" name="Picture 3" descr="C:\Documents and Settings\TangShan\桌面\image_3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3467824"/>
            <a:ext cx="3999640" cy="151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47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94954" y="573020"/>
            <a:ext cx="7237486" cy="683772"/>
          </a:xfrm>
        </p:spPr>
        <p:txBody>
          <a:bodyPr/>
          <a:lstStyle/>
          <a:p>
            <a:pPr algn="ctr"/>
            <a:r>
              <a:rPr lang="en-US" altLang="zh-CN" sz="3200" b="1" dirty="0"/>
              <a:t>UML</a:t>
            </a:r>
            <a:r>
              <a:rPr lang="zh-CN" altLang="en-US" sz="3200" b="1" dirty="0"/>
              <a:t>主要的图</a:t>
            </a:r>
            <a:endParaRPr lang="zh-CN" altLang="en-US" sz="3200" dirty="0"/>
          </a:p>
        </p:txBody>
      </p:sp>
      <p:sp>
        <p:nvSpPr>
          <p:cNvPr id="8" name="Rectangle 3"/>
          <p:cNvSpPr txBox="1">
            <a:spLocks noChangeArrowheads="1"/>
          </p:cNvSpPr>
          <p:nvPr/>
        </p:nvSpPr>
        <p:spPr bwMode="auto">
          <a:xfrm>
            <a:off x="809240" y="1329612"/>
            <a:ext cx="8208912" cy="2052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Clr>
                <a:srgbClr val="FF0000"/>
              </a:buClr>
              <a:buSzTx/>
              <a:buFont typeface="Wingdings" panose="05000000000000000000" pitchFamily="2" charset="2"/>
              <a:buChar char="p"/>
            </a:pPr>
            <a:r>
              <a:rPr lang="en-US" altLang="zh-CN" sz="2400" b="1" dirty="0">
                <a:solidFill>
                  <a:srgbClr val="000000"/>
                </a:solidFill>
                <a:latin typeface="Verdana" panose="020B0604030504040204" pitchFamily="34" charset="0"/>
              </a:rPr>
              <a:t>2. </a:t>
            </a:r>
            <a:r>
              <a:rPr lang="zh-CN" altLang="en-US" sz="2400" b="1" dirty="0">
                <a:solidFill>
                  <a:srgbClr val="000000"/>
                </a:solidFill>
                <a:latin typeface="Verdana" panose="020B0604030504040204" pitchFamily="34" charset="0"/>
              </a:rPr>
              <a:t>类图和对象图</a:t>
            </a:r>
            <a:endParaRPr lang="en-US" altLang="zh-CN" sz="2400" b="1" dirty="0">
              <a:solidFill>
                <a:srgbClr val="000000"/>
              </a:solidFill>
              <a:latin typeface="Verdana" panose="020B0604030504040204" pitchFamily="34" charset="0"/>
            </a:endParaRPr>
          </a:p>
          <a:p>
            <a:pPr lvl="1">
              <a:spcBef>
                <a:spcPts val="600"/>
              </a:spcBef>
              <a:buSzTx/>
              <a:buFont typeface="Wingdings" panose="05000000000000000000" pitchFamily="2" charset="2"/>
              <a:buChar char="Ø"/>
            </a:pPr>
            <a:r>
              <a:rPr lang="zh-CN" altLang="en-US" sz="2000" b="1" dirty="0">
                <a:ea typeface="华文新魏" panose="02010800040101010101" pitchFamily="2" charset="-122"/>
              </a:rPr>
              <a:t>类间关系</a:t>
            </a:r>
            <a:endParaRPr lang="en-US" altLang="zh-CN" sz="2000" b="1" dirty="0">
              <a:ea typeface="华文新魏" panose="02010800040101010101" pitchFamily="2" charset="-122"/>
            </a:endParaRPr>
          </a:p>
          <a:p>
            <a:pPr lvl="2">
              <a:spcBef>
                <a:spcPts val="600"/>
              </a:spcBef>
              <a:buSzTx/>
              <a:buFont typeface="Wingdings" panose="05000000000000000000" pitchFamily="2" charset="2"/>
              <a:buChar char="Ø"/>
            </a:pPr>
            <a:r>
              <a:rPr lang="zh-CN" altLang="en-US" sz="1800" b="1" dirty="0">
                <a:solidFill>
                  <a:srgbClr val="FF0000"/>
                </a:solidFill>
                <a:ea typeface="华文新魏" panose="02010800040101010101" pitchFamily="2" charset="-122"/>
              </a:rPr>
              <a:t>实现关系：</a:t>
            </a:r>
            <a:r>
              <a:rPr lang="zh-CN" altLang="en-US" sz="1800" b="1" dirty="0">
                <a:solidFill>
                  <a:srgbClr val="002060"/>
                </a:solidFill>
                <a:ea typeface="华文新魏" panose="02010800040101010101" pitchFamily="2" charset="-122"/>
              </a:rPr>
              <a:t>描述一个元素实现另一个元素。通常在接口和实现它们的类或构件之间用到实现关系。</a:t>
            </a:r>
            <a:endParaRPr lang="en-US" altLang="zh-CN" sz="1800" b="1" dirty="0">
              <a:solidFill>
                <a:srgbClr val="002060"/>
              </a:solidFill>
              <a:ea typeface="华文新魏" panose="02010800040101010101" pitchFamily="2" charset="-122"/>
            </a:endParaRPr>
          </a:p>
          <a:p>
            <a:pPr lvl="2">
              <a:spcBef>
                <a:spcPts val="600"/>
              </a:spcBef>
              <a:buSzTx/>
              <a:buFont typeface="Wingdings" panose="05000000000000000000" pitchFamily="2" charset="2"/>
              <a:buChar char="Ø"/>
            </a:pPr>
            <a:r>
              <a:rPr lang="zh-CN" altLang="en-US" sz="1800" b="1" dirty="0">
                <a:solidFill>
                  <a:srgbClr val="002060"/>
                </a:solidFill>
                <a:ea typeface="华文新魏" panose="02010800040101010101" pitchFamily="2" charset="-122"/>
              </a:rPr>
              <a:t>实现关系用一条带空心三角箭头的虚线表示，它从源模型元素指向目标模型元素。</a:t>
            </a:r>
          </a:p>
        </p:txBody>
      </p:sp>
      <p:pic>
        <p:nvPicPr>
          <p:cNvPr id="7" name="Picture 3" descr="C:\Documents and Settings\TangShan\桌面\2002_11_3_10_41_15_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1" y="3494504"/>
            <a:ext cx="5218877" cy="1525518"/>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622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1907705" y="672699"/>
            <a:ext cx="6342369" cy="440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spcBef>
                <a:spcPts val="1200"/>
              </a:spcBef>
              <a:buSzTx/>
              <a:buNone/>
            </a:pPr>
            <a:r>
              <a:rPr lang="en-US" altLang="zh-CN" b="1" dirty="0">
                <a:solidFill>
                  <a:srgbClr val="002060"/>
                </a:solidFill>
                <a:ea typeface="华文新魏" panose="02010800040101010101" pitchFamily="2" charset="-122"/>
              </a:rPr>
              <a:t>ATM</a:t>
            </a:r>
            <a:r>
              <a:rPr lang="zh-CN" altLang="en-US" b="1" dirty="0">
                <a:solidFill>
                  <a:srgbClr val="002060"/>
                </a:solidFill>
                <a:ea typeface="华文新魏" panose="02010800040101010101" pitchFamily="2" charset="-122"/>
              </a:rPr>
              <a:t>系统取款用例的类图</a:t>
            </a:r>
            <a:endParaRPr lang="en-US" altLang="zh-CN" b="1" dirty="0">
              <a:solidFill>
                <a:srgbClr val="002060"/>
              </a:solidFill>
              <a:ea typeface="华文新魏" panose="02010800040101010101" pitchFamily="2" charset="-122"/>
            </a:endParaRP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635645"/>
            <a:ext cx="6482052" cy="2767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3742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94954" y="573020"/>
            <a:ext cx="7237486" cy="683772"/>
          </a:xfrm>
        </p:spPr>
        <p:txBody>
          <a:bodyPr/>
          <a:lstStyle/>
          <a:p>
            <a:pPr algn="ctr"/>
            <a:r>
              <a:rPr lang="en-US" altLang="zh-CN" sz="3200" b="1" dirty="0"/>
              <a:t>UML</a:t>
            </a:r>
            <a:r>
              <a:rPr lang="zh-CN" altLang="en-US" sz="3200" b="1" dirty="0"/>
              <a:t>主要的图</a:t>
            </a:r>
            <a:endParaRPr lang="zh-CN" altLang="en-US" sz="3200" dirty="0"/>
          </a:p>
        </p:txBody>
      </p:sp>
      <p:sp>
        <p:nvSpPr>
          <p:cNvPr id="8" name="Rectangle 3"/>
          <p:cNvSpPr txBox="1">
            <a:spLocks noChangeArrowheads="1"/>
          </p:cNvSpPr>
          <p:nvPr/>
        </p:nvSpPr>
        <p:spPr bwMode="auto">
          <a:xfrm>
            <a:off x="809242" y="1384056"/>
            <a:ext cx="8083239" cy="367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Clr>
                <a:srgbClr val="FF0000"/>
              </a:buClr>
              <a:buSzTx/>
              <a:buFont typeface="Wingdings" panose="05000000000000000000" pitchFamily="2" charset="2"/>
              <a:buChar char="p"/>
            </a:pPr>
            <a:r>
              <a:rPr lang="en-US" altLang="zh-CN" sz="2000" b="1" dirty="0">
                <a:solidFill>
                  <a:srgbClr val="000000"/>
                </a:solidFill>
                <a:latin typeface="Verdana" panose="020B0604030504040204" pitchFamily="34" charset="0"/>
              </a:rPr>
              <a:t>3. </a:t>
            </a:r>
            <a:r>
              <a:rPr lang="zh-CN" altLang="en-US" sz="2000" b="1" dirty="0">
                <a:solidFill>
                  <a:srgbClr val="000000"/>
                </a:solidFill>
                <a:latin typeface="Verdana" panose="020B0604030504040204" pitchFamily="34" charset="0"/>
              </a:rPr>
              <a:t>顺序图和协作图（通信图）</a:t>
            </a:r>
            <a:endParaRPr lang="en-US" altLang="zh-CN" sz="2000" b="1" dirty="0">
              <a:solidFill>
                <a:srgbClr val="000000"/>
              </a:solidFill>
              <a:latin typeface="Verdana" panose="020B0604030504040204" pitchFamily="34" charset="0"/>
            </a:endParaRPr>
          </a:p>
          <a:p>
            <a:pPr lvl="1">
              <a:spcBef>
                <a:spcPts val="600"/>
              </a:spcBef>
              <a:buSzTx/>
              <a:buFont typeface="Wingdings" panose="05000000000000000000" pitchFamily="2" charset="2"/>
              <a:buChar char="Ø"/>
            </a:pPr>
            <a:r>
              <a:rPr lang="zh-CN" altLang="en-US" sz="1800" b="1" dirty="0">
                <a:ea typeface="华文新魏" panose="02010800040101010101" pitchFamily="2" charset="-122"/>
              </a:rPr>
              <a:t>顺序图（</a:t>
            </a:r>
            <a:r>
              <a:rPr lang="en-US" altLang="zh-CN" sz="1800" b="1" dirty="0">
                <a:ea typeface="华文新魏" panose="02010800040101010101" pitchFamily="2" charset="-122"/>
              </a:rPr>
              <a:t>Sequence Diagram</a:t>
            </a:r>
            <a:r>
              <a:rPr lang="zh-CN" altLang="en-US" sz="1800" b="1" dirty="0">
                <a:ea typeface="华文新魏" panose="02010800040101010101" pitchFamily="2" charset="-122"/>
              </a:rPr>
              <a:t>）</a:t>
            </a:r>
            <a:endParaRPr lang="en-US" altLang="zh-CN" sz="1800" b="1" dirty="0">
              <a:ea typeface="华文新魏" panose="02010800040101010101" pitchFamily="2" charset="-122"/>
            </a:endParaRPr>
          </a:p>
          <a:p>
            <a:pPr lvl="2">
              <a:spcBef>
                <a:spcPts val="600"/>
              </a:spcBef>
              <a:buSzTx/>
              <a:buFont typeface="Wingdings" panose="05000000000000000000" pitchFamily="2" charset="2"/>
              <a:buChar char="Ø"/>
            </a:pPr>
            <a:r>
              <a:rPr lang="zh-CN" altLang="en-US" sz="1400" b="1" dirty="0">
                <a:solidFill>
                  <a:srgbClr val="002060"/>
                </a:solidFill>
                <a:ea typeface="华文新魏" panose="02010800040101010101" pitchFamily="2" charset="-122"/>
              </a:rPr>
              <a:t>顺序图表示了对象之间传送消息的时间顺序，用来进行一个场景说明，即一个事务的处理过程。</a:t>
            </a:r>
            <a:endParaRPr lang="en-US" altLang="zh-CN" sz="1400" b="1" dirty="0">
              <a:solidFill>
                <a:srgbClr val="002060"/>
              </a:solidFill>
              <a:ea typeface="华文新魏" panose="02010800040101010101" pitchFamily="2" charset="-122"/>
            </a:endParaRPr>
          </a:p>
          <a:p>
            <a:pPr lvl="2">
              <a:spcBef>
                <a:spcPts val="600"/>
              </a:spcBef>
              <a:buSzTx/>
              <a:buFont typeface="Wingdings" panose="05000000000000000000" pitchFamily="2" charset="2"/>
              <a:buChar char="Ø"/>
            </a:pPr>
            <a:r>
              <a:rPr lang="zh-CN" altLang="en-US" sz="1400" b="1" dirty="0">
                <a:solidFill>
                  <a:srgbClr val="002060"/>
                </a:solidFill>
                <a:ea typeface="华文新魏" panose="02010800040101010101" pitchFamily="2" charset="-122"/>
              </a:rPr>
              <a:t>每一个类元角色用一条生命线来表示</a:t>
            </a:r>
            <a:r>
              <a:rPr lang="en-US" altLang="zh-CN" sz="1400" b="1" dirty="0">
                <a:solidFill>
                  <a:srgbClr val="002060"/>
                </a:solidFill>
                <a:ea typeface="华文新魏" panose="02010800040101010101" pitchFamily="2" charset="-122"/>
              </a:rPr>
              <a:t>—</a:t>
            </a:r>
            <a:r>
              <a:rPr lang="zh-CN" altLang="en-US" sz="1400" b="1" dirty="0">
                <a:solidFill>
                  <a:srgbClr val="002060"/>
                </a:solidFill>
                <a:ea typeface="华文新魏" panose="02010800040101010101" pitchFamily="2" charset="-122"/>
              </a:rPr>
              <a:t>即用垂直线代表整个交互过程中对象的生命期，生命线之间的箭头连线代表消息。</a:t>
            </a:r>
            <a:endParaRPr lang="en-US" altLang="zh-CN" sz="1400" b="1" dirty="0">
              <a:solidFill>
                <a:srgbClr val="002060"/>
              </a:solidFill>
              <a:ea typeface="华文新魏" panose="02010800040101010101" pitchFamily="2" charset="-122"/>
            </a:endParaRPr>
          </a:p>
          <a:p>
            <a:pPr lvl="2">
              <a:spcBef>
                <a:spcPts val="600"/>
              </a:spcBef>
              <a:buSzTx/>
              <a:buFont typeface="Wingdings" panose="05000000000000000000" pitchFamily="2" charset="2"/>
              <a:buChar char="Ø"/>
            </a:pPr>
            <a:r>
              <a:rPr lang="zh-CN" altLang="en-US" sz="1400" b="1" dirty="0">
                <a:solidFill>
                  <a:srgbClr val="002060"/>
                </a:solidFill>
                <a:ea typeface="华文新魏" panose="02010800040101010101" pitchFamily="2" charset="-122"/>
              </a:rPr>
              <a:t>顺序图强调时间或顺序。</a:t>
            </a:r>
            <a:endParaRPr lang="en-US" altLang="zh-CN" sz="1400" b="1" dirty="0">
              <a:solidFill>
                <a:srgbClr val="002060"/>
              </a:solidFill>
              <a:ea typeface="华文新魏" panose="02010800040101010101" pitchFamily="2" charset="-122"/>
            </a:endParaRPr>
          </a:p>
          <a:p>
            <a:pPr lvl="1">
              <a:spcBef>
                <a:spcPts val="600"/>
              </a:spcBef>
              <a:buSzTx/>
              <a:buFont typeface="Wingdings" panose="05000000000000000000" pitchFamily="2" charset="2"/>
              <a:buChar char="Ø"/>
            </a:pPr>
            <a:r>
              <a:rPr lang="zh-CN" altLang="en-US" sz="1800" b="1" dirty="0">
                <a:ea typeface="华文新魏" panose="02010800040101010101" pitchFamily="2" charset="-122"/>
              </a:rPr>
              <a:t>协作图（</a:t>
            </a:r>
            <a:r>
              <a:rPr lang="en-US" altLang="zh-CN" sz="1800" b="1" dirty="0">
                <a:ea typeface="华文新魏" panose="02010800040101010101" pitchFamily="2" charset="-122"/>
              </a:rPr>
              <a:t> Collaboration Diagram </a:t>
            </a:r>
            <a:r>
              <a:rPr lang="zh-CN" altLang="en-US" sz="1800" b="1" dirty="0">
                <a:ea typeface="华文新魏" panose="02010800040101010101" pitchFamily="2" charset="-122"/>
              </a:rPr>
              <a:t>）</a:t>
            </a:r>
            <a:endParaRPr lang="en-US" altLang="zh-CN" sz="1800" b="1" dirty="0">
              <a:ea typeface="华文新魏" panose="02010800040101010101" pitchFamily="2" charset="-122"/>
            </a:endParaRPr>
          </a:p>
          <a:p>
            <a:pPr lvl="2">
              <a:spcBef>
                <a:spcPts val="600"/>
              </a:spcBef>
              <a:buSzTx/>
              <a:buFont typeface="Wingdings" panose="05000000000000000000" pitchFamily="2" charset="2"/>
              <a:buChar char="Ø"/>
            </a:pPr>
            <a:r>
              <a:rPr lang="ja-JP" altLang="en-US" sz="1400" b="1" dirty="0">
                <a:solidFill>
                  <a:srgbClr val="002060"/>
                </a:solidFill>
                <a:ea typeface="华文新魏" panose="02010800040101010101" pitchFamily="2" charset="-122"/>
              </a:rPr>
              <a:t>协作图是一种交互图，</a:t>
            </a:r>
            <a:r>
              <a:rPr lang="zh-CN" altLang="zh-CN" sz="1400" b="1" dirty="0">
                <a:solidFill>
                  <a:srgbClr val="002060"/>
                </a:solidFill>
                <a:ea typeface="华文新魏" panose="02010800040101010101" pitchFamily="2" charset="-122"/>
              </a:rPr>
              <a:t>主要描述协作对象间的交互和链接</a:t>
            </a:r>
            <a:r>
              <a:rPr lang="zh-CN" altLang="en-US" sz="1400" b="1" dirty="0">
                <a:solidFill>
                  <a:srgbClr val="002060"/>
                </a:solidFill>
                <a:ea typeface="华文新魏" panose="02010800040101010101" pitchFamily="2" charset="-122"/>
              </a:rPr>
              <a:t>以及对象间如何发送接收消息，说明系统</a:t>
            </a:r>
            <a:r>
              <a:rPr lang="ja-JP" altLang="en-US" sz="1400" b="1" dirty="0">
                <a:solidFill>
                  <a:srgbClr val="002060"/>
                </a:solidFill>
                <a:ea typeface="华文新魏" panose="02010800040101010101" pitchFamily="2" charset="-122"/>
              </a:rPr>
              <a:t>的动态情况。 </a:t>
            </a:r>
            <a:endParaRPr lang="ja-JP" altLang="zh-CN" sz="1400" b="1" dirty="0">
              <a:solidFill>
                <a:srgbClr val="002060"/>
              </a:solidFill>
              <a:ea typeface="华文新魏" panose="02010800040101010101" pitchFamily="2" charset="-122"/>
            </a:endParaRPr>
          </a:p>
          <a:p>
            <a:pPr lvl="2">
              <a:lnSpc>
                <a:spcPct val="90000"/>
              </a:lnSpc>
              <a:spcBef>
                <a:spcPts val="600"/>
              </a:spcBef>
              <a:buSzTx/>
              <a:buFont typeface="Wingdings" panose="05000000000000000000" pitchFamily="2" charset="2"/>
              <a:buChar char="Ø"/>
            </a:pPr>
            <a:r>
              <a:rPr lang="zh-CN" altLang="en-US" sz="1400" b="1" dirty="0">
                <a:solidFill>
                  <a:srgbClr val="002060"/>
                </a:solidFill>
                <a:ea typeface="华文新魏" panose="02010800040101010101" pitchFamily="2" charset="-122"/>
              </a:rPr>
              <a:t>用各个角色的几何排列来表示角色间的关系，附在角色上的箭头代表消息，消息的发生顺序用消息箭头处的编号来说明。</a:t>
            </a:r>
            <a:endParaRPr lang="en-US" altLang="zh-CN" sz="1400" b="1" dirty="0">
              <a:solidFill>
                <a:srgbClr val="002060"/>
              </a:solidFill>
              <a:ea typeface="华文新魏" panose="02010800040101010101" pitchFamily="2" charset="-122"/>
            </a:endParaRPr>
          </a:p>
          <a:p>
            <a:pPr lvl="2">
              <a:lnSpc>
                <a:spcPct val="90000"/>
              </a:lnSpc>
              <a:spcBef>
                <a:spcPts val="600"/>
              </a:spcBef>
              <a:buSzTx/>
              <a:buFont typeface="Wingdings" panose="05000000000000000000" pitchFamily="2" charset="2"/>
              <a:buChar char="Ø"/>
            </a:pPr>
            <a:r>
              <a:rPr lang="zh-CN" altLang="en-US" sz="1400" b="1" dirty="0">
                <a:solidFill>
                  <a:srgbClr val="002060"/>
                </a:solidFill>
                <a:ea typeface="华文新魏" panose="02010800040101010101" pitchFamily="2" charset="-122"/>
              </a:rPr>
              <a:t>协作图强调上下文，</a:t>
            </a:r>
            <a:r>
              <a:rPr lang="en-US" altLang="zh-CN" sz="1400" b="1" dirty="0" err="1">
                <a:solidFill>
                  <a:srgbClr val="002060"/>
                </a:solidFill>
                <a:ea typeface="华文新魏" panose="02010800040101010101" pitchFamily="2" charset="-122"/>
              </a:rPr>
              <a:t>uml</a:t>
            </a:r>
            <a:r>
              <a:rPr lang="en-US" altLang="zh-CN" sz="1400" b="1" dirty="0">
                <a:solidFill>
                  <a:srgbClr val="002060"/>
                </a:solidFill>
                <a:ea typeface="华文新魏" panose="02010800040101010101" pitchFamily="2" charset="-122"/>
              </a:rPr>
              <a:t> 2.0</a:t>
            </a:r>
            <a:r>
              <a:rPr lang="zh-CN" altLang="en-US" sz="1400" b="1" dirty="0">
                <a:solidFill>
                  <a:srgbClr val="002060"/>
                </a:solidFill>
                <a:ea typeface="华文新魏" panose="02010800040101010101" pitchFamily="2" charset="-122"/>
              </a:rPr>
              <a:t>之后更改为通信图。</a:t>
            </a:r>
          </a:p>
        </p:txBody>
      </p:sp>
    </p:spTree>
    <p:extLst>
      <p:ext uri="{BB962C8B-B14F-4D97-AF65-F5344CB8AC3E}">
        <p14:creationId xmlns:p14="http://schemas.microsoft.com/office/powerpoint/2010/main" val="1713786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996160" y="771550"/>
            <a:ext cx="7609781" cy="432215"/>
          </a:xfrm>
        </p:spPr>
        <p:txBody>
          <a:bodyPr/>
          <a:lstStyle/>
          <a:p>
            <a:pPr marL="457200" lvl="1" eaLnBrk="1" hangingPunct="1">
              <a:spcBef>
                <a:spcPts val="1200"/>
              </a:spcBef>
              <a:buClr>
                <a:schemeClr val="hlink"/>
              </a:buClr>
              <a:defRPr/>
            </a:pPr>
            <a:r>
              <a:rPr lang="zh-CN" altLang="en-US" sz="2800" b="1" kern="1200" dirty="0">
                <a:solidFill>
                  <a:srgbClr val="002060"/>
                </a:solidFill>
                <a:latin typeface="+mn-lt"/>
                <a:ea typeface="华文新魏" panose="02010800040101010101" pitchFamily="2" charset="-122"/>
                <a:cs typeface="+mn-cs"/>
              </a:rPr>
              <a:t>客户从</a:t>
            </a:r>
            <a:r>
              <a:rPr lang="en-US" altLang="zh-CN" sz="2800" b="1" kern="1200" dirty="0">
                <a:solidFill>
                  <a:srgbClr val="002060"/>
                </a:solidFill>
                <a:latin typeface="+mn-lt"/>
                <a:ea typeface="华文新魏" panose="02010800040101010101" pitchFamily="2" charset="-122"/>
                <a:cs typeface="+mn-cs"/>
              </a:rPr>
              <a:t>ATM</a:t>
            </a:r>
            <a:r>
              <a:rPr lang="zh-CN" altLang="en-US" sz="2800" b="1" kern="1200" dirty="0">
                <a:solidFill>
                  <a:srgbClr val="002060"/>
                </a:solidFill>
                <a:latin typeface="+mn-lt"/>
                <a:ea typeface="华文新魏" panose="02010800040101010101" pitchFamily="2" charset="-122"/>
                <a:cs typeface="+mn-cs"/>
              </a:rPr>
              <a:t>系统中取款的顺序图与协作图</a:t>
            </a:r>
          </a:p>
        </p:txBody>
      </p:sp>
      <p:pic>
        <p:nvPicPr>
          <p:cNvPr id="727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594030"/>
            <a:ext cx="3600400" cy="3304926"/>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pic>
      <p:pic>
        <p:nvPicPr>
          <p:cNvPr id="7270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594030"/>
            <a:ext cx="3673901" cy="3304925"/>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085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94954" y="573020"/>
            <a:ext cx="7237486" cy="683772"/>
          </a:xfrm>
        </p:spPr>
        <p:txBody>
          <a:bodyPr/>
          <a:lstStyle/>
          <a:p>
            <a:pPr algn="ctr"/>
            <a:r>
              <a:rPr lang="en-US" altLang="zh-CN" sz="3200" b="1" dirty="0"/>
              <a:t>UML</a:t>
            </a:r>
            <a:r>
              <a:rPr lang="zh-CN" altLang="en-US" sz="3200" b="1" dirty="0"/>
              <a:t>主要的图</a:t>
            </a:r>
            <a:endParaRPr lang="zh-CN" altLang="en-US" sz="3200" dirty="0"/>
          </a:p>
        </p:txBody>
      </p:sp>
      <p:sp>
        <p:nvSpPr>
          <p:cNvPr id="8" name="Rectangle 3"/>
          <p:cNvSpPr txBox="1">
            <a:spLocks noChangeArrowheads="1"/>
          </p:cNvSpPr>
          <p:nvPr/>
        </p:nvSpPr>
        <p:spPr bwMode="auto">
          <a:xfrm>
            <a:off x="877798" y="1419622"/>
            <a:ext cx="7948395"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Clr>
                <a:srgbClr val="FF0000"/>
              </a:buClr>
              <a:buSzTx/>
              <a:buFont typeface="Wingdings" panose="05000000000000000000" pitchFamily="2" charset="2"/>
              <a:buChar char="p"/>
            </a:pPr>
            <a:r>
              <a:rPr lang="en-US" altLang="zh-CN" sz="2000" b="1" dirty="0">
                <a:solidFill>
                  <a:srgbClr val="000000"/>
                </a:solidFill>
                <a:latin typeface="Verdana" panose="020B0604030504040204" pitchFamily="34" charset="0"/>
              </a:rPr>
              <a:t>4. </a:t>
            </a:r>
            <a:r>
              <a:rPr lang="zh-CN" altLang="en-US" sz="2000" b="1" dirty="0">
                <a:solidFill>
                  <a:srgbClr val="000000"/>
                </a:solidFill>
                <a:latin typeface="Verdana" panose="020B0604030504040204" pitchFamily="34" charset="0"/>
              </a:rPr>
              <a:t>状态图和活动图</a:t>
            </a:r>
            <a:endParaRPr lang="en-US" altLang="zh-CN" sz="2000" b="1" dirty="0">
              <a:solidFill>
                <a:srgbClr val="000000"/>
              </a:solidFill>
              <a:latin typeface="Verdana" panose="020B0604030504040204" pitchFamily="34" charset="0"/>
            </a:endParaRPr>
          </a:p>
          <a:p>
            <a:pPr lvl="1">
              <a:spcBef>
                <a:spcPts val="600"/>
              </a:spcBef>
              <a:buSzTx/>
              <a:buFont typeface="Wingdings" panose="05000000000000000000" pitchFamily="2" charset="2"/>
              <a:buChar char="Ø"/>
            </a:pPr>
            <a:r>
              <a:rPr lang="zh-CN" altLang="en-US" sz="1800" b="1" dirty="0">
                <a:ea typeface="华文新魏" panose="02010800040101010101" pitchFamily="2" charset="-122"/>
              </a:rPr>
              <a:t>状态图（</a:t>
            </a:r>
            <a:r>
              <a:rPr lang="en-US" altLang="zh-CN" sz="1800" b="1" dirty="0">
                <a:ea typeface="华文新魏" panose="02010800040101010101" pitchFamily="2" charset="-122"/>
              </a:rPr>
              <a:t>State Machine Diagram</a:t>
            </a:r>
            <a:r>
              <a:rPr lang="zh-CN" altLang="en-US" sz="1800" b="1" dirty="0">
                <a:ea typeface="华文新魏" panose="02010800040101010101" pitchFamily="2" charset="-122"/>
              </a:rPr>
              <a:t>）</a:t>
            </a:r>
            <a:endParaRPr lang="en-US" altLang="zh-CN" sz="1800" b="1" dirty="0">
              <a:ea typeface="华文新魏" panose="02010800040101010101" pitchFamily="2" charset="-122"/>
            </a:endParaRPr>
          </a:p>
          <a:p>
            <a:pPr lvl="2" eaLnBrk="1" hangingPunct="1">
              <a:spcBef>
                <a:spcPts val="600"/>
              </a:spcBef>
              <a:buSzTx/>
              <a:buFont typeface="Wingdings" panose="05000000000000000000" pitchFamily="2" charset="2"/>
              <a:buChar char="Ø"/>
            </a:pPr>
            <a:r>
              <a:rPr lang="zh-CN" altLang="en-US" sz="1600" b="1" dirty="0">
                <a:solidFill>
                  <a:srgbClr val="002060"/>
                </a:solidFill>
                <a:ea typeface="华文新魏" panose="02010800040101010101" pitchFamily="2" charset="-122"/>
              </a:rPr>
              <a:t>状态图说明类对象在它生命期中所有可能的状态以及响应事件所经历的状态迁移。</a:t>
            </a:r>
          </a:p>
          <a:p>
            <a:pPr lvl="2">
              <a:spcBef>
                <a:spcPts val="600"/>
              </a:spcBef>
              <a:buSzTx/>
              <a:buFont typeface="Wingdings" panose="05000000000000000000" pitchFamily="2" charset="2"/>
              <a:buChar char="Ø"/>
            </a:pPr>
            <a:r>
              <a:rPr lang="zh-CN" altLang="en-US" sz="1600" b="1" dirty="0">
                <a:solidFill>
                  <a:srgbClr val="002060"/>
                </a:solidFill>
                <a:ea typeface="华文新魏" panose="02010800040101010101" pitchFamily="2" charset="-122"/>
              </a:rPr>
              <a:t>对一个类对象来说，状态迁移通常是调用了一个可以引起状态发生重要变化的操作的结果。</a:t>
            </a:r>
            <a:endParaRPr lang="en-US" altLang="zh-CN" sz="1600" b="1" dirty="0">
              <a:solidFill>
                <a:srgbClr val="002060"/>
              </a:solidFill>
              <a:ea typeface="华文新魏" panose="02010800040101010101" pitchFamily="2" charset="-122"/>
            </a:endParaRPr>
          </a:p>
          <a:p>
            <a:pPr lvl="1">
              <a:spcBef>
                <a:spcPts val="600"/>
              </a:spcBef>
              <a:buSzTx/>
              <a:buFont typeface="Wingdings" panose="05000000000000000000" pitchFamily="2" charset="2"/>
              <a:buChar char="Ø"/>
            </a:pPr>
            <a:r>
              <a:rPr lang="zh-CN" altLang="en-US" sz="1800" b="1" dirty="0">
                <a:ea typeface="华文新魏" panose="02010800040101010101" pitchFamily="2" charset="-122"/>
              </a:rPr>
              <a:t>活动图（</a:t>
            </a:r>
            <a:r>
              <a:rPr lang="en-US" altLang="zh-CN" sz="1800" b="1" dirty="0">
                <a:ea typeface="华文新魏" panose="02010800040101010101" pitchFamily="2" charset="-122"/>
              </a:rPr>
              <a:t> Activity Diagram </a:t>
            </a:r>
            <a:r>
              <a:rPr lang="zh-CN" altLang="en-US" sz="1800" b="1" dirty="0">
                <a:ea typeface="华文新魏" panose="02010800040101010101" pitchFamily="2" charset="-122"/>
              </a:rPr>
              <a:t>）</a:t>
            </a:r>
            <a:endParaRPr lang="en-US" altLang="zh-CN" sz="1800" b="1" dirty="0">
              <a:ea typeface="华文新魏" panose="02010800040101010101" pitchFamily="2" charset="-122"/>
            </a:endParaRPr>
          </a:p>
          <a:p>
            <a:pPr lvl="2">
              <a:spcBef>
                <a:spcPts val="600"/>
              </a:spcBef>
              <a:buSzTx/>
              <a:buFont typeface="Wingdings" panose="05000000000000000000" pitchFamily="2" charset="2"/>
              <a:buChar char="Ø"/>
            </a:pPr>
            <a:r>
              <a:rPr lang="zh-CN" altLang="en-US" sz="1600" b="1" dirty="0">
                <a:solidFill>
                  <a:srgbClr val="002060"/>
                </a:solidFill>
                <a:ea typeface="华文新魏" panose="02010800040101010101" pitchFamily="2" charset="-122"/>
              </a:rPr>
              <a:t>活动图用来描述事物或对象的活动变化流程，它可看作状态图的特殊形式。特殊性在于活动图中的一个活动结束后将立即进入下一个活动而不需要事件触发活动的转移。</a:t>
            </a:r>
            <a:endParaRPr lang="ja-JP" altLang="zh-CN" sz="1600" b="1" dirty="0">
              <a:solidFill>
                <a:srgbClr val="002060"/>
              </a:solidFill>
              <a:ea typeface="华文新魏" panose="02010800040101010101" pitchFamily="2" charset="-122"/>
            </a:endParaRPr>
          </a:p>
          <a:p>
            <a:pPr lvl="2">
              <a:lnSpc>
                <a:spcPct val="90000"/>
              </a:lnSpc>
              <a:spcBef>
                <a:spcPts val="600"/>
              </a:spcBef>
              <a:buSzTx/>
              <a:buFont typeface="Wingdings" panose="05000000000000000000" pitchFamily="2" charset="2"/>
              <a:buChar char="Ø"/>
            </a:pPr>
            <a:r>
              <a:rPr lang="zh-CN" altLang="en-US" sz="1600" b="1" dirty="0">
                <a:solidFill>
                  <a:srgbClr val="002060"/>
                </a:solidFill>
                <a:ea typeface="华文新魏" panose="02010800040101010101" pitchFamily="2" charset="-122"/>
              </a:rPr>
              <a:t>活动图用于描述系统的工作流程和并发行为。活动图被设计用于简化描述一个过程或操作的工作步骤。</a:t>
            </a:r>
          </a:p>
        </p:txBody>
      </p:sp>
    </p:spTree>
    <p:extLst>
      <p:ext uri="{BB962C8B-B14F-4D97-AF65-F5344CB8AC3E}">
        <p14:creationId xmlns:p14="http://schemas.microsoft.com/office/powerpoint/2010/main" val="1672350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979712" y="822754"/>
            <a:ext cx="4896544" cy="46445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marL="457200" lvl="1">
              <a:spcBef>
                <a:spcPts val="1200"/>
              </a:spcBef>
              <a:buClr>
                <a:schemeClr val="hlink"/>
              </a:buClr>
              <a:defRPr/>
            </a:pPr>
            <a:r>
              <a:rPr lang="en-US" altLang="zh-CN" sz="2800" b="1" kern="1200" dirty="0">
                <a:solidFill>
                  <a:srgbClr val="002060"/>
                </a:solidFill>
                <a:latin typeface="+mn-lt"/>
                <a:ea typeface="华文新魏" panose="02010800040101010101" pitchFamily="2" charset="-122"/>
                <a:cs typeface="+mn-cs"/>
              </a:rPr>
              <a:t>ATM</a:t>
            </a:r>
            <a:r>
              <a:rPr lang="zh-CN" altLang="en-US" sz="2800" b="1" kern="1200" dirty="0">
                <a:solidFill>
                  <a:srgbClr val="002060"/>
                </a:solidFill>
                <a:latin typeface="+mn-lt"/>
                <a:ea typeface="华文新魏" panose="02010800040101010101" pitchFamily="2" charset="-122"/>
                <a:cs typeface="+mn-cs"/>
              </a:rPr>
              <a:t>系统中的状态图</a:t>
            </a:r>
          </a:p>
        </p:txBody>
      </p:sp>
      <p:sp>
        <p:nvSpPr>
          <p:cNvPr id="81923" name="Rectangle 3"/>
          <p:cNvSpPr>
            <a:spLocks noGrp="1" noChangeArrowheads="1"/>
          </p:cNvSpPr>
          <p:nvPr>
            <p:ph idx="1"/>
          </p:nvPr>
        </p:nvSpPr>
        <p:spPr>
          <a:xfrm>
            <a:off x="1115616" y="1443518"/>
            <a:ext cx="2664296" cy="323850"/>
          </a:xfrm>
        </p:spPr>
        <p:txBody>
          <a:bodyPr/>
          <a:lstStyle/>
          <a:p>
            <a:pPr marL="0" indent="0" eaLnBrk="1" hangingPunct="1">
              <a:buNone/>
            </a:pPr>
            <a:r>
              <a:rPr lang="zh-CN" altLang="en-US" sz="2400" b="1" dirty="0">
                <a:solidFill>
                  <a:srgbClr val="FF0000"/>
                </a:solidFill>
                <a:latin typeface="华文新魏" panose="02010800040101010101" pitchFamily="2" charset="-122"/>
                <a:ea typeface="华文新魏" panose="02010800040101010101" pitchFamily="2" charset="-122"/>
              </a:rPr>
              <a:t>账目类的状态图 </a:t>
            </a:r>
          </a:p>
        </p:txBody>
      </p:sp>
      <p:pic>
        <p:nvPicPr>
          <p:cNvPr id="8192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988" y="1934616"/>
            <a:ext cx="3744416" cy="2869381"/>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pic>
      <p:sp>
        <p:nvSpPr>
          <p:cNvPr id="81925" name="Rectangle 3"/>
          <p:cNvSpPr txBox="1">
            <a:spLocks noChangeArrowheads="1"/>
          </p:cNvSpPr>
          <p:nvPr/>
        </p:nvSpPr>
        <p:spPr bwMode="auto">
          <a:xfrm>
            <a:off x="5436097" y="1443518"/>
            <a:ext cx="2625725" cy="323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 tIns="3600" rIns="3600" bIns="3600"/>
          <a:lstStyle>
            <a:lvl1pPr marL="285750" indent="-285750">
              <a:spcBef>
                <a:spcPct val="20000"/>
              </a:spcBef>
              <a:buFont typeface="Wingdings" panose="05000000000000000000" pitchFamily="2" charset="2"/>
              <a:defRPr kumimoji="1" sz="2400" b="1">
                <a:solidFill>
                  <a:srgbClr val="000066"/>
                </a:solidFill>
                <a:latin typeface="Times New Roman" panose="02020603050405020304" pitchFamily="18" charset="0"/>
                <a:ea typeface="宋体" panose="02010600030101010101" pitchFamily="2" charset="-122"/>
              </a:defRPr>
            </a:lvl1pPr>
            <a:lvl2pPr marL="762000" indent="-285750">
              <a:spcBef>
                <a:spcPct val="20000"/>
              </a:spcBef>
              <a:buFont typeface="Wingdings" panose="05000000000000000000" pitchFamily="2" charset="2"/>
              <a:defRPr kumimoji="1" sz="2000" b="1">
                <a:solidFill>
                  <a:srgbClr val="000066"/>
                </a:solidFill>
                <a:latin typeface="Times New Roman" panose="02020603050405020304" pitchFamily="18" charset="0"/>
                <a:ea typeface="宋体" panose="02010600030101010101" pitchFamily="2" charset="-122"/>
              </a:defRPr>
            </a:lvl2pPr>
            <a:lvl3pPr marL="1181100" indent="-228600">
              <a:spcBef>
                <a:spcPct val="20000"/>
              </a:spcBef>
              <a:buFont typeface="Times New Roman" panose="02020603050405020304" pitchFamily="18" charset="0"/>
              <a:defRPr kumimoji="1" b="1">
                <a:solidFill>
                  <a:srgbClr val="000066"/>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Ø"/>
              <a:defRPr kumimoji="1" sz="14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è"/>
              <a:defRPr kumimoji="1" sz="1200">
                <a:solidFill>
                  <a:schemeClr val="tx1"/>
                </a:solidFill>
                <a:latin typeface="Arial" panose="020B0604020202020204" pitchFamily="34" charset="0"/>
                <a:ea typeface="MS PGothic" panose="020B0600070205080204" pitchFamily="34" charset="-128"/>
              </a:defRPr>
            </a:lvl9pPr>
          </a:lstStyle>
          <a:p>
            <a:pPr marL="0" indent="0">
              <a:buClr>
                <a:schemeClr val="folHlink"/>
              </a:buClr>
              <a:buSzPct val="60000"/>
            </a:pPr>
            <a:r>
              <a:rPr lang="zh-CN" altLang="en-US" dirty="0">
                <a:solidFill>
                  <a:srgbClr val="FF0000"/>
                </a:solidFill>
                <a:latin typeface="华文新魏" panose="02010800040101010101" pitchFamily="2" charset="-122"/>
                <a:ea typeface="华文新魏" panose="02010800040101010101" pitchFamily="2" charset="-122"/>
              </a:rPr>
              <a:t>存取款状态图</a:t>
            </a:r>
          </a:p>
        </p:txBody>
      </p:sp>
      <p:pic>
        <p:nvPicPr>
          <p:cNvPr id="8192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0706" y="1934616"/>
            <a:ext cx="4536505" cy="2869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2526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403648" y="843559"/>
            <a:ext cx="6192490" cy="37830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marL="457200" lvl="1">
              <a:spcBef>
                <a:spcPts val="1200"/>
              </a:spcBef>
              <a:buClr>
                <a:schemeClr val="hlink"/>
              </a:buClr>
              <a:defRPr/>
            </a:pPr>
            <a:r>
              <a:rPr lang="en-US" altLang="zh-CN" sz="2800" b="1" kern="1200" dirty="0">
                <a:solidFill>
                  <a:srgbClr val="002060"/>
                </a:solidFill>
                <a:latin typeface="+mn-lt"/>
                <a:ea typeface="华文新魏" panose="02010800040101010101" pitchFamily="2" charset="-122"/>
                <a:cs typeface="+mn-cs"/>
              </a:rPr>
              <a:t>ATM</a:t>
            </a:r>
            <a:r>
              <a:rPr lang="zh-CN" altLang="en-US" sz="2800" b="1" kern="1200" dirty="0">
                <a:solidFill>
                  <a:srgbClr val="002060"/>
                </a:solidFill>
                <a:latin typeface="+mn-lt"/>
                <a:ea typeface="华文新魏" panose="02010800040101010101" pitchFamily="2" charset="-122"/>
                <a:cs typeface="+mn-cs"/>
              </a:rPr>
              <a:t>系统中的客户插卡的活动图</a:t>
            </a:r>
          </a:p>
        </p:txBody>
      </p:sp>
      <p:pic>
        <p:nvPicPr>
          <p:cNvPr id="8909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344" y="1508016"/>
            <a:ext cx="6912768" cy="3384376"/>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512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50939" y="573528"/>
            <a:ext cx="7381502" cy="683772"/>
          </a:xfrm>
        </p:spPr>
        <p:txBody>
          <a:bodyPr/>
          <a:lstStyle/>
          <a:p>
            <a:pPr algn="ctr"/>
            <a:r>
              <a:rPr lang="zh-CN" altLang="en-US" sz="3200" b="1" dirty="0"/>
              <a:t>软件建模</a:t>
            </a:r>
            <a:endParaRPr lang="zh-CN" altLang="en-US" sz="3200" dirty="0"/>
          </a:p>
        </p:txBody>
      </p:sp>
      <p:sp>
        <p:nvSpPr>
          <p:cNvPr id="45059" name="Rectangle 3"/>
          <p:cNvSpPr>
            <a:spLocks noGrp="1" noChangeArrowheads="1"/>
          </p:cNvSpPr>
          <p:nvPr>
            <p:ph type="body" idx="1"/>
          </p:nvPr>
        </p:nvSpPr>
        <p:spPr>
          <a:xfrm>
            <a:off x="683568" y="1491630"/>
            <a:ext cx="8229600" cy="1008112"/>
          </a:xfrm>
        </p:spPr>
        <p:txBody>
          <a:bodyPr/>
          <a:lstStyle/>
          <a:p>
            <a:pPr>
              <a:spcBef>
                <a:spcPts val="1200"/>
              </a:spcBef>
              <a:buClr>
                <a:schemeClr val="hlink"/>
              </a:buClr>
              <a:buSzTx/>
              <a:buFont typeface="Wingdings" panose="05000000000000000000" pitchFamily="2" charset="2"/>
              <a:buChar char="p"/>
            </a:pPr>
            <a:r>
              <a:rPr lang="zh-CN" altLang="en-US" sz="2400" b="1" dirty="0">
                <a:latin typeface="+mj-ea"/>
                <a:ea typeface="+mj-ea"/>
              </a:rPr>
              <a:t>什么是模型？</a:t>
            </a:r>
            <a:r>
              <a:rPr lang="en-US" altLang="zh-CN" sz="2400" b="1" dirty="0">
                <a:latin typeface="+mj-ea"/>
                <a:ea typeface="+mj-ea"/>
              </a:rPr>
              <a:t> </a:t>
            </a:r>
          </a:p>
          <a:p>
            <a:pPr lvl="1">
              <a:spcBef>
                <a:spcPts val="1200"/>
              </a:spcBef>
              <a:buSzTx/>
              <a:buFont typeface="Wingdings" panose="05000000000000000000" pitchFamily="2" charset="2"/>
              <a:buChar char="Ø"/>
            </a:pPr>
            <a:r>
              <a:rPr lang="zh-CN" altLang="en-US" sz="2000" b="1" dirty="0">
                <a:solidFill>
                  <a:srgbClr val="002060"/>
                </a:solidFill>
                <a:latin typeface="华文新魏" panose="02010800040101010101" pitchFamily="2" charset="-122"/>
                <a:ea typeface="华文新魏" panose="02010800040101010101" pitchFamily="2" charset="-122"/>
              </a:rPr>
              <a:t>模型就是现实世界的简化和抽象</a:t>
            </a:r>
          </a:p>
          <a:p>
            <a:pPr>
              <a:lnSpc>
                <a:spcPct val="90000"/>
              </a:lnSpc>
              <a:buFont typeface="Wingdings" panose="05000000000000000000" pitchFamily="2" charset="2"/>
              <a:buNone/>
            </a:pPr>
            <a:r>
              <a:rPr lang="zh-CN" altLang="en-US" sz="2800" dirty="0">
                <a:ea typeface="华文新魏" panose="02010800040101010101" pitchFamily="2" charset="-122"/>
              </a:rPr>
              <a:t>   </a:t>
            </a:r>
            <a:endParaRPr lang="zh-CN" altLang="en-US" sz="2600" b="1" dirty="0">
              <a:solidFill>
                <a:srgbClr val="000066"/>
              </a:solidFill>
              <a:latin typeface="Verdana" panose="020B0604030504040204" pitchFamily="34" charset="0"/>
              <a:ea typeface="华文新魏" panose="02010800040101010101" pitchFamily="2" charset="-122"/>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1920021033"/>
              </p:ext>
            </p:extLst>
          </p:nvPr>
        </p:nvGraphicFramePr>
        <p:xfrm>
          <a:off x="1259632" y="2571750"/>
          <a:ext cx="6984776" cy="2160240"/>
        </p:xfrm>
        <a:graphic>
          <a:graphicData uri="http://schemas.openxmlformats.org/presentationml/2006/ole">
            <mc:AlternateContent xmlns:mc="http://schemas.openxmlformats.org/markup-compatibility/2006">
              <mc:Choice xmlns:v="urn:schemas-microsoft-com:vml" Requires="v">
                <p:oleObj name="Visio" r:id="rId2" imgW="3826764" imgH="2091842" progId="Visio.Drawing.11">
                  <p:embed/>
                </p:oleObj>
              </mc:Choice>
              <mc:Fallback>
                <p:oleObj name="Visio" r:id="rId2" imgW="3826764" imgH="2091842"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571750"/>
                        <a:ext cx="6984776" cy="2160240"/>
                      </a:xfrm>
                      <a:prstGeom prst="rect">
                        <a:avLst/>
                      </a:prstGeom>
                      <a:noFill/>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94954" y="573020"/>
            <a:ext cx="7237486" cy="683772"/>
          </a:xfrm>
        </p:spPr>
        <p:txBody>
          <a:bodyPr/>
          <a:lstStyle/>
          <a:p>
            <a:pPr algn="ctr"/>
            <a:r>
              <a:rPr lang="en-US" altLang="zh-CN" sz="3200" b="1" dirty="0"/>
              <a:t>UML</a:t>
            </a:r>
            <a:r>
              <a:rPr lang="zh-CN" altLang="en-US" sz="3200" b="1" dirty="0"/>
              <a:t>主要的图</a:t>
            </a:r>
            <a:endParaRPr lang="zh-CN" altLang="en-US" sz="3200" dirty="0"/>
          </a:p>
        </p:txBody>
      </p:sp>
      <p:sp>
        <p:nvSpPr>
          <p:cNvPr id="8" name="Rectangle 3"/>
          <p:cNvSpPr txBox="1">
            <a:spLocks noChangeArrowheads="1"/>
          </p:cNvSpPr>
          <p:nvPr/>
        </p:nvSpPr>
        <p:spPr bwMode="auto">
          <a:xfrm>
            <a:off x="755576" y="1491630"/>
            <a:ext cx="8136904" cy="3294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Clr>
                <a:srgbClr val="FF0000"/>
              </a:buClr>
              <a:buSzTx/>
              <a:buFont typeface="Wingdings" panose="05000000000000000000" pitchFamily="2" charset="2"/>
              <a:buChar char="p"/>
            </a:pPr>
            <a:r>
              <a:rPr lang="en-US" altLang="zh-CN" sz="2400" b="1" dirty="0">
                <a:solidFill>
                  <a:srgbClr val="000000"/>
                </a:solidFill>
                <a:latin typeface="Verdana" panose="020B0604030504040204" pitchFamily="34" charset="0"/>
              </a:rPr>
              <a:t>5. </a:t>
            </a:r>
            <a:r>
              <a:rPr lang="zh-CN" altLang="en-US" sz="2400" b="1" dirty="0">
                <a:solidFill>
                  <a:srgbClr val="000000"/>
                </a:solidFill>
                <a:latin typeface="Verdana" panose="020B0604030504040204" pitchFamily="34" charset="0"/>
              </a:rPr>
              <a:t>构件图和部署图</a:t>
            </a:r>
            <a:endParaRPr lang="en-US" altLang="zh-CN" sz="2400" b="1" dirty="0">
              <a:solidFill>
                <a:srgbClr val="000000"/>
              </a:solidFill>
              <a:latin typeface="Verdana" panose="020B0604030504040204" pitchFamily="34" charset="0"/>
            </a:endParaRPr>
          </a:p>
          <a:p>
            <a:pPr lvl="1">
              <a:spcBef>
                <a:spcPts val="600"/>
              </a:spcBef>
              <a:buSzTx/>
              <a:buFont typeface="Wingdings" panose="05000000000000000000" pitchFamily="2" charset="2"/>
              <a:buChar char="Ø"/>
            </a:pPr>
            <a:r>
              <a:rPr lang="zh-CN" altLang="en-US" sz="2000" b="1" dirty="0">
                <a:ea typeface="华文新魏" panose="02010800040101010101" pitchFamily="2" charset="-122"/>
              </a:rPr>
              <a:t>构件图（</a:t>
            </a:r>
            <a:r>
              <a:rPr lang="en-US" altLang="zh-CN" sz="2000" b="1" dirty="0">
                <a:ea typeface="华文新魏" panose="02010800040101010101" pitchFamily="2" charset="-122"/>
              </a:rPr>
              <a:t>Component</a:t>
            </a:r>
            <a:r>
              <a:rPr lang="zh-CN" altLang="en-US" sz="2000" b="1" dirty="0">
                <a:ea typeface="华文新魏" panose="02010800040101010101" pitchFamily="2" charset="-122"/>
              </a:rPr>
              <a:t> </a:t>
            </a:r>
            <a:r>
              <a:rPr lang="en-US" altLang="zh-CN" sz="2000" b="1" dirty="0">
                <a:ea typeface="华文新魏" panose="02010800040101010101" pitchFamily="2" charset="-122"/>
              </a:rPr>
              <a:t>Diagram</a:t>
            </a:r>
            <a:r>
              <a:rPr lang="zh-CN" altLang="en-US" sz="2000" b="1" dirty="0">
                <a:ea typeface="华文新魏" panose="02010800040101010101" pitchFamily="2" charset="-122"/>
              </a:rPr>
              <a:t>）</a:t>
            </a:r>
            <a:endParaRPr lang="en-US" altLang="zh-CN" sz="2000" b="1" dirty="0">
              <a:ea typeface="华文新魏" panose="02010800040101010101" pitchFamily="2" charset="-122"/>
            </a:endParaRPr>
          </a:p>
          <a:p>
            <a:pPr lvl="2" eaLnBrk="1" hangingPunct="1">
              <a:spcBef>
                <a:spcPts val="600"/>
              </a:spcBef>
              <a:buSzTx/>
              <a:buFont typeface="Wingdings" panose="05000000000000000000" pitchFamily="2" charset="2"/>
              <a:buChar char="Ø"/>
            </a:pPr>
            <a:r>
              <a:rPr lang="zh-CN" altLang="en-US" sz="1800" b="1" dirty="0">
                <a:solidFill>
                  <a:srgbClr val="002060"/>
                </a:solidFill>
                <a:ea typeface="华文新魏" panose="02010800040101010101" pitchFamily="2" charset="-122"/>
              </a:rPr>
              <a:t>构件图描述系统的构件组织以及各种构件之间依赖关系的图。</a:t>
            </a:r>
          </a:p>
          <a:p>
            <a:pPr lvl="2" eaLnBrk="1" hangingPunct="1">
              <a:spcBef>
                <a:spcPts val="600"/>
              </a:spcBef>
              <a:buSzTx/>
              <a:buFont typeface="Wingdings" panose="05000000000000000000" pitchFamily="2" charset="2"/>
              <a:buChar char="Ø"/>
            </a:pPr>
            <a:r>
              <a:rPr lang="zh-CN" altLang="en-US" sz="1800" b="1" dirty="0">
                <a:solidFill>
                  <a:srgbClr val="002060"/>
                </a:solidFill>
                <a:ea typeface="华文新魏" panose="02010800040101010101" pitchFamily="2" charset="-122"/>
              </a:rPr>
              <a:t>构件图通过对构件间依赖关系的描述来估计对系统构件的修改给系统可能带来的影响。</a:t>
            </a:r>
          </a:p>
          <a:p>
            <a:pPr lvl="1">
              <a:spcBef>
                <a:spcPts val="600"/>
              </a:spcBef>
              <a:buSzTx/>
              <a:buFont typeface="Wingdings" panose="05000000000000000000" pitchFamily="2" charset="2"/>
              <a:buChar char="Ø"/>
            </a:pPr>
            <a:r>
              <a:rPr lang="zh-CN" altLang="en-US" sz="2000" b="1" dirty="0">
                <a:ea typeface="华文新魏" panose="02010800040101010101" pitchFamily="2" charset="-122"/>
              </a:rPr>
              <a:t>部署图（</a:t>
            </a:r>
            <a:r>
              <a:rPr lang="en-US" altLang="zh-CN" sz="2000" b="1" dirty="0">
                <a:ea typeface="华文新魏" panose="02010800040101010101" pitchFamily="2" charset="-122"/>
              </a:rPr>
              <a:t>Deployment Diagram</a:t>
            </a:r>
            <a:r>
              <a:rPr lang="zh-CN" altLang="en-US" sz="2000" b="1" dirty="0">
                <a:ea typeface="华文新魏" panose="02010800040101010101" pitchFamily="2" charset="-122"/>
              </a:rPr>
              <a:t>）</a:t>
            </a:r>
            <a:endParaRPr lang="en-US" altLang="zh-CN" sz="2000" b="1" dirty="0">
              <a:ea typeface="华文新魏" panose="02010800040101010101" pitchFamily="2" charset="-122"/>
            </a:endParaRPr>
          </a:p>
          <a:p>
            <a:pPr lvl="2">
              <a:lnSpc>
                <a:spcPct val="90000"/>
              </a:lnSpc>
              <a:spcBef>
                <a:spcPts val="600"/>
              </a:spcBef>
              <a:buSzTx/>
              <a:buFont typeface="Wingdings" panose="05000000000000000000" pitchFamily="2" charset="2"/>
              <a:buChar char="Ø"/>
            </a:pPr>
            <a:r>
              <a:rPr lang="zh-CN" altLang="en-US" sz="1800" b="1" dirty="0">
                <a:solidFill>
                  <a:srgbClr val="002060"/>
                </a:solidFill>
                <a:ea typeface="华文新魏" panose="02010800040101010101" pitchFamily="2" charset="-122"/>
              </a:rPr>
              <a:t>部署图描述位于节点实例上的运行构件实例的安排。</a:t>
            </a:r>
            <a:endParaRPr lang="en-US" altLang="zh-CN" sz="1800" b="1" dirty="0">
              <a:solidFill>
                <a:srgbClr val="002060"/>
              </a:solidFill>
              <a:ea typeface="华文新魏" panose="02010800040101010101" pitchFamily="2" charset="-122"/>
            </a:endParaRPr>
          </a:p>
          <a:p>
            <a:pPr lvl="2">
              <a:lnSpc>
                <a:spcPct val="90000"/>
              </a:lnSpc>
              <a:spcBef>
                <a:spcPts val="600"/>
              </a:spcBef>
              <a:buSzTx/>
              <a:buFont typeface="Wingdings" panose="05000000000000000000" pitchFamily="2" charset="2"/>
              <a:buChar char="Ø"/>
            </a:pPr>
            <a:r>
              <a:rPr lang="zh-CN" altLang="en-US" sz="1800" b="1" dirty="0">
                <a:solidFill>
                  <a:srgbClr val="002060"/>
                </a:solidFill>
                <a:ea typeface="华文新魏" panose="02010800040101010101" pitchFamily="2" charset="-122"/>
              </a:rPr>
              <a:t>节点是一组运行资源，如计算机、设备或存储器。这个视图允许评估分配结果和资源分配。</a:t>
            </a:r>
          </a:p>
        </p:txBody>
      </p:sp>
    </p:spTree>
    <p:extLst>
      <p:ext uri="{BB962C8B-B14F-4D97-AF65-F5344CB8AC3E}">
        <p14:creationId xmlns:p14="http://schemas.microsoft.com/office/powerpoint/2010/main" val="3048749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1907704" y="897565"/>
            <a:ext cx="5328592" cy="378860"/>
          </a:xfrm>
        </p:spPr>
        <p:txBody>
          <a:bodyPr/>
          <a:lstStyle/>
          <a:p>
            <a:pPr marL="457200" lvl="1" eaLnBrk="1" hangingPunct="1">
              <a:spcBef>
                <a:spcPts val="1200"/>
              </a:spcBef>
              <a:buClr>
                <a:schemeClr val="hlink"/>
              </a:buClr>
              <a:defRPr/>
            </a:pPr>
            <a:r>
              <a:rPr lang="en-US" altLang="zh-CN" sz="2800" b="1" kern="1200" dirty="0">
                <a:solidFill>
                  <a:srgbClr val="002060"/>
                </a:solidFill>
                <a:latin typeface="+mn-lt"/>
                <a:ea typeface="华文新魏" panose="02010800040101010101" pitchFamily="2" charset="-122"/>
                <a:cs typeface="+mn-cs"/>
              </a:rPr>
              <a:t>ATM</a:t>
            </a:r>
            <a:r>
              <a:rPr lang="zh-CN" altLang="en-US" sz="2800" b="1" kern="1200" dirty="0">
                <a:solidFill>
                  <a:srgbClr val="002060"/>
                </a:solidFill>
                <a:latin typeface="+mn-lt"/>
                <a:ea typeface="华文新魏" panose="02010800040101010101" pitchFamily="2" charset="-122"/>
                <a:cs typeface="+mn-cs"/>
              </a:rPr>
              <a:t>系统的构件图和部署图</a:t>
            </a:r>
          </a:p>
        </p:txBody>
      </p:sp>
      <p:pic>
        <p:nvPicPr>
          <p:cNvPr id="9625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707655"/>
            <a:ext cx="3960440" cy="2862317"/>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pic>
      <p:pic>
        <p:nvPicPr>
          <p:cNvPr id="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707653"/>
            <a:ext cx="4680520" cy="2862318"/>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340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835696" y="789552"/>
            <a:ext cx="5005238" cy="467240"/>
          </a:xfrm>
        </p:spPr>
        <p:txBody>
          <a:bodyPr/>
          <a:lstStyle/>
          <a:p>
            <a:pPr marL="457200" lvl="1">
              <a:spcBef>
                <a:spcPts val="1200"/>
              </a:spcBef>
              <a:buClr>
                <a:schemeClr val="hlink"/>
              </a:buClr>
              <a:defRPr/>
            </a:pPr>
            <a:r>
              <a:rPr lang="en-US" altLang="zh-CN" sz="2800" b="1" kern="1200" dirty="0">
                <a:solidFill>
                  <a:srgbClr val="002060"/>
                </a:solidFill>
                <a:latin typeface="+mn-lt"/>
                <a:ea typeface="华文新魏" panose="02010800040101010101" pitchFamily="2" charset="-122"/>
                <a:cs typeface="+mn-cs"/>
              </a:rPr>
              <a:t>UML</a:t>
            </a:r>
            <a:r>
              <a:rPr lang="zh-CN" altLang="en-US" sz="2800" b="1" kern="1200" dirty="0">
                <a:solidFill>
                  <a:srgbClr val="002060"/>
                </a:solidFill>
                <a:latin typeface="+mn-lt"/>
                <a:ea typeface="华文新魏" panose="02010800040101010101" pitchFamily="2" charset="-122"/>
                <a:cs typeface="+mn-cs"/>
              </a:rPr>
              <a:t>图的主要应用场合</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531992"/>
            <a:ext cx="6192687" cy="331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808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50939" y="573528"/>
            <a:ext cx="7453510" cy="683772"/>
          </a:xfrm>
        </p:spPr>
        <p:txBody>
          <a:bodyPr/>
          <a:lstStyle/>
          <a:p>
            <a:pPr algn="ctr"/>
            <a:r>
              <a:rPr lang="zh-CN" altLang="en-US" sz="3200" b="1" dirty="0"/>
              <a:t>软件建模</a:t>
            </a:r>
            <a:endParaRPr lang="zh-CN" altLang="en-US" sz="3200" dirty="0"/>
          </a:p>
        </p:txBody>
      </p:sp>
      <p:sp>
        <p:nvSpPr>
          <p:cNvPr id="45059" name="Rectangle 3"/>
          <p:cNvSpPr>
            <a:spLocks noGrp="1" noChangeArrowheads="1"/>
          </p:cNvSpPr>
          <p:nvPr>
            <p:ph type="body" idx="1"/>
          </p:nvPr>
        </p:nvSpPr>
        <p:spPr>
          <a:xfrm>
            <a:off x="539552" y="1635646"/>
            <a:ext cx="8424936" cy="2808312"/>
          </a:xfrm>
        </p:spPr>
        <p:txBody>
          <a:bodyPr/>
          <a:lstStyle/>
          <a:p>
            <a:pPr>
              <a:lnSpc>
                <a:spcPct val="90000"/>
              </a:lnSpc>
              <a:buClr>
                <a:schemeClr val="hlink"/>
              </a:buClr>
              <a:buSzTx/>
              <a:buFont typeface="Wingdings" panose="05000000000000000000" pitchFamily="2" charset="2"/>
              <a:buChar char="p"/>
            </a:pPr>
            <a:r>
              <a:rPr lang="en-US" altLang="zh-CN" b="1" dirty="0">
                <a:latin typeface="Verdana" panose="020B0604030504040204" pitchFamily="34" charset="0"/>
              </a:rPr>
              <a:t> </a:t>
            </a:r>
            <a:r>
              <a:rPr lang="zh-CN" altLang="en-US" sz="2400" b="1" dirty="0">
                <a:latin typeface="Verdana" panose="020B0604030504040204" pitchFamily="34" charset="0"/>
              </a:rPr>
              <a:t>为什么要建模？</a:t>
            </a:r>
            <a:endParaRPr lang="en-US" altLang="zh-CN" sz="2400" b="1" dirty="0">
              <a:latin typeface="Verdana" panose="020B0604030504040204" pitchFamily="34" charset="0"/>
            </a:endParaRPr>
          </a:p>
          <a:p>
            <a:pPr lvl="1"/>
            <a:r>
              <a:rPr lang="zh-CN" altLang="en-US" sz="2200" b="1" dirty="0">
                <a:solidFill>
                  <a:srgbClr val="000066"/>
                </a:solidFill>
                <a:latin typeface="Verdana" panose="020B0604030504040204" pitchFamily="34" charset="0"/>
                <a:ea typeface="华文新魏" panose="02010800040101010101" pitchFamily="2" charset="-122"/>
              </a:rPr>
              <a:t>建模是为软件开发服务的，为了更好地理解正在开发的系统。</a:t>
            </a:r>
          </a:p>
          <a:p>
            <a:pPr lvl="1"/>
            <a:r>
              <a:rPr lang="zh-CN" altLang="en-US" sz="2200" b="1" dirty="0">
                <a:solidFill>
                  <a:srgbClr val="FF0000"/>
                </a:solidFill>
                <a:latin typeface="Verdana" panose="020B0604030504040204" pitchFamily="34" charset="0"/>
                <a:ea typeface="华文新魏" panose="02010800040101010101" pitchFamily="2" charset="-122"/>
              </a:rPr>
              <a:t>注意：</a:t>
            </a:r>
            <a:r>
              <a:rPr lang="zh-CN" altLang="en-US" sz="2200" b="1" dirty="0">
                <a:solidFill>
                  <a:srgbClr val="000066"/>
                </a:solidFill>
                <a:latin typeface="Verdana" panose="020B0604030504040204" pitchFamily="34" charset="0"/>
                <a:ea typeface="华文新魏" panose="02010800040101010101" pitchFamily="2" charset="-122"/>
              </a:rPr>
              <a:t>模型是用来交流沟通的，因此仅当需要时才构建它。切忌：“为了建模而建模”。</a:t>
            </a:r>
            <a:endParaRPr lang="en-US" altLang="zh-CN" sz="2200" b="1" dirty="0">
              <a:solidFill>
                <a:srgbClr val="000066"/>
              </a:solidFill>
              <a:latin typeface="Verdana" panose="020B0604030504040204" pitchFamily="34" charset="0"/>
              <a:ea typeface="华文新魏" panose="02010800040101010101" pitchFamily="2" charset="-122"/>
            </a:endParaRPr>
          </a:p>
          <a:p>
            <a:pPr lvl="1"/>
            <a:r>
              <a:rPr lang="zh-CN" altLang="en-US" sz="2200" b="1" dirty="0">
                <a:solidFill>
                  <a:srgbClr val="000066"/>
                </a:solidFill>
                <a:latin typeface="Verdana" panose="020B0604030504040204" pitchFamily="34" charset="0"/>
                <a:ea typeface="华文新魏" panose="02010800040101010101" pitchFamily="2" charset="-122"/>
              </a:rPr>
              <a:t>建立有效的模型是避免软件项目开发失败的有效途径</a:t>
            </a:r>
            <a:r>
              <a:rPr lang="en-US" altLang="zh-CN" sz="2200" b="1" dirty="0">
                <a:solidFill>
                  <a:srgbClr val="000066"/>
                </a:solidFill>
                <a:latin typeface="Verdana" panose="020B0604030504040204" pitchFamily="34" charset="0"/>
                <a:ea typeface="华文新魏" panose="02010800040101010101" pitchFamily="2" charset="-122"/>
              </a:rPr>
              <a:t>!!</a:t>
            </a:r>
          </a:p>
        </p:txBody>
      </p:sp>
    </p:spTree>
    <p:extLst>
      <p:ext uri="{BB962C8B-B14F-4D97-AF65-F5344CB8AC3E}">
        <p14:creationId xmlns:p14="http://schemas.microsoft.com/office/powerpoint/2010/main" val="3260130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50939" y="573528"/>
            <a:ext cx="7381502" cy="683772"/>
          </a:xfrm>
        </p:spPr>
        <p:txBody>
          <a:bodyPr/>
          <a:lstStyle/>
          <a:p>
            <a:pPr algn="ctr"/>
            <a:r>
              <a:rPr lang="zh-CN" altLang="en-US" sz="3200" b="1" dirty="0"/>
              <a:t>软件建模</a:t>
            </a:r>
            <a:r>
              <a:rPr lang="zh-CN" altLang="en-US" sz="3200" dirty="0"/>
              <a:t> </a:t>
            </a:r>
          </a:p>
        </p:txBody>
      </p:sp>
      <p:sp>
        <p:nvSpPr>
          <p:cNvPr id="45059" name="Rectangle 3"/>
          <p:cNvSpPr>
            <a:spLocks noGrp="1" noChangeArrowheads="1"/>
          </p:cNvSpPr>
          <p:nvPr>
            <p:ph type="body" idx="1"/>
          </p:nvPr>
        </p:nvSpPr>
        <p:spPr>
          <a:xfrm>
            <a:off x="467545" y="1599642"/>
            <a:ext cx="8476431" cy="2988332"/>
          </a:xfrm>
        </p:spPr>
        <p:txBody>
          <a:bodyPr/>
          <a:lstStyle/>
          <a:p>
            <a:pPr>
              <a:lnSpc>
                <a:spcPct val="90000"/>
              </a:lnSpc>
              <a:buClr>
                <a:schemeClr val="hlink"/>
              </a:buClr>
              <a:buSzTx/>
              <a:buFont typeface="Wingdings" panose="05000000000000000000" pitchFamily="2" charset="2"/>
              <a:buChar char="p"/>
            </a:pPr>
            <a:r>
              <a:rPr lang="en-US" altLang="zh-CN" sz="2400" b="1" dirty="0">
                <a:latin typeface="Verdana" panose="020B0604030504040204" pitchFamily="34" charset="0"/>
              </a:rPr>
              <a:t> </a:t>
            </a:r>
            <a:r>
              <a:rPr lang="zh-CN" altLang="en-US" sz="2400" b="1" dirty="0">
                <a:latin typeface="Verdana" panose="020B0604030504040204" pitchFamily="34" charset="0"/>
              </a:rPr>
              <a:t>建模原则</a:t>
            </a:r>
            <a:endParaRPr lang="en-US" altLang="zh-CN" sz="2400" b="1" dirty="0">
              <a:latin typeface="Verdana" panose="020B0604030504040204" pitchFamily="34" charset="0"/>
            </a:endParaRPr>
          </a:p>
          <a:p>
            <a:pPr lvl="1"/>
            <a:r>
              <a:rPr lang="zh-CN" altLang="en-US" sz="2000" b="1" dirty="0">
                <a:solidFill>
                  <a:srgbClr val="FF0000"/>
                </a:solidFill>
                <a:latin typeface="Verdana" panose="020B0604030504040204" pitchFamily="34" charset="0"/>
                <a:ea typeface="华文新魏" panose="02010800040101010101" pitchFamily="2" charset="-122"/>
              </a:rPr>
              <a:t>准确：</a:t>
            </a:r>
            <a:r>
              <a:rPr lang="zh-CN" altLang="en-US" sz="2000" b="1" dirty="0">
                <a:solidFill>
                  <a:srgbClr val="000066"/>
                </a:solidFill>
                <a:latin typeface="Verdana" panose="020B0604030504040204" pitchFamily="34" charset="0"/>
                <a:ea typeface="华文新魏" panose="02010800040101010101" pitchFamily="2" charset="-122"/>
              </a:rPr>
              <a:t>模型必须反映真实情况。选择建立什么样的模型对如何发现和解决问题具有重要的影响。</a:t>
            </a:r>
            <a:endParaRPr lang="en-US" altLang="zh-CN" sz="2000" b="1" dirty="0">
              <a:solidFill>
                <a:srgbClr val="000066"/>
              </a:solidFill>
              <a:latin typeface="Verdana" panose="020B0604030504040204" pitchFamily="34" charset="0"/>
              <a:ea typeface="华文新魏" panose="02010800040101010101" pitchFamily="2" charset="-122"/>
            </a:endParaRPr>
          </a:p>
          <a:p>
            <a:pPr lvl="1"/>
            <a:r>
              <a:rPr lang="zh-CN" altLang="en-US" sz="2000" b="1" dirty="0">
                <a:solidFill>
                  <a:srgbClr val="FF0000"/>
                </a:solidFill>
                <a:latin typeface="Verdana" panose="020B0604030504040204" pitchFamily="34" charset="0"/>
                <a:ea typeface="华文新魏" panose="02010800040101010101" pitchFamily="2" charset="-122"/>
              </a:rPr>
              <a:t>分层：</a:t>
            </a:r>
            <a:r>
              <a:rPr lang="zh-CN" altLang="en-US" sz="2000" b="1" dirty="0">
                <a:solidFill>
                  <a:srgbClr val="000066"/>
                </a:solidFill>
                <a:latin typeface="Verdana" panose="020B0604030504040204" pitchFamily="34" charset="0"/>
                <a:ea typeface="华文新魏" panose="02010800040101010101" pitchFamily="2" charset="-122"/>
              </a:rPr>
              <a:t>必须有不同的模型以不同的抽象程度反映系统不同的侧面。</a:t>
            </a:r>
            <a:endParaRPr lang="en-US" altLang="zh-CN" sz="2000" b="1" dirty="0">
              <a:solidFill>
                <a:srgbClr val="000066"/>
              </a:solidFill>
              <a:latin typeface="Verdana" panose="020B0604030504040204" pitchFamily="34" charset="0"/>
              <a:ea typeface="华文新魏" panose="02010800040101010101" pitchFamily="2" charset="-122"/>
            </a:endParaRPr>
          </a:p>
          <a:p>
            <a:pPr lvl="1"/>
            <a:r>
              <a:rPr lang="zh-CN" altLang="en-US" sz="2000" b="1" dirty="0">
                <a:solidFill>
                  <a:srgbClr val="FF0000"/>
                </a:solidFill>
                <a:latin typeface="Verdana" panose="020B0604030504040204" pitchFamily="34" charset="0"/>
                <a:ea typeface="华文新魏" panose="02010800040101010101" pitchFamily="2" charset="-122"/>
              </a:rPr>
              <a:t>分治：</a:t>
            </a:r>
            <a:r>
              <a:rPr lang="zh-CN" altLang="en-US" sz="2000" b="1" dirty="0">
                <a:solidFill>
                  <a:srgbClr val="000066"/>
                </a:solidFill>
                <a:latin typeface="Verdana" panose="020B0604030504040204" pitchFamily="34" charset="0"/>
                <a:ea typeface="华文新魏" panose="02010800040101010101" pitchFamily="2" charset="-122"/>
              </a:rPr>
              <a:t>软件系统是复杂的，对于软件模型的任意一个侧面，不可能用一个模型来反映。</a:t>
            </a:r>
            <a:endParaRPr lang="en-US" altLang="zh-CN" sz="2000" b="1" dirty="0">
              <a:solidFill>
                <a:srgbClr val="000066"/>
              </a:solidFill>
              <a:latin typeface="Verdana" panose="020B0604030504040204" pitchFamily="34" charset="0"/>
              <a:ea typeface="华文新魏" panose="02010800040101010101" pitchFamily="2" charset="-122"/>
            </a:endParaRPr>
          </a:p>
          <a:p>
            <a:pPr lvl="1"/>
            <a:r>
              <a:rPr lang="zh-CN" altLang="en-US" sz="2000" b="1" dirty="0">
                <a:solidFill>
                  <a:srgbClr val="FF0000"/>
                </a:solidFill>
                <a:latin typeface="Verdana" panose="020B0604030504040204" pitchFamily="34" charset="0"/>
                <a:ea typeface="华文新魏" panose="02010800040101010101" pitchFamily="2" charset="-122"/>
              </a:rPr>
              <a:t>标准：</a:t>
            </a:r>
            <a:r>
              <a:rPr lang="zh-CN" altLang="en-US" sz="2000" b="1" dirty="0">
                <a:solidFill>
                  <a:srgbClr val="000066"/>
                </a:solidFill>
                <a:latin typeface="Verdana" panose="020B0604030504040204" pitchFamily="34" charset="0"/>
                <a:ea typeface="华文新魏" panose="02010800040101010101" pitchFamily="2" charset="-122"/>
              </a:rPr>
              <a:t>模型必须在某种程度上是通用的。</a:t>
            </a:r>
            <a:endParaRPr lang="en-US" altLang="zh-CN" sz="2000" b="1" dirty="0">
              <a:solidFill>
                <a:srgbClr val="000066"/>
              </a:solidFill>
              <a:latin typeface="Verdana" panose="020B0604030504040204" pitchFamily="34" charset="0"/>
              <a:ea typeface="华文新魏" panose="02010800040101010101" pitchFamily="2" charset="-122"/>
            </a:endParaRPr>
          </a:p>
        </p:txBody>
      </p:sp>
    </p:spTree>
    <p:extLst>
      <p:ext uri="{BB962C8B-B14F-4D97-AF65-F5344CB8AC3E}">
        <p14:creationId xmlns:p14="http://schemas.microsoft.com/office/powerpoint/2010/main" val="1440454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50939" y="573528"/>
            <a:ext cx="7381502" cy="683772"/>
          </a:xfrm>
        </p:spPr>
        <p:txBody>
          <a:bodyPr/>
          <a:lstStyle/>
          <a:p>
            <a:pPr algn="ctr"/>
            <a:r>
              <a:rPr lang="zh-CN" altLang="en-US" sz="3200" b="1" dirty="0"/>
              <a:t>软件建模</a:t>
            </a:r>
            <a:r>
              <a:rPr lang="zh-CN" altLang="en-US" sz="3200" dirty="0"/>
              <a:t> </a:t>
            </a:r>
          </a:p>
        </p:txBody>
      </p:sp>
      <p:sp>
        <p:nvSpPr>
          <p:cNvPr id="45059" name="Rectangle 3"/>
          <p:cNvSpPr>
            <a:spLocks noGrp="1" noChangeArrowheads="1"/>
          </p:cNvSpPr>
          <p:nvPr>
            <p:ph type="body" idx="1"/>
          </p:nvPr>
        </p:nvSpPr>
        <p:spPr>
          <a:xfrm>
            <a:off x="667569" y="1599642"/>
            <a:ext cx="7864872" cy="486054"/>
          </a:xfrm>
        </p:spPr>
        <p:txBody>
          <a:bodyPr/>
          <a:lstStyle/>
          <a:p>
            <a:pPr>
              <a:lnSpc>
                <a:spcPct val="90000"/>
              </a:lnSpc>
              <a:buClr>
                <a:schemeClr val="hlink"/>
              </a:buClr>
              <a:buSzTx/>
              <a:buFont typeface="Wingdings" panose="05000000000000000000" pitchFamily="2" charset="2"/>
              <a:buChar char="p"/>
            </a:pPr>
            <a:r>
              <a:rPr lang="en-US" altLang="zh-CN" sz="2400" b="1" dirty="0">
                <a:latin typeface="Verdana" panose="020B0604030504040204" pitchFamily="34" charset="0"/>
              </a:rPr>
              <a:t> </a:t>
            </a:r>
            <a:r>
              <a:rPr lang="zh-CN" altLang="en-US" sz="2400" b="1" dirty="0">
                <a:latin typeface="Verdana" panose="020B0604030504040204" pitchFamily="34" charset="0"/>
              </a:rPr>
              <a:t>正确认识建模方法论</a:t>
            </a:r>
            <a:endParaRPr lang="en-US" altLang="zh-CN" sz="2400" b="1" dirty="0">
              <a:latin typeface="Verdana" panose="020B0604030504040204" pitchFamily="34" charset="0"/>
            </a:endParaRPr>
          </a:p>
        </p:txBody>
      </p:sp>
      <p:graphicFrame>
        <p:nvGraphicFramePr>
          <p:cNvPr id="4" name="Group 4"/>
          <p:cNvGraphicFramePr>
            <a:graphicFrameLocks/>
          </p:cNvGraphicFramePr>
          <p:nvPr>
            <p:extLst>
              <p:ext uri="{D42A27DB-BD31-4B8C-83A1-F6EECF244321}">
                <p14:modId xmlns:p14="http://schemas.microsoft.com/office/powerpoint/2010/main" val="4151134708"/>
              </p:ext>
            </p:extLst>
          </p:nvPr>
        </p:nvGraphicFramePr>
        <p:xfrm>
          <a:off x="827584" y="2283718"/>
          <a:ext cx="7723198" cy="2221992"/>
        </p:xfrm>
        <a:graphic>
          <a:graphicData uri="http://schemas.openxmlformats.org/drawingml/2006/table">
            <a:tbl>
              <a:tblPr/>
              <a:tblGrid>
                <a:gridCol w="2017324">
                  <a:extLst>
                    <a:ext uri="{9D8B030D-6E8A-4147-A177-3AD203B41FA5}">
                      <a16:colId xmlns:a16="http://schemas.microsoft.com/office/drawing/2014/main" val="20000"/>
                    </a:ext>
                  </a:extLst>
                </a:gridCol>
                <a:gridCol w="2758285">
                  <a:extLst>
                    <a:ext uri="{9D8B030D-6E8A-4147-A177-3AD203B41FA5}">
                      <a16:colId xmlns:a16="http://schemas.microsoft.com/office/drawing/2014/main" val="20001"/>
                    </a:ext>
                  </a:extLst>
                </a:gridCol>
                <a:gridCol w="2947589">
                  <a:extLst>
                    <a:ext uri="{9D8B030D-6E8A-4147-A177-3AD203B41FA5}">
                      <a16:colId xmlns:a16="http://schemas.microsoft.com/office/drawing/2014/main" val="20002"/>
                    </a:ext>
                  </a:extLst>
                </a:gridCol>
              </a:tblGrid>
              <a:tr h="28255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5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方法论</a:t>
                      </a:r>
                    </a:p>
                  </a:txBody>
                  <a:tcPr marT="34290" marB="3429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5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时代背景</a:t>
                      </a:r>
                    </a:p>
                  </a:txBody>
                  <a:tcPr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5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建模要点</a:t>
                      </a:r>
                    </a:p>
                  </a:txBody>
                  <a:tcPr marT="34290" marB="3429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683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程序</a:t>
                      </a: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r>
                        <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数据结构</a:t>
                      </a: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a:t>
                      </a:r>
                      <a:r>
                        <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算法</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出现于</a:t>
                      </a:r>
                      <a:r>
                        <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20</a:t>
                      </a: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世纪</a:t>
                      </a:r>
                      <a:r>
                        <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50~60</a:t>
                      </a: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年代，软件开发主要解决的是科学计算问题，</a:t>
                      </a:r>
                      <a:r>
                        <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Fortran</a:t>
                      </a: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语言是代表</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选择合适的数据结构和算法是解决此类问题的关键</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638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结构化分析与设计：</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程序</a:t>
                      </a:r>
                      <a:r>
                        <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函数</a:t>
                      </a:r>
                      <a:r>
                        <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调用</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出现于</a:t>
                      </a:r>
                      <a:r>
                        <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20</a:t>
                      </a: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世纪</a:t>
                      </a:r>
                      <a:r>
                        <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60~70</a:t>
                      </a: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年代，解决一些与数据处理相关的问题，例如计费等。</a:t>
                      </a:r>
                      <a:r>
                        <a:rPr kumimoji="0" lang="en-US" altLang="zh-CN"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C</a:t>
                      </a:r>
                      <a:r>
                        <a:rPr kumimoji="0" lang="zh-CN" altLang="en-US" sz="12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语言是代表</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关键点有两个：一是确定有哪些数据，格式是什么，如何存储</a:t>
                      </a: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E/R</a:t>
                      </a:r>
                      <a:r>
                        <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模型；二是确定数据的加工、处理过程</a:t>
                      </a: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DFD</a:t>
                      </a:r>
                      <a:r>
                        <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图</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646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面向对象分析与设计：</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程序</a:t>
                      </a:r>
                      <a:r>
                        <a:rPr kumimoji="0" lang="en-US" altLang="zh-CN" sz="1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r>
                        <a:rPr kumimoji="0" lang="zh-CN" altLang="en-US" sz="1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对象</a:t>
                      </a:r>
                      <a:r>
                        <a:rPr kumimoji="0" lang="en-US" altLang="zh-CN" sz="1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a:t>
                      </a:r>
                      <a:r>
                        <a:rPr kumimoji="0" lang="zh-CN" altLang="en-US" sz="1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消息</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出现于</a:t>
                      </a:r>
                      <a:r>
                        <a:rPr kumimoji="0" lang="en-US" altLang="zh-CN" sz="1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20</a:t>
                      </a:r>
                      <a:r>
                        <a:rPr kumimoji="0" lang="zh-CN" altLang="en-US" sz="1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世纪</a:t>
                      </a:r>
                      <a:r>
                        <a:rPr kumimoji="0" lang="en-US" altLang="zh-CN" sz="1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80~90</a:t>
                      </a:r>
                      <a:r>
                        <a:rPr kumimoji="0" lang="zh-CN" altLang="en-US" sz="1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年代，信息系统涵盖了更多业务过程</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数据并不再是唯一的视角，事（业务流程）、人的视角越来越重要</a:t>
                      </a:r>
                      <a:r>
                        <a:rPr kumimoji="0" lang="en-US" altLang="zh-CN" sz="1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1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UML</a:t>
                      </a:r>
                      <a:r>
                        <a:rPr kumimoji="0" lang="zh-CN" altLang="en-US" sz="12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建模</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71898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50939" y="573528"/>
            <a:ext cx="7237486" cy="683772"/>
          </a:xfrm>
        </p:spPr>
        <p:txBody>
          <a:bodyPr/>
          <a:lstStyle/>
          <a:p>
            <a:pPr algn="ctr"/>
            <a:r>
              <a:rPr lang="en-US" altLang="zh-CN" sz="3200" b="1" dirty="0"/>
              <a:t>UML</a:t>
            </a:r>
            <a:r>
              <a:rPr lang="zh-CN" altLang="en-US" sz="3200" b="1" dirty="0"/>
              <a:t>定义及特点</a:t>
            </a:r>
            <a:r>
              <a:rPr lang="zh-CN" altLang="en-US" sz="3200" dirty="0"/>
              <a:t> </a:t>
            </a:r>
          </a:p>
        </p:txBody>
      </p:sp>
      <p:sp>
        <p:nvSpPr>
          <p:cNvPr id="8" name="Rectangle 3"/>
          <p:cNvSpPr txBox="1">
            <a:spLocks noChangeArrowheads="1"/>
          </p:cNvSpPr>
          <p:nvPr/>
        </p:nvSpPr>
        <p:spPr bwMode="auto">
          <a:xfrm>
            <a:off x="467544" y="1563638"/>
            <a:ext cx="8136904" cy="3176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90000"/>
              </a:lnSpc>
              <a:buClr>
                <a:srgbClr val="FF0000"/>
              </a:buClr>
              <a:buSzTx/>
              <a:buFont typeface="Wingdings" panose="05000000000000000000" pitchFamily="2" charset="2"/>
              <a:buChar char="p"/>
            </a:pPr>
            <a:r>
              <a:rPr lang="en-US" altLang="zh-CN" sz="2400" b="1" dirty="0">
                <a:solidFill>
                  <a:srgbClr val="000000"/>
                </a:solidFill>
                <a:latin typeface="Verdana" panose="020B0604030504040204" pitchFamily="34" charset="0"/>
              </a:rPr>
              <a:t> UML</a:t>
            </a:r>
            <a:r>
              <a:rPr lang="zh-CN" altLang="en-US" sz="2400" b="1" dirty="0">
                <a:solidFill>
                  <a:srgbClr val="000000"/>
                </a:solidFill>
                <a:latin typeface="Verdana" panose="020B0604030504040204" pitchFamily="34" charset="0"/>
              </a:rPr>
              <a:t>的定义</a:t>
            </a:r>
            <a:endParaRPr lang="en-US" altLang="zh-CN" sz="2400" b="1" dirty="0">
              <a:solidFill>
                <a:srgbClr val="000000"/>
              </a:solidFill>
              <a:latin typeface="Verdana" panose="020B0604030504040204" pitchFamily="34" charset="0"/>
            </a:endParaRPr>
          </a:p>
          <a:p>
            <a:pPr lvl="1">
              <a:lnSpc>
                <a:spcPct val="90000"/>
              </a:lnSpc>
              <a:spcBef>
                <a:spcPts val="1200"/>
              </a:spcBef>
              <a:buSzTx/>
              <a:buFont typeface="Wingdings" panose="05000000000000000000" pitchFamily="2" charset="2"/>
              <a:buChar char="Ø"/>
            </a:pPr>
            <a:r>
              <a:rPr lang="en-US" altLang="zh-CN" sz="2000" b="1" dirty="0">
                <a:solidFill>
                  <a:srgbClr val="002060"/>
                </a:solidFill>
                <a:ea typeface="华文新魏" panose="02010800040101010101" pitchFamily="2" charset="-122"/>
              </a:rPr>
              <a:t>Unified Modeling </a:t>
            </a:r>
            <a:r>
              <a:rPr lang="en-US" altLang="zh-CN" sz="2000" b="1" dirty="0" err="1">
                <a:solidFill>
                  <a:srgbClr val="002060"/>
                </a:solidFill>
                <a:ea typeface="华文新魏" panose="02010800040101010101" pitchFamily="2" charset="-122"/>
              </a:rPr>
              <a:t>Lanuage</a:t>
            </a:r>
            <a:r>
              <a:rPr lang="en-US" altLang="zh-CN" sz="2000" b="1" dirty="0">
                <a:solidFill>
                  <a:srgbClr val="002060"/>
                </a:solidFill>
                <a:ea typeface="华文新魏" panose="02010800040101010101" pitchFamily="2" charset="-122"/>
              </a:rPr>
              <a:t> </a:t>
            </a:r>
            <a:r>
              <a:rPr lang="zh-CN" altLang="en-US" sz="2000" b="1" dirty="0">
                <a:solidFill>
                  <a:srgbClr val="002060"/>
                </a:solidFill>
                <a:ea typeface="华文新魏" panose="02010800040101010101" pitchFamily="2" charset="-122"/>
              </a:rPr>
              <a:t>统一建模语言</a:t>
            </a:r>
            <a:endParaRPr lang="en-US" altLang="zh-CN" sz="2000" b="1" dirty="0">
              <a:latin typeface="Verdana" panose="020B0604030504040204" pitchFamily="34" charset="0"/>
            </a:endParaRPr>
          </a:p>
          <a:p>
            <a:pPr lvl="1">
              <a:lnSpc>
                <a:spcPct val="90000"/>
              </a:lnSpc>
              <a:spcBef>
                <a:spcPts val="1200"/>
              </a:spcBef>
              <a:buSzTx/>
              <a:buFont typeface="Wingdings" panose="05000000000000000000" pitchFamily="2" charset="2"/>
              <a:buChar char="Ø"/>
            </a:pPr>
            <a:r>
              <a:rPr lang="en-US" altLang="zh-CN" sz="2000" b="1" dirty="0">
                <a:solidFill>
                  <a:srgbClr val="002060"/>
                </a:solidFill>
                <a:ea typeface="华文新魏" panose="02010800040101010101" pitchFamily="2" charset="-122"/>
              </a:rPr>
              <a:t>UML</a:t>
            </a:r>
            <a:r>
              <a:rPr lang="zh-CN" altLang="en-US" sz="2000" b="1" dirty="0">
                <a:solidFill>
                  <a:srgbClr val="002060"/>
                </a:solidFill>
                <a:ea typeface="华文新魏" panose="02010800040101010101" pitchFamily="2" charset="-122"/>
              </a:rPr>
              <a:t>是一种绘制软件蓝图的标准语言，可以使用</a:t>
            </a:r>
            <a:r>
              <a:rPr lang="en-US" altLang="zh-CN" sz="2000" b="1" dirty="0">
                <a:solidFill>
                  <a:srgbClr val="002060"/>
                </a:solidFill>
                <a:ea typeface="华文新魏" panose="02010800040101010101" pitchFamily="2" charset="-122"/>
              </a:rPr>
              <a:t>UML</a:t>
            </a:r>
            <a:r>
              <a:rPr lang="zh-CN" altLang="en-US" sz="2000" b="1" dirty="0">
                <a:solidFill>
                  <a:srgbClr val="002060"/>
                </a:solidFill>
                <a:ea typeface="华文新魏" panose="02010800040101010101" pitchFamily="2" charset="-122"/>
              </a:rPr>
              <a:t>对软件密集型系统的制品进行以下工作：</a:t>
            </a:r>
          </a:p>
          <a:p>
            <a:pPr lvl="2">
              <a:lnSpc>
                <a:spcPct val="90000"/>
              </a:lnSpc>
              <a:spcBef>
                <a:spcPts val="1200"/>
              </a:spcBef>
              <a:buSzTx/>
              <a:buFont typeface="Wingdings" panose="05000000000000000000" pitchFamily="2" charset="2"/>
              <a:buChar char="Ø"/>
            </a:pPr>
            <a:r>
              <a:rPr lang="zh-CN" altLang="en-US" sz="1800" b="1" dirty="0">
                <a:solidFill>
                  <a:srgbClr val="002060"/>
                </a:solidFill>
                <a:ea typeface="华文新魏" panose="02010800040101010101" pitchFamily="2" charset="-122"/>
              </a:rPr>
              <a:t>可视化（</a:t>
            </a:r>
            <a:r>
              <a:rPr lang="en-US" altLang="zh-CN" sz="1800" b="1" dirty="0">
                <a:solidFill>
                  <a:srgbClr val="002060"/>
                </a:solidFill>
                <a:ea typeface="华文新魏" panose="02010800040101010101" pitchFamily="2" charset="-122"/>
              </a:rPr>
              <a:t>visualizing</a:t>
            </a:r>
            <a:r>
              <a:rPr lang="zh-CN" altLang="en-US" sz="1800" b="1" dirty="0">
                <a:solidFill>
                  <a:srgbClr val="002060"/>
                </a:solidFill>
                <a:ea typeface="华文新魏" panose="02010800040101010101" pitchFamily="2" charset="-122"/>
              </a:rPr>
              <a:t>）</a:t>
            </a:r>
          </a:p>
          <a:p>
            <a:pPr lvl="2">
              <a:lnSpc>
                <a:spcPct val="90000"/>
              </a:lnSpc>
              <a:spcBef>
                <a:spcPts val="1200"/>
              </a:spcBef>
              <a:buSzTx/>
              <a:buFont typeface="Wingdings" panose="05000000000000000000" pitchFamily="2" charset="2"/>
              <a:buChar char="Ø"/>
            </a:pPr>
            <a:r>
              <a:rPr lang="zh-CN" altLang="en-US" sz="1800" b="1" dirty="0">
                <a:solidFill>
                  <a:srgbClr val="002060"/>
                </a:solidFill>
                <a:ea typeface="华文新魏" panose="02010800040101010101" pitchFamily="2" charset="-122"/>
              </a:rPr>
              <a:t>详述 （</a:t>
            </a:r>
            <a:r>
              <a:rPr lang="en-US" altLang="zh-CN" sz="1800" b="1" dirty="0">
                <a:solidFill>
                  <a:srgbClr val="002060"/>
                </a:solidFill>
                <a:ea typeface="华文新魏" panose="02010800040101010101" pitchFamily="2" charset="-122"/>
              </a:rPr>
              <a:t>specifying</a:t>
            </a:r>
            <a:r>
              <a:rPr lang="zh-CN" altLang="en-US" sz="1800" b="1" dirty="0">
                <a:solidFill>
                  <a:srgbClr val="002060"/>
                </a:solidFill>
                <a:ea typeface="华文新魏" panose="02010800040101010101" pitchFamily="2" charset="-122"/>
              </a:rPr>
              <a:t>）</a:t>
            </a:r>
          </a:p>
          <a:p>
            <a:pPr lvl="2">
              <a:lnSpc>
                <a:spcPct val="90000"/>
              </a:lnSpc>
              <a:spcBef>
                <a:spcPts val="1200"/>
              </a:spcBef>
              <a:buSzTx/>
              <a:buFont typeface="Wingdings" panose="05000000000000000000" pitchFamily="2" charset="2"/>
              <a:buChar char="Ø"/>
            </a:pPr>
            <a:r>
              <a:rPr lang="zh-CN" altLang="en-US" sz="1800" b="1" dirty="0">
                <a:solidFill>
                  <a:srgbClr val="002060"/>
                </a:solidFill>
                <a:ea typeface="华文新魏" panose="02010800040101010101" pitchFamily="2" charset="-122"/>
              </a:rPr>
              <a:t>构造 （</a:t>
            </a:r>
            <a:r>
              <a:rPr lang="en-US" altLang="zh-CN" sz="1800" b="1" dirty="0">
                <a:solidFill>
                  <a:srgbClr val="002060"/>
                </a:solidFill>
                <a:ea typeface="华文新魏" panose="02010800040101010101" pitchFamily="2" charset="-122"/>
              </a:rPr>
              <a:t>constructing</a:t>
            </a:r>
            <a:r>
              <a:rPr lang="zh-CN" altLang="en-US" sz="1800" b="1" dirty="0">
                <a:solidFill>
                  <a:srgbClr val="002060"/>
                </a:solidFill>
                <a:ea typeface="华文新魏" panose="02010800040101010101" pitchFamily="2" charset="-122"/>
              </a:rPr>
              <a:t>）</a:t>
            </a:r>
          </a:p>
          <a:p>
            <a:pPr lvl="2">
              <a:lnSpc>
                <a:spcPct val="90000"/>
              </a:lnSpc>
              <a:spcBef>
                <a:spcPts val="1200"/>
              </a:spcBef>
              <a:buSzTx/>
              <a:buFont typeface="Wingdings" panose="05000000000000000000" pitchFamily="2" charset="2"/>
              <a:buChar char="Ø"/>
            </a:pPr>
            <a:r>
              <a:rPr lang="zh-CN" altLang="en-US" sz="1800" b="1" dirty="0">
                <a:solidFill>
                  <a:srgbClr val="002060"/>
                </a:solidFill>
                <a:ea typeface="华文新魏" panose="02010800040101010101" pitchFamily="2" charset="-122"/>
              </a:rPr>
              <a:t>文档化（</a:t>
            </a:r>
            <a:r>
              <a:rPr lang="en-US" altLang="zh-CN" sz="1800" b="1" dirty="0">
                <a:solidFill>
                  <a:srgbClr val="002060"/>
                </a:solidFill>
                <a:ea typeface="华文新魏" panose="02010800040101010101" pitchFamily="2" charset="-122"/>
              </a:rPr>
              <a:t>documenting</a:t>
            </a:r>
            <a:r>
              <a:rPr lang="zh-CN" altLang="en-US" sz="1800" b="1" dirty="0">
                <a:solidFill>
                  <a:srgbClr val="002060"/>
                </a:solidFill>
                <a:ea typeface="华文新魏" panose="02010800040101010101" pitchFamily="2" charset="-122"/>
              </a:rPr>
              <a:t>）</a:t>
            </a:r>
          </a:p>
        </p:txBody>
      </p:sp>
      <p:graphicFrame>
        <p:nvGraphicFramePr>
          <p:cNvPr id="9" name="Object 4"/>
          <p:cNvGraphicFramePr>
            <a:graphicFrameLocks noGrp="1"/>
          </p:cNvGraphicFramePr>
          <p:nvPr>
            <p:ph sz="half" idx="4294967295"/>
            <p:extLst>
              <p:ext uri="{D42A27DB-BD31-4B8C-83A1-F6EECF244321}">
                <p14:modId xmlns:p14="http://schemas.microsoft.com/office/powerpoint/2010/main" val="2916746424"/>
              </p:ext>
            </p:extLst>
          </p:nvPr>
        </p:nvGraphicFramePr>
        <p:xfrm>
          <a:off x="4932040" y="3147863"/>
          <a:ext cx="2880320" cy="1457618"/>
        </p:xfrm>
        <a:graphic>
          <a:graphicData uri="http://schemas.openxmlformats.org/presentationml/2006/ole">
            <mc:AlternateContent xmlns:mc="http://schemas.openxmlformats.org/markup-compatibility/2006">
              <mc:Choice xmlns:v="urn:schemas-microsoft-com:vml" Requires="v">
                <p:oleObj name="位图图象" r:id="rId2" imgW="3847619" imgH="2980952" progId="Paint.Picture">
                  <p:embed/>
                </p:oleObj>
              </mc:Choice>
              <mc:Fallback>
                <p:oleObj name="位图图象" r:id="rId2" imgW="3847619" imgH="2980952" progId="Paint.Picture">
                  <p:embed/>
                  <p:pic>
                    <p:nvPicPr>
                      <p:cNvPr id="0" nam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4932040" y="3147863"/>
                        <a:ext cx="2880320" cy="1457618"/>
                      </a:xfrm>
                      <a:prstGeom prst="rect">
                        <a:avLst/>
                      </a:prstGeom>
                      <a:noFill/>
                      <a:ln>
                        <a:noFill/>
                      </a:ln>
                      <a:effec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50939" y="573528"/>
            <a:ext cx="7237486" cy="683772"/>
          </a:xfrm>
        </p:spPr>
        <p:txBody>
          <a:bodyPr/>
          <a:lstStyle/>
          <a:p>
            <a:pPr algn="ctr"/>
            <a:r>
              <a:rPr lang="en-US" altLang="zh-CN" b="1" dirty="0"/>
              <a:t>UML</a:t>
            </a:r>
            <a:r>
              <a:rPr lang="zh-CN" altLang="en-US" b="1" dirty="0"/>
              <a:t>定义及特点</a:t>
            </a:r>
            <a:r>
              <a:rPr lang="zh-CN" altLang="en-US" dirty="0"/>
              <a:t> </a:t>
            </a:r>
          </a:p>
        </p:txBody>
      </p:sp>
      <p:sp>
        <p:nvSpPr>
          <p:cNvPr id="8" name="Rectangle 3"/>
          <p:cNvSpPr txBox="1">
            <a:spLocks noChangeArrowheads="1"/>
          </p:cNvSpPr>
          <p:nvPr/>
        </p:nvSpPr>
        <p:spPr bwMode="auto">
          <a:xfrm>
            <a:off x="611560" y="1599643"/>
            <a:ext cx="8127904" cy="2484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ts val="1200"/>
              </a:spcBef>
              <a:buClr>
                <a:srgbClr val="FF0000"/>
              </a:buClr>
              <a:buSzTx/>
              <a:buFont typeface="Wingdings" panose="05000000000000000000" pitchFamily="2" charset="2"/>
              <a:buChar char="p"/>
            </a:pPr>
            <a:r>
              <a:rPr lang="en-US" altLang="zh-CN" sz="2400" b="1" dirty="0">
                <a:solidFill>
                  <a:srgbClr val="000000"/>
                </a:solidFill>
                <a:latin typeface="Verdana" panose="020B0604030504040204" pitchFamily="34" charset="0"/>
              </a:rPr>
              <a:t> UML</a:t>
            </a:r>
            <a:r>
              <a:rPr lang="zh-CN" altLang="en-US" sz="2400" b="1" dirty="0">
                <a:solidFill>
                  <a:srgbClr val="000000"/>
                </a:solidFill>
                <a:latin typeface="Verdana" panose="020B0604030504040204" pitchFamily="34" charset="0"/>
              </a:rPr>
              <a:t>的版本</a:t>
            </a:r>
            <a:endParaRPr lang="en-US" altLang="zh-CN" sz="2400" b="1" dirty="0">
              <a:solidFill>
                <a:srgbClr val="000000"/>
              </a:solidFill>
              <a:latin typeface="Verdana" panose="020B0604030504040204" pitchFamily="34" charset="0"/>
            </a:endParaRPr>
          </a:p>
          <a:p>
            <a:pPr lvl="1">
              <a:spcBef>
                <a:spcPts val="1200"/>
              </a:spcBef>
              <a:buSzTx/>
              <a:buFont typeface="Wingdings" panose="05000000000000000000" pitchFamily="2" charset="2"/>
              <a:buChar char="Ø"/>
            </a:pPr>
            <a:r>
              <a:rPr lang="en-US" altLang="zh-CN" sz="2200" b="1" dirty="0">
                <a:solidFill>
                  <a:srgbClr val="002060"/>
                </a:solidFill>
                <a:ea typeface="华文新魏" panose="02010800040101010101" pitchFamily="2" charset="-122"/>
              </a:rPr>
              <a:t>1997</a:t>
            </a:r>
            <a:r>
              <a:rPr lang="zh-CN" altLang="en-US" sz="2200" b="1" dirty="0">
                <a:solidFill>
                  <a:srgbClr val="002060"/>
                </a:solidFill>
                <a:ea typeface="华文新魏" panose="02010800040101010101" pitchFamily="2" charset="-122"/>
              </a:rPr>
              <a:t>年，对象管理组织（</a:t>
            </a:r>
            <a:r>
              <a:rPr lang="en-US" altLang="zh-CN" sz="2200" b="1" dirty="0">
                <a:solidFill>
                  <a:srgbClr val="002060"/>
                </a:solidFill>
                <a:ea typeface="华文新魏" panose="02010800040101010101" pitchFamily="2" charset="-122"/>
              </a:rPr>
              <a:t>OMG</a:t>
            </a:r>
            <a:r>
              <a:rPr lang="zh-CN" altLang="en-US" sz="2200" b="1" dirty="0">
                <a:solidFill>
                  <a:srgbClr val="002060"/>
                </a:solidFill>
                <a:ea typeface="华文新魏" panose="02010800040101010101" pitchFamily="2" charset="-122"/>
              </a:rPr>
              <a:t>）采纳</a:t>
            </a:r>
            <a:r>
              <a:rPr lang="en-US" altLang="zh-CN" sz="2200" b="1" dirty="0">
                <a:solidFill>
                  <a:srgbClr val="002060"/>
                </a:solidFill>
                <a:ea typeface="华文新魏" panose="02010800040101010101" pitchFamily="2" charset="-122"/>
              </a:rPr>
              <a:t>UML</a:t>
            </a:r>
            <a:r>
              <a:rPr lang="zh-CN" altLang="en-US" sz="2200" b="1" dirty="0">
                <a:solidFill>
                  <a:srgbClr val="002060"/>
                </a:solidFill>
                <a:ea typeface="华文新魏" panose="02010800040101010101" pitchFamily="2" charset="-122"/>
              </a:rPr>
              <a:t>为其标准建模语言，</a:t>
            </a:r>
            <a:r>
              <a:rPr lang="en-US" altLang="zh-CN" sz="2200" b="1" dirty="0">
                <a:solidFill>
                  <a:srgbClr val="002060"/>
                </a:solidFill>
                <a:ea typeface="华文新魏" panose="02010800040101010101" pitchFamily="2" charset="-122"/>
              </a:rPr>
              <a:t>UML 1.1</a:t>
            </a:r>
            <a:r>
              <a:rPr lang="zh-CN" altLang="en-US" sz="2200" b="1" dirty="0">
                <a:solidFill>
                  <a:srgbClr val="002060"/>
                </a:solidFill>
                <a:ea typeface="华文新魏" panose="02010800040101010101" pitchFamily="2" charset="-122"/>
              </a:rPr>
              <a:t>正式成为业界标准。</a:t>
            </a:r>
          </a:p>
          <a:p>
            <a:pPr lvl="1">
              <a:spcBef>
                <a:spcPts val="1200"/>
              </a:spcBef>
              <a:buSzTx/>
              <a:buFont typeface="Wingdings" panose="05000000000000000000" pitchFamily="2" charset="2"/>
              <a:buChar char="Ø"/>
            </a:pPr>
            <a:r>
              <a:rPr lang="en-US" altLang="zh-CN" sz="2200" b="1" dirty="0">
                <a:solidFill>
                  <a:srgbClr val="002060"/>
                </a:solidFill>
                <a:ea typeface="华文新魏" panose="02010800040101010101" pitchFamily="2" charset="-122"/>
              </a:rPr>
              <a:t>UML</a:t>
            </a:r>
            <a:r>
              <a:rPr lang="zh-CN" altLang="en-US" sz="2200" b="1" dirty="0">
                <a:solidFill>
                  <a:srgbClr val="002060"/>
                </a:solidFill>
                <a:ea typeface="华文新魏" panose="02010800040101010101" pitchFamily="2" charset="-122"/>
              </a:rPr>
              <a:t>经历了</a:t>
            </a:r>
            <a:r>
              <a:rPr lang="en-US" altLang="zh-CN" sz="2200" b="1" dirty="0">
                <a:solidFill>
                  <a:srgbClr val="002060"/>
                </a:solidFill>
                <a:ea typeface="华文新魏" panose="02010800040101010101" pitchFamily="2" charset="-122"/>
              </a:rPr>
              <a:t>1.2</a:t>
            </a:r>
            <a:r>
              <a:rPr lang="zh-CN" altLang="en-US" sz="2200" b="1" dirty="0">
                <a:solidFill>
                  <a:srgbClr val="002060"/>
                </a:solidFill>
                <a:ea typeface="华文新魏" panose="02010800040101010101" pitchFamily="2" charset="-122"/>
              </a:rPr>
              <a:t>，</a:t>
            </a:r>
            <a:r>
              <a:rPr lang="en-US" altLang="zh-CN" sz="2200" b="1" dirty="0">
                <a:solidFill>
                  <a:srgbClr val="002060"/>
                </a:solidFill>
                <a:ea typeface="华文新魏" panose="02010800040101010101" pitchFamily="2" charset="-122"/>
              </a:rPr>
              <a:t>1.3</a:t>
            </a:r>
            <a:r>
              <a:rPr lang="zh-CN" altLang="en-US" sz="2200" b="1" dirty="0">
                <a:solidFill>
                  <a:srgbClr val="002060"/>
                </a:solidFill>
                <a:ea typeface="华文新魏" panose="02010800040101010101" pitchFamily="2" charset="-122"/>
              </a:rPr>
              <a:t>，</a:t>
            </a:r>
            <a:r>
              <a:rPr lang="en-US" altLang="zh-CN" sz="2200" b="1" dirty="0">
                <a:solidFill>
                  <a:srgbClr val="002060"/>
                </a:solidFill>
                <a:ea typeface="华文新魏" panose="02010800040101010101" pitchFamily="2" charset="-122"/>
              </a:rPr>
              <a:t>1.4</a:t>
            </a:r>
            <a:r>
              <a:rPr lang="zh-CN" altLang="en-US" sz="2200" b="1" dirty="0">
                <a:solidFill>
                  <a:srgbClr val="002060"/>
                </a:solidFill>
                <a:ea typeface="华文新魏" panose="02010800040101010101" pitchFamily="2" charset="-122"/>
              </a:rPr>
              <a:t>以及</a:t>
            </a:r>
            <a:r>
              <a:rPr lang="en-US" altLang="zh-CN" sz="2200" b="1" dirty="0">
                <a:solidFill>
                  <a:srgbClr val="002060"/>
                </a:solidFill>
                <a:ea typeface="华文新魏" panose="02010800040101010101" pitchFamily="2" charset="-122"/>
              </a:rPr>
              <a:t>2.0</a:t>
            </a:r>
            <a:r>
              <a:rPr lang="zh-CN" altLang="en-US" sz="2200" b="1" dirty="0">
                <a:solidFill>
                  <a:srgbClr val="002060"/>
                </a:solidFill>
                <a:ea typeface="华文新魏" panose="02010800040101010101" pitchFamily="2" charset="-122"/>
              </a:rPr>
              <a:t>的版本。</a:t>
            </a:r>
          </a:p>
          <a:p>
            <a:pPr lvl="1">
              <a:spcBef>
                <a:spcPts val="1200"/>
              </a:spcBef>
              <a:buSzTx/>
              <a:buFont typeface="Wingdings" panose="05000000000000000000" pitchFamily="2" charset="2"/>
              <a:buChar char="Ø"/>
            </a:pPr>
            <a:r>
              <a:rPr lang="zh-CN" altLang="en-US" sz="2200" b="1" dirty="0">
                <a:solidFill>
                  <a:srgbClr val="002060"/>
                </a:solidFill>
                <a:ea typeface="华文新魏" panose="02010800040101010101" pitchFamily="2" charset="-122"/>
              </a:rPr>
              <a:t>目前最新版本</a:t>
            </a:r>
            <a:r>
              <a:rPr lang="en-US" altLang="zh-CN" sz="2200" b="1" dirty="0">
                <a:solidFill>
                  <a:srgbClr val="002060"/>
                </a:solidFill>
                <a:ea typeface="华文新魏" panose="02010800040101010101" pitchFamily="2" charset="-122"/>
              </a:rPr>
              <a:t>2.5</a:t>
            </a:r>
            <a:r>
              <a:rPr lang="zh-CN" altLang="en-US" sz="2200" b="1" dirty="0">
                <a:solidFill>
                  <a:srgbClr val="002060"/>
                </a:solidFill>
                <a:ea typeface="华文新魏" panose="02010800040101010101" pitchFamily="2" charset="-122"/>
              </a:rPr>
              <a:t>（</a:t>
            </a:r>
            <a:r>
              <a:rPr lang="en-US" altLang="zh-CN" sz="2200" b="1" dirty="0">
                <a:solidFill>
                  <a:srgbClr val="002060"/>
                </a:solidFill>
                <a:ea typeface="华文新魏" panose="02010800040101010101" pitchFamily="2" charset="-122"/>
              </a:rPr>
              <a:t>2017</a:t>
            </a:r>
            <a:r>
              <a:rPr lang="zh-CN" altLang="en-US" sz="2200" b="1" dirty="0">
                <a:solidFill>
                  <a:srgbClr val="002060"/>
                </a:solidFill>
                <a:ea typeface="华文新魏" panose="02010800040101010101" pitchFamily="2" charset="-122"/>
              </a:rPr>
              <a:t>年，标准演化了</a:t>
            </a:r>
            <a:r>
              <a:rPr lang="en-US" altLang="zh-CN" sz="2200" b="1" dirty="0">
                <a:solidFill>
                  <a:srgbClr val="002060"/>
                </a:solidFill>
                <a:ea typeface="华文新魏" panose="02010800040101010101" pitchFamily="2" charset="-122"/>
              </a:rPr>
              <a:t>20</a:t>
            </a:r>
            <a:r>
              <a:rPr lang="zh-CN" altLang="en-US" sz="2200" b="1" dirty="0">
                <a:solidFill>
                  <a:srgbClr val="002060"/>
                </a:solidFill>
                <a:ea typeface="华文新魏" panose="02010800040101010101" pitchFamily="2" charset="-122"/>
              </a:rPr>
              <a:t>年）。</a:t>
            </a:r>
            <a:endParaRPr lang="en-US" altLang="zh-CN" sz="2200" b="1" dirty="0">
              <a:solidFill>
                <a:srgbClr val="002060"/>
              </a:solidFill>
              <a:ea typeface="华文新魏" panose="02010800040101010101" pitchFamily="2" charset="-122"/>
            </a:endParaRPr>
          </a:p>
        </p:txBody>
      </p:sp>
    </p:spTree>
    <p:extLst>
      <p:ext uri="{BB962C8B-B14F-4D97-AF65-F5344CB8AC3E}">
        <p14:creationId xmlns:p14="http://schemas.microsoft.com/office/powerpoint/2010/main" val="40548768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50939" y="573528"/>
            <a:ext cx="7237486" cy="683772"/>
          </a:xfrm>
        </p:spPr>
        <p:txBody>
          <a:bodyPr/>
          <a:lstStyle/>
          <a:p>
            <a:pPr algn="ctr"/>
            <a:r>
              <a:rPr lang="en-US" altLang="zh-CN" b="1" dirty="0"/>
              <a:t>UML</a:t>
            </a:r>
            <a:r>
              <a:rPr lang="zh-CN" altLang="en-US" b="1" dirty="0"/>
              <a:t>定义及特点</a:t>
            </a:r>
            <a:r>
              <a:rPr lang="zh-CN" altLang="en-US" dirty="0"/>
              <a:t> </a:t>
            </a:r>
          </a:p>
        </p:txBody>
      </p:sp>
      <p:sp>
        <p:nvSpPr>
          <p:cNvPr id="8" name="Rectangle 3"/>
          <p:cNvSpPr txBox="1">
            <a:spLocks noChangeArrowheads="1"/>
          </p:cNvSpPr>
          <p:nvPr/>
        </p:nvSpPr>
        <p:spPr bwMode="auto">
          <a:xfrm>
            <a:off x="880909" y="1599642"/>
            <a:ext cx="7777546" cy="2988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spcBef>
                <a:spcPts val="600"/>
              </a:spcBef>
              <a:buClr>
                <a:srgbClr val="FF0000"/>
              </a:buClr>
              <a:buSzTx/>
              <a:buFont typeface="Wingdings" panose="05000000000000000000" pitchFamily="2" charset="2"/>
              <a:buChar char="p"/>
            </a:pPr>
            <a:r>
              <a:rPr lang="en-US" altLang="zh-CN" sz="2400" b="1" dirty="0">
                <a:solidFill>
                  <a:srgbClr val="000000"/>
                </a:solidFill>
                <a:latin typeface="Verdana" panose="020B0604030504040204" pitchFamily="34" charset="0"/>
              </a:rPr>
              <a:t> UML</a:t>
            </a:r>
            <a:r>
              <a:rPr lang="zh-CN" altLang="en-US" sz="2400" b="1" dirty="0">
                <a:solidFill>
                  <a:srgbClr val="000000"/>
                </a:solidFill>
                <a:latin typeface="Verdana" panose="020B0604030504040204" pitchFamily="34" charset="0"/>
              </a:rPr>
              <a:t>的特点</a:t>
            </a:r>
            <a:endParaRPr lang="en-US" altLang="zh-CN" sz="2400" b="1" dirty="0">
              <a:solidFill>
                <a:srgbClr val="000000"/>
              </a:solidFill>
              <a:latin typeface="Verdana" panose="020B0604030504040204" pitchFamily="34" charset="0"/>
            </a:endParaRPr>
          </a:p>
          <a:p>
            <a:pPr lvl="1">
              <a:spcBef>
                <a:spcPts val="600"/>
              </a:spcBef>
              <a:buSzTx/>
              <a:buFont typeface="Wingdings" panose="05000000000000000000" pitchFamily="2" charset="2"/>
              <a:buChar char="Ø"/>
            </a:pPr>
            <a:r>
              <a:rPr lang="zh-CN" altLang="en-US" sz="2200" b="1" dirty="0">
                <a:solidFill>
                  <a:srgbClr val="002060"/>
                </a:solidFill>
                <a:ea typeface="华文新魏" panose="02010800040101010101" pitchFamily="2" charset="-122"/>
              </a:rPr>
              <a:t>统一标准：已成为面向对象标准化的统一建模语言。</a:t>
            </a:r>
          </a:p>
          <a:p>
            <a:pPr lvl="1">
              <a:spcBef>
                <a:spcPts val="600"/>
              </a:spcBef>
              <a:buSzTx/>
              <a:buFont typeface="Wingdings" panose="05000000000000000000" pitchFamily="2" charset="2"/>
              <a:buChar char="Ø"/>
            </a:pPr>
            <a:r>
              <a:rPr lang="zh-CN" altLang="en-US" sz="2200" b="1" dirty="0">
                <a:solidFill>
                  <a:srgbClr val="002060"/>
                </a:solidFill>
                <a:ea typeface="华文新魏" panose="02010800040101010101" pitchFamily="2" charset="-122"/>
              </a:rPr>
              <a:t>面向对象</a:t>
            </a:r>
          </a:p>
          <a:p>
            <a:pPr lvl="1">
              <a:spcBef>
                <a:spcPts val="600"/>
              </a:spcBef>
              <a:buSzTx/>
              <a:buFont typeface="Wingdings" panose="05000000000000000000" pitchFamily="2" charset="2"/>
              <a:buChar char="Ø"/>
            </a:pPr>
            <a:r>
              <a:rPr lang="zh-CN" altLang="en-US" sz="2200" b="1" dirty="0">
                <a:solidFill>
                  <a:srgbClr val="002060"/>
                </a:solidFill>
                <a:ea typeface="华文新魏" panose="02010800040101010101" pitchFamily="2" charset="-122"/>
              </a:rPr>
              <a:t>可视化、表示能力强大</a:t>
            </a:r>
          </a:p>
          <a:p>
            <a:pPr lvl="1">
              <a:spcBef>
                <a:spcPts val="600"/>
              </a:spcBef>
              <a:buSzTx/>
              <a:buFont typeface="Wingdings" panose="05000000000000000000" pitchFamily="2" charset="2"/>
              <a:buChar char="Ø"/>
            </a:pPr>
            <a:r>
              <a:rPr lang="zh-CN" altLang="en-US" sz="2200" b="1" dirty="0">
                <a:solidFill>
                  <a:srgbClr val="002060"/>
                </a:solidFill>
                <a:ea typeface="华文新魏" panose="02010800040101010101" pitchFamily="2" charset="-122"/>
              </a:rPr>
              <a:t>独立于过程</a:t>
            </a:r>
          </a:p>
          <a:p>
            <a:pPr lvl="1">
              <a:spcBef>
                <a:spcPts val="600"/>
              </a:spcBef>
              <a:buSzTx/>
              <a:buFont typeface="Wingdings" panose="05000000000000000000" pitchFamily="2" charset="2"/>
              <a:buChar char="Ø"/>
            </a:pPr>
            <a:r>
              <a:rPr lang="zh-CN" altLang="en-US" sz="2200" b="1" dirty="0">
                <a:solidFill>
                  <a:srgbClr val="002060"/>
                </a:solidFill>
                <a:ea typeface="华文新魏" panose="02010800040101010101" pitchFamily="2" charset="-122"/>
              </a:rPr>
              <a:t>概念明确，建模表示法简洁，图形结构清晰，容易掌握使用。</a:t>
            </a:r>
          </a:p>
        </p:txBody>
      </p:sp>
    </p:spTree>
    <p:extLst>
      <p:ext uri="{BB962C8B-B14F-4D97-AF65-F5344CB8AC3E}">
        <p14:creationId xmlns:p14="http://schemas.microsoft.com/office/powerpoint/2010/main" val="40354749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4900</TotalTime>
  <Words>2175</Words>
  <Application>Microsoft Office PowerPoint</Application>
  <PresentationFormat>全屏显示(16:9)</PresentationFormat>
  <Paragraphs>201</Paragraphs>
  <Slides>32</Slides>
  <Notes>13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32</vt:i4>
      </vt:variant>
    </vt:vector>
  </HeadingPairs>
  <TitlesOfParts>
    <vt:vector size="45" baseType="lpstr">
      <vt:lpstr>黑体</vt:lpstr>
      <vt:lpstr>华文新魏</vt:lpstr>
      <vt:lpstr>宋体</vt:lpstr>
      <vt:lpstr>Arial</vt:lpstr>
      <vt:lpstr>Book Antiqua</vt:lpstr>
      <vt:lpstr>Calibri</vt:lpstr>
      <vt:lpstr>Tahoma</vt:lpstr>
      <vt:lpstr>Times New Roman</vt:lpstr>
      <vt:lpstr>Verdana</vt:lpstr>
      <vt:lpstr>Wingdings</vt:lpstr>
      <vt:lpstr>Blends</vt:lpstr>
      <vt:lpstr>Visio</vt:lpstr>
      <vt:lpstr>位图图象</vt:lpstr>
      <vt:lpstr>统一建模语言UML</vt:lpstr>
      <vt:lpstr>主要内容</vt:lpstr>
      <vt:lpstr>软件建模</vt:lpstr>
      <vt:lpstr>软件建模</vt:lpstr>
      <vt:lpstr>软件建模 </vt:lpstr>
      <vt:lpstr>软件建模 </vt:lpstr>
      <vt:lpstr>UML定义及特点 </vt:lpstr>
      <vt:lpstr>UML定义及特点 </vt:lpstr>
      <vt:lpstr>UML定义及特点 </vt:lpstr>
      <vt:lpstr>UML建模机制</vt:lpstr>
      <vt:lpstr>PowerPoint 演示文稿</vt:lpstr>
      <vt:lpstr>UML主要的图</vt:lpstr>
      <vt:lpstr>UML主要的图</vt:lpstr>
      <vt:lpstr>UML主要的图</vt:lpstr>
      <vt:lpstr>UML主要的图</vt:lpstr>
      <vt:lpstr>UML主要的图</vt:lpstr>
      <vt:lpstr>UML主要的图</vt:lpstr>
      <vt:lpstr>UML主要的图</vt:lpstr>
      <vt:lpstr>UML主要的图</vt:lpstr>
      <vt:lpstr>UML主要的图</vt:lpstr>
      <vt:lpstr>UML主要的图</vt:lpstr>
      <vt:lpstr>UML主要的图</vt:lpstr>
      <vt:lpstr>UML主要的图</vt:lpstr>
      <vt:lpstr>PowerPoint 演示文稿</vt:lpstr>
      <vt:lpstr>UML主要的图</vt:lpstr>
      <vt:lpstr>客户从ATM系统中取款的顺序图与协作图</vt:lpstr>
      <vt:lpstr>UML主要的图</vt:lpstr>
      <vt:lpstr>ATM系统中的状态图</vt:lpstr>
      <vt:lpstr>ATM系统中的客户插卡的活动图</vt:lpstr>
      <vt:lpstr>UML主要的图</vt:lpstr>
      <vt:lpstr>ATM系统的构件图和部署图</vt:lpstr>
      <vt:lpstr>UML图的主要应用场合</vt:lpstr>
    </vt:vector>
  </TitlesOfParts>
  <Company>www.in9.cn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UML概述</dc:title>
  <dc:creator>999宝藏网</dc:creator>
  <cp:lastModifiedBy>jnuzxg</cp:lastModifiedBy>
  <cp:revision>252</cp:revision>
  <dcterms:created xsi:type="dcterms:W3CDTF">2010-04-13T12:16:22Z</dcterms:created>
  <dcterms:modified xsi:type="dcterms:W3CDTF">2024-02-29T07:20:07Z</dcterms:modified>
</cp:coreProperties>
</file>