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2"/>
  </p:notesMasterIdLst>
  <p:sldIdLst>
    <p:sldId id="319" r:id="rId2"/>
    <p:sldId id="318" r:id="rId3"/>
    <p:sldId id="285" r:id="rId4"/>
    <p:sldId id="320" r:id="rId5"/>
    <p:sldId id="321" r:id="rId6"/>
    <p:sldId id="287" r:id="rId7"/>
    <p:sldId id="323" r:id="rId8"/>
    <p:sldId id="324" r:id="rId9"/>
    <p:sldId id="325" r:id="rId10"/>
    <p:sldId id="327" r:id="rId11"/>
    <p:sldId id="328" r:id="rId12"/>
    <p:sldId id="329" r:id="rId13"/>
    <p:sldId id="330" r:id="rId14"/>
    <p:sldId id="331" r:id="rId15"/>
    <p:sldId id="332" r:id="rId16"/>
    <p:sldId id="334" r:id="rId17"/>
    <p:sldId id="335" r:id="rId18"/>
    <p:sldId id="336" r:id="rId19"/>
    <p:sldId id="337" r:id="rId20"/>
    <p:sldId id="338" r:id="rId21"/>
    <p:sldId id="339" r:id="rId22"/>
    <p:sldId id="342" r:id="rId23"/>
    <p:sldId id="340" r:id="rId24"/>
    <p:sldId id="346" r:id="rId25"/>
    <p:sldId id="347" r:id="rId26"/>
    <p:sldId id="348" r:id="rId27"/>
    <p:sldId id="349" r:id="rId28"/>
    <p:sldId id="350" r:id="rId29"/>
    <p:sldId id="351" r:id="rId30"/>
    <p:sldId id="352" r:id="rId3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2072" autoAdjust="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505CFD-1E13-4ACA-A0F1-6C24878DDCAA}" type="datetimeFigureOut">
              <a:rPr lang="zh-CN" altLang="en-US" smtClean="0"/>
              <a:t>2020/2/17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FCA74-E872-446B-A8AC-ABCC93D59AD2}" type="slidenum">
              <a:rPr lang="zh-CN" altLang="en-US" smtClean="0"/>
              <a:t>‹#›</a:t>
            </a:fld>
            <a:endParaRPr lang="zh-CN" altLang="en-US"/>
          </a:p>
        </p:txBody>
      </p:sp>
    </p:spTree>
    <p:extLst>
      <p:ext uri="{BB962C8B-B14F-4D97-AF65-F5344CB8AC3E}">
        <p14:creationId xmlns:p14="http://schemas.microsoft.com/office/powerpoint/2010/main" val="162888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10</a:t>
            </a:fld>
            <a:endParaRPr lang="zh-CN" altLang="en-US"/>
          </a:p>
        </p:txBody>
      </p:sp>
    </p:spTree>
    <p:extLst>
      <p:ext uri="{BB962C8B-B14F-4D97-AF65-F5344CB8AC3E}">
        <p14:creationId xmlns:p14="http://schemas.microsoft.com/office/powerpoint/2010/main" val="167631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23</a:t>
            </a:fld>
            <a:endParaRPr lang="zh-CN" altLang="en-US"/>
          </a:p>
        </p:txBody>
      </p:sp>
    </p:spTree>
    <p:extLst>
      <p:ext uri="{BB962C8B-B14F-4D97-AF65-F5344CB8AC3E}">
        <p14:creationId xmlns:p14="http://schemas.microsoft.com/office/powerpoint/2010/main" val="3074130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25</a:t>
            </a:fld>
            <a:endParaRPr lang="zh-CN" altLang="en-US"/>
          </a:p>
        </p:txBody>
      </p:sp>
    </p:spTree>
    <p:extLst>
      <p:ext uri="{BB962C8B-B14F-4D97-AF65-F5344CB8AC3E}">
        <p14:creationId xmlns:p14="http://schemas.microsoft.com/office/powerpoint/2010/main" val="896980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28</a:t>
            </a:fld>
            <a:endParaRPr lang="zh-CN" altLang="en-US"/>
          </a:p>
        </p:txBody>
      </p:sp>
    </p:spTree>
    <p:extLst>
      <p:ext uri="{BB962C8B-B14F-4D97-AF65-F5344CB8AC3E}">
        <p14:creationId xmlns:p14="http://schemas.microsoft.com/office/powerpoint/2010/main" val="603900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30</a:t>
            </a:fld>
            <a:endParaRPr lang="zh-CN" altLang="en-US"/>
          </a:p>
        </p:txBody>
      </p:sp>
    </p:spTree>
    <p:extLst>
      <p:ext uri="{BB962C8B-B14F-4D97-AF65-F5344CB8AC3E}">
        <p14:creationId xmlns:p14="http://schemas.microsoft.com/office/powerpoint/2010/main" val="2078418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14</a:t>
            </a:fld>
            <a:endParaRPr lang="zh-CN" altLang="en-US"/>
          </a:p>
        </p:txBody>
      </p:sp>
    </p:spTree>
    <p:extLst>
      <p:ext uri="{BB962C8B-B14F-4D97-AF65-F5344CB8AC3E}">
        <p14:creationId xmlns:p14="http://schemas.microsoft.com/office/powerpoint/2010/main" val="67313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15</a:t>
            </a:fld>
            <a:endParaRPr lang="zh-CN" altLang="en-US"/>
          </a:p>
        </p:txBody>
      </p:sp>
    </p:spTree>
    <p:extLst>
      <p:ext uri="{BB962C8B-B14F-4D97-AF65-F5344CB8AC3E}">
        <p14:creationId xmlns:p14="http://schemas.microsoft.com/office/powerpoint/2010/main" val="3936843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16</a:t>
            </a:fld>
            <a:endParaRPr lang="zh-CN" altLang="en-US"/>
          </a:p>
        </p:txBody>
      </p:sp>
    </p:spTree>
    <p:extLst>
      <p:ext uri="{BB962C8B-B14F-4D97-AF65-F5344CB8AC3E}">
        <p14:creationId xmlns:p14="http://schemas.microsoft.com/office/powerpoint/2010/main" val="1172889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17</a:t>
            </a:fld>
            <a:endParaRPr lang="zh-CN" altLang="en-US"/>
          </a:p>
        </p:txBody>
      </p:sp>
    </p:spTree>
    <p:extLst>
      <p:ext uri="{BB962C8B-B14F-4D97-AF65-F5344CB8AC3E}">
        <p14:creationId xmlns:p14="http://schemas.microsoft.com/office/powerpoint/2010/main" val="2947738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18</a:t>
            </a:fld>
            <a:endParaRPr lang="zh-CN" altLang="en-US"/>
          </a:p>
        </p:txBody>
      </p:sp>
    </p:spTree>
    <p:extLst>
      <p:ext uri="{BB962C8B-B14F-4D97-AF65-F5344CB8AC3E}">
        <p14:creationId xmlns:p14="http://schemas.microsoft.com/office/powerpoint/2010/main" val="3793947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19</a:t>
            </a:fld>
            <a:endParaRPr lang="zh-CN" altLang="en-US"/>
          </a:p>
        </p:txBody>
      </p:sp>
    </p:spTree>
    <p:extLst>
      <p:ext uri="{BB962C8B-B14F-4D97-AF65-F5344CB8AC3E}">
        <p14:creationId xmlns:p14="http://schemas.microsoft.com/office/powerpoint/2010/main" val="1524273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20</a:t>
            </a:fld>
            <a:endParaRPr lang="zh-CN" altLang="en-US"/>
          </a:p>
        </p:txBody>
      </p:sp>
    </p:spTree>
    <p:extLst>
      <p:ext uri="{BB962C8B-B14F-4D97-AF65-F5344CB8AC3E}">
        <p14:creationId xmlns:p14="http://schemas.microsoft.com/office/powerpoint/2010/main" val="248634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21</a:t>
            </a:fld>
            <a:endParaRPr lang="zh-CN" altLang="en-US"/>
          </a:p>
        </p:txBody>
      </p:sp>
    </p:spTree>
    <p:extLst>
      <p:ext uri="{BB962C8B-B14F-4D97-AF65-F5344CB8AC3E}">
        <p14:creationId xmlns:p14="http://schemas.microsoft.com/office/powerpoint/2010/main" val="3434902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4338" name="Group 2"/>
          <p:cNvGrpSpPr>
            <a:grpSpLocks/>
          </p:cNvGrpSpPr>
          <p:nvPr/>
        </p:nvGrpSpPr>
        <p:grpSpPr bwMode="auto">
          <a:xfrm>
            <a:off x="0" y="2438400"/>
            <a:ext cx="9009063" cy="1052513"/>
            <a:chOff x="0" y="1536"/>
            <a:chExt cx="5675" cy="663"/>
          </a:xfrm>
        </p:grpSpPr>
        <p:grpSp>
          <p:nvGrpSpPr>
            <p:cNvPr id="14339" name="Group 3"/>
            <p:cNvGrpSpPr>
              <a:grpSpLocks/>
            </p:cNvGrpSpPr>
            <p:nvPr/>
          </p:nvGrpSpPr>
          <p:grpSpPr bwMode="auto">
            <a:xfrm>
              <a:off x="183" y="1604"/>
              <a:ext cx="448" cy="299"/>
              <a:chOff x="720" y="336"/>
              <a:chExt cx="624" cy="432"/>
            </a:xfrm>
          </p:grpSpPr>
          <p:sp>
            <p:nvSpPr>
              <p:cNvPr id="1434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42" name="Group 6"/>
            <p:cNvGrpSpPr>
              <a:grpSpLocks/>
            </p:cNvGrpSpPr>
            <p:nvPr/>
          </p:nvGrpSpPr>
          <p:grpSpPr bwMode="auto">
            <a:xfrm>
              <a:off x="261" y="1870"/>
              <a:ext cx="465" cy="299"/>
              <a:chOff x="912" y="2640"/>
              <a:chExt cx="672" cy="432"/>
            </a:xfrm>
          </p:grpSpPr>
          <p:sp>
            <p:nvSpPr>
              <p:cNvPr id="14343"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34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348"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1435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1435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1435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5759012-558F-46E4-B6C6-C27321879C1D}"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EA8AA89-0473-44AD-B970-4581AB6B3752}" type="slidenum">
              <a:rPr lang="en-US" altLang="zh-CN"/>
              <a:pPr/>
              <a:t>‹#›</a:t>
            </a:fld>
            <a:endParaRPr lang="en-US" altLang="zh-CN"/>
          </a:p>
        </p:txBody>
      </p:sp>
    </p:spTree>
    <p:extLst>
      <p:ext uri="{BB962C8B-B14F-4D97-AF65-F5344CB8AC3E}">
        <p14:creationId xmlns:p14="http://schemas.microsoft.com/office/powerpoint/2010/main" val="4293609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2340D38-7947-4C6C-A3D3-8757EEFD339A}" type="slidenum">
              <a:rPr lang="en-US" altLang="zh-CN"/>
              <a:pPr/>
              <a:t>‹#›</a:t>
            </a:fld>
            <a:endParaRPr lang="en-US" altLang="zh-CN"/>
          </a:p>
        </p:txBody>
      </p:sp>
    </p:spTree>
    <p:extLst>
      <p:ext uri="{BB962C8B-B14F-4D97-AF65-F5344CB8AC3E}">
        <p14:creationId xmlns:p14="http://schemas.microsoft.com/office/powerpoint/2010/main" val="3021191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2400" y="609600"/>
            <a:ext cx="4191000"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3306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B6675C6-0278-4D2F-8D03-FEF9A9000FC0}" type="slidenum">
              <a:rPr lang="en-US" altLang="zh-CN"/>
              <a:pPr/>
              <a:t>‹#›</a:t>
            </a:fld>
            <a:endParaRPr lang="en-US" altLang="zh-CN"/>
          </a:p>
        </p:txBody>
      </p:sp>
    </p:spTree>
    <p:extLst>
      <p:ext uri="{BB962C8B-B14F-4D97-AF65-F5344CB8AC3E}">
        <p14:creationId xmlns:p14="http://schemas.microsoft.com/office/powerpoint/2010/main" val="117374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8AF576-3AC3-4354-9CEB-96DF52EA0FEF}" type="slidenum">
              <a:rPr lang="en-US" altLang="zh-CN"/>
              <a:pPr/>
              <a:t>‹#›</a:t>
            </a:fld>
            <a:endParaRPr lang="en-US" altLang="zh-CN"/>
          </a:p>
        </p:txBody>
      </p:sp>
    </p:spTree>
    <p:extLst>
      <p:ext uri="{BB962C8B-B14F-4D97-AF65-F5344CB8AC3E}">
        <p14:creationId xmlns:p14="http://schemas.microsoft.com/office/powerpoint/2010/main" val="407605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72D0FE2-0A78-4807-887A-2CCD93406FE1}" type="slidenum">
              <a:rPr lang="en-US" altLang="zh-CN"/>
              <a:pPr/>
              <a:t>‹#›</a:t>
            </a:fld>
            <a:endParaRPr lang="en-US" altLang="zh-CN"/>
          </a:p>
        </p:txBody>
      </p:sp>
    </p:spTree>
    <p:extLst>
      <p:ext uri="{BB962C8B-B14F-4D97-AF65-F5344CB8AC3E}">
        <p14:creationId xmlns:p14="http://schemas.microsoft.com/office/powerpoint/2010/main" val="3214465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6230CF8-9188-40ED-838E-1DC61BE0DAF6}" type="slidenum">
              <a:rPr lang="en-US" altLang="zh-CN"/>
              <a:pPr/>
              <a:t>‹#›</a:t>
            </a:fld>
            <a:endParaRPr lang="en-US" altLang="zh-CN"/>
          </a:p>
        </p:txBody>
      </p:sp>
    </p:spTree>
    <p:extLst>
      <p:ext uri="{BB962C8B-B14F-4D97-AF65-F5344CB8AC3E}">
        <p14:creationId xmlns:p14="http://schemas.microsoft.com/office/powerpoint/2010/main" val="2698802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99A9BC09-8CF7-451F-9E7A-1183DBDD8BA4}" type="slidenum">
              <a:rPr lang="en-US" altLang="zh-CN"/>
              <a:pPr/>
              <a:t>‹#›</a:t>
            </a:fld>
            <a:endParaRPr lang="en-US" altLang="zh-CN"/>
          </a:p>
        </p:txBody>
      </p:sp>
    </p:spTree>
    <p:extLst>
      <p:ext uri="{BB962C8B-B14F-4D97-AF65-F5344CB8AC3E}">
        <p14:creationId xmlns:p14="http://schemas.microsoft.com/office/powerpoint/2010/main" val="357569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C6E9CC9-4485-4800-A5A2-F63F98EB00E2}" type="slidenum">
              <a:rPr lang="en-US" altLang="zh-CN"/>
              <a:pPr/>
              <a:t>‹#›</a:t>
            </a:fld>
            <a:endParaRPr lang="en-US" altLang="zh-CN"/>
          </a:p>
        </p:txBody>
      </p:sp>
    </p:spTree>
    <p:extLst>
      <p:ext uri="{BB962C8B-B14F-4D97-AF65-F5344CB8AC3E}">
        <p14:creationId xmlns:p14="http://schemas.microsoft.com/office/powerpoint/2010/main" val="123288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86CA3C0-FE0C-4D5A-AAD0-38477023524C}" type="slidenum">
              <a:rPr lang="en-US" altLang="zh-CN"/>
              <a:pPr/>
              <a:t>‹#›</a:t>
            </a:fld>
            <a:endParaRPr lang="en-US" altLang="zh-CN"/>
          </a:p>
        </p:txBody>
      </p:sp>
    </p:spTree>
    <p:extLst>
      <p:ext uri="{BB962C8B-B14F-4D97-AF65-F5344CB8AC3E}">
        <p14:creationId xmlns:p14="http://schemas.microsoft.com/office/powerpoint/2010/main" val="802027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934D921-E2C1-4CA8-970B-421B3E9D908B}" type="slidenum">
              <a:rPr lang="en-US" altLang="zh-CN"/>
              <a:pPr/>
              <a:t>‹#›</a:t>
            </a:fld>
            <a:endParaRPr lang="en-US" altLang="zh-CN"/>
          </a:p>
        </p:txBody>
      </p:sp>
    </p:spTree>
    <p:extLst>
      <p:ext uri="{BB962C8B-B14F-4D97-AF65-F5344CB8AC3E}">
        <p14:creationId xmlns:p14="http://schemas.microsoft.com/office/powerpoint/2010/main" val="3993315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1331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13316"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1331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1331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13319"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1332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13321"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3322"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323"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zh-CN"/>
          </a:p>
        </p:txBody>
      </p:sp>
      <p:sp>
        <p:nvSpPr>
          <p:cNvPr id="13324"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zh-CN"/>
          </a:p>
        </p:txBody>
      </p:sp>
      <p:sp>
        <p:nvSpPr>
          <p:cNvPr id="13325"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C7EA8BA2-C7AB-4485-90E4-ED794C7F877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259632" y="2060848"/>
            <a:ext cx="6381700" cy="1077640"/>
          </a:xfrm>
        </p:spPr>
        <p:txBody>
          <a:bodyPr/>
          <a:lstStyle/>
          <a:p>
            <a:r>
              <a:rPr lang="zh-CN" altLang="en-US" b="1" dirty="0" smtClean="0"/>
              <a:t>统一建模语言</a:t>
            </a:r>
            <a:r>
              <a:rPr lang="en-US" altLang="zh-CN" b="1" dirty="0" smtClean="0"/>
              <a:t>UML</a:t>
            </a:r>
            <a:endParaRPr lang="zh-CN" altLang="en-US" dirty="0"/>
          </a:p>
        </p:txBody>
      </p:sp>
      <p:sp>
        <p:nvSpPr>
          <p:cNvPr id="5" name="副标题 4"/>
          <p:cNvSpPr>
            <a:spLocks noGrp="1"/>
          </p:cNvSpPr>
          <p:nvPr>
            <p:ph type="subTitle" idx="1"/>
          </p:nvPr>
        </p:nvSpPr>
        <p:spPr>
          <a:xfrm>
            <a:off x="2411760" y="3573016"/>
            <a:ext cx="5954216" cy="910952"/>
          </a:xfrm>
        </p:spPr>
        <p:txBody>
          <a:bodyPr/>
          <a:lstStyle/>
          <a:p>
            <a:r>
              <a:rPr lang="en-US" altLang="zh-CN" sz="2800" b="1" dirty="0" smtClean="0"/>
              <a:t>——</a:t>
            </a:r>
            <a:r>
              <a:rPr lang="zh-CN" altLang="en-US" sz="2800" b="1" dirty="0" smtClean="0"/>
              <a:t>面向对象分析设计</a:t>
            </a:r>
            <a:r>
              <a:rPr lang="en-US" altLang="zh-CN" sz="2800" b="1" dirty="0" smtClean="0"/>
              <a:t>(OOAD)</a:t>
            </a:r>
            <a:r>
              <a:rPr lang="zh-CN" altLang="en-US" sz="2800" b="1" dirty="0" smtClean="0"/>
              <a:t>工具</a:t>
            </a:r>
            <a:endParaRPr lang="zh-CN" altLang="en-US" sz="2800" b="1" dirty="0"/>
          </a:p>
        </p:txBody>
      </p:sp>
    </p:spTree>
    <p:extLst>
      <p:ext uri="{BB962C8B-B14F-4D97-AF65-F5344CB8AC3E}">
        <p14:creationId xmlns:p14="http://schemas.microsoft.com/office/powerpoint/2010/main" val="2891667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3"/>
          <p:cNvSpPr>
            <a:spLocks noChangeArrowheads="1"/>
          </p:cNvSpPr>
          <p:nvPr/>
        </p:nvSpPr>
        <p:spPr bwMode="auto">
          <a:xfrm>
            <a:off x="0" y="171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 name="Rectangle 2"/>
          <p:cNvSpPr txBox="1">
            <a:spLocks noChangeArrowheads="1"/>
          </p:cNvSpPr>
          <p:nvPr/>
        </p:nvSpPr>
        <p:spPr>
          <a:xfrm>
            <a:off x="1349301" y="908720"/>
            <a:ext cx="6445397" cy="720080"/>
          </a:xfrm>
          <a:prstGeom prst="rect">
            <a:avLst/>
          </a:prstGeom>
        </p:spPr>
        <p:txBody>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en-US" altLang="zh-CN" b="1" dirty="0" smtClean="0"/>
              <a:t>UML</a:t>
            </a:r>
            <a:r>
              <a:rPr lang="zh-CN" altLang="en-US" b="1" dirty="0" smtClean="0"/>
              <a:t>建模机制</a:t>
            </a:r>
            <a:endParaRPr lang="zh-CN" alt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844824"/>
            <a:ext cx="8784976" cy="501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3074225"/>
      </p:ext>
    </p:extLst>
  </p:cSld>
  <p:clrMapOvr>
    <a:masterClrMapping/>
  </p:clrMapOvr>
  <p:transition spd="med">
    <p:diamon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50939" y="764704"/>
            <a:ext cx="7237486" cy="911696"/>
          </a:xfrm>
        </p:spPr>
        <p:txBody>
          <a:bodyPr/>
          <a:lstStyle/>
          <a:p>
            <a:pPr algn="ctr"/>
            <a:r>
              <a:rPr lang="en-US" altLang="zh-CN" b="1" dirty="0" smtClean="0"/>
              <a:t>UML</a:t>
            </a:r>
            <a:r>
              <a:rPr lang="zh-CN" altLang="en-US" b="1" dirty="0" smtClean="0"/>
              <a:t>主要的图</a:t>
            </a:r>
            <a:endParaRPr lang="zh-CN" altLang="en-US" dirty="0"/>
          </a:p>
        </p:txBody>
      </p:sp>
      <p:sp>
        <p:nvSpPr>
          <p:cNvPr id="8" name="Rectangle 3"/>
          <p:cNvSpPr txBox="1">
            <a:spLocks noChangeArrowheads="1"/>
          </p:cNvSpPr>
          <p:nvPr/>
        </p:nvSpPr>
        <p:spPr bwMode="auto">
          <a:xfrm>
            <a:off x="611560" y="1988840"/>
            <a:ext cx="8136904"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b="1" dirty="0" smtClean="0">
                <a:solidFill>
                  <a:srgbClr val="000000"/>
                </a:solidFill>
                <a:latin typeface="Verdana" panose="020B0604030504040204" pitchFamily="34" charset="0"/>
              </a:rPr>
              <a:t>1. </a:t>
            </a:r>
            <a:r>
              <a:rPr lang="zh-CN" altLang="en-US" b="1" dirty="0" smtClean="0">
                <a:solidFill>
                  <a:srgbClr val="000000"/>
                </a:solidFill>
                <a:latin typeface="Verdana" panose="020B0604030504040204" pitchFamily="34" charset="0"/>
              </a:rPr>
              <a:t>用例图</a:t>
            </a:r>
            <a:endParaRPr lang="en-US" altLang="zh-CN" b="1" dirty="0" smtClean="0">
              <a:solidFill>
                <a:srgbClr val="000000"/>
              </a:solidFill>
              <a:latin typeface="Verdana" panose="020B0604030504040204" pitchFamily="34" charset="0"/>
            </a:endParaRPr>
          </a:p>
          <a:p>
            <a:pPr lvl="1">
              <a:spcBef>
                <a:spcPts val="1200"/>
              </a:spcBef>
              <a:buSzTx/>
              <a:buFont typeface="Wingdings" panose="05000000000000000000" pitchFamily="2" charset="2"/>
              <a:buChar char="Ø"/>
            </a:pPr>
            <a:r>
              <a:rPr lang="zh-CN" altLang="en-US" b="1" dirty="0">
                <a:solidFill>
                  <a:srgbClr val="FF0000"/>
                </a:solidFill>
                <a:ea typeface="华文新魏" panose="02010800040101010101" pitchFamily="2" charset="-122"/>
              </a:rPr>
              <a:t>用例</a:t>
            </a:r>
            <a:r>
              <a:rPr lang="en-US" altLang="zh-CN" b="1" dirty="0">
                <a:solidFill>
                  <a:srgbClr val="FF0000"/>
                </a:solidFill>
                <a:ea typeface="华文新魏" panose="02010800040101010101" pitchFamily="2" charset="-122"/>
              </a:rPr>
              <a:t>(Use Case)</a:t>
            </a:r>
            <a:r>
              <a:rPr lang="zh-CN" altLang="en-US" b="1" dirty="0">
                <a:solidFill>
                  <a:srgbClr val="002060"/>
                </a:solidFill>
                <a:ea typeface="华文新魏" panose="02010800040101010101" pitchFamily="2" charset="-122"/>
              </a:rPr>
              <a:t>用于表示系统所提供的服务，它定义了系统是如何被参与者所使用</a:t>
            </a:r>
            <a:r>
              <a:rPr lang="zh-CN" altLang="en-US" b="1" dirty="0" smtClean="0">
                <a:solidFill>
                  <a:srgbClr val="002060"/>
                </a:solidFill>
                <a:ea typeface="华文新魏" panose="02010800040101010101" pitchFamily="2" charset="-122"/>
              </a:rPr>
              <a:t>的。</a:t>
            </a:r>
            <a:endParaRPr lang="en-US" altLang="zh-CN" b="1" dirty="0">
              <a:solidFill>
                <a:srgbClr val="002060"/>
              </a:solidFill>
              <a:ea typeface="华文新魏" panose="02010800040101010101" pitchFamily="2" charset="-122"/>
            </a:endParaRPr>
          </a:p>
          <a:p>
            <a:pPr lvl="2">
              <a:spcBef>
                <a:spcPts val="1200"/>
              </a:spcBef>
              <a:buSzTx/>
              <a:buFont typeface="Wingdings" panose="05000000000000000000" pitchFamily="2" charset="2"/>
              <a:buChar char="Ø"/>
            </a:pPr>
            <a:r>
              <a:rPr lang="zh-CN" altLang="en-US" b="1" dirty="0" smtClean="0">
                <a:latin typeface="华文新魏" panose="02010800040101010101" pitchFamily="2" charset="-122"/>
                <a:ea typeface="华文新魏" panose="02010800040101010101" pitchFamily="2" charset="-122"/>
              </a:rPr>
              <a:t>它描述的是参与者为了使用系统所提供的某一完整功能而与系统之间发生的一段对话。</a:t>
            </a:r>
            <a:endParaRPr lang="en-US" altLang="zh-CN" b="1" dirty="0">
              <a:latin typeface="华文新魏" panose="02010800040101010101" pitchFamily="2" charset="-122"/>
              <a:ea typeface="华文新魏" panose="02010800040101010101" pitchFamily="2" charset="-122"/>
            </a:endParaRPr>
          </a:p>
          <a:p>
            <a:pPr lvl="2">
              <a:spcBef>
                <a:spcPts val="1200"/>
              </a:spcBef>
              <a:buSzTx/>
              <a:buFont typeface="Wingdings" panose="05000000000000000000" pitchFamily="2" charset="2"/>
              <a:buChar char="Ø"/>
            </a:pPr>
            <a:r>
              <a:rPr lang="zh-CN" altLang="en-US" b="1" dirty="0" smtClean="0">
                <a:latin typeface="华文新魏" panose="02010800040101010101" pitchFamily="2" charset="-122"/>
                <a:ea typeface="华文新魏" panose="02010800040101010101" pitchFamily="2" charset="-122"/>
              </a:rPr>
              <a:t>用例是对一组动作序列的抽象描述，现已成为面向对象软件开发中一个需求分析的最常用工具。</a:t>
            </a:r>
            <a:endParaRPr lang="en-US" altLang="zh-CN" b="1" dirty="0">
              <a:latin typeface="华文新魏" panose="02010800040101010101" pitchFamily="2" charset="-122"/>
              <a:ea typeface="华文新魏" panose="02010800040101010101" pitchFamily="2" charset="-122"/>
            </a:endParaRPr>
          </a:p>
          <a:p>
            <a:pPr lvl="2">
              <a:spcBef>
                <a:spcPts val="1200"/>
              </a:spcBef>
              <a:buSzTx/>
              <a:buFont typeface="Wingdings" panose="05000000000000000000" pitchFamily="2" charset="2"/>
              <a:buChar char="Ø"/>
            </a:pPr>
            <a:r>
              <a:rPr lang="zh-CN" altLang="en-US" b="1" dirty="0" smtClean="0">
                <a:latin typeface="华文新魏" panose="02010800040101010101" pitchFamily="2" charset="-122"/>
                <a:ea typeface="华文新魏" panose="02010800040101010101" pitchFamily="2" charset="-122"/>
              </a:rPr>
              <a:t>用例实例是在系统中执行的一系列动作，这些动作将生成特定执行者可见的价值结果。</a:t>
            </a:r>
            <a:endParaRPr lang="en-US" altLang="zh-CN" b="1" dirty="0">
              <a:solidFill>
                <a:srgbClr val="002060"/>
              </a:solidFill>
              <a:ea typeface="华文新魏" panose="02010800040101010101" pitchFamily="2" charset="-122"/>
            </a:endParaRPr>
          </a:p>
        </p:txBody>
      </p:sp>
    </p:spTree>
    <p:extLst>
      <p:ext uri="{BB962C8B-B14F-4D97-AF65-F5344CB8AC3E}">
        <p14:creationId xmlns:p14="http://schemas.microsoft.com/office/powerpoint/2010/main" val="461559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38078" y="717104"/>
            <a:ext cx="7237486" cy="911696"/>
          </a:xfrm>
        </p:spPr>
        <p:txBody>
          <a:bodyPr/>
          <a:lstStyle/>
          <a:p>
            <a:pPr algn="ctr"/>
            <a:r>
              <a:rPr lang="en-US" altLang="zh-CN" b="1" dirty="0" smtClean="0"/>
              <a:t>UML</a:t>
            </a:r>
            <a:r>
              <a:rPr lang="zh-CN" altLang="en-US" b="1" dirty="0" smtClean="0"/>
              <a:t>主要的图</a:t>
            </a:r>
            <a:endParaRPr lang="zh-CN" altLang="en-US" dirty="0"/>
          </a:p>
        </p:txBody>
      </p:sp>
      <p:sp>
        <p:nvSpPr>
          <p:cNvPr id="8" name="Rectangle 3"/>
          <p:cNvSpPr txBox="1">
            <a:spLocks noChangeArrowheads="1"/>
          </p:cNvSpPr>
          <p:nvPr/>
        </p:nvSpPr>
        <p:spPr bwMode="auto">
          <a:xfrm>
            <a:off x="579690" y="1916832"/>
            <a:ext cx="7777546"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spcBef>
                <a:spcPts val="1200"/>
              </a:spcBef>
              <a:buSzTx/>
              <a:buFont typeface="Wingdings" panose="05000000000000000000" pitchFamily="2" charset="2"/>
              <a:buChar char="Ø"/>
            </a:pPr>
            <a:r>
              <a:rPr lang="zh-CN" altLang="en-US" b="1" dirty="0" smtClean="0">
                <a:solidFill>
                  <a:srgbClr val="FF0000"/>
                </a:solidFill>
                <a:ea typeface="华文新魏" panose="02010800040101010101" pitchFamily="2" charset="-122"/>
              </a:rPr>
              <a:t>银行系统的用例</a:t>
            </a:r>
            <a:r>
              <a:rPr lang="zh-CN" altLang="en-US" b="1" dirty="0">
                <a:solidFill>
                  <a:srgbClr val="FF0000"/>
                </a:solidFill>
                <a:ea typeface="华文新魏" panose="02010800040101010101" pitchFamily="2" charset="-122"/>
              </a:rPr>
              <a:t>图</a:t>
            </a:r>
            <a:r>
              <a:rPr lang="en-US" altLang="zh-CN" b="1" dirty="0" smtClean="0">
                <a:solidFill>
                  <a:srgbClr val="FF0000"/>
                </a:solidFill>
                <a:ea typeface="华文新魏" panose="02010800040101010101" pitchFamily="2" charset="-122"/>
              </a:rPr>
              <a:t>(Use Case diagram)</a:t>
            </a:r>
            <a:endParaRPr lang="en-US" altLang="zh-CN" b="1" dirty="0">
              <a:solidFill>
                <a:srgbClr val="002060"/>
              </a:solidFill>
              <a:ea typeface="华文新魏" panose="02010800040101010101" pitchFamily="2" charset="-122"/>
            </a:endParaRPr>
          </a:p>
        </p:txBody>
      </p:sp>
      <p:sp>
        <p:nvSpPr>
          <p:cNvPr id="6" name="Rectangle 3"/>
          <p:cNvSpPr>
            <a:spLocks noChangeArrowheads="1"/>
          </p:cNvSpPr>
          <p:nvPr/>
        </p:nvSpPr>
        <p:spPr bwMode="auto">
          <a:xfrm>
            <a:off x="580031" y="2492896"/>
            <a:ext cx="388843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smtClean="0">
                <a:solidFill>
                  <a:srgbClr val="002060"/>
                </a:solidFill>
                <a:latin typeface="华文新魏" panose="02010800040101010101" pitchFamily="2" charset="-122"/>
                <a:ea typeface="华文新魏" panose="02010800040101010101" pitchFamily="2" charset="-122"/>
              </a:rPr>
              <a:t>    </a:t>
            </a:r>
            <a:r>
              <a:rPr lang="zh-CN" altLang="en-US" sz="2400" b="1" dirty="0" smtClean="0">
                <a:solidFill>
                  <a:srgbClr val="002060"/>
                </a:solidFill>
                <a:latin typeface="华文新魏" panose="02010800040101010101" pitchFamily="2" charset="-122"/>
                <a:ea typeface="华文新魏" panose="02010800040101010101" pitchFamily="2" charset="-122"/>
              </a:rPr>
              <a:t>银行</a:t>
            </a:r>
            <a:r>
              <a:rPr lang="zh-CN" altLang="en-US" sz="2400" b="1" dirty="0">
                <a:solidFill>
                  <a:srgbClr val="002060"/>
                </a:solidFill>
                <a:latin typeface="华文新魏" panose="02010800040101010101" pitchFamily="2" charset="-122"/>
                <a:ea typeface="华文新魏" panose="02010800040101010101" pitchFamily="2" charset="-122"/>
              </a:rPr>
              <a:t>职员用例能够通过该系统进行如下活动：</a:t>
            </a:r>
          </a:p>
          <a:p>
            <a:r>
              <a:rPr lang="zh-CN" altLang="en-US" sz="2400" b="1" dirty="0">
                <a:solidFill>
                  <a:srgbClr val="002060"/>
                </a:solidFill>
                <a:latin typeface="华文新魏" panose="02010800040101010101" pitchFamily="2" charset="-122"/>
                <a:ea typeface="华文新魏" panose="02010800040101010101" pitchFamily="2" charset="-122"/>
              </a:rPr>
              <a:t>   （</a:t>
            </a:r>
            <a:r>
              <a:rPr lang="en-US" altLang="zh-CN" sz="2400" b="1" dirty="0">
                <a:solidFill>
                  <a:srgbClr val="002060"/>
                </a:solidFill>
                <a:latin typeface="华文新魏" panose="02010800040101010101" pitchFamily="2" charset="-122"/>
                <a:ea typeface="华文新魏" panose="02010800040101010101" pitchFamily="2" charset="-122"/>
              </a:rPr>
              <a:t>1</a:t>
            </a:r>
            <a:r>
              <a:rPr lang="zh-CN" altLang="en-US" sz="2400" b="1" dirty="0">
                <a:solidFill>
                  <a:srgbClr val="002060"/>
                </a:solidFill>
                <a:latin typeface="华文新魏" panose="02010800040101010101" pitchFamily="2" charset="-122"/>
                <a:ea typeface="华文新魏" panose="02010800040101010101" pitchFamily="2" charset="-122"/>
              </a:rPr>
              <a:t>）登录银行系统。银行职员在登录系统时，必须通过系统的身份验证才能进入银行系统主界面进行下一步的操作。</a:t>
            </a:r>
          </a:p>
          <a:p>
            <a:r>
              <a:rPr lang="zh-CN" altLang="en-US" sz="2400" b="1" dirty="0">
                <a:solidFill>
                  <a:srgbClr val="002060"/>
                </a:solidFill>
                <a:latin typeface="华文新魏" panose="02010800040101010101" pitchFamily="2" charset="-122"/>
                <a:ea typeface="华文新魏" panose="02010800040101010101" pitchFamily="2" charset="-122"/>
              </a:rPr>
              <a:t>   （</a:t>
            </a:r>
            <a:r>
              <a:rPr lang="en-US" altLang="zh-CN" sz="2400" b="1" dirty="0">
                <a:solidFill>
                  <a:srgbClr val="002060"/>
                </a:solidFill>
                <a:latin typeface="华文新魏" panose="02010800040101010101" pitchFamily="2" charset="-122"/>
                <a:ea typeface="华文新魏" panose="02010800040101010101" pitchFamily="2" charset="-122"/>
              </a:rPr>
              <a:t>2</a:t>
            </a:r>
            <a:r>
              <a:rPr lang="zh-CN" altLang="en-US" sz="2400" b="1" dirty="0">
                <a:solidFill>
                  <a:srgbClr val="002060"/>
                </a:solidFill>
                <a:latin typeface="华文新魏" panose="02010800040101010101" pitchFamily="2" charset="-122"/>
                <a:ea typeface="华文新魏" panose="02010800040101010101" pitchFamily="2" charset="-122"/>
              </a:rPr>
              <a:t>）对客户的账户进行管理，包括为客户创建新的账户、修改账户信息和删除账户。</a:t>
            </a:r>
          </a:p>
        </p:txBody>
      </p:sp>
      <p:pic>
        <p:nvPicPr>
          <p:cNvPr id="7" name="Picture 11" descr="全屏捕获 2009-8-11 2301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324" y="2492896"/>
            <a:ext cx="3528393" cy="414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2576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48239" y="717104"/>
            <a:ext cx="7237486" cy="911696"/>
          </a:xfrm>
        </p:spPr>
        <p:txBody>
          <a:bodyPr/>
          <a:lstStyle/>
          <a:p>
            <a:pPr algn="ctr"/>
            <a:r>
              <a:rPr lang="en-US" altLang="zh-CN" b="1" dirty="0" smtClean="0"/>
              <a:t>UML</a:t>
            </a:r>
            <a:r>
              <a:rPr lang="zh-CN" altLang="en-US" b="1" dirty="0" smtClean="0"/>
              <a:t>主要的图</a:t>
            </a:r>
            <a:endParaRPr lang="zh-CN" altLang="en-US" dirty="0"/>
          </a:p>
        </p:txBody>
      </p:sp>
      <p:sp>
        <p:nvSpPr>
          <p:cNvPr id="8" name="Rectangle 3"/>
          <p:cNvSpPr txBox="1">
            <a:spLocks noChangeArrowheads="1"/>
          </p:cNvSpPr>
          <p:nvPr/>
        </p:nvSpPr>
        <p:spPr bwMode="auto">
          <a:xfrm>
            <a:off x="579690" y="1916832"/>
            <a:ext cx="7777546"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spcBef>
                <a:spcPts val="1200"/>
              </a:spcBef>
              <a:buSzTx/>
              <a:buFont typeface="Wingdings" panose="05000000000000000000" pitchFamily="2" charset="2"/>
              <a:buChar char="Ø"/>
            </a:pPr>
            <a:r>
              <a:rPr lang="zh-CN" altLang="en-US" b="1" dirty="0" smtClean="0">
                <a:solidFill>
                  <a:srgbClr val="FF0000"/>
                </a:solidFill>
                <a:ea typeface="华文新魏" panose="02010800040101010101" pitchFamily="2" charset="-122"/>
              </a:rPr>
              <a:t>银行系统的用例</a:t>
            </a:r>
            <a:r>
              <a:rPr lang="zh-CN" altLang="en-US" b="1" dirty="0">
                <a:solidFill>
                  <a:srgbClr val="FF0000"/>
                </a:solidFill>
                <a:ea typeface="华文新魏" panose="02010800040101010101" pitchFamily="2" charset="-122"/>
              </a:rPr>
              <a:t>图</a:t>
            </a:r>
            <a:r>
              <a:rPr lang="en-US" altLang="zh-CN" b="1" dirty="0" smtClean="0">
                <a:solidFill>
                  <a:srgbClr val="FF0000"/>
                </a:solidFill>
                <a:ea typeface="华文新魏" panose="02010800040101010101" pitchFamily="2" charset="-122"/>
              </a:rPr>
              <a:t>(Use Case diagram)</a:t>
            </a:r>
            <a:endParaRPr lang="en-US" altLang="zh-CN" b="1" dirty="0">
              <a:solidFill>
                <a:srgbClr val="002060"/>
              </a:solidFill>
              <a:ea typeface="华文新魏" panose="02010800040101010101" pitchFamily="2" charset="-122"/>
            </a:endParaRPr>
          </a:p>
        </p:txBody>
      </p:sp>
      <p:sp>
        <p:nvSpPr>
          <p:cNvPr id="9" name="Rectangle 3"/>
          <p:cNvSpPr>
            <a:spLocks noChangeArrowheads="1"/>
          </p:cNvSpPr>
          <p:nvPr/>
        </p:nvSpPr>
        <p:spPr bwMode="auto">
          <a:xfrm>
            <a:off x="65488" y="2492896"/>
            <a:ext cx="486655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200" dirty="0" smtClean="0">
                <a:solidFill>
                  <a:srgbClr val="FFCCFF"/>
                </a:solidFill>
                <a:latin typeface="黑体" panose="02010609060101010101" pitchFamily="49" charset="-122"/>
                <a:ea typeface="黑体" panose="02010609060101010101" pitchFamily="49" charset="-122"/>
              </a:rPr>
              <a:t>   </a:t>
            </a:r>
            <a:r>
              <a:rPr lang="zh-CN" altLang="en-US" sz="2200" b="1" dirty="0">
                <a:solidFill>
                  <a:srgbClr val="002060"/>
                </a:solidFill>
                <a:latin typeface="华文新魏" panose="02010800040101010101" pitchFamily="2" charset="-122"/>
                <a:ea typeface="华文新魏" panose="02010800040101010101" pitchFamily="2" charset="-122"/>
              </a:rPr>
              <a:t>客户与银行职员之间是依赖的关系，银行职员作为客户代理完成与用例的交互，实现如下具体功能：</a:t>
            </a:r>
          </a:p>
          <a:p>
            <a:r>
              <a:rPr lang="zh-CN" altLang="en-US" sz="2200" b="1" dirty="0">
                <a:solidFill>
                  <a:srgbClr val="002060"/>
                </a:solidFill>
                <a:latin typeface="华文新魏" panose="02010800040101010101" pitchFamily="2" charset="-122"/>
                <a:ea typeface="华文新魏" panose="02010800040101010101" pitchFamily="2" charset="-122"/>
              </a:rPr>
              <a:t>   （</a:t>
            </a:r>
            <a:r>
              <a:rPr lang="en-US" altLang="zh-CN" sz="2200" b="1" dirty="0">
                <a:solidFill>
                  <a:srgbClr val="002060"/>
                </a:solidFill>
                <a:latin typeface="华文新魏" panose="02010800040101010101" pitchFamily="2" charset="-122"/>
                <a:ea typeface="华文新魏" panose="02010800040101010101" pitchFamily="2" charset="-122"/>
              </a:rPr>
              <a:t>1</a:t>
            </a:r>
            <a:r>
              <a:rPr lang="zh-CN" altLang="en-US" sz="2200" b="1" dirty="0">
                <a:solidFill>
                  <a:srgbClr val="002060"/>
                </a:solidFill>
                <a:latin typeface="华文新魏" panose="02010800040101010101" pitchFamily="2" charset="-122"/>
                <a:ea typeface="华文新魏" panose="02010800040101010101" pitchFamily="2" charset="-122"/>
              </a:rPr>
              <a:t>）存款。用户通过银行职员将钱款存入的自己的账户中。</a:t>
            </a:r>
          </a:p>
          <a:p>
            <a:r>
              <a:rPr lang="zh-CN" altLang="en-US" sz="2200" b="1" dirty="0">
                <a:solidFill>
                  <a:srgbClr val="002060"/>
                </a:solidFill>
                <a:latin typeface="华文新魏" panose="02010800040101010101" pitchFamily="2" charset="-122"/>
                <a:ea typeface="华文新魏" panose="02010800040101010101" pitchFamily="2" charset="-122"/>
              </a:rPr>
              <a:t>   （</a:t>
            </a:r>
            <a:r>
              <a:rPr lang="en-US" altLang="zh-CN" sz="2200" b="1" dirty="0">
                <a:solidFill>
                  <a:srgbClr val="002060"/>
                </a:solidFill>
                <a:latin typeface="华文新魏" panose="02010800040101010101" pitchFamily="2" charset="-122"/>
                <a:ea typeface="华文新魏" panose="02010800040101010101" pitchFamily="2" charset="-122"/>
              </a:rPr>
              <a:t>2</a:t>
            </a:r>
            <a:r>
              <a:rPr lang="zh-CN" altLang="en-US" sz="2200" b="1" dirty="0">
                <a:solidFill>
                  <a:srgbClr val="002060"/>
                </a:solidFill>
                <a:latin typeface="华文新魏" panose="02010800040101010101" pitchFamily="2" charset="-122"/>
                <a:ea typeface="华文新魏" panose="02010800040101010101" pitchFamily="2" charset="-122"/>
              </a:rPr>
              <a:t>）取款。用户通过银行职员从自己的账户中将钱款取出。</a:t>
            </a:r>
          </a:p>
          <a:p>
            <a:r>
              <a:rPr lang="zh-CN" altLang="en-US" sz="2200" b="1" dirty="0">
                <a:solidFill>
                  <a:srgbClr val="002060"/>
                </a:solidFill>
                <a:latin typeface="华文新魏" panose="02010800040101010101" pitchFamily="2" charset="-122"/>
                <a:ea typeface="华文新魏" panose="02010800040101010101" pitchFamily="2" charset="-122"/>
              </a:rPr>
              <a:t>   （</a:t>
            </a:r>
            <a:r>
              <a:rPr lang="en-US" altLang="zh-CN" sz="2200" b="1" dirty="0">
                <a:solidFill>
                  <a:srgbClr val="002060"/>
                </a:solidFill>
                <a:latin typeface="华文新魏" panose="02010800040101010101" pitchFamily="2" charset="-122"/>
                <a:ea typeface="华文新魏" panose="02010800040101010101" pitchFamily="2" charset="-122"/>
              </a:rPr>
              <a:t>3</a:t>
            </a:r>
            <a:r>
              <a:rPr lang="zh-CN" altLang="en-US" sz="2200" b="1" dirty="0">
                <a:solidFill>
                  <a:srgbClr val="002060"/>
                </a:solidFill>
                <a:latin typeface="华文新魏" panose="02010800040101010101" pitchFamily="2" charset="-122"/>
                <a:ea typeface="华文新魏" panose="02010800040101010101" pitchFamily="2" charset="-122"/>
              </a:rPr>
              <a:t>）转账。用户通过银行职员将一个账户中的钱款转至其他的账户。</a:t>
            </a:r>
            <a:r>
              <a:rPr lang="en-US" altLang="zh-CN" sz="2200" b="1" dirty="0">
                <a:solidFill>
                  <a:srgbClr val="002060"/>
                </a:solidFill>
                <a:latin typeface="华文新魏" panose="02010800040101010101" pitchFamily="2" charset="-122"/>
                <a:ea typeface="华文新魏" panose="02010800040101010101" pitchFamily="2" charset="-122"/>
              </a:rPr>
              <a:t>         </a:t>
            </a:r>
          </a:p>
          <a:p>
            <a:r>
              <a:rPr lang="en-US" altLang="zh-CN" sz="2200" b="1" dirty="0">
                <a:solidFill>
                  <a:srgbClr val="002060"/>
                </a:solidFill>
                <a:latin typeface="华文新魏" panose="02010800040101010101" pitchFamily="2" charset="-122"/>
                <a:ea typeface="华文新魏" panose="02010800040101010101" pitchFamily="2" charset="-122"/>
              </a:rPr>
              <a:t>    </a:t>
            </a:r>
            <a:r>
              <a:rPr lang="zh-CN" altLang="en-US" sz="2200" b="1" dirty="0">
                <a:solidFill>
                  <a:srgbClr val="002060"/>
                </a:solidFill>
                <a:latin typeface="华文新魏" panose="02010800040101010101" pitchFamily="2" charset="-122"/>
                <a:ea typeface="华文新魏" panose="02010800040101010101" pitchFamily="2" charset="-122"/>
              </a:rPr>
              <a:t>说明</a:t>
            </a:r>
            <a:r>
              <a:rPr lang="zh-CN" altLang="en-US" sz="2200" b="1" dirty="0" smtClean="0">
                <a:solidFill>
                  <a:srgbClr val="002060"/>
                </a:solidFill>
                <a:latin typeface="华文新魏" panose="02010800040101010101" pitchFamily="2" charset="-122"/>
                <a:ea typeface="华文新魏" panose="02010800040101010101" pitchFamily="2" charset="-122"/>
              </a:rPr>
              <a:t>：转账</a:t>
            </a:r>
            <a:r>
              <a:rPr lang="zh-CN" altLang="en-US" sz="2200" b="1" dirty="0">
                <a:solidFill>
                  <a:srgbClr val="002060"/>
                </a:solidFill>
                <a:latin typeface="华文新魏" panose="02010800040101010101" pitchFamily="2" charset="-122"/>
                <a:ea typeface="华文新魏" panose="02010800040101010101" pitchFamily="2" charset="-122"/>
              </a:rPr>
              <a:t>既可以是本行转账也可以是跨行转账，</a:t>
            </a:r>
            <a:r>
              <a:rPr lang="zh-CN" altLang="en-US" sz="2200" b="1" dirty="0" smtClean="0">
                <a:solidFill>
                  <a:srgbClr val="002060"/>
                </a:solidFill>
                <a:latin typeface="华文新魏" panose="02010800040101010101" pitchFamily="2" charset="-122"/>
                <a:ea typeface="华文新魏" panose="02010800040101010101" pitchFamily="2" charset="-122"/>
              </a:rPr>
              <a:t>所以</a:t>
            </a:r>
            <a:r>
              <a:rPr lang="zh-CN" altLang="en-US" sz="2200" b="1" dirty="0">
                <a:solidFill>
                  <a:srgbClr val="002060"/>
                </a:solidFill>
                <a:latin typeface="华文新魏" panose="02010800040101010101" pitchFamily="2" charset="-122"/>
                <a:ea typeface="华文新魏" panose="02010800040101010101" pitchFamily="2" charset="-122"/>
              </a:rPr>
              <a:t>它们</a:t>
            </a:r>
            <a:r>
              <a:rPr lang="zh-CN" altLang="en-US" sz="2200" b="1" dirty="0" smtClean="0">
                <a:solidFill>
                  <a:srgbClr val="002060"/>
                </a:solidFill>
                <a:latin typeface="华文新魏" panose="02010800040101010101" pitchFamily="2" charset="-122"/>
                <a:ea typeface="华文新魏" panose="02010800040101010101" pitchFamily="2" charset="-122"/>
              </a:rPr>
              <a:t>是</a:t>
            </a:r>
            <a:r>
              <a:rPr lang="zh-CN" altLang="en-US" sz="2200" b="1" dirty="0">
                <a:solidFill>
                  <a:srgbClr val="002060"/>
                </a:solidFill>
                <a:latin typeface="华文新魏" panose="02010800040101010101" pitchFamily="2" charset="-122"/>
                <a:ea typeface="华文新魏" panose="02010800040101010101" pitchFamily="2" charset="-122"/>
              </a:rPr>
              <a:t>转账的子用例，它们之间是继承的关系。</a:t>
            </a:r>
          </a:p>
        </p:txBody>
      </p:sp>
      <p:pic>
        <p:nvPicPr>
          <p:cNvPr id="10" name="Picture 12" descr="全屏捕获 2009-8-12 038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780928"/>
            <a:ext cx="4104456"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4543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4954" y="764026"/>
            <a:ext cx="7237486" cy="911696"/>
          </a:xfrm>
        </p:spPr>
        <p:txBody>
          <a:bodyPr/>
          <a:lstStyle/>
          <a:p>
            <a:pPr algn="ctr"/>
            <a:r>
              <a:rPr lang="en-US" altLang="zh-CN" b="1" dirty="0" smtClean="0"/>
              <a:t>UML</a:t>
            </a:r>
            <a:r>
              <a:rPr lang="zh-CN" altLang="en-US" b="1" dirty="0" smtClean="0"/>
              <a:t>主要的图</a:t>
            </a:r>
            <a:endParaRPr lang="zh-CN" altLang="en-US" dirty="0"/>
          </a:p>
        </p:txBody>
      </p:sp>
      <p:sp>
        <p:nvSpPr>
          <p:cNvPr id="8" name="Rectangle 3"/>
          <p:cNvSpPr txBox="1">
            <a:spLocks noChangeArrowheads="1"/>
          </p:cNvSpPr>
          <p:nvPr/>
        </p:nvSpPr>
        <p:spPr bwMode="auto">
          <a:xfrm>
            <a:off x="683568" y="1916832"/>
            <a:ext cx="8208912"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b="1" dirty="0" smtClean="0">
                <a:solidFill>
                  <a:srgbClr val="000000"/>
                </a:solidFill>
                <a:latin typeface="Verdana" panose="020B0604030504040204" pitchFamily="34" charset="0"/>
              </a:rPr>
              <a:t>2. </a:t>
            </a:r>
            <a:r>
              <a:rPr lang="zh-CN" altLang="en-US" b="1" dirty="0" smtClean="0">
                <a:solidFill>
                  <a:srgbClr val="000000"/>
                </a:solidFill>
                <a:latin typeface="Verdana" panose="020B0604030504040204" pitchFamily="34" charset="0"/>
              </a:rPr>
              <a:t>类图和对象图</a:t>
            </a:r>
            <a:endParaRPr lang="en-US" altLang="zh-CN" b="1" dirty="0" smtClean="0">
              <a:solidFill>
                <a:srgbClr val="000000"/>
              </a:solidFill>
              <a:latin typeface="Verdana" panose="020B0604030504040204" pitchFamily="34" charset="0"/>
            </a:endParaRPr>
          </a:p>
          <a:p>
            <a:pPr lvl="1">
              <a:spcBef>
                <a:spcPts val="1200"/>
              </a:spcBef>
              <a:buSzTx/>
              <a:buFont typeface="Wingdings" panose="05000000000000000000" pitchFamily="2" charset="2"/>
              <a:buChar char="Ø"/>
            </a:pPr>
            <a:r>
              <a:rPr lang="zh-CN" altLang="en-US" sz="2400" b="1" dirty="0">
                <a:solidFill>
                  <a:srgbClr val="FF0000"/>
                </a:solidFill>
                <a:ea typeface="华文新魏" panose="02010800040101010101" pitchFamily="2" charset="-122"/>
              </a:rPr>
              <a:t>类</a:t>
            </a:r>
            <a:r>
              <a:rPr lang="zh-CN" altLang="en-US" sz="2400" b="1" dirty="0" smtClean="0">
                <a:solidFill>
                  <a:srgbClr val="FF0000"/>
                </a:solidFill>
                <a:ea typeface="华文新魏" panose="02010800040101010101" pitchFamily="2" charset="-122"/>
              </a:rPr>
              <a:t>图（ </a:t>
            </a:r>
            <a:r>
              <a:rPr lang="en-US" altLang="zh-CN" sz="2400" b="1" dirty="0" smtClean="0">
                <a:solidFill>
                  <a:srgbClr val="FF0000"/>
                </a:solidFill>
                <a:ea typeface="华文新魏" panose="02010800040101010101" pitchFamily="2" charset="-122"/>
              </a:rPr>
              <a:t>Class Diagram</a:t>
            </a:r>
            <a:r>
              <a:rPr lang="zh-CN" altLang="en-US" sz="2400" b="1" dirty="0" smtClean="0">
                <a:solidFill>
                  <a:srgbClr val="FF0000"/>
                </a:solidFill>
                <a:ea typeface="华文新魏" panose="02010800040101010101" pitchFamily="2" charset="-122"/>
              </a:rPr>
              <a:t> ）</a:t>
            </a:r>
            <a:r>
              <a:rPr lang="zh-CN" altLang="en-US" sz="2400" b="1" dirty="0" smtClean="0">
                <a:solidFill>
                  <a:srgbClr val="002060"/>
                </a:solidFill>
                <a:ea typeface="华文新魏" panose="02010800040101010101" pitchFamily="2" charset="-122"/>
              </a:rPr>
              <a:t>以反映</a:t>
            </a:r>
            <a:r>
              <a:rPr lang="zh-CN" altLang="en-US" sz="2400" b="1" dirty="0">
                <a:solidFill>
                  <a:srgbClr val="002060"/>
                </a:solidFill>
                <a:ea typeface="华文新魏" panose="02010800040101010101" pitchFamily="2" charset="-122"/>
              </a:rPr>
              <a:t>类的结构(属性、操作)以及</a:t>
            </a:r>
            <a:r>
              <a:rPr lang="zh-CN" altLang="en-US" sz="2400" b="1" dirty="0" smtClean="0">
                <a:solidFill>
                  <a:srgbClr val="002060"/>
                </a:solidFill>
                <a:ea typeface="华文新魏" panose="02010800040101010101" pitchFamily="2" charset="-122"/>
              </a:rPr>
              <a:t>类间关系</a:t>
            </a:r>
            <a:r>
              <a:rPr lang="zh-CN" altLang="en-US" sz="2400" b="1" dirty="0">
                <a:solidFill>
                  <a:srgbClr val="002060"/>
                </a:solidFill>
                <a:ea typeface="华文新魏" panose="02010800040101010101" pitchFamily="2" charset="-122"/>
              </a:rPr>
              <a:t>为主要目的，描述了软件系统的</a:t>
            </a:r>
            <a:r>
              <a:rPr lang="zh-CN" altLang="en-US" sz="2400" b="1" dirty="0" smtClean="0">
                <a:solidFill>
                  <a:srgbClr val="002060"/>
                </a:solidFill>
                <a:ea typeface="华文新魏" panose="02010800040101010101" pitchFamily="2" charset="-122"/>
              </a:rPr>
              <a:t>结构。</a:t>
            </a:r>
            <a:endParaRPr lang="en-US" altLang="zh-CN" sz="2400" b="1" dirty="0" smtClean="0">
              <a:solidFill>
                <a:srgbClr val="002060"/>
              </a:solidFill>
              <a:ea typeface="华文新魏" panose="02010800040101010101" pitchFamily="2" charset="-122"/>
            </a:endParaRPr>
          </a:p>
          <a:p>
            <a:pPr lvl="1">
              <a:spcBef>
                <a:spcPts val="1200"/>
              </a:spcBef>
              <a:buSzTx/>
              <a:buFont typeface="Wingdings" panose="05000000000000000000" pitchFamily="2" charset="2"/>
              <a:buChar char="Ø"/>
            </a:pPr>
            <a:r>
              <a:rPr lang="zh-CN" altLang="en-US" sz="2400" b="1" dirty="0" smtClean="0">
                <a:solidFill>
                  <a:srgbClr val="002060"/>
                </a:solidFill>
                <a:ea typeface="华文新魏" panose="02010800040101010101" pitchFamily="2" charset="-122"/>
              </a:rPr>
              <a:t>类</a:t>
            </a:r>
            <a:r>
              <a:rPr lang="zh-CN" altLang="en-US" sz="2400" b="1" dirty="0">
                <a:solidFill>
                  <a:srgbClr val="002060"/>
                </a:solidFill>
                <a:ea typeface="华文新魏" panose="02010800040101010101" pitchFamily="2" charset="-122"/>
              </a:rPr>
              <a:t>图中的“类”与面向对象语言中的“类”的概念是对应的，是对现实世界中的事物的</a:t>
            </a:r>
            <a:r>
              <a:rPr lang="zh-CN" altLang="en-US" sz="2400" b="1" dirty="0" smtClean="0">
                <a:solidFill>
                  <a:srgbClr val="002060"/>
                </a:solidFill>
                <a:ea typeface="华文新魏" panose="02010800040101010101" pitchFamily="2" charset="-122"/>
              </a:rPr>
              <a:t>抽象。</a:t>
            </a:r>
            <a:endParaRPr lang="en-US" altLang="zh-CN" sz="2400" b="1" dirty="0" smtClean="0">
              <a:solidFill>
                <a:srgbClr val="002060"/>
              </a:solidFill>
              <a:ea typeface="华文新魏" panose="02010800040101010101" pitchFamily="2" charset="-122"/>
            </a:endParaRPr>
          </a:p>
          <a:p>
            <a:pPr lvl="1">
              <a:spcBef>
                <a:spcPts val="1200"/>
              </a:spcBef>
              <a:buSzTx/>
              <a:buFont typeface="Wingdings" panose="05000000000000000000" pitchFamily="2" charset="2"/>
              <a:buChar char="Ø"/>
            </a:pPr>
            <a:r>
              <a:rPr lang="zh-CN" altLang="en-US" sz="2400" b="1" dirty="0">
                <a:solidFill>
                  <a:srgbClr val="FF0000"/>
                </a:solidFill>
                <a:ea typeface="华文新魏" panose="02010800040101010101" pitchFamily="2" charset="-122"/>
              </a:rPr>
              <a:t>对象</a:t>
            </a:r>
            <a:r>
              <a:rPr lang="zh-CN" altLang="en-US" sz="2400" b="1" dirty="0" smtClean="0">
                <a:solidFill>
                  <a:srgbClr val="FF0000"/>
                </a:solidFill>
                <a:ea typeface="华文新魏" panose="02010800040101010101" pitchFamily="2" charset="-122"/>
              </a:rPr>
              <a:t>图（</a:t>
            </a:r>
            <a:r>
              <a:rPr lang="en-US" altLang="zh-CN" sz="2400" b="1" dirty="0" err="1" smtClean="0">
                <a:solidFill>
                  <a:srgbClr val="FF0000"/>
                </a:solidFill>
                <a:ea typeface="华文新魏" panose="02010800040101010101" pitchFamily="2" charset="-122"/>
              </a:rPr>
              <a:t>Objecct</a:t>
            </a:r>
            <a:r>
              <a:rPr lang="en-US" altLang="zh-CN" sz="2400" b="1" dirty="0" smtClean="0">
                <a:solidFill>
                  <a:srgbClr val="FF0000"/>
                </a:solidFill>
                <a:ea typeface="华文新魏" panose="02010800040101010101" pitchFamily="2" charset="-122"/>
              </a:rPr>
              <a:t> Diagram</a:t>
            </a:r>
            <a:r>
              <a:rPr lang="zh-CN" altLang="en-US" sz="2400" b="1" dirty="0" smtClean="0">
                <a:solidFill>
                  <a:srgbClr val="FF0000"/>
                </a:solidFill>
                <a:ea typeface="华文新魏" panose="02010800040101010101" pitchFamily="2" charset="-122"/>
              </a:rPr>
              <a:t>）</a:t>
            </a:r>
            <a:r>
              <a:rPr lang="zh-CN" altLang="en-US" sz="2400" b="1" dirty="0" smtClean="0">
                <a:solidFill>
                  <a:srgbClr val="002060"/>
                </a:solidFill>
                <a:ea typeface="华文新魏" panose="02010800040101010101" pitchFamily="2" charset="-122"/>
              </a:rPr>
              <a:t>是</a:t>
            </a:r>
            <a:r>
              <a:rPr lang="zh-CN" altLang="en-US" sz="2400" b="1" dirty="0">
                <a:solidFill>
                  <a:srgbClr val="002060"/>
                </a:solidFill>
                <a:ea typeface="华文新魏" panose="02010800040101010101" pitchFamily="2" charset="-122"/>
              </a:rPr>
              <a:t>类图的实例，用来描述特定运行时刻一组对象之间的</a:t>
            </a:r>
            <a:r>
              <a:rPr lang="zh-CN" altLang="en-US" sz="2400" b="1" dirty="0" smtClean="0">
                <a:solidFill>
                  <a:srgbClr val="002060"/>
                </a:solidFill>
                <a:ea typeface="华文新魏" panose="02010800040101010101" pitchFamily="2" charset="-122"/>
              </a:rPr>
              <a:t>关系。</a:t>
            </a:r>
            <a:endParaRPr lang="zh-CN" altLang="en-US" sz="2400" b="1" dirty="0">
              <a:solidFill>
                <a:srgbClr val="002060"/>
              </a:solidFill>
              <a:ea typeface="华文新魏" panose="02010800040101010101" pitchFamily="2" charset="-122"/>
            </a:endParaRPr>
          </a:p>
        </p:txBody>
      </p:sp>
      <p:grpSp>
        <p:nvGrpSpPr>
          <p:cNvPr id="4" name="Group 4"/>
          <p:cNvGrpSpPr>
            <a:grpSpLocks/>
          </p:cNvGrpSpPr>
          <p:nvPr/>
        </p:nvGrpSpPr>
        <p:grpSpPr bwMode="auto">
          <a:xfrm>
            <a:off x="1222946" y="5229200"/>
            <a:ext cx="7381501" cy="1455857"/>
            <a:chOff x="476" y="2432"/>
            <a:chExt cx="4853" cy="1155"/>
          </a:xfrm>
        </p:grpSpPr>
        <p:pic>
          <p:nvPicPr>
            <p:cNvPr id="5" name="Picture 5"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 y="2432"/>
              <a:ext cx="1131" cy="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p:cNvSpPr>
              <a:spLocks noChangeArrowheads="1"/>
            </p:cNvSpPr>
            <p:nvPr/>
          </p:nvSpPr>
          <p:spPr bwMode="auto">
            <a:xfrm>
              <a:off x="1837" y="2884"/>
              <a:ext cx="588" cy="364"/>
            </a:xfrm>
            <a:prstGeom prst="leftRightArrow">
              <a:avLst>
                <a:gd name="adj1" fmla="val 50000"/>
                <a:gd name="adj2" fmla="val 32452"/>
              </a:avLst>
            </a:prstGeom>
            <a:solidFill>
              <a:srgbClr val="CCFFFF"/>
            </a:solidFill>
            <a:ln w="9525" algn="ctr">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3" y="2614"/>
              <a:ext cx="2676" cy="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1544069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4954" y="764026"/>
            <a:ext cx="7237486" cy="911696"/>
          </a:xfrm>
        </p:spPr>
        <p:txBody>
          <a:bodyPr/>
          <a:lstStyle/>
          <a:p>
            <a:pPr algn="ctr"/>
            <a:r>
              <a:rPr lang="en-US" altLang="zh-CN" b="1" dirty="0" smtClean="0"/>
              <a:t>UML</a:t>
            </a:r>
            <a:r>
              <a:rPr lang="zh-CN" altLang="en-US" b="1" dirty="0" smtClean="0"/>
              <a:t>主要的图</a:t>
            </a:r>
            <a:endParaRPr lang="zh-CN" altLang="en-US" dirty="0"/>
          </a:p>
        </p:txBody>
      </p:sp>
      <p:sp>
        <p:nvSpPr>
          <p:cNvPr id="8" name="Rectangle 3"/>
          <p:cNvSpPr txBox="1">
            <a:spLocks noChangeArrowheads="1"/>
          </p:cNvSpPr>
          <p:nvPr/>
        </p:nvSpPr>
        <p:spPr bwMode="auto">
          <a:xfrm>
            <a:off x="611560" y="1806323"/>
            <a:ext cx="8208912" cy="284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b="1" dirty="0" smtClean="0">
                <a:solidFill>
                  <a:srgbClr val="000000"/>
                </a:solidFill>
                <a:latin typeface="Verdana" panose="020B0604030504040204" pitchFamily="34" charset="0"/>
              </a:rPr>
              <a:t>2. </a:t>
            </a:r>
            <a:r>
              <a:rPr lang="zh-CN" altLang="en-US" b="1" dirty="0" smtClean="0">
                <a:solidFill>
                  <a:srgbClr val="000000"/>
                </a:solidFill>
                <a:latin typeface="Verdana" panose="020B0604030504040204" pitchFamily="34" charset="0"/>
              </a:rPr>
              <a:t>类图和对象图</a:t>
            </a:r>
            <a:endParaRPr lang="en-US" altLang="zh-CN" b="1" dirty="0" smtClean="0">
              <a:solidFill>
                <a:srgbClr val="000000"/>
              </a:solidFill>
              <a:latin typeface="Verdana" panose="020B0604030504040204" pitchFamily="34" charset="0"/>
            </a:endParaRPr>
          </a:p>
          <a:p>
            <a:pPr lvl="1">
              <a:spcBef>
                <a:spcPts val="600"/>
              </a:spcBef>
              <a:buSzTx/>
              <a:buFont typeface="Wingdings" panose="05000000000000000000" pitchFamily="2" charset="2"/>
              <a:buChar char="Ø"/>
            </a:pPr>
            <a:r>
              <a:rPr lang="zh-CN" altLang="en-US" b="1" dirty="0" smtClean="0">
                <a:solidFill>
                  <a:srgbClr val="FF0000"/>
                </a:solidFill>
                <a:ea typeface="华文新魏" panose="02010800040101010101" pitchFamily="2" charset="-122"/>
              </a:rPr>
              <a:t>类的构成</a:t>
            </a:r>
            <a:endParaRPr lang="en-US" altLang="zh-CN" b="1" dirty="0" smtClean="0">
              <a:solidFill>
                <a:srgbClr val="FF0000"/>
              </a:solidFill>
              <a:ea typeface="华文新魏" panose="02010800040101010101" pitchFamily="2" charset="-122"/>
            </a:endParaRPr>
          </a:p>
          <a:p>
            <a:pPr lvl="2">
              <a:spcBef>
                <a:spcPts val="600"/>
              </a:spcBef>
              <a:buSzTx/>
              <a:buFont typeface="Wingdings" panose="05000000000000000000" pitchFamily="2" charset="2"/>
              <a:buChar char="Ø"/>
            </a:pPr>
            <a:r>
              <a:rPr lang="zh-CN" altLang="en-US" sz="2000" b="1" dirty="0" smtClean="0">
                <a:solidFill>
                  <a:srgbClr val="002060"/>
                </a:solidFill>
                <a:ea typeface="华文新魏" panose="02010800040101010101" pitchFamily="2" charset="-122"/>
              </a:rPr>
              <a:t>类由类名、属性和操作三部分构成，类</a:t>
            </a:r>
            <a:r>
              <a:rPr lang="zh-CN" altLang="en-US" sz="2000" b="1" dirty="0">
                <a:solidFill>
                  <a:srgbClr val="002060"/>
                </a:solidFill>
                <a:ea typeface="华文新魏" panose="02010800040101010101" pitchFamily="2" charset="-122"/>
              </a:rPr>
              <a:t>名是必须有</a:t>
            </a:r>
            <a:r>
              <a:rPr lang="zh-CN" altLang="en-US" sz="2000" b="1" dirty="0" smtClean="0">
                <a:solidFill>
                  <a:srgbClr val="002060"/>
                </a:solidFill>
                <a:ea typeface="华文新魏" panose="02010800040101010101" pitchFamily="2" charset="-122"/>
              </a:rPr>
              <a:t>的。</a:t>
            </a:r>
            <a:endParaRPr lang="zh-CN" altLang="en-US" sz="2000" b="1" dirty="0">
              <a:solidFill>
                <a:srgbClr val="002060"/>
              </a:solidFill>
              <a:ea typeface="华文新魏" panose="02010800040101010101" pitchFamily="2" charset="-122"/>
            </a:endParaRPr>
          </a:p>
          <a:p>
            <a:pPr lvl="2">
              <a:spcBef>
                <a:spcPts val="600"/>
              </a:spcBef>
              <a:buSzTx/>
              <a:buFont typeface="Wingdings" panose="05000000000000000000" pitchFamily="2" charset="2"/>
              <a:buChar char="Ø"/>
            </a:pPr>
            <a:r>
              <a:rPr lang="zh-CN" altLang="en-US" sz="2000" b="1" dirty="0" smtClean="0">
                <a:solidFill>
                  <a:srgbClr val="002060"/>
                </a:solidFill>
                <a:ea typeface="华文新魏" panose="02010800040101010101" pitchFamily="2" charset="-122"/>
              </a:rPr>
              <a:t>如有</a:t>
            </a:r>
            <a:r>
              <a:rPr lang="zh-CN" altLang="en-US" sz="2000" b="1" dirty="0">
                <a:solidFill>
                  <a:srgbClr val="002060"/>
                </a:solidFill>
                <a:ea typeface="华文新魏" panose="02010800040101010101" pitchFamily="2" charset="-122"/>
              </a:rPr>
              <a:t>属性</a:t>
            </a:r>
            <a:r>
              <a:rPr lang="zh-CN" altLang="en-US" sz="2000" b="1" dirty="0" smtClean="0">
                <a:solidFill>
                  <a:srgbClr val="002060"/>
                </a:solidFill>
                <a:ea typeface="华文新魏" panose="02010800040101010101" pitchFamily="2" charset="-122"/>
              </a:rPr>
              <a:t>，每</a:t>
            </a:r>
            <a:r>
              <a:rPr lang="zh-CN" altLang="en-US" sz="2000" b="1" dirty="0">
                <a:solidFill>
                  <a:srgbClr val="002060"/>
                </a:solidFill>
                <a:ea typeface="华文新魏" panose="02010800040101010101" pitchFamily="2" charset="-122"/>
              </a:rPr>
              <a:t>一个</a:t>
            </a:r>
            <a:r>
              <a:rPr lang="zh-CN" altLang="en-US" sz="2000" b="1" dirty="0" smtClean="0">
                <a:solidFill>
                  <a:srgbClr val="002060"/>
                </a:solidFill>
                <a:ea typeface="华文新魏" panose="02010800040101010101" pitchFamily="2" charset="-122"/>
              </a:rPr>
              <a:t>属性必须</a:t>
            </a:r>
            <a:r>
              <a:rPr lang="zh-CN" altLang="en-US" sz="2000" b="1" dirty="0">
                <a:solidFill>
                  <a:srgbClr val="002060"/>
                </a:solidFill>
                <a:ea typeface="华文新魏" panose="02010800040101010101" pitchFamily="2" charset="-122"/>
              </a:rPr>
              <a:t>有一个名字</a:t>
            </a:r>
            <a:r>
              <a:rPr lang="zh-CN" altLang="en-US" sz="2000" b="1" dirty="0" smtClean="0">
                <a:solidFill>
                  <a:srgbClr val="002060"/>
                </a:solidFill>
                <a:ea typeface="华文新魏" panose="02010800040101010101" pitchFamily="2" charset="-122"/>
              </a:rPr>
              <a:t>，还可以包括可见性、数据类型、缺省值等有描述信息。</a:t>
            </a:r>
            <a:endParaRPr lang="zh-CN" altLang="en-US" sz="2000" b="1" dirty="0">
              <a:solidFill>
                <a:srgbClr val="002060"/>
              </a:solidFill>
              <a:ea typeface="华文新魏" panose="02010800040101010101" pitchFamily="2" charset="-122"/>
            </a:endParaRPr>
          </a:p>
          <a:p>
            <a:pPr lvl="2">
              <a:spcBef>
                <a:spcPts val="600"/>
              </a:spcBef>
              <a:buSzTx/>
              <a:buFont typeface="Wingdings" panose="05000000000000000000" pitchFamily="2" charset="2"/>
              <a:buChar char="Ø"/>
            </a:pPr>
            <a:r>
              <a:rPr lang="zh-CN" altLang="en-US" sz="2000" b="1" dirty="0" smtClean="0">
                <a:solidFill>
                  <a:srgbClr val="002060"/>
                </a:solidFill>
                <a:ea typeface="华文新魏" panose="02010800040101010101" pitchFamily="2" charset="-122"/>
              </a:rPr>
              <a:t>如有</a:t>
            </a:r>
            <a:r>
              <a:rPr lang="zh-CN" altLang="en-US" sz="2000" b="1" dirty="0">
                <a:solidFill>
                  <a:srgbClr val="002060"/>
                </a:solidFill>
                <a:ea typeface="华文新魏" panose="02010800040101010101" pitchFamily="2" charset="-122"/>
              </a:rPr>
              <a:t>操作</a:t>
            </a:r>
            <a:r>
              <a:rPr lang="zh-CN" altLang="en-US" sz="2000" b="1" dirty="0" smtClean="0">
                <a:solidFill>
                  <a:srgbClr val="002060"/>
                </a:solidFill>
                <a:ea typeface="华文新魏" panose="02010800040101010101" pitchFamily="2" charset="-122"/>
              </a:rPr>
              <a:t>，每</a:t>
            </a:r>
            <a:r>
              <a:rPr lang="zh-CN" altLang="en-US" sz="2000" b="1" dirty="0">
                <a:solidFill>
                  <a:srgbClr val="002060"/>
                </a:solidFill>
                <a:ea typeface="华文新魏" panose="02010800040101010101" pitchFamily="2" charset="-122"/>
              </a:rPr>
              <a:t>一个操作也都有一个名字</a:t>
            </a:r>
            <a:r>
              <a:rPr lang="zh-CN" altLang="en-US" sz="2000" b="1" dirty="0" smtClean="0">
                <a:solidFill>
                  <a:srgbClr val="002060"/>
                </a:solidFill>
                <a:ea typeface="华文新魏" panose="02010800040101010101" pitchFamily="2" charset="-122"/>
              </a:rPr>
              <a:t>，还可以包括可见性、参数名字、类型、缺省值和返回值类型等描述信息。</a:t>
            </a:r>
            <a:endParaRPr lang="zh-CN" altLang="en-US" b="1" dirty="0">
              <a:solidFill>
                <a:srgbClr val="002060"/>
              </a:solidFill>
              <a:ea typeface="华文新魏" panose="02010800040101010101" pitchFamily="2" charset="-122"/>
            </a:endParaRPr>
          </a:p>
        </p:txBody>
      </p:sp>
      <p:grpSp>
        <p:nvGrpSpPr>
          <p:cNvPr id="9" name="Group 28"/>
          <p:cNvGrpSpPr>
            <a:grpSpLocks/>
          </p:cNvGrpSpPr>
          <p:nvPr/>
        </p:nvGrpSpPr>
        <p:grpSpPr bwMode="auto">
          <a:xfrm>
            <a:off x="1291703" y="4653136"/>
            <a:ext cx="7237486" cy="2020226"/>
            <a:chOff x="816" y="3022"/>
            <a:chExt cx="3634" cy="1010"/>
          </a:xfrm>
        </p:grpSpPr>
        <p:pic>
          <p:nvPicPr>
            <p:cNvPr id="1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 y="3024"/>
              <a:ext cx="1543"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Lst>
          </p:spPr>
        </p:pic>
        <p:sp>
          <p:nvSpPr>
            <p:cNvPr id="11" name="AutoShape 21"/>
            <p:cNvSpPr>
              <a:spLocks/>
            </p:cNvSpPr>
            <p:nvPr/>
          </p:nvSpPr>
          <p:spPr bwMode="auto">
            <a:xfrm>
              <a:off x="816" y="3296"/>
              <a:ext cx="1004" cy="534"/>
            </a:xfrm>
            <a:prstGeom prst="borderCallout1">
              <a:avLst>
                <a:gd name="adj1" fmla="val 13481"/>
                <a:gd name="adj2" fmla="val 104782"/>
                <a:gd name="adj3" fmla="val 13481"/>
                <a:gd name="adj4" fmla="val 122708"/>
              </a:avLst>
            </a:prstGeom>
            <a:noFill/>
            <a:ln w="12700">
              <a:solidFill>
                <a:srgbClr val="000000"/>
              </a:solidFill>
              <a:miter lim="800000"/>
              <a:headEnd/>
              <a:tailEnd type="stealth" w="lg" len="me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zh-CN" altLang="en-US" sz="900" i="0">
                  <a:solidFill>
                    <a:srgbClr val="000000"/>
                  </a:solidFill>
                </a:rPr>
                <a:t>可见性</a:t>
              </a:r>
            </a:p>
            <a:p>
              <a:pPr eaLnBrk="1" hangingPunct="1">
                <a:spcBef>
                  <a:spcPct val="0"/>
                </a:spcBef>
                <a:buFontTx/>
                <a:buNone/>
              </a:pPr>
              <a:r>
                <a:rPr lang="en-US" altLang="zh-CN" sz="900" b="0" i="0">
                  <a:solidFill>
                    <a:srgbClr val="000000"/>
                  </a:solidFill>
                </a:rPr>
                <a:t>-</a:t>
              </a:r>
              <a:r>
                <a:rPr lang="zh-CN" altLang="en-US" sz="900" b="0" i="0">
                  <a:solidFill>
                    <a:srgbClr val="000000"/>
                  </a:solidFill>
                </a:rPr>
                <a:t>代表</a:t>
              </a:r>
              <a:r>
                <a:rPr lang="en-US" altLang="zh-CN" sz="900" b="0" i="0">
                  <a:solidFill>
                    <a:srgbClr val="000000"/>
                  </a:solidFill>
                </a:rPr>
                <a:t>private</a:t>
              </a:r>
            </a:p>
            <a:p>
              <a:pPr eaLnBrk="1" hangingPunct="1">
                <a:spcBef>
                  <a:spcPct val="0"/>
                </a:spcBef>
                <a:buFontTx/>
                <a:buNone/>
              </a:pPr>
              <a:r>
                <a:rPr lang="en-US" altLang="zh-CN" sz="900" b="0" i="0">
                  <a:solidFill>
                    <a:srgbClr val="000000"/>
                  </a:solidFill>
                </a:rPr>
                <a:t>+</a:t>
              </a:r>
              <a:r>
                <a:rPr lang="zh-CN" altLang="en-US" sz="900" b="0" i="0">
                  <a:solidFill>
                    <a:srgbClr val="000000"/>
                  </a:solidFill>
                </a:rPr>
                <a:t>代表</a:t>
              </a:r>
              <a:r>
                <a:rPr lang="en-US" altLang="zh-CN" sz="900" b="0" i="0">
                  <a:solidFill>
                    <a:srgbClr val="000000"/>
                  </a:solidFill>
                </a:rPr>
                <a:t>public</a:t>
              </a:r>
            </a:p>
            <a:p>
              <a:pPr eaLnBrk="1" hangingPunct="1">
                <a:spcBef>
                  <a:spcPct val="0"/>
                </a:spcBef>
                <a:buFontTx/>
                <a:buNone/>
              </a:pPr>
              <a:r>
                <a:rPr lang="en-US" altLang="zh-CN" sz="900" b="0" i="0">
                  <a:solidFill>
                    <a:srgbClr val="000000"/>
                  </a:solidFill>
                </a:rPr>
                <a:t>#</a:t>
              </a:r>
              <a:r>
                <a:rPr lang="zh-CN" altLang="en-US" sz="900" b="0" i="0">
                  <a:solidFill>
                    <a:srgbClr val="000000"/>
                  </a:solidFill>
                </a:rPr>
                <a:t>代表</a:t>
              </a:r>
              <a:r>
                <a:rPr lang="en-US" altLang="zh-CN" sz="900" b="0" i="0">
                  <a:solidFill>
                    <a:srgbClr val="000000"/>
                  </a:solidFill>
                </a:rPr>
                <a:t>protected</a:t>
              </a:r>
              <a:endParaRPr lang="en-US" altLang="ja-JP" sz="900" b="0" i="0">
                <a:solidFill>
                  <a:srgbClr val="000000"/>
                </a:solidFill>
              </a:endParaRPr>
            </a:p>
            <a:p>
              <a:pPr eaLnBrk="1" hangingPunct="1">
                <a:spcBef>
                  <a:spcPct val="0"/>
                </a:spcBef>
                <a:buFontTx/>
                <a:buNone/>
              </a:pPr>
              <a:r>
                <a:rPr lang="zh-CN" altLang="en-US" sz="900" b="0" i="0">
                  <a:solidFill>
                    <a:srgbClr val="000000"/>
                  </a:solidFill>
                </a:rPr>
                <a:t>也可以使用</a:t>
              </a:r>
              <a:r>
                <a:rPr lang="zh-CN" altLang="en-US" sz="800" b="0" i="0">
                  <a:solidFill>
                    <a:srgbClr val="000000"/>
                  </a:solidFill>
                </a:rPr>
                <a:t>图形</a:t>
              </a:r>
              <a:r>
                <a:rPr lang="zh-CN" altLang="en-US" sz="900" b="0" i="0">
                  <a:solidFill>
                    <a:srgbClr val="000000"/>
                  </a:solidFill>
                </a:rPr>
                <a:t>表示</a:t>
              </a:r>
              <a:endParaRPr lang="en-US" altLang="zh-CN" sz="900" b="0" i="0">
                <a:solidFill>
                  <a:srgbClr val="000000"/>
                </a:solidFill>
              </a:endParaRPr>
            </a:p>
          </p:txBody>
        </p:sp>
        <p:sp>
          <p:nvSpPr>
            <p:cNvPr id="12" name="AutoShape 22"/>
            <p:cNvSpPr>
              <a:spLocks/>
            </p:cNvSpPr>
            <p:nvPr/>
          </p:nvSpPr>
          <p:spPr bwMode="auto">
            <a:xfrm>
              <a:off x="3634" y="3521"/>
              <a:ext cx="680" cy="175"/>
            </a:xfrm>
            <a:prstGeom prst="borderCallout1">
              <a:avLst>
                <a:gd name="adj1" fmla="val 41144"/>
                <a:gd name="adj2" fmla="val -7060"/>
                <a:gd name="adj3" fmla="val -82856"/>
                <a:gd name="adj4" fmla="val -65148"/>
              </a:avLst>
            </a:prstGeom>
            <a:noFill/>
            <a:ln w="12700">
              <a:solidFill>
                <a:srgbClr val="000000"/>
              </a:solidFill>
              <a:miter lim="800000"/>
              <a:headEnd/>
              <a:tailEnd type="stealth" w="lg" len="me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zh-CN" altLang="en-US" sz="900" i="0">
                  <a:solidFill>
                    <a:srgbClr val="000000"/>
                  </a:solidFill>
                </a:rPr>
                <a:t>返回值类型</a:t>
              </a:r>
            </a:p>
          </p:txBody>
        </p:sp>
        <p:sp>
          <p:nvSpPr>
            <p:cNvPr id="13" name="AutoShape 23"/>
            <p:cNvSpPr>
              <a:spLocks/>
            </p:cNvSpPr>
            <p:nvPr/>
          </p:nvSpPr>
          <p:spPr bwMode="auto">
            <a:xfrm>
              <a:off x="3045" y="3793"/>
              <a:ext cx="816" cy="239"/>
            </a:xfrm>
            <a:prstGeom prst="borderCallout1">
              <a:avLst>
                <a:gd name="adj1" fmla="val 30125"/>
                <a:gd name="adj2" fmla="val -5884"/>
                <a:gd name="adj3" fmla="val -146861"/>
                <a:gd name="adj4" fmla="val -47181"/>
              </a:avLst>
            </a:prstGeom>
            <a:noFill/>
            <a:ln w="12700">
              <a:solidFill>
                <a:srgbClr val="000000"/>
              </a:solidFill>
              <a:miter lim="800000"/>
              <a:headEnd/>
              <a:tailEnd type="stealth" w="lg" len="me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kumimoji="0" lang="zh-CN" altLang="en-US" sz="900" i="0">
                  <a:solidFill>
                    <a:srgbClr val="000000"/>
                  </a:solidFill>
                </a:rPr>
                <a:t>操作</a:t>
              </a:r>
              <a:r>
                <a:rPr lang="zh-CN" altLang="en-US" sz="900" i="0">
                  <a:solidFill>
                    <a:srgbClr val="000000"/>
                  </a:solidFill>
                </a:rPr>
                <a:t>名称</a:t>
              </a:r>
            </a:p>
            <a:p>
              <a:pPr algn="ctr" eaLnBrk="1" hangingPunct="1">
                <a:spcBef>
                  <a:spcPct val="0"/>
                </a:spcBef>
                <a:buFontTx/>
                <a:buNone/>
              </a:pPr>
              <a:r>
                <a:rPr lang="zh-CN" altLang="en-US" sz="900" b="0" i="0">
                  <a:solidFill>
                    <a:srgbClr val="000000"/>
                  </a:solidFill>
                </a:rPr>
                <a:t>斜体为抽象操作</a:t>
              </a:r>
            </a:p>
          </p:txBody>
        </p:sp>
        <p:sp>
          <p:nvSpPr>
            <p:cNvPr id="14" name="AutoShape 24"/>
            <p:cNvSpPr>
              <a:spLocks/>
            </p:cNvSpPr>
            <p:nvPr/>
          </p:nvSpPr>
          <p:spPr bwMode="auto">
            <a:xfrm>
              <a:off x="3725" y="3319"/>
              <a:ext cx="499" cy="156"/>
            </a:xfrm>
            <a:prstGeom prst="borderCallout1">
              <a:avLst>
                <a:gd name="adj1" fmla="val 46153"/>
                <a:gd name="adj2" fmla="val -9620"/>
                <a:gd name="adj3" fmla="val -82051"/>
                <a:gd name="adj4" fmla="val -170139"/>
              </a:avLst>
            </a:prstGeom>
            <a:noFill/>
            <a:ln w="12700">
              <a:solidFill>
                <a:srgbClr val="000000"/>
              </a:solidFill>
              <a:miter lim="800000"/>
              <a:headEnd/>
              <a:tailEnd type="stealth" w="lg" len="me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zh-CN" altLang="en-US" sz="900" i="0">
                  <a:solidFill>
                    <a:srgbClr val="000000"/>
                  </a:solidFill>
                </a:rPr>
                <a:t>缺省值</a:t>
              </a:r>
            </a:p>
          </p:txBody>
        </p:sp>
        <p:sp>
          <p:nvSpPr>
            <p:cNvPr id="15" name="AutoShape 25"/>
            <p:cNvSpPr>
              <a:spLocks/>
            </p:cNvSpPr>
            <p:nvPr/>
          </p:nvSpPr>
          <p:spPr bwMode="auto">
            <a:xfrm>
              <a:off x="3724" y="3022"/>
              <a:ext cx="726" cy="247"/>
            </a:xfrm>
            <a:prstGeom prst="borderCallout1">
              <a:avLst>
                <a:gd name="adj1" fmla="val 29148"/>
                <a:gd name="adj2" fmla="val -6611"/>
                <a:gd name="adj3" fmla="val 29148"/>
                <a:gd name="adj4" fmla="val -103856"/>
              </a:avLst>
            </a:prstGeom>
            <a:noFill/>
            <a:ln w="12700">
              <a:solidFill>
                <a:srgbClr val="000000"/>
              </a:solidFill>
              <a:miter lim="800000"/>
              <a:headEnd/>
              <a:tailEnd type="stealth" w="lg" len="me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zh-CN" altLang="en-US" sz="900" i="0">
                  <a:solidFill>
                    <a:srgbClr val="000000"/>
                  </a:solidFill>
                </a:rPr>
                <a:t>类名</a:t>
              </a:r>
            </a:p>
            <a:p>
              <a:pPr algn="ctr" eaLnBrk="1" hangingPunct="1">
                <a:spcBef>
                  <a:spcPct val="0"/>
                </a:spcBef>
                <a:buFontTx/>
                <a:buNone/>
              </a:pPr>
              <a:r>
                <a:rPr lang="zh-CN" altLang="en-US" sz="900" b="0" i="0">
                  <a:solidFill>
                    <a:srgbClr val="000000"/>
                  </a:solidFill>
                </a:rPr>
                <a:t>斜体为抽象类</a:t>
              </a:r>
            </a:p>
          </p:txBody>
        </p:sp>
        <p:sp>
          <p:nvSpPr>
            <p:cNvPr id="16" name="AutoShape 26"/>
            <p:cNvSpPr>
              <a:spLocks/>
            </p:cNvSpPr>
            <p:nvPr/>
          </p:nvSpPr>
          <p:spPr bwMode="auto">
            <a:xfrm>
              <a:off x="1275" y="3067"/>
              <a:ext cx="543" cy="145"/>
            </a:xfrm>
            <a:prstGeom prst="borderCallout1">
              <a:avLst>
                <a:gd name="adj1" fmla="val 49657"/>
                <a:gd name="adj2" fmla="val 108838"/>
                <a:gd name="adj3" fmla="val 64139"/>
                <a:gd name="adj4" fmla="val 147144"/>
              </a:avLst>
            </a:prstGeom>
            <a:noFill/>
            <a:ln w="12700">
              <a:solidFill>
                <a:srgbClr val="000000"/>
              </a:solidFill>
              <a:miter lim="800000"/>
              <a:headEnd/>
              <a:tailEnd type="stealth" w="lg" len="me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zh-CN" altLang="en-US" sz="900" i="0">
                  <a:solidFill>
                    <a:srgbClr val="000000"/>
                  </a:solidFill>
                </a:rPr>
                <a:t>属性名称</a:t>
              </a:r>
            </a:p>
          </p:txBody>
        </p:sp>
        <p:sp>
          <p:nvSpPr>
            <p:cNvPr id="17" name="AutoShape 27"/>
            <p:cNvSpPr>
              <a:spLocks/>
            </p:cNvSpPr>
            <p:nvPr/>
          </p:nvSpPr>
          <p:spPr bwMode="auto">
            <a:xfrm>
              <a:off x="1820" y="3897"/>
              <a:ext cx="544" cy="135"/>
            </a:xfrm>
            <a:prstGeom prst="borderCallout1">
              <a:avLst>
                <a:gd name="adj1" fmla="val 39560"/>
                <a:gd name="adj2" fmla="val 108824"/>
                <a:gd name="adj3" fmla="val -393958"/>
                <a:gd name="adj4" fmla="val 130699"/>
              </a:avLst>
            </a:prstGeom>
            <a:noFill/>
            <a:ln w="12700">
              <a:solidFill>
                <a:srgbClr val="000000"/>
              </a:solidFill>
              <a:miter lim="800000"/>
              <a:headEnd/>
              <a:tailEnd type="stealth" w="lg" len="me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zh-CN" altLang="en-US" sz="900" i="0">
                  <a:solidFill>
                    <a:srgbClr val="000000"/>
                  </a:solidFill>
                </a:rPr>
                <a:t>参数列表</a:t>
              </a:r>
            </a:p>
          </p:txBody>
        </p:sp>
      </p:grpSp>
    </p:spTree>
    <p:extLst>
      <p:ext uri="{BB962C8B-B14F-4D97-AF65-F5344CB8AC3E}">
        <p14:creationId xmlns:p14="http://schemas.microsoft.com/office/powerpoint/2010/main" val="2652906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4954" y="764026"/>
            <a:ext cx="7237486" cy="911696"/>
          </a:xfrm>
        </p:spPr>
        <p:txBody>
          <a:bodyPr/>
          <a:lstStyle/>
          <a:p>
            <a:pPr algn="ctr"/>
            <a:r>
              <a:rPr lang="en-US" altLang="zh-CN" b="1" dirty="0" smtClean="0"/>
              <a:t>UML</a:t>
            </a:r>
            <a:r>
              <a:rPr lang="zh-CN" altLang="en-US" b="1" dirty="0" smtClean="0"/>
              <a:t>主要的图</a:t>
            </a:r>
            <a:endParaRPr lang="zh-CN" altLang="en-US" dirty="0"/>
          </a:p>
        </p:txBody>
      </p:sp>
      <p:sp>
        <p:nvSpPr>
          <p:cNvPr id="8" name="Rectangle 3"/>
          <p:cNvSpPr txBox="1">
            <a:spLocks noChangeArrowheads="1"/>
          </p:cNvSpPr>
          <p:nvPr/>
        </p:nvSpPr>
        <p:spPr bwMode="auto">
          <a:xfrm>
            <a:off x="775948" y="1740905"/>
            <a:ext cx="8208912" cy="304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b="1" dirty="0" smtClean="0">
                <a:solidFill>
                  <a:srgbClr val="000000"/>
                </a:solidFill>
                <a:latin typeface="Verdana" panose="020B0604030504040204" pitchFamily="34" charset="0"/>
              </a:rPr>
              <a:t>2. </a:t>
            </a:r>
            <a:r>
              <a:rPr lang="zh-CN" altLang="en-US" b="1" dirty="0" smtClean="0">
                <a:solidFill>
                  <a:srgbClr val="000000"/>
                </a:solidFill>
                <a:latin typeface="Verdana" panose="020B0604030504040204" pitchFamily="34" charset="0"/>
              </a:rPr>
              <a:t>类图和对象图</a:t>
            </a:r>
            <a:endParaRPr lang="en-US" altLang="zh-CN" b="1" dirty="0" smtClean="0">
              <a:solidFill>
                <a:srgbClr val="000000"/>
              </a:solidFill>
              <a:latin typeface="Verdana" panose="020B0604030504040204" pitchFamily="34" charset="0"/>
            </a:endParaRPr>
          </a:p>
          <a:p>
            <a:pPr lvl="1">
              <a:spcBef>
                <a:spcPts val="600"/>
              </a:spcBef>
              <a:buSzTx/>
              <a:buFont typeface="Wingdings" panose="05000000000000000000" pitchFamily="2" charset="2"/>
              <a:buChar char="Ø"/>
            </a:pPr>
            <a:r>
              <a:rPr lang="zh-CN" altLang="en-US" b="1" dirty="0" smtClean="0">
                <a:ea typeface="华文新魏" panose="02010800040101010101" pitchFamily="2" charset="-122"/>
              </a:rPr>
              <a:t>类间关系</a:t>
            </a:r>
            <a:endParaRPr lang="en-US" altLang="zh-CN" b="1" dirty="0" smtClean="0">
              <a:ea typeface="华文新魏" panose="02010800040101010101" pitchFamily="2" charset="-122"/>
            </a:endParaRPr>
          </a:p>
          <a:p>
            <a:pPr lvl="2">
              <a:spcBef>
                <a:spcPts val="600"/>
              </a:spcBef>
              <a:buSzTx/>
              <a:buFont typeface="Wingdings" panose="05000000000000000000" pitchFamily="2" charset="2"/>
              <a:buChar char="Ø"/>
            </a:pPr>
            <a:r>
              <a:rPr lang="zh-CN" altLang="en-US" b="1" dirty="0">
                <a:solidFill>
                  <a:srgbClr val="FF0000"/>
                </a:solidFill>
                <a:ea typeface="华文新魏" panose="02010800040101010101" pitchFamily="2" charset="-122"/>
              </a:rPr>
              <a:t>关联</a:t>
            </a:r>
            <a:r>
              <a:rPr lang="zh-CN" altLang="en-US" b="1" dirty="0" smtClean="0">
                <a:solidFill>
                  <a:srgbClr val="FF0000"/>
                </a:solidFill>
                <a:ea typeface="华文新魏" panose="02010800040101010101" pitchFamily="2" charset="-122"/>
              </a:rPr>
              <a:t>关系：</a:t>
            </a:r>
            <a:r>
              <a:rPr lang="zh-CN" altLang="en-US" b="1" dirty="0" smtClean="0">
                <a:solidFill>
                  <a:srgbClr val="002060"/>
                </a:solidFill>
                <a:ea typeface="华文新魏" panose="02010800040101010101" pitchFamily="2" charset="-122"/>
              </a:rPr>
              <a:t>表明</a:t>
            </a:r>
            <a:r>
              <a:rPr lang="zh-CN" altLang="en-US" b="1" dirty="0">
                <a:solidFill>
                  <a:srgbClr val="002060"/>
                </a:solidFill>
                <a:ea typeface="华文新魏" panose="02010800040101010101" pitchFamily="2" charset="-122"/>
              </a:rPr>
              <a:t>这两个类的实例之间存在语义上的联系。关联可以具有</a:t>
            </a:r>
            <a:r>
              <a:rPr lang="zh-CN" altLang="en-US" b="1" dirty="0" smtClean="0">
                <a:solidFill>
                  <a:srgbClr val="002060"/>
                </a:solidFill>
                <a:ea typeface="华文新魏" panose="02010800040101010101" pitchFamily="2" charset="-122"/>
              </a:rPr>
              <a:t>方向性</a:t>
            </a:r>
            <a:r>
              <a:rPr lang="zh-CN" altLang="en-US" b="1" dirty="0">
                <a:solidFill>
                  <a:srgbClr val="002060"/>
                </a:solidFill>
                <a:ea typeface="华文新魏" panose="02010800040101010101" pitchFamily="2" charset="-122"/>
              </a:rPr>
              <a:t>（</a:t>
            </a:r>
            <a:r>
              <a:rPr lang="zh-CN" altLang="en-US" b="1" dirty="0" smtClean="0">
                <a:solidFill>
                  <a:srgbClr val="002060"/>
                </a:solidFill>
                <a:ea typeface="华文新魏" panose="02010800040101010101" pitchFamily="2" charset="-122"/>
              </a:rPr>
              <a:t>单向和双向）。</a:t>
            </a:r>
            <a:endParaRPr lang="en-US" altLang="zh-CN" b="1" dirty="0" smtClean="0">
              <a:solidFill>
                <a:srgbClr val="002060"/>
              </a:solidFill>
              <a:ea typeface="华文新魏" panose="02010800040101010101" pitchFamily="2" charset="-122"/>
            </a:endParaRPr>
          </a:p>
          <a:p>
            <a:pPr lvl="2">
              <a:spcBef>
                <a:spcPts val="600"/>
              </a:spcBef>
              <a:buSzTx/>
              <a:buFont typeface="Wingdings" panose="05000000000000000000" pitchFamily="2" charset="2"/>
              <a:buChar char="Ø"/>
            </a:pPr>
            <a:r>
              <a:rPr lang="zh-CN" altLang="en-US" b="1" dirty="0" smtClean="0">
                <a:solidFill>
                  <a:srgbClr val="002060"/>
                </a:solidFill>
                <a:ea typeface="华文新魏" panose="02010800040101010101" pitchFamily="2" charset="-122"/>
              </a:rPr>
              <a:t>它</a:t>
            </a:r>
            <a:r>
              <a:rPr lang="zh-CN" altLang="en-US" b="1" dirty="0">
                <a:solidFill>
                  <a:srgbClr val="002060"/>
                </a:solidFill>
                <a:ea typeface="华文新魏" panose="02010800040101010101" pitchFamily="2" charset="-122"/>
              </a:rPr>
              <a:t>用连接两个模型元素的实线</a:t>
            </a:r>
            <a:r>
              <a:rPr lang="zh-CN" altLang="en-US" b="1" dirty="0" smtClean="0">
                <a:solidFill>
                  <a:srgbClr val="002060"/>
                </a:solidFill>
                <a:ea typeface="华文新魏" panose="02010800040101010101" pitchFamily="2" charset="-122"/>
              </a:rPr>
              <a:t>表示。一般</a:t>
            </a:r>
            <a:r>
              <a:rPr lang="zh-CN" altLang="en-US" b="1" dirty="0">
                <a:solidFill>
                  <a:srgbClr val="002060"/>
                </a:solidFill>
                <a:ea typeface="华文新魏" panose="02010800040101010101" pitchFamily="2" charset="-122"/>
              </a:rPr>
              <a:t>的</a:t>
            </a:r>
            <a:r>
              <a:rPr lang="zh-CN" altLang="en-US" b="1" dirty="0" smtClean="0">
                <a:solidFill>
                  <a:srgbClr val="002060"/>
                </a:solidFill>
                <a:ea typeface="华文新魏" panose="02010800040101010101" pitchFamily="2" charset="-122"/>
              </a:rPr>
              <a:t>关联</a:t>
            </a:r>
            <a:r>
              <a:rPr lang="zh-CN" altLang="en-US" b="1" dirty="0">
                <a:solidFill>
                  <a:srgbClr val="002060"/>
                </a:solidFill>
                <a:ea typeface="华文新魏" panose="02010800040101010101" pitchFamily="2" charset="-122"/>
              </a:rPr>
              <a:t>关系语义较弱</a:t>
            </a:r>
            <a:r>
              <a:rPr lang="zh-CN" altLang="en-US" b="1" dirty="0" smtClean="0">
                <a:solidFill>
                  <a:srgbClr val="002060"/>
                </a:solidFill>
                <a:ea typeface="华文新魏" panose="02010800040101010101" pitchFamily="2" charset="-122"/>
              </a:rPr>
              <a:t>。还有</a:t>
            </a:r>
            <a:r>
              <a:rPr lang="zh-CN" altLang="en-US" b="1" dirty="0">
                <a:solidFill>
                  <a:srgbClr val="002060"/>
                </a:solidFill>
                <a:ea typeface="华文新魏" panose="02010800040101010101" pitchFamily="2" charset="-122"/>
              </a:rPr>
              <a:t>两种语义</a:t>
            </a:r>
            <a:r>
              <a:rPr lang="zh-CN" altLang="en-US" b="1" dirty="0" smtClean="0">
                <a:solidFill>
                  <a:srgbClr val="002060"/>
                </a:solidFill>
                <a:ea typeface="华文新魏" panose="02010800040101010101" pitchFamily="2" charset="-122"/>
              </a:rPr>
              <a:t>较强的关系，</a:t>
            </a:r>
            <a:r>
              <a:rPr lang="zh-CN" altLang="en-US" b="1" dirty="0">
                <a:solidFill>
                  <a:srgbClr val="002060"/>
                </a:solidFill>
                <a:ea typeface="华文新魏" panose="02010800040101010101" pitchFamily="2" charset="-122"/>
              </a:rPr>
              <a:t>分别</a:t>
            </a:r>
            <a:r>
              <a:rPr lang="zh-CN" altLang="en-US" b="1" dirty="0" smtClean="0">
                <a:solidFill>
                  <a:srgbClr val="002060"/>
                </a:solidFill>
                <a:ea typeface="华文新魏" panose="02010800040101010101" pitchFamily="2" charset="-122"/>
              </a:rPr>
              <a:t>是聚合关系与组合关系。</a:t>
            </a:r>
            <a:endParaRPr lang="ja-JP" altLang="en-US" b="1" dirty="0">
              <a:solidFill>
                <a:srgbClr val="002060"/>
              </a:solidFill>
              <a:ea typeface="华文新魏" panose="02010800040101010101" pitchFamily="2" charset="-122"/>
            </a:endParaRPr>
          </a:p>
        </p:txBody>
      </p:sp>
      <p:graphicFrame>
        <p:nvGraphicFramePr>
          <p:cNvPr id="18" name="Object 5"/>
          <p:cNvGraphicFramePr>
            <a:graphicFrameLocks noChangeAspect="1"/>
          </p:cNvGraphicFramePr>
          <p:nvPr>
            <p:extLst>
              <p:ext uri="{D42A27DB-BD31-4B8C-83A1-F6EECF244321}">
                <p14:modId xmlns:p14="http://schemas.microsoft.com/office/powerpoint/2010/main" val="3039904784"/>
              </p:ext>
            </p:extLst>
          </p:nvPr>
        </p:nvGraphicFramePr>
        <p:xfrm>
          <a:off x="1299004" y="4782548"/>
          <a:ext cx="7162800" cy="902657"/>
        </p:xfrm>
        <a:graphic>
          <a:graphicData uri="http://schemas.openxmlformats.org/presentationml/2006/ole">
            <mc:AlternateContent xmlns:mc="http://schemas.openxmlformats.org/markup-compatibility/2006">
              <mc:Choice xmlns:v="urn:schemas-microsoft-com:vml" Requires="v">
                <p:oleObj spid="_x0000_s101448" name="Visio" r:id="rId4" imgW="3577742" imgH="518465" progId="Visio.Drawing.11">
                  <p:embed/>
                </p:oleObj>
              </mc:Choice>
              <mc:Fallback>
                <p:oleObj name="Visio" r:id="rId4" imgW="3577742" imgH="51846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9004" y="4782548"/>
                        <a:ext cx="7162800" cy="902657"/>
                      </a:xfrm>
                      <a:prstGeom prst="rect">
                        <a:avLst/>
                      </a:prstGeom>
                      <a:noFill/>
                      <a:extLst/>
                    </p:spPr>
                  </p:pic>
                </p:oleObj>
              </mc:Fallback>
            </mc:AlternateContent>
          </a:graphicData>
        </a:graphic>
      </p:graphicFrame>
      <p:grpSp>
        <p:nvGrpSpPr>
          <p:cNvPr id="19" name="Group 6"/>
          <p:cNvGrpSpPr>
            <a:grpSpLocks/>
          </p:cNvGrpSpPr>
          <p:nvPr/>
        </p:nvGrpSpPr>
        <p:grpSpPr bwMode="auto">
          <a:xfrm>
            <a:off x="2650264" y="5685205"/>
            <a:ext cx="4460279" cy="1113567"/>
            <a:chOff x="1201" y="2482"/>
            <a:chExt cx="3600" cy="981"/>
          </a:xfrm>
        </p:grpSpPr>
        <p:sp>
          <p:nvSpPr>
            <p:cNvPr id="20" name="Rectangle 7"/>
            <p:cNvSpPr>
              <a:spLocks noChangeArrowheads="1"/>
            </p:cNvSpPr>
            <p:nvPr/>
          </p:nvSpPr>
          <p:spPr bwMode="auto">
            <a:xfrm>
              <a:off x="1201" y="2482"/>
              <a:ext cx="3600" cy="98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sz="1600" b="1" dirty="0">
                  <a:latin typeface="Times New Roman" panose="02020603050405020304" pitchFamily="18" charset="0"/>
                  <a:ea typeface="宋体" panose="02010600030101010101" pitchFamily="2" charset="-122"/>
                </a:rPr>
                <a:t>多重性               </a:t>
              </a:r>
              <a:r>
                <a:rPr lang="en-US" altLang="zh-CN" sz="1600" b="1" dirty="0" smtClean="0">
                  <a:latin typeface="Times New Roman" panose="02020603050405020304" pitchFamily="18" charset="0"/>
                  <a:ea typeface="宋体" panose="02010600030101010101" pitchFamily="2" charset="-122"/>
                </a:rPr>
                <a:t>	</a:t>
              </a:r>
              <a:r>
                <a:rPr lang="zh-CN" altLang="en-US" sz="1600" b="1" dirty="0" smtClean="0">
                  <a:latin typeface="Times New Roman" panose="02020603050405020304" pitchFamily="18" charset="0"/>
                  <a:ea typeface="宋体" panose="02010600030101010101" pitchFamily="2" charset="-122"/>
                </a:rPr>
                <a:t>意义</a:t>
              </a:r>
              <a:endParaRPr lang="zh-CN" altLang="en-US" sz="1600" b="1" dirty="0">
                <a:latin typeface="Times New Roman" panose="02020603050405020304" pitchFamily="18" charset="0"/>
                <a:ea typeface="宋体" panose="02010600030101010101" pitchFamily="2" charset="-122"/>
              </a:endParaRPr>
            </a:p>
          </p:txBody>
        </p:sp>
        <p:sp>
          <p:nvSpPr>
            <p:cNvPr id="21" name="Rectangle 8"/>
            <p:cNvSpPr>
              <a:spLocks noChangeArrowheads="1"/>
            </p:cNvSpPr>
            <p:nvPr/>
          </p:nvSpPr>
          <p:spPr bwMode="auto">
            <a:xfrm>
              <a:off x="1201" y="2808"/>
              <a:ext cx="3600" cy="65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lnSpc>
                  <a:spcPct val="96000"/>
                </a:lnSpc>
                <a:buFont typeface="Times New Roman" panose="02020603050405020304" pitchFamily="18" charset="0"/>
                <a:buNone/>
              </a:pPr>
              <a:r>
                <a:rPr lang="en-US" altLang="zh-CN" sz="1600" b="1" dirty="0">
                  <a:latin typeface="宋体" panose="02010600030101010101" pitchFamily="2" charset="-122"/>
                </a:rPr>
                <a:t>1         </a:t>
              </a:r>
              <a:r>
                <a:rPr lang="en-US" altLang="zh-CN" sz="1600" b="1" dirty="0" smtClean="0">
                  <a:latin typeface="宋体" panose="02010600030101010101" pitchFamily="2" charset="-122"/>
                </a:rPr>
                <a:t>	1</a:t>
              </a:r>
              <a:r>
                <a:rPr lang="zh-CN" altLang="en-US" sz="1600" b="1" dirty="0">
                  <a:latin typeface="宋体" panose="02010600030101010101" pitchFamily="2" charset="-122"/>
                </a:rPr>
                <a:t>个并且只有一个</a:t>
              </a:r>
            </a:p>
            <a:p>
              <a:pPr algn="just" eaLnBrk="0" hangingPunct="0">
                <a:lnSpc>
                  <a:spcPct val="96000"/>
                </a:lnSpc>
              </a:pPr>
              <a:r>
                <a:rPr lang="en-US" altLang="zh-CN" sz="1600" b="1" dirty="0" smtClean="0">
                  <a:latin typeface="宋体" panose="02010600030101010101" pitchFamily="2" charset="-122"/>
                </a:rPr>
                <a:t>0..</a:t>
              </a:r>
              <a:r>
                <a:rPr lang="zh-CN" altLang="en-US" sz="1600" b="1" dirty="0" smtClean="0">
                  <a:latin typeface="宋体" panose="02010600030101010101" pitchFamily="2" charset="-122"/>
                </a:rPr>
                <a:t>*</a:t>
              </a:r>
              <a:r>
                <a:rPr lang="zh-CN" altLang="en-US" sz="1600" b="1" dirty="0">
                  <a:latin typeface="宋体" panose="02010600030101010101" pitchFamily="2" charset="-122"/>
                </a:rPr>
                <a:t>或者*   </a:t>
              </a:r>
              <a:r>
                <a:rPr lang="en-US" altLang="zh-CN" sz="1600" b="1" dirty="0" smtClean="0">
                  <a:latin typeface="宋体" panose="02010600030101010101" pitchFamily="2" charset="-122"/>
                </a:rPr>
                <a:t>	0</a:t>
              </a:r>
              <a:r>
                <a:rPr lang="zh-CN" altLang="en-US" sz="1600" b="1" dirty="0">
                  <a:latin typeface="宋体" panose="02010600030101010101" pitchFamily="2" charset="-122"/>
                </a:rPr>
                <a:t>到无限</a:t>
              </a:r>
            </a:p>
            <a:p>
              <a:pPr algn="just" eaLnBrk="0" hangingPunct="0">
                <a:lnSpc>
                  <a:spcPct val="96000"/>
                </a:lnSpc>
              </a:pPr>
              <a:r>
                <a:rPr lang="en-US" altLang="zh-CN" sz="1600" b="1" dirty="0" smtClean="0">
                  <a:latin typeface="宋体" panose="02010600030101010101" pitchFamily="2" charset="-122"/>
                </a:rPr>
                <a:t>1..</a:t>
              </a:r>
              <a:r>
                <a:rPr lang="zh-CN" altLang="en-US" sz="1600" b="1" dirty="0" smtClean="0">
                  <a:latin typeface="宋体" panose="02010600030101010101" pitchFamily="2" charset="-122"/>
                </a:rPr>
                <a:t>*     </a:t>
              </a:r>
              <a:r>
                <a:rPr lang="en-US" altLang="zh-CN" sz="1600" b="1" dirty="0" smtClean="0">
                  <a:latin typeface="宋体" panose="02010600030101010101" pitchFamily="2" charset="-122"/>
                </a:rPr>
                <a:t>	1</a:t>
              </a:r>
              <a:r>
                <a:rPr lang="zh-CN" altLang="en-US" sz="1600" b="1" dirty="0">
                  <a:latin typeface="宋体" panose="02010600030101010101" pitchFamily="2" charset="-122"/>
                </a:rPr>
                <a:t>到</a:t>
              </a:r>
              <a:r>
                <a:rPr lang="zh-CN" altLang="en-US" sz="1600" b="1" dirty="0" smtClean="0">
                  <a:latin typeface="宋体" panose="02010600030101010101" pitchFamily="2" charset="-122"/>
                </a:rPr>
                <a:t>无限</a:t>
              </a:r>
              <a:endParaRPr lang="zh-CN" altLang="en-US" sz="1600" b="1" dirty="0">
                <a:latin typeface="宋体" panose="02010600030101010101" pitchFamily="2" charset="-122"/>
              </a:endParaRPr>
            </a:p>
          </p:txBody>
        </p:sp>
      </p:grpSp>
    </p:spTree>
    <p:extLst>
      <p:ext uri="{BB962C8B-B14F-4D97-AF65-F5344CB8AC3E}">
        <p14:creationId xmlns:p14="http://schemas.microsoft.com/office/powerpoint/2010/main" val="37879344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4954" y="764026"/>
            <a:ext cx="7237486" cy="911696"/>
          </a:xfrm>
        </p:spPr>
        <p:txBody>
          <a:bodyPr/>
          <a:lstStyle/>
          <a:p>
            <a:pPr algn="ctr"/>
            <a:r>
              <a:rPr lang="en-US" altLang="zh-CN" b="1" dirty="0" smtClean="0"/>
              <a:t>UML</a:t>
            </a:r>
            <a:r>
              <a:rPr lang="zh-CN" altLang="en-US" b="1" dirty="0" smtClean="0"/>
              <a:t>主要的图</a:t>
            </a:r>
            <a:endParaRPr lang="zh-CN" altLang="en-US" dirty="0"/>
          </a:p>
        </p:txBody>
      </p:sp>
      <p:sp>
        <p:nvSpPr>
          <p:cNvPr id="8" name="Rectangle 3"/>
          <p:cNvSpPr txBox="1">
            <a:spLocks noChangeArrowheads="1"/>
          </p:cNvSpPr>
          <p:nvPr/>
        </p:nvSpPr>
        <p:spPr bwMode="auto">
          <a:xfrm>
            <a:off x="537443" y="1806324"/>
            <a:ext cx="8208912" cy="2808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b="1" dirty="0" smtClean="0">
                <a:solidFill>
                  <a:srgbClr val="000000"/>
                </a:solidFill>
                <a:latin typeface="Verdana" panose="020B0604030504040204" pitchFamily="34" charset="0"/>
              </a:rPr>
              <a:t>2. </a:t>
            </a:r>
            <a:r>
              <a:rPr lang="zh-CN" altLang="en-US" b="1" dirty="0" smtClean="0">
                <a:solidFill>
                  <a:srgbClr val="000000"/>
                </a:solidFill>
                <a:latin typeface="Verdana" panose="020B0604030504040204" pitchFamily="34" charset="0"/>
              </a:rPr>
              <a:t>类图和对象图</a:t>
            </a:r>
            <a:endParaRPr lang="en-US" altLang="zh-CN" b="1" dirty="0" smtClean="0">
              <a:solidFill>
                <a:srgbClr val="000000"/>
              </a:solidFill>
              <a:latin typeface="Verdana" panose="020B0604030504040204" pitchFamily="34" charset="0"/>
            </a:endParaRPr>
          </a:p>
          <a:p>
            <a:pPr lvl="1">
              <a:spcBef>
                <a:spcPts val="600"/>
              </a:spcBef>
              <a:buSzTx/>
              <a:buFont typeface="Wingdings" panose="05000000000000000000" pitchFamily="2" charset="2"/>
              <a:buChar char="Ø"/>
            </a:pPr>
            <a:r>
              <a:rPr lang="zh-CN" altLang="en-US" b="1" dirty="0" smtClean="0">
                <a:ea typeface="华文新魏" panose="02010800040101010101" pitchFamily="2" charset="-122"/>
              </a:rPr>
              <a:t>类间关系</a:t>
            </a:r>
            <a:endParaRPr lang="en-US" altLang="zh-CN" b="1" dirty="0" smtClean="0">
              <a:ea typeface="华文新魏" panose="02010800040101010101" pitchFamily="2" charset="-122"/>
            </a:endParaRPr>
          </a:p>
          <a:p>
            <a:pPr lvl="2">
              <a:spcBef>
                <a:spcPts val="600"/>
              </a:spcBef>
              <a:buSzTx/>
              <a:buFont typeface="Wingdings" panose="05000000000000000000" pitchFamily="2" charset="2"/>
              <a:buChar char="Ø"/>
            </a:pPr>
            <a:r>
              <a:rPr lang="zh-CN" altLang="en-US" b="1" dirty="0" smtClean="0">
                <a:solidFill>
                  <a:srgbClr val="FF0000"/>
                </a:solidFill>
                <a:ea typeface="华文新魏" panose="02010800040101010101" pitchFamily="2" charset="-122"/>
              </a:rPr>
              <a:t>聚合关系：</a:t>
            </a:r>
            <a:r>
              <a:rPr lang="zh-CN" altLang="en-US" b="1" dirty="0" smtClean="0">
                <a:solidFill>
                  <a:srgbClr val="002060"/>
                </a:solidFill>
                <a:ea typeface="华文新魏" panose="02010800040101010101" pitchFamily="2" charset="-122"/>
              </a:rPr>
              <a:t>一</a:t>
            </a:r>
            <a:r>
              <a:rPr lang="zh-CN" altLang="en-US" b="1" dirty="0">
                <a:solidFill>
                  <a:srgbClr val="002060"/>
                </a:solidFill>
                <a:ea typeface="华文新魏" panose="02010800040101010101" pitchFamily="2" charset="-122"/>
              </a:rPr>
              <a:t>种特殊的关联，表示两个类的实例之间存在一种拥有或属于关系，是较弱的“整体</a:t>
            </a:r>
            <a:r>
              <a:rPr lang="en-US" altLang="zh-CN" b="1" dirty="0">
                <a:solidFill>
                  <a:srgbClr val="002060"/>
                </a:solidFill>
                <a:ea typeface="华文新魏" panose="02010800040101010101" pitchFamily="2" charset="-122"/>
              </a:rPr>
              <a:t>—</a:t>
            </a:r>
            <a:r>
              <a:rPr lang="zh-CN" altLang="en-US" b="1" dirty="0">
                <a:solidFill>
                  <a:srgbClr val="002060"/>
                </a:solidFill>
                <a:ea typeface="华文新魏" panose="02010800040101010101" pitchFamily="2" charset="-122"/>
              </a:rPr>
              <a:t>部分”关系，或是逻辑上的“隶属”关系</a:t>
            </a:r>
            <a:r>
              <a:rPr lang="zh-CN" altLang="en-US" b="1" dirty="0" smtClean="0">
                <a:solidFill>
                  <a:srgbClr val="002060"/>
                </a:solidFill>
                <a:ea typeface="华文新魏" panose="02010800040101010101" pitchFamily="2" charset="-122"/>
              </a:rPr>
              <a:t>。</a:t>
            </a:r>
            <a:endParaRPr lang="en-US" altLang="zh-CN" b="1" dirty="0" smtClean="0">
              <a:solidFill>
                <a:srgbClr val="002060"/>
              </a:solidFill>
              <a:ea typeface="华文新魏" panose="02010800040101010101" pitchFamily="2" charset="-122"/>
            </a:endParaRPr>
          </a:p>
          <a:p>
            <a:pPr lvl="2">
              <a:spcBef>
                <a:spcPts val="600"/>
              </a:spcBef>
              <a:buSzTx/>
              <a:buFont typeface="Wingdings" panose="05000000000000000000" pitchFamily="2" charset="2"/>
              <a:buChar char="Ø"/>
            </a:pPr>
            <a:r>
              <a:rPr lang="zh-CN" altLang="en-US" b="1" dirty="0">
                <a:solidFill>
                  <a:srgbClr val="002060"/>
                </a:solidFill>
                <a:ea typeface="华文新魏" panose="02010800040101010101" pitchFamily="2" charset="-122"/>
              </a:rPr>
              <a:t>整体（上级）类一侧有一个空心菱形的图</a:t>
            </a:r>
            <a:r>
              <a:rPr lang="zh-CN" altLang="en-US" b="1" dirty="0" smtClean="0">
                <a:solidFill>
                  <a:srgbClr val="002060"/>
                </a:solidFill>
                <a:ea typeface="华文新魏" panose="02010800040101010101" pitchFamily="2" charset="-122"/>
              </a:rPr>
              <a:t>。</a:t>
            </a:r>
            <a:endParaRPr lang="zh-CN" altLang="en-US" b="1" dirty="0">
              <a:solidFill>
                <a:srgbClr val="002060"/>
              </a:solidFill>
              <a:ea typeface="华文新魏" panose="02010800040101010101" pitchFamily="2" charset="-122"/>
            </a:endParaRPr>
          </a:p>
        </p:txBody>
      </p:sp>
      <p:grpSp>
        <p:nvGrpSpPr>
          <p:cNvPr id="9" name="Group 4"/>
          <p:cNvGrpSpPr>
            <a:grpSpLocks/>
          </p:cNvGrpSpPr>
          <p:nvPr/>
        </p:nvGrpSpPr>
        <p:grpSpPr bwMode="auto">
          <a:xfrm>
            <a:off x="1744913" y="4615310"/>
            <a:ext cx="6337567" cy="988009"/>
            <a:chOff x="793" y="2251"/>
            <a:chExt cx="4077" cy="326"/>
          </a:xfrm>
        </p:grpSpPr>
        <p:sp>
          <p:nvSpPr>
            <p:cNvPr id="10" name="Rectangle 5"/>
            <p:cNvSpPr>
              <a:spLocks noChangeArrowheads="1"/>
            </p:cNvSpPr>
            <p:nvPr/>
          </p:nvSpPr>
          <p:spPr bwMode="auto">
            <a:xfrm>
              <a:off x="793" y="2341"/>
              <a:ext cx="1310" cy="236"/>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0"/>
            <a:lstStyle/>
            <a:p>
              <a:pPr algn="ctr" eaLnBrk="0" hangingPunct="0"/>
              <a:r>
                <a:rPr lang="en-US" altLang="zh-CN"/>
                <a:t>Person</a:t>
              </a:r>
            </a:p>
          </p:txBody>
        </p:sp>
        <p:sp>
          <p:nvSpPr>
            <p:cNvPr id="11" name="Rectangle 6"/>
            <p:cNvSpPr>
              <a:spLocks noChangeArrowheads="1"/>
            </p:cNvSpPr>
            <p:nvPr/>
          </p:nvSpPr>
          <p:spPr bwMode="auto">
            <a:xfrm>
              <a:off x="3560" y="2341"/>
              <a:ext cx="1310" cy="236"/>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0"/>
            <a:lstStyle/>
            <a:p>
              <a:pPr algn="ctr" eaLnBrk="0" hangingPunct="0"/>
              <a:r>
                <a:rPr lang="en-US" altLang="zh-CN" dirty="0"/>
                <a:t>Company</a:t>
              </a:r>
            </a:p>
            <a:p>
              <a:pPr algn="ctr" eaLnBrk="0" hangingPunct="0"/>
              <a:endParaRPr lang="en-US" altLang="zh-CN" sz="2400" dirty="0">
                <a:latin typeface="Book Antiqua" panose="02040602050305030304" pitchFamily="18" charset="0"/>
                <a:ea typeface="宋体" panose="02010600030101010101" pitchFamily="2" charset="-122"/>
              </a:endParaRPr>
            </a:p>
          </p:txBody>
        </p:sp>
        <p:sp>
          <p:nvSpPr>
            <p:cNvPr id="12" name="Rectangle 7"/>
            <p:cNvSpPr>
              <a:spLocks noChangeArrowheads="1"/>
            </p:cNvSpPr>
            <p:nvPr/>
          </p:nvSpPr>
          <p:spPr bwMode="auto">
            <a:xfrm>
              <a:off x="2154" y="2251"/>
              <a:ext cx="281" cy="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1600" b="0">
                  <a:latin typeface="Book Antiqua" panose="02040602050305030304" pitchFamily="18" charset="0"/>
                  <a:ea typeface="宋体" panose="02010600030101010101" pitchFamily="2" charset="-122"/>
                </a:rPr>
                <a:t>*</a:t>
              </a:r>
            </a:p>
          </p:txBody>
        </p:sp>
        <p:sp>
          <p:nvSpPr>
            <p:cNvPr id="13" name="Line 8"/>
            <p:cNvSpPr>
              <a:spLocks noChangeShapeType="1"/>
            </p:cNvSpPr>
            <p:nvPr/>
          </p:nvSpPr>
          <p:spPr bwMode="auto">
            <a:xfrm>
              <a:off x="2154" y="2478"/>
              <a:ext cx="112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Rectangle 9"/>
            <p:cNvSpPr>
              <a:spLocks noChangeArrowheads="1"/>
            </p:cNvSpPr>
            <p:nvPr/>
          </p:nvSpPr>
          <p:spPr bwMode="auto">
            <a:xfrm>
              <a:off x="3198" y="2251"/>
              <a:ext cx="94" cy="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1600" b="0">
                  <a:latin typeface="Book Antiqua" panose="02040602050305030304" pitchFamily="18" charset="0"/>
                  <a:ea typeface="宋体" panose="02010600030101010101" pitchFamily="2" charset="-122"/>
                </a:rPr>
                <a:t>1</a:t>
              </a:r>
            </a:p>
          </p:txBody>
        </p:sp>
        <p:sp>
          <p:nvSpPr>
            <p:cNvPr id="15" name="AutoShape 10"/>
            <p:cNvSpPr>
              <a:spLocks noChangeArrowheads="1"/>
            </p:cNvSpPr>
            <p:nvPr/>
          </p:nvSpPr>
          <p:spPr bwMode="auto">
            <a:xfrm>
              <a:off x="3288" y="2432"/>
              <a:ext cx="256" cy="79"/>
            </a:xfrm>
            <a:prstGeom prst="flowChartDecision">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3433988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4954" y="764026"/>
            <a:ext cx="7237486" cy="911696"/>
          </a:xfrm>
        </p:spPr>
        <p:txBody>
          <a:bodyPr/>
          <a:lstStyle/>
          <a:p>
            <a:pPr algn="ctr"/>
            <a:r>
              <a:rPr lang="en-US" altLang="zh-CN" b="1" dirty="0" smtClean="0"/>
              <a:t>UML</a:t>
            </a:r>
            <a:r>
              <a:rPr lang="zh-CN" altLang="en-US" b="1" dirty="0" smtClean="0"/>
              <a:t>主要的图</a:t>
            </a:r>
            <a:endParaRPr lang="zh-CN" altLang="en-US" dirty="0"/>
          </a:p>
        </p:txBody>
      </p:sp>
      <p:sp>
        <p:nvSpPr>
          <p:cNvPr id="8" name="Rectangle 3"/>
          <p:cNvSpPr txBox="1">
            <a:spLocks noChangeArrowheads="1"/>
          </p:cNvSpPr>
          <p:nvPr/>
        </p:nvSpPr>
        <p:spPr bwMode="auto">
          <a:xfrm>
            <a:off x="537443" y="1806324"/>
            <a:ext cx="8208912" cy="291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b="1" dirty="0" smtClean="0">
                <a:solidFill>
                  <a:srgbClr val="000000"/>
                </a:solidFill>
                <a:latin typeface="Verdana" panose="020B0604030504040204" pitchFamily="34" charset="0"/>
              </a:rPr>
              <a:t>2. </a:t>
            </a:r>
            <a:r>
              <a:rPr lang="zh-CN" altLang="en-US" b="1" dirty="0" smtClean="0">
                <a:solidFill>
                  <a:srgbClr val="000000"/>
                </a:solidFill>
                <a:latin typeface="Verdana" panose="020B0604030504040204" pitchFamily="34" charset="0"/>
              </a:rPr>
              <a:t>类图和对象图</a:t>
            </a:r>
            <a:endParaRPr lang="en-US" altLang="zh-CN" b="1" dirty="0" smtClean="0">
              <a:solidFill>
                <a:srgbClr val="000000"/>
              </a:solidFill>
              <a:latin typeface="Verdana" panose="020B0604030504040204" pitchFamily="34" charset="0"/>
            </a:endParaRPr>
          </a:p>
          <a:p>
            <a:pPr lvl="1">
              <a:spcBef>
                <a:spcPts val="600"/>
              </a:spcBef>
              <a:buSzTx/>
              <a:buFont typeface="Wingdings" panose="05000000000000000000" pitchFamily="2" charset="2"/>
              <a:buChar char="Ø"/>
            </a:pPr>
            <a:r>
              <a:rPr lang="zh-CN" altLang="en-US" b="1" dirty="0" smtClean="0">
                <a:ea typeface="华文新魏" panose="02010800040101010101" pitchFamily="2" charset="-122"/>
              </a:rPr>
              <a:t>类间关系</a:t>
            </a:r>
            <a:endParaRPr lang="en-US" altLang="zh-CN" b="1" dirty="0" smtClean="0">
              <a:ea typeface="华文新魏" panose="02010800040101010101" pitchFamily="2" charset="-122"/>
            </a:endParaRPr>
          </a:p>
          <a:p>
            <a:pPr lvl="2">
              <a:spcBef>
                <a:spcPts val="600"/>
              </a:spcBef>
              <a:buSzTx/>
              <a:buFont typeface="Wingdings" panose="05000000000000000000" pitchFamily="2" charset="2"/>
              <a:buChar char="Ø"/>
            </a:pPr>
            <a:r>
              <a:rPr lang="zh-CN" altLang="en-US" b="1" dirty="0">
                <a:solidFill>
                  <a:srgbClr val="FF0000"/>
                </a:solidFill>
                <a:ea typeface="华文新魏" panose="02010800040101010101" pitchFamily="2" charset="-122"/>
              </a:rPr>
              <a:t>组</a:t>
            </a:r>
            <a:r>
              <a:rPr lang="zh-CN" altLang="en-US" b="1" dirty="0" smtClean="0">
                <a:solidFill>
                  <a:srgbClr val="FF0000"/>
                </a:solidFill>
                <a:ea typeface="华文新魏" panose="02010800040101010101" pitchFamily="2" charset="-122"/>
              </a:rPr>
              <a:t>合关系：</a:t>
            </a:r>
            <a:r>
              <a:rPr lang="zh-CN" altLang="en-US" b="1" dirty="0">
                <a:solidFill>
                  <a:srgbClr val="002060"/>
                </a:solidFill>
                <a:ea typeface="华文新魏" panose="02010800040101010101" pitchFamily="2" charset="-122"/>
              </a:rPr>
              <a:t>表明两个类的</a:t>
            </a:r>
            <a:r>
              <a:rPr lang="zh-CN" altLang="en-US" b="1" dirty="0" smtClean="0">
                <a:solidFill>
                  <a:srgbClr val="002060"/>
                </a:solidFill>
                <a:ea typeface="华文新魏" panose="02010800040101010101" pitchFamily="2" charset="-122"/>
              </a:rPr>
              <a:t>实例间</a:t>
            </a:r>
            <a:r>
              <a:rPr lang="zh-CN" altLang="en-US" b="1" dirty="0">
                <a:solidFill>
                  <a:srgbClr val="002060"/>
                </a:solidFill>
                <a:ea typeface="华文新魏" panose="02010800040101010101" pitchFamily="2" charset="-122"/>
              </a:rPr>
              <a:t>存在一种包含关系，是比</a:t>
            </a:r>
            <a:r>
              <a:rPr lang="zh-CN" altLang="en-US" b="1" dirty="0" smtClean="0">
                <a:solidFill>
                  <a:srgbClr val="002060"/>
                </a:solidFill>
                <a:ea typeface="华文新魏" panose="02010800040101010101" pitchFamily="2" charset="-122"/>
              </a:rPr>
              <a:t>聚合关系</a:t>
            </a:r>
            <a:r>
              <a:rPr lang="zh-CN" altLang="en-US" b="1" dirty="0">
                <a:solidFill>
                  <a:srgbClr val="002060"/>
                </a:solidFill>
                <a:ea typeface="华文新魏" panose="02010800040101010101" pitchFamily="2" charset="-122"/>
              </a:rPr>
              <a:t>更强的“整体</a:t>
            </a:r>
            <a:r>
              <a:rPr lang="en-US" altLang="zh-CN" b="1" dirty="0">
                <a:solidFill>
                  <a:srgbClr val="002060"/>
                </a:solidFill>
                <a:ea typeface="华文新魏" panose="02010800040101010101" pitchFamily="2" charset="-122"/>
              </a:rPr>
              <a:t>—</a:t>
            </a:r>
            <a:r>
              <a:rPr lang="zh-CN" altLang="en-US" b="1" dirty="0">
                <a:solidFill>
                  <a:srgbClr val="002060"/>
                </a:solidFill>
                <a:ea typeface="华文新魏" panose="02010800040101010101" pitchFamily="2" charset="-122"/>
              </a:rPr>
              <a:t>部分”关系，部分对象在任何时候都只能属于一个整体</a:t>
            </a:r>
            <a:r>
              <a:rPr lang="zh-CN" altLang="en-US" b="1" dirty="0" smtClean="0">
                <a:solidFill>
                  <a:srgbClr val="002060"/>
                </a:solidFill>
                <a:ea typeface="华文新魏" panose="02010800040101010101" pitchFamily="2" charset="-122"/>
              </a:rPr>
              <a:t>对象。</a:t>
            </a:r>
            <a:endParaRPr lang="en-US" altLang="zh-CN" b="1" dirty="0" smtClean="0">
              <a:solidFill>
                <a:srgbClr val="002060"/>
              </a:solidFill>
              <a:ea typeface="华文新魏" panose="02010800040101010101" pitchFamily="2" charset="-122"/>
            </a:endParaRPr>
          </a:p>
          <a:p>
            <a:pPr lvl="2">
              <a:spcBef>
                <a:spcPts val="600"/>
              </a:spcBef>
              <a:buSzTx/>
              <a:buFont typeface="Wingdings" panose="05000000000000000000" pitchFamily="2" charset="2"/>
              <a:buChar char="Ø"/>
            </a:pPr>
            <a:r>
              <a:rPr lang="zh-CN" altLang="en-US" b="1" dirty="0" smtClean="0">
                <a:solidFill>
                  <a:srgbClr val="002060"/>
                </a:solidFill>
                <a:ea typeface="华文新魏" panose="02010800040101010101" pitchFamily="2" charset="-122"/>
              </a:rPr>
              <a:t>用</a:t>
            </a:r>
            <a:r>
              <a:rPr lang="zh-CN" altLang="en-US" b="1" dirty="0">
                <a:solidFill>
                  <a:srgbClr val="002060"/>
                </a:solidFill>
                <a:ea typeface="华文新魏" panose="02010800040101010101" pitchFamily="2" charset="-122"/>
              </a:rPr>
              <a:t>实心菱形表示，菱形在整体一侧</a:t>
            </a:r>
            <a:r>
              <a:rPr lang="zh-CN" altLang="en-US" b="1" dirty="0" smtClean="0">
                <a:solidFill>
                  <a:srgbClr val="002060"/>
                </a:solidFill>
                <a:ea typeface="华文新魏" panose="02010800040101010101" pitchFamily="2" charset="-122"/>
              </a:rPr>
              <a:t>。</a:t>
            </a:r>
            <a:endParaRPr lang="zh-CN" altLang="en-US" b="1" dirty="0">
              <a:solidFill>
                <a:srgbClr val="002060"/>
              </a:solidFill>
              <a:ea typeface="华文新魏" panose="02010800040101010101" pitchFamily="2" charset="-122"/>
            </a:endParaRPr>
          </a:p>
        </p:txBody>
      </p:sp>
      <p:graphicFrame>
        <p:nvGraphicFramePr>
          <p:cNvPr id="16" name="Object 7"/>
          <p:cNvGraphicFramePr>
            <a:graphicFrameLocks noChangeAspect="1"/>
          </p:cNvGraphicFramePr>
          <p:nvPr>
            <p:extLst>
              <p:ext uri="{D42A27DB-BD31-4B8C-83A1-F6EECF244321}">
                <p14:modId xmlns:p14="http://schemas.microsoft.com/office/powerpoint/2010/main" val="500485008"/>
              </p:ext>
            </p:extLst>
          </p:nvPr>
        </p:nvGraphicFramePr>
        <p:xfrm>
          <a:off x="1727357" y="4725144"/>
          <a:ext cx="6372679" cy="949518"/>
        </p:xfrm>
        <a:graphic>
          <a:graphicData uri="http://schemas.openxmlformats.org/presentationml/2006/ole">
            <mc:AlternateContent xmlns:mc="http://schemas.openxmlformats.org/markup-compatibility/2006">
              <mc:Choice xmlns:v="urn:schemas-microsoft-com:vml" Requires="v">
                <p:oleObj spid="_x0000_s103490" name="Visio" r:id="rId4" imgW="3577742" imgH="462686" progId="Visio.Drawing.11">
                  <p:embed/>
                </p:oleObj>
              </mc:Choice>
              <mc:Fallback>
                <p:oleObj name="Visio" r:id="rId4" imgW="3577742" imgH="46268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7357" y="4725144"/>
                        <a:ext cx="6372679" cy="949518"/>
                      </a:xfrm>
                      <a:prstGeom prst="rect">
                        <a:avLst/>
                      </a:prstGeom>
                      <a:noFill/>
                      <a:extLst/>
                    </p:spPr>
                  </p:pic>
                </p:oleObj>
              </mc:Fallback>
            </mc:AlternateContent>
          </a:graphicData>
        </a:graphic>
      </p:graphicFrame>
    </p:spTree>
    <p:extLst>
      <p:ext uri="{BB962C8B-B14F-4D97-AF65-F5344CB8AC3E}">
        <p14:creationId xmlns:p14="http://schemas.microsoft.com/office/powerpoint/2010/main" val="29407378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4954" y="764026"/>
            <a:ext cx="7237486" cy="911696"/>
          </a:xfrm>
        </p:spPr>
        <p:txBody>
          <a:bodyPr/>
          <a:lstStyle/>
          <a:p>
            <a:pPr algn="ctr"/>
            <a:r>
              <a:rPr lang="en-US" altLang="zh-CN" b="1" dirty="0" smtClean="0"/>
              <a:t>UML</a:t>
            </a:r>
            <a:r>
              <a:rPr lang="zh-CN" altLang="en-US" b="1" dirty="0" smtClean="0"/>
              <a:t>主要的图</a:t>
            </a:r>
            <a:endParaRPr lang="zh-CN" altLang="en-US" dirty="0"/>
          </a:p>
        </p:txBody>
      </p:sp>
      <p:sp>
        <p:nvSpPr>
          <p:cNvPr id="8" name="Rectangle 3"/>
          <p:cNvSpPr txBox="1">
            <a:spLocks noChangeArrowheads="1"/>
          </p:cNvSpPr>
          <p:nvPr/>
        </p:nvSpPr>
        <p:spPr bwMode="auto">
          <a:xfrm>
            <a:off x="757238" y="1821481"/>
            <a:ext cx="8208912" cy="2743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b="1" dirty="0" smtClean="0">
                <a:solidFill>
                  <a:srgbClr val="000000"/>
                </a:solidFill>
                <a:latin typeface="Verdana" panose="020B0604030504040204" pitchFamily="34" charset="0"/>
              </a:rPr>
              <a:t>2. </a:t>
            </a:r>
            <a:r>
              <a:rPr lang="zh-CN" altLang="en-US" b="1" dirty="0" smtClean="0">
                <a:solidFill>
                  <a:srgbClr val="000000"/>
                </a:solidFill>
                <a:latin typeface="Verdana" panose="020B0604030504040204" pitchFamily="34" charset="0"/>
              </a:rPr>
              <a:t>类图和对象图</a:t>
            </a:r>
            <a:endParaRPr lang="en-US" altLang="zh-CN" b="1" dirty="0" smtClean="0">
              <a:solidFill>
                <a:srgbClr val="000000"/>
              </a:solidFill>
              <a:latin typeface="Verdana" panose="020B0604030504040204" pitchFamily="34" charset="0"/>
            </a:endParaRPr>
          </a:p>
          <a:p>
            <a:pPr lvl="1">
              <a:spcBef>
                <a:spcPts val="600"/>
              </a:spcBef>
              <a:buSzTx/>
              <a:buFont typeface="Wingdings" panose="05000000000000000000" pitchFamily="2" charset="2"/>
              <a:buChar char="Ø"/>
            </a:pPr>
            <a:r>
              <a:rPr lang="zh-CN" altLang="en-US" b="1" dirty="0" smtClean="0">
                <a:ea typeface="华文新魏" panose="02010800040101010101" pitchFamily="2" charset="-122"/>
              </a:rPr>
              <a:t>类间关系</a:t>
            </a:r>
            <a:endParaRPr lang="en-US" altLang="zh-CN" b="1" dirty="0" smtClean="0">
              <a:ea typeface="华文新魏" panose="02010800040101010101" pitchFamily="2" charset="-122"/>
            </a:endParaRPr>
          </a:p>
          <a:p>
            <a:pPr lvl="2">
              <a:spcBef>
                <a:spcPts val="600"/>
              </a:spcBef>
              <a:buSzTx/>
              <a:buFont typeface="Wingdings" panose="05000000000000000000" pitchFamily="2" charset="2"/>
              <a:buChar char="Ø"/>
            </a:pPr>
            <a:r>
              <a:rPr lang="zh-CN" altLang="en-US" b="1" dirty="0" smtClean="0">
                <a:solidFill>
                  <a:srgbClr val="FF0000"/>
                </a:solidFill>
                <a:ea typeface="华文新魏" panose="02010800040101010101" pitchFamily="2" charset="-122"/>
              </a:rPr>
              <a:t>依赖关系：</a:t>
            </a:r>
            <a:r>
              <a:rPr lang="zh-CN" altLang="en-US" b="1" dirty="0">
                <a:solidFill>
                  <a:srgbClr val="002060"/>
                </a:solidFill>
                <a:ea typeface="华文新魏" panose="02010800040101010101" pitchFamily="2" charset="-122"/>
              </a:rPr>
              <a:t>描述一个元素对另一个元素的</a:t>
            </a:r>
            <a:r>
              <a:rPr lang="zh-CN" altLang="en-US" b="1" dirty="0" smtClean="0">
                <a:solidFill>
                  <a:srgbClr val="002060"/>
                </a:solidFill>
                <a:ea typeface="华文新魏" panose="02010800040101010101" pitchFamily="2" charset="-122"/>
              </a:rPr>
              <a:t>依附，被</a:t>
            </a:r>
            <a:r>
              <a:rPr lang="zh-CN" altLang="en-US" b="1" dirty="0">
                <a:solidFill>
                  <a:srgbClr val="002060"/>
                </a:solidFill>
                <a:ea typeface="华文新魏" panose="02010800040101010101" pitchFamily="2" charset="-122"/>
              </a:rPr>
              <a:t>依赖的元素的变化会影响到依赖它的</a:t>
            </a:r>
            <a:r>
              <a:rPr lang="zh-CN" altLang="en-US" b="1" dirty="0" smtClean="0">
                <a:solidFill>
                  <a:srgbClr val="002060"/>
                </a:solidFill>
                <a:ea typeface="华文新魏" panose="02010800040101010101" pitchFamily="2" charset="-122"/>
              </a:rPr>
              <a:t>元素。</a:t>
            </a:r>
            <a:endParaRPr lang="en-US" altLang="zh-CN" b="1" dirty="0" smtClean="0">
              <a:solidFill>
                <a:srgbClr val="002060"/>
              </a:solidFill>
              <a:ea typeface="华文新魏" panose="02010800040101010101" pitchFamily="2" charset="-122"/>
            </a:endParaRPr>
          </a:p>
          <a:p>
            <a:pPr lvl="2" eaLnBrk="1" hangingPunct="1">
              <a:buFont typeface="Times New Roman" panose="02020603050405020304" pitchFamily="18" charset="0"/>
              <a:buChar char="※"/>
            </a:pPr>
            <a:r>
              <a:rPr lang="zh-CN" altLang="en-US" sz="2400" b="1" dirty="0" smtClean="0">
                <a:solidFill>
                  <a:srgbClr val="002060"/>
                </a:solidFill>
                <a:ea typeface="华文新魏" panose="02010800040101010101" pitchFamily="2" charset="-122"/>
              </a:rPr>
              <a:t>依赖</a:t>
            </a:r>
            <a:r>
              <a:rPr lang="zh-CN" altLang="en-US" sz="2400" b="1" dirty="0">
                <a:solidFill>
                  <a:srgbClr val="002060"/>
                </a:solidFill>
                <a:ea typeface="华文新魏" panose="02010800040101010101" pitchFamily="2" charset="-122"/>
              </a:rPr>
              <a:t>关系</a:t>
            </a:r>
            <a:r>
              <a:rPr lang="zh-CN" altLang="en-US" sz="2400" b="1" dirty="0" smtClean="0">
                <a:solidFill>
                  <a:srgbClr val="002060"/>
                </a:solidFill>
                <a:ea typeface="华文新魏" panose="02010800040101010101" pitchFamily="2" charset="-122"/>
              </a:rPr>
              <a:t>用带</a:t>
            </a:r>
            <a:r>
              <a:rPr lang="zh-CN" altLang="en-US" sz="2400" b="1" dirty="0">
                <a:solidFill>
                  <a:srgbClr val="002060"/>
                </a:solidFill>
                <a:ea typeface="华文新魏" panose="02010800040101010101" pitchFamily="2" charset="-122"/>
              </a:rPr>
              <a:t>箭头的虚线</a:t>
            </a:r>
            <a:r>
              <a:rPr lang="zh-CN" altLang="en-US" sz="2400" b="1" dirty="0" smtClean="0">
                <a:solidFill>
                  <a:srgbClr val="002060"/>
                </a:solidFill>
                <a:ea typeface="华文新魏" panose="02010800040101010101" pitchFamily="2" charset="-122"/>
              </a:rPr>
              <a:t>表示，</a:t>
            </a:r>
            <a:r>
              <a:rPr lang="zh-CN" altLang="en-US" b="1" dirty="0" smtClean="0">
                <a:solidFill>
                  <a:srgbClr val="002060"/>
                </a:solidFill>
                <a:ea typeface="华文新魏" panose="02010800040101010101" pitchFamily="2" charset="-122"/>
              </a:rPr>
              <a:t>有</a:t>
            </a:r>
            <a:r>
              <a:rPr lang="zh-CN" altLang="en-US" b="1" dirty="0">
                <a:solidFill>
                  <a:srgbClr val="002060"/>
                </a:solidFill>
                <a:ea typeface="华文新魏" panose="02010800040101010101" pitchFamily="2" charset="-122"/>
              </a:rPr>
              <a:t>多种表现形式</a:t>
            </a:r>
            <a:r>
              <a:rPr lang="zh-CN" altLang="en-US" b="1" dirty="0" smtClean="0">
                <a:solidFill>
                  <a:srgbClr val="002060"/>
                </a:solidFill>
                <a:ea typeface="华文新魏" panose="02010800040101010101" pitchFamily="2" charset="-122"/>
              </a:rPr>
              <a:t>，例如</a:t>
            </a:r>
            <a:r>
              <a:rPr lang="zh-CN" altLang="en-US" b="1" dirty="0">
                <a:solidFill>
                  <a:srgbClr val="002060"/>
                </a:solidFill>
                <a:ea typeface="华文新魏" panose="02010800040101010101" pitchFamily="2" charset="-122"/>
              </a:rPr>
              <a:t>绑定(</a:t>
            </a:r>
            <a:r>
              <a:rPr lang="en-US" altLang="zh-CN" b="1" dirty="0">
                <a:solidFill>
                  <a:srgbClr val="002060"/>
                </a:solidFill>
                <a:ea typeface="华文新魏" panose="02010800040101010101" pitchFamily="2" charset="-122"/>
              </a:rPr>
              <a:t>bind</a:t>
            </a:r>
            <a:r>
              <a:rPr lang="zh-CN" altLang="en-US" b="1" dirty="0">
                <a:solidFill>
                  <a:srgbClr val="002060"/>
                </a:solidFill>
                <a:ea typeface="华文新魏" panose="02010800040101010101" pitchFamily="2" charset="-122"/>
              </a:rPr>
              <a:t>)、友元(</a:t>
            </a:r>
            <a:r>
              <a:rPr lang="en-US" altLang="zh-CN" b="1" dirty="0">
                <a:solidFill>
                  <a:srgbClr val="002060"/>
                </a:solidFill>
                <a:ea typeface="华文新魏" panose="02010800040101010101" pitchFamily="2" charset="-122"/>
              </a:rPr>
              <a:t>friend</a:t>
            </a:r>
            <a:r>
              <a:rPr lang="zh-CN" altLang="en-US" b="1" dirty="0">
                <a:solidFill>
                  <a:srgbClr val="002060"/>
                </a:solidFill>
                <a:ea typeface="华文新魏" panose="02010800040101010101" pitchFamily="2" charset="-122"/>
              </a:rPr>
              <a:t>)</a:t>
            </a:r>
            <a:r>
              <a:rPr lang="zh-CN" altLang="en-US" b="1" dirty="0" smtClean="0">
                <a:solidFill>
                  <a:srgbClr val="002060"/>
                </a:solidFill>
                <a:ea typeface="华文新魏" panose="02010800040101010101" pitchFamily="2" charset="-122"/>
              </a:rPr>
              <a:t>等。</a:t>
            </a:r>
            <a:endParaRPr lang="ja-JP" altLang="en-US" b="1" dirty="0">
              <a:solidFill>
                <a:srgbClr val="002060"/>
              </a:solidFill>
              <a:ea typeface="华文新魏" panose="02010800040101010101" pitchFamily="2" charset="-122"/>
            </a:endParaRPr>
          </a:p>
          <a:p>
            <a:pPr lvl="2">
              <a:spcBef>
                <a:spcPts val="600"/>
              </a:spcBef>
              <a:buSzTx/>
              <a:buFont typeface="Wingdings" panose="05000000000000000000" pitchFamily="2" charset="2"/>
              <a:buChar char="Ø"/>
            </a:pPr>
            <a:endParaRPr lang="zh-CN" altLang="en-US" sz="2400" b="1" dirty="0">
              <a:solidFill>
                <a:srgbClr val="002060"/>
              </a:solidFill>
              <a:ea typeface="华文新魏" panose="02010800040101010101" pitchFamily="2" charset="-122"/>
            </a:endParaRPr>
          </a:p>
        </p:txBody>
      </p:sp>
      <p:sp>
        <p:nvSpPr>
          <p:cNvPr id="5" name="Text Box 58"/>
          <p:cNvSpPr txBox="1">
            <a:spLocks noChangeArrowheads="1"/>
          </p:cNvSpPr>
          <p:nvPr/>
        </p:nvSpPr>
        <p:spPr bwMode="auto">
          <a:xfrm>
            <a:off x="3065801" y="4809589"/>
            <a:ext cx="1795893" cy="1815882"/>
          </a:xfrm>
          <a:prstGeom prst="rect">
            <a:avLst/>
          </a:prstGeom>
          <a:solidFill>
            <a:srgbClr val="FFFFF0"/>
          </a:solidFill>
          <a:ln>
            <a:noFill/>
          </a:ln>
          <a:extLst>
            <a:ext uri="{91240B29-F687-4F45-9708-019B960494DF}">
              <a14:hiddenLine xmlns:a14="http://schemas.microsoft.com/office/drawing/2010/main" w="9525" algn="ctr">
                <a:solidFill>
                  <a:srgbClr val="000000"/>
                </a:solidFill>
                <a:miter lim="800000"/>
                <a:headEnd/>
                <a:tailEnd type="none" w="lg" len="lg"/>
              </a14:hiddenLine>
            </a:ext>
          </a:extLst>
        </p:spPr>
        <p:txBody>
          <a:bodyPr wrap="square">
            <a:spAutoFit/>
          </a:bodyPr>
          <a:lstStyle>
            <a:lvl1pPr eaLnBrk="0" hangingPunct="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zh-CN" altLang="en-US" sz="1600" i="0" dirty="0">
                <a:solidFill>
                  <a:srgbClr val="000000"/>
                </a:solidFill>
                <a:latin typeface="华文新魏" panose="02010800040101010101" pitchFamily="2" charset="-122"/>
                <a:ea typeface="华文新魏" panose="02010800040101010101" pitchFamily="2" charset="-122"/>
              </a:rPr>
              <a:t>模板类</a:t>
            </a:r>
            <a:r>
              <a:rPr lang="en-US" altLang="zh-CN" sz="1600" i="0" dirty="0">
                <a:solidFill>
                  <a:srgbClr val="000000"/>
                </a:solidFill>
                <a:latin typeface="华文新魏" panose="02010800040101010101" pitchFamily="2" charset="-122"/>
                <a:ea typeface="华文新魏" panose="02010800040101010101" pitchFamily="2" charset="-122"/>
              </a:rPr>
              <a:t>Stack&lt;T&gt;</a:t>
            </a:r>
            <a:r>
              <a:rPr lang="zh-CN" altLang="en-US" sz="1600" i="0" dirty="0">
                <a:solidFill>
                  <a:srgbClr val="000000"/>
                </a:solidFill>
                <a:latin typeface="华文新魏" panose="02010800040101010101" pitchFamily="2" charset="-122"/>
                <a:ea typeface="华文新魏" panose="02010800040101010101" pitchFamily="2" charset="-122"/>
              </a:rPr>
              <a:t>定义了栈相关的操作；</a:t>
            </a:r>
            <a:r>
              <a:rPr lang="en-US" altLang="zh-CN" sz="1600" i="0" dirty="0" err="1">
                <a:solidFill>
                  <a:srgbClr val="000000"/>
                </a:solidFill>
                <a:latin typeface="华文新魏" panose="02010800040101010101" pitchFamily="2" charset="-122"/>
                <a:ea typeface="华文新魏" panose="02010800040101010101" pitchFamily="2" charset="-122"/>
              </a:rPr>
              <a:t>IntStack</a:t>
            </a:r>
            <a:r>
              <a:rPr lang="zh-CN" altLang="en-US" sz="1600" i="0" dirty="0">
                <a:solidFill>
                  <a:srgbClr val="000000"/>
                </a:solidFill>
                <a:latin typeface="华文新魏" panose="02010800040101010101" pitchFamily="2" charset="-122"/>
                <a:ea typeface="华文新魏" panose="02010800040101010101" pitchFamily="2" charset="-122"/>
              </a:rPr>
              <a:t>将参数</a:t>
            </a:r>
            <a:r>
              <a:rPr lang="en-US" altLang="zh-CN" sz="1600" i="0" dirty="0">
                <a:solidFill>
                  <a:srgbClr val="000000"/>
                </a:solidFill>
                <a:latin typeface="华文新魏" panose="02010800040101010101" pitchFamily="2" charset="-122"/>
                <a:ea typeface="华文新魏" panose="02010800040101010101" pitchFamily="2" charset="-122"/>
              </a:rPr>
              <a:t>T</a:t>
            </a:r>
            <a:r>
              <a:rPr lang="zh-CN" altLang="en-US" sz="1600" i="0" dirty="0">
                <a:solidFill>
                  <a:srgbClr val="000000"/>
                </a:solidFill>
                <a:latin typeface="华文新魏" panose="02010800040101010101" pitchFamily="2" charset="-122"/>
                <a:ea typeface="华文新魏" panose="02010800040101010101" pitchFamily="2" charset="-122"/>
              </a:rPr>
              <a:t>与实际类型</a:t>
            </a:r>
            <a:r>
              <a:rPr lang="en-US" altLang="zh-CN" sz="1600" i="0" dirty="0" err="1">
                <a:solidFill>
                  <a:srgbClr val="000000"/>
                </a:solidFill>
                <a:latin typeface="华文新魏" panose="02010800040101010101" pitchFamily="2" charset="-122"/>
                <a:ea typeface="华文新魏" panose="02010800040101010101" pitchFamily="2" charset="-122"/>
              </a:rPr>
              <a:t>int</a:t>
            </a:r>
            <a:r>
              <a:rPr lang="zh-CN" altLang="zh-CN" sz="1600" i="0" dirty="0">
                <a:solidFill>
                  <a:srgbClr val="000000"/>
                </a:solidFill>
                <a:latin typeface="华文新魏" panose="02010800040101010101" pitchFamily="2" charset="-122"/>
                <a:ea typeface="华文新魏" panose="02010800040101010101" pitchFamily="2" charset="-122"/>
              </a:rPr>
              <a:t>绑定</a:t>
            </a:r>
            <a:r>
              <a:rPr lang="zh-CN" altLang="en-US" sz="1600" i="0" dirty="0">
                <a:solidFill>
                  <a:srgbClr val="000000"/>
                </a:solidFill>
                <a:latin typeface="华文新魏" panose="02010800040101010101" pitchFamily="2" charset="-122"/>
                <a:ea typeface="华文新魏" panose="02010800040101010101" pitchFamily="2" charset="-122"/>
              </a:rPr>
              <a:t>，使得所有操作都针对</a:t>
            </a:r>
            <a:r>
              <a:rPr lang="en-US" altLang="zh-CN" sz="1600" i="0" dirty="0" err="1">
                <a:solidFill>
                  <a:srgbClr val="000000"/>
                </a:solidFill>
                <a:latin typeface="华文新魏" panose="02010800040101010101" pitchFamily="2" charset="-122"/>
                <a:ea typeface="华文新魏" panose="02010800040101010101" pitchFamily="2" charset="-122"/>
              </a:rPr>
              <a:t>int</a:t>
            </a:r>
            <a:r>
              <a:rPr lang="zh-CN" altLang="en-US" sz="1600" i="0" dirty="0">
                <a:solidFill>
                  <a:srgbClr val="000000"/>
                </a:solidFill>
                <a:latin typeface="华文新魏" panose="02010800040101010101" pitchFamily="2" charset="-122"/>
                <a:ea typeface="华文新魏" panose="02010800040101010101" pitchFamily="2" charset="-122"/>
              </a:rPr>
              <a:t>类型的数据</a:t>
            </a:r>
          </a:p>
        </p:txBody>
      </p:sp>
      <p:pic>
        <p:nvPicPr>
          <p:cNvPr id="6" name="Picture 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896" y="4564547"/>
            <a:ext cx="2973821" cy="224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Text Box 60"/>
          <p:cNvSpPr txBox="1">
            <a:spLocks noChangeArrowheads="1"/>
          </p:cNvSpPr>
          <p:nvPr/>
        </p:nvSpPr>
        <p:spPr bwMode="auto">
          <a:xfrm>
            <a:off x="7033383" y="4809589"/>
            <a:ext cx="1787089" cy="1569660"/>
          </a:xfrm>
          <a:prstGeom prst="rect">
            <a:avLst/>
          </a:prstGeom>
          <a:solidFill>
            <a:srgbClr val="FFFFF0"/>
          </a:solidFill>
          <a:ln>
            <a:noFill/>
          </a:ln>
          <a:extLst>
            <a:ext uri="{91240B29-F687-4F45-9708-019B960494DF}">
              <a14:hiddenLine xmlns:a14="http://schemas.microsoft.com/office/drawing/2010/main" w="9525" algn="ctr">
                <a:solidFill>
                  <a:srgbClr val="000000"/>
                </a:solidFill>
                <a:miter lim="800000"/>
                <a:headEnd/>
                <a:tailEnd type="none" w="lg" len="lg"/>
              </a14:hiddenLine>
            </a:ext>
          </a:extLst>
        </p:spPr>
        <p:txBody>
          <a:bodyPr wrap="square">
            <a:spAutoFit/>
          </a:bodyPr>
          <a:lstStyle>
            <a:lvl1pPr eaLnBrk="0" hangingPunct="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zh-CN" altLang="en-US" sz="1600" i="0" dirty="0">
                <a:solidFill>
                  <a:srgbClr val="000000"/>
                </a:solidFill>
                <a:latin typeface="华文新魏" panose="02010800040101010101" pitchFamily="2" charset="-122"/>
                <a:ea typeface="华文新魏" panose="02010800040101010101" pitchFamily="2" charset="-122"/>
              </a:rPr>
              <a:t>类</a:t>
            </a:r>
            <a:r>
              <a:rPr lang="en-US" altLang="zh-CN" sz="1600" i="0" dirty="0">
                <a:solidFill>
                  <a:srgbClr val="000000"/>
                </a:solidFill>
                <a:latin typeface="华文新魏" panose="02010800040101010101" pitchFamily="2" charset="-122"/>
                <a:ea typeface="华文新魏" panose="02010800040101010101" pitchFamily="2" charset="-122"/>
              </a:rPr>
              <a:t>Memento</a:t>
            </a:r>
            <a:r>
              <a:rPr lang="zh-CN" altLang="en-US" sz="1600" i="0" dirty="0">
                <a:solidFill>
                  <a:srgbClr val="000000"/>
                </a:solidFill>
                <a:latin typeface="华文新魏" panose="02010800040101010101" pitchFamily="2" charset="-122"/>
                <a:ea typeface="华文新魏" panose="02010800040101010101" pitchFamily="2" charset="-122"/>
              </a:rPr>
              <a:t>和类</a:t>
            </a:r>
            <a:r>
              <a:rPr lang="en-US" altLang="zh-CN" sz="1600" i="0" dirty="0">
                <a:solidFill>
                  <a:srgbClr val="000000"/>
                </a:solidFill>
                <a:latin typeface="华文新魏" panose="02010800040101010101" pitchFamily="2" charset="-122"/>
                <a:ea typeface="华文新魏" panose="02010800040101010101" pitchFamily="2" charset="-122"/>
              </a:rPr>
              <a:t>Originator</a:t>
            </a:r>
            <a:r>
              <a:rPr lang="zh-CN" altLang="en-US" sz="1600" i="0" dirty="0">
                <a:solidFill>
                  <a:srgbClr val="000000"/>
                </a:solidFill>
                <a:latin typeface="华文新魏" panose="02010800040101010101" pitchFamily="2" charset="-122"/>
                <a:ea typeface="华文新魏" panose="02010800040101010101" pitchFamily="2" charset="-122"/>
              </a:rPr>
              <a:t>建立了友元依赖关系，以便</a:t>
            </a:r>
            <a:r>
              <a:rPr lang="en-US" altLang="zh-CN" sz="1600" i="0" dirty="0">
                <a:solidFill>
                  <a:srgbClr val="000000"/>
                </a:solidFill>
                <a:latin typeface="华文新魏" panose="02010800040101010101" pitchFamily="2" charset="-122"/>
                <a:ea typeface="华文新魏" panose="02010800040101010101" pitchFamily="2" charset="-122"/>
              </a:rPr>
              <a:t>Originator</a:t>
            </a:r>
            <a:r>
              <a:rPr lang="zh-CN" altLang="en-US" sz="1600" i="0" dirty="0">
                <a:solidFill>
                  <a:srgbClr val="000000"/>
                </a:solidFill>
                <a:latin typeface="华文新魏" panose="02010800040101010101" pitchFamily="2" charset="-122"/>
                <a:ea typeface="华文新魏" panose="02010800040101010101" pitchFamily="2" charset="-122"/>
              </a:rPr>
              <a:t>使用</a:t>
            </a:r>
            <a:r>
              <a:rPr lang="en-US" altLang="zh-CN" sz="1600" i="0" dirty="0">
                <a:solidFill>
                  <a:srgbClr val="000000"/>
                </a:solidFill>
                <a:latin typeface="华文新魏" panose="02010800040101010101" pitchFamily="2" charset="-122"/>
                <a:ea typeface="华文新魏" panose="02010800040101010101" pitchFamily="2" charset="-122"/>
              </a:rPr>
              <a:t>Memento</a:t>
            </a:r>
            <a:r>
              <a:rPr lang="zh-CN" altLang="en-US" sz="1600" i="0" dirty="0">
                <a:solidFill>
                  <a:srgbClr val="000000"/>
                </a:solidFill>
                <a:latin typeface="华文新魏" panose="02010800040101010101" pitchFamily="2" charset="-122"/>
                <a:ea typeface="华文新魏" panose="02010800040101010101" pitchFamily="2" charset="-122"/>
              </a:rPr>
              <a:t>的私有变量</a:t>
            </a:r>
            <a:r>
              <a:rPr lang="en-US" altLang="zh-CN" sz="1600" i="0" dirty="0">
                <a:solidFill>
                  <a:srgbClr val="000000"/>
                </a:solidFill>
                <a:latin typeface="华文新魏" panose="02010800040101010101" pitchFamily="2" charset="-122"/>
                <a:ea typeface="华文新魏" panose="02010800040101010101" pitchFamily="2" charset="-122"/>
              </a:rPr>
              <a:t>state</a:t>
            </a:r>
            <a:endParaRPr lang="zh-CN" altLang="en-US" sz="1600" i="0" dirty="0">
              <a:solidFill>
                <a:srgbClr val="000000"/>
              </a:solidFill>
              <a:latin typeface="华文新魏" panose="02010800040101010101" pitchFamily="2" charset="-122"/>
              <a:ea typeface="华文新魏" panose="02010800040101010101" pitchFamily="2" charset="-122"/>
            </a:endParaRPr>
          </a:p>
        </p:txBody>
      </p:sp>
      <p:pic>
        <p:nvPicPr>
          <p:cNvPr id="9"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1694" y="4809589"/>
            <a:ext cx="2093712" cy="171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842714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主要内容</a:t>
            </a:r>
            <a:endParaRPr lang="zh-CN" altLang="en-US" b="1" dirty="0"/>
          </a:p>
        </p:txBody>
      </p:sp>
      <p:sp>
        <p:nvSpPr>
          <p:cNvPr id="3" name="内容占位符 2"/>
          <p:cNvSpPr>
            <a:spLocks noGrp="1"/>
          </p:cNvSpPr>
          <p:nvPr>
            <p:ph idx="1"/>
          </p:nvPr>
        </p:nvSpPr>
        <p:spPr>
          <a:xfrm>
            <a:off x="1182688" y="2017713"/>
            <a:ext cx="7421760" cy="3571527"/>
          </a:xfrm>
        </p:spPr>
        <p:txBody>
          <a:bodyPr/>
          <a:lstStyle/>
          <a:p>
            <a:pPr>
              <a:spcBef>
                <a:spcPts val="1200"/>
              </a:spcBef>
            </a:pPr>
            <a:r>
              <a:rPr lang="zh-CN" altLang="en-US" b="1" dirty="0" smtClean="0"/>
              <a:t>软件建模</a:t>
            </a:r>
            <a:endParaRPr lang="en-US" altLang="zh-CN" b="1" dirty="0" smtClean="0"/>
          </a:p>
          <a:p>
            <a:pPr>
              <a:spcBef>
                <a:spcPts val="1200"/>
              </a:spcBef>
            </a:pPr>
            <a:r>
              <a:rPr lang="en-US" altLang="zh-CN" b="1" dirty="0" smtClean="0"/>
              <a:t>UML</a:t>
            </a:r>
            <a:r>
              <a:rPr lang="zh-CN" altLang="en-US" b="1" dirty="0" smtClean="0"/>
              <a:t>的定义及特点</a:t>
            </a:r>
            <a:endParaRPr lang="en-US" altLang="zh-CN" b="1" dirty="0" smtClean="0"/>
          </a:p>
          <a:p>
            <a:pPr>
              <a:spcBef>
                <a:spcPts val="1200"/>
              </a:spcBef>
            </a:pPr>
            <a:r>
              <a:rPr lang="en-US" altLang="zh-CN" b="1" dirty="0" smtClean="0"/>
              <a:t>UML</a:t>
            </a:r>
            <a:r>
              <a:rPr lang="zh-CN" altLang="en-US" b="1" dirty="0" smtClean="0"/>
              <a:t>的建模机制</a:t>
            </a:r>
            <a:endParaRPr lang="en-US" altLang="zh-CN" b="1" dirty="0" smtClean="0"/>
          </a:p>
          <a:p>
            <a:pPr>
              <a:spcBef>
                <a:spcPts val="1200"/>
              </a:spcBef>
            </a:pPr>
            <a:r>
              <a:rPr lang="en-US" altLang="zh-CN" b="1" dirty="0" smtClean="0"/>
              <a:t>UML</a:t>
            </a:r>
            <a:r>
              <a:rPr lang="zh-CN" altLang="en-US" b="1" dirty="0" smtClean="0"/>
              <a:t>主要的图</a:t>
            </a:r>
            <a:endParaRPr lang="en-US" altLang="zh-CN" b="1" dirty="0" smtClean="0"/>
          </a:p>
        </p:txBody>
      </p:sp>
    </p:spTree>
    <p:extLst>
      <p:ext uri="{BB962C8B-B14F-4D97-AF65-F5344CB8AC3E}">
        <p14:creationId xmlns:p14="http://schemas.microsoft.com/office/powerpoint/2010/main" val="3314047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4954" y="764026"/>
            <a:ext cx="7237486" cy="911696"/>
          </a:xfrm>
        </p:spPr>
        <p:txBody>
          <a:bodyPr/>
          <a:lstStyle/>
          <a:p>
            <a:pPr algn="ctr"/>
            <a:r>
              <a:rPr lang="en-US" altLang="zh-CN" b="1" dirty="0" smtClean="0"/>
              <a:t>UML</a:t>
            </a:r>
            <a:r>
              <a:rPr lang="zh-CN" altLang="en-US" b="1" dirty="0" smtClean="0"/>
              <a:t>主要的图</a:t>
            </a:r>
            <a:endParaRPr lang="zh-CN" altLang="en-US" dirty="0"/>
          </a:p>
        </p:txBody>
      </p:sp>
      <p:sp>
        <p:nvSpPr>
          <p:cNvPr id="8" name="Rectangle 3"/>
          <p:cNvSpPr txBox="1">
            <a:spLocks noChangeArrowheads="1"/>
          </p:cNvSpPr>
          <p:nvPr/>
        </p:nvSpPr>
        <p:spPr bwMode="auto">
          <a:xfrm>
            <a:off x="809240" y="1772816"/>
            <a:ext cx="8208912"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b="1" dirty="0" smtClean="0">
                <a:solidFill>
                  <a:srgbClr val="000000"/>
                </a:solidFill>
                <a:latin typeface="Verdana" panose="020B0604030504040204" pitchFamily="34" charset="0"/>
              </a:rPr>
              <a:t>2. </a:t>
            </a:r>
            <a:r>
              <a:rPr lang="zh-CN" altLang="en-US" b="1" dirty="0" smtClean="0">
                <a:solidFill>
                  <a:srgbClr val="000000"/>
                </a:solidFill>
                <a:latin typeface="Verdana" panose="020B0604030504040204" pitchFamily="34" charset="0"/>
              </a:rPr>
              <a:t>类图和对象图</a:t>
            </a:r>
            <a:endParaRPr lang="en-US" altLang="zh-CN" b="1" dirty="0" smtClean="0">
              <a:solidFill>
                <a:srgbClr val="000000"/>
              </a:solidFill>
              <a:latin typeface="Verdana" panose="020B0604030504040204" pitchFamily="34" charset="0"/>
            </a:endParaRPr>
          </a:p>
          <a:p>
            <a:pPr lvl="1">
              <a:spcBef>
                <a:spcPts val="600"/>
              </a:spcBef>
              <a:buSzTx/>
              <a:buFont typeface="Wingdings" panose="05000000000000000000" pitchFamily="2" charset="2"/>
              <a:buChar char="Ø"/>
            </a:pPr>
            <a:r>
              <a:rPr lang="zh-CN" altLang="en-US" b="1" dirty="0" smtClean="0">
                <a:ea typeface="华文新魏" panose="02010800040101010101" pitchFamily="2" charset="-122"/>
              </a:rPr>
              <a:t>类间关系</a:t>
            </a:r>
            <a:endParaRPr lang="en-US" altLang="zh-CN" b="1" dirty="0" smtClean="0">
              <a:ea typeface="华文新魏" panose="02010800040101010101" pitchFamily="2" charset="-122"/>
            </a:endParaRPr>
          </a:p>
          <a:p>
            <a:pPr lvl="2">
              <a:spcBef>
                <a:spcPts val="600"/>
              </a:spcBef>
              <a:buSzTx/>
              <a:buFont typeface="Wingdings" panose="05000000000000000000" pitchFamily="2" charset="2"/>
              <a:buChar char="Ø"/>
            </a:pPr>
            <a:r>
              <a:rPr lang="zh-CN" altLang="en-US" b="1" dirty="0">
                <a:solidFill>
                  <a:srgbClr val="FF0000"/>
                </a:solidFill>
                <a:ea typeface="华文新魏" panose="02010800040101010101" pitchFamily="2" charset="-122"/>
              </a:rPr>
              <a:t>泛化</a:t>
            </a:r>
            <a:r>
              <a:rPr lang="zh-CN" altLang="en-US" b="1" dirty="0" smtClean="0">
                <a:solidFill>
                  <a:srgbClr val="FF0000"/>
                </a:solidFill>
                <a:ea typeface="华文新魏" panose="02010800040101010101" pitchFamily="2" charset="-122"/>
              </a:rPr>
              <a:t>关系：</a:t>
            </a:r>
            <a:r>
              <a:rPr lang="zh-CN" altLang="en-US" b="1" dirty="0">
                <a:solidFill>
                  <a:srgbClr val="002060"/>
                </a:solidFill>
                <a:ea typeface="华文新魏" panose="02010800040101010101" pitchFamily="2" charset="-122"/>
              </a:rPr>
              <a:t>泛化关系也称为继承关系，这种关系意味着一个元素是另一个元素的</a:t>
            </a:r>
            <a:r>
              <a:rPr lang="zh-CN" altLang="en-US" b="1" dirty="0" smtClean="0">
                <a:solidFill>
                  <a:srgbClr val="002060"/>
                </a:solidFill>
                <a:ea typeface="华文新魏" panose="02010800040101010101" pitchFamily="2" charset="-122"/>
              </a:rPr>
              <a:t>特例。</a:t>
            </a:r>
            <a:endParaRPr lang="en-US" altLang="zh-CN" b="1" dirty="0" smtClean="0">
              <a:solidFill>
                <a:srgbClr val="002060"/>
              </a:solidFill>
              <a:ea typeface="华文新魏" panose="02010800040101010101" pitchFamily="2" charset="-122"/>
            </a:endParaRPr>
          </a:p>
          <a:p>
            <a:pPr lvl="2">
              <a:spcBef>
                <a:spcPts val="600"/>
              </a:spcBef>
              <a:buSzTx/>
              <a:buFont typeface="Wingdings" panose="05000000000000000000" pitchFamily="2" charset="2"/>
              <a:buChar char="Ø"/>
            </a:pPr>
            <a:r>
              <a:rPr lang="zh-CN" altLang="en-US" b="1" dirty="0">
                <a:solidFill>
                  <a:srgbClr val="002060"/>
                </a:solidFill>
                <a:ea typeface="华文新魏" panose="02010800040101010101" pitchFamily="2" charset="-122"/>
              </a:rPr>
              <a:t>泛化关系用一条带空心三角箭头的实线表示，它</a:t>
            </a:r>
            <a:r>
              <a:rPr lang="zh-CN" altLang="en-US" b="1" dirty="0" smtClean="0">
                <a:solidFill>
                  <a:srgbClr val="002060"/>
                </a:solidFill>
                <a:ea typeface="华文新魏" panose="02010800040101010101" pitchFamily="2" charset="-122"/>
              </a:rPr>
              <a:t>从特殊性</a:t>
            </a:r>
            <a:r>
              <a:rPr lang="zh-CN" altLang="en-US" b="1" dirty="0">
                <a:solidFill>
                  <a:srgbClr val="002060"/>
                </a:solidFill>
                <a:ea typeface="华文新魏" panose="02010800040101010101" pitchFamily="2" charset="-122"/>
              </a:rPr>
              <a:t>事物的模型元素</a:t>
            </a:r>
            <a:r>
              <a:rPr lang="zh-CN" altLang="en-US" b="1" dirty="0" smtClean="0">
                <a:solidFill>
                  <a:srgbClr val="002060"/>
                </a:solidFill>
                <a:ea typeface="华文新魏" panose="02010800040101010101" pitchFamily="2" charset="-122"/>
              </a:rPr>
              <a:t>指向一般性</a:t>
            </a:r>
            <a:r>
              <a:rPr lang="zh-CN" altLang="en-US" b="1" dirty="0">
                <a:solidFill>
                  <a:srgbClr val="002060"/>
                </a:solidFill>
                <a:ea typeface="华文新魏" panose="02010800040101010101" pitchFamily="2" charset="-122"/>
              </a:rPr>
              <a:t>事物的模型</a:t>
            </a:r>
            <a:r>
              <a:rPr lang="zh-CN" altLang="en-US" b="1" dirty="0" smtClean="0">
                <a:solidFill>
                  <a:srgbClr val="002060"/>
                </a:solidFill>
                <a:ea typeface="华文新魏" panose="02010800040101010101" pitchFamily="2" charset="-122"/>
              </a:rPr>
              <a:t>元素。</a:t>
            </a:r>
            <a:endParaRPr lang="zh-CN" altLang="en-US" b="1" dirty="0">
              <a:solidFill>
                <a:srgbClr val="002060"/>
              </a:solidFill>
              <a:ea typeface="华文新魏" panose="02010800040101010101" pitchFamily="2" charset="-122"/>
            </a:endParaRPr>
          </a:p>
        </p:txBody>
      </p:sp>
      <p:pic>
        <p:nvPicPr>
          <p:cNvPr id="5" name="Picture 3" descr="C:\Documents and Settings\TangShan\桌面\image_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372" y="4509120"/>
            <a:ext cx="3570647" cy="2256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47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4954" y="764026"/>
            <a:ext cx="7237486" cy="911696"/>
          </a:xfrm>
        </p:spPr>
        <p:txBody>
          <a:bodyPr/>
          <a:lstStyle/>
          <a:p>
            <a:pPr algn="ctr"/>
            <a:r>
              <a:rPr lang="en-US" altLang="zh-CN" b="1" dirty="0" smtClean="0"/>
              <a:t>UML</a:t>
            </a:r>
            <a:r>
              <a:rPr lang="zh-CN" altLang="en-US" b="1" dirty="0" smtClean="0"/>
              <a:t>主要的图</a:t>
            </a:r>
            <a:endParaRPr lang="zh-CN" altLang="en-US" dirty="0"/>
          </a:p>
        </p:txBody>
      </p:sp>
      <p:sp>
        <p:nvSpPr>
          <p:cNvPr id="8" name="Rectangle 3"/>
          <p:cNvSpPr txBox="1">
            <a:spLocks noChangeArrowheads="1"/>
          </p:cNvSpPr>
          <p:nvPr/>
        </p:nvSpPr>
        <p:spPr bwMode="auto">
          <a:xfrm>
            <a:off x="809240" y="1772816"/>
            <a:ext cx="8208912"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b="1" dirty="0" smtClean="0">
                <a:solidFill>
                  <a:srgbClr val="000000"/>
                </a:solidFill>
                <a:latin typeface="Verdana" panose="020B0604030504040204" pitchFamily="34" charset="0"/>
              </a:rPr>
              <a:t>2. </a:t>
            </a:r>
            <a:r>
              <a:rPr lang="zh-CN" altLang="en-US" b="1" dirty="0" smtClean="0">
                <a:solidFill>
                  <a:srgbClr val="000000"/>
                </a:solidFill>
                <a:latin typeface="Verdana" panose="020B0604030504040204" pitchFamily="34" charset="0"/>
              </a:rPr>
              <a:t>类图和对象图</a:t>
            </a:r>
            <a:endParaRPr lang="en-US" altLang="zh-CN" b="1" dirty="0" smtClean="0">
              <a:solidFill>
                <a:srgbClr val="000000"/>
              </a:solidFill>
              <a:latin typeface="Verdana" panose="020B0604030504040204" pitchFamily="34" charset="0"/>
            </a:endParaRPr>
          </a:p>
          <a:p>
            <a:pPr lvl="1">
              <a:spcBef>
                <a:spcPts val="600"/>
              </a:spcBef>
              <a:buSzTx/>
              <a:buFont typeface="Wingdings" panose="05000000000000000000" pitchFamily="2" charset="2"/>
              <a:buChar char="Ø"/>
            </a:pPr>
            <a:r>
              <a:rPr lang="zh-CN" altLang="en-US" b="1" dirty="0" smtClean="0">
                <a:ea typeface="华文新魏" panose="02010800040101010101" pitchFamily="2" charset="-122"/>
              </a:rPr>
              <a:t>类间关系</a:t>
            </a:r>
            <a:endParaRPr lang="en-US" altLang="zh-CN" b="1" dirty="0" smtClean="0">
              <a:ea typeface="华文新魏" panose="02010800040101010101" pitchFamily="2" charset="-122"/>
            </a:endParaRPr>
          </a:p>
          <a:p>
            <a:pPr lvl="2">
              <a:spcBef>
                <a:spcPts val="600"/>
              </a:spcBef>
              <a:buSzTx/>
              <a:buFont typeface="Wingdings" panose="05000000000000000000" pitchFamily="2" charset="2"/>
              <a:buChar char="Ø"/>
            </a:pPr>
            <a:r>
              <a:rPr lang="zh-CN" altLang="en-US" b="1" dirty="0">
                <a:solidFill>
                  <a:srgbClr val="FF0000"/>
                </a:solidFill>
                <a:ea typeface="华文新魏" panose="02010800040101010101" pitchFamily="2" charset="-122"/>
              </a:rPr>
              <a:t>实现</a:t>
            </a:r>
            <a:r>
              <a:rPr lang="zh-CN" altLang="en-US" b="1" dirty="0" smtClean="0">
                <a:solidFill>
                  <a:srgbClr val="FF0000"/>
                </a:solidFill>
                <a:ea typeface="华文新魏" panose="02010800040101010101" pitchFamily="2" charset="-122"/>
              </a:rPr>
              <a:t>关系：</a:t>
            </a:r>
            <a:r>
              <a:rPr lang="zh-CN" altLang="en-US" b="1" dirty="0" smtClean="0">
                <a:solidFill>
                  <a:srgbClr val="002060"/>
                </a:solidFill>
                <a:ea typeface="华文新魏" panose="02010800040101010101" pitchFamily="2" charset="-122"/>
              </a:rPr>
              <a:t>描述</a:t>
            </a:r>
            <a:r>
              <a:rPr lang="zh-CN" altLang="en-US" b="1" dirty="0">
                <a:solidFill>
                  <a:srgbClr val="002060"/>
                </a:solidFill>
                <a:ea typeface="华文新魏" panose="02010800040101010101" pitchFamily="2" charset="-122"/>
              </a:rPr>
              <a:t>一个元素实现另一个元素。通常在接口和实现它们的类或构件之间用到实现</a:t>
            </a:r>
            <a:r>
              <a:rPr lang="zh-CN" altLang="en-US" b="1" dirty="0" smtClean="0">
                <a:solidFill>
                  <a:srgbClr val="002060"/>
                </a:solidFill>
                <a:ea typeface="华文新魏" panose="02010800040101010101" pitchFamily="2" charset="-122"/>
              </a:rPr>
              <a:t>关系。</a:t>
            </a:r>
            <a:endParaRPr lang="en-US" altLang="zh-CN" b="1" dirty="0" smtClean="0">
              <a:solidFill>
                <a:srgbClr val="002060"/>
              </a:solidFill>
              <a:ea typeface="华文新魏" panose="02010800040101010101" pitchFamily="2" charset="-122"/>
            </a:endParaRPr>
          </a:p>
          <a:p>
            <a:pPr lvl="2">
              <a:spcBef>
                <a:spcPts val="600"/>
              </a:spcBef>
              <a:buSzTx/>
              <a:buFont typeface="Wingdings" panose="05000000000000000000" pitchFamily="2" charset="2"/>
              <a:buChar char="Ø"/>
            </a:pPr>
            <a:r>
              <a:rPr lang="zh-CN" altLang="en-US" b="1" dirty="0">
                <a:solidFill>
                  <a:srgbClr val="002060"/>
                </a:solidFill>
                <a:ea typeface="华文新魏" panose="02010800040101010101" pitchFamily="2" charset="-122"/>
              </a:rPr>
              <a:t>实现</a:t>
            </a:r>
            <a:r>
              <a:rPr lang="zh-CN" altLang="en-US" b="1" dirty="0" smtClean="0">
                <a:solidFill>
                  <a:srgbClr val="002060"/>
                </a:solidFill>
                <a:ea typeface="华文新魏" panose="02010800040101010101" pitchFamily="2" charset="-122"/>
              </a:rPr>
              <a:t>关系</a:t>
            </a:r>
            <a:r>
              <a:rPr lang="zh-CN" altLang="en-US" b="1" dirty="0">
                <a:solidFill>
                  <a:srgbClr val="002060"/>
                </a:solidFill>
                <a:ea typeface="华文新魏" panose="02010800040101010101" pitchFamily="2" charset="-122"/>
              </a:rPr>
              <a:t>用一条带空心三角箭头</a:t>
            </a:r>
            <a:r>
              <a:rPr lang="zh-CN" altLang="en-US" b="1" dirty="0" smtClean="0">
                <a:solidFill>
                  <a:srgbClr val="002060"/>
                </a:solidFill>
                <a:ea typeface="华文新魏" panose="02010800040101010101" pitchFamily="2" charset="-122"/>
              </a:rPr>
              <a:t>的虚线</a:t>
            </a:r>
            <a:r>
              <a:rPr lang="zh-CN" altLang="en-US" b="1" dirty="0">
                <a:solidFill>
                  <a:srgbClr val="002060"/>
                </a:solidFill>
                <a:ea typeface="华文新魏" panose="02010800040101010101" pitchFamily="2" charset="-122"/>
              </a:rPr>
              <a:t>表示，它</a:t>
            </a:r>
            <a:r>
              <a:rPr lang="zh-CN" altLang="en-US" b="1" dirty="0" smtClean="0">
                <a:solidFill>
                  <a:srgbClr val="002060"/>
                </a:solidFill>
                <a:ea typeface="华文新魏" panose="02010800040101010101" pitchFamily="2" charset="-122"/>
              </a:rPr>
              <a:t>从源模型</a:t>
            </a:r>
            <a:r>
              <a:rPr lang="zh-CN" altLang="en-US" b="1" dirty="0">
                <a:solidFill>
                  <a:srgbClr val="002060"/>
                </a:solidFill>
                <a:ea typeface="华文新魏" panose="02010800040101010101" pitchFamily="2" charset="-122"/>
              </a:rPr>
              <a:t>元素</a:t>
            </a:r>
            <a:r>
              <a:rPr lang="zh-CN" altLang="en-US" b="1" dirty="0" smtClean="0">
                <a:solidFill>
                  <a:srgbClr val="002060"/>
                </a:solidFill>
                <a:ea typeface="华文新魏" panose="02010800040101010101" pitchFamily="2" charset="-122"/>
              </a:rPr>
              <a:t>指向目标模型元素。</a:t>
            </a:r>
            <a:endParaRPr lang="zh-CN" altLang="en-US" b="1" dirty="0">
              <a:solidFill>
                <a:srgbClr val="002060"/>
              </a:solidFill>
              <a:ea typeface="华文新魏" panose="02010800040101010101" pitchFamily="2" charset="-122"/>
            </a:endParaRPr>
          </a:p>
        </p:txBody>
      </p:sp>
      <p:pic>
        <p:nvPicPr>
          <p:cNvPr id="7" name="Picture 3" descr="C:\Documents and Settings\TangShan\桌面\2002_11_3_10_41_15_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3436" y="4509120"/>
            <a:ext cx="4680520" cy="2232248"/>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622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1907704" y="896931"/>
            <a:ext cx="6342369" cy="58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spcBef>
                <a:spcPts val="1200"/>
              </a:spcBef>
              <a:buSzTx/>
              <a:buNone/>
            </a:pPr>
            <a:r>
              <a:rPr lang="en-US" altLang="zh-CN" b="1" dirty="0">
                <a:solidFill>
                  <a:srgbClr val="002060"/>
                </a:solidFill>
                <a:ea typeface="华文新魏" panose="02010800040101010101" pitchFamily="2" charset="-122"/>
              </a:rPr>
              <a:t>ATM</a:t>
            </a:r>
            <a:r>
              <a:rPr lang="zh-CN" altLang="en-US" b="1" dirty="0" smtClean="0">
                <a:solidFill>
                  <a:srgbClr val="002060"/>
                </a:solidFill>
                <a:ea typeface="华文新魏" panose="02010800040101010101" pitchFamily="2" charset="-122"/>
              </a:rPr>
              <a:t>系统取款用例的类图</a:t>
            </a:r>
            <a:endParaRPr lang="en-US" altLang="zh-CN" b="1" dirty="0">
              <a:solidFill>
                <a:srgbClr val="002060"/>
              </a:solidFill>
              <a:ea typeface="华文新魏" panose="02010800040101010101" pitchFamily="2" charset="-122"/>
            </a:endParaRP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17011"/>
            <a:ext cx="7972043"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742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4954" y="764026"/>
            <a:ext cx="7237486" cy="911696"/>
          </a:xfrm>
        </p:spPr>
        <p:txBody>
          <a:bodyPr/>
          <a:lstStyle/>
          <a:p>
            <a:pPr algn="ctr"/>
            <a:r>
              <a:rPr lang="en-US" altLang="zh-CN" b="1" dirty="0" smtClean="0"/>
              <a:t>UML</a:t>
            </a:r>
            <a:r>
              <a:rPr lang="zh-CN" altLang="en-US" b="1" dirty="0" smtClean="0"/>
              <a:t>主要的图</a:t>
            </a:r>
            <a:endParaRPr lang="zh-CN" altLang="en-US" dirty="0"/>
          </a:p>
        </p:txBody>
      </p:sp>
      <p:sp>
        <p:nvSpPr>
          <p:cNvPr id="8" name="Rectangle 3"/>
          <p:cNvSpPr txBox="1">
            <a:spLocks noChangeArrowheads="1"/>
          </p:cNvSpPr>
          <p:nvPr/>
        </p:nvSpPr>
        <p:spPr bwMode="auto">
          <a:xfrm>
            <a:off x="809241" y="1845408"/>
            <a:ext cx="8083239" cy="4895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b="1" dirty="0">
                <a:solidFill>
                  <a:srgbClr val="000000"/>
                </a:solidFill>
                <a:latin typeface="Verdana" panose="020B0604030504040204" pitchFamily="34" charset="0"/>
              </a:rPr>
              <a:t>3</a:t>
            </a:r>
            <a:r>
              <a:rPr lang="en-US" altLang="zh-CN" b="1" dirty="0" smtClean="0">
                <a:solidFill>
                  <a:srgbClr val="000000"/>
                </a:solidFill>
                <a:latin typeface="Verdana" panose="020B0604030504040204" pitchFamily="34" charset="0"/>
              </a:rPr>
              <a:t>. </a:t>
            </a:r>
            <a:r>
              <a:rPr lang="zh-CN" altLang="en-US" b="1" dirty="0" smtClean="0">
                <a:solidFill>
                  <a:srgbClr val="000000"/>
                </a:solidFill>
                <a:latin typeface="Verdana" panose="020B0604030504040204" pitchFamily="34" charset="0"/>
              </a:rPr>
              <a:t>顺序图和协作图（通信图）</a:t>
            </a:r>
            <a:endParaRPr lang="en-US" altLang="zh-CN" b="1" dirty="0" smtClean="0">
              <a:solidFill>
                <a:srgbClr val="000000"/>
              </a:solidFill>
              <a:latin typeface="Verdana" panose="020B0604030504040204" pitchFamily="34" charset="0"/>
            </a:endParaRPr>
          </a:p>
          <a:p>
            <a:pPr lvl="1">
              <a:spcBef>
                <a:spcPts val="600"/>
              </a:spcBef>
              <a:buSzTx/>
              <a:buFont typeface="Wingdings" panose="05000000000000000000" pitchFamily="2" charset="2"/>
              <a:buChar char="Ø"/>
            </a:pPr>
            <a:r>
              <a:rPr lang="zh-CN" altLang="en-US" sz="2400" b="1" dirty="0" smtClean="0">
                <a:ea typeface="华文新魏" panose="02010800040101010101" pitchFamily="2" charset="-122"/>
              </a:rPr>
              <a:t>顺序图（</a:t>
            </a:r>
            <a:r>
              <a:rPr lang="en-US" altLang="zh-CN" sz="2400" b="1" dirty="0" smtClean="0">
                <a:ea typeface="华文新魏" panose="02010800040101010101" pitchFamily="2" charset="-122"/>
              </a:rPr>
              <a:t>Sequence Diagram</a:t>
            </a:r>
            <a:r>
              <a:rPr lang="zh-CN" altLang="en-US" sz="2400" b="1" dirty="0" smtClean="0">
                <a:ea typeface="华文新魏" panose="02010800040101010101" pitchFamily="2" charset="-122"/>
              </a:rPr>
              <a:t>）</a:t>
            </a:r>
            <a:endParaRPr lang="en-US" altLang="zh-CN" sz="2400" b="1" dirty="0" smtClean="0">
              <a:ea typeface="华文新魏" panose="02010800040101010101" pitchFamily="2" charset="-122"/>
            </a:endParaRPr>
          </a:p>
          <a:p>
            <a:pPr lvl="2">
              <a:spcBef>
                <a:spcPts val="600"/>
              </a:spcBef>
              <a:buSzTx/>
              <a:buFont typeface="Wingdings" panose="05000000000000000000" pitchFamily="2" charset="2"/>
              <a:buChar char="Ø"/>
            </a:pPr>
            <a:r>
              <a:rPr lang="zh-CN" altLang="en-US" sz="2000" b="1" dirty="0">
                <a:solidFill>
                  <a:srgbClr val="002060"/>
                </a:solidFill>
                <a:ea typeface="华文新魏" panose="02010800040101010101" pitchFamily="2" charset="-122"/>
              </a:rPr>
              <a:t>顺</a:t>
            </a:r>
            <a:r>
              <a:rPr lang="zh-CN" altLang="en-US" sz="2000" b="1" dirty="0" smtClean="0">
                <a:solidFill>
                  <a:srgbClr val="002060"/>
                </a:solidFill>
                <a:ea typeface="华文新魏" panose="02010800040101010101" pitchFamily="2" charset="-122"/>
              </a:rPr>
              <a:t>序</a:t>
            </a:r>
            <a:r>
              <a:rPr lang="zh-CN" altLang="en-US" sz="2000" b="1" dirty="0">
                <a:solidFill>
                  <a:srgbClr val="002060"/>
                </a:solidFill>
                <a:ea typeface="华文新魏" panose="02010800040101010101" pitchFamily="2" charset="-122"/>
              </a:rPr>
              <a:t>图</a:t>
            </a:r>
            <a:r>
              <a:rPr lang="zh-CN" altLang="en-US" sz="2000" b="1" dirty="0" smtClean="0">
                <a:solidFill>
                  <a:srgbClr val="002060"/>
                </a:solidFill>
                <a:ea typeface="华文新魏" panose="02010800040101010101" pitchFamily="2" charset="-122"/>
              </a:rPr>
              <a:t>表示对象</a:t>
            </a:r>
            <a:r>
              <a:rPr lang="zh-CN" altLang="en-US" sz="2000" b="1" dirty="0">
                <a:solidFill>
                  <a:srgbClr val="002060"/>
                </a:solidFill>
                <a:ea typeface="华文新魏" panose="02010800040101010101" pitchFamily="2" charset="-122"/>
              </a:rPr>
              <a:t>之间传送消息的时间</a:t>
            </a:r>
            <a:r>
              <a:rPr lang="zh-CN" altLang="en-US" sz="2000" b="1" dirty="0" smtClean="0">
                <a:solidFill>
                  <a:srgbClr val="002060"/>
                </a:solidFill>
                <a:ea typeface="华文新魏" panose="02010800040101010101" pitchFamily="2" charset="-122"/>
              </a:rPr>
              <a:t>顺序，用来进行一个场景说明，即一个事务的处理过程。</a:t>
            </a:r>
            <a:endParaRPr lang="en-US" altLang="zh-CN" sz="2000" b="1" dirty="0">
              <a:solidFill>
                <a:srgbClr val="002060"/>
              </a:solidFill>
              <a:ea typeface="华文新魏" panose="02010800040101010101" pitchFamily="2" charset="-122"/>
            </a:endParaRPr>
          </a:p>
          <a:p>
            <a:pPr lvl="2">
              <a:spcBef>
                <a:spcPts val="600"/>
              </a:spcBef>
              <a:buSzTx/>
              <a:buFont typeface="Wingdings" panose="05000000000000000000" pitchFamily="2" charset="2"/>
              <a:buChar char="Ø"/>
            </a:pPr>
            <a:r>
              <a:rPr lang="zh-CN" altLang="en-US" sz="2000" b="1" dirty="0">
                <a:solidFill>
                  <a:srgbClr val="002060"/>
                </a:solidFill>
                <a:ea typeface="华文新魏" panose="02010800040101010101" pitchFamily="2" charset="-122"/>
              </a:rPr>
              <a:t>每一个类元角色用一条生命线来表示</a:t>
            </a:r>
            <a:r>
              <a:rPr lang="en-US" altLang="zh-CN" sz="2000" b="1" dirty="0">
                <a:solidFill>
                  <a:srgbClr val="002060"/>
                </a:solidFill>
                <a:ea typeface="华文新魏" panose="02010800040101010101" pitchFamily="2" charset="-122"/>
              </a:rPr>
              <a:t>—</a:t>
            </a:r>
            <a:r>
              <a:rPr lang="zh-CN" altLang="en-US" sz="2000" b="1" dirty="0">
                <a:solidFill>
                  <a:srgbClr val="002060"/>
                </a:solidFill>
                <a:ea typeface="华文新魏" panose="02010800040101010101" pitchFamily="2" charset="-122"/>
              </a:rPr>
              <a:t>即用垂直线代表整个交互过程中对象的</a:t>
            </a:r>
            <a:r>
              <a:rPr lang="zh-CN" altLang="en-US" sz="2000" b="1" dirty="0" smtClean="0">
                <a:solidFill>
                  <a:srgbClr val="002060"/>
                </a:solidFill>
                <a:ea typeface="华文新魏" panose="02010800040101010101" pitchFamily="2" charset="-122"/>
              </a:rPr>
              <a:t>生命期，生命线</a:t>
            </a:r>
            <a:r>
              <a:rPr lang="zh-CN" altLang="en-US" sz="2000" b="1" dirty="0">
                <a:solidFill>
                  <a:srgbClr val="002060"/>
                </a:solidFill>
                <a:ea typeface="华文新魏" panose="02010800040101010101" pitchFamily="2" charset="-122"/>
              </a:rPr>
              <a:t>之间的箭头连线代表</a:t>
            </a:r>
            <a:r>
              <a:rPr lang="zh-CN" altLang="en-US" sz="2000" b="1" dirty="0" smtClean="0">
                <a:solidFill>
                  <a:srgbClr val="002060"/>
                </a:solidFill>
                <a:ea typeface="华文新魏" panose="02010800040101010101" pitchFamily="2" charset="-122"/>
              </a:rPr>
              <a:t>消息。</a:t>
            </a:r>
            <a:endParaRPr lang="en-US" altLang="zh-CN" sz="2000" b="1" dirty="0" smtClean="0">
              <a:solidFill>
                <a:srgbClr val="002060"/>
              </a:solidFill>
              <a:ea typeface="华文新魏" panose="02010800040101010101" pitchFamily="2" charset="-122"/>
            </a:endParaRPr>
          </a:p>
          <a:p>
            <a:pPr lvl="2">
              <a:spcBef>
                <a:spcPts val="600"/>
              </a:spcBef>
              <a:buSzTx/>
              <a:buFont typeface="Wingdings" panose="05000000000000000000" pitchFamily="2" charset="2"/>
              <a:buChar char="Ø"/>
            </a:pPr>
            <a:r>
              <a:rPr lang="zh-CN" altLang="en-US" sz="2000" b="1" dirty="0" smtClean="0">
                <a:solidFill>
                  <a:srgbClr val="002060"/>
                </a:solidFill>
                <a:ea typeface="华文新魏" panose="02010800040101010101" pitchFamily="2" charset="-122"/>
              </a:rPr>
              <a:t>顺序图强调时间或顺序</a:t>
            </a:r>
            <a:r>
              <a:rPr lang="zh-CN" altLang="en-US" b="1" dirty="0" smtClean="0">
                <a:solidFill>
                  <a:srgbClr val="002060"/>
                </a:solidFill>
                <a:ea typeface="华文新魏" panose="02010800040101010101" pitchFamily="2" charset="-122"/>
              </a:rPr>
              <a:t>。</a:t>
            </a:r>
            <a:endParaRPr lang="en-US" altLang="zh-CN" b="1" dirty="0" smtClean="0">
              <a:solidFill>
                <a:srgbClr val="002060"/>
              </a:solidFill>
              <a:ea typeface="华文新魏" panose="02010800040101010101" pitchFamily="2" charset="-122"/>
            </a:endParaRPr>
          </a:p>
          <a:p>
            <a:pPr lvl="1">
              <a:spcBef>
                <a:spcPts val="600"/>
              </a:spcBef>
              <a:buSzTx/>
              <a:buFont typeface="Wingdings" panose="05000000000000000000" pitchFamily="2" charset="2"/>
              <a:buChar char="Ø"/>
            </a:pPr>
            <a:r>
              <a:rPr lang="zh-CN" altLang="en-US" sz="2400" b="1" dirty="0" smtClean="0">
                <a:ea typeface="华文新魏" panose="02010800040101010101" pitchFamily="2" charset="-122"/>
              </a:rPr>
              <a:t>协作</a:t>
            </a:r>
            <a:r>
              <a:rPr lang="zh-CN" altLang="en-US" sz="2400" b="1" dirty="0">
                <a:ea typeface="华文新魏" panose="02010800040101010101" pitchFamily="2" charset="-122"/>
              </a:rPr>
              <a:t>图（</a:t>
            </a:r>
            <a:r>
              <a:rPr lang="en-US" altLang="zh-CN" sz="2400" b="1" dirty="0">
                <a:ea typeface="华文新魏" panose="02010800040101010101" pitchFamily="2" charset="-122"/>
              </a:rPr>
              <a:t> Collaboration Diagram </a:t>
            </a:r>
            <a:r>
              <a:rPr lang="zh-CN" altLang="en-US" sz="2400" b="1" dirty="0">
                <a:ea typeface="华文新魏" panose="02010800040101010101" pitchFamily="2" charset="-122"/>
              </a:rPr>
              <a:t>）</a:t>
            </a:r>
            <a:endParaRPr lang="en-US" altLang="zh-CN" sz="2400" b="1" dirty="0">
              <a:ea typeface="华文新魏" panose="02010800040101010101" pitchFamily="2" charset="-122"/>
            </a:endParaRPr>
          </a:p>
          <a:p>
            <a:pPr lvl="2">
              <a:spcBef>
                <a:spcPts val="600"/>
              </a:spcBef>
              <a:buSzTx/>
              <a:buFont typeface="Wingdings" panose="05000000000000000000" pitchFamily="2" charset="2"/>
              <a:buChar char="Ø"/>
            </a:pPr>
            <a:r>
              <a:rPr lang="ja-JP" altLang="en-US" sz="2000" b="1" dirty="0">
                <a:solidFill>
                  <a:srgbClr val="002060"/>
                </a:solidFill>
                <a:ea typeface="华文新魏" panose="02010800040101010101" pitchFamily="2" charset="-122"/>
              </a:rPr>
              <a:t>协作图是一种交互图</a:t>
            </a:r>
            <a:r>
              <a:rPr lang="ja-JP" altLang="en-US" sz="2000" b="1" dirty="0" smtClean="0">
                <a:solidFill>
                  <a:srgbClr val="002060"/>
                </a:solidFill>
                <a:ea typeface="华文新魏" panose="02010800040101010101" pitchFamily="2" charset="-122"/>
              </a:rPr>
              <a:t>，</a:t>
            </a:r>
            <a:r>
              <a:rPr lang="zh-CN" altLang="zh-CN" sz="2000" b="1" dirty="0">
                <a:solidFill>
                  <a:srgbClr val="002060"/>
                </a:solidFill>
                <a:ea typeface="华文新魏" panose="02010800040101010101" pitchFamily="2" charset="-122"/>
              </a:rPr>
              <a:t>主要描述协作对象间的交互和</a:t>
            </a:r>
            <a:r>
              <a:rPr lang="zh-CN" altLang="zh-CN" sz="2000" b="1" dirty="0" smtClean="0">
                <a:solidFill>
                  <a:srgbClr val="002060"/>
                </a:solidFill>
                <a:ea typeface="华文新魏" panose="02010800040101010101" pitchFamily="2" charset="-122"/>
              </a:rPr>
              <a:t>链接</a:t>
            </a:r>
            <a:r>
              <a:rPr lang="zh-CN" altLang="en-US" sz="2000" b="1" dirty="0" smtClean="0">
                <a:solidFill>
                  <a:srgbClr val="002060"/>
                </a:solidFill>
                <a:ea typeface="华文新魏" panose="02010800040101010101" pitchFamily="2" charset="-122"/>
              </a:rPr>
              <a:t>以及</a:t>
            </a:r>
            <a:r>
              <a:rPr lang="zh-CN" altLang="en-US" sz="2000" b="1" dirty="0">
                <a:solidFill>
                  <a:srgbClr val="002060"/>
                </a:solidFill>
                <a:ea typeface="华文新魏" panose="02010800040101010101" pitchFamily="2" charset="-122"/>
              </a:rPr>
              <a:t>对象间如何</a:t>
            </a:r>
            <a:r>
              <a:rPr lang="zh-CN" altLang="en-US" sz="2000" b="1" dirty="0" smtClean="0">
                <a:solidFill>
                  <a:srgbClr val="002060"/>
                </a:solidFill>
                <a:ea typeface="华文新魏" panose="02010800040101010101" pitchFamily="2" charset="-122"/>
              </a:rPr>
              <a:t>发送接收消息，说明</a:t>
            </a:r>
            <a:r>
              <a:rPr lang="zh-CN" altLang="en-US" sz="2000" b="1" dirty="0">
                <a:solidFill>
                  <a:srgbClr val="002060"/>
                </a:solidFill>
                <a:ea typeface="华文新魏" panose="02010800040101010101" pitchFamily="2" charset="-122"/>
              </a:rPr>
              <a:t>系统</a:t>
            </a:r>
            <a:r>
              <a:rPr lang="ja-JP" altLang="en-US" sz="2000" b="1" dirty="0">
                <a:solidFill>
                  <a:srgbClr val="002060"/>
                </a:solidFill>
                <a:ea typeface="华文新魏" panose="02010800040101010101" pitchFamily="2" charset="-122"/>
              </a:rPr>
              <a:t>的动态情况。 </a:t>
            </a:r>
            <a:endParaRPr lang="ja-JP" altLang="zh-CN" sz="2000" b="1" dirty="0">
              <a:solidFill>
                <a:srgbClr val="002060"/>
              </a:solidFill>
              <a:ea typeface="华文新魏" panose="02010800040101010101" pitchFamily="2" charset="-122"/>
            </a:endParaRPr>
          </a:p>
          <a:p>
            <a:pPr lvl="2">
              <a:lnSpc>
                <a:spcPct val="90000"/>
              </a:lnSpc>
              <a:spcBef>
                <a:spcPts val="600"/>
              </a:spcBef>
              <a:buSzTx/>
              <a:buFont typeface="Wingdings" panose="05000000000000000000" pitchFamily="2" charset="2"/>
              <a:buChar char="Ø"/>
            </a:pPr>
            <a:r>
              <a:rPr lang="zh-CN" altLang="en-US" sz="2000" b="1" dirty="0" smtClean="0">
                <a:solidFill>
                  <a:srgbClr val="002060"/>
                </a:solidFill>
                <a:ea typeface="华文新魏" panose="02010800040101010101" pitchFamily="2" charset="-122"/>
              </a:rPr>
              <a:t>用</a:t>
            </a:r>
            <a:r>
              <a:rPr lang="zh-CN" altLang="en-US" sz="2000" b="1" dirty="0">
                <a:solidFill>
                  <a:srgbClr val="002060"/>
                </a:solidFill>
                <a:ea typeface="华文新魏" panose="02010800040101010101" pitchFamily="2" charset="-122"/>
              </a:rPr>
              <a:t>各个角色的几何排列来表示</a:t>
            </a:r>
            <a:r>
              <a:rPr lang="zh-CN" altLang="en-US" sz="2000" b="1" dirty="0" smtClean="0">
                <a:solidFill>
                  <a:srgbClr val="002060"/>
                </a:solidFill>
                <a:ea typeface="华文新魏" panose="02010800040101010101" pitchFamily="2" charset="-122"/>
              </a:rPr>
              <a:t>角色间</a:t>
            </a:r>
            <a:r>
              <a:rPr lang="zh-CN" altLang="en-US" sz="2000" b="1" dirty="0">
                <a:solidFill>
                  <a:srgbClr val="002060"/>
                </a:solidFill>
                <a:ea typeface="华文新魏" panose="02010800040101010101" pitchFamily="2" charset="-122"/>
              </a:rPr>
              <a:t>的</a:t>
            </a:r>
            <a:r>
              <a:rPr lang="zh-CN" altLang="en-US" sz="2000" b="1" dirty="0" smtClean="0">
                <a:solidFill>
                  <a:srgbClr val="002060"/>
                </a:solidFill>
                <a:ea typeface="华文新魏" panose="02010800040101010101" pitchFamily="2" charset="-122"/>
              </a:rPr>
              <a:t>关系</a:t>
            </a:r>
            <a:r>
              <a:rPr lang="zh-CN" altLang="en-US" sz="2000" b="1" dirty="0">
                <a:solidFill>
                  <a:srgbClr val="002060"/>
                </a:solidFill>
                <a:ea typeface="华文新魏" panose="02010800040101010101" pitchFamily="2" charset="-122"/>
              </a:rPr>
              <a:t>，</a:t>
            </a:r>
            <a:r>
              <a:rPr lang="zh-CN" altLang="en-US" sz="2000" b="1" dirty="0" smtClean="0">
                <a:solidFill>
                  <a:srgbClr val="002060"/>
                </a:solidFill>
                <a:ea typeface="华文新魏" panose="02010800040101010101" pitchFamily="2" charset="-122"/>
              </a:rPr>
              <a:t>附在角色</a:t>
            </a:r>
            <a:r>
              <a:rPr lang="zh-CN" altLang="en-US" sz="2000" b="1" dirty="0">
                <a:solidFill>
                  <a:srgbClr val="002060"/>
                </a:solidFill>
                <a:ea typeface="华文新魏" panose="02010800040101010101" pitchFamily="2" charset="-122"/>
              </a:rPr>
              <a:t>上的箭头代表</a:t>
            </a:r>
            <a:r>
              <a:rPr lang="zh-CN" altLang="en-US" sz="2000" b="1" dirty="0" smtClean="0">
                <a:solidFill>
                  <a:srgbClr val="002060"/>
                </a:solidFill>
                <a:ea typeface="华文新魏" panose="02010800040101010101" pitchFamily="2" charset="-122"/>
              </a:rPr>
              <a:t>消息</a:t>
            </a:r>
            <a:r>
              <a:rPr lang="zh-CN" altLang="en-US" sz="2000" b="1" dirty="0">
                <a:solidFill>
                  <a:srgbClr val="002060"/>
                </a:solidFill>
                <a:ea typeface="华文新魏" panose="02010800040101010101" pitchFamily="2" charset="-122"/>
              </a:rPr>
              <a:t>，</a:t>
            </a:r>
            <a:r>
              <a:rPr lang="zh-CN" altLang="en-US" sz="2000" b="1" dirty="0" smtClean="0">
                <a:solidFill>
                  <a:srgbClr val="002060"/>
                </a:solidFill>
                <a:ea typeface="华文新魏" panose="02010800040101010101" pitchFamily="2" charset="-122"/>
              </a:rPr>
              <a:t>消息</a:t>
            </a:r>
            <a:r>
              <a:rPr lang="zh-CN" altLang="en-US" sz="2000" b="1" dirty="0">
                <a:solidFill>
                  <a:srgbClr val="002060"/>
                </a:solidFill>
                <a:ea typeface="华文新魏" panose="02010800040101010101" pitchFamily="2" charset="-122"/>
              </a:rPr>
              <a:t>的发生顺序用消息箭头处的编号来</a:t>
            </a:r>
            <a:r>
              <a:rPr lang="zh-CN" altLang="en-US" sz="2000" b="1" dirty="0" smtClean="0">
                <a:solidFill>
                  <a:srgbClr val="002060"/>
                </a:solidFill>
                <a:ea typeface="华文新魏" panose="02010800040101010101" pitchFamily="2" charset="-122"/>
              </a:rPr>
              <a:t>说明。</a:t>
            </a:r>
            <a:endParaRPr lang="en-US" altLang="zh-CN" sz="2000" b="1" dirty="0" smtClean="0">
              <a:solidFill>
                <a:srgbClr val="002060"/>
              </a:solidFill>
              <a:ea typeface="华文新魏" panose="02010800040101010101" pitchFamily="2" charset="-122"/>
            </a:endParaRPr>
          </a:p>
          <a:p>
            <a:pPr lvl="2">
              <a:lnSpc>
                <a:spcPct val="90000"/>
              </a:lnSpc>
              <a:spcBef>
                <a:spcPts val="600"/>
              </a:spcBef>
              <a:buSzTx/>
              <a:buFont typeface="Wingdings" panose="05000000000000000000" pitchFamily="2" charset="2"/>
              <a:buChar char="Ø"/>
            </a:pPr>
            <a:r>
              <a:rPr lang="zh-CN" altLang="en-US" sz="2000" b="1" dirty="0">
                <a:solidFill>
                  <a:srgbClr val="002060"/>
                </a:solidFill>
                <a:ea typeface="华文新魏" panose="02010800040101010101" pitchFamily="2" charset="-122"/>
              </a:rPr>
              <a:t>协作</a:t>
            </a:r>
            <a:r>
              <a:rPr lang="zh-CN" altLang="en-US" sz="2000" b="1" dirty="0" smtClean="0">
                <a:solidFill>
                  <a:srgbClr val="002060"/>
                </a:solidFill>
                <a:ea typeface="华文新魏" panose="02010800040101010101" pitchFamily="2" charset="-122"/>
              </a:rPr>
              <a:t>图强调上下文，</a:t>
            </a:r>
            <a:r>
              <a:rPr lang="en-US" altLang="zh-CN" sz="2000" b="1" dirty="0" err="1" smtClean="0">
                <a:solidFill>
                  <a:srgbClr val="002060"/>
                </a:solidFill>
                <a:ea typeface="华文新魏" panose="02010800040101010101" pitchFamily="2" charset="-122"/>
              </a:rPr>
              <a:t>uml</a:t>
            </a:r>
            <a:r>
              <a:rPr lang="en-US" altLang="zh-CN" sz="2000" b="1" dirty="0" smtClean="0">
                <a:solidFill>
                  <a:srgbClr val="002060"/>
                </a:solidFill>
                <a:ea typeface="华文新魏" panose="02010800040101010101" pitchFamily="2" charset="-122"/>
              </a:rPr>
              <a:t> 2.0</a:t>
            </a:r>
            <a:r>
              <a:rPr lang="zh-CN" altLang="en-US" sz="2000" b="1" dirty="0" smtClean="0">
                <a:solidFill>
                  <a:srgbClr val="002060"/>
                </a:solidFill>
                <a:ea typeface="华文新魏" panose="02010800040101010101" pitchFamily="2" charset="-122"/>
              </a:rPr>
              <a:t>之后更改为通信图。</a:t>
            </a:r>
            <a:endParaRPr lang="zh-CN" altLang="en-US" sz="2000" b="1" dirty="0">
              <a:solidFill>
                <a:srgbClr val="002060"/>
              </a:solidFill>
              <a:ea typeface="华文新魏" panose="02010800040101010101" pitchFamily="2" charset="-122"/>
            </a:endParaRPr>
          </a:p>
        </p:txBody>
      </p:sp>
    </p:spTree>
    <p:extLst>
      <p:ext uri="{BB962C8B-B14F-4D97-AF65-F5344CB8AC3E}">
        <p14:creationId xmlns:p14="http://schemas.microsoft.com/office/powerpoint/2010/main" val="17137865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971600" y="548680"/>
            <a:ext cx="7609781" cy="576287"/>
          </a:xfrm>
        </p:spPr>
        <p:txBody>
          <a:bodyPr/>
          <a:lstStyle/>
          <a:p>
            <a:pPr marL="457200" lvl="1" eaLnBrk="1" hangingPunct="1">
              <a:spcBef>
                <a:spcPts val="1200"/>
              </a:spcBef>
              <a:buClr>
                <a:schemeClr val="hlink"/>
              </a:buClr>
              <a:defRPr/>
            </a:pPr>
            <a:r>
              <a:rPr lang="zh-CN" altLang="en-US" sz="2800" b="1" kern="1200" dirty="0">
                <a:solidFill>
                  <a:srgbClr val="002060"/>
                </a:solidFill>
                <a:latin typeface="+mn-lt"/>
                <a:ea typeface="华文新魏" panose="02010800040101010101" pitchFamily="2" charset="-122"/>
                <a:cs typeface="+mn-cs"/>
              </a:rPr>
              <a:t>客户从</a:t>
            </a:r>
            <a:r>
              <a:rPr lang="en-US" altLang="zh-CN" sz="2800" b="1" kern="1200" dirty="0">
                <a:solidFill>
                  <a:srgbClr val="002060"/>
                </a:solidFill>
                <a:latin typeface="+mn-lt"/>
                <a:ea typeface="华文新魏" panose="02010800040101010101" pitchFamily="2" charset="-122"/>
                <a:cs typeface="+mn-cs"/>
              </a:rPr>
              <a:t>ATM</a:t>
            </a:r>
            <a:r>
              <a:rPr lang="zh-CN" altLang="en-US" sz="2800" b="1" kern="1200" dirty="0">
                <a:solidFill>
                  <a:srgbClr val="002060"/>
                </a:solidFill>
                <a:latin typeface="+mn-lt"/>
                <a:ea typeface="华文新魏" panose="02010800040101010101" pitchFamily="2" charset="-122"/>
                <a:cs typeface="+mn-cs"/>
              </a:rPr>
              <a:t>系统中取款的顺序图与协作图</a:t>
            </a:r>
          </a:p>
        </p:txBody>
      </p:sp>
      <p:pic>
        <p:nvPicPr>
          <p:cNvPr id="727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412875"/>
            <a:ext cx="4177159" cy="511247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pic>
        <p:nvPicPr>
          <p:cNvPr id="7270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1790" y="1412874"/>
            <a:ext cx="4262437" cy="511247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0853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4954" y="764026"/>
            <a:ext cx="7237486" cy="911696"/>
          </a:xfrm>
        </p:spPr>
        <p:txBody>
          <a:bodyPr/>
          <a:lstStyle/>
          <a:p>
            <a:pPr algn="ctr"/>
            <a:r>
              <a:rPr lang="en-US" altLang="zh-CN" b="1" dirty="0" smtClean="0"/>
              <a:t>UML</a:t>
            </a:r>
            <a:r>
              <a:rPr lang="zh-CN" altLang="en-US" b="1" dirty="0" smtClean="0"/>
              <a:t>主要的图</a:t>
            </a:r>
            <a:endParaRPr lang="zh-CN" altLang="en-US" dirty="0"/>
          </a:p>
        </p:txBody>
      </p:sp>
      <p:sp>
        <p:nvSpPr>
          <p:cNvPr id="8" name="Rectangle 3"/>
          <p:cNvSpPr txBox="1">
            <a:spLocks noChangeArrowheads="1"/>
          </p:cNvSpPr>
          <p:nvPr/>
        </p:nvSpPr>
        <p:spPr bwMode="auto">
          <a:xfrm>
            <a:off x="872077" y="1988840"/>
            <a:ext cx="7948395" cy="4607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b="1" dirty="0" smtClean="0">
                <a:solidFill>
                  <a:srgbClr val="000000"/>
                </a:solidFill>
                <a:latin typeface="Verdana" panose="020B0604030504040204" pitchFamily="34" charset="0"/>
              </a:rPr>
              <a:t>4. </a:t>
            </a:r>
            <a:r>
              <a:rPr lang="zh-CN" altLang="en-US" b="1" dirty="0">
                <a:solidFill>
                  <a:srgbClr val="000000"/>
                </a:solidFill>
                <a:latin typeface="Verdana" panose="020B0604030504040204" pitchFamily="34" charset="0"/>
              </a:rPr>
              <a:t>状态</a:t>
            </a:r>
            <a:r>
              <a:rPr lang="zh-CN" altLang="en-US" b="1" dirty="0" smtClean="0">
                <a:solidFill>
                  <a:srgbClr val="000000"/>
                </a:solidFill>
                <a:latin typeface="Verdana" panose="020B0604030504040204" pitchFamily="34" charset="0"/>
              </a:rPr>
              <a:t>图和活动图</a:t>
            </a:r>
            <a:endParaRPr lang="en-US" altLang="zh-CN" b="1" dirty="0" smtClean="0">
              <a:solidFill>
                <a:srgbClr val="000000"/>
              </a:solidFill>
              <a:latin typeface="Verdana" panose="020B0604030504040204" pitchFamily="34" charset="0"/>
            </a:endParaRPr>
          </a:p>
          <a:p>
            <a:pPr lvl="1">
              <a:spcBef>
                <a:spcPts val="600"/>
              </a:spcBef>
              <a:buSzTx/>
              <a:buFont typeface="Wingdings" panose="05000000000000000000" pitchFamily="2" charset="2"/>
              <a:buChar char="Ø"/>
            </a:pPr>
            <a:r>
              <a:rPr lang="zh-CN" altLang="en-US" sz="2400" b="1" dirty="0">
                <a:ea typeface="华文新魏" panose="02010800040101010101" pitchFamily="2" charset="-122"/>
              </a:rPr>
              <a:t>状态</a:t>
            </a:r>
            <a:r>
              <a:rPr lang="zh-CN" altLang="en-US" sz="2400" b="1" dirty="0" smtClean="0">
                <a:ea typeface="华文新魏" panose="02010800040101010101" pitchFamily="2" charset="-122"/>
              </a:rPr>
              <a:t>图（</a:t>
            </a:r>
            <a:r>
              <a:rPr lang="en-US" altLang="zh-CN" sz="2400" b="1" dirty="0" smtClean="0">
                <a:ea typeface="华文新魏" panose="02010800040101010101" pitchFamily="2" charset="-122"/>
              </a:rPr>
              <a:t>State Machine Diagram</a:t>
            </a:r>
            <a:r>
              <a:rPr lang="zh-CN" altLang="en-US" sz="2400" b="1" dirty="0" smtClean="0">
                <a:ea typeface="华文新魏" panose="02010800040101010101" pitchFamily="2" charset="-122"/>
              </a:rPr>
              <a:t>）</a:t>
            </a:r>
            <a:endParaRPr lang="en-US" altLang="zh-CN" sz="2400" b="1" dirty="0" smtClean="0">
              <a:ea typeface="华文新魏" panose="02010800040101010101" pitchFamily="2" charset="-122"/>
            </a:endParaRPr>
          </a:p>
          <a:p>
            <a:pPr lvl="2" eaLnBrk="1" hangingPunct="1">
              <a:spcBef>
                <a:spcPts val="600"/>
              </a:spcBef>
              <a:buSzTx/>
              <a:buFont typeface="Wingdings" panose="05000000000000000000" pitchFamily="2" charset="2"/>
              <a:buChar char="Ø"/>
            </a:pPr>
            <a:r>
              <a:rPr lang="zh-CN" altLang="en-US" sz="2000" b="1" dirty="0" smtClean="0">
                <a:solidFill>
                  <a:srgbClr val="002060"/>
                </a:solidFill>
                <a:ea typeface="华文新魏" panose="02010800040101010101" pitchFamily="2" charset="-122"/>
              </a:rPr>
              <a:t>状态图说明类对象</a:t>
            </a:r>
            <a:r>
              <a:rPr lang="zh-CN" altLang="en-US" sz="2000" b="1" dirty="0">
                <a:solidFill>
                  <a:srgbClr val="002060"/>
                </a:solidFill>
                <a:ea typeface="华文新魏" panose="02010800040101010101" pitchFamily="2" charset="-122"/>
              </a:rPr>
              <a:t>在</a:t>
            </a:r>
            <a:r>
              <a:rPr lang="zh-CN" altLang="en-US" sz="2000" b="1" dirty="0" smtClean="0">
                <a:solidFill>
                  <a:srgbClr val="002060"/>
                </a:solidFill>
                <a:ea typeface="华文新魏" panose="02010800040101010101" pitchFamily="2" charset="-122"/>
              </a:rPr>
              <a:t>它生命期中所有可能的状态以及响应事件所</a:t>
            </a:r>
            <a:r>
              <a:rPr lang="zh-CN" altLang="en-US" sz="2000" b="1" dirty="0">
                <a:solidFill>
                  <a:srgbClr val="002060"/>
                </a:solidFill>
                <a:ea typeface="华文新魏" panose="02010800040101010101" pitchFamily="2" charset="-122"/>
              </a:rPr>
              <a:t>经历的</a:t>
            </a:r>
            <a:r>
              <a:rPr lang="zh-CN" altLang="en-US" sz="2000" b="1" dirty="0" smtClean="0">
                <a:solidFill>
                  <a:srgbClr val="002060"/>
                </a:solidFill>
                <a:ea typeface="华文新魏" panose="02010800040101010101" pitchFamily="2" charset="-122"/>
              </a:rPr>
              <a:t>状态迁移。</a:t>
            </a:r>
            <a:endParaRPr lang="zh-CN" altLang="en-US" sz="2000" b="1" dirty="0">
              <a:solidFill>
                <a:srgbClr val="002060"/>
              </a:solidFill>
              <a:ea typeface="华文新魏" panose="02010800040101010101" pitchFamily="2" charset="-122"/>
            </a:endParaRPr>
          </a:p>
          <a:p>
            <a:pPr lvl="2">
              <a:spcBef>
                <a:spcPts val="600"/>
              </a:spcBef>
              <a:buSzTx/>
              <a:buFont typeface="Wingdings" panose="05000000000000000000" pitchFamily="2" charset="2"/>
              <a:buChar char="Ø"/>
            </a:pPr>
            <a:r>
              <a:rPr lang="zh-CN" altLang="en-US" sz="2000" b="1" dirty="0">
                <a:solidFill>
                  <a:srgbClr val="002060"/>
                </a:solidFill>
                <a:ea typeface="华文新魏" panose="02010800040101010101" pitchFamily="2" charset="-122"/>
              </a:rPr>
              <a:t>对一个</a:t>
            </a:r>
            <a:r>
              <a:rPr lang="zh-CN" altLang="en-US" sz="2000" b="1" dirty="0" smtClean="0">
                <a:solidFill>
                  <a:srgbClr val="002060"/>
                </a:solidFill>
                <a:ea typeface="华文新魏" panose="02010800040101010101" pitchFamily="2" charset="-122"/>
              </a:rPr>
              <a:t>类对象来说，状态迁移通常</a:t>
            </a:r>
            <a:r>
              <a:rPr lang="zh-CN" altLang="en-US" sz="2000" b="1" dirty="0">
                <a:solidFill>
                  <a:srgbClr val="002060"/>
                </a:solidFill>
                <a:ea typeface="华文新魏" panose="02010800040101010101" pitchFamily="2" charset="-122"/>
              </a:rPr>
              <a:t>是调用了一个可以引起状态发生重要变化的操作</a:t>
            </a:r>
            <a:r>
              <a:rPr lang="zh-CN" altLang="en-US" sz="2000" b="1" dirty="0" smtClean="0">
                <a:solidFill>
                  <a:srgbClr val="002060"/>
                </a:solidFill>
                <a:ea typeface="华文新魏" panose="02010800040101010101" pitchFamily="2" charset="-122"/>
              </a:rPr>
              <a:t>的结果。</a:t>
            </a:r>
            <a:endParaRPr lang="en-US" altLang="zh-CN" sz="2000" b="1" dirty="0">
              <a:solidFill>
                <a:srgbClr val="002060"/>
              </a:solidFill>
              <a:ea typeface="华文新魏" panose="02010800040101010101" pitchFamily="2" charset="-122"/>
            </a:endParaRPr>
          </a:p>
          <a:p>
            <a:pPr lvl="1">
              <a:spcBef>
                <a:spcPts val="600"/>
              </a:spcBef>
              <a:buSzTx/>
              <a:buFont typeface="Wingdings" panose="05000000000000000000" pitchFamily="2" charset="2"/>
              <a:buChar char="Ø"/>
            </a:pPr>
            <a:r>
              <a:rPr lang="zh-CN" altLang="en-US" sz="2400" b="1" dirty="0" smtClean="0">
                <a:ea typeface="华文新魏" panose="02010800040101010101" pitchFamily="2" charset="-122"/>
              </a:rPr>
              <a:t>活动图</a:t>
            </a:r>
            <a:r>
              <a:rPr lang="zh-CN" altLang="en-US" sz="2400" b="1" dirty="0">
                <a:ea typeface="华文新魏" panose="02010800040101010101" pitchFamily="2" charset="-122"/>
              </a:rPr>
              <a:t>（</a:t>
            </a:r>
            <a:r>
              <a:rPr lang="en-US" altLang="zh-CN" sz="2400" b="1" dirty="0">
                <a:ea typeface="华文新魏" panose="02010800040101010101" pitchFamily="2" charset="-122"/>
              </a:rPr>
              <a:t> </a:t>
            </a:r>
            <a:r>
              <a:rPr lang="en-US" altLang="zh-CN" sz="2400" b="1" dirty="0" smtClean="0">
                <a:ea typeface="华文新魏" panose="02010800040101010101" pitchFamily="2" charset="-122"/>
              </a:rPr>
              <a:t>Activity Diagram </a:t>
            </a:r>
            <a:r>
              <a:rPr lang="zh-CN" altLang="en-US" sz="2400" b="1" dirty="0">
                <a:ea typeface="华文新魏" panose="02010800040101010101" pitchFamily="2" charset="-122"/>
              </a:rPr>
              <a:t>）</a:t>
            </a:r>
            <a:endParaRPr lang="en-US" altLang="zh-CN" sz="2400" b="1" dirty="0">
              <a:ea typeface="华文新魏" panose="02010800040101010101" pitchFamily="2" charset="-122"/>
            </a:endParaRPr>
          </a:p>
          <a:p>
            <a:pPr lvl="2">
              <a:spcBef>
                <a:spcPts val="600"/>
              </a:spcBef>
              <a:buSzTx/>
              <a:buFont typeface="Wingdings" panose="05000000000000000000" pitchFamily="2" charset="2"/>
              <a:buChar char="Ø"/>
            </a:pPr>
            <a:r>
              <a:rPr lang="zh-CN" altLang="en-US" sz="2000" b="1" dirty="0">
                <a:solidFill>
                  <a:srgbClr val="002060"/>
                </a:solidFill>
                <a:ea typeface="华文新魏" panose="02010800040101010101" pitchFamily="2" charset="-122"/>
              </a:rPr>
              <a:t>活动图用来描述事物或对象的活动变化流程，它可看作状态图的特殊形式。特殊性在于活动图中的一个活动结束后将立即进入下一个活动而不需要事件触发活动的转移。</a:t>
            </a:r>
            <a:endParaRPr lang="ja-JP" altLang="zh-CN" sz="2000" b="1" dirty="0">
              <a:solidFill>
                <a:srgbClr val="002060"/>
              </a:solidFill>
              <a:ea typeface="华文新魏" panose="02010800040101010101" pitchFamily="2" charset="-122"/>
            </a:endParaRPr>
          </a:p>
          <a:p>
            <a:pPr lvl="2">
              <a:lnSpc>
                <a:spcPct val="90000"/>
              </a:lnSpc>
              <a:spcBef>
                <a:spcPts val="600"/>
              </a:spcBef>
              <a:buSzTx/>
              <a:buFont typeface="Wingdings" panose="05000000000000000000" pitchFamily="2" charset="2"/>
              <a:buChar char="Ø"/>
            </a:pPr>
            <a:r>
              <a:rPr lang="zh-CN" altLang="en-US" sz="2000" b="1" dirty="0">
                <a:solidFill>
                  <a:srgbClr val="002060"/>
                </a:solidFill>
                <a:ea typeface="华文新魏" panose="02010800040101010101" pitchFamily="2" charset="-122"/>
              </a:rPr>
              <a:t>活动图用于描述系统的工作流程和并发行为。活动图被设计用于简化描述一个过程或操作的工作步骤。</a:t>
            </a:r>
          </a:p>
        </p:txBody>
      </p:sp>
    </p:spTree>
    <p:extLst>
      <p:ext uri="{BB962C8B-B14F-4D97-AF65-F5344CB8AC3E}">
        <p14:creationId xmlns:p14="http://schemas.microsoft.com/office/powerpoint/2010/main" val="16723506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979712" y="1097005"/>
            <a:ext cx="4896544" cy="61927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marL="457200" lvl="1">
              <a:spcBef>
                <a:spcPts val="1200"/>
              </a:spcBef>
              <a:buClr>
                <a:schemeClr val="hlink"/>
              </a:buClr>
              <a:defRPr/>
            </a:pPr>
            <a:r>
              <a:rPr lang="en-US" altLang="zh-CN" sz="2800" b="1" kern="1200" dirty="0">
                <a:solidFill>
                  <a:srgbClr val="002060"/>
                </a:solidFill>
                <a:latin typeface="+mn-lt"/>
                <a:ea typeface="华文新魏" panose="02010800040101010101" pitchFamily="2" charset="-122"/>
                <a:cs typeface="+mn-cs"/>
              </a:rPr>
              <a:t>ATM</a:t>
            </a:r>
            <a:r>
              <a:rPr lang="zh-CN" altLang="en-US" sz="2800" b="1" kern="1200" dirty="0">
                <a:solidFill>
                  <a:srgbClr val="002060"/>
                </a:solidFill>
                <a:latin typeface="+mn-lt"/>
                <a:ea typeface="华文新魏" panose="02010800040101010101" pitchFamily="2" charset="-122"/>
                <a:cs typeface="+mn-cs"/>
              </a:rPr>
              <a:t>系统中的状态图</a:t>
            </a:r>
          </a:p>
        </p:txBody>
      </p:sp>
      <p:sp>
        <p:nvSpPr>
          <p:cNvPr id="81923" name="Rectangle 3"/>
          <p:cNvSpPr>
            <a:spLocks noGrp="1" noChangeArrowheads="1"/>
          </p:cNvSpPr>
          <p:nvPr>
            <p:ph idx="1"/>
          </p:nvPr>
        </p:nvSpPr>
        <p:spPr>
          <a:xfrm>
            <a:off x="1115616" y="1924691"/>
            <a:ext cx="2664296" cy="431800"/>
          </a:xfrm>
        </p:spPr>
        <p:txBody>
          <a:bodyPr/>
          <a:lstStyle/>
          <a:p>
            <a:pPr marL="0" indent="0" eaLnBrk="1" hangingPunct="1">
              <a:buNone/>
            </a:pPr>
            <a:r>
              <a:rPr lang="zh-CN" altLang="en-US" sz="2400" b="1" dirty="0" smtClean="0">
                <a:solidFill>
                  <a:srgbClr val="FF0000"/>
                </a:solidFill>
                <a:latin typeface="华文新魏" panose="02010800040101010101" pitchFamily="2" charset="-122"/>
                <a:ea typeface="华文新魏" panose="02010800040101010101" pitchFamily="2" charset="-122"/>
              </a:rPr>
              <a:t>账目类的状态图 </a:t>
            </a:r>
          </a:p>
        </p:txBody>
      </p:sp>
      <p:pic>
        <p:nvPicPr>
          <p:cNvPr id="8192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424956"/>
            <a:ext cx="3888432" cy="4172396"/>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sp>
        <p:nvSpPr>
          <p:cNvPr id="81925" name="Rectangle 3"/>
          <p:cNvSpPr txBox="1">
            <a:spLocks noChangeArrowheads="1"/>
          </p:cNvSpPr>
          <p:nvPr/>
        </p:nvSpPr>
        <p:spPr bwMode="auto">
          <a:xfrm>
            <a:off x="5436096" y="1924690"/>
            <a:ext cx="2625725" cy="431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 tIns="3600" rIns="3600" bIns="3600"/>
          <a:lstStyle>
            <a:lvl1pPr marL="285750" indent="-28575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Times New Roman" panose="02020603050405020304" pitchFamily="18" charset="0"/>
              <a:defRPr kumimoji="1"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pPr marL="0" indent="0">
              <a:buClr>
                <a:schemeClr val="folHlink"/>
              </a:buClr>
              <a:buSzPct val="60000"/>
            </a:pPr>
            <a:r>
              <a:rPr lang="zh-CN" altLang="en-US" dirty="0">
                <a:solidFill>
                  <a:srgbClr val="FF0000"/>
                </a:solidFill>
                <a:latin typeface="华文新魏" panose="02010800040101010101" pitchFamily="2" charset="-122"/>
                <a:ea typeface="华文新魏" panose="02010800040101010101" pitchFamily="2" charset="-122"/>
              </a:rPr>
              <a:t>存取款状态图</a:t>
            </a:r>
          </a:p>
        </p:txBody>
      </p:sp>
      <p:pic>
        <p:nvPicPr>
          <p:cNvPr id="819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9" y="2424956"/>
            <a:ext cx="4680520" cy="4172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5262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403648" y="1124744"/>
            <a:ext cx="6192490" cy="50440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marL="457200" lvl="1">
              <a:spcBef>
                <a:spcPts val="1200"/>
              </a:spcBef>
              <a:buClr>
                <a:schemeClr val="hlink"/>
              </a:buClr>
              <a:defRPr/>
            </a:pPr>
            <a:r>
              <a:rPr lang="en-US" altLang="zh-CN" sz="2800" b="1" kern="1200" dirty="0">
                <a:solidFill>
                  <a:srgbClr val="002060"/>
                </a:solidFill>
                <a:latin typeface="+mn-lt"/>
                <a:ea typeface="华文新魏" panose="02010800040101010101" pitchFamily="2" charset="-122"/>
                <a:cs typeface="+mn-cs"/>
              </a:rPr>
              <a:t>ATM</a:t>
            </a:r>
            <a:r>
              <a:rPr lang="zh-CN" altLang="en-US" sz="2800" b="1" kern="1200" dirty="0">
                <a:solidFill>
                  <a:srgbClr val="002060"/>
                </a:solidFill>
                <a:latin typeface="+mn-lt"/>
                <a:ea typeface="华文新魏" panose="02010800040101010101" pitchFamily="2" charset="-122"/>
                <a:cs typeface="+mn-cs"/>
              </a:rPr>
              <a:t>系统中的客户插卡的活动图</a:t>
            </a:r>
          </a:p>
        </p:txBody>
      </p:sp>
      <p:pic>
        <p:nvPicPr>
          <p:cNvPr id="8909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988840"/>
            <a:ext cx="7560840" cy="4752528"/>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5123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4954" y="764026"/>
            <a:ext cx="7237486" cy="911696"/>
          </a:xfrm>
        </p:spPr>
        <p:txBody>
          <a:bodyPr/>
          <a:lstStyle/>
          <a:p>
            <a:pPr algn="ctr"/>
            <a:r>
              <a:rPr lang="en-US" altLang="zh-CN" b="1" dirty="0" smtClean="0"/>
              <a:t>UML</a:t>
            </a:r>
            <a:r>
              <a:rPr lang="zh-CN" altLang="en-US" b="1" dirty="0" smtClean="0"/>
              <a:t>主要的图</a:t>
            </a:r>
            <a:endParaRPr lang="zh-CN" altLang="en-US" dirty="0"/>
          </a:p>
        </p:txBody>
      </p:sp>
      <p:sp>
        <p:nvSpPr>
          <p:cNvPr id="8" name="Rectangle 3"/>
          <p:cNvSpPr txBox="1">
            <a:spLocks noChangeArrowheads="1"/>
          </p:cNvSpPr>
          <p:nvPr/>
        </p:nvSpPr>
        <p:spPr bwMode="auto">
          <a:xfrm>
            <a:off x="845245" y="1988840"/>
            <a:ext cx="8136904"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b="1" dirty="0" smtClean="0">
                <a:solidFill>
                  <a:srgbClr val="000000"/>
                </a:solidFill>
                <a:latin typeface="Verdana" panose="020B0604030504040204" pitchFamily="34" charset="0"/>
              </a:rPr>
              <a:t>5. </a:t>
            </a:r>
            <a:r>
              <a:rPr lang="zh-CN" altLang="en-US" b="1" dirty="0" smtClean="0">
                <a:solidFill>
                  <a:srgbClr val="000000"/>
                </a:solidFill>
                <a:latin typeface="Verdana" panose="020B0604030504040204" pitchFamily="34" charset="0"/>
              </a:rPr>
              <a:t>构件图和部署图</a:t>
            </a:r>
            <a:endParaRPr lang="en-US" altLang="zh-CN" b="1" dirty="0" smtClean="0">
              <a:solidFill>
                <a:srgbClr val="000000"/>
              </a:solidFill>
              <a:latin typeface="Verdana" panose="020B0604030504040204" pitchFamily="34" charset="0"/>
            </a:endParaRPr>
          </a:p>
          <a:p>
            <a:pPr lvl="1">
              <a:spcBef>
                <a:spcPts val="600"/>
              </a:spcBef>
              <a:buSzTx/>
              <a:buFont typeface="Wingdings" panose="05000000000000000000" pitchFamily="2" charset="2"/>
              <a:buChar char="Ø"/>
            </a:pPr>
            <a:r>
              <a:rPr lang="zh-CN" altLang="en-US" b="1" dirty="0">
                <a:ea typeface="华文新魏" panose="02010800040101010101" pitchFamily="2" charset="-122"/>
              </a:rPr>
              <a:t>构件</a:t>
            </a:r>
            <a:r>
              <a:rPr lang="zh-CN" altLang="en-US" b="1" dirty="0" smtClean="0">
                <a:ea typeface="华文新魏" panose="02010800040101010101" pitchFamily="2" charset="-122"/>
              </a:rPr>
              <a:t>图（</a:t>
            </a:r>
            <a:r>
              <a:rPr lang="en-US" altLang="zh-CN" b="1" dirty="0">
                <a:ea typeface="华文新魏" panose="02010800040101010101" pitchFamily="2" charset="-122"/>
              </a:rPr>
              <a:t>Component</a:t>
            </a:r>
            <a:r>
              <a:rPr lang="zh-CN" altLang="en-US" b="1" dirty="0" smtClean="0">
                <a:ea typeface="华文新魏" panose="02010800040101010101" pitchFamily="2" charset="-122"/>
              </a:rPr>
              <a:t> </a:t>
            </a:r>
            <a:r>
              <a:rPr lang="en-US" altLang="zh-CN" b="1" dirty="0" smtClean="0">
                <a:ea typeface="华文新魏" panose="02010800040101010101" pitchFamily="2" charset="-122"/>
              </a:rPr>
              <a:t>Diagram</a:t>
            </a:r>
            <a:r>
              <a:rPr lang="zh-CN" altLang="en-US" b="1" dirty="0" smtClean="0">
                <a:ea typeface="华文新魏" panose="02010800040101010101" pitchFamily="2" charset="-122"/>
              </a:rPr>
              <a:t>）</a:t>
            </a:r>
            <a:endParaRPr lang="en-US" altLang="zh-CN" b="1" dirty="0" smtClean="0">
              <a:ea typeface="华文新魏" panose="02010800040101010101" pitchFamily="2" charset="-122"/>
            </a:endParaRPr>
          </a:p>
          <a:p>
            <a:pPr lvl="2" eaLnBrk="1" hangingPunct="1">
              <a:spcBef>
                <a:spcPts val="600"/>
              </a:spcBef>
              <a:buSzTx/>
              <a:buFont typeface="Wingdings" panose="05000000000000000000" pitchFamily="2" charset="2"/>
              <a:buChar char="Ø"/>
            </a:pPr>
            <a:r>
              <a:rPr lang="zh-CN" altLang="en-US" b="1" dirty="0">
                <a:solidFill>
                  <a:srgbClr val="002060"/>
                </a:solidFill>
                <a:ea typeface="华文新魏" panose="02010800040101010101" pitchFamily="2" charset="-122"/>
              </a:rPr>
              <a:t>构件</a:t>
            </a:r>
            <a:r>
              <a:rPr lang="zh-CN" altLang="en-US" b="1" dirty="0" smtClean="0">
                <a:solidFill>
                  <a:srgbClr val="002060"/>
                </a:solidFill>
                <a:ea typeface="华文新魏" panose="02010800040101010101" pitchFamily="2" charset="-122"/>
              </a:rPr>
              <a:t>图描述系统的构件组织</a:t>
            </a:r>
            <a:r>
              <a:rPr lang="zh-CN" altLang="en-US" b="1" dirty="0">
                <a:solidFill>
                  <a:srgbClr val="002060"/>
                </a:solidFill>
                <a:ea typeface="华文新魏" panose="02010800040101010101" pitchFamily="2" charset="-122"/>
              </a:rPr>
              <a:t>以及各种构件之间依赖关系的图。</a:t>
            </a:r>
          </a:p>
          <a:p>
            <a:pPr lvl="2" eaLnBrk="1" hangingPunct="1">
              <a:spcBef>
                <a:spcPts val="600"/>
              </a:spcBef>
              <a:buSzTx/>
              <a:buFont typeface="Wingdings" panose="05000000000000000000" pitchFamily="2" charset="2"/>
              <a:buChar char="Ø"/>
            </a:pPr>
            <a:r>
              <a:rPr lang="zh-CN" altLang="en-US" b="1" dirty="0">
                <a:solidFill>
                  <a:srgbClr val="002060"/>
                </a:solidFill>
                <a:ea typeface="华文新魏" panose="02010800040101010101" pitchFamily="2" charset="-122"/>
              </a:rPr>
              <a:t>构件图通过对构件间依赖关系的描述来估计对系统构件的修改给系统可能带来的影响。</a:t>
            </a:r>
          </a:p>
          <a:p>
            <a:pPr lvl="1">
              <a:spcBef>
                <a:spcPts val="600"/>
              </a:spcBef>
              <a:buSzTx/>
              <a:buFont typeface="Wingdings" panose="05000000000000000000" pitchFamily="2" charset="2"/>
              <a:buChar char="Ø"/>
            </a:pPr>
            <a:r>
              <a:rPr lang="zh-CN" altLang="en-US" b="1" dirty="0" smtClean="0">
                <a:ea typeface="华文新魏" panose="02010800040101010101" pitchFamily="2" charset="-122"/>
              </a:rPr>
              <a:t>部署图（</a:t>
            </a:r>
            <a:r>
              <a:rPr lang="en-US" altLang="zh-CN" b="1" dirty="0" smtClean="0">
                <a:ea typeface="华文新魏" panose="02010800040101010101" pitchFamily="2" charset="-122"/>
              </a:rPr>
              <a:t>Deployment Diagram</a:t>
            </a:r>
            <a:r>
              <a:rPr lang="zh-CN" altLang="en-US" b="1" dirty="0" smtClean="0">
                <a:ea typeface="华文新魏" panose="02010800040101010101" pitchFamily="2" charset="-122"/>
              </a:rPr>
              <a:t>）</a:t>
            </a:r>
            <a:endParaRPr lang="en-US" altLang="zh-CN" b="1" dirty="0">
              <a:ea typeface="华文新魏" panose="02010800040101010101" pitchFamily="2" charset="-122"/>
            </a:endParaRPr>
          </a:p>
          <a:p>
            <a:pPr lvl="2">
              <a:lnSpc>
                <a:spcPct val="90000"/>
              </a:lnSpc>
              <a:spcBef>
                <a:spcPts val="600"/>
              </a:spcBef>
              <a:buSzTx/>
              <a:buFont typeface="Wingdings" panose="05000000000000000000" pitchFamily="2" charset="2"/>
              <a:buChar char="Ø"/>
            </a:pPr>
            <a:r>
              <a:rPr lang="zh-CN" altLang="en-US" b="1" dirty="0">
                <a:solidFill>
                  <a:srgbClr val="002060"/>
                </a:solidFill>
                <a:ea typeface="华文新魏" panose="02010800040101010101" pitchFamily="2" charset="-122"/>
              </a:rPr>
              <a:t>部署图</a:t>
            </a:r>
            <a:r>
              <a:rPr lang="zh-CN" altLang="en-US" b="1" dirty="0" smtClean="0">
                <a:solidFill>
                  <a:srgbClr val="002060"/>
                </a:solidFill>
                <a:ea typeface="华文新魏" panose="02010800040101010101" pitchFamily="2" charset="-122"/>
              </a:rPr>
              <a:t>描述</a:t>
            </a:r>
            <a:r>
              <a:rPr lang="zh-CN" altLang="en-US" b="1" dirty="0">
                <a:solidFill>
                  <a:srgbClr val="002060"/>
                </a:solidFill>
                <a:ea typeface="华文新魏" panose="02010800040101010101" pitchFamily="2" charset="-122"/>
              </a:rPr>
              <a:t>位于节点实例上的运行构件实例的</a:t>
            </a:r>
            <a:r>
              <a:rPr lang="zh-CN" altLang="en-US" b="1" dirty="0" smtClean="0">
                <a:solidFill>
                  <a:srgbClr val="002060"/>
                </a:solidFill>
                <a:ea typeface="华文新魏" panose="02010800040101010101" pitchFamily="2" charset="-122"/>
              </a:rPr>
              <a:t>安排。</a:t>
            </a:r>
            <a:endParaRPr lang="en-US" altLang="zh-CN" b="1" dirty="0">
              <a:solidFill>
                <a:srgbClr val="002060"/>
              </a:solidFill>
              <a:ea typeface="华文新魏" panose="02010800040101010101" pitchFamily="2" charset="-122"/>
            </a:endParaRPr>
          </a:p>
          <a:p>
            <a:pPr lvl="2">
              <a:lnSpc>
                <a:spcPct val="90000"/>
              </a:lnSpc>
              <a:spcBef>
                <a:spcPts val="600"/>
              </a:spcBef>
              <a:buSzTx/>
              <a:buFont typeface="Wingdings" panose="05000000000000000000" pitchFamily="2" charset="2"/>
              <a:buChar char="Ø"/>
            </a:pPr>
            <a:r>
              <a:rPr lang="zh-CN" altLang="en-US" b="1" dirty="0">
                <a:solidFill>
                  <a:srgbClr val="002060"/>
                </a:solidFill>
                <a:ea typeface="华文新魏" panose="02010800040101010101" pitchFamily="2" charset="-122"/>
              </a:rPr>
              <a:t>节点是一组运行资源，如计算机、设备或存储器。这个视图允许评估分配结果和</a:t>
            </a:r>
            <a:r>
              <a:rPr lang="zh-CN" altLang="en-US" b="1" dirty="0" smtClean="0">
                <a:solidFill>
                  <a:srgbClr val="002060"/>
                </a:solidFill>
                <a:ea typeface="华文新魏" panose="02010800040101010101" pitchFamily="2" charset="-122"/>
              </a:rPr>
              <a:t>资源分配。</a:t>
            </a:r>
            <a:endParaRPr lang="zh-CN" altLang="en-US" b="1" dirty="0">
              <a:solidFill>
                <a:srgbClr val="002060"/>
              </a:solidFill>
              <a:ea typeface="华文新魏" panose="02010800040101010101" pitchFamily="2" charset="-122"/>
            </a:endParaRPr>
          </a:p>
        </p:txBody>
      </p:sp>
    </p:spTree>
    <p:extLst>
      <p:ext uri="{BB962C8B-B14F-4D97-AF65-F5344CB8AC3E}">
        <p14:creationId xmlns:p14="http://schemas.microsoft.com/office/powerpoint/2010/main" val="30487493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907704" y="1196752"/>
            <a:ext cx="5328592" cy="505147"/>
          </a:xfrm>
        </p:spPr>
        <p:txBody>
          <a:bodyPr/>
          <a:lstStyle/>
          <a:p>
            <a:pPr marL="457200" lvl="1" eaLnBrk="1" hangingPunct="1">
              <a:spcBef>
                <a:spcPts val="1200"/>
              </a:spcBef>
              <a:buClr>
                <a:schemeClr val="hlink"/>
              </a:buClr>
              <a:defRPr/>
            </a:pPr>
            <a:r>
              <a:rPr lang="en-US" altLang="zh-CN" sz="2800" b="1" kern="1200" dirty="0">
                <a:solidFill>
                  <a:srgbClr val="002060"/>
                </a:solidFill>
                <a:latin typeface="+mn-lt"/>
                <a:ea typeface="华文新魏" panose="02010800040101010101" pitchFamily="2" charset="-122"/>
                <a:cs typeface="+mn-cs"/>
              </a:rPr>
              <a:t>ATM</a:t>
            </a:r>
            <a:r>
              <a:rPr lang="zh-CN" altLang="en-US" sz="2800" b="1" kern="1200" dirty="0">
                <a:solidFill>
                  <a:srgbClr val="002060"/>
                </a:solidFill>
                <a:latin typeface="+mn-lt"/>
                <a:ea typeface="华文新魏" panose="02010800040101010101" pitchFamily="2" charset="-122"/>
                <a:cs typeface="+mn-cs"/>
              </a:rPr>
              <a:t>系统的构件图和部署图</a:t>
            </a:r>
          </a:p>
        </p:txBody>
      </p:sp>
      <p:pic>
        <p:nvPicPr>
          <p:cNvPr id="9625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276872"/>
            <a:ext cx="3960440" cy="3816423"/>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276871"/>
            <a:ext cx="4680520" cy="381642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340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50939" y="764704"/>
            <a:ext cx="7381502" cy="911696"/>
          </a:xfrm>
        </p:spPr>
        <p:txBody>
          <a:bodyPr/>
          <a:lstStyle/>
          <a:p>
            <a:pPr algn="ctr"/>
            <a:r>
              <a:rPr lang="zh-CN" altLang="en-US" b="1" dirty="0" smtClean="0"/>
              <a:t>软件建模</a:t>
            </a:r>
            <a:endParaRPr lang="zh-CN" altLang="en-US" dirty="0"/>
          </a:p>
        </p:txBody>
      </p:sp>
      <p:sp>
        <p:nvSpPr>
          <p:cNvPr id="45059" name="Rectangle 3"/>
          <p:cNvSpPr>
            <a:spLocks noGrp="1" noChangeArrowheads="1"/>
          </p:cNvSpPr>
          <p:nvPr>
            <p:ph type="body" idx="1"/>
          </p:nvPr>
        </p:nvSpPr>
        <p:spPr>
          <a:xfrm>
            <a:off x="679298" y="2132856"/>
            <a:ext cx="8229600" cy="1146543"/>
          </a:xfrm>
        </p:spPr>
        <p:txBody>
          <a:bodyPr/>
          <a:lstStyle/>
          <a:p>
            <a:pPr>
              <a:spcBef>
                <a:spcPts val="1200"/>
              </a:spcBef>
              <a:buClr>
                <a:schemeClr val="hlink"/>
              </a:buClr>
              <a:buSzTx/>
              <a:buFont typeface="Wingdings" panose="05000000000000000000" pitchFamily="2" charset="2"/>
              <a:buChar char="p"/>
            </a:pPr>
            <a:r>
              <a:rPr lang="zh-CN" altLang="en-US" b="1" dirty="0" smtClean="0">
                <a:latin typeface="Verdana" panose="020B0604030504040204" pitchFamily="34" charset="0"/>
              </a:rPr>
              <a:t>什么是模型？</a:t>
            </a:r>
            <a:r>
              <a:rPr lang="en-US" altLang="zh-CN" sz="2800" b="1" dirty="0" smtClean="0">
                <a:latin typeface="Verdana" panose="020B0604030504040204" pitchFamily="34" charset="0"/>
              </a:rPr>
              <a:t> </a:t>
            </a:r>
          </a:p>
          <a:p>
            <a:pPr lvl="1">
              <a:spcBef>
                <a:spcPts val="1200"/>
              </a:spcBef>
              <a:buSzTx/>
              <a:buFont typeface="Wingdings" panose="05000000000000000000" pitchFamily="2" charset="2"/>
              <a:buChar char="Ø"/>
            </a:pPr>
            <a:r>
              <a:rPr lang="zh-CN" altLang="en-US" b="1" dirty="0" smtClean="0">
                <a:solidFill>
                  <a:srgbClr val="002060"/>
                </a:solidFill>
                <a:latin typeface="华文新魏" panose="02010800040101010101" pitchFamily="2" charset="-122"/>
                <a:ea typeface="华文新魏" panose="02010800040101010101" pitchFamily="2" charset="-122"/>
              </a:rPr>
              <a:t>模型就是现实</a:t>
            </a:r>
            <a:r>
              <a:rPr lang="zh-CN" altLang="en-US" b="1" dirty="0">
                <a:solidFill>
                  <a:srgbClr val="002060"/>
                </a:solidFill>
                <a:latin typeface="华文新魏" panose="02010800040101010101" pitchFamily="2" charset="-122"/>
                <a:ea typeface="华文新魏" panose="02010800040101010101" pitchFamily="2" charset="-122"/>
              </a:rPr>
              <a:t>世界</a:t>
            </a:r>
            <a:r>
              <a:rPr lang="zh-CN" altLang="en-US" b="1" dirty="0" smtClean="0">
                <a:solidFill>
                  <a:srgbClr val="002060"/>
                </a:solidFill>
                <a:latin typeface="华文新魏" panose="02010800040101010101" pitchFamily="2" charset="-122"/>
                <a:ea typeface="华文新魏" panose="02010800040101010101" pitchFamily="2" charset="-122"/>
              </a:rPr>
              <a:t>的简化和抽象</a:t>
            </a:r>
            <a:endParaRPr lang="zh-CN" altLang="en-US" b="1" dirty="0">
              <a:solidFill>
                <a:srgbClr val="002060"/>
              </a:solidFill>
              <a:latin typeface="华文新魏" panose="02010800040101010101" pitchFamily="2" charset="-122"/>
              <a:ea typeface="华文新魏" panose="02010800040101010101" pitchFamily="2" charset="-122"/>
            </a:endParaRPr>
          </a:p>
          <a:p>
            <a:pPr>
              <a:lnSpc>
                <a:spcPct val="90000"/>
              </a:lnSpc>
              <a:buFont typeface="Wingdings" panose="05000000000000000000" pitchFamily="2" charset="2"/>
              <a:buNone/>
            </a:pPr>
            <a:r>
              <a:rPr lang="zh-CN" altLang="en-US" sz="2800" dirty="0">
                <a:ea typeface="华文新魏" panose="02010800040101010101" pitchFamily="2" charset="-122"/>
              </a:rPr>
              <a:t>   </a:t>
            </a:r>
            <a:endParaRPr lang="zh-CN" altLang="en-US" sz="2600" b="1" dirty="0">
              <a:solidFill>
                <a:srgbClr val="000066"/>
              </a:solidFill>
              <a:latin typeface="Verdana" panose="020B0604030504040204" pitchFamily="34" charset="0"/>
              <a:ea typeface="华文新魏" panose="02010800040101010101" pitchFamily="2" charset="-122"/>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1122145993"/>
              </p:ext>
            </p:extLst>
          </p:nvPr>
        </p:nvGraphicFramePr>
        <p:xfrm>
          <a:off x="894052" y="3429000"/>
          <a:ext cx="7800092" cy="3312368"/>
        </p:xfrm>
        <a:graphic>
          <a:graphicData uri="http://schemas.openxmlformats.org/presentationml/2006/ole">
            <mc:AlternateContent xmlns:mc="http://schemas.openxmlformats.org/markup-compatibility/2006">
              <mc:Choice xmlns:v="urn:schemas-microsoft-com:vml" Requires="v">
                <p:oleObj spid="_x0000_s45198" name="Visio" r:id="rId3" imgW="3826764" imgH="2091842" progId="Visio.Drawing.11">
                  <p:embed/>
                </p:oleObj>
              </mc:Choice>
              <mc:Fallback>
                <p:oleObj name="Visio" r:id="rId3" imgW="3826764" imgH="209184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052" y="3429000"/>
                        <a:ext cx="7800092" cy="3312368"/>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835696" y="1052736"/>
            <a:ext cx="5005238" cy="622986"/>
          </a:xfrm>
        </p:spPr>
        <p:txBody>
          <a:bodyPr/>
          <a:lstStyle/>
          <a:p>
            <a:pPr marL="457200" lvl="1">
              <a:spcBef>
                <a:spcPts val="1200"/>
              </a:spcBef>
              <a:buClr>
                <a:schemeClr val="hlink"/>
              </a:buClr>
              <a:defRPr/>
            </a:pPr>
            <a:r>
              <a:rPr lang="en-US" altLang="zh-CN" sz="2800" b="1" kern="1200" dirty="0">
                <a:solidFill>
                  <a:srgbClr val="002060"/>
                </a:solidFill>
                <a:latin typeface="+mn-lt"/>
                <a:ea typeface="华文新魏" panose="02010800040101010101" pitchFamily="2" charset="-122"/>
                <a:cs typeface="+mn-cs"/>
              </a:rPr>
              <a:t>UML</a:t>
            </a:r>
            <a:r>
              <a:rPr lang="zh-CN" altLang="en-US" sz="2800" b="1" kern="1200" dirty="0">
                <a:solidFill>
                  <a:srgbClr val="002060"/>
                </a:solidFill>
                <a:latin typeface="+mn-lt"/>
                <a:ea typeface="华文新魏" panose="02010800040101010101" pitchFamily="2" charset="-122"/>
                <a:cs typeface="+mn-cs"/>
              </a:rPr>
              <a:t>图的主要应用场合</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916832"/>
            <a:ext cx="6390369"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808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50939" y="764704"/>
            <a:ext cx="7453510" cy="911696"/>
          </a:xfrm>
        </p:spPr>
        <p:txBody>
          <a:bodyPr/>
          <a:lstStyle/>
          <a:p>
            <a:pPr algn="ctr"/>
            <a:r>
              <a:rPr lang="zh-CN" altLang="en-US" b="1" dirty="0" smtClean="0"/>
              <a:t>软件建模</a:t>
            </a:r>
            <a:endParaRPr lang="zh-CN" altLang="en-US" dirty="0"/>
          </a:p>
        </p:txBody>
      </p:sp>
      <p:sp>
        <p:nvSpPr>
          <p:cNvPr id="45059" name="Rectangle 3"/>
          <p:cNvSpPr>
            <a:spLocks noGrp="1" noChangeArrowheads="1"/>
          </p:cNvSpPr>
          <p:nvPr>
            <p:ph type="body" idx="1"/>
          </p:nvPr>
        </p:nvSpPr>
        <p:spPr>
          <a:xfrm>
            <a:off x="539552" y="2276872"/>
            <a:ext cx="8229600" cy="4248472"/>
          </a:xfrm>
        </p:spPr>
        <p:txBody>
          <a:bodyPr/>
          <a:lstStyle/>
          <a:p>
            <a:pPr>
              <a:lnSpc>
                <a:spcPct val="90000"/>
              </a:lnSpc>
              <a:buClr>
                <a:schemeClr val="hlink"/>
              </a:buClr>
              <a:buSzTx/>
              <a:buFont typeface="Wingdings" panose="05000000000000000000" pitchFamily="2" charset="2"/>
              <a:buChar char="p"/>
            </a:pPr>
            <a:r>
              <a:rPr lang="en-US" altLang="zh-CN" b="1" dirty="0">
                <a:latin typeface="Verdana" panose="020B0604030504040204" pitchFamily="34" charset="0"/>
              </a:rPr>
              <a:t> </a:t>
            </a:r>
            <a:r>
              <a:rPr lang="zh-CN" altLang="en-US" b="1" dirty="0" smtClean="0">
                <a:latin typeface="Verdana" panose="020B0604030504040204" pitchFamily="34" charset="0"/>
              </a:rPr>
              <a:t>为什么要建模？</a:t>
            </a:r>
            <a:endParaRPr lang="en-US" altLang="zh-CN" b="1" dirty="0" smtClean="0">
              <a:latin typeface="Verdana" panose="020B0604030504040204" pitchFamily="34" charset="0"/>
            </a:endParaRPr>
          </a:p>
          <a:p>
            <a:pPr lvl="1"/>
            <a:r>
              <a:rPr lang="zh-CN" altLang="en-US" b="1" dirty="0" smtClean="0">
                <a:solidFill>
                  <a:srgbClr val="000066"/>
                </a:solidFill>
                <a:latin typeface="Verdana" panose="020B0604030504040204" pitchFamily="34" charset="0"/>
                <a:ea typeface="华文新魏" panose="02010800040101010101" pitchFamily="2" charset="-122"/>
              </a:rPr>
              <a:t>建模是为软件开发服务的，为了更好地理解</a:t>
            </a:r>
            <a:r>
              <a:rPr lang="zh-CN" altLang="en-US" b="1" dirty="0">
                <a:solidFill>
                  <a:srgbClr val="000066"/>
                </a:solidFill>
                <a:latin typeface="Verdana" panose="020B0604030504040204" pitchFamily="34" charset="0"/>
                <a:ea typeface="华文新魏" panose="02010800040101010101" pitchFamily="2" charset="-122"/>
              </a:rPr>
              <a:t>正在开发的</a:t>
            </a:r>
            <a:r>
              <a:rPr lang="zh-CN" altLang="en-US" b="1" dirty="0" smtClean="0">
                <a:solidFill>
                  <a:srgbClr val="000066"/>
                </a:solidFill>
                <a:latin typeface="Verdana" panose="020B0604030504040204" pitchFamily="34" charset="0"/>
                <a:ea typeface="华文新魏" panose="02010800040101010101" pitchFamily="2" charset="-122"/>
              </a:rPr>
              <a:t>系统。</a:t>
            </a:r>
            <a:endParaRPr lang="zh-CN" altLang="en-US" b="1" dirty="0">
              <a:solidFill>
                <a:srgbClr val="000066"/>
              </a:solidFill>
              <a:latin typeface="Verdana" panose="020B0604030504040204" pitchFamily="34" charset="0"/>
              <a:ea typeface="华文新魏" panose="02010800040101010101" pitchFamily="2" charset="-122"/>
            </a:endParaRPr>
          </a:p>
          <a:p>
            <a:pPr lvl="1"/>
            <a:r>
              <a:rPr lang="zh-CN" altLang="en-US" b="1" dirty="0">
                <a:solidFill>
                  <a:srgbClr val="FF0000"/>
                </a:solidFill>
                <a:latin typeface="Verdana" panose="020B0604030504040204" pitchFamily="34" charset="0"/>
                <a:ea typeface="华文新魏" panose="02010800040101010101" pitchFamily="2" charset="-122"/>
              </a:rPr>
              <a:t>注意：</a:t>
            </a:r>
            <a:r>
              <a:rPr lang="zh-CN" altLang="en-US" b="1" dirty="0">
                <a:solidFill>
                  <a:srgbClr val="000066"/>
                </a:solidFill>
                <a:latin typeface="Verdana" panose="020B0604030504040204" pitchFamily="34" charset="0"/>
                <a:ea typeface="华文新魏" panose="02010800040101010101" pitchFamily="2" charset="-122"/>
              </a:rPr>
              <a:t>模型是</a:t>
            </a:r>
            <a:r>
              <a:rPr lang="zh-CN" altLang="en-US" b="1" dirty="0" smtClean="0">
                <a:solidFill>
                  <a:srgbClr val="000066"/>
                </a:solidFill>
                <a:latin typeface="Verdana" panose="020B0604030504040204" pitchFamily="34" charset="0"/>
                <a:ea typeface="华文新魏" panose="02010800040101010101" pitchFamily="2" charset="-122"/>
              </a:rPr>
              <a:t>用来交流沟通</a:t>
            </a:r>
            <a:r>
              <a:rPr lang="zh-CN" altLang="en-US" b="1" dirty="0">
                <a:solidFill>
                  <a:srgbClr val="000066"/>
                </a:solidFill>
                <a:latin typeface="Verdana" panose="020B0604030504040204" pitchFamily="34" charset="0"/>
                <a:ea typeface="华文新魏" panose="02010800040101010101" pitchFamily="2" charset="-122"/>
              </a:rPr>
              <a:t>的，因此仅当需要时才构建</a:t>
            </a:r>
            <a:r>
              <a:rPr lang="zh-CN" altLang="en-US" b="1" dirty="0" smtClean="0">
                <a:solidFill>
                  <a:srgbClr val="000066"/>
                </a:solidFill>
                <a:latin typeface="Verdana" panose="020B0604030504040204" pitchFamily="34" charset="0"/>
                <a:ea typeface="华文新魏" panose="02010800040101010101" pitchFamily="2" charset="-122"/>
              </a:rPr>
              <a:t>它。</a:t>
            </a:r>
            <a:endParaRPr lang="en-US" altLang="zh-CN" b="1" dirty="0" smtClean="0">
              <a:solidFill>
                <a:srgbClr val="000066"/>
              </a:solidFill>
              <a:latin typeface="Verdana" panose="020B0604030504040204" pitchFamily="34" charset="0"/>
              <a:ea typeface="华文新魏" panose="02010800040101010101" pitchFamily="2" charset="-122"/>
            </a:endParaRPr>
          </a:p>
          <a:p>
            <a:pPr lvl="1"/>
            <a:r>
              <a:rPr lang="zh-CN" altLang="en-US" b="1" dirty="0" smtClean="0">
                <a:solidFill>
                  <a:srgbClr val="000066"/>
                </a:solidFill>
                <a:latin typeface="Verdana" panose="020B0604030504040204" pitchFamily="34" charset="0"/>
                <a:ea typeface="华文新魏" panose="02010800040101010101" pitchFamily="2" charset="-122"/>
              </a:rPr>
              <a:t>建立</a:t>
            </a:r>
            <a:r>
              <a:rPr lang="zh-CN" altLang="en-US" b="1" dirty="0">
                <a:solidFill>
                  <a:srgbClr val="000066"/>
                </a:solidFill>
                <a:latin typeface="Verdana" panose="020B0604030504040204" pitchFamily="34" charset="0"/>
                <a:ea typeface="华文新魏" panose="02010800040101010101" pitchFamily="2" charset="-122"/>
              </a:rPr>
              <a:t>有效的模型是避免软件项目开发失败的有效途径</a:t>
            </a:r>
            <a:r>
              <a:rPr lang="en-US" altLang="zh-CN" b="1" dirty="0" smtClean="0">
                <a:solidFill>
                  <a:srgbClr val="000066"/>
                </a:solidFill>
                <a:latin typeface="Verdana" panose="020B0604030504040204" pitchFamily="34" charset="0"/>
                <a:ea typeface="华文新魏" panose="02010800040101010101" pitchFamily="2" charset="-122"/>
              </a:rPr>
              <a:t>!!</a:t>
            </a:r>
            <a:endParaRPr lang="en-US" altLang="zh-CN" b="1" dirty="0">
              <a:solidFill>
                <a:srgbClr val="000066"/>
              </a:solidFill>
              <a:latin typeface="Verdana" panose="020B0604030504040204" pitchFamily="34" charset="0"/>
              <a:ea typeface="华文新魏" panose="02010800040101010101" pitchFamily="2" charset="-122"/>
            </a:endParaRPr>
          </a:p>
        </p:txBody>
      </p:sp>
    </p:spTree>
    <p:extLst>
      <p:ext uri="{BB962C8B-B14F-4D97-AF65-F5344CB8AC3E}">
        <p14:creationId xmlns:p14="http://schemas.microsoft.com/office/powerpoint/2010/main" val="326013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50939" y="764704"/>
            <a:ext cx="7381502" cy="911696"/>
          </a:xfrm>
        </p:spPr>
        <p:txBody>
          <a:bodyPr/>
          <a:lstStyle/>
          <a:p>
            <a:pPr algn="ctr"/>
            <a:r>
              <a:rPr lang="zh-CN" altLang="en-US" b="1" dirty="0" smtClean="0"/>
              <a:t>软件建模</a:t>
            </a:r>
            <a:r>
              <a:rPr lang="zh-CN" altLang="en-US" dirty="0" smtClean="0"/>
              <a:t> </a:t>
            </a:r>
            <a:endParaRPr lang="zh-CN" altLang="en-US" dirty="0"/>
          </a:p>
        </p:txBody>
      </p:sp>
      <p:sp>
        <p:nvSpPr>
          <p:cNvPr id="45059" name="Rectangle 3"/>
          <p:cNvSpPr>
            <a:spLocks noGrp="1" noChangeArrowheads="1"/>
          </p:cNvSpPr>
          <p:nvPr>
            <p:ph type="body" idx="1"/>
          </p:nvPr>
        </p:nvSpPr>
        <p:spPr>
          <a:xfrm>
            <a:off x="467544" y="2132856"/>
            <a:ext cx="8476431" cy="4608512"/>
          </a:xfrm>
        </p:spPr>
        <p:txBody>
          <a:bodyPr/>
          <a:lstStyle/>
          <a:p>
            <a:pPr>
              <a:lnSpc>
                <a:spcPct val="90000"/>
              </a:lnSpc>
              <a:buClr>
                <a:schemeClr val="hlink"/>
              </a:buClr>
              <a:buSzTx/>
              <a:buFont typeface="Wingdings" panose="05000000000000000000" pitchFamily="2" charset="2"/>
              <a:buChar char="p"/>
            </a:pPr>
            <a:r>
              <a:rPr lang="en-US" altLang="zh-CN" b="1" dirty="0" smtClean="0">
                <a:latin typeface="Verdana" panose="020B0604030504040204" pitchFamily="34" charset="0"/>
              </a:rPr>
              <a:t> </a:t>
            </a:r>
            <a:r>
              <a:rPr lang="zh-CN" altLang="en-US" b="1" dirty="0" smtClean="0">
                <a:latin typeface="Verdana" panose="020B0604030504040204" pitchFamily="34" charset="0"/>
              </a:rPr>
              <a:t>建模原则</a:t>
            </a:r>
            <a:endParaRPr lang="en-US" altLang="zh-CN" b="1" dirty="0" smtClean="0">
              <a:latin typeface="Verdana" panose="020B0604030504040204" pitchFamily="34" charset="0"/>
            </a:endParaRPr>
          </a:p>
          <a:p>
            <a:pPr lvl="1"/>
            <a:r>
              <a:rPr lang="zh-CN" altLang="en-US" b="1" dirty="0" smtClean="0">
                <a:solidFill>
                  <a:srgbClr val="FF0000"/>
                </a:solidFill>
                <a:latin typeface="Verdana" panose="020B0604030504040204" pitchFamily="34" charset="0"/>
                <a:ea typeface="华文新魏" panose="02010800040101010101" pitchFamily="2" charset="-122"/>
              </a:rPr>
              <a:t>准确：</a:t>
            </a:r>
            <a:r>
              <a:rPr lang="zh-CN" altLang="en-US" b="1" dirty="0">
                <a:solidFill>
                  <a:srgbClr val="000066"/>
                </a:solidFill>
                <a:latin typeface="Verdana" panose="020B0604030504040204" pitchFamily="34" charset="0"/>
                <a:ea typeface="华文新魏" panose="02010800040101010101" pitchFamily="2" charset="-122"/>
              </a:rPr>
              <a:t>模型必须反映真实情况。选择建立什么样的模型对如何发现和解决问题具有</a:t>
            </a:r>
            <a:r>
              <a:rPr lang="zh-CN" altLang="en-US" b="1" dirty="0" smtClean="0">
                <a:solidFill>
                  <a:srgbClr val="000066"/>
                </a:solidFill>
                <a:latin typeface="Verdana" panose="020B0604030504040204" pitchFamily="34" charset="0"/>
                <a:ea typeface="华文新魏" panose="02010800040101010101" pitchFamily="2" charset="-122"/>
              </a:rPr>
              <a:t>重要影响。</a:t>
            </a:r>
            <a:endParaRPr lang="en-US" altLang="zh-CN" b="1" dirty="0" smtClean="0">
              <a:solidFill>
                <a:srgbClr val="000066"/>
              </a:solidFill>
              <a:latin typeface="Verdana" panose="020B0604030504040204" pitchFamily="34" charset="0"/>
              <a:ea typeface="华文新魏" panose="02010800040101010101" pitchFamily="2" charset="-122"/>
            </a:endParaRPr>
          </a:p>
          <a:p>
            <a:pPr lvl="1"/>
            <a:r>
              <a:rPr lang="zh-CN" altLang="en-US" b="1" dirty="0">
                <a:solidFill>
                  <a:srgbClr val="FF0000"/>
                </a:solidFill>
                <a:latin typeface="Verdana" panose="020B0604030504040204" pitchFamily="34" charset="0"/>
                <a:ea typeface="华文新魏" panose="02010800040101010101" pitchFamily="2" charset="-122"/>
              </a:rPr>
              <a:t>分层</a:t>
            </a:r>
            <a:r>
              <a:rPr lang="zh-CN" altLang="en-US" b="1" dirty="0" smtClean="0">
                <a:solidFill>
                  <a:srgbClr val="FF0000"/>
                </a:solidFill>
                <a:latin typeface="Verdana" panose="020B0604030504040204" pitchFamily="34" charset="0"/>
                <a:ea typeface="华文新魏" panose="02010800040101010101" pitchFamily="2" charset="-122"/>
              </a:rPr>
              <a:t>：</a:t>
            </a:r>
            <a:r>
              <a:rPr lang="zh-CN" altLang="en-US" b="1" dirty="0">
                <a:solidFill>
                  <a:srgbClr val="000066"/>
                </a:solidFill>
                <a:latin typeface="Verdana" panose="020B0604030504040204" pitchFamily="34" charset="0"/>
                <a:ea typeface="华文新魏" panose="02010800040101010101" pitchFamily="2" charset="-122"/>
              </a:rPr>
              <a:t>必须有不同的模型以不同的抽象程度反映系统不同的</a:t>
            </a:r>
            <a:r>
              <a:rPr lang="zh-CN" altLang="en-US" b="1" dirty="0" smtClean="0">
                <a:solidFill>
                  <a:srgbClr val="000066"/>
                </a:solidFill>
                <a:latin typeface="Verdana" panose="020B0604030504040204" pitchFamily="34" charset="0"/>
                <a:ea typeface="华文新魏" panose="02010800040101010101" pitchFamily="2" charset="-122"/>
              </a:rPr>
              <a:t>侧面。</a:t>
            </a:r>
            <a:endParaRPr lang="en-US" altLang="zh-CN" b="1" dirty="0" smtClean="0">
              <a:solidFill>
                <a:srgbClr val="000066"/>
              </a:solidFill>
              <a:latin typeface="Verdana" panose="020B0604030504040204" pitchFamily="34" charset="0"/>
              <a:ea typeface="华文新魏" panose="02010800040101010101" pitchFamily="2" charset="-122"/>
            </a:endParaRPr>
          </a:p>
          <a:p>
            <a:pPr lvl="1"/>
            <a:r>
              <a:rPr lang="zh-CN" altLang="en-US" b="1" dirty="0">
                <a:solidFill>
                  <a:srgbClr val="FF0000"/>
                </a:solidFill>
                <a:latin typeface="Verdana" panose="020B0604030504040204" pitchFamily="34" charset="0"/>
                <a:ea typeface="华文新魏" panose="02010800040101010101" pitchFamily="2" charset="-122"/>
              </a:rPr>
              <a:t>分治</a:t>
            </a:r>
            <a:r>
              <a:rPr lang="zh-CN" altLang="en-US" b="1" dirty="0" smtClean="0">
                <a:solidFill>
                  <a:srgbClr val="FF0000"/>
                </a:solidFill>
                <a:latin typeface="Verdana" panose="020B0604030504040204" pitchFamily="34" charset="0"/>
                <a:ea typeface="华文新魏" panose="02010800040101010101" pitchFamily="2" charset="-122"/>
              </a:rPr>
              <a:t>：</a:t>
            </a:r>
            <a:r>
              <a:rPr lang="zh-CN" altLang="en-US" b="1" dirty="0">
                <a:solidFill>
                  <a:srgbClr val="000066"/>
                </a:solidFill>
                <a:latin typeface="Verdana" panose="020B0604030504040204" pitchFamily="34" charset="0"/>
                <a:ea typeface="华文新魏" panose="02010800040101010101" pitchFamily="2" charset="-122"/>
              </a:rPr>
              <a:t>软件系统是复杂的，对于软件模型的任意一个侧面，不可能用一个模型来</a:t>
            </a:r>
            <a:r>
              <a:rPr lang="zh-CN" altLang="en-US" b="1" dirty="0" smtClean="0">
                <a:solidFill>
                  <a:srgbClr val="000066"/>
                </a:solidFill>
                <a:latin typeface="Verdana" panose="020B0604030504040204" pitchFamily="34" charset="0"/>
                <a:ea typeface="华文新魏" panose="02010800040101010101" pitchFamily="2" charset="-122"/>
              </a:rPr>
              <a:t>反映。</a:t>
            </a:r>
            <a:endParaRPr lang="en-US" altLang="zh-CN" b="1" dirty="0" smtClean="0">
              <a:solidFill>
                <a:srgbClr val="000066"/>
              </a:solidFill>
              <a:latin typeface="Verdana" panose="020B0604030504040204" pitchFamily="34" charset="0"/>
              <a:ea typeface="华文新魏" panose="02010800040101010101" pitchFamily="2" charset="-122"/>
            </a:endParaRPr>
          </a:p>
          <a:p>
            <a:pPr lvl="1"/>
            <a:r>
              <a:rPr lang="zh-CN" altLang="en-US" b="1" dirty="0">
                <a:solidFill>
                  <a:srgbClr val="FF0000"/>
                </a:solidFill>
                <a:latin typeface="Verdana" panose="020B0604030504040204" pitchFamily="34" charset="0"/>
                <a:ea typeface="华文新魏" panose="02010800040101010101" pitchFamily="2" charset="-122"/>
              </a:rPr>
              <a:t>标准</a:t>
            </a:r>
            <a:r>
              <a:rPr lang="zh-CN" altLang="en-US" b="1" dirty="0" smtClean="0">
                <a:solidFill>
                  <a:srgbClr val="FF0000"/>
                </a:solidFill>
                <a:latin typeface="Verdana" panose="020B0604030504040204" pitchFamily="34" charset="0"/>
                <a:ea typeface="华文新魏" panose="02010800040101010101" pitchFamily="2" charset="-122"/>
              </a:rPr>
              <a:t>：</a:t>
            </a:r>
            <a:r>
              <a:rPr lang="zh-CN" altLang="en-US" b="1" dirty="0">
                <a:solidFill>
                  <a:srgbClr val="000066"/>
                </a:solidFill>
                <a:latin typeface="Verdana" panose="020B0604030504040204" pitchFamily="34" charset="0"/>
                <a:ea typeface="华文新魏" panose="02010800040101010101" pitchFamily="2" charset="-122"/>
              </a:rPr>
              <a:t>模型必须在某种程度上是通用</a:t>
            </a:r>
            <a:r>
              <a:rPr lang="zh-CN" altLang="en-US" b="1" dirty="0" smtClean="0">
                <a:solidFill>
                  <a:srgbClr val="000066"/>
                </a:solidFill>
                <a:latin typeface="Verdana" panose="020B0604030504040204" pitchFamily="34" charset="0"/>
                <a:ea typeface="华文新魏" panose="02010800040101010101" pitchFamily="2" charset="-122"/>
              </a:rPr>
              <a:t>的。</a:t>
            </a:r>
            <a:endParaRPr lang="en-US" altLang="zh-CN" b="1" dirty="0">
              <a:solidFill>
                <a:srgbClr val="000066"/>
              </a:solidFill>
              <a:latin typeface="Verdana" panose="020B0604030504040204" pitchFamily="34" charset="0"/>
              <a:ea typeface="华文新魏" panose="02010800040101010101" pitchFamily="2" charset="-122"/>
            </a:endParaRPr>
          </a:p>
        </p:txBody>
      </p:sp>
    </p:spTree>
    <p:extLst>
      <p:ext uri="{BB962C8B-B14F-4D97-AF65-F5344CB8AC3E}">
        <p14:creationId xmlns:p14="http://schemas.microsoft.com/office/powerpoint/2010/main" val="1440454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50939" y="764704"/>
            <a:ext cx="7237486" cy="911696"/>
          </a:xfrm>
        </p:spPr>
        <p:txBody>
          <a:bodyPr/>
          <a:lstStyle/>
          <a:p>
            <a:pPr algn="ctr"/>
            <a:r>
              <a:rPr lang="en-US" altLang="zh-CN" b="1" dirty="0" smtClean="0"/>
              <a:t>UML</a:t>
            </a:r>
            <a:r>
              <a:rPr lang="zh-CN" altLang="en-US" b="1" dirty="0" smtClean="0"/>
              <a:t>定义及特点</a:t>
            </a:r>
            <a:r>
              <a:rPr lang="zh-CN" altLang="en-US" dirty="0" smtClean="0"/>
              <a:t> </a:t>
            </a:r>
            <a:endParaRPr lang="zh-CN" altLang="en-US" dirty="0"/>
          </a:p>
        </p:txBody>
      </p:sp>
      <p:sp>
        <p:nvSpPr>
          <p:cNvPr id="8" name="Rectangle 3"/>
          <p:cNvSpPr txBox="1">
            <a:spLocks noChangeArrowheads="1"/>
          </p:cNvSpPr>
          <p:nvPr/>
        </p:nvSpPr>
        <p:spPr bwMode="auto">
          <a:xfrm>
            <a:off x="467544" y="2204864"/>
            <a:ext cx="8136904"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90000"/>
              </a:lnSpc>
              <a:buClr>
                <a:srgbClr val="FF0000"/>
              </a:buClr>
              <a:buSzTx/>
              <a:buFont typeface="Wingdings" panose="05000000000000000000" pitchFamily="2" charset="2"/>
              <a:buChar char="p"/>
            </a:pPr>
            <a:r>
              <a:rPr lang="en-US" altLang="zh-CN" b="1" dirty="0">
                <a:solidFill>
                  <a:srgbClr val="000000"/>
                </a:solidFill>
                <a:latin typeface="Verdana" panose="020B0604030504040204" pitchFamily="34" charset="0"/>
              </a:rPr>
              <a:t> </a:t>
            </a:r>
            <a:r>
              <a:rPr lang="en-US" altLang="zh-CN" b="1" dirty="0" smtClean="0">
                <a:solidFill>
                  <a:srgbClr val="000000"/>
                </a:solidFill>
                <a:latin typeface="Verdana" panose="020B0604030504040204" pitchFamily="34" charset="0"/>
              </a:rPr>
              <a:t>UML</a:t>
            </a:r>
            <a:r>
              <a:rPr lang="zh-CN" altLang="en-US" b="1" dirty="0" smtClean="0">
                <a:solidFill>
                  <a:srgbClr val="000000"/>
                </a:solidFill>
                <a:latin typeface="Verdana" panose="020B0604030504040204" pitchFamily="34" charset="0"/>
              </a:rPr>
              <a:t>的定义</a:t>
            </a:r>
            <a:endParaRPr lang="en-US" altLang="zh-CN" b="1" dirty="0" smtClean="0">
              <a:solidFill>
                <a:srgbClr val="000000"/>
              </a:solidFill>
              <a:latin typeface="Verdana" panose="020B0604030504040204" pitchFamily="34" charset="0"/>
            </a:endParaRPr>
          </a:p>
          <a:p>
            <a:pPr lvl="1">
              <a:lnSpc>
                <a:spcPct val="90000"/>
              </a:lnSpc>
              <a:spcBef>
                <a:spcPts val="1200"/>
              </a:spcBef>
              <a:buSzTx/>
              <a:buFont typeface="Wingdings" panose="05000000000000000000" pitchFamily="2" charset="2"/>
              <a:buChar char="Ø"/>
            </a:pPr>
            <a:r>
              <a:rPr lang="en-US" altLang="zh-CN" sz="2600" b="1" dirty="0">
                <a:solidFill>
                  <a:srgbClr val="002060"/>
                </a:solidFill>
                <a:ea typeface="华文新魏" panose="02010800040101010101" pitchFamily="2" charset="-122"/>
              </a:rPr>
              <a:t>Unified Modeling </a:t>
            </a:r>
            <a:r>
              <a:rPr lang="en-US" altLang="zh-CN" sz="2600" b="1" dirty="0" err="1" smtClean="0">
                <a:solidFill>
                  <a:srgbClr val="002060"/>
                </a:solidFill>
                <a:ea typeface="华文新魏" panose="02010800040101010101" pitchFamily="2" charset="-122"/>
              </a:rPr>
              <a:t>Lanuage</a:t>
            </a:r>
            <a:r>
              <a:rPr lang="en-US" altLang="zh-CN" sz="2600" b="1" dirty="0" smtClean="0">
                <a:solidFill>
                  <a:srgbClr val="002060"/>
                </a:solidFill>
                <a:ea typeface="华文新魏" panose="02010800040101010101" pitchFamily="2" charset="-122"/>
              </a:rPr>
              <a:t> </a:t>
            </a:r>
            <a:r>
              <a:rPr lang="zh-CN" altLang="en-US" sz="2600" b="1" dirty="0" smtClean="0">
                <a:solidFill>
                  <a:srgbClr val="002060"/>
                </a:solidFill>
                <a:ea typeface="华文新魏" panose="02010800040101010101" pitchFamily="2" charset="-122"/>
              </a:rPr>
              <a:t>统一建模语言</a:t>
            </a:r>
            <a:endParaRPr lang="en-US" altLang="zh-CN" sz="2600" b="1" dirty="0" smtClean="0">
              <a:latin typeface="Verdana" panose="020B0604030504040204" pitchFamily="34" charset="0"/>
            </a:endParaRPr>
          </a:p>
          <a:p>
            <a:pPr lvl="1">
              <a:lnSpc>
                <a:spcPct val="90000"/>
              </a:lnSpc>
              <a:spcBef>
                <a:spcPts val="1200"/>
              </a:spcBef>
              <a:buSzTx/>
              <a:buFont typeface="Wingdings" panose="05000000000000000000" pitchFamily="2" charset="2"/>
              <a:buChar char="Ø"/>
            </a:pPr>
            <a:r>
              <a:rPr lang="en-US" altLang="zh-CN" sz="2600" b="1" dirty="0" smtClean="0">
                <a:solidFill>
                  <a:srgbClr val="002060"/>
                </a:solidFill>
                <a:ea typeface="华文新魏" panose="02010800040101010101" pitchFamily="2" charset="-122"/>
              </a:rPr>
              <a:t>UML</a:t>
            </a:r>
            <a:r>
              <a:rPr lang="zh-CN" altLang="en-US" sz="2600" b="1" dirty="0">
                <a:solidFill>
                  <a:srgbClr val="002060"/>
                </a:solidFill>
                <a:ea typeface="华文新魏" panose="02010800040101010101" pitchFamily="2" charset="-122"/>
              </a:rPr>
              <a:t>是一种绘制软件蓝图的标准语言，可以使用</a:t>
            </a:r>
            <a:r>
              <a:rPr lang="en-US" altLang="zh-CN" sz="2600" b="1" dirty="0">
                <a:solidFill>
                  <a:srgbClr val="002060"/>
                </a:solidFill>
                <a:ea typeface="华文新魏" panose="02010800040101010101" pitchFamily="2" charset="-122"/>
              </a:rPr>
              <a:t>UML</a:t>
            </a:r>
            <a:r>
              <a:rPr lang="zh-CN" altLang="en-US" sz="2600" b="1" dirty="0">
                <a:solidFill>
                  <a:srgbClr val="002060"/>
                </a:solidFill>
                <a:ea typeface="华文新魏" panose="02010800040101010101" pitchFamily="2" charset="-122"/>
              </a:rPr>
              <a:t>对软件密集型系统的制品进行以下工作：</a:t>
            </a:r>
          </a:p>
          <a:p>
            <a:pPr lvl="2">
              <a:lnSpc>
                <a:spcPct val="90000"/>
              </a:lnSpc>
              <a:spcBef>
                <a:spcPts val="1200"/>
              </a:spcBef>
              <a:buSzTx/>
              <a:buFont typeface="Wingdings" panose="05000000000000000000" pitchFamily="2" charset="2"/>
              <a:buChar char="Ø"/>
            </a:pPr>
            <a:r>
              <a:rPr lang="zh-CN" altLang="en-US" b="1" dirty="0">
                <a:solidFill>
                  <a:srgbClr val="002060"/>
                </a:solidFill>
                <a:ea typeface="华文新魏" panose="02010800040101010101" pitchFamily="2" charset="-122"/>
              </a:rPr>
              <a:t>可视化（</a:t>
            </a:r>
            <a:r>
              <a:rPr lang="en-US" altLang="zh-CN" b="1" dirty="0">
                <a:solidFill>
                  <a:srgbClr val="002060"/>
                </a:solidFill>
                <a:ea typeface="华文新魏" panose="02010800040101010101" pitchFamily="2" charset="-122"/>
              </a:rPr>
              <a:t>visualizing</a:t>
            </a:r>
            <a:r>
              <a:rPr lang="zh-CN" altLang="en-US" b="1" dirty="0">
                <a:solidFill>
                  <a:srgbClr val="002060"/>
                </a:solidFill>
                <a:ea typeface="华文新魏" panose="02010800040101010101" pitchFamily="2" charset="-122"/>
              </a:rPr>
              <a:t>）</a:t>
            </a:r>
          </a:p>
          <a:p>
            <a:pPr lvl="2">
              <a:lnSpc>
                <a:spcPct val="90000"/>
              </a:lnSpc>
              <a:spcBef>
                <a:spcPts val="1200"/>
              </a:spcBef>
              <a:buSzTx/>
              <a:buFont typeface="Wingdings" panose="05000000000000000000" pitchFamily="2" charset="2"/>
              <a:buChar char="Ø"/>
            </a:pPr>
            <a:r>
              <a:rPr lang="zh-CN" altLang="en-US" b="1" dirty="0">
                <a:solidFill>
                  <a:srgbClr val="002060"/>
                </a:solidFill>
                <a:ea typeface="华文新魏" panose="02010800040101010101" pitchFamily="2" charset="-122"/>
              </a:rPr>
              <a:t>详述 （</a:t>
            </a:r>
            <a:r>
              <a:rPr lang="en-US" altLang="zh-CN" b="1" dirty="0">
                <a:solidFill>
                  <a:srgbClr val="002060"/>
                </a:solidFill>
                <a:ea typeface="华文新魏" panose="02010800040101010101" pitchFamily="2" charset="-122"/>
              </a:rPr>
              <a:t>specifying</a:t>
            </a:r>
            <a:r>
              <a:rPr lang="zh-CN" altLang="en-US" b="1" dirty="0">
                <a:solidFill>
                  <a:srgbClr val="002060"/>
                </a:solidFill>
                <a:ea typeface="华文新魏" panose="02010800040101010101" pitchFamily="2" charset="-122"/>
              </a:rPr>
              <a:t>）</a:t>
            </a:r>
          </a:p>
          <a:p>
            <a:pPr lvl="2">
              <a:lnSpc>
                <a:spcPct val="90000"/>
              </a:lnSpc>
              <a:spcBef>
                <a:spcPts val="1200"/>
              </a:spcBef>
              <a:buSzTx/>
              <a:buFont typeface="Wingdings" panose="05000000000000000000" pitchFamily="2" charset="2"/>
              <a:buChar char="Ø"/>
            </a:pPr>
            <a:r>
              <a:rPr lang="zh-CN" altLang="en-US" b="1" dirty="0">
                <a:solidFill>
                  <a:srgbClr val="002060"/>
                </a:solidFill>
                <a:ea typeface="华文新魏" panose="02010800040101010101" pitchFamily="2" charset="-122"/>
              </a:rPr>
              <a:t>构造 （</a:t>
            </a:r>
            <a:r>
              <a:rPr lang="en-US" altLang="zh-CN" b="1" dirty="0">
                <a:solidFill>
                  <a:srgbClr val="002060"/>
                </a:solidFill>
                <a:ea typeface="华文新魏" panose="02010800040101010101" pitchFamily="2" charset="-122"/>
              </a:rPr>
              <a:t>constructing</a:t>
            </a:r>
            <a:r>
              <a:rPr lang="zh-CN" altLang="en-US" b="1" dirty="0">
                <a:solidFill>
                  <a:srgbClr val="002060"/>
                </a:solidFill>
                <a:ea typeface="华文新魏" panose="02010800040101010101" pitchFamily="2" charset="-122"/>
              </a:rPr>
              <a:t>）</a:t>
            </a:r>
          </a:p>
          <a:p>
            <a:pPr lvl="2">
              <a:lnSpc>
                <a:spcPct val="90000"/>
              </a:lnSpc>
              <a:spcBef>
                <a:spcPts val="1200"/>
              </a:spcBef>
              <a:buSzTx/>
              <a:buFont typeface="Wingdings" panose="05000000000000000000" pitchFamily="2" charset="2"/>
              <a:buChar char="Ø"/>
            </a:pPr>
            <a:r>
              <a:rPr lang="zh-CN" altLang="en-US" b="1" dirty="0">
                <a:solidFill>
                  <a:srgbClr val="002060"/>
                </a:solidFill>
                <a:ea typeface="华文新魏" panose="02010800040101010101" pitchFamily="2" charset="-122"/>
              </a:rPr>
              <a:t>文档化（</a:t>
            </a:r>
            <a:r>
              <a:rPr lang="en-US" altLang="zh-CN" b="1" dirty="0">
                <a:solidFill>
                  <a:srgbClr val="002060"/>
                </a:solidFill>
                <a:ea typeface="华文新魏" panose="02010800040101010101" pitchFamily="2" charset="-122"/>
              </a:rPr>
              <a:t>documenting</a:t>
            </a:r>
            <a:r>
              <a:rPr lang="zh-CN" altLang="en-US" sz="2000" b="1" dirty="0" smtClean="0">
                <a:solidFill>
                  <a:srgbClr val="002060"/>
                </a:solidFill>
                <a:ea typeface="华文新魏" panose="02010800040101010101" pitchFamily="2" charset="-122"/>
              </a:rPr>
              <a:t>）</a:t>
            </a:r>
            <a:endParaRPr lang="zh-CN" altLang="en-US" sz="2000" b="1" dirty="0">
              <a:solidFill>
                <a:srgbClr val="002060"/>
              </a:solidFill>
              <a:ea typeface="华文新魏" panose="02010800040101010101" pitchFamily="2" charset="-122"/>
            </a:endParaRPr>
          </a:p>
        </p:txBody>
      </p:sp>
      <p:graphicFrame>
        <p:nvGraphicFramePr>
          <p:cNvPr id="9" name="Object 4"/>
          <p:cNvGraphicFramePr>
            <a:graphicFrameLocks noGrp="1"/>
          </p:cNvGraphicFramePr>
          <p:nvPr>
            <p:ph sz="half" idx="4294967295"/>
            <p:extLst>
              <p:ext uri="{D42A27DB-BD31-4B8C-83A1-F6EECF244321}">
                <p14:modId xmlns:p14="http://schemas.microsoft.com/office/powerpoint/2010/main" val="1185208632"/>
              </p:ext>
            </p:extLst>
          </p:nvPr>
        </p:nvGraphicFramePr>
        <p:xfrm>
          <a:off x="5580112" y="4110477"/>
          <a:ext cx="3024336" cy="2394917"/>
        </p:xfrm>
        <a:graphic>
          <a:graphicData uri="http://schemas.openxmlformats.org/presentationml/2006/ole">
            <mc:AlternateContent xmlns:mc="http://schemas.openxmlformats.org/markup-compatibility/2006">
              <mc:Choice xmlns:v="urn:schemas-microsoft-com:vml" Requires="v">
                <p:oleObj spid="_x0000_s47223" name="位图图象" r:id="rId3" imgW="3847619" imgH="2980952" progId="Paint.Picture">
                  <p:embed/>
                </p:oleObj>
              </mc:Choice>
              <mc:Fallback>
                <p:oleObj name="位图图象" r:id="rId3" imgW="3847619" imgH="2980952" progId="Paint.Picture">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5580112" y="4110477"/>
                        <a:ext cx="3024336" cy="2394917"/>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50939" y="764704"/>
            <a:ext cx="7237486" cy="911696"/>
          </a:xfrm>
        </p:spPr>
        <p:txBody>
          <a:bodyPr/>
          <a:lstStyle/>
          <a:p>
            <a:pPr algn="ctr"/>
            <a:r>
              <a:rPr lang="en-US" altLang="zh-CN" b="1" dirty="0" smtClean="0"/>
              <a:t>UML</a:t>
            </a:r>
            <a:r>
              <a:rPr lang="zh-CN" altLang="en-US" b="1" dirty="0" smtClean="0"/>
              <a:t>定义及特点</a:t>
            </a:r>
            <a:r>
              <a:rPr lang="zh-CN" altLang="en-US" dirty="0" smtClean="0"/>
              <a:t> </a:t>
            </a:r>
            <a:endParaRPr lang="zh-CN" altLang="en-US" dirty="0"/>
          </a:p>
        </p:txBody>
      </p:sp>
      <p:sp>
        <p:nvSpPr>
          <p:cNvPr id="8" name="Rectangle 3"/>
          <p:cNvSpPr txBox="1">
            <a:spLocks noChangeArrowheads="1"/>
          </p:cNvSpPr>
          <p:nvPr/>
        </p:nvSpPr>
        <p:spPr bwMode="auto">
          <a:xfrm>
            <a:off x="611560" y="2132856"/>
            <a:ext cx="8127904" cy="345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ts val="1200"/>
              </a:spcBef>
              <a:buClr>
                <a:srgbClr val="FF0000"/>
              </a:buClr>
              <a:buSzTx/>
              <a:buFont typeface="Wingdings" panose="05000000000000000000" pitchFamily="2" charset="2"/>
              <a:buChar char="p"/>
            </a:pPr>
            <a:r>
              <a:rPr lang="en-US" altLang="zh-CN" b="1" dirty="0">
                <a:solidFill>
                  <a:srgbClr val="000000"/>
                </a:solidFill>
                <a:latin typeface="Verdana" panose="020B0604030504040204" pitchFamily="34" charset="0"/>
              </a:rPr>
              <a:t> </a:t>
            </a:r>
            <a:r>
              <a:rPr lang="en-US" altLang="zh-CN" b="1" dirty="0" smtClean="0">
                <a:solidFill>
                  <a:srgbClr val="000000"/>
                </a:solidFill>
                <a:latin typeface="Verdana" panose="020B0604030504040204" pitchFamily="34" charset="0"/>
              </a:rPr>
              <a:t>UML</a:t>
            </a:r>
            <a:r>
              <a:rPr lang="zh-CN" altLang="en-US" b="1" dirty="0" smtClean="0">
                <a:solidFill>
                  <a:srgbClr val="000000"/>
                </a:solidFill>
                <a:latin typeface="Verdana" panose="020B0604030504040204" pitchFamily="34" charset="0"/>
              </a:rPr>
              <a:t>的版本</a:t>
            </a:r>
            <a:endParaRPr lang="en-US" altLang="zh-CN" b="1" dirty="0" smtClean="0">
              <a:solidFill>
                <a:srgbClr val="000000"/>
              </a:solidFill>
              <a:latin typeface="Verdana" panose="020B0604030504040204" pitchFamily="34" charset="0"/>
            </a:endParaRPr>
          </a:p>
          <a:p>
            <a:pPr lvl="1">
              <a:spcBef>
                <a:spcPts val="1200"/>
              </a:spcBef>
              <a:buSzTx/>
              <a:buFont typeface="Wingdings" panose="05000000000000000000" pitchFamily="2" charset="2"/>
              <a:buChar char="Ø"/>
            </a:pPr>
            <a:r>
              <a:rPr lang="en-US" altLang="zh-CN" sz="2600" b="1" dirty="0" smtClean="0">
                <a:solidFill>
                  <a:srgbClr val="002060"/>
                </a:solidFill>
                <a:ea typeface="华文新魏" panose="02010800040101010101" pitchFamily="2" charset="-122"/>
              </a:rPr>
              <a:t>1997</a:t>
            </a:r>
            <a:r>
              <a:rPr lang="zh-CN" altLang="en-US" sz="2600" b="1" dirty="0">
                <a:solidFill>
                  <a:srgbClr val="002060"/>
                </a:solidFill>
                <a:ea typeface="华文新魏" panose="02010800040101010101" pitchFamily="2" charset="-122"/>
              </a:rPr>
              <a:t>年，对象管理组织（</a:t>
            </a:r>
            <a:r>
              <a:rPr lang="en-US" altLang="zh-CN" sz="2600" b="1" dirty="0">
                <a:solidFill>
                  <a:srgbClr val="002060"/>
                </a:solidFill>
                <a:ea typeface="华文新魏" panose="02010800040101010101" pitchFamily="2" charset="-122"/>
              </a:rPr>
              <a:t>OMG</a:t>
            </a:r>
            <a:r>
              <a:rPr lang="zh-CN" altLang="en-US" sz="2600" b="1" dirty="0">
                <a:solidFill>
                  <a:srgbClr val="002060"/>
                </a:solidFill>
                <a:ea typeface="华文新魏" panose="02010800040101010101" pitchFamily="2" charset="-122"/>
              </a:rPr>
              <a:t>）采纳</a:t>
            </a:r>
            <a:r>
              <a:rPr lang="en-US" altLang="zh-CN" sz="2600" b="1" dirty="0">
                <a:solidFill>
                  <a:srgbClr val="002060"/>
                </a:solidFill>
                <a:ea typeface="华文新魏" panose="02010800040101010101" pitchFamily="2" charset="-122"/>
              </a:rPr>
              <a:t>UML</a:t>
            </a:r>
            <a:r>
              <a:rPr lang="zh-CN" altLang="en-US" sz="2600" b="1" dirty="0">
                <a:solidFill>
                  <a:srgbClr val="002060"/>
                </a:solidFill>
                <a:ea typeface="华文新魏" panose="02010800040101010101" pitchFamily="2" charset="-122"/>
              </a:rPr>
              <a:t>为其标准建模语言，</a:t>
            </a:r>
            <a:r>
              <a:rPr lang="en-US" altLang="zh-CN" sz="2600" b="1" dirty="0">
                <a:solidFill>
                  <a:srgbClr val="002060"/>
                </a:solidFill>
                <a:ea typeface="华文新魏" panose="02010800040101010101" pitchFamily="2" charset="-122"/>
              </a:rPr>
              <a:t>UML 1.1</a:t>
            </a:r>
            <a:r>
              <a:rPr lang="zh-CN" altLang="en-US" sz="2600" b="1" dirty="0">
                <a:solidFill>
                  <a:srgbClr val="002060"/>
                </a:solidFill>
                <a:ea typeface="华文新魏" panose="02010800040101010101" pitchFamily="2" charset="-122"/>
              </a:rPr>
              <a:t>正式成为业界</a:t>
            </a:r>
            <a:r>
              <a:rPr lang="zh-CN" altLang="en-US" sz="2600" b="1" dirty="0" smtClean="0">
                <a:solidFill>
                  <a:srgbClr val="002060"/>
                </a:solidFill>
                <a:ea typeface="华文新魏" panose="02010800040101010101" pitchFamily="2" charset="-122"/>
              </a:rPr>
              <a:t>标准。</a:t>
            </a:r>
            <a:endParaRPr lang="zh-CN" altLang="en-US" sz="2600" b="1" dirty="0">
              <a:solidFill>
                <a:srgbClr val="002060"/>
              </a:solidFill>
              <a:ea typeface="华文新魏" panose="02010800040101010101" pitchFamily="2" charset="-122"/>
            </a:endParaRPr>
          </a:p>
          <a:p>
            <a:pPr lvl="1">
              <a:spcBef>
                <a:spcPts val="1200"/>
              </a:spcBef>
              <a:buSzTx/>
              <a:buFont typeface="Wingdings" panose="05000000000000000000" pitchFamily="2" charset="2"/>
              <a:buChar char="Ø"/>
            </a:pPr>
            <a:r>
              <a:rPr lang="en-US" altLang="zh-CN" sz="2600" b="1" dirty="0">
                <a:solidFill>
                  <a:srgbClr val="002060"/>
                </a:solidFill>
                <a:ea typeface="华文新魏" panose="02010800040101010101" pitchFamily="2" charset="-122"/>
              </a:rPr>
              <a:t>UML</a:t>
            </a:r>
            <a:r>
              <a:rPr lang="zh-CN" altLang="en-US" sz="2600" b="1" dirty="0">
                <a:solidFill>
                  <a:srgbClr val="002060"/>
                </a:solidFill>
                <a:ea typeface="华文新魏" panose="02010800040101010101" pitchFamily="2" charset="-122"/>
              </a:rPr>
              <a:t>经历了</a:t>
            </a:r>
            <a:r>
              <a:rPr lang="en-US" altLang="zh-CN" sz="2600" b="1" dirty="0">
                <a:solidFill>
                  <a:srgbClr val="002060"/>
                </a:solidFill>
                <a:ea typeface="华文新魏" panose="02010800040101010101" pitchFamily="2" charset="-122"/>
              </a:rPr>
              <a:t>1.2</a:t>
            </a:r>
            <a:r>
              <a:rPr lang="zh-CN" altLang="en-US" sz="2600" b="1" dirty="0">
                <a:solidFill>
                  <a:srgbClr val="002060"/>
                </a:solidFill>
                <a:ea typeface="华文新魏" panose="02010800040101010101" pitchFamily="2" charset="-122"/>
              </a:rPr>
              <a:t>，</a:t>
            </a:r>
            <a:r>
              <a:rPr lang="en-US" altLang="zh-CN" sz="2600" b="1" dirty="0">
                <a:solidFill>
                  <a:srgbClr val="002060"/>
                </a:solidFill>
                <a:ea typeface="华文新魏" panose="02010800040101010101" pitchFamily="2" charset="-122"/>
              </a:rPr>
              <a:t>1.3</a:t>
            </a:r>
            <a:r>
              <a:rPr lang="zh-CN" altLang="en-US" sz="2600" b="1" dirty="0">
                <a:solidFill>
                  <a:srgbClr val="002060"/>
                </a:solidFill>
                <a:ea typeface="华文新魏" panose="02010800040101010101" pitchFamily="2" charset="-122"/>
              </a:rPr>
              <a:t>，</a:t>
            </a:r>
            <a:r>
              <a:rPr lang="en-US" altLang="zh-CN" sz="2600" b="1" dirty="0" smtClean="0">
                <a:solidFill>
                  <a:srgbClr val="002060"/>
                </a:solidFill>
                <a:ea typeface="华文新魏" panose="02010800040101010101" pitchFamily="2" charset="-122"/>
              </a:rPr>
              <a:t>1.4</a:t>
            </a:r>
            <a:r>
              <a:rPr lang="zh-CN" altLang="en-US" sz="2600" b="1" dirty="0" smtClean="0">
                <a:solidFill>
                  <a:srgbClr val="002060"/>
                </a:solidFill>
                <a:ea typeface="华文新魏" panose="02010800040101010101" pitchFamily="2" charset="-122"/>
              </a:rPr>
              <a:t>以及</a:t>
            </a:r>
            <a:r>
              <a:rPr lang="en-US" altLang="zh-CN" sz="2600" b="1" dirty="0" smtClean="0">
                <a:solidFill>
                  <a:srgbClr val="002060"/>
                </a:solidFill>
                <a:ea typeface="华文新魏" panose="02010800040101010101" pitchFamily="2" charset="-122"/>
              </a:rPr>
              <a:t>2.0</a:t>
            </a:r>
            <a:r>
              <a:rPr lang="zh-CN" altLang="en-US" sz="2600" b="1" dirty="0" smtClean="0">
                <a:solidFill>
                  <a:srgbClr val="002060"/>
                </a:solidFill>
                <a:ea typeface="华文新魏" panose="02010800040101010101" pitchFamily="2" charset="-122"/>
              </a:rPr>
              <a:t>的版本。</a:t>
            </a:r>
            <a:endParaRPr lang="zh-CN" altLang="en-US" sz="2600" b="1" dirty="0">
              <a:solidFill>
                <a:srgbClr val="002060"/>
              </a:solidFill>
              <a:ea typeface="华文新魏" panose="02010800040101010101" pitchFamily="2" charset="-122"/>
            </a:endParaRPr>
          </a:p>
          <a:p>
            <a:pPr lvl="1">
              <a:spcBef>
                <a:spcPts val="1200"/>
              </a:spcBef>
              <a:buSzTx/>
              <a:buFont typeface="Wingdings" panose="05000000000000000000" pitchFamily="2" charset="2"/>
              <a:buChar char="Ø"/>
            </a:pPr>
            <a:r>
              <a:rPr lang="zh-CN" altLang="en-US" sz="2600" b="1" dirty="0">
                <a:solidFill>
                  <a:srgbClr val="002060"/>
                </a:solidFill>
                <a:ea typeface="华文新魏" panose="02010800040101010101" pitchFamily="2" charset="-122"/>
              </a:rPr>
              <a:t>目前最新版本</a:t>
            </a:r>
            <a:r>
              <a:rPr lang="en-US" altLang="zh-CN" sz="2600" b="1" dirty="0" smtClean="0">
                <a:solidFill>
                  <a:srgbClr val="002060"/>
                </a:solidFill>
                <a:ea typeface="华文新魏" panose="02010800040101010101" pitchFamily="2" charset="-122"/>
              </a:rPr>
              <a:t>2.5</a:t>
            </a:r>
            <a:r>
              <a:rPr lang="zh-CN" altLang="en-US" sz="2600" b="1" dirty="0" smtClean="0">
                <a:solidFill>
                  <a:srgbClr val="002060"/>
                </a:solidFill>
                <a:ea typeface="华文新魏" panose="02010800040101010101" pitchFamily="2" charset="-122"/>
              </a:rPr>
              <a:t>（</a:t>
            </a:r>
            <a:r>
              <a:rPr lang="en-US" altLang="zh-CN" sz="2600" b="1" dirty="0" smtClean="0">
                <a:solidFill>
                  <a:srgbClr val="002060"/>
                </a:solidFill>
                <a:ea typeface="华文新魏" panose="02010800040101010101" pitchFamily="2" charset="-122"/>
              </a:rPr>
              <a:t>2017</a:t>
            </a:r>
            <a:r>
              <a:rPr lang="zh-CN" altLang="en-US" sz="2600" b="1" dirty="0" smtClean="0">
                <a:solidFill>
                  <a:srgbClr val="002060"/>
                </a:solidFill>
                <a:ea typeface="华文新魏" panose="02010800040101010101" pitchFamily="2" charset="-122"/>
              </a:rPr>
              <a:t>年，标准演化</a:t>
            </a:r>
            <a:r>
              <a:rPr lang="zh-CN" altLang="en-US" sz="2600" b="1" dirty="0">
                <a:solidFill>
                  <a:srgbClr val="002060"/>
                </a:solidFill>
                <a:ea typeface="华文新魏" panose="02010800040101010101" pitchFamily="2" charset="-122"/>
              </a:rPr>
              <a:t>了</a:t>
            </a:r>
            <a:r>
              <a:rPr lang="en-US" altLang="zh-CN" sz="2600" b="1" dirty="0" smtClean="0">
                <a:solidFill>
                  <a:srgbClr val="002060"/>
                </a:solidFill>
                <a:ea typeface="华文新魏" panose="02010800040101010101" pitchFamily="2" charset="-122"/>
              </a:rPr>
              <a:t>20</a:t>
            </a:r>
            <a:r>
              <a:rPr lang="zh-CN" altLang="en-US" sz="2600" b="1" dirty="0" smtClean="0">
                <a:solidFill>
                  <a:srgbClr val="002060"/>
                </a:solidFill>
                <a:ea typeface="华文新魏" panose="02010800040101010101" pitchFamily="2" charset="-122"/>
              </a:rPr>
              <a:t>年）。</a:t>
            </a:r>
            <a:endParaRPr lang="en-US" altLang="zh-CN" sz="2600" b="1" dirty="0">
              <a:solidFill>
                <a:srgbClr val="002060"/>
              </a:solidFill>
              <a:ea typeface="华文新魏" panose="02010800040101010101" pitchFamily="2" charset="-122"/>
            </a:endParaRPr>
          </a:p>
        </p:txBody>
      </p:sp>
    </p:spTree>
    <p:extLst>
      <p:ext uri="{BB962C8B-B14F-4D97-AF65-F5344CB8AC3E}">
        <p14:creationId xmlns:p14="http://schemas.microsoft.com/office/powerpoint/2010/main" val="40548768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50939" y="764704"/>
            <a:ext cx="7237486" cy="911696"/>
          </a:xfrm>
        </p:spPr>
        <p:txBody>
          <a:bodyPr/>
          <a:lstStyle/>
          <a:p>
            <a:pPr algn="ctr"/>
            <a:r>
              <a:rPr lang="en-US" altLang="zh-CN" b="1" dirty="0" smtClean="0"/>
              <a:t>UML</a:t>
            </a:r>
            <a:r>
              <a:rPr lang="zh-CN" altLang="en-US" b="1" dirty="0" smtClean="0"/>
              <a:t>定义及特点</a:t>
            </a:r>
            <a:r>
              <a:rPr lang="zh-CN" altLang="en-US" dirty="0" smtClean="0"/>
              <a:t> </a:t>
            </a:r>
            <a:endParaRPr lang="zh-CN" altLang="en-US" dirty="0"/>
          </a:p>
        </p:txBody>
      </p:sp>
      <p:sp>
        <p:nvSpPr>
          <p:cNvPr id="8" name="Rectangle 3"/>
          <p:cNvSpPr txBox="1">
            <a:spLocks noChangeArrowheads="1"/>
          </p:cNvSpPr>
          <p:nvPr/>
        </p:nvSpPr>
        <p:spPr bwMode="auto">
          <a:xfrm>
            <a:off x="755576" y="2276872"/>
            <a:ext cx="7777546"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ts val="600"/>
              </a:spcBef>
              <a:buClr>
                <a:srgbClr val="FF0000"/>
              </a:buClr>
              <a:buSzTx/>
              <a:buFont typeface="Wingdings" panose="05000000000000000000" pitchFamily="2" charset="2"/>
              <a:buChar char="p"/>
            </a:pPr>
            <a:r>
              <a:rPr lang="en-US" altLang="zh-CN" b="1" dirty="0">
                <a:solidFill>
                  <a:srgbClr val="000000"/>
                </a:solidFill>
                <a:latin typeface="Verdana" panose="020B0604030504040204" pitchFamily="34" charset="0"/>
              </a:rPr>
              <a:t> </a:t>
            </a:r>
            <a:r>
              <a:rPr lang="en-US" altLang="zh-CN" b="1" dirty="0" smtClean="0">
                <a:solidFill>
                  <a:srgbClr val="000000"/>
                </a:solidFill>
                <a:latin typeface="Verdana" panose="020B0604030504040204" pitchFamily="34" charset="0"/>
              </a:rPr>
              <a:t>UML</a:t>
            </a:r>
            <a:r>
              <a:rPr lang="zh-CN" altLang="en-US" b="1" dirty="0" smtClean="0">
                <a:solidFill>
                  <a:srgbClr val="000000"/>
                </a:solidFill>
                <a:latin typeface="Verdana" panose="020B0604030504040204" pitchFamily="34" charset="0"/>
              </a:rPr>
              <a:t>的特点</a:t>
            </a:r>
            <a:endParaRPr lang="en-US" altLang="zh-CN" b="1" dirty="0" smtClean="0">
              <a:solidFill>
                <a:srgbClr val="000000"/>
              </a:solidFill>
              <a:latin typeface="Verdana" panose="020B0604030504040204" pitchFamily="34" charset="0"/>
            </a:endParaRPr>
          </a:p>
          <a:p>
            <a:pPr lvl="1">
              <a:spcBef>
                <a:spcPts val="600"/>
              </a:spcBef>
              <a:buSzTx/>
              <a:buFont typeface="Wingdings" panose="05000000000000000000" pitchFamily="2" charset="2"/>
              <a:buChar char="Ø"/>
            </a:pPr>
            <a:r>
              <a:rPr lang="zh-CN" altLang="en-US" sz="2600" b="1" dirty="0" smtClean="0">
                <a:solidFill>
                  <a:srgbClr val="002060"/>
                </a:solidFill>
                <a:ea typeface="华文新魏" panose="02010800040101010101" pitchFamily="2" charset="-122"/>
              </a:rPr>
              <a:t>统一</a:t>
            </a:r>
            <a:r>
              <a:rPr lang="zh-CN" altLang="en-US" sz="2600" b="1" dirty="0">
                <a:solidFill>
                  <a:srgbClr val="002060"/>
                </a:solidFill>
                <a:ea typeface="华文新魏" panose="02010800040101010101" pitchFamily="2" charset="-122"/>
              </a:rPr>
              <a:t>标准：已成为</a:t>
            </a:r>
            <a:r>
              <a:rPr lang="zh-CN" altLang="en-US" sz="2600" b="1" dirty="0" smtClean="0">
                <a:solidFill>
                  <a:srgbClr val="002060"/>
                </a:solidFill>
                <a:ea typeface="华文新魏" panose="02010800040101010101" pitchFamily="2" charset="-122"/>
              </a:rPr>
              <a:t>面向对象标准化</a:t>
            </a:r>
            <a:r>
              <a:rPr lang="zh-CN" altLang="en-US" sz="2600" b="1" dirty="0">
                <a:solidFill>
                  <a:srgbClr val="002060"/>
                </a:solidFill>
                <a:ea typeface="华文新魏" panose="02010800040101010101" pitchFamily="2" charset="-122"/>
              </a:rPr>
              <a:t>的</a:t>
            </a:r>
            <a:r>
              <a:rPr lang="zh-CN" altLang="en-US" sz="2600" b="1" dirty="0" smtClean="0">
                <a:solidFill>
                  <a:srgbClr val="002060"/>
                </a:solidFill>
                <a:ea typeface="华文新魏" panose="02010800040101010101" pitchFamily="2" charset="-122"/>
              </a:rPr>
              <a:t>统一建模</a:t>
            </a:r>
            <a:r>
              <a:rPr lang="zh-CN" altLang="en-US" sz="2600" b="1" dirty="0">
                <a:solidFill>
                  <a:srgbClr val="002060"/>
                </a:solidFill>
                <a:ea typeface="华文新魏" panose="02010800040101010101" pitchFamily="2" charset="-122"/>
              </a:rPr>
              <a:t>语言</a:t>
            </a:r>
            <a:r>
              <a:rPr lang="zh-CN" altLang="en-US" sz="2600" b="1" dirty="0" smtClean="0">
                <a:solidFill>
                  <a:srgbClr val="002060"/>
                </a:solidFill>
                <a:ea typeface="华文新魏" panose="02010800040101010101" pitchFamily="2" charset="-122"/>
              </a:rPr>
              <a:t>。</a:t>
            </a:r>
            <a:endParaRPr lang="zh-CN" altLang="en-US" sz="2600" b="1" dirty="0">
              <a:solidFill>
                <a:srgbClr val="002060"/>
              </a:solidFill>
              <a:ea typeface="华文新魏" panose="02010800040101010101" pitchFamily="2" charset="-122"/>
            </a:endParaRPr>
          </a:p>
          <a:p>
            <a:pPr lvl="1">
              <a:spcBef>
                <a:spcPts val="600"/>
              </a:spcBef>
              <a:buSzTx/>
              <a:buFont typeface="Wingdings" panose="05000000000000000000" pitchFamily="2" charset="2"/>
              <a:buChar char="Ø"/>
            </a:pPr>
            <a:r>
              <a:rPr lang="zh-CN" altLang="en-US" sz="2600" b="1" dirty="0">
                <a:solidFill>
                  <a:srgbClr val="002060"/>
                </a:solidFill>
                <a:ea typeface="华文新魏" panose="02010800040101010101" pitchFamily="2" charset="-122"/>
              </a:rPr>
              <a:t>可视化、表示能力强大</a:t>
            </a:r>
          </a:p>
          <a:p>
            <a:pPr lvl="1">
              <a:spcBef>
                <a:spcPts val="600"/>
              </a:spcBef>
              <a:buSzTx/>
              <a:buFont typeface="Wingdings" panose="05000000000000000000" pitchFamily="2" charset="2"/>
              <a:buChar char="Ø"/>
            </a:pPr>
            <a:r>
              <a:rPr lang="zh-CN" altLang="en-US" sz="2600" b="1" dirty="0">
                <a:solidFill>
                  <a:srgbClr val="002060"/>
                </a:solidFill>
                <a:ea typeface="华文新魏" panose="02010800040101010101" pitchFamily="2" charset="-122"/>
              </a:rPr>
              <a:t>独立于过程</a:t>
            </a:r>
          </a:p>
          <a:p>
            <a:pPr lvl="1">
              <a:spcBef>
                <a:spcPts val="600"/>
              </a:spcBef>
              <a:buSzTx/>
              <a:buFont typeface="Wingdings" panose="05000000000000000000" pitchFamily="2" charset="2"/>
              <a:buChar char="Ø"/>
            </a:pPr>
            <a:r>
              <a:rPr lang="zh-CN" altLang="en-US" sz="2600" b="1" dirty="0">
                <a:solidFill>
                  <a:srgbClr val="002060"/>
                </a:solidFill>
                <a:ea typeface="华文新魏" panose="02010800040101010101" pitchFamily="2" charset="-122"/>
              </a:rPr>
              <a:t>概念明确，建模表示法简洁，图形结构清晰，容易掌握使用。</a:t>
            </a:r>
          </a:p>
          <a:p>
            <a:pPr lvl="1">
              <a:lnSpc>
                <a:spcPct val="90000"/>
              </a:lnSpc>
              <a:spcBef>
                <a:spcPts val="1200"/>
              </a:spcBef>
              <a:buSzTx/>
              <a:buFont typeface="Wingdings" panose="05000000000000000000" pitchFamily="2" charset="2"/>
              <a:buChar char="Ø"/>
            </a:pPr>
            <a:endParaRPr lang="zh-CN" altLang="en-US" sz="2600" b="1" dirty="0">
              <a:solidFill>
                <a:srgbClr val="002060"/>
              </a:solidFill>
              <a:ea typeface="华文新魏" panose="02010800040101010101" pitchFamily="2" charset="-122"/>
            </a:endParaRPr>
          </a:p>
        </p:txBody>
      </p:sp>
    </p:spTree>
    <p:extLst>
      <p:ext uri="{BB962C8B-B14F-4D97-AF65-F5344CB8AC3E}">
        <p14:creationId xmlns:p14="http://schemas.microsoft.com/office/powerpoint/2010/main" val="40354749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50939" y="764704"/>
            <a:ext cx="7237486" cy="911696"/>
          </a:xfrm>
        </p:spPr>
        <p:txBody>
          <a:bodyPr/>
          <a:lstStyle/>
          <a:p>
            <a:pPr algn="ctr"/>
            <a:r>
              <a:rPr lang="en-US" altLang="zh-CN" b="1" dirty="0" smtClean="0"/>
              <a:t>UML</a:t>
            </a:r>
            <a:r>
              <a:rPr lang="zh-CN" altLang="en-US" b="1" dirty="0" smtClean="0"/>
              <a:t>建模机制</a:t>
            </a:r>
            <a:endParaRPr lang="zh-CN" altLang="en-US" dirty="0"/>
          </a:p>
        </p:txBody>
      </p:sp>
      <p:sp>
        <p:nvSpPr>
          <p:cNvPr id="8" name="Rectangle 3"/>
          <p:cNvSpPr txBox="1">
            <a:spLocks noChangeArrowheads="1"/>
          </p:cNvSpPr>
          <p:nvPr/>
        </p:nvSpPr>
        <p:spPr bwMode="auto">
          <a:xfrm>
            <a:off x="684892" y="2204864"/>
            <a:ext cx="7777546"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b="1" dirty="0" smtClean="0">
                <a:solidFill>
                  <a:srgbClr val="000000"/>
                </a:solidFill>
                <a:latin typeface="Verdana" panose="020B0604030504040204" pitchFamily="34" charset="0"/>
              </a:rPr>
              <a:t>UML 2.0 </a:t>
            </a:r>
            <a:r>
              <a:rPr lang="zh-CN" altLang="en-US" b="1" dirty="0" smtClean="0">
                <a:solidFill>
                  <a:srgbClr val="000000"/>
                </a:solidFill>
                <a:latin typeface="Verdana" panose="020B0604030504040204" pitchFamily="34" charset="0"/>
              </a:rPr>
              <a:t>建模机制</a:t>
            </a:r>
            <a:r>
              <a:rPr lang="en-US" altLang="zh-CN" b="1" dirty="0" smtClean="0">
                <a:solidFill>
                  <a:srgbClr val="000000"/>
                </a:solidFill>
                <a:latin typeface="Verdana" panose="020B0604030504040204" pitchFamily="34" charset="0"/>
              </a:rPr>
              <a:t> </a:t>
            </a:r>
          </a:p>
          <a:p>
            <a:pPr lvl="1">
              <a:spcBef>
                <a:spcPts val="1200"/>
              </a:spcBef>
              <a:buSzTx/>
              <a:buFont typeface="Wingdings" panose="05000000000000000000" pitchFamily="2" charset="2"/>
              <a:buChar char="Ø"/>
            </a:pPr>
            <a:r>
              <a:rPr lang="en-US" altLang="zh-CN" sz="2600" b="1" dirty="0">
                <a:solidFill>
                  <a:srgbClr val="002060"/>
                </a:solidFill>
                <a:ea typeface="华文新魏" panose="02010800040101010101" pitchFamily="2" charset="-122"/>
              </a:rPr>
              <a:t>13</a:t>
            </a:r>
            <a:r>
              <a:rPr lang="zh-CN" altLang="en-US" sz="2600" b="1" dirty="0" smtClean="0">
                <a:solidFill>
                  <a:srgbClr val="002060"/>
                </a:solidFill>
                <a:ea typeface="华文新魏" panose="02010800040101010101" pitchFamily="2" charset="-122"/>
              </a:rPr>
              <a:t>种图</a:t>
            </a:r>
            <a:r>
              <a:rPr lang="zh-CN" altLang="en-US" sz="2600" b="1" dirty="0">
                <a:solidFill>
                  <a:srgbClr val="002060"/>
                </a:solidFill>
                <a:ea typeface="华文新魏" panose="02010800040101010101" pitchFamily="2" charset="-122"/>
              </a:rPr>
              <a:t>模型，分为</a:t>
            </a:r>
            <a:r>
              <a:rPr lang="zh-CN" altLang="en-US" sz="2600" b="1" dirty="0" smtClean="0">
                <a:solidFill>
                  <a:srgbClr val="002060"/>
                </a:solidFill>
                <a:ea typeface="华文新魏" panose="02010800040101010101" pitchFamily="2" charset="-122"/>
              </a:rPr>
              <a:t>结构图</a:t>
            </a:r>
            <a:r>
              <a:rPr lang="zh-CN" altLang="en-US" sz="2600" b="1" dirty="0">
                <a:solidFill>
                  <a:srgbClr val="002060"/>
                </a:solidFill>
                <a:ea typeface="华文新魏" panose="02010800040101010101" pitchFamily="2" charset="-122"/>
              </a:rPr>
              <a:t>和</a:t>
            </a:r>
            <a:r>
              <a:rPr lang="zh-CN" altLang="en-US" sz="2600" b="1" dirty="0" smtClean="0">
                <a:solidFill>
                  <a:srgbClr val="002060"/>
                </a:solidFill>
                <a:ea typeface="华文新魏" panose="02010800040101010101" pitchFamily="2" charset="-122"/>
              </a:rPr>
              <a:t>行为图</a:t>
            </a:r>
            <a:endParaRPr lang="zh-CN" altLang="en-US" sz="2600" b="1" dirty="0">
              <a:solidFill>
                <a:srgbClr val="002060"/>
              </a:solidFill>
              <a:ea typeface="华文新魏" panose="02010800040101010101" pitchFamily="2" charset="-122"/>
            </a:endParaRPr>
          </a:p>
          <a:p>
            <a:pPr lvl="1">
              <a:spcBef>
                <a:spcPts val="1200"/>
              </a:spcBef>
              <a:buSzTx/>
              <a:buFont typeface="Wingdings" panose="05000000000000000000" pitchFamily="2" charset="2"/>
              <a:buChar char="Ø"/>
            </a:pPr>
            <a:r>
              <a:rPr lang="zh-CN" altLang="en-US" sz="2600" b="1" dirty="0" smtClean="0">
                <a:solidFill>
                  <a:srgbClr val="002060"/>
                </a:solidFill>
                <a:ea typeface="华文新魏" panose="02010800040101010101" pitchFamily="2" charset="-122"/>
              </a:rPr>
              <a:t>结构图：显示系统及其部件在不同抽象和实现级别上的静态结构以及它们如何相互关联</a:t>
            </a:r>
            <a:endParaRPr lang="en-US" altLang="zh-CN" sz="2600" b="1" dirty="0" smtClean="0">
              <a:solidFill>
                <a:srgbClr val="002060"/>
              </a:solidFill>
              <a:ea typeface="华文新魏" panose="02010800040101010101" pitchFamily="2" charset="-122"/>
            </a:endParaRPr>
          </a:p>
          <a:p>
            <a:pPr lvl="1">
              <a:spcBef>
                <a:spcPts val="1200"/>
              </a:spcBef>
              <a:buSzTx/>
              <a:buFont typeface="Wingdings" panose="05000000000000000000" pitchFamily="2" charset="2"/>
              <a:buChar char="Ø"/>
            </a:pPr>
            <a:r>
              <a:rPr lang="zh-CN" altLang="en-US" sz="2600" b="1" dirty="0" smtClean="0">
                <a:solidFill>
                  <a:srgbClr val="002060"/>
                </a:solidFill>
                <a:ea typeface="华文新魏" panose="02010800040101010101" pitchFamily="2" charset="-122"/>
              </a:rPr>
              <a:t>行为图：显示系统中对象的动态行为，可以将其描述为系统随时间的一系列更改</a:t>
            </a:r>
            <a:endParaRPr lang="zh-CN" altLang="en-US" sz="2200" b="1" dirty="0">
              <a:solidFill>
                <a:srgbClr val="002060"/>
              </a:solidFill>
              <a:ea typeface="华文新魏" panose="02010800040101010101" pitchFamily="2" charset="-122"/>
            </a:endParaRPr>
          </a:p>
        </p:txBody>
      </p:sp>
    </p:spTree>
    <p:extLst>
      <p:ext uri="{BB962C8B-B14F-4D97-AF65-F5344CB8AC3E}">
        <p14:creationId xmlns:p14="http://schemas.microsoft.com/office/powerpoint/2010/main" val="3325418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4633</TotalTime>
  <Words>1890</Words>
  <Application>Microsoft Office PowerPoint</Application>
  <PresentationFormat>全屏显示(4:3)</PresentationFormat>
  <Paragraphs>176</Paragraphs>
  <Slides>30</Slides>
  <Notes>13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43" baseType="lpstr">
      <vt:lpstr>黑体</vt:lpstr>
      <vt:lpstr>华文新魏</vt:lpstr>
      <vt:lpstr>宋体</vt:lpstr>
      <vt:lpstr>Arial</vt:lpstr>
      <vt:lpstr>Book Antiqua</vt:lpstr>
      <vt:lpstr>Calibri</vt:lpstr>
      <vt:lpstr>Tahoma</vt:lpstr>
      <vt:lpstr>Times New Roman</vt:lpstr>
      <vt:lpstr>Verdana</vt:lpstr>
      <vt:lpstr>Wingdings</vt:lpstr>
      <vt:lpstr>Blends</vt:lpstr>
      <vt:lpstr>Visio</vt:lpstr>
      <vt:lpstr>位图图象</vt:lpstr>
      <vt:lpstr>统一建模语言UML</vt:lpstr>
      <vt:lpstr>主要内容</vt:lpstr>
      <vt:lpstr>软件建模</vt:lpstr>
      <vt:lpstr>软件建模</vt:lpstr>
      <vt:lpstr>软件建模 </vt:lpstr>
      <vt:lpstr>UML定义及特点 </vt:lpstr>
      <vt:lpstr>UML定义及特点 </vt:lpstr>
      <vt:lpstr>UML定义及特点 </vt:lpstr>
      <vt:lpstr>UML建模机制</vt:lpstr>
      <vt:lpstr>PowerPoint 演示文稿</vt:lpstr>
      <vt:lpstr>UML主要的图</vt:lpstr>
      <vt:lpstr>UML主要的图</vt:lpstr>
      <vt:lpstr>UML主要的图</vt:lpstr>
      <vt:lpstr>UML主要的图</vt:lpstr>
      <vt:lpstr>UML主要的图</vt:lpstr>
      <vt:lpstr>UML主要的图</vt:lpstr>
      <vt:lpstr>UML主要的图</vt:lpstr>
      <vt:lpstr>UML主要的图</vt:lpstr>
      <vt:lpstr>UML主要的图</vt:lpstr>
      <vt:lpstr>UML主要的图</vt:lpstr>
      <vt:lpstr>UML主要的图</vt:lpstr>
      <vt:lpstr>PowerPoint 演示文稿</vt:lpstr>
      <vt:lpstr>UML主要的图</vt:lpstr>
      <vt:lpstr>客户从ATM系统中取款的顺序图与协作图</vt:lpstr>
      <vt:lpstr>UML主要的图</vt:lpstr>
      <vt:lpstr>ATM系统中的状态图</vt:lpstr>
      <vt:lpstr>ATM系统中的客户插卡的活动图</vt:lpstr>
      <vt:lpstr>UML主要的图</vt:lpstr>
      <vt:lpstr>ATM系统的构件图和部署图</vt:lpstr>
      <vt:lpstr>UML图的主要应用场合</vt:lpstr>
    </vt:vector>
  </TitlesOfParts>
  <Company>www.in9.cn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UML概述</dc:title>
  <dc:creator>999宝藏网</dc:creator>
  <cp:lastModifiedBy>Windows 用户</cp:lastModifiedBy>
  <cp:revision>172</cp:revision>
  <dcterms:created xsi:type="dcterms:W3CDTF">2010-04-13T12:16:22Z</dcterms:created>
  <dcterms:modified xsi:type="dcterms:W3CDTF">2020-02-17T07:40:03Z</dcterms:modified>
</cp:coreProperties>
</file>