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57" r:id="rId5"/>
    <p:sldId id="260" r:id="rId6"/>
    <p:sldId id="261" r:id="rId7"/>
    <p:sldId id="262" r:id="rId8"/>
    <p:sldId id="263" r:id="rId9"/>
    <p:sldId id="264" r:id="rId10"/>
    <p:sldId id="265" r:id="rId11"/>
    <p:sldId id="268" r:id="rId12"/>
    <p:sldId id="272"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5" r:id="rId29"/>
    <p:sldId id="287" r:id="rId30"/>
    <p:sldId id="288" r:id="rId31"/>
    <p:sldId id="293" r:id="rId32"/>
    <p:sldId id="295" r:id="rId33"/>
    <p:sldId id="294" r:id="rId34"/>
    <p:sldId id="297" r:id="rId35"/>
    <p:sldId id="296" r:id="rId36"/>
    <p:sldId id="299" r:id="rId37"/>
    <p:sldId id="300" r:id="rId38"/>
    <p:sldId id="305" r:id="rId39"/>
    <p:sldId id="301" r:id="rId40"/>
    <p:sldId id="302" r:id="rId41"/>
    <p:sldId id="306" r:id="rId42"/>
    <p:sldId id="304" r:id="rId43"/>
    <p:sldId id="291" r:id="rId44"/>
    <p:sldId id="292" r:id="rId45"/>
    <p:sldId id="290" r:id="rId46"/>
    <p:sldId id="26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480F8-0BF3-4396-DA33-EF6A7A622566}"/>
              </a:ext>
            </a:extLst>
          </p:cNvPr>
          <p:cNvSpPr>
            <a:spLocks noGrp="1"/>
          </p:cNvSpPr>
          <p:nvPr>
            <p:ph type="ctrTitle"/>
          </p:nvPr>
        </p:nvSpPr>
        <p:spPr/>
        <p:txBody>
          <a:bodyPr/>
          <a:lstStyle/>
          <a:p>
            <a:r>
              <a:rPr lang="zh-CN" altLang="en-US" dirty="0"/>
              <a:t>新能源多时空尺度</a:t>
            </a:r>
            <a:br>
              <a:rPr lang="en-US" altLang="zh-CN" dirty="0"/>
            </a:br>
            <a:r>
              <a:rPr lang="zh-CN" altLang="en-US" dirty="0"/>
              <a:t>出力预测</a:t>
            </a:r>
          </a:p>
        </p:txBody>
      </p:sp>
      <p:sp>
        <p:nvSpPr>
          <p:cNvPr id="3" name="副标题 2">
            <a:extLst>
              <a:ext uri="{FF2B5EF4-FFF2-40B4-BE49-F238E27FC236}">
                <a16:creationId xmlns:a16="http://schemas.microsoft.com/office/drawing/2014/main" id="{2511063C-686D-45EC-F9AD-1FF63A15C93A}"/>
              </a:ext>
            </a:extLst>
          </p:cNvPr>
          <p:cNvSpPr>
            <a:spLocks noGrp="1"/>
          </p:cNvSpPr>
          <p:nvPr>
            <p:ph type="subTitle" idx="1"/>
          </p:nvPr>
        </p:nvSpPr>
        <p:spPr/>
        <p:txBody>
          <a:bodyPr/>
          <a:lstStyle/>
          <a:p>
            <a:r>
              <a:rPr lang="zh-CN" altLang="en-US" dirty="0"/>
              <a:t>汇报人：季辰昱</a:t>
            </a:r>
            <a:endParaRPr lang="en-US" altLang="zh-CN" dirty="0"/>
          </a:p>
          <a:p>
            <a:r>
              <a:rPr lang="zh-CN" altLang="en-US" dirty="0"/>
              <a:t>组员：曹瑜 龚楷程 熊晨阳 王敬修</a:t>
            </a:r>
          </a:p>
        </p:txBody>
      </p:sp>
    </p:spTree>
    <p:extLst>
      <p:ext uri="{BB962C8B-B14F-4D97-AF65-F5344CB8AC3E}">
        <p14:creationId xmlns:p14="http://schemas.microsoft.com/office/powerpoint/2010/main" val="273037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22E44-1019-9A2F-A470-75F2A2A9DE0F}"/>
              </a:ext>
            </a:extLst>
          </p:cNvPr>
          <p:cNvSpPr>
            <a:spLocks noGrp="1"/>
          </p:cNvSpPr>
          <p:nvPr>
            <p:ph type="title"/>
          </p:nvPr>
        </p:nvSpPr>
        <p:spPr/>
        <p:txBody>
          <a:bodyPr/>
          <a:lstStyle/>
          <a:p>
            <a:r>
              <a:rPr lang="zh-CN" altLang="en-US" dirty="0"/>
              <a:t>模型与库</a:t>
            </a:r>
          </a:p>
        </p:txBody>
      </p:sp>
      <p:sp>
        <p:nvSpPr>
          <p:cNvPr id="4" name="内容占位符 3">
            <a:extLst>
              <a:ext uri="{FF2B5EF4-FFF2-40B4-BE49-F238E27FC236}">
                <a16:creationId xmlns:a16="http://schemas.microsoft.com/office/drawing/2014/main" id="{3E0433B6-5001-6FA1-D5E4-3F590330660E}"/>
              </a:ext>
            </a:extLst>
          </p:cNvPr>
          <p:cNvSpPr>
            <a:spLocks noGrp="1"/>
          </p:cNvSpPr>
          <p:nvPr>
            <p:ph sz="half" idx="2"/>
          </p:nvPr>
        </p:nvSpPr>
        <p:spPr>
          <a:xfrm>
            <a:off x="5641571" y="2560320"/>
            <a:ext cx="5258077" cy="3310128"/>
          </a:xfrm>
        </p:spPr>
        <p:txBody>
          <a:bodyPr/>
          <a:lstStyle/>
          <a:p>
            <a:r>
              <a:rPr lang="zh-CN" altLang="en-US" dirty="0"/>
              <a:t>本项目中，采用的库有：</a:t>
            </a:r>
          </a:p>
          <a:p>
            <a:r>
              <a:rPr lang="zh-CN" altLang="en-US" dirty="0"/>
              <a:t>①</a:t>
            </a:r>
            <a:r>
              <a:rPr lang="en-US" altLang="zh-CN" dirty="0" err="1"/>
              <a:t>numpy</a:t>
            </a:r>
            <a:r>
              <a:rPr lang="zh-CN" altLang="en-US" dirty="0"/>
              <a:t>；②</a:t>
            </a:r>
            <a:r>
              <a:rPr lang="en-US" altLang="zh-CN" dirty="0"/>
              <a:t>pandas</a:t>
            </a:r>
            <a:r>
              <a:rPr lang="zh-CN" altLang="en-US" dirty="0"/>
              <a:t>；③</a:t>
            </a:r>
            <a:r>
              <a:rPr lang="en-US" altLang="zh-CN" dirty="0" err="1">
                <a:solidFill>
                  <a:srgbClr val="FF0000"/>
                </a:solidFill>
              </a:rPr>
              <a:t>sklearn</a:t>
            </a:r>
            <a:r>
              <a:rPr lang="zh-CN" altLang="en-US" dirty="0"/>
              <a:t>；④</a:t>
            </a:r>
            <a:r>
              <a:rPr lang="en-US" altLang="zh-CN" dirty="0"/>
              <a:t>matplotlib</a:t>
            </a:r>
            <a:r>
              <a:rPr lang="zh-CN" altLang="en-US" dirty="0"/>
              <a:t>；⑤</a:t>
            </a:r>
            <a:r>
              <a:rPr lang="en-US" altLang="zh-CN" dirty="0" err="1">
                <a:solidFill>
                  <a:srgbClr val="FF0000"/>
                </a:solidFill>
              </a:rPr>
              <a:t>tensorflow</a:t>
            </a:r>
            <a:r>
              <a:rPr lang="zh-CN" altLang="en-US" dirty="0">
                <a:solidFill>
                  <a:srgbClr val="FF0000"/>
                </a:solidFill>
              </a:rPr>
              <a:t>；</a:t>
            </a:r>
            <a:r>
              <a:rPr lang="en-US" altLang="zh-CN" dirty="0">
                <a:solidFill>
                  <a:schemeClr val="tx1"/>
                </a:solidFill>
              </a:rPr>
              <a:t>⑥</a:t>
            </a:r>
            <a:r>
              <a:rPr lang="en-US" altLang="zh-CN" dirty="0">
                <a:solidFill>
                  <a:srgbClr val="FF0000"/>
                </a:solidFill>
              </a:rPr>
              <a:t>seaborn</a:t>
            </a:r>
            <a:r>
              <a:rPr lang="zh-CN" altLang="en-US" dirty="0">
                <a:solidFill>
                  <a:srgbClr val="FF0000"/>
                </a:solidFill>
              </a:rPr>
              <a:t>；</a:t>
            </a:r>
            <a:r>
              <a:rPr lang="zh-CN" altLang="en-US" dirty="0">
                <a:solidFill>
                  <a:schemeClr val="tx1"/>
                </a:solidFill>
              </a:rPr>
              <a:t>⑦</a:t>
            </a:r>
            <a:r>
              <a:rPr lang="en-US" altLang="zh-CN" dirty="0" err="1">
                <a:solidFill>
                  <a:schemeClr val="tx1"/>
                </a:solidFill>
              </a:rPr>
              <a:t>colorama</a:t>
            </a:r>
            <a:r>
              <a:rPr lang="zh-CN" altLang="en-US" dirty="0">
                <a:solidFill>
                  <a:schemeClr val="tx1"/>
                </a:solidFill>
              </a:rPr>
              <a:t>；⑧</a:t>
            </a:r>
            <a:r>
              <a:rPr lang="en-US" altLang="zh-CN" dirty="0">
                <a:solidFill>
                  <a:schemeClr val="tx1"/>
                </a:solidFill>
              </a:rPr>
              <a:t>prophet</a:t>
            </a:r>
            <a:r>
              <a:rPr lang="zh-CN" altLang="en-US" dirty="0"/>
              <a:t>。</a:t>
            </a:r>
          </a:p>
          <a:p>
            <a:r>
              <a:rPr lang="zh-CN" altLang="en-US" dirty="0"/>
              <a:t>本项目中风电和光伏的预测模型为：</a:t>
            </a:r>
          </a:p>
          <a:p>
            <a:r>
              <a:rPr lang="en-US" altLang="zh-CN" dirty="0">
                <a:solidFill>
                  <a:srgbClr val="FF0000"/>
                </a:solidFill>
              </a:rPr>
              <a:t>LSTM</a:t>
            </a:r>
            <a:r>
              <a:rPr lang="zh-CN" altLang="en-US" dirty="0"/>
              <a:t>长短时记忆神经网络架构。</a:t>
            </a:r>
          </a:p>
          <a:p>
            <a:endParaRPr lang="zh-CN" altLang="en-US" dirty="0"/>
          </a:p>
        </p:txBody>
      </p:sp>
      <p:pic>
        <p:nvPicPr>
          <p:cNvPr id="5" name="内容占位符 4">
            <a:extLst>
              <a:ext uri="{FF2B5EF4-FFF2-40B4-BE49-F238E27FC236}">
                <a16:creationId xmlns:a16="http://schemas.microsoft.com/office/drawing/2014/main" id="{DB5DFFAF-BA58-5394-A1B4-2E6D371C9E4F}"/>
              </a:ext>
            </a:extLst>
          </p:cNvPr>
          <p:cNvPicPr>
            <a:picLocks noGrp="1" noChangeAspect="1"/>
          </p:cNvPicPr>
          <p:nvPr>
            <p:ph sz="half" idx="1"/>
          </p:nvPr>
        </p:nvPicPr>
        <p:blipFill>
          <a:blip r:embed="rId2"/>
          <a:stretch>
            <a:fillRect/>
          </a:stretch>
        </p:blipFill>
        <p:spPr>
          <a:xfrm>
            <a:off x="1151444" y="2721032"/>
            <a:ext cx="4388829" cy="2228525"/>
          </a:xfrm>
          <a:prstGeom prst="rect">
            <a:avLst/>
          </a:prstGeom>
        </p:spPr>
      </p:pic>
    </p:spTree>
    <p:extLst>
      <p:ext uri="{BB962C8B-B14F-4D97-AF65-F5344CB8AC3E}">
        <p14:creationId xmlns:p14="http://schemas.microsoft.com/office/powerpoint/2010/main" val="210218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975D8-6BCA-4784-CE9B-73852190759F}"/>
              </a:ext>
            </a:extLst>
          </p:cNvPr>
          <p:cNvSpPr>
            <a:spLocks noGrp="1"/>
          </p:cNvSpPr>
          <p:nvPr>
            <p:ph type="title"/>
          </p:nvPr>
        </p:nvSpPr>
        <p:spPr/>
        <p:txBody>
          <a:bodyPr/>
          <a:lstStyle/>
          <a:p>
            <a:r>
              <a:rPr lang="zh-CN" altLang="en-US" dirty="0"/>
              <a:t>项目实现</a:t>
            </a:r>
          </a:p>
        </p:txBody>
      </p:sp>
    </p:spTree>
    <p:extLst>
      <p:ext uri="{BB962C8B-B14F-4D97-AF65-F5344CB8AC3E}">
        <p14:creationId xmlns:p14="http://schemas.microsoft.com/office/powerpoint/2010/main" val="201406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C5E81-4A3C-D211-DDD4-D3EA18470AE7}"/>
              </a:ext>
            </a:extLst>
          </p:cNvPr>
          <p:cNvSpPr>
            <a:spLocks noGrp="1"/>
          </p:cNvSpPr>
          <p:nvPr>
            <p:ph type="title"/>
          </p:nvPr>
        </p:nvSpPr>
        <p:spPr/>
        <p:txBody>
          <a:bodyPr/>
          <a:lstStyle/>
          <a:p>
            <a:r>
              <a:rPr lang="zh-CN" altLang="en-US" dirty="0"/>
              <a:t>建模模块</a:t>
            </a:r>
          </a:p>
        </p:txBody>
      </p:sp>
      <p:sp>
        <p:nvSpPr>
          <p:cNvPr id="3" name="内容占位符 2">
            <a:extLst>
              <a:ext uri="{FF2B5EF4-FFF2-40B4-BE49-F238E27FC236}">
                <a16:creationId xmlns:a16="http://schemas.microsoft.com/office/drawing/2014/main" id="{BB698693-DCB3-1B43-9268-A66C80DC4DA9}"/>
              </a:ext>
            </a:extLst>
          </p:cNvPr>
          <p:cNvSpPr>
            <a:spLocks noGrp="1"/>
          </p:cNvSpPr>
          <p:nvPr>
            <p:ph idx="1"/>
          </p:nvPr>
        </p:nvSpPr>
        <p:spPr/>
        <p:txBody>
          <a:bodyPr/>
          <a:lstStyle/>
          <a:p>
            <a:r>
              <a:rPr lang="zh-CN" altLang="en-US" dirty="0"/>
              <a:t>本次项目有预测风电以及光伏发电量两项预测项目，其主体框架都为</a:t>
            </a:r>
            <a:r>
              <a:rPr lang="en-US" altLang="zh-CN" dirty="0"/>
              <a:t>LSTM</a:t>
            </a:r>
            <a:r>
              <a:rPr lang="zh-CN" altLang="en-US" dirty="0"/>
              <a:t>神经网络。</a:t>
            </a:r>
            <a:endParaRPr lang="en-US" altLang="zh-CN" dirty="0"/>
          </a:p>
          <a:p>
            <a:r>
              <a:rPr lang="zh-CN" altLang="en-US" dirty="0"/>
              <a:t>由于项目的特殊性以及建模先后顺序等原因，光伏的预测在某种程度上可以看作</a:t>
            </a:r>
            <a:r>
              <a:rPr lang="zh-CN" altLang="en-US" dirty="0">
                <a:solidFill>
                  <a:srgbClr val="FF0000"/>
                </a:solidFill>
              </a:rPr>
              <a:t>风电的加强版</a:t>
            </a:r>
            <a:r>
              <a:rPr lang="zh-CN" altLang="en-US" dirty="0"/>
              <a:t>。</a:t>
            </a:r>
            <a:endParaRPr lang="en-US" altLang="zh-CN" dirty="0"/>
          </a:p>
          <a:p>
            <a:r>
              <a:rPr lang="zh-CN" altLang="en-US" dirty="0"/>
              <a:t>因此我会先讲风电预测，在此基础上讲光伏与风电的不同之处。</a:t>
            </a:r>
          </a:p>
        </p:txBody>
      </p:sp>
    </p:spTree>
    <p:extLst>
      <p:ext uri="{BB962C8B-B14F-4D97-AF65-F5344CB8AC3E}">
        <p14:creationId xmlns:p14="http://schemas.microsoft.com/office/powerpoint/2010/main" val="30242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54575-1711-EAA5-7914-48EE31CFB29A}"/>
              </a:ext>
            </a:extLst>
          </p:cNvPr>
          <p:cNvSpPr>
            <a:spLocks noGrp="1"/>
          </p:cNvSpPr>
          <p:nvPr>
            <p:ph type="title"/>
          </p:nvPr>
        </p:nvSpPr>
        <p:spPr/>
        <p:txBody>
          <a:bodyPr>
            <a:normAutofit/>
          </a:bodyPr>
          <a:lstStyle/>
          <a:p>
            <a:r>
              <a:rPr lang="zh-CN" altLang="en-US" sz="4000" dirty="0"/>
              <a:t>风电模型</a:t>
            </a:r>
            <a:endParaRPr lang="zh-CN" altLang="en-US" sz="2000" dirty="0"/>
          </a:p>
        </p:txBody>
      </p:sp>
      <p:sp>
        <p:nvSpPr>
          <p:cNvPr id="3" name="内容占位符 2">
            <a:extLst>
              <a:ext uri="{FF2B5EF4-FFF2-40B4-BE49-F238E27FC236}">
                <a16:creationId xmlns:a16="http://schemas.microsoft.com/office/drawing/2014/main" id="{474A4E84-A653-F3F4-0E5D-695C65765CE8}"/>
              </a:ext>
            </a:extLst>
          </p:cNvPr>
          <p:cNvSpPr>
            <a:spLocks noGrp="1"/>
          </p:cNvSpPr>
          <p:nvPr>
            <p:ph idx="1"/>
          </p:nvPr>
        </p:nvSpPr>
        <p:spPr/>
        <p:txBody>
          <a:bodyPr>
            <a:normAutofit fontScale="55000" lnSpcReduction="20000"/>
          </a:bodyPr>
          <a:lstStyle/>
          <a:p>
            <a:r>
              <a:rPr lang="en-US" altLang="zh-CN" dirty="0"/>
              <a:t># </a:t>
            </a:r>
            <a:r>
              <a:rPr lang="zh-CN" altLang="en-US" dirty="0"/>
              <a:t>预处理输入数据</a:t>
            </a:r>
          </a:p>
          <a:p>
            <a:r>
              <a:rPr lang="en-US" altLang="zh-CN" dirty="0"/>
              <a:t>def preprocessing(</a:t>
            </a:r>
            <a:r>
              <a:rPr lang="en-US" altLang="zh-CN" dirty="0" err="1"/>
              <a:t>nmp_df,power_df</a:t>
            </a:r>
            <a:r>
              <a:rPr lang="en-US" altLang="zh-CN" dirty="0"/>
              <a:t>):</a:t>
            </a:r>
          </a:p>
          <a:p>
            <a:r>
              <a:rPr lang="en-US" altLang="zh-CN" dirty="0"/>
              <a:t>    print('Date of his_weather:',</a:t>
            </a:r>
            <a:r>
              <a:rPr lang="en-US" altLang="zh-CN" dirty="0" err="1"/>
              <a:t>nmp_df.head</a:t>
            </a:r>
            <a:r>
              <a:rPr lang="en-US" altLang="zh-CN" dirty="0"/>
              <a:t>(10))</a:t>
            </a:r>
          </a:p>
          <a:p>
            <a:r>
              <a:rPr lang="en-US" altLang="zh-CN" dirty="0"/>
              <a:t>    print('Date of his_power:',</a:t>
            </a:r>
            <a:r>
              <a:rPr lang="en-US" altLang="zh-CN" dirty="0" err="1"/>
              <a:t>power_df.head</a:t>
            </a:r>
            <a:r>
              <a:rPr lang="en-US" altLang="zh-CN" dirty="0"/>
              <a:t>(10))</a:t>
            </a:r>
          </a:p>
          <a:p>
            <a:r>
              <a:rPr lang="en-US" altLang="zh-CN" dirty="0"/>
              <a:t>    </a:t>
            </a:r>
            <a:r>
              <a:rPr lang="en-US" altLang="zh-CN" dirty="0" err="1"/>
              <a:t>fix_df</a:t>
            </a:r>
            <a:r>
              <a:rPr lang="en-US" altLang="zh-CN" dirty="0"/>
              <a:t>=</a:t>
            </a:r>
            <a:r>
              <a:rPr lang="en-US" altLang="zh-CN" dirty="0" err="1"/>
              <a:t>pd.merge</a:t>
            </a:r>
            <a:r>
              <a:rPr lang="en-US" altLang="zh-CN" dirty="0"/>
              <a:t>(</a:t>
            </a:r>
            <a:r>
              <a:rPr lang="en-US" altLang="zh-CN" dirty="0" err="1"/>
              <a:t>nmp_df</a:t>
            </a:r>
            <a:r>
              <a:rPr lang="en-US" altLang="zh-CN" dirty="0"/>
              <a:t>, </a:t>
            </a:r>
            <a:r>
              <a:rPr lang="en-US" altLang="zh-CN" dirty="0" err="1"/>
              <a:t>power_df</a:t>
            </a:r>
            <a:r>
              <a:rPr lang="en-US" altLang="zh-CN" dirty="0"/>
              <a:t>, on=['Datetime'], how='left')</a:t>
            </a:r>
          </a:p>
          <a:p>
            <a:r>
              <a:rPr lang="en-US" altLang="zh-CN" dirty="0"/>
              <a:t>    print(</a:t>
            </a:r>
            <a:r>
              <a:rPr lang="en-US" altLang="zh-CN" dirty="0" err="1"/>
              <a:t>fix_df.head</a:t>
            </a:r>
            <a:r>
              <a:rPr lang="en-US" altLang="zh-CN" dirty="0"/>
              <a:t>(10))</a:t>
            </a:r>
          </a:p>
          <a:p>
            <a:r>
              <a:rPr lang="en-US" altLang="zh-CN" dirty="0"/>
              <a:t>    print(</a:t>
            </a:r>
            <a:r>
              <a:rPr lang="en-US" altLang="zh-CN" dirty="0" err="1"/>
              <a:t>fix_df.describe</a:t>
            </a:r>
            <a:r>
              <a:rPr lang="en-US" altLang="zh-CN" dirty="0"/>
              <a:t>())</a:t>
            </a:r>
          </a:p>
          <a:p>
            <a:r>
              <a:rPr lang="en-US" altLang="zh-CN" dirty="0"/>
              <a:t>    return </a:t>
            </a:r>
            <a:r>
              <a:rPr lang="en-US" altLang="zh-CN" dirty="0" err="1"/>
              <a:t>fix_df</a:t>
            </a:r>
            <a:endParaRPr lang="en-US" altLang="zh-CN" dirty="0"/>
          </a:p>
          <a:p>
            <a:r>
              <a:rPr lang="en-US" altLang="zh-CN" dirty="0"/>
              <a:t># </a:t>
            </a:r>
            <a:r>
              <a:rPr lang="zh-CN" altLang="en-US" dirty="0"/>
              <a:t>读取数据</a:t>
            </a:r>
          </a:p>
          <a:p>
            <a:r>
              <a:rPr lang="en-US" altLang="zh-CN" dirty="0" err="1"/>
              <a:t>his_nmp_fd_df</a:t>
            </a:r>
            <a:r>
              <a:rPr lang="en-US" altLang="zh-CN" dirty="0"/>
              <a:t> = </a:t>
            </a:r>
            <a:r>
              <a:rPr lang="en-US" altLang="zh-CN" dirty="0" err="1"/>
              <a:t>pd.read_csv</a:t>
            </a:r>
            <a:r>
              <a:rPr lang="en-US" altLang="zh-CN" dirty="0"/>
              <a:t>('.\\data\\FD001\\03_His_NWP_FD.csv',parse_dates=["Datetime"],</a:t>
            </a:r>
            <a:r>
              <a:rPr lang="en-US" altLang="zh-CN" dirty="0" err="1"/>
              <a:t>index_col</a:t>
            </a:r>
            <a:r>
              <a:rPr lang="en-US" altLang="zh-CN" dirty="0"/>
              <a:t>=[0])</a:t>
            </a:r>
          </a:p>
          <a:p>
            <a:r>
              <a:rPr lang="en-US" altLang="zh-CN" dirty="0" err="1"/>
              <a:t>his_power_fd_df</a:t>
            </a:r>
            <a:r>
              <a:rPr lang="en-US" altLang="zh-CN" dirty="0"/>
              <a:t>=</a:t>
            </a:r>
            <a:r>
              <a:rPr lang="en-US" altLang="zh-CN" dirty="0" err="1"/>
              <a:t>pd.read_csv</a:t>
            </a:r>
            <a:r>
              <a:rPr lang="en-US" altLang="zh-CN" dirty="0"/>
              <a:t>('.\\data\\FD001\\02_His_Power_FD.csv',parse_dates=["Datetime"],</a:t>
            </a:r>
            <a:r>
              <a:rPr lang="en-US" altLang="zh-CN" dirty="0" err="1"/>
              <a:t>index_col</a:t>
            </a:r>
            <a:r>
              <a:rPr lang="en-US" altLang="zh-CN" dirty="0"/>
              <a:t>=[0])</a:t>
            </a:r>
          </a:p>
          <a:p>
            <a:r>
              <a:rPr lang="en-US" altLang="zh-CN" dirty="0" err="1"/>
              <a:t>his_fd_df</a:t>
            </a:r>
            <a:r>
              <a:rPr lang="en-US" altLang="zh-CN" dirty="0"/>
              <a:t>=preprocessing(</a:t>
            </a:r>
            <a:r>
              <a:rPr lang="en-US" altLang="zh-CN" dirty="0" err="1"/>
              <a:t>his_nmp_fd_df,his_power_fd_df</a:t>
            </a:r>
            <a:r>
              <a:rPr lang="en-US" altLang="zh-CN" dirty="0"/>
              <a:t>)</a:t>
            </a:r>
          </a:p>
          <a:p>
            <a:r>
              <a:rPr lang="en-US" altLang="zh-CN" dirty="0" err="1"/>
              <a:t>his_fd_df.to_csv</a:t>
            </a:r>
            <a:r>
              <a:rPr lang="en-US" altLang="zh-CN" dirty="0"/>
              <a:t>('</a:t>
            </a:r>
            <a:r>
              <a:rPr lang="en-US" altLang="zh-CN" dirty="0" err="1"/>
              <a:t>his_df.csv',encoding</a:t>
            </a:r>
            <a:r>
              <a:rPr lang="en-US" altLang="zh-CN" dirty="0"/>
              <a:t> = 'utf-8') #</a:t>
            </a:r>
            <a:r>
              <a:rPr lang="zh-CN" altLang="en-US" dirty="0"/>
              <a:t>存储合并后数据</a:t>
            </a:r>
          </a:p>
          <a:p>
            <a:r>
              <a:rPr lang="en-US" altLang="zh-CN" dirty="0" err="1"/>
              <a:t>df</a:t>
            </a:r>
            <a:r>
              <a:rPr lang="en-US" altLang="zh-CN" dirty="0"/>
              <a:t>=</a:t>
            </a:r>
            <a:r>
              <a:rPr lang="en-US" altLang="zh-CN" dirty="0" err="1"/>
              <a:t>pd.read_csv</a:t>
            </a:r>
            <a:r>
              <a:rPr lang="en-US" altLang="zh-CN" dirty="0"/>
              <a:t>('his_df.csv',</a:t>
            </a:r>
            <a:r>
              <a:rPr lang="en-US" altLang="zh-CN" dirty="0" err="1"/>
              <a:t>parse_dates</a:t>
            </a:r>
            <a:r>
              <a:rPr lang="en-US" altLang="zh-CN" dirty="0"/>
              <a:t>=["Datetime"],</a:t>
            </a:r>
            <a:r>
              <a:rPr lang="en-US" altLang="zh-CN" dirty="0" err="1"/>
              <a:t>index_col</a:t>
            </a:r>
            <a:r>
              <a:rPr lang="en-US" altLang="zh-CN" dirty="0"/>
              <a:t>=[0])</a:t>
            </a:r>
            <a:endParaRPr lang="zh-CN" altLang="en-US" dirty="0"/>
          </a:p>
        </p:txBody>
      </p:sp>
      <p:sp>
        <p:nvSpPr>
          <p:cNvPr id="4" name="文本占位符 3">
            <a:extLst>
              <a:ext uri="{FF2B5EF4-FFF2-40B4-BE49-F238E27FC236}">
                <a16:creationId xmlns:a16="http://schemas.microsoft.com/office/drawing/2014/main" id="{2DDFDA81-A4CE-F8B5-51A7-6CA6BE1E4BAA}"/>
              </a:ext>
            </a:extLst>
          </p:cNvPr>
          <p:cNvSpPr>
            <a:spLocks noGrp="1"/>
          </p:cNvSpPr>
          <p:nvPr>
            <p:ph type="body" sz="half" idx="2"/>
          </p:nvPr>
        </p:nvSpPr>
        <p:spPr/>
        <p:txBody>
          <a:bodyPr/>
          <a:lstStyle/>
          <a:p>
            <a:r>
              <a:rPr lang="zh-CN" altLang="en-US" sz="2000" dirty="0"/>
              <a:t>数据预处理</a:t>
            </a:r>
            <a:endParaRPr lang="en-US" altLang="zh-CN" sz="2000" dirty="0"/>
          </a:p>
          <a:p>
            <a:pPr algn="l"/>
            <a:r>
              <a:rPr lang="en-US" altLang="zh-CN" dirty="0"/>
              <a:t>        </a:t>
            </a:r>
            <a:r>
              <a:rPr lang="zh-CN" altLang="en-US" dirty="0"/>
              <a:t>由于光伏和风力的发电功率与天气数据被分别储存在</a:t>
            </a:r>
            <a:r>
              <a:rPr lang="en-US" altLang="zh-CN" dirty="0"/>
              <a:t>02_His_Power_FD</a:t>
            </a:r>
            <a:r>
              <a:rPr lang="zh-CN" altLang="en-US" dirty="0"/>
              <a:t>和</a:t>
            </a:r>
            <a:r>
              <a:rPr lang="en-US" altLang="zh-CN" dirty="0"/>
              <a:t>03_His_NWP_FD</a:t>
            </a:r>
            <a:r>
              <a:rPr lang="zh-CN" altLang="en-US" dirty="0"/>
              <a:t>两张表中因此数据需要将两表合并。</a:t>
            </a:r>
            <a:endParaRPr lang="en-US" altLang="zh-CN" dirty="0"/>
          </a:p>
          <a:p>
            <a:pPr algn="l"/>
            <a:r>
              <a:rPr lang="en-US" altLang="zh-CN" dirty="0"/>
              <a:t>        </a:t>
            </a:r>
            <a:r>
              <a:rPr lang="zh-CN" altLang="en-US" dirty="0"/>
              <a:t>从两张表中分别读取</a:t>
            </a:r>
            <a:r>
              <a:rPr lang="en-US" altLang="zh-CN" dirty="0"/>
              <a:t>weather</a:t>
            </a:r>
            <a:r>
              <a:rPr lang="zh-CN" altLang="en-US" dirty="0"/>
              <a:t>、</a:t>
            </a:r>
            <a:r>
              <a:rPr lang="en-US" altLang="zh-CN" dirty="0"/>
              <a:t>power</a:t>
            </a:r>
            <a:r>
              <a:rPr lang="zh-CN" altLang="en-US" dirty="0"/>
              <a:t>等数据，根据</a:t>
            </a:r>
            <a:r>
              <a:rPr lang="en-US" altLang="zh-CN" dirty="0"/>
              <a:t>datetime</a:t>
            </a:r>
            <a:r>
              <a:rPr lang="zh-CN" altLang="en-US" dirty="0"/>
              <a:t>合并为一张表并储存合并后的数据。</a:t>
            </a:r>
          </a:p>
        </p:txBody>
      </p:sp>
    </p:spTree>
    <p:extLst>
      <p:ext uri="{BB962C8B-B14F-4D97-AF65-F5344CB8AC3E}">
        <p14:creationId xmlns:p14="http://schemas.microsoft.com/office/powerpoint/2010/main" val="204434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7833C-262A-2BF6-F759-DB8CE8BE162F}"/>
              </a:ext>
            </a:extLst>
          </p:cNvPr>
          <p:cNvSpPr>
            <a:spLocks noGrp="1"/>
          </p:cNvSpPr>
          <p:nvPr>
            <p:ph type="title"/>
          </p:nvPr>
        </p:nvSpPr>
        <p:spPr/>
        <p:txBody>
          <a:bodyPr/>
          <a:lstStyle/>
          <a:p>
            <a:r>
              <a:rPr lang="zh-CN" altLang="en-US" dirty="0"/>
              <a:t>分离训练、验证、测试集</a:t>
            </a:r>
          </a:p>
        </p:txBody>
      </p:sp>
      <p:sp>
        <p:nvSpPr>
          <p:cNvPr id="3" name="内容占位符 2">
            <a:extLst>
              <a:ext uri="{FF2B5EF4-FFF2-40B4-BE49-F238E27FC236}">
                <a16:creationId xmlns:a16="http://schemas.microsoft.com/office/drawing/2014/main" id="{95552239-9604-34C0-6D65-0090AF25C98A}"/>
              </a:ext>
            </a:extLst>
          </p:cNvPr>
          <p:cNvSpPr>
            <a:spLocks noGrp="1"/>
          </p:cNvSpPr>
          <p:nvPr>
            <p:ph sz="half" idx="1"/>
          </p:nvPr>
        </p:nvSpPr>
        <p:spPr/>
        <p:txBody>
          <a:bodyPr/>
          <a:lstStyle/>
          <a:p>
            <a:r>
              <a:rPr lang="zh-CN" altLang="en-US" dirty="0"/>
              <a:t>为什么不用</a:t>
            </a:r>
            <a:r>
              <a:rPr lang="en-US" altLang="zh-CN" dirty="0"/>
              <a:t>train-test split</a:t>
            </a:r>
            <a:r>
              <a:rPr lang="zh-CN" altLang="en-US" dirty="0"/>
              <a:t>函数？</a:t>
            </a:r>
            <a:endParaRPr lang="en-US" altLang="zh-CN" dirty="0"/>
          </a:p>
          <a:p>
            <a:r>
              <a:rPr lang="en-US" altLang="zh-CN" dirty="0"/>
              <a:t>train-test split</a:t>
            </a:r>
            <a:r>
              <a:rPr lang="zh-CN" altLang="en-US" dirty="0"/>
              <a:t>函数的分集操作是在所有数据中随机分集，不适合用于</a:t>
            </a:r>
            <a:r>
              <a:rPr lang="zh-CN" altLang="en-US" dirty="0">
                <a:solidFill>
                  <a:srgbClr val="FF0000"/>
                </a:solidFill>
              </a:rPr>
              <a:t>与时间有关</a:t>
            </a:r>
            <a:r>
              <a:rPr lang="zh-CN" altLang="en-US" dirty="0"/>
              <a:t>的连续数据。</a:t>
            </a:r>
            <a:endParaRPr lang="en-US" altLang="zh-CN" dirty="0"/>
          </a:p>
          <a:p>
            <a:r>
              <a:rPr lang="zh-CN" altLang="en-US" dirty="0"/>
              <a:t>故此处采用切片的办法，从数据中分离</a:t>
            </a:r>
            <a:r>
              <a:rPr lang="en-US" altLang="zh-CN" dirty="0"/>
              <a:t>train\valid\test</a:t>
            </a:r>
            <a:r>
              <a:rPr lang="zh-CN" altLang="en-US" dirty="0"/>
              <a:t>集。</a:t>
            </a:r>
          </a:p>
        </p:txBody>
      </p:sp>
      <p:sp>
        <p:nvSpPr>
          <p:cNvPr id="4" name="内容占位符 3">
            <a:extLst>
              <a:ext uri="{FF2B5EF4-FFF2-40B4-BE49-F238E27FC236}">
                <a16:creationId xmlns:a16="http://schemas.microsoft.com/office/drawing/2014/main" id="{6CD6423C-B9BD-2AC6-15F5-5BAF70A82C24}"/>
              </a:ext>
            </a:extLst>
          </p:cNvPr>
          <p:cNvSpPr>
            <a:spLocks noGrp="1"/>
          </p:cNvSpPr>
          <p:nvPr>
            <p:ph sz="half" idx="2"/>
          </p:nvPr>
        </p:nvSpPr>
        <p:spPr/>
        <p:txBody>
          <a:bodyPr/>
          <a:lstStyle/>
          <a:p>
            <a:r>
              <a:rPr lang="en-US" altLang="zh-CN" dirty="0"/>
              <a:t># </a:t>
            </a:r>
            <a:r>
              <a:rPr lang="zh-CN" altLang="en-US" dirty="0"/>
              <a:t>划分</a:t>
            </a:r>
            <a:r>
              <a:rPr lang="en-US" altLang="zh-CN" dirty="0"/>
              <a:t>train valid test</a:t>
            </a:r>
            <a:r>
              <a:rPr lang="zh-CN" altLang="en-US" dirty="0"/>
              <a:t>集</a:t>
            </a:r>
          </a:p>
          <a:p>
            <a:r>
              <a:rPr lang="en-US" altLang="zh-CN" dirty="0" err="1"/>
              <a:t>fd_df_train</a:t>
            </a:r>
            <a:r>
              <a:rPr lang="en-US" altLang="zh-CN" dirty="0"/>
              <a:t>=</a:t>
            </a:r>
            <a:r>
              <a:rPr lang="en-US" altLang="zh-CN" dirty="0" err="1"/>
              <a:t>df</a:t>
            </a:r>
            <a:r>
              <a:rPr lang="en-US" altLang="zh-CN" dirty="0"/>
              <a:t>[:int(0.6*</a:t>
            </a:r>
            <a:r>
              <a:rPr lang="en-US" altLang="zh-CN" dirty="0" err="1"/>
              <a:t>len</a:t>
            </a:r>
            <a:r>
              <a:rPr lang="en-US" altLang="zh-CN" dirty="0"/>
              <a:t>(</a:t>
            </a:r>
            <a:r>
              <a:rPr lang="en-US" altLang="zh-CN" dirty="0" err="1"/>
              <a:t>df</a:t>
            </a:r>
            <a:r>
              <a:rPr lang="en-US" altLang="zh-CN" dirty="0"/>
              <a:t>))]</a:t>
            </a:r>
          </a:p>
          <a:p>
            <a:r>
              <a:rPr lang="en-US" altLang="zh-CN" dirty="0" err="1"/>
              <a:t>fd_df_valid</a:t>
            </a:r>
            <a:r>
              <a:rPr lang="en-US" altLang="zh-CN" dirty="0"/>
              <a:t>=</a:t>
            </a:r>
            <a:r>
              <a:rPr lang="en-US" altLang="zh-CN" dirty="0" err="1"/>
              <a:t>df</a:t>
            </a:r>
            <a:r>
              <a:rPr lang="en-US" altLang="zh-CN" dirty="0"/>
              <a:t>[int(0.6*</a:t>
            </a:r>
            <a:r>
              <a:rPr lang="en-US" altLang="zh-CN" dirty="0" err="1"/>
              <a:t>len</a:t>
            </a:r>
            <a:r>
              <a:rPr lang="en-US" altLang="zh-CN" dirty="0"/>
              <a:t>(</a:t>
            </a:r>
            <a:r>
              <a:rPr lang="en-US" altLang="zh-CN" dirty="0" err="1"/>
              <a:t>df</a:t>
            </a:r>
            <a:r>
              <a:rPr lang="en-US" altLang="zh-CN" dirty="0"/>
              <a:t>)):int(0.8*</a:t>
            </a:r>
            <a:r>
              <a:rPr lang="en-US" altLang="zh-CN" dirty="0" err="1"/>
              <a:t>len</a:t>
            </a:r>
            <a:r>
              <a:rPr lang="en-US" altLang="zh-CN" dirty="0"/>
              <a:t>(</a:t>
            </a:r>
            <a:r>
              <a:rPr lang="en-US" altLang="zh-CN" dirty="0" err="1"/>
              <a:t>df</a:t>
            </a:r>
            <a:r>
              <a:rPr lang="en-US" altLang="zh-CN" dirty="0"/>
              <a:t>))]</a:t>
            </a:r>
          </a:p>
          <a:p>
            <a:r>
              <a:rPr lang="en-US" altLang="zh-CN" dirty="0" err="1"/>
              <a:t>fd_df_test</a:t>
            </a:r>
            <a:r>
              <a:rPr lang="en-US" altLang="zh-CN" dirty="0"/>
              <a:t> =</a:t>
            </a:r>
            <a:r>
              <a:rPr lang="en-US" altLang="zh-CN" dirty="0" err="1"/>
              <a:t>df</a:t>
            </a:r>
            <a:r>
              <a:rPr lang="en-US" altLang="zh-CN" dirty="0"/>
              <a:t>[int(0.8*</a:t>
            </a:r>
            <a:r>
              <a:rPr lang="en-US" altLang="zh-CN" dirty="0" err="1"/>
              <a:t>len</a:t>
            </a:r>
            <a:r>
              <a:rPr lang="en-US" altLang="zh-CN" dirty="0"/>
              <a:t>(</a:t>
            </a:r>
            <a:r>
              <a:rPr lang="en-US" altLang="zh-CN" dirty="0" err="1"/>
              <a:t>df</a:t>
            </a:r>
            <a:r>
              <a:rPr lang="en-US" altLang="zh-CN" dirty="0"/>
              <a:t>)):]</a:t>
            </a:r>
            <a:endParaRPr lang="zh-CN" altLang="en-US" dirty="0"/>
          </a:p>
        </p:txBody>
      </p:sp>
    </p:spTree>
    <p:extLst>
      <p:ext uri="{BB962C8B-B14F-4D97-AF65-F5344CB8AC3E}">
        <p14:creationId xmlns:p14="http://schemas.microsoft.com/office/powerpoint/2010/main" val="176815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A5973-7613-6548-1353-97BB36F3E52D}"/>
              </a:ext>
            </a:extLst>
          </p:cNvPr>
          <p:cNvSpPr>
            <a:spLocks noGrp="1"/>
          </p:cNvSpPr>
          <p:nvPr>
            <p:ph type="title"/>
          </p:nvPr>
        </p:nvSpPr>
        <p:spPr/>
        <p:txBody>
          <a:bodyPr/>
          <a:lstStyle/>
          <a:p>
            <a:r>
              <a:rPr lang="zh-CN" altLang="en-US" dirty="0"/>
              <a:t>数据归一化</a:t>
            </a:r>
          </a:p>
        </p:txBody>
      </p:sp>
      <p:sp>
        <p:nvSpPr>
          <p:cNvPr id="3" name="内容占位符 2">
            <a:extLst>
              <a:ext uri="{FF2B5EF4-FFF2-40B4-BE49-F238E27FC236}">
                <a16:creationId xmlns:a16="http://schemas.microsoft.com/office/drawing/2014/main" id="{370C3720-46FC-B3BD-B20E-F1B6D3E0A4D4}"/>
              </a:ext>
            </a:extLst>
          </p:cNvPr>
          <p:cNvSpPr>
            <a:spLocks noGrp="1"/>
          </p:cNvSpPr>
          <p:nvPr>
            <p:ph sz="half" idx="1"/>
          </p:nvPr>
        </p:nvSpPr>
        <p:spPr/>
        <p:txBody>
          <a:bodyPr>
            <a:normAutofit fontScale="77500" lnSpcReduction="20000"/>
          </a:bodyPr>
          <a:lstStyle/>
          <a:p>
            <a:r>
              <a:rPr lang="zh-CN" altLang="en-US" dirty="0"/>
              <a:t>此处使用</a:t>
            </a:r>
            <a:r>
              <a:rPr lang="en-US" altLang="zh-CN" dirty="0" err="1"/>
              <a:t>MinMaxScaler</a:t>
            </a:r>
            <a:r>
              <a:rPr lang="zh-CN" altLang="en-US" dirty="0"/>
              <a:t>函数对数据进行归一化处理。</a:t>
            </a:r>
            <a:endParaRPr lang="en-US" altLang="zh-CN" dirty="0"/>
          </a:p>
          <a:p>
            <a:endParaRPr lang="zh-CN" altLang="en-US" dirty="0"/>
          </a:p>
        </p:txBody>
      </p:sp>
      <p:sp>
        <p:nvSpPr>
          <p:cNvPr id="4" name="内容占位符 3">
            <a:extLst>
              <a:ext uri="{FF2B5EF4-FFF2-40B4-BE49-F238E27FC236}">
                <a16:creationId xmlns:a16="http://schemas.microsoft.com/office/drawing/2014/main" id="{D57B44A9-43E1-8038-3358-2537EC491C83}"/>
              </a:ext>
            </a:extLst>
          </p:cNvPr>
          <p:cNvSpPr>
            <a:spLocks noGrp="1"/>
          </p:cNvSpPr>
          <p:nvPr>
            <p:ph sz="half" idx="2"/>
          </p:nvPr>
        </p:nvSpPr>
        <p:spPr/>
        <p:txBody>
          <a:bodyPr>
            <a:normAutofit fontScale="77500" lnSpcReduction="20000"/>
          </a:bodyPr>
          <a:lstStyle/>
          <a:p>
            <a:r>
              <a:rPr lang="en-US" altLang="zh-CN" dirty="0"/>
              <a:t># </a:t>
            </a:r>
            <a:r>
              <a:rPr lang="zh-CN" altLang="en-US" dirty="0"/>
              <a:t>对数据进行归一化处理</a:t>
            </a:r>
          </a:p>
          <a:p>
            <a:r>
              <a:rPr lang="en-US" altLang="zh-CN" dirty="0"/>
              <a:t>scaler = </a:t>
            </a:r>
            <a:r>
              <a:rPr lang="en-US" altLang="zh-CN" dirty="0" err="1"/>
              <a:t>MinMaxScaler</a:t>
            </a:r>
            <a:r>
              <a:rPr lang="en-US" altLang="zh-CN" dirty="0"/>
              <a:t>(</a:t>
            </a:r>
            <a:r>
              <a:rPr lang="en-US" altLang="zh-CN" dirty="0" err="1"/>
              <a:t>feature_range</a:t>
            </a:r>
            <a:r>
              <a:rPr lang="en-US" altLang="zh-CN" dirty="0"/>
              <a:t>=(0,1))</a:t>
            </a:r>
          </a:p>
          <a:p>
            <a:r>
              <a:rPr lang="en-US" altLang="zh-CN" dirty="0"/>
              <a:t>scaler = </a:t>
            </a:r>
            <a:r>
              <a:rPr lang="en-US" altLang="zh-CN" dirty="0" err="1"/>
              <a:t>scaler.fit</a:t>
            </a:r>
            <a:r>
              <a:rPr lang="en-US" altLang="zh-CN" dirty="0"/>
              <a:t>(</a:t>
            </a:r>
            <a:r>
              <a:rPr lang="en-US" altLang="zh-CN" dirty="0" err="1"/>
              <a:t>df</a:t>
            </a:r>
            <a:r>
              <a:rPr lang="en-US" altLang="zh-CN" dirty="0"/>
              <a:t>)</a:t>
            </a:r>
          </a:p>
          <a:p>
            <a:r>
              <a:rPr lang="en-US" altLang="zh-CN" dirty="0" err="1"/>
              <a:t>df_for_training_scaled</a:t>
            </a:r>
            <a:r>
              <a:rPr lang="en-US" altLang="zh-CN" dirty="0"/>
              <a:t> = </a:t>
            </a:r>
            <a:r>
              <a:rPr lang="en-US" altLang="zh-CN" dirty="0" err="1"/>
              <a:t>scaler.transform</a:t>
            </a:r>
            <a:r>
              <a:rPr lang="en-US" altLang="zh-CN" dirty="0"/>
              <a:t>(</a:t>
            </a:r>
            <a:r>
              <a:rPr lang="en-US" altLang="zh-CN" dirty="0" err="1"/>
              <a:t>fd_df_train</a:t>
            </a:r>
            <a:r>
              <a:rPr lang="en-US" altLang="zh-CN" dirty="0"/>
              <a:t>)</a:t>
            </a:r>
          </a:p>
          <a:p>
            <a:r>
              <a:rPr lang="en-US" altLang="zh-CN" dirty="0" err="1"/>
              <a:t>df_for_validing_scaled</a:t>
            </a:r>
            <a:r>
              <a:rPr lang="en-US" altLang="zh-CN" dirty="0"/>
              <a:t>=</a:t>
            </a:r>
            <a:r>
              <a:rPr lang="en-US" altLang="zh-CN" dirty="0" err="1"/>
              <a:t>scaler.transform</a:t>
            </a:r>
            <a:r>
              <a:rPr lang="en-US" altLang="zh-CN" dirty="0"/>
              <a:t>(</a:t>
            </a:r>
            <a:r>
              <a:rPr lang="en-US" altLang="zh-CN" dirty="0" err="1"/>
              <a:t>fd_df_valid</a:t>
            </a:r>
            <a:r>
              <a:rPr lang="en-US" altLang="zh-CN" dirty="0"/>
              <a:t>)</a:t>
            </a:r>
          </a:p>
          <a:p>
            <a:r>
              <a:rPr lang="en-US" altLang="zh-CN" dirty="0" err="1"/>
              <a:t>df_for_testing_scaled</a:t>
            </a:r>
            <a:r>
              <a:rPr lang="en-US" altLang="zh-CN" dirty="0"/>
              <a:t>=</a:t>
            </a:r>
            <a:r>
              <a:rPr lang="en-US" altLang="zh-CN" dirty="0" err="1"/>
              <a:t>scaler.transform</a:t>
            </a:r>
            <a:r>
              <a:rPr lang="en-US" altLang="zh-CN" dirty="0"/>
              <a:t>(</a:t>
            </a:r>
            <a:r>
              <a:rPr lang="en-US" altLang="zh-CN" dirty="0" err="1"/>
              <a:t>fd_df_test</a:t>
            </a:r>
            <a:r>
              <a:rPr lang="en-US" altLang="zh-CN" dirty="0"/>
              <a:t>)</a:t>
            </a:r>
          </a:p>
          <a:p>
            <a:r>
              <a:rPr lang="en-US" altLang="zh-CN" dirty="0" err="1"/>
              <a:t>df_scaled</a:t>
            </a:r>
            <a:r>
              <a:rPr lang="en-US" altLang="zh-CN" dirty="0"/>
              <a:t>=</a:t>
            </a:r>
            <a:r>
              <a:rPr lang="en-US" altLang="zh-CN" dirty="0" err="1"/>
              <a:t>scaler.transform</a:t>
            </a:r>
            <a:r>
              <a:rPr lang="en-US" altLang="zh-CN" dirty="0"/>
              <a:t>(</a:t>
            </a:r>
            <a:r>
              <a:rPr lang="en-US" altLang="zh-CN" dirty="0" err="1"/>
              <a:t>df</a:t>
            </a:r>
            <a:r>
              <a:rPr lang="en-US" altLang="zh-CN" dirty="0"/>
              <a:t>)</a:t>
            </a:r>
            <a:endParaRPr lang="zh-CN" altLang="en-US" dirty="0"/>
          </a:p>
        </p:txBody>
      </p:sp>
      <p:pic>
        <p:nvPicPr>
          <p:cNvPr id="6" name="图片 5">
            <a:extLst>
              <a:ext uri="{FF2B5EF4-FFF2-40B4-BE49-F238E27FC236}">
                <a16:creationId xmlns:a16="http://schemas.microsoft.com/office/drawing/2014/main" id="{9E49DC6D-A1D6-AC8D-9B41-8E0FA6B4C3C6}"/>
              </a:ext>
            </a:extLst>
          </p:cNvPr>
          <p:cNvPicPr>
            <a:picLocks noChangeAspect="1"/>
          </p:cNvPicPr>
          <p:nvPr/>
        </p:nvPicPr>
        <p:blipFill>
          <a:blip r:embed="rId2"/>
          <a:stretch>
            <a:fillRect/>
          </a:stretch>
        </p:blipFill>
        <p:spPr>
          <a:xfrm>
            <a:off x="1688609" y="3473767"/>
            <a:ext cx="3705225" cy="885825"/>
          </a:xfrm>
          <a:prstGeom prst="rect">
            <a:avLst/>
          </a:prstGeom>
        </p:spPr>
      </p:pic>
    </p:spTree>
    <p:extLst>
      <p:ext uri="{BB962C8B-B14F-4D97-AF65-F5344CB8AC3E}">
        <p14:creationId xmlns:p14="http://schemas.microsoft.com/office/powerpoint/2010/main" val="8332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94819-A0C6-FA64-4871-9B8B38D0A7C9}"/>
              </a:ext>
            </a:extLst>
          </p:cNvPr>
          <p:cNvSpPr>
            <a:spLocks noGrp="1"/>
          </p:cNvSpPr>
          <p:nvPr>
            <p:ph type="title"/>
          </p:nvPr>
        </p:nvSpPr>
        <p:spPr/>
        <p:txBody>
          <a:bodyPr/>
          <a:lstStyle/>
          <a:p>
            <a:r>
              <a:rPr lang="zh-CN" altLang="en-US" dirty="0"/>
              <a:t>分离</a:t>
            </a:r>
            <a:r>
              <a:rPr lang="en-US" altLang="zh-CN" dirty="0"/>
              <a:t>label\feature</a:t>
            </a:r>
            <a:endParaRPr lang="zh-CN" altLang="en-US" dirty="0"/>
          </a:p>
        </p:txBody>
      </p:sp>
      <p:sp>
        <p:nvSpPr>
          <p:cNvPr id="3" name="内容占位符 2">
            <a:extLst>
              <a:ext uri="{FF2B5EF4-FFF2-40B4-BE49-F238E27FC236}">
                <a16:creationId xmlns:a16="http://schemas.microsoft.com/office/drawing/2014/main" id="{3A6B3038-9C36-24E0-590D-5D83BFD44F04}"/>
              </a:ext>
            </a:extLst>
          </p:cNvPr>
          <p:cNvSpPr>
            <a:spLocks noGrp="1"/>
          </p:cNvSpPr>
          <p:nvPr>
            <p:ph sz="half" idx="1"/>
          </p:nvPr>
        </p:nvSpPr>
        <p:spPr/>
        <p:txBody>
          <a:bodyPr>
            <a:noAutofit/>
          </a:bodyPr>
          <a:lstStyle/>
          <a:p>
            <a:r>
              <a:rPr lang="zh-CN" altLang="en-US" dirty="0"/>
              <a:t>在</a:t>
            </a:r>
            <a:r>
              <a:rPr lang="en-US" altLang="zh-CN" dirty="0"/>
              <a:t>NN</a:t>
            </a:r>
            <a:r>
              <a:rPr lang="zh-CN" altLang="en-US" dirty="0"/>
              <a:t>、</a:t>
            </a:r>
            <a:r>
              <a:rPr lang="en-US" altLang="zh-CN" dirty="0"/>
              <a:t>CNN</a:t>
            </a:r>
            <a:r>
              <a:rPr lang="zh-CN" altLang="en-US" dirty="0"/>
              <a:t>等预测时，预测值往往与时间无关，因此可以直接将</a:t>
            </a:r>
            <a:r>
              <a:rPr lang="en-US" altLang="zh-CN" dirty="0"/>
              <a:t>label</a:t>
            </a:r>
            <a:r>
              <a:rPr lang="zh-CN" altLang="en-US" dirty="0"/>
              <a:t>、</a:t>
            </a:r>
            <a:r>
              <a:rPr lang="en-US" altLang="zh-CN" dirty="0"/>
              <a:t>feature</a:t>
            </a:r>
            <a:r>
              <a:rPr lang="zh-CN" altLang="en-US" dirty="0"/>
              <a:t>分离为</a:t>
            </a:r>
            <a:r>
              <a:rPr lang="en-US" altLang="zh-CN" dirty="0"/>
              <a:t>X</a:t>
            </a:r>
            <a:r>
              <a:rPr lang="zh-CN" altLang="en-US" dirty="0"/>
              <a:t>、</a:t>
            </a:r>
            <a:r>
              <a:rPr lang="en-US" altLang="zh-CN" dirty="0"/>
              <a:t>Y</a:t>
            </a:r>
            <a:r>
              <a:rPr lang="zh-CN" altLang="en-US" dirty="0"/>
              <a:t>。</a:t>
            </a:r>
            <a:endParaRPr lang="en-US" altLang="zh-CN" dirty="0"/>
          </a:p>
          <a:p>
            <a:r>
              <a:rPr lang="zh-CN" altLang="en-US" dirty="0"/>
              <a:t>在</a:t>
            </a:r>
            <a:r>
              <a:rPr lang="en-US" altLang="zh-CN" dirty="0"/>
              <a:t>LSTM</a:t>
            </a:r>
            <a:r>
              <a:rPr lang="zh-CN" altLang="en-US" dirty="0"/>
              <a:t>预测时，预测值往往与过去时间相关，因此需要将过去若干份的</a:t>
            </a:r>
            <a:r>
              <a:rPr lang="en-US" altLang="zh-CN" dirty="0"/>
              <a:t>label</a:t>
            </a:r>
            <a:r>
              <a:rPr lang="zh-CN" altLang="en-US" dirty="0"/>
              <a:t>、</a:t>
            </a:r>
            <a:r>
              <a:rPr lang="en-US" altLang="zh-CN" dirty="0"/>
              <a:t>feature</a:t>
            </a:r>
            <a:r>
              <a:rPr lang="zh-CN" altLang="en-US" dirty="0"/>
              <a:t>打包形成</a:t>
            </a:r>
            <a:r>
              <a:rPr lang="en-US" altLang="zh-CN" dirty="0"/>
              <a:t>X</a:t>
            </a:r>
            <a:r>
              <a:rPr lang="zh-CN" altLang="en-US" dirty="0"/>
              <a:t>来预测</a:t>
            </a:r>
            <a:r>
              <a:rPr lang="en-US" altLang="zh-CN" dirty="0"/>
              <a:t>Y</a:t>
            </a:r>
            <a:r>
              <a:rPr lang="zh-CN" altLang="en-US" dirty="0"/>
              <a:t>。</a:t>
            </a:r>
          </a:p>
        </p:txBody>
      </p:sp>
      <p:sp>
        <p:nvSpPr>
          <p:cNvPr id="4" name="内容占位符 3">
            <a:extLst>
              <a:ext uri="{FF2B5EF4-FFF2-40B4-BE49-F238E27FC236}">
                <a16:creationId xmlns:a16="http://schemas.microsoft.com/office/drawing/2014/main" id="{2F967825-1A5B-287F-9EEA-ED3F9833E542}"/>
              </a:ext>
            </a:extLst>
          </p:cNvPr>
          <p:cNvSpPr>
            <a:spLocks noGrp="1"/>
          </p:cNvSpPr>
          <p:nvPr>
            <p:ph sz="half" idx="2"/>
          </p:nvPr>
        </p:nvSpPr>
        <p:spPr/>
        <p:txBody>
          <a:bodyPr>
            <a:normAutofit fontScale="55000" lnSpcReduction="20000"/>
          </a:bodyPr>
          <a:lstStyle/>
          <a:p>
            <a:r>
              <a:rPr lang="en-US" altLang="zh-CN" dirty="0"/>
              <a:t># </a:t>
            </a:r>
            <a:r>
              <a:rPr lang="zh-CN" altLang="en-US" dirty="0"/>
              <a:t>分离</a:t>
            </a:r>
            <a:r>
              <a:rPr lang="en-US" altLang="zh-CN" dirty="0"/>
              <a:t>x</a:t>
            </a:r>
            <a:r>
              <a:rPr lang="zh-CN" altLang="en-US" dirty="0"/>
              <a:t>与</a:t>
            </a:r>
            <a:r>
              <a:rPr lang="en-US" altLang="zh-CN" dirty="0"/>
              <a:t>y</a:t>
            </a:r>
          </a:p>
          <a:p>
            <a:r>
              <a:rPr lang="en-US" altLang="zh-CN" dirty="0"/>
              <a:t>def </a:t>
            </a:r>
            <a:r>
              <a:rPr lang="en-US" altLang="zh-CN" dirty="0" err="1"/>
              <a:t>createXY</a:t>
            </a:r>
            <a:r>
              <a:rPr lang="en-US" altLang="zh-CN" dirty="0"/>
              <a:t>(array, </a:t>
            </a:r>
            <a:r>
              <a:rPr lang="en-US" altLang="zh-CN" dirty="0" err="1"/>
              <a:t>days_used_to_train</a:t>
            </a:r>
            <a:r>
              <a:rPr lang="en-US" altLang="zh-CN" dirty="0"/>
              <a:t>=7):</a:t>
            </a:r>
          </a:p>
          <a:p>
            <a:r>
              <a:rPr lang="en-US" altLang="zh-CN" dirty="0"/>
              <a:t>    features = list()</a:t>
            </a:r>
          </a:p>
          <a:p>
            <a:r>
              <a:rPr lang="en-US" altLang="zh-CN" dirty="0"/>
              <a:t>    labels = list()</a:t>
            </a:r>
          </a:p>
          <a:p>
            <a:r>
              <a:rPr lang="en-US" altLang="zh-CN" dirty="0"/>
              <a:t>    for </a:t>
            </a:r>
            <a:r>
              <a:rPr lang="en-US" altLang="zh-CN" dirty="0" err="1"/>
              <a:t>i</a:t>
            </a:r>
            <a:r>
              <a:rPr lang="en-US" altLang="zh-CN" dirty="0"/>
              <a:t> in range(</a:t>
            </a:r>
            <a:r>
              <a:rPr lang="en-US" altLang="zh-CN" dirty="0" err="1"/>
              <a:t>days_used_to_train</a:t>
            </a:r>
            <a:r>
              <a:rPr lang="en-US" altLang="zh-CN" dirty="0"/>
              <a:t>, </a:t>
            </a:r>
            <a:r>
              <a:rPr lang="en-US" altLang="zh-CN" dirty="0" err="1"/>
              <a:t>len</a:t>
            </a:r>
            <a:r>
              <a:rPr lang="en-US" altLang="zh-CN" dirty="0"/>
              <a:t>(array)):</a:t>
            </a:r>
          </a:p>
          <a:p>
            <a:r>
              <a:rPr lang="en-US" altLang="zh-CN" dirty="0"/>
              <a:t>        </a:t>
            </a:r>
            <a:r>
              <a:rPr lang="en-US" altLang="zh-CN" dirty="0" err="1"/>
              <a:t>features.append</a:t>
            </a:r>
            <a:r>
              <a:rPr lang="en-US" altLang="zh-CN" dirty="0"/>
              <a:t>(array[</a:t>
            </a:r>
            <a:r>
              <a:rPr lang="en-US" altLang="zh-CN" dirty="0" err="1"/>
              <a:t>i-days_used_to_train:i</a:t>
            </a:r>
            <a:r>
              <a:rPr lang="en-US" altLang="zh-CN" dirty="0"/>
              <a:t>, :])</a:t>
            </a:r>
          </a:p>
          <a:p>
            <a:r>
              <a:rPr lang="en-US" altLang="zh-CN" dirty="0"/>
              <a:t>        </a:t>
            </a:r>
            <a:r>
              <a:rPr lang="en-US" altLang="zh-CN" dirty="0" err="1"/>
              <a:t>labels.append</a:t>
            </a:r>
            <a:r>
              <a:rPr lang="en-US" altLang="zh-CN" dirty="0"/>
              <a:t>(array[</a:t>
            </a:r>
            <a:r>
              <a:rPr lang="en-US" altLang="zh-CN" dirty="0" err="1"/>
              <a:t>i</a:t>
            </a:r>
            <a:r>
              <a:rPr lang="en-US" altLang="zh-CN" dirty="0"/>
              <a:t>, -1])</a:t>
            </a:r>
          </a:p>
          <a:p>
            <a:r>
              <a:rPr lang="en-US" altLang="zh-CN" dirty="0"/>
              <a:t>    return </a:t>
            </a:r>
            <a:r>
              <a:rPr lang="en-US" altLang="zh-CN" dirty="0" err="1"/>
              <a:t>np.array</a:t>
            </a:r>
            <a:r>
              <a:rPr lang="en-US" altLang="zh-CN" dirty="0"/>
              <a:t>(features), </a:t>
            </a:r>
            <a:r>
              <a:rPr lang="en-US" altLang="zh-CN" dirty="0" err="1"/>
              <a:t>np.array</a:t>
            </a:r>
            <a:r>
              <a:rPr lang="en-US" altLang="zh-CN" dirty="0"/>
              <a:t>(labels)</a:t>
            </a:r>
          </a:p>
          <a:p>
            <a:r>
              <a:rPr lang="en-US" altLang="zh-CN" dirty="0" err="1"/>
              <a:t>train_X,train_y</a:t>
            </a:r>
            <a:r>
              <a:rPr lang="en-US" altLang="zh-CN" dirty="0"/>
              <a:t>=</a:t>
            </a:r>
            <a:r>
              <a:rPr lang="en-US" altLang="zh-CN" dirty="0" err="1"/>
              <a:t>createXY</a:t>
            </a:r>
            <a:r>
              <a:rPr lang="en-US" altLang="zh-CN" dirty="0"/>
              <a:t>(</a:t>
            </a:r>
            <a:r>
              <a:rPr lang="en-US" altLang="zh-CN" dirty="0" err="1"/>
              <a:t>df_for_training_scaled</a:t>
            </a:r>
            <a:r>
              <a:rPr lang="en-US" altLang="zh-CN" dirty="0"/>
              <a:t>)</a:t>
            </a:r>
          </a:p>
          <a:p>
            <a:r>
              <a:rPr lang="en-US" altLang="zh-CN" dirty="0" err="1"/>
              <a:t>valid_X,valid_y</a:t>
            </a:r>
            <a:r>
              <a:rPr lang="en-US" altLang="zh-CN" dirty="0"/>
              <a:t>=</a:t>
            </a:r>
            <a:r>
              <a:rPr lang="en-US" altLang="zh-CN" dirty="0" err="1"/>
              <a:t>createXY</a:t>
            </a:r>
            <a:r>
              <a:rPr lang="en-US" altLang="zh-CN" dirty="0"/>
              <a:t>(</a:t>
            </a:r>
            <a:r>
              <a:rPr lang="en-US" altLang="zh-CN" dirty="0" err="1"/>
              <a:t>df_for_validing_scaled</a:t>
            </a:r>
            <a:r>
              <a:rPr lang="en-US" altLang="zh-CN" dirty="0"/>
              <a:t>)</a:t>
            </a:r>
          </a:p>
          <a:p>
            <a:r>
              <a:rPr lang="en-US" altLang="zh-CN" dirty="0" err="1"/>
              <a:t>test_X,test_y</a:t>
            </a:r>
            <a:r>
              <a:rPr lang="en-US" altLang="zh-CN" dirty="0"/>
              <a:t>=</a:t>
            </a:r>
            <a:r>
              <a:rPr lang="en-US" altLang="zh-CN" dirty="0" err="1"/>
              <a:t>createXY</a:t>
            </a:r>
            <a:r>
              <a:rPr lang="en-US" altLang="zh-CN" dirty="0"/>
              <a:t>(</a:t>
            </a:r>
            <a:r>
              <a:rPr lang="en-US" altLang="zh-CN" dirty="0" err="1"/>
              <a:t>df_for_testing_scaled</a:t>
            </a:r>
            <a:r>
              <a:rPr lang="en-US" altLang="zh-CN" dirty="0"/>
              <a:t>)</a:t>
            </a:r>
          </a:p>
          <a:p>
            <a:r>
              <a:rPr lang="en-US" altLang="zh-CN" dirty="0" err="1"/>
              <a:t>df_scaled_X,df_scaled_y</a:t>
            </a:r>
            <a:r>
              <a:rPr lang="en-US" altLang="zh-CN" dirty="0"/>
              <a:t>=</a:t>
            </a:r>
            <a:r>
              <a:rPr lang="en-US" altLang="zh-CN" dirty="0" err="1"/>
              <a:t>createXY</a:t>
            </a:r>
            <a:r>
              <a:rPr lang="en-US" altLang="zh-CN" dirty="0"/>
              <a:t>(</a:t>
            </a:r>
            <a:r>
              <a:rPr lang="en-US" altLang="zh-CN" dirty="0" err="1"/>
              <a:t>df_scaled</a:t>
            </a:r>
            <a:r>
              <a:rPr lang="en-US" altLang="zh-CN" dirty="0"/>
              <a:t>)</a:t>
            </a:r>
            <a:endParaRPr lang="zh-CN" altLang="en-US" dirty="0"/>
          </a:p>
        </p:txBody>
      </p:sp>
    </p:spTree>
    <p:extLst>
      <p:ext uri="{BB962C8B-B14F-4D97-AF65-F5344CB8AC3E}">
        <p14:creationId xmlns:p14="http://schemas.microsoft.com/office/powerpoint/2010/main" val="5326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853A8-6A38-02DA-F720-1D8BB666B673}"/>
              </a:ext>
            </a:extLst>
          </p:cNvPr>
          <p:cNvSpPr>
            <a:spLocks noGrp="1"/>
          </p:cNvSpPr>
          <p:nvPr>
            <p:ph type="title"/>
          </p:nvPr>
        </p:nvSpPr>
        <p:spPr/>
        <p:txBody>
          <a:bodyPr/>
          <a:lstStyle/>
          <a:p>
            <a:r>
              <a:rPr lang="en-US" altLang="zh-CN" dirty="0" err="1"/>
              <a:t>GridSearchCV</a:t>
            </a:r>
            <a:r>
              <a:rPr lang="zh-CN" altLang="en-US" dirty="0"/>
              <a:t>函数调参</a:t>
            </a:r>
          </a:p>
        </p:txBody>
      </p:sp>
      <p:sp>
        <p:nvSpPr>
          <p:cNvPr id="3" name="内容占位符 2">
            <a:extLst>
              <a:ext uri="{FF2B5EF4-FFF2-40B4-BE49-F238E27FC236}">
                <a16:creationId xmlns:a16="http://schemas.microsoft.com/office/drawing/2014/main" id="{28B6FAA3-AA59-F061-E524-B1EB33443C02}"/>
              </a:ext>
            </a:extLst>
          </p:cNvPr>
          <p:cNvSpPr>
            <a:spLocks noGrp="1"/>
          </p:cNvSpPr>
          <p:nvPr>
            <p:ph idx="1"/>
          </p:nvPr>
        </p:nvSpPr>
        <p:spPr/>
        <p:txBody>
          <a:bodyPr>
            <a:normAutofit/>
          </a:bodyPr>
          <a:lstStyle/>
          <a:p>
            <a:r>
              <a:rPr lang="en-US" altLang="zh-CN" dirty="0" err="1"/>
              <a:t>GridSearchCV</a:t>
            </a:r>
            <a:r>
              <a:rPr lang="zh-CN" altLang="en-US" dirty="0"/>
              <a:t>的名字其实可以拆分为两部分，</a:t>
            </a:r>
            <a:r>
              <a:rPr lang="en-US" altLang="zh-CN" dirty="0" err="1"/>
              <a:t>GridSearch</a:t>
            </a:r>
            <a:r>
              <a:rPr lang="zh-CN" altLang="en-US" dirty="0"/>
              <a:t>和</a:t>
            </a:r>
            <a:r>
              <a:rPr lang="en-US" altLang="zh-CN" dirty="0"/>
              <a:t>CV</a:t>
            </a:r>
            <a:r>
              <a:rPr lang="zh-CN" altLang="en-US" dirty="0"/>
              <a:t>，即</a:t>
            </a:r>
            <a:r>
              <a:rPr lang="zh-CN" altLang="en-US" dirty="0">
                <a:solidFill>
                  <a:srgbClr val="FF0000"/>
                </a:solidFill>
              </a:rPr>
              <a:t>网格搜索和交叉验证</a:t>
            </a:r>
            <a:r>
              <a:rPr lang="zh-CN" altLang="en-US" dirty="0"/>
              <a:t>。网格搜索，搜索的是参数，即</a:t>
            </a:r>
            <a:r>
              <a:rPr lang="zh-CN" altLang="en-US" dirty="0">
                <a:solidFill>
                  <a:srgbClr val="FF0000"/>
                </a:solidFill>
              </a:rPr>
              <a:t>在指定的参数范围内，按步长依次调整参数，利用调整的参数训练学习器，从所有的参数中找到在验证集上精度最高的参数</a:t>
            </a:r>
            <a:r>
              <a:rPr lang="zh-CN" altLang="en-US" dirty="0"/>
              <a:t>，这其实是一个训练和比较的过程。</a:t>
            </a:r>
          </a:p>
          <a:p>
            <a:r>
              <a:rPr lang="en-US" altLang="zh-CN" dirty="0" err="1"/>
              <a:t>GridSearchCV</a:t>
            </a:r>
            <a:r>
              <a:rPr lang="zh-CN" altLang="en-US" dirty="0"/>
              <a:t>可以保证在指定的参数范围内找到</a:t>
            </a:r>
            <a:r>
              <a:rPr lang="zh-CN" altLang="en-US" dirty="0">
                <a:solidFill>
                  <a:srgbClr val="FF0000"/>
                </a:solidFill>
              </a:rPr>
              <a:t>精度最高的参数</a:t>
            </a:r>
            <a:r>
              <a:rPr lang="zh-CN" altLang="en-US" dirty="0"/>
              <a:t>，但是这也是网格搜索的缺陷所在，他要求遍历所有可能参数的组合，在面对大数据集和多参数的情况下，非常耗时。</a:t>
            </a:r>
          </a:p>
        </p:txBody>
      </p:sp>
    </p:spTree>
    <p:extLst>
      <p:ext uri="{BB962C8B-B14F-4D97-AF65-F5344CB8AC3E}">
        <p14:creationId xmlns:p14="http://schemas.microsoft.com/office/powerpoint/2010/main" val="43276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AE2D8-7A91-49C1-3CEB-E4D802D6DEBC}"/>
              </a:ext>
            </a:extLst>
          </p:cNvPr>
          <p:cNvSpPr>
            <a:spLocks noGrp="1"/>
          </p:cNvSpPr>
          <p:nvPr>
            <p:ph type="title"/>
          </p:nvPr>
        </p:nvSpPr>
        <p:spPr/>
        <p:txBody>
          <a:bodyPr/>
          <a:lstStyle/>
          <a:p>
            <a:r>
              <a:rPr lang="zh-CN" altLang="en-US" dirty="0"/>
              <a:t>建立神经网络模型</a:t>
            </a:r>
          </a:p>
        </p:txBody>
      </p:sp>
      <p:sp>
        <p:nvSpPr>
          <p:cNvPr id="3" name="内容占位符 2">
            <a:extLst>
              <a:ext uri="{FF2B5EF4-FFF2-40B4-BE49-F238E27FC236}">
                <a16:creationId xmlns:a16="http://schemas.microsoft.com/office/drawing/2014/main" id="{B66A9F60-276D-7067-E392-84B65FD51BDA}"/>
              </a:ext>
            </a:extLst>
          </p:cNvPr>
          <p:cNvSpPr>
            <a:spLocks noGrp="1"/>
          </p:cNvSpPr>
          <p:nvPr>
            <p:ph idx="1"/>
          </p:nvPr>
        </p:nvSpPr>
        <p:spPr/>
        <p:txBody>
          <a:bodyPr>
            <a:normAutofit fontScale="70000" lnSpcReduction="20000"/>
          </a:bodyPr>
          <a:lstStyle/>
          <a:p>
            <a:r>
              <a:rPr lang="en-US" altLang="zh-CN" dirty="0"/>
              <a:t># </a:t>
            </a:r>
            <a:r>
              <a:rPr lang="zh-CN" altLang="en-US" dirty="0"/>
              <a:t>建立模型函数</a:t>
            </a:r>
          </a:p>
          <a:p>
            <a:r>
              <a:rPr lang="en-US" altLang="zh-CN" dirty="0"/>
              <a:t>def </a:t>
            </a:r>
            <a:r>
              <a:rPr lang="en-US" altLang="zh-CN" dirty="0" err="1"/>
              <a:t>build_model</a:t>
            </a:r>
            <a:r>
              <a:rPr lang="en-US" altLang="zh-CN" dirty="0"/>
              <a:t>(size):</a:t>
            </a:r>
          </a:p>
          <a:p>
            <a:r>
              <a:rPr lang="en-US" altLang="zh-CN" dirty="0"/>
              <a:t>    </a:t>
            </a:r>
            <a:r>
              <a:rPr lang="en-US" altLang="zh-CN" dirty="0" err="1"/>
              <a:t>tf.random.set_seed</a:t>
            </a:r>
            <a:r>
              <a:rPr lang="en-US" altLang="zh-CN" dirty="0"/>
              <a:t>(1) #</a:t>
            </a:r>
            <a:r>
              <a:rPr lang="zh-CN" altLang="en-US" dirty="0"/>
              <a:t>设置随机数种子</a:t>
            </a:r>
          </a:p>
          <a:p>
            <a:r>
              <a:rPr lang="zh-CN" altLang="en-US" dirty="0"/>
              <a:t>    </a:t>
            </a:r>
            <a:r>
              <a:rPr lang="en-US" altLang="zh-CN" dirty="0"/>
              <a:t># Create </a:t>
            </a:r>
            <a:r>
              <a:rPr lang="en-US" altLang="zh-CN" dirty="0" err="1"/>
              <a:t>grid_model</a:t>
            </a:r>
            <a:endParaRPr lang="en-US" altLang="zh-CN" dirty="0"/>
          </a:p>
          <a:p>
            <a:r>
              <a:rPr lang="en-US" altLang="zh-CN" dirty="0"/>
              <a:t>    </a:t>
            </a:r>
            <a:r>
              <a:rPr lang="en-US" altLang="zh-CN" dirty="0" err="1"/>
              <a:t>grid_model</a:t>
            </a:r>
            <a:r>
              <a:rPr lang="en-US" altLang="zh-CN" dirty="0"/>
              <a:t> = </a:t>
            </a:r>
            <a:r>
              <a:rPr lang="en-US" altLang="zh-CN" dirty="0" err="1"/>
              <a:t>tf.keras.Sequential</a:t>
            </a:r>
            <a:r>
              <a:rPr lang="en-US" altLang="zh-CN" dirty="0"/>
              <a:t>()</a:t>
            </a:r>
          </a:p>
          <a:p>
            <a:r>
              <a:rPr lang="en-US" altLang="zh-CN" dirty="0"/>
              <a:t>    </a:t>
            </a:r>
            <a:r>
              <a:rPr lang="en-US" altLang="zh-CN" dirty="0" err="1"/>
              <a:t>grid_model.add</a:t>
            </a:r>
            <a:r>
              <a:rPr lang="en-US" altLang="zh-CN" dirty="0"/>
              <a:t>(</a:t>
            </a:r>
            <a:r>
              <a:rPr lang="en-US" altLang="zh-CN" dirty="0" err="1"/>
              <a:t>tf.keras.layers.LSTM</a:t>
            </a:r>
            <a:r>
              <a:rPr lang="en-US" altLang="zh-CN" dirty="0"/>
              <a:t>(units=64))</a:t>
            </a:r>
          </a:p>
          <a:p>
            <a:r>
              <a:rPr lang="en-US" altLang="zh-CN" dirty="0"/>
              <a:t>    </a:t>
            </a:r>
            <a:r>
              <a:rPr lang="en-US" altLang="zh-CN" dirty="0" err="1"/>
              <a:t>grid_model.add</a:t>
            </a:r>
            <a:r>
              <a:rPr lang="en-US" altLang="zh-CN" dirty="0"/>
              <a:t>(</a:t>
            </a:r>
            <a:r>
              <a:rPr lang="en-US" altLang="zh-CN" dirty="0" err="1"/>
              <a:t>tf.keras.layers.Dense</a:t>
            </a:r>
            <a:r>
              <a:rPr lang="en-US" altLang="zh-CN" dirty="0"/>
              <a:t>(64))</a:t>
            </a:r>
          </a:p>
          <a:p>
            <a:r>
              <a:rPr lang="en-US" altLang="zh-CN" dirty="0"/>
              <a:t>    </a:t>
            </a:r>
            <a:r>
              <a:rPr lang="en-US" altLang="zh-CN" dirty="0" err="1"/>
              <a:t>grid_model.add</a:t>
            </a:r>
            <a:r>
              <a:rPr lang="en-US" altLang="zh-CN" dirty="0"/>
              <a:t>(</a:t>
            </a:r>
            <a:r>
              <a:rPr lang="en-US" altLang="zh-CN" dirty="0" err="1"/>
              <a:t>tf.keras.layers.Dense</a:t>
            </a:r>
            <a:r>
              <a:rPr lang="en-US" altLang="zh-CN" dirty="0"/>
              <a:t>(size))</a:t>
            </a:r>
          </a:p>
          <a:p>
            <a:r>
              <a:rPr lang="en-US" altLang="zh-CN" dirty="0"/>
              <a:t>    </a:t>
            </a:r>
            <a:r>
              <a:rPr lang="en-US" altLang="zh-CN" dirty="0" err="1"/>
              <a:t>grid_model.add</a:t>
            </a:r>
            <a:r>
              <a:rPr lang="en-US" altLang="zh-CN" dirty="0"/>
              <a:t>(</a:t>
            </a:r>
            <a:r>
              <a:rPr lang="en-US" altLang="zh-CN" dirty="0" err="1"/>
              <a:t>tf.keras.layers.Dense</a:t>
            </a:r>
            <a:r>
              <a:rPr lang="en-US" altLang="zh-CN" dirty="0"/>
              <a:t>(1))</a:t>
            </a:r>
          </a:p>
          <a:p>
            <a:r>
              <a:rPr lang="en-US" altLang="zh-CN" dirty="0"/>
              <a:t>    # Compile the </a:t>
            </a:r>
            <a:r>
              <a:rPr lang="en-US" altLang="zh-CN" dirty="0" err="1"/>
              <a:t>grid_model</a:t>
            </a:r>
            <a:endParaRPr lang="en-US" altLang="zh-CN" dirty="0"/>
          </a:p>
          <a:p>
            <a:r>
              <a:rPr lang="en-US" altLang="zh-CN" dirty="0"/>
              <a:t>    </a:t>
            </a:r>
            <a:r>
              <a:rPr lang="en-US" altLang="zh-CN" dirty="0" err="1"/>
              <a:t>grid_model.compile</a:t>
            </a:r>
            <a:r>
              <a:rPr lang="en-US" altLang="zh-CN" dirty="0"/>
              <a:t>(</a:t>
            </a:r>
          </a:p>
          <a:p>
            <a:r>
              <a:rPr lang="en-US" altLang="zh-CN" dirty="0"/>
              <a:t>    optimizer='</a:t>
            </a:r>
            <a:r>
              <a:rPr lang="en-US" altLang="zh-CN" dirty="0" err="1"/>
              <a:t>adam</a:t>
            </a:r>
            <a:r>
              <a:rPr lang="en-US" altLang="zh-CN" dirty="0"/>
              <a:t>',</a:t>
            </a:r>
          </a:p>
          <a:p>
            <a:r>
              <a:rPr lang="en-US" altLang="zh-CN" dirty="0"/>
              <a:t>    loss='</a:t>
            </a:r>
            <a:r>
              <a:rPr lang="en-US" altLang="zh-CN" dirty="0" err="1"/>
              <a:t>mse</a:t>
            </a:r>
            <a:r>
              <a:rPr lang="en-US" altLang="zh-CN" dirty="0"/>
              <a:t>')</a:t>
            </a:r>
          </a:p>
          <a:p>
            <a:r>
              <a:rPr lang="en-US" altLang="zh-CN" dirty="0"/>
              <a:t>    return </a:t>
            </a:r>
            <a:r>
              <a:rPr lang="en-US" altLang="zh-CN" dirty="0" err="1"/>
              <a:t>grid_model</a:t>
            </a:r>
            <a:endParaRPr lang="zh-CN" altLang="en-US" dirty="0"/>
          </a:p>
        </p:txBody>
      </p:sp>
      <p:sp>
        <p:nvSpPr>
          <p:cNvPr id="4" name="文本占位符 3">
            <a:extLst>
              <a:ext uri="{FF2B5EF4-FFF2-40B4-BE49-F238E27FC236}">
                <a16:creationId xmlns:a16="http://schemas.microsoft.com/office/drawing/2014/main" id="{60950913-18A1-73DA-AD95-DAC60D617E36}"/>
              </a:ext>
            </a:extLst>
          </p:cNvPr>
          <p:cNvSpPr>
            <a:spLocks noGrp="1"/>
          </p:cNvSpPr>
          <p:nvPr>
            <p:ph type="body" sz="half" idx="2"/>
          </p:nvPr>
        </p:nvSpPr>
        <p:spPr/>
        <p:txBody>
          <a:bodyPr/>
          <a:lstStyle/>
          <a:p>
            <a:pPr algn="l"/>
            <a:r>
              <a:rPr lang="zh-CN" altLang="en-US" dirty="0"/>
              <a:t>        </a:t>
            </a:r>
            <a:r>
              <a:rPr lang="zh-CN" altLang="en-US" sz="2400" dirty="0"/>
              <a:t>将</a:t>
            </a:r>
            <a:r>
              <a:rPr lang="zh-CN" altLang="en-US" sz="2400" dirty="0">
                <a:solidFill>
                  <a:srgbClr val="FF0000"/>
                </a:solidFill>
              </a:rPr>
              <a:t>神经网络模型写成函数形式</a:t>
            </a:r>
            <a:r>
              <a:rPr lang="zh-CN" altLang="en-US" sz="2400" dirty="0"/>
              <a:t>方便调用，同时将</a:t>
            </a:r>
            <a:r>
              <a:rPr lang="zh-CN" altLang="en-US" sz="2400" dirty="0">
                <a:solidFill>
                  <a:srgbClr val="FF0000"/>
                </a:solidFill>
              </a:rPr>
              <a:t>需要调制的超参数设置成未知量</a:t>
            </a:r>
            <a:r>
              <a:rPr lang="zh-CN" altLang="en-US" sz="2400" dirty="0"/>
              <a:t>，在</a:t>
            </a:r>
            <a:r>
              <a:rPr lang="en-US" altLang="zh-CN" sz="2400" dirty="0" err="1"/>
              <a:t>gridsearchcv</a:t>
            </a:r>
            <a:r>
              <a:rPr lang="zh-CN" altLang="en-US" sz="2400" dirty="0"/>
              <a:t>算法中进行运算比较。</a:t>
            </a:r>
          </a:p>
        </p:txBody>
      </p:sp>
    </p:spTree>
    <p:extLst>
      <p:ext uri="{BB962C8B-B14F-4D97-AF65-F5344CB8AC3E}">
        <p14:creationId xmlns:p14="http://schemas.microsoft.com/office/powerpoint/2010/main" val="173247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90657-A975-3644-4338-8230EF516BED}"/>
              </a:ext>
            </a:extLst>
          </p:cNvPr>
          <p:cNvSpPr>
            <a:spLocks noGrp="1"/>
          </p:cNvSpPr>
          <p:nvPr>
            <p:ph type="title"/>
          </p:nvPr>
        </p:nvSpPr>
        <p:spPr/>
        <p:txBody>
          <a:bodyPr/>
          <a:lstStyle/>
          <a:p>
            <a:r>
              <a:rPr lang="zh-CN" altLang="en-US" dirty="0"/>
              <a:t>设置需要扫描的超参数</a:t>
            </a:r>
          </a:p>
        </p:txBody>
      </p:sp>
      <p:sp>
        <p:nvSpPr>
          <p:cNvPr id="3" name="内容占位符 2">
            <a:extLst>
              <a:ext uri="{FF2B5EF4-FFF2-40B4-BE49-F238E27FC236}">
                <a16:creationId xmlns:a16="http://schemas.microsoft.com/office/drawing/2014/main" id="{C7D9E79C-EA82-3E45-56E5-B64B804291FA}"/>
              </a:ext>
            </a:extLst>
          </p:cNvPr>
          <p:cNvSpPr>
            <a:spLocks noGrp="1"/>
          </p:cNvSpPr>
          <p:nvPr>
            <p:ph sz="half" idx="1"/>
          </p:nvPr>
        </p:nvSpPr>
        <p:spPr/>
        <p:txBody>
          <a:bodyPr/>
          <a:lstStyle/>
          <a:p>
            <a:r>
              <a:rPr lang="en-US" altLang="zh-CN" dirty="0"/>
              <a:t>from </a:t>
            </a:r>
            <a:r>
              <a:rPr lang="en-US" altLang="zh-CN" dirty="0" err="1"/>
              <a:t>keras.wrappers.scikit_learn</a:t>
            </a:r>
            <a:r>
              <a:rPr lang="en-US" altLang="zh-CN" dirty="0"/>
              <a:t> import </a:t>
            </a:r>
            <a:r>
              <a:rPr lang="en-US" altLang="zh-CN" dirty="0" err="1"/>
              <a:t>KerasClassifier</a:t>
            </a:r>
            <a:endParaRPr lang="en-US" altLang="zh-CN" dirty="0"/>
          </a:p>
          <a:p>
            <a:r>
              <a:rPr lang="en-US" altLang="zh-CN" dirty="0" err="1"/>
              <a:t>grid_model</a:t>
            </a:r>
            <a:r>
              <a:rPr lang="en-US" altLang="zh-CN" dirty="0"/>
              <a:t> = </a:t>
            </a:r>
            <a:r>
              <a:rPr lang="en-US" altLang="zh-CN" dirty="0" err="1"/>
              <a:t>KerasRegressor</a:t>
            </a:r>
            <a:r>
              <a:rPr lang="en-US" altLang="zh-CN" dirty="0"/>
              <a:t>(</a:t>
            </a:r>
            <a:r>
              <a:rPr lang="en-US" altLang="zh-CN" dirty="0" err="1"/>
              <a:t>build_fn</a:t>
            </a:r>
            <a:r>
              <a:rPr lang="en-US" altLang="zh-CN" dirty="0"/>
              <a:t>=</a:t>
            </a:r>
            <a:r>
              <a:rPr lang="en-US" altLang="zh-CN" dirty="0" err="1"/>
              <a:t>build_model</a:t>
            </a:r>
            <a:r>
              <a:rPr lang="en-US" altLang="zh-CN" dirty="0"/>
              <a:t>)</a:t>
            </a:r>
          </a:p>
          <a:p>
            <a:r>
              <a:rPr lang="en-US" altLang="zh-CN" dirty="0"/>
              <a:t>parameters = {</a:t>
            </a:r>
            <a:r>
              <a:rPr lang="en-US" altLang="zh-CN" dirty="0">
                <a:solidFill>
                  <a:srgbClr val="FF0000"/>
                </a:solidFill>
              </a:rPr>
              <a:t>'</a:t>
            </a:r>
            <a:r>
              <a:rPr lang="en-US" altLang="zh-CN" dirty="0" err="1">
                <a:solidFill>
                  <a:srgbClr val="FF0000"/>
                </a:solidFill>
              </a:rPr>
              <a:t>batch_size</a:t>
            </a:r>
            <a:r>
              <a:rPr lang="en-US" altLang="zh-CN" dirty="0"/>
              <a:t>' : [16],'</a:t>
            </a:r>
            <a:r>
              <a:rPr lang="en-US" altLang="zh-CN" dirty="0">
                <a:solidFill>
                  <a:srgbClr val="FF0000"/>
                </a:solidFill>
              </a:rPr>
              <a:t>epochs</a:t>
            </a:r>
            <a:r>
              <a:rPr lang="en-US" altLang="zh-CN" dirty="0"/>
              <a:t>' : [40,50],'</a:t>
            </a:r>
            <a:r>
              <a:rPr lang="en-US" altLang="zh-CN" dirty="0">
                <a:solidFill>
                  <a:srgbClr val="FF0000"/>
                </a:solidFill>
              </a:rPr>
              <a:t>size</a:t>
            </a:r>
            <a:r>
              <a:rPr lang="en-US" altLang="zh-CN" dirty="0"/>
              <a:t>' : [32,64]}</a:t>
            </a:r>
          </a:p>
          <a:p>
            <a:endParaRPr lang="zh-CN" altLang="en-US" dirty="0"/>
          </a:p>
        </p:txBody>
      </p:sp>
      <p:sp>
        <p:nvSpPr>
          <p:cNvPr id="4" name="内容占位符 3">
            <a:extLst>
              <a:ext uri="{FF2B5EF4-FFF2-40B4-BE49-F238E27FC236}">
                <a16:creationId xmlns:a16="http://schemas.microsoft.com/office/drawing/2014/main" id="{84A71E72-5F2F-E925-2106-FFDCB23B29D8}"/>
              </a:ext>
            </a:extLst>
          </p:cNvPr>
          <p:cNvSpPr>
            <a:spLocks noGrp="1"/>
          </p:cNvSpPr>
          <p:nvPr>
            <p:ph sz="half" idx="2"/>
          </p:nvPr>
        </p:nvSpPr>
        <p:spPr/>
        <p:txBody>
          <a:bodyPr/>
          <a:lstStyle/>
          <a:p>
            <a:r>
              <a:rPr lang="zh-CN" altLang="en-US" dirty="0"/>
              <a:t>设置的多次训练的对象，既可以是模型自带参数，也可以是前面设置参数，如训练集个数，训练次数，神经网络单元数等，提供了可操作空间。</a:t>
            </a:r>
            <a:endParaRPr lang="en-US" altLang="zh-CN" dirty="0"/>
          </a:p>
          <a:p>
            <a:r>
              <a:rPr lang="zh-CN" altLang="en-US" dirty="0"/>
              <a:t>此处通过评估</a:t>
            </a:r>
            <a:r>
              <a:rPr lang="en-US" altLang="zh-CN" dirty="0"/>
              <a:t>1*2*2=4</a:t>
            </a:r>
            <a:r>
              <a:rPr lang="zh-CN" altLang="en-US" dirty="0"/>
              <a:t>中组合方式，从而在参数中选出最优模型。</a:t>
            </a:r>
          </a:p>
        </p:txBody>
      </p:sp>
    </p:spTree>
    <p:extLst>
      <p:ext uri="{BB962C8B-B14F-4D97-AF65-F5344CB8AC3E}">
        <p14:creationId xmlns:p14="http://schemas.microsoft.com/office/powerpoint/2010/main" val="165670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7551-D0C8-C646-C868-F3B3D0D6779F}"/>
              </a:ext>
            </a:extLst>
          </p:cNvPr>
          <p:cNvSpPr>
            <a:spLocks noGrp="1"/>
          </p:cNvSpPr>
          <p:nvPr>
            <p:ph type="title"/>
          </p:nvPr>
        </p:nvSpPr>
        <p:spPr/>
        <p:txBody>
          <a:bodyPr/>
          <a:lstStyle/>
          <a:p>
            <a:r>
              <a:rPr lang="zh-CN" altLang="en-US" dirty="0"/>
              <a:t>研究背景和项目目标</a:t>
            </a:r>
          </a:p>
        </p:txBody>
      </p:sp>
    </p:spTree>
    <p:extLst>
      <p:ext uri="{BB962C8B-B14F-4D97-AF65-F5344CB8AC3E}">
        <p14:creationId xmlns:p14="http://schemas.microsoft.com/office/powerpoint/2010/main" val="353924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17F75-81FA-3369-2FB2-A79CC243F10D}"/>
              </a:ext>
            </a:extLst>
          </p:cNvPr>
          <p:cNvSpPr>
            <a:spLocks noGrp="1"/>
          </p:cNvSpPr>
          <p:nvPr>
            <p:ph type="title"/>
          </p:nvPr>
        </p:nvSpPr>
        <p:spPr/>
        <p:txBody>
          <a:bodyPr/>
          <a:lstStyle/>
          <a:p>
            <a:r>
              <a:rPr lang="zh-CN" altLang="en-US" dirty="0"/>
              <a:t>设置</a:t>
            </a:r>
            <a:r>
              <a:rPr lang="en-US" altLang="zh-CN" dirty="0"/>
              <a:t>search</a:t>
            </a:r>
            <a:r>
              <a:rPr lang="zh-CN" altLang="en-US" dirty="0"/>
              <a:t>参数，开始训练</a:t>
            </a:r>
          </a:p>
        </p:txBody>
      </p:sp>
      <p:sp>
        <p:nvSpPr>
          <p:cNvPr id="3" name="内容占位符 2">
            <a:extLst>
              <a:ext uri="{FF2B5EF4-FFF2-40B4-BE49-F238E27FC236}">
                <a16:creationId xmlns:a16="http://schemas.microsoft.com/office/drawing/2014/main" id="{8A79DD99-4A17-469E-3937-36904B2E2DDC}"/>
              </a:ext>
            </a:extLst>
          </p:cNvPr>
          <p:cNvSpPr>
            <a:spLocks noGrp="1"/>
          </p:cNvSpPr>
          <p:nvPr>
            <p:ph sz="half" idx="1"/>
          </p:nvPr>
        </p:nvSpPr>
        <p:spPr/>
        <p:txBody>
          <a:bodyPr>
            <a:normAutofit fontScale="77500" lnSpcReduction="20000"/>
          </a:bodyPr>
          <a:lstStyle/>
          <a:p>
            <a:r>
              <a:rPr lang="en-US" altLang="zh-CN" dirty="0" err="1"/>
              <a:t>grid_search</a:t>
            </a:r>
            <a:r>
              <a:rPr lang="en-US" altLang="zh-CN" dirty="0"/>
              <a:t>=</a:t>
            </a:r>
            <a:r>
              <a:rPr lang="en-US" altLang="zh-CN" dirty="0" err="1"/>
              <a:t>GridSearchCV</a:t>
            </a:r>
            <a:r>
              <a:rPr lang="en-US" altLang="zh-CN" dirty="0"/>
              <a:t>(</a:t>
            </a:r>
          </a:p>
          <a:p>
            <a:r>
              <a:rPr lang="en-US" altLang="zh-CN" dirty="0"/>
              <a:t>estimator = </a:t>
            </a:r>
            <a:r>
              <a:rPr lang="en-US" altLang="zh-CN" dirty="0" err="1"/>
              <a:t>grid_model</a:t>
            </a:r>
            <a:r>
              <a:rPr lang="en-US" altLang="zh-CN" dirty="0"/>
              <a:t>,</a:t>
            </a:r>
          </a:p>
          <a:p>
            <a:r>
              <a:rPr lang="en-US" altLang="zh-CN" dirty="0" err="1"/>
              <a:t>param_grid</a:t>
            </a:r>
            <a:r>
              <a:rPr lang="en-US" altLang="zh-CN" dirty="0"/>
              <a:t> = parameters,</a:t>
            </a:r>
          </a:p>
          <a:p>
            <a:r>
              <a:rPr lang="en-US" altLang="zh-CN" dirty="0"/>
              <a:t>scoring=scoring, </a:t>
            </a:r>
          </a:p>
          <a:p>
            <a:r>
              <a:rPr lang="en-US" altLang="zh-CN" dirty="0"/>
              <a:t>refit ='</a:t>
            </a:r>
            <a:r>
              <a:rPr lang="en-US" altLang="zh-CN" dirty="0" err="1"/>
              <a:t>ev</a:t>
            </a:r>
            <a:r>
              <a:rPr lang="en-US" altLang="zh-CN" dirty="0"/>
              <a:t>', </a:t>
            </a:r>
          </a:p>
          <a:p>
            <a:r>
              <a:rPr lang="en-US" altLang="zh-CN" dirty="0" err="1"/>
              <a:t>n_jobs</a:t>
            </a:r>
            <a:r>
              <a:rPr lang="en-US" altLang="zh-CN" dirty="0"/>
              <a:t>=1,</a:t>
            </a:r>
          </a:p>
          <a:p>
            <a:r>
              <a:rPr lang="en-US" altLang="zh-CN" dirty="0"/>
              <a:t>cv = 2)</a:t>
            </a:r>
          </a:p>
          <a:p>
            <a:r>
              <a:rPr lang="en-US" altLang="zh-CN" dirty="0" err="1"/>
              <a:t>grid_search</a:t>
            </a:r>
            <a:r>
              <a:rPr lang="en-US" altLang="zh-CN" dirty="0"/>
              <a:t> = </a:t>
            </a:r>
            <a:r>
              <a:rPr lang="en-US" altLang="zh-CN" dirty="0" err="1"/>
              <a:t>grid_search.fit</a:t>
            </a:r>
            <a:r>
              <a:rPr lang="en-US" altLang="zh-CN" dirty="0"/>
              <a:t>(</a:t>
            </a:r>
            <a:r>
              <a:rPr lang="en-US" altLang="zh-CN" dirty="0" err="1"/>
              <a:t>train_X</a:t>
            </a:r>
            <a:r>
              <a:rPr lang="en-US" altLang="zh-CN" dirty="0"/>
              <a:t>, </a:t>
            </a:r>
            <a:r>
              <a:rPr lang="en-US" altLang="zh-CN" dirty="0" err="1"/>
              <a:t>train_y</a:t>
            </a:r>
            <a:r>
              <a:rPr lang="en-US" altLang="zh-CN" dirty="0"/>
              <a:t>,</a:t>
            </a:r>
          </a:p>
          <a:p>
            <a:r>
              <a:rPr lang="en-US" altLang="zh-CN" dirty="0" err="1"/>
              <a:t>validation_data</a:t>
            </a:r>
            <a:r>
              <a:rPr lang="en-US" altLang="zh-CN" dirty="0"/>
              <a:t>=(</a:t>
            </a:r>
            <a:r>
              <a:rPr lang="en-US" altLang="zh-CN" dirty="0" err="1"/>
              <a:t>valid_X</a:t>
            </a:r>
            <a:r>
              <a:rPr lang="en-US" altLang="zh-CN" dirty="0"/>
              <a:t>, </a:t>
            </a:r>
            <a:r>
              <a:rPr lang="en-US" altLang="zh-CN" dirty="0" err="1"/>
              <a:t>valid_y</a:t>
            </a:r>
            <a:r>
              <a:rPr lang="en-US" altLang="zh-CN" dirty="0"/>
              <a:t>))</a:t>
            </a:r>
            <a:endParaRPr lang="zh-CN" altLang="en-US" dirty="0"/>
          </a:p>
        </p:txBody>
      </p:sp>
      <p:sp>
        <p:nvSpPr>
          <p:cNvPr id="4" name="内容占位符 3">
            <a:extLst>
              <a:ext uri="{FF2B5EF4-FFF2-40B4-BE49-F238E27FC236}">
                <a16:creationId xmlns:a16="http://schemas.microsoft.com/office/drawing/2014/main" id="{72A31ED1-94E4-B1CA-955A-24807975EDAC}"/>
              </a:ext>
            </a:extLst>
          </p:cNvPr>
          <p:cNvSpPr>
            <a:spLocks noGrp="1"/>
          </p:cNvSpPr>
          <p:nvPr>
            <p:ph sz="half" idx="2"/>
          </p:nvPr>
        </p:nvSpPr>
        <p:spPr/>
        <p:txBody>
          <a:bodyPr>
            <a:normAutofit fontScale="77500" lnSpcReduction="20000"/>
          </a:bodyPr>
          <a:lstStyle/>
          <a:p>
            <a:endParaRPr lang="en-US" altLang="zh-CN" dirty="0"/>
          </a:p>
          <a:p>
            <a:r>
              <a:rPr lang="en-US" altLang="zh-CN" dirty="0"/>
              <a:t>#</a:t>
            </a:r>
            <a:r>
              <a:rPr lang="zh-CN" altLang="en-US" dirty="0"/>
              <a:t>函数模型</a:t>
            </a:r>
            <a:endParaRPr lang="en-US" altLang="zh-CN" dirty="0"/>
          </a:p>
          <a:p>
            <a:r>
              <a:rPr lang="en-US" altLang="zh-CN" dirty="0"/>
              <a:t>#</a:t>
            </a:r>
            <a:r>
              <a:rPr lang="zh-CN" altLang="en-US" dirty="0"/>
              <a:t>需要扫描的超参数</a:t>
            </a:r>
            <a:endParaRPr lang="en-US" altLang="zh-CN" dirty="0"/>
          </a:p>
          <a:p>
            <a:r>
              <a:rPr lang="en-US" altLang="zh-CN" dirty="0"/>
              <a:t>#</a:t>
            </a:r>
            <a:r>
              <a:rPr lang="zh-CN" altLang="en-US" dirty="0"/>
              <a:t>评价函数</a:t>
            </a:r>
            <a:endParaRPr lang="en-US" altLang="zh-CN" dirty="0"/>
          </a:p>
          <a:p>
            <a:r>
              <a:rPr lang="en-US" altLang="zh-CN" dirty="0"/>
              <a:t>#</a:t>
            </a:r>
            <a:r>
              <a:rPr lang="zh-CN" altLang="en-US" dirty="0"/>
              <a:t>交叉验证模型</a:t>
            </a:r>
            <a:endParaRPr lang="en-US" altLang="zh-CN" dirty="0"/>
          </a:p>
          <a:p>
            <a:r>
              <a:rPr lang="en-US" altLang="zh-CN" dirty="0"/>
              <a:t>#</a:t>
            </a:r>
            <a:r>
              <a:rPr lang="zh-CN" altLang="en-US" dirty="0"/>
              <a:t>并行数，默认为</a:t>
            </a:r>
            <a:r>
              <a:rPr lang="en-US" altLang="zh-CN" dirty="0"/>
              <a:t>1</a:t>
            </a:r>
          </a:p>
          <a:p>
            <a:r>
              <a:rPr lang="en-US" altLang="zh-CN" dirty="0"/>
              <a:t>#</a:t>
            </a:r>
            <a:r>
              <a:rPr lang="zh-CN" altLang="en-US" dirty="0"/>
              <a:t>交叉验证参数</a:t>
            </a:r>
          </a:p>
        </p:txBody>
      </p:sp>
    </p:spTree>
    <p:extLst>
      <p:ext uri="{BB962C8B-B14F-4D97-AF65-F5344CB8AC3E}">
        <p14:creationId xmlns:p14="http://schemas.microsoft.com/office/powerpoint/2010/main" val="1262271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5E244-4894-EE3C-A4FB-451E4C4BBB51}"/>
              </a:ext>
            </a:extLst>
          </p:cNvPr>
          <p:cNvSpPr>
            <a:spLocks noGrp="1"/>
          </p:cNvSpPr>
          <p:nvPr>
            <p:ph type="title"/>
          </p:nvPr>
        </p:nvSpPr>
        <p:spPr/>
        <p:txBody>
          <a:bodyPr/>
          <a:lstStyle/>
          <a:p>
            <a:r>
              <a:rPr lang="zh-CN" altLang="en-US" dirty="0"/>
              <a:t>得出最佳模型</a:t>
            </a:r>
          </a:p>
        </p:txBody>
      </p:sp>
      <p:sp>
        <p:nvSpPr>
          <p:cNvPr id="3" name="内容占位符 2">
            <a:extLst>
              <a:ext uri="{FF2B5EF4-FFF2-40B4-BE49-F238E27FC236}">
                <a16:creationId xmlns:a16="http://schemas.microsoft.com/office/drawing/2014/main" id="{5A38C9FB-4379-B3C9-24D5-76A54C1CA210}"/>
              </a:ext>
            </a:extLst>
          </p:cNvPr>
          <p:cNvSpPr>
            <a:spLocks noGrp="1"/>
          </p:cNvSpPr>
          <p:nvPr>
            <p:ph idx="1"/>
          </p:nvPr>
        </p:nvSpPr>
        <p:spPr/>
        <p:txBody>
          <a:bodyPr/>
          <a:lstStyle/>
          <a:p>
            <a:r>
              <a:rPr lang="en-US" altLang="zh-CN" dirty="0"/>
              <a:t># </a:t>
            </a:r>
            <a:r>
              <a:rPr lang="zh-CN" altLang="en-US" dirty="0"/>
              <a:t>显示最佳模型参数</a:t>
            </a:r>
          </a:p>
          <a:p>
            <a:r>
              <a:rPr lang="en-US" altLang="zh-CN" dirty="0"/>
              <a:t>print(</a:t>
            </a:r>
            <a:r>
              <a:rPr lang="en-US" altLang="zh-CN" dirty="0" err="1"/>
              <a:t>grid_search.best_params</a:t>
            </a:r>
            <a:r>
              <a:rPr lang="en-US" altLang="zh-CN" dirty="0"/>
              <a:t>_)</a:t>
            </a:r>
          </a:p>
          <a:p>
            <a:r>
              <a:rPr lang="en-US" altLang="zh-CN" dirty="0"/>
              <a:t># </a:t>
            </a:r>
            <a:r>
              <a:rPr lang="zh-CN" altLang="en-US" dirty="0"/>
              <a:t>输出最佳模型为</a:t>
            </a:r>
            <a:r>
              <a:rPr lang="en-US" altLang="zh-CN" dirty="0" err="1"/>
              <a:t>my_model</a:t>
            </a:r>
            <a:endParaRPr lang="en-US" altLang="zh-CN" dirty="0"/>
          </a:p>
          <a:p>
            <a:r>
              <a:rPr lang="en-US" altLang="zh-CN" dirty="0" err="1"/>
              <a:t>my_model</a:t>
            </a:r>
            <a:r>
              <a:rPr lang="en-US" altLang="zh-CN" dirty="0"/>
              <a:t>=</a:t>
            </a:r>
            <a:r>
              <a:rPr lang="en-US" altLang="zh-CN" dirty="0" err="1"/>
              <a:t>grid_search.best_estimator_.model</a:t>
            </a:r>
            <a:endParaRPr lang="zh-CN" altLang="en-US" dirty="0"/>
          </a:p>
        </p:txBody>
      </p:sp>
      <p:pic>
        <p:nvPicPr>
          <p:cNvPr id="6" name="图片 5">
            <a:extLst>
              <a:ext uri="{FF2B5EF4-FFF2-40B4-BE49-F238E27FC236}">
                <a16:creationId xmlns:a16="http://schemas.microsoft.com/office/drawing/2014/main" id="{992534F7-7216-CA7D-DC7C-4C500AEE1150}"/>
              </a:ext>
            </a:extLst>
          </p:cNvPr>
          <p:cNvPicPr>
            <a:picLocks noChangeAspect="1"/>
          </p:cNvPicPr>
          <p:nvPr/>
        </p:nvPicPr>
        <p:blipFill>
          <a:blip r:embed="rId2"/>
          <a:stretch>
            <a:fillRect/>
          </a:stretch>
        </p:blipFill>
        <p:spPr>
          <a:xfrm>
            <a:off x="1480738" y="4780164"/>
            <a:ext cx="9073304" cy="612026"/>
          </a:xfrm>
          <a:prstGeom prst="rect">
            <a:avLst/>
          </a:prstGeom>
        </p:spPr>
      </p:pic>
    </p:spTree>
    <p:extLst>
      <p:ext uri="{BB962C8B-B14F-4D97-AF65-F5344CB8AC3E}">
        <p14:creationId xmlns:p14="http://schemas.microsoft.com/office/powerpoint/2010/main" val="1627935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4B09E-ABC7-E9B2-F968-9CDE57C56B89}"/>
              </a:ext>
            </a:extLst>
          </p:cNvPr>
          <p:cNvSpPr>
            <a:spLocks noGrp="1"/>
          </p:cNvSpPr>
          <p:nvPr>
            <p:ph type="title"/>
          </p:nvPr>
        </p:nvSpPr>
        <p:spPr/>
        <p:txBody>
          <a:bodyPr/>
          <a:lstStyle/>
          <a:p>
            <a:r>
              <a:rPr lang="zh-CN" altLang="en-US" dirty="0"/>
              <a:t>问题：评价函数</a:t>
            </a:r>
          </a:p>
        </p:txBody>
      </p:sp>
      <p:sp>
        <p:nvSpPr>
          <p:cNvPr id="3" name="内容占位符 2">
            <a:extLst>
              <a:ext uri="{FF2B5EF4-FFF2-40B4-BE49-F238E27FC236}">
                <a16:creationId xmlns:a16="http://schemas.microsoft.com/office/drawing/2014/main" id="{8A973711-EFA9-CC2A-1301-24036A7F5B34}"/>
              </a:ext>
            </a:extLst>
          </p:cNvPr>
          <p:cNvSpPr>
            <a:spLocks noGrp="1"/>
          </p:cNvSpPr>
          <p:nvPr>
            <p:ph idx="1"/>
          </p:nvPr>
        </p:nvSpPr>
        <p:spPr/>
        <p:txBody>
          <a:bodyPr/>
          <a:lstStyle/>
          <a:p>
            <a:r>
              <a:rPr lang="zh-CN" altLang="en-US" dirty="0"/>
              <a:t>由于缺少未来预测的实际数据，故我们将以</a:t>
            </a:r>
            <a:r>
              <a:rPr lang="en-US" altLang="zh-CN" dirty="0"/>
              <a:t>test</a:t>
            </a:r>
            <a:r>
              <a:rPr lang="zh-CN" altLang="en-US" dirty="0"/>
              <a:t>集训练结果作为评价标准。因此评价函数的目的是目的是减少预测与实际间误差，即减小预测结果图中阴影部分。</a:t>
            </a:r>
            <a:endParaRPr lang="en-US" altLang="zh-CN" dirty="0"/>
          </a:p>
          <a:p>
            <a:r>
              <a:rPr lang="zh-CN" altLang="en-US" dirty="0"/>
              <a:t>但是若预测结果若采用官网评价函数则会产生较大误差，故我们自行定义了新的评价函数。</a:t>
            </a:r>
          </a:p>
        </p:txBody>
      </p:sp>
    </p:spTree>
    <p:extLst>
      <p:ext uri="{BB962C8B-B14F-4D97-AF65-F5344CB8AC3E}">
        <p14:creationId xmlns:p14="http://schemas.microsoft.com/office/powerpoint/2010/main" val="405569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45E7C-DB41-79DC-4CC3-81ABCCE13C94}"/>
              </a:ext>
            </a:extLst>
          </p:cNvPr>
          <p:cNvSpPr>
            <a:spLocks noGrp="1"/>
          </p:cNvSpPr>
          <p:nvPr>
            <p:ph type="title"/>
          </p:nvPr>
        </p:nvSpPr>
        <p:spPr/>
        <p:txBody>
          <a:bodyPr/>
          <a:lstStyle/>
          <a:p>
            <a:r>
              <a:rPr lang="zh-CN" altLang="en-US" dirty="0"/>
              <a:t>问题：评价函数</a:t>
            </a:r>
          </a:p>
        </p:txBody>
      </p:sp>
      <p:sp>
        <p:nvSpPr>
          <p:cNvPr id="3" name="内容占位符 2">
            <a:extLst>
              <a:ext uri="{FF2B5EF4-FFF2-40B4-BE49-F238E27FC236}">
                <a16:creationId xmlns:a16="http://schemas.microsoft.com/office/drawing/2014/main" id="{0F594460-FF58-1105-07F0-43F94C1551FA}"/>
              </a:ext>
            </a:extLst>
          </p:cNvPr>
          <p:cNvSpPr>
            <a:spLocks noGrp="1"/>
          </p:cNvSpPr>
          <p:nvPr>
            <p:ph idx="1"/>
          </p:nvPr>
        </p:nvSpPr>
        <p:spPr/>
        <p:txBody>
          <a:bodyPr/>
          <a:lstStyle/>
          <a:p>
            <a:r>
              <a:rPr lang="en-US" altLang="zh-CN" dirty="0" err="1"/>
              <a:t>girdsearchcv</a:t>
            </a:r>
            <a:r>
              <a:rPr lang="zh-CN" altLang="en-US" dirty="0"/>
              <a:t>会认为图一图二比图三好，官网上所有自带的评价函数都只会在第一个和第二个之间选择，就是不选第三个，所以我们就自己定义了一个评价函数</a:t>
            </a:r>
            <a:r>
              <a:rPr lang="en-US" altLang="zh-CN" dirty="0" err="1"/>
              <a:t>ev</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D3B3B35A-C9F7-C14F-3241-705D15CCF85B}"/>
              </a:ext>
            </a:extLst>
          </p:cNvPr>
          <p:cNvPicPr>
            <a:picLocks noChangeAspect="1"/>
          </p:cNvPicPr>
          <p:nvPr/>
        </p:nvPicPr>
        <p:blipFill>
          <a:blip r:embed="rId2"/>
          <a:stretch>
            <a:fillRect/>
          </a:stretch>
        </p:blipFill>
        <p:spPr>
          <a:xfrm>
            <a:off x="944579" y="3772628"/>
            <a:ext cx="3612415" cy="2072428"/>
          </a:xfrm>
          <a:prstGeom prst="rect">
            <a:avLst/>
          </a:prstGeom>
        </p:spPr>
      </p:pic>
      <p:pic>
        <p:nvPicPr>
          <p:cNvPr id="7" name="图片 6">
            <a:extLst>
              <a:ext uri="{FF2B5EF4-FFF2-40B4-BE49-F238E27FC236}">
                <a16:creationId xmlns:a16="http://schemas.microsoft.com/office/drawing/2014/main" id="{8DFC70B3-8EDD-31DA-4002-0E62AC3EBF0C}"/>
              </a:ext>
            </a:extLst>
          </p:cNvPr>
          <p:cNvPicPr>
            <a:picLocks noChangeAspect="1"/>
          </p:cNvPicPr>
          <p:nvPr/>
        </p:nvPicPr>
        <p:blipFill>
          <a:blip r:embed="rId3"/>
          <a:stretch>
            <a:fillRect/>
          </a:stretch>
        </p:blipFill>
        <p:spPr>
          <a:xfrm>
            <a:off x="4479744" y="3772628"/>
            <a:ext cx="3467223" cy="2097669"/>
          </a:xfrm>
          <a:prstGeom prst="rect">
            <a:avLst/>
          </a:prstGeom>
        </p:spPr>
      </p:pic>
      <p:pic>
        <p:nvPicPr>
          <p:cNvPr id="9" name="图片 8">
            <a:extLst>
              <a:ext uri="{FF2B5EF4-FFF2-40B4-BE49-F238E27FC236}">
                <a16:creationId xmlns:a16="http://schemas.microsoft.com/office/drawing/2014/main" id="{5603397D-DC83-D8B4-7BA0-6636D23FFEAF}"/>
              </a:ext>
            </a:extLst>
          </p:cNvPr>
          <p:cNvPicPr>
            <a:picLocks noChangeAspect="1"/>
          </p:cNvPicPr>
          <p:nvPr/>
        </p:nvPicPr>
        <p:blipFill>
          <a:blip r:embed="rId4"/>
          <a:stretch>
            <a:fillRect/>
          </a:stretch>
        </p:blipFill>
        <p:spPr>
          <a:xfrm>
            <a:off x="7814396" y="3772628"/>
            <a:ext cx="3532357" cy="2072428"/>
          </a:xfrm>
          <a:prstGeom prst="rect">
            <a:avLst/>
          </a:prstGeom>
        </p:spPr>
      </p:pic>
    </p:spTree>
    <p:extLst>
      <p:ext uri="{BB962C8B-B14F-4D97-AF65-F5344CB8AC3E}">
        <p14:creationId xmlns:p14="http://schemas.microsoft.com/office/powerpoint/2010/main" val="4252298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FC708-4CCF-2D55-9D5B-9E55A34AC5CD}"/>
              </a:ext>
            </a:extLst>
          </p:cNvPr>
          <p:cNvSpPr>
            <a:spLocks noGrp="1"/>
          </p:cNvSpPr>
          <p:nvPr>
            <p:ph type="title"/>
          </p:nvPr>
        </p:nvSpPr>
        <p:spPr/>
        <p:txBody>
          <a:bodyPr/>
          <a:lstStyle/>
          <a:p>
            <a:r>
              <a:rPr lang="zh-CN" altLang="en-US" dirty="0"/>
              <a:t>定义并调用评价函数</a:t>
            </a:r>
          </a:p>
        </p:txBody>
      </p:sp>
      <p:sp>
        <p:nvSpPr>
          <p:cNvPr id="3" name="内容占位符 2">
            <a:extLst>
              <a:ext uri="{FF2B5EF4-FFF2-40B4-BE49-F238E27FC236}">
                <a16:creationId xmlns:a16="http://schemas.microsoft.com/office/drawing/2014/main" id="{C550CB5A-43ED-3F80-D207-5F2205D58786}"/>
              </a:ext>
            </a:extLst>
          </p:cNvPr>
          <p:cNvSpPr>
            <a:spLocks noGrp="1"/>
          </p:cNvSpPr>
          <p:nvPr>
            <p:ph sz="half" idx="1"/>
          </p:nvPr>
        </p:nvSpPr>
        <p:spPr/>
        <p:txBody>
          <a:bodyPr/>
          <a:lstStyle/>
          <a:p>
            <a:r>
              <a:rPr lang="en-US" altLang="zh-CN" dirty="0"/>
              <a:t># </a:t>
            </a:r>
            <a:r>
              <a:rPr lang="zh-CN" altLang="en-US" dirty="0"/>
              <a:t>定义一个新的评价函数</a:t>
            </a:r>
          </a:p>
          <a:p>
            <a:r>
              <a:rPr lang="en-US" altLang="zh-CN" dirty="0"/>
              <a:t>def </a:t>
            </a:r>
            <a:r>
              <a:rPr lang="en-US" altLang="zh-CN" dirty="0" err="1"/>
              <a:t>ev</a:t>
            </a:r>
            <a:r>
              <a:rPr lang="en-US" altLang="zh-CN" dirty="0"/>
              <a:t>(</a:t>
            </a:r>
            <a:r>
              <a:rPr lang="en-US" altLang="zh-CN" dirty="0" err="1"/>
              <a:t>y_true</a:t>
            </a:r>
            <a:r>
              <a:rPr lang="en-US" altLang="zh-CN" dirty="0"/>
              <a:t>, </a:t>
            </a:r>
            <a:r>
              <a:rPr lang="en-US" altLang="zh-CN" dirty="0" err="1"/>
              <a:t>y_predict</a:t>
            </a:r>
            <a:r>
              <a:rPr lang="en-US" altLang="zh-CN" dirty="0"/>
              <a:t>):</a:t>
            </a:r>
          </a:p>
          <a:p>
            <a:r>
              <a:rPr lang="en-US" altLang="zh-CN" dirty="0"/>
              <a:t>    difference=((</a:t>
            </a:r>
            <a:r>
              <a:rPr lang="en-US" altLang="zh-CN" dirty="0" err="1"/>
              <a:t>np.array</a:t>
            </a:r>
            <a:r>
              <a:rPr lang="en-US" altLang="zh-CN" dirty="0"/>
              <a:t>(</a:t>
            </a:r>
            <a:r>
              <a:rPr lang="en-US" altLang="zh-CN" dirty="0" err="1"/>
              <a:t>y_true</a:t>
            </a:r>
            <a:r>
              <a:rPr lang="en-US" altLang="zh-CN" dirty="0"/>
              <a:t>) - </a:t>
            </a:r>
            <a:r>
              <a:rPr lang="en-US" altLang="zh-CN" dirty="0" err="1"/>
              <a:t>np.array</a:t>
            </a:r>
            <a:r>
              <a:rPr lang="en-US" altLang="zh-CN" dirty="0"/>
              <a:t>(</a:t>
            </a:r>
            <a:r>
              <a:rPr lang="en-US" altLang="zh-CN" dirty="0" err="1"/>
              <a:t>y_predict.flatten</a:t>
            </a:r>
            <a:r>
              <a:rPr lang="en-US" altLang="zh-CN" dirty="0"/>
              <a:t>()))**2).sum()</a:t>
            </a:r>
          </a:p>
          <a:p>
            <a:r>
              <a:rPr lang="en-US" altLang="zh-CN" dirty="0"/>
              <a:t>    return float(difference) </a:t>
            </a:r>
            <a:endParaRPr lang="zh-CN" altLang="en-US" dirty="0"/>
          </a:p>
        </p:txBody>
      </p:sp>
      <p:sp>
        <p:nvSpPr>
          <p:cNvPr id="4" name="内容占位符 3">
            <a:extLst>
              <a:ext uri="{FF2B5EF4-FFF2-40B4-BE49-F238E27FC236}">
                <a16:creationId xmlns:a16="http://schemas.microsoft.com/office/drawing/2014/main" id="{6CB1DE04-DDAA-14E7-AD27-CCFA42E70300}"/>
              </a:ext>
            </a:extLst>
          </p:cNvPr>
          <p:cNvSpPr>
            <a:spLocks noGrp="1"/>
          </p:cNvSpPr>
          <p:nvPr>
            <p:ph sz="half" idx="2"/>
          </p:nvPr>
        </p:nvSpPr>
        <p:spPr/>
        <p:txBody>
          <a:bodyPr/>
          <a:lstStyle/>
          <a:p>
            <a:r>
              <a:rPr lang="en-US" altLang="zh-CN" dirty="0"/>
              <a:t>from </a:t>
            </a:r>
            <a:r>
              <a:rPr lang="en-US" altLang="zh-CN" dirty="0" err="1"/>
              <a:t>sklearn.metrics</a:t>
            </a:r>
            <a:r>
              <a:rPr lang="en-US" altLang="zh-CN" dirty="0"/>
              <a:t> import </a:t>
            </a:r>
            <a:r>
              <a:rPr lang="en-US" altLang="zh-CN" dirty="0" err="1"/>
              <a:t>make_scorer</a:t>
            </a:r>
            <a:endParaRPr lang="en-US" altLang="zh-CN" dirty="0"/>
          </a:p>
          <a:p>
            <a:r>
              <a:rPr lang="en-US" altLang="zh-CN" dirty="0" err="1"/>
              <a:t>my_scorer</a:t>
            </a:r>
            <a:r>
              <a:rPr lang="en-US" altLang="zh-CN" dirty="0"/>
              <a:t> = </a:t>
            </a:r>
            <a:r>
              <a:rPr lang="en-US" altLang="zh-CN" dirty="0" err="1"/>
              <a:t>make_scorer</a:t>
            </a:r>
            <a:r>
              <a:rPr lang="en-US" altLang="zh-CN" dirty="0"/>
              <a:t>(</a:t>
            </a:r>
            <a:r>
              <a:rPr lang="en-US" altLang="zh-CN" dirty="0" err="1"/>
              <a:t>ev</a:t>
            </a:r>
            <a:r>
              <a:rPr lang="en-US" altLang="zh-CN" dirty="0"/>
              <a:t>, </a:t>
            </a:r>
            <a:r>
              <a:rPr lang="en-US" altLang="zh-CN" dirty="0" err="1"/>
              <a:t>greater_is_better</a:t>
            </a:r>
            <a:r>
              <a:rPr lang="en-US" altLang="zh-CN" dirty="0"/>
              <a:t>=False) </a:t>
            </a:r>
          </a:p>
          <a:p>
            <a:r>
              <a:rPr lang="en-US" altLang="zh-CN" dirty="0"/>
              <a:t>scoring = {</a:t>
            </a:r>
          </a:p>
          <a:p>
            <a:r>
              <a:rPr lang="en-US" altLang="zh-CN" dirty="0"/>
              <a:t>    '</a:t>
            </a:r>
            <a:r>
              <a:rPr lang="en-US" altLang="zh-CN" dirty="0" err="1"/>
              <a:t>ev</a:t>
            </a:r>
            <a:r>
              <a:rPr lang="en-US" altLang="zh-CN" dirty="0"/>
              <a:t>': </a:t>
            </a:r>
            <a:r>
              <a:rPr lang="en-US" altLang="zh-CN" dirty="0" err="1"/>
              <a:t>my_scorer</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761837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53EFF-DF00-8EB7-BB2A-D9263FABBE23}"/>
              </a:ext>
            </a:extLst>
          </p:cNvPr>
          <p:cNvSpPr>
            <a:spLocks noGrp="1"/>
          </p:cNvSpPr>
          <p:nvPr>
            <p:ph type="title"/>
          </p:nvPr>
        </p:nvSpPr>
        <p:spPr/>
        <p:txBody>
          <a:bodyPr/>
          <a:lstStyle/>
          <a:p>
            <a:r>
              <a:rPr lang="zh-CN" altLang="en-US" dirty="0"/>
              <a:t>能不能用</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D4304619-F751-F718-5AF5-34311C06D7B3}"/>
              </a:ext>
            </a:extLst>
          </p:cNvPr>
          <p:cNvSpPr>
            <a:spLocks noGrp="1"/>
          </p:cNvSpPr>
          <p:nvPr>
            <p:ph idx="1"/>
          </p:nvPr>
        </p:nvSpPr>
        <p:spPr/>
        <p:txBody>
          <a:bodyPr/>
          <a:lstStyle/>
          <a:p>
            <a:r>
              <a:rPr lang="zh-CN" altLang="en-US" dirty="0"/>
              <a:t>可以，只需将</a:t>
            </a:r>
            <a:r>
              <a:rPr lang="en-US" altLang="zh-CN" dirty="0"/>
              <a:t>3</a:t>
            </a:r>
            <a:r>
              <a:rPr lang="zh-CN" altLang="en-US" dirty="0"/>
              <a:t>个需要调整的超参数用</a:t>
            </a:r>
            <a:r>
              <a:rPr lang="en-US" altLang="zh-CN" dirty="0"/>
              <a:t>for</a:t>
            </a:r>
            <a:r>
              <a:rPr lang="zh-CN" altLang="en-US" dirty="0"/>
              <a:t>循环依次写出，用评价函数进行比较即可。</a:t>
            </a:r>
            <a:endParaRPr lang="en-US" altLang="zh-CN" dirty="0"/>
          </a:p>
          <a:p>
            <a:r>
              <a:rPr lang="zh-CN" altLang="en-US" dirty="0"/>
              <a:t>这里选择</a:t>
            </a:r>
            <a:r>
              <a:rPr lang="en-US" altLang="zh-CN" dirty="0" err="1"/>
              <a:t>gridsearchcv</a:t>
            </a:r>
            <a:r>
              <a:rPr lang="zh-CN" altLang="en-US" dirty="0"/>
              <a:t>是出于其自带的如三叉验证等方式，我们认为效果更好，而</a:t>
            </a:r>
            <a:r>
              <a:rPr lang="en-US" altLang="zh-CN" dirty="0"/>
              <a:t>for</a:t>
            </a:r>
            <a:r>
              <a:rPr lang="zh-CN" altLang="en-US" dirty="0"/>
              <a:t>的好处在于结构清晰，可操作度高，自定义性高。</a:t>
            </a:r>
            <a:endParaRPr lang="en-US" altLang="zh-CN" dirty="0"/>
          </a:p>
          <a:p>
            <a:r>
              <a:rPr lang="zh-CN" altLang="en-US" dirty="0"/>
              <a:t>光伏预测中由于对</a:t>
            </a:r>
            <a:r>
              <a:rPr lang="en-US" altLang="zh-CN" dirty="0"/>
              <a:t>valid</a:t>
            </a:r>
            <a:r>
              <a:rPr lang="zh-CN" altLang="en-US" dirty="0"/>
              <a:t>用了特殊的预测方式</a:t>
            </a:r>
            <a:r>
              <a:rPr lang="en-US" altLang="zh-CN" dirty="0" err="1"/>
              <a:t>gridsearchcv</a:t>
            </a:r>
            <a:r>
              <a:rPr lang="zh-CN" altLang="en-US" dirty="0"/>
              <a:t>难以实现，因此用了</a:t>
            </a:r>
            <a:r>
              <a:rPr lang="en-US" altLang="zh-CN" dirty="0"/>
              <a:t>for</a:t>
            </a:r>
            <a:r>
              <a:rPr lang="zh-CN" altLang="en-US" dirty="0"/>
              <a:t>循环。</a:t>
            </a:r>
          </a:p>
        </p:txBody>
      </p:sp>
    </p:spTree>
    <p:extLst>
      <p:ext uri="{BB962C8B-B14F-4D97-AF65-F5344CB8AC3E}">
        <p14:creationId xmlns:p14="http://schemas.microsoft.com/office/powerpoint/2010/main" val="3183933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1999E-FCF2-7318-6279-8BAF1DF9A80F}"/>
              </a:ext>
            </a:extLst>
          </p:cNvPr>
          <p:cNvSpPr>
            <a:spLocks noGrp="1"/>
          </p:cNvSpPr>
          <p:nvPr>
            <p:ph type="title"/>
          </p:nvPr>
        </p:nvSpPr>
        <p:spPr/>
        <p:txBody>
          <a:bodyPr/>
          <a:lstStyle/>
          <a:p>
            <a:r>
              <a:rPr lang="zh-CN" altLang="en-US" dirty="0"/>
              <a:t>训练结果</a:t>
            </a:r>
          </a:p>
        </p:txBody>
      </p:sp>
      <p:pic>
        <p:nvPicPr>
          <p:cNvPr id="5" name="内容占位符 4">
            <a:extLst>
              <a:ext uri="{FF2B5EF4-FFF2-40B4-BE49-F238E27FC236}">
                <a16:creationId xmlns:a16="http://schemas.microsoft.com/office/drawing/2014/main" id="{D2E3B253-7D0F-ED96-D4BB-C0C8050C1A78}"/>
              </a:ext>
            </a:extLst>
          </p:cNvPr>
          <p:cNvPicPr>
            <a:picLocks noGrp="1" noChangeAspect="1"/>
          </p:cNvPicPr>
          <p:nvPr>
            <p:ph sz="half" idx="1"/>
          </p:nvPr>
        </p:nvPicPr>
        <p:blipFill>
          <a:blip r:embed="rId2"/>
          <a:stretch>
            <a:fillRect/>
          </a:stretch>
        </p:blipFill>
        <p:spPr>
          <a:xfrm>
            <a:off x="1197033" y="2560638"/>
            <a:ext cx="4710083" cy="3338109"/>
          </a:xfrm>
          <a:prstGeom prst="rect">
            <a:avLst/>
          </a:prstGeom>
        </p:spPr>
      </p:pic>
      <p:pic>
        <p:nvPicPr>
          <p:cNvPr id="6" name="内容占位符 5">
            <a:extLst>
              <a:ext uri="{FF2B5EF4-FFF2-40B4-BE49-F238E27FC236}">
                <a16:creationId xmlns:a16="http://schemas.microsoft.com/office/drawing/2014/main" id="{D7DF9834-8BFE-85D5-AA1E-15775FAD8448}"/>
              </a:ext>
            </a:extLst>
          </p:cNvPr>
          <p:cNvPicPr>
            <a:picLocks noGrp="1" noChangeAspect="1"/>
          </p:cNvPicPr>
          <p:nvPr>
            <p:ph sz="half" idx="2"/>
          </p:nvPr>
        </p:nvPicPr>
        <p:blipFill>
          <a:blip r:embed="rId3"/>
          <a:stretch>
            <a:fillRect/>
          </a:stretch>
        </p:blipFill>
        <p:spPr>
          <a:xfrm>
            <a:off x="6293900" y="2560638"/>
            <a:ext cx="4493699" cy="3309937"/>
          </a:xfrm>
          <a:prstGeom prst="rect">
            <a:avLst/>
          </a:prstGeom>
        </p:spPr>
      </p:pic>
    </p:spTree>
    <p:extLst>
      <p:ext uri="{BB962C8B-B14F-4D97-AF65-F5344CB8AC3E}">
        <p14:creationId xmlns:p14="http://schemas.microsoft.com/office/powerpoint/2010/main" val="3430233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0687F-1CD0-B149-984D-5501D3A250A0}"/>
              </a:ext>
            </a:extLst>
          </p:cNvPr>
          <p:cNvSpPr>
            <a:spLocks noGrp="1"/>
          </p:cNvSpPr>
          <p:nvPr>
            <p:ph type="title"/>
          </p:nvPr>
        </p:nvSpPr>
        <p:spPr/>
        <p:txBody>
          <a:bodyPr/>
          <a:lstStyle/>
          <a:p>
            <a:r>
              <a:rPr lang="zh-CN" altLang="en-US" dirty="0"/>
              <a:t>预处理未来数据</a:t>
            </a:r>
          </a:p>
        </p:txBody>
      </p:sp>
      <p:sp>
        <p:nvSpPr>
          <p:cNvPr id="3" name="内容占位符 2">
            <a:extLst>
              <a:ext uri="{FF2B5EF4-FFF2-40B4-BE49-F238E27FC236}">
                <a16:creationId xmlns:a16="http://schemas.microsoft.com/office/drawing/2014/main" id="{F09958B1-8AD3-2A2D-92A4-147B5E275484}"/>
              </a:ext>
            </a:extLst>
          </p:cNvPr>
          <p:cNvSpPr>
            <a:spLocks noGrp="1"/>
          </p:cNvSpPr>
          <p:nvPr>
            <p:ph sz="half" idx="1"/>
          </p:nvPr>
        </p:nvSpPr>
        <p:spPr/>
        <p:txBody>
          <a:bodyPr>
            <a:normAutofit fontScale="55000" lnSpcReduction="20000"/>
          </a:bodyPr>
          <a:lstStyle/>
          <a:p>
            <a:r>
              <a:rPr lang="en-US" altLang="zh-CN" dirty="0"/>
              <a:t># </a:t>
            </a:r>
            <a:r>
              <a:rPr lang="zh-CN" altLang="en-US" dirty="0"/>
              <a:t>预测未来</a:t>
            </a:r>
          </a:p>
          <a:p>
            <a:r>
              <a:rPr lang="en-US" altLang="zh-CN" dirty="0"/>
              <a:t># </a:t>
            </a:r>
            <a:r>
              <a:rPr lang="zh-CN" altLang="en-US" dirty="0"/>
              <a:t>从</a:t>
            </a:r>
            <a:r>
              <a:rPr lang="en-US" altLang="zh-CN" dirty="0"/>
              <a:t>past</a:t>
            </a:r>
            <a:r>
              <a:rPr lang="zh-CN" altLang="en-US" dirty="0"/>
              <a:t>数据中抽取</a:t>
            </a:r>
            <a:r>
              <a:rPr lang="en-US" altLang="zh-CN" dirty="0"/>
              <a:t>7</a:t>
            </a:r>
            <a:r>
              <a:rPr lang="zh-CN" altLang="en-US" dirty="0"/>
              <a:t>组作为未来数据的开头</a:t>
            </a:r>
          </a:p>
          <a:p>
            <a:r>
              <a:rPr lang="en-US" altLang="zh-CN" dirty="0"/>
              <a:t>df_30_days_past=</a:t>
            </a:r>
            <a:r>
              <a:rPr lang="en-US" altLang="zh-CN" dirty="0" err="1"/>
              <a:t>df.iloc</a:t>
            </a:r>
            <a:r>
              <a:rPr lang="en-US" altLang="zh-CN" dirty="0"/>
              <a:t>[-7:,:]</a:t>
            </a:r>
          </a:p>
          <a:p>
            <a:r>
              <a:rPr lang="en-US" altLang="zh-CN" dirty="0"/>
              <a:t>df_30_days_past.tail()</a:t>
            </a:r>
            <a:endParaRPr lang="zh-CN" altLang="en-US" dirty="0"/>
          </a:p>
          <a:p>
            <a:r>
              <a:rPr lang="en-US" altLang="zh-CN" dirty="0"/>
              <a:t># </a:t>
            </a:r>
            <a:r>
              <a:rPr lang="zh-CN" altLang="en-US" dirty="0"/>
              <a:t>提取未来数据</a:t>
            </a:r>
          </a:p>
          <a:p>
            <a:r>
              <a:rPr lang="en-US" altLang="zh-CN" dirty="0"/>
              <a:t>df_30_days_future=</a:t>
            </a:r>
            <a:r>
              <a:rPr lang="en-US" altLang="zh-CN" dirty="0" err="1"/>
              <a:t>pd.read_csv</a:t>
            </a:r>
            <a:r>
              <a:rPr lang="en-US" altLang="zh-CN" dirty="0"/>
              <a:t>('.\\data\\FD001\\04 Fore_NWP_FD.csv',</a:t>
            </a:r>
            <a:r>
              <a:rPr lang="en-US" altLang="zh-CN" dirty="0" err="1"/>
              <a:t>parse_dates</a:t>
            </a:r>
            <a:r>
              <a:rPr lang="en-US" altLang="zh-CN" dirty="0"/>
              <a:t>=["Datetime"],</a:t>
            </a:r>
            <a:r>
              <a:rPr lang="en-US" altLang="zh-CN" dirty="0" err="1"/>
              <a:t>index_col</a:t>
            </a:r>
            <a:r>
              <a:rPr lang="en-US" altLang="zh-CN" dirty="0"/>
              <a:t>=[0])</a:t>
            </a:r>
          </a:p>
          <a:p>
            <a:r>
              <a:rPr lang="en-US" altLang="zh-CN" dirty="0"/>
              <a:t>df_30_days_future.shape</a:t>
            </a:r>
          </a:p>
          <a:p>
            <a:r>
              <a:rPr lang="en-US" altLang="zh-CN" dirty="0"/>
              <a:t>df_30_days_future["Power(MW)"]=0 # </a:t>
            </a:r>
            <a:r>
              <a:rPr lang="zh-CN" altLang="en-US" dirty="0"/>
              <a:t>为方便后续操作，为未来数据添加一</a:t>
            </a:r>
            <a:r>
              <a:rPr lang="en-US" altLang="zh-CN" dirty="0"/>
              <a:t>power</a:t>
            </a:r>
            <a:r>
              <a:rPr lang="zh-CN" altLang="en-US" dirty="0"/>
              <a:t>列</a:t>
            </a:r>
          </a:p>
          <a:p>
            <a:r>
              <a:rPr lang="en-US" altLang="zh-CN" dirty="0"/>
              <a:t>print(df_30_days_future.shape)</a:t>
            </a:r>
          </a:p>
          <a:p>
            <a:r>
              <a:rPr lang="en-US" altLang="zh-CN" dirty="0"/>
              <a:t>df_30_days_future.head(10)</a:t>
            </a:r>
            <a:endParaRPr lang="zh-CN" altLang="en-US" dirty="0"/>
          </a:p>
        </p:txBody>
      </p:sp>
      <p:sp>
        <p:nvSpPr>
          <p:cNvPr id="4" name="内容占位符 3">
            <a:extLst>
              <a:ext uri="{FF2B5EF4-FFF2-40B4-BE49-F238E27FC236}">
                <a16:creationId xmlns:a16="http://schemas.microsoft.com/office/drawing/2014/main" id="{B0792075-DD92-ADA7-6B72-A28AA072DDC8}"/>
              </a:ext>
            </a:extLst>
          </p:cNvPr>
          <p:cNvSpPr>
            <a:spLocks noGrp="1"/>
          </p:cNvSpPr>
          <p:nvPr>
            <p:ph sz="half" idx="2"/>
          </p:nvPr>
        </p:nvSpPr>
        <p:spPr/>
        <p:txBody>
          <a:bodyPr>
            <a:noAutofit/>
          </a:bodyPr>
          <a:lstStyle/>
          <a:p>
            <a:r>
              <a:rPr lang="zh-CN" altLang="en-US" dirty="0"/>
              <a:t>由于缺乏未来实际数据，无法统一预测，此时只能通过逐点预测，即</a:t>
            </a:r>
            <a:r>
              <a:rPr lang="zh-CN" altLang="en-US" dirty="0">
                <a:solidFill>
                  <a:srgbClr val="FF0000"/>
                </a:solidFill>
              </a:rPr>
              <a:t>先预测出一点，再将该点作为历史数据回填后预测下一点。</a:t>
            </a:r>
            <a:endParaRPr lang="en-US" altLang="zh-CN" dirty="0">
              <a:solidFill>
                <a:srgbClr val="FF0000"/>
              </a:solidFill>
            </a:endParaRPr>
          </a:p>
          <a:p>
            <a:r>
              <a:rPr lang="zh-CN" altLang="en-US" dirty="0"/>
              <a:t>此外，考虑到物理意义上功率不为负值，故将预测出的负值置零。</a:t>
            </a:r>
          </a:p>
          <a:p>
            <a:endParaRPr lang="zh-CN" altLang="en-US" dirty="0"/>
          </a:p>
        </p:txBody>
      </p:sp>
    </p:spTree>
    <p:extLst>
      <p:ext uri="{BB962C8B-B14F-4D97-AF65-F5344CB8AC3E}">
        <p14:creationId xmlns:p14="http://schemas.microsoft.com/office/powerpoint/2010/main" val="180463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E76E5-885F-0686-89FD-928D87E4B1D4}"/>
              </a:ext>
            </a:extLst>
          </p:cNvPr>
          <p:cNvSpPr>
            <a:spLocks noGrp="1"/>
          </p:cNvSpPr>
          <p:nvPr>
            <p:ph type="title"/>
          </p:nvPr>
        </p:nvSpPr>
        <p:spPr/>
        <p:txBody>
          <a:bodyPr/>
          <a:lstStyle/>
          <a:p>
            <a:r>
              <a:rPr lang="zh-CN" altLang="en-US" dirty="0"/>
              <a:t>预测未来数据</a:t>
            </a:r>
          </a:p>
        </p:txBody>
      </p:sp>
      <p:sp>
        <p:nvSpPr>
          <p:cNvPr id="3" name="内容占位符 2">
            <a:extLst>
              <a:ext uri="{FF2B5EF4-FFF2-40B4-BE49-F238E27FC236}">
                <a16:creationId xmlns:a16="http://schemas.microsoft.com/office/drawing/2014/main" id="{1605EE9D-F291-6196-1829-ECCC02F19D6D}"/>
              </a:ext>
            </a:extLst>
          </p:cNvPr>
          <p:cNvSpPr>
            <a:spLocks noGrp="1"/>
          </p:cNvSpPr>
          <p:nvPr>
            <p:ph sz="half" idx="1"/>
          </p:nvPr>
        </p:nvSpPr>
        <p:spPr/>
        <p:txBody>
          <a:bodyPr>
            <a:normAutofit fontScale="55000" lnSpcReduction="20000"/>
          </a:bodyPr>
          <a:lstStyle/>
          <a:p>
            <a:r>
              <a:rPr lang="en-US" altLang="zh-CN" dirty="0"/>
              <a:t>•	# </a:t>
            </a:r>
            <a:r>
              <a:rPr lang="zh-CN" altLang="en-US" dirty="0"/>
              <a:t>归一化过去数据</a:t>
            </a:r>
          </a:p>
          <a:p>
            <a:r>
              <a:rPr lang="en-US" altLang="zh-CN" dirty="0"/>
              <a:t>•	</a:t>
            </a:r>
            <a:r>
              <a:rPr lang="en-US" altLang="zh-CN" dirty="0" err="1"/>
              <a:t>old_scaled_array</a:t>
            </a:r>
            <a:r>
              <a:rPr lang="en-US" altLang="zh-CN" dirty="0"/>
              <a:t>=</a:t>
            </a:r>
            <a:r>
              <a:rPr lang="en-US" altLang="zh-CN" dirty="0" err="1"/>
              <a:t>scaler.transform</a:t>
            </a:r>
            <a:r>
              <a:rPr lang="en-US" altLang="zh-CN" dirty="0"/>
              <a:t>(df_30_days_past)</a:t>
            </a:r>
          </a:p>
          <a:p>
            <a:r>
              <a:rPr lang="en-US" altLang="zh-CN" dirty="0"/>
              <a:t>•	</a:t>
            </a:r>
            <a:r>
              <a:rPr lang="en-US" altLang="zh-CN" dirty="0" err="1"/>
              <a:t>old_scaled_array.shape</a:t>
            </a:r>
            <a:endParaRPr lang="en-US" altLang="zh-CN" dirty="0"/>
          </a:p>
          <a:p>
            <a:r>
              <a:rPr lang="en-US" altLang="zh-CN" dirty="0"/>
              <a:t>•	# </a:t>
            </a:r>
            <a:r>
              <a:rPr lang="zh-CN" altLang="en-US" dirty="0"/>
              <a:t>归一化未来数据</a:t>
            </a:r>
          </a:p>
          <a:p>
            <a:r>
              <a:rPr lang="en-US" altLang="zh-CN" dirty="0"/>
              <a:t>•	</a:t>
            </a:r>
            <a:r>
              <a:rPr lang="en-US" altLang="zh-CN" dirty="0" err="1"/>
              <a:t>new_scaled_array</a:t>
            </a:r>
            <a:r>
              <a:rPr lang="en-US" altLang="zh-CN" dirty="0"/>
              <a:t>=</a:t>
            </a:r>
            <a:r>
              <a:rPr lang="en-US" altLang="zh-CN" dirty="0" err="1"/>
              <a:t>scaler.transform</a:t>
            </a:r>
            <a:r>
              <a:rPr lang="en-US" altLang="zh-CN" dirty="0"/>
              <a:t>(df_30_days_future)</a:t>
            </a:r>
          </a:p>
          <a:p>
            <a:r>
              <a:rPr lang="en-US" altLang="zh-CN" dirty="0"/>
              <a:t>•	</a:t>
            </a:r>
            <a:r>
              <a:rPr lang="en-US" altLang="zh-CN" dirty="0" err="1"/>
              <a:t>new_scaled_array.shape</a:t>
            </a:r>
            <a:endParaRPr lang="en-US" altLang="zh-CN" dirty="0"/>
          </a:p>
          <a:p>
            <a:r>
              <a:rPr lang="en-US" altLang="zh-CN" dirty="0"/>
              <a:t>•	</a:t>
            </a:r>
            <a:r>
              <a:rPr lang="en-US" altLang="zh-CN" dirty="0" err="1"/>
              <a:t>new_scaled_df</a:t>
            </a:r>
            <a:r>
              <a:rPr lang="en-US" altLang="zh-CN" dirty="0"/>
              <a:t>=</a:t>
            </a:r>
            <a:r>
              <a:rPr lang="en-US" altLang="zh-CN" dirty="0" err="1"/>
              <a:t>pd.DataFrame</a:t>
            </a:r>
            <a:r>
              <a:rPr lang="en-US" altLang="zh-CN" dirty="0"/>
              <a:t>(</a:t>
            </a:r>
            <a:r>
              <a:rPr lang="en-US" altLang="zh-CN" dirty="0" err="1"/>
              <a:t>new_scaled_array</a:t>
            </a:r>
            <a:r>
              <a:rPr lang="en-US" altLang="zh-CN" dirty="0"/>
              <a:t>)</a:t>
            </a:r>
          </a:p>
          <a:p>
            <a:r>
              <a:rPr lang="en-US" altLang="zh-CN" dirty="0"/>
              <a:t>•	</a:t>
            </a:r>
            <a:r>
              <a:rPr lang="en-US" altLang="zh-CN" dirty="0" err="1"/>
              <a:t>new_scaled_df.iloc</a:t>
            </a:r>
            <a:r>
              <a:rPr lang="en-US" altLang="zh-CN" dirty="0"/>
              <a:t>[:,-1]=</a:t>
            </a:r>
            <a:r>
              <a:rPr lang="en-US" altLang="zh-CN" dirty="0" err="1"/>
              <a:t>np.nan</a:t>
            </a:r>
            <a:r>
              <a:rPr lang="en-US" altLang="zh-CN" dirty="0"/>
              <a:t> #</a:t>
            </a:r>
            <a:r>
              <a:rPr lang="zh-CN" altLang="en-US" dirty="0"/>
              <a:t>将未来数据表中</a:t>
            </a:r>
            <a:r>
              <a:rPr lang="en-US" altLang="zh-CN" dirty="0"/>
              <a:t>power</a:t>
            </a:r>
            <a:r>
              <a:rPr lang="zh-CN" altLang="en-US" dirty="0"/>
              <a:t>转为</a:t>
            </a:r>
            <a:r>
              <a:rPr lang="en-US" altLang="zh-CN" dirty="0" err="1"/>
              <a:t>NaN</a:t>
            </a:r>
            <a:endParaRPr lang="en-US" altLang="zh-CN" dirty="0"/>
          </a:p>
          <a:p>
            <a:r>
              <a:rPr lang="en-US" altLang="zh-CN" dirty="0"/>
              <a:t>•	</a:t>
            </a:r>
            <a:r>
              <a:rPr lang="en-US" altLang="zh-CN" dirty="0" err="1"/>
              <a:t>full_df</a:t>
            </a:r>
            <a:r>
              <a:rPr lang="en-US" altLang="zh-CN" dirty="0"/>
              <a:t>=</a:t>
            </a:r>
            <a:r>
              <a:rPr lang="en-US" altLang="zh-CN" dirty="0" err="1"/>
              <a:t>pd.concat</a:t>
            </a:r>
            <a:r>
              <a:rPr lang="en-US" altLang="zh-CN" dirty="0"/>
              <a:t>([</a:t>
            </a:r>
            <a:r>
              <a:rPr lang="en-US" altLang="zh-CN" dirty="0" err="1"/>
              <a:t>pd.DataFrame</a:t>
            </a:r>
            <a:r>
              <a:rPr lang="en-US" altLang="zh-CN" dirty="0"/>
              <a:t>(</a:t>
            </a:r>
            <a:r>
              <a:rPr lang="en-US" altLang="zh-CN" dirty="0" err="1"/>
              <a:t>old_scaled_array</a:t>
            </a:r>
            <a:r>
              <a:rPr lang="en-US" altLang="zh-CN" dirty="0"/>
              <a:t>),</a:t>
            </a:r>
            <a:r>
              <a:rPr lang="en-US" altLang="zh-CN" dirty="0" err="1"/>
              <a:t>new_scaled_df</a:t>
            </a:r>
            <a:r>
              <a:rPr lang="en-US" altLang="zh-CN" dirty="0"/>
              <a:t>]).</a:t>
            </a:r>
            <a:r>
              <a:rPr lang="en-US" altLang="zh-CN" dirty="0" err="1"/>
              <a:t>reset_index</a:t>
            </a:r>
            <a:r>
              <a:rPr lang="en-US" altLang="zh-CN" dirty="0"/>
              <a:t>().drop(["index"],axis=1) #</a:t>
            </a:r>
            <a:r>
              <a:rPr lang="zh-CN" altLang="en-US" dirty="0"/>
              <a:t>合并表格</a:t>
            </a:r>
          </a:p>
          <a:p>
            <a:r>
              <a:rPr lang="en-US" altLang="zh-CN" dirty="0"/>
              <a:t>•	</a:t>
            </a:r>
            <a:r>
              <a:rPr lang="en-US" altLang="zh-CN" dirty="0" err="1"/>
              <a:t>full_df</a:t>
            </a:r>
            <a:endParaRPr lang="en-US" altLang="zh-CN" dirty="0"/>
          </a:p>
        </p:txBody>
      </p:sp>
      <p:sp>
        <p:nvSpPr>
          <p:cNvPr id="4" name="内容占位符 3">
            <a:extLst>
              <a:ext uri="{FF2B5EF4-FFF2-40B4-BE49-F238E27FC236}">
                <a16:creationId xmlns:a16="http://schemas.microsoft.com/office/drawing/2014/main" id="{C33FC479-9E19-8E08-2DC0-3535964CDF5C}"/>
              </a:ext>
            </a:extLst>
          </p:cNvPr>
          <p:cNvSpPr>
            <a:spLocks noGrp="1"/>
          </p:cNvSpPr>
          <p:nvPr>
            <p:ph sz="half" idx="2"/>
          </p:nvPr>
        </p:nvSpPr>
        <p:spPr/>
        <p:txBody>
          <a:bodyPr>
            <a:normAutofit fontScale="47500" lnSpcReduction="20000"/>
          </a:bodyPr>
          <a:lstStyle/>
          <a:p>
            <a:r>
              <a:rPr lang="en-US" altLang="zh-CN" dirty="0"/>
              <a:t># </a:t>
            </a:r>
            <a:r>
              <a:rPr lang="zh-CN" altLang="en-US" dirty="0"/>
              <a:t>开始逐点预测</a:t>
            </a:r>
          </a:p>
          <a:p>
            <a:r>
              <a:rPr lang="en-US" altLang="zh-CN" dirty="0" err="1"/>
              <a:t>full_df_scaled_array</a:t>
            </a:r>
            <a:r>
              <a:rPr lang="en-US" altLang="zh-CN" dirty="0"/>
              <a:t>=</a:t>
            </a:r>
            <a:r>
              <a:rPr lang="en-US" altLang="zh-CN" dirty="0" err="1"/>
              <a:t>full_df.values</a:t>
            </a:r>
            <a:endParaRPr lang="en-US" altLang="zh-CN" dirty="0"/>
          </a:p>
          <a:p>
            <a:r>
              <a:rPr lang="en-US" altLang="zh-CN" dirty="0" err="1"/>
              <a:t>all_data</a:t>
            </a:r>
            <a:r>
              <a:rPr lang="en-US" altLang="zh-CN" dirty="0"/>
              <a:t>=[]</a:t>
            </a:r>
          </a:p>
          <a:p>
            <a:r>
              <a:rPr lang="en-US" altLang="zh-CN" dirty="0" err="1"/>
              <a:t>time_step</a:t>
            </a:r>
            <a:r>
              <a:rPr lang="en-US" altLang="zh-CN" dirty="0"/>
              <a:t>=7</a:t>
            </a:r>
          </a:p>
          <a:p>
            <a:r>
              <a:rPr lang="en-US" altLang="zh-CN" dirty="0"/>
              <a:t>for </a:t>
            </a:r>
            <a:r>
              <a:rPr lang="en-US" altLang="zh-CN" dirty="0" err="1"/>
              <a:t>i</a:t>
            </a:r>
            <a:r>
              <a:rPr lang="en-US" altLang="zh-CN" dirty="0"/>
              <a:t> in range(</a:t>
            </a:r>
            <a:r>
              <a:rPr lang="en-US" altLang="zh-CN" dirty="0" err="1"/>
              <a:t>time_step,len</a:t>
            </a:r>
            <a:r>
              <a:rPr lang="en-US" altLang="zh-CN" dirty="0"/>
              <a:t>(</a:t>
            </a:r>
            <a:r>
              <a:rPr lang="en-US" altLang="zh-CN" dirty="0" err="1"/>
              <a:t>full_df_scaled_array</a:t>
            </a:r>
            <a:r>
              <a:rPr lang="en-US" altLang="zh-CN" dirty="0"/>
              <a:t>)):</a:t>
            </a:r>
          </a:p>
          <a:p>
            <a:r>
              <a:rPr lang="en-US" altLang="zh-CN" dirty="0"/>
              <a:t>      </a:t>
            </a:r>
            <a:r>
              <a:rPr lang="en-US" altLang="zh-CN" dirty="0" err="1"/>
              <a:t>data_x</a:t>
            </a:r>
            <a:r>
              <a:rPr lang="en-US" altLang="zh-CN" dirty="0"/>
              <a:t>=[]</a:t>
            </a:r>
          </a:p>
          <a:p>
            <a:r>
              <a:rPr lang="en-US" altLang="zh-CN" dirty="0"/>
              <a:t>      </a:t>
            </a:r>
            <a:r>
              <a:rPr lang="en-US" altLang="zh-CN" dirty="0" err="1"/>
              <a:t>data_x.append</a:t>
            </a:r>
            <a:r>
              <a:rPr lang="en-US" altLang="zh-CN" dirty="0"/>
              <a:t>( </a:t>
            </a:r>
            <a:r>
              <a:rPr lang="en-US" altLang="zh-CN" dirty="0" err="1"/>
              <a:t>full_df_scaled_array</a:t>
            </a:r>
            <a:r>
              <a:rPr lang="en-US" altLang="zh-CN" dirty="0"/>
              <a:t>[</a:t>
            </a:r>
            <a:r>
              <a:rPr lang="en-US" altLang="zh-CN" dirty="0" err="1"/>
              <a:t>i-time_step</a:t>
            </a:r>
            <a:r>
              <a:rPr lang="en-US" altLang="zh-CN" dirty="0"/>
              <a:t> :</a:t>
            </a:r>
            <a:r>
              <a:rPr lang="en-US" altLang="zh-CN" dirty="0" err="1"/>
              <a:t>i</a:t>
            </a:r>
            <a:r>
              <a:rPr lang="en-US" altLang="zh-CN" dirty="0"/>
              <a:t> , 0:full_df_scaled_array.shape[1]])</a:t>
            </a:r>
          </a:p>
          <a:p>
            <a:r>
              <a:rPr lang="en-US" altLang="zh-CN" dirty="0"/>
              <a:t>      </a:t>
            </a:r>
            <a:r>
              <a:rPr lang="en-US" altLang="zh-CN" dirty="0" err="1"/>
              <a:t>data_x</a:t>
            </a:r>
            <a:r>
              <a:rPr lang="en-US" altLang="zh-CN" dirty="0"/>
              <a:t>=</a:t>
            </a:r>
            <a:r>
              <a:rPr lang="en-US" altLang="zh-CN" dirty="0" err="1"/>
              <a:t>np.array</a:t>
            </a:r>
            <a:r>
              <a:rPr lang="en-US" altLang="zh-CN" dirty="0"/>
              <a:t>(</a:t>
            </a:r>
            <a:r>
              <a:rPr lang="en-US" altLang="zh-CN" dirty="0" err="1"/>
              <a:t>data_x</a:t>
            </a:r>
            <a:r>
              <a:rPr lang="en-US" altLang="zh-CN" dirty="0"/>
              <a:t>)</a:t>
            </a:r>
          </a:p>
          <a:p>
            <a:r>
              <a:rPr lang="en-US" altLang="zh-CN" dirty="0"/>
              <a:t>      prediction=</a:t>
            </a:r>
            <a:r>
              <a:rPr lang="en-US" altLang="zh-CN" dirty="0" err="1"/>
              <a:t>my_model.predict</a:t>
            </a:r>
            <a:r>
              <a:rPr lang="en-US" altLang="zh-CN" dirty="0"/>
              <a:t>(</a:t>
            </a:r>
            <a:r>
              <a:rPr lang="en-US" altLang="zh-CN" dirty="0" err="1"/>
              <a:t>data_x</a:t>
            </a:r>
            <a:r>
              <a:rPr lang="en-US" altLang="zh-CN" dirty="0"/>
              <a:t>)</a:t>
            </a:r>
          </a:p>
          <a:p>
            <a:r>
              <a:rPr lang="en-US" altLang="zh-CN" dirty="0"/>
              <a:t>      if prediction&lt;0:</a:t>
            </a:r>
          </a:p>
          <a:p>
            <a:r>
              <a:rPr lang="en-US" altLang="zh-CN" dirty="0"/>
              <a:t>            prediction=0</a:t>
            </a:r>
          </a:p>
          <a:p>
            <a:r>
              <a:rPr lang="en-US" altLang="zh-CN" dirty="0"/>
              <a:t>      </a:t>
            </a:r>
            <a:r>
              <a:rPr lang="en-US" altLang="zh-CN" dirty="0" err="1"/>
              <a:t>all_data.append</a:t>
            </a:r>
            <a:r>
              <a:rPr lang="en-US" altLang="zh-CN" dirty="0"/>
              <a:t>(prediction)</a:t>
            </a:r>
          </a:p>
          <a:p>
            <a:r>
              <a:rPr lang="en-US" altLang="zh-CN" dirty="0"/>
              <a:t>      </a:t>
            </a:r>
            <a:r>
              <a:rPr lang="en-US" altLang="zh-CN" dirty="0" err="1"/>
              <a:t>full_df.iloc</a:t>
            </a:r>
            <a:r>
              <a:rPr lang="en-US" altLang="zh-CN" dirty="0"/>
              <a:t>[i,-1]=prediction</a:t>
            </a:r>
            <a:endParaRPr lang="zh-CN" altLang="en-US" dirty="0"/>
          </a:p>
        </p:txBody>
      </p:sp>
    </p:spTree>
    <p:extLst>
      <p:ext uri="{BB962C8B-B14F-4D97-AF65-F5344CB8AC3E}">
        <p14:creationId xmlns:p14="http://schemas.microsoft.com/office/powerpoint/2010/main" val="405177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3E50C-E93E-37F5-0DBE-351A1EEC5580}"/>
              </a:ext>
            </a:extLst>
          </p:cNvPr>
          <p:cNvSpPr>
            <a:spLocks noGrp="1"/>
          </p:cNvSpPr>
          <p:nvPr>
            <p:ph type="title"/>
          </p:nvPr>
        </p:nvSpPr>
        <p:spPr/>
        <p:txBody>
          <a:bodyPr/>
          <a:lstStyle/>
          <a:p>
            <a:r>
              <a:rPr lang="zh-CN" altLang="en-US" dirty="0"/>
              <a:t>预测结果</a:t>
            </a:r>
          </a:p>
        </p:txBody>
      </p:sp>
      <p:sp>
        <p:nvSpPr>
          <p:cNvPr id="3" name="内容占位符 2">
            <a:extLst>
              <a:ext uri="{FF2B5EF4-FFF2-40B4-BE49-F238E27FC236}">
                <a16:creationId xmlns:a16="http://schemas.microsoft.com/office/drawing/2014/main" id="{CFAFCDA2-4CBC-F79C-369F-0DC22A9B15F5}"/>
              </a:ext>
            </a:extLst>
          </p:cNvPr>
          <p:cNvSpPr>
            <a:spLocks noGrp="1"/>
          </p:cNvSpPr>
          <p:nvPr>
            <p:ph sz="half" idx="1"/>
          </p:nvPr>
        </p:nvSpPr>
        <p:spPr/>
        <p:txBody>
          <a:bodyPr>
            <a:normAutofit fontScale="70000" lnSpcReduction="20000"/>
          </a:bodyPr>
          <a:lstStyle/>
          <a:p>
            <a:r>
              <a:rPr lang="zh-CN" altLang="en-US" dirty="0"/>
              <a:t>将未来数据与历史数据结合后，通过反归一化操作，使数据恢复原数值。</a:t>
            </a:r>
            <a:endParaRPr lang="en-US" altLang="zh-CN" dirty="0"/>
          </a:p>
          <a:p>
            <a:r>
              <a:rPr lang="zh-CN" altLang="en-US" dirty="0"/>
              <a:t>通过绘图将数据可视化。</a:t>
            </a:r>
            <a:endParaRPr lang="en-US" altLang="zh-CN" dirty="0"/>
          </a:p>
          <a:p>
            <a:endParaRPr lang="en-US" altLang="zh-CN" dirty="0"/>
          </a:p>
          <a:p>
            <a:r>
              <a:rPr lang="en-US" altLang="zh-CN" dirty="0"/>
              <a:t>#</a:t>
            </a:r>
            <a:r>
              <a:rPr lang="zh-CN" altLang="en-US" dirty="0"/>
              <a:t>绘制反归一化后整体发电量图</a:t>
            </a:r>
          </a:p>
          <a:p>
            <a:r>
              <a:rPr lang="en-US" altLang="zh-CN" dirty="0" err="1"/>
              <a:t>retotal</a:t>
            </a:r>
            <a:r>
              <a:rPr lang="en-US" altLang="zh-CN" dirty="0"/>
              <a:t> = </a:t>
            </a:r>
            <a:r>
              <a:rPr lang="en-US" altLang="zh-CN" dirty="0" err="1"/>
              <a:t>np.hstack</a:t>
            </a:r>
            <a:r>
              <a:rPr lang="en-US" altLang="zh-CN" dirty="0"/>
              <a:t>((</a:t>
            </a:r>
            <a:r>
              <a:rPr lang="en-US" altLang="zh-CN" dirty="0" err="1"/>
              <a:t>df</a:t>
            </a:r>
            <a:r>
              <a:rPr lang="en-US" altLang="zh-CN" dirty="0"/>
              <a:t>['Power(MW)'],</a:t>
            </a:r>
            <a:r>
              <a:rPr lang="en-US" altLang="zh-CN" dirty="0" err="1"/>
              <a:t>predicted_data</a:t>
            </a:r>
            <a:r>
              <a:rPr lang="en-US" altLang="zh-CN" dirty="0"/>
              <a:t>[:,-1]))</a:t>
            </a:r>
          </a:p>
          <a:p>
            <a:r>
              <a:rPr lang="en-US" altLang="zh-CN" dirty="0" err="1"/>
              <a:t>plt.plot</a:t>
            </a:r>
            <a:r>
              <a:rPr lang="en-US" altLang="zh-CN" dirty="0"/>
              <a:t>(range(</a:t>
            </a:r>
            <a:r>
              <a:rPr lang="en-US" altLang="zh-CN" dirty="0" err="1"/>
              <a:t>len</a:t>
            </a:r>
            <a:r>
              <a:rPr lang="en-US" altLang="zh-CN" dirty="0"/>
              <a:t>(</a:t>
            </a:r>
            <a:r>
              <a:rPr lang="en-US" altLang="zh-CN" dirty="0" err="1"/>
              <a:t>retotal</a:t>
            </a:r>
            <a:r>
              <a:rPr lang="en-US" altLang="zh-CN" dirty="0"/>
              <a:t>)), </a:t>
            </a:r>
            <a:r>
              <a:rPr lang="en-US" altLang="zh-CN" dirty="0" err="1"/>
              <a:t>retotal</a:t>
            </a:r>
            <a:r>
              <a:rPr lang="en-US" altLang="zh-CN" dirty="0"/>
              <a:t>, label='</a:t>
            </a:r>
            <a:r>
              <a:rPr lang="en-US" altLang="zh-CN" dirty="0" err="1"/>
              <a:t>Prediction',color</a:t>
            </a:r>
            <a:r>
              <a:rPr lang="en-US" altLang="zh-CN" dirty="0"/>
              <a:t>='coral')</a:t>
            </a:r>
          </a:p>
          <a:p>
            <a:r>
              <a:rPr lang="en-US" altLang="zh-CN" dirty="0" err="1"/>
              <a:t>plt.plot</a:t>
            </a:r>
            <a:r>
              <a:rPr lang="en-US" altLang="zh-CN" dirty="0"/>
              <a:t>(range(</a:t>
            </a:r>
            <a:r>
              <a:rPr lang="en-US" altLang="zh-CN" dirty="0" err="1"/>
              <a:t>len</a:t>
            </a:r>
            <a:r>
              <a:rPr lang="en-US" altLang="zh-CN" dirty="0"/>
              <a:t>(</a:t>
            </a:r>
            <a:r>
              <a:rPr lang="en-US" altLang="zh-CN" dirty="0" err="1"/>
              <a:t>df</a:t>
            </a:r>
            <a:r>
              <a:rPr lang="en-US" altLang="zh-CN" dirty="0"/>
              <a:t>['Power(MW)'])), </a:t>
            </a:r>
            <a:r>
              <a:rPr lang="en-US" altLang="zh-CN" dirty="0" err="1"/>
              <a:t>df</a:t>
            </a:r>
            <a:r>
              <a:rPr lang="en-US" altLang="zh-CN" dirty="0"/>
              <a:t>['Power(MW)'], label='Prediction')</a:t>
            </a:r>
          </a:p>
        </p:txBody>
      </p:sp>
      <p:sp>
        <p:nvSpPr>
          <p:cNvPr id="6" name="内容占位符 5">
            <a:extLst>
              <a:ext uri="{FF2B5EF4-FFF2-40B4-BE49-F238E27FC236}">
                <a16:creationId xmlns:a16="http://schemas.microsoft.com/office/drawing/2014/main" id="{EABAAF8A-FA7B-3CB2-DF17-9CE4C48BF37B}"/>
              </a:ext>
            </a:extLst>
          </p:cNvPr>
          <p:cNvSpPr>
            <a:spLocks noGrp="1"/>
          </p:cNvSpPr>
          <p:nvPr>
            <p:ph sz="half" idx="2"/>
          </p:nvPr>
        </p:nvSpPr>
        <p:spPr/>
        <p:txBody>
          <a:bodyPr>
            <a:normAutofit fontScale="70000" lnSpcReduction="20000"/>
          </a:bodyPr>
          <a:lstStyle/>
          <a:p>
            <a:r>
              <a:rPr lang="en-US" altLang="zh-CN" dirty="0"/>
              <a:t># </a:t>
            </a:r>
            <a:r>
              <a:rPr lang="zh-CN" altLang="en-US" dirty="0"/>
              <a:t>反归一化操作</a:t>
            </a:r>
          </a:p>
          <a:p>
            <a:r>
              <a:rPr lang="en-US" altLang="zh-CN" dirty="0" err="1"/>
              <a:t>df_fin</a:t>
            </a:r>
            <a:r>
              <a:rPr lang="en-US" altLang="zh-CN" dirty="0"/>
              <a:t>=</a:t>
            </a:r>
            <a:r>
              <a:rPr lang="en-US" altLang="zh-CN" dirty="0" err="1"/>
              <a:t>pd.read_csv</a:t>
            </a:r>
            <a:r>
              <a:rPr lang="en-US" altLang="zh-CN" dirty="0"/>
              <a:t>('.\\data\\FD001\\04 Fore_NWP_FD.csv',</a:t>
            </a:r>
            <a:r>
              <a:rPr lang="en-US" altLang="zh-CN" dirty="0" err="1"/>
              <a:t>parse_dates</a:t>
            </a:r>
            <a:r>
              <a:rPr lang="en-US" altLang="zh-CN" dirty="0"/>
              <a:t>=["Datetime"],</a:t>
            </a:r>
            <a:r>
              <a:rPr lang="en-US" altLang="zh-CN" dirty="0" err="1"/>
              <a:t>index_col</a:t>
            </a:r>
            <a:r>
              <a:rPr lang="en-US" altLang="zh-CN" dirty="0"/>
              <a:t>=[0])</a:t>
            </a:r>
          </a:p>
          <a:p>
            <a:r>
              <a:rPr lang="en-US" altLang="zh-CN" dirty="0" err="1"/>
              <a:t>len</a:t>
            </a:r>
            <a:r>
              <a:rPr lang="en-US" altLang="zh-CN" dirty="0"/>
              <a:t>(</a:t>
            </a:r>
            <a:r>
              <a:rPr lang="en-US" altLang="zh-CN" dirty="0" err="1"/>
              <a:t>df_fin</a:t>
            </a:r>
            <a:r>
              <a:rPr lang="en-US" altLang="zh-CN" dirty="0"/>
              <a:t>)</a:t>
            </a:r>
          </a:p>
          <a:p>
            <a:r>
              <a:rPr lang="en-US" altLang="zh-CN" dirty="0" err="1"/>
              <a:t>df_fin</a:t>
            </a:r>
            <a:r>
              <a:rPr lang="en-US" altLang="zh-CN" dirty="0"/>
              <a:t>['Power(MW)']=0</a:t>
            </a:r>
          </a:p>
          <a:p>
            <a:r>
              <a:rPr lang="en-US" altLang="zh-CN" dirty="0" err="1"/>
              <a:t>df_fin</a:t>
            </a:r>
            <a:r>
              <a:rPr lang="en-US" altLang="zh-CN" dirty="0"/>
              <a:t>['Power(MW)']=</a:t>
            </a:r>
            <a:r>
              <a:rPr lang="en-US" altLang="zh-CN" dirty="0" err="1"/>
              <a:t>all_data</a:t>
            </a:r>
            <a:endParaRPr lang="en-US" altLang="zh-CN" dirty="0"/>
          </a:p>
          <a:p>
            <a:r>
              <a:rPr lang="en-US" altLang="zh-CN" dirty="0" err="1"/>
              <a:t>df_fin</a:t>
            </a:r>
            <a:endParaRPr lang="en-US" altLang="zh-CN" dirty="0"/>
          </a:p>
          <a:p>
            <a:r>
              <a:rPr lang="en-US" altLang="zh-CN" dirty="0" err="1"/>
              <a:t>predicted_data</a:t>
            </a:r>
            <a:r>
              <a:rPr lang="en-US" altLang="zh-CN" dirty="0"/>
              <a:t> = </a:t>
            </a:r>
            <a:r>
              <a:rPr lang="en-US" altLang="zh-CN" dirty="0" err="1"/>
              <a:t>scaler.inverse_transform</a:t>
            </a:r>
            <a:r>
              <a:rPr lang="en-US" altLang="zh-CN" dirty="0"/>
              <a:t>(</a:t>
            </a:r>
            <a:r>
              <a:rPr lang="en-US" altLang="zh-CN" dirty="0" err="1"/>
              <a:t>df_fin</a:t>
            </a:r>
            <a:r>
              <a:rPr lang="en-US" altLang="zh-CN" dirty="0"/>
              <a:t>)</a:t>
            </a:r>
          </a:p>
          <a:p>
            <a:endParaRPr lang="zh-CN" altLang="en-US" dirty="0"/>
          </a:p>
        </p:txBody>
      </p:sp>
    </p:spTree>
    <p:extLst>
      <p:ext uri="{BB962C8B-B14F-4D97-AF65-F5344CB8AC3E}">
        <p14:creationId xmlns:p14="http://schemas.microsoft.com/office/powerpoint/2010/main" val="338653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72A3F-228D-3390-9BCC-DB14EB60418F}"/>
              </a:ext>
            </a:extLst>
          </p:cNvPr>
          <p:cNvSpPr>
            <a:spLocks noGrp="1"/>
          </p:cNvSpPr>
          <p:nvPr>
            <p:ph type="title"/>
          </p:nvPr>
        </p:nvSpPr>
        <p:spPr/>
        <p:txBody>
          <a:bodyPr/>
          <a:lstStyle/>
          <a:p>
            <a:r>
              <a:rPr lang="zh-CN" altLang="en-US" dirty="0"/>
              <a:t>选题依据</a:t>
            </a:r>
          </a:p>
        </p:txBody>
      </p:sp>
      <p:sp>
        <p:nvSpPr>
          <p:cNvPr id="3" name="内容占位符 2">
            <a:extLst>
              <a:ext uri="{FF2B5EF4-FFF2-40B4-BE49-F238E27FC236}">
                <a16:creationId xmlns:a16="http://schemas.microsoft.com/office/drawing/2014/main" id="{876DAB8A-2975-4E8C-F50A-71DC7688BE36}"/>
              </a:ext>
            </a:extLst>
          </p:cNvPr>
          <p:cNvSpPr>
            <a:spLocks noGrp="1"/>
          </p:cNvSpPr>
          <p:nvPr>
            <p:ph idx="1"/>
          </p:nvPr>
        </p:nvSpPr>
        <p:spPr>
          <a:xfrm>
            <a:off x="1295401" y="2556932"/>
            <a:ext cx="4944686" cy="3318936"/>
          </a:xfrm>
        </p:spPr>
        <p:txBody>
          <a:bodyPr>
            <a:normAutofit fontScale="92500" lnSpcReduction="20000"/>
          </a:bodyPr>
          <a:lstStyle/>
          <a:p>
            <a:r>
              <a:rPr lang="zh-CN" altLang="en-US" dirty="0"/>
              <a:t>构建以“新能源”为主体新型电力系统迫切需要从全网统筹的角度对新能源功率进行更加精确化的预测，以此提高大电网接纳高比例新能源能力、改善电力系统运行安全性与经济性。</a:t>
            </a:r>
            <a:endParaRPr lang="en-US" altLang="zh-CN" dirty="0"/>
          </a:p>
          <a:p>
            <a:r>
              <a:rPr lang="zh-CN" altLang="en-US" dirty="0"/>
              <a:t>如果能通过建模得到准确的预测出力数据，我们将可以通过建立储能设施、调整机组运行等手段，减小弃风、弃光、失负荷等功率损耗，使风光发电能平稳并网运行，提高风光发电的经济性、安全性。</a:t>
            </a:r>
          </a:p>
        </p:txBody>
      </p:sp>
      <p:pic>
        <p:nvPicPr>
          <p:cNvPr id="4" name="图片 3">
            <a:extLst>
              <a:ext uri="{FF2B5EF4-FFF2-40B4-BE49-F238E27FC236}">
                <a16:creationId xmlns:a16="http://schemas.microsoft.com/office/drawing/2014/main" id="{DDC66FF3-D5F0-CB0B-CA86-442ED3E31819}"/>
              </a:ext>
            </a:extLst>
          </p:cNvPr>
          <p:cNvPicPr>
            <a:picLocks noChangeAspect="1"/>
          </p:cNvPicPr>
          <p:nvPr/>
        </p:nvPicPr>
        <p:blipFill>
          <a:blip r:embed="rId2"/>
          <a:stretch>
            <a:fillRect/>
          </a:stretch>
        </p:blipFill>
        <p:spPr>
          <a:xfrm>
            <a:off x="6561235" y="2829733"/>
            <a:ext cx="3882668" cy="2773334"/>
          </a:xfrm>
          <a:prstGeom prst="rect">
            <a:avLst/>
          </a:prstGeom>
        </p:spPr>
      </p:pic>
    </p:spTree>
    <p:extLst>
      <p:ext uri="{BB962C8B-B14F-4D97-AF65-F5344CB8AC3E}">
        <p14:creationId xmlns:p14="http://schemas.microsoft.com/office/powerpoint/2010/main" val="2569775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38775-5DFC-7A7D-17B2-28BBE4AEC079}"/>
              </a:ext>
            </a:extLst>
          </p:cNvPr>
          <p:cNvSpPr>
            <a:spLocks noGrp="1"/>
          </p:cNvSpPr>
          <p:nvPr>
            <p:ph type="title"/>
          </p:nvPr>
        </p:nvSpPr>
        <p:spPr/>
        <p:txBody>
          <a:bodyPr/>
          <a:lstStyle/>
          <a:p>
            <a:r>
              <a:rPr lang="zh-CN" altLang="en-US" dirty="0"/>
              <a:t>风电预测结果</a:t>
            </a:r>
          </a:p>
        </p:txBody>
      </p:sp>
      <p:pic>
        <p:nvPicPr>
          <p:cNvPr id="4" name="内容占位符 3">
            <a:extLst>
              <a:ext uri="{FF2B5EF4-FFF2-40B4-BE49-F238E27FC236}">
                <a16:creationId xmlns:a16="http://schemas.microsoft.com/office/drawing/2014/main" id="{2C4F2FA3-9A37-268F-64EB-7F415BB3DB68}"/>
              </a:ext>
            </a:extLst>
          </p:cNvPr>
          <p:cNvPicPr>
            <a:picLocks noGrp="1" noChangeAspect="1"/>
          </p:cNvPicPr>
          <p:nvPr>
            <p:ph idx="1"/>
          </p:nvPr>
        </p:nvPicPr>
        <p:blipFill>
          <a:blip r:embed="rId2"/>
          <a:stretch>
            <a:fillRect/>
          </a:stretch>
        </p:blipFill>
        <p:spPr>
          <a:xfrm>
            <a:off x="3810442" y="2557463"/>
            <a:ext cx="4571115" cy="3317875"/>
          </a:xfrm>
          <a:prstGeom prst="rect">
            <a:avLst/>
          </a:prstGeom>
        </p:spPr>
      </p:pic>
    </p:spTree>
    <p:extLst>
      <p:ext uri="{BB962C8B-B14F-4D97-AF65-F5344CB8AC3E}">
        <p14:creationId xmlns:p14="http://schemas.microsoft.com/office/powerpoint/2010/main" val="2975299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FD296-8817-0354-EA1A-11E7A3C61F2B}"/>
              </a:ext>
            </a:extLst>
          </p:cNvPr>
          <p:cNvSpPr>
            <a:spLocks noGrp="1"/>
          </p:cNvSpPr>
          <p:nvPr>
            <p:ph type="title"/>
          </p:nvPr>
        </p:nvSpPr>
        <p:spPr/>
        <p:txBody>
          <a:bodyPr/>
          <a:lstStyle/>
          <a:p>
            <a:r>
              <a:rPr lang="zh-CN" altLang="en-US" dirty="0"/>
              <a:t>光伏模型</a:t>
            </a:r>
          </a:p>
        </p:txBody>
      </p:sp>
      <p:sp>
        <p:nvSpPr>
          <p:cNvPr id="3" name="内容占位符 2">
            <a:extLst>
              <a:ext uri="{FF2B5EF4-FFF2-40B4-BE49-F238E27FC236}">
                <a16:creationId xmlns:a16="http://schemas.microsoft.com/office/drawing/2014/main" id="{86302C0E-CA7C-4413-27C4-A1AAC04E7DCA}"/>
              </a:ext>
            </a:extLst>
          </p:cNvPr>
          <p:cNvSpPr>
            <a:spLocks noGrp="1"/>
          </p:cNvSpPr>
          <p:nvPr>
            <p:ph idx="1"/>
          </p:nvPr>
        </p:nvSpPr>
        <p:spPr/>
        <p:txBody>
          <a:bodyPr>
            <a:normAutofit lnSpcReduction="10000"/>
          </a:bodyPr>
          <a:lstStyle/>
          <a:p>
            <a:r>
              <a:rPr lang="zh-CN" altLang="en-US" dirty="0"/>
              <a:t>由于都采用了</a:t>
            </a:r>
            <a:r>
              <a:rPr lang="en-US" altLang="zh-CN" dirty="0"/>
              <a:t>LSTM</a:t>
            </a:r>
            <a:r>
              <a:rPr lang="zh-CN" altLang="en-US" dirty="0"/>
              <a:t>构架，故光伏和风电预测存在较大相似性。但是相较于风电数据，光伏数据存在以下特点：</a:t>
            </a:r>
          </a:p>
          <a:p>
            <a:r>
              <a:rPr lang="en-US" altLang="zh-CN" dirty="0"/>
              <a:t>1.</a:t>
            </a:r>
            <a:r>
              <a:rPr lang="zh-CN" altLang="en-US" dirty="0"/>
              <a:t>不连续，历史数据和预测数据间日期断开；</a:t>
            </a:r>
          </a:p>
          <a:p>
            <a:r>
              <a:rPr lang="en-US" altLang="zh-CN" dirty="0"/>
              <a:t>2.</a:t>
            </a:r>
            <a:r>
              <a:rPr lang="zh-CN" altLang="en-US" dirty="0"/>
              <a:t>存在强制归零的光强；</a:t>
            </a:r>
          </a:p>
          <a:p>
            <a:r>
              <a:rPr lang="en-US" altLang="zh-CN" dirty="0"/>
              <a:t>3.</a:t>
            </a:r>
            <a:r>
              <a:rPr lang="zh-CN" altLang="en-US" dirty="0"/>
              <a:t>数据存在缺失；</a:t>
            </a:r>
          </a:p>
          <a:p>
            <a:r>
              <a:rPr lang="en-US" altLang="zh-CN" dirty="0"/>
              <a:t>4.</a:t>
            </a:r>
            <a:r>
              <a:rPr lang="zh-CN" altLang="en-US" dirty="0"/>
              <a:t>数据分布特殊。</a:t>
            </a:r>
          </a:p>
          <a:p>
            <a:r>
              <a:rPr lang="zh-CN" altLang="en-US" dirty="0"/>
              <a:t>因此光伏模型预测相较于风电有部分改动。</a:t>
            </a:r>
          </a:p>
          <a:p>
            <a:endParaRPr lang="zh-CN" altLang="en-US" dirty="0"/>
          </a:p>
        </p:txBody>
      </p:sp>
    </p:spTree>
    <p:extLst>
      <p:ext uri="{BB962C8B-B14F-4D97-AF65-F5344CB8AC3E}">
        <p14:creationId xmlns:p14="http://schemas.microsoft.com/office/powerpoint/2010/main" val="3710711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5648F-6DFD-E0DB-66C3-2EDE54A2B8C6}"/>
              </a:ext>
            </a:extLst>
          </p:cNvPr>
          <p:cNvSpPr>
            <a:spLocks noGrp="1"/>
          </p:cNvSpPr>
          <p:nvPr>
            <p:ph type="title"/>
          </p:nvPr>
        </p:nvSpPr>
        <p:spPr/>
        <p:txBody>
          <a:bodyPr/>
          <a:lstStyle/>
          <a:p>
            <a:r>
              <a:rPr lang="zh-CN" altLang="en-US" dirty="0"/>
              <a:t>数据预处理</a:t>
            </a:r>
          </a:p>
        </p:txBody>
      </p:sp>
      <p:sp>
        <p:nvSpPr>
          <p:cNvPr id="3" name="文本占位符 2">
            <a:extLst>
              <a:ext uri="{FF2B5EF4-FFF2-40B4-BE49-F238E27FC236}">
                <a16:creationId xmlns:a16="http://schemas.microsoft.com/office/drawing/2014/main" id="{5E12F431-59EC-1083-C31C-FB4380B68367}"/>
              </a:ext>
            </a:extLst>
          </p:cNvPr>
          <p:cNvSpPr>
            <a:spLocks noGrp="1"/>
          </p:cNvSpPr>
          <p:nvPr>
            <p:ph type="body" idx="1"/>
          </p:nvPr>
        </p:nvSpPr>
        <p:spPr/>
        <p:txBody>
          <a:bodyPr/>
          <a:lstStyle/>
          <a:p>
            <a:r>
              <a:rPr lang="zh-CN" altLang="en-US" dirty="0"/>
              <a:t>数据日期不连续</a:t>
            </a:r>
          </a:p>
        </p:txBody>
      </p:sp>
      <p:sp>
        <p:nvSpPr>
          <p:cNvPr id="4" name="内容占位符 3">
            <a:extLst>
              <a:ext uri="{FF2B5EF4-FFF2-40B4-BE49-F238E27FC236}">
                <a16:creationId xmlns:a16="http://schemas.microsoft.com/office/drawing/2014/main" id="{1905BAD0-998D-1C8B-AC50-52FADFAC7021}"/>
              </a:ext>
            </a:extLst>
          </p:cNvPr>
          <p:cNvSpPr>
            <a:spLocks noGrp="1"/>
          </p:cNvSpPr>
          <p:nvPr>
            <p:ph sz="half" idx="2"/>
          </p:nvPr>
        </p:nvSpPr>
        <p:spPr/>
        <p:txBody>
          <a:bodyPr>
            <a:normAutofit fontScale="85000" lnSpcReduction="10000"/>
          </a:bodyPr>
          <a:lstStyle/>
          <a:p>
            <a:r>
              <a:rPr lang="zh-CN" altLang="en-US" dirty="0"/>
              <a:t>在处理数据不连续时，我们尝试过</a:t>
            </a:r>
            <a:r>
              <a:rPr lang="en-US" altLang="zh-CN" dirty="0">
                <a:solidFill>
                  <a:schemeClr val="tx1"/>
                </a:solidFill>
              </a:rPr>
              <a:t>ARIMA</a:t>
            </a:r>
            <a:r>
              <a:rPr lang="zh-CN" altLang="en-US" dirty="0">
                <a:solidFill>
                  <a:schemeClr val="tx1"/>
                </a:solidFill>
              </a:rPr>
              <a:t>、</a:t>
            </a:r>
            <a:r>
              <a:rPr lang="en-US" altLang="zh-CN" dirty="0">
                <a:solidFill>
                  <a:schemeClr val="tx1"/>
                </a:solidFill>
              </a:rPr>
              <a:t>VAR</a:t>
            </a:r>
            <a:r>
              <a:rPr lang="zh-CN" altLang="en-US" dirty="0">
                <a:solidFill>
                  <a:schemeClr val="tx1"/>
                </a:solidFill>
              </a:rPr>
              <a:t>、</a:t>
            </a:r>
            <a:r>
              <a:rPr lang="en-US" altLang="zh-CN" dirty="0">
                <a:solidFill>
                  <a:schemeClr val="tx1"/>
                </a:solidFill>
              </a:rPr>
              <a:t>prophet</a:t>
            </a:r>
            <a:r>
              <a:rPr lang="zh-CN" altLang="en-US" dirty="0"/>
              <a:t>模型进行预测，但是效果不好。</a:t>
            </a:r>
            <a:endParaRPr lang="en-US" altLang="zh-CN" dirty="0"/>
          </a:p>
          <a:p>
            <a:r>
              <a:rPr lang="zh-CN" altLang="en-US" dirty="0"/>
              <a:t>最终，我们选择忽视日期的间隔，直接进行预测。</a:t>
            </a:r>
          </a:p>
        </p:txBody>
      </p:sp>
      <p:sp>
        <p:nvSpPr>
          <p:cNvPr id="5" name="文本占位符 4">
            <a:extLst>
              <a:ext uri="{FF2B5EF4-FFF2-40B4-BE49-F238E27FC236}">
                <a16:creationId xmlns:a16="http://schemas.microsoft.com/office/drawing/2014/main" id="{D2556541-ED02-EF4A-FE3D-8C0D08FB8617}"/>
              </a:ext>
            </a:extLst>
          </p:cNvPr>
          <p:cNvSpPr>
            <a:spLocks noGrp="1"/>
          </p:cNvSpPr>
          <p:nvPr>
            <p:ph type="body" sz="quarter" idx="3"/>
          </p:nvPr>
        </p:nvSpPr>
        <p:spPr/>
        <p:txBody>
          <a:bodyPr/>
          <a:lstStyle/>
          <a:p>
            <a:r>
              <a:rPr lang="zh-CN" altLang="en-US" dirty="0"/>
              <a:t>数据存在缺失</a:t>
            </a:r>
          </a:p>
        </p:txBody>
      </p:sp>
      <p:sp>
        <p:nvSpPr>
          <p:cNvPr id="6" name="内容占位符 5">
            <a:extLst>
              <a:ext uri="{FF2B5EF4-FFF2-40B4-BE49-F238E27FC236}">
                <a16:creationId xmlns:a16="http://schemas.microsoft.com/office/drawing/2014/main" id="{605D482A-58C7-BC53-46CF-01FA1CDB15A5}"/>
              </a:ext>
            </a:extLst>
          </p:cNvPr>
          <p:cNvSpPr>
            <a:spLocks noGrp="1"/>
          </p:cNvSpPr>
          <p:nvPr>
            <p:ph sz="quarter" idx="4"/>
          </p:nvPr>
        </p:nvSpPr>
        <p:spPr>
          <a:xfrm>
            <a:off x="6180669" y="3243262"/>
            <a:ext cx="5241017" cy="2632605"/>
          </a:xfrm>
        </p:spPr>
        <p:txBody>
          <a:bodyPr>
            <a:normAutofit fontScale="85000" lnSpcReduction="10000"/>
          </a:bodyPr>
          <a:lstStyle/>
          <a:p>
            <a:r>
              <a:rPr lang="zh-CN" altLang="en-US" dirty="0"/>
              <a:t>使用中位数代替缺失数据</a:t>
            </a:r>
            <a:endParaRPr lang="en-US" altLang="zh-CN" dirty="0"/>
          </a:p>
          <a:p>
            <a:r>
              <a:rPr lang="zh-CN" altLang="en-US" dirty="0"/>
              <a:t> </a:t>
            </a:r>
            <a:r>
              <a:rPr lang="en-US" altLang="zh-CN" dirty="0"/>
              <a:t># </a:t>
            </a:r>
            <a:r>
              <a:rPr lang="zh-CN" altLang="en-US" dirty="0"/>
              <a:t>补全缺失数据</a:t>
            </a:r>
          </a:p>
          <a:p>
            <a:r>
              <a:rPr lang="en-US" altLang="zh-CN" dirty="0"/>
              <a:t>def </a:t>
            </a:r>
            <a:r>
              <a:rPr lang="en-US" altLang="zh-CN" dirty="0" err="1"/>
              <a:t>fix_zero</a:t>
            </a:r>
            <a:r>
              <a:rPr lang="en-US" altLang="zh-CN" dirty="0"/>
              <a:t>(</a:t>
            </a:r>
            <a:r>
              <a:rPr lang="en-US" altLang="zh-CN" dirty="0" err="1"/>
              <a:t>df,index</a:t>
            </a:r>
            <a:r>
              <a:rPr lang="en-US" altLang="zh-CN" dirty="0"/>
              <a:t>):</a:t>
            </a:r>
          </a:p>
          <a:p>
            <a:r>
              <a:rPr lang="en-US" altLang="zh-CN" dirty="0"/>
              <a:t>    </a:t>
            </a:r>
            <a:r>
              <a:rPr lang="en-US" altLang="zh-CN" dirty="0" err="1"/>
              <a:t>df</a:t>
            </a:r>
            <a:r>
              <a:rPr lang="en-US" altLang="zh-CN" dirty="0"/>
              <a:t>[index]=</a:t>
            </a:r>
            <a:r>
              <a:rPr lang="en-US" altLang="zh-CN" dirty="0" err="1"/>
              <a:t>df</a:t>
            </a:r>
            <a:r>
              <a:rPr lang="en-US" altLang="zh-CN" dirty="0"/>
              <a:t>[index].replace(0.00, </a:t>
            </a:r>
            <a:r>
              <a:rPr lang="en-US" altLang="zh-CN" dirty="0" err="1"/>
              <a:t>np.NaN</a:t>
            </a:r>
            <a:r>
              <a:rPr lang="en-US" altLang="zh-CN" dirty="0"/>
              <a:t>)</a:t>
            </a:r>
          </a:p>
          <a:p>
            <a:r>
              <a:rPr lang="en-US" altLang="zh-CN" dirty="0"/>
              <a:t>    </a:t>
            </a:r>
            <a:r>
              <a:rPr lang="en-US" altLang="zh-CN" dirty="0" err="1"/>
              <a:t>df</a:t>
            </a:r>
            <a:r>
              <a:rPr lang="en-US" altLang="zh-CN" dirty="0"/>
              <a:t>[index]=</a:t>
            </a:r>
            <a:r>
              <a:rPr lang="en-US" altLang="zh-CN" dirty="0" err="1"/>
              <a:t>df</a:t>
            </a:r>
            <a:r>
              <a:rPr lang="en-US" altLang="zh-CN" dirty="0"/>
              <a:t>[index].</a:t>
            </a:r>
            <a:r>
              <a:rPr lang="en-US" altLang="zh-CN" dirty="0" err="1"/>
              <a:t>fillna</a:t>
            </a:r>
            <a:r>
              <a:rPr lang="en-US" altLang="zh-CN" dirty="0"/>
              <a:t>(</a:t>
            </a:r>
            <a:r>
              <a:rPr lang="en-US" altLang="zh-CN" dirty="0" err="1"/>
              <a:t>df</a:t>
            </a:r>
            <a:r>
              <a:rPr lang="en-US" altLang="zh-CN" dirty="0"/>
              <a:t>[index].median())</a:t>
            </a:r>
          </a:p>
          <a:p>
            <a:r>
              <a:rPr lang="en-US" altLang="zh-CN" dirty="0"/>
              <a:t>    return </a:t>
            </a:r>
            <a:r>
              <a:rPr lang="en-US" altLang="zh-CN" dirty="0" err="1"/>
              <a:t>df</a:t>
            </a:r>
            <a:endParaRPr lang="zh-CN" altLang="en-US" dirty="0"/>
          </a:p>
        </p:txBody>
      </p:sp>
    </p:spTree>
    <p:extLst>
      <p:ext uri="{BB962C8B-B14F-4D97-AF65-F5344CB8AC3E}">
        <p14:creationId xmlns:p14="http://schemas.microsoft.com/office/powerpoint/2010/main" val="2529885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27F84-5DC2-CB75-1466-F4C6B45E133A}"/>
              </a:ext>
            </a:extLst>
          </p:cNvPr>
          <p:cNvSpPr>
            <a:spLocks noGrp="1"/>
          </p:cNvSpPr>
          <p:nvPr>
            <p:ph type="title"/>
          </p:nvPr>
        </p:nvSpPr>
        <p:spPr/>
        <p:txBody>
          <a:bodyPr/>
          <a:lstStyle/>
          <a:p>
            <a:r>
              <a:rPr lang="zh-CN" altLang="en-US" dirty="0"/>
              <a:t>归一化函数</a:t>
            </a:r>
          </a:p>
        </p:txBody>
      </p:sp>
      <p:sp>
        <p:nvSpPr>
          <p:cNvPr id="3" name="内容占位符 2">
            <a:extLst>
              <a:ext uri="{FF2B5EF4-FFF2-40B4-BE49-F238E27FC236}">
                <a16:creationId xmlns:a16="http://schemas.microsoft.com/office/drawing/2014/main" id="{18903EA9-0519-681C-D1B9-7960BE0FD164}"/>
              </a:ext>
            </a:extLst>
          </p:cNvPr>
          <p:cNvSpPr>
            <a:spLocks noGrp="1"/>
          </p:cNvSpPr>
          <p:nvPr>
            <p:ph sz="half" idx="1"/>
          </p:nvPr>
        </p:nvSpPr>
        <p:spPr/>
        <p:txBody>
          <a:bodyPr/>
          <a:lstStyle/>
          <a:p>
            <a:r>
              <a:rPr lang="zh-CN" altLang="en-US" dirty="0"/>
              <a:t>由于光伏数据的特殊性，历史数据和未来数据存在一定差值，若继续采用</a:t>
            </a:r>
            <a:r>
              <a:rPr lang="en-US" altLang="zh-CN" dirty="0" err="1"/>
              <a:t>minmaxscaler</a:t>
            </a:r>
            <a:r>
              <a:rPr lang="zh-CN" altLang="en-US" dirty="0"/>
              <a:t>进行归一化，则结果会出现数据断崖式下跌。</a:t>
            </a:r>
          </a:p>
        </p:txBody>
      </p:sp>
      <p:pic>
        <p:nvPicPr>
          <p:cNvPr id="6" name="内容占位符 5">
            <a:extLst>
              <a:ext uri="{FF2B5EF4-FFF2-40B4-BE49-F238E27FC236}">
                <a16:creationId xmlns:a16="http://schemas.microsoft.com/office/drawing/2014/main" id="{8945E4DB-9C8E-AD3D-A306-297C08150081}"/>
              </a:ext>
            </a:extLst>
          </p:cNvPr>
          <p:cNvPicPr>
            <a:picLocks noGrp="1" noChangeAspect="1"/>
          </p:cNvPicPr>
          <p:nvPr>
            <p:ph sz="half" idx="2"/>
          </p:nvPr>
        </p:nvPicPr>
        <p:blipFill>
          <a:blip r:embed="rId2"/>
          <a:stretch>
            <a:fillRect/>
          </a:stretch>
        </p:blipFill>
        <p:spPr>
          <a:xfrm>
            <a:off x="6153158" y="2665614"/>
            <a:ext cx="4936693" cy="3204833"/>
          </a:xfrm>
        </p:spPr>
      </p:pic>
    </p:spTree>
    <p:extLst>
      <p:ext uri="{BB962C8B-B14F-4D97-AF65-F5344CB8AC3E}">
        <p14:creationId xmlns:p14="http://schemas.microsoft.com/office/powerpoint/2010/main" val="1608446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1A566-D75F-391C-A4E3-5196FD9277B9}"/>
              </a:ext>
            </a:extLst>
          </p:cNvPr>
          <p:cNvSpPr>
            <a:spLocks noGrp="1"/>
          </p:cNvSpPr>
          <p:nvPr>
            <p:ph type="title"/>
          </p:nvPr>
        </p:nvSpPr>
        <p:spPr/>
        <p:txBody>
          <a:bodyPr/>
          <a:lstStyle/>
          <a:p>
            <a:r>
              <a:rPr lang="zh-CN" altLang="en-US" dirty="0"/>
              <a:t>定义新归一化函数</a:t>
            </a:r>
          </a:p>
        </p:txBody>
      </p:sp>
      <p:sp>
        <p:nvSpPr>
          <p:cNvPr id="3" name="内容占位符 2">
            <a:extLst>
              <a:ext uri="{FF2B5EF4-FFF2-40B4-BE49-F238E27FC236}">
                <a16:creationId xmlns:a16="http://schemas.microsoft.com/office/drawing/2014/main" id="{4D8B28E6-DDC3-B063-9633-FAAAB72A19DC}"/>
              </a:ext>
            </a:extLst>
          </p:cNvPr>
          <p:cNvSpPr>
            <a:spLocks noGrp="1"/>
          </p:cNvSpPr>
          <p:nvPr>
            <p:ph idx="1"/>
          </p:nvPr>
        </p:nvSpPr>
        <p:spPr/>
        <p:txBody>
          <a:bodyPr>
            <a:normAutofit fontScale="47500" lnSpcReduction="20000"/>
          </a:bodyPr>
          <a:lstStyle/>
          <a:p>
            <a:r>
              <a:rPr lang="en-US" altLang="zh-CN" dirty="0"/>
              <a:t># </a:t>
            </a:r>
            <a:r>
              <a:rPr lang="zh-CN" altLang="en-US" dirty="0"/>
              <a:t>定义一个新的归一化函数</a:t>
            </a:r>
          </a:p>
          <a:p>
            <a:r>
              <a:rPr lang="en-US" altLang="zh-CN" dirty="0"/>
              <a:t>def </a:t>
            </a:r>
            <a:r>
              <a:rPr lang="en-US" altLang="zh-CN" dirty="0" err="1"/>
              <a:t>simla</a:t>
            </a:r>
            <a:r>
              <a:rPr lang="en-US" altLang="zh-CN" dirty="0"/>
              <a:t>(</a:t>
            </a:r>
            <a:r>
              <a:rPr lang="en-US" altLang="zh-CN" dirty="0" err="1"/>
              <a:t>stand_df,df</a:t>
            </a:r>
            <a:r>
              <a:rPr lang="en-US" altLang="zh-CN" dirty="0"/>
              <a:t>):</a:t>
            </a:r>
          </a:p>
          <a:p>
            <a:r>
              <a:rPr lang="en-US" altLang="zh-CN" dirty="0"/>
              <a:t>    train_median1=</a:t>
            </a:r>
            <a:r>
              <a:rPr lang="en-US" altLang="zh-CN" dirty="0" err="1"/>
              <a:t>stand_df</a:t>
            </a:r>
            <a:r>
              <a:rPr lang="en-US" altLang="zh-CN" dirty="0"/>
              <a:t>['Irradiance'].median()</a:t>
            </a:r>
          </a:p>
          <a:p>
            <a:r>
              <a:rPr lang="en-US" altLang="zh-CN" dirty="0"/>
              <a:t>    train_median2=</a:t>
            </a:r>
            <a:r>
              <a:rPr lang="en-US" altLang="zh-CN" dirty="0" err="1"/>
              <a:t>stand_df</a:t>
            </a:r>
            <a:r>
              <a:rPr lang="en-US" altLang="zh-CN" dirty="0"/>
              <a:t>['Speed10'].median()</a:t>
            </a:r>
          </a:p>
          <a:p>
            <a:r>
              <a:rPr lang="en-US" altLang="zh-CN" dirty="0"/>
              <a:t>    train_median3=</a:t>
            </a:r>
            <a:r>
              <a:rPr lang="en-US" altLang="zh-CN" dirty="0" err="1"/>
              <a:t>stand_df</a:t>
            </a:r>
            <a:r>
              <a:rPr lang="en-US" altLang="zh-CN" dirty="0"/>
              <a:t>['Direction10'].median()</a:t>
            </a:r>
          </a:p>
          <a:p>
            <a:r>
              <a:rPr lang="en-US" altLang="zh-CN" dirty="0"/>
              <a:t>    train_median4=</a:t>
            </a:r>
            <a:r>
              <a:rPr lang="en-US" altLang="zh-CN" dirty="0" err="1"/>
              <a:t>stand_df</a:t>
            </a:r>
            <a:r>
              <a:rPr lang="en-US" altLang="zh-CN" dirty="0"/>
              <a:t>['Temper'].median()</a:t>
            </a:r>
          </a:p>
          <a:p>
            <a:r>
              <a:rPr lang="en-US" altLang="zh-CN" dirty="0"/>
              <a:t>    train_median6=</a:t>
            </a:r>
            <a:r>
              <a:rPr lang="en-US" altLang="zh-CN" dirty="0" err="1"/>
              <a:t>stand_df</a:t>
            </a:r>
            <a:r>
              <a:rPr lang="en-US" altLang="zh-CN" dirty="0"/>
              <a:t>['Humidity'].median()</a:t>
            </a:r>
          </a:p>
          <a:p>
            <a:r>
              <a:rPr lang="en-US" altLang="zh-CN" dirty="0"/>
              <a:t>    train_median5=</a:t>
            </a:r>
            <a:r>
              <a:rPr lang="en-US" altLang="zh-CN" dirty="0" err="1"/>
              <a:t>stand_df</a:t>
            </a:r>
            <a:r>
              <a:rPr lang="en-US" altLang="zh-CN" dirty="0"/>
              <a:t>['Pressure'].median()</a:t>
            </a:r>
          </a:p>
          <a:p>
            <a:r>
              <a:rPr lang="en-US" altLang="zh-CN" dirty="0"/>
              <a:t>    train_median7=</a:t>
            </a:r>
            <a:r>
              <a:rPr lang="en-US" altLang="zh-CN" dirty="0" err="1"/>
              <a:t>stand_df</a:t>
            </a:r>
            <a:r>
              <a:rPr lang="en-US" altLang="zh-CN" dirty="0"/>
              <a:t>['Power(MW)'].median()</a:t>
            </a:r>
          </a:p>
          <a:p>
            <a:r>
              <a:rPr lang="en-US" altLang="zh-CN" dirty="0"/>
              <a:t>    </a:t>
            </a:r>
            <a:r>
              <a:rPr lang="en-US" altLang="zh-CN" dirty="0" err="1"/>
              <a:t>df_copy</a:t>
            </a:r>
            <a:r>
              <a:rPr lang="en-US" altLang="zh-CN" dirty="0"/>
              <a:t>=</a:t>
            </a:r>
            <a:r>
              <a:rPr lang="en-US" altLang="zh-CN" dirty="0" err="1"/>
              <a:t>df.copy</a:t>
            </a:r>
            <a:r>
              <a:rPr lang="en-US" altLang="zh-CN" dirty="0"/>
              <a:t>()</a:t>
            </a:r>
          </a:p>
          <a:p>
            <a:r>
              <a:rPr lang="en-US" altLang="zh-CN" dirty="0"/>
              <a:t>    </a:t>
            </a:r>
            <a:r>
              <a:rPr lang="en-US" altLang="zh-CN" dirty="0" err="1"/>
              <a:t>df_copy</a:t>
            </a:r>
            <a:r>
              <a:rPr lang="en-US" altLang="zh-CN" dirty="0"/>
              <a:t>['Irradiance']=</a:t>
            </a:r>
            <a:r>
              <a:rPr lang="en-US" altLang="zh-CN" dirty="0" err="1"/>
              <a:t>df</a:t>
            </a:r>
            <a:r>
              <a:rPr lang="en-US" altLang="zh-CN" dirty="0"/>
              <a:t>['Irradiance']/train_median1</a:t>
            </a:r>
          </a:p>
          <a:p>
            <a:r>
              <a:rPr lang="en-US" altLang="zh-CN" dirty="0"/>
              <a:t>    </a:t>
            </a:r>
            <a:r>
              <a:rPr lang="en-US" altLang="zh-CN" dirty="0" err="1"/>
              <a:t>df_copy</a:t>
            </a:r>
            <a:r>
              <a:rPr lang="en-US" altLang="zh-CN" dirty="0"/>
              <a:t>['Speed10']=</a:t>
            </a:r>
            <a:r>
              <a:rPr lang="en-US" altLang="zh-CN" dirty="0" err="1"/>
              <a:t>df</a:t>
            </a:r>
            <a:r>
              <a:rPr lang="en-US" altLang="zh-CN" dirty="0"/>
              <a:t>['Speed10']/train_median2</a:t>
            </a:r>
          </a:p>
          <a:p>
            <a:r>
              <a:rPr lang="en-US" altLang="zh-CN" dirty="0"/>
              <a:t>    </a:t>
            </a:r>
            <a:r>
              <a:rPr lang="en-US" altLang="zh-CN" dirty="0" err="1"/>
              <a:t>df_copy</a:t>
            </a:r>
            <a:r>
              <a:rPr lang="en-US" altLang="zh-CN" dirty="0"/>
              <a:t>['Direction10']=</a:t>
            </a:r>
            <a:r>
              <a:rPr lang="en-US" altLang="zh-CN" dirty="0" err="1"/>
              <a:t>df</a:t>
            </a:r>
            <a:r>
              <a:rPr lang="en-US" altLang="zh-CN" dirty="0"/>
              <a:t>['Direction10']/train_median3</a:t>
            </a:r>
          </a:p>
          <a:p>
            <a:r>
              <a:rPr lang="en-US" altLang="zh-CN" dirty="0"/>
              <a:t>    </a:t>
            </a:r>
            <a:r>
              <a:rPr lang="en-US" altLang="zh-CN" dirty="0" err="1"/>
              <a:t>df_copy</a:t>
            </a:r>
            <a:r>
              <a:rPr lang="en-US" altLang="zh-CN" dirty="0"/>
              <a:t>['Temper']=</a:t>
            </a:r>
            <a:r>
              <a:rPr lang="en-US" altLang="zh-CN" dirty="0" err="1"/>
              <a:t>df</a:t>
            </a:r>
            <a:r>
              <a:rPr lang="en-US" altLang="zh-CN" dirty="0"/>
              <a:t>['Temper']/train_median4</a:t>
            </a:r>
          </a:p>
          <a:p>
            <a:r>
              <a:rPr lang="en-US" altLang="zh-CN" dirty="0"/>
              <a:t>    </a:t>
            </a:r>
            <a:r>
              <a:rPr lang="en-US" altLang="zh-CN" dirty="0" err="1"/>
              <a:t>df_copy</a:t>
            </a:r>
            <a:r>
              <a:rPr lang="en-US" altLang="zh-CN" dirty="0"/>
              <a:t>['Humidity']=</a:t>
            </a:r>
            <a:r>
              <a:rPr lang="en-US" altLang="zh-CN" dirty="0" err="1"/>
              <a:t>df</a:t>
            </a:r>
            <a:r>
              <a:rPr lang="en-US" altLang="zh-CN" dirty="0"/>
              <a:t>['Humidity']/train_median6</a:t>
            </a:r>
          </a:p>
          <a:p>
            <a:r>
              <a:rPr lang="en-US" altLang="zh-CN" dirty="0"/>
              <a:t>    </a:t>
            </a:r>
            <a:r>
              <a:rPr lang="en-US" altLang="zh-CN" dirty="0" err="1"/>
              <a:t>df_copy</a:t>
            </a:r>
            <a:r>
              <a:rPr lang="en-US" altLang="zh-CN" dirty="0"/>
              <a:t>['Pressure']=</a:t>
            </a:r>
            <a:r>
              <a:rPr lang="en-US" altLang="zh-CN" dirty="0" err="1"/>
              <a:t>df</a:t>
            </a:r>
            <a:r>
              <a:rPr lang="en-US" altLang="zh-CN" dirty="0"/>
              <a:t>['Pressure']/train_median5</a:t>
            </a:r>
          </a:p>
          <a:p>
            <a:r>
              <a:rPr lang="en-US" altLang="zh-CN" dirty="0"/>
              <a:t>    </a:t>
            </a:r>
            <a:r>
              <a:rPr lang="en-US" altLang="zh-CN" dirty="0" err="1"/>
              <a:t>df_copy</a:t>
            </a:r>
            <a:r>
              <a:rPr lang="en-US" altLang="zh-CN" dirty="0"/>
              <a:t>['Power(MW)']=</a:t>
            </a:r>
            <a:r>
              <a:rPr lang="en-US" altLang="zh-CN" dirty="0" err="1"/>
              <a:t>df</a:t>
            </a:r>
            <a:r>
              <a:rPr lang="en-US" altLang="zh-CN" dirty="0"/>
              <a:t>['Power(MW)']/33</a:t>
            </a:r>
          </a:p>
          <a:p>
            <a:r>
              <a:rPr lang="en-US" altLang="zh-CN" dirty="0"/>
              <a:t>    return </a:t>
            </a:r>
            <a:r>
              <a:rPr lang="en-US" altLang="zh-CN" dirty="0" err="1"/>
              <a:t>df_copy</a:t>
            </a:r>
            <a:endParaRPr lang="zh-CN" altLang="en-US" dirty="0"/>
          </a:p>
        </p:txBody>
      </p:sp>
      <p:sp>
        <p:nvSpPr>
          <p:cNvPr id="4" name="文本占位符 3">
            <a:extLst>
              <a:ext uri="{FF2B5EF4-FFF2-40B4-BE49-F238E27FC236}">
                <a16:creationId xmlns:a16="http://schemas.microsoft.com/office/drawing/2014/main" id="{91BB978B-6E26-BC63-417B-0EBAE83E2CB8}"/>
              </a:ext>
            </a:extLst>
          </p:cNvPr>
          <p:cNvSpPr>
            <a:spLocks noGrp="1"/>
          </p:cNvSpPr>
          <p:nvPr>
            <p:ph type="body" sz="half" idx="2"/>
          </p:nvPr>
        </p:nvSpPr>
        <p:spPr/>
        <p:txBody>
          <a:bodyPr/>
          <a:lstStyle/>
          <a:p>
            <a:pPr algn="l"/>
            <a:r>
              <a:rPr lang="zh-CN" altLang="en-US" dirty="0"/>
              <a:t>        我们采用新定义的归一化函数，即通过对数据</a:t>
            </a:r>
            <a:r>
              <a:rPr lang="zh-CN" altLang="en-US" dirty="0">
                <a:solidFill>
                  <a:srgbClr val="FF0000"/>
                </a:solidFill>
              </a:rPr>
              <a:t>除以中位数</a:t>
            </a:r>
            <a:r>
              <a:rPr lang="zh-CN" altLang="en-US" dirty="0"/>
              <a:t>的做法进行归一化，可有效避免问题。</a:t>
            </a:r>
          </a:p>
          <a:p>
            <a:endParaRPr lang="zh-CN" altLang="en-US" dirty="0"/>
          </a:p>
        </p:txBody>
      </p:sp>
    </p:spTree>
    <p:extLst>
      <p:ext uri="{BB962C8B-B14F-4D97-AF65-F5344CB8AC3E}">
        <p14:creationId xmlns:p14="http://schemas.microsoft.com/office/powerpoint/2010/main" val="4030042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29553-7F49-2F39-DE89-4E69DBAD41EC}"/>
              </a:ext>
            </a:extLst>
          </p:cNvPr>
          <p:cNvSpPr>
            <a:spLocks noGrp="1"/>
          </p:cNvSpPr>
          <p:nvPr>
            <p:ph type="title"/>
          </p:nvPr>
        </p:nvSpPr>
        <p:spPr/>
        <p:txBody>
          <a:bodyPr/>
          <a:lstStyle/>
          <a:p>
            <a:r>
              <a:rPr lang="zh-CN" altLang="en-US" dirty="0"/>
              <a:t>调整超参数</a:t>
            </a:r>
          </a:p>
        </p:txBody>
      </p:sp>
      <p:sp>
        <p:nvSpPr>
          <p:cNvPr id="3" name="内容占位符 2">
            <a:extLst>
              <a:ext uri="{FF2B5EF4-FFF2-40B4-BE49-F238E27FC236}">
                <a16:creationId xmlns:a16="http://schemas.microsoft.com/office/drawing/2014/main" id="{D6626445-89A0-1D75-2862-5834C1AC9801}"/>
              </a:ext>
            </a:extLst>
          </p:cNvPr>
          <p:cNvSpPr>
            <a:spLocks noGrp="1"/>
          </p:cNvSpPr>
          <p:nvPr>
            <p:ph sz="half" idx="1"/>
          </p:nvPr>
        </p:nvSpPr>
        <p:spPr/>
        <p:txBody>
          <a:bodyPr/>
          <a:lstStyle/>
          <a:p>
            <a:r>
              <a:rPr lang="zh-CN" altLang="en-US" dirty="0"/>
              <a:t>由于在预测未来时采用</a:t>
            </a:r>
            <a:r>
              <a:rPr lang="zh-CN" altLang="en-US" dirty="0">
                <a:solidFill>
                  <a:srgbClr val="FF0000"/>
                </a:solidFill>
              </a:rPr>
              <a:t>逐点预测法</a:t>
            </a:r>
            <a:r>
              <a:rPr lang="zh-CN" altLang="en-US" dirty="0"/>
              <a:t>，相较于</a:t>
            </a:r>
            <a:r>
              <a:rPr lang="zh-CN" altLang="en-US" dirty="0">
                <a:solidFill>
                  <a:srgbClr val="FF0000"/>
                </a:solidFill>
              </a:rPr>
              <a:t>统一预测</a:t>
            </a:r>
            <a:r>
              <a:rPr lang="zh-CN" altLang="en-US" dirty="0"/>
              <a:t>，其误差会不断累计，最终造成较大错误。</a:t>
            </a:r>
            <a:endParaRPr lang="en-US" altLang="zh-CN" dirty="0"/>
          </a:p>
          <a:p>
            <a:r>
              <a:rPr lang="zh-CN" altLang="en-US" dirty="0"/>
              <a:t>在光伏数据中，需要在</a:t>
            </a:r>
            <a:r>
              <a:rPr lang="en-US" altLang="zh-CN" dirty="0"/>
              <a:t>valid</a:t>
            </a:r>
            <a:r>
              <a:rPr lang="zh-CN" altLang="en-US" dirty="0"/>
              <a:t>集中采用逐点预测来保证结果正确，故不能使用</a:t>
            </a:r>
            <a:r>
              <a:rPr lang="en-US" altLang="zh-CN" dirty="0" err="1"/>
              <a:t>gridsearchcv</a:t>
            </a:r>
            <a:r>
              <a:rPr lang="zh-CN" altLang="en-US" dirty="0"/>
              <a:t>调整超参数，使用</a:t>
            </a:r>
            <a:r>
              <a:rPr lang="en-US" altLang="zh-CN" dirty="0">
                <a:solidFill>
                  <a:srgbClr val="FF0000"/>
                </a:solidFill>
              </a:rPr>
              <a:t>for</a:t>
            </a:r>
            <a:r>
              <a:rPr lang="zh-CN" altLang="en-US" dirty="0">
                <a:solidFill>
                  <a:srgbClr val="FF0000"/>
                </a:solidFill>
              </a:rPr>
              <a:t>循环进行调参</a:t>
            </a:r>
            <a:r>
              <a:rPr lang="zh-CN" altLang="en-US" dirty="0"/>
              <a:t>。</a:t>
            </a:r>
          </a:p>
        </p:txBody>
      </p:sp>
      <p:pic>
        <p:nvPicPr>
          <p:cNvPr id="6" name="内容占位符 5">
            <a:extLst>
              <a:ext uri="{FF2B5EF4-FFF2-40B4-BE49-F238E27FC236}">
                <a16:creationId xmlns:a16="http://schemas.microsoft.com/office/drawing/2014/main" id="{E9A67EDB-4AEC-ADB2-D718-B51EC87C459D}"/>
              </a:ext>
            </a:extLst>
          </p:cNvPr>
          <p:cNvPicPr>
            <a:picLocks noGrp="1" noChangeAspect="1"/>
          </p:cNvPicPr>
          <p:nvPr>
            <p:ph sz="half" idx="2"/>
          </p:nvPr>
        </p:nvPicPr>
        <p:blipFill>
          <a:blip r:embed="rId2"/>
          <a:stretch>
            <a:fillRect/>
          </a:stretch>
        </p:blipFill>
        <p:spPr>
          <a:xfrm>
            <a:off x="6306488" y="2765368"/>
            <a:ext cx="4183527" cy="2715490"/>
          </a:xfrm>
        </p:spPr>
      </p:pic>
    </p:spTree>
    <p:extLst>
      <p:ext uri="{BB962C8B-B14F-4D97-AF65-F5344CB8AC3E}">
        <p14:creationId xmlns:p14="http://schemas.microsoft.com/office/powerpoint/2010/main" val="3010085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E7594C-370E-3789-F7AA-C1EF9EB62F0A}"/>
              </a:ext>
            </a:extLst>
          </p:cNvPr>
          <p:cNvSpPr>
            <a:spLocks noGrp="1"/>
          </p:cNvSpPr>
          <p:nvPr>
            <p:ph type="title" orient="vert"/>
          </p:nvPr>
        </p:nvSpPr>
        <p:spPr/>
        <p:txBody>
          <a:bodyPr/>
          <a:lstStyle/>
          <a:p>
            <a:r>
              <a:rPr lang="en-US" altLang="zh-CN" dirty="0"/>
              <a:t>For</a:t>
            </a:r>
            <a:r>
              <a:rPr lang="zh-CN" altLang="en-US" dirty="0"/>
              <a:t>循环调参</a:t>
            </a:r>
          </a:p>
        </p:txBody>
      </p:sp>
      <p:sp>
        <p:nvSpPr>
          <p:cNvPr id="3" name="竖排文字占位符 2">
            <a:extLst>
              <a:ext uri="{FF2B5EF4-FFF2-40B4-BE49-F238E27FC236}">
                <a16:creationId xmlns:a16="http://schemas.microsoft.com/office/drawing/2014/main" id="{7025E403-D972-3AD5-672C-E019F72967D1}"/>
              </a:ext>
            </a:extLst>
          </p:cNvPr>
          <p:cNvSpPr>
            <a:spLocks noGrp="1"/>
          </p:cNvSpPr>
          <p:nvPr>
            <p:ph type="body" orient="vert" idx="1"/>
          </p:nvPr>
        </p:nvSpPr>
        <p:spPr/>
        <p:txBody>
          <a:bodyPr/>
          <a:lstStyle/>
          <a:p>
            <a:endParaRPr lang="zh-CN" altLang="en-US" dirty="0"/>
          </a:p>
        </p:txBody>
      </p:sp>
      <p:pic>
        <p:nvPicPr>
          <p:cNvPr id="5" name="图片 4">
            <a:extLst>
              <a:ext uri="{FF2B5EF4-FFF2-40B4-BE49-F238E27FC236}">
                <a16:creationId xmlns:a16="http://schemas.microsoft.com/office/drawing/2014/main" id="{6C2C6CEC-9F31-9CC7-0BC2-8C54B42CA1D6}"/>
              </a:ext>
            </a:extLst>
          </p:cNvPr>
          <p:cNvPicPr>
            <a:picLocks noChangeAspect="1"/>
          </p:cNvPicPr>
          <p:nvPr/>
        </p:nvPicPr>
        <p:blipFill>
          <a:blip r:embed="rId2"/>
          <a:stretch>
            <a:fillRect/>
          </a:stretch>
        </p:blipFill>
        <p:spPr>
          <a:xfrm>
            <a:off x="1295398" y="982131"/>
            <a:ext cx="7433025" cy="4893734"/>
          </a:xfrm>
          <a:prstGeom prst="rect">
            <a:avLst/>
          </a:prstGeom>
        </p:spPr>
      </p:pic>
    </p:spTree>
    <p:extLst>
      <p:ext uri="{BB962C8B-B14F-4D97-AF65-F5344CB8AC3E}">
        <p14:creationId xmlns:p14="http://schemas.microsoft.com/office/powerpoint/2010/main" val="482390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A675B-9082-D5E2-0548-EED69A1D6031}"/>
              </a:ext>
            </a:extLst>
          </p:cNvPr>
          <p:cNvSpPr>
            <a:spLocks noGrp="1"/>
          </p:cNvSpPr>
          <p:nvPr>
            <p:ph type="title"/>
          </p:nvPr>
        </p:nvSpPr>
        <p:spPr/>
        <p:txBody>
          <a:bodyPr/>
          <a:lstStyle/>
          <a:p>
            <a:r>
              <a:rPr lang="zh-CN" altLang="en-US" dirty="0"/>
              <a:t>训练结果</a:t>
            </a:r>
          </a:p>
        </p:txBody>
      </p:sp>
      <p:pic>
        <p:nvPicPr>
          <p:cNvPr id="7" name="内容占位符 6">
            <a:extLst>
              <a:ext uri="{FF2B5EF4-FFF2-40B4-BE49-F238E27FC236}">
                <a16:creationId xmlns:a16="http://schemas.microsoft.com/office/drawing/2014/main" id="{843F65B5-AE12-71C8-B9CF-6AC1DC73D507}"/>
              </a:ext>
            </a:extLst>
          </p:cNvPr>
          <p:cNvPicPr>
            <a:picLocks noGrp="1" noChangeAspect="1"/>
          </p:cNvPicPr>
          <p:nvPr>
            <p:ph sz="half" idx="1"/>
          </p:nvPr>
        </p:nvPicPr>
        <p:blipFill>
          <a:blip r:embed="rId2"/>
          <a:stretch>
            <a:fillRect/>
          </a:stretch>
        </p:blipFill>
        <p:spPr>
          <a:xfrm>
            <a:off x="1021063" y="2626819"/>
            <a:ext cx="4923677" cy="3164379"/>
          </a:xfrm>
          <a:prstGeom prst="rect">
            <a:avLst/>
          </a:prstGeom>
        </p:spPr>
      </p:pic>
      <p:pic>
        <p:nvPicPr>
          <p:cNvPr id="6" name="内容占位符 5">
            <a:extLst>
              <a:ext uri="{FF2B5EF4-FFF2-40B4-BE49-F238E27FC236}">
                <a16:creationId xmlns:a16="http://schemas.microsoft.com/office/drawing/2014/main" id="{60642DDE-43D1-DB03-BB9D-6C41D0950868}"/>
              </a:ext>
            </a:extLst>
          </p:cNvPr>
          <p:cNvPicPr>
            <a:picLocks noGrp="1" noChangeAspect="1"/>
          </p:cNvPicPr>
          <p:nvPr>
            <p:ph sz="half" idx="2"/>
          </p:nvPr>
        </p:nvPicPr>
        <p:blipFill>
          <a:blip r:embed="rId3"/>
          <a:stretch>
            <a:fillRect/>
          </a:stretch>
        </p:blipFill>
        <p:spPr>
          <a:xfrm>
            <a:off x="6027488" y="2560319"/>
            <a:ext cx="5025848" cy="3310127"/>
          </a:xfrm>
        </p:spPr>
      </p:pic>
    </p:spTree>
    <p:extLst>
      <p:ext uri="{BB962C8B-B14F-4D97-AF65-F5344CB8AC3E}">
        <p14:creationId xmlns:p14="http://schemas.microsoft.com/office/powerpoint/2010/main" val="166091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45ABF-D250-8F38-42EC-0F55B5A71ADC}"/>
              </a:ext>
            </a:extLst>
          </p:cNvPr>
          <p:cNvSpPr>
            <a:spLocks noGrp="1"/>
          </p:cNvSpPr>
          <p:nvPr>
            <p:ph type="title"/>
          </p:nvPr>
        </p:nvSpPr>
        <p:spPr/>
        <p:txBody>
          <a:bodyPr/>
          <a:lstStyle/>
          <a:p>
            <a:r>
              <a:rPr lang="zh-CN" altLang="en-US" dirty="0"/>
              <a:t>关于评价标准的再讨论</a:t>
            </a:r>
          </a:p>
        </p:txBody>
      </p:sp>
      <p:sp>
        <p:nvSpPr>
          <p:cNvPr id="3" name="内容占位符 2">
            <a:extLst>
              <a:ext uri="{FF2B5EF4-FFF2-40B4-BE49-F238E27FC236}">
                <a16:creationId xmlns:a16="http://schemas.microsoft.com/office/drawing/2014/main" id="{923DDB93-A85F-C2CE-0157-5FBEDF584D2F}"/>
              </a:ext>
            </a:extLst>
          </p:cNvPr>
          <p:cNvSpPr>
            <a:spLocks noGrp="1"/>
          </p:cNvSpPr>
          <p:nvPr>
            <p:ph idx="1"/>
          </p:nvPr>
        </p:nvSpPr>
        <p:spPr/>
        <p:txBody>
          <a:bodyPr>
            <a:normAutofit/>
          </a:bodyPr>
          <a:lstStyle/>
          <a:p>
            <a:r>
              <a:rPr lang="zh-CN" altLang="en-US" dirty="0"/>
              <a:t>在光伏预测中，由于仍然没有正确数据，我们基本的评价逻辑和风电一样，即</a:t>
            </a:r>
            <a:r>
              <a:rPr lang="en-US" altLang="zh-CN" dirty="0">
                <a:solidFill>
                  <a:srgbClr val="FF0000"/>
                </a:solidFill>
              </a:rPr>
              <a:t>test</a:t>
            </a:r>
            <a:r>
              <a:rPr lang="zh-CN" altLang="en-US" dirty="0">
                <a:solidFill>
                  <a:srgbClr val="FF0000"/>
                </a:solidFill>
              </a:rPr>
              <a:t>集越准则</a:t>
            </a:r>
            <a:r>
              <a:rPr lang="en-US" altLang="zh-CN" dirty="0">
                <a:solidFill>
                  <a:srgbClr val="FF0000"/>
                </a:solidFill>
              </a:rPr>
              <a:t>feature</a:t>
            </a:r>
            <a:r>
              <a:rPr lang="zh-CN" altLang="en-US" dirty="0">
                <a:solidFill>
                  <a:srgbClr val="FF0000"/>
                </a:solidFill>
              </a:rPr>
              <a:t>越准确</a:t>
            </a:r>
            <a:r>
              <a:rPr lang="zh-CN" altLang="en-US" dirty="0"/>
              <a:t>。</a:t>
            </a:r>
            <a:endParaRPr lang="en-US" altLang="zh-CN" dirty="0"/>
          </a:p>
          <a:p>
            <a:r>
              <a:rPr lang="zh-CN" altLang="en-US" dirty="0"/>
              <a:t>但是光伏预测中我们并没有把</a:t>
            </a:r>
            <a:r>
              <a:rPr lang="en-US" altLang="zh-CN" dirty="0"/>
              <a:t>test</a:t>
            </a:r>
            <a:r>
              <a:rPr lang="zh-CN" altLang="en-US" dirty="0"/>
              <a:t>调的和风电一样特别准。这是因为我们发现当</a:t>
            </a:r>
            <a:r>
              <a:rPr lang="en-US" altLang="zh-CN" dirty="0"/>
              <a:t>test</a:t>
            </a:r>
            <a:r>
              <a:rPr lang="zh-CN" altLang="en-US" dirty="0"/>
              <a:t>调的误差极小时，未来预测结果将出现明显的错误。我们认为是可能出现了对于</a:t>
            </a:r>
            <a:r>
              <a:rPr lang="en-US" altLang="zh-CN" dirty="0"/>
              <a:t>test</a:t>
            </a:r>
            <a:r>
              <a:rPr lang="zh-CN" altLang="en-US" dirty="0"/>
              <a:t>的类似于“过拟合现象。</a:t>
            </a:r>
            <a:endParaRPr lang="en-US" altLang="zh-CN" dirty="0"/>
          </a:p>
          <a:p>
            <a:r>
              <a:rPr lang="zh-CN" altLang="en-US" dirty="0"/>
              <a:t>评价函数 ‘</a:t>
            </a:r>
            <a:r>
              <a:rPr lang="en-US" altLang="zh-CN" dirty="0" err="1"/>
              <a:t>ev</a:t>
            </a:r>
            <a:r>
              <a:rPr lang="zh-CN" altLang="en-US" dirty="0"/>
              <a:t>’可以让我们画出最准确的</a:t>
            </a:r>
            <a:r>
              <a:rPr lang="en-US" altLang="zh-CN" dirty="0"/>
              <a:t>test</a:t>
            </a:r>
            <a:r>
              <a:rPr lang="zh-CN" altLang="en-US" dirty="0"/>
              <a:t>图，但是也许不能保证最好的预测结果。因此在光伏预测时我们选择调整到较好的参数，再给结果嵌套一个拟合，希望能尽可能贴合实际情况。</a:t>
            </a:r>
          </a:p>
        </p:txBody>
      </p:sp>
    </p:spTree>
    <p:extLst>
      <p:ext uri="{BB962C8B-B14F-4D97-AF65-F5344CB8AC3E}">
        <p14:creationId xmlns:p14="http://schemas.microsoft.com/office/powerpoint/2010/main" val="3293903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65339-BA4E-C48E-671D-7E7844FC5E5D}"/>
              </a:ext>
            </a:extLst>
          </p:cNvPr>
          <p:cNvSpPr>
            <a:spLocks noGrp="1"/>
          </p:cNvSpPr>
          <p:nvPr>
            <p:ph type="title"/>
          </p:nvPr>
        </p:nvSpPr>
        <p:spPr/>
        <p:txBody>
          <a:bodyPr/>
          <a:lstStyle/>
          <a:p>
            <a:r>
              <a:rPr lang="zh-CN" altLang="en-US" dirty="0"/>
              <a:t>模型拟合</a:t>
            </a:r>
          </a:p>
        </p:txBody>
      </p:sp>
      <p:sp>
        <p:nvSpPr>
          <p:cNvPr id="4" name="内容占位符 3">
            <a:extLst>
              <a:ext uri="{FF2B5EF4-FFF2-40B4-BE49-F238E27FC236}">
                <a16:creationId xmlns:a16="http://schemas.microsoft.com/office/drawing/2014/main" id="{C6705E7D-5D17-9D89-837C-F2BE2744CCF8}"/>
              </a:ext>
            </a:extLst>
          </p:cNvPr>
          <p:cNvSpPr>
            <a:spLocks noGrp="1"/>
          </p:cNvSpPr>
          <p:nvPr>
            <p:ph sz="half" idx="2"/>
          </p:nvPr>
        </p:nvSpPr>
        <p:spPr/>
        <p:txBody>
          <a:bodyPr>
            <a:normAutofit lnSpcReduction="10000"/>
          </a:bodyPr>
          <a:lstStyle/>
          <a:p>
            <a:r>
              <a:rPr lang="zh-CN" altLang="en-US" dirty="0"/>
              <a:t>由图像可知，</a:t>
            </a:r>
            <a:r>
              <a:rPr lang="en-US" altLang="zh-CN" dirty="0"/>
              <a:t>LSTM</a:t>
            </a:r>
            <a:r>
              <a:rPr lang="zh-CN" altLang="en-US" dirty="0"/>
              <a:t>模型预测出来的数据，会因为模型效果的不足，出现部分数据不准确的情况。</a:t>
            </a:r>
            <a:endParaRPr lang="en-US" altLang="zh-CN" dirty="0"/>
          </a:p>
          <a:p>
            <a:r>
              <a:rPr lang="zh-CN" altLang="en-US" dirty="0"/>
              <a:t>为了体现数据的真实变化以及增加其可靠性，在观察其历史数据的波动规律后，决定采用</a:t>
            </a:r>
            <a:r>
              <a:rPr lang="en-US" altLang="zh-CN" dirty="0"/>
              <a:t>prophet</a:t>
            </a:r>
            <a:r>
              <a:rPr lang="zh-CN" altLang="en-US" dirty="0"/>
              <a:t>拟合模型对我们所预测出的数据进行拟合。</a:t>
            </a:r>
          </a:p>
        </p:txBody>
      </p:sp>
      <p:pic>
        <p:nvPicPr>
          <p:cNvPr id="5" name="内容占位符 4">
            <a:extLst>
              <a:ext uri="{FF2B5EF4-FFF2-40B4-BE49-F238E27FC236}">
                <a16:creationId xmlns:a16="http://schemas.microsoft.com/office/drawing/2014/main" id="{25CD6BBD-C5B7-AD4D-F1E6-F8945394BB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8575" y="2659391"/>
            <a:ext cx="4718050" cy="3112430"/>
          </a:xfrm>
          <a:prstGeom prst="rect">
            <a:avLst/>
          </a:prstGeom>
          <a:noFill/>
          <a:ln>
            <a:noFill/>
          </a:ln>
        </p:spPr>
      </p:pic>
    </p:spTree>
    <p:extLst>
      <p:ext uri="{BB962C8B-B14F-4D97-AF65-F5344CB8AC3E}">
        <p14:creationId xmlns:p14="http://schemas.microsoft.com/office/powerpoint/2010/main" val="283462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A6AFB-9BEC-C8DE-F581-BB76DA41E8B6}"/>
              </a:ext>
            </a:extLst>
          </p:cNvPr>
          <p:cNvSpPr>
            <a:spLocks noGrp="1"/>
          </p:cNvSpPr>
          <p:nvPr>
            <p:ph type="title"/>
          </p:nvPr>
        </p:nvSpPr>
        <p:spPr/>
        <p:txBody>
          <a:bodyPr/>
          <a:lstStyle/>
          <a:p>
            <a:r>
              <a:rPr lang="zh-CN" altLang="en-US" dirty="0"/>
              <a:t>研究现状</a:t>
            </a:r>
          </a:p>
        </p:txBody>
      </p:sp>
      <p:sp>
        <p:nvSpPr>
          <p:cNvPr id="3" name="内容占位符 2">
            <a:extLst>
              <a:ext uri="{FF2B5EF4-FFF2-40B4-BE49-F238E27FC236}">
                <a16:creationId xmlns:a16="http://schemas.microsoft.com/office/drawing/2014/main" id="{578D0D78-431D-EBE5-027C-02C77588BAC3}"/>
              </a:ext>
            </a:extLst>
          </p:cNvPr>
          <p:cNvSpPr>
            <a:spLocks noGrp="1"/>
          </p:cNvSpPr>
          <p:nvPr>
            <p:ph idx="1"/>
          </p:nvPr>
        </p:nvSpPr>
        <p:spPr/>
        <p:txBody>
          <a:bodyPr>
            <a:normAutofit lnSpcReduction="10000"/>
          </a:bodyPr>
          <a:lstStyle/>
          <a:p>
            <a:r>
              <a:rPr lang="en-US" altLang="zh-CN" dirty="0"/>
              <a:t>2018</a:t>
            </a:r>
            <a:r>
              <a:rPr lang="zh-CN" altLang="en-US" dirty="0"/>
              <a:t>年</a:t>
            </a:r>
            <a:r>
              <a:rPr lang="en-US" altLang="zh-CN" dirty="0"/>
              <a:t>5</a:t>
            </a:r>
            <a:r>
              <a:rPr lang="zh-CN" altLang="en-US" dirty="0"/>
              <a:t>月，国网江苏电力新能源发电数据中心建成投运。这套系统依托了“大数据</a:t>
            </a:r>
            <a:r>
              <a:rPr lang="en-US" altLang="zh-CN" dirty="0"/>
              <a:t>+</a:t>
            </a:r>
            <a:r>
              <a:rPr lang="zh-CN" altLang="en-US" dirty="0"/>
              <a:t>云计算”的互联网架构，整合各系统及相关社会资源，建立共享云平台，实现全省</a:t>
            </a:r>
            <a:r>
              <a:rPr lang="en-US" altLang="zh-CN" dirty="0"/>
              <a:t>4055</a:t>
            </a:r>
            <a:r>
              <a:rPr lang="zh-CN" altLang="en-US" dirty="0"/>
              <a:t>台风机和</a:t>
            </a:r>
            <a:r>
              <a:rPr lang="en-US" altLang="zh-CN" dirty="0"/>
              <a:t>16362</a:t>
            </a:r>
            <a:r>
              <a:rPr lang="zh-CN" altLang="en-US" dirty="0"/>
              <a:t>组光伏逆变器运行数据的实时监测，完成了全省</a:t>
            </a:r>
            <a:r>
              <a:rPr lang="en-US" altLang="zh-CN" dirty="0"/>
              <a:t>65</a:t>
            </a:r>
            <a:r>
              <a:rPr lang="zh-CN" altLang="en-US" dirty="0"/>
              <a:t>座测风塔、</a:t>
            </a:r>
            <a:r>
              <a:rPr lang="en-US" altLang="zh-CN" dirty="0"/>
              <a:t>425</a:t>
            </a:r>
            <a:r>
              <a:rPr lang="zh-CN" altLang="en-US" dirty="0"/>
              <a:t>座辐照仪的全寿命数据库构建，实现与省内各气象观测站的数据融合。</a:t>
            </a:r>
            <a:endParaRPr lang="en-US" altLang="zh-CN" dirty="0"/>
          </a:p>
          <a:p>
            <a:r>
              <a:rPr lang="zh-CN" altLang="en-US" dirty="0"/>
              <a:t>新能源大时空尺度发电预测平台试运行半年以来，江苏电网新能源发电第三日功率预测精度同比提高</a:t>
            </a:r>
            <a:r>
              <a:rPr lang="en-US" altLang="zh-CN" dirty="0"/>
              <a:t>3.8</a:t>
            </a:r>
            <a:r>
              <a:rPr lang="zh-CN" altLang="en-US" dirty="0"/>
              <a:t>个百分点，并率先实现</a:t>
            </a:r>
            <a:r>
              <a:rPr lang="zh-CN" altLang="en-US" dirty="0">
                <a:solidFill>
                  <a:srgbClr val="FF0000"/>
                </a:solidFill>
              </a:rPr>
              <a:t>七日新能源发电功率准确预测</a:t>
            </a:r>
            <a:r>
              <a:rPr lang="zh-CN" altLang="en-US" dirty="0"/>
              <a:t>，第七日平均预测精准度达</a:t>
            </a:r>
            <a:r>
              <a:rPr lang="en-US" altLang="zh-CN" dirty="0">
                <a:solidFill>
                  <a:srgbClr val="FF0000"/>
                </a:solidFill>
              </a:rPr>
              <a:t>84.2%</a:t>
            </a:r>
            <a:r>
              <a:rPr lang="zh-CN" altLang="en-US" dirty="0"/>
              <a:t>，已达到全国</a:t>
            </a:r>
            <a:r>
              <a:rPr lang="zh-CN" altLang="en-US" dirty="0">
                <a:solidFill>
                  <a:srgbClr val="FF0000"/>
                </a:solidFill>
              </a:rPr>
              <a:t>三日预测</a:t>
            </a:r>
            <a:r>
              <a:rPr lang="zh-CN" altLang="en-US" dirty="0"/>
              <a:t>平均精度。</a:t>
            </a:r>
          </a:p>
        </p:txBody>
      </p:sp>
    </p:spTree>
    <p:extLst>
      <p:ext uri="{BB962C8B-B14F-4D97-AF65-F5344CB8AC3E}">
        <p14:creationId xmlns:p14="http://schemas.microsoft.com/office/powerpoint/2010/main" val="2420350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D98A1-5AAC-E400-D95B-7C8DF11DCAFB}"/>
              </a:ext>
            </a:extLst>
          </p:cNvPr>
          <p:cNvSpPr>
            <a:spLocks noGrp="1"/>
          </p:cNvSpPr>
          <p:nvPr>
            <p:ph type="title"/>
          </p:nvPr>
        </p:nvSpPr>
        <p:spPr/>
        <p:txBody>
          <a:bodyPr/>
          <a:lstStyle/>
          <a:p>
            <a:r>
              <a:rPr lang="zh-CN" altLang="en-US" dirty="0"/>
              <a:t>模型拟合</a:t>
            </a:r>
          </a:p>
        </p:txBody>
      </p:sp>
      <p:sp>
        <p:nvSpPr>
          <p:cNvPr id="3" name="内容占位符 2">
            <a:extLst>
              <a:ext uri="{FF2B5EF4-FFF2-40B4-BE49-F238E27FC236}">
                <a16:creationId xmlns:a16="http://schemas.microsoft.com/office/drawing/2014/main" id="{29B88D0C-F7BC-BDEF-3D08-98D7651B6DEC}"/>
              </a:ext>
            </a:extLst>
          </p:cNvPr>
          <p:cNvSpPr>
            <a:spLocks noGrp="1"/>
          </p:cNvSpPr>
          <p:nvPr>
            <p:ph sz="half" idx="1"/>
          </p:nvPr>
        </p:nvSpPr>
        <p:spPr/>
        <p:txBody>
          <a:bodyPr>
            <a:noAutofit/>
          </a:bodyPr>
          <a:lstStyle/>
          <a:p>
            <a:r>
              <a:rPr lang="en-US" altLang="zh-CN" sz="1000" dirty="0" err="1"/>
              <a:t>warnings.filterwarnings</a:t>
            </a:r>
            <a:r>
              <a:rPr lang="en-US" altLang="zh-CN" sz="1000" dirty="0"/>
              <a:t>('ignore')</a:t>
            </a:r>
          </a:p>
          <a:p>
            <a:r>
              <a:rPr lang="en-US" altLang="zh-CN" sz="1000" dirty="0" err="1"/>
              <a:t>plt.rcParams</a:t>
            </a:r>
            <a:r>
              <a:rPr lang="en-US" altLang="zh-CN" sz="1000" dirty="0"/>
              <a:t>['</a:t>
            </a:r>
            <a:r>
              <a:rPr lang="en-US" altLang="zh-CN" sz="1000" dirty="0" err="1"/>
              <a:t>font.sans</a:t>
            </a:r>
            <a:r>
              <a:rPr lang="en-US" altLang="zh-CN" sz="1000" dirty="0"/>
              <a:t>-serif'] = ['</a:t>
            </a:r>
            <a:r>
              <a:rPr lang="en-US" altLang="zh-CN" sz="1000" dirty="0" err="1"/>
              <a:t>SimHei</a:t>
            </a:r>
            <a:r>
              <a:rPr lang="en-US" altLang="zh-CN" sz="1000" dirty="0"/>
              <a:t>']  # </a:t>
            </a:r>
            <a:r>
              <a:rPr lang="zh-CN" altLang="en-US" sz="1000" dirty="0"/>
              <a:t>用来正常显示中文标签</a:t>
            </a:r>
          </a:p>
          <a:p>
            <a:r>
              <a:rPr lang="en-US" altLang="zh-CN" sz="1000" dirty="0" err="1"/>
              <a:t>plt.rcParams</a:t>
            </a:r>
            <a:r>
              <a:rPr lang="en-US" altLang="zh-CN" sz="1000" dirty="0"/>
              <a:t>['</a:t>
            </a:r>
            <a:r>
              <a:rPr lang="en-US" altLang="zh-CN" sz="1000" dirty="0" err="1"/>
              <a:t>axes.unicode_minus</a:t>
            </a:r>
            <a:r>
              <a:rPr lang="en-US" altLang="zh-CN" sz="1000" dirty="0"/>
              <a:t>'] = False  # </a:t>
            </a:r>
            <a:r>
              <a:rPr lang="zh-CN" altLang="en-US" sz="1000" dirty="0"/>
              <a:t>用来正常显示负号</a:t>
            </a:r>
          </a:p>
          <a:p>
            <a:r>
              <a:rPr lang="en-US" altLang="zh-CN" sz="1000" dirty="0" err="1"/>
              <a:t>np.random.seed</a:t>
            </a:r>
            <a:r>
              <a:rPr lang="en-US" altLang="zh-CN" sz="1000" dirty="0"/>
              <a:t>(7)</a:t>
            </a:r>
          </a:p>
          <a:p>
            <a:r>
              <a:rPr lang="en-US" altLang="zh-CN" sz="1000" dirty="0" err="1"/>
              <a:t>df</a:t>
            </a:r>
            <a:r>
              <a:rPr lang="en-US" altLang="zh-CN" sz="1000" dirty="0"/>
              <a:t> = </a:t>
            </a:r>
            <a:r>
              <a:rPr lang="en-US" altLang="zh-CN" sz="1000" dirty="0" err="1"/>
              <a:t>pd.read_csv</a:t>
            </a:r>
            <a:r>
              <a:rPr lang="en-US" altLang="zh-CN" sz="1000" dirty="0"/>
              <a:t>('feature_gf_power.csv')</a:t>
            </a:r>
          </a:p>
          <a:p>
            <a:r>
              <a:rPr lang="en-US" altLang="zh-CN" sz="1000" dirty="0" err="1"/>
              <a:t>df.head</a:t>
            </a:r>
            <a:r>
              <a:rPr lang="en-US" altLang="zh-CN" sz="1000" dirty="0"/>
              <a:t>()</a:t>
            </a:r>
          </a:p>
          <a:p>
            <a:r>
              <a:rPr lang="en-US" altLang="zh-CN" sz="1000" dirty="0" err="1"/>
              <a:t>df</a:t>
            </a:r>
            <a:r>
              <a:rPr lang="en-US" altLang="zh-CN" sz="1000" dirty="0"/>
              <a:t> = </a:t>
            </a:r>
            <a:r>
              <a:rPr lang="en-US" altLang="zh-CN" sz="1000" dirty="0" err="1"/>
              <a:t>df.rename</a:t>
            </a:r>
            <a:r>
              <a:rPr lang="en-US" altLang="zh-CN" sz="1000" dirty="0"/>
              <a:t>(columns={'</a:t>
            </a:r>
            <a:r>
              <a:rPr lang="en-US" altLang="zh-CN" sz="1000" dirty="0" err="1"/>
              <a:t>Datetime':'ds</a:t>
            </a:r>
            <a:r>
              <a:rPr lang="en-US" altLang="zh-CN" sz="1000" dirty="0"/>
              <a:t>', 'Power(MW)':'y'})</a:t>
            </a:r>
          </a:p>
          <a:p>
            <a:r>
              <a:rPr lang="en-US" altLang="zh-CN" sz="1000" dirty="0"/>
              <a:t>from prophet import Prophet</a:t>
            </a:r>
          </a:p>
          <a:p>
            <a:r>
              <a:rPr lang="en-US" altLang="zh-CN" sz="1000" dirty="0"/>
              <a:t>m = Prophet()</a:t>
            </a:r>
          </a:p>
          <a:p>
            <a:r>
              <a:rPr lang="en-US" altLang="zh-CN" sz="1000" dirty="0" err="1"/>
              <a:t>m.fit</a:t>
            </a:r>
            <a:r>
              <a:rPr lang="en-US" altLang="zh-CN" sz="1000" dirty="0"/>
              <a:t>(</a:t>
            </a:r>
            <a:r>
              <a:rPr lang="en-US" altLang="zh-CN" sz="1000" dirty="0" err="1"/>
              <a:t>df</a:t>
            </a:r>
            <a:r>
              <a:rPr lang="en-US" altLang="zh-CN" sz="1000" dirty="0"/>
              <a:t>)</a:t>
            </a:r>
          </a:p>
          <a:p>
            <a:r>
              <a:rPr lang="en-US" altLang="zh-CN" sz="1000" dirty="0"/>
              <a:t>future = </a:t>
            </a:r>
            <a:r>
              <a:rPr lang="en-US" altLang="zh-CN" sz="1000" dirty="0" err="1"/>
              <a:t>m.make_future_dataframe</a:t>
            </a:r>
            <a:r>
              <a:rPr lang="en-US" altLang="zh-CN" sz="1000" dirty="0"/>
              <a:t>(periods=100, </a:t>
            </a:r>
            <a:r>
              <a:rPr lang="en-US" altLang="zh-CN" sz="1000" dirty="0" err="1"/>
              <a:t>freq</a:t>
            </a:r>
            <a:r>
              <a:rPr lang="en-US" altLang="zh-CN" sz="1000" dirty="0"/>
              <a:t>='min')</a:t>
            </a:r>
          </a:p>
          <a:p>
            <a:r>
              <a:rPr lang="en-US" altLang="zh-CN" sz="1000" dirty="0" err="1"/>
              <a:t>future.tail</a:t>
            </a:r>
            <a:r>
              <a:rPr lang="en-US" altLang="zh-CN" sz="1000" dirty="0"/>
              <a:t>()</a:t>
            </a:r>
          </a:p>
          <a:p>
            <a:r>
              <a:rPr lang="en-US" altLang="zh-CN" sz="1000" dirty="0"/>
              <a:t>forecast = </a:t>
            </a:r>
            <a:r>
              <a:rPr lang="en-US" altLang="zh-CN" sz="1000" dirty="0" err="1"/>
              <a:t>m.predict</a:t>
            </a:r>
            <a:r>
              <a:rPr lang="en-US" altLang="zh-CN" sz="1000" dirty="0"/>
              <a:t>(future)</a:t>
            </a:r>
          </a:p>
          <a:p>
            <a:r>
              <a:rPr lang="en-US" altLang="zh-CN" sz="1000" dirty="0" err="1"/>
              <a:t>m.plot</a:t>
            </a:r>
            <a:r>
              <a:rPr lang="en-US" altLang="zh-CN" sz="1000" dirty="0"/>
              <a:t>(forecast)</a:t>
            </a:r>
            <a:endParaRPr lang="zh-CN" altLang="en-US" sz="1000" dirty="0"/>
          </a:p>
        </p:txBody>
      </p:sp>
      <p:pic>
        <p:nvPicPr>
          <p:cNvPr id="5" name="内容占位符 4">
            <a:extLst>
              <a:ext uri="{FF2B5EF4-FFF2-40B4-BE49-F238E27FC236}">
                <a16:creationId xmlns:a16="http://schemas.microsoft.com/office/drawing/2014/main" id="{0DCFD820-0129-176F-173B-C2620CF312C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278796" y="2726574"/>
            <a:ext cx="4788476" cy="2909455"/>
          </a:xfrm>
          <a:prstGeom prst="rect">
            <a:avLst/>
          </a:prstGeom>
          <a:noFill/>
        </p:spPr>
      </p:pic>
    </p:spTree>
    <p:extLst>
      <p:ext uri="{BB962C8B-B14F-4D97-AF65-F5344CB8AC3E}">
        <p14:creationId xmlns:p14="http://schemas.microsoft.com/office/powerpoint/2010/main" val="1384793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E7594C-370E-3789-F7AA-C1EF9EB62F0A}"/>
              </a:ext>
            </a:extLst>
          </p:cNvPr>
          <p:cNvSpPr>
            <a:spLocks noGrp="1"/>
          </p:cNvSpPr>
          <p:nvPr>
            <p:ph type="title" orient="vert"/>
          </p:nvPr>
        </p:nvSpPr>
        <p:spPr/>
        <p:txBody>
          <a:bodyPr/>
          <a:lstStyle/>
          <a:p>
            <a:r>
              <a:rPr lang="zh-CN" altLang="en-US" dirty="0"/>
              <a:t>拓展</a:t>
            </a:r>
          </a:p>
        </p:txBody>
      </p:sp>
      <p:sp>
        <p:nvSpPr>
          <p:cNvPr id="3" name="竖排文字占位符 2">
            <a:extLst>
              <a:ext uri="{FF2B5EF4-FFF2-40B4-BE49-F238E27FC236}">
                <a16:creationId xmlns:a16="http://schemas.microsoft.com/office/drawing/2014/main" id="{7025E403-D972-3AD5-672C-E019F72967D1}"/>
              </a:ext>
            </a:extLst>
          </p:cNvPr>
          <p:cNvSpPr>
            <a:spLocks noGrp="1"/>
          </p:cNvSpPr>
          <p:nvPr>
            <p:ph type="body" orient="vert" idx="1"/>
          </p:nvPr>
        </p:nvSpPr>
        <p:spPr/>
        <p:txBody>
          <a:bodyPr/>
          <a:lstStyle/>
          <a:p>
            <a:endParaRPr lang="zh-CN" altLang="en-US" dirty="0"/>
          </a:p>
        </p:txBody>
      </p:sp>
      <p:pic>
        <p:nvPicPr>
          <p:cNvPr id="7" name="图片 6">
            <a:extLst>
              <a:ext uri="{FF2B5EF4-FFF2-40B4-BE49-F238E27FC236}">
                <a16:creationId xmlns:a16="http://schemas.microsoft.com/office/drawing/2014/main" id="{7B254AD8-4D78-1A87-C8C2-D76661FCA58D}"/>
              </a:ext>
            </a:extLst>
          </p:cNvPr>
          <p:cNvPicPr>
            <a:picLocks noChangeAspect="1"/>
          </p:cNvPicPr>
          <p:nvPr/>
        </p:nvPicPr>
        <p:blipFill>
          <a:blip r:embed="rId2"/>
          <a:stretch>
            <a:fillRect/>
          </a:stretch>
        </p:blipFill>
        <p:spPr>
          <a:xfrm>
            <a:off x="1295397" y="982131"/>
            <a:ext cx="7433025" cy="4893734"/>
          </a:xfrm>
          <a:prstGeom prst="rect">
            <a:avLst/>
          </a:prstGeom>
        </p:spPr>
      </p:pic>
    </p:spTree>
    <p:extLst>
      <p:ext uri="{BB962C8B-B14F-4D97-AF65-F5344CB8AC3E}">
        <p14:creationId xmlns:p14="http://schemas.microsoft.com/office/powerpoint/2010/main" val="2863779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939A1-97A3-44E4-804B-496A979E6919}"/>
              </a:ext>
            </a:extLst>
          </p:cNvPr>
          <p:cNvSpPr>
            <a:spLocks noGrp="1"/>
          </p:cNvSpPr>
          <p:nvPr>
            <p:ph type="title"/>
          </p:nvPr>
        </p:nvSpPr>
        <p:spPr/>
        <p:txBody>
          <a:bodyPr/>
          <a:lstStyle/>
          <a:p>
            <a:r>
              <a:rPr lang="zh-CN" altLang="en-US" dirty="0"/>
              <a:t>网页端设计</a:t>
            </a:r>
          </a:p>
        </p:txBody>
      </p:sp>
      <p:pic>
        <p:nvPicPr>
          <p:cNvPr id="5" name="内容占位符 4">
            <a:extLst>
              <a:ext uri="{FF2B5EF4-FFF2-40B4-BE49-F238E27FC236}">
                <a16:creationId xmlns:a16="http://schemas.microsoft.com/office/drawing/2014/main" id="{2C6EF1BC-6C1E-2E76-5E9F-BE5B745FF413}"/>
              </a:ext>
            </a:extLst>
          </p:cNvPr>
          <p:cNvPicPr>
            <a:picLocks noGrp="1" noChangeAspect="1"/>
          </p:cNvPicPr>
          <p:nvPr>
            <p:ph sz="half" idx="1"/>
          </p:nvPr>
        </p:nvPicPr>
        <p:blipFill>
          <a:blip r:embed="rId2"/>
          <a:stretch>
            <a:fillRect/>
          </a:stretch>
        </p:blipFill>
        <p:spPr>
          <a:xfrm>
            <a:off x="1292607" y="2624784"/>
            <a:ext cx="4718050" cy="3009254"/>
          </a:xfrm>
          <a:prstGeom prst="rect">
            <a:avLst/>
          </a:prstGeom>
        </p:spPr>
      </p:pic>
      <p:pic>
        <p:nvPicPr>
          <p:cNvPr id="6" name="内容占位符 5">
            <a:extLst>
              <a:ext uri="{FF2B5EF4-FFF2-40B4-BE49-F238E27FC236}">
                <a16:creationId xmlns:a16="http://schemas.microsoft.com/office/drawing/2014/main" id="{62D7B7C1-AF68-9BE1-0820-228F9099EA06}"/>
              </a:ext>
            </a:extLst>
          </p:cNvPr>
          <p:cNvPicPr>
            <a:picLocks noGrp="1" noChangeAspect="1"/>
          </p:cNvPicPr>
          <p:nvPr>
            <p:ph sz="half" idx="2"/>
          </p:nvPr>
        </p:nvPicPr>
        <p:blipFill>
          <a:blip r:embed="rId3"/>
          <a:stretch>
            <a:fillRect/>
          </a:stretch>
        </p:blipFill>
        <p:spPr>
          <a:xfrm>
            <a:off x="6291263" y="2712921"/>
            <a:ext cx="4608512" cy="3005370"/>
          </a:xfrm>
          <a:prstGeom prst="rect">
            <a:avLst/>
          </a:prstGeom>
        </p:spPr>
      </p:pic>
    </p:spTree>
    <p:extLst>
      <p:ext uri="{BB962C8B-B14F-4D97-AF65-F5344CB8AC3E}">
        <p14:creationId xmlns:p14="http://schemas.microsoft.com/office/powerpoint/2010/main" val="3628329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65BCB-AD8E-48DD-55BC-E3DE667E85D4}"/>
              </a:ext>
            </a:extLst>
          </p:cNvPr>
          <p:cNvSpPr>
            <a:spLocks noGrp="1"/>
          </p:cNvSpPr>
          <p:nvPr>
            <p:ph type="title"/>
          </p:nvPr>
        </p:nvSpPr>
        <p:spPr/>
        <p:txBody>
          <a:bodyPr/>
          <a:lstStyle/>
          <a:p>
            <a:r>
              <a:rPr lang="zh-CN" altLang="en-US" dirty="0"/>
              <a:t>成员分工</a:t>
            </a:r>
          </a:p>
        </p:txBody>
      </p:sp>
      <p:sp>
        <p:nvSpPr>
          <p:cNvPr id="3" name="内容占位符 2">
            <a:extLst>
              <a:ext uri="{FF2B5EF4-FFF2-40B4-BE49-F238E27FC236}">
                <a16:creationId xmlns:a16="http://schemas.microsoft.com/office/drawing/2014/main" id="{2007B521-6B88-F675-1DF8-11A1A68C0EB2}"/>
              </a:ext>
            </a:extLst>
          </p:cNvPr>
          <p:cNvSpPr>
            <a:spLocks noGrp="1"/>
          </p:cNvSpPr>
          <p:nvPr>
            <p:ph sz="half" idx="1"/>
          </p:nvPr>
        </p:nvSpPr>
        <p:spPr/>
        <p:txBody>
          <a:bodyPr>
            <a:normAutofit/>
          </a:bodyPr>
          <a:lstStyle/>
          <a:p>
            <a:r>
              <a:rPr lang="zh-CN" altLang="en-US" dirty="0"/>
              <a:t>季辰昱：负责完成报告、制作</a:t>
            </a:r>
            <a:r>
              <a:rPr lang="en-US" altLang="zh-CN" dirty="0"/>
              <a:t>PPT</a:t>
            </a:r>
            <a:r>
              <a:rPr lang="zh-CN" altLang="en-US" dirty="0"/>
              <a:t>负责答辩。</a:t>
            </a:r>
            <a:endParaRPr lang="en-US" altLang="zh-CN" dirty="0"/>
          </a:p>
          <a:p>
            <a:r>
              <a:rPr lang="zh-CN" altLang="en-US" dirty="0"/>
              <a:t>龚楷程：负责建模分析，完成了风电的建模预测，搭建了光伏预测模型的构架。</a:t>
            </a:r>
          </a:p>
          <a:p>
            <a:r>
              <a:rPr lang="zh-CN" altLang="en-US" dirty="0"/>
              <a:t>曹瑜：负责建模分析，修改完成了光伏的建模预测。</a:t>
            </a:r>
          </a:p>
          <a:p>
            <a:endParaRPr lang="zh-CN" altLang="en-US" dirty="0"/>
          </a:p>
        </p:txBody>
      </p:sp>
      <p:sp>
        <p:nvSpPr>
          <p:cNvPr id="4" name="内容占位符 3">
            <a:extLst>
              <a:ext uri="{FF2B5EF4-FFF2-40B4-BE49-F238E27FC236}">
                <a16:creationId xmlns:a16="http://schemas.microsoft.com/office/drawing/2014/main" id="{82CD4C32-B51F-5D2E-69D8-28540E6CADA7}"/>
              </a:ext>
            </a:extLst>
          </p:cNvPr>
          <p:cNvSpPr>
            <a:spLocks noGrp="1"/>
          </p:cNvSpPr>
          <p:nvPr>
            <p:ph sz="half" idx="2"/>
          </p:nvPr>
        </p:nvSpPr>
        <p:spPr/>
        <p:txBody>
          <a:bodyPr>
            <a:normAutofit/>
          </a:bodyPr>
          <a:lstStyle/>
          <a:p>
            <a:r>
              <a:rPr lang="zh-CN" altLang="en-US" dirty="0"/>
              <a:t>王敬修：负责用户端设计，完成了网页的设计。</a:t>
            </a:r>
            <a:endParaRPr lang="en-US" altLang="zh-CN" dirty="0"/>
          </a:p>
          <a:p>
            <a:r>
              <a:rPr lang="zh-CN" altLang="en-US" dirty="0"/>
              <a:t>熊晨阳：负责用户端设计，实现本地界面的设计。</a:t>
            </a:r>
          </a:p>
        </p:txBody>
      </p:sp>
    </p:spTree>
    <p:extLst>
      <p:ext uri="{BB962C8B-B14F-4D97-AF65-F5344CB8AC3E}">
        <p14:creationId xmlns:p14="http://schemas.microsoft.com/office/powerpoint/2010/main" val="3439435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B1680-1C12-9797-8E79-58040330C0D5}"/>
              </a:ext>
            </a:extLst>
          </p:cNvPr>
          <p:cNvSpPr>
            <a:spLocks noGrp="1"/>
          </p:cNvSpPr>
          <p:nvPr>
            <p:ph type="title"/>
          </p:nvPr>
        </p:nvSpPr>
        <p:spPr/>
        <p:txBody>
          <a:bodyPr/>
          <a:lstStyle/>
          <a:p>
            <a:r>
              <a:rPr lang="zh-CN" altLang="en-US" dirty="0"/>
              <a:t>总结反思</a:t>
            </a:r>
          </a:p>
        </p:txBody>
      </p:sp>
      <p:sp>
        <p:nvSpPr>
          <p:cNvPr id="3" name="文本占位符 2">
            <a:extLst>
              <a:ext uri="{FF2B5EF4-FFF2-40B4-BE49-F238E27FC236}">
                <a16:creationId xmlns:a16="http://schemas.microsoft.com/office/drawing/2014/main" id="{53F4BA1E-8415-C189-B962-E38D559FBA7B}"/>
              </a:ext>
            </a:extLst>
          </p:cNvPr>
          <p:cNvSpPr>
            <a:spLocks noGrp="1"/>
          </p:cNvSpPr>
          <p:nvPr>
            <p:ph type="body" idx="1"/>
          </p:nvPr>
        </p:nvSpPr>
        <p:spPr/>
        <p:txBody>
          <a:bodyPr/>
          <a:lstStyle/>
          <a:p>
            <a:r>
              <a:rPr lang="zh-CN" altLang="en-US" dirty="0"/>
              <a:t>优点</a:t>
            </a:r>
          </a:p>
        </p:txBody>
      </p:sp>
      <p:sp>
        <p:nvSpPr>
          <p:cNvPr id="4" name="内容占位符 3">
            <a:extLst>
              <a:ext uri="{FF2B5EF4-FFF2-40B4-BE49-F238E27FC236}">
                <a16:creationId xmlns:a16="http://schemas.microsoft.com/office/drawing/2014/main" id="{426295F8-13CC-8125-FBBA-44E89560A195}"/>
              </a:ext>
            </a:extLst>
          </p:cNvPr>
          <p:cNvSpPr>
            <a:spLocks noGrp="1"/>
          </p:cNvSpPr>
          <p:nvPr>
            <p:ph sz="half" idx="2"/>
          </p:nvPr>
        </p:nvSpPr>
        <p:spPr/>
        <p:txBody>
          <a:bodyPr>
            <a:normAutofit fontScale="85000" lnSpcReduction="20000"/>
          </a:bodyPr>
          <a:lstStyle/>
          <a:p>
            <a:r>
              <a:rPr lang="en-US" altLang="zh-CN" dirty="0"/>
              <a:t>1.</a:t>
            </a:r>
            <a:r>
              <a:rPr lang="zh-CN" altLang="en-US" dirty="0"/>
              <a:t>项目中，我们在进行建模时能够自主探索，对于同一个问题，我们能够通过建立多种模型进行预测，最终挑选出最佳的结果，使预测数据结果能够贴近正确。</a:t>
            </a:r>
          </a:p>
          <a:p>
            <a:r>
              <a:rPr lang="en-US" altLang="zh-CN" dirty="0"/>
              <a:t>2.</a:t>
            </a:r>
            <a:r>
              <a:rPr lang="zh-CN" altLang="en-US" dirty="0"/>
              <a:t>各个模块内，小组成员通力合作，能够有效推进项目进度，不断完善代码，通过一代代的迭代使得最终的预测结果更为合理准确。</a:t>
            </a:r>
          </a:p>
          <a:p>
            <a:endParaRPr lang="zh-CN" altLang="en-US" dirty="0"/>
          </a:p>
        </p:txBody>
      </p:sp>
      <p:sp>
        <p:nvSpPr>
          <p:cNvPr id="5" name="文本占位符 4">
            <a:extLst>
              <a:ext uri="{FF2B5EF4-FFF2-40B4-BE49-F238E27FC236}">
                <a16:creationId xmlns:a16="http://schemas.microsoft.com/office/drawing/2014/main" id="{C1613F41-DD38-FA63-84CC-24FE5CBC9CB4}"/>
              </a:ext>
            </a:extLst>
          </p:cNvPr>
          <p:cNvSpPr>
            <a:spLocks noGrp="1"/>
          </p:cNvSpPr>
          <p:nvPr>
            <p:ph type="body" sz="quarter" idx="3"/>
          </p:nvPr>
        </p:nvSpPr>
        <p:spPr/>
        <p:txBody>
          <a:bodyPr/>
          <a:lstStyle/>
          <a:p>
            <a:r>
              <a:rPr lang="zh-CN" altLang="en-US" dirty="0"/>
              <a:t>缺点</a:t>
            </a:r>
          </a:p>
        </p:txBody>
      </p:sp>
      <p:sp>
        <p:nvSpPr>
          <p:cNvPr id="6" name="内容占位符 5">
            <a:extLst>
              <a:ext uri="{FF2B5EF4-FFF2-40B4-BE49-F238E27FC236}">
                <a16:creationId xmlns:a16="http://schemas.microsoft.com/office/drawing/2014/main" id="{01644CCB-EA92-2412-97CF-0B6C388E4152}"/>
              </a:ext>
            </a:extLst>
          </p:cNvPr>
          <p:cNvSpPr>
            <a:spLocks noGrp="1"/>
          </p:cNvSpPr>
          <p:nvPr>
            <p:ph sz="quarter" idx="4"/>
          </p:nvPr>
        </p:nvSpPr>
        <p:spPr/>
        <p:txBody>
          <a:bodyPr>
            <a:normAutofit fontScale="85000" lnSpcReduction="20000"/>
          </a:bodyPr>
          <a:lstStyle/>
          <a:p>
            <a:r>
              <a:rPr lang="zh-CN" altLang="en-US" dirty="0"/>
              <a:t>在项目中，模块之间对接不够清晰，导致模块整合时，出现较大失误，最终通过小组内部会议解决矛盾，能够继续推进。同时，分工不是非常合理导致部分小组成员推进速度过慢。</a:t>
            </a:r>
          </a:p>
        </p:txBody>
      </p:sp>
    </p:spTree>
    <p:extLst>
      <p:ext uri="{BB962C8B-B14F-4D97-AF65-F5344CB8AC3E}">
        <p14:creationId xmlns:p14="http://schemas.microsoft.com/office/powerpoint/2010/main" val="3560320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83DC0-1E2C-6F51-9EB6-C555D04AEBF6}"/>
              </a:ext>
            </a:extLst>
          </p:cNvPr>
          <p:cNvSpPr>
            <a:spLocks noGrp="1"/>
          </p:cNvSpPr>
          <p:nvPr>
            <p:ph type="title"/>
          </p:nvPr>
        </p:nvSpPr>
        <p:spPr/>
        <p:txBody>
          <a:bodyPr/>
          <a:lstStyle/>
          <a:p>
            <a:r>
              <a:rPr lang="zh-CN" altLang="en-US" dirty="0"/>
              <a:t>作业成果网址</a:t>
            </a:r>
          </a:p>
        </p:txBody>
      </p:sp>
      <p:sp>
        <p:nvSpPr>
          <p:cNvPr id="3" name="内容占位符 2">
            <a:extLst>
              <a:ext uri="{FF2B5EF4-FFF2-40B4-BE49-F238E27FC236}">
                <a16:creationId xmlns:a16="http://schemas.microsoft.com/office/drawing/2014/main" id="{4FF12755-CD20-89A2-BDDF-A53D4F42C399}"/>
              </a:ext>
            </a:extLst>
          </p:cNvPr>
          <p:cNvSpPr>
            <a:spLocks noGrp="1"/>
          </p:cNvSpPr>
          <p:nvPr>
            <p:ph idx="1"/>
          </p:nvPr>
        </p:nvSpPr>
        <p:spPr/>
        <p:txBody>
          <a:bodyPr/>
          <a:lstStyle/>
          <a:p>
            <a:r>
              <a:rPr lang="en-US" altLang="zh-CN" dirty="0"/>
              <a:t>https://github.com/USERLaplace/big_project</a:t>
            </a:r>
          </a:p>
          <a:p>
            <a:r>
              <a:rPr lang="en-US" altLang="zh-CN" dirty="0"/>
              <a:t>http://www.togopureiya-vr.com/1/dazuoye/</a:t>
            </a:r>
          </a:p>
          <a:p>
            <a:endParaRPr lang="zh-CN" altLang="en-US" dirty="0"/>
          </a:p>
        </p:txBody>
      </p:sp>
    </p:spTree>
    <p:extLst>
      <p:ext uri="{BB962C8B-B14F-4D97-AF65-F5344CB8AC3E}">
        <p14:creationId xmlns:p14="http://schemas.microsoft.com/office/powerpoint/2010/main" val="3283175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20814-A818-19B8-777B-C66E16D74150}"/>
              </a:ext>
            </a:extLst>
          </p:cNvPr>
          <p:cNvSpPr>
            <a:spLocks noGrp="1"/>
          </p:cNvSpPr>
          <p:nvPr>
            <p:ph type="ctrTitle"/>
          </p:nvPr>
        </p:nvSpPr>
        <p:spPr/>
        <p:txBody>
          <a:bodyPr/>
          <a:lstStyle/>
          <a:p>
            <a:r>
              <a:rPr lang="zh-CN" altLang="en-US" dirty="0"/>
              <a:t>感谢聆听</a:t>
            </a:r>
          </a:p>
        </p:txBody>
      </p:sp>
      <p:sp>
        <p:nvSpPr>
          <p:cNvPr id="3" name="副标题 2">
            <a:extLst>
              <a:ext uri="{FF2B5EF4-FFF2-40B4-BE49-F238E27FC236}">
                <a16:creationId xmlns:a16="http://schemas.microsoft.com/office/drawing/2014/main" id="{4AC9B9C1-63DC-6BFB-3FFE-D837244B6766}"/>
              </a:ext>
            </a:extLst>
          </p:cNvPr>
          <p:cNvSpPr>
            <a:spLocks noGrp="1"/>
          </p:cNvSpPr>
          <p:nvPr>
            <p:ph type="subTitle" idx="1"/>
          </p:nvPr>
        </p:nvSpPr>
        <p:spPr/>
        <p:txBody>
          <a:bodyPr>
            <a:normAutofit/>
          </a:bodyPr>
          <a:lstStyle/>
          <a:p>
            <a:r>
              <a:rPr lang="zh-CN" altLang="en-US" sz="5400" dirty="0"/>
              <a:t>恳请指正</a:t>
            </a:r>
          </a:p>
        </p:txBody>
      </p:sp>
    </p:spTree>
    <p:extLst>
      <p:ext uri="{BB962C8B-B14F-4D97-AF65-F5344CB8AC3E}">
        <p14:creationId xmlns:p14="http://schemas.microsoft.com/office/powerpoint/2010/main" val="190219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A94FF-4985-EF7D-0BB8-5F0A7D7AB5DB}"/>
              </a:ext>
            </a:extLst>
          </p:cNvPr>
          <p:cNvSpPr>
            <a:spLocks noGrp="1"/>
          </p:cNvSpPr>
          <p:nvPr>
            <p:ph type="title"/>
          </p:nvPr>
        </p:nvSpPr>
        <p:spPr/>
        <p:txBody>
          <a:bodyPr/>
          <a:lstStyle/>
          <a:p>
            <a:r>
              <a:rPr lang="zh-CN" altLang="en-US" dirty="0"/>
              <a:t>项目目标</a:t>
            </a:r>
          </a:p>
        </p:txBody>
      </p:sp>
      <p:sp>
        <p:nvSpPr>
          <p:cNvPr id="3" name="内容占位符 2">
            <a:extLst>
              <a:ext uri="{FF2B5EF4-FFF2-40B4-BE49-F238E27FC236}">
                <a16:creationId xmlns:a16="http://schemas.microsoft.com/office/drawing/2014/main" id="{787F45CE-06C7-7851-F846-6FD569E1182F}"/>
              </a:ext>
            </a:extLst>
          </p:cNvPr>
          <p:cNvSpPr>
            <a:spLocks noGrp="1"/>
          </p:cNvSpPr>
          <p:nvPr>
            <p:ph idx="1"/>
          </p:nvPr>
        </p:nvSpPr>
        <p:spPr/>
        <p:txBody>
          <a:bodyPr>
            <a:normAutofit fontScale="92500" lnSpcReduction="20000"/>
          </a:bodyPr>
          <a:lstStyle/>
          <a:p>
            <a:pPr marL="0" indent="0">
              <a:buNone/>
            </a:pPr>
            <a:r>
              <a:rPr lang="zh-CN" altLang="en-US" dirty="0"/>
              <a:t>        小组成员根据课程提供的数据，采用包括但不限于传统机器学习与深度神经网络等方法建立数学模型，并完成以下任务：</a:t>
            </a:r>
          </a:p>
          <a:p>
            <a:r>
              <a:rPr lang="en-US" altLang="zh-CN" dirty="0"/>
              <a:t>(1)</a:t>
            </a:r>
            <a:r>
              <a:rPr lang="zh-CN" altLang="en-US" dirty="0"/>
              <a:t>对数据进行清理，并开展探索性数据分析，包括但不限于采用图形、表格、动画等展示有用的信息，并给出初步的分析；</a:t>
            </a:r>
          </a:p>
          <a:p>
            <a:r>
              <a:rPr lang="en-US" altLang="zh-CN" dirty="0"/>
              <a:t>(2)</a:t>
            </a:r>
            <a:r>
              <a:rPr lang="zh-CN" altLang="en-US" dirty="0"/>
              <a:t>根据</a:t>
            </a:r>
            <a:r>
              <a:rPr lang="zh-CN" altLang="en-US" dirty="0">
                <a:solidFill>
                  <a:srgbClr val="FF0000"/>
                </a:solidFill>
              </a:rPr>
              <a:t>分析结果抽象数学模型</a:t>
            </a:r>
            <a:r>
              <a:rPr lang="zh-CN" altLang="en-US" dirty="0"/>
              <a:t>，并采用包括但不限于传统机器学习与深度神经网络等一种</a:t>
            </a:r>
            <a:r>
              <a:rPr lang="en-US" altLang="zh-CN" dirty="0"/>
              <a:t>/</a:t>
            </a:r>
            <a:r>
              <a:rPr lang="zh-CN" altLang="en-US" dirty="0"/>
              <a:t>多种方法建立初步模型，对未来</a:t>
            </a:r>
            <a:r>
              <a:rPr lang="en-US" altLang="zh-CN" dirty="0"/>
              <a:t>7</a:t>
            </a:r>
            <a:r>
              <a:rPr lang="zh-CN" altLang="en-US" dirty="0"/>
              <a:t>日的新能源出力</a:t>
            </a:r>
            <a:r>
              <a:rPr lang="zh-CN" altLang="en-US" dirty="0">
                <a:solidFill>
                  <a:srgbClr val="FF0000"/>
                </a:solidFill>
              </a:rPr>
              <a:t>进行预测</a:t>
            </a:r>
            <a:r>
              <a:rPr lang="zh-CN" altLang="en-US" dirty="0"/>
              <a:t>，分辨率</a:t>
            </a:r>
            <a:r>
              <a:rPr lang="en-US" altLang="zh-CN" dirty="0"/>
              <a:t>15min</a:t>
            </a:r>
            <a:r>
              <a:rPr lang="zh-CN" altLang="en-US" dirty="0"/>
              <a:t>；</a:t>
            </a:r>
          </a:p>
          <a:p>
            <a:r>
              <a:rPr lang="en-US" altLang="zh-CN" dirty="0"/>
              <a:t>(3)</a:t>
            </a:r>
            <a:r>
              <a:rPr lang="zh-CN" altLang="en-US" dirty="0"/>
              <a:t>分析预测结果并根据结果对模型做出改进；</a:t>
            </a:r>
          </a:p>
          <a:p>
            <a:r>
              <a:rPr lang="en-US" altLang="zh-CN" dirty="0"/>
              <a:t>(4)</a:t>
            </a:r>
            <a:r>
              <a:rPr lang="zh-CN" altLang="en-US" dirty="0"/>
              <a:t>将预测结果</a:t>
            </a:r>
            <a:r>
              <a:rPr lang="zh-CN" altLang="en-US" dirty="0">
                <a:solidFill>
                  <a:srgbClr val="FF0000"/>
                </a:solidFill>
              </a:rPr>
              <a:t>形成用户端</a:t>
            </a:r>
            <a:r>
              <a:rPr lang="zh-CN" altLang="en-US" dirty="0"/>
              <a:t>，可进行简便查询。</a:t>
            </a:r>
          </a:p>
          <a:p>
            <a:endParaRPr lang="zh-CN" altLang="en-US" dirty="0"/>
          </a:p>
        </p:txBody>
      </p:sp>
    </p:spTree>
    <p:extLst>
      <p:ext uri="{BB962C8B-B14F-4D97-AF65-F5344CB8AC3E}">
        <p14:creationId xmlns:p14="http://schemas.microsoft.com/office/powerpoint/2010/main" val="134902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813A5-64FA-724F-758C-445F88F1B416}"/>
              </a:ext>
            </a:extLst>
          </p:cNvPr>
          <p:cNvSpPr>
            <a:spLocks noGrp="1"/>
          </p:cNvSpPr>
          <p:nvPr>
            <p:ph type="title"/>
          </p:nvPr>
        </p:nvSpPr>
        <p:spPr/>
        <p:txBody>
          <a:bodyPr/>
          <a:lstStyle/>
          <a:p>
            <a:r>
              <a:rPr lang="zh-CN" altLang="en-US" dirty="0"/>
              <a:t>总体设计与关键技术</a:t>
            </a:r>
          </a:p>
        </p:txBody>
      </p:sp>
    </p:spTree>
    <p:extLst>
      <p:ext uri="{BB962C8B-B14F-4D97-AF65-F5344CB8AC3E}">
        <p14:creationId xmlns:p14="http://schemas.microsoft.com/office/powerpoint/2010/main" val="162492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253A8-41F1-21A3-B257-85E4BA4DBF0B}"/>
              </a:ext>
            </a:extLst>
          </p:cNvPr>
          <p:cNvSpPr>
            <a:spLocks noGrp="1"/>
          </p:cNvSpPr>
          <p:nvPr>
            <p:ph type="title"/>
          </p:nvPr>
        </p:nvSpPr>
        <p:spPr/>
        <p:txBody>
          <a:bodyPr/>
          <a:lstStyle/>
          <a:p>
            <a:r>
              <a:rPr lang="zh-CN" altLang="en-US" dirty="0"/>
              <a:t>项目模块</a:t>
            </a:r>
          </a:p>
        </p:txBody>
      </p:sp>
      <p:sp>
        <p:nvSpPr>
          <p:cNvPr id="3" name="内容占位符 2">
            <a:extLst>
              <a:ext uri="{FF2B5EF4-FFF2-40B4-BE49-F238E27FC236}">
                <a16:creationId xmlns:a16="http://schemas.microsoft.com/office/drawing/2014/main" id="{E5344DAE-0400-DDD4-212F-D531D05E0284}"/>
              </a:ext>
            </a:extLst>
          </p:cNvPr>
          <p:cNvSpPr>
            <a:spLocks noGrp="1"/>
          </p:cNvSpPr>
          <p:nvPr>
            <p:ph sz="half" idx="1"/>
          </p:nvPr>
        </p:nvSpPr>
        <p:spPr/>
        <p:txBody>
          <a:bodyPr/>
          <a:lstStyle/>
          <a:p>
            <a:r>
              <a:rPr lang="zh-CN" altLang="en-US" dirty="0"/>
              <a:t>建模分析</a:t>
            </a:r>
            <a:endParaRPr lang="en-US" altLang="zh-CN" dirty="0"/>
          </a:p>
          <a:p>
            <a:r>
              <a:rPr lang="zh-CN" altLang="en-US" dirty="0"/>
              <a:t>通过一种或多种建模方法，能够较为准确地在已知气象条件的情况下，预测出未来一周内，以</a:t>
            </a:r>
            <a:r>
              <a:rPr lang="en-US" altLang="zh-CN" dirty="0"/>
              <a:t>15min</a:t>
            </a:r>
            <a:r>
              <a:rPr lang="zh-CN" altLang="en-US" dirty="0"/>
              <a:t>为精度的风电与光伏的出力预测。</a:t>
            </a:r>
          </a:p>
        </p:txBody>
      </p:sp>
      <p:sp>
        <p:nvSpPr>
          <p:cNvPr id="4" name="内容占位符 3">
            <a:extLst>
              <a:ext uri="{FF2B5EF4-FFF2-40B4-BE49-F238E27FC236}">
                <a16:creationId xmlns:a16="http://schemas.microsoft.com/office/drawing/2014/main" id="{0108C9E0-1E28-8505-022B-72013A96FD32}"/>
              </a:ext>
            </a:extLst>
          </p:cNvPr>
          <p:cNvSpPr>
            <a:spLocks noGrp="1"/>
          </p:cNvSpPr>
          <p:nvPr>
            <p:ph sz="half" idx="2"/>
          </p:nvPr>
        </p:nvSpPr>
        <p:spPr/>
        <p:txBody>
          <a:bodyPr/>
          <a:lstStyle/>
          <a:p>
            <a:r>
              <a:rPr lang="zh-CN" altLang="en-US" dirty="0"/>
              <a:t>用户端展示</a:t>
            </a:r>
            <a:endParaRPr lang="en-US" altLang="zh-CN" dirty="0"/>
          </a:p>
          <a:p>
            <a:r>
              <a:rPr lang="zh-CN" altLang="en-US" dirty="0"/>
              <a:t>开发设计网页与本地端，用户可以通过搜索未来特定时间段，查询在该时间段内的发电预测数据。</a:t>
            </a:r>
          </a:p>
        </p:txBody>
      </p:sp>
    </p:spTree>
    <p:extLst>
      <p:ext uri="{BB962C8B-B14F-4D97-AF65-F5344CB8AC3E}">
        <p14:creationId xmlns:p14="http://schemas.microsoft.com/office/powerpoint/2010/main" val="267820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38732-7C4C-D159-7B8D-3CCA92CC5F93}"/>
              </a:ext>
            </a:extLst>
          </p:cNvPr>
          <p:cNvSpPr>
            <a:spLocks noGrp="1"/>
          </p:cNvSpPr>
          <p:nvPr>
            <p:ph type="title"/>
          </p:nvPr>
        </p:nvSpPr>
        <p:spPr/>
        <p:txBody>
          <a:bodyPr/>
          <a:lstStyle/>
          <a:p>
            <a:r>
              <a:rPr lang="zh-CN" altLang="en-US" dirty="0"/>
              <a:t>模块组织</a:t>
            </a:r>
          </a:p>
        </p:txBody>
      </p:sp>
      <p:sp>
        <p:nvSpPr>
          <p:cNvPr id="3" name="内容占位符 2">
            <a:extLst>
              <a:ext uri="{FF2B5EF4-FFF2-40B4-BE49-F238E27FC236}">
                <a16:creationId xmlns:a16="http://schemas.microsoft.com/office/drawing/2014/main" id="{4AC06592-4E7C-C432-57F6-C77B8DA651F8}"/>
              </a:ext>
            </a:extLst>
          </p:cNvPr>
          <p:cNvSpPr>
            <a:spLocks noGrp="1"/>
          </p:cNvSpPr>
          <p:nvPr>
            <p:ph sz="half" idx="1"/>
          </p:nvPr>
        </p:nvSpPr>
        <p:spPr>
          <a:xfrm>
            <a:off x="1298447" y="2560320"/>
            <a:ext cx="6593101" cy="3310128"/>
          </a:xfrm>
        </p:spPr>
        <p:txBody>
          <a:bodyPr/>
          <a:lstStyle/>
          <a:p>
            <a:r>
              <a:rPr lang="zh-CN" altLang="en-US" dirty="0"/>
              <a:t>在建模分析模块中，我们将处理原有的气象数据、风光发电数据，通过</a:t>
            </a:r>
            <a:r>
              <a:rPr lang="zh-CN" altLang="en-US" dirty="0">
                <a:solidFill>
                  <a:srgbClr val="FF0000"/>
                </a:solidFill>
              </a:rPr>
              <a:t>机器学习与神经网络等方法建模</a:t>
            </a:r>
            <a:r>
              <a:rPr lang="zh-CN" altLang="en-US" dirty="0"/>
              <a:t>，得出详细的未来一周发电结果，并且通过修改模型进一步提高准确率，而所得结果将</a:t>
            </a:r>
            <a:r>
              <a:rPr lang="zh-CN" altLang="en-US" dirty="0">
                <a:solidFill>
                  <a:srgbClr val="FF0000"/>
                </a:solidFill>
              </a:rPr>
              <a:t>导入特定表格</a:t>
            </a:r>
            <a:r>
              <a:rPr lang="zh-CN" altLang="en-US" dirty="0"/>
              <a:t>；</a:t>
            </a:r>
          </a:p>
          <a:p>
            <a:r>
              <a:rPr lang="zh-CN" altLang="en-US" dirty="0"/>
              <a:t>用户端设计模块则将会采用得出的表格数据，设计拥有</a:t>
            </a:r>
            <a:r>
              <a:rPr lang="zh-CN" altLang="en-US" dirty="0">
                <a:solidFill>
                  <a:srgbClr val="FF0000"/>
                </a:solidFill>
              </a:rPr>
              <a:t>查询功能的网页</a:t>
            </a:r>
            <a:r>
              <a:rPr lang="zh-CN" altLang="en-US" dirty="0"/>
              <a:t>或本地端，使得用户能够通过输入时间段查询发电出力数据。</a:t>
            </a:r>
          </a:p>
          <a:p>
            <a:endParaRPr lang="zh-CN" altLang="en-US" dirty="0"/>
          </a:p>
        </p:txBody>
      </p:sp>
      <p:pic>
        <p:nvPicPr>
          <p:cNvPr id="6" name="内容占位符 5">
            <a:extLst>
              <a:ext uri="{FF2B5EF4-FFF2-40B4-BE49-F238E27FC236}">
                <a16:creationId xmlns:a16="http://schemas.microsoft.com/office/drawing/2014/main" id="{252F570F-7ACE-45B6-973C-2C687898C4CE}"/>
              </a:ext>
            </a:extLst>
          </p:cNvPr>
          <p:cNvPicPr>
            <a:picLocks noGrp="1" noChangeAspect="1"/>
          </p:cNvPicPr>
          <p:nvPr>
            <p:ph sz="half" idx="2"/>
          </p:nvPr>
        </p:nvPicPr>
        <p:blipFill>
          <a:blip r:embed="rId2"/>
          <a:stretch>
            <a:fillRect/>
          </a:stretch>
        </p:blipFill>
        <p:spPr>
          <a:xfrm>
            <a:off x="8063345" y="2560638"/>
            <a:ext cx="2435419" cy="3309937"/>
          </a:xfrm>
        </p:spPr>
      </p:pic>
    </p:spTree>
    <p:extLst>
      <p:ext uri="{BB962C8B-B14F-4D97-AF65-F5344CB8AC3E}">
        <p14:creationId xmlns:p14="http://schemas.microsoft.com/office/powerpoint/2010/main" val="304327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B01C5-CC97-35AA-198D-5D18BB22BB6F}"/>
              </a:ext>
            </a:extLst>
          </p:cNvPr>
          <p:cNvSpPr>
            <a:spLocks noGrp="1"/>
          </p:cNvSpPr>
          <p:nvPr>
            <p:ph type="title"/>
          </p:nvPr>
        </p:nvSpPr>
        <p:spPr/>
        <p:txBody>
          <a:bodyPr/>
          <a:lstStyle/>
          <a:p>
            <a:r>
              <a:rPr lang="zh-CN" altLang="en-US" dirty="0"/>
              <a:t>项目工具</a:t>
            </a:r>
          </a:p>
        </p:txBody>
      </p:sp>
      <p:sp>
        <p:nvSpPr>
          <p:cNvPr id="3" name="内容占位符 2">
            <a:extLst>
              <a:ext uri="{FF2B5EF4-FFF2-40B4-BE49-F238E27FC236}">
                <a16:creationId xmlns:a16="http://schemas.microsoft.com/office/drawing/2014/main" id="{6ED647EE-43D6-5EE9-841B-A4E71907C196}"/>
              </a:ext>
            </a:extLst>
          </p:cNvPr>
          <p:cNvSpPr>
            <a:spLocks noGrp="1"/>
          </p:cNvSpPr>
          <p:nvPr>
            <p:ph sz="half" idx="1"/>
          </p:nvPr>
        </p:nvSpPr>
        <p:spPr/>
        <p:txBody>
          <a:bodyPr>
            <a:normAutofit fontScale="92500"/>
          </a:bodyPr>
          <a:lstStyle/>
          <a:p>
            <a:r>
              <a:rPr lang="zh-CN" altLang="en-US" dirty="0"/>
              <a:t>在建模分析模块中，使用</a:t>
            </a:r>
            <a:r>
              <a:rPr lang="en-US" altLang="zh-CN" dirty="0">
                <a:solidFill>
                  <a:srgbClr val="FF0000"/>
                </a:solidFill>
              </a:rPr>
              <a:t>python</a:t>
            </a:r>
            <a:r>
              <a:rPr lang="zh-CN" altLang="en-US" dirty="0"/>
              <a:t>作为语言，通过调用包括机器学习与神经网络等多种模型实现对数据的预测。</a:t>
            </a:r>
            <a:endParaRPr lang="en-US" altLang="zh-CN" dirty="0"/>
          </a:p>
          <a:p>
            <a:r>
              <a:rPr lang="zh-CN" altLang="en-US" dirty="0"/>
              <a:t>在网络设计模块中，使用了</a:t>
            </a:r>
            <a:r>
              <a:rPr lang="en-US" altLang="zh-CN" dirty="0" err="1">
                <a:solidFill>
                  <a:srgbClr val="FF0000"/>
                </a:solidFill>
              </a:rPr>
              <a:t>javascript</a:t>
            </a:r>
            <a:r>
              <a:rPr lang="zh-CN" altLang="en-US" dirty="0">
                <a:solidFill>
                  <a:srgbClr val="FF0000"/>
                </a:solidFill>
              </a:rPr>
              <a:t>和</a:t>
            </a:r>
            <a:r>
              <a:rPr lang="en-US" altLang="zh-CN" dirty="0" err="1">
                <a:solidFill>
                  <a:srgbClr val="FF0000"/>
                </a:solidFill>
              </a:rPr>
              <a:t>css</a:t>
            </a:r>
            <a:r>
              <a:rPr lang="zh-CN" altLang="en-US" dirty="0">
                <a:solidFill>
                  <a:srgbClr val="FF0000"/>
                </a:solidFill>
              </a:rPr>
              <a:t>语言</a:t>
            </a:r>
            <a:r>
              <a:rPr lang="zh-CN" altLang="en-US" dirty="0"/>
              <a:t>进行编程设计，通过</a:t>
            </a:r>
            <a:r>
              <a:rPr lang="en-US" altLang="zh-CN" dirty="0">
                <a:solidFill>
                  <a:srgbClr val="FF0000"/>
                </a:solidFill>
              </a:rPr>
              <a:t>html</a:t>
            </a:r>
            <a:r>
              <a:rPr lang="zh-CN" altLang="en-US" dirty="0">
                <a:solidFill>
                  <a:srgbClr val="FF0000"/>
                </a:solidFill>
              </a:rPr>
              <a:t>组成项目的结构、</a:t>
            </a:r>
            <a:r>
              <a:rPr lang="en-US" altLang="zh-CN" dirty="0" err="1">
                <a:solidFill>
                  <a:srgbClr val="FF0000"/>
                </a:solidFill>
              </a:rPr>
              <a:t>css</a:t>
            </a:r>
            <a:r>
              <a:rPr lang="zh-CN" altLang="en-US" dirty="0">
                <a:solidFill>
                  <a:srgbClr val="FF0000"/>
                </a:solidFill>
              </a:rPr>
              <a:t>对项目样式优化、</a:t>
            </a:r>
            <a:r>
              <a:rPr lang="en-US" altLang="zh-CN" dirty="0" err="1">
                <a:solidFill>
                  <a:srgbClr val="FF0000"/>
                </a:solidFill>
              </a:rPr>
              <a:t>js</a:t>
            </a:r>
            <a:r>
              <a:rPr lang="zh-CN" altLang="en-US" dirty="0">
                <a:solidFill>
                  <a:srgbClr val="FF0000"/>
                </a:solidFill>
              </a:rPr>
              <a:t>实现功能</a:t>
            </a:r>
            <a:r>
              <a:rPr lang="zh-CN" altLang="en-US" dirty="0"/>
              <a:t>，使网页能够显示出模型预测的数据。</a:t>
            </a:r>
          </a:p>
        </p:txBody>
      </p:sp>
      <p:pic>
        <p:nvPicPr>
          <p:cNvPr id="5" name="内容占位符 4">
            <a:extLst>
              <a:ext uri="{FF2B5EF4-FFF2-40B4-BE49-F238E27FC236}">
                <a16:creationId xmlns:a16="http://schemas.microsoft.com/office/drawing/2014/main" id="{B0A01609-BC16-0B0B-90E6-13413647DE4B}"/>
              </a:ext>
            </a:extLst>
          </p:cNvPr>
          <p:cNvPicPr>
            <a:picLocks noGrp="1" noChangeAspect="1"/>
          </p:cNvPicPr>
          <p:nvPr>
            <p:ph sz="half" idx="2"/>
          </p:nvPr>
        </p:nvPicPr>
        <p:blipFill>
          <a:blip r:embed="rId2"/>
          <a:stretch>
            <a:fillRect/>
          </a:stretch>
        </p:blipFill>
        <p:spPr>
          <a:xfrm>
            <a:off x="9626600" y="4636438"/>
            <a:ext cx="1115969" cy="1115969"/>
          </a:xfrm>
          <a:prstGeom prst="rect">
            <a:avLst/>
          </a:prstGeom>
        </p:spPr>
      </p:pic>
      <p:pic>
        <p:nvPicPr>
          <p:cNvPr id="7" name="图片 6">
            <a:extLst>
              <a:ext uri="{FF2B5EF4-FFF2-40B4-BE49-F238E27FC236}">
                <a16:creationId xmlns:a16="http://schemas.microsoft.com/office/drawing/2014/main" id="{55295D9A-64B0-611E-AEE8-1E73AF4000C8}"/>
              </a:ext>
            </a:extLst>
          </p:cNvPr>
          <p:cNvPicPr>
            <a:picLocks noChangeAspect="1"/>
          </p:cNvPicPr>
          <p:nvPr/>
        </p:nvPicPr>
        <p:blipFill>
          <a:blip r:embed="rId3"/>
          <a:stretch>
            <a:fillRect/>
          </a:stretch>
        </p:blipFill>
        <p:spPr>
          <a:xfrm>
            <a:off x="8102137" y="3612347"/>
            <a:ext cx="1353997" cy="1432285"/>
          </a:xfrm>
          <a:prstGeom prst="rect">
            <a:avLst/>
          </a:prstGeom>
        </p:spPr>
      </p:pic>
      <p:pic>
        <p:nvPicPr>
          <p:cNvPr id="9" name="图片 8">
            <a:extLst>
              <a:ext uri="{FF2B5EF4-FFF2-40B4-BE49-F238E27FC236}">
                <a16:creationId xmlns:a16="http://schemas.microsoft.com/office/drawing/2014/main" id="{EB4A996C-5779-6814-17BF-6FDE53090E7A}"/>
              </a:ext>
            </a:extLst>
          </p:cNvPr>
          <p:cNvPicPr>
            <a:picLocks noChangeAspect="1"/>
          </p:cNvPicPr>
          <p:nvPr/>
        </p:nvPicPr>
        <p:blipFill>
          <a:blip r:embed="rId4"/>
          <a:stretch>
            <a:fillRect/>
          </a:stretch>
        </p:blipFill>
        <p:spPr>
          <a:xfrm>
            <a:off x="6364797" y="2683652"/>
            <a:ext cx="1566874" cy="1857389"/>
          </a:xfrm>
          <a:prstGeom prst="rect">
            <a:avLst/>
          </a:prstGeom>
        </p:spPr>
      </p:pic>
    </p:spTree>
    <p:extLst>
      <p:ext uri="{BB962C8B-B14F-4D97-AF65-F5344CB8AC3E}">
        <p14:creationId xmlns:p14="http://schemas.microsoft.com/office/powerpoint/2010/main" val="32017459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415</TotalTime>
  <Words>4213</Words>
  <Application>Microsoft Office PowerPoint</Application>
  <PresentationFormat>宽屏</PresentationFormat>
  <Paragraphs>294</Paragraphs>
  <Slides>46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46</vt:i4>
      </vt:variant>
    </vt:vector>
  </HeadingPairs>
  <TitlesOfParts>
    <vt:vector size="49" baseType="lpstr">
      <vt:lpstr>Arial</vt:lpstr>
      <vt:lpstr>Garamond</vt:lpstr>
      <vt:lpstr>环保</vt:lpstr>
      <vt:lpstr>新能源多时空尺度 出力预测</vt:lpstr>
      <vt:lpstr>研究背景和项目目标</vt:lpstr>
      <vt:lpstr>选题依据</vt:lpstr>
      <vt:lpstr>研究现状</vt:lpstr>
      <vt:lpstr>项目目标</vt:lpstr>
      <vt:lpstr>总体设计与关键技术</vt:lpstr>
      <vt:lpstr>项目模块</vt:lpstr>
      <vt:lpstr>模块组织</vt:lpstr>
      <vt:lpstr>项目工具</vt:lpstr>
      <vt:lpstr>模型与库</vt:lpstr>
      <vt:lpstr>项目实现</vt:lpstr>
      <vt:lpstr>建模模块</vt:lpstr>
      <vt:lpstr>风电模型</vt:lpstr>
      <vt:lpstr>分离训练、验证、测试集</vt:lpstr>
      <vt:lpstr>数据归一化</vt:lpstr>
      <vt:lpstr>分离label\feature</vt:lpstr>
      <vt:lpstr>GridSearchCV函数调参</vt:lpstr>
      <vt:lpstr>建立神经网络模型</vt:lpstr>
      <vt:lpstr>设置需要扫描的超参数</vt:lpstr>
      <vt:lpstr>设置search参数，开始训练</vt:lpstr>
      <vt:lpstr>得出最佳模型</vt:lpstr>
      <vt:lpstr>问题：评价函数</vt:lpstr>
      <vt:lpstr>问题：评价函数</vt:lpstr>
      <vt:lpstr>定义并调用评价函数</vt:lpstr>
      <vt:lpstr>能不能用for循环？</vt:lpstr>
      <vt:lpstr>训练结果</vt:lpstr>
      <vt:lpstr>预处理未来数据</vt:lpstr>
      <vt:lpstr>预测未来数据</vt:lpstr>
      <vt:lpstr>预测结果</vt:lpstr>
      <vt:lpstr>风电预测结果</vt:lpstr>
      <vt:lpstr>光伏模型</vt:lpstr>
      <vt:lpstr>数据预处理</vt:lpstr>
      <vt:lpstr>归一化函数</vt:lpstr>
      <vt:lpstr>定义新归一化函数</vt:lpstr>
      <vt:lpstr>调整超参数</vt:lpstr>
      <vt:lpstr>For循环调参</vt:lpstr>
      <vt:lpstr>训练结果</vt:lpstr>
      <vt:lpstr>关于评价标准的再讨论</vt:lpstr>
      <vt:lpstr>模型拟合</vt:lpstr>
      <vt:lpstr>模型拟合</vt:lpstr>
      <vt:lpstr>拓展</vt:lpstr>
      <vt:lpstr>网页端设计</vt:lpstr>
      <vt:lpstr>成员分工</vt:lpstr>
      <vt:lpstr>总结反思</vt:lpstr>
      <vt:lpstr>作业成果网址</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新能源多时空尺度 出力预测</dc:title>
  <dc:creator>896116135@qq.com</dc:creator>
  <cp:lastModifiedBy>896116135@qq.com</cp:lastModifiedBy>
  <cp:revision>7</cp:revision>
  <dcterms:created xsi:type="dcterms:W3CDTF">2022-09-12T14:16:11Z</dcterms:created>
  <dcterms:modified xsi:type="dcterms:W3CDTF">2022-09-14T04:32:49Z</dcterms:modified>
</cp:coreProperties>
</file>