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3" r:id="rId5"/>
    <p:sldId id="261" r:id="rId6"/>
    <p:sldId id="262" r:id="rId7"/>
    <p:sldId id="257" r:id="rId8"/>
    <p:sldId id="259"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C6E3-E0E8-44B2-A193-72A10D1EA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74FE9F0B-471F-42E7-9A6C-ABCA557EE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D56C9712-6340-4CBF-8762-8F44ABC90F0E}"/>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72BADD01-D4DC-4772-B91E-89162047B973}"/>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353F2DF9-A3B7-4AED-94B8-A989929F39EC}"/>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16966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0469-8753-4088-BA58-137384FAD876}"/>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638ABD91-1E5F-49A1-9735-43842061A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B20F3C0-A769-4C3E-B9C1-343BFFBACEA6}"/>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0AC981E5-53BC-4EB6-AE2A-25A42EAD354F}"/>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0AC2A193-8425-49E2-8633-B8DC2685A675}"/>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71449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B0EB9-AC45-4D94-B68A-89FD82AC2A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C081185B-997B-4B3E-8D97-AD7B1EB0A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99DDDEC7-82C5-4E0D-94B6-111356E28E33}"/>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B2BCDB27-15B2-4B3D-856C-B8D78DBE5A47}"/>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AE96FFBF-C848-4873-8F30-F25CC3F8FE4B}"/>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3417069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69C4-3FC5-46F9-B40C-E40D4B11E15F}"/>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1CE4202D-D6BE-4698-B232-980D78DEB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06EA25A-081C-40F7-9E56-A151310B3749}"/>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D5CF003D-8FE6-4F6B-B278-8EDED6541641}"/>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F3DDAC70-6978-4CDC-8D4A-86AFA9DBAB83}"/>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176428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B65F-48C8-40E4-BAA4-20391A2FC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59B5605B-25DA-4793-91F3-0BFAC3544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5AE065-2492-422F-B8E7-FB457B0D424D}"/>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2FDE9494-6F25-4418-940A-5C76CE84104C}"/>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D6BA7571-69EB-40FE-B4DD-FF0233603611}"/>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422212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7C918-B4E3-453B-9971-44E06000D055}"/>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D70562E7-302B-4BEB-98D3-600511533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BF7606AC-9254-4E86-B13D-18C582C49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E9ED0D79-64F2-4844-BAD0-9226C17F5C0F}"/>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6" name="Footer Placeholder 5">
            <a:extLst>
              <a:ext uri="{FF2B5EF4-FFF2-40B4-BE49-F238E27FC236}">
                <a16:creationId xmlns:a16="http://schemas.microsoft.com/office/drawing/2014/main" id="{E681D6FA-ADB4-493B-B972-102D9FD6811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36F7A285-C53B-4A6C-8762-E56250488BF4}"/>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105830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DA20-810D-44EE-B79F-68543AE3DB10}"/>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3AC4B139-1A01-4196-BA96-973B1EEB8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99402-76D7-4FEF-B822-D42C44BDB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E32DF6E4-9F8B-40F2-8801-F3917B0EC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B66D0-535C-423C-892A-7C87289216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7DB31276-9E12-4FCA-AFD2-67CF0546C96D}"/>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8" name="Footer Placeholder 7">
            <a:extLst>
              <a:ext uri="{FF2B5EF4-FFF2-40B4-BE49-F238E27FC236}">
                <a16:creationId xmlns:a16="http://schemas.microsoft.com/office/drawing/2014/main" id="{30D5CDBD-74A2-4EF3-802C-7210905CD728}"/>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261B0565-D9FA-48C0-83EF-72379E281525}"/>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22216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4733-0187-4357-BF67-EEA40F9652D0}"/>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C177A160-00E4-4BF1-AFD9-1AB49621331A}"/>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4" name="Footer Placeholder 3">
            <a:extLst>
              <a:ext uri="{FF2B5EF4-FFF2-40B4-BE49-F238E27FC236}">
                <a16:creationId xmlns:a16="http://schemas.microsoft.com/office/drawing/2014/main" id="{1552E0AF-10E3-4DAE-A00C-6CA64C9D9988}"/>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4CD9270E-EDCA-40DD-977A-D93B6053BD88}"/>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2336053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97F6E7-4408-4B5B-9E1A-4F3C03A567F2}"/>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3" name="Footer Placeholder 2">
            <a:extLst>
              <a:ext uri="{FF2B5EF4-FFF2-40B4-BE49-F238E27FC236}">
                <a16:creationId xmlns:a16="http://schemas.microsoft.com/office/drawing/2014/main" id="{9B7196A4-0720-45F8-B5BC-8194DA46CB33}"/>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6AA1FEB2-AAD1-4B4A-A0B7-01C748793EDB}"/>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296193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FCD2-A909-49C8-9B7B-E6B0753BB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F6750C7A-C1CF-4B2D-89C4-C68DD5289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246284A6-0D73-4C84-BA70-62ED3493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8F647-B8D2-4A97-B0D5-B65E2D802CAE}"/>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6" name="Footer Placeholder 5">
            <a:extLst>
              <a:ext uri="{FF2B5EF4-FFF2-40B4-BE49-F238E27FC236}">
                <a16:creationId xmlns:a16="http://schemas.microsoft.com/office/drawing/2014/main" id="{8FA0598F-0256-4ABC-8BF4-9C7E60291644}"/>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E3AEE3D9-D729-47C9-A0C9-603DA063BC6D}"/>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255460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A35A-297C-4EB3-B771-E33A3F557A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268F0D29-BB5F-444D-BCD3-9A7EEE1BC6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36008456-7471-4A0E-A19B-C2194A3BC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14C52C-1034-49A6-BD7F-A8228269099B}"/>
              </a:ext>
            </a:extLst>
          </p:cNvPr>
          <p:cNvSpPr>
            <a:spLocks noGrp="1"/>
          </p:cNvSpPr>
          <p:nvPr>
            <p:ph type="dt" sz="half" idx="10"/>
          </p:nvPr>
        </p:nvSpPr>
        <p:spPr/>
        <p:txBody>
          <a:bodyPr/>
          <a:lstStyle/>
          <a:p>
            <a:fld id="{06D38B04-F7DF-4B03-A2CD-A0A58C4C8B9E}" type="datetimeFigureOut">
              <a:rPr lang="fr-CA" smtClean="0"/>
              <a:t>2024-01-01</a:t>
            </a:fld>
            <a:endParaRPr lang="fr-CA"/>
          </a:p>
        </p:txBody>
      </p:sp>
      <p:sp>
        <p:nvSpPr>
          <p:cNvPr id="6" name="Footer Placeholder 5">
            <a:extLst>
              <a:ext uri="{FF2B5EF4-FFF2-40B4-BE49-F238E27FC236}">
                <a16:creationId xmlns:a16="http://schemas.microsoft.com/office/drawing/2014/main" id="{2F5C367D-2E24-4FDF-B296-11BDE95F489D}"/>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BD347B72-9329-4476-89D3-C8697F499573}"/>
              </a:ext>
            </a:extLst>
          </p:cNvPr>
          <p:cNvSpPr>
            <a:spLocks noGrp="1"/>
          </p:cNvSpPr>
          <p:nvPr>
            <p:ph type="sldNum" sz="quarter" idx="12"/>
          </p:nvPr>
        </p:nvSpPr>
        <p:spPr/>
        <p:txBody>
          <a:bodyPr/>
          <a:lstStyle/>
          <a:p>
            <a:fld id="{A158E7C1-5EA5-457A-ACE6-B8F3086602AA}" type="slidenum">
              <a:rPr lang="fr-CA" smtClean="0"/>
              <a:t>‹#›</a:t>
            </a:fld>
            <a:endParaRPr lang="fr-CA"/>
          </a:p>
        </p:txBody>
      </p:sp>
    </p:spTree>
    <p:extLst>
      <p:ext uri="{BB962C8B-B14F-4D97-AF65-F5344CB8AC3E}">
        <p14:creationId xmlns:p14="http://schemas.microsoft.com/office/powerpoint/2010/main" val="163639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9DC4D7-740A-4927-B4BA-C70574DBC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E7C516A0-18BF-4070-9832-CADCDC4ECE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A729318C-D15B-42C8-8A69-D1C260873B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38B04-F7DF-4B03-A2CD-A0A58C4C8B9E}" type="datetimeFigureOut">
              <a:rPr lang="fr-CA" smtClean="0"/>
              <a:t>2024-01-01</a:t>
            </a:fld>
            <a:endParaRPr lang="fr-CA"/>
          </a:p>
        </p:txBody>
      </p:sp>
      <p:sp>
        <p:nvSpPr>
          <p:cNvPr id="5" name="Footer Placeholder 4">
            <a:extLst>
              <a:ext uri="{FF2B5EF4-FFF2-40B4-BE49-F238E27FC236}">
                <a16:creationId xmlns:a16="http://schemas.microsoft.com/office/drawing/2014/main" id="{8FB65BDF-A076-454F-AA54-53BFF8E54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a:extLst>
              <a:ext uri="{FF2B5EF4-FFF2-40B4-BE49-F238E27FC236}">
                <a16:creationId xmlns:a16="http://schemas.microsoft.com/office/drawing/2014/main" id="{B15E5D54-A781-4449-9CE1-19C609DA7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8E7C1-5EA5-457A-ACE6-B8F3086602AA}" type="slidenum">
              <a:rPr lang="fr-CA" smtClean="0"/>
              <a:t>‹#›</a:t>
            </a:fld>
            <a:endParaRPr lang="fr-CA"/>
          </a:p>
        </p:txBody>
      </p:sp>
    </p:spTree>
    <p:extLst>
      <p:ext uri="{BB962C8B-B14F-4D97-AF65-F5344CB8AC3E}">
        <p14:creationId xmlns:p14="http://schemas.microsoft.com/office/powerpoint/2010/main" val="2938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8E43-5399-4CAB-881D-E321242BCF3D}"/>
              </a:ext>
            </a:extLst>
          </p:cNvPr>
          <p:cNvSpPr>
            <a:spLocks noGrp="1"/>
          </p:cNvSpPr>
          <p:nvPr>
            <p:ph type="ctrTitle"/>
          </p:nvPr>
        </p:nvSpPr>
        <p:spPr/>
        <p:txBody>
          <a:bodyPr/>
          <a:lstStyle/>
          <a:p>
            <a:endParaRPr lang="fr-CA" dirty="0"/>
          </a:p>
        </p:txBody>
      </p:sp>
      <p:sp>
        <p:nvSpPr>
          <p:cNvPr id="3" name="Subtitle 2">
            <a:extLst>
              <a:ext uri="{FF2B5EF4-FFF2-40B4-BE49-F238E27FC236}">
                <a16:creationId xmlns:a16="http://schemas.microsoft.com/office/drawing/2014/main" id="{F0F32C08-AA9E-4FD1-B842-E4A134CCCE23}"/>
              </a:ext>
            </a:extLst>
          </p:cNvPr>
          <p:cNvSpPr>
            <a:spLocks noGrp="1"/>
          </p:cNvSpPr>
          <p:nvPr>
            <p:ph type="subTitle" idx="1"/>
          </p:nvPr>
        </p:nvSpPr>
        <p:spPr/>
        <p:txBody>
          <a:bodyPr/>
          <a:lstStyle/>
          <a:p>
            <a:endParaRPr lang="fr-CA"/>
          </a:p>
        </p:txBody>
      </p:sp>
      <p:pic>
        <p:nvPicPr>
          <p:cNvPr id="5" name="Picture 4">
            <a:extLst>
              <a:ext uri="{FF2B5EF4-FFF2-40B4-BE49-F238E27FC236}">
                <a16:creationId xmlns:a16="http://schemas.microsoft.com/office/drawing/2014/main" id="{223D4776-4026-4587-988B-CD6AF01BC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501"/>
            <a:ext cx="12192000" cy="7276138"/>
          </a:xfrm>
          <a:prstGeom prst="rect">
            <a:avLst/>
          </a:prstGeom>
        </p:spPr>
      </p:pic>
      <p:sp>
        <p:nvSpPr>
          <p:cNvPr id="7" name="TextBox 6">
            <a:extLst>
              <a:ext uri="{FF2B5EF4-FFF2-40B4-BE49-F238E27FC236}">
                <a16:creationId xmlns:a16="http://schemas.microsoft.com/office/drawing/2014/main" id="{D5397352-4B87-4607-83E2-8FBEE6BDB03A}"/>
              </a:ext>
            </a:extLst>
          </p:cNvPr>
          <p:cNvSpPr txBox="1"/>
          <p:nvPr/>
        </p:nvSpPr>
        <p:spPr>
          <a:xfrm>
            <a:off x="1145894" y="2355671"/>
            <a:ext cx="9734308" cy="2492990"/>
          </a:xfrm>
          <a:prstGeom prst="rect">
            <a:avLst/>
          </a:prstGeom>
          <a:noFill/>
        </p:spPr>
        <p:txBody>
          <a:bodyPr wrap="square">
            <a:spAutoFit/>
          </a:bodyPr>
          <a:lstStyle/>
          <a:p>
            <a:pPr algn="ctr"/>
            <a:r>
              <a:rPr lang="fr-CA" sz="3600" b="0" i="0" dirty="0">
                <a:solidFill>
                  <a:schemeClr val="bg1"/>
                </a:solidFill>
                <a:effectLst/>
                <a:latin typeface="Segoe UI Black" panose="020B0A02040204020203" pitchFamily="34" charset="0"/>
                <a:ea typeface="Segoe UI Black" panose="020B0A02040204020203" pitchFamily="34" charset="0"/>
              </a:rPr>
              <a:t>Information and Communication Technologies and </a:t>
            </a:r>
            <a:r>
              <a:rPr lang="fr-CA" sz="3600" b="0" i="0" dirty="0" err="1">
                <a:solidFill>
                  <a:schemeClr val="bg1"/>
                </a:solidFill>
                <a:effectLst/>
                <a:latin typeface="Segoe UI Black" panose="020B0A02040204020203" pitchFamily="34" charset="0"/>
                <a:ea typeface="Segoe UI Black" panose="020B0A02040204020203" pitchFamily="34" charset="0"/>
              </a:rPr>
              <a:t>Their</a:t>
            </a:r>
            <a:r>
              <a:rPr lang="fr-CA" sz="3600" b="0" i="0" dirty="0">
                <a:solidFill>
                  <a:schemeClr val="bg1"/>
                </a:solidFill>
                <a:effectLst/>
                <a:latin typeface="Segoe UI Black" panose="020B0A02040204020203" pitchFamily="34" charset="0"/>
                <a:ea typeface="Segoe UI Black" panose="020B0A02040204020203" pitchFamily="34" charset="0"/>
              </a:rPr>
              <a:t> Applications</a:t>
            </a:r>
          </a:p>
          <a:p>
            <a:pPr algn="ctr"/>
            <a:endParaRPr lang="fr-CA" sz="3600" dirty="0">
              <a:solidFill>
                <a:schemeClr val="bg1"/>
              </a:solidFill>
              <a:latin typeface="Segoe UI Black" panose="020B0A02040204020203" pitchFamily="34" charset="0"/>
              <a:ea typeface="Segoe UI Black" panose="020B0A02040204020203" pitchFamily="34" charset="0"/>
            </a:endParaRPr>
          </a:p>
          <a:p>
            <a:pPr algn="ctr"/>
            <a:r>
              <a:rPr lang="fr-CA" sz="2400" dirty="0" err="1">
                <a:solidFill>
                  <a:schemeClr val="bg1"/>
                </a:solidFill>
                <a:latin typeface="Segoe UI Black" panose="020B0A02040204020203" pitchFamily="34" charset="0"/>
                <a:ea typeface="Segoe UI Black" panose="020B0A02040204020203" pitchFamily="34" charset="0"/>
              </a:rPr>
              <a:t>Directed</a:t>
            </a:r>
            <a:r>
              <a:rPr lang="fr-CA" sz="2400" dirty="0">
                <a:solidFill>
                  <a:schemeClr val="bg1"/>
                </a:solidFill>
                <a:latin typeface="Segoe UI Black" panose="020B0A02040204020203" pitchFamily="34" charset="0"/>
                <a:ea typeface="Segoe UI Black" panose="020B0A02040204020203" pitchFamily="34" charset="0"/>
              </a:rPr>
              <a:t> by :</a:t>
            </a:r>
          </a:p>
          <a:p>
            <a:pPr algn="ctr"/>
            <a:r>
              <a:rPr lang="fr-CA" sz="2400" dirty="0">
                <a:solidFill>
                  <a:schemeClr val="bg1"/>
                </a:solidFill>
                <a:latin typeface="Segoe UI Black" panose="020B0A02040204020203" pitchFamily="34" charset="0"/>
                <a:ea typeface="Segoe UI Black" panose="020B0A02040204020203" pitchFamily="34" charset="0"/>
              </a:rPr>
              <a:t> CHERIGUI BOUSSAD</a:t>
            </a:r>
          </a:p>
        </p:txBody>
      </p:sp>
    </p:spTree>
    <p:extLst>
      <p:ext uri="{BB962C8B-B14F-4D97-AF65-F5344CB8AC3E}">
        <p14:creationId xmlns:p14="http://schemas.microsoft.com/office/powerpoint/2010/main" val="146414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2CEB-EAAA-492E-AA15-02C34953DCE1}"/>
              </a:ext>
            </a:extLst>
          </p:cNvPr>
          <p:cNvSpPr>
            <a:spLocks noGrp="1"/>
          </p:cNvSpPr>
          <p:nvPr>
            <p:ph type="title"/>
          </p:nvPr>
        </p:nvSpPr>
        <p:spPr/>
        <p:txBody>
          <a:bodyPr/>
          <a:lstStyle/>
          <a:p>
            <a:endParaRPr lang="fr-CA"/>
          </a:p>
        </p:txBody>
      </p:sp>
      <p:pic>
        <p:nvPicPr>
          <p:cNvPr id="5" name="Content Placeholder 4">
            <a:extLst>
              <a:ext uri="{FF2B5EF4-FFF2-40B4-BE49-F238E27FC236}">
                <a16:creationId xmlns:a16="http://schemas.microsoft.com/office/drawing/2014/main" id="{795FA445-61D0-4D8E-9706-59C83BC64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645"/>
            <a:ext cx="12192000" cy="6852355"/>
          </a:xfrm>
        </p:spPr>
      </p:pic>
      <p:sp>
        <p:nvSpPr>
          <p:cNvPr id="10" name="TextBox 9">
            <a:extLst>
              <a:ext uri="{FF2B5EF4-FFF2-40B4-BE49-F238E27FC236}">
                <a16:creationId xmlns:a16="http://schemas.microsoft.com/office/drawing/2014/main" id="{2FAC19B0-E875-47BE-AA22-CE14CE3FBE9B}"/>
              </a:ext>
            </a:extLst>
          </p:cNvPr>
          <p:cNvSpPr txBox="1"/>
          <p:nvPr/>
        </p:nvSpPr>
        <p:spPr>
          <a:xfrm>
            <a:off x="0" y="0"/>
            <a:ext cx="12192000" cy="7786747"/>
          </a:xfrm>
          <a:prstGeom prst="rect">
            <a:avLst/>
          </a:prstGeom>
          <a:noFill/>
        </p:spPr>
        <p:txBody>
          <a:bodyPr wrap="square" rtlCol="0">
            <a:spAutoFit/>
          </a:bodyPr>
          <a:lstStyle/>
          <a:p>
            <a:r>
              <a:rPr lang="en-US" sz="3200" dirty="0">
                <a:solidFill>
                  <a:schemeClr val="bg1"/>
                </a:solidFill>
                <a:latin typeface="Segoe UI Black" panose="020B0A02040204020203" pitchFamily="34" charset="0"/>
                <a:ea typeface="Segoe UI Black" panose="020B0A02040204020203" pitchFamily="34" charset="0"/>
              </a:rPr>
              <a:t>Introduction </a:t>
            </a:r>
            <a:r>
              <a:rPr lang="en-US" sz="3200" b="0" i="0" dirty="0">
                <a:solidFill>
                  <a:schemeClr val="bg1"/>
                </a:solidFill>
                <a:effectLst/>
                <a:latin typeface="Segoe UI Black" panose="020B0A02040204020203" pitchFamily="34" charset="0"/>
                <a:ea typeface="Segoe UI Black" panose="020B0A02040204020203" pitchFamily="34" charset="0"/>
              </a:rPr>
              <a:t>:</a:t>
            </a:r>
          </a:p>
          <a:p>
            <a:endParaRPr lang="fr-CA" b="1" i="0" dirty="0">
              <a:solidFill>
                <a:schemeClr val="bg1"/>
              </a:solidFill>
              <a:effectLst/>
              <a:latin typeface="Segoe UI Black" panose="020B0A02040204020203" pitchFamily="34" charset="0"/>
              <a:ea typeface="Segoe UI Black" panose="020B0A02040204020203" pitchFamily="34" charset="0"/>
            </a:endParaRPr>
          </a:p>
          <a:p>
            <a:r>
              <a:rPr lang="fr-CA" sz="2400" b="1" dirty="0">
                <a:solidFill>
                  <a:schemeClr val="bg1"/>
                </a:solidFill>
                <a:latin typeface="Segoe UI Black" panose="020B0A02040204020203" pitchFamily="34" charset="0"/>
                <a:ea typeface="Segoe UI Black" panose="020B0A02040204020203" pitchFamily="34" charset="0"/>
              </a:rPr>
              <a:t>1-</a:t>
            </a:r>
            <a:r>
              <a:rPr lang="fr-CA" sz="2400" b="1" i="0" dirty="0">
                <a:solidFill>
                  <a:schemeClr val="bg1"/>
                </a:solidFill>
                <a:effectLst/>
                <a:latin typeface="Segoe UI Black" panose="020B0A02040204020203" pitchFamily="34" charset="0"/>
                <a:ea typeface="Segoe UI Black" panose="020B0A02040204020203" pitchFamily="34" charset="0"/>
              </a:rPr>
              <a:t>Introduction to ICT :</a:t>
            </a:r>
            <a:endParaRPr lang="fr-CA" sz="2400" b="1" dirty="0">
              <a:solidFill>
                <a:schemeClr val="bg1"/>
              </a:solidFill>
              <a:latin typeface="Segoe UI Black" panose="020B0A02040204020203" pitchFamily="34" charset="0"/>
              <a:ea typeface="Segoe UI Black" panose="020B0A02040204020203" pitchFamily="34" charset="0"/>
            </a:endParaRPr>
          </a:p>
          <a:p>
            <a:r>
              <a:rPr lang="en-US" sz="1600" dirty="0">
                <a:solidFill>
                  <a:schemeClr val="bg1"/>
                </a:solidFill>
                <a:latin typeface="Segoe UI Black" panose="020B0A02040204020203" pitchFamily="34" charset="0"/>
                <a:ea typeface="Segoe UI Black" panose="020B0A02040204020203" pitchFamily="34" charset="0"/>
              </a:rPr>
              <a:t>   1-1 Definition</a:t>
            </a:r>
            <a:r>
              <a:rPr lang="en-US" sz="1600" b="0" i="0" dirty="0">
                <a:solidFill>
                  <a:schemeClr val="bg1"/>
                </a:solidFill>
                <a:effectLst/>
                <a:latin typeface="Segoe UI Black" panose="020B0A02040204020203" pitchFamily="34" charset="0"/>
                <a:ea typeface="Segoe UI Black" panose="020B0A02040204020203" pitchFamily="34" charset="0"/>
              </a:rPr>
              <a:t> of ICT and its importance in the modern world.</a:t>
            </a:r>
          </a:p>
          <a:p>
            <a:r>
              <a:rPr lang="en-US" sz="1600" b="0" i="0" dirty="0">
                <a:solidFill>
                  <a:schemeClr val="bg1"/>
                </a:solidFill>
                <a:effectLst/>
                <a:latin typeface="Segoe UI Black" panose="020B0A02040204020203" pitchFamily="34" charset="0"/>
                <a:ea typeface="Segoe UI Black" panose="020B0A02040204020203" pitchFamily="34" charset="0"/>
              </a:rPr>
              <a:t>   1</a:t>
            </a:r>
            <a:r>
              <a:rPr lang="en-US" sz="1600" dirty="0">
                <a:solidFill>
                  <a:schemeClr val="bg1"/>
                </a:solidFill>
                <a:latin typeface="Segoe UI Black" panose="020B0A02040204020203" pitchFamily="34" charset="0"/>
                <a:ea typeface="Segoe UI Black" panose="020B0A02040204020203" pitchFamily="34" charset="0"/>
              </a:rPr>
              <a:t>-2</a:t>
            </a:r>
            <a:r>
              <a:rPr lang="en-US" sz="1600" b="0" i="0" dirty="0">
                <a:solidFill>
                  <a:schemeClr val="bg1"/>
                </a:solidFill>
                <a:effectLst/>
                <a:latin typeface="Segoe UI Black" panose="020B0A02040204020203" pitchFamily="34" charset="0"/>
                <a:ea typeface="Segoe UI Black" panose="020B0A02040204020203" pitchFamily="34" charset="0"/>
              </a:rPr>
              <a:t> Evolution of ICT and its impact on society and the economy.</a:t>
            </a:r>
          </a:p>
          <a:p>
            <a:endParaRPr lang="fr-CA" b="0" i="0" dirty="0">
              <a:solidFill>
                <a:schemeClr val="bg1"/>
              </a:solidFill>
              <a:effectLst/>
              <a:latin typeface="Segoe UI Black" panose="020B0A02040204020203" pitchFamily="34" charset="0"/>
              <a:ea typeface="Segoe UI Black" panose="020B0A02040204020203" pitchFamily="34" charset="0"/>
            </a:endParaRPr>
          </a:p>
          <a:p>
            <a:r>
              <a:rPr lang="fr-CA" sz="2400" b="1" i="0" dirty="0">
                <a:solidFill>
                  <a:schemeClr val="bg1"/>
                </a:solidFill>
                <a:effectLst/>
                <a:latin typeface="Segoe UI Black" panose="020B0A02040204020203" pitchFamily="34" charset="0"/>
                <a:ea typeface="Segoe UI Black" panose="020B0A02040204020203" pitchFamily="34" charset="0"/>
              </a:rPr>
              <a:t>2- Google Services :</a:t>
            </a:r>
          </a:p>
          <a:p>
            <a:r>
              <a:rPr lang="fr-CA" sz="1600" b="1" dirty="0">
                <a:solidFill>
                  <a:schemeClr val="bg1"/>
                </a:solidFill>
                <a:latin typeface="Segoe UI Black" panose="020B0A02040204020203" pitchFamily="34" charset="0"/>
                <a:ea typeface="Segoe UI Black" panose="020B0A02040204020203" pitchFamily="34" charset="0"/>
              </a:rPr>
              <a:t>   2-1</a:t>
            </a:r>
            <a:r>
              <a:rPr lang="fr-CA" sz="2400" b="1" i="0" dirty="0">
                <a:effectLst/>
                <a:latin typeface="Söhne"/>
              </a:rPr>
              <a:t>I</a:t>
            </a:r>
            <a:r>
              <a:rPr lang="en-US" sz="1600" b="0" i="0" dirty="0">
                <a:solidFill>
                  <a:schemeClr val="bg1"/>
                </a:solidFill>
                <a:effectLst/>
                <a:latin typeface="Segoe UI Black" panose="020B0A02040204020203" pitchFamily="34" charset="0"/>
                <a:ea typeface="Segoe UI Black" panose="020B0A02040204020203" pitchFamily="34" charset="0"/>
              </a:rPr>
              <a:t>Overview of key Google services such as Search, Gmail, Google Docs, Google Drive, etc. </a:t>
            </a:r>
          </a:p>
          <a:p>
            <a:r>
              <a:rPr lang="fr-CA" sz="1600" b="1" dirty="0">
                <a:solidFill>
                  <a:schemeClr val="bg1"/>
                </a:solidFill>
                <a:latin typeface="Segoe UI Black" panose="020B0A02040204020203" pitchFamily="34" charset="0"/>
                <a:ea typeface="Segoe UI Black" panose="020B0A02040204020203" pitchFamily="34" charset="0"/>
              </a:rPr>
              <a:t>   2-2 </a:t>
            </a:r>
            <a:r>
              <a:rPr lang="en-US" sz="1600" b="0" i="0" dirty="0">
                <a:solidFill>
                  <a:schemeClr val="bg1"/>
                </a:solidFill>
                <a:effectLst/>
                <a:latin typeface="Segoe UI Black" panose="020B0A02040204020203" pitchFamily="34" charset="0"/>
                <a:ea typeface="Segoe UI Black" panose="020B0A02040204020203" pitchFamily="34" charset="0"/>
              </a:rPr>
              <a:t>Pros and cons of using Google services.</a:t>
            </a:r>
          </a:p>
          <a:p>
            <a:r>
              <a:rPr lang="en-US" sz="1600" b="0" i="0" dirty="0">
                <a:solidFill>
                  <a:schemeClr val="bg1"/>
                </a:solidFill>
                <a:effectLst/>
                <a:latin typeface="Segoe UI Black" panose="020B0A02040204020203" pitchFamily="34" charset="0"/>
                <a:ea typeface="Segoe UI Black" panose="020B0A02040204020203" pitchFamily="34" charset="0"/>
              </a:rPr>
              <a:t>   2-3Implications for privacy and data security.</a:t>
            </a:r>
          </a:p>
          <a:p>
            <a:endParaRPr lang="en-US" sz="1600" b="1" dirty="0">
              <a:solidFill>
                <a:schemeClr val="bg1"/>
              </a:solidFill>
              <a:latin typeface="Segoe UI Black" panose="020B0A02040204020203" pitchFamily="34" charset="0"/>
              <a:ea typeface="Segoe UI Black" panose="020B0A02040204020203" pitchFamily="34" charset="0"/>
            </a:endParaRPr>
          </a:p>
          <a:p>
            <a:r>
              <a:rPr lang="en-US" sz="2400" b="1" dirty="0">
                <a:solidFill>
                  <a:schemeClr val="bg1"/>
                </a:solidFill>
                <a:latin typeface="Segoe UI Black" panose="020B0A02040204020203" pitchFamily="34" charset="0"/>
                <a:ea typeface="Segoe UI Black" panose="020B0A02040204020203" pitchFamily="34" charset="0"/>
              </a:rPr>
              <a:t>3- </a:t>
            </a:r>
            <a:r>
              <a:rPr lang="fr-CA" sz="2400" b="1" i="0" dirty="0">
                <a:solidFill>
                  <a:schemeClr val="bg1"/>
                </a:solidFill>
                <a:effectLst/>
                <a:latin typeface="Segoe UI Black" panose="020B0A02040204020203" pitchFamily="34" charset="0"/>
                <a:ea typeface="Segoe UI Black" panose="020B0A02040204020203" pitchFamily="34" charset="0"/>
              </a:rPr>
              <a:t>Microsoft Tools :</a:t>
            </a:r>
          </a:p>
          <a:p>
            <a:r>
              <a:rPr lang="en-US" sz="1600" b="0" i="0" dirty="0">
                <a:solidFill>
                  <a:schemeClr val="bg1"/>
                </a:solidFill>
                <a:effectLst/>
                <a:latin typeface="Segoe UI Black" panose="020B0A02040204020203" pitchFamily="34" charset="0"/>
                <a:ea typeface="Segoe UI Black" panose="020B0A02040204020203" pitchFamily="34" charset="0"/>
              </a:rPr>
              <a:t>   3-1 Introduction to Microsoft tools such as Office 365, Teams, Azure, etc. </a:t>
            </a:r>
          </a:p>
          <a:p>
            <a:r>
              <a:rPr lang="en-US" sz="1600" b="0" i="0" dirty="0">
                <a:solidFill>
                  <a:schemeClr val="bg1"/>
                </a:solidFill>
                <a:effectLst/>
                <a:latin typeface="Segoe UI Black" panose="020B0A02040204020203" pitchFamily="34" charset="0"/>
                <a:ea typeface="Segoe UI Black" panose="020B0A02040204020203" pitchFamily="34" charset="0"/>
              </a:rPr>
              <a:t>   3-2 Specific uses and benefits of Microsoft tools in a professional context.</a:t>
            </a:r>
          </a:p>
          <a:p>
            <a:endParaRPr lang="en-US" sz="1600" dirty="0">
              <a:solidFill>
                <a:schemeClr val="bg1"/>
              </a:solidFill>
              <a:latin typeface="Segoe UI Black" panose="020B0A02040204020203" pitchFamily="34" charset="0"/>
              <a:ea typeface="Segoe UI Black" panose="020B0A02040204020203" pitchFamily="34" charset="0"/>
            </a:endParaRPr>
          </a:p>
          <a:p>
            <a:r>
              <a:rPr lang="fr-CA" sz="2400" b="1" i="0" dirty="0">
                <a:solidFill>
                  <a:schemeClr val="bg1"/>
                </a:solidFill>
                <a:effectLst/>
                <a:latin typeface="Segoe UI Black" panose="020B0A02040204020203" pitchFamily="34" charset="0"/>
                <a:ea typeface="Segoe UI Black" panose="020B0A02040204020203" pitchFamily="34" charset="0"/>
              </a:rPr>
              <a:t>4- Git and GitHub :</a:t>
            </a:r>
          </a:p>
          <a:p>
            <a:r>
              <a:rPr lang="fr-CA" sz="1600" b="1" dirty="0">
                <a:solidFill>
                  <a:schemeClr val="bg1"/>
                </a:solidFill>
                <a:latin typeface="Segoe UI Black" panose="020B0A02040204020203" pitchFamily="34" charset="0"/>
                <a:ea typeface="Segoe UI Black" panose="020B0A02040204020203" pitchFamily="34" charset="0"/>
              </a:rPr>
              <a:t>  4-1 </a:t>
            </a:r>
            <a:r>
              <a:rPr lang="en-US" sz="1600" b="0" i="0" dirty="0">
                <a:solidFill>
                  <a:schemeClr val="bg1"/>
                </a:solidFill>
                <a:effectLst/>
                <a:latin typeface="Segoe UI Black" panose="020B0A02040204020203" pitchFamily="34" charset="0"/>
                <a:ea typeface="Segoe UI Black" panose="020B0A02040204020203" pitchFamily="34" charset="0"/>
              </a:rPr>
              <a:t>Explanation of the Git version control system and its use in software development.</a:t>
            </a:r>
          </a:p>
          <a:p>
            <a:r>
              <a:rPr lang="en-US" sz="1600" b="0" i="0" dirty="0">
                <a:solidFill>
                  <a:schemeClr val="bg1"/>
                </a:solidFill>
                <a:effectLst/>
                <a:latin typeface="Segoe UI Black" panose="020B0A02040204020203" pitchFamily="34" charset="0"/>
                <a:ea typeface="Segoe UI Black" panose="020B0A02040204020203" pitchFamily="34" charset="0"/>
              </a:rPr>
              <a:t>  4-2 Introduction to the GitHub platform for project hosting and collaboration.</a:t>
            </a:r>
          </a:p>
          <a:p>
            <a:endParaRPr lang="en-US" sz="1600" b="0" i="0" dirty="0">
              <a:solidFill>
                <a:schemeClr val="bg1"/>
              </a:solidFill>
              <a:effectLst/>
              <a:latin typeface="Segoe UI Black" panose="020B0A02040204020203" pitchFamily="34" charset="0"/>
              <a:ea typeface="Segoe UI Black" panose="020B0A02040204020203" pitchFamily="34" charset="0"/>
            </a:endParaRPr>
          </a:p>
          <a:p>
            <a:r>
              <a:rPr lang="en-US" sz="2400" b="1" i="0" dirty="0">
                <a:solidFill>
                  <a:schemeClr val="bg1"/>
                </a:solidFill>
                <a:effectLst/>
                <a:latin typeface="Segoe UI Black" panose="020B0A02040204020203" pitchFamily="34" charset="0"/>
                <a:ea typeface="Segoe UI Black" panose="020B0A02040204020203" pitchFamily="34" charset="0"/>
              </a:rPr>
              <a:t>5- impact of ICT on Society :</a:t>
            </a:r>
          </a:p>
          <a:p>
            <a:r>
              <a:rPr lang="en-US" sz="2400" b="1" dirty="0">
                <a:solidFill>
                  <a:schemeClr val="bg1"/>
                </a:solidFill>
                <a:latin typeface="Segoe UI Black" panose="020B0A02040204020203" pitchFamily="34" charset="0"/>
                <a:ea typeface="Segoe UI Black" panose="020B0A02040204020203" pitchFamily="34" charset="0"/>
              </a:rPr>
              <a:t>  </a:t>
            </a:r>
            <a:r>
              <a:rPr lang="en-US" sz="1600" b="1" dirty="0">
                <a:solidFill>
                  <a:schemeClr val="bg1"/>
                </a:solidFill>
                <a:latin typeface="Segoe UI Black" panose="020B0A02040204020203" pitchFamily="34" charset="0"/>
                <a:ea typeface="Segoe UI Black" panose="020B0A02040204020203" pitchFamily="34" charset="0"/>
              </a:rPr>
              <a:t>5-1 </a:t>
            </a:r>
            <a:r>
              <a:rPr lang="en-US" sz="1600" b="0" i="0" dirty="0">
                <a:solidFill>
                  <a:schemeClr val="bg1"/>
                </a:solidFill>
                <a:effectLst/>
                <a:latin typeface="Segoe UI Black" panose="020B0A02040204020203" pitchFamily="34" charset="0"/>
                <a:ea typeface="Segoe UI Black" panose="020B0A02040204020203" pitchFamily="34" charset="0"/>
              </a:rPr>
              <a:t>Digital transformations in businesses and organizations.</a:t>
            </a:r>
          </a:p>
          <a:p>
            <a:r>
              <a:rPr lang="en-US" sz="1600" dirty="0">
                <a:solidFill>
                  <a:schemeClr val="bg1"/>
                </a:solidFill>
                <a:latin typeface="Segoe UI Black" panose="020B0A02040204020203" pitchFamily="34" charset="0"/>
                <a:ea typeface="Segoe UI Black" panose="020B0A02040204020203" pitchFamily="34" charset="0"/>
              </a:rPr>
              <a:t>   5-2</a:t>
            </a:r>
            <a:r>
              <a:rPr lang="en-US" sz="1600" b="0" i="0" dirty="0">
                <a:solidFill>
                  <a:schemeClr val="bg1"/>
                </a:solidFill>
                <a:effectLst/>
                <a:latin typeface="Segoe UI Black" panose="020B0A02040204020203" pitchFamily="34" charset="0"/>
                <a:ea typeface="Segoe UI Black" panose="020B0A02040204020203" pitchFamily="34" charset="0"/>
              </a:rPr>
              <a:t> New models of work and communication.</a:t>
            </a: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fr-CA" sz="1600" b="1" dirty="0">
              <a:solidFill>
                <a:schemeClr val="bg1"/>
              </a:solidFill>
              <a:latin typeface="Segoe UI Black" panose="020B0A02040204020203" pitchFamily="34" charset="0"/>
              <a:ea typeface="Segoe UI Black" panose="020B0A02040204020203" pitchFamily="34" charset="0"/>
            </a:endParaRPr>
          </a:p>
          <a:p>
            <a:endParaRPr lang="fr-CA" sz="2400" dirty="0">
              <a:solidFill>
                <a:schemeClr val="bg1"/>
              </a:solidFill>
              <a:latin typeface="Segoe UI Black" panose="020B0A02040204020203" pitchFamily="34" charset="0"/>
              <a:ea typeface="Segoe UI Black" panose="020B0A02040204020203" pitchFamily="34" charset="0"/>
            </a:endParaRPr>
          </a:p>
        </p:txBody>
      </p:sp>
      <p:sp>
        <p:nvSpPr>
          <p:cNvPr id="4" name="Rectangle 2">
            <a:extLst>
              <a:ext uri="{FF2B5EF4-FFF2-40B4-BE49-F238E27FC236}">
                <a16:creationId xmlns:a16="http://schemas.microsoft.com/office/drawing/2014/main" id="{514EF059-623E-48EE-8AD8-D23410FA46FE}"/>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CA"/>
          </a:p>
        </p:txBody>
      </p:sp>
    </p:spTree>
    <p:extLst>
      <p:ext uri="{BB962C8B-B14F-4D97-AF65-F5344CB8AC3E}">
        <p14:creationId xmlns:p14="http://schemas.microsoft.com/office/powerpoint/2010/main" val="196880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3F46-006E-45E3-820C-D1164AF01E26}"/>
              </a:ext>
            </a:extLst>
          </p:cNvPr>
          <p:cNvSpPr>
            <a:spLocks noGrp="1"/>
          </p:cNvSpPr>
          <p:nvPr>
            <p:ph type="title"/>
          </p:nvPr>
        </p:nvSpPr>
        <p:spPr/>
        <p:txBody>
          <a:bodyPr/>
          <a:lstStyle/>
          <a:p>
            <a:endParaRPr lang="fr-CA"/>
          </a:p>
        </p:txBody>
      </p:sp>
      <p:sp>
        <p:nvSpPr>
          <p:cNvPr id="6" name="TextBox 5">
            <a:extLst>
              <a:ext uri="{FF2B5EF4-FFF2-40B4-BE49-F238E27FC236}">
                <a16:creationId xmlns:a16="http://schemas.microsoft.com/office/drawing/2014/main" id="{22F57CDD-B825-4396-B499-CDA3ACFFCAFC}"/>
              </a:ext>
            </a:extLst>
          </p:cNvPr>
          <p:cNvSpPr txBox="1"/>
          <p:nvPr/>
        </p:nvSpPr>
        <p:spPr>
          <a:xfrm>
            <a:off x="439838" y="365125"/>
            <a:ext cx="4039565" cy="461665"/>
          </a:xfrm>
          <a:prstGeom prst="rect">
            <a:avLst/>
          </a:prstGeom>
          <a:noFill/>
        </p:spPr>
        <p:txBody>
          <a:bodyPr wrap="square" rtlCol="0">
            <a:spAutoFit/>
          </a:bodyPr>
          <a:lstStyle/>
          <a:p>
            <a:r>
              <a:rPr lang="fr-CA" sz="2400" dirty="0">
                <a:solidFill>
                  <a:schemeClr val="bg1"/>
                </a:solidFill>
                <a:latin typeface="Segoe UI Black" panose="020B0A02040204020203" pitchFamily="34" charset="0"/>
                <a:ea typeface="Segoe UI Black" panose="020B0A02040204020203" pitchFamily="34" charset="0"/>
              </a:rPr>
              <a:t>1-1 </a:t>
            </a:r>
            <a:r>
              <a:rPr lang="fr-CA" sz="2400" b="1" i="0" dirty="0">
                <a:solidFill>
                  <a:schemeClr val="bg1"/>
                </a:solidFill>
                <a:effectLst/>
                <a:latin typeface="Segoe UI Black" panose="020B0A02040204020203" pitchFamily="34" charset="0"/>
                <a:ea typeface="Segoe UI Black" panose="020B0A02040204020203" pitchFamily="34" charset="0"/>
              </a:rPr>
              <a:t>Introduction to ICT :</a:t>
            </a:r>
          </a:p>
        </p:txBody>
      </p:sp>
      <p:sp>
        <p:nvSpPr>
          <p:cNvPr id="8" name="Rectangle: Rounded Corners 7">
            <a:extLst>
              <a:ext uri="{FF2B5EF4-FFF2-40B4-BE49-F238E27FC236}">
                <a16:creationId xmlns:a16="http://schemas.microsoft.com/office/drawing/2014/main" id="{654937A3-C2A2-40EF-9ABD-7A01DCA0BE54}"/>
              </a:ext>
            </a:extLst>
          </p:cNvPr>
          <p:cNvSpPr/>
          <p:nvPr/>
        </p:nvSpPr>
        <p:spPr>
          <a:xfrm>
            <a:off x="960699" y="1412111"/>
            <a:ext cx="3958542" cy="2016889"/>
          </a:xfrm>
          <a:prstGeom prst="roundRect">
            <a:avLst>
              <a:gd name="adj" fmla="val 2527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9" name="Rectangle: Rounded Corners 8">
            <a:extLst>
              <a:ext uri="{FF2B5EF4-FFF2-40B4-BE49-F238E27FC236}">
                <a16:creationId xmlns:a16="http://schemas.microsoft.com/office/drawing/2014/main" id="{49A45ECE-9030-4BC2-BA63-A16F208A9E09}"/>
              </a:ext>
            </a:extLst>
          </p:cNvPr>
          <p:cNvSpPr/>
          <p:nvPr/>
        </p:nvSpPr>
        <p:spPr>
          <a:xfrm>
            <a:off x="7407797" y="3513182"/>
            <a:ext cx="3229337" cy="2158413"/>
          </a:xfrm>
          <a:prstGeom prst="roundRect">
            <a:avLst>
              <a:gd name="adj" fmla="val 220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3" name="Content Placeholder 12">
            <a:extLst>
              <a:ext uri="{FF2B5EF4-FFF2-40B4-BE49-F238E27FC236}">
                <a16:creationId xmlns:a16="http://schemas.microsoft.com/office/drawing/2014/main" id="{179F2F20-0B9F-4717-820E-FBBB9E650C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336"/>
            <a:ext cx="12192000" cy="6858000"/>
          </a:xfrm>
        </p:spPr>
      </p:pic>
      <p:sp>
        <p:nvSpPr>
          <p:cNvPr id="15" name="TextBox 14">
            <a:extLst>
              <a:ext uri="{FF2B5EF4-FFF2-40B4-BE49-F238E27FC236}">
                <a16:creationId xmlns:a16="http://schemas.microsoft.com/office/drawing/2014/main" id="{2881F8E0-AE26-4A5E-AA90-94B6085E526C}"/>
              </a:ext>
            </a:extLst>
          </p:cNvPr>
          <p:cNvSpPr txBox="1"/>
          <p:nvPr/>
        </p:nvSpPr>
        <p:spPr>
          <a:xfrm>
            <a:off x="439838" y="255827"/>
            <a:ext cx="6094070" cy="369332"/>
          </a:xfrm>
          <a:prstGeom prst="rect">
            <a:avLst/>
          </a:prstGeom>
          <a:noFill/>
        </p:spPr>
        <p:txBody>
          <a:bodyPr wrap="square">
            <a:spAutoFit/>
          </a:bodyPr>
          <a:lstStyle/>
          <a:p>
            <a:r>
              <a:rPr lang="fr-CA" sz="1800" b="1" dirty="0">
                <a:solidFill>
                  <a:schemeClr val="bg1"/>
                </a:solidFill>
                <a:latin typeface="Segoe UI Black" panose="020B0A02040204020203" pitchFamily="34" charset="0"/>
                <a:ea typeface="Segoe UI Black" panose="020B0A02040204020203" pitchFamily="34" charset="0"/>
              </a:rPr>
              <a:t>1-</a:t>
            </a:r>
            <a:r>
              <a:rPr lang="fr-CA" sz="1800" b="1" i="0" dirty="0">
                <a:solidFill>
                  <a:schemeClr val="bg1"/>
                </a:solidFill>
                <a:effectLst/>
                <a:latin typeface="Segoe UI Black" panose="020B0A02040204020203" pitchFamily="34" charset="0"/>
                <a:ea typeface="Segoe UI Black" panose="020B0A02040204020203" pitchFamily="34" charset="0"/>
              </a:rPr>
              <a:t>Introduction to ICT :</a:t>
            </a:r>
          </a:p>
        </p:txBody>
      </p:sp>
      <p:sp>
        <p:nvSpPr>
          <p:cNvPr id="16" name="TextBox 15">
            <a:extLst>
              <a:ext uri="{FF2B5EF4-FFF2-40B4-BE49-F238E27FC236}">
                <a16:creationId xmlns:a16="http://schemas.microsoft.com/office/drawing/2014/main" id="{711CC0AD-22E8-441D-8DFF-3C4ED3F3855E}"/>
              </a:ext>
            </a:extLst>
          </p:cNvPr>
          <p:cNvSpPr txBox="1"/>
          <p:nvPr/>
        </p:nvSpPr>
        <p:spPr>
          <a:xfrm>
            <a:off x="439838" y="746979"/>
            <a:ext cx="4653023" cy="3416320"/>
          </a:xfrm>
          <a:prstGeom prst="rect">
            <a:avLst/>
          </a:prstGeom>
          <a:noFill/>
        </p:spPr>
        <p:txBody>
          <a:bodyPr wrap="square" rtlCol="0">
            <a:spAutoFit/>
          </a:bodyPr>
          <a:lstStyle/>
          <a:p>
            <a:br>
              <a:rPr lang="en-US" dirty="0">
                <a:solidFill>
                  <a:schemeClr val="bg1"/>
                </a:solidFill>
              </a:rPr>
            </a:br>
            <a:r>
              <a:rPr lang="en-US" b="0" i="0" dirty="0">
                <a:solidFill>
                  <a:schemeClr val="bg1"/>
                </a:solidFill>
                <a:effectLst/>
                <a:latin typeface="Segoe UI Black" panose="020B0A02040204020203" pitchFamily="34" charset="0"/>
                <a:ea typeface="Segoe UI Black" panose="020B0A02040204020203" pitchFamily="34" charset="0"/>
              </a:rPr>
              <a:t>Information and Communication Technologies (ICT) encompass the use of digital tools and systems for the acquisition, storage, processing, and dissemination of information. In the modern world, ICT plays a pivotal role, serving as the backbone of connectivity, innovation, and efficiency across various sectors, driving economic development and societal advancement</a:t>
            </a:r>
            <a:r>
              <a:rPr lang="en-US" b="0" i="0" dirty="0">
                <a:solidFill>
                  <a:schemeClr val="bg1"/>
                </a:solidFill>
                <a:effectLst/>
                <a:latin typeface="Söhne"/>
              </a:rPr>
              <a:t>.</a:t>
            </a:r>
            <a:endParaRPr lang="fr-CA" dirty="0">
              <a:solidFill>
                <a:schemeClr val="bg1"/>
              </a:solidFill>
            </a:endParaRPr>
          </a:p>
        </p:txBody>
      </p:sp>
      <p:sp>
        <p:nvSpPr>
          <p:cNvPr id="17" name="Rectangle: Rounded Corners 16">
            <a:extLst>
              <a:ext uri="{FF2B5EF4-FFF2-40B4-BE49-F238E27FC236}">
                <a16:creationId xmlns:a16="http://schemas.microsoft.com/office/drawing/2014/main" id="{6B9A7CD9-74BA-4441-BF4E-2E2AA49968CD}"/>
              </a:ext>
            </a:extLst>
          </p:cNvPr>
          <p:cNvSpPr/>
          <p:nvPr/>
        </p:nvSpPr>
        <p:spPr>
          <a:xfrm>
            <a:off x="219919" y="895322"/>
            <a:ext cx="4872942" cy="3460739"/>
          </a:xfrm>
          <a:prstGeom prst="roundRect">
            <a:avLst/>
          </a:prstGeom>
          <a:no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6" name="Rectangle: Rounded Corners 25">
            <a:extLst>
              <a:ext uri="{FF2B5EF4-FFF2-40B4-BE49-F238E27FC236}">
                <a16:creationId xmlns:a16="http://schemas.microsoft.com/office/drawing/2014/main" id="{FCB6F07D-56BD-4A98-B9F8-D470D8180F18}"/>
              </a:ext>
            </a:extLst>
          </p:cNvPr>
          <p:cNvSpPr/>
          <p:nvPr/>
        </p:nvSpPr>
        <p:spPr>
          <a:xfrm>
            <a:off x="6421121" y="2489200"/>
            <a:ext cx="5055178" cy="36576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9" name="TextBox 28">
            <a:extLst>
              <a:ext uri="{FF2B5EF4-FFF2-40B4-BE49-F238E27FC236}">
                <a16:creationId xmlns:a16="http://schemas.microsoft.com/office/drawing/2014/main" id="{84D2FC5D-E788-47DD-9007-5D51533D8DBD}"/>
              </a:ext>
            </a:extLst>
          </p:cNvPr>
          <p:cNvSpPr txBox="1"/>
          <p:nvPr/>
        </p:nvSpPr>
        <p:spPr>
          <a:xfrm>
            <a:off x="6860251" y="2609840"/>
            <a:ext cx="4493549" cy="3416320"/>
          </a:xfrm>
          <a:prstGeom prst="rect">
            <a:avLst/>
          </a:prstGeom>
          <a:noFill/>
        </p:spPr>
        <p:txBody>
          <a:bodyPr wrap="square" rtlCol="0">
            <a:spAutoFit/>
          </a:bodyPr>
          <a:lstStyle/>
          <a:p>
            <a:r>
              <a:rPr lang="en-US" b="0" i="0" dirty="0">
                <a:solidFill>
                  <a:schemeClr val="bg1"/>
                </a:solidFill>
                <a:effectLst/>
                <a:latin typeface="Segoe UI Black" panose="020B0A02040204020203" pitchFamily="34" charset="0"/>
                <a:ea typeface="Segoe UI Black" panose="020B0A02040204020203" pitchFamily="34" charset="0"/>
              </a:rPr>
              <a:t>he evolution of Information and Communication Technologies (ICT) has been marked by rapid advancements in hardware, software, and connectivity, reshaping the way individuals and businesses interact with information. This transformation has profoundly impacted society and the economy, fostering globalization, enhancing communication, and driving unprecedented levels of productivity and efficiency.</a:t>
            </a:r>
            <a:endParaRPr lang="fr-CA"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43991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8218-065C-48ED-B638-6FD5CD012FE5}"/>
              </a:ext>
            </a:extLst>
          </p:cNvPr>
          <p:cNvSpPr>
            <a:spLocks noGrp="1"/>
          </p:cNvSpPr>
          <p:nvPr>
            <p:ph type="title"/>
          </p:nvPr>
        </p:nvSpPr>
        <p:spPr/>
        <p:txBody>
          <a:bodyPr/>
          <a:lstStyle/>
          <a:p>
            <a:endParaRPr lang="fr-CA"/>
          </a:p>
        </p:txBody>
      </p:sp>
      <p:sp>
        <p:nvSpPr>
          <p:cNvPr id="7" name="TextBox 6">
            <a:extLst>
              <a:ext uri="{FF2B5EF4-FFF2-40B4-BE49-F238E27FC236}">
                <a16:creationId xmlns:a16="http://schemas.microsoft.com/office/drawing/2014/main" id="{D0A71B20-E24E-4716-B262-EC038631DC0B}"/>
              </a:ext>
            </a:extLst>
          </p:cNvPr>
          <p:cNvSpPr txBox="1"/>
          <p:nvPr/>
        </p:nvSpPr>
        <p:spPr>
          <a:xfrm>
            <a:off x="274320" y="267454"/>
            <a:ext cx="6177280" cy="369332"/>
          </a:xfrm>
          <a:prstGeom prst="rect">
            <a:avLst/>
          </a:prstGeom>
          <a:noFill/>
        </p:spPr>
        <p:txBody>
          <a:bodyPr wrap="square">
            <a:spAutoFit/>
          </a:bodyPr>
          <a:lstStyle/>
          <a:p>
            <a:r>
              <a:rPr lang="fr-CA" sz="1800" b="1" i="0" dirty="0">
                <a:solidFill>
                  <a:schemeClr val="bg1"/>
                </a:solidFill>
                <a:effectLst/>
                <a:latin typeface="Segoe UI Black" panose="020B0A02040204020203" pitchFamily="34" charset="0"/>
                <a:ea typeface="Segoe UI Black" panose="020B0A02040204020203" pitchFamily="34" charset="0"/>
              </a:rPr>
              <a:t>2- Google Services :</a:t>
            </a:r>
            <a:endParaRPr lang="fr-CA" dirty="0"/>
          </a:p>
        </p:txBody>
      </p:sp>
      <p:sp>
        <p:nvSpPr>
          <p:cNvPr id="10" name="TextBox 9">
            <a:extLst>
              <a:ext uri="{FF2B5EF4-FFF2-40B4-BE49-F238E27FC236}">
                <a16:creationId xmlns:a16="http://schemas.microsoft.com/office/drawing/2014/main" id="{A3B2D9E6-452C-4180-898B-C8ABFB9CA260}"/>
              </a:ext>
            </a:extLst>
          </p:cNvPr>
          <p:cNvSpPr txBox="1"/>
          <p:nvPr/>
        </p:nvSpPr>
        <p:spPr>
          <a:xfrm>
            <a:off x="1107440" y="1112262"/>
            <a:ext cx="6177280" cy="2308324"/>
          </a:xfrm>
          <a:prstGeom prst="rect">
            <a:avLst/>
          </a:prstGeom>
          <a:noFill/>
        </p:spPr>
        <p:txBody>
          <a:bodyPr wrap="square">
            <a:spAutoFit/>
          </a:bodyPr>
          <a:lstStyle/>
          <a:p>
            <a:r>
              <a:rPr lang="en-US" b="0" i="0" dirty="0">
                <a:solidFill>
                  <a:schemeClr val="bg1"/>
                </a:solidFill>
                <a:effectLst/>
                <a:latin typeface="Segoe UI Black" panose="020B0A02040204020203" pitchFamily="34" charset="0"/>
                <a:ea typeface="Segoe UI Black" panose="020B0A02040204020203" pitchFamily="34" charset="0"/>
              </a:rPr>
              <a:t>Google offers a diverse range of key services, including its renowned Search engine, widely used for information retrieval. Additionally, services like Gmail for email communication, Google Docs for collaborative document editing, and Google Drive for cloud-based file storage collectively contribute to a comprehensive suite that facilitates seamless online collaboration and productivity</a:t>
            </a:r>
            <a:r>
              <a:rPr lang="en-US" b="0" i="0" dirty="0">
                <a:solidFill>
                  <a:srgbClr val="D1D5DB"/>
                </a:solidFill>
                <a:effectLst/>
                <a:latin typeface="Söhne"/>
              </a:rPr>
              <a:t>.</a:t>
            </a:r>
            <a:endParaRPr lang="fr-CA" dirty="0"/>
          </a:p>
        </p:txBody>
      </p:sp>
      <p:sp>
        <p:nvSpPr>
          <p:cNvPr id="11" name="Rectangle 10">
            <a:extLst>
              <a:ext uri="{FF2B5EF4-FFF2-40B4-BE49-F238E27FC236}">
                <a16:creationId xmlns:a16="http://schemas.microsoft.com/office/drawing/2014/main" id="{7B476342-ED43-443A-9113-BC9C148590A6}"/>
              </a:ext>
            </a:extLst>
          </p:cNvPr>
          <p:cNvSpPr/>
          <p:nvPr/>
        </p:nvSpPr>
        <p:spPr>
          <a:xfrm>
            <a:off x="2600960" y="2055813"/>
            <a:ext cx="7172960" cy="272954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5" name="Content Placeholder 14">
            <a:extLst>
              <a:ext uri="{FF2B5EF4-FFF2-40B4-BE49-F238E27FC236}">
                <a16:creationId xmlns:a16="http://schemas.microsoft.com/office/drawing/2014/main" id="{3672D3F2-3155-45A3-9131-C1540BE69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414"/>
            <a:ext cx="12192000" cy="6857999"/>
          </a:xfrm>
        </p:spPr>
      </p:pic>
      <p:sp>
        <p:nvSpPr>
          <p:cNvPr id="17" name="TextBox 16">
            <a:extLst>
              <a:ext uri="{FF2B5EF4-FFF2-40B4-BE49-F238E27FC236}">
                <a16:creationId xmlns:a16="http://schemas.microsoft.com/office/drawing/2014/main" id="{AFEE965C-8697-4091-AE42-B99F49934EC3}"/>
              </a:ext>
            </a:extLst>
          </p:cNvPr>
          <p:cNvSpPr txBox="1"/>
          <p:nvPr/>
        </p:nvSpPr>
        <p:spPr>
          <a:xfrm>
            <a:off x="355600" y="254486"/>
            <a:ext cx="6096000" cy="369332"/>
          </a:xfrm>
          <a:prstGeom prst="rect">
            <a:avLst/>
          </a:prstGeom>
          <a:noFill/>
        </p:spPr>
        <p:txBody>
          <a:bodyPr wrap="square">
            <a:spAutoFit/>
          </a:bodyPr>
          <a:lstStyle/>
          <a:p>
            <a:r>
              <a:rPr lang="fr-CA" sz="1800" b="1" i="0" dirty="0">
                <a:solidFill>
                  <a:schemeClr val="bg1"/>
                </a:solidFill>
                <a:effectLst/>
                <a:latin typeface="Segoe UI Black" panose="020B0A02040204020203" pitchFamily="34" charset="0"/>
                <a:ea typeface="Segoe UI Black" panose="020B0A02040204020203" pitchFamily="34" charset="0"/>
              </a:rPr>
              <a:t>2- Google Services :</a:t>
            </a:r>
          </a:p>
        </p:txBody>
      </p:sp>
      <p:sp>
        <p:nvSpPr>
          <p:cNvPr id="20" name="TextBox 19">
            <a:extLst>
              <a:ext uri="{FF2B5EF4-FFF2-40B4-BE49-F238E27FC236}">
                <a16:creationId xmlns:a16="http://schemas.microsoft.com/office/drawing/2014/main" id="{4EF6BF1A-A6C6-4962-B86D-28D4F1D5E6EA}"/>
              </a:ext>
            </a:extLst>
          </p:cNvPr>
          <p:cNvSpPr txBox="1"/>
          <p:nvPr/>
        </p:nvSpPr>
        <p:spPr>
          <a:xfrm>
            <a:off x="2763520" y="1054905"/>
            <a:ext cx="7091680" cy="1569660"/>
          </a:xfrm>
          <a:prstGeom prst="rect">
            <a:avLst/>
          </a:prstGeom>
          <a:noFill/>
        </p:spPr>
        <p:txBody>
          <a:bodyPr wrap="square" rtlCol="0">
            <a:spAutoFit/>
          </a:bodyPr>
          <a:lstStyle/>
          <a:p>
            <a:r>
              <a:rPr lang="en-US" sz="1600" b="0" i="0" dirty="0">
                <a:solidFill>
                  <a:schemeClr val="bg1"/>
                </a:solidFill>
                <a:effectLst/>
                <a:latin typeface="Segoe UI Black" panose="020B0A02040204020203" pitchFamily="34" charset="0"/>
                <a:ea typeface="Segoe UI Black" panose="020B0A02040204020203" pitchFamily="34" charset="0"/>
              </a:rPr>
              <a:t>Google offers a diverse range of key services, including its renowned Search engine, widely used for information retrieval. Additionally, services like Gmail for email communication, Google Docs for collaborative document editing, and Google Drive for cloud-based file storage collectively contribute to a comprehensive suite that facilitates seamless online collaboration and productivity</a:t>
            </a:r>
            <a:r>
              <a:rPr lang="en-US" sz="1600" b="0" i="0" dirty="0">
                <a:solidFill>
                  <a:schemeClr val="bg1"/>
                </a:solidFill>
                <a:effectLst/>
                <a:latin typeface="Söhne"/>
                <a:ea typeface="Segoe UI Black" panose="020B0A02040204020203" pitchFamily="34" charset="0"/>
              </a:rPr>
              <a:t>.</a:t>
            </a:r>
            <a:endParaRPr lang="fr-CA" sz="1600" dirty="0"/>
          </a:p>
        </p:txBody>
      </p:sp>
      <p:sp>
        <p:nvSpPr>
          <p:cNvPr id="21" name="Rectangle: Rounded Corners 20">
            <a:extLst>
              <a:ext uri="{FF2B5EF4-FFF2-40B4-BE49-F238E27FC236}">
                <a16:creationId xmlns:a16="http://schemas.microsoft.com/office/drawing/2014/main" id="{F47A0ED0-D5E7-479D-B92C-C9FF89231B5F}"/>
              </a:ext>
            </a:extLst>
          </p:cNvPr>
          <p:cNvSpPr/>
          <p:nvPr/>
        </p:nvSpPr>
        <p:spPr>
          <a:xfrm>
            <a:off x="2336800" y="1054905"/>
            <a:ext cx="7792720" cy="1600200"/>
          </a:xfrm>
          <a:prstGeom prst="round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Rectangle: Rounded Corners 21">
            <a:extLst>
              <a:ext uri="{FF2B5EF4-FFF2-40B4-BE49-F238E27FC236}">
                <a16:creationId xmlns:a16="http://schemas.microsoft.com/office/drawing/2014/main" id="{B8151B78-DEDF-4794-A346-B661EC2EC85A}"/>
              </a:ext>
            </a:extLst>
          </p:cNvPr>
          <p:cNvSpPr/>
          <p:nvPr/>
        </p:nvSpPr>
        <p:spPr>
          <a:xfrm>
            <a:off x="924557" y="3796048"/>
            <a:ext cx="4211320" cy="2392602"/>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24" name="TextBox 23">
            <a:extLst>
              <a:ext uri="{FF2B5EF4-FFF2-40B4-BE49-F238E27FC236}">
                <a16:creationId xmlns:a16="http://schemas.microsoft.com/office/drawing/2014/main" id="{FA094820-F285-43CA-B4BA-D43D57994E0E}"/>
              </a:ext>
            </a:extLst>
          </p:cNvPr>
          <p:cNvSpPr txBox="1"/>
          <p:nvPr/>
        </p:nvSpPr>
        <p:spPr>
          <a:xfrm>
            <a:off x="965197" y="3862453"/>
            <a:ext cx="4211320" cy="2308324"/>
          </a:xfrm>
          <a:prstGeom prst="rect">
            <a:avLst/>
          </a:prstGeom>
          <a:noFill/>
        </p:spPr>
        <p:txBody>
          <a:bodyPr wrap="square" rtlCol="0">
            <a:spAutoFit/>
          </a:bodyPr>
          <a:lstStyle/>
          <a:p>
            <a:r>
              <a:rPr lang="en-US" sz="1600" b="0" i="0" dirty="0">
                <a:solidFill>
                  <a:schemeClr val="bg1"/>
                </a:solidFill>
                <a:effectLst/>
                <a:latin typeface="Segoe UI Black" panose="020B0A02040204020203" pitchFamily="34" charset="0"/>
                <a:ea typeface="Segoe UI Black" panose="020B0A02040204020203" pitchFamily="34" charset="0"/>
              </a:rPr>
              <a:t>Using Google services offers the advantages of seamless integration, user-friendly interfaces, and convenient cloud-based access. However, concerns regarding data privacy, potential reliance on a single provider, and occasional service disruptions represent some of the drawbacks associated with the use of Google services.</a:t>
            </a:r>
            <a:endParaRPr lang="fr-CA" sz="1600" dirty="0">
              <a:solidFill>
                <a:schemeClr val="bg1"/>
              </a:solidFill>
              <a:latin typeface="Segoe UI Black" panose="020B0A02040204020203" pitchFamily="34" charset="0"/>
              <a:ea typeface="Segoe UI Black" panose="020B0A02040204020203" pitchFamily="34" charset="0"/>
            </a:endParaRPr>
          </a:p>
        </p:txBody>
      </p:sp>
      <p:sp>
        <p:nvSpPr>
          <p:cNvPr id="37" name="Rectangle: Rounded Corners 36">
            <a:extLst>
              <a:ext uri="{FF2B5EF4-FFF2-40B4-BE49-F238E27FC236}">
                <a16:creationId xmlns:a16="http://schemas.microsoft.com/office/drawing/2014/main" id="{97503424-4309-4FD4-BC30-341CFFBE6BC0}"/>
              </a:ext>
            </a:extLst>
          </p:cNvPr>
          <p:cNvSpPr/>
          <p:nvPr/>
        </p:nvSpPr>
        <p:spPr>
          <a:xfrm>
            <a:off x="6565897" y="3755171"/>
            <a:ext cx="4556762" cy="249988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0" name="TextBox 39">
            <a:extLst>
              <a:ext uri="{FF2B5EF4-FFF2-40B4-BE49-F238E27FC236}">
                <a16:creationId xmlns:a16="http://schemas.microsoft.com/office/drawing/2014/main" id="{BAA2AA19-FEEF-40B6-B424-E1270D35D105}"/>
              </a:ext>
            </a:extLst>
          </p:cNvPr>
          <p:cNvSpPr txBox="1"/>
          <p:nvPr/>
        </p:nvSpPr>
        <p:spPr>
          <a:xfrm>
            <a:off x="6710677" y="3785711"/>
            <a:ext cx="4556763" cy="3785652"/>
          </a:xfrm>
          <a:prstGeom prst="rect">
            <a:avLst/>
          </a:prstGeom>
          <a:noFill/>
        </p:spPr>
        <p:txBody>
          <a:bodyPr wrap="square" rtlCol="0">
            <a:spAutoFit/>
          </a:bodyPr>
          <a:lstStyle/>
          <a:p>
            <a:r>
              <a:rPr lang="en-US" sz="1500" dirty="0">
                <a:solidFill>
                  <a:schemeClr val="bg1"/>
                </a:solidFill>
                <a:latin typeface="Segoe UI Black" panose="020B0A02040204020203" pitchFamily="34" charset="0"/>
                <a:ea typeface="Segoe UI Black" panose="020B0A02040204020203" pitchFamily="34" charset="0"/>
              </a:rPr>
              <a:t>The use of digital technologies, including cloud-based services, raises significant implications for privacy and data security, with potential risks related to unauthorized access, data breaches, and the collection of personal information. It underscores the importance of robust security measures, encryption protocols, and user awareness to mitigate these risks and safeguard individuals' privacy in the digital landscape.</a:t>
            </a:r>
          </a:p>
          <a:p>
            <a:endParaRPr lang="en-US" sz="1500" dirty="0">
              <a:solidFill>
                <a:schemeClr val="bg1"/>
              </a:solidFill>
              <a:latin typeface="Segoe UI Black" panose="020B0A02040204020203" pitchFamily="34" charset="0"/>
              <a:ea typeface="Segoe UI Black" panose="020B0A02040204020203" pitchFamily="34" charset="0"/>
            </a:endParaRPr>
          </a:p>
          <a:p>
            <a:endParaRPr lang="en-US" sz="1500" dirty="0">
              <a:solidFill>
                <a:schemeClr val="bg1"/>
              </a:solidFill>
              <a:latin typeface="Segoe UI Black" panose="020B0A02040204020203" pitchFamily="34" charset="0"/>
              <a:ea typeface="Segoe UI Black" panose="020B0A02040204020203" pitchFamily="34" charset="0"/>
            </a:endParaRPr>
          </a:p>
          <a:p>
            <a:endParaRPr lang="en-US" sz="1500" dirty="0">
              <a:solidFill>
                <a:schemeClr val="bg1"/>
              </a:solidFill>
              <a:latin typeface="Segoe UI Black" panose="020B0A02040204020203" pitchFamily="34" charset="0"/>
              <a:ea typeface="Segoe UI Black" panose="020B0A02040204020203" pitchFamily="34" charset="0"/>
            </a:endParaRPr>
          </a:p>
          <a:p>
            <a:endParaRPr lang="en-US" sz="1500" dirty="0">
              <a:solidFill>
                <a:schemeClr val="bg1"/>
              </a:solidFill>
              <a:latin typeface="Segoe UI Black" panose="020B0A02040204020203" pitchFamily="34" charset="0"/>
              <a:ea typeface="Segoe UI Black" panose="020B0A02040204020203" pitchFamily="34" charset="0"/>
            </a:endParaRPr>
          </a:p>
          <a:p>
            <a:endParaRPr lang="en-US" sz="1500" dirty="0">
              <a:solidFill>
                <a:schemeClr val="bg1"/>
              </a:solidFill>
              <a:latin typeface="Segoe UI Black" panose="020B0A02040204020203" pitchFamily="34" charset="0"/>
              <a:ea typeface="Segoe UI Black" panose="020B0A02040204020203" pitchFamily="34" charset="0"/>
            </a:endParaRPr>
          </a:p>
          <a:p>
            <a:endParaRPr lang="en-US" sz="1500"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59877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490B-3BE4-49DF-A6CB-A97AF5EE9FA1}"/>
              </a:ext>
            </a:extLst>
          </p:cNvPr>
          <p:cNvSpPr>
            <a:spLocks noGrp="1"/>
          </p:cNvSpPr>
          <p:nvPr>
            <p:ph type="title"/>
          </p:nvPr>
        </p:nvSpPr>
        <p:spPr/>
        <p:txBody>
          <a:bodyPr/>
          <a:lstStyle/>
          <a:p>
            <a:endParaRPr lang="fr-CA"/>
          </a:p>
        </p:txBody>
      </p:sp>
      <p:sp>
        <p:nvSpPr>
          <p:cNvPr id="6" name="TextBox 5">
            <a:extLst>
              <a:ext uri="{FF2B5EF4-FFF2-40B4-BE49-F238E27FC236}">
                <a16:creationId xmlns:a16="http://schemas.microsoft.com/office/drawing/2014/main" id="{C9ACA2FC-3134-4F01-AC63-70073E2B5331}"/>
              </a:ext>
            </a:extLst>
          </p:cNvPr>
          <p:cNvSpPr txBox="1"/>
          <p:nvPr/>
        </p:nvSpPr>
        <p:spPr>
          <a:xfrm>
            <a:off x="254000" y="180459"/>
            <a:ext cx="6177280" cy="369332"/>
          </a:xfrm>
          <a:prstGeom prst="rect">
            <a:avLst/>
          </a:prstGeom>
          <a:noFill/>
        </p:spPr>
        <p:txBody>
          <a:bodyPr wrap="square">
            <a:spAutoFit/>
          </a:bodyPr>
          <a:lstStyle/>
          <a:p>
            <a:r>
              <a:rPr lang="en-US" sz="1800" b="1" dirty="0">
                <a:solidFill>
                  <a:schemeClr val="bg1"/>
                </a:solidFill>
                <a:latin typeface="Segoe UI Black" panose="020B0A02040204020203" pitchFamily="34" charset="0"/>
                <a:ea typeface="Segoe UI Black" panose="020B0A02040204020203" pitchFamily="34" charset="0"/>
              </a:rPr>
              <a:t>3- </a:t>
            </a:r>
            <a:r>
              <a:rPr lang="fr-CA" sz="1800" b="1" i="0" dirty="0">
                <a:solidFill>
                  <a:schemeClr val="bg1"/>
                </a:solidFill>
                <a:effectLst/>
                <a:latin typeface="Segoe UI Black" panose="020B0A02040204020203" pitchFamily="34" charset="0"/>
                <a:ea typeface="Segoe UI Black" panose="020B0A02040204020203" pitchFamily="34" charset="0"/>
              </a:rPr>
              <a:t>Microsoft Tools :</a:t>
            </a:r>
          </a:p>
        </p:txBody>
      </p:sp>
      <p:sp>
        <p:nvSpPr>
          <p:cNvPr id="4" name="Rectangle: Rounded Corners 3">
            <a:extLst>
              <a:ext uri="{FF2B5EF4-FFF2-40B4-BE49-F238E27FC236}">
                <a16:creationId xmlns:a16="http://schemas.microsoft.com/office/drawing/2014/main" id="{BCC92A19-E5EC-414A-801C-5AA672535D25}"/>
              </a:ext>
            </a:extLst>
          </p:cNvPr>
          <p:cNvSpPr/>
          <p:nvPr/>
        </p:nvSpPr>
        <p:spPr>
          <a:xfrm>
            <a:off x="7254240" y="792480"/>
            <a:ext cx="4602480" cy="29972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0" name="Content Placeholder 9">
            <a:extLst>
              <a:ext uri="{FF2B5EF4-FFF2-40B4-BE49-F238E27FC236}">
                <a16:creationId xmlns:a16="http://schemas.microsoft.com/office/drawing/2014/main" id="{936C7728-2416-4612-A6F7-6E1A30AA6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 y="0"/>
            <a:ext cx="12192000" cy="6864824"/>
          </a:xfrm>
        </p:spPr>
      </p:pic>
      <p:sp>
        <p:nvSpPr>
          <p:cNvPr id="11" name="Rectangle: Rounded Corners 10">
            <a:extLst>
              <a:ext uri="{FF2B5EF4-FFF2-40B4-BE49-F238E27FC236}">
                <a16:creationId xmlns:a16="http://schemas.microsoft.com/office/drawing/2014/main" id="{690B76A2-239D-405A-9B74-9666C3786B1E}"/>
              </a:ext>
            </a:extLst>
          </p:cNvPr>
          <p:cNvSpPr/>
          <p:nvPr/>
        </p:nvSpPr>
        <p:spPr>
          <a:xfrm>
            <a:off x="5176520" y="904240"/>
            <a:ext cx="6177280" cy="218440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2" name="TextBox 11">
            <a:extLst>
              <a:ext uri="{FF2B5EF4-FFF2-40B4-BE49-F238E27FC236}">
                <a16:creationId xmlns:a16="http://schemas.microsoft.com/office/drawing/2014/main" id="{8E86FBE9-9C75-4B15-9C2D-A97EE7A277D5}"/>
              </a:ext>
            </a:extLst>
          </p:cNvPr>
          <p:cNvSpPr txBox="1"/>
          <p:nvPr/>
        </p:nvSpPr>
        <p:spPr>
          <a:xfrm>
            <a:off x="5265420" y="904240"/>
            <a:ext cx="6215380" cy="3293209"/>
          </a:xfrm>
          <a:prstGeom prst="rect">
            <a:avLst/>
          </a:prstGeom>
          <a:noFill/>
        </p:spPr>
        <p:txBody>
          <a:bodyPr wrap="square" rtlCol="0">
            <a:spAutoFit/>
          </a:bodyPr>
          <a:lstStyle/>
          <a:p>
            <a:endParaRPr lang="en-US" sz="1600" dirty="0">
              <a:solidFill>
                <a:schemeClr val="bg1"/>
              </a:solidFill>
              <a:latin typeface="Segoe UI Black" panose="020B0A02040204020203" pitchFamily="34" charset="0"/>
              <a:ea typeface="Segoe UI Black" panose="020B0A02040204020203" pitchFamily="34" charset="0"/>
            </a:endParaRPr>
          </a:p>
          <a:p>
            <a:r>
              <a:rPr lang="en-US" sz="1600" dirty="0">
                <a:solidFill>
                  <a:schemeClr val="bg1"/>
                </a:solidFill>
                <a:latin typeface="Segoe UI Black" panose="020B0A02040204020203" pitchFamily="34" charset="0"/>
                <a:ea typeface="Segoe UI Black" panose="020B0A02040204020203" pitchFamily="34" charset="0"/>
              </a:rPr>
              <a:t>Microsoft tools, including Office 365, provide a comprehensive suite for productivity, offering applications like Word, Excel, and Teams, fostering collaborative work environments. Azure, Microsoft's cloud computing platform, extends capabilities for scalable and flexible solutions, facilitating businesses in deploying, managing, and scaling applications on the cloud.</a:t>
            </a: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p:txBody>
      </p:sp>
      <p:sp>
        <p:nvSpPr>
          <p:cNvPr id="13" name="Rectangle: Rounded Corners 12">
            <a:extLst>
              <a:ext uri="{FF2B5EF4-FFF2-40B4-BE49-F238E27FC236}">
                <a16:creationId xmlns:a16="http://schemas.microsoft.com/office/drawing/2014/main" id="{A03E46C2-BE61-4EFD-BF79-551D824D5611}"/>
              </a:ext>
            </a:extLst>
          </p:cNvPr>
          <p:cNvSpPr/>
          <p:nvPr/>
        </p:nvSpPr>
        <p:spPr>
          <a:xfrm>
            <a:off x="528320" y="4561840"/>
            <a:ext cx="9794240" cy="1931035"/>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TextBox 16">
            <a:extLst>
              <a:ext uri="{FF2B5EF4-FFF2-40B4-BE49-F238E27FC236}">
                <a16:creationId xmlns:a16="http://schemas.microsoft.com/office/drawing/2014/main" id="{39BE1DDC-0BF6-4572-ADB6-493058763C8C}"/>
              </a:ext>
            </a:extLst>
          </p:cNvPr>
          <p:cNvSpPr txBox="1"/>
          <p:nvPr/>
        </p:nvSpPr>
        <p:spPr>
          <a:xfrm>
            <a:off x="619760" y="4785360"/>
            <a:ext cx="9702800" cy="3046988"/>
          </a:xfrm>
          <a:prstGeom prst="rect">
            <a:avLst/>
          </a:prstGeom>
          <a:noFill/>
        </p:spPr>
        <p:txBody>
          <a:bodyPr wrap="square" rtlCol="0">
            <a:spAutoFit/>
          </a:bodyPr>
          <a:lstStyle/>
          <a:p>
            <a:r>
              <a:rPr lang="en-US" sz="1600">
                <a:solidFill>
                  <a:schemeClr val="bg1"/>
                </a:solidFill>
                <a:latin typeface="Segoe UI Black" panose="020B0A02040204020203" pitchFamily="34" charset="0"/>
                <a:ea typeface="Segoe UI Black" panose="020B0A02040204020203" pitchFamily="34" charset="0"/>
              </a:rPr>
              <a:t>In a professional context, Microsoft tools like Office 365 enable seamless document collaboration, real-time communication through Teams, and efficient project management using applications like Planner, enhancing productivity and team collaboration. Azure, Microsoft's cloud platform, empowers businesses with scalable infrastructure, data storage, and advanced analytics, providing a foundation for innovation and digital transformation in various professional sectors.</a:t>
            </a:r>
          </a:p>
          <a:p>
            <a:endParaRPr lang="en-US" sz="1600">
              <a:solidFill>
                <a:schemeClr val="bg1"/>
              </a:solidFill>
              <a:latin typeface="Segoe UI Black" panose="020B0A02040204020203" pitchFamily="34" charset="0"/>
              <a:ea typeface="Segoe UI Black" panose="020B0A02040204020203" pitchFamily="34" charset="0"/>
            </a:endParaRPr>
          </a:p>
          <a:p>
            <a:endParaRPr lang="en-US" sz="1600">
              <a:solidFill>
                <a:schemeClr val="bg1"/>
              </a:solidFill>
              <a:latin typeface="Segoe UI Black" panose="020B0A02040204020203" pitchFamily="34" charset="0"/>
              <a:ea typeface="Segoe UI Black" panose="020B0A02040204020203" pitchFamily="34" charset="0"/>
            </a:endParaRPr>
          </a:p>
          <a:p>
            <a:endParaRPr lang="en-US" sz="1600">
              <a:solidFill>
                <a:schemeClr val="bg1"/>
              </a:solidFill>
              <a:latin typeface="Segoe UI Black" panose="020B0A02040204020203" pitchFamily="34" charset="0"/>
              <a:ea typeface="Segoe UI Black" panose="020B0A02040204020203" pitchFamily="34" charset="0"/>
            </a:endParaRPr>
          </a:p>
          <a:p>
            <a:endParaRPr lang="en-US" sz="1600">
              <a:solidFill>
                <a:schemeClr val="bg1"/>
              </a:solidFill>
              <a:latin typeface="Segoe UI Black" panose="020B0A02040204020203" pitchFamily="34" charset="0"/>
              <a:ea typeface="Segoe UI Black" panose="020B0A02040204020203" pitchFamily="34" charset="0"/>
            </a:endParaRPr>
          </a:p>
          <a:p>
            <a:endParaRPr lang="en-US" sz="160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p:txBody>
      </p:sp>
      <p:sp>
        <p:nvSpPr>
          <p:cNvPr id="19" name="TextBox 18">
            <a:extLst>
              <a:ext uri="{FF2B5EF4-FFF2-40B4-BE49-F238E27FC236}">
                <a16:creationId xmlns:a16="http://schemas.microsoft.com/office/drawing/2014/main" id="{C3BD6897-FE08-4823-9D80-956699E0ECAD}"/>
              </a:ext>
            </a:extLst>
          </p:cNvPr>
          <p:cNvSpPr txBox="1"/>
          <p:nvPr/>
        </p:nvSpPr>
        <p:spPr>
          <a:xfrm>
            <a:off x="254000" y="238482"/>
            <a:ext cx="6177280" cy="369332"/>
          </a:xfrm>
          <a:prstGeom prst="rect">
            <a:avLst/>
          </a:prstGeom>
          <a:noFill/>
        </p:spPr>
        <p:txBody>
          <a:bodyPr wrap="square">
            <a:spAutoFit/>
          </a:bodyPr>
          <a:lstStyle/>
          <a:p>
            <a:r>
              <a:rPr lang="en-US" sz="1800" b="1" dirty="0">
                <a:solidFill>
                  <a:schemeClr val="bg1"/>
                </a:solidFill>
                <a:latin typeface="Segoe UI Black" panose="020B0A02040204020203" pitchFamily="34" charset="0"/>
                <a:ea typeface="Segoe UI Black" panose="020B0A02040204020203" pitchFamily="34" charset="0"/>
              </a:rPr>
              <a:t>3- </a:t>
            </a:r>
            <a:r>
              <a:rPr lang="fr-CA" sz="1800" b="1" i="0" dirty="0">
                <a:solidFill>
                  <a:schemeClr val="bg1"/>
                </a:solidFill>
                <a:effectLst/>
                <a:latin typeface="Segoe UI Black" panose="020B0A02040204020203" pitchFamily="34" charset="0"/>
                <a:ea typeface="Segoe UI Black" panose="020B0A02040204020203" pitchFamily="34" charset="0"/>
              </a:rPr>
              <a:t>Microsoft Tools :</a:t>
            </a:r>
          </a:p>
        </p:txBody>
      </p:sp>
    </p:spTree>
    <p:extLst>
      <p:ext uri="{BB962C8B-B14F-4D97-AF65-F5344CB8AC3E}">
        <p14:creationId xmlns:p14="http://schemas.microsoft.com/office/powerpoint/2010/main" val="3766000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B02A-9960-4D73-928D-7EA349150548}"/>
              </a:ext>
            </a:extLst>
          </p:cNvPr>
          <p:cNvSpPr>
            <a:spLocks noGrp="1"/>
          </p:cNvSpPr>
          <p:nvPr>
            <p:ph type="title"/>
          </p:nvPr>
        </p:nvSpPr>
        <p:spPr/>
        <p:txBody>
          <a:bodyPr/>
          <a:lstStyle/>
          <a:p>
            <a:endParaRPr lang="fr-CA"/>
          </a:p>
        </p:txBody>
      </p:sp>
      <p:pic>
        <p:nvPicPr>
          <p:cNvPr id="5" name="Content Placeholder 4">
            <a:extLst>
              <a:ext uri="{FF2B5EF4-FFF2-40B4-BE49-F238E27FC236}">
                <a16:creationId xmlns:a16="http://schemas.microsoft.com/office/drawing/2014/main" id="{586422DB-7CC6-4D9F-BC93-3F022F86C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6018EC50-41D2-435B-9CA9-5C6F06AEC0E9}"/>
              </a:ext>
            </a:extLst>
          </p:cNvPr>
          <p:cNvSpPr txBox="1"/>
          <p:nvPr/>
        </p:nvSpPr>
        <p:spPr>
          <a:xfrm>
            <a:off x="250794" y="180459"/>
            <a:ext cx="6094520" cy="369332"/>
          </a:xfrm>
          <a:prstGeom prst="rect">
            <a:avLst/>
          </a:prstGeom>
          <a:noFill/>
        </p:spPr>
        <p:txBody>
          <a:bodyPr wrap="square">
            <a:spAutoFit/>
          </a:bodyPr>
          <a:lstStyle/>
          <a:p>
            <a:r>
              <a:rPr lang="fr-CA" sz="1800" b="1" i="0" dirty="0">
                <a:solidFill>
                  <a:schemeClr val="bg1"/>
                </a:solidFill>
                <a:effectLst/>
                <a:latin typeface="Segoe UI Black" panose="020B0A02040204020203" pitchFamily="34" charset="0"/>
                <a:ea typeface="Segoe UI Black" panose="020B0A02040204020203" pitchFamily="34" charset="0"/>
              </a:rPr>
              <a:t>4- Git and GitHub :</a:t>
            </a:r>
          </a:p>
        </p:txBody>
      </p:sp>
      <p:sp>
        <p:nvSpPr>
          <p:cNvPr id="4" name="Rectangle: Rounded Corners 3">
            <a:extLst>
              <a:ext uri="{FF2B5EF4-FFF2-40B4-BE49-F238E27FC236}">
                <a16:creationId xmlns:a16="http://schemas.microsoft.com/office/drawing/2014/main" id="{ED9E8928-E6C8-4851-A54F-DF2FE1BA0581}"/>
              </a:ext>
            </a:extLst>
          </p:cNvPr>
          <p:cNvSpPr/>
          <p:nvPr/>
        </p:nvSpPr>
        <p:spPr>
          <a:xfrm>
            <a:off x="711693" y="1699566"/>
            <a:ext cx="10768614" cy="3391270"/>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8" name="Straight Connector 7">
            <a:extLst>
              <a:ext uri="{FF2B5EF4-FFF2-40B4-BE49-F238E27FC236}">
                <a16:creationId xmlns:a16="http://schemas.microsoft.com/office/drawing/2014/main" id="{13CB8C74-2634-4910-9EAC-3C426AB3C9F7}"/>
              </a:ext>
            </a:extLst>
          </p:cNvPr>
          <p:cNvCxnSpPr>
            <a:stCxn id="4" idx="0"/>
            <a:endCxn id="4" idx="2"/>
          </p:cNvCxnSpPr>
          <p:nvPr/>
        </p:nvCxnSpPr>
        <p:spPr>
          <a:xfrm>
            <a:off x="6096000" y="1699566"/>
            <a:ext cx="0" cy="339127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3F927A-B8CC-48D3-81F8-63A6D7819BB1}"/>
              </a:ext>
            </a:extLst>
          </p:cNvPr>
          <p:cNvSpPr txBox="1"/>
          <p:nvPr/>
        </p:nvSpPr>
        <p:spPr>
          <a:xfrm>
            <a:off x="838200" y="1643511"/>
            <a:ext cx="5163103" cy="4524315"/>
          </a:xfrm>
          <a:prstGeom prst="rect">
            <a:avLst/>
          </a:prstGeom>
          <a:noFill/>
        </p:spPr>
        <p:txBody>
          <a:bodyPr wrap="square" rtlCol="0">
            <a:spAutoFit/>
          </a:bodyPr>
          <a:lstStyle/>
          <a:p>
            <a:endParaRPr lang="en-US" dirty="0">
              <a:solidFill>
                <a:schemeClr val="bg1"/>
              </a:solidFill>
            </a:endParaRPr>
          </a:p>
          <a:p>
            <a:r>
              <a:rPr lang="en-US" dirty="0">
                <a:solidFill>
                  <a:schemeClr val="bg1"/>
                </a:solidFill>
                <a:latin typeface="Segoe UI Black" panose="020B0A02040204020203" pitchFamily="34" charset="0"/>
                <a:ea typeface="Segoe UI Black" panose="020B0A02040204020203" pitchFamily="34" charset="0"/>
              </a:rPr>
              <a:t>Git is a distributed version control system that allows developers to track changes in their codebase, collaborate with others, and maintain a history of modifications, fostering a structured and collaborative approach to software development. By enabling branching, merging, and efficient tracking of code changes, Git enhances collaboration, version management, and the overall integrity of software projects.</a:t>
            </a:r>
          </a:p>
          <a:p>
            <a:endParaRPr lang="en-US" dirty="0">
              <a:solidFill>
                <a:schemeClr val="bg1"/>
              </a:solidFill>
              <a:latin typeface="Segoe UI Black" panose="020B0A02040204020203" pitchFamily="34" charset="0"/>
              <a:ea typeface="Segoe UI Black" panose="020B0A02040204020203" pitchFamily="34" charset="0"/>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13" name="TextBox 12">
            <a:extLst>
              <a:ext uri="{FF2B5EF4-FFF2-40B4-BE49-F238E27FC236}">
                <a16:creationId xmlns:a16="http://schemas.microsoft.com/office/drawing/2014/main" id="{66FAFCC8-3DAA-44C0-A072-1841FD6515AF}"/>
              </a:ext>
            </a:extLst>
          </p:cNvPr>
          <p:cNvSpPr txBox="1"/>
          <p:nvPr/>
        </p:nvSpPr>
        <p:spPr>
          <a:xfrm>
            <a:off x="6250616" y="1703278"/>
            <a:ext cx="4884932" cy="2862322"/>
          </a:xfrm>
          <a:prstGeom prst="rect">
            <a:avLst/>
          </a:prstGeom>
          <a:noFill/>
        </p:spPr>
        <p:txBody>
          <a:bodyPr wrap="square" rtlCol="0">
            <a:spAutoFit/>
          </a:bodyPr>
          <a:lstStyle/>
          <a:p>
            <a:br>
              <a:rPr lang="en-US" dirty="0">
                <a:solidFill>
                  <a:schemeClr val="bg1"/>
                </a:solidFill>
              </a:rPr>
            </a:br>
            <a:r>
              <a:rPr lang="en-US" sz="1600" b="0" i="0" dirty="0">
                <a:solidFill>
                  <a:schemeClr val="bg1"/>
                </a:solidFill>
                <a:effectLst/>
                <a:latin typeface="Segoe UI Black" panose="020B0A02040204020203" pitchFamily="34" charset="0"/>
                <a:ea typeface="Segoe UI Black" panose="020B0A02040204020203" pitchFamily="34" charset="0"/>
              </a:rPr>
              <a:t>In a professional context, Microsoft tools like Office 365 facilitate seamless collaboration and communication, enabling professionals to create, edit, and share documents in real-time using applications like Word, Excel, and Teams. Additionally, Microsoft Azure offers scalable cloud solutions, providing businesses with advanced infrastructure, data storage, and analytics capabilities, fostering innovation and agility in a corporate environment</a:t>
            </a:r>
            <a:r>
              <a:rPr lang="en-US" b="0" i="0" dirty="0">
                <a:solidFill>
                  <a:schemeClr val="bg1"/>
                </a:solidFill>
                <a:effectLst/>
                <a:latin typeface="Söhne"/>
              </a:rPr>
              <a:t>.</a:t>
            </a:r>
            <a:endParaRPr lang="fr-CA" dirty="0">
              <a:solidFill>
                <a:schemeClr val="bg1"/>
              </a:solidFill>
            </a:endParaRPr>
          </a:p>
        </p:txBody>
      </p:sp>
    </p:spTree>
    <p:extLst>
      <p:ext uri="{BB962C8B-B14F-4D97-AF65-F5344CB8AC3E}">
        <p14:creationId xmlns:p14="http://schemas.microsoft.com/office/powerpoint/2010/main" val="143733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5347-1957-4F6D-A60D-95FFA1FA5ABA}"/>
              </a:ext>
            </a:extLst>
          </p:cNvPr>
          <p:cNvSpPr>
            <a:spLocks noGrp="1"/>
          </p:cNvSpPr>
          <p:nvPr>
            <p:ph type="title"/>
          </p:nvPr>
        </p:nvSpPr>
        <p:spPr>
          <a:xfrm>
            <a:off x="838200" y="365126"/>
            <a:ext cx="10515600" cy="315912"/>
          </a:xfrm>
        </p:spPr>
        <p:txBody>
          <a:bodyPr>
            <a:normAutofit fontScale="90000"/>
          </a:bodyPr>
          <a:lstStyle/>
          <a:p>
            <a:endParaRPr lang="fr-CA" dirty="0"/>
          </a:p>
        </p:txBody>
      </p:sp>
      <p:pic>
        <p:nvPicPr>
          <p:cNvPr id="5" name="Content Placeholder 4">
            <a:extLst>
              <a:ext uri="{FF2B5EF4-FFF2-40B4-BE49-F238E27FC236}">
                <a16:creationId xmlns:a16="http://schemas.microsoft.com/office/drawing/2014/main" id="{E9CF507B-8E1E-4D9F-9944-F0DF9F1657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a:extLst>
              <a:ext uri="{FF2B5EF4-FFF2-40B4-BE49-F238E27FC236}">
                <a16:creationId xmlns:a16="http://schemas.microsoft.com/office/drawing/2014/main" id="{F48CEDDF-C4C0-421E-8170-5D2616310762}"/>
              </a:ext>
            </a:extLst>
          </p:cNvPr>
          <p:cNvSpPr txBox="1"/>
          <p:nvPr/>
        </p:nvSpPr>
        <p:spPr>
          <a:xfrm>
            <a:off x="428348" y="311706"/>
            <a:ext cx="6094520" cy="369332"/>
          </a:xfrm>
          <a:prstGeom prst="rect">
            <a:avLst/>
          </a:prstGeom>
          <a:noFill/>
        </p:spPr>
        <p:txBody>
          <a:bodyPr wrap="square">
            <a:spAutoFit/>
          </a:bodyPr>
          <a:lstStyle/>
          <a:p>
            <a:r>
              <a:rPr lang="en-US" sz="1800" b="1" i="0" dirty="0">
                <a:solidFill>
                  <a:schemeClr val="bg1"/>
                </a:solidFill>
                <a:effectLst/>
                <a:latin typeface="Segoe UI Black" panose="020B0A02040204020203" pitchFamily="34" charset="0"/>
                <a:ea typeface="Segoe UI Black" panose="020B0A02040204020203" pitchFamily="34" charset="0"/>
              </a:rPr>
              <a:t>5- impact of ICT on Society :</a:t>
            </a:r>
          </a:p>
        </p:txBody>
      </p:sp>
      <p:sp>
        <p:nvSpPr>
          <p:cNvPr id="4" name="Rectangle: Rounded Corners 3">
            <a:extLst>
              <a:ext uri="{FF2B5EF4-FFF2-40B4-BE49-F238E27FC236}">
                <a16:creationId xmlns:a16="http://schemas.microsoft.com/office/drawing/2014/main" id="{663A5427-AB66-4B80-A7CB-09C529F41065}"/>
              </a:ext>
            </a:extLst>
          </p:cNvPr>
          <p:cNvSpPr/>
          <p:nvPr/>
        </p:nvSpPr>
        <p:spPr>
          <a:xfrm>
            <a:off x="3840479" y="807868"/>
            <a:ext cx="7052423" cy="215727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Rectangle: Rounded Corners 6">
            <a:extLst>
              <a:ext uri="{FF2B5EF4-FFF2-40B4-BE49-F238E27FC236}">
                <a16:creationId xmlns:a16="http://schemas.microsoft.com/office/drawing/2014/main" id="{C6A276EB-B9E8-409C-BBE3-965F38283128}"/>
              </a:ext>
            </a:extLst>
          </p:cNvPr>
          <p:cNvSpPr/>
          <p:nvPr/>
        </p:nvSpPr>
        <p:spPr>
          <a:xfrm>
            <a:off x="355600" y="3863266"/>
            <a:ext cx="5435600" cy="2771214"/>
          </a:xfrm>
          <a:prstGeom prst="round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bg1"/>
              </a:solidFill>
            </a:endParaRPr>
          </a:p>
        </p:txBody>
      </p:sp>
      <p:sp>
        <p:nvSpPr>
          <p:cNvPr id="12" name="TextBox 11">
            <a:extLst>
              <a:ext uri="{FF2B5EF4-FFF2-40B4-BE49-F238E27FC236}">
                <a16:creationId xmlns:a16="http://schemas.microsoft.com/office/drawing/2014/main" id="{CCC3CC8C-65F9-4709-87D6-4E3294C849E7}"/>
              </a:ext>
            </a:extLst>
          </p:cNvPr>
          <p:cNvSpPr txBox="1"/>
          <p:nvPr/>
        </p:nvSpPr>
        <p:spPr>
          <a:xfrm>
            <a:off x="530860" y="3898671"/>
            <a:ext cx="5085080" cy="4031873"/>
          </a:xfrm>
          <a:prstGeom prst="rect">
            <a:avLst/>
          </a:prstGeom>
          <a:noFill/>
        </p:spPr>
        <p:txBody>
          <a:bodyPr wrap="square" rtlCol="0">
            <a:spAutoFit/>
          </a:bodyPr>
          <a:lstStyle/>
          <a:p>
            <a:r>
              <a:rPr lang="en-US" sz="1600" dirty="0">
                <a:solidFill>
                  <a:schemeClr val="bg1"/>
                </a:solidFill>
                <a:latin typeface="Segoe UI Black" panose="020B0A02040204020203" pitchFamily="34" charset="0"/>
                <a:ea typeface="Segoe UI Black" panose="020B0A02040204020203" pitchFamily="34" charset="0"/>
              </a:rPr>
              <a:t>Digital transformations in businesses and organizations involve the comprehensive integration of digital technologies to enhance operational efficiency, optimize processes, and improve customer experiences. This strategic shift often encompasses the adoption of cloud computing, data analytics, and emerging technologies to stay competitive, foster innovation, and adapt to the evolving demands of the digital era.</a:t>
            </a: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a:p>
            <a:endParaRPr lang="en-US" sz="1600" dirty="0">
              <a:solidFill>
                <a:schemeClr val="bg1"/>
              </a:solidFill>
              <a:latin typeface="Segoe UI Black" panose="020B0A02040204020203" pitchFamily="34" charset="0"/>
              <a:ea typeface="Segoe UI Black" panose="020B0A02040204020203" pitchFamily="34" charset="0"/>
            </a:endParaRPr>
          </a:p>
        </p:txBody>
      </p:sp>
      <p:sp>
        <p:nvSpPr>
          <p:cNvPr id="13" name="TextBox 12">
            <a:extLst>
              <a:ext uri="{FF2B5EF4-FFF2-40B4-BE49-F238E27FC236}">
                <a16:creationId xmlns:a16="http://schemas.microsoft.com/office/drawing/2014/main" id="{F3307E36-C56A-494B-A8DD-DFEF3A285F52}"/>
              </a:ext>
            </a:extLst>
          </p:cNvPr>
          <p:cNvSpPr txBox="1"/>
          <p:nvPr/>
        </p:nvSpPr>
        <p:spPr>
          <a:xfrm>
            <a:off x="4032828" y="823108"/>
            <a:ext cx="6299891" cy="2062103"/>
          </a:xfrm>
          <a:prstGeom prst="rect">
            <a:avLst/>
          </a:prstGeom>
          <a:noFill/>
        </p:spPr>
        <p:txBody>
          <a:bodyPr wrap="square" rtlCol="0">
            <a:spAutoFit/>
          </a:bodyPr>
          <a:lstStyle/>
          <a:p>
            <a:r>
              <a:rPr lang="en-US" sz="1600" b="0" i="0" dirty="0">
                <a:solidFill>
                  <a:schemeClr val="bg1"/>
                </a:solidFill>
                <a:effectLst/>
                <a:latin typeface="Segoe UI Black" panose="020B0A02040204020203" pitchFamily="34" charset="0"/>
                <a:ea typeface="Segoe UI Black" panose="020B0A02040204020203" pitchFamily="34" charset="0"/>
              </a:rPr>
              <a:t>New models of work and communication have emerged with the widespread adoption of digital technologies, allowing for remote work, flexible schedules, and collaborative platforms that transcend geographical boundaries. Virtual meetings, instant messaging, and collaborative tools have become integral, fostering a more dynamic and agile approach to work and communication in contemporary professional environments.</a:t>
            </a:r>
            <a:endParaRPr lang="fr-CA" sz="1600" dirty="0">
              <a:solidFill>
                <a:schemeClr val="bg1"/>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99717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B20B-5571-4764-9B8E-03543F87148B}"/>
              </a:ext>
            </a:extLst>
          </p:cNvPr>
          <p:cNvSpPr>
            <a:spLocks noGrp="1"/>
          </p:cNvSpPr>
          <p:nvPr>
            <p:ph type="title"/>
          </p:nvPr>
        </p:nvSpPr>
        <p:spPr/>
        <p:txBody>
          <a:bodyPr/>
          <a:lstStyle/>
          <a:p>
            <a:endParaRPr lang="fr-CA"/>
          </a:p>
        </p:txBody>
      </p:sp>
      <p:pic>
        <p:nvPicPr>
          <p:cNvPr id="5" name="Content Placeholder 4">
            <a:extLst>
              <a:ext uri="{FF2B5EF4-FFF2-40B4-BE49-F238E27FC236}">
                <a16:creationId xmlns:a16="http://schemas.microsoft.com/office/drawing/2014/main" id="{0168056D-A18C-49DB-9885-817553FFBD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3" name="TextBox 2">
            <a:extLst>
              <a:ext uri="{FF2B5EF4-FFF2-40B4-BE49-F238E27FC236}">
                <a16:creationId xmlns:a16="http://schemas.microsoft.com/office/drawing/2014/main" id="{C394F431-235F-44F4-8988-C7E7C5027DED}"/>
              </a:ext>
            </a:extLst>
          </p:cNvPr>
          <p:cNvSpPr txBox="1"/>
          <p:nvPr/>
        </p:nvSpPr>
        <p:spPr>
          <a:xfrm>
            <a:off x="2326640" y="1960880"/>
            <a:ext cx="6573520" cy="2800767"/>
          </a:xfrm>
          <a:prstGeom prst="rect">
            <a:avLst/>
          </a:prstGeom>
          <a:noFill/>
        </p:spPr>
        <p:txBody>
          <a:bodyPr wrap="square" rtlCol="0">
            <a:spAutoFit/>
          </a:bodyPr>
          <a:lstStyle/>
          <a:p>
            <a:pPr algn="ctr"/>
            <a:r>
              <a:rPr lang="fr-CA" sz="4400" dirty="0">
                <a:solidFill>
                  <a:schemeClr val="bg1"/>
                </a:solidFill>
                <a:latin typeface="Segoe UI Black" panose="020B0A02040204020203" pitchFamily="34" charset="0"/>
                <a:ea typeface="Segoe UI Black" panose="020B0A02040204020203" pitchFamily="34" charset="0"/>
              </a:rPr>
              <a:t>THE END</a:t>
            </a:r>
          </a:p>
          <a:p>
            <a:pPr algn="ctr"/>
            <a:r>
              <a:rPr lang="fr-CA" sz="4400" dirty="0">
                <a:solidFill>
                  <a:schemeClr val="bg1"/>
                </a:solidFill>
                <a:latin typeface="Segoe UI Black" panose="020B0A02040204020203" pitchFamily="34" charset="0"/>
                <a:ea typeface="Segoe UI Black" panose="020B0A02040204020203" pitchFamily="34" charset="0"/>
              </a:rPr>
              <a:t>THANK YOU FOR READING</a:t>
            </a:r>
          </a:p>
          <a:p>
            <a:pPr algn="ctr"/>
            <a:r>
              <a:rPr lang="fr-CA" sz="4400" dirty="0">
                <a:solidFill>
                  <a:schemeClr val="bg1"/>
                </a:solidFill>
                <a:latin typeface="Segoe UI Black" panose="020B0A02040204020203" pitchFamily="34" charset="0"/>
                <a:ea typeface="Segoe UI Black" panose="020B0A02040204020203" pitchFamily="34" charset="0"/>
              </a:rPr>
              <a:t> </a:t>
            </a:r>
          </a:p>
        </p:txBody>
      </p:sp>
      <p:sp>
        <p:nvSpPr>
          <p:cNvPr id="4" name="TextBox 3">
            <a:extLst>
              <a:ext uri="{FF2B5EF4-FFF2-40B4-BE49-F238E27FC236}">
                <a16:creationId xmlns:a16="http://schemas.microsoft.com/office/drawing/2014/main" id="{0CABA115-8933-495C-B2E3-D79E70B254CC}"/>
              </a:ext>
            </a:extLst>
          </p:cNvPr>
          <p:cNvSpPr txBox="1"/>
          <p:nvPr/>
        </p:nvSpPr>
        <p:spPr>
          <a:xfrm>
            <a:off x="294640" y="5819130"/>
            <a:ext cx="4277360" cy="523220"/>
          </a:xfrm>
          <a:prstGeom prst="rect">
            <a:avLst/>
          </a:prstGeom>
          <a:noFill/>
        </p:spPr>
        <p:txBody>
          <a:bodyPr wrap="square" rtlCol="0">
            <a:spAutoFit/>
          </a:bodyPr>
          <a:lstStyle/>
          <a:p>
            <a:r>
              <a:rPr lang="fr-CA" sz="2800" dirty="0">
                <a:solidFill>
                  <a:schemeClr val="bg1"/>
                </a:solidFill>
                <a:latin typeface="Segoe UI Black" panose="020B0A02040204020203" pitchFamily="34" charset="0"/>
                <a:ea typeface="Segoe UI Black" panose="020B0A02040204020203" pitchFamily="34" charset="0"/>
              </a:rPr>
              <a:t>ID : 202331057006</a:t>
            </a:r>
          </a:p>
        </p:txBody>
      </p:sp>
    </p:spTree>
    <p:extLst>
      <p:ext uri="{BB962C8B-B14F-4D97-AF65-F5344CB8AC3E}">
        <p14:creationId xmlns:p14="http://schemas.microsoft.com/office/powerpoint/2010/main" val="321965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965</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Segoe UI Black</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boussad cherigui</dc:creator>
  <cp:lastModifiedBy>boussad cherigui</cp:lastModifiedBy>
  <cp:revision>4</cp:revision>
  <dcterms:created xsi:type="dcterms:W3CDTF">2024-01-01T11:27:48Z</dcterms:created>
  <dcterms:modified xsi:type="dcterms:W3CDTF">2024-01-01T15:23:22Z</dcterms:modified>
</cp:coreProperties>
</file>