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2B8092CF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59" r:id="rId4"/>
    <p:sldId id="257" r:id="rId5"/>
    <p:sldId id="258" r:id="rId6"/>
    <p:sldId id="306" r:id="rId7"/>
    <p:sldId id="263" r:id="rId8"/>
    <p:sldId id="308" r:id="rId9"/>
    <p:sldId id="267" r:id="rId10"/>
    <p:sldId id="268" r:id="rId11"/>
    <p:sldId id="310" r:id="rId12"/>
    <p:sldId id="311" r:id="rId13"/>
    <p:sldId id="273" r:id="rId14"/>
    <p:sldId id="312" r:id="rId15"/>
    <p:sldId id="278" r:id="rId16"/>
    <p:sldId id="279" r:id="rId17"/>
    <p:sldId id="280" r:id="rId18"/>
    <p:sldId id="313" r:id="rId19"/>
    <p:sldId id="314" r:id="rId20"/>
    <p:sldId id="315" r:id="rId21"/>
    <p:sldId id="316" r:id="rId22"/>
    <p:sldId id="317" r:id="rId23"/>
    <p:sldId id="281" r:id="rId24"/>
    <p:sldId id="282" r:id="rId25"/>
    <p:sldId id="283" r:id="rId26"/>
    <p:sldId id="318" r:id="rId27"/>
    <p:sldId id="321" r:id="rId28"/>
    <p:sldId id="284" r:id="rId29"/>
    <p:sldId id="264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C4AA92-AEA3-0F82-31EF-7A513C18DCAD}" name="Sneha Siri Nagabathula" initials="SN" userId="S::snehasiri@usf.edu::7986d1ba-5f40-4829-bed4-c1f23db330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616"/>
    <a:srgbClr val="314A2E"/>
    <a:srgbClr val="EBECDC"/>
    <a:srgbClr val="484137"/>
    <a:srgbClr val="FA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512" y="17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0_2B8092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A1D8CA-93AA-4A23-96F6-A9CB2162DCA4}" authorId="{E1C4AA92-AEA3-0F82-31EF-7A513C18DCAD}" created="2024-08-10T01:06:07.288">
    <pc:sldMkLst xmlns:pc="http://schemas.microsoft.com/office/powerpoint/2013/main/command">
      <pc:docMk/>
      <pc:sldMk cId="729846479" sldId="256"/>
    </pc:sldMkLst>
    <p188:txBody>
      <a:bodyPr/>
      <a:lstStyle/>
      <a:p>
        <a:r>
          <a:rPr lang="en-US"/>
          <a:t>Introduce IEEE-CS, welcome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0311-22A9-1349-B45F-2C231684D580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2A9A-2237-3446-94ED-CA6761C0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2A9A-2237-3446-94ED-CA6761C0E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9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26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8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It is private </a:t>
            </a:r>
            <a:r>
              <a:rPr lang="en-US" dirty="0" err="1"/>
              <a:t>readonly</a:t>
            </a:r>
            <a:r>
              <a:rPr lang="en-US" dirty="0"/>
              <a:t> because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9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35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234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7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47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class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3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it is just represent each user. </a:t>
            </a:r>
            <a:br>
              <a:rPr lang="en-US" dirty="0"/>
            </a:br>
            <a:r>
              <a:rPr lang="en-US" dirty="0"/>
              <a:t>As you can see, each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27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87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9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46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7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27F7-0E5B-AC8A-8E83-50B95A3D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B8BF6-B452-261C-9352-63BF0632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2E6F-0412-6180-DB14-6FF1BD3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2AFA-3CF4-1DB6-1BA0-8848BF7F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2605-9ED5-6C37-DB69-81E29190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EA01-ACCA-88B7-8580-8F1667BE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3C50-FC4B-6C6E-A686-6D42ED03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AE49-02F7-8025-0FCC-965FE3FF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FE98-DAF0-8E83-A5D5-2B39A868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FFA2-F8AA-57E2-5FA1-60EA87D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E5A98-E323-A073-B6D0-F401CDBA1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33CC-2F78-6E54-B5C2-31868B26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BA2B-B365-0D45-8BB4-A344D18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1AD2-E2F0-32C6-56D2-8BB3A7D8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690B-869F-2A74-F1D9-88C3FDDE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0F1-C973-B696-9D9D-73738308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154C-8FA2-72F5-7223-FF4238BB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77BE-AC20-C009-7F9F-FE4F18A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34A6-E637-14A6-678C-1F7B592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7394-3322-A6F9-F15B-6B15E9B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18F2-6719-04C2-52E0-50201ED5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488C-BE8A-00D1-1C17-FC2EBBA9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AC70-CB9E-0FF5-C4F6-16BD5131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215F-2ACE-04A9-9D9F-4229399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23E7-17E6-CF8A-5D06-43CAF7E7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6985-D148-089D-834A-949237B5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AA72-CCC3-026C-82BC-4CE21E946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73AC-DE52-EAC0-2A08-38BBBD67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C1C7-DA8C-6B91-9737-88873F63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080A-B7FC-520B-0338-E310B05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42AD-60FC-41F8-0D26-02222B5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41A-93B7-DDE2-86FD-16DF02F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65AB2-25C8-0022-DC90-2D799E43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BBC0-DD69-A5C7-2990-0EA98F9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D36A3-A9BD-E667-E45E-C8615D25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8B54-3895-A33D-0254-AA73808D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D3E8F-61C9-BEBF-9525-16ED911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476B9-4497-F636-AF83-C79A7DD6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2DB1-F511-F1DB-9487-E70B4A1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FF2-DEA3-75CC-FD91-9D56E817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61EC4-3130-2B0B-204D-D31EEAA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136F3-C137-3FC1-C3ED-222CCEB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9B5FA-514E-EE73-D867-73EF7D0B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C32-83AE-D008-EE69-F45E584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5B16-F30E-ADBA-4C2B-16EF79C0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E3E28-8F59-4755-93A4-4BE438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F32A-1E1B-6C27-5C57-75E26595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4F8-F513-ECA2-0DBA-93E4F1A2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A9ABC-DAD5-FD17-C8D7-92F2F46C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2C116-A605-B328-4E52-A62FFB35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2C4A-8F98-A84D-20F5-CB890D1C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ED77-F419-E20E-2364-B42E6C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8E5F-402C-DA3C-EFC0-25F77666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FD459-B785-8E13-0969-898E54C1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0989-09F1-2354-10FE-1E9BBEA7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5F97-878E-8355-D202-A168447E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23BF-521C-861B-975F-67EFFAB5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6708-E255-75D0-916D-4554813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B35A8-BC29-85D9-B251-F4E0C0DA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96AA-6A00-1E82-E67D-90333713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ADCF-F322-DBFC-FB62-53F66842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6DED6-28A0-4C69-8820-8720E0C11E3B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1A42-E321-D04D-4AA3-665FA9B07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C99C-FCC1-DA75-0F35-D1DD636B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2B8092C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B6C3-CDE1-0E03-CBE0-7B0DA50B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204231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Student Branch Chapter  @ USF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4E760-CB48-334F-BBFE-34C6E0D1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5376" y="4530090"/>
            <a:ext cx="5966651" cy="1655762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>
              <a:solidFill>
                <a:srgbClr val="F09616"/>
              </a:solidFill>
            </a:endParaRPr>
          </a:p>
          <a:p>
            <a:pPr algn="r"/>
            <a:endParaRPr lang="en-US" dirty="0">
              <a:solidFill>
                <a:srgbClr val="F09616"/>
              </a:solidFill>
            </a:endParaRPr>
          </a:p>
          <a:p>
            <a:pPr algn="r"/>
            <a:r>
              <a:rPr lang="en-US" b="1" dirty="0">
                <a:solidFill>
                  <a:srgbClr val="F09616"/>
                </a:solidFill>
              </a:rPr>
              <a:t>SQL Musical Workshop </a:t>
            </a:r>
          </a:p>
          <a:p>
            <a:pPr algn="r"/>
            <a:r>
              <a:rPr lang="en-US" b="1" dirty="0">
                <a:solidFill>
                  <a:srgbClr val="F09616"/>
                </a:solidFill>
              </a:rPr>
              <a:t>IEEE CS Backend Lead: Akmal Kurbanov</a:t>
            </a:r>
          </a:p>
        </p:txBody>
      </p:sp>
      <p:pic>
        <p:nvPicPr>
          <p:cNvPr id="5" name="Picture 4" descr="A black background with a white object&#10;&#10;Description automatically generated">
            <a:extLst>
              <a:ext uri="{FF2B5EF4-FFF2-40B4-BE49-F238E27FC236}">
                <a16:creationId xmlns:a16="http://schemas.microsoft.com/office/drawing/2014/main" id="{F5B97FD1-41FA-C0B1-65CF-C4A4D92D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13" y="872488"/>
            <a:ext cx="4754890" cy="14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64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Common Constrains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31"/>
            <a:ext cx="9529482" cy="69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Think of </a:t>
            </a:r>
            <a:r>
              <a:rPr lang="en-US" b="1" dirty="0"/>
              <a:t>constraints</a:t>
            </a:r>
            <a:r>
              <a:rPr lang="en-US" dirty="0"/>
              <a:t> as rules you add on top of data types to make sure your data follows </a:t>
            </a:r>
            <a:r>
              <a:rPr lang="en-US" b="1" dirty="0"/>
              <a:t>better logic and structure</a:t>
            </a:r>
            <a:r>
              <a:rPr lang="en-US" dirty="0"/>
              <a:t>.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8148A-01C4-4D58-99A2-5EA46E0F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46055"/>
              </p:ext>
            </p:extLst>
          </p:nvPr>
        </p:nvGraphicFramePr>
        <p:xfrm>
          <a:off x="838200" y="2299448"/>
          <a:ext cx="9758082" cy="4327816"/>
        </p:xfrm>
        <a:graphic>
          <a:graphicData uri="http://schemas.openxmlformats.org/drawingml/2006/table">
            <a:tbl>
              <a:tblPr/>
              <a:tblGrid>
                <a:gridCol w="3252694">
                  <a:extLst>
                    <a:ext uri="{9D8B030D-6E8A-4147-A177-3AD203B41FA5}">
                      <a16:colId xmlns:a16="http://schemas.microsoft.com/office/drawing/2014/main" val="173610387"/>
                    </a:ext>
                  </a:extLst>
                </a:gridCol>
                <a:gridCol w="3252694">
                  <a:extLst>
                    <a:ext uri="{9D8B030D-6E8A-4147-A177-3AD203B41FA5}">
                      <a16:colId xmlns:a16="http://schemas.microsoft.com/office/drawing/2014/main" val="2690310214"/>
                    </a:ext>
                  </a:extLst>
                </a:gridCol>
                <a:gridCol w="3252694">
                  <a:extLst>
                    <a:ext uri="{9D8B030D-6E8A-4147-A177-3AD203B41FA5}">
                      <a16:colId xmlns:a16="http://schemas.microsoft.com/office/drawing/2014/main" val="1755933510"/>
                    </a:ext>
                  </a:extLst>
                </a:gridCol>
              </a:tblGrid>
              <a:tr h="1217008">
                <a:tc>
                  <a:txBody>
                    <a:bodyPr/>
                    <a:lstStyle/>
                    <a:p>
                      <a:r>
                        <a:rPr lang="en-US" b="1" dirty="0"/>
                        <a:t>Constraint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 It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Common Use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62371"/>
                  </a:ext>
                </a:extLst>
              </a:tr>
              <a:tr h="595284">
                <a:tc>
                  <a:txBody>
                    <a:bodyPr/>
                    <a:lstStyle/>
                    <a:p>
                      <a:r>
                        <a:rPr lang="en-US" b="1"/>
                        <a:t>NULL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can be left 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fields (middle 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98744"/>
                  </a:ext>
                </a:extLst>
              </a:tr>
              <a:tr h="595284">
                <a:tc>
                  <a:txBody>
                    <a:bodyPr/>
                    <a:lstStyle/>
                    <a:p>
                      <a:r>
                        <a:rPr lang="en-US" b="1" dirty="0"/>
                        <a:t>NOT NULL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column </a:t>
                      </a:r>
                      <a:r>
                        <a:rPr lang="en-US" b="1"/>
                        <a:t>must</a:t>
                      </a:r>
                      <a:r>
                        <a:rPr lang="en-US"/>
                        <a:t> have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fields (email)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8902"/>
                  </a:ext>
                </a:extLst>
              </a:tr>
              <a:tr h="595284">
                <a:tc>
                  <a:txBody>
                    <a:bodyPr/>
                    <a:lstStyle/>
                    <a:p>
                      <a:r>
                        <a:rPr lang="en-US" b="1"/>
                        <a:t>UNIQUE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two rows can have the same value in this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Ensuring usernames are not duplicated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99552"/>
                  </a:ext>
                </a:extLst>
              </a:tr>
              <a:tr h="595284">
                <a:tc>
                  <a:txBody>
                    <a:bodyPr/>
                    <a:lstStyle/>
                    <a:p>
                      <a:r>
                        <a:rPr lang="en-US" b="1"/>
                        <a:t>PRIMARY KEY (PK)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Uniquely identifies each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used on id columns like </a:t>
                      </a:r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52509"/>
                  </a:ext>
                </a:extLst>
              </a:tr>
              <a:tr h="595284">
                <a:tc>
                  <a:txBody>
                    <a:bodyPr/>
                    <a:lstStyle/>
                    <a:p>
                      <a:r>
                        <a:rPr lang="en-US" b="1" dirty="0"/>
                        <a:t>FOREIGN KEY (FK)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Links rows in one table to another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connect tables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8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2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Exercise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datatypes and constrains for each column in this table?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99FC3F-80E7-399E-6C81-5203839FF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0" y="4001294"/>
            <a:ext cx="10407402" cy="14806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214062-38B5-2690-A8EB-653C356A0B3D}"/>
              </a:ext>
            </a:extLst>
          </p:cNvPr>
          <p:cNvCxnSpPr>
            <a:cxnSpLocks/>
          </p:cNvCxnSpPr>
          <p:nvPr/>
        </p:nvCxnSpPr>
        <p:spPr>
          <a:xfrm>
            <a:off x="1698415" y="2937449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QR CODE FOR SQL TOOL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090" y="7498079"/>
            <a:ext cx="346710" cy="3819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pic>
        <p:nvPicPr>
          <p:cNvPr id="5" name="Content Placeholder 5" descr="A qr code with black squares&#10;&#10;Description automatically generated">
            <a:extLst>
              <a:ext uri="{FF2B5EF4-FFF2-40B4-BE49-F238E27FC236}">
                <a16:creationId xmlns:a16="http://schemas.microsoft.com/office/drawing/2014/main" id="{3644A70C-2D30-2307-F236-1123848B6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05" y="1982616"/>
            <a:ext cx="4060190" cy="41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7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Writing Our First Table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335"/>
            <a:ext cx="635127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Syntax for creating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column1_name </a:t>
            </a:r>
            <a:r>
              <a:rPr lang="en-US" dirty="0" err="1"/>
              <a:t>data_type</a:t>
            </a:r>
            <a:r>
              <a:rPr lang="en-US" dirty="0"/>
              <a:t> constraints,</a:t>
            </a:r>
          </a:p>
          <a:p>
            <a:pPr marL="0" indent="0">
              <a:buNone/>
            </a:pPr>
            <a:r>
              <a:rPr lang="en-US" dirty="0"/>
              <a:t>    column2_name </a:t>
            </a:r>
            <a:r>
              <a:rPr lang="en-US" dirty="0" err="1"/>
              <a:t>data_type</a:t>
            </a:r>
            <a:r>
              <a:rPr lang="en-US" dirty="0"/>
              <a:t> constraints,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874FE-AD59-8A37-6EE3-DBAC0064E852}"/>
              </a:ext>
            </a:extLst>
          </p:cNvPr>
          <p:cNvSpPr txBox="1"/>
          <p:nvPr/>
        </p:nvSpPr>
        <p:spPr>
          <a:xfrm>
            <a:off x="838200" y="5446435"/>
            <a:ext cx="81248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600" dirty="0"/>
              <a:t>Syntax for deleting table: DROP TABLE </a:t>
            </a:r>
            <a:r>
              <a:rPr lang="en-US" sz="2600" dirty="0" err="1"/>
              <a:t>table_name</a:t>
            </a:r>
            <a:r>
              <a:rPr lang="en-US" sz="26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Writing Our Artist Table In SQL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CRUD operations:</a:t>
            </a:r>
          </a:p>
          <a:p>
            <a:r>
              <a:rPr lang="en-US" dirty="0"/>
              <a:t>Create (Creating tables and its content)</a:t>
            </a:r>
          </a:p>
          <a:p>
            <a:r>
              <a:rPr lang="en-US" dirty="0"/>
              <a:t>Read (Reading data from tables)</a:t>
            </a:r>
          </a:p>
          <a:p>
            <a:r>
              <a:rPr lang="en-US" dirty="0"/>
              <a:t>Update (Updating row/rows from table)</a:t>
            </a:r>
          </a:p>
          <a:p>
            <a:r>
              <a:rPr lang="en-US" dirty="0"/>
              <a:t>Delete (Removing row/rows from table)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1FB4D-048F-85E7-6BE6-8C6B1D94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tables but do they store any data?</a:t>
            </a:r>
          </a:p>
          <a:p>
            <a:r>
              <a:rPr lang="en-US" dirty="0"/>
              <a:t>What we have done so far is called schema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Fulfilling data with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Syntax For Adding </a:t>
            </a:r>
            <a:r>
              <a:rPr lang="en-US" b="1" dirty="0"/>
              <a:t>One Row 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 ..., </a:t>
            </a:r>
            <a:r>
              <a:rPr lang="en-US" dirty="0" err="1"/>
              <a:t>columnN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(value1, value2, ..., </a:t>
            </a:r>
            <a:r>
              <a:rPr lang="en-US" dirty="0" err="1"/>
              <a:t>valueN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Syntax For Adding  </a:t>
            </a:r>
            <a:r>
              <a:rPr lang="en-US" b="1" dirty="0"/>
              <a:t>Multiple Rows </a:t>
            </a:r>
            <a:r>
              <a:rPr lang="en-US" dirty="0"/>
              <a:t>at once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 ..., </a:t>
            </a:r>
            <a:r>
              <a:rPr lang="en-US" dirty="0" err="1"/>
              <a:t>columnN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</a:t>
            </a:r>
          </a:p>
          <a:p>
            <a:pPr marL="0" indent="0">
              <a:buNone/>
            </a:pPr>
            <a:r>
              <a:rPr lang="en-US" dirty="0"/>
              <a:t>    (value1a, value2a, ..., </a:t>
            </a:r>
            <a:r>
              <a:rPr lang="en-US" dirty="0" err="1"/>
              <a:t>valueNa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(value1b, value2b, ..., </a:t>
            </a:r>
            <a:r>
              <a:rPr lang="en-US" dirty="0" err="1"/>
              <a:t>valueNb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...;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specific columns:</a:t>
            </a:r>
          </a:p>
          <a:p>
            <a:pPr marL="0" indent="0">
              <a:buNone/>
            </a:pPr>
            <a:r>
              <a:rPr lang="en-US" dirty="0"/>
              <a:t>SELECT column1, column2, ..., </a:t>
            </a:r>
            <a:r>
              <a:rPr lang="en-US" dirty="0" err="1"/>
              <a:t>columnN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Read all columns from a table:</a:t>
            </a:r>
          </a:p>
          <a:p>
            <a:pPr marL="0" indent="0">
              <a:buNone/>
            </a:pPr>
            <a:r>
              <a:rPr lang="en-US" dirty="0"/>
              <a:t>SELECT * 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Add a filter with WHERE:</a:t>
            </a:r>
          </a:p>
          <a:p>
            <a:pPr marL="0" indent="0">
              <a:buNone/>
            </a:pPr>
            <a:r>
              <a:rPr lang="en-US" dirty="0"/>
              <a:t>SELECT *FROM </a:t>
            </a:r>
            <a:r>
              <a:rPr lang="en-US" dirty="0" err="1"/>
              <a:t>table_name</a:t>
            </a:r>
            <a:r>
              <a:rPr lang="en-US" dirty="0"/>
              <a:t> WHERE condition;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column1 = value1, column2 = value2, ...</a:t>
            </a:r>
          </a:p>
          <a:p>
            <a:pPr marL="0" indent="0">
              <a:buNone/>
            </a:pPr>
            <a:r>
              <a:rPr lang="en-US" dirty="0"/>
              <a:t>WHERE condition;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number of rows updated depends on how many match the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A8A-37F8-2236-4440-103A6C87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1817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Check in!  Support us 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71B48CC2-A82A-2DD4-4490-FAE405F80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223" y="137907"/>
            <a:ext cx="1647904" cy="1325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3EC3BF-4A2A-E295-CE91-8FFA531B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62" y="1690487"/>
            <a:ext cx="4563676" cy="45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‘WHERE’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happens if where is dropped?</a:t>
            </a:r>
          </a:p>
          <a:p>
            <a:pPr marL="0" indent="0">
              <a:buNone/>
            </a:pPr>
            <a:r>
              <a:rPr lang="en-US" dirty="0"/>
              <a:t>UPDATE Musician</a:t>
            </a:r>
          </a:p>
          <a:p>
            <a:pPr marL="0" indent="0">
              <a:buNone/>
            </a:pPr>
            <a:r>
              <a:rPr lang="en-US" dirty="0"/>
              <a:t>SET active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rows are going to be affected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7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condition;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Note:</a:t>
            </a:r>
            <a:r>
              <a:rPr lang="en-US" dirty="0"/>
              <a:t> The number of rows deleted depends on how many match the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‘WHERE’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0088" cy="4831207"/>
          </a:xfrm>
        </p:spPr>
        <p:txBody>
          <a:bodyPr>
            <a:normAutofit/>
          </a:bodyPr>
          <a:lstStyle/>
          <a:p>
            <a:r>
              <a:rPr lang="en-US" dirty="0"/>
              <a:t>DELETE FROM Musician;</a:t>
            </a:r>
          </a:p>
          <a:p>
            <a:r>
              <a:rPr lang="en-US" dirty="0"/>
              <a:t>All rows are deleted from table if ‘where’ keyword is dropped!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9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Design Last Table 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0C970-BB9F-3C6D-1BAE-F0C5DFC9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that will store information about songs and their ‘relationship’ with artists  </a:t>
            </a:r>
          </a:p>
        </p:txBody>
      </p:sp>
    </p:spTree>
    <p:extLst>
      <p:ext uri="{BB962C8B-B14F-4D97-AF65-F5344CB8AC3E}">
        <p14:creationId xmlns:p14="http://schemas.microsoft.com/office/powerpoint/2010/main" val="87669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63"/>
            <a:ext cx="11481486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Table Relationships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5320185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BAEF9-E8E3-D0AF-FACA-59F7BA04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relationship </a:t>
            </a:r>
          </a:p>
          <a:p>
            <a:r>
              <a:rPr lang="en-US" dirty="0"/>
              <a:t>One to One </a:t>
            </a:r>
          </a:p>
          <a:p>
            <a:r>
              <a:rPr lang="en-US" dirty="0"/>
              <a:t>Many to Many</a:t>
            </a:r>
          </a:p>
          <a:p>
            <a:r>
              <a:rPr lang="en-US" dirty="0"/>
              <a:t>One to Many (this is what we are going to work with)</a:t>
            </a:r>
          </a:p>
        </p:txBody>
      </p:sp>
    </p:spTree>
    <p:extLst>
      <p:ext uri="{BB962C8B-B14F-4D97-AF65-F5344CB8AC3E}">
        <p14:creationId xmlns:p14="http://schemas.microsoft.com/office/powerpoint/2010/main" val="428499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One to Many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DACE4A5-3B51-F77A-BDBA-BE36A872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2667000" cy="1295400"/>
          </a:xfrm>
        </p:spPr>
      </p:pic>
      <p:pic>
        <p:nvPicPr>
          <p:cNvPr id="14" name="Picture 1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6905BF8-71E2-4222-BDB2-B52FA80CB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0" y="2133600"/>
            <a:ext cx="4597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One to Many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DACE4A5-3B51-F77A-BDBA-BE36A872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2667000" cy="1295400"/>
          </a:xfrm>
        </p:spPr>
      </p:pic>
      <p:pic>
        <p:nvPicPr>
          <p:cNvPr id="14" name="Picture 1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6905BF8-71E2-4222-BDB2-B52FA80CB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0" y="2133600"/>
            <a:ext cx="4597400" cy="1943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91F3D2-40F1-ADBA-4DE5-BDEFEFD4BD20}"/>
              </a:ext>
            </a:extLst>
          </p:cNvPr>
          <p:cNvCxnSpPr>
            <a:cxnSpLocks/>
          </p:cNvCxnSpPr>
          <p:nvPr/>
        </p:nvCxnSpPr>
        <p:spPr>
          <a:xfrm>
            <a:off x="3505200" y="2600960"/>
            <a:ext cx="1755140" cy="0"/>
          </a:xfrm>
          <a:prstGeom prst="straightConnector1">
            <a:avLst/>
          </a:prstGeom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3597EB-1D6D-96FB-FC46-7853635BDB31}"/>
              </a:ext>
            </a:extLst>
          </p:cNvPr>
          <p:cNvCxnSpPr>
            <a:cxnSpLocks/>
          </p:cNvCxnSpPr>
          <p:nvPr/>
        </p:nvCxnSpPr>
        <p:spPr>
          <a:xfrm>
            <a:off x="3505200" y="2722880"/>
            <a:ext cx="1755140" cy="203200"/>
          </a:xfrm>
          <a:prstGeom prst="straightConnector1">
            <a:avLst/>
          </a:prstGeom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FBCF7-A369-8B11-5BE0-72D262E2E8EA}"/>
              </a:ext>
            </a:extLst>
          </p:cNvPr>
          <p:cNvCxnSpPr>
            <a:cxnSpLocks/>
          </p:cNvCxnSpPr>
          <p:nvPr/>
        </p:nvCxnSpPr>
        <p:spPr>
          <a:xfrm>
            <a:off x="3505200" y="2976880"/>
            <a:ext cx="1755140" cy="294640"/>
          </a:xfrm>
          <a:prstGeom prst="straightConnector1">
            <a:avLst/>
          </a:prstGeom>
          <a:ln w="412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F45DBC-46C1-473D-498C-31256BC9235B}"/>
              </a:ext>
            </a:extLst>
          </p:cNvPr>
          <p:cNvCxnSpPr>
            <a:cxnSpLocks/>
          </p:cNvCxnSpPr>
          <p:nvPr/>
        </p:nvCxnSpPr>
        <p:spPr>
          <a:xfrm>
            <a:off x="3505200" y="3271520"/>
            <a:ext cx="1755140" cy="255270"/>
          </a:xfrm>
          <a:prstGeom prst="straightConnector1">
            <a:avLst/>
          </a:prstGeom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B8EE-3B25-A2C4-A231-4D88765FB5E3}"/>
              </a:ext>
            </a:extLst>
          </p:cNvPr>
          <p:cNvCxnSpPr>
            <a:cxnSpLocks/>
          </p:cNvCxnSpPr>
          <p:nvPr/>
        </p:nvCxnSpPr>
        <p:spPr>
          <a:xfrm>
            <a:off x="3505200" y="3342640"/>
            <a:ext cx="1755140" cy="529272"/>
          </a:xfrm>
          <a:prstGeom prst="straightConnector1">
            <a:avLst/>
          </a:prstGeom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4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One to Many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DACE4A5-3B51-F77A-BDBA-BE36A872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2667000" cy="1295400"/>
          </a:xfrm>
        </p:spPr>
      </p:pic>
      <p:pic>
        <p:nvPicPr>
          <p:cNvPr id="14" name="Picture 1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6905BF8-71E2-4222-BDB2-B52FA80CB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0" y="2133600"/>
            <a:ext cx="4597400" cy="1943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91F3D2-40F1-ADBA-4DE5-BDEFEFD4BD20}"/>
              </a:ext>
            </a:extLst>
          </p:cNvPr>
          <p:cNvCxnSpPr>
            <a:cxnSpLocks/>
          </p:cNvCxnSpPr>
          <p:nvPr/>
        </p:nvCxnSpPr>
        <p:spPr>
          <a:xfrm>
            <a:off x="3505200" y="2580179"/>
            <a:ext cx="1755140" cy="0"/>
          </a:xfrm>
          <a:prstGeom prst="straightConnector1">
            <a:avLst/>
          </a:prstGeom>
          <a:ln w="41275" cap="flat" cmpd="sng" algn="ctr">
            <a:solidFill>
              <a:schemeClr val="accent2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3597EB-1D6D-96FB-FC46-7853635BDB31}"/>
              </a:ext>
            </a:extLst>
          </p:cNvPr>
          <p:cNvCxnSpPr>
            <a:cxnSpLocks/>
          </p:cNvCxnSpPr>
          <p:nvPr/>
        </p:nvCxnSpPr>
        <p:spPr>
          <a:xfrm>
            <a:off x="3505200" y="2745264"/>
            <a:ext cx="1755140" cy="203200"/>
          </a:xfrm>
          <a:prstGeom prst="straightConnector1">
            <a:avLst/>
          </a:prstGeom>
          <a:ln w="41275" cap="flat" cmpd="sng" algn="ctr">
            <a:solidFill>
              <a:schemeClr val="accent2"/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FBCF7-A369-8B11-5BE0-72D262E2E8EA}"/>
              </a:ext>
            </a:extLst>
          </p:cNvPr>
          <p:cNvCxnSpPr>
            <a:cxnSpLocks/>
          </p:cNvCxnSpPr>
          <p:nvPr/>
        </p:nvCxnSpPr>
        <p:spPr>
          <a:xfrm>
            <a:off x="3505200" y="2976880"/>
            <a:ext cx="1755140" cy="294640"/>
          </a:xfrm>
          <a:prstGeom prst="straightConnector1">
            <a:avLst/>
          </a:prstGeom>
          <a:ln w="412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F45DBC-46C1-473D-498C-31256BC9235B}"/>
              </a:ext>
            </a:extLst>
          </p:cNvPr>
          <p:cNvCxnSpPr>
            <a:cxnSpLocks/>
          </p:cNvCxnSpPr>
          <p:nvPr/>
        </p:nvCxnSpPr>
        <p:spPr>
          <a:xfrm>
            <a:off x="3505200" y="3271520"/>
            <a:ext cx="1755140" cy="255270"/>
          </a:xfrm>
          <a:prstGeom prst="straightConnector1">
            <a:avLst/>
          </a:prstGeom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B8EE-3B25-A2C4-A231-4D88765FB5E3}"/>
              </a:ext>
            </a:extLst>
          </p:cNvPr>
          <p:cNvCxnSpPr>
            <a:cxnSpLocks/>
          </p:cNvCxnSpPr>
          <p:nvPr/>
        </p:nvCxnSpPr>
        <p:spPr>
          <a:xfrm>
            <a:off x="3505200" y="3429762"/>
            <a:ext cx="1755140" cy="461042"/>
          </a:xfrm>
          <a:prstGeom prst="straightConnector1">
            <a:avLst/>
          </a:prstGeom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triangle" w="lg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6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365125"/>
            <a:ext cx="837994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One-to-Many Relationship: Musician and Songs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3" y="2028965"/>
            <a:ext cx="8996173" cy="20135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song data is in one table (Song)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musician info is in another table (Musician)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 to </a:t>
            </a:r>
            <a:r>
              <a:rPr lang="en-US" b="1" dirty="0"/>
              <a:t>see both in the same result and to achieve this we use ’Joins’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6" y="194437"/>
            <a:ext cx="10515600" cy="17562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Getting Data from Two Tables Together (Using INNER JOIN)</a:t>
            </a:r>
            <a:b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BD2-E86F-653B-93FC-2AB45FC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FROM table1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JOIN table2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ON table1.common_column = table2.common_column;</a:t>
            </a:r>
          </a:p>
          <a:p>
            <a:pPr marL="0" indent="0">
              <a:buNone/>
            </a:pPr>
            <a:endParaRPr lang="en-US" dirty="0">
              <a:solidFill>
                <a:srgbClr val="484137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5167312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4D87-9B19-3804-27E2-E0E5EAA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Follow Us </a:t>
            </a:r>
          </a:p>
        </p:txBody>
      </p:sp>
      <p:pic>
        <p:nvPicPr>
          <p:cNvPr id="5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A782521A-4FAC-B8C9-2C4F-AEFA7E32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</p:spPr>
      </p:pic>
      <p:pic>
        <p:nvPicPr>
          <p:cNvPr id="7" name="Picture 6" descr="A qr code on a screen&#10;&#10;Description automatically generated">
            <a:extLst>
              <a:ext uri="{FF2B5EF4-FFF2-40B4-BE49-F238E27FC236}">
                <a16:creationId xmlns:a16="http://schemas.microsoft.com/office/drawing/2014/main" id="{57F54464-2CD2-020C-54B0-243EAAB1E3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571" b="30321"/>
          <a:stretch/>
        </p:blipFill>
        <p:spPr>
          <a:xfrm>
            <a:off x="838200" y="1923689"/>
            <a:ext cx="2841171" cy="2876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274ED-0AAA-877C-A5BF-49FB16E9DADB}"/>
              </a:ext>
            </a:extLst>
          </p:cNvPr>
          <p:cNvSpPr txBox="1"/>
          <p:nvPr/>
        </p:nvSpPr>
        <p:spPr>
          <a:xfrm>
            <a:off x="1605642" y="503360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Instagram</a:t>
            </a:r>
          </a:p>
        </p:txBody>
      </p:sp>
      <p:pic>
        <p:nvPicPr>
          <p:cNvPr id="10" name="Picture 9" descr="A qr code on a screen&#10;&#10;Description automatically generated">
            <a:extLst>
              <a:ext uri="{FF2B5EF4-FFF2-40B4-BE49-F238E27FC236}">
                <a16:creationId xmlns:a16="http://schemas.microsoft.com/office/drawing/2014/main" id="{1ED4D2C2-EB25-D4CA-26FA-22BA50DE1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4"/>
          <a:stretch/>
        </p:blipFill>
        <p:spPr>
          <a:xfrm>
            <a:off x="4576647" y="1923689"/>
            <a:ext cx="2857500" cy="2876911"/>
          </a:xfrm>
          <a:prstGeom prst="rect">
            <a:avLst/>
          </a:prstGeom>
        </p:spPr>
      </p:pic>
      <p:pic>
        <p:nvPicPr>
          <p:cNvPr id="12" name="Picture 11" descr="A qr code on a screen&#10;&#10;Description automatically generated">
            <a:extLst>
              <a:ext uri="{FF2B5EF4-FFF2-40B4-BE49-F238E27FC236}">
                <a16:creationId xmlns:a16="http://schemas.microsoft.com/office/drawing/2014/main" id="{65377DEF-EEA8-8C0A-9DEB-C6CDDCA44B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4"/>
          <a:stretch/>
        </p:blipFill>
        <p:spPr>
          <a:xfrm>
            <a:off x="8331423" y="1923689"/>
            <a:ext cx="2857500" cy="287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AC1CDC-9273-83A8-9384-DC53AA290D49}"/>
              </a:ext>
            </a:extLst>
          </p:cNvPr>
          <p:cNvSpPr txBox="1"/>
          <p:nvPr/>
        </p:nvSpPr>
        <p:spPr>
          <a:xfrm>
            <a:off x="5442857" y="503360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LinkedIn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33657-C027-654D-F1FA-C200D0EA0A63}"/>
              </a:ext>
            </a:extLst>
          </p:cNvPr>
          <p:cNvSpPr txBox="1"/>
          <p:nvPr/>
        </p:nvSpPr>
        <p:spPr>
          <a:xfrm>
            <a:off x="9274169" y="502672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Discord</a:t>
            </a:r>
          </a:p>
        </p:txBody>
      </p:sp>
      <p:pic>
        <p:nvPicPr>
          <p:cNvPr id="3" name="Picture 2" descr="QR Code Image">
            <a:extLst>
              <a:ext uri="{FF2B5EF4-FFF2-40B4-BE49-F238E27FC236}">
                <a16:creationId xmlns:a16="http://schemas.microsoft.com/office/drawing/2014/main" id="{3EE77611-E4FB-EAAF-D149-7B59FB83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97" y="2320456"/>
            <a:ext cx="2083376" cy="2083376"/>
          </a:xfrm>
          <a:prstGeom prst="rect">
            <a:avLst/>
          </a:prstGeom>
          <a:solidFill>
            <a:srgbClr val="FAA300"/>
          </a:solidFill>
        </p:spPr>
      </p:pic>
    </p:spTree>
    <p:extLst>
      <p:ext uri="{BB962C8B-B14F-4D97-AF65-F5344CB8AC3E}">
        <p14:creationId xmlns:p14="http://schemas.microsoft.com/office/powerpoint/2010/main" val="50004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661"/>
            <a:ext cx="10515600" cy="866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BD2-E86F-653B-93FC-2AB45FC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1) Language used to describe databases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2) Creating and Deleting Tables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3) CRUD operations 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4) Table relationship (One to Many)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5) Inner Join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5167312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70FC-0843-092B-A0FD-8FDE0A9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our goal? </a:t>
            </a:r>
            <a:endParaRPr lang="en-US" dirty="0">
              <a:solidFill>
                <a:srgbClr val="484137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C7DA-FF9D-A2F7-6E77-9CE45D17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 task to store design a persistent storage for storing data about artists and their songs </a:t>
            </a:r>
          </a:p>
          <a:p>
            <a:r>
              <a:rPr lang="en-US" dirty="0"/>
              <a:t>Where are we going to use to store data? </a:t>
            </a:r>
          </a:p>
          <a:p>
            <a:r>
              <a:rPr lang="en-US" dirty="0"/>
              <a:t>How many tables are we going to create? </a:t>
            </a:r>
          </a:p>
          <a:p>
            <a:r>
              <a:rPr lang="en-US" dirty="0"/>
              <a:t>How would we create, read, update, delete data in those tables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A7E17557-3314-E1C8-FA10-74D0B193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9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040-D62C-2BBB-DABA-7659CFED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the end of this workshop, </a:t>
            </a:r>
            <a:b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will be familiar with</a:t>
            </a:r>
            <a:endParaRPr lang="en-US" dirty="0">
              <a:solidFill>
                <a:srgbClr val="484137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68E7-ECF5-B1B0-364E-E2398B74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Why we use database</a:t>
            </a:r>
          </a:p>
          <a:p>
            <a:r>
              <a:rPr lang="en-US" dirty="0"/>
              <a:t>Postgres SQL and its syntax</a:t>
            </a:r>
          </a:p>
          <a:p>
            <a:r>
              <a:rPr lang="en-US" dirty="0"/>
              <a:t>Create and Delete tables </a:t>
            </a:r>
          </a:p>
          <a:p>
            <a:r>
              <a:rPr lang="en-US" dirty="0"/>
              <a:t>Create, Read, Update, Delete Data (CRUD)</a:t>
            </a:r>
          </a:p>
        </p:txBody>
      </p:sp>
      <p:pic>
        <p:nvPicPr>
          <p:cNvPr id="6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FABB7524-A3AC-0FB3-2795-A60044B1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040-D62C-2BBB-DABA-7659CFED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do we need database?</a:t>
            </a:r>
            <a:endParaRPr lang="en-US" dirty="0">
              <a:solidFill>
                <a:srgbClr val="484137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68E7-ECF5-B1B0-364E-E2398B74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 Storage </a:t>
            </a:r>
          </a:p>
          <a:p>
            <a:r>
              <a:rPr lang="en-US" dirty="0"/>
              <a:t>Fast data retrieval </a:t>
            </a:r>
          </a:p>
          <a:p>
            <a:r>
              <a:rPr lang="en-US" dirty="0"/>
              <a:t>Efficient memory storage </a:t>
            </a:r>
          </a:p>
          <a:p>
            <a:r>
              <a:rPr lang="en-US" dirty="0"/>
              <a:t>Easy way to work with data</a:t>
            </a:r>
          </a:p>
        </p:txBody>
      </p:sp>
      <p:pic>
        <p:nvPicPr>
          <p:cNvPr id="6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FABB7524-A3AC-0FB3-2795-A60044B1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Vocabulary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</a:t>
            </a:r>
            <a:r>
              <a:rPr lang="en-US" dirty="0"/>
              <a:t>: A collection that holds one or more related tables.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Table</a:t>
            </a:r>
            <a:r>
              <a:rPr lang="en-US" dirty="0"/>
              <a:t>: A structured format used to store data in rows and columns.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Column</a:t>
            </a:r>
            <a:r>
              <a:rPr lang="en-US" dirty="0"/>
              <a:t>: Defines the structure and type of data in the table (like Name, Age, Genre).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Row</a:t>
            </a:r>
            <a:r>
              <a:rPr lang="en-US" dirty="0"/>
              <a:t>: A single entry or record in a table.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5411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Vocabulary Example User Table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pic>
        <p:nvPicPr>
          <p:cNvPr id="10" name="Content Placeholder 9" descr="A close-up of a phone number&#10;&#10;Description automatically generated">
            <a:extLst>
              <a:ext uri="{FF2B5EF4-FFF2-40B4-BE49-F238E27FC236}">
                <a16:creationId xmlns:a16="http://schemas.microsoft.com/office/drawing/2014/main" id="{1D7F7452-A920-A3FC-03BF-2870490C3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4" y="2898399"/>
            <a:ext cx="8756649" cy="218022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A918C9-4E61-23EB-24D6-4B28337FF701}"/>
              </a:ext>
            </a:extLst>
          </p:cNvPr>
          <p:cNvCxnSpPr>
            <a:cxnSpLocks/>
          </p:cNvCxnSpPr>
          <p:nvPr/>
        </p:nvCxnSpPr>
        <p:spPr>
          <a:xfrm>
            <a:off x="1729946" y="1915297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755DF8-3E3D-B80C-9512-41D80E949580}"/>
              </a:ext>
            </a:extLst>
          </p:cNvPr>
          <p:cNvCxnSpPr>
            <a:cxnSpLocks/>
          </p:cNvCxnSpPr>
          <p:nvPr/>
        </p:nvCxnSpPr>
        <p:spPr>
          <a:xfrm>
            <a:off x="3228826" y="1915297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A8C4AB-5BE4-C65B-9A01-A6FFFC607BF8}"/>
              </a:ext>
            </a:extLst>
          </p:cNvPr>
          <p:cNvCxnSpPr>
            <a:cxnSpLocks/>
          </p:cNvCxnSpPr>
          <p:nvPr/>
        </p:nvCxnSpPr>
        <p:spPr>
          <a:xfrm>
            <a:off x="4967190" y="1915297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328D0B-F320-32A0-47C7-0A563A9FFBB1}"/>
              </a:ext>
            </a:extLst>
          </p:cNvPr>
          <p:cNvCxnSpPr>
            <a:cxnSpLocks/>
          </p:cNvCxnSpPr>
          <p:nvPr/>
        </p:nvCxnSpPr>
        <p:spPr>
          <a:xfrm>
            <a:off x="7308456" y="1915297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265103-BDE6-8802-67E0-E4418AEA85D3}"/>
              </a:ext>
            </a:extLst>
          </p:cNvPr>
          <p:cNvCxnSpPr>
            <a:cxnSpLocks/>
          </p:cNvCxnSpPr>
          <p:nvPr/>
        </p:nvCxnSpPr>
        <p:spPr>
          <a:xfrm>
            <a:off x="9157352" y="1915297"/>
            <a:ext cx="0" cy="983102"/>
          </a:xfrm>
          <a:prstGeom prst="straightConnector1">
            <a:avLst/>
          </a:prstGeom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F07C02-D4E6-9002-A9F7-E434C8868C4E}"/>
              </a:ext>
            </a:extLst>
          </p:cNvPr>
          <p:cNvSpPr/>
          <p:nvPr/>
        </p:nvSpPr>
        <p:spPr>
          <a:xfrm>
            <a:off x="1056844" y="4354830"/>
            <a:ext cx="8756649" cy="354330"/>
          </a:xfrm>
          <a:prstGeom prst="rect">
            <a:avLst/>
          </a:prstGeom>
          <a:noFill/>
          <a:ln w="857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49" y="1979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Common Datatypes In SQL 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0"/>
            <a:ext cx="1647904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F4C24-8100-7799-0CCA-7671E2584B23}"/>
              </a:ext>
            </a:extLst>
          </p:cNvPr>
          <p:cNvSpPr txBox="1"/>
          <p:nvPr/>
        </p:nvSpPr>
        <p:spPr>
          <a:xfrm>
            <a:off x="491599" y="1325563"/>
            <a:ext cx="10675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column in a table must have a </a:t>
            </a:r>
            <a:r>
              <a:rPr lang="en-US" sz="2400" b="1" dirty="0"/>
              <a:t>data type</a:t>
            </a:r>
            <a:r>
              <a:rPr lang="en-US" sz="2400" dirty="0"/>
              <a:t>. This defines what kind of data it can hold: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</a:t>
            </a:r>
            <a:r>
              <a:rPr lang="en-US" sz="2400" dirty="0"/>
              <a:t> – Whole numbers (e.g., age, ID)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VARCHAR(n)</a:t>
            </a:r>
            <a:r>
              <a:rPr lang="en-US" sz="2400" dirty="0"/>
              <a:t> – Text up to </a:t>
            </a:r>
            <a:r>
              <a:rPr lang="en-US" sz="2400" i="1" dirty="0"/>
              <a:t>n</a:t>
            </a:r>
            <a:r>
              <a:rPr lang="en-US" sz="2400" dirty="0"/>
              <a:t> characters (like string with max length)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BOOL</a:t>
            </a:r>
            <a:r>
              <a:rPr lang="en-US" sz="2400" dirty="0"/>
              <a:t> – True or False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DATE</a:t>
            </a:r>
            <a:r>
              <a:rPr lang="en-US" sz="2400" dirty="0"/>
              <a:t> – Calendar dates (e.g., birthday, signup date)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DOUBLE PRECISION</a:t>
            </a:r>
            <a:r>
              <a:rPr lang="en-US" sz="2400" dirty="0"/>
              <a:t> – Decimal numbers (e.g., price, rating)</a:t>
            </a:r>
          </a:p>
          <a:p>
            <a:r>
              <a:rPr lang="en-US" sz="2400" dirty="0"/>
              <a:t>These are the main types we’ll use in this workshop, but SQL supports many more!</a:t>
            </a:r>
          </a:p>
        </p:txBody>
      </p:sp>
    </p:spTree>
    <p:extLst>
      <p:ext uri="{BB962C8B-B14F-4D97-AF65-F5344CB8AC3E}">
        <p14:creationId xmlns:p14="http://schemas.microsoft.com/office/powerpoint/2010/main" val="90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1008</Words>
  <Application>Microsoft Macintosh PowerPoint</Application>
  <PresentationFormat>Widescreen</PresentationFormat>
  <Paragraphs>178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ADLaM Display</vt:lpstr>
      <vt:lpstr>Aptos</vt:lpstr>
      <vt:lpstr>Aptos Display</vt:lpstr>
      <vt:lpstr>Arial</vt:lpstr>
      <vt:lpstr>Office Theme</vt:lpstr>
      <vt:lpstr>Student Branch Chapter  @ USF</vt:lpstr>
      <vt:lpstr>Check in!  Support us  </vt:lpstr>
      <vt:lpstr>Follow Us </vt:lpstr>
      <vt:lpstr>What is our goal? </vt:lpstr>
      <vt:lpstr>By the end of this workshop,  you will be familiar with</vt:lpstr>
      <vt:lpstr>Why do we need database?</vt:lpstr>
      <vt:lpstr>SQL Vocabulary</vt:lpstr>
      <vt:lpstr>SQL Vocabulary Example User Table</vt:lpstr>
      <vt:lpstr>Common Datatypes In SQL </vt:lpstr>
      <vt:lpstr>Common Constrains  </vt:lpstr>
      <vt:lpstr>Exercise </vt:lpstr>
      <vt:lpstr>QR CODE FOR SQL TOOL </vt:lpstr>
      <vt:lpstr>Writing Our First Table In SQL</vt:lpstr>
      <vt:lpstr>Writing Our Artist Table In SQL</vt:lpstr>
      <vt:lpstr>CRUD</vt:lpstr>
      <vt:lpstr>Create</vt:lpstr>
      <vt:lpstr>Fulfilling data with Table </vt:lpstr>
      <vt:lpstr>Read</vt:lpstr>
      <vt:lpstr>Update</vt:lpstr>
      <vt:lpstr>‘WHERE’ IS IMPORTANT</vt:lpstr>
      <vt:lpstr>Delete</vt:lpstr>
      <vt:lpstr>‘WHERE’ IS IMPORTANT</vt:lpstr>
      <vt:lpstr>Design Last Table  </vt:lpstr>
      <vt:lpstr>Table Relationships </vt:lpstr>
      <vt:lpstr>One to Many</vt:lpstr>
      <vt:lpstr>One to Many</vt:lpstr>
      <vt:lpstr>One to Many</vt:lpstr>
      <vt:lpstr>One-to-Many Relationship: Musician and Songs </vt:lpstr>
      <vt:lpstr>Getting Data from Two Tables Together (Using INNER JOIN)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Branch Chapter  @ USF</dc:title>
  <dc:creator>Sneha Siri Nagabathula</dc:creator>
  <cp:lastModifiedBy>Akmal Kurbanov</cp:lastModifiedBy>
  <cp:revision>181</cp:revision>
  <dcterms:created xsi:type="dcterms:W3CDTF">2024-08-09T23:22:34Z</dcterms:created>
  <dcterms:modified xsi:type="dcterms:W3CDTF">2025-04-12T20:44:05Z</dcterms:modified>
</cp:coreProperties>
</file>