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2B8092CF.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9" r:id="rId4"/>
    <p:sldId id="272" r:id="rId5"/>
    <p:sldId id="284" r:id="rId6"/>
    <p:sldId id="258" r:id="rId7"/>
    <p:sldId id="276" r:id="rId8"/>
    <p:sldId id="280" r:id="rId9"/>
    <p:sldId id="281" r:id="rId10"/>
    <p:sldId id="277" r:id="rId11"/>
    <p:sldId id="279" r:id="rId12"/>
    <p:sldId id="275" r:id="rId13"/>
    <p:sldId id="278" r:id="rId14"/>
    <p:sldId id="260" r:id="rId15"/>
    <p:sldId id="261" r:id="rId16"/>
    <p:sldId id="282" r:id="rId17"/>
    <p:sldId id="262" r:id="rId18"/>
    <p:sldId id="267" r:id="rId19"/>
    <p:sldId id="270" r:id="rId20"/>
    <p:sldId id="264" r:id="rId21"/>
    <p:sldId id="265"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C4AA92-AEA3-0F82-31EF-7A513C18DCAD}" name="Sneha Siri Nagabathula" initials="SN" userId="S::snehasiri@usf.edu::7986d1ba-5f40-4829-bed4-c1f23db3309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4A2E"/>
    <a:srgbClr val="484137"/>
    <a:srgbClr val="F09616"/>
    <a:srgbClr val="EBECDC"/>
    <a:srgbClr val="FAF7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3A569C-4F0E-4D51-8070-EC6A5013E9B9}" v="20" dt="2024-10-21T21:00:45.3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42" d="100"/>
          <a:sy n="142" d="100"/>
        </p:scale>
        <p:origin x="-546" y="-1080"/>
      </p:cViewPr>
      <p:guideLst>
        <p:guide orient="horz" pos="2160"/>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rina Zatildayeva" userId="588999d6-1d41-401c-8187-db940772b558" providerId="ADAL" clId="{9A3A569C-4F0E-4D51-8070-EC6A5013E9B9}"/>
    <pc:docChg chg="modSld sldOrd">
      <pc:chgData name="Zarina Zatildayeva" userId="588999d6-1d41-401c-8187-db940772b558" providerId="ADAL" clId="{9A3A569C-4F0E-4D51-8070-EC6A5013E9B9}" dt="2024-10-21T21:00:45.366" v="20" actId="14100"/>
      <pc:docMkLst>
        <pc:docMk/>
      </pc:docMkLst>
      <pc:sldChg chg="addSp delSp modSp">
        <pc:chgData name="Zarina Zatildayeva" userId="588999d6-1d41-401c-8187-db940772b558" providerId="ADAL" clId="{9A3A569C-4F0E-4D51-8070-EC6A5013E9B9}" dt="2024-10-21T21:00:45.366" v="20" actId="14100"/>
        <pc:sldMkLst>
          <pc:docMk/>
          <pc:sldMk cId="173025752" sldId="266"/>
        </pc:sldMkLst>
        <pc:picChg chg="del">
          <ac:chgData name="Zarina Zatildayeva" userId="588999d6-1d41-401c-8187-db940772b558" providerId="ADAL" clId="{9A3A569C-4F0E-4D51-8070-EC6A5013E9B9}" dt="2024-10-21T21:00:41.239" v="17" actId="478"/>
          <ac:picMkLst>
            <pc:docMk/>
            <pc:sldMk cId="173025752" sldId="266"/>
            <ac:picMk id="1026" creationId="{AA5BFABF-23AF-59CF-2210-F08B54ACCD89}"/>
          </ac:picMkLst>
        </pc:picChg>
        <pc:picChg chg="add mod">
          <ac:chgData name="Zarina Zatildayeva" userId="588999d6-1d41-401c-8187-db940772b558" providerId="ADAL" clId="{9A3A569C-4F0E-4D51-8070-EC6A5013E9B9}" dt="2024-10-21T21:00:45.366" v="20" actId="14100"/>
          <ac:picMkLst>
            <pc:docMk/>
            <pc:sldMk cId="173025752" sldId="266"/>
            <ac:picMk id="3074" creationId="{25F07932-5239-B039-7B1E-2012191F6A67}"/>
          </ac:picMkLst>
        </pc:picChg>
      </pc:sldChg>
      <pc:sldChg chg="addSp modSp ord">
        <pc:chgData name="Zarina Zatildayeva" userId="588999d6-1d41-401c-8187-db940772b558" providerId="ADAL" clId="{9A3A569C-4F0E-4D51-8070-EC6A5013E9B9}" dt="2024-10-21T20:57:20.615" v="16"/>
        <pc:sldMkLst>
          <pc:docMk/>
          <pc:sldMk cId="1731379973" sldId="272"/>
        </pc:sldMkLst>
        <pc:picChg chg="add mod">
          <ac:chgData name="Zarina Zatildayeva" userId="588999d6-1d41-401c-8187-db940772b558" providerId="ADAL" clId="{9A3A569C-4F0E-4D51-8070-EC6A5013E9B9}" dt="2024-10-21T20:57:20.615" v="16"/>
          <ac:picMkLst>
            <pc:docMk/>
            <pc:sldMk cId="1731379973" sldId="272"/>
            <ac:picMk id="5" creationId="{F7CC8564-2D68-2E60-D6BF-CBD097EC6325}"/>
          </ac:picMkLst>
        </pc:picChg>
        <pc:picChg chg="add mod">
          <ac:chgData name="Zarina Zatildayeva" userId="588999d6-1d41-401c-8187-db940772b558" providerId="ADAL" clId="{9A3A569C-4F0E-4D51-8070-EC6A5013E9B9}" dt="2024-10-21T20:57:15.826" v="15" actId="1076"/>
          <ac:picMkLst>
            <pc:docMk/>
            <pc:sldMk cId="1731379973" sldId="272"/>
            <ac:picMk id="1026" creationId="{7D48C9EE-1B09-87A2-B718-5AF58D882A35}"/>
          </ac:picMkLst>
        </pc:picChg>
      </pc:sldChg>
      <pc:sldChg chg="addSp delSp modSp">
        <pc:chgData name="Zarina Zatildayeva" userId="588999d6-1d41-401c-8187-db940772b558" providerId="ADAL" clId="{9A3A569C-4F0E-4D51-8070-EC6A5013E9B9}" dt="2024-10-21T20:54:59.597" v="14" actId="14100"/>
        <pc:sldMkLst>
          <pc:docMk/>
          <pc:sldMk cId="959906209" sldId="284"/>
        </pc:sldMkLst>
        <pc:picChg chg="del">
          <ac:chgData name="Zarina Zatildayeva" userId="588999d6-1d41-401c-8187-db940772b558" providerId="ADAL" clId="{9A3A569C-4F0E-4D51-8070-EC6A5013E9B9}" dt="2024-10-21T20:54:24.916" v="4" actId="478"/>
          <ac:picMkLst>
            <pc:docMk/>
            <pc:sldMk cId="959906209" sldId="284"/>
            <ac:picMk id="1026" creationId="{7D48C9EE-1B09-87A2-B718-5AF58D882A35}"/>
          </ac:picMkLst>
        </pc:picChg>
        <pc:picChg chg="add del">
          <ac:chgData name="Zarina Zatildayeva" userId="588999d6-1d41-401c-8187-db940772b558" providerId="ADAL" clId="{9A3A569C-4F0E-4D51-8070-EC6A5013E9B9}" dt="2024-10-21T20:54:26.573" v="6" actId="478"/>
          <ac:picMkLst>
            <pc:docMk/>
            <pc:sldMk cId="959906209" sldId="284"/>
            <ac:picMk id="2050" creationId="{1D05FD22-E318-0B7A-C063-1E0494C75301}"/>
          </ac:picMkLst>
        </pc:picChg>
        <pc:picChg chg="add mod">
          <ac:chgData name="Zarina Zatildayeva" userId="588999d6-1d41-401c-8187-db940772b558" providerId="ADAL" clId="{9A3A569C-4F0E-4D51-8070-EC6A5013E9B9}" dt="2024-10-21T20:54:38.108" v="9" actId="1076"/>
          <ac:picMkLst>
            <pc:docMk/>
            <pc:sldMk cId="959906209" sldId="284"/>
            <ac:picMk id="2052" creationId="{6A130E54-4D45-C2BA-BBB8-B29463EBE285}"/>
          </ac:picMkLst>
        </pc:picChg>
        <pc:picChg chg="add mod">
          <ac:chgData name="Zarina Zatildayeva" userId="588999d6-1d41-401c-8187-db940772b558" providerId="ADAL" clId="{9A3A569C-4F0E-4D51-8070-EC6A5013E9B9}" dt="2024-10-21T20:54:59.597" v="14" actId="14100"/>
          <ac:picMkLst>
            <pc:docMk/>
            <pc:sldMk cId="959906209" sldId="284"/>
            <ac:picMk id="2054" creationId="{EAC3545C-98D6-91E0-C478-83B8DBDF711B}"/>
          </ac:picMkLst>
        </pc:picChg>
      </pc:sldChg>
    </pc:docChg>
  </pc:docChgLst>
  <pc:docChgLst>
    <pc:chgData name="Sneha Siri Nagabathula" userId="7986d1ba-5f40-4829-bed4-c1f23db3309f" providerId="ADAL" clId="{8D6AF721-5456-4D4D-87C3-97F93D36FC38}"/>
    <pc:docChg chg="custSel addSld delSld modSld">
      <pc:chgData name="Sneha Siri Nagabathula" userId="7986d1ba-5f40-4829-bed4-c1f23db3309f" providerId="ADAL" clId="{8D6AF721-5456-4D4D-87C3-97F93D36FC38}" dt="2024-08-12T16:05:22.497" v="49" actId="47"/>
      <pc:docMkLst>
        <pc:docMk/>
      </pc:docMkLst>
      <pc:sldChg chg="addSp delSp modSp add del mod setBg">
        <pc:chgData name="Sneha Siri Nagabathula" userId="7986d1ba-5f40-4829-bed4-c1f23db3309f" providerId="ADAL" clId="{8D6AF721-5456-4D4D-87C3-97F93D36FC38}" dt="2024-08-12T16:05:22.497" v="49" actId="47"/>
        <pc:sldMkLst>
          <pc:docMk/>
          <pc:sldMk cId="1283656784" sldId="267"/>
        </pc:sldMkLst>
        <pc:spChg chg="mod">
          <ac:chgData name="Sneha Siri Nagabathula" userId="7986d1ba-5f40-4829-bed4-c1f23db3309f" providerId="ADAL" clId="{8D6AF721-5456-4D4D-87C3-97F93D36FC38}" dt="2024-08-12T16:03:14.823" v="46" actId="1076"/>
          <ac:spMkLst>
            <pc:docMk/>
            <pc:sldMk cId="1283656784" sldId="267"/>
            <ac:spMk id="2" creationId="{E195B6C3-CDE1-0E03-CBE0-7B0DA50B3ACE}"/>
          </ac:spMkLst>
        </pc:spChg>
        <pc:spChg chg="mod">
          <ac:chgData name="Sneha Siri Nagabathula" userId="7986d1ba-5f40-4829-bed4-c1f23db3309f" providerId="ADAL" clId="{8D6AF721-5456-4D4D-87C3-97F93D36FC38}" dt="2024-08-12T16:03:45.226" v="48" actId="207"/>
          <ac:spMkLst>
            <pc:docMk/>
            <pc:sldMk cId="1283656784" sldId="267"/>
            <ac:spMk id="3" creationId="{CFB4E760-CB48-334F-BBFE-34C6E0D1824F}"/>
          </ac:spMkLst>
        </pc:spChg>
        <pc:picChg chg="del">
          <ac:chgData name="Sneha Siri Nagabathula" userId="7986d1ba-5f40-4829-bed4-c1f23db3309f" providerId="ADAL" clId="{8D6AF721-5456-4D4D-87C3-97F93D36FC38}" dt="2024-08-12T16:01:16.567" v="35" actId="478"/>
          <ac:picMkLst>
            <pc:docMk/>
            <pc:sldMk cId="1283656784" sldId="267"/>
            <ac:picMk id="5" creationId="{F5B97FD1-41FA-C0B1-65CF-C4A4D92D4976}"/>
          </ac:picMkLst>
        </pc:picChg>
        <pc:picChg chg="add mod">
          <ac:chgData name="Sneha Siri Nagabathula" userId="7986d1ba-5f40-4829-bed4-c1f23db3309f" providerId="ADAL" clId="{8D6AF721-5456-4D4D-87C3-97F93D36FC38}" dt="2024-08-12T16:03:18.002" v="47" actId="1076"/>
          <ac:picMkLst>
            <pc:docMk/>
            <pc:sldMk cId="1283656784" sldId="267"/>
            <ac:picMk id="6" creationId="{60F0EAD9-4895-F55E-A1AA-52C336F0B8C9}"/>
          </ac:picMkLst>
        </pc:picChg>
      </pc:sldChg>
    </pc:docChg>
  </pc:docChgLst>
</pc:chgInfo>
</file>

<file path=ppt/comments/modernComment_100_2B8092CF.xml><?xml version="1.0" encoding="utf-8"?>
<p188:cmLst xmlns:a="http://schemas.openxmlformats.org/drawingml/2006/main" xmlns:r="http://schemas.openxmlformats.org/officeDocument/2006/relationships" xmlns:p188="http://schemas.microsoft.com/office/powerpoint/2018/8/main">
  <p188:cm id="{3EA1D8CA-93AA-4A23-96F6-A9CB2162DCA4}" authorId="{E1C4AA92-AEA3-0F82-31EF-7A513C18DCAD}" created="2024-08-10T01:06:07.288">
    <pc:sldMkLst xmlns:pc="http://schemas.microsoft.com/office/powerpoint/2013/main/command">
      <pc:docMk/>
      <pc:sldMk cId="729846479" sldId="256"/>
    </pc:sldMkLst>
    <p188:txBody>
      <a:bodyPr/>
      <a:lstStyle/>
      <a:p>
        <a:r>
          <a:rPr lang="en-US"/>
          <a:t>Introduce IEEE-CS, welcome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27F7-0E5B-AC8A-8E83-50B95A3D5F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5B8BF6-B452-261C-9352-63BF063222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7A2E6F-0412-6180-DB14-6FF1BD3B4690}"/>
              </a:ext>
            </a:extLst>
          </p:cNvPr>
          <p:cNvSpPr>
            <a:spLocks noGrp="1"/>
          </p:cNvSpPr>
          <p:nvPr>
            <p:ph type="dt" sz="half" idx="10"/>
          </p:nvPr>
        </p:nvSpPr>
        <p:spPr/>
        <p:txBody>
          <a:bodyPr/>
          <a:lstStyle/>
          <a:p>
            <a:fld id="{F6B6DED6-28A0-4C69-8820-8720E0C11E3B}" type="datetimeFigureOut">
              <a:rPr lang="en-US" smtClean="0"/>
              <a:t>10/21/2024</a:t>
            </a:fld>
            <a:endParaRPr lang="en-US"/>
          </a:p>
        </p:txBody>
      </p:sp>
      <p:sp>
        <p:nvSpPr>
          <p:cNvPr id="5" name="Footer Placeholder 4">
            <a:extLst>
              <a:ext uri="{FF2B5EF4-FFF2-40B4-BE49-F238E27FC236}">
                <a16:creationId xmlns:a16="http://schemas.microsoft.com/office/drawing/2014/main" id="{EC222AFA-3CF4-1DB6-1BA0-8848BF7FC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82605-9ED5-6C37-DB69-81E29190FDAA}"/>
              </a:ext>
            </a:extLst>
          </p:cNvPr>
          <p:cNvSpPr>
            <a:spLocks noGrp="1"/>
          </p:cNvSpPr>
          <p:nvPr>
            <p:ph type="sldNum" sz="quarter" idx="12"/>
          </p:nvPr>
        </p:nvSpPr>
        <p:spPr/>
        <p:txBody>
          <a:bodyPr/>
          <a:lstStyle/>
          <a:p>
            <a:fld id="{E4556F3B-577D-47AE-9239-D0AAC612BD7C}" type="slidenum">
              <a:rPr lang="en-US" smtClean="0"/>
              <a:t>‹#›</a:t>
            </a:fld>
            <a:endParaRPr lang="en-US"/>
          </a:p>
        </p:txBody>
      </p:sp>
    </p:spTree>
    <p:extLst>
      <p:ext uri="{BB962C8B-B14F-4D97-AF65-F5344CB8AC3E}">
        <p14:creationId xmlns:p14="http://schemas.microsoft.com/office/powerpoint/2010/main" val="1849096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2EA01-ACCA-88B7-8580-8F1667BE85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3C3C50-FC4B-6C6E-A686-6D42ED03C1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FAE49-02F7-8025-0FCC-965FE3FF52FC}"/>
              </a:ext>
            </a:extLst>
          </p:cNvPr>
          <p:cNvSpPr>
            <a:spLocks noGrp="1"/>
          </p:cNvSpPr>
          <p:nvPr>
            <p:ph type="dt" sz="half" idx="10"/>
          </p:nvPr>
        </p:nvSpPr>
        <p:spPr/>
        <p:txBody>
          <a:bodyPr/>
          <a:lstStyle/>
          <a:p>
            <a:fld id="{F6B6DED6-28A0-4C69-8820-8720E0C11E3B}" type="datetimeFigureOut">
              <a:rPr lang="en-US" smtClean="0"/>
              <a:t>10/21/2024</a:t>
            </a:fld>
            <a:endParaRPr lang="en-US"/>
          </a:p>
        </p:txBody>
      </p:sp>
      <p:sp>
        <p:nvSpPr>
          <p:cNvPr id="5" name="Footer Placeholder 4">
            <a:extLst>
              <a:ext uri="{FF2B5EF4-FFF2-40B4-BE49-F238E27FC236}">
                <a16:creationId xmlns:a16="http://schemas.microsoft.com/office/drawing/2014/main" id="{6063FE98-DAF0-8E83-A5D5-2B39A8689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BFFA2-F8AA-57E2-5FA1-60EA87D98E21}"/>
              </a:ext>
            </a:extLst>
          </p:cNvPr>
          <p:cNvSpPr>
            <a:spLocks noGrp="1"/>
          </p:cNvSpPr>
          <p:nvPr>
            <p:ph type="sldNum" sz="quarter" idx="12"/>
          </p:nvPr>
        </p:nvSpPr>
        <p:spPr/>
        <p:txBody>
          <a:bodyPr/>
          <a:lstStyle/>
          <a:p>
            <a:fld id="{E4556F3B-577D-47AE-9239-D0AAC612BD7C}" type="slidenum">
              <a:rPr lang="en-US" smtClean="0"/>
              <a:t>‹#›</a:t>
            </a:fld>
            <a:endParaRPr lang="en-US"/>
          </a:p>
        </p:txBody>
      </p:sp>
    </p:spTree>
    <p:extLst>
      <p:ext uri="{BB962C8B-B14F-4D97-AF65-F5344CB8AC3E}">
        <p14:creationId xmlns:p14="http://schemas.microsoft.com/office/powerpoint/2010/main" val="4152854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7E5A98-E323-A073-B6D0-F401CDBA16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BD33CC-2F78-6E54-B5C2-31868B2641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16BA2B-B365-0D45-8BB4-A344D18C20A3}"/>
              </a:ext>
            </a:extLst>
          </p:cNvPr>
          <p:cNvSpPr>
            <a:spLocks noGrp="1"/>
          </p:cNvSpPr>
          <p:nvPr>
            <p:ph type="dt" sz="half" idx="10"/>
          </p:nvPr>
        </p:nvSpPr>
        <p:spPr/>
        <p:txBody>
          <a:bodyPr/>
          <a:lstStyle/>
          <a:p>
            <a:fld id="{F6B6DED6-28A0-4C69-8820-8720E0C11E3B}" type="datetimeFigureOut">
              <a:rPr lang="en-US" smtClean="0"/>
              <a:t>10/21/2024</a:t>
            </a:fld>
            <a:endParaRPr lang="en-US"/>
          </a:p>
        </p:txBody>
      </p:sp>
      <p:sp>
        <p:nvSpPr>
          <p:cNvPr id="5" name="Footer Placeholder 4">
            <a:extLst>
              <a:ext uri="{FF2B5EF4-FFF2-40B4-BE49-F238E27FC236}">
                <a16:creationId xmlns:a16="http://schemas.microsoft.com/office/drawing/2014/main" id="{76E21AD2-E2F0-32C6-56D2-8BB3A7D8F9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03690B-869F-2A74-F1D9-88C3FDDEB709}"/>
              </a:ext>
            </a:extLst>
          </p:cNvPr>
          <p:cNvSpPr>
            <a:spLocks noGrp="1"/>
          </p:cNvSpPr>
          <p:nvPr>
            <p:ph type="sldNum" sz="quarter" idx="12"/>
          </p:nvPr>
        </p:nvSpPr>
        <p:spPr/>
        <p:txBody>
          <a:bodyPr/>
          <a:lstStyle/>
          <a:p>
            <a:fld id="{E4556F3B-577D-47AE-9239-D0AAC612BD7C}" type="slidenum">
              <a:rPr lang="en-US" smtClean="0"/>
              <a:t>‹#›</a:t>
            </a:fld>
            <a:endParaRPr lang="en-US"/>
          </a:p>
        </p:txBody>
      </p:sp>
    </p:spTree>
    <p:extLst>
      <p:ext uri="{BB962C8B-B14F-4D97-AF65-F5344CB8AC3E}">
        <p14:creationId xmlns:p14="http://schemas.microsoft.com/office/powerpoint/2010/main" val="782103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FE0F1-C973-B696-9D9D-73738308F9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3F154C-8FA2-72F5-7223-FF4238BBAE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8977BE-AC20-C009-7F9F-FE4F18A2AF87}"/>
              </a:ext>
            </a:extLst>
          </p:cNvPr>
          <p:cNvSpPr>
            <a:spLocks noGrp="1"/>
          </p:cNvSpPr>
          <p:nvPr>
            <p:ph type="dt" sz="half" idx="10"/>
          </p:nvPr>
        </p:nvSpPr>
        <p:spPr/>
        <p:txBody>
          <a:bodyPr/>
          <a:lstStyle/>
          <a:p>
            <a:fld id="{F6B6DED6-28A0-4C69-8820-8720E0C11E3B}" type="datetimeFigureOut">
              <a:rPr lang="en-US" smtClean="0"/>
              <a:t>10/21/2024</a:t>
            </a:fld>
            <a:endParaRPr lang="en-US"/>
          </a:p>
        </p:txBody>
      </p:sp>
      <p:sp>
        <p:nvSpPr>
          <p:cNvPr id="5" name="Footer Placeholder 4">
            <a:extLst>
              <a:ext uri="{FF2B5EF4-FFF2-40B4-BE49-F238E27FC236}">
                <a16:creationId xmlns:a16="http://schemas.microsoft.com/office/drawing/2014/main" id="{4C2034A6-E637-14A6-678C-1F7B59240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B7394-3322-A6F9-F15B-6B15E9BD3485}"/>
              </a:ext>
            </a:extLst>
          </p:cNvPr>
          <p:cNvSpPr>
            <a:spLocks noGrp="1"/>
          </p:cNvSpPr>
          <p:nvPr>
            <p:ph type="sldNum" sz="quarter" idx="12"/>
          </p:nvPr>
        </p:nvSpPr>
        <p:spPr/>
        <p:txBody>
          <a:bodyPr/>
          <a:lstStyle/>
          <a:p>
            <a:fld id="{E4556F3B-577D-47AE-9239-D0AAC612BD7C}" type="slidenum">
              <a:rPr lang="en-US" smtClean="0"/>
              <a:t>‹#›</a:t>
            </a:fld>
            <a:endParaRPr lang="en-US"/>
          </a:p>
        </p:txBody>
      </p:sp>
    </p:spTree>
    <p:extLst>
      <p:ext uri="{BB962C8B-B14F-4D97-AF65-F5344CB8AC3E}">
        <p14:creationId xmlns:p14="http://schemas.microsoft.com/office/powerpoint/2010/main" val="304286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18F2-6719-04C2-52E0-50201ED5D2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83488C-BE8A-00D1-1C17-FC2EBBA9FA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AAAC70-CB9E-0FF5-C4F6-16BD51315715}"/>
              </a:ext>
            </a:extLst>
          </p:cNvPr>
          <p:cNvSpPr>
            <a:spLocks noGrp="1"/>
          </p:cNvSpPr>
          <p:nvPr>
            <p:ph type="dt" sz="half" idx="10"/>
          </p:nvPr>
        </p:nvSpPr>
        <p:spPr/>
        <p:txBody>
          <a:bodyPr/>
          <a:lstStyle/>
          <a:p>
            <a:fld id="{F6B6DED6-28A0-4C69-8820-8720E0C11E3B}" type="datetimeFigureOut">
              <a:rPr lang="en-US" smtClean="0"/>
              <a:t>10/21/2024</a:t>
            </a:fld>
            <a:endParaRPr lang="en-US"/>
          </a:p>
        </p:txBody>
      </p:sp>
      <p:sp>
        <p:nvSpPr>
          <p:cNvPr id="5" name="Footer Placeholder 4">
            <a:extLst>
              <a:ext uri="{FF2B5EF4-FFF2-40B4-BE49-F238E27FC236}">
                <a16:creationId xmlns:a16="http://schemas.microsoft.com/office/drawing/2014/main" id="{7FF1215F-2ACE-04A9-9D9F-422939937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723E7-17E6-CF8A-5D06-43CAF7E74337}"/>
              </a:ext>
            </a:extLst>
          </p:cNvPr>
          <p:cNvSpPr>
            <a:spLocks noGrp="1"/>
          </p:cNvSpPr>
          <p:nvPr>
            <p:ph type="sldNum" sz="quarter" idx="12"/>
          </p:nvPr>
        </p:nvSpPr>
        <p:spPr/>
        <p:txBody>
          <a:bodyPr/>
          <a:lstStyle/>
          <a:p>
            <a:fld id="{E4556F3B-577D-47AE-9239-D0AAC612BD7C}" type="slidenum">
              <a:rPr lang="en-US" smtClean="0"/>
              <a:t>‹#›</a:t>
            </a:fld>
            <a:endParaRPr lang="en-US"/>
          </a:p>
        </p:txBody>
      </p:sp>
    </p:spTree>
    <p:extLst>
      <p:ext uri="{BB962C8B-B14F-4D97-AF65-F5344CB8AC3E}">
        <p14:creationId xmlns:p14="http://schemas.microsoft.com/office/powerpoint/2010/main" val="1298039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86985-D148-089D-834A-949237B5A8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B1AA72-CCC3-026C-82BC-4CE21E9462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AD73AC-DE52-EAC0-2A08-38BBBD670B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6AC1C7-DA8C-6B91-9737-88873F636B20}"/>
              </a:ext>
            </a:extLst>
          </p:cNvPr>
          <p:cNvSpPr>
            <a:spLocks noGrp="1"/>
          </p:cNvSpPr>
          <p:nvPr>
            <p:ph type="dt" sz="half" idx="10"/>
          </p:nvPr>
        </p:nvSpPr>
        <p:spPr/>
        <p:txBody>
          <a:bodyPr/>
          <a:lstStyle/>
          <a:p>
            <a:fld id="{F6B6DED6-28A0-4C69-8820-8720E0C11E3B}" type="datetimeFigureOut">
              <a:rPr lang="en-US" smtClean="0"/>
              <a:t>10/21/2024</a:t>
            </a:fld>
            <a:endParaRPr lang="en-US"/>
          </a:p>
        </p:txBody>
      </p:sp>
      <p:sp>
        <p:nvSpPr>
          <p:cNvPr id="6" name="Footer Placeholder 5">
            <a:extLst>
              <a:ext uri="{FF2B5EF4-FFF2-40B4-BE49-F238E27FC236}">
                <a16:creationId xmlns:a16="http://schemas.microsoft.com/office/drawing/2014/main" id="{24E4080A-B7FC-520B-0338-E310B05DEB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8142AD-60FC-41F8-0D26-02222B5DCEF8}"/>
              </a:ext>
            </a:extLst>
          </p:cNvPr>
          <p:cNvSpPr>
            <a:spLocks noGrp="1"/>
          </p:cNvSpPr>
          <p:nvPr>
            <p:ph type="sldNum" sz="quarter" idx="12"/>
          </p:nvPr>
        </p:nvSpPr>
        <p:spPr/>
        <p:txBody>
          <a:bodyPr/>
          <a:lstStyle/>
          <a:p>
            <a:fld id="{E4556F3B-577D-47AE-9239-D0AAC612BD7C}" type="slidenum">
              <a:rPr lang="en-US" smtClean="0"/>
              <a:t>‹#›</a:t>
            </a:fld>
            <a:endParaRPr lang="en-US"/>
          </a:p>
        </p:txBody>
      </p:sp>
    </p:spTree>
    <p:extLst>
      <p:ext uri="{BB962C8B-B14F-4D97-AF65-F5344CB8AC3E}">
        <p14:creationId xmlns:p14="http://schemas.microsoft.com/office/powerpoint/2010/main" val="1012837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9941A-93B7-DDE2-86FD-16DF02FC92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865AB2-25C8-0022-DC90-2D799E434F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98BBC0-DD69-A5C7-2990-0EA98F91D0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2D36A3-A9BD-E667-E45E-C8615D25D8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218B54-3895-A33D-0254-AA73808DB9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ED3E8F-61C9-BEBF-9525-16ED911DDDC7}"/>
              </a:ext>
            </a:extLst>
          </p:cNvPr>
          <p:cNvSpPr>
            <a:spLocks noGrp="1"/>
          </p:cNvSpPr>
          <p:nvPr>
            <p:ph type="dt" sz="half" idx="10"/>
          </p:nvPr>
        </p:nvSpPr>
        <p:spPr/>
        <p:txBody>
          <a:bodyPr/>
          <a:lstStyle/>
          <a:p>
            <a:fld id="{F6B6DED6-28A0-4C69-8820-8720E0C11E3B}" type="datetimeFigureOut">
              <a:rPr lang="en-US" smtClean="0"/>
              <a:t>10/21/2024</a:t>
            </a:fld>
            <a:endParaRPr lang="en-US"/>
          </a:p>
        </p:txBody>
      </p:sp>
      <p:sp>
        <p:nvSpPr>
          <p:cNvPr id="8" name="Footer Placeholder 7">
            <a:extLst>
              <a:ext uri="{FF2B5EF4-FFF2-40B4-BE49-F238E27FC236}">
                <a16:creationId xmlns:a16="http://schemas.microsoft.com/office/drawing/2014/main" id="{91D476B9-4497-F636-AF83-C79A7DD6BA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C62DB1-F511-F1DB-9487-E70B4A1D998F}"/>
              </a:ext>
            </a:extLst>
          </p:cNvPr>
          <p:cNvSpPr>
            <a:spLocks noGrp="1"/>
          </p:cNvSpPr>
          <p:nvPr>
            <p:ph type="sldNum" sz="quarter" idx="12"/>
          </p:nvPr>
        </p:nvSpPr>
        <p:spPr/>
        <p:txBody>
          <a:bodyPr/>
          <a:lstStyle/>
          <a:p>
            <a:fld id="{E4556F3B-577D-47AE-9239-D0AAC612BD7C}" type="slidenum">
              <a:rPr lang="en-US" smtClean="0"/>
              <a:t>‹#›</a:t>
            </a:fld>
            <a:endParaRPr lang="en-US"/>
          </a:p>
        </p:txBody>
      </p:sp>
    </p:spTree>
    <p:extLst>
      <p:ext uri="{BB962C8B-B14F-4D97-AF65-F5344CB8AC3E}">
        <p14:creationId xmlns:p14="http://schemas.microsoft.com/office/powerpoint/2010/main" val="3131926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BFF2-DEA3-75CC-FD91-9D56E817C4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861EC4-3130-2B0B-204D-D31EEAA5DEAA}"/>
              </a:ext>
            </a:extLst>
          </p:cNvPr>
          <p:cNvSpPr>
            <a:spLocks noGrp="1"/>
          </p:cNvSpPr>
          <p:nvPr>
            <p:ph type="dt" sz="half" idx="10"/>
          </p:nvPr>
        </p:nvSpPr>
        <p:spPr/>
        <p:txBody>
          <a:bodyPr/>
          <a:lstStyle/>
          <a:p>
            <a:fld id="{F6B6DED6-28A0-4C69-8820-8720E0C11E3B}" type="datetimeFigureOut">
              <a:rPr lang="en-US" smtClean="0"/>
              <a:t>10/21/2024</a:t>
            </a:fld>
            <a:endParaRPr lang="en-US"/>
          </a:p>
        </p:txBody>
      </p:sp>
      <p:sp>
        <p:nvSpPr>
          <p:cNvPr id="4" name="Footer Placeholder 3">
            <a:extLst>
              <a:ext uri="{FF2B5EF4-FFF2-40B4-BE49-F238E27FC236}">
                <a16:creationId xmlns:a16="http://schemas.microsoft.com/office/drawing/2014/main" id="{C42136F3-C137-3FC1-C3ED-222CCEB6B5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E9B5FA-514E-EE73-D867-73EF7D0B3D16}"/>
              </a:ext>
            </a:extLst>
          </p:cNvPr>
          <p:cNvSpPr>
            <a:spLocks noGrp="1"/>
          </p:cNvSpPr>
          <p:nvPr>
            <p:ph type="sldNum" sz="quarter" idx="12"/>
          </p:nvPr>
        </p:nvSpPr>
        <p:spPr/>
        <p:txBody>
          <a:bodyPr/>
          <a:lstStyle/>
          <a:p>
            <a:fld id="{E4556F3B-577D-47AE-9239-D0AAC612BD7C}" type="slidenum">
              <a:rPr lang="en-US" smtClean="0"/>
              <a:t>‹#›</a:t>
            </a:fld>
            <a:endParaRPr lang="en-US"/>
          </a:p>
        </p:txBody>
      </p:sp>
    </p:spTree>
    <p:extLst>
      <p:ext uri="{BB962C8B-B14F-4D97-AF65-F5344CB8AC3E}">
        <p14:creationId xmlns:p14="http://schemas.microsoft.com/office/powerpoint/2010/main" val="2550872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175C32-83AE-D008-EE69-F45E584F64FC}"/>
              </a:ext>
            </a:extLst>
          </p:cNvPr>
          <p:cNvSpPr>
            <a:spLocks noGrp="1"/>
          </p:cNvSpPr>
          <p:nvPr>
            <p:ph type="dt" sz="half" idx="10"/>
          </p:nvPr>
        </p:nvSpPr>
        <p:spPr/>
        <p:txBody>
          <a:bodyPr/>
          <a:lstStyle/>
          <a:p>
            <a:fld id="{F6B6DED6-28A0-4C69-8820-8720E0C11E3B}" type="datetimeFigureOut">
              <a:rPr lang="en-US" smtClean="0"/>
              <a:t>10/21/2024</a:t>
            </a:fld>
            <a:endParaRPr lang="en-US"/>
          </a:p>
        </p:txBody>
      </p:sp>
      <p:sp>
        <p:nvSpPr>
          <p:cNvPr id="3" name="Footer Placeholder 2">
            <a:extLst>
              <a:ext uri="{FF2B5EF4-FFF2-40B4-BE49-F238E27FC236}">
                <a16:creationId xmlns:a16="http://schemas.microsoft.com/office/drawing/2014/main" id="{56D15B16-F30E-ADBA-4C2B-16EF79C0B1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6E3E28-8F59-4755-93A4-4BE4385FF0DA}"/>
              </a:ext>
            </a:extLst>
          </p:cNvPr>
          <p:cNvSpPr>
            <a:spLocks noGrp="1"/>
          </p:cNvSpPr>
          <p:nvPr>
            <p:ph type="sldNum" sz="quarter" idx="12"/>
          </p:nvPr>
        </p:nvSpPr>
        <p:spPr/>
        <p:txBody>
          <a:bodyPr/>
          <a:lstStyle/>
          <a:p>
            <a:fld id="{E4556F3B-577D-47AE-9239-D0AAC612BD7C}" type="slidenum">
              <a:rPr lang="en-US" smtClean="0"/>
              <a:t>‹#›</a:t>
            </a:fld>
            <a:endParaRPr lang="en-US"/>
          </a:p>
        </p:txBody>
      </p:sp>
    </p:spTree>
    <p:extLst>
      <p:ext uri="{BB962C8B-B14F-4D97-AF65-F5344CB8AC3E}">
        <p14:creationId xmlns:p14="http://schemas.microsoft.com/office/powerpoint/2010/main" val="95655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F32A-1E1B-6C27-5C57-75E26595AE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6624F8-F513-ECA2-0DBA-93E4F1A28C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BA9ABC-DAD5-FD17-C8D7-92F2F46C8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22C116-A605-B328-4E52-A62FFB3578F1}"/>
              </a:ext>
            </a:extLst>
          </p:cNvPr>
          <p:cNvSpPr>
            <a:spLocks noGrp="1"/>
          </p:cNvSpPr>
          <p:nvPr>
            <p:ph type="dt" sz="half" idx="10"/>
          </p:nvPr>
        </p:nvSpPr>
        <p:spPr/>
        <p:txBody>
          <a:bodyPr/>
          <a:lstStyle/>
          <a:p>
            <a:fld id="{F6B6DED6-28A0-4C69-8820-8720E0C11E3B}" type="datetimeFigureOut">
              <a:rPr lang="en-US" smtClean="0"/>
              <a:t>10/21/2024</a:t>
            </a:fld>
            <a:endParaRPr lang="en-US"/>
          </a:p>
        </p:txBody>
      </p:sp>
      <p:sp>
        <p:nvSpPr>
          <p:cNvPr id="6" name="Footer Placeholder 5">
            <a:extLst>
              <a:ext uri="{FF2B5EF4-FFF2-40B4-BE49-F238E27FC236}">
                <a16:creationId xmlns:a16="http://schemas.microsoft.com/office/drawing/2014/main" id="{BA5B2C4A-8F98-A84D-20F5-CB890D1CB0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56ED77-F419-E20E-2364-B42E6CC4430E}"/>
              </a:ext>
            </a:extLst>
          </p:cNvPr>
          <p:cNvSpPr>
            <a:spLocks noGrp="1"/>
          </p:cNvSpPr>
          <p:nvPr>
            <p:ph type="sldNum" sz="quarter" idx="12"/>
          </p:nvPr>
        </p:nvSpPr>
        <p:spPr/>
        <p:txBody>
          <a:bodyPr/>
          <a:lstStyle/>
          <a:p>
            <a:fld id="{E4556F3B-577D-47AE-9239-D0AAC612BD7C}" type="slidenum">
              <a:rPr lang="en-US" smtClean="0"/>
              <a:t>‹#›</a:t>
            </a:fld>
            <a:endParaRPr lang="en-US"/>
          </a:p>
        </p:txBody>
      </p:sp>
    </p:spTree>
    <p:extLst>
      <p:ext uri="{BB962C8B-B14F-4D97-AF65-F5344CB8AC3E}">
        <p14:creationId xmlns:p14="http://schemas.microsoft.com/office/powerpoint/2010/main" val="1952169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78E5F-402C-DA3C-EFC0-25F776661E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5FD459-B785-8E13-0969-898E54C1F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E30989-09F1-2354-10FE-1E9BBEA73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1D5F97-878E-8355-D202-A168447E6D5E}"/>
              </a:ext>
            </a:extLst>
          </p:cNvPr>
          <p:cNvSpPr>
            <a:spLocks noGrp="1"/>
          </p:cNvSpPr>
          <p:nvPr>
            <p:ph type="dt" sz="half" idx="10"/>
          </p:nvPr>
        </p:nvSpPr>
        <p:spPr/>
        <p:txBody>
          <a:bodyPr/>
          <a:lstStyle/>
          <a:p>
            <a:fld id="{F6B6DED6-28A0-4C69-8820-8720E0C11E3B}" type="datetimeFigureOut">
              <a:rPr lang="en-US" smtClean="0"/>
              <a:t>10/21/2024</a:t>
            </a:fld>
            <a:endParaRPr lang="en-US"/>
          </a:p>
        </p:txBody>
      </p:sp>
      <p:sp>
        <p:nvSpPr>
          <p:cNvPr id="6" name="Footer Placeholder 5">
            <a:extLst>
              <a:ext uri="{FF2B5EF4-FFF2-40B4-BE49-F238E27FC236}">
                <a16:creationId xmlns:a16="http://schemas.microsoft.com/office/drawing/2014/main" id="{7A4F23BF-521C-861B-975F-67EFFAB56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86708-E255-75D0-916D-45548133D6BA}"/>
              </a:ext>
            </a:extLst>
          </p:cNvPr>
          <p:cNvSpPr>
            <a:spLocks noGrp="1"/>
          </p:cNvSpPr>
          <p:nvPr>
            <p:ph type="sldNum" sz="quarter" idx="12"/>
          </p:nvPr>
        </p:nvSpPr>
        <p:spPr/>
        <p:txBody>
          <a:bodyPr/>
          <a:lstStyle/>
          <a:p>
            <a:fld id="{E4556F3B-577D-47AE-9239-D0AAC612BD7C}" type="slidenum">
              <a:rPr lang="en-US" smtClean="0"/>
              <a:t>‹#›</a:t>
            </a:fld>
            <a:endParaRPr lang="en-US"/>
          </a:p>
        </p:txBody>
      </p:sp>
    </p:spTree>
    <p:extLst>
      <p:ext uri="{BB962C8B-B14F-4D97-AF65-F5344CB8AC3E}">
        <p14:creationId xmlns:p14="http://schemas.microsoft.com/office/powerpoint/2010/main" val="273102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8B35A8-BC29-85D9-B251-F4E0C0DA9C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3196AA-6A00-1E82-E67D-9033371312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7ADCF-F322-DBFC-FB62-53F6684241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B6DED6-28A0-4C69-8820-8720E0C11E3B}" type="datetimeFigureOut">
              <a:rPr lang="en-US" smtClean="0"/>
              <a:t>10/21/2024</a:t>
            </a:fld>
            <a:endParaRPr lang="en-US"/>
          </a:p>
        </p:txBody>
      </p:sp>
      <p:sp>
        <p:nvSpPr>
          <p:cNvPr id="5" name="Footer Placeholder 4">
            <a:extLst>
              <a:ext uri="{FF2B5EF4-FFF2-40B4-BE49-F238E27FC236}">
                <a16:creationId xmlns:a16="http://schemas.microsoft.com/office/drawing/2014/main" id="{C1721A42-E321-D04D-4AA3-665FA9B077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AF1C99C-FCC1-DA75-0F35-D1DD636B1B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556F3B-577D-47AE-9239-D0AAC612BD7C}" type="slidenum">
              <a:rPr lang="en-US" smtClean="0"/>
              <a:t>‹#›</a:t>
            </a:fld>
            <a:endParaRPr lang="en-US"/>
          </a:p>
        </p:txBody>
      </p:sp>
    </p:spTree>
    <p:extLst>
      <p:ext uri="{BB962C8B-B14F-4D97-AF65-F5344CB8AC3E}">
        <p14:creationId xmlns:p14="http://schemas.microsoft.com/office/powerpoint/2010/main" val="2561639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8/10/relationships/comments" Target="../comments/modernComment_100_2B8092CF.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hyperlink" Target="https://colab.google/notebooks/" TargetMode="Externa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hyperlink" Target="https://numpy.org/doc/stable/user/numpy-for-matlab-users.html" TargetMode="External"/><Relationship Id="rId7" Type="http://schemas.openxmlformats.org/officeDocument/2006/relationships/image" Target="../media/image2.png"/><Relationship Id="rId2" Type="http://schemas.openxmlformats.org/officeDocument/2006/relationships/hyperlink" Target="https://numpy.org/doc/stable/user/index.html" TargetMode="External"/><Relationship Id="rId1" Type="http://schemas.openxmlformats.org/officeDocument/2006/relationships/slideLayout" Target="../slideLayouts/slideLayout2.xml"/><Relationship Id="rId6" Type="http://schemas.openxmlformats.org/officeDocument/2006/relationships/hyperlink" Target="https://colab.google/notebooks/" TargetMode="External"/><Relationship Id="rId5" Type="http://schemas.openxmlformats.org/officeDocument/2006/relationships/hyperlink" Target="https://matplotlib.org/stable/users/index.html" TargetMode="External"/><Relationship Id="rId4" Type="http://schemas.openxmlformats.org/officeDocument/2006/relationships/hyperlink" Target="https://docs.scipy.org/doc/scipy/tutorial/index.html" TargetMode="Externa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B6C3-CDE1-0E03-CBE0-7B0DA50B3ACE}"/>
              </a:ext>
            </a:extLst>
          </p:cNvPr>
          <p:cNvSpPr>
            <a:spLocks noGrp="1"/>
          </p:cNvSpPr>
          <p:nvPr>
            <p:ph type="ctrTitle"/>
          </p:nvPr>
        </p:nvSpPr>
        <p:spPr>
          <a:xfrm>
            <a:off x="1687286" y="2042319"/>
            <a:ext cx="9144000" cy="2387600"/>
          </a:xfrm>
        </p:spPr>
        <p:txBody>
          <a:bodyPr/>
          <a:lstStyle/>
          <a:p>
            <a:r>
              <a:rPr lang="en-US" dirty="0">
                <a:solidFill>
                  <a:srgbClr val="484137"/>
                </a:solidFill>
                <a:latin typeface="ADLaM Display" panose="020F0502020204030204" pitchFamily="2" charset="0"/>
                <a:ea typeface="ADLaM Display" panose="020F0502020204030204" pitchFamily="2" charset="0"/>
                <a:cs typeface="ADLaM Display" panose="020F0502020204030204" pitchFamily="2" charset="0"/>
              </a:rPr>
              <a:t>Student Branch Chapter  @ USF</a:t>
            </a:r>
          </a:p>
        </p:txBody>
      </p:sp>
      <p:sp>
        <p:nvSpPr>
          <p:cNvPr id="3" name="Subtitle 2">
            <a:extLst>
              <a:ext uri="{FF2B5EF4-FFF2-40B4-BE49-F238E27FC236}">
                <a16:creationId xmlns:a16="http://schemas.microsoft.com/office/drawing/2014/main" id="{CFB4E760-CB48-334F-BBFE-34C6E0D1824F}"/>
              </a:ext>
            </a:extLst>
          </p:cNvPr>
          <p:cNvSpPr>
            <a:spLocks noGrp="1"/>
          </p:cNvSpPr>
          <p:nvPr>
            <p:ph type="subTitle" idx="1"/>
          </p:nvPr>
        </p:nvSpPr>
        <p:spPr>
          <a:xfrm>
            <a:off x="6803336" y="4530090"/>
            <a:ext cx="4528692" cy="1655762"/>
          </a:xfrm>
        </p:spPr>
        <p:txBody>
          <a:bodyPr>
            <a:normAutofit fontScale="85000" lnSpcReduction="20000"/>
          </a:bodyPr>
          <a:lstStyle/>
          <a:p>
            <a:pPr algn="r"/>
            <a:endParaRPr lang="en-US" dirty="0">
              <a:solidFill>
                <a:srgbClr val="F09616"/>
              </a:solidFill>
            </a:endParaRPr>
          </a:p>
          <a:p>
            <a:pPr algn="r"/>
            <a:endParaRPr lang="en-US" dirty="0">
              <a:solidFill>
                <a:srgbClr val="F09616"/>
              </a:solidFill>
            </a:endParaRPr>
          </a:p>
          <a:p>
            <a:pPr algn="r"/>
            <a:r>
              <a:rPr lang="en-US" b="1" dirty="0">
                <a:solidFill>
                  <a:srgbClr val="F09616"/>
                </a:solidFill>
              </a:rPr>
              <a:t>Introduction to Python graphs and math</a:t>
            </a:r>
          </a:p>
          <a:p>
            <a:pPr algn="r"/>
            <a:r>
              <a:rPr lang="en-US" b="1" dirty="0">
                <a:solidFill>
                  <a:srgbClr val="F09616"/>
                </a:solidFill>
              </a:rPr>
              <a:t>Software Lead: Zarina </a:t>
            </a:r>
          </a:p>
        </p:txBody>
      </p:sp>
      <p:pic>
        <p:nvPicPr>
          <p:cNvPr id="5" name="Picture 4" descr="A black background with a white object&#10;&#10;Description automatically generated">
            <a:extLst>
              <a:ext uri="{FF2B5EF4-FFF2-40B4-BE49-F238E27FC236}">
                <a16:creationId xmlns:a16="http://schemas.microsoft.com/office/drawing/2014/main" id="{F5B97FD1-41FA-C0B1-65CF-C4A4D92D49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6913" y="872488"/>
            <a:ext cx="4754890" cy="1455423"/>
          </a:xfrm>
          <a:prstGeom prst="rect">
            <a:avLst/>
          </a:prstGeom>
        </p:spPr>
      </p:pic>
    </p:spTree>
    <p:extLst>
      <p:ext uri="{BB962C8B-B14F-4D97-AF65-F5344CB8AC3E}">
        <p14:creationId xmlns:p14="http://schemas.microsoft.com/office/powerpoint/2010/main" val="729846479"/>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70FC-0843-092B-A0FD-8FDE0A94DD83}"/>
              </a:ext>
            </a:extLst>
          </p:cNvPr>
          <p:cNvSpPr>
            <a:spLocks noGrp="1"/>
          </p:cNvSpPr>
          <p:nvPr>
            <p:ph type="title"/>
          </p:nvPr>
        </p:nvSpPr>
        <p:spPr/>
        <p:txBody>
          <a:bodyPr/>
          <a:lstStyle/>
          <a:p>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What is NumPy and SciPy</a:t>
            </a:r>
          </a:p>
        </p:txBody>
      </p:sp>
      <p:sp>
        <p:nvSpPr>
          <p:cNvPr id="3" name="Content Placeholder 2">
            <a:extLst>
              <a:ext uri="{FF2B5EF4-FFF2-40B4-BE49-F238E27FC236}">
                <a16:creationId xmlns:a16="http://schemas.microsoft.com/office/drawing/2014/main" id="{6A16C7DA-FF9D-A2F7-6E77-9CE45D17180F}"/>
              </a:ext>
            </a:extLst>
          </p:cNvPr>
          <p:cNvSpPr>
            <a:spLocks noGrp="1"/>
          </p:cNvSpPr>
          <p:nvPr>
            <p:ph idx="1"/>
          </p:nvPr>
        </p:nvSpPr>
        <p:spPr>
          <a:xfrm>
            <a:off x="838200" y="1690688"/>
            <a:ext cx="10676283" cy="4580904"/>
          </a:xfrm>
        </p:spPr>
        <p:txBody>
          <a:bodyPr>
            <a:noAutofit/>
          </a:bodyPr>
          <a:lstStyle/>
          <a:p>
            <a:pPr marL="0" indent="0">
              <a:buNone/>
            </a:pPr>
            <a:r>
              <a:rPr lang="en-US" sz="2000" dirty="0"/>
              <a:t>NumPy and SciPy are both popular Python libraries used for scientific computing, but they serve slightly different purposes.</a:t>
            </a:r>
          </a:p>
          <a:p>
            <a:pPr marL="0" indent="0">
              <a:buNone/>
            </a:pPr>
            <a:r>
              <a:rPr lang="en-US" sz="2000" b="1" dirty="0"/>
              <a:t>NumPy (Numerical Python) </a:t>
            </a:r>
            <a:r>
              <a:rPr lang="en-US" sz="2000" dirty="0"/>
              <a:t>supports large, multi-dimensional arrays and matrices and a collection of mathematical functions to operate on these arrays efficiently.</a:t>
            </a:r>
          </a:p>
          <a:p>
            <a:pPr marL="742950" lvl="1" indent="-285750">
              <a:buFont typeface="Arial" panose="020B0604020202020204" pitchFamily="34" charset="0"/>
              <a:buChar char="•"/>
            </a:pPr>
            <a:r>
              <a:rPr lang="en-US" sz="2000" dirty="0"/>
              <a:t>Efficient handling of large datasets and numerical computations.</a:t>
            </a:r>
          </a:p>
          <a:p>
            <a:pPr marL="742950" lvl="1" indent="-285750">
              <a:buFont typeface="Arial" panose="020B0604020202020204" pitchFamily="34" charset="0"/>
              <a:buChar char="•"/>
            </a:pPr>
            <a:r>
              <a:rPr lang="en-US" sz="2000" dirty="0"/>
              <a:t>Supports array operations, linear algebra, and random number generation.</a:t>
            </a:r>
          </a:p>
          <a:p>
            <a:pPr marL="742950" lvl="1" indent="-285750">
              <a:buFont typeface="Arial" panose="020B0604020202020204" pitchFamily="34" charset="0"/>
              <a:buChar char="•"/>
            </a:pPr>
            <a:r>
              <a:rPr lang="en-US" sz="2000" dirty="0"/>
              <a:t>Core to many data science and machine learning workflows because it allows element-wise operations on arrays and matrices with high performance.</a:t>
            </a:r>
          </a:p>
          <a:p>
            <a:pPr marL="0" indent="0">
              <a:buNone/>
            </a:pPr>
            <a:r>
              <a:rPr lang="en-US" sz="2000" b="1" dirty="0"/>
              <a:t>SciPy (Scientific Python) </a:t>
            </a:r>
            <a:r>
              <a:rPr lang="en-US" sz="2000" dirty="0"/>
              <a:t>builds on top of NumPy and provides additional functionality for scientific computing.</a:t>
            </a:r>
          </a:p>
          <a:p>
            <a:pPr marL="742950" lvl="1" indent="-285750">
              <a:buFont typeface="Arial" panose="020B0604020202020204" pitchFamily="34" charset="0"/>
              <a:buChar char="•"/>
            </a:pPr>
            <a:r>
              <a:rPr lang="en-US" sz="2000" dirty="0"/>
              <a:t>Offers advanced mathematical, engineering, and scientific functions, including optimization, integration, interpolation, and statistical tools.</a:t>
            </a:r>
          </a:p>
          <a:p>
            <a:pPr marL="742950" lvl="1" indent="-285750">
              <a:buFont typeface="Arial" panose="020B0604020202020204" pitchFamily="34" charset="0"/>
              <a:buChar char="•"/>
            </a:pPr>
            <a:r>
              <a:rPr lang="en-US" sz="2000" dirty="0"/>
              <a:t>Designed for more complex scientific and technical computations, like solving differential equations and performing signal processing.</a:t>
            </a:r>
          </a:p>
        </p:txBody>
      </p:sp>
      <p:pic>
        <p:nvPicPr>
          <p:cNvPr id="4" name="Content Placeholder 4" descr="A cartoon of a cat with a computer chip&#10;&#10;Description automatically generated">
            <a:extLst>
              <a:ext uri="{FF2B5EF4-FFF2-40B4-BE49-F238E27FC236}">
                <a16:creationId xmlns:a16="http://schemas.microsoft.com/office/drawing/2014/main" id="{A7E17557-3314-E1C8-FA10-74D0B193FF3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83" b="89987" l="7218" r="96653">
                        <a14:foregroundMark x1="10251" y1="79324" x2="10565" y2="70611"/>
                        <a14:foregroundMark x1="7322" y1="68270" x2="7845" y2="71131"/>
                        <a14:foregroundMark x1="20607" y1="89337" x2="20397" y2="88036"/>
                        <a14:foregroundMark x1="23431" y1="89597" x2="35042" y2="89987"/>
                        <a14:foregroundMark x1="91004" y1="49805" x2="96653" y2="40182"/>
                        <a14:foregroundMark x1="7322" y1="71131" x2="8368" y2="58648"/>
                        <a14:backgroundMark x1="9310" y1="52926" x2="4393" y2="60208"/>
                      </a14:backgroundRemoval>
                    </a14:imgEffect>
                  </a14:imgLayer>
                </a14:imgProps>
              </a:ext>
              <a:ext uri="{28A0092B-C50C-407E-A947-70E740481C1C}">
                <a14:useLocalDpi xmlns:a14="http://schemas.microsoft.com/office/drawing/2010/main" val="0"/>
              </a:ext>
            </a:extLst>
          </a:blip>
          <a:stretch>
            <a:fillRect/>
          </a:stretch>
        </p:blipFill>
        <p:spPr>
          <a:xfrm>
            <a:off x="10052497" y="365125"/>
            <a:ext cx="1647904" cy="1325563"/>
          </a:xfrm>
          <a:prstGeom prst="rect">
            <a:avLst/>
          </a:prstGeom>
        </p:spPr>
      </p:pic>
    </p:spTree>
    <p:extLst>
      <p:ext uri="{BB962C8B-B14F-4D97-AF65-F5344CB8AC3E}">
        <p14:creationId xmlns:p14="http://schemas.microsoft.com/office/powerpoint/2010/main" val="3458559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70FC-0843-092B-A0FD-8FDE0A94DD83}"/>
              </a:ext>
            </a:extLst>
          </p:cNvPr>
          <p:cNvSpPr>
            <a:spLocks noGrp="1"/>
          </p:cNvSpPr>
          <p:nvPr>
            <p:ph type="title"/>
          </p:nvPr>
        </p:nvSpPr>
        <p:spPr/>
        <p:txBody>
          <a:bodyPr/>
          <a:lstStyle/>
          <a:p>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What is Google </a:t>
            </a:r>
            <a:r>
              <a:rPr lang="en-US" dirty="0" err="1">
                <a:solidFill>
                  <a:srgbClr val="484137"/>
                </a:solidFill>
                <a:latin typeface="ADLaM Display" panose="02010000000000000000" pitchFamily="2" charset="0"/>
                <a:ea typeface="ADLaM Display" panose="02010000000000000000" pitchFamily="2" charset="0"/>
                <a:cs typeface="ADLaM Display" panose="02010000000000000000" pitchFamily="2" charset="0"/>
              </a:rPr>
              <a:t>Colab</a:t>
            </a:r>
            <a:endPar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6A16C7DA-FF9D-A2F7-6E77-9CE45D17180F}"/>
              </a:ext>
            </a:extLst>
          </p:cNvPr>
          <p:cNvSpPr>
            <a:spLocks noGrp="1"/>
          </p:cNvSpPr>
          <p:nvPr>
            <p:ph idx="1"/>
          </p:nvPr>
        </p:nvSpPr>
        <p:spPr>
          <a:xfrm>
            <a:off x="838200" y="1839775"/>
            <a:ext cx="10328413" cy="4580904"/>
          </a:xfrm>
        </p:spPr>
        <p:txBody>
          <a:bodyPr>
            <a:noAutofit/>
          </a:bodyPr>
          <a:lstStyle/>
          <a:p>
            <a:pPr marL="0" indent="0">
              <a:buNone/>
            </a:pPr>
            <a:r>
              <a:rPr lang="en-US" sz="2000" dirty="0"/>
              <a:t>Google </a:t>
            </a:r>
            <a:r>
              <a:rPr lang="en-US" sz="2000" dirty="0" err="1"/>
              <a:t>Colab</a:t>
            </a:r>
            <a:r>
              <a:rPr lang="en-US" sz="2000" dirty="0"/>
              <a:t> (Collaboratory) is a free, cloud-based platform provided by Google that allows you to write and execute Python code directly in your browser. It is particularly popular for machine learning, data analysis, and deep learning tasks.</a:t>
            </a:r>
          </a:p>
          <a:p>
            <a:pPr marL="0" indent="0">
              <a:buNone/>
            </a:pPr>
            <a:r>
              <a:rPr lang="en-US" sz="2000" b="1" dirty="0"/>
              <a:t>Key Features:</a:t>
            </a:r>
          </a:p>
          <a:p>
            <a:r>
              <a:rPr lang="en-US" sz="1800" b="1" dirty="0"/>
              <a:t>Free GPU/TPU</a:t>
            </a:r>
            <a:r>
              <a:rPr lang="en-US" sz="1800" dirty="0"/>
              <a:t>: Access to powerful hardware like GPUs and TPUs for faster computation.</a:t>
            </a:r>
          </a:p>
          <a:p>
            <a:r>
              <a:rPr lang="en-US" sz="1800" b="1" dirty="0" err="1"/>
              <a:t>Jupyter</a:t>
            </a:r>
            <a:r>
              <a:rPr lang="en-US" sz="1800" b="1" dirty="0"/>
              <a:t> Notebook Environment</a:t>
            </a:r>
            <a:r>
              <a:rPr lang="en-US" sz="1800" dirty="0"/>
              <a:t>: It uses a familiar interface similar to </a:t>
            </a:r>
            <a:r>
              <a:rPr lang="en-US" sz="1800" dirty="0" err="1"/>
              <a:t>Jupyter</a:t>
            </a:r>
            <a:r>
              <a:rPr lang="en-US" sz="1800" dirty="0"/>
              <a:t> Notebooks, making it easy to write and run Python code interactively.</a:t>
            </a:r>
          </a:p>
          <a:p>
            <a:r>
              <a:rPr lang="en-US" sz="1800" b="1" dirty="0"/>
              <a:t>Cloud Storage</a:t>
            </a:r>
            <a:r>
              <a:rPr lang="en-US" sz="1800" dirty="0"/>
              <a:t>: You can save and share your work easily using Google Drive.</a:t>
            </a:r>
          </a:p>
          <a:p>
            <a:r>
              <a:rPr lang="en-US" sz="1800" b="1" dirty="0"/>
              <a:t>Library Support</a:t>
            </a:r>
            <a:r>
              <a:rPr lang="en-US" sz="1800" dirty="0"/>
              <a:t>: Pre-installed popular libraries like TensorFlow, NumPy, and SciPy.</a:t>
            </a:r>
          </a:p>
          <a:p>
            <a:r>
              <a:rPr lang="en-US" sz="1800" b="1" dirty="0"/>
              <a:t>Collaboration</a:t>
            </a:r>
            <a:r>
              <a:rPr lang="en-US" sz="1800" dirty="0"/>
              <a:t>: Multiple users can work together on the same notebook in real-time.</a:t>
            </a:r>
          </a:p>
          <a:p>
            <a:r>
              <a:rPr lang="en-US" sz="1800" dirty="0" err="1"/>
              <a:t>Colab</a:t>
            </a:r>
            <a:r>
              <a:rPr lang="en-US" sz="1800" dirty="0"/>
              <a:t> is widely used in education, research, and for prototyping machine learning models without needing complex setups.</a:t>
            </a:r>
          </a:p>
        </p:txBody>
      </p:sp>
      <p:pic>
        <p:nvPicPr>
          <p:cNvPr id="4" name="Content Placeholder 4" descr="A cartoon of a cat with a computer chip&#10;&#10;Description automatically generated">
            <a:extLst>
              <a:ext uri="{FF2B5EF4-FFF2-40B4-BE49-F238E27FC236}">
                <a16:creationId xmlns:a16="http://schemas.microsoft.com/office/drawing/2014/main" id="{A7E17557-3314-E1C8-FA10-74D0B193FF3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83" b="89987" l="7218" r="96653">
                        <a14:foregroundMark x1="10251" y1="79324" x2="10565" y2="70611"/>
                        <a14:foregroundMark x1="7322" y1="68270" x2="7845" y2="71131"/>
                        <a14:foregroundMark x1="20607" y1="89337" x2="20397" y2="88036"/>
                        <a14:foregroundMark x1="23431" y1="89597" x2="35042" y2="89987"/>
                        <a14:foregroundMark x1="91004" y1="49805" x2="96653" y2="40182"/>
                        <a14:foregroundMark x1="7322" y1="71131" x2="8368" y2="58648"/>
                        <a14:backgroundMark x1="9310" y1="52926" x2="4393" y2="60208"/>
                      </a14:backgroundRemoval>
                    </a14:imgEffect>
                  </a14:imgLayer>
                </a14:imgProps>
              </a:ext>
              <a:ext uri="{28A0092B-C50C-407E-A947-70E740481C1C}">
                <a14:useLocalDpi xmlns:a14="http://schemas.microsoft.com/office/drawing/2010/main" val="0"/>
              </a:ext>
            </a:extLst>
          </a:blip>
          <a:stretch>
            <a:fillRect/>
          </a:stretch>
        </p:blipFill>
        <p:spPr>
          <a:xfrm>
            <a:off x="10052497" y="365125"/>
            <a:ext cx="1647904" cy="1325563"/>
          </a:xfrm>
          <a:prstGeom prst="rect">
            <a:avLst/>
          </a:prstGeom>
        </p:spPr>
      </p:pic>
    </p:spTree>
    <p:extLst>
      <p:ext uri="{BB962C8B-B14F-4D97-AF65-F5344CB8AC3E}">
        <p14:creationId xmlns:p14="http://schemas.microsoft.com/office/powerpoint/2010/main" val="3174435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FBB7-7820-BA53-1DAB-781ADF08E019}"/>
              </a:ext>
            </a:extLst>
          </p:cNvPr>
          <p:cNvSpPr>
            <a:spLocks noGrp="1"/>
          </p:cNvSpPr>
          <p:nvPr>
            <p:ph type="title"/>
          </p:nvPr>
        </p:nvSpPr>
        <p:spPr/>
        <p:txBody>
          <a:bodyPr/>
          <a:lstStyle/>
          <a:p>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Setting up</a:t>
            </a:r>
            <a:endParaRPr lang="en-US" dirty="0">
              <a:solidFill>
                <a:srgbClr val="F09616"/>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31973DED-3CA7-1A44-E9A6-D7477AEF9939}"/>
              </a:ext>
            </a:extLst>
          </p:cNvPr>
          <p:cNvSpPr>
            <a:spLocks noGrp="1"/>
          </p:cNvSpPr>
          <p:nvPr>
            <p:ph idx="1"/>
          </p:nvPr>
        </p:nvSpPr>
        <p:spPr>
          <a:xfrm>
            <a:off x="838198" y="1571419"/>
            <a:ext cx="7441098" cy="1464985"/>
          </a:xfrm>
        </p:spPr>
        <p:txBody>
          <a:bodyPr>
            <a:normAutofit fontScale="92500"/>
          </a:bodyPr>
          <a:lstStyle/>
          <a:p>
            <a:pPr marL="0" indent="0">
              <a:buNone/>
            </a:pPr>
            <a:r>
              <a:rPr lang="en-US" sz="2400" dirty="0"/>
              <a:t>WE DON’T NEED TO DOWNLOAD ANYTHING! </a:t>
            </a:r>
          </a:p>
          <a:p>
            <a:pPr marL="0" indent="0">
              <a:buNone/>
            </a:pPr>
            <a:endParaRPr lang="en-US" sz="2200" dirty="0"/>
          </a:p>
          <a:p>
            <a:pPr marL="0" indent="0">
              <a:buNone/>
            </a:pPr>
            <a:r>
              <a:rPr lang="en-US" sz="2400" dirty="0"/>
              <a:t>The only thing we need is </a:t>
            </a:r>
            <a:r>
              <a:rPr lang="en-US" sz="2400" dirty="0">
                <a:hlinkClick r:id="rId2"/>
              </a:rPr>
              <a:t>Google </a:t>
            </a:r>
            <a:r>
              <a:rPr lang="en-US" sz="2400" dirty="0" err="1">
                <a:hlinkClick r:id="rId2"/>
              </a:rPr>
              <a:t>Colab</a:t>
            </a:r>
            <a:r>
              <a:rPr lang="en-US" sz="2400" dirty="0">
                <a:hlinkClick r:id="rId2"/>
              </a:rPr>
              <a:t> </a:t>
            </a:r>
            <a:r>
              <a:rPr lang="en-US" sz="2400" dirty="0"/>
              <a:t>and Google Disc. </a:t>
            </a:r>
          </a:p>
        </p:txBody>
      </p:sp>
      <p:pic>
        <p:nvPicPr>
          <p:cNvPr id="4" name="Content Placeholder 4" descr="A cartoon of a cat with a computer chip&#10;&#10;Description automatically generated">
            <a:extLst>
              <a:ext uri="{FF2B5EF4-FFF2-40B4-BE49-F238E27FC236}">
                <a16:creationId xmlns:a16="http://schemas.microsoft.com/office/drawing/2014/main" id="{F7F93462-392A-2B51-FA32-CF7A4098D9B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883" b="89987" l="7218" r="96653">
                        <a14:foregroundMark x1="10251" y1="79324" x2="10565" y2="70611"/>
                        <a14:foregroundMark x1="7322" y1="68270" x2="7845" y2="71131"/>
                        <a14:foregroundMark x1="20607" y1="89337" x2="20397" y2="88036"/>
                        <a14:foregroundMark x1="23431" y1="89597" x2="35042" y2="89987"/>
                        <a14:foregroundMark x1="91004" y1="49805" x2="96653" y2="40182"/>
                        <a14:foregroundMark x1="7322" y1="71131" x2="8368" y2="58648"/>
                        <a14:backgroundMark x1="9310" y1="52926" x2="4393" y2="60208"/>
                      </a14:backgroundRemoval>
                    </a14:imgEffect>
                  </a14:imgLayer>
                </a14:imgProps>
              </a:ext>
              <a:ext uri="{28A0092B-C50C-407E-A947-70E740481C1C}">
                <a14:useLocalDpi xmlns:a14="http://schemas.microsoft.com/office/drawing/2010/main" val="0"/>
              </a:ext>
            </a:extLst>
          </a:blip>
          <a:stretch>
            <a:fillRect/>
          </a:stretch>
        </p:blipFill>
        <p:spPr>
          <a:xfrm>
            <a:off x="10052497" y="365125"/>
            <a:ext cx="1647904" cy="1325563"/>
          </a:xfrm>
          <a:prstGeom prst="rect">
            <a:avLst/>
          </a:prstGeom>
        </p:spPr>
      </p:pic>
      <p:pic>
        <p:nvPicPr>
          <p:cNvPr id="6" name="Picture 5" descr="A group of people smiling&#10;&#10;Description automatically generated">
            <a:extLst>
              <a:ext uri="{FF2B5EF4-FFF2-40B4-BE49-F238E27FC236}">
                <a16:creationId xmlns:a16="http://schemas.microsoft.com/office/drawing/2014/main" id="{CBC5DA59-2EFA-62CF-2DE3-FC9383C35B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1331" y="0"/>
            <a:ext cx="3350669" cy="2218267"/>
          </a:xfrm>
          <a:prstGeom prst="rect">
            <a:avLst/>
          </a:prstGeom>
        </p:spPr>
      </p:pic>
      <p:pic>
        <p:nvPicPr>
          <p:cNvPr id="10" name="Picture 9" descr="A screenshot of a computer laboratory&#10;&#10;Description automatically generated">
            <a:extLst>
              <a:ext uri="{FF2B5EF4-FFF2-40B4-BE49-F238E27FC236}">
                <a16:creationId xmlns:a16="http://schemas.microsoft.com/office/drawing/2014/main" id="{04FFFFE9-F8C9-19A9-F96E-77D54A21BA02}"/>
              </a:ext>
            </a:extLst>
          </p:cNvPr>
          <p:cNvPicPr>
            <a:picLocks noChangeAspect="1"/>
          </p:cNvPicPr>
          <p:nvPr/>
        </p:nvPicPr>
        <p:blipFill>
          <a:blip r:embed="rId6">
            <a:extLst>
              <a:ext uri="{28A0092B-C50C-407E-A947-70E740481C1C}">
                <a14:useLocalDpi xmlns:a14="http://schemas.microsoft.com/office/drawing/2010/main" val="0"/>
              </a:ext>
            </a:extLst>
          </a:blip>
          <a:srcRect r="3722"/>
          <a:stretch/>
        </p:blipFill>
        <p:spPr>
          <a:xfrm>
            <a:off x="838198" y="3101779"/>
            <a:ext cx="5915442" cy="2693505"/>
          </a:xfrm>
          <a:prstGeom prst="rect">
            <a:avLst/>
          </a:prstGeom>
        </p:spPr>
      </p:pic>
      <p:sp>
        <p:nvSpPr>
          <p:cNvPr id="11" name="Rectangle 10">
            <a:extLst>
              <a:ext uri="{FF2B5EF4-FFF2-40B4-BE49-F238E27FC236}">
                <a16:creationId xmlns:a16="http://schemas.microsoft.com/office/drawing/2014/main" id="{0464417D-B087-6763-E5D6-06E18F8959F0}"/>
              </a:ext>
            </a:extLst>
          </p:cNvPr>
          <p:cNvSpPr/>
          <p:nvPr/>
        </p:nvSpPr>
        <p:spPr>
          <a:xfrm>
            <a:off x="2062370" y="5238693"/>
            <a:ext cx="1078395" cy="477078"/>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pic>
        <p:nvPicPr>
          <p:cNvPr id="13" name="Picture 12" descr="A screenshot of a computer&#10;&#10;Description automatically generated">
            <a:extLst>
              <a:ext uri="{FF2B5EF4-FFF2-40B4-BE49-F238E27FC236}">
                <a16:creationId xmlns:a16="http://schemas.microsoft.com/office/drawing/2014/main" id="{FAE3A5B8-2527-3583-1EAD-C121380F14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45320" y="3101779"/>
            <a:ext cx="4181537" cy="2694034"/>
          </a:xfrm>
          <a:prstGeom prst="rect">
            <a:avLst/>
          </a:prstGeom>
        </p:spPr>
      </p:pic>
    </p:spTree>
    <p:extLst>
      <p:ext uri="{BB962C8B-B14F-4D97-AF65-F5344CB8AC3E}">
        <p14:creationId xmlns:p14="http://schemas.microsoft.com/office/powerpoint/2010/main" val="627881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FBB7-7820-BA53-1DAB-781ADF08E019}"/>
              </a:ext>
            </a:extLst>
          </p:cNvPr>
          <p:cNvSpPr>
            <a:spLocks noGrp="1"/>
          </p:cNvSpPr>
          <p:nvPr>
            <p:ph type="title"/>
          </p:nvPr>
        </p:nvSpPr>
        <p:spPr/>
        <p:txBody>
          <a:bodyPr/>
          <a:lstStyle/>
          <a:p>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How to Use Google </a:t>
            </a:r>
            <a:r>
              <a:rPr lang="en-US" dirty="0" err="1">
                <a:solidFill>
                  <a:srgbClr val="484137"/>
                </a:solidFill>
                <a:latin typeface="ADLaM Display" panose="02010000000000000000" pitchFamily="2" charset="0"/>
                <a:ea typeface="ADLaM Display" panose="02010000000000000000" pitchFamily="2" charset="0"/>
                <a:cs typeface="ADLaM Display" panose="02010000000000000000" pitchFamily="2" charset="0"/>
              </a:rPr>
              <a:t>Colab</a:t>
            </a:r>
            <a:endParaRPr lang="en-US" dirty="0">
              <a:solidFill>
                <a:srgbClr val="F09616"/>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31973DED-3CA7-1A44-E9A6-D7477AEF9939}"/>
              </a:ext>
            </a:extLst>
          </p:cNvPr>
          <p:cNvSpPr>
            <a:spLocks noGrp="1"/>
          </p:cNvSpPr>
          <p:nvPr>
            <p:ph idx="1"/>
          </p:nvPr>
        </p:nvSpPr>
        <p:spPr>
          <a:xfrm>
            <a:off x="838198" y="1996834"/>
            <a:ext cx="9732067" cy="637036"/>
          </a:xfrm>
        </p:spPr>
        <p:txBody>
          <a:bodyPr>
            <a:normAutofit/>
          </a:bodyPr>
          <a:lstStyle/>
          <a:p>
            <a:pPr marL="0" indent="0">
              <a:buNone/>
            </a:pPr>
            <a:r>
              <a:rPr lang="en-US" sz="2400" dirty="0"/>
              <a:t>Once you log in to your Google account you will have the same window </a:t>
            </a:r>
          </a:p>
        </p:txBody>
      </p:sp>
      <p:pic>
        <p:nvPicPr>
          <p:cNvPr id="4" name="Content Placeholder 4" descr="A cartoon of a cat with a computer chip&#10;&#10;Description automatically generated">
            <a:extLst>
              <a:ext uri="{FF2B5EF4-FFF2-40B4-BE49-F238E27FC236}">
                <a16:creationId xmlns:a16="http://schemas.microsoft.com/office/drawing/2014/main" id="{F7F93462-392A-2B51-FA32-CF7A4098D9B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83" b="89987" l="7218" r="96653">
                        <a14:foregroundMark x1="10251" y1="79324" x2="10565" y2="70611"/>
                        <a14:foregroundMark x1="7322" y1="68270" x2="7845" y2="71131"/>
                        <a14:foregroundMark x1="20607" y1="89337" x2="20397" y2="88036"/>
                        <a14:foregroundMark x1="23431" y1="89597" x2="35042" y2="89987"/>
                        <a14:foregroundMark x1="91004" y1="49805" x2="96653" y2="40182"/>
                        <a14:foregroundMark x1="7322" y1="71131" x2="8368" y2="58648"/>
                        <a14:backgroundMark x1="9310" y1="52926" x2="4393" y2="60208"/>
                      </a14:backgroundRemoval>
                    </a14:imgEffect>
                  </a14:imgLayer>
                </a14:imgProps>
              </a:ext>
              <a:ext uri="{28A0092B-C50C-407E-A947-70E740481C1C}">
                <a14:useLocalDpi xmlns:a14="http://schemas.microsoft.com/office/drawing/2010/main" val="0"/>
              </a:ext>
            </a:extLst>
          </a:blip>
          <a:stretch>
            <a:fillRect/>
          </a:stretch>
        </p:blipFill>
        <p:spPr>
          <a:xfrm>
            <a:off x="10052497" y="365125"/>
            <a:ext cx="1647904" cy="1325563"/>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FAE3A5B8-2527-3583-1EAD-C121380F14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8" y="2773786"/>
            <a:ext cx="5140189" cy="3311664"/>
          </a:xfrm>
          <a:prstGeom prst="rect">
            <a:avLst/>
          </a:prstGeom>
        </p:spPr>
      </p:pic>
      <p:sp>
        <p:nvSpPr>
          <p:cNvPr id="11" name="Rectangle 10">
            <a:extLst>
              <a:ext uri="{FF2B5EF4-FFF2-40B4-BE49-F238E27FC236}">
                <a16:creationId xmlns:a16="http://schemas.microsoft.com/office/drawing/2014/main" id="{0464417D-B087-6763-E5D6-06E18F8959F0}"/>
              </a:ext>
            </a:extLst>
          </p:cNvPr>
          <p:cNvSpPr/>
          <p:nvPr/>
        </p:nvSpPr>
        <p:spPr>
          <a:xfrm>
            <a:off x="1282148" y="3480100"/>
            <a:ext cx="665922" cy="337162"/>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sp>
        <p:nvSpPr>
          <p:cNvPr id="5" name="Rectangle 4">
            <a:extLst>
              <a:ext uri="{FF2B5EF4-FFF2-40B4-BE49-F238E27FC236}">
                <a16:creationId xmlns:a16="http://schemas.microsoft.com/office/drawing/2014/main" id="{D41F9A8E-9DC4-3813-75F4-B75C15AD7BE6}"/>
              </a:ext>
            </a:extLst>
          </p:cNvPr>
          <p:cNvSpPr/>
          <p:nvPr/>
        </p:nvSpPr>
        <p:spPr>
          <a:xfrm>
            <a:off x="1838739" y="4088242"/>
            <a:ext cx="2832652" cy="362011"/>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7" name="TextBox 6">
            <a:extLst>
              <a:ext uri="{FF2B5EF4-FFF2-40B4-BE49-F238E27FC236}">
                <a16:creationId xmlns:a16="http://schemas.microsoft.com/office/drawing/2014/main" id="{EB3F4316-5644-3C33-6DC9-339AA184BDF7}"/>
              </a:ext>
            </a:extLst>
          </p:cNvPr>
          <p:cNvSpPr txBox="1"/>
          <p:nvPr/>
        </p:nvSpPr>
        <p:spPr>
          <a:xfrm>
            <a:off x="6327915" y="2773786"/>
            <a:ext cx="4620037" cy="2246769"/>
          </a:xfrm>
          <a:prstGeom prst="rect">
            <a:avLst/>
          </a:prstGeom>
          <a:noFill/>
        </p:spPr>
        <p:txBody>
          <a:bodyPr wrap="square" rtlCol="0">
            <a:spAutoFit/>
          </a:bodyPr>
          <a:lstStyle/>
          <a:p>
            <a:pPr marL="342900" indent="-342900">
              <a:buFont typeface="Arial" panose="020B0604020202020204" pitchFamily="34" charset="0"/>
              <a:buChar char="•"/>
            </a:pPr>
            <a:r>
              <a:rPr lang="en-US" sz="2400" dirty="0"/>
              <a:t>Blue- area for code</a:t>
            </a:r>
          </a:p>
          <a:p>
            <a:pPr marL="342900" indent="-342900">
              <a:buFont typeface="Arial" panose="020B0604020202020204" pitchFamily="34" charset="0"/>
              <a:buChar char="•"/>
            </a:pPr>
            <a:r>
              <a:rPr lang="en-US" sz="2400" dirty="0"/>
              <a:t>Red-adds space to code</a:t>
            </a:r>
          </a:p>
          <a:p>
            <a:pPr marL="342900" indent="-342900">
              <a:buFont typeface="Arial" panose="020B0604020202020204" pitchFamily="34" charset="0"/>
              <a:buChar char="•"/>
            </a:pPr>
            <a:r>
              <a:rPr lang="en-US" sz="2400" dirty="0"/>
              <a:t>Green- run the code</a:t>
            </a:r>
          </a:p>
          <a:p>
            <a:pPr marL="342900" indent="-342900">
              <a:buFont typeface="Arial" panose="020B0604020202020204" pitchFamily="34" charset="0"/>
              <a:buChar char="•"/>
            </a:pPr>
            <a:r>
              <a:rPr lang="en-US" sz="2400" dirty="0"/>
              <a:t>Orange-file title, you can change it</a:t>
            </a:r>
          </a:p>
          <a:p>
            <a:endParaRPr lang="en-US" sz="2000" dirty="0"/>
          </a:p>
        </p:txBody>
      </p:sp>
      <p:sp>
        <p:nvSpPr>
          <p:cNvPr id="9" name="Rectangle 8">
            <a:extLst>
              <a:ext uri="{FF2B5EF4-FFF2-40B4-BE49-F238E27FC236}">
                <a16:creationId xmlns:a16="http://schemas.microsoft.com/office/drawing/2014/main" id="{BBAE7200-891D-3609-2A76-ADFA115FA130}"/>
              </a:ext>
            </a:extLst>
          </p:cNvPr>
          <p:cNvSpPr/>
          <p:nvPr/>
        </p:nvSpPr>
        <p:spPr>
          <a:xfrm>
            <a:off x="1394789" y="4070344"/>
            <a:ext cx="389285" cy="379910"/>
          </a:xfrm>
          <a:prstGeom prst="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2" name="Rectangle 11">
            <a:extLst>
              <a:ext uri="{FF2B5EF4-FFF2-40B4-BE49-F238E27FC236}">
                <a16:creationId xmlns:a16="http://schemas.microsoft.com/office/drawing/2014/main" id="{2959674B-D591-A6FA-D47A-125ACA868F36}"/>
              </a:ext>
            </a:extLst>
          </p:cNvPr>
          <p:cNvSpPr/>
          <p:nvPr/>
        </p:nvSpPr>
        <p:spPr>
          <a:xfrm>
            <a:off x="1495840" y="2836835"/>
            <a:ext cx="1545534" cy="351706"/>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3272285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FBB7-7820-BA53-1DAB-781ADF08E019}"/>
              </a:ext>
            </a:extLst>
          </p:cNvPr>
          <p:cNvSpPr>
            <a:spLocks noGrp="1"/>
          </p:cNvSpPr>
          <p:nvPr>
            <p:ph type="title"/>
          </p:nvPr>
        </p:nvSpPr>
        <p:spPr/>
        <p:txBody>
          <a:bodyPr/>
          <a:lstStyle/>
          <a:p>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Let’s Start. Integrals</a:t>
            </a:r>
            <a:endParaRPr lang="en-US" dirty="0">
              <a:solidFill>
                <a:srgbClr val="F09616"/>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31973DED-3CA7-1A44-E9A6-D7477AEF9939}"/>
              </a:ext>
            </a:extLst>
          </p:cNvPr>
          <p:cNvSpPr>
            <a:spLocks noGrp="1"/>
          </p:cNvSpPr>
          <p:nvPr>
            <p:ph idx="1"/>
          </p:nvPr>
        </p:nvSpPr>
        <p:spPr>
          <a:xfrm>
            <a:off x="838198" y="1437241"/>
            <a:ext cx="9274867" cy="1363158"/>
          </a:xfrm>
        </p:spPr>
        <p:txBody>
          <a:bodyPr>
            <a:normAutofit/>
          </a:bodyPr>
          <a:lstStyle/>
          <a:p>
            <a:pPr marL="0" indent="0">
              <a:lnSpc>
                <a:spcPct val="100000"/>
              </a:lnSpc>
              <a:buNone/>
            </a:pPr>
            <a:r>
              <a:rPr lang="en-US" sz="2200" dirty="0"/>
              <a:t>Here we also need to specify what we need from NumPy. The second value is the error</a:t>
            </a:r>
            <a:endParaRPr lang="en-US" sz="1800" dirty="0"/>
          </a:p>
          <a:p>
            <a:pPr marL="0" indent="0">
              <a:lnSpc>
                <a:spcPct val="100000"/>
              </a:lnSpc>
              <a:buNone/>
            </a:pPr>
            <a:r>
              <a:rPr lang="en-US" sz="2200" b="1" dirty="0">
                <a:solidFill>
                  <a:srgbClr val="314A2E"/>
                </a:solidFill>
              </a:rPr>
              <a:t>quad(</a:t>
            </a:r>
            <a:r>
              <a:rPr lang="en-US" sz="2200" dirty="0"/>
              <a:t>function, lower limit, upper limit, arguments (optional), </a:t>
            </a:r>
            <a:r>
              <a:rPr lang="en-US" sz="2200" dirty="0" err="1"/>
              <a:t>etc</a:t>
            </a:r>
            <a:r>
              <a:rPr lang="en-US" sz="2200" dirty="0"/>
              <a:t>(optional)</a:t>
            </a:r>
            <a:r>
              <a:rPr lang="en-US" sz="2200" b="1" dirty="0">
                <a:solidFill>
                  <a:srgbClr val="314A2E"/>
                </a:solidFill>
              </a:rPr>
              <a:t>)</a:t>
            </a:r>
            <a:endParaRPr lang="en-US" sz="2200" dirty="0"/>
          </a:p>
        </p:txBody>
      </p:sp>
      <p:pic>
        <p:nvPicPr>
          <p:cNvPr id="4" name="Content Placeholder 4" descr="A cartoon of a cat with a computer chip&#10;&#10;Description automatically generated">
            <a:extLst>
              <a:ext uri="{FF2B5EF4-FFF2-40B4-BE49-F238E27FC236}">
                <a16:creationId xmlns:a16="http://schemas.microsoft.com/office/drawing/2014/main" id="{F7F93462-392A-2B51-FA32-CF7A4098D9B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83" b="89987" l="7218" r="96653">
                        <a14:foregroundMark x1="10251" y1="79324" x2="10565" y2="70611"/>
                        <a14:foregroundMark x1="7322" y1="68270" x2="7845" y2="71131"/>
                        <a14:foregroundMark x1="20607" y1="89337" x2="20397" y2="88036"/>
                        <a14:foregroundMark x1="23431" y1="89597" x2="35042" y2="89987"/>
                        <a14:foregroundMark x1="91004" y1="49805" x2="96653" y2="40182"/>
                        <a14:foregroundMark x1="7322" y1="71131" x2="8368" y2="58648"/>
                        <a14:backgroundMark x1="9310" y1="52926" x2="4393" y2="60208"/>
                      </a14:backgroundRemoval>
                    </a14:imgEffect>
                  </a14:imgLayer>
                </a14:imgProps>
              </a:ext>
              <a:ext uri="{28A0092B-C50C-407E-A947-70E740481C1C}">
                <a14:useLocalDpi xmlns:a14="http://schemas.microsoft.com/office/drawing/2010/main" val="0"/>
              </a:ext>
            </a:extLst>
          </a:blip>
          <a:stretch>
            <a:fillRect/>
          </a:stretch>
        </p:blipFill>
        <p:spPr>
          <a:xfrm>
            <a:off x="10052497" y="365125"/>
            <a:ext cx="1647904" cy="1325563"/>
          </a:xfrm>
          <a:prstGeom prst="rect">
            <a:avLst/>
          </a:prstGeom>
        </p:spPr>
      </p:pic>
      <p:pic>
        <p:nvPicPr>
          <p:cNvPr id="6" name="Picture 5" descr="A screen shot of a computer code&#10;&#10;Description automatically generated">
            <a:extLst>
              <a:ext uri="{FF2B5EF4-FFF2-40B4-BE49-F238E27FC236}">
                <a16:creationId xmlns:a16="http://schemas.microsoft.com/office/drawing/2014/main" id="{4CFA2EE2-75CD-873E-2795-AF455F807E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8" y="2800399"/>
            <a:ext cx="4856922" cy="1737798"/>
          </a:xfrm>
          <a:prstGeom prst="rect">
            <a:avLst/>
          </a:prstGeom>
        </p:spPr>
      </p:pic>
      <p:pic>
        <p:nvPicPr>
          <p:cNvPr id="11" name="Picture 10" descr="A computer screen shot of a program&#10;&#10;Description automatically generated">
            <a:extLst>
              <a:ext uri="{FF2B5EF4-FFF2-40B4-BE49-F238E27FC236}">
                <a16:creationId xmlns:a16="http://schemas.microsoft.com/office/drawing/2014/main" id="{C9F91545-7ABF-A3A4-044E-0B9FFFA508DE}"/>
              </a:ext>
            </a:extLst>
          </p:cNvPr>
          <p:cNvPicPr>
            <a:picLocks noChangeAspect="1"/>
          </p:cNvPicPr>
          <p:nvPr/>
        </p:nvPicPr>
        <p:blipFill>
          <a:blip r:embed="rId5">
            <a:extLst>
              <a:ext uri="{28A0092B-C50C-407E-A947-70E740481C1C}">
                <a14:useLocalDpi xmlns:a14="http://schemas.microsoft.com/office/drawing/2010/main" val="0"/>
              </a:ext>
            </a:extLst>
          </a:blip>
          <a:srcRect l="6982"/>
          <a:stretch/>
        </p:blipFill>
        <p:spPr>
          <a:xfrm>
            <a:off x="838198" y="4619870"/>
            <a:ext cx="4856922" cy="1764377"/>
          </a:xfrm>
          <a:prstGeom prst="rect">
            <a:avLst/>
          </a:prstGeom>
        </p:spPr>
      </p:pic>
      <p:pic>
        <p:nvPicPr>
          <p:cNvPr id="17" name="Picture 16" descr="A screenshot of a computer program&#10;&#10;Description automatically generated">
            <a:extLst>
              <a:ext uri="{FF2B5EF4-FFF2-40B4-BE49-F238E27FC236}">
                <a16:creationId xmlns:a16="http://schemas.microsoft.com/office/drawing/2014/main" id="{6897896F-1261-EB72-69AC-C0B6B2DA0C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5851" y="2800399"/>
            <a:ext cx="3565471" cy="1743119"/>
          </a:xfrm>
          <a:prstGeom prst="rect">
            <a:avLst/>
          </a:prstGeom>
        </p:spPr>
      </p:pic>
      <p:pic>
        <p:nvPicPr>
          <p:cNvPr id="19" name="Picture 18" descr="A screenshot of a computer program&#10;&#10;Description automatically generated">
            <a:extLst>
              <a:ext uri="{FF2B5EF4-FFF2-40B4-BE49-F238E27FC236}">
                <a16:creationId xmlns:a16="http://schemas.microsoft.com/office/drawing/2014/main" id="{C3B607F0-36EC-AE07-C630-BE0EA7B40E5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15851" y="4641897"/>
            <a:ext cx="3794071" cy="1740071"/>
          </a:xfrm>
          <a:prstGeom prst="rect">
            <a:avLst/>
          </a:prstGeom>
        </p:spPr>
      </p:pic>
    </p:spTree>
    <p:extLst>
      <p:ext uri="{BB962C8B-B14F-4D97-AF65-F5344CB8AC3E}">
        <p14:creationId xmlns:p14="http://schemas.microsoft.com/office/powerpoint/2010/main" val="2052374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190B-D79A-F2FE-8950-042FC3150730}"/>
              </a:ext>
            </a:extLst>
          </p:cNvPr>
          <p:cNvSpPr>
            <a:spLocks noGrp="1"/>
          </p:cNvSpPr>
          <p:nvPr>
            <p:ph type="title"/>
          </p:nvPr>
        </p:nvSpPr>
        <p:spPr/>
        <p:txBody>
          <a:bodyPr/>
          <a:lstStyle/>
          <a:p>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Differentials and Derivatives</a:t>
            </a:r>
            <a:endParaRPr lang="en-US" dirty="0">
              <a:solidFill>
                <a:srgbClr val="484137"/>
              </a:solidFill>
            </a:endParaRPr>
          </a:p>
        </p:txBody>
      </p:sp>
      <p:pic>
        <p:nvPicPr>
          <p:cNvPr id="4" name="Content Placeholder 4" descr="A cartoon of a cat with a computer chip&#10;&#10;Description automatically generated">
            <a:extLst>
              <a:ext uri="{FF2B5EF4-FFF2-40B4-BE49-F238E27FC236}">
                <a16:creationId xmlns:a16="http://schemas.microsoft.com/office/drawing/2014/main" id="{8C53F34C-1901-0CB2-98F7-662D5BECF36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83" b="89987" l="7218" r="96653">
                        <a14:foregroundMark x1="10251" y1="79324" x2="10565" y2="70611"/>
                        <a14:foregroundMark x1="7322" y1="68270" x2="7845" y2="71131"/>
                        <a14:foregroundMark x1="20607" y1="89337" x2="20397" y2="88036"/>
                        <a14:foregroundMark x1="23431" y1="89597" x2="35042" y2="89987"/>
                        <a14:foregroundMark x1="91004" y1="49805" x2="96653" y2="40182"/>
                        <a14:foregroundMark x1="7322" y1="71131" x2="8368" y2="58648"/>
                        <a14:backgroundMark x1="9310" y1="52926" x2="4393" y2="60208"/>
                      </a14:backgroundRemoval>
                    </a14:imgEffect>
                  </a14:imgLayer>
                </a14:imgProps>
              </a:ext>
              <a:ext uri="{28A0092B-C50C-407E-A947-70E740481C1C}">
                <a14:useLocalDpi xmlns:a14="http://schemas.microsoft.com/office/drawing/2010/main" val="0"/>
              </a:ext>
            </a:extLst>
          </a:blip>
          <a:stretch>
            <a:fillRect/>
          </a:stretch>
        </p:blipFill>
        <p:spPr>
          <a:xfrm>
            <a:off x="10052497" y="365125"/>
            <a:ext cx="1647904" cy="1325563"/>
          </a:xfrm>
          <a:prstGeom prst="rect">
            <a:avLst/>
          </a:prstGeom>
        </p:spPr>
      </p:pic>
      <p:sp>
        <p:nvSpPr>
          <p:cNvPr id="7" name="TextBox 6">
            <a:extLst>
              <a:ext uri="{FF2B5EF4-FFF2-40B4-BE49-F238E27FC236}">
                <a16:creationId xmlns:a16="http://schemas.microsoft.com/office/drawing/2014/main" id="{B0D49BDA-6876-1828-AF71-04CB8DC07FB9}"/>
              </a:ext>
            </a:extLst>
          </p:cNvPr>
          <p:cNvSpPr txBox="1"/>
          <p:nvPr/>
        </p:nvSpPr>
        <p:spPr>
          <a:xfrm>
            <a:off x="838200" y="1690688"/>
            <a:ext cx="9399104" cy="769441"/>
          </a:xfrm>
          <a:prstGeom prst="rect">
            <a:avLst/>
          </a:prstGeom>
          <a:noFill/>
        </p:spPr>
        <p:txBody>
          <a:bodyPr wrap="square" rtlCol="0">
            <a:spAutoFit/>
          </a:bodyPr>
          <a:lstStyle/>
          <a:p>
            <a:r>
              <a:rPr lang="en-US" sz="2200" dirty="0"/>
              <a:t>Unfortunately </a:t>
            </a:r>
            <a:r>
              <a:rPr lang="en-US" sz="2200" b="1" dirty="0" err="1">
                <a:solidFill>
                  <a:srgbClr val="314A2E"/>
                </a:solidFill>
              </a:rPr>
              <a:t>scipy.misc</a:t>
            </a:r>
            <a:r>
              <a:rPr lang="en-US" sz="2200" dirty="0"/>
              <a:t> will be removed in version 2.0.0</a:t>
            </a:r>
          </a:p>
          <a:p>
            <a:r>
              <a:rPr lang="en-US" sz="2200" dirty="0"/>
              <a:t>There is also another function </a:t>
            </a:r>
            <a:r>
              <a:rPr lang="en-US" sz="2200" b="1" dirty="0">
                <a:solidFill>
                  <a:srgbClr val="314A2E"/>
                </a:solidFill>
              </a:rPr>
              <a:t>grad()</a:t>
            </a:r>
            <a:r>
              <a:rPr lang="en-US" sz="2200" dirty="0"/>
              <a:t> and </a:t>
            </a:r>
            <a:r>
              <a:rPr lang="en-US" sz="2200" b="1" dirty="0" err="1">
                <a:solidFill>
                  <a:srgbClr val="314A2E"/>
                </a:solidFill>
              </a:rPr>
              <a:t>autograd</a:t>
            </a:r>
            <a:r>
              <a:rPr lang="en-US" sz="2200" b="1" dirty="0">
                <a:solidFill>
                  <a:srgbClr val="314A2E"/>
                </a:solidFill>
              </a:rPr>
              <a:t>() </a:t>
            </a:r>
            <a:r>
              <a:rPr lang="en-US" sz="2200" dirty="0"/>
              <a:t>for differentiation</a:t>
            </a:r>
            <a:endParaRPr lang="en-US" sz="2200" b="1" dirty="0">
              <a:solidFill>
                <a:srgbClr val="314A2E"/>
              </a:solidFill>
            </a:endParaRPr>
          </a:p>
        </p:txBody>
      </p:sp>
      <p:sp>
        <p:nvSpPr>
          <p:cNvPr id="10" name="TextBox 9">
            <a:extLst>
              <a:ext uri="{FF2B5EF4-FFF2-40B4-BE49-F238E27FC236}">
                <a16:creationId xmlns:a16="http://schemas.microsoft.com/office/drawing/2014/main" id="{87799DC6-FA7B-4006-CC35-CA9153E641F4}"/>
              </a:ext>
            </a:extLst>
          </p:cNvPr>
          <p:cNvSpPr txBox="1"/>
          <p:nvPr/>
        </p:nvSpPr>
        <p:spPr>
          <a:xfrm>
            <a:off x="838200" y="2633990"/>
            <a:ext cx="4502029" cy="646331"/>
          </a:xfrm>
          <a:prstGeom prst="rect">
            <a:avLst/>
          </a:prstGeom>
          <a:noFill/>
        </p:spPr>
        <p:txBody>
          <a:bodyPr wrap="square" rtlCol="0">
            <a:spAutoFit/>
          </a:bodyPr>
          <a:lstStyle/>
          <a:p>
            <a:r>
              <a:rPr lang="en-US" b="1" dirty="0">
                <a:solidFill>
                  <a:srgbClr val="314A2E"/>
                </a:solidFill>
              </a:rPr>
              <a:t>derivative( </a:t>
            </a:r>
            <a:r>
              <a:rPr lang="en-US" dirty="0"/>
              <a:t>function, the given point (x), dx (optional), </a:t>
            </a:r>
            <a:r>
              <a:rPr lang="en-US" dirty="0" err="1"/>
              <a:t>args</a:t>
            </a:r>
            <a:r>
              <a:rPr lang="en-US" dirty="0"/>
              <a:t> (optional), </a:t>
            </a:r>
            <a:r>
              <a:rPr lang="en-US" dirty="0" err="1"/>
              <a:t>etc</a:t>
            </a:r>
            <a:r>
              <a:rPr lang="en-US" b="1" dirty="0">
                <a:solidFill>
                  <a:srgbClr val="314A2E"/>
                </a:solidFill>
              </a:rPr>
              <a:t>)</a:t>
            </a:r>
            <a:endParaRPr lang="en-US" dirty="0"/>
          </a:p>
        </p:txBody>
      </p:sp>
      <p:pic>
        <p:nvPicPr>
          <p:cNvPr id="20" name="Content Placeholder 19" descr="A screen shot of a computer code&#10;&#10;Description automatically generated">
            <a:extLst>
              <a:ext uri="{FF2B5EF4-FFF2-40B4-BE49-F238E27FC236}">
                <a16:creationId xmlns:a16="http://schemas.microsoft.com/office/drawing/2014/main" id="{D27673CA-F321-53DB-0F79-4D85D1A0A446}"/>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3454182"/>
            <a:ext cx="4502029" cy="2185873"/>
          </a:xfrm>
        </p:spPr>
      </p:pic>
      <p:sp>
        <p:nvSpPr>
          <p:cNvPr id="22" name="TextBox 21">
            <a:extLst>
              <a:ext uri="{FF2B5EF4-FFF2-40B4-BE49-F238E27FC236}">
                <a16:creationId xmlns:a16="http://schemas.microsoft.com/office/drawing/2014/main" id="{47FF6844-5E8B-34E7-2FFE-32BB1CCD7148}"/>
              </a:ext>
            </a:extLst>
          </p:cNvPr>
          <p:cNvSpPr txBox="1"/>
          <p:nvPr/>
        </p:nvSpPr>
        <p:spPr>
          <a:xfrm>
            <a:off x="5900530" y="2633990"/>
            <a:ext cx="4928152" cy="646331"/>
          </a:xfrm>
          <a:prstGeom prst="rect">
            <a:avLst/>
          </a:prstGeom>
          <a:noFill/>
        </p:spPr>
        <p:txBody>
          <a:bodyPr wrap="square">
            <a:spAutoFit/>
          </a:bodyPr>
          <a:lstStyle/>
          <a:p>
            <a:r>
              <a:rPr lang="en-US" b="1" dirty="0">
                <a:solidFill>
                  <a:srgbClr val="314A2E"/>
                </a:solidFill>
              </a:rPr>
              <a:t>grad</a:t>
            </a:r>
            <a:r>
              <a:rPr lang="en-US" dirty="0"/>
              <a:t>(function, </a:t>
            </a:r>
            <a:r>
              <a:rPr lang="en-US" dirty="0">
                <a:latin typeface="Open Sans" panose="020B0606030504020204" pitchFamily="34" charset="0"/>
              </a:rPr>
              <a:t>s</a:t>
            </a:r>
            <a:r>
              <a:rPr lang="en-US" b="0" i="0" dirty="0">
                <a:effectLst/>
                <a:latin typeface="Open Sans" panose="020B0606030504020204" pitchFamily="34" charset="0"/>
              </a:rPr>
              <a:t>pacing between function values (optional)</a:t>
            </a:r>
            <a:r>
              <a:rPr lang="en-US" dirty="0"/>
              <a:t>)</a:t>
            </a:r>
          </a:p>
        </p:txBody>
      </p:sp>
      <p:pic>
        <p:nvPicPr>
          <p:cNvPr id="26" name="Picture 25" descr="A computer screen shot of a black screen&#10;&#10;Description automatically generated">
            <a:extLst>
              <a:ext uri="{FF2B5EF4-FFF2-40B4-BE49-F238E27FC236}">
                <a16:creationId xmlns:a16="http://schemas.microsoft.com/office/drawing/2014/main" id="{69E53A97-39EE-6EB9-CE4D-EF57499490C4}"/>
              </a:ext>
            </a:extLst>
          </p:cNvPr>
          <p:cNvPicPr>
            <a:picLocks noChangeAspect="1"/>
          </p:cNvPicPr>
          <p:nvPr/>
        </p:nvPicPr>
        <p:blipFill>
          <a:blip r:embed="rId5">
            <a:extLst>
              <a:ext uri="{28A0092B-C50C-407E-A947-70E740481C1C}">
                <a14:useLocalDpi xmlns:a14="http://schemas.microsoft.com/office/drawing/2010/main" val="0"/>
              </a:ext>
            </a:extLst>
          </a:blip>
          <a:srcRect r="10615"/>
          <a:stretch/>
        </p:blipFill>
        <p:spPr>
          <a:xfrm>
            <a:off x="5900529" y="3429000"/>
            <a:ext cx="4336775" cy="2185873"/>
          </a:xfrm>
          <a:prstGeom prst="rect">
            <a:avLst/>
          </a:prstGeom>
        </p:spPr>
      </p:pic>
    </p:spTree>
    <p:extLst>
      <p:ext uri="{BB962C8B-B14F-4D97-AF65-F5344CB8AC3E}">
        <p14:creationId xmlns:p14="http://schemas.microsoft.com/office/powerpoint/2010/main" val="2606316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70FC-0843-092B-A0FD-8FDE0A94DD83}"/>
              </a:ext>
            </a:extLst>
          </p:cNvPr>
          <p:cNvSpPr>
            <a:spLocks noGrp="1"/>
          </p:cNvSpPr>
          <p:nvPr>
            <p:ph type="title"/>
          </p:nvPr>
        </p:nvSpPr>
        <p:spPr>
          <a:xfrm>
            <a:off x="838200" y="502305"/>
            <a:ext cx="6914322" cy="1051201"/>
          </a:xfrm>
        </p:spPr>
        <p:txBody>
          <a:bodyPr/>
          <a:lstStyle/>
          <a:p>
            <a:r>
              <a:rPr lang="en-US" dirty="0" err="1">
                <a:solidFill>
                  <a:srgbClr val="484137"/>
                </a:solidFill>
                <a:latin typeface="ADLaM Display" panose="02010000000000000000" pitchFamily="2" charset="0"/>
                <a:ea typeface="ADLaM Display" panose="02010000000000000000" pitchFamily="2" charset="0"/>
                <a:cs typeface="ADLaM Display" panose="02010000000000000000" pitchFamily="2" charset="0"/>
              </a:rPr>
              <a:t>MatPlotLib</a:t>
            </a:r>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  </a:t>
            </a:r>
          </a:p>
        </p:txBody>
      </p:sp>
      <p:sp>
        <p:nvSpPr>
          <p:cNvPr id="3" name="Content Placeholder 2">
            <a:extLst>
              <a:ext uri="{FF2B5EF4-FFF2-40B4-BE49-F238E27FC236}">
                <a16:creationId xmlns:a16="http://schemas.microsoft.com/office/drawing/2014/main" id="{6A16C7DA-FF9D-A2F7-6E77-9CE45D17180F}"/>
              </a:ext>
            </a:extLst>
          </p:cNvPr>
          <p:cNvSpPr>
            <a:spLocks noGrp="1"/>
          </p:cNvSpPr>
          <p:nvPr>
            <p:ph idx="1"/>
          </p:nvPr>
        </p:nvSpPr>
        <p:spPr>
          <a:xfrm>
            <a:off x="838200" y="1690687"/>
            <a:ext cx="9250017" cy="4168429"/>
          </a:xfrm>
        </p:spPr>
        <p:txBody>
          <a:bodyPr>
            <a:noAutofit/>
          </a:bodyPr>
          <a:lstStyle/>
          <a:p>
            <a:pPr marL="0" indent="0">
              <a:buNone/>
            </a:pPr>
            <a:r>
              <a:rPr lang="en-US" sz="2000" b="1" dirty="0"/>
              <a:t>Matplotlib</a:t>
            </a:r>
            <a:r>
              <a:rPr lang="en-US" sz="2000" dirty="0"/>
              <a:t> is a popular Python library used for creating static, interactive, and animated visualizations in Python. It is widely used for plotting 2D graphs such as line charts, bar charts, histograms, scatter plots, and more.</a:t>
            </a:r>
          </a:p>
          <a:p>
            <a:pPr marL="0" indent="0">
              <a:buNone/>
            </a:pPr>
            <a:r>
              <a:rPr lang="en-US" sz="1800" b="1" dirty="0"/>
              <a:t>Key Features:</a:t>
            </a:r>
          </a:p>
          <a:p>
            <a:pPr>
              <a:buFont typeface="Arial" panose="020B0604020202020204" pitchFamily="34" charset="0"/>
              <a:buChar char="•"/>
            </a:pPr>
            <a:r>
              <a:rPr lang="en-US" sz="1800" b="1" dirty="0"/>
              <a:t>Versatile Plotting</a:t>
            </a:r>
            <a:r>
              <a:rPr lang="en-US" sz="1800" dirty="0"/>
              <a:t>: Supports a wide range of plots like line graphs, bar plots, scatter plots, histograms, pie charts, etc.</a:t>
            </a:r>
          </a:p>
          <a:p>
            <a:pPr>
              <a:buFont typeface="Arial" panose="020B0604020202020204" pitchFamily="34" charset="0"/>
              <a:buChar char="•"/>
            </a:pPr>
            <a:r>
              <a:rPr lang="en-US" sz="1800" b="1" dirty="0"/>
              <a:t>Customization</a:t>
            </a:r>
            <a:r>
              <a:rPr lang="en-US" sz="1800" dirty="0"/>
              <a:t>: Allows full control over the appearance of plots, including axes, labels, legends, colors, and styles.</a:t>
            </a:r>
          </a:p>
          <a:p>
            <a:pPr>
              <a:buFont typeface="Arial" panose="020B0604020202020204" pitchFamily="34" charset="0"/>
              <a:buChar char="•"/>
            </a:pPr>
            <a:r>
              <a:rPr lang="en-US" sz="1800" b="1" dirty="0"/>
              <a:t>Integration</a:t>
            </a:r>
            <a:r>
              <a:rPr lang="en-US" sz="1800" dirty="0"/>
              <a:t>: Works seamlessly with other libraries like NumPy, Pandas, and SciPy, making it ideal for data visualization in scientific computing.</a:t>
            </a:r>
          </a:p>
          <a:p>
            <a:pPr>
              <a:buFont typeface="Arial" panose="020B0604020202020204" pitchFamily="34" charset="0"/>
              <a:buChar char="•"/>
            </a:pPr>
            <a:r>
              <a:rPr lang="en-US" sz="1800" b="1" dirty="0"/>
              <a:t>Interactive:</a:t>
            </a:r>
            <a:r>
              <a:rPr lang="en-US" sz="1800" dirty="0"/>
              <a:t> Provides interactive plotting capabilities in </a:t>
            </a:r>
            <a:r>
              <a:rPr lang="en-US" sz="1800" dirty="0" err="1"/>
              <a:t>Jupyter</a:t>
            </a:r>
            <a:r>
              <a:rPr lang="en-US" sz="1800" dirty="0"/>
              <a:t> Notebooks (using %matplotlib inline) and other </a:t>
            </a:r>
            <a:r>
              <a:rPr lang="en-US" sz="1800" err="1"/>
              <a:t>environments</a:t>
            </a:r>
            <a:r>
              <a:rPr lang="en-US" sz="1800"/>
              <a:t>.</a:t>
            </a:r>
            <a:endParaRPr lang="en-US" sz="2000" dirty="0"/>
          </a:p>
        </p:txBody>
      </p:sp>
      <p:pic>
        <p:nvPicPr>
          <p:cNvPr id="4" name="Content Placeholder 4" descr="A cartoon of a cat with a computer chip&#10;&#10;Description automatically generated">
            <a:extLst>
              <a:ext uri="{FF2B5EF4-FFF2-40B4-BE49-F238E27FC236}">
                <a16:creationId xmlns:a16="http://schemas.microsoft.com/office/drawing/2014/main" id="{A7E17557-3314-E1C8-FA10-74D0B193FF3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83" b="89987" l="7218" r="96653">
                        <a14:foregroundMark x1="10251" y1="79324" x2="10565" y2="70611"/>
                        <a14:foregroundMark x1="7322" y1="68270" x2="7845" y2="71131"/>
                        <a14:foregroundMark x1="20607" y1="89337" x2="20397" y2="88036"/>
                        <a14:foregroundMark x1="23431" y1="89597" x2="35042" y2="89987"/>
                        <a14:foregroundMark x1="91004" y1="49805" x2="96653" y2="40182"/>
                        <a14:foregroundMark x1="7322" y1="71131" x2="8368" y2="58648"/>
                        <a14:backgroundMark x1="9310" y1="52926" x2="4393" y2="60208"/>
                      </a14:backgroundRemoval>
                    </a14:imgEffect>
                  </a14:imgLayer>
                </a14:imgProps>
              </a:ext>
              <a:ext uri="{28A0092B-C50C-407E-A947-70E740481C1C}">
                <a14:useLocalDpi xmlns:a14="http://schemas.microsoft.com/office/drawing/2010/main" val="0"/>
              </a:ext>
            </a:extLst>
          </a:blip>
          <a:stretch>
            <a:fillRect/>
          </a:stretch>
        </p:blipFill>
        <p:spPr>
          <a:xfrm>
            <a:off x="10052497" y="365125"/>
            <a:ext cx="1647904" cy="1325563"/>
          </a:xfrm>
          <a:prstGeom prst="rect">
            <a:avLst/>
          </a:prstGeom>
        </p:spPr>
      </p:pic>
    </p:spTree>
    <p:extLst>
      <p:ext uri="{BB962C8B-B14F-4D97-AF65-F5344CB8AC3E}">
        <p14:creationId xmlns:p14="http://schemas.microsoft.com/office/powerpoint/2010/main" val="740230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A4B62-762E-5065-6749-B3B6B66F5732}"/>
              </a:ext>
            </a:extLst>
          </p:cNvPr>
          <p:cNvSpPr>
            <a:spLocks noGrp="1"/>
          </p:cNvSpPr>
          <p:nvPr>
            <p:ph type="title"/>
          </p:nvPr>
        </p:nvSpPr>
        <p:spPr>
          <a:xfrm>
            <a:off x="838200" y="365125"/>
            <a:ext cx="9016448" cy="1325563"/>
          </a:xfrm>
        </p:spPr>
        <p:txBody>
          <a:bodyPr/>
          <a:lstStyle/>
          <a:p>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Graphs</a:t>
            </a:r>
            <a:endParaRPr lang="en-US" dirty="0"/>
          </a:p>
        </p:txBody>
      </p:sp>
      <p:pic>
        <p:nvPicPr>
          <p:cNvPr id="4" name="Content Placeholder 4" descr="A cartoon of a cat with a computer chip&#10;&#10;Description automatically generated">
            <a:extLst>
              <a:ext uri="{FF2B5EF4-FFF2-40B4-BE49-F238E27FC236}">
                <a16:creationId xmlns:a16="http://schemas.microsoft.com/office/drawing/2014/main" id="{539DF3E1-E205-E972-84F6-FA51AD48B46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83" b="89987" l="7218" r="96653">
                        <a14:foregroundMark x1="10251" y1="79324" x2="10565" y2="70611"/>
                        <a14:foregroundMark x1="7322" y1="68270" x2="7845" y2="71131"/>
                        <a14:foregroundMark x1="20607" y1="89337" x2="20397" y2="88036"/>
                        <a14:foregroundMark x1="23431" y1="89597" x2="35042" y2="89987"/>
                        <a14:foregroundMark x1="91004" y1="49805" x2="96653" y2="40182"/>
                        <a14:foregroundMark x1="7322" y1="71131" x2="8368" y2="58648"/>
                        <a14:backgroundMark x1="9310" y1="52926" x2="4393" y2="60208"/>
                      </a14:backgroundRemoval>
                    </a14:imgEffect>
                  </a14:imgLayer>
                </a14:imgProps>
              </a:ext>
              <a:ext uri="{28A0092B-C50C-407E-A947-70E740481C1C}">
                <a14:useLocalDpi xmlns:a14="http://schemas.microsoft.com/office/drawing/2010/main" val="0"/>
              </a:ext>
            </a:extLst>
          </a:blip>
          <a:stretch>
            <a:fillRect/>
          </a:stretch>
        </p:blipFill>
        <p:spPr>
          <a:xfrm>
            <a:off x="10052497" y="365125"/>
            <a:ext cx="1647904" cy="1325563"/>
          </a:xfrm>
          <a:prstGeom prst="rect">
            <a:avLst/>
          </a:prstGeom>
        </p:spPr>
      </p:pic>
      <p:pic>
        <p:nvPicPr>
          <p:cNvPr id="10" name="Picture 9" descr="A graph of a function&#10;&#10;Description automatically generated">
            <a:extLst>
              <a:ext uri="{FF2B5EF4-FFF2-40B4-BE49-F238E27FC236}">
                <a16:creationId xmlns:a16="http://schemas.microsoft.com/office/drawing/2014/main" id="{83DFBF35-E0EF-5C32-D860-29B2508620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5838" y="1762393"/>
            <a:ext cx="4927962" cy="4213155"/>
          </a:xfrm>
          <a:prstGeom prst="rect">
            <a:avLst/>
          </a:prstGeom>
        </p:spPr>
      </p:pic>
      <p:pic>
        <p:nvPicPr>
          <p:cNvPr id="15" name="Content Placeholder 14" descr="A computer screen with many colorful text&#10;&#10;Description automatically generated with medium confidence">
            <a:extLst>
              <a:ext uri="{FF2B5EF4-FFF2-40B4-BE49-F238E27FC236}">
                <a16:creationId xmlns:a16="http://schemas.microsoft.com/office/drawing/2014/main" id="{C5A1867C-923F-79B2-32CE-A5DAD935C43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838200" y="1762393"/>
            <a:ext cx="5402879" cy="4214897"/>
          </a:xfrm>
        </p:spPr>
      </p:pic>
    </p:spTree>
    <p:extLst>
      <p:ext uri="{BB962C8B-B14F-4D97-AF65-F5344CB8AC3E}">
        <p14:creationId xmlns:p14="http://schemas.microsoft.com/office/powerpoint/2010/main" val="2471247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A4B62-762E-5065-6749-B3B6B66F5732}"/>
              </a:ext>
            </a:extLst>
          </p:cNvPr>
          <p:cNvSpPr>
            <a:spLocks noGrp="1"/>
          </p:cNvSpPr>
          <p:nvPr>
            <p:ph type="title"/>
          </p:nvPr>
        </p:nvSpPr>
        <p:spPr>
          <a:xfrm>
            <a:off x="838200" y="365125"/>
            <a:ext cx="9016448" cy="1325563"/>
          </a:xfrm>
        </p:spPr>
        <p:txBody>
          <a:bodyPr/>
          <a:lstStyle/>
          <a:p>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For Integrals </a:t>
            </a:r>
            <a:endParaRPr lang="en-US" dirty="0"/>
          </a:p>
        </p:txBody>
      </p:sp>
      <p:pic>
        <p:nvPicPr>
          <p:cNvPr id="4" name="Content Placeholder 4" descr="A cartoon of a cat with a computer chip&#10;&#10;Description automatically generated">
            <a:extLst>
              <a:ext uri="{FF2B5EF4-FFF2-40B4-BE49-F238E27FC236}">
                <a16:creationId xmlns:a16="http://schemas.microsoft.com/office/drawing/2014/main" id="{539DF3E1-E205-E972-84F6-FA51AD48B46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83" b="89987" l="7218" r="96653">
                        <a14:foregroundMark x1="10251" y1="79324" x2="10565" y2="70611"/>
                        <a14:foregroundMark x1="7322" y1="68270" x2="7845" y2="71131"/>
                        <a14:foregroundMark x1="20607" y1="89337" x2="20397" y2="88036"/>
                        <a14:foregroundMark x1="23431" y1="89597" x2="35042" y2="89987"/>
                        <a14:foregroundMark x1="91004" y1="49805" x2="96653" y2="40182"/>
                        <a14:foregroundMark x1="7322" y1="71131" x2="8368" y2="58648"/>
                        <a14:backgroundMark x1="9310" y1="52926" x2="4393" y2="60208"/>
                      </a14:backgroundRemoval>
                    </a14:imgEffect>
                  </a14:imgLayer>
                </a14:imgProps>
              </a:ext>
              <a:ext uri="{28A0092B-C50C-407E-A947-70E740481C1C}">
                <a14:useLocalDpi xmlns:a14="http://schemas.microsoft.com/office/drawing/2010/main" val="0"/>
              </a:ext>
            </a:extLst>
          </a:blip>
          <a:stretch>
            <a:fillRect/>
          </a:stretch>
        </p:blipFill>
        <p:spPr>
          <a:xfrm>
            <a:off x="10052497" y="365125"/>
            <a:ext cx="1647904" cy="1325563"/>
          </a:xfrm>
          <a:prstGeom prst="rect">
            <a:avLst/>
          </a:prstGeom>
        </p:spPr>
      </p:pic>
      <p:pic>
        <p:nvPicPr>
          <p:cNvPr id="7" name="Content Placeholder 6" descr="A computer screen shot of a program code&#10;&#10;Description automatically generated">
            <a:extLst>
              <a:ext uri="{FF2B5EF4-FFF2-40B4-BE49-F238E27FC236}">
                <a16:creationId xmlns:a16="http://schemas.microsoft.com/office/drawing/2014/main" id="{761E6A6D-89C9-B179-9AB5-D1E6EF8D033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38200" y="1908313"/>
            <a:ext cx="5463209" cy="3786054"/>
          </a:xfrm>
        </p:spPr>
      </p:pic>
      <p:pic>
        <p:nvPicPr>
          <p:cNvPr id="9" name="Picture 8" descr="A graph on a screen&#10;&#10;Description automatically generated">
            <a:extLst>
              <a:ext uri="{FF2B5EF4-FFF2-40B4-BE49-F238E27FC236}">
                <a16:creationId xmlns:a16="http://schemas.microsoft.com/office/drawing/2014/main" id="{EA6090EE-F677-4EA0-60E4-DCD1BF0B91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5843" y="1908313"/>
            <a:ext cx="4828469" cy="3786054"/>
          </a:xfrm>
          <a:prstGeom prst="rect">
            <a:avLst/>
          </a:prstGeom>
        </p:spPr>
      </p:pic>
    </p:spTree>
    <p:extLst>
      <p:ext uri="{BB962C8B-B14F-4D97-AF65-F5344CB8AC3E}">
        <p14:creationId xmlns:p14="http://schemas.microsoft.com/office/powerpoint/2010/main" val="1128146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A4B62-762E-5065-6749-B3B6B66F5732}"/>
              </a:ext>
            </a:extLst>
          </p:cNvPr>
          <p:cNvSpPr>
            <a:spLocks noGrp="1"/>
          </p:cNvSpPr>
          <p:nvPr>
            <p:ph type="title"/>
          </p:nvPr>
        </p:nvSpPr>
        <p:spPr>
          <a:xfrm>
            <a:off x="1587776" y="2453135"/>
            <a:ext cx="9016448" cy="1325563"/>
          </a:xfrm>
        </p:spPr>
        <p:txBody>
          <a:bodyPr/>
          <a:lstStyle/>
          <a:p>
            <a:pPr algn="ctr"/>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Questions?</a:t>
            </a:r>
            <a:endParaRPr lang="en-US" dirty="0"/>
          </a:p>
        </p:txBody>
      </p:sp>
      <p:pic>
        <p:nvPicPr>
          <p:cNvPr id="4" name="Content Placeholder 4" descr="A cartoon of a cat with a computer chip&#10;&#10;Description automatically generated">
            <a:extLst>
              <a:ext uri="{FF2B5EF4-FFF2-40B4-BE49-F238E27FC236}">
                <a16:creationId xmlns:a16="http://schemas.microsoft.com/office/drawing/2014/main" id="{539DF3E1-E205-E972-84F6-FA51AD48B46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83" b="89987" l="7218" r="96653">
                        <a14:foregroundMark x1="10251" y1="79324" x2="10565" y2="70611"/>
                        <a14:foregroundMark x1="7322" y1="68270" x2="7845" y2="71131"/>
                        <a14:foregroundMark x1="20607" y1="89337" x2="20397" y2="88036"/>
                        <a14:foregroundMark x1="23431" y1="89597" x2="35042" y2="89987"/>
                        <a14:foregroundMark x1="91004" y1="49805" x2="96653" y2="40182"/>
                        <a14:foregroundMark x1="7322" y1="71131" x2="8368" y2="58648"/>
                        <a14:backgroundMark x1="9310" y1="52926" x2="4393" y2="60208"/>
                      </a14:backgroundRemoval>
                    </a14:imgEffect>
                  </a14:imgLayer>
                </a14:imgProps>
              </a:ext>
              <a:ext uri="{28A0092B-C50C-407E-A947-70E740481C1C}">
                <a14:useLocalDpi xmlns:a14="http://schemas.microsoft.com/office/drawing/2010/main" val="0"/>
              </a:ext>
            </a:extLst>
          </a:blip>
          <a:stretch>
            <a:fillRect/>
          </a:stretch>
        </p:blipFill>
        <p:spPr>
          <a:xfrm>
            <a:off x="10052497" y="365125"/>
            <a:ext cx="1647904" cy="1325563"/>
          </a:xfrm>
          <a:prstGeom prst="rect">
            <a:avLst/>
          </a:prstGeom>
        </p:spPr>
      </p:pic>
      <p:pic>
        <p:nvPicPr>
          <p:cNvPr id="7" name="Content Placeholder 6" descr="A cartoon penguin with a bird head&#10;&#10;Description automatically generated with medium confidence">
            <a:extLst>
              <a:ext uri="{FF2B5EF4-FFF2-40B4-BE49-F238E27FC236}">
                <a16:creationId xmlns:a16="http://schemas.microsoft.com/office/drawing/2014/main" id="{4B2C1DE3-D67D-8CEA-79EB-6BE3E92DD3C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4063276"/>
            <a:ext cx="2794724" cy="2794724"/>
          </a:xfrm>
        </p:spPr>
      </p:pic>
    </p:spTree>
    <p:extLst>
      <p:ext uri="{BB962C8B-B14F-4D97-AF65-F5344CB8AC3E}">
        <p14:creationId xmlns:p14="http://schemas.microsoft.com/office/powerpoint/2010/main" val="703422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580A8A-37F8-2236-4440-103A6C87D973}"/>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Check in!  Support us  </a:t>
            </a:r>
          </a:p>
        </p:txBody>
      </p:sp>
      <p:sp>
        <p:nvSpPr>
          <p:cNvPr id="103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4" descr="A cartoon of a cat with a computer chip&#10;&#10;Description automatically generated">
            <a:extLst>
              <a:ext uri="{FF2B5EF4-FFF2-40B4-BE49-F238E27FC236}">
                <a16:creationId xmlns:a16="http://schemas.microsoft.com/office/drawing/2014/main" id="{71B48CC2-A82A-2DD4-4490-FAE405F8020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83" b="89987" l="7218" r="96653">
                        <a14:foregroundMark x1="10251" y1="79324" x2="10565" y2="70611"/>
                        <a14:foregroundMark x1="7322" y1="68270" x2="7845" y2="71131"/>
                        <a14:foregroundMark x1="20607" y1="89337" x2="20397" y2="88036"/>
                        <a14:foregroundMark x1="23431" y1="89597" x2="35042" y2="89987"/>
                        <a14:foregroundMark x1="91004" y1="49805" x2="96653" y2="40182"/>
                        <a14:foregroundMark x1="7322" y1="71131" x2="8368" y2="58648"/>
                        <a14:backgroundMark x1="9310" y1="52926" x2="4393" y2="60208"/>
                      </a14:backgroundRemoval>
                    </a14:imgEffect>
                  </a14:imgLayer>
                </a14:imgProps>
              </a:ext>
              <a:ext uri="{28A0092B-C50C-407E-A947-70E740481C1C}">
                <a14:useLocalDpi xmlns:a14="http://schemas.microsoft.com/office/drawing/2010/main" val="0"/>
              </a:ext>
            </a:extLst>
          </a:blip>
          <a:stretch>
            <a:fillRect/>
          </a:stretch>
        </p:blipFill>
        <p:spPr>
          <a:xfrm>
            <a:off x="6822087" y="2642616"/>
            <a:ext cx="4479233" cy="3605784"/>
          </a:xfrm>
          <a:prstGeom prst="rect">
            <a:avLst/>
          </a:prstGeom>
        </p:spPr>
      </p:pic>
      <p:pic>
        <p:nvPicPr>
          <p:cNvPr id="3074" name="Picture 2">
            <a:extLst>
              <a:ext uri="{FF2B5EF4-FFF2-40B4-BE49-F238E27FC236}">
                <a16:creationId xmlns:a16="http://schemas.microsoft.com/office/drawing/2014/main" id="{25F07932-5239-B039-7B1E-2012191F6A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751" y="2283014"/>
            <a:ext cx="3720278" cy="3720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25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39D6C-F3B5-A681-8567-4F114E647C4E}"/>
              </a:ext>
            </a:extLst>
          </p:cNvPr>
          <p:cNvSpPr>
            <a:spLocks noGrp="1"/>
          </p:cNvSpPr>
          <p:nvPr>
            <p:ph type="title"/>
          </p:nvPr>
        </p:nvSpPr>
        <p:spPr/>
        <p:txBody>
          <a:bodyPr/>
          <a:lstStyle/>
          <a:p>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Useful Sources </a:t>
            </a:r>
            <a:endParaRPr lang="en-US" dirty="0"/>
          </a:p>
        </p:txBody>
      </p:sp>
      <p:sp>
        <p:nvSpPr>
          <p:cNvPr id="3" name="Content Placeholder 2">
            <a:extLst>
              <a:ext uri="{FF2B5EF4-FFF2-40B4-BE49-F238E27FC236}">
                <a16:creationId xmlns:a16="http://schemas.microsoft.com/office/drawing/2014/main" id="{3E18EBD2-E86F-653B-93FC-2AB45FCE9DD8}"/>
              </a:ext>
            </a:extLst>
          </p:cNvPr>
          <p:cNvSpPr>
            <a:spLocks noGrp="1"/>
          </p:cNvSpPr>
          <p:nvPr>
            <p:ph idx="1"/>
          </p:nvPr>
        </p:nvSpPr>
        <p:spPr>
          <a:xfrm>
            <a:off x="838200" y="1844035"/>
            <a:ext cx="8430039" cy="3210013"/>
          </a:xfrm>
        </p:spPr>
        <p:txBody>
          <a:bodyPr>
            <a:normAutofit/>
          </a:bodyPr>
          <a:lstStyle/>
          <a:p>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hlinkClick r:id="rId2"/>
              </a:rPr>
              <a:t>NumPy</a:t>
            </a:r>
            <a:endPar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endParaRPr>
          </a:p>
          <a:p>
            <a:r>
              <a:rPr lang="en-US" dirty="0" err="1">
                <a:solidFill>
                  <a:srgbClr val="484137"/>
                </a:solidFill>
                <a:latin typeface="ADLaM Display" panose="02010000000000000000" pitchFamily="2" charset="0"/>
                <a:ea typeface="ADLaM Display" panose="02010000000000000000" pitchFamily="2" charset="0"/>
                <a:cs typeface="ADLaM Display" panose="02010000000000000000" pitchFamily="2" charset="0"/>
                <a:hlinkClick r:id="rId3"/>
              </a:rPr>
              <a:t>MatLab</a:t>
            </a:r>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hlinkClick r:id="rId3"/>
              </a:rPr>
              <a:t> and NumPy </a:t>
            </a:r>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a:t>
            </a:r>
            <a:r>
              <a:rPr lang="en-US" dirty="0">
                <a:solidFill>
                  <a:srgbClr val="484137"/>
                </a:solidFill>
                <a:ea typeface="ADLaM Display" panose="02010000000000000000" pitchFamily="2" charset="0"/>
                <a:cs typeface="ADLaM Display" panose="02010000000000000000" pitchFamily="2" charset="0"/>
              </a:rPr>
              <a:t>detailed guide for </a:t>
            </a:r>
            <a:r>
              <a:rPr lang="en-US" dirty="0" err="1">
                <a:solidFill>
                  <a:srgbClr val="484137"/>
                </a:solidFill>
                <a:ea typeface="ADLaM Display" panose="02010000000000000000" pitchFamily="2" charset="0"/>
                <a:cs typeface="ADLaM Display" panose="02010000000000000000" pitchFamily="2" charset="0"/>
              </a:rPr>
              <a:t>MatLab</a:t>
            </a:r>
            <a:r>
              <a:rPr lang="en-US" dirty="0">
                <a:solidFill>
                  <a:srgbClr val="484137"/>
                </a:solidFill>
                <a:ea typeface="ADLaM Display" panose="02010000000000000000" pitchFamily="2" charset="0"/>
                <a:cs typeface="ADLaM Display" panose="02010000000000000000" pitchFamily="2" charset="0"/>
              </a:rPr>
              <a:t> users with the table of equivalences</a:t>
            </a:r>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a:t>
            </a:r>
          </a:p>
          <a:p>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hlinkClick r:id="rId4"/>
              </a:rPr>
              <a:t>SciPy</a:t>
            </a:r>
            <a:endPar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endParaRPr>
          </a:p>
          <a:p>
            <a:r>
              <a:rPr lang="en-US" dirty="0" err="1">
                <a:solidFill>
                  <a:srgbClr val="484137"/>
                </a:solidFill>
                <a:latin typeface="ADLaM Display" panose="02010000000000000000" pitchFamily="2" charset="0"/>
                <a:ea typeface="ADLaM Display" panose="02010000000000000000" pitchFamily="2" charset="0"/>
                <a:cs typeface="ADLaM Display" panose="02010000000000000000" pitchFamily="2" charset="0"/>
                <a:hlinkClick r:id="rId5"/>
              </a:rPr>
              <a:t>MatPlotLib</a:t>
            </a:r>
            <a:endPar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endParaRPr>
          </a:p>
          <a:p>
            <a:r>
              <a:rPr lang="en-US" sz="2400" dirty="0">
                <a:solidFill>
                  <a:srgbClr val="484137"/>
                </a:solidFill>
                <a:latin typeface="ADLaM Display" panose="02010000000000000000" pitchFamily="2" charset="0"/>
                <a:ea typeface="ADLaM Display" panose="02010000000000000000" pitchFamily="2" charset="0"/>
                <a:cs typeface="ADLaM Display" panose="02010000000000000000" pitchFamily="2" charset="0"/>
                <a:hlinkClick r:id="rId6"/>
              </a:rPr>
              <a:t>Google </a:t>
            </a:r>
            <a:r>
              <a:rPr lang="en-US" sz="2400" dirty="0" err="1">
                <a:solidFill>
                  <a:srgbClr val="484137"/>
                </a:solidFill>
                <a:latin typeface="ADLaM Display" panose="02010000000000000000" pitchFamily="2" charset="0"/>
                <a:ea typeface="ADLaM Display" panose="02010000000000000000" pitchFamily="2" charset="0"/>
                <a:cs typeface="ADLaM Display" panose="02010000000000000000" pitchFamily="2" charset="0"/>
                <a:hlinkClick r:id="rId6"/>
              </a:rPr>
              <a:t>Colab</a:t>
            </a:r>
            <a:r>
              <a:rPr lang="en-US" sz="2400" dirty="0">
                <a:solidFill>
                  <a:srgbClr val="484137"/>
                </a:solidFill>
                <a:latin typeface="ADLaM Display" panose="02010000000000000000" pitchFamily="2" charset="0"/>
                <a:ea typeface="ADLaM Display" panose="02010000000000000000" pitchFamily="2" charset="0"/>
                <a:cs typeface="ADLaM Display" panose="02010000000000000000" pitchFamily="2" charset="0"/>
                <a:hlinkClick r:id="rId6"/>
              </a:rPr>
              <a:t> Notebooks</a:t>
            </a:r>
            <a:endPar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endParaRPr>
          </a:p>
          <a:p>
            <a:pPr marL="0" indent="0">
              <a:buNone/>
            </a:pPr>
            <a:endPar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 name="Content Placeholder 4" descr="A cartoon of a cat with a computer chip&#10;&#10;Description automatically generated">
            <a:extLst>
              <a:ext uri="{FF2B5EF4-FFF2-40B4-BE49-F238E27FC236}">
                <a16:creationId xmlns:a16="http://schemas.microsoft.com/office/drawing/2014/main" id="{4FED98AA-B9E2-1962-88CA-2DB90779CE9C}"/>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883" b="89987" l="7218" r="96653">
                        <a14:foregroundMark x1="10251" y1="79324" x2="10565" y2="70611"/>
                        <a14:foregroundMark x1="7322" y1="68270" x2="7845" y2="71131"/>
                        <a14:foregroundMark x1="20607" y1="89337" x2="20397" y2="88036"/>
                        <a14:foregroundMark x1="23431" y1="89597" x2="35042" y2="89987"/>
                        <a14:foregroundMark x1="91004" y1="49805" x2="96653" y2="40182"/>
                        <a14:foregroundMark x1="7322" y1="71131" x2="8368" y2="58648"/>
                        <a14:backgroundMark x1="9310" y1="52926" x2="4393" y2="60208"/>
                      </a14:backgroundRemoval>
                    </a14:imgEffect>
                  </a14:imgLayer>
                </a14:imgProps>
              </a:ext>
              <a:ext uri="{28A0092B-C50C-407E-A947-70E740481C1C}">
                <a14:useLocalDpi xmlns:a14="http://schemas.microsoft.com/office/drawing/2010/main" val="0"/>
              </a:ext>
            </a:extLst>
          </a:blip>
          <a:stretch>
            <a:fillRect/>
          </a:stretch>
        </p:blipFill>
        <p:spPr>
          <a:xfrm>
            <a:off x="10052497" y="365125"/>
            <a:ext cx="1647904" cy="1325563"/>
          </a:xfrm>
          <a:prstGeom prst="rect">
            <a:avLst/>
          </a:prstGeom>
        </p:spPr>
      </p:pic>
    </p:spTree>
    <p:extLst>
      <p:ext uri="{BB962C8B-B14F-4D97-AF65-F5344CB8AC3E}">
        <p14:creationId xmlns:p14="http://schemas.microsoft.com/office/powerpoint/2010/main" val="3317510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810E-EB1F-B830-7B0A-4360C0E1D668}"/>
              </a:ext>
            </a:extLst>
          </p:cNvPr>
          <p:cNvSpPr>
            <a:spLocks noGrp="1"/>
          </p:cNvSpPr>
          <p:nvPr>
            <p:ph type="title"/>
          </p:nvPr>
        </p:nvSpPr>
        <p:spPr>
          <a:xfrm>
            <a:off x="468086" y="365125"/>
            <a:ext cx="10885714" cy="1325563"/>
          </a:xfrm>
        </p:spPr>
        <p:txBody>
          <a:bodyPr/>
          <a:lstStyle/>
          <a:p>
            <a:r>
              <a:rPr lang="en-US" dirty="0">
                <a:solidFill>
                  <a:srgbClr val="F09616"/>
                </a:solidFill>
                <a:latin typeface="ADLaM Display" panose="02010000000000000000" pitchFamily="2" charset="0"/>
                <a:ea typeface="ADLaM Display" panose="02010000000000000000" pitchFamily="2" charset="0"/>
                <a:cs typeface="ADLaM Display" panose="02010000000000000000" pitchFamily="2" charset="0"/>
              </a:rPr>
              <a:t>Your action items +</a:t>
            </a:r>
            <a:br>
              <a:rPr lang="en-US" dirty="0">
                <a:solidFill>
                  <a:srgbClr val="F09616"/>
                </a:solidFill>
                <a:latin typeface="ADLaM Display" panose="02010000000000000000" pitchFamily="2" charset="0"/>
                <a:ea typeface="ADLaM Display" panose="02010000000000000000" pitchFamily="2" charset="0"/>
                <a:cs typeface="ADLaM Display" panose="02010000000000000000" pitchFamily="2" charset="0"/>
              </a:rPr>
            </a:br>
            <a:r>
              <a:rPr lang="en-US" dirty="0">
                <a:solidFill>
                  <a:srgbClr val="F09616"/>
                </a:solidFill>
                <a:latin typeface="ADLaM Display" panose="02010000000000000000" pitchFamily="2" charset="0"/>
                <a:ea typeface="ADLaM Display" panose="02010000000000000000" pitchFamily="2" charset="0"/>
                <a:cs typeface="ADLaM Display" panose="02010000000000000000" pitchFamily="2" charset="0"/>
              </a:rPr>
              <a:t> Next workshop </a:t>
            </a:r>
            <a:r>
              <a:rPr lang="en-US" dirty="0">
                <a:solidFill>
                  <a:srgbClr val="F09616"/>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 !</a:t>
            </a:r>
            <a:endParaRPr lang="en-US" dirty="0">
              <a:solidFill>
                <a:srgbClr val="F09616"/>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Content Placeholder 2">
            <a:extLst>
              <a:ext uri="{FF2B5EF4-FFF2-40B4-BE49-F238E27FC236}">
                <a16:creationId xmlns:a16="http://schemas.microsoft.com/office/drawing/2014/main" id="{4F9F661C-79DD-38FF-4461-E07A6A1EAFDB}"/>
              </a:ext>
            </a:extLst>
          </p:cNvPr>
          <p:cNvSpPr>
            <a:spLocks noGrp="1"/>
          </p:cNvSpPr>
          <p:nvPr>
            <p:ph idx="1"/>
          </p:nvPr>
        </p:nvSpPr>
        <p:spPr/>
        <p:txBody>
          <a:bodyPr/>
          <a:lstStyle/>
          <a:p>
            <a:r>
              <a:rPr lang="en-US" dirty="0"/>
              <a:t>Actions Items:</a:t>
            </a:r>
          </a:p>
          <a:p>
            <a:r>
              <a:rPr lang="en-US" dirty="0"/>
              <a:t>Upload your learnings today on LinkedIn and resume</a:t>
            </a:r>
          </a:p>
          <a:p>
            <a:r>
              <a:rPr lang="en-US" dirty="0"/>
              <a:t>Drop your suggestions in the poll</a:t>
            </a:r>
          </a:p>
          <a:p>
            <a:r>
              <a:rPr lang="en-US" dirty="0"/>
              <a:t>Make sure to network with folks around you </a:t>
            </a:r>
          </a:p>
          <a:p>
            <a:r>
              <a:rPr lang="en-US" dirty="0"/>
              <a:t>And join us in our next workshop </a:t>
            </a:r>
          </a:p>
        </p:txBody>
      </p:sp>
      <p:pic>
        <p:nvPicPr>
          <p:cNvPr id="4" name="Content Placeholder 4" descr="A cartoon of a cat with a computer chip&#10;&#10;Description automatically generated">
            <a:extLst>
              <a:ext uri="{FF2B5EF4-FFF2-40B4-BE49-F238E27FC236}">
                <a16:creationId xmlns:a16="http://schemas.microsoft.com/office/drawing/2014/main" id="{E0CEF7D8-A3AE-E273-3666-CE3CB0F0931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83" b="89987" l="7218" r="96653">
                        <a14:foregroundMark x1="10251" y1="79324" x2="10565" y2="70611"/>
                        <a14:foregroundMark x1="7322" y1="68270" x2="7845" y2="71131"/>
                        <a14:foregroundMark x1="20607" y1="89337" x2="20397" y2="88036"/>
                        <a14:foregroundMark x1="23431" y1="89597" x2="35042" y2="89987"/>
                        <a14:foregroundMark x1="91004" y1="49805" x2="96653" y2="40182"/>
                        <a14:foregroundMark x1="7322" y1="71131" x2="8368" y2="58648"/>
                        <a14:backgroundMark x1="9310" y1="52926" x2="4393" y2="60208"/>
                      </a14:backgroundRemoval>
                    </a14:imgEffect>
                  </a14:imgLayer>
                </a14:imgProps>
              </a:ext>
              <a:ext uri="{28A0092B-C50C-407E-A947-70E740481C1C}">
                <a14:useLocalDpi xmlns:a14="http://schemas.microsoft.com/office/drawing/2010/main" val="0"/>
              </a:ext>
            </a:extLst>
          </a:blip>
          <a:stretch>
            <a:fillRect/>
          </a:stretch>
        </p:blipFill>
        <p:spPr>
          <a:xfrm>
            <a:off x="10052497" y="365125"/>
            <a:ext cx="1647904" cy="1325563"/>
          </a:xfrm>
          <a:prstGeom prst="rect">
            <a:avLst/>
          </a:prstGeom>
        </p:spPr>
      </p:pic>
    </p:spTree>
    <p:extLst>
      <p:ext uri="{BB962C8B-B14F-4D97-AF65-F5344CB8AC3E}">
        <p14:creationId xmlns:p14="http://schemas.microsoft.com/office/powerpoint/2010/main" val="1155993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810E-EB1F-B830-7B0A-4360C0E1D668}"/>
              </a:ext>
            </a:extLst>
          </p:cNvPr>
          <p:cNvSpPr>
            <a:spLocks noGrp="1"/>
          </p:cNvSpPr>
          <p:nvPr>
            <p:ph type="title"/>
          </p:nvPr>
        </p:nvSpPr>
        <p:spPr>
          <a:xfrm>
            <a:off x="468086" y="365125"/>
            <a:ext cx="10885714" cy="1325563"/>
          </a:xfrm>
        </p:spPr>
        <p:txBody>
          <a:bodyPr/>
          <a:lstStyle/>
          <a:p>
            <a:r>
              <a:rPr lang="en-US" dirty="0">
                <a:solidFill>
                  <a:srgbClr val="F09616"/>
                </a:solidFill>
                <a:latin typeface="ADLaM Display" panose="02010000000000000000" pitchFamily="2" charset="0"/>
                <a:ea typeface="ADLaM Display" panose="02010000000000000000" pitchFamily="2" charset="0"/>
                <a:cs typeface="ADLaM Display" panose="02010000000000000000" pitchFamily="2" charset="0"/>
              </a:rPr>
              <a:t>Next workshops </a:t>
            </a:r>
            <a:r>
              <a:rPr lang="en-US" dirty="0">
                <a:solidFill>
                  <a:srgbClr val="F09616"/>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 !</a:t>
            </a:r>
            <a:endParaRPr lang="en-US" dirty="0">
              <a:solidFill>
                <a:srgbClr val="F09616"/>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 name="Content Placeholder 4" descr="A cartoon of a cat with a computer chip&#10;&#10;Description automatically generated">
            <a:extLst>
              <a:ext uri="{FF2B5EF4-FFF2-40B4-BE49-F238E27FC236}">
                <a16:creationId xmlns:a16="http://schemas.microsoft.com/office/drawing/2014/main" id="{E0CEF7D8-A3AE-E273-3666-CE3CB0F0931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83" b="89987" l="7218" r="96653">
                        <a14:foregroundMark x1="10251" y1="79324" x2="10565" y2="70611"/>
                        <a14:foregroundMark x1="7322" y1="68270" x2="7845" y2="71131"/>
                        <a14:foregroundMark x1="20607" y1="89337" x2="20397" y2="88036"/>
                        <a14:foregroundMark x1="23431" y1="89597" x2="35042" y2="89987"/>
                        <a14:foregroundMark x1="91004" y1="49805" x2="96653" y2="40182"/>
                        <a14:foregroundMark x1="7322" y1="71131" x2="8368" y2="58648"/>
                        <a14:backgroundMark x1="9310" y1="52926" x2="4393" y2="60208"/>
                      </a14:backgroundRemoval>
                    </a14:imgEffect>
                  </a14:imgLayer>
                </a14:imgProps>
              </a:ext>
              <a:ext uri="{28A0092B-C50C-407E-A947-70E740481C1C}">
                <a14:useLocalDpi xmlns:a14="http://schemas.microsoft.com/office/drawing/2010/main" val="0"/>
              </a:ext>
            </a:extLst>
          </a:blip>
          <a:stretch>
            <a:fillRect/>
          </a:stretch>
        </p:blipFill>
        <p:spPr>
          <a:xfrm>
            <a:off x="10052497" y="365125"/>
            <a:ext cx="1647904" cy="1325563"/>
          </a:xfrm>
          <a:prstGeom prst="rect">
            <a:avLst/>
          </a:prstGeom>
        </p:spPr>
      </p:pic>
    </p:spTree>
    <p:extLst>
      <p:ext uri="{BB962C8B-B14F-4D97-AF65-F5344CB8AC3E}">
        <p14:creationId xmlns:p14="http://schemas.microsoft.com/office/powerpoint/2010/main" val="37345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4D87-9B19-3804-27E2-E0E5EAAC7110}"/>
              </a:ext>
            </a:extLst>
          </p:cNvPr>
          <p:cNvSpPr>
            <a:spLocks noGrp="1"/>
          </p:cNvSpPr>
          <p:nvPr>
            <p:ph type="title"/>
          </p:nvPr>
        </p:nvSpPr>
        <p:spPr/>
        <p:txBody>
          <a:bodyPr/>
          <a:lstStyle/>
          <a:p>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Follow Us </a:t>
            </a:r>
          </a:p>
        </p:txBody>
      </p:sp>
      <p:pic>
        <p:nvPicPr>
          <p:cNvPr id="5" name="Content Placeholder 4" descr="A cartoon of a cat with a computer chip&#10;&#10;Description automatically generated">
            <a:extLst>
              <a:ext uri="{FF2B5EF4-FFF2-40B4-BE49-F238E27FC236}">
                <a16:creationId xmlns:a16="http://schemas.microsoft.com/office/drawing/2014/main" id="{A782521A-4FAC-B8C9-2C4F-AEFA7E328FF2}"/>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ackgroundRemoval t="9883" b="89987" l="7218" r="96653">
                        <a14:foregroundMark x1="10251" y1="79324" x2="10565" y2="70611"/>
                        <a14:foregroundMark x1="7322" y1="68270" x2="7845" y2="71131"/>
                        <a14:foregroundMark x1="20607" y1="89337" x2="20397" y2="88036"/>
                        <a14:foregroundMark x1="23431" y1="89597" x2="35042" y2="89987"/>
                        <a14:foregroundMark x1="91004" y1="49805" x2="96653" y2="40182"/>
                        <a14:foregroundMark x1="7322" y1="71131" x2="8368" y2="58648"/>
                        <a14:backgroundMark x1="9310" y1="52926" x2="4393" y2="60208"/>
                      </a14:backgroundRemoval>
                    </a14:imgEffect>
                  </a14:imgLayer>
                </a14:imgProps>
              </a:ext>
              <a:ext uri="{28A0092B-C50C-407E-A947-70E740481C1C}">
                <a14:useLocalDpi xmlns:a14="http://schemas.microsoft.com/office/drawing/2010/main" val="0"/>
              </a:ext>
            </a:extLst>
          </a:blip>
          <a:stretch>
            <a:fillRect/>
          </a:stretch>
        </p:blipFill>
        <p:spPr>
          <a:xfrm>
            <a:off x="10052497" y="365125"/>
            <a:ext cx="1647904" cy="1325563"/>
          </a:xfrm>
        </p:spPr>
      </p:pic>
      <p:sp>
        <p:nvSpPr>
          <p:cNvPr id="14" name="TextBox 13">
            <a:extLst>
              <a:ext uri="{FF2B5EF4-FFF2-40B4-BE49-F238E27FC236}">
                <a16:creationId xmlns:a16="http://schemas.microsoft.com/office/drawing/2014/main" id="{41933657-C027-654D-F1FA-C200D0EA0A63}"/>
              </a:ext>
            </a:extLst>
          </p:cNvPr>
          <p:cNvSpPr txBox="1"/>
          <p:nvPr/>
        </p:nvSpPr>
        <p:spPr>
          <a:xfrm>
            <a:off x="5583767" y="1500151"/>
            <a:ext cx="2359647" cy="2585323"/>
          </a:xfrm>
          <a:prstGeom prst="rect">
            <a:avLst/>
          </a:prstGeom>
          <a:noFill/>
        </p:spPr>
        <p:txBody>
          <a:bodyPr wrap="square" rtlCol="0">
            <a:spAutoFit/>
          </a:bodyPr>
          <a:lstStyle/>
          <a:p>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Discord</a:t>
            </a:r>
          </a:p>
          <a:p>
            <a:endPar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endParaRPr>
          </a:p>
          <a:p>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LinkedIn</a:t>
            </a:r>
          </a:p>
          <a:p>
            <a:endPar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endParaRPr>
          </a:p>
          <a:p>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Instagram</a:t>
            </a:r>
          </a:p>
          <a:p>
            <a:endPar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endParaRPr>
          </a:p>
          <a:p>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Bulls Connect</a:t>
            </a:r>
          </a:p>
          <a:p>
            <a:endPar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endParaRPr>
          </a:p>
          <a:p>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GitHub</a:t>
            </a:r>
          </a:p>
        </p:txBody>
      </p:sp>
      <p:pic>
        <p:nvPicPr>
          <p:cNvPr id="9" name="Picture 8" descr="A qr code with a star in the middle&#10;&#10;Description automatically generated">
            <a:extLst>
              <a:ext uri="{FF2B5EF4-FFF2-40B4-BE49-F238E27FC236}">
                <a16:creationId xmlns:a16="http://schemas.microsoft.com/office/drawing/2014/main" id="{E51B0D0D-9F84-D362-2D7F-018373AAAA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1500150"/>
            <a:ext cx="4375974" cy="4375974"/>
          </a:xfrm>
          <a:prstGeom prst="rect">
            <a:avLst/>
          </a:prstGeom>
        </p:spPr>
      </p:pic>
    </p:spTree>
    <p:extLst>
      <p:ext uri="{BB962C8B-B14F-4D97-AF65-F5344CB8AC3E}">
        <p14:creationId xmlns:p14="http://schemas.microsoft.com/office/powerpoint/2010/main" val="500049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810E-EB1F-B830-7B0A-4360C0E1D668}"/>
              </a:ext>
            </a:extLst>
          </p:cNvPr>
          <p:cNvSpPr>
            <a:spLocks noGrp="1"/>
          </p:cNvSpPr>
          <p:nvPr>
            <p:ph type="title"/>
          </p:nvPr>
        </p:nvSpPr>
        <p:spPr>
          <a:xfrm>
            <a:off x="468086" y="365125"/>
            <a:ext cx="10885714" cy="1325563"/>
          </a:xfrm>
        </p:spPr>
        <p:txBody>
          <a:bodyPr/>
          <a:lstStyle/>
          <a:p>
            <a:r>
              <a:rPr lang="en-US" dirty="0">
                <a:solidFill>
                  <a:srgbClr val="F09616"/>
                </a:solidFill>
                <a:latin typeface="ADLaM Display" panose="02010000000000000000" pitchFamily="2" charset="0"/>
                <a:ea typeface="ADLaM Display" panose="02010000000000000000" pitchFamily="2" charset="0"/>
                <a:cs typeface="ADLaM Display" panose="02010000000000000000" pitchFamily="2" charset="0"/>
              </a:rPr>
              <a:t>Next workshops </a:t>
            </a:r>
            <a:r>
              <a:rPr lang="en-US" dirty="0">
                <a:solidFill>
                  <a:srgbClr val="F09616"/>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 !</a:t>
            </a:r>
            <a:endParaRPr lang="en-US" dirty="0">
              <a:solidFill>
                <a:srgbClr val="F09616"/>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 name="Content Placeholder 4" descr="A cartoon of a cat with a computer chip&#10;&#10;Description automatically generated">
            <a:extLst>
              <a:ext uri="{FF2B5EF4-FFF2-40B4-BE49-F238E27FC236}">
                <a16:creationId xmlns:a16="http://schemas.microsoft.com/office/drawing/2014/main" id="{E0CEF7D8-A3AE-E273-3666-CE3CB0F0931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83" b="89987" l="7218" r="96653">
                        <a14:foregroundMark x1="10251" y1="79324" x2="10565" y2="70611"/>
                        <a14:foregroundMark x1="7322" y1="68270" x2="7845" y2="71131"/>
                        <a14:foregroundMark x1="20607" y1="89337" x2="20397" y2="88036"/>
                        <a14:foregroundMark x1="23431" y1="89597" x2="35042" y2="89987"/>
                        <a14:foregroundMark x1="91004" y1="49805" x2="96653" y2="40182"/>
                        <a14:foregroundMark x1="7322" y1="71131" x2="8368" y2="58648"/>
                        <a14:backgroundMark x1="9310" y1="52926" x2="4393" y2="60208"/>
                      </a14:backgroundRemoval>
                    </a14:imgEffect>
                  </a14:imgLayer>
                </a14:imgProps>
              </a:ext>
              <a:ext uri="{28A0092B-C50C-407E-A947-70E740481C1C}">
                <a14:useLocalDpi xmlns:a14="http://schemas.microsoft.com/office/drawing/2010/main" val="0"/>
              </a:ext>
            </a:extLst>
          </a:blip>
          <a:stretch>
            <a:fillRect/>
          </a:stretch>
        </p:blipFill>
        <p:spPr>
          <a:xfrm>
            <a:off x="10052497" y="365125"/>
            <a:ext cx="1647904" cy="1325563"/>
          </a:xfrm>
          <a:prstGeom prst="rect">
            <a:avLst/>
          </a:prstGeom>
        </p:spPr>
      </p:pic>
      <p:pic>
        <p:nvPicPr>
          <p:cNvPr id="1026" name="Picture 2">
            <a:extLst>
              <a:ext uri="{FF2B5EF4-FFF2-40B4-BE49-F238E27FC236}">
                <a16:creationId xmlns:a16="http://schemas.microsoft.com/office/drawing/2014/main" id="{7D48C9EE-1B09-87A2-B718-5AF58D882A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4926" y="1592716"/>
            <a:ext cx="4517571" cy="45175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oster for an event&#10;&#10;Description automatically generated">
            <a:extLst>
              <a:ext uri="{FF2B5EF4-FFF2-40B4-BE49-F238E27FC236}">
                <a16:creationId xmlns:a16="http://schemas.microsoft.com/office/drawing/2014/main" id="{F7CC8564-2D68-2E60-D6BF-CBD097EC63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1599" y="1592715"/>
            <a:ext cx="4517572" cy="4517572"/>
          </a:xfrm>
          <a:prstGeom prst="rect">
            <a:avLst/>
          </a:prstGeom>
        </p:spPr>
      </p:pic>
    </p:spTree>
    <p:extLst>
      <p:ext uri="{BB962C8B-B14F-4D97-AF65-F5344CB8AC3E}">
        <p14:creationId xmlns:p14="http://schemas.microsoft.com/office/powerpoint/2010/main" val="1731379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810E-EB1F-B830-7B0A-4360C0E1D668}"/>
              </a:ext>
            </a:extLst>
          </p:cNvPr>
          <p:cNvSpPr>
            <a:spLocks noGrp="1"/>
          </p:cNvSpPr>
          <p:nvPr>
            <p:ph type="title"/>
          </p:nvPr>
        </p:nvSpPr>
        <p:spPr>
          <a:xfrm>
            <a:off x="468086" y="365125"/>
            <a:ext cx="10885714" cy="1325563"/>
          </a:xfrm>
        </p:spPr>
        <p:txBody>
          <a:bodyPr/>
          <a:lstStyle/>
          <a:p>
            <a:r>
              <a:rPr lang="en-US" dirty="0">
                <a:solidFill>
                  <a:srgbClr val="F09616"/>
                </a:solidFill>
                <a:latin typeface="ADLaM Display" panose="02010000000000000000" pitchFamily="2" charset="0"/>
                <a:ea typeface="ADLaM Display" panose="02010000000000000000" pitchFamily="2" charset="0"/>
                <a:cs typeface="ADLaM Display" panose="02010000000000000000" pitchFamily="2" charset="0"/>
              </a:rPr>
              <a:t>Next workshops </a:t>
            </a:r>
            <a:r>
              <a:rPr lang="en-US" dirty="0">
                <a:solidFill>
                  <a:srgbClr val="F09616"/>
                </a:solidFill>
                <a:latin typeface="ADLaM Display" panose="02010000000000000000" pitchFamily="2" charset="0"/>
                <a:ea typeface="ADLaM Display" panose="02010000000000000000" pitchFamily="2" charset="0"/>
                <a:cs typeface="ADLaM Display" panose="02010000000000000000" pitchFamily="2" charset="0"/>
                <a:sym typeface="Wingdings" panose="05000000000000000000" pitchFamily="2" charset="2"/>
              </a:rPr>
              <a:t> !</a:t>
            </a:r>
            <a:endParaRPr lang="en-US" dirty="0">
              <a:solidFill>
                <a:srgbClr val="F09616"/>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 name="Content Placeholder 4" descr="A cartoon of a cat with a computer chip&#10;&#10;Description automatically generated">
            <a:extLst>
              <a:ext uri="{FF2B5EF4-FFF2-40B4-BE49-F238E27FC236}">
                <a16:creationId xmlns:a16="http://schemas.microsoft.com/office/drawing/2014/main" id="{E0CEF7D8-A3AE-E273-3666-CE3CB0F0931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83" b="89987" l="7218" r="96653">
                        <a14:foregroundMark x1="10251" y1="79324" x2="10565" y2="70611"/>
                        <a14:foregroundMark x1="7322" y1="68270" x2="7845" y2="71131"/>
                        <a14:foregroundMark x1="20607" y1="89337" x2="20397" y2="88036"/>
                        <a14:foregroundMark x1="23431" y1="89597" x2="35042" y2="89987"/>
                        <a14:foregroundMark x1="91004" y1="49805" x2="96653" y2="40182"/>
                        <a14:foregroundMark x1="7322" y1="71131" x2="8368" y2="58648"/>
                        <a14:backgroundMark x1="9310" y1="52926" x2="4393" y2="60208"/>
                      </a14:backgroundRemoval>
                    </a14:imgEffect>
                  </a14:imgLayer>
                </a14:imgProps>
              </a:ext>
              <a:ext uri="{28A0092B-C50C-407E-A947-70E740481C1C}">
                <a14:useLocalDpi xmlns:a14="http://schemas.microsoft.com/office/drawing/2010/main" val="0"/>
              </a:ext>
            </a:extLst>
          </a:blip>
          <a:stretch>
            <a:fillRect/>
          </a:stretch>
        </p:blipFill>
        <p:spPr>
          <a:xfrm>
            <a:off x="10052497" y="365125"/>
            <a:ext cx="1647904" cy="1325563"/>
          </a:xfrm>
          <a:prstGeom prst="rect">
            <a:avLst/>
          </a:prstGeom>
        </p:spPr>
      </p:pic>
      <p:pic>
        <p:nvPicPr>
          <p:cNvPr id="2052" name="Picture 4">
            <a:extLst>
              <a:ext uri="{FF2B5EF4-FFF2-40B4-BE49-F238E27FC236}">
                <a16:creationId xmlns:a16="http://schemas.microsoft.com/office/drawing/2014/main" id="{6A130E54-4D45-C2BA-BBB8-B29463EBE2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086" y="1690688"/>
            <a:ext cx="4659086" cy="465908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AC3545C-98D6-91E0-C478-83B8DBDF71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3856" y="1690688"/>
            <a:ext cx="4659086" cy="4659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906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76040-D62C-2BBB-DABA-7659CFED09AC}"/>
              </a:ext>
            </a:extLst>
          </p:cNvPr>
          <p:cNvSpPr>
            <a:spLocks noGrp="1"/>
          </p:cNvSpPr>
          <p:nvPr>
            <p:ph type="title"/>
          </p:nvPr>
        </p:nvSpPr>
        <p:spPr/>
        <p:txBody>
          <a:bodyPr/>
          <a:lstStyle/>
          <a:p>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By the end of this workshop, </a:t>
            </a:r>
            <a:b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br>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you will learn:</a:t>
            </a:r>
          </a:p>
        </p:txBody>
      </p:sp>
      <p:sp>
        <p:nvSpPr>
          <p:cNvPr id="3" name="Content Placeholder 2">
            <a:extLst>
              <a:ext uri="{FF2B5EF4-FFF2-40B4-BE49-F238E27FC236}">
                <a16:creationId xmlns:a16="http://schemas.microsoft.com/office/drawing/2014/main" id="{B30968E7-ECF5-B1B0-364E-E2398B74D3FE}"/>
              </a:ext>
            </a:extLst>
          </p:cNvPr>
          <p:cNvSpPr>
            <a:spLocks noGrp="1"/>
          </p:cNvSpPr>
          <p:nvPr>
            <p:ph idx="1"/>
          </p:nvPr>
        </p:nvSpPr>
        <p:spPr>
          <a:xfrm>
            <a:off x="838200" y="1825625"/>
            <a:ext cx="10515600" cy="2925279"/>
          </a:xfrm>
        </p:spPr>
        <p:txBody>
          <a:bodyPr>
            <a:normAutofit/>
          </a:bodyPr>
          <a:lstStyle/>
          <a:p>
            <a:pPr>
              <a:lnSpc>
                <a:spcPct val="150000"/>
              </a:lnSpc>
              <a:buFont typeface="ADLaM Display" panose="02010000000000000000" pitchFamily="2" charset="0"/>
              <a:buChar char="·"/>
            </a:pPr>
            <a:r>
              <a:rPr lang="en-US" sz="2400" b="1" dirty="0">
                <a:solidFill>
                  <a:srgbClr val="484137"/>
                </a:solidFill>
              </a:rPr>
              <a:t>Basics of Python </a:t>
            </a:r>
          </a:p>
          <a:p>
            <a:pPr>
              <a:lnSpc>
                <a:spcPct val="150000"/>
              </a:lnSpc>
              <a:buFont typeface="ADLaM Display" panose="02010000000000000000" pitchFamily="2" charset="0"/>
              <a:buChar char="·"/>
            </a:pPr>
            <a:r>
              <a:rPr lang="en-US" sz="2400" b="1" dirty="0">
                <a:solidFill>
                  <a:srgbClr val="484137"/>
                </a:solidFill>
              </a:rPr>
              <a:t>Using Google </a:t>
            </a:r>
            <a:r>
              <a:rPr lang="en-US" sz="2400" b="1" dirty="0" err="1">
                <a:solidFill>
                  <a:srgbClr val="484137"/>
                </a:solidFill>
              </a:rPr>
              <a:t>Colab</a:t>
            </a:r>
            <a:endParaRPr lang="en-US" sz="2400" b="1" dirty="0">
              <a:solidFill>
                <a:srgbClr val="484137"/>
              </a:solidFill>
            </a:endParaRPr>
          </a:p>
          <a:p>
            <a:pPr>
              <a:lnSpc>
                <a:spcPct val="150000"/>
              </a:lnSpc>
              <a:buFont typeface="ADLaM Display" panose="02010000000000000000" pitchFamily="2" charset="0"/>
              <a:buChar char="·"/>
            </a:pPr>
            <a:r>
              <a:rPr lang="en-US" sz="2400" b="1" dirty="0">
                <a:solidFill>
                  <a:srgbClr val="484137"/>
                </a:solidFill>
              </a:rPr>
              <a:t>Do integrals, derivatives, and differentials using NumPy and SciPy</a:t>
            </a:r>
          </a:p>
          <a:p>
            <a:pPr>
              <a:lnSpc>
                <a:spcPct val="150000"/>
              </a:lnSpc>
              <a:buFont typeface="ADLaM Display" panose="02010000000000000000" pitchFamily="2" charset="0"/>
              <a:buChar char="·"/>
            </a:pPr>
            <a:r>
              <a:rPr lang="en-US" sz="2400" b="1" dirty="0">
                <a:solidFill>
                  <a:srgbClr val="484137"/>
                </a:solidFill>
              </a:rPr>
              <a:t>Do graphs using Matplotlib</a:t>
            </a:r>
          </a:p>
        </p:txBody>
      </p:sp>
      <p:pic>
        <p:nvPicPr>
          <p:cNvPr id="6" name="Content Placeholder 4" descr="A cartoon of a cat with a computer chip&#10;&#10;Description automatically generated">
            <a:extLst>
              <a:ext uri="{FF2B5EF4-FFF2-40B4-BE49-F238E27FC236}">
                <a16:creationId xmlns:a16="http://schemas.microsoft.com/office/drawing/2014/main" id="{FABB7524-A3AC-0FB3-2795-A60044B1962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83" b="89987" l="7218" r="96653">
                        <a14:foregroundMark x1="10251" y1="79324" x2="10565" y2="70611"/>
                        <a14:foregroundMark x1="7322" y1="68270" x2="7845" y2="71131"/>
                        <a14:foregroundMark x1="20607" y1="89337" x2="20397" y2="88036"/>
                        <a14:foregroundMark x1="23431" y1="89597" x2="35042" y2="89987"/>
                        <a14:foregroundMark x1="91004" y1="49805" x2="96653" y2="40182"/>
                        <a14:foregroundMark x1="7322" y1="71131" x2="8368" y2="58648"/>
                        <a14:backgroundMark x1="9310" y1="52926" x2="4393" y2="60208"/>
                      </a14:backgroundRemoval>
                    </a14:imgEffect>
                  </a14:imgLayer>
                </a14:imgProps>
              </a:ext>
              <a:ext uri="{28A0092B-C50C-407E-A947-70E740481C1C}">
                <a14:useLocalDpi xmlns:a14="http://schemas.microsoft.com/office/drawing/2010/main" val="0"/>
              </a:ext>
            </a:extLst>
          </a:blip>
          <a:stretch>
            <a:fillRect/>
          </a:stretch>
        </p:blipFill>
        <p:spPr>
          <a:xfrm>
            <a:off x="10052497" y="365125"/>
            <a:ext cx="1647904" cy="1325563"/>
          </a:xfrm>
          <a:prstGeom prst="rect">
            <a:avLst/>
          </a:prstGeom>
        </p:spPr>
      </p:pic>
    </p:spTree>
    <p:extLst>
      <p:ext uri="{BB962C8B-B14F-4D97-AF65-F5344CB8AC3E}">
        <p14:creationId xmlns:p14="http://schemas.microsoft.com/office/powerpoint/2010/main" val="1156783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70FC-0843-092B-A0FD-8FDE0A94DD83}"/>
              </a:ext>
            </a:extLst>
          </p:cNvPr>
          <p:cNvSpPr>
            <a:spLocks noGrp="1"/>
          </p:cNvSpPr>
          <p:nvPr>
            <p:ph type="title"/>
          </p:nvPr>
        </p:nvSpPr>
        <p:spPr/>
        <p:txBody>
          <a:bodyPr/>
          <a:lstStyle/>
          <a:p>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Basics of Python</a:t>
            </a:r>
          </a:p>
        </p:txBody>
      </p:sp>
      <p:sp>
        <p:nvSpPr>
          <p:cNvPr id="3" name="Content Placeholder 2">
            <a:extLst>
              <a:ext uri="{FF2B5EF4-FFF2-40B4-BE49-F238E27FC236}">
                <a16:creationId xmlns:a16="http://schemas.microsoft.com/office/drawing/2014/main" id="{6A16C7DA-FF9D-A2F7-6E77-9CE45D17180F}"/>
              </a:ext>
            </a:extLst>
          </p:cNvPr>
          <p:cNvSpPr>
            <a:spLocks noGrp="1"/>
          </p:cNvSpPr>
          <p:nvPr>
            <p:ph idx="1"/>
          </p:nvPr>
        </p:nvSpPr>
        <p:spPr>
          <a:xfrm>
            <a:off x="838200" y="1890742"/>
            <a:ext cx="5443121" cy="3765895"/>
          </a:xfrm>
        </p:spPr>
        <p:txBody>
          <a:bodyPr>
            <a:noAutofit/>
          </a:bodyPr>
          <a:lstStyle/>
          <a:p>
            <a:pPr marL="0" indent="0">
              <a:buNone/>
            </a:pPr>
            <a:r>
              <a:rPr lang="en-US" sz="2000" dirty="0"/>
              <a:t>Python is beginner-friendly but there are some things that you need to know:</a:t>
            </a:r>
          </a:p>
          <a:p>
            <a:pPr marL="457200" indent="-457200">
              <a:buAutoNum type="arabicPeriod"/>
            </a:pPr>
            <a:r>
              <a:rPr lang="en-US" sz="2000" dirty="0"/>
              <a:t>There are 4 built-in types of data: string, integer, float, and </a:t>
            </a:r>
            <a:r>
              <a:rPr lang="en-US" sz="2000" dirty="0" err="1"/>
              <a:t>boolean</a:t>
            </a:r>
            <a:r>
              <a:rPr lang="en-US" sz="2000" dirty="0"/>
              <a:t>.</a:t>
            </a:r>
          </a:p>
          <a:p>
            <a:pPr marL="457200" indent="-457200">
              <a:buAutoNum type="arabicPeriod"/>
            </a:pPr>
            <a:r>
              <a:rPr lang="en-US" sz="2000" dirty="0"/>
              <a:t>Simple math operators: +,-, *, /, ** (x**2= x^2)</a:t>
            </a:r>
          </a:p>
          <a:p>
            <a:pPr marL="457200" indent="-457200">
              <a:buAutoNum type="arabicPeriod"/>
            </a:pPr>
            <a:r>
              <a:rPr lang="en-US" sz="2000" dirty="0"/>
              <a:t>Functions such as print, quad, plot, etc.</a:t>
            </a:r>
          </a:p>
          <a:p>
            <a:pPr marL="457200" indent="-457200">
              <a:buAutoNum type="arabicPeriod"/>
            </a:pPr>
            <a:r>
              <a:rPr lang="en-US" sz="2000" dirty="0"/>
              <a:t>You can define your functions using def()</a:t>
            </a:r>
          </a:p>
          <a:p>
            <a:pPr marL="457200" indent="-457200">
              <a:buAutoNum type="arabicPeriod"/>
            </a:pPr>
            <a:r>
              <a:rPr lang="en-US" sz="2000" dirty="0"/>
              <a:t>Comments start with #</a:t>
            </a:r>
          </a:p>
        </p:txBody>
      </p:sp>
      <p:pic>
        <p:nvPicPr>
          <p:cNvPr id="4" name="Content Placeholder 4" descr="A cartoon of a cat with a computer chip&#10;&#10;Description automatically generated">
            <a:extLst>
              <a:ext uri="{FF2B5EF4-FFF2-40B4-BE49-F238E27FC236}">
                <a16:creationId xmlns:a16="http://schemas.microsoft.com/office/drawing/2014/main" id="{A7E17557-3314-E1C8-FA10-74D0B193FF3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83" b="89987" l="7218" r="96653">
                        <a14:foregroundMark x1="10251" y1="79324" x2="10565" y2="70611"/>
                        <a14:foregroundMark x1="7322" y1="68270" x2="7845" y2="71131"/>
                        <a14:foregroundMark x1="20607" y1="89337" x2="20397" y2="88036"/>
                        <a14:foregroundMark x1="23431" y1="89597" x2="35042" y2="89987"/>
                        <a14:foregroundMark x1="91004" y1="49805" x2="96653" y2="40182"/>
                        <a14:foregroundMark x1="7322" y1="71131" x2="8368" y2="58648"/>
                        <a14:backgroundMark x1="9310" y1="52926" x2="4393" y2="60208"/>
                      </a14:backgroundRemoval>
                    </a14:imgEffect>
                  </a14:imgLayer>
                </a14:imgProps>
              </a:ext>
              <a:ext uri="{28A0092B-C50C-407E-A947-70E740481C1C}">
                <a14:useLocalDpi xmlns:a14="http://schemas.microsoft.com/office/drawing/2010/main" val="0"/>
              </a:ext>
            </a:extLst>
          </a:blip>
          <a:stretch>
            <a:fillRect/>
          </a:stretch>
        </p:blipFill>
        <p:spPr>
          <a:xfrm>
            <a:off x="10052497" y="365125"/>
            <a:ext cx="1647904" cy="1325563"/>
          </a:xfrm>
          <a:prstGeom prst="rect">
            <a:avLst/>
          </a:prstGeom>
        </p:spPr>
      </p:pic>
      <p:pic>
        <p:nvPicPr>
          <p:cNvPr id="15" name="Picture 14" descr="A black screen with white text&#10;&#10;Description automatically generated">
            <a:extLst>
              <a:ext uri="{FF2B5EF4-FFF2-40B4-BE49-F238E27FC236}">
                <a16:creationId xmlns:a16="http://schemas.microsoft.com/office/drawing/2014/main" id="{3BFDEE41-673C-982F-4FB9-E61092FFFC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4822" y="2426185"/>
            <a:ext cx="3213054" cy="1490113"/>
          </a:xfrm>
          <a:prstGeom prst="rect">
            <a:avLst/>
          </a:prstGeom>
        </p:spPr>
      </p:pic>
      <p:sp>
        <p:nvSpPr>
          <p:cNvPr id="19" name="TextBox 18">
            <a:extLst>
              <a:ext uri="{FF2B5EF4-FFF2-40B4-BE49-F238E27FC236}">
                <a16:creationId xmlns:a16="http://schemas.microsoft.com/office/drawing/2014/main" id="{890B73BC-57E9-32C2-CA0B-A1A94F6DB7A2}"/>
              </a:ext>
            </a:extLst>
          </p:cNvPr>
          <p:cNvSpPr txBox="1"/>
          <p:nvPr/>
        </p:nvSpPr>
        <p:spPr>
          <a:xfrm>
            <a:off x="6564822" y="1896747"/>
            <a:ext cx="3524057" cy="400110"/>
          </a:xfrm>
          <a:prstGeom prst="rect">
            <a:avLst/>
          </a:prstGeom>
          <a:noFill/>
        </p:spPr>
        <p:txBody>
          <a:bodyPr wrap="square">
            <a:spAutoFit/>
          </a:bodyPr>
          <a:lstStyle/>
          <a:p>
            <a:r>
              <a:rPr lang="en-US" sz="2000" dirty="0"/>
              <a:t>6.      You can import libraries </a:t>
            </a:r>
          </a:p>
        </p:txBody>
      </p:sp>
      <p:sp>
        <p:nvSpPr>
          <p:cNvPr id="21" name="TextBox 20">
            <a:extLst>
              <a:ext uri="{FF2B5EF4-FFF2-40B4-BE49-F238E27FC236}">
                <a16:creationId xmlns:a16="http://schemas.microsoft.com/office/drawing/2014/main" id="{5D1DBD17-D832-1C73-38C0-0BFADF7300A0}"/>
              </a:ext>
            </a:extLst>
          </p:cNvPr>
          <p:cNvSpPr txBox="1"/>
          <p:nvPr/>
        </p:nvSpPr>
        <p:spPr>
          <a:xfrm>
            <a:off x="838200" y="5432022"/>
            <a:ext cx="9761883" cy="707886"/>
          </a:xfrm>
          <a:prstGeom prst="rect">
            <a:avLst/>
          </a:prstGeom>
          <a:noFill/>
        </p:spPr>
        <p:txBody>
          <a:bodyPr wrap="square">
            <a:spAutoFit/>
          </a:bodyPr>
          <a:lstStyle/>
          <a:p>
            <a:pPr marL="0" indent="0">
              <a:buNone/>
            </a:pPr>
            <a:r>
              <a:rPr lang="en-US" sz="2000" dirty="0"/>
              <a:t>Libraries in programming are simply collections of pre-written codes that are referred to as modules (files containing code) and functions</a:t>
            </a:r>
          </a:p>
        </p:txBody>
      </p:sp>
    </p:spTree>
    <p:extLst>
      <p:ext uri="{BB962C8B-B14F-4D97-AF65-F5344CB8AC3E}">
        <p14:creationId xmlns:p14="http://schemas.microsoft.com/office/powerpoint/2010/main" val="1851146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70FC-0843-092B-A0FD-8FDE0A94DD83}"/>
              </a:ext>
            </a:extLst>
          </p:cNvPr>
          <p:cNvSpPr>
            <a:spLocks noGrp="1"/>
          </p:cNvSpPr>
          <p:nvPr>
            <p:ph type="title"/>
          </p:nvPr>
        </p:nvSpPr>
        <p:spPr>
          <a:xfrm>
            <a:off x="838200" y="502305"/>
            <a:ext cx="6914322" cy="1051201"/>
          </a:xfrm>
        </p:spPr>
        <p:txBody>
          <a:bodyPr/>
          <a:lstStyle/>
          <a:p>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Functions  </a:t>
            </a:r>
          </a:p>
        </p:txBody>
      </p:sp>
      <p:sp>
        <p:nvSpPr>
          <p:cNvPr id="3" name="Content Placeholder 2">
            <a:extLst>
              <a:ext uri="{FF2B5EF4-FFF2-40B4-BE49-F238E27FC236}">
                <a16:creationId xmlns:a16="http://schemas.microsoft.com/office/drawing/2014/main" id="{6A16C7DA-FF9D-A2F7-6E77-9CE45D17180F}"/>
              </a:ext>
            </a:extLst>
          </p:cNvPr>
          <p:cNvSpPr>
            <a:spLocks noGrp="1"/>
          </p:cNvSpPr>
          <p:nvPr>
            <p:ph idx="1"/>
          </p:nvPr>
        </p:nvSpPr>
        <p:spPr>
          <a:xfrm>
            <a:off x="838200" y="1690688"/>
            <a:ext cx="10606709" cy="2528473"/>
          </a:xfrm>
        </p:spPr>
        <p:txBody>
          <a:bodyPr>
            <a:noAutofit/>
          </a:bodyPr>
          <a:lstStyle/>
          <a:p>
            <a:pPr marL="0" indent="0">
              <a:buNone/>
            </a:pPr>
            <a:r>
              <a:rPr lang="en-US" sz="1800" dirty="0"/>
              <a:t>A </a:t>
            </a:r>
            <a:r>
              <a:rPr lang="en-US" sz="1800" b="1" dirty="0"/>
              <a:t>function</a:t>
            </a:r>
            <a:r>
              <a:rPr lang="en-US" sz="1800" dirty="0"/>
              <a:t> in programming is a reusable block of code designed to perform a specific task. Functions allow you to organize your code, avoid repetition, and make your programs easier to understand, debug, and maintain.</a:t>
            </a:r>
          </a:p>
          <a:p>
            <a:pPr marL="0" indent="0">
              <a:buNone/>
            </a:pPr>
            <a:r>
              <a:rPr lang="en-US" sz="1800" b="1" dirty="0"/>
              <a:t>Key Elements of a Function:</a:t>
            </a:r>
          </a:p>
          <a:p>
            <a:pPr>
              <a:buFont typeface="+mj-lt"/>
              <a:buAutoNum type="arabicPeriod"/>
            </a:pPr>
            <a:r>
              <a:rPr lang="en-US" sz="1800" b="1" dirty="0"/>
              <a:t>Function Definition</a:t>
            </a:r>
            <a:r>
              <a:rPr lang="en-US" sz="1800" dirty="0"/>
              <a:t>: This is where the function is created and includes the function name, parameters (if any), and the block of code to be executed when the function is called.</a:t>
            </a:r>
          </a:p>
          <a:p>
            <a:pPr>
              <a:buFont typeface="+mj-lt"/>
              <a:buAutoNum type="arabicPeriod"/>
            </a:pPr>
            <a:r>
              <a:rPr lang="en-US" sz="1800" b="1" dirty="0"/>
              <a:t>Function Call</a:t>
            </a:r>
            <a:r>
              <a:rPr lang="en-US" sz="1800" dirty="0"/>
              <a:t>: Once defined, a function can be called (or invoked) from anywhere in the program to execute the code inside it.</a:t>
            </a:r>
          </a:p>
          <a:p>
            <a:pPr marL="0" indent="0">
              <a:buNone/>
            </a:pPr>
            <a:endParaRPr lang="en-US" sz="2000" dirty="0"/>
          </a:p>
        </p:txBody>
      </p:sp>
      <p:pic>
        <p:nvPicPr>
          <p:cNvPr id="4" name="Content Placeholder 4" descr="A cartoon of a cat with a computer chip&#10;&#10;Description automatically generated">
            <a:extLst>
              <a:ext uri="{FF2B5EF4-FFF2-40B4-BE49-F238E27FC236}">
                <a16:creationId xmlns:a16="http://schemas.microsoft.com/office/drawing/2014/main" id="{A7E17557-3314-E1C8-FA10-74D0B193FF3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83" b="89987" l="7218" r="96653">
                        <a14:foregroundMark x1="10251" y1="79324" x2="10565" y2="70611"/>
                        <a14:foregroundMark x1="7322" y1="68270" x2="7845" y2="71131"/>
                        <a14:foregroundMark x1="20607" y1="89337" x2="20397" y2="88036"/>
                        <a14:foregroundMark x1="23431" y1="89597" x2="35042" y2="89987"/>
                        <a14:foregroundMark x1="91004" y1="49805" x2="96653" y2="40182"/>
                        <a14:foregroundMark x1="7322" y1="71131" x2="8368" y2="58648"/>
                        <a14:backgroundMark x1="9310" y1="52926" x2="4393" y2="60208"/>
                      </a14:backgroundRemoval>
                    </a14:imgEffect>
                  </a14:imgLayer>
                </a14:imgProps>
              </a:ext>
              <a:ext uri="{28A0092B-C50C-407E-A947-70E740481C1C}">
                <a14:useLocalDpi xmlns:a14="http://schemas.microsoft.com/office/drawing/2010/main" val="0"/>
              </a:ext>
            </a:extLst>
          </a:blip>
          <a:stretch>
            <a:fillRect/>
          </a:stretch>
        </p:blipFill>
        <p:spPr>
          <a:xfrm>
            <a:off x="10052497" y="365125"/>
            <a:ext cx="1647904" cy="1325563"/>
          </a:xfrm>
          <a:prstGeom prst="rect">
            <a:avLst/>
          </a:prstGeom>
        </p:spPr>
      </p:pic>
      <p:pic>
        <p:nvPicPr>
          <p:cNvPr id="5" name="Picture 4">
            <a:extLst>
              <a:ext uri="{FF2B5EF4-FFF2-40B4-BE49-F238E27FC236}">
                <a16:creationId xmlns:a16="http://schemas.microsoft.com/office/drawing/2014/main" id="{1589B81E-C05F-E701-95D1-79E8CE1BAD17}"/>
              </a:ext>
            </a:extLst>
          </p:cNvPr>
          <p:cNvPicPr>
            <a:picLocks noChangeAspect="1"/>
          </p:cNvPicPr>
          <p:nvPr/>
        </p:nvPicPr>
        <p:blipFill>
          <a:blip r:embed="rId4"/>
          <a:stretch>
            <a:fillRect/>
          </a:stretch>
        </p:blipFill>
        <p:spPr>
          <a:xfrm>
            <a:off x="838200" y="4322131"/>
            <a:ext cx="5010636" cy="1860008"/>
          </a:xfrm>
          <a:prstGeom prst="rect">
            <a:avLst/>
          </a:prstGeom>
        </p:spPr>
      </p:pic>
    </p:spTree>
    <p:extLst>
      <p:ext uri="{BB962C8B-B14F-4D97-AF65-F5344CB8AC3E}">
        <p14:creationId xmlns:p14="http://schemas.microsoft.com/office/powerpoint/2010/main" val="76880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7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70FC-0843-092B-A0FD-8FDE0A94DD83}"/>
              </a:ext>
            </a:extLst>
          </p:cNvPr>
          <p:cNvSpPr>
            <a:spLocks noGrp="1"/>
          </p:cNvSpPr>
          <p:nvPr>
            <p:ph type="title"/>
          </p:nvPr>
        </p:nvSpPr>
        <p:spPr>
          <a:xfrm>
            <a:off x="838200" y="502305"/>
            <a:ext cx="6914322" cy="1051201"/>
          </a:xfrm>
        </p:spPr>
        <p:txBody>
          <a:bodyPr/>
          <a:lstStyle/>
          <a:p>
            <a:r>
              <a:rPr lang="en-US" dirty="0">
                <a:solidFill>
                  <a:srgbClr val="484137"/>
                </a:solidFill>
                <a:latin typeface="ADLaM Display" panose="02010000000000000000" pitchFamily="2" charset="0"/>
                <a:ea typeface="ADLaM Display" panose="02010000000000000000" pitchFamily="2" charset="0"/>
                <a:cs typeface="ADLaM Display" panose="02010000000000000000" pitchFamily="2" charset="0"/>
              </a:rPr>
              <a:t>Variables </a:t>
            </a:r>
          </a:p>
        </p:txBody>
      </p:sp>
      <p:sp>
        <p:nvSpPr>
          <p:cNvPr id="3" name="Content Placeholder 2">
            <a:extLst>
              <a:ext uri="{FF2B5EF4-FFF2-40B4-BE49-F238E27FC236}">
                <a16:creationId xmlns:a16="http://schemas.microsoft.com/office/drawing/2014/main" id="{6A16C7DA-FF9D-A2F7-6E77-9CE45D17180F}"/>
              </a:ext>
            </a:extLst>
          </p:cNvPr>
          <p:cNvSpPr>
            <a:spLocks noGrp="1"/>
          </p:cNvSpPr>
          <p:nvPr>
            <p:ph idx="1"/>
          </p:nvPr>
        </p:nvSpPr>
        <p:spPr>
          <a:xfrm>
            <a:off x="838200" y="1591296"/>
            <a:ext cx="10341665" cy="1917217"/>
          </a:xfrm>
        </p:spPr>
        <p:txBody>
          <a:bodyPr>
            <a:noAutofit/>
          </a:bodyPr>
          <a:lstStyle/>
          <a:p>
            <a:pPr marL="0" indent="0">
              <a:buNone/>
            </a:pPr>
            <a:r>
              <a:rPr lang="en-US" sz="1600" dirty="0"/>
              <a:t>In programming, a </a:t>
            </a:r>
            <a:r>
              <a:rPr lang="en-US" sz="1600" b="1" dirty="0"/>
              <a:t>variable</a:t>
            </a:r>
            <a:r>
              <a:rPr lang="en-US" sz="1600" dirty="0"/>
              <a:t> is a symbolic name or container used to store data values. Variables allow you to reference and manipulate data throughout your code.</a:t>
            </a:r>
          </a:p>
          <a:p>
            <a:pPr marL="0" indent="0">
              <a:buNone/>
            </a:pPr>
            <a:r>
              <a:rPr lang="en-US" sz="1600" b="1" dirty="0"/>
              <a:t>Key Concepts of Variables:</a:t>
            </a:r>
          </a:p>
          <a:p>
            <a:pPr>
              <a:buFont typeface="+mj-lt"/>
              <a:buAutoNum type="arabicPeriod"/>
            </a:pPr>
            <a:r>
              <a:rPr lang="en-US" sz="1600" b="1" dirty="0"/>
              <a:t>Declaration</a:t>
            </a:r>
            <a:r>
              <a:rPr lang="en-US" sz="1600" dirty="0"/>
              <a:t>: When you create a variable, you're declaring it. You assign it a name and a value. This value can change over time, hence the name "variable.“</a:t>
            </a:r>
          </a:p>
          <a:p>
            <a:pPr>
              <a:buFont typeface="+mj-lt"/>
              <a:buAutoNum type="arabicPeriod"/>
            </a:pPr>
            <a:r>
              <a:rPr lang="en-US" sz="1600" b="1" dirty="0"/>
              <a:t>Assignment</a:t>
            </a:r>
            <a:r>
              <a:rPr lang="en-US" sz="1600" dirty="0"/>
              <a:t>: Variables are assigned values using the </a:t>
            </a:r>
            <a:r>
              <a:rPr lang="en-US" sz="1600" b="1" dirty="0"/>
              <a:t>assignment operator (=)</a:t>
            </a:r>
            <a:endParaRPr lang="en-US" sz="1600" dirty="0"/>
          </a:p>
          <a:p>
            <a:pPr marL="0" indent="0">
              <a:buNone/>
            </a:pPr>
            <a:endParaRPr lang="en-US" sz="1600" dirty="0"/>
          </a:p>
          <a:p>
            <a:pPr marL="0" indent="0">
              <a:buNone/>
            </a:pPr>
            <a:endParaRPr lang="en-US" sz="1600" dirty="0"/>
          </a:p>
        </p:txBody>
      </p:sp>
      <p:pic>
        <p:nvPicPr>
          <p:cNvPr id="4" name="Content Placeholder 4" descr="A cartoon of a cat with a computer chip&#10;&#10;Description automatically generated">
            <a:extLst>
              <a:ext uri="{FF2B5EF4-FFF2-40B4-BE49-F238E27FC236}">
                <a16:creationId xmlns:a16="http://schemas.microsoft.com/office/drawing/2014/main" id="{A7E17557-3314-E1C8-FA10-74D0B193FF3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883" b="89987" l="7218" r="96653">
                        <a14:foregroundMark x1="10251" y1="79324" x2="10565" y2="70611"/>
                        <a14:foregroundMark x1="7322" y1="68270" x2="7845" y2="71131"/>
                        <a14:foregroundMark x1="20607" y1="89337" x2="20397" y2="88036"/>
                        <a14:foregroundMark x1="23431" y1="89597" x2="35042" y2="89987"/>
                        <a14:foregroundMark x1="91004" y1="49805" x2="96653" y2="40182"/>
                        <a14:foregroundMark x1="7322" y1="71131" x2="8368" y2="58648"/>
                        <a14:backgroundMark x1="9310" y1="52926" x2="4393" y2="60208"/>
                      </a14:backgroundRemoval>
                    </a14:imgEffect>
                  </a14:imgLayer>
                </a14:imgProps>
              </a:ext>
              <a:ext uri="{28A0092B-C50C-407E-A947-70E740481C1C}">
                <a14:useLocalDpi xmlns:a14="http://schemas.microsoft.com/office/drawing/2010/main" val="0"/>
              </a:ext>
            </a:extLst>
          </a:blip>
          <a:stretch>
            <a:fillRect/>
          </a:stretch>
        </p:blipFill>
        <p:spPr>
          <a:xfrm>
            <a:off x="10052497" y="265734"/>
            <a:ext cx="1647904" cy="1325563"/>
          </a:xfrm>
          <a:prstGeom prst="rect">
            <a:avLst/>
          </a:prstGeom>
        </p:spPr>
      </p:pic>
      <p:pic>
        <p:nvPicPr>
          <p:cNvPr id="14" name="Picture 13" descr="A screen shot of a computer code&#10;&#10;Description automatically generated">
            <a:extLst>
              <a:ext uri="{FF2B5EF4-FFF2-40B4-BE49-F238E27FC236}">
                <a16:creationId xmlns:a16="http://schemas.microsoft.com/office/drawing/2014/main" id="{9E1D76A6-2422-7194-B0C3-57574C682A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987" y="3508513"/>
            <a:ext cx="3252188" cy="2669249"/>
          </a:xfrm>
          <a:prstGeom prst="rect">
            <a:avLst/>
          </a:prstGeom>
        </p:spPr>
      </p:pic>
      <p:sp>
        <p:nvSpPr>
          <p:cNvPr id="16" name="TextBox 15">
            <a:extLst>
              <a:ext uri="{FF2B5EF4-FFF2-40B4-BE49-F238E27FC236}">
                <a16:creationId xmlns:a16="http://schemas.microsoft.com/office/drawing/2014/main" id="{E3CC05D0-78A5-A45E-5C3E-6BA34B10ED24}"/>
              </a:ext>
            </a:extLst>
          </p:cNvPr>
          <p:cNvSpPr txBox="1"/>
          <p:nvPr/>
        </p:nvSpPr>
        <p:spPr>
          <a:xfrm>
            <a:off x="838200" y="3409122"/>
            <a:ext cx="6095170" cy="2899705"/>
          </a:xfrm>
          <a:prstGeom prst="rect">
            <a:avLst/>
          </a:prstGeom>
          <a:noFill/>
        </p:spPr>
        <p:txBody>
          <a:bodyPr wrap="square">
            <a:spAutoFit/>
          </a:bodyPr>
          <a:lstStyle/>
          <a:p>
            <a:pPr marL="342900" indent="-342900">
              <a:buFont typeface="+mj-lt"/>
              <a:buAutoNum type="arabicPeriod" startAt="3"/>
            </a:pPr>
            <a:r>
              <a:rPr lang="en-US" sz="1600" b="1" dirty="0"/>
              <a:t>Data Types: </a:t>
            </a:r>
            <a:r>
              <a:rPr lang="en-US" sz="1600" dirty="0"/>
              <a:t>A variable can store different types of data, such as:</a:t>
            </a:r>
          </a:p>
          <a:p>
            <a:pPr lvl="1"/>
            <a:r>
              <a:rPr lang="en-US" sz="1400" i="1" dirty="0"/>
              <a:t>Integer (int): </a:t>
            </a:r>
            <a:r>
              <a:rPr lang="en-US" sz="1400" dirty="0"/>
              <a:t>Whole numbers, e.g., 25</a:t>
            </a:r>
          </a:p>
          <a:p>
            <a:pPr lvl="1"/>
            <a:r>
              <a:rPr lang="en-US" sz="1400" i="1" dirty="0"/>
              <a:t>Float (float): </a:t>
            </a:r>
            <a:r>
              <a:rPr lang="en-US" sz="1400" dirty="0"/>
              <a:t>Decimal numbers, e.g., 2.18</a:t>
            </a:r>
          </a:p>
          <a:p>
            <a:pPr lvl="1"/>
            <a:r>
              <a:rPr lang="en-US" sz="1400" i="1" dirty="0"/>
              <a:t>String (str): </a:t>
            </a:r>
            <a:r>
              <a:rPr lang="en-US" sz="1400" dirty="0"/>
              <a:t>Text, e.g., "Hello“</a:t>
            </a:r>
          </a:p>
          <a:p>
            <a:pPr lvl="1"/>
            <a:r>
              <a:rPr lang="en-US" sz="1400" i="1" dirty="0"/>
              <a:t>Boolean (bool): </a:t>
            </a:r>
            <a:r>
              <a:rPr lang="en-US" sz="1400" dirty="0"/>
              <a:t>True/False values</a:t>
            </a:r>
          </a:p>
          <a:p>
            <a:pPr lvl="1"/>
            <a:r>
              <a:rPr lang="en-US" sz="1400" dirty="0"/>
              <a:t>List, Tuple, Dictionary, etc.: More complex data types like collections.</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startAt="3"/>
              <a:tabLst/>
              <a:defRPr/>
            </a:pPr>
            <a:r>
              <a:rPr kumimoji="0" lang="en-US" sz="1600" b="1" i="0" u="none" strike="noStrike" kern="1200" cap="none" spc="0" normalizeH="0" baseline="0" noProof="0" dirty="0">
                <a:ln>
                  <a:noFill/>
                </a:ln>
                <a:solidFill>
                  <a:prstClr val="black"/>
                </a:solidFill>
                <a:effectLst/>
                <a:uLnTx/>
                <a:uFillTx/>
                <a:latin typeface="Aptos" panose="02110004020202020204"/>
                <a:ea typeface="+mn-ea"/>
                <a:cs typeface="+mn-cs"/>
              </a:rPr>
              <a:t>Variable Naming</a:t>
            </a:r>
            <a:r>
              <a:rPr kumimoji="0" lang="en-US" sz="1600" b="0" i="0" u="none" strike="noStrike" kern="1200" cap="none" spc="0" normalizeH="0" baseline="0" noProof="0" dirty="0">
                <a:ln>
                  <a:noFill/>
                </a:ln>
                <a:solidFill>
                  <a:prstClr val="black"/>
                </a:solidFill>
                <a:effectLst/>
                <a:uLnTx/>
                <a:uFillTx/>
                <a:latin typeface="Aptos" panose="02110004020202020204"/>
                <a:ea typeface="+mn-ea"/>
                <a:cs typeface="+mn-cs"/>
              </a:rPr>
              <a:t>: Variable names must start with a letter or underscore but cannot start with a number. They can contain letters, numbers, and underscores, but no spaces. </a:t>
            </a:r>
            <a:r>
              <a:rPr lang="en-US" sz="1600" dirty="0"/>
              <a:t>Variable names should be descriptive to make your code more readable, e.g., </a:t>
            </a:r>
            <a:r>
              <a:rPr lang="en-US" sz="1600" dirty="0" err="1"/>
              <a:t>total_score</a:t>
            </a:r>
            <a:r>
              <a:rPr lang="en-US" sz="1600" dirty="0"/>
              <a:t> instead of x.</a:t>
            </a:r>
          </a:p>
        </p:txBody>
      </p:sp>
    </p:spTree>
    <p:extLst>
      <p:ext uri="{BB962C8B-B14F-4D97-AF65-F5344CB8AC3E}">
        <p14:creationId xmlns:p14="http://schemas.microsoft.com/office/powerpoint/2010/main" val="2606314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1267</TotalTime>
  <Words>1167</Words>
  <Application>Microsoft Office PowerPoint</Application>
  <PresentationFormat>Widescreen</PresentationFormat>
  <Paragraphs>108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ADLaM Display</vt:lpstr>
      <vt:lpstr>Aptos</vt:lpstr>
      <vt:lpstr>Aptos Display</vt:lpstr>
      <vt:lpstr>Arial</vt:lpstr>
      <vt:lpstr>Open Sans</vt:lpstr>
      <vt:lpstr>Office Theme</vt:lpstr>
      <vt:lpstr>Student Branch Chapter  @ USF</vt:lpstr>
      <vt:lpstr>Check in!  Support us  </vt:lpstr>
      <vt:lpstr>Follow Us </vt:lpstr>
      <vt:lpstr>Next workshops  !</vt:lpstr>
      <vt:lpstr>Next workshops  !</vt:lpstr>
      <vt:lpstr>By the end of this workshop,  you will learn:</vt:lpstr>
      <vt:lpstr>Basics of Python</vt:lpstr>
      <vt:lpstr>Functions  </vt:lpstr>
      <vt:lpstr>Variables </vt:lpstr>
      <vt:lpstr>What is NumPy and SciPy</vt:lpstr>
      <vt:lpstr>What is Google Colab</vt:lpstr>
      <vt:lpstr>Setting up</vt:lpstr>
      <vt:lpstr>How to Use Google Colab</vt:lpstr>
      <vt:lpstr>Let’s Start. Integrals</vt:lpstr>
      <vt:lpstr>Differentials and Derivatives</vt:lpstr>
      <vt:lpstr>MatPlotLib  </vt:lpstr>
      <vt:lpstr>Graphs</vt:lpstr>
      <vt:lpstr>For Integrals </vt:lpstr>
      <vt:lpstr>Questions?</vt:lpstr>
      <vt:lpstr>Useful Sources </vt:lpstr>
      <vt:lpstr>Your action items +  Next workshop  !</vt:lpstr>
      <vt:lpstr>Next workshops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Sneha Siri Nagabathula</dc:creator>
  <cp:lastModifiedBy>Zarina Zatildayeva</cp:lastModifiedBy>
  <cp:revision>21</cp:revision>
  <dcterms:created xsi:type="dcterms:W3CDTF">2024-08-09T23:22:34Z</dcterms:created>
  <dcterms:modified xsi:type="dcterms:W3CDTF">2024-10-21T21:59:00Z</dcterms:modified>
</cp:coreProperties>
</file>