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0_2B8092CF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6" r:id="rId3"/>
    <p:sldId id="259" r:id="rId4"/>
    <p:sldId id="257" r:id="rId5"/>
    <p:sldId id="258" r:id="rId6"/>
    <p:sldId id="306" r:id="rId7"/>
    <p:sldId id="260" r:id="rId8"/>
    <p:sldId id="263" r:id="rId9"/>
    <p:sldId id="267" r:id="rId10"/>
    <p:sldId id="268" r:id="rId11"/>
    <p:sldId id="271" r:id="rId12"/>
    <p:sldId id="273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64" r:id="rId22"/>
    <p:sldId id="286" r:id="rId23"/>
    <p:sldId id="287" r:id="rId24"/>
    <p:sldId id="289" r:id="rId25"/>
    <p:sldId id="288" r:id="rId26"/>
    <p:sldId id="294" r:id="rId27"/>
    <p:sldId id="295" r:id="rId28"/>
    <p:sldId id="296" r:id="rId29"/>
    <p:sldId id="297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26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1C4AA92-AEA3-0F82-31EF-7A513C18DCAD}" name="Sneha Siri Nagabathula" initials="SN" userId="S::snehasiri@usf.edu::7986d1ba-5f40-4829-bed4-c1f23db3309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616"/>
    <a:srgbClr val="314A2E"/>
    <a:srgbClr val="EBECDC"/>
    <a:srgbClr val="484137"/>
    <a:srgbClr val="FAF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6AF721-5456-4D4D-87C3-97F93D36FC38}" v="3" dt="2024-08-12T16:02:39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4"/>
    <p:restoredTop sz="94719"/>
  </p:normalViewPr>
  <p:slideViewPr>
    <p:cSldViewPr snapToGrid="0" showGuides="1">
      <p:cViewPr varScale="1">
        <p:scale>
          <a:sx n="137" d="100"/>
          <a:sy n="137" d="100"/>
        </p:scale>
        <p:origin x="200" y="504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omments/modernComment_100_2B8092C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EA1D8CA-93AA-4A23-96F6-A9CB2162DCA4}" authorId="{E1C4AA92-AEA3-0F82-31EF-7A513C18DCAD}" created="2024-08-10T01:06:07.288">
    <pc:sldMkLst xmlns:pc="http://schemas.microsoft.com/office/powerpoint/2013/main/command">
      <pc:docMk/>
      <pc:sldMk cId="729846479" sldId="256"/>
    </pc:sldMkLst>
    <p188:txBody>
      <a:bodyPr/>
      <a:lstStyle/>
      <a:p>
        <a:r>
          <a:rPr lang="en-US"/>
          <a:t>Introduce IEEE-CS, welcome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50311-22A9-1349-B45F-2C231684D580}" type="datetimeFigureOut">
              <a:rPr lang="en-US" smtClean="0"/>
              <a:t>3/7/25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62A9A-2237-3446-94ED-CA6761C0E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8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world examples first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62A9A-2237-3446-94ED-CA6761C0E8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75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Explain why list was private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62A9A-2237-3446-94ED-CA6761C0E8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1736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62A9A-2237-3446-94ED-CA6761C0E8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09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handle requests, we need to create </a:t>
            </a:r>
            <a:r>
              <a:rPr lang="en-US" dirty="0" err="1"/>
              <a:t>api</a:t>
            </a:r>
            <a:r>
              <a:rPr lang="en-US" dirty="0"/>
              <a:t>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62A9A-2237-3446-94ED-CA6761C0E8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367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class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62A9A-2237-3446-94ED-CA6761C0E8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438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goal of it is just represent each user. </a:t>
            </a:r>
            <a:br>
              <a:rPr lang="en-US" dirty="0"/>
            </a:br>
            <a:r>
              <a:rPr lang="en-US" dirty="0"/>
              <a:t>As you can see, each user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62A9A-2237-3446-94ED-CA6761C0E8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8278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 err="1"/>
              <a:t>UpdateUser</a:t>
            </a:r>
            <a:r>
              <a:rPr lang="en-US" b="1" dirty="0"/>
              <a:t>(int id, string </a:t>
            </a:r>
            <a:r>
              <a:rPr lang="en-US" b="1" dirty="0" err="1"/>
              <a:t>newFirstName</a:t>
            </a:r>
            <a:r>
              <a:rPr lang="en-US" b="1" dirty="0"/>
              <a:t>, string </a:t>
            </a:r>
            <a:r>
              <a:rPr lang="en-US" b="1" dirty="0" err="1"/>
              <a:t>newUsername</a:t>
            </a:r>
            <a:r>
              <a:rPr lang="en-US" b="1" dirty="0"/>
              <a:t>, string </a:t>
            </a:r>
            <a:r>
              <a:rPr lang="en-US" b="1" dirty="0" err="1"/>
              <a:t>newPassword</a:t>
            </a:r>
            <a:r>
              <a:rPr lang="en-US" b="1" dirty="0"/>
              <a:t>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Finds a user by ID and updates their details (first name, username, and password).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Returns the updated user or null if the user is not found.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GetAllUsers</a:t>
            </a:r>
            <a:r>
              <a:rPr lang="en-US" b="1" dirty="0"/>
              <a:t>()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Returns a list of all users in the dummy database.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DeleteUser</a:t>
            </a:r>
            <a:r>
              <a:rPr lang="en-US" b="1" dirty="0"/>
              <a:t>(int id)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Finds a user by ID and removes them from the list.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Returns the deleted user or null if the user is not found.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CreateUser</a:t>
            </a:r>
            <a:r>
              <a:rPr lang="en-US" b="1" dirty="0"/>
              <a:t>(string </a:t>
            </a:r>
            <a:r>
              <a:rPr lang="en-US" b="1" dirty="0" err="1"/>
              <a:t>firstName</a:t>
            </a:r>
            <a:r>
              <a:rPr lang="en-US" b="1" dirty="0"/>
              <a:t>, string username, string password)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Creates a new user with a unique ID, first name, username, and password.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Adds the user to the list and returns the newly created user.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GetUser</a:t>
            </a:r>
            <a:r>
              <a:rPr lang="en-US" b="1" dirty="0"/>
              <a:t>(string username, string password)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Searches for a user by username.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If the user exists but the password does not match, returns null.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Returns the user if both username and password match.</a:t>
            </a:r>
          </a:p>
          <a:p>
            <a:r>
              <a:rPr lang="en-US" dirty="0"/>
              <a:t>These methods allow basic CRUD operations (Create, Read, Update, Delete) on the user list. Let me know if you need modifications or enhancements!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62A9A-2237-3446-94ED-CA6761C0E8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878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It is private </a:t>
            </a:r>
            <a:r>
              <a:rPr lang="en-US" dirty="0" err="1"/>
              <a:t>readonly</a:t>
            </a:r>
            <a:r>
              <a:rPr lang="en-US" dirty="0"/>
              <a:t> because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62A9A-2237-3446-94ED-CA6761C0E8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684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It is private </a:t>
            </a:r>
            <a:r>
              <a:rPr lang="en-US" dirty="0" err="1"/>
              <a:t>readonly</a:t>
            </a:r>
            <a:r>
              <a:rPr lang="en-US" dirty="0"/>
              <a:t> because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62A9A-2237-3446-94ED-CA6761C0E8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991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Explain why list was private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062A9A-2237-3446-94ED-CA6761C0E8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835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27F7-0E5B-AC8A-8E83-50B95A3D5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B8BF6-B452-261C-9352-63BF06322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A2E6F-0412-6180-DB14-6FF1BD3B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DED6-28A0-4C69-8820-8720E0C11E3B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22AFA-3CF4-1DB6-1BA0-8848BF7F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82605-9ED5-6C37-DB69-81E29190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F3B-577D-47AE-9239-D0AAC61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9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EA01-ACCA-88B7-8580-8F1667BE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3C50-FC4B-6C6E-A686-6D42ED03C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FAE49-02F7-8025-0FCC-965FE3FF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DED6-28A0-4C69-8820-8720E0C11E3B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3FE98-DAF0-8E83-A5D5-2B39A868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BFFA2-F8AA-57E2-5FA1-60EA87D9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F3B-577D-47AE-9239-D0AAC61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5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E5A98-E323-A073-B6D0-F401CDBA1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D33CC-2F78-6E54-B5C2-31868B264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6BA2B-B365-0D45-8BB4-A344D18C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DED6-28A0-4C69-8820-8720E0C11E3B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21AD2-E2F0-32C6-56D2-8BB3A7D8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3690B-869F-2A74-F1D9-88C3FDDE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F3B-577D-47AE-9239-D0AAC61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0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E0F1-C973-B696-9D9D-73738308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F154C-8FA2-72F5-7223-FF4238BBA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977BE-AC20-C009-7F9F-FE4F18A2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DED6-28A0-4C69-8820-8720E0C11E3B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034A6-E637-14A6-678C-1F7B5924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B7394-3322-A6F9-F15B-6B15E9BD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F3B-577D-47AE-9239-D0AAC61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018F2-6719-04C2-52E0-50201ED5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3488C-BE8A-00D1-1C17-FC2EBBA9F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AAC70-CB9E-0FF5-C4F6-16BD5131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DED6-28A0-4C69-8820-8720E0C11E3B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1215F-2ACE-04A9-9D9F-42293993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723E7-17E6-CF8A-5D06-43CAF7E7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F3B-577D-47AE-9239-D0AAC61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3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6985-D148-089D-834A-949237B5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1AA72-CCC3-026C-82BC-4CE21E9462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D73AC-DE52-EAC0-2A08-38BBBD670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AC1C7-DA8C-6B91-9737-88873F63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DED6-28A0-4C69-8820-8720E0C11E3B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4080A-B7FC-520B-0338-E310B05D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142AD-60FC-41F8-0D26-02222B5D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F3B-577D-47AE-9239-D0AAC61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3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941A-93B7-DDE2-86FD-16DF02FC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65AB2-25C8-0022-DC90-2D799E434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8BBC0-DD69-A5C7-2990-0EA98F91D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D36A3-A9BD-E667-E45E-C8615D25D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18B54-3895-A33D-0254-AA73808DB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D3E8F-61C9-BEBF-9525-16ED911D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DED6-28A0-4C69-8820-8720E0C11E3B}" type="datetimeFigureOut">
              <a:rPr lang="en-US" smtClean="0"/>
              <a:t>3/7/25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476B9-4497-F636-AF83-C79A7DD6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62DB1-F511-F1DB-9487-E70B4A1D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F3B-577D-47AE-9239-D0AAC61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2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BFF2-DEA3-75CC-FD91-9D56E817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61EC4-3130-2B0B-204D-D31EEAA5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DED6-28A0-4C69-8820-8720E0C11E3B}" type="datetimeFigureOut">
              <a:rPr lang="en-US" smtClean="0"/>
              <a:t>3/7/25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2136F3-C137-3FC1-C3ED-222CCEB6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9B5FA-514E-EE73-D867-73EF7D0B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F3B-577D-47AE-9239-D0AAC61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7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75C32-83AE-D008-EE69-F45E584F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DED6-28A0-4C69-8820-8720E0C11E3B}" type="datetimeFigureOut">
              <a:rPr lang="en-US" smtClean="0"/>
              <a:t>3/7/25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15B16-F30E-ADBA-4C2B-16EF79C0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E3E28-8F59-4755-93A4-4BE4385F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F3B-577D-47AE-9239-D0AAC61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F32A-1E1B-6C27-5C57-75E26595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624F8-F513-ECA2-0DBA-93E4F1A28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A9ABC-DAD5-FD17-C8D7-92F2F46C8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2C116-A605-B328-4E52-A62FFB35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DED6-28A0-4C69-8820-8720E0C11E3B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B2C4A-8F98-A84D-20F5-CB890D1C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6ED77-F419-E20E-2364-B42E6CC4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F3B-577D-47AE-9239-D0AAC61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6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8E5F-402C-DA3C-EFC0-25F776661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FD459-B785-8E13-0969-898E54C1F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30989-09F1-2354-10FE-1E9BBEA73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D5F97-878E-8355-D202-A168447E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6DED6-28A0-4C69-8820-8720E0C11E3B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F23BF-521C-861B-975F-67EFFAB5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86708-E255-75D0-916D-45548133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6F3B-577D-47AE-9239-D0AAC61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2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B35A8-BC29-85D9-B251-F4E0C0DA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196AA-6A00-1E82-E67D-903337131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7ADCF-F322-DBFC-FB62-53F668424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B6DED6-28A0-4C69-8820-8720E0C11E3B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21A42-E321-D04D-4AA3-665FA9B07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1C99C-FCC1-DA75-0F35-D1DD636B1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556F3B-577D-47AE-9239-D0AAC612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0_2B8092CF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wt.io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B6C3-CDE1-0E03-CBE0-7B0DA50B3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7286" y="2042319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484137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Student Branch Chapter  @ USF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4E760-CB48-334F-BBFE-34C6E0D18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598" y="4530090"/>
            <a:ext cx="3864429" cy="1655762"/>
          </a:xfrm>
        </p:spPr>
        <p:txBody>
          <a:bodyPr>
            <a:normAutofit fontScale="85000" lnSpcReduction="10000"/>
          </a:bodyPr>
          <a:lstStyle/>
          <a:p>
            <a:pPr algn="r"/>
            <a:endParaRPr lang="en-US" dirty="0">
              <a:solidFill>
                <a:srgbClr val="F09616"/>
              </a:solidFill>
            </a:endParaRPr>
          </a:p>
          <a:p>
            <a:pPr algn="r"/>
            <a:endParaRPr lang="en-US" dirty="0">
              <a:solidFill>
                <a:srgbClr val="F09616"/>
              </a:solidFill>
            </a:endParaRPr>
          </a:p>
          <a:p>
            <a:pPr algn="r"/>
            <a:r>
              <a:rPr lang="en-US" b="1" dirty="0">
                <a:solidFill>
                  <a:srgbClr val="F09616"/>
                </a:solidFill>
              </a:rPr>
              <a:t>Workshop 1</a:t>
            </a:r>
          </a:p>
          <a:p>
            <a:pPr algn="r"/>
            <a:r>
              <a:rPr lang="en-US" b="1" dirty="0">
                <a:solidFill>
                  <a:srgbClr val="F09616"/>
                </a:solidFill>
              </a:rPr>
              <a:t>Backend Lead: Akmal Kurbanov</a:t>
            </a:r>
          </a:p>
        </p:txBody>
      </p:sp>
      <p:pic>
        <p:nvPicPr>
          <p:cNvPr id="5" name="Picture 4" descr="A black background with a white object&#10;&#10;Description automatically generated">
            <a:extLst>
              <a:ext uri="{FF2B5EF4-FFF2-40B4-BE49-F238E27FC236}">
                <a16:creationId xmlns:a16="http://schemas.microsoft.com/office/drawing/2014/main" id="{F5B97FD1-41FA-C0B1-65CF-C4A4D92D4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913" y="872488"/>
            <a:ext cx="4754890" cy="145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4647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HTTP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0660-5C81-ECE2-A3E2-6ABD2D15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POST /</a:t>
            </a:r>
            <a:r>
              <a:rPr lang="en-US" dirty="0" err="1"/>
              <a:t>api</a:t>
            </a:r>
            <a:r>
              <a:rPr lang="en-US" dirty="0"/>
              <a:t>/users/signup Host: </a:t>
            </a:r>
            <a:r>
              <a:rPr lang="en-US" dirty="0" err="1"/>
              <a:t>example.com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Content-Type: application/</a:t>
            </a:r>
            <a:r>
              <a:rPr lang="en-US" dirty="0" err="1"/>
              <a:t>json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{ "username": "</a:t>
            </a:r>
            <a:r>
              <a:rPr lang="en-US" dirty="0" err="1"/>
              <a:t>alice</a:t>
            </a:r>
            <a:r>
              <a:rPr lang="en-US" dirty="0"/>
              <a:t>", "email": "</a:t>
            </a:r>
            <a:r>
              <a:rPr lang="en-US" dirty="0" err="1"/>
              <a:t>alice@example.com</a:t>
            </a:r>
            <a:r>
              <a:rPr lang="en-US" dirty="0"/>
              <a:t>"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/</a:t>
            </a:r>
            <a:r>
              <a:rPr lang="en-US" dirty="0" err="1"/>
              <a:t>api</a:t>
            </a:r>
            <a:r>
              <a:rPr lang="en-US" dirty="0"/>
              <a:t>/users/</a:t>
            </a:r>
            <a:r>
              <a:rPr lang="en-US" dirty="0" err="1"/>
              <a:t>alice</a:t>
            </a:r>
            <a:r>
              <a:rPr lang="en-US" dirty="0"/>
              <a:t> Host: </a:t>
            </a:r>
            <a:r>
              <a:rPr lang="en-US" dirty="0" err="1"/>
              <a:t>example.com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Accept: application/</a:t>
            </a:r>
            <a:r>
              <a:rPr lang="en-US" dirty="0" err="1"/>
              <a:t>json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DELETE /</a:t>
            </a:r>
            <a:r>
              <a:rPr lang="en-US" dirty="0" err="1"/>
              <a:t>api</a:t>
            </a:r>
            <a:r>
              <a:rPr lang="en-US" dirty="0"/>
              <a:t>/users/1 Host: </a:t>
            </a:r>
            <a:r>
              <a:rPr lang="en-US" dirty="0" err="1"/>
              <a:t>example.com</a:t>
            </a:r>
            <a:endParaRPr lang="en-US" dirty="0"/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28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Wrap 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0660-5C81-ECE2-A3E2-6ABD2D15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Backend vs Frontend</a:t>
            </a:r>
          </a:p>
          <a:p>
            <a:pPr marL="0" indent="0">
              <a:buNone/>
            </a:pPr>
            <a:r>
              <a:rPr lang="en-US" dirty="0"/>
              <a:t>HTTP Communication</a:t>
            </a:r>
          </a:p>
          <a:p>
            <a:pPr marL="0" indent="0">
              <a:buNone/>
            </a:pPr>
            <a:r>
              <a:rPr lang="en-US" dirty="0"/>
              <a:t>Rest API</a:t>
            </a:r>
          </a:p>
          <a:p>
            <a:pPr marL="0" indent="0">
              <a:buNone/>
            </a:pPr>
            <a:r>
              <a:rPr lang="en-US" dirty="0"/>
              <a:t>HTTP</a:t>
            </a:r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59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Handling Request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0660-5C81-ECE2-A3E2-6ABD2D15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API Controller</a:t>
            </a:r>
          </a:p>
          <a:p>
            <a:pPr marL="0" indent="0">
              <a:buNone/>
            </a:pPr>
            <a:r>
              <a:rPr lang="en-US" dirty="0"/>
              <a:t>Data annotation </a:t>
            </a:r>
          </a:p>
          <a:p>
            <a:pPr marL="0" indent="0">
              <a:buNone/>
            </a:pPr>
            <a:r>
              <a:rPr lang="en-US" dirty="0"/>
              <a:t>Methods to handle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3B4151"/>
                </a:solidFill>
                <a:effectLst/>
                <a:highlight>
                  <a:srgbClr val="FAFAFA"/>
                </a:highlight>
                <a:latin typeface="Arial" panose="020B0604020202020204" pitchFamily="34" charset="0"/>
              </a:rPr>
              <a:t>Dummy Controller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79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Our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0660-5C81-ECE2-A3E2-6ABD2D15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11378" cy="2548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Users </a:t>
            </a:r>
          </a:p>
          <a:p>
            <a:pPr marL="0" indent="0">
              <a:buNone/>
            </a:pPr>
            <a:r>
              <a:rPr lang="en-US" sz="4000" dirty="0"/>
              <a:t>Posts </a:t>
            </a:r>
          </a:p>
          <a:p>
            <a:pPr marL="0" indent="0">
              <a:buNone/>
            </a:pPr>
            <a:r>
              <a:rPr lang="en-US" sz="4000" dirty="0"/>
              <a:t>Admins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31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Creating Class for Data 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0660-5C81-ECE2-A3E2-6ABD2D15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Enable Us</a:t>
            </a:r>
          </a:p>
          <a:p>
            <a:pPr marL="514350" indent="-514350">
              <a:buAutoNum type="arabicParenR"/>
            </a:pPr>
            <a:r>
              <a:rPr lang="en-US" dirty="0"/>
              <a:t>Store user*</a:t>
            </a:r>
          </a:p>
          <a:p>
            <a:pPr marL="514350" indent="-514350">
              <a:buAutoNum type="arabicParenR"/>
            </a:pPr>
            <a:r>
              <a:rPr lang="en-US" dirty="0"/>
              <a:t>Add user</a:t>
            </a:r>
          </a:p>
          <a:p>
            <a:pPr marL="514350" indent="-514350">
              <a:buAutoNum type="arabicParenR"/>
            </a:pPr>
            <a:r>
              <a:rPr lang="en-US" dirty="0"/>
              <a:t>Remove user</a:t>
            </a:r>
          </a:p>
          <a:p>
            <a:pPr marL="514350" indent="-514350">
              <a:buAutoNum type="arabicParenR"/>
            </a:pPr>
            <a:r>
              <a:rPr lang="en-US" dirty="0"/>
              <a:t>Edit user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Known as CRUD operations </a:t>
            </a:r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9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0961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DummyUser</a:t>
            </a:r>
            <a:endParaRPr lang="en-US" dirty="0"/>
          </a:p>
        </p:txBody>
      </p:sp>
      <p:pic>
        <p:nvPicPr>
          <p:cNvPr id="6" name="Content Placeholder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A94D42A-7B70-8955-4A5E-520E00EEC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6439930" cy="4838745"/>
          </a:xfrm>
        </p:spPr>
      </p:pic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40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UserDummyDatabase</a:t>
            </a:r>
            <a:endParaRPr lang="en-US" dirty="0">
              <a:solidFill>
                <a:srgbClr val="F09616"/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0660-5C81-ECE2-A3E2-6ABD2D15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Users – list containing all the dummy users</a:t>
            </a:r>
          </a:p>
          <a:p>
            <a:pPr marL="0" indent="0">
              <a:buNone/>
            </a:pPr>
            <a:r>
              <a:rPr lang="en-US" dirty="0"/>
              <a:t>Methods:</a:t>
            </a:r>
          </a:p>
          <a:p>
            <a:r>
              <a:rPr lang="en-US" dirty="0" err="1"/>
              <a:t>UserDummyDatabase</a:t>
            </a:r>
            <a:endParaRPr lang="en-US" dirty="0"/>
          </a:p>
          <a:p>
            <a:r>
              <a:rPr lang="en-US" dirty="0" err="1"/>
              <a:t>CreateUser</a:t>
            </a:r>
            <a:endParaRPr lang="en-US" dirty="0"/>
          </a:p>
          <a:p>
            <a:r>
              <a:rPr lang="en-US" dirty="0" err="1"/>
              <a:t>GetUser</a:t>
            </a:r>
            <a:endParaRPr lang="en-US" dirty="0"/>
          </a:p>
          <a:p>
            <a:r>
              <a:rPr lang="en-US" dirty="0" err="1"/>
              <a:t>UpdateUser</a:t>
            </a:r>
            <a:endParaRPr lang="en-US" dirty="0"/>
          </a:p>
          <a:p>
            <a:r>
              <a:rPr lang="en-US" dirty="0" err="1"/>
              <a:t>DeleteUser</a:t>
            </a:r>
            <a:endParaRPr lang="en-US" dirty="0"/>
          </a:p>
          <a:p>
            <a:r>
              <a:rPr lang="en-US" dirty="0" err="1"/>
              <a:t>GetAllUsers</a:t>
            </a:r>
            <a:endParaRPr lang="en-US" dirty="0"/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2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Adding </a:t>
            </a:r>
            <a:r>
              <a:rPr lang="en-US" dirty="0" err="1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DummyDb</a:t>
            </a:r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in Controllers</a:t>
            </a:r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  <p:pic>
        <p:nvPicPr>
          <p:cNvPr id="10" name="Content Placeholder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1F50FDA-930C-196F-2922-E735E7D0D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2960"/>
            <a:ext cx="9627973" cy="3429631"/>
          </a:xfrm>
        </p:spPr>
      </p:pic>
    </p:spTree>
    <p:extLst>
      <p:ext uri="{BB962C8B-B14F-4D97-AF65-F5344CB8AC3E}">
        <p14:creationId xmlns:p14="http://schemas.microsoft.com/office/powerpoint/2010/main" val="876698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663"/>
            <a:ext cx="5995086" cy="1325563"/>
          </a:xfrm>
        </p:spPr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Using </a:t>
            </a:r>
            <a:r>
              <a:rPr lang="en-US" dirty="0" err="1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DummyDb</a:t>
            </a:r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in Admin Controller</a:t>
            </a:r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096" y="5320185"/>
            <a:ext cx="1647904" cy="1325563"/>
          </a:xfrm>
          <a:prstGeom prst="rect">
            <a:avLst/>
          </a:prstGeom>
        </p:spPr>
      </p:pic>
      <p:pic>
        <p:nvPicPr>
          <p:cNvPr id="12" name="Content Placeholder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EA94ED1-B32C-31E0-03A5-E32D99D90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5560541" cy="6813191"/>
          </a:xfrm>
        </p:spPr>
      </p:pic>
    </p:spTree>
    <p:extLst>
      <p:ext uri="{BB962C8B-B14F-4D97-AF65-F5344CB8AC3E}">
        <p14:creationId xmlns:p14="http://schemas.microsoft.com/office/powerpoint/2010/main" val="4284993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Using </a:t>
            </a:r>
            <a:r>
              <a:rPr lang="en-US" dirty="0" err="1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DummyDb</a:t>
            </a:r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in User Controller </a:t>
            </a:r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556" y="365125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4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0A8A-37F8-2236-4440-103A6C87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76" y="1817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Check in!  Support us  </a:t>
            </a:r>
          </a:p>
        </p:txBody>
      </p:sp>
      <p:pic>
        <p:nvPicPr>
          <p:cNvPr id="6" name="Content Placeholder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754DD781-3F02-0594-47F7-1CF955C10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97" y="1463470"/>
            <a:ext cx="5029405" cy="5029405"/>
          </a:xfrm>
        </p:spPr>
      </p:pic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71B48CC2-A82A-2DD4-4490-FAE405F80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223" y="137907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5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0660-5C81-ECE2-A3E2-6ABD2D15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4757"/>
            <a:ext cx="8379941" cy="892861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What happens if project is restarted?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556" y="365125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95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9D6C-F3B5-A681-8567-4F114E64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How to solve the problem?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8EBD2-E86F-653B-93FC-2AB45FCE9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>
                <a:solidFill>
                  <a:srgbClr val="484137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Enjoy free food</a:t>
            </a:r>
          </a:p>
          <a:p>
            <a:pPr marL="514350" indent="-514350">
              <a:buAutoNum type="arabicParenR"/>
            </a:pPr>
            <a:r>
              <a:rPr lang="en-US" dirty="0">
                <a:solidFill>
                  <a:srgbClr val="484137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Integrate Database </a:t>
            </a:r>
          </a:p>
          <a:p>
            <a:pPr marL="514350" indent="-514350">
              <a:buAutoNum type="arabicParenR"/>
            </a:pPr>
            <a:endParaRPr lang="en-US" dirty="0">
              <a:solidFill>
                <a:srgbClr val="484137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514350" indent="-514350">
              <a:buAutoNum type="arabicParenR"/>
            </a:pPr>
            <a:r>
              <a:rPr lang="en-US" sz="3600" dirty="0">
                <a:solidFill>
                  <a:srgbClr val="484137"/>
                </a:solidFill>
                <a:highlight>
                  <a:srgbClr val="FFFF00"/>
                </a:highligh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PREPARE QUESTIONS IF YOU HAVE ANY, I PROMISE I WILL NOT BITE BECAUSE I WILL GO AHEAD AND HAVE SOME FOOD</a:t>
            </a:r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ED98AA-B9E2-1962-88CA-2DB90779C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10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9D6C-F3B5-A681-8567-4F114E64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Integrate DB with EF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8EBD2-E86F-653B-93FC-2AB45FCE9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84137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 portions </a:t>
            </a:r>
          </a:p>
          <a:p>
            <a:pPr marL="514350" indent="-514350">
              <a:buAutoNum type="arabicParenR"/>
            </a:pPr>
            <a:r>
              <a:rPr lang="en-US" dirty="0"/>
              <a:t>For each SQL table (Users, Admins, Posts), write a C# class that represents one row in that table.</a:t>
            </a:r>
            <a:r>
              <a:rPr lang="en-US" dirty="0">
                <a:solidFill>
                  <a:srgbClr val="484137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rgbClr val="484137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2) </a:t>
            </a:r>
            <a:r>
              <a:rPr lang="en-US" dirty="0"/>
              <a:t>Write a class that inherits from </a:t>
            </a:r>
            <a:r>
              <a:rPr lang="en-US" dirty="0" err="1"/>
              <a:t>DbContext</a:t>
            </a:r>
            <a:r>
              <a:rPr lang="en-US" dirty="0"/>
              <a:t> and includes </a:t>
            </a:r>
            <a:r>
              <a:rPr lang="en-US" dirty="0" err="1"/>
              <a:t>DbSet</a:t>
            </a:r>
            <a:r>
              <a:rPr lang="en-US" dirty="0"/>
              <a:t>&lt;T&gt; properties for each entity class. </a:t>
            </a:r>
            <a:endParaRPr lang="en-US" dirty="0">
              <a:solidFill>
                <a:srgbClr val="484137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84137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3) Register DB as the service. </a:t>
            </a:r>
          </a:p>
          <a:p>
            <a:pPr marL="0" indent="0">
              <a:buNone/>
            </a:pPr>
            <a:r>
              <a:rPr lang="en-US" dirty="0">
                <a:solidFill>
                  <a:srgbClr val="484137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ED98AA-B9E2-1962-88CA-2DB90779C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51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9D6C-F3B5-A681-8567-4F114E64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Integrate DB with EF (1step)</a:t>
            </a:r>
            <a:endParaRPr lang="en-US" dirty="0"/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54B61D0-2C6A-8B28-6789-0535D82E2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257800" cy="4806902"/>
          </a:xfrm>
        </p:spPr>
      </p:pic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ED98AA-B9E2-1962-88CA-2DB90779C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8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9D6C-F3B5-A681-8567-4F114E64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Integrate DB with EF (1step)</a:t>
            </a:r>
            <a:endParaRPr lang="en-US" dirty="0"/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ED98AA-B9E2-1962-88CA-2DB90779C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  <p:pic>
        <p:nvPicPr>
          <p:cNvPr id="12" name="Content Placeholder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A4D7779-3DBB-0D6A-80ED-8F3C1C9A7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4191"/>
            <a:ext cx="8364095" cy="4475334"/>
          </a:xfrm>
        </p:spPr>
      </p:pic>
    </p:spTree>
    <p:extLst>
      <p:ext uri="{BB962C8B-B14F-4D97-AF65-F5344CB8AC3E}">
        <p14:creationId xmlns:p14="http://schemas.microsoft.com/office/powerpoint/2010/main" val="3078080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9D6C-F3B5-A681-8567-4F114E64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Integrate DB with EF (1Step)</a:t>
            </a:r>
            <a:endParaRPr lang="en-US" dirty="0"/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A3241C5-20C6-6AD7-A600-C685C0216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99" y="1426282"/>
            <a:ext cx="6239819" cy="5161735"/>
          </a:xfrm>
        </p:spPr>
      </p:pic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ED98AA-B9E2-1962-88CA-2DB90779C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69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9D6C-F3B5-A681-8567-4F114E64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8" y="10467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Integrate DB with EF (2Step)</a:t>
            </a:r>
            <a:endParaRPr lang="en-US" dirty="0"/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ED98AA-B9E2-1962-88CA-2DB90779C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427" y="0"/>
            <a:ext cx="1647904" cy="132556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618E05-A05E-310A-6305-5677008BE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225378" cy="1325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C6F8B86-415A-F852-D208-46EA64EB2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8" y="1562036"/>
            <a:ext cx="11286262" cy="373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53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9D6C-F3B5-A681-8567-4F114E64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247" y="0"/>
            <a:ext cx="6147379" cy="1325563"/>
          </a:xfrm>
        </p:spPr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Integrate DB with EF (2Step)</a:t>
            </a:r>
            <a:endParaRPr lang="en-US" dirty="0"/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ED98AA-B9E2-1962-88CA-2DB90779C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096" y="5394325"/>
            <a:ext cx="1647904" cy="132556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618E05-A05E-310A-6305-5677008BE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0535" cy="3985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" name="Content Placeholder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839523D-7CDF-7E72-3570-B8ADE42E0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9253" cy="680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54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9D6C-F3B5-A681-8567-4F114E64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45" y="10049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Integrate DB with EF (2Step)</a:t>
            </a:r>
            <a:endParaRPr lang="en-US" dirty="0"/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ED98AA-B9E2-1962-88CA-2DB90779C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100493"/>
            <a:ext cx="1647904" cy="132556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618E05-A05E-310A-6305-5677008BE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58514" cy="1325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" name="Content Placeholder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73D9AF9C-0B03-8393-F71D-C52880916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5" y="1559246"/>
            <a:ext cx="10079560" cy="397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01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9D6C-F3B5-A681-8567-4F114E64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45" y="10049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Integrate DB with EF (2Step)</a:t>
            </a:r>
            <a:endParaRPr lang="en-US" dirty="0"/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ED98AA-B9E2-1962-88CA-2DB90779C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100493"/>
            <a:ext cx="1647904" cy="1325563"/>
          </a:xfrm>
          <a:prstGeom prst="rect">
            <a:avLst/>
          </a:prstGeom>
        </p:spPr>
      </p:pic>
      <p:pic>
        <p:nvPicPr>
          <p:cNvPr id="7" name="Content Placeholder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73481C2-014C-C572-00D8-87C6DBB62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14" y="1277775"/>
            <a:ext cx="8020977" cy="5331451"/>
          </a:xfrm>
        </p:spPr>
      </p:pic>
    </p:spTree>
    <p:extLst>
      <p:ext uri="{BB962C8B-B14F-4D97-AF65-F5344CB8AC3E}">
        <p14:creationId xmlns:p14="http://schemas.microsoft.com/office/powerpoint/2010/main" val="137977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D4D87-9B19-3804-27E2-E0E5EAAC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84137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Follow Us </a:t>
            </a:r>
          </a:p>
        </p:txBody>
      </p:sp>
      <p:pic>
        <p:nvPicPr>
          <p:cNvPr id="5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A782521A-4FAC-B8C9-2C4F-AEFA7E328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</p:spPr>
      </p:pic>
      <p:pic>
        <p:nvPicPr>
          <p:cNvPr id="7" name="Picture 6" descr="A qr code on a screen&#10;&#10;Description automatically generated">
            <a:extLst>
              <a:ext uri="{FF2B5EF4-FFF2-40B4-BE49-F238E27FC236}">
                <a16:creationId xmlns:a16="http://schemas.microsoft.com/office/drawing/2014/main" id="{57F54464-2CD2-020C-54B0-243EAAB1E3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571" b="30321"/>
          <a:stretch/>
        </p:blipFill>
        <p:spPr>
          <a:xfrm>
            <a:off x="838200" y="1923689"/>
            <a:ext cx="2841171" cy="28769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2274ED-0AAA-877C-A5BF-49FB16E9DADB}"/>
              </a:ext>
            </a:extLst>
          </p:cNvPr>
          <p:cNvSpPr txBox="1"/>
          <p:nvPr/>
        </p:nvSpPr>
        <p:spPr>
          <a:xfrm>
            <a:off x="1605642" y="5033601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84137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Instagram</a:t>
            </a:r>
          </a:p>
        </p:txBody>
      </p:sp>
      <p:pic>
        <p:nvPicPr>
          <p:cNvPr id="10" name="Picture 9" descr="A qr code on a screen&#10;&#10;Description automatically generated">
            <a:extLst>
              <a:ext uri="{FF2B5EF4-FFF2-40B4-BE49-F238E27FC236}">
                <a16:creationId xmlns:a16="http://schemas.microsoft.com/office/drawing/2014/main" id="{1ED4D2C2-EB25-D4CA-26FA-22BA50DE16C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84"/>
          <a:stretch/>
        </p:blipFill>
        <p:spPr>
          <a:xfrm>
            <a:off x="4576647" y="1923689"/>
            <a:ext cx="2857500" cy="2876911"/>
          </a:xfrm>
          <a:prstGeom prst="rect">
            <a:avLst/>
          </a:prstGeom>
        </p:spPr>
      </p:pic>
      <p:pic>
        <p:nvPicPr>
          <p:cNvPr id="12" name="Picture 11" descr="A qr code on a screen&#10;&#10;Description automatically generated">
            <a:extLst>
              <a:ext uri="{FF2B5EF4-FFF2-40B4-BE49-F238E27FC236}">
                <a16:creationId xmlns:a16="http://schemas.microsoft.com/office/drawing/2014/main" id="{65377DEF-EEA8-8C0A-9DEB-C6CDDCA44BA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84"/>
          <a:stretch/>
        </p:blipFill>
        <p:spPr>
          <a:xfrm>
            <a:off x="8331423" y="1923689"/>
            <a:ext cx="2857500" cy="28769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AC1CDC-9273-83A8-9384-DC53AA290D49}"/>
              </a:ext>
            </a:extLst>
          </p:cNvPr>
          <p:cNvSpPr txBox="1"/>
          <p:nvPr/>
        </p:nvSpPr>
        <p:spPr>
          <a:xfrm>
            <a:off x="5442857" y="5033601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84137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LinkedIn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933657-C027-654D-F1FA-C200D0EA0A63}"/>
              </a:ext>
            </a:extLst>
          </p:cNvPr>
          <p:cNvSpPr txBox="1"/>
          <p:nvPr/>
        </p:nvSpPr>
        <p:spPr>
          <a:xfrm>
            <a:off x="9274169" y="5026725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84137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Discord</a:t>
            </a:r>
          </a:p>
        </p:txBody>
      </p:sp>
    </p:spTree>
    <p:extLst>
      <p:ext uri="{BB962C8B-B14F-4D97-AF65-F5344CB8AC3E}">
        <p14:creationId xmlns:p14="http://schemas.microsoft.com/office/powerpoint/2010/main" val="500049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9D6C-F3B5-A681-8567-4F114E64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45" y="10049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Integrate DB with EF (3 Step)</a:t>
            </a:r>
            <a:endParaRPr lang="en-US" dirty="0"/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ED98AA-B9E2-1962-88CA-2DB90779C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100493"/>
            <a:ext cx="1647904" cy="132556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3F4AC9-2930-0789-C96D-BE0C4CDD8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program.cs</a:t>
            </a:r>
            <a:r>
              <a:rPr lang="en-US" dirty="0"/>
              <a:t> add the following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appsettings.json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BA0DF4-2D53-E938-2450-16060D1CA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7691"/>
            <a:ext cx="10720241" cy="8292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FA1A3D-A10A-E5AE-6F80-D0905E1AE4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2"/>
          <a:stretch/>
        </p:blipFill>
        <p:spPr>
          <a:xfrm>
            <a:off x="838200" y="4450151"/>
            <a:ext cx="10962504" cy="82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66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9D6C-F3B5-A681-8567-4F114E64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45" y="10049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Let’s have a look at controllers</a:t>
            </a:r>
            <a:endParaRPr lang="en-US" dirty="0"/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ED98AA-B9E2-1962-88CA-2DB90779C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100493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73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9D6C-F3B5-A681-8567-4F114E64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45" y="10049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Authentication &amp; Authorization</a:t>
            </a:r>
            <a:endParaRPr lang="en-US" dirty="0"/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ED98AA-B9E2-1962-88CA-2DB90779C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100493"/>
            <a:ext cx="1647904" cy="1325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665C45-35BD-EC1B-909A-92CCF974E8D1}"/>
              </a:ext>
            </a:extLst>
          </p:cNvPr>
          <p:cNvSpPr txBox="1"/>
          <p:nvPr/>
        </p:nvSpPr>
        <p:spPr>
          <a:xfrm>
            <a:off x="432486" y="1680518"/>
            <a:ext cx="1143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Authentication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What is it?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process of verifying </a:t>
            </a:r>
            <a:r>
              <a:rPr lang="en-US" sz="2400" b="1" dirty="0"/>
              <a:t>who</a:t>
            </a:r>
            <a:r>
              <a:rPr lang="en-US" sz="2400" dirty="0"/>
              <a:t> a user 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Typically done with credentials like </a:t>
            </a:r>
            <a:r>
              <a:rPr lang="en-US" sz="2400" b="1" dirty="0"/>
              <a:t>username &amp; password</a:t>
            </a:r>
            <a:r>
              <a:rPr lang="en-US" sz="2400" dirty="0"/>
              <a:t>, or multifactor methods.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Authorization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What is it?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process of determining </a:t>
            </a:r>
            <a:r>
              <a:rPr lang="en-US" sz="2400" b="1" dirty="0"/>
              <a:t>what</a:t>
            </a:r>
            <a:r>
              <a:rPr lang="en-US" sz="2400" dirty="0"/>
              <a:t> resources or actions a user is allowed to access.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Usually enforced through </a:t>
            </a:r>
            <a:r>
              <a:rPr lang="en-US" sz="2400" b="1" dirty="0"/>
              <a:t>roles</a:t>
            </a:r>
            <a:r>
              <a:rPr lang="en-US" sz="2400" dirty="0"/>
              <a:t> or </a:t>
            </a:r>
            <a:r>
              <a:rPr lang="en-US" sz="2400" b="1" dirty="0"/>
              <a:t>permissions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5530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9D6C-F3B5-A681-8567-4F114E64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45" y="10049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JWT Tokens</a:t>
            </a:r>
            <a:endParaRPr lang="en-US" dirty="0"/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ED98AA-B9E2-1962-88CA-2DB90779C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100493"/>
            <a:ext cx="1647904" cy="1325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665C45-35BD-EC1B-909A-92CCF974E8D1}"/>
              </a:ext>
            </a:extLst>
          </p:cNvPr>
          <p:cNvSpPr txBox="1"/>
          <p:nvPr/>
        </p:nvSpPr>
        <p:spPr>
          <a:xfrm>
            <a:off x="506626" y="1692876"/>
            <a:ext cx="109480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ptos" panose="02110004020202020204"/>
              </a:rPr>
              <a:t>Consists of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prstClr val="black"/>
              </a:solidFill>
              <a:latin typeface="Aptos" panose="021100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/>
              <a:t>Header</a:t>
            </a:r>
            <a:r>
              <a:rPr lang="en-US" sz="2400" dirty="0"/>
              <a:t>: Includes the token type (JWT) and the hashing algorithm (e.g., HS256).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/>
              <a:t>Payload</a:t>
            </a:r>
            <a:r>
              <a:rPr lang="en-US" sz="2400" dirty="0"/>
              <a:t>: Contains “claims” about the user or any other data (e.g., nickname,  </a:t>
            </a:r>
            <a:r>
              <a:rPr lang="en-US" sz="2400" dirty="0" err="1"/>
              <a:t>fullname</a:t>
            </a:r>
            <a:r>
              <a:rPr lang="en-US" sz="240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/>
              <a:t>Signature</a:t>
            </a:r>
            <a:r>
              <a:rPr lang="en-US" sz="2400" dirty="0"/>
              <a:t>: Verifies the token’s integrity using a secret or public/private key.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prstClr val="black"/>
              </a:solidFill>
              <a:latin typeface="Aptos" panose="021100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Debugging tokens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4"/>
              </a:rPr>
              <a:t>https://jwt.io/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328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9D6C-F3B5-A681-8567-4F114E64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45" y="10049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JWT Tokens and Authentication</a:t>
            </a:r>
            <a:endParaRPr lang="en-US" dirty="0"/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ED98AA-B9E2-1962-88CA-2DB90779C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100493"/>
            <a:ext cx="1647904" cy="1325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665C45-35BD-EC1B-909A-92CCF974E8D1}"/>
              </a:ext>
            </a:extLst>
          </p:cNvPr>
          <p:cNvSpPr txBox="1"/>
          <p:nvPr/>
        </p:nvSpPr>
        <p:spPr>
          <a:xfrm>
            <a:off x="263045" y="1034044"/>
            <a:ext cx="107009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Workflow Overview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Sign Up</a:t>
            </a:r>
            <a:r>
              <a:rPr lang="en-US" sz="2000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User registers with a username/nickname and password.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On successful registration, </a:t>
            </a:r>
            <a:r>
              <a:rPr lang="en-US" sz="2000" b="1" dirty="0"/>
              <a:t>server generates</a:t>
            </a:r>
            <a:r>
              <a:rPr lang="en-US" sz="2000" dirty="0"/>
              <a:t> a JWT token and sends it back.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Log In</a:t>
            </a:r>
            <a:r>
              <a:rPr lang="en-US" sz="2000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User logs in with their credentials (nickname &amp; password).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If valid, </a:t>
            </a:r>
            <a:r>
              <a:rPr lang="en-US" sz="2000" b="1" dirty="0"/>
              <a:t>server issues</a:t>
            </a:r>
            <a:r>
              <a:rPr lang="en-US" sz="2000" dirty="0"/>
              <a:t> a JWT token.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Subsequent Requests</a:t>
            </a:r>
            <a:r>
              <a:rPr lang="en-US" sz="2000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Client </a:t>
            </a:r>
            <a:r>
              <a:rPr lang="en-US" sz="2000" b="1" dirty="0"/>
              <a:t>includes token</a:t>
            </a:r>
            <a:r>
              <a:rPr lang="en-US" sz="2000" dirty="0"/>
              <a:t> in the Authorization header (Bearer &lt;token&gt;) for protected endpoints.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Server </a:t>
            </a:r>
            <a:r>
              <a:rPr lang="en-US" sz="2000" b="1" dirty="0"/>
              <a:t>verifies</a:t>
            </a:r>
            <a:r>
              <a:rPr lang="en-US" sz="2000" dirty="0"/>
              <a:t> the token’s signature and checks expiration before granting access.</a:t>
            </a:r>
          </a:p>
          <a:p>
            <a:endParaRPr lang="en-US" sz="2000" b="1" dirty="0"/>
          </a:p>
          <a:p>
            <a:r>
              <a:rPr lang="en-US" sz="2000" b="1" dirty="0"/>
              <a:t>Token Validity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Tokens can be configured to expire after a specific time (e.g., </a:t>
            </a:r>
            <a:r>
              <a:rPr lang="en-US" sz="2000" b="1" dirty="0"/>
              <a:t>15 minutes</a:t>
            </a:r>
            <a:r>
              <a:rPr lang="en-US" sz="2000" dirty="0"/>
              <a:t>, </a:t>
            </a:r>
            <a:r>
              <a:rPr lang="en-US" sz="2000" b="1" dirty="0"/>
              <a:t>1 hour</a:t>
            </a:r>
            <a:r>
              <a:rPr lang="en-US" sz="2000" dirty="0"/>
              <a:t>, or </a:t>
            </a:r>
            <a:r>
              <a:rPr lang="en-US" sz="2000" b="1" dirty="0"/>
              <a:t>1 day</a:t>
            </a:r>
            <a:r>
              <a:rPr lang="en-US" sz="2000" dirty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Refresh tokens can be used to obtain a new JWT without re-entering credentials.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Key Points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Stateless</a:t>
            </a:r>
            <a:r>
              <a:rPr lang="en-US" sz="2000" dirty="0"/>
              <a:t>: No session data is stored on the server; the token carries user claims.</a:t>
            </a:r>
          </a:p>
        </p:txBody>
      </p:sp>
    </p:spTree>
    <p:extLst>
      <p:ext uri="{BB962C8B-B14F-4D97-AF65-F5344CB8AC3E}">
        <p14:creationId xmlns:p14="http://schemas.microsoft.com/office/powerpoint/2010/main" val="2966697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9D6C-F3B5-A681-8567-4F114E64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45" y="100493"/>
            <a:ext cx="10281051" cy="1325563"/>
          </a:xfrm>
        </p:spPr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Tokens Based Authorization</a:t>
            </a:r>
            <a:endParaRPr lang="en-US" dirty="0"/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ED98AA-B9E2-1962-88CA-2DB90779C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096" y="0"/>
            <a:ext cx="1647904" cy="1325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665C45-35BD-EC1B-909A-92CCF974E8D1}"/>
              </a:ext>
            </a:extLst>
          </p:cNvPr>
          <p:cNvSpPr txBox="1"/>
          <p:nvPr/>
        </p:nvSpPr>
        <p:spPr>
          <a:xfrm>
            <a:off x="216243" y="1304240"/>
            <a:ext cx="1175951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Key Idea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 </a:t>
            </a:r>
            <a:r>
              <a:rPr lang="en-US" sz="2000" b="1" dirty="0"/>
              <a:t>claims</a:t>
            </a:r>
            <a:r>
              <a:rPr lang="en-US" sz="2000" dirty="0"/>
              <a:t> in the JWT to decide which </a:t>
            </a:r>
            <a:r>
              <a:rPr lang="en-US" sz="2000" b="1" dirty="0"/>
              <a:t>policy</a:t>
            </a:r>
            <a:r>
              <a:rPr lang="en-US" sz="2000" dirty="0"/>
              <a:t> (e.g., </a:t>
            </a:r>
            <a:r>
              <a:rPr lang="en-US" sz="2000" b="1" dirty="0" err="1"/>
              <a:t>UserPolicy</a:t>
            </a:r>
            <a:r>
              <a:rPr lang="en-US" sz="2000" b="1" dirty="0"/>
              <a:t> or </a:t>
            </a:r>
            <a:r>
              <a:rPr lang="en-US" sz="2000" b="1" dirty="0" err="1"/>
              <a:t>AdminPolicy</a:t>
            </a:r>
            <a:r>
              <a:rPr lang="en-US" sz="2000" dirty="0"/>
              <a:t>) applies.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Each policy grants different levels of access to your application’s endpoints.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Base Policy</a:t>
            </a:r>
            <a:r>
              <a:rPr lang="en-US" sz="2000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A user with a valid token is initially assigned to </a:t>
            </a:r>
            <a:r>
              <a:rPr lang="en-US" sz="2000" dirty="0" err="1"/>
              <a:t>UserPolicy</a:t>
            </a:r>
            <a:r>
              <a:rPr lang="en-US" sz="2000" dirty="0"/>
              <a:t> by default.</a:t>
            </a:r>
          </a:p>
          <a:p>
            <a:pPr marL="742950" lvl="1" indent="-285750"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Check Admin Claim</a:t>
            </a:r>
            <a:r>
              <a:rPr lang="en-US" sz="2000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If the token’s </a:t>
            </a:r>
            <a:r>
              <a:rPr lang="en-US" sz="2000" dirty="0" err="1"/>
              <a:t>isAdmin</a:t>
            </a:r>
            <a:r>
              <a:rPr lang="en-US" sz="2000" dirty="0"/>
              <a:t> claim indicates potential admin status (e.g., "</a:t>
            </a:r>
            <a:r>
              <a:rPr lang="en-US" sz="2000" dirty="0" err="1"/>
              <a:t>adminFrFr</a:t>
            </a:r>
            <a:r>
              <a:rPr lang="en-US" sz="2000" dirty="0"/>
              <a:t>"), the server verifies in the database if the user is truly an admin.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If confirmed, the user is assigned </a:t>
            </a:r>
            <a:r>
              <a:rPr lang="en-US" sz="2000" dirty="0" err="1"/>
              <a:t>AdminPolicy</a:t>
            </a:r>
            <a:r>
              <a:rPr lang="en-US" sz="20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Otherwise, they remain on </a:t>
            </a:r>
            <a:r>
              <a:rPr lang="en-US" sz="2000" dirty="0" err="1"/>
              <a:t>UserPolicy</a:t>
            </a:r>
            <a:r>
              <a:rPr lang="en-US" sz="20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Enforce Policies</a:t>
            </a:r>
            <a:r>
              <a:rPr lang="en-US" sz="2000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 err="1"/>
              <a:t>UserPolicy</a:t>
            </a:r>
            <a:r>
              <a:rPr lang="en-US" sz="2000" dirty="0"/>
              <a:t> grants standard user-level access (e.g., view personal data).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 err="1"/>
              <a:t>AdminPolicy</a:t>
            </a:r>
            <a:r>
              <a:rPr lang="en-US" sz="2000" dirty="0"/>
              <a:t> grants additional privileges (e.g., manage users or system settings).</a:t>
            </a:r>
          </a:p>
        </p:txBody>
      </p:sp>
    </p:spTree>
    <p:extLst>
      <p:ext uri="{BB962C8B-B14F-4D97-AF65-F5344CB8AC3E}">
        <p14:creationId xmlns:p14="http://schemas.microsoft.com/office/powerpoint/2010/main" val="2238570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9D6C-F3B5-A681-8567-4F114E64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45" y="100493"/>
            <a:ext cx="10281051" cy="1325563"/>
          </a:xfrm>
        </p:spPr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Testing Controllers</a:t>
            </a:r>
            <a:endParaRPr lang="en-US" dirty="0"/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ED98AA-B9E2-1962-88CA-2DB90779C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096" y="0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73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810E-EB1F-B830-7B0A-4360C0E1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</p:spPr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Your action items +</a:t>
            </a:r>
            <a:br>
              <a:rPr lang="en-US" dirty="0">
                <a:solidFill>
                  <a:srgbClr val="F0961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solidFill>
                  <a:srgbClr val="F0961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Next workshop </a:t>
            </a:r>
            <a:r>
              <a:rPr lang="en-US" dirty="0">
                <a:solidFill>
                  <a:srgbClr val="F0961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Wingdings" panose="05000000000000000000" pitchFamily="2" charset="2"/>
              </a:rPr>
              <a:t> !</a:t>
            </a:r>
            <a:endParaRPr lang="en-US" dirty="0">
              <a:solidFill>
                <a:srgbClr val="F09616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661C-79DD-38FF-4461-E07A6A1EA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Actions Items:</a:t>
            </a:r>
          </a:p>
          <a:p>
            <a:r>
              <a:rPr lang="en-US" dirty="0"/>
              <a:t>Upload your learnings today on LinkedIn and resume</a:t>
            </a:r>
          </a:p>
          <a:p>
            <a:r>
              <a:rPr lang="en-US" dirty="0"/>
              <a:t>Drop your suggestions in the poll</a:t>
            </a:r>
          </a:p>
          <a:p>
            <a:r>
              <a:rPr lang="en-US" dirty="0"/>
              <a:t>Make sure to network with folks around you </a:t>
            </a:r>
          </a:p>
          <a:p>
            <a:r>
              <a:rPr lang="en-US" dirty="0"/>
              <a:t>And join us in our next workshop </a:t>
            </a:r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E0CEF7D8-A3AE-E273-3666-CE3CB0F09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9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70FC-0843-092B-A0FD-8FDE0A94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84137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What are we building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6C7DA-FF9D-A2F7-6E77-9CE45D171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RESTful API Endpoints</a:t>
            </a:r>
            <a:r>
              <a:rPr lang="en-US" dirty="0"/>
              <a:t> using </a:t>
            </a:r>
            <a:r>
              <a:rPr lang="en-US" b="1" dirty="0"/>
              <a:t>ASP.NET Core Web API controllers</a:t>
            </a:r>
            <a:r>
              <a:rPr lang="en-US" dirty="0"/>
              <a:t> </a:t>
            </a:r>
          </a:p>
          <a:p>
            <a:r>
              <a:rPr lang="en-US" b="1" dirty="0"/>
              <a:t>Database Integration</a:t>
            </a:r>
            <a:r>
              <a:rPr lang="en-US" dirty="0"/>
              <a:t> with </a:t>
            </a:r>
            <a:r>
              <a:rPr lang="en-US" b="1" dirty="0"/>
              <a:t>Entity Framework</a:t>
            </a:r>
            <a:r>
              <a:rPr lang="en-US" dirty="0"/>
              <a:t> </a:t>
            </a:r>
          </a:p>
          <a:p>
            <a:r>
              <a:rPr lang="en-US" b="1" dirty="0"/>
              <a:t>Authentication &amp; Authorization</a:t>
            </a:r>
            <a:r>
              <a:rPr lang="en-US" dirty="0"/>
              <a:t> powered by </a:t>
            </a:r>
            <a:r>
              <a:rPr lang="en-US" b="1" dirty="0"/>
              <a:t>JWT tokens</a:t>
            </a:r>
            <a:endParaRPr lang="en-US" dirty="0"/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A7E17557-3314-E1C8-FA10-74D0B193F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9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6040-D62C-2BBB-DABA-7659CFED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84137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By the end of this workshop, </a:t>
            </a:r>
            <a:br>
              <a:rPr lang="en-US" dirty="0">
                <a:solidFill>
                  <a:srgbClr val="484137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solidFill>
                  <a:srgbClr val="484137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you will be familiar with: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968E7-ECF5-B1B0-364E-E2398B74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RESTful APIs</a:t>
            </a:r>
            <a:r>
              <a:rPr lang="en-US" dirty="0"/>
              <a:t> (what they are and why they matter) </a:t>
            </a:r>
          </a:p>
          <a:p>
            <a:r>
              <a:rPr lang="en-US" b="1" dirty="0"/>
              <a:t>HTTP Requests</a:t>
            </a:r>
            <a:r>
              <a:rPr lang="en-US" dirty="0"/>
              <a:t> (methods, status codes, headers) </a:t>
            </a:r>
          </a:p>
          <a:p>
            <a:r>
              <a:rPr lang="en-US" b="1" dirty="0"/>
              <a:t>Database Integration</a:t>
            </a:r>
            <a:r>
              <a:rPr lang="en-US" dirty="0"/>
              <a:t> (connecting to and querying a database) </a:t>
            </a:r>
          </a:p>
          <a:p>
            <a:r>
              <a:rPr lang="en-US" b="1" dirty="0"/>
              <a:t>JWT Tokens</a:t>
            </a:r>
            <a:r>
              <a:rPr lang="en-US" dirty="0"/>
              <a:t> (token-based authentication flow) </a:t>
            </a:r>
          </a:p>
          <a:p>
            <a:r>
              <a:rPr lang="en-US" b="1" dirty="0"/>
              <a:t>Authentication vs Authorization</a:t>
            </a:r>
            <a:r>
              <a:rPr lang="en-US" dirty="0"/>
              <a:t> (what’s the difference and why it’s important)</a:t>
            </a:r>
          </a:p>
        </p:txBody>
      </p:sp>
      <p:pic>
        <p:nvPicPr>
          <p:cNvPr id="6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FABB7524-A3AC-0FB3-2795-A60044B19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8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6040-D62C-2BBB-DABA-7659CFED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84137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Backend Vs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968E7-ECF5-B1B0-364E-E2398B74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Frontend</a:t>
            </a:r>
            <a:endParaRPr lang="en-US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Interface</a:t>
            </a:r>
            <a:r>
              <a:rPr lang="en-US" dirty="0"/>
              <a:t>: Everything the user sees and interacts with (HTML, CSS, JavaScript).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Technologies</a:t>
            </a:r>
            <a:r>
              <a:rPr lang="en-US" dirty="0"/>
              <a:t>: Frameworks like React, Angular, or Vue.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Role</a:t>
            </a:r>
            <a:r>
              <a:rPr lang="en-US" dirty="0"/>
              <a:t>: Handles presentation, user input, and communicates with the backend for data or actions.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Backend</a:t>
            </a:r>
            <a:endParaRPr lang="en-US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Server-Side Logic</a:t>
            </a:r>
            <a:r>
              <a:rPr lang="en-US" dirty="0"/>
              <a:t>: Processes requests, applies business rules, handles database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Technologies</a:t>
            </a:r>
            <a:r>
              <a:rPr lang="en-US" dirty="0"/>
              <a:t>: ASP.NET, Node.js, Python (Django/Flask), Java (Spring),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Role</a:t>
            </a:r>
            <a:r>
              <a:rPr lang="en-US" dirty="0"/>
              <a:t>: Manages data storage, authentication, security, and provides APIs to the frontend.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FABB7524-A3AC-0FB3-2795-A60044B19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36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FBB7-7820-BA53-1DAB-781ADF08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Introduction to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3DED-3CA7-1A44-E9A6-D7477AEF9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API stands for </a:t>
            </a:r>
            <a:r>
              <a:rPr lang="en-US" b="1" dirty="0"/>
              <a:t>Application Programming Interface</a:t>
            </a:r>
            <a:r>
              <a:rPr lang="en-US" dirty="0"/>
              <a:t>—a contract that defines how different software components interact.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API matter? </a:t>
            </a:r>
          </a:p>
          <a:p>
            <a:r>
              <a:rPr lang="en-US" dirty="0"/>
              <a:t>They let one piece of software request information or functions from another</a:t>
            </a:r>
          </a:p>
          <a:p>
            <a:r>
              <a:rPr lang="en-US" dirty="0"/>
              <a:t>They standardize communication and reduce complexity for developers.</a:t>
            </a:r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F7F93462-392A-2B51-FA32-CF7A4098D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7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Rest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0660-5C81-ECE2-A3E2-6ABD2D15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Uses </a:t>
            </a:r>
            <a:r>
              <a:rPr lang="en-US" b="1" dirty="0"/>
              <a:t>HTTP</a:t>
            </a:r>
            <a:r>
              <a:rPr lang="en-US" dirty="0"/>
              <a:t> for communication (GET, POST, PUT, DELETE, etc.).</a:t>
            </a:r>
            <a:endParaRPr lang="en-US" b="1" dirty="0"/>
          </a:p>
          <a:p>
            <a:r>
              <a:rPr lang="en-US" dirty="0"/>
              <a:t>Typically returns </a:t>
            </a:r>
            <a:r>
              <a:rPr lang="en-US" b="1" dirty="0"/>
              <a:t>JSON</a:t>
            </a:r>
            <a:r>
              <a:rPr lang="en-US" dirty="0"/>
              <a:t> for data sharing </a:t>
            </a:r>
          </a:p>
          <a:p>
            <a:r>
              <a:rPr lang="en-US" b="1" dirty="0"/>
              <a:t>Resource-based URLs</a:t>
            </a:r>
            <a:r>
              <a:rPr lang="en-US" dirty="0"/>
              <a:t> (e.g., /users/123, /products/42) make endpoints easy to understand </a:t>
            </a:r>
          </a:p>
          <a:p>
            <a:r>
              <a:rPr lang="en-US" b="1" dirty="0"/>
              <a:t>JSON Data Exchange</a:t>
            </a:r>
            <a:r>
              <a:rPr lang="en-US" dirty="0"/>
              <a:t> Responses (and often requests) are in JSON, a lightweight and human-readable format.</a:t>
            </a:r>
          </a:p>
          <a:p>
            <a:r>
              <a:rPr lang="en-US" b="1" dirty="0"/>
              <a:t>Stateless &amp; Simple</a:t>
            </a:r>
            <a:r>
              <a:rPr lang="en-US" dirty="0"/>
              <a:t> Each request contains all necessary information; the server doesn’t store client state.</a:t>
            </a:r>
          </a:p>
          <a:p>
            <a:r>
              <a:rPr lang="en-US" b="1" dirty="0"/>
              <a:t>REST</a:t>
            </a:r>
            <a:r>
              <a:rPr lang="en-US" dirty="0"/>
              <a:t> is the de-facto standard for most public web APIs due to its simplicity. </a:t>
            </a:r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365125"/>
            <a:ext cx="16479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8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AE4-7F59-1032-B7C4-8A61F35C7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49" y="19792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0961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HTTP Communication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0660-5C81-ECE2-A3E2-6ABD2D152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925" y="1493625"/>
            <a:ext cx="43965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HTTP Verbs</a:t>
            </a:r>
            <a:r>
              <a:rPr lang="en-US" dirty="0"/>
              <a:t> (Methods)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GET</a:t>
            </a:r>
            <a:r>
              <a:rPr lang="en-US" dirty="0"/>
              <a:t> (retrieve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POST</a:t>
            </a:r>
            <a:r>
              <a:rPr lang="en-US" dirty="0"/>
              <a:t> (create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PUT</a:t>
            </a:r>
            <a:r>
              <a:rPr lang="en-US" dirty="0"/>
              <a:t> (update/replace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DELETE</a:t>
            </a:r>
            <a:r>
              <a:rPr lang="en-US" dirty="0"/>
              <a:t> (remove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Content Placeholder 4" descr="A cartoon of a cat with a computer chip&#10;&#10;Description automatically generated">
            <a:extLst>
              <a:ext uri="{FF2B5EF4-FFF2-40B4-BE49-F238E27FC236}">
                <a16:creationId xmlns:a16="http://schemas.microsoft.com/office/drawing/2014/main" id="{4F4B1B11-64A3-943A-B712-A81F6519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83" b="89987" l="7218" r="96653">
                        <a14:foregroundMark x1="10251" y1="79324" x2="10565" y2="70611"/>
                        <a14:foregroundMark x1="7322" y1="68270" x2="7845" y2="71131"/>
                        <a14:foregroundMark x1="20607" y1="89337" x2="20397" y2="88036"/>
                        <a14:foregroundMark x1="23431" y1="89597" x2="35042" y2="89987"/>
                        <a14:foregroundMark x1="91004" y1="49805" x2="96653" y2="40182"/>
                        <a14:foregroundMark x1="7322" y1="71131" x2="8368" y2="58648"/>
                        <a14:backgroundMark x1="9310" y1="52926" x2="4393" y2="602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497" y="0"/>
            <a:ext cx="1647904" cy="1325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92AE89-868E-67B6-46AC-34073A9EC738}"/>
              </a:ext>
            </a:extLst>
          </p:cNvPr>
          <p:cNvSpPr txBox="1"/>
          <p:nvPr/>
        </p:nvSpPr>
        <p:spPr>
          <a:xfrm>
            <a:off x="4757351" y="1472516"/>
            <a:ext cx="80664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 HTTP Request Consists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Request Line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Specifies the HTTP method, target URL, and HTTP 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Example: GET /</a:t>
            </a:r>
            <a:r>
              <a:rPr lang="en-US" sz="2400" dirty="0" err="1"/>
              <a:t>api</a:t>
            </a:r>
            <a:r>
              <a:rPr lang="en-US" sz="2400" dirty="0"/>
              <a:t>/users HTTP/1.1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Headers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Metadata about the request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Examples: Content-Type, Authorization, Accept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Body (optional)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Contains data for methods like POST or 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Often in JSON format for REST APIs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1487</Words>
  <Application>Microsoft Macintosh PowerPoint</Application>
  <PresentationFormat>Widescreen</PresentationFormat>
  <Paragraphs>229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ADLaM Display</vt:lpstr>
      <vt:lpstr>Aptos</vt:lpstr>
      <vt:lpstr>Aptos Display</vt:lpstr>
      <vt:lpstr>Arial</vt:lpstr>
      <vt:lpstr>Office Theme</vt:lpstr>
      <vt:lpstr>Student Branch Chapter  @ USF</vt:lpstr>
      <vt:lpstr>Check in!  Support us  </vt:lpstr>
      <vt:lpstr>Follow Us </vt:lpstr>
      <vt:lpstr>What are we building today?</vt:lpstr>
      <vt:lpstr>By the end of this workshop,  you will be familiar with:</vt:lpstr>
      <vt:lpstr>Backend Vs Frontend</vt:lpstr>
      <vt:lpstr>Introduction to API</vt:lpstr>
      <vt:lpstr>Rest API</vt:lpstr>
      <vt:lpstr>HTTP Communication</vt:lpstr>
      <vt:lpstr>HTTP Example</vt:lpstr>
      <vt:lpstr>Wrap Up</vt:lpstr>
      <vt:lpstr>Handling Request</vt:lpstr>
      <vt:lpstr>Our Project</vt:lpstr>
      <vt:lpstr>Creating Class for Data Storage</vt:lpstr>
      <vt:lpstr>DummyUser</vt:lpstr>
      <vt:lpstr>UserDummyDatabase</vt:lpstr>
      <vt:lpstr>Adding DummyDb in Controllers</vt:lpstr>
      <vt:lpstr>Using DummyDb in Admin Controller</vt:lpstr>
      <vt:lpstr>Using DummyDb in User Controller </vt:lpstr>
      <vt:lpstr>The Problem</vt:lpstr>
      <vt:lpstr>How to solve the problem?</vt:lpstr>
      <vt:lpstr>Integrate DB with EF</vt:lpstr>
      <vt:lpstr>Integrate DB with EF (1step)</vt:lpstr>
      <vt:lpstr>Integrate DB with EF (1step)</vt:lpstr>
      <vt:lpstr>Integrate DB with EF (1Step)</vt:lpstr>
      <vt:lpstr>Integrate DB with EF (2Step)</vt:lpstr>
      <vt:lpstr>Integrate DB with EF (2Step)</vt:lpstr>
      <vt:lpstr>Integrate DB with EF (2Step)</vt:lpstr>
      <vt:lpstr>Integrate DB with EF (2Step)</vt:lpstr>
      <vt:lpstr>Integrate DB with EF (3 Step)</vt:lpstr>
      <vt:lpstr>Let’s have a look at controllers</vt:lpstr>
      <vt:lpstr>Authentication &amp; Authorization</vt:lpstr>
      <vt:lpstr>JWT Tokens</vt:lpstr>
      <vt:lpstr>JWT Tokens and Authentication</vt:lpstr>
      <vt:lpstr>Tokens Based Authorization</vt:lpstr>
      <vt:lpstr>Testing Controllers</vt:lpstr>
      <vt:lpstr>Your action items +  Next workshop 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Branch Chapter  @ USF</dc:title>
  <dc:creator>Sneha Siri Nagabathula</dc:creator>
  <cp:lastModifiedBy>Akmal Kurbanov</cp:lastModifiedBy>
  <cp:revision>81</cp:revision>
  <dcterms:created xsi:type="dcterms:W3CDTF">2024-08-09T23:22:34Z</dcterms:created>
  <dcterms:modified xsi:type="dcterms:W3CDTF">2025-03-07T21:00:45Z</dcterms:modified>
</cp:coreProperties>
</file>