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87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8C7ADC-A2AF-40C6-BC08-B0DC16A10CD2}">
  <a:tblStyle styleId="{8A8C7ADC-A2AF-40C6-BC08-B0DC16A10C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6871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0dfeb832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0dfeb832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28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bfdf2c1b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cbfdf2c1b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09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bfdf2c1b_1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bfdf2c1b_1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9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bfdf2c1b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cbfdf2c1b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892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cbfdf2c1b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cbfdf2c1b_1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93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cbfdf2c1b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cbfdf2c1b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90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cbfdf2c1b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cbfdf2c1b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887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cbfdf2c1b_1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cbfdf2c1b_1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662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cbfdf2c1b_1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cbfdf2c1b_1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124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cbfdf2c1b_1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cbfdf2c1b_1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356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cbfdf2c1b_1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cbfdf2c1b_1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5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cbfdf2c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cbfdf2c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038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cbfdf2c1b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cbfdf2c1b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077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cbfdf2c1b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cbfdf2c1b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47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cbfdf2c1b_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cbfdf2c1b_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207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cbfdf2c1b_1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cbfdf2c1b_1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33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cbfdf2c1b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cbfdf2c1b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65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cbfdf2c1b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cbfdf2c1b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1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cbfdf2c1b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cbfdf2c1b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69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c6fbab3c4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c6fbab3c4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 5 minute timer, say no one can answer until the timer is up.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6198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c6fbab3c4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c6fbab3c4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65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cbfdf2c1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cbfdf2c1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 5 minute timer, say no one can answer until the timer is up.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623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bfdf2c1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bfdf2c1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81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cbfdf2c1b_1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cbfdf2c1b_1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8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bfdf2c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bfdf2c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78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cbfdf2c1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cbfdf2c1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8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bfdf2c1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bfdf2c1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61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bfdf2c1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bfdf2c1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00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cbfdf2c1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cbfdf2c1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96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cbfdf2c1b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cbfdf2c1b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62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5143500"/>
          </a:xfrm>
        </p:spPr>
        <p:txBody>
          <a:bodyPr/>
          <a:lstStyle/>
          <a:p>
            <a:br>
              <a:rPr lang="en-US" sz="3200"/>
            </a:br>
            <a:r>
              <a:rPr lang="en-US" sz="3200"/>
              <a:t>In class practice:</a:t>
            </a:r>
            <a:br>
              <a:rPr lang="en-US" sz="3200"/>
            </a:br>
            <a:br>
              <a:rPr lang="en-US" sz="3200" dirty="0"/>
            </a:br>
            <a:r>
              <a:rPr lang="en-US" sz="3200" dirty="0"/>
              <a:t>In-place quick-sort modifies the input sequence using element swapping and does  not explicitly create subsequences.</a:t>
            </a:r>
            <a:br>
              <a:rPr lang="en-US" sz="3200" dirty="0"/>
            </a:br>
            <a:r>
              <a:rPr lang="en-US" sz="3200" dirty="0"/>
              <a:t>Show how the in-place quick sort works on the sequence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42610"/>
              </p:ext>
            </p:extLst>
          </p:nvPr>
        </p:nvGraphicFramePr>
        <p:xfrm>
          <a:off x="880533" y="3591561"/>
          <a:ext cx="6096000" cy="518160"/>
        </p:xfrm>
        <a:graphic>
          <a:graphicData uri="http://schemas.openxmlformats.org/drawingml/2006/table">
            <a:tbl>
              <a:tblPr firstRow="1" bandRow="1">
                <a:tableStyleId>{8A8C7ADC-A2AF-40C6-BC08-B0DC16A10CD2}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530513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06937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2100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737768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36074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31682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05598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23009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23252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03512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6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88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4294967295"/>
          </p:nvPr>
        </p:nvSpPr>
        <p:spPr>
          <a:xfrm>
            <a:off x="311700" y="3219900"/>
            <a:ext cx="42603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Path</a:t>
            </a:r>
            <a:br>
              <a:rPr lang="en" sz="1600"/>
            </a:br>
            <a:r>
              <a:rPr lang="en" sz="1600" i="1"/>
              <a:t>Sequence of alternating vertices/edges Begins and ends with a vertex</a:t>
            </a:r>
            <a:br>
              <a:rPr lang="en" sz="1600" i="1"/>
            </a:br>
            <a:r>
              <a:rPr lang="en" sz="1600" i="1"/>
              <a:t>Edges preceded and followed by endpoints</a:t>
            </a:r>
            <a:endParaRPr sz="1600" i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</a:t>
            </a:r>
            <a:r>
              <a:rPr lang="en" sz="1600" baseline="-25000"/>
              <a:t>2</a:t>
            </a:r>
            <a:r>
              <a:rPr lang="en" sz="1600"/>
              <a:t> = (U,c,W,e,X,g,Y,f,W,d,V) (</a:t>
            </a:r>
            <a:r>
              <a:rPr lang="en" sz="1600" i="1"/>
              <a:t>not simple path</a:t>
            </a:r>
            <a:r>
              <a:rPr lang="en" sz="1600"/>
              <a:t>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4294967295"/>
          </p:nvPr>
        </p:nvSpPr>
        <p:spPr>
          <a:xfrm>
            <a:off x="4572000" y="3219900"/>
            <a:ext cx="42603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Simple Path</a:t>
            </a:r>
            <a:br>
              <a:rPr lang="en" sz="1600" b="1"/>
            </a:br>
            <a:r>
              <a:rPr lang="en" sz="1600" i="1"/>
              <a:t>Path such that all its vertices and edges are distinct</a:t>
            </a:r>
            <a:endParaRPr sz="1600" i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600"/>
              <a:t>P</a:t>
            </a:r>
            <a:r>
              <a:rPr lang="en" sz="1600" baseline="-25000"/>
              <a:t>1</a:t>
            </a:r>
            <a:r>
              <a:rPr lang="en" sz="1600"/>
              <a:t> = (V,b,X,h,Z) (</a:t>
            </a:r>
            <a:r>
              <a:rPr lang="en" sz="1600" i="1"/>
              <a:t>simple path</a:t>
            </a:r>
            <a:r>
              <a:rPr lang="en" sz="1600"/>
              <a:t>)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 i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 i="1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750" y="1046437"/>
            <a:ext cx="2474794" cy="2259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450" y="1046419"/>
            <a:ext cx="2474800" cy="225960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4294967295"/>
          </p:nvPr>
        </p:nvSpPr>
        <p:spPr>
          <a:xfrm>
            <a:off x="311700" y="3219900"/>
            <a:ext cx="42603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Cycle</a:t>
            </a:r>
            <a:br>
              <a:rPr lang="en" sz="1600" dirty="0"/>
            </a:br>
            <a:r>
              <a:rPr lang="en" sz="1600" i="1" dirty="0"/>
              <a:t>Circular sequence of vertices/edges </a:t>
            </a:r>
            <a:br>
              <a:rPr lang="en" sz="1600" i="1" dirty="0"/>
            </a:br>
            <a:r>
              <a:rPr lang="en" sz="1600" i="1" dirty="0"/>
              <a:t>Edges preceded and followed by endpoints</a:t>
            </a:r>
            <a:endParaRPr sz="1600" i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C</a:t>
            </a:r>
            <a:r>
              <a:rPr lang="en" sz="1600" baseline="-25000" dirty="0"/>
              <a:t>2</a:t>
            </a:r>
            <a:r>
              <a:rPr lang="en" sz="1600" dirty="0"/>
              <a:t> = (U,c,W,e,X,g,Y,f,W,d,V,a,↵) (</a:t>
            </a:r>
            <a:r>
              <a:rPr lang="en" sz="1600" i="1" dirty="0"/>
              <a:t>not simple cycle</a:t>
            </a:r>
            <a:r>
              <a:rPr lang="en" sz="1600" dirty="0"/>
              <a:t>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600" dirty="0"/>
            </a:br>
            <a:endParaRPr sz="1600" dirty="0"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4294967295"/>
          </p:nvPr>
        </p:nvSpPr>
        <p:spPr>
          <a:xfrm>
            <a:off x="4572000" y="3219900"/>
            <a:ext cx="42603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Simple Cycle</a:t>
            </a:r>
            <a:br>
              <a:rPr lang="en" sz="1600" b="1" dirty="0"/>
            </a:br>
            <a:r>
              <a:rPr lang="en" sz="1600" i="1" dirty="0"/>
              <a:t>Cycle such that all its vertices and edges are distinct</a:t>
            </a:r>
            <a:endParaRPr sz="1600" i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 dirty="0"/>
            </a:br>
            <a:r>
              <a:rPr lang="en" sz="1600" dirty="0"/>
              <a:t>C</a:t>
            </a:r>
            <a:r>
              <a:rPr lang="en" sz="1600" baseline="-25000" dirty="0"/>
              <a:t>1</a:t>
            </a:r>
            <a:r>
              <a:rPr lang="en" sz="1600" dirty="0"/>
              <a:t> = (V,b,X,g,Y,f,W,c,U,a,↵) (simple cycle)</a:t>
            </a:r>
            <a:endParaRPr sz="16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 i="1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 i="1" dirty="0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65" y="1017725"/>
            <a:ext cx="2490781" cy="22958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463" y="1017745"/>
            <a:ext cx="2490775" cy="229584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69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Properties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5840700" y="1042325"/>
            <a:ext cx="28302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Notation:</a:t>
            </a:r>
            <a:br>
              <a:rPr lang="en" sz="1400"/>
            </a:br>
            <a:r>
              <a:rPr lang="en" sz="1400" b="1"/>
              <a:t>n</a:t>
            </a:r>
            <a:r>
              <a:rPr lang="en" sz="1400"/>
              <a:t> - number of vertices</a:t>
            </a:r>
            <a:br>
              <a:rPr lang="en" sz="1400"/>
            </a:br>
            <a:r>
              <a:rPr lang="en" sz="1400" b="1"/>
              <a:t>m</a:t>
            </a:r>
            <a:r>
              <a:rPr lang="en" sz="1400"/>
              <a:t> - number of edges</a:t>
            </a:r>
            <a:br>
              <a:rPr lang="en" sz="1400"/>
            </a:br>
            <a:r>
              <a:rPr lang="en" sz="1400" b="1"/>
              <a:t>deg(v)</a:t>
            </a:r>
            <a:r>
              <a:rPr lang="en" sz="1400"/>
              <a:t> - degree of vertex </a:t>
            </a:r>
            <a:r>
              <a:rPr lang="en" sz="1400" b="1"/>
              <a:t>v</a:t>
            </a:r>
            <a:endParaRPr sz="1400" b="1"/>
          </a:p>
        </p:txBody>
      </p:sp>
      <p:grpSp>
        <p:nvGrpSpPr>
          <p:cNvPr id="166" name="Google Shape;166;p23"/>
          <p:cNvGrpSpPr/>
          <p:nvPr/>
        </p:nvGrpSpPr>
        <p:grpSpPr>
          <a:xfrm>
            <a:off x="6288943" y="2336185"/>
            <a:ext cx="1933893" cy="1785585"/>
            <a:chOff x="4235700" y="2096875"/>
            <a:chExt cx="1681500" cy="1681500"/>
          </a:xfrm>
        </p:grpSpPr>
        <p:sp>
          <p:nvSpPr>
            <p:cNvPr id="167" name="Google Shape;167;p23"/>
            <p:cNvSpPr/>
            <p:nvPr/>
          </p:nvSpPr>
          <p:spPr>
            <a:xfrm>
              <a:off x="4908300" y="2096875"/>
              <a:ext cx="336300" cy="336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4908300" y="3442075"/>
              <a:ext cx="336300" cy="336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5580900" y="2769475"/>
              <a:ext cx="336300" cy="336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4235700" y="2769475"/>
              <a:ext cx="336300" cy="336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" name="Google Shape;171;p23"/>
            <p:cNvCxnSpPr>
              <a:stCxn id="170" idx="6"/>
              <a:endCxn id="169" idx="2"/>
            </p:cNvCxnSpPr>
            <p:nvPr/>
          </p:nvCxnSpPr>
          <p:spPr>
            <a:xfrm>
              <a:off x="4572000" y="2937625"/>
              <a:ext cx="100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3"/>
            <p:cNvCxnSpPr>
              <a:stCxn id="168" idx="0"/>
              <a:endCxn id="167" idx="4"/>
            </p:cNvCxnSpPr>
            <p:nvPr/>
          </p:nvCxnSpPr>
          <p:spPr>
            <a:xfrm rot="10800000">
              <a:off x="5076450" y="2433175"/>
              <a:ext cx="0" cy="100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3"/>
            <p:cNvCxnSpPr>
              <a:stCxn id="168" idx="6"/>
              <a:endCxn id="169" idx="4"/>
            </p:cNvCxnSpPr>
            <p:nvPr/>
          </p:nvCxnSpPr>
          <p:spPr>
            <a:xfrm rot="10800000" flipH="1">
              <a:off x="5244600" y="3105625"/>
              <a:ext cx="504600" cy="5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3"/>
            <p:cNvCxnSpPr>
              <a:stCxn id="169" idx="0"/>
              <a:endCxn id="167" idx="6"/>
            </p:cNvCxnSpPr>
            <p:nvPr/>
          </p:nvCxnSpPr>
          <p:spPr>
            <a:xfrm rot="10800000">
              <a:off x="5244450" y="2264875"/>
              <a:ext cx="504600" cy="5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3"/>
            <p:cNvCxnSpPr>
              <a:stCxn id="168" idx="2"/>
              <a:endCxn id="170" idx="4"/>
            </p:cNvCxnSpPr>
            <p:nvPr/>
          </p:nvCxnSpPr>
          <p:spPr>
            <a:xfrm rot="10800000">
              <a:off x="4403700" y="3105625"/>
              <a:ext cx="504600" cy="5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3"/>
            <p:cNvCxnSpPr>
              <a:stCxn id="170" idx="0"/>
              <a:endCxn id="167" idx="2"/>
            </p:cNvCxnSpPr>
            <p:nvPr/>
          </p:nvCxnSpPr>
          <p:spPr>
            <a:xfrm rot="10800000" flipH="1">
              <a:off x="4403850" y="2264875"/>
              <a:ext cx="504600" cy="5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5840700" y="4182685"/>
            <a:ext cx="2830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</a:t>
            </a:r>
            <a:br>
              <a:rPr lang="en" sz="1400"/>
            </a:br>
            <a:r>
              <a:rPr lang="en" sz="1400" b="1"/>
              <a:t>n</a:t>
            </a:r>
            <a:r>
              <a:rPr lang="en" sz="1400"/>
              <a:t> = 4, </a:t>
            </a:r>
            <a:r>
              <a:rPr lang="en" sz="1400" b="1"/>
              <a:t>m</a:t>
            </a:r>
            <a:r>
              <a:rPr lang="en" sz="1400"/>
              <a:t> = 6, </a:t>
            </a:r>
            <a:r>
              <a:rPr lang="en" sz="1400" b="1"/>
              <a:t>deg(v)</a:t>
            </a:r>
            <a:r>
              <a:rPr lang="en" sz="1400"/>
              <a:t> = 3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042325"/>
            <a:ext cx="5529000" cy="3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Property 1:</a:t>
            </a:r>
            <a:r>
              <a:rPr lang="en" sz="1600"/>
              <a:t> Total contribution of the edges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Σ</a:t>
            </a:r>
            <a:r>
              <a:rPr lang="en" sz="1600" baseline="-25000"/>
              <a:t>v</a:t>
            </a:r>
            <a:r>
              <a:rPr lang="en" sz="1600"/>
              <a:t> </a:t>
            </a:r>
            <a:r>
              <a:rPr lang="en" sz="1600" b="1"/>
              <a:t>deg(v)</a:t>
            </a:r>
            <a:r>
              <a:rPr lang="en" sz="1600"/>
              <a:t> = 2</a:t>
            </a:r>
            <a:r>
              <a:rPr lang="en" sz="1600" b="1"/>
              <a:t>m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edge is counted twice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2</a:t>
            </a:r>
            <a:r>
              <a:rPr lang="en" sz="1600" b="1"/>
              <a:t>m</a:t>
            </a:r>
            <a:r>
              <a:rPr lang="en" sz="1600"/>
              <a:t> = 12 = Σ</a:t>
            </a:r>
            <a:r>
              <a:rPr lang="en" sz="1600" baseline="-25000"/>
              <a:t>v</a:t>
            </a:r>
            <a:r>
              <a:rPr lang="en" sz="1600"/>
              <a:t> deg(v)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Property 2: </a:t>
            </a:r>
            <a:r>
              <a:rPr lang="en" sz="1600"/>
              <a:t>Simple graph with n vertices has O(n</a:t>
            </a:r>
            <a:r>
              <a:rPr lang="en" sz="1600" baseline="30000"/>
              <a:t>2</a:t>
            </a:r>
            <a:r>
              <a:rPr lang="en" sz="1600"/>
              <a:t>) edges.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an undirected graph with no self-loops and no parallel edges: </a:t>
            </a:r>
            <a:r>
              <a:rPr lang="en" sz="1600" b="1"/>
              <a:t>m</a:t>
            </a:r>
            <a:r>
              <a:rPr lang="en" sz="1600"/>
              <a:t> ≤ (</a:t>
            </a:r>
            <a:r>
              <a:rPr lang="en" sz="1600" b="1"/>
              <a:t>n </a:t>
            </a:r>
            <a:r>
              <a:rPr lang="en" sz="1600"/>
              <a:t>/ 2) (</a:t>
            </a:r>
            <a:r>
              <a:rPr lang="en" sz="1600" b="1"/>
              <a:t>n</a:t>
            </a:r>
            <a:r>
              <a:rPr lang="en" sz="1600"/>
              <a:t> − 1)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vertex has degree at most (</a:t>
            </a:r>
            <a:r>
              <a:rPr lang="en" sz="1600" b="1"/>
              <a:t>n</a:t>
            </a:r>
            <a:r>
              <a:rPr lang="en" sz="1600"/>
              <a:t> − 1)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6 ≤ (4 / 2) (4 - 1)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311700" y="469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 Properties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840700" y="1042325"/>
            <a:ext cx="28302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Notation:</a:t>
            </a:r>
            <a:br>
              <a:rPr lang="en" sz="1300"/>
            </a:br>
            <a:r>
              <a:rPr lang="en" sz="1300" b="1"/>
              <a:t>n</a:t>
            </a:r>
            <a:r>
              <a:rPr lang="en" sz="1300"/>
              <a:t> - number of vertices</a:t>
            </a:r>
            <a:br>
              <a:rPr lang="en" sz="1300"/>
            </a:br>
            <a:r>
              <a:rPr lang="en" sz="1300" b="1"/>
              <a:t>m</a:t>
            </a:r>
            <a:r>
              <a:rPr lang="en" sz="1300"/>
              <a:t> - number of edges</a:t>
            </a:r>
            <a:br>
              <a:rPr lang="en" sz="1300"/>
            </a:br>
            <a:r>
              <a:rPr lang="en" sz="1300" b="1"/>
              <a:t>indeg(v)</a:t>
            </a:r>
            <a:r>
              <a:rPr lang="en" sz="1300"/>
              <a:t> - Incoming deg. of vertex </a:t>
            </a:r>
            <a:r>
              <a:rPr lang="en" sz="1300" b="1"/>
              <a:t>v</a:t>
            </a:r>
            <a:br>
              <a:rPr lang="en" sz="1300" b="1"/>
            </a:br>
            <a:r>
              <a:rPr lang="en" sz="1300" b="1"/>
              <a:t>outdeg(v) </a:t>
            </a:r>
            <a:r>
              <a:rPr lang="en" sz="1300"/>
              <a:t>- Outgoing deg. of vertex </a:t>
            </a:r>
            <a:r>
              <a:rPr lang="en" sz="1300" b="1"/>
              <a:t>v</a:t>
            </a:r>
            <a:endParaRPr sz="1300" b="1"/>
          </a:p>
        </p:txBody>
      </p:sp>
      <p:grpSp>
        <p:nvGrpSpPr>
          <p:cNvPr id="185" name="Google Shape;185;p24"/>
          <p:cNvGrpSpPr/>
          <p:nvPr/>
        </p:nvGrpSpPr>
        <p:grpSpPr>
          <a:xfrm>
            <a:off x="6288943" y="2336185"/>
            <a:ext cx="1933893" cy="1785585"/>
            <a:chOff x="4235700" y="2096875"/>
            <a:chExt cx="1681500" cy="1681500"/>
          </a:xfrm>
        </p:grpSpPr>
        <p:sp>
          <p:nvSpPr>
            <p:cNvPr id="186" name="Google Shape;186;p24"/>
            <p:cNvSpPr/>
            <p:nvPr/>
          </p:nvSpPr>
          <p:spPr>
            <a:xfrm>
              <a:off x="4908300" y="2096875"/>
              <a:ext cx="336300" cy="336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4908300" y="3442075"/>
              <a:ext cx="336300" cy="336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580900" y="2769475"/>
              <a:ext cx="336300" cy="336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235700" y="2769475"/>
              <a:ext cx="336300" cy="3363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0" name="Google Shape;190;p24"/>
            <p:cNvCxnSpPr>
              <a:stCxn id="189" idx="6"/>
              <a:endCxn id="188" idx="2"/>
            </p:cNvCxnSpPr>
            <p:nvPr/>
          </p:nvCxnSpPr>
          <p:spPr>
            <a:xfrm>
              <a:off x="4572000" y="2937625"/>
              <a:ext cx="100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" name="Google Shape;191;p24"/>
            <p:cNvCxnSpPr>
              <a:stCxn id="187" idx="0"/>
              <a:endCxn id="186" idx="4"/>
            </p:cNvCxnSpPr>
            <p:nvPr/>
          </p:nvCxnSpPr>
          <p:spPr>
            <a:xfrm rot="10800000">
              <a:off x="5076450" y="2433175"/>
              <a:ext cx="0" cy="100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" name="Google Shape;192;p24"/>
            <p:cNvCxnSpPr>
              <a:stCxn id="187" idx="6"/>
              <a:endCxn id="188" idx="4"/>
            </p:cNvCxnSpPr>
            <p:nvPr/>
          </p:nvCxnSpPr>
          <p:spPr>
            <a:xfrm rot="10800000" flipH="1">
              <a:off x="5244600" y="3105625"/>
              <a:ext cx="504600" cy="5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193;p24"/>
            <p:cNvCxnSpPr>
              <a:stCxn id="188" idx="0"/>
              <a:endCxn id="186" idx="6"/>
            </p:cNvCxnSpPr>
            <p:nvPr/>
          </p:nvCxnSpPr>
          <p:spPr>
            <a:xfrm rot="10800000">
              <a:off x="5244450" y="2264875"/>
              <a:ext cx="504600" cy="5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Google Shape;194;p24"/>
            <p:cNvCxnSpPr>
              <a:stCxn id="187" idx="2"/>
              <a:endCxn id="189" idx="4"/>
            </p:cNvCxnSpPr>
            <p:nvPr/>
          </p:nvCxnSpPr>
          <p:spPr>
            <a:xfrm rot="10800000">
              <a:off x="4403700" y="3105625"/>
              <a:ext cx="504600" cy="5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95" name="Google Shape;195;p24"/>
            <p:cNvCxnSpPr>
              <a:stCxn id="189" idx="0"/>
              <a:endCxn id="186" idx="2"/>
            </p:cNvCxnSpPr>
            <p:nvPr/>
          </p:nvCxnSpPr>
          <p:spPr>
            <a:xfrm rot="10800000" flipH="1">
              <a:off x="4403850" y="2264875"/>
              <a:ext cx="504600" cy="5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5840700" y="4182685"/>
            <a:ext cx="2830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</a:t>
            </a:r>
            <a:br>
              <a:rPr lang="en" sz="1400"/>
            </a:br>
            <a:r>
              <a:rPr lang="en" sz="1400" b="1"/>
              <a:t>n</a:t>
            </a:r>
            <a:r>
              <a:rPr lang="en" sz="1400"/>
              <a:t> = 4, </a:t>
            </a:r>
            <a:r>
              <a:rPr lang="en" sz="1400" b="1"/>
              <a:t>m</a:t>
            </a:r>
            <a:r>
              <a:rPr lang="en" sz="1400"/>
              <a:t> = 6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311700" y="1042325"/>
            <a:ext cx="5529000" cy="3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Property 1:</a:t>
            </a:r>
            <a:r>
              <a:rPr lang="en" sz="1600" dirty="0"/>
              <a:t> Total contribution of the edges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Σ</a:t>
            </a:r>
            <a:r>
              <a:rPr lang="en" sz="1600" baseline="-25000" dirty="0"/>
              <a:t>v</a:t>
            </a:r>
            <a:r>
              <a:rPr lang="en" sz="1600" dirty="0"/>
              <a:t> </a:t>
            </a:r>
            <a:r>
              <a:rPr lang="en" sz="1600" b="1" dirty="0"/>
              <a:t>indeg(v)</a:t>
            </a:r>
            <a:r>
              <a:rPr lang="en" sz="1600" dirty="0"/>
              <a:t> = Σ</a:t>
            </a:r>
            <a:r>
              <a:rPr lang="en" sz="1600" baseline="-25000" dirty="0"/>
              <a:t>v</a:t>
            </a:r>
            <a:r>
              <a:rPr lang="en" sz="1600" dirty="0"/>
              <a:t> </a:t>
            </a:r>
            <a:r>
              <a:rPr lang="en" sz="1600" b="1" dirty="0"/>
              <a:t>outdeg(v) </a:t>
            </a:r>
            <a:r>
              <a:rPr lang="en" sz="1600" dirty="0"/>
              <a:t>= </a:t>
            </a:r>
            <a:r>
              <a:rPr lang="en" sz="1600" b="1" dirty="0"/>
              <a:t>m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Edge contributes one to </a:t>
            </a:r>
            <a:r>
              <a:rPr lang="en" sz="1600" b="1" dirty="0"/>
              <a:t>outdeg</a:t>
            </a:r>
            <a:r>
              <a:rPr lang="en" sz="1600" dirty="0"/>
              <a:t> of its origin and one to </a:t>
            </a:r>
            <a:r>
              <a:rPr lang="en" sz="1600" b="1" dirty="0"/>
              <a:t>indeg</a:t>
            </a:r>
            <a:r>
              <a:rPr lang="en" sz="1600" dirty="0"/>
              <a:t> of its destination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Example: Σ</a:t>
            </a:r>
            <a:r>
              <a:rPr lang="en" sz="1600" baseline="-25000" dirty="0"/>
              <a:t>v</a:t>
            </a:r>
            <a:r>
              <a:rPr lang="en" sz="1600" dirty="0"/>
              <a:t> </a:t>
            </a:r>
            <a:r>
              <a:rPr lang="en" sz="1600" b="1" dirty="0"/>
              <a:t>indeg(v) = </a:t>
            </a:r>
            <a:r>
              <a:rPr lang="en" sz="1600" dirty="0"/>
              <a:t>6</a:t>
            </a:r>
            <a:r>
              <a:rPr lang="en" sz="1600" b="1" dirty="0"/>
              <a:t> = </a:t>
            </a:r>
            <a:r>
              <a:rPr lang="en" sz="1600" dirty="0"/>
              <a:t>Σ</a:t>
            </a:r>
            <a:r>
              <a:rPr lang="en" sz="1600" baseline="-25000" dirty="0"/>
              <a:t>v</a:t>
            </a:r>
            <a:r>
              <a:rPr lang="en" sz="1600" dirty="0"/>
              <a:t> </a:t>
            </a:r>
            <a:r>
              <a:rPr lang="en" sz="1600" b="1" dirty="0"/>
              <a:t>outdeg(v)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Property 2: </a:t>
            </a:r>
            <a:r>
              <a:rPr lang="en" sz="1600" dirty="0"/>
              <a:t>Simple graph with n vertices has O(n</a:t>
            </a:r>
            <a:r>
              <a:rPr lang="en" sz="1600" baseline="30000" dirty="0"/>
              <a:t>2</a:t>
            </a:r>
            <a:r>
              <a:rPr lang="en" sz="1600" dirty="0"/>
              <a:t>) edges.</a:t>
            </a:r>
            <a:endParaRPr sz="1600" b="1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 an directed graph with no self-loops and no parallel edges: </a:t>
            </a:r>
            <a:r>
              <a:rPr lang="en" sz="1600" b="1" dirty="0"/>
              <a:t> m</a:t>
            </a:r>
            <a:r>
              <a:rPr lang="en" sz="1600" dirty="0"/>
              <a:t> ≤ </a:t>
            </a:r>
            <a:r>
              <a:rPr lang="en" sz="1600" b="1" dirty="0"/>
              <a:t>n</a:t>
            </a:r>
            <a:r>
              <a:rPr lang="en" sz="1600" dirty="0"/>
              <a:t> (</a:t>
            </a:r>
            <a:r>
              <a:rPr lang="en" sz="1600" b="1" dirty="0"/>
              <a:t>n</a:t>
            </a:r>
            <a:r>
              <a:rPr lang="en" sz="1600" dirty="0"/>
              <a:t> − 1)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Each vertex has </a:t>
            </a:r>
            <a:r>
              <a:rPr lang="en" sz="1600" b="1" dirty="0"/>
              <a:t>indeg</a:t>
            </a:r>
            <a:r>
              <a:rPr lang="en" sz="1600" dirty="0"/>
              <a:t> of at most (</a:t>
            </a:r>
            <a:r>
              <a:rPr lang="en" sz="1600" b="1" dirty="0"/>
              <a:t>n</a:t>
            </a:r>
            <a:r>
              <a:rPr lang="en" sz="1600" dirty="0"/>
              <a:t> − 1), an </a:t>
            </a:r>
            <a:r>
              <a:rPr lang="en" sz="1600" b="1" dirty="0"/>
              <a:t>outdeg</a:t>
            </a:r>
            <a:r>
              <a:rPr lang="en" sz="1600" dirty="0"/>
              <a:t> of at most (</a:t>
            </a:r>
            <a:r>
              <a:rPr lang="en" sz="1600" b="1" dirty="0"/>
              <a:t>n</a:t>
            </a:r>
            <a:r>
              <a:rPr lang="en" sz="1600" dirty="0"/>
              <a:t> − 1), and (</a:t>
            </a:r>
            <a:r>
              <a:rPr lang="en" sz="1600" b="1" dirty="0"/>
              <a:t>indeg(v) </a:t>
            </a:r>
            <a:r>
              <a:rPr lang="en" sz="1600" dirty="0"/>
              <a:t>+</a:t>
            </a:r>
            <a:r>
              <a:rPr lang="en" sz="1600" b="1" dirty="0"/>
              <a:t> outdeg(v)</a:t>
            </a:r>
            <a:r>
              <a:rPr lang="en" sz="1600" dirty="0"/>
              <a:t>)</a:t>
            </a:r>
            <a:r>
              <a:rPr lang="en" sz="1600" b="1" dirty="0"/>
              <a:t> </a:t>
            </a:r>
            <a:r>
              <a:rPr lang="en" sz="1600" dirty="0"/>
              <a:t>≤</a:t>
            </a:r>
            <a:r>
              <a:rPr lang="en" sz="1600" b="1" dirty="0"/>
              <a:t> </a:t>
            </a:r>
            <a:r>
              <a:rPr lang="en" sz="1600" dirty="0"/>
              <a:t>(</a:t>
            </a:r>
            <a:r>
              <a:rPr lang="en" sz="1600" b="1" dirty="0"/>
              <a:t>n</a:t>
            </a:r>
            <a:r>
              <a:rPr lang="en" sz="1600" dirty="0"/>
              <a:t> - 1)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Example: 6 ≤ 4 (4 - 1)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ADT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535800" cy="3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Vertices and edges are positions that store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Accessor methods: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e.endVertices():</a:t>
            </a:r>
            <a:r>
              <a:rPr lang="en"/>
              <a:t> a list of the two end vertices of </a:t>
            </a:r>
            <a:r>
              <a:rPr lang="en" b="1"/>
              <a:t>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e.opposite(v):</a:t>
            </a:r>
            <a:r>
              <a:rPr lang="en"/>
              <a:t> the vertex opposite of </a:t>
            </a:r>
            <a:r>
              <a:rPr lang="en" b="1"/>
              <a:t>v</a:t>
            </a:r>
            <a:r>
              <a:rPr lang="en"/>
              <a:t> on </a:t>
            </a:r>
            <a:r>
              <a:rPr lang="en" b="1"/>
              <a:t>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u.isAdjacentTo(v):</a:t>
            </a:r>
            <a:r>
              <a:rPr lang="en"/>
              <a:t> true if and only if </a:t>
            </a:r>
            <a:r>
              <a:rPr lang="en" b="1"/>
              <a:t>u</a:t>
            </a:r>
            <a:r>
              <a:rPr lang="en"/>
              <a:t> and </a:t>
            </a:r>
            <a:r>
              <a:rPr lang="en" b="1"/>
              <a:t>v</a:t>
            </a:r>
            <a:r>
              <a:rPr lang="en"/>
              <a:t> are adjacent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*v:</a:t>
            </a:r>
            <a:r>
              <a:rPr lang="en"/>
              <a:t> reference to element associated with vertex </a:t>
            </a:r>
            <a:r>
              <a:rPr lang="en" b="1"/>
              <a:t>v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*e:</a:t>
            </a:r>
            <a:r>
              <a:rPr lang="en"/>
              <a:t> reference to element associated with edge </a:t>
            </a:r>
            <a:r>
              <a:rPr lang="en" b="1"/>
              <a:t>e</a:t>
            </a:r>
            <a:endParaRPr b="1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2"/>
          </p:nvPr>
        </p:nvSpPr>
        <p:spPr>
          <a:xfrm>
            <a:off x="3945800" y="1017725"/>
            <a:ext cx="4886400" cy="3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methods: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insertVertex(o):</a:t>
            </a:r>
            <a:r>
              <a:rPr lang="en"/>
              <a:t> insert a vertex storing element </a:t>
            </a:r>
            <a:r>
              <a:rPr lang="en" b="1"/>
              <a:t>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insertEdge(v, w, o):</a:t>
            </a:r>
            <a:r>
              <a:rPr lang="en"/>
              <a:t> insert an edge </a:t>
            </a:r>
            <a:r>
              <a:rPr lang="en" b="1"/>
              <a:t>(v, w) </a:t>
            </a:r>
            <a:r>
              <a:rPr lang="en"/>
              <a:t>storing element </a:t>
            </a:r>
            <a:r>
              <a:rPr lang="en" b="1"/>
              <a:t>o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eraseVertex(v):</a:t>
            </a:r>
            <a:r>
              <a:rPr lang="en"/>
              <a:t> remove vertex </a:t>
            </a:r>
            <a:r>
              <a:rPr lang="en" b="1"/>
              <a:t>v</a:t>
            </a:r>
            <a:r>
              <a:rPr lang="en"/>
              <a:t> (and its incident edges)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eraseEdge(e):</a:t>
            </a:r>
            <a:r>
              <a:rPr lang="en"/>
              <a:t> remove edge </a:t>
            </a:r>
            <a:r>
              <a:rPr lang="en" b="1"/>
              <a:t>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Iterable collection methods: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incidentEdges(v):</a:t>
            </a:r>
            <a:r>
              <a:rPr lang="en"/>
              <a:t> list of edges incident to </a:t>
            </a:r>
            <a:r>
              <a:rPr lang="en" b="1"/>
              <a:t>v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adjacentVertices(v): </a:t>
            </a:r>
            <a:r>
              <a:rPr lang="en"/>
              <a:t>lists all vertices that share an edge from the vertex </a:t>
            </a:r>
            <a:r>
              <a:rPr lang="en" b="1"/>
              <a:t>v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vertices():</a:t>
            </a:r>
            <a:r>
              <a:rPr lang="en"/>
              <a:t> list of all vertices in the graph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edges():</a:t>
            </a:r>
            <a:r>
              <a:rPr lang="en"/>
              <a:t> list of all edges in the graph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the Data Structures in the Book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description of the data structures in the book are fully featured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not the only ways to implement graph data structures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presentation, I will show less complicated versions of each of the methods for storing a graph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After seeing these versions of graph data structures, section 13.2 should make more sense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 Structures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311700" y="1017725"/>
            <a:ext cx="4260300" cy="3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Adjacency List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Vertices are stored as Records/Objects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Every Vertex stores a list of adjacent Vertices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the storage of additional data on the Vertices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Additional data stored if edges are also Objects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4572000" y="1017725"/>
            <a:ext cx="4260300" cy="3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Adjacency Matrix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Two-dimensional matrix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Rows represent source Vertices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Columns represent destination Vertices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Data on Edges and Vertices stored externally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DS: Adjacency List Structure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6600"/>
            <a:ext cx="382905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150" y="1526600"/>
            <a:ext cx="45501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DS: Adjacency Matrix Structure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3">
            <a:alphaModFix/>
          </a:blip>
          <a:srcRect t="24515" b="4198"/>
          <a:stretch/>
        </p:blipFill>
        <p:spPr>
          <a:xfrm>
            <a:off x="870300" y="1308350"/>
            <a:ext cx="7403400" cy="33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1431025" y="1095750"/>
            <a:ext cx="10548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6367125" y="1133675"/>
            <a:ext cx="15729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Graph Data Structures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311700" y="1017725"/>
            <a:ext cx="8520600" cy="1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Incidence Matrix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Two-dimensional Boolean matrix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Rows represent the Vertices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Columns represent the Edges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Entries indicate whether the Vertex at a row is incident to the Edge at a column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863" y="2913723"/>
            <a:ext cx="3537889" cy="20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49" y="2913724"/>
            <a:ext cx="2000676" cy="20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can be a Graph Problem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484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 Structures</a:t>
            </a:r>
            <a:endParaRPr/>
          </a:p>
        </p:txBody>
      </p:sp>
      <p:graphicFrame>
        <p:nvGraphicFramePr>
          <p:cNvPr id="246" name="Google Shape;246;p31"/>
          <p:cNvGraphicFramePr/>
          <p:nvPr/>
        </p:nvGraphicFramePr>
        <p:xfrm>
          <a:off x="311700" y="1017725"/>
          <a:ext cx="8520600" cy="3657500"/>
        </p:xfrm>
        <a:graphic>
          <a:graphicData uri="http://schemas.openxmlformats.org/drawingml/2006/table">
            <a:tbl>
              <a:tblPr>
                <a:noFill/>
                <a:tableStyleId>{8A8C7ADC-A2AF-40C6-BC08-B0DC16A10CD2}</a:tableStyleId>
              </a:tblPr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Adjacency list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Adjacency matrix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Incidence matrix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Memory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 + |E|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</a:t>
                      </a:r>
                      <a:r>
                        <a:rPr lang="en" sz="12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 * |E|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Adding Vertex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O( 1 )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</a:t>
                      </a:r>
                      <a:r>
                        <a:rPr lang="en" sz="12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 * |E|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Adding Edge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O( 1 )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O( 1 )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 * |E|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Removing Vertex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|E|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</a:t>
                      </a:r>
                      <a:r>
                        <a:rPr lang="en" sz="1200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 * |E|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Removing Edge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O( 1 )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 * |E|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 is adjacent to U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|V|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O( 1 )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O( |E| )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Constant time additions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Constant look up times, constant edge addition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Ease of 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incidence calculations, Interesting math qualities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Slow removal for list search times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Slow to add/remove vertices for matrix resize/copy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Slow add/remove vertices/edges for matrix resize/copy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Data Structures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 Structure: Edge List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68900" cy="3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ECD882"/>
                </a:highlight>
              </a:rPr>
              <a:t>Vertex Object</a:t>
            </a:r>
            <a:endParaRPr sz="1200" b="1">
              <a:highlight>
                <a:srgbClr val="ECD882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Element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Reference to position in </a:t>
            </a:r>
            <a:r>
              <a:rPr lang="en" sz="1200" b="1">
                <a:highlight>
                  <a:srgbClr val="ECD882"/>
                </a:highlight>
              </a:rPr>
              <a:t>Vertex Sequence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CEDBFD"/>
                </a:highlight>
              </a:rPr>
              <a:t>Edge Object</a:t>
            </a:r>
            <a:endParaRPr sz="1200" b="1">
              <a:highlight>
                <a:srgbClr val="CEDBFD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Element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Origin </a:t>
            </a:r>
            <a:r>
              <a:rPr lang="en" sz="1200" b="1">
                <a:highlight>
                  <a:srgbClr val="ECD882"/>
                </a:highlight>
              </a:rPr>
              <a:t>Vertex Object</a:t>
            </a:r>
            <a:endParaRPr sz="1200" b="1">
              <a:highlight>
                <a:srgbClr val="ECD882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Destination </a:t>
            </a:r>
            <a:r>
              <a:rPr lang="en" sz="1200" b="1">
                <a:highlight>
                  <a:srgbClr val="ECD882"/>
                </a:highlight>
              </a:rPr>
              <a:t>Vertex Object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Reference to position in </a:t>
            </a:r>
            <a:r>
              <a:rPr lang="en" sz="1200" b="1">
                <a:highlight>
                  <a:srgbClr val="CEDBFD"/>
                </a:highlight>
              </a:rPr>
              <a:t>Edge Sequence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ECD882"/>
                </a:highlight>
              </a:rPr>
              <a:t>Vertex Sequence</a:t>
            </a:r>
            <a:endParaRPr sz="1200" b="1">
              <a:highlight>
                <a:srgbClr val="ECD882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Sequence of </a:t>
            </a:r>
            <a:r>
              <a:rPr lang="en" sz="1200" b="1">
                <a:highlight>
                  <a:srgbClr val="ECD882"/>
                </a:highlight>
              </a:rPr>
              <a:t>Vertex Object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CEDBFD"/>
                </a:highlight>
              </a:rPr>
              <a:t>Edge Sequence</a:t>
            </a:r>
            <a:endParaRPr sz="1200" b="1">
              <a:highlight>
                <a:srgbClr val="CEDBFD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Sequence of </a:t>
            </a:r>
            <a:r>
              <a:rPr lang="en" sz="1200" b="1">
                <a:highlight>
                  <a:srgbClr val="CEDBFD"/>
                </a:highlight>
              </a:rPr>
              <a:t>Edge Object</a:t>
            </a:r>
            <a:endParaRPr sz="1200"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900" y="1017725"/>
            <a:ext cx="3259982" cy="12779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575" y="2510225"/>
            <a:ext cx="3768624" cy="23261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 Structure: Edge List</a:t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l="2629" t="2216" r="2430" b="2672"/>
          <a:stretch/>
        </p:blipFill>
        <p:spPr>
          <a:xfrm>
            <a:off x="3631275" y="1242338"/>
            <a:ext cx="5200950" cy="284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311775" y="1242350"/>
            <a:ext cx="3319500" cy="28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assumption that collections </a:t>
            </a:r>
            <a:r>
              <a:rPr lang="en" b="1"/>
              <a:t>V</a:t>
            </a:r>
            <a:r>
              <a:rPr lang="en"/>
              <a:t> and </a:t>
            </a:r>
            <a:r>
              <a:rPr lang="en" b="1"/>
              <a:t>E</a:t>
            </a:r>
            <a:r>
              <a:rPr lang="en"/>
              <a:t> are realized with doubly linked lists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Space used is </a:t>
            </a:r>
            <a:r>
              <a:rPr lang="en" b="1"/>
              <a:t>O(n + m)</a:t>
            </a:r>
            <a:r>
              <a:rPr lang="en"/>
              <a:t>, where </a:t>
            </a:r>
            <a:r>
              <a:rPr lang="en" b="1"/>
              <a:t>n</a:t>
            </a:r>
            <a:r>
              <a:rPr lang="en"/>
              <a:t> is the number of vertices and </a:t>
            </a:r>
            <a:r>
              <a:rPr lang="en" b="1"/>
              <a:t>m</a:t>
            </a:r>
            <a:r>
              <a:rPr lang="en"/>
              <a:t> is the number of edges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 Structure: Adjacency List Structure</a:t>
            </a: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364100" cy="3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0C0C0"/>
                </a:highlight>
              </a:rPr>
              <a:t>Incidence Sequence</a:t>
            </a:r>
            <a:r>
              <a:rPr lang="en"/>
              <a:t> for each </a:t>
            </a:r>
            <a:r>
              <a:rPr lang="en">
                <a:highlight>
                  <a:srgbClr val="ECD882"/>
                </a:highlight>
              </a:rPr>
              <a:t>Vertex</a:t>
            </a:r>
            <a:endParaRPr>
              <a:highlight>
                <a:srgbClr val="ECD882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of references to </a:t>
            </a:r>
            <a:r>
              <a:rPr lang="en">
                <a:highlight>
                  <a:srgbClr val="CEDBFD"/>
                </a:highlight>
              </a:rPr>
              <a:t>Edge Objects</a:t>
            </a:r>
            <a:r>
              <a:rPr lang="en"/>
              <a:t> of incident edges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Augmented </a:t>
            </a:r>
            <a:r>
              <a:rPr lang="en">
                <a:highlight>
                  <a:srgbClr val="CEDBFD"/>
                </a:highlight>
              </a:rPr>
              <a:t>Edge Objects</a:t>
            </a:r>
            <a:endParaRPr>
              <a:highlight>
                <a:srgbClr val="CEDBFD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 to associated positions in </a:t>
            </a:r>
            <a:r>
              <a:rPr lang="en">
                <a:highlight>
                  <a:srgbClr val="C0C0C0"/>
                </a:highlight>
              </a:rPr>
              <a:t>Incidence Sequence</a:t>
            </a:r>
            <a:r>
              <a:rPr lang="en"/>
              <a:t> of end </a:t>
            </a:r>
            <a:r>
              <a:rPr lang="en">
                <a:highlight>
                  <a:srgbClr val="ECD882"/>
                </a:highlight>
              </a:rPr>
              <a:t>Vertex</a:t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950" y="2210975"/>
            <a:ext cx="3431574" cy="26051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575" y="1038049"/>
            <a:ext cx="2668325" cy="99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 Structure: Adjacency List</a:t>
            </a:r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311775" y="1242350"/>
            <a:ext cx="3319500" cy="28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assumption that collections </a:t>
            </a:r>
            <a:r>
              <a:rPr lang="en" b="1"/>
              <a:t>V</a:t>
            </a:r>
            <a:r>
              <a:rPr lang="en"/>
              <a:t> and </a:t>
            </a:r>
            <a:r>
              <a:rPr lang="en" b="1"/>
              <a:t>E</a:t>
            </a:r>
            <a:r>
              <a:rPr lang="en"/>
              <a:t> are realized with doubly linked lists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Space used is </a:t>
            </a:r>
            <a:r>
              <a:rPr lang="en" b="1"/>
              <a:t>O(n + m)</a:t>
            </a:r>
            <a:r>
              <a:rPr lang="en"/>
              <a:t>, where </a:t>
            </a:r>
            <a:r>
              <a:rPr lang="en" b="1"/>
              <a:t>n</a:t>
            </a:r>
            <a:r>
              <a:rPr lang="en"/>
              <a:t> is the number of vertices and </a:t>
            </a:r>
            <a:r>
              <a:rPr lang="en" b="1"/>
              <a:t>m</a:t>
            </a:r>
            <a:r>
              <a:rPr lang="en"/>
              <a:t> is the number of edges</a:t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275" y="1411923"/>
            <a:ext cx="5201023" cy="231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 Structure: Adjacency Matrix </a:t>
            </a: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02000" cy="3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</a:t>
            </a:r>
            <a:r>
              <a:rPr lang="en">
                <a:highlight>
                  <a:srgbClr val="ECD882"/>
                </a:highlight>
              </a:rPr>
              <a:t>Vertex Objects</a:t>
            </a:r>
            <a:endParaRPr>
              <a:highlight>
                <a:srgbClr val="ECD882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key (index) associated with vertex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2D-Array Adjacency Array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to </a:t>
            </a:r>
            <a:r>
              <a:rPr lang="en">
                <a:highlight>
                  <a:srgbClr val="CEDBFD"/>
                </a:highlight>
              </a:rPr>
              <a:t>Edge Object</a:t>
            </a:r>
            <a:r>
              <a:rPr lang="en"/>
              <a:t> for adjacent vertices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for nonadjacent vertices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“old fashioned” version just has 0 for no edge and 1 for edge</a:t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800" y="1027886"/>
            <a:ext cx="2668325" cy="99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013" y="2227262"/>
            <a:ext cx="3203899" cy="25990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 Structure: Adjacency Matrix</a:t>
            </a:r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body" idx="1"/>
          </p:nvPr>
        </p:nvSpPr>
        <p:spPr>
          <a:xfrm>
            <a:off x="311775" y="1242350"/>
            <a:ext cx="3319500" cy="28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assumption that collections </a:t>
            </a:r>
            <a:r>
              <a:rPr lang="en" b="1"/>
              <a:t>V</a:t>
            </a:r>
            <a:r>
              <a:rPr lang="en"/>
              <a:t> and </a:t>
            </a:r>
            <a:r>
              <a:rPr lang="en" b="1"/>
              <a:t>E</a:t>
            </a:r>
            <a:r>
              <a:rPr lang="en"/>
              <a:t> are realized with doubly linked lists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Space used is </a:t>
            </a:r>
            <a:r>
              <a:rPr lang="en" b="1"/>
              <a:t>O(n*n)</a:t>
            </a:r>
            <a:r>
              <a:rPr lang="en"/>
              <a:t>, where </a:t>
            </a:r>
            <a:r>
              <a:rPr lang="en" b="1"/>
              <a:t>n</a:t>
            </a:r>
            <a:endParaRPr/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l="3119" t="2773" b="2232"/>
          <a:stretch/>
        </p:blipFill>
        <p:spPr>
          <a:xfrm>
            <a:off x="3945250" y="1359625"/>
            <a:ext cx="4677925" cy="30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544800" y="512700"/>
            <a:ext cx="2952600" cy="7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4294967295"/>
          </p:nvPr>
        </p:nvSpPr>
        <p:spPr>
          <a:xfrm>
            <a:off x="544800" y="1224600"/>
            <a:ext cx="8054400" cy="30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Of the three data structures (Adjacency list, Adjacency matrix, and Incidence matrix), what would be the best memory footprint for a simple undirected graph with: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10 Vertices and 15 Edges?</a:t>
            </a:r>
            <a:br>
              <a:rPr lang="en" sz="2400"/>
            </a:br>
            <a:r>
              <a:rPr lang="en" sz="2400"/>
              <a:t>2 Vertices and 1 Edges?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544800" y="512700"/>
            <a:ext cx="2952600" cy="7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4294967295"/>
          </p:nvPr>
        </p:nvSpPr>
        <p:spPr>
          <a:xfrm>
            <a:off x="544800" y="1224600"/>
            <a:ext cx="80544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 Vertices and 15 Edges? </a:t>
            </a:r>
            <a:br>
              <a:rPr lang="en" sz="2400"/>
            </a:br>
            <a:r>
              <a:rPr lang="en" sz="2400"/>
              <a:t>V + E = 25, V * V = 100, V * E = 150</a:t>
            </a:r>
            <a:br>
              <a:rPr lang="en" sz="2400"/>
            </a:br>
            <a:r>
              <a:rPr lang="en" sz="2400" b="1"/>
              <a:t>Adjacency List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2400"/>
            </a:br>
            <a:r>
              <a:rPr lang="en" sz="2400"/>
              <a:t>2 Vertices and 1 Edges? </a:t>
            </a:r>
            <a:br>
              <a:rPr lang="en" sz="2400"/>
            </a:br>
            <a:r>
              <a:rPr lang="en" sz="2400"/>
              <a:t>V + E = 3, V * V = 4, V * E = 2</a:t>
            </a:r>
            <a:br>
              <a:rPr lang="en" sz="2400"/>
            </a:br>
            <a:r>
              <a:rPr lang="en" sz="2400" b="1"/>
              <a:t>Incidence Matrix</a:t>
            </a:r>
            <a:endParaRPr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74600" cy="3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graph is a pair (V, E), where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 is a set of nodes, called vertices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 is a collection of pairs of vertices, called edges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Vertices and edges are positions and store elements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Example: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vertex represents an airport and stores the three-letter airport code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edge represents a flight route between two airports and stores the mileage of the route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75" y="1964325"/>
            <a:ext cx="4618649" cy="14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title"/>
          </p:nvPr>
        </p:nvSpPr>
        <p:spPr>
          <a:xfrm>
            <a:off x="544800" y="512700"/>
            <a:ext cx="2952600" cy="7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314" name="Google Shape;314;p41"/>
          <p:cNvSpPr txBox="1">
            <a:spLocks noGrp="1"/>
          </p:cNvSpPr>
          <p:nvPr>
            <p:ph type="subTitle" idx="4294967295"/>
          </p:nvPr>
        </p:nvSpPr>
        <p:spPr>
          <a:xfrm>
            <a:off x="544800" y="1224600"/>
            <a:ext cx="8054400" cy="30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 the worst case memory footprint of a Adjacency Matrix be smaller than a Adjacency List: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For a simple undirected graph?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For a simple directed graph?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>
            <a:spLocks noGrp="1"/>
          </p:cNvSpPr>
          <p:nvPr>
            <p:ph type="title"/>
          </p:nvPr>
        </p:nvSpPr>
        <p:spPr>
          <a:xfrm>
            <a:off x="544800" y="512700"/>
            <a:ext cx="2952600" cy="7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subTitle" idx="4294967295"/>
          </p:nvPr>
        </p:nvSpPr>
        <p:spPr>
          <a:xfrm>
            <a:off x="544800" y="1224600"/>
            <a:ext cx="80544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n</a:t>
            </a:r>
            <a:r>
              <a:rPr lang="en" sz="2400"/>
              <a:t> is the number of vertices and </a:t>
            </a:r>
            <a:r>
              <a:rPr lang="en" sz="2400" b="1"/>
              <a:t>m</a:t>
            </a:r>
            <a:r>
              <a:rPr lang="en" sz="2400"/>
              <a:t> is the number of edges.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Simple Undirected Graph: m ≤ (n / 2) (n − 1)</a:t>
            </a:r>
            <a:br>
              <a:rPr lang="en" sz="2400"/>
            </a:br>
            <a:r>
              <a:rPr lang="en" sz="2400"/>
              <a:t>Simple Directed Graph: m ≤ n (n − 1)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Without loops or parallel edges, n will always grow faster than m: O(n + m) ≤ O(n</a:t>
            </a:r>
            <a:r>
              <a:rPr lang="en" sz="2400" baseline="30000"/>
              <a:t>2</a:t>
            </a:r>
            <a:r>
              <a:rPr lang="en" sz="2400"/>
              <a:t>)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So the answer is </a:t>
            </a:r>
            <a:r>
              <a:rPr lang="en" sz="2400" b="1"/>
              <a:t>No</a:t>
            </a:r>
            <a:r>
              <a:rPr lang="en" sz="2400"/>
              <a:t>. The best they can be is equal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2400"/>
            </a:b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and Edges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591900" cy="3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Directed edge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ordered pair of vertices (u,v)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vertex u is the origin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second vertex v is the destination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e.g., a flight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1"/>
              <a:t>Directed graph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the edges are directed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e.g., route network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Undirected edge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unordered pair of vertices (u,v)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e.g., a flight route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600" y="2294525"/>
            <a:ext cx="4423175" cy="24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903600" y="1017725"/>
            <a:ext cx="4314300" cy="1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Undirected graph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 the edges are undirected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e.g., flight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Applications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178400" cy="3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Electronic circuits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Printed circuit board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Integrated circuit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Transportation networks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Highway network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Flight network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Computer networks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Local area network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Internet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0600"/>
            <a:ext cx="3528676" cy="3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Nodes represent entities: people, businesses, accounts, or any other item to be tracked. 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Equivalent (Roughly) of record/relation/row in relational DB or document in a document database.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Edges represent the relationship between nodes. 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Meaningful patterns emerge when examining the connections and interconnections of nodes, properties, and edges.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Properties are relevant information to nodes. 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Example, if Wikipedia was a nodes, properties could be website or reference material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Database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850" y="1017725"/>
            <a:ext cx="5587450" cy="39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29331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Bob and Alice know each other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Bob and Alice are members of the Chess Group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Bob has been a member since February, 14, 2011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Alice has been a member since July, 1, 2005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275"/>
            <a:ext cx="2592950" cy="218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350" y="1185275"/>
            <a:ext cx="2592950" cy="218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5" y="1185275"/>
            <a:ext cx="2592950" cy="218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" name="Google Shape;104;p19"/>
          <p:cNvSpPr txBox="1">
            <a:spLocks noGrp="1"/>
          </p:cNvSpPr>
          <p:nvPr>
            <p:ph type="body" idx="4294967295"/>
          </p:nvPr>
        </p:nvSpPr>
        <p:spPr>
          <a:xfrm>
            <a:off x="311700" y="3367575"/>
            <a:ext cx="25929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U</a:t>
            </a:r>
            <a:r>
              <a:rPr lang="en" sz="1600"/>
              <a:t> and </a:t>
            </a:r>
            <a:r>
              <a:rPr lang="en" sz="1600" b="1"/>
              <a:t>V</a:t>
            </a:r>
            <a:r>
              <a:rPr lang="en" sz="1600"/>
              <a:t> are the endpoints of </a:t>
            </a:r>
            <a:r>
              <a:rPr lang="en" sz="1600" b="1"/>
              <a:t>a</a:t>
            </a:r>
            <a:endParaRPr sz="16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i="1"/>
              <a:t>End vertices (or endpoints) of an edge</a:t>
            </a:r>
            <a:endParaRPr sz="1600" i="1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3275550" y="3367575"/>
            <a:ext cx="25929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</a:t>
            </a:r>
            <a:r>
              <a:rPr lang="en" sz="1600"/>
              <a:t>, </a:t>
            </a:r>
            <a:r>
              <a:rPr lang="en" sz="1600" b="1"/>
              <a:t>d</a:t>
            </a:r>
            <a:r>
              <a:rPr lang="en" sz="1600"/>
              <a:t>, and </a:t>
            </a:r>
            <a:r>
              <a:rPr lang="en" sz="1600" b="1"/>
              <a:t>b</a:t>
            </a:r>
            <a:r>
              <a:rPr lang="en" sz="1600"/>
              <a:t> are incident on </a:t>
            </a:r>
            <a:r>
              <a:rPr lang="en" sz="1600" b="1"/>
              <a:t>V</a:t>
            </a:r>
            <a:endParaRPr sz="16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i="1"/>
              <a:t>Edges sharing a vertex are incident</a:t>
            </a:r>
            <a:endParaRPr sz="1600" i="1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6239400" y="3367575"/>
            <a:ext cx="25929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U </a:t>
            </a:r>
            <a:r>
              <a:rPr lang="en" sz="1600"/>
              <a:t>and</a:t>
            </a:r>
            <a:r>
              <a:rPr lang="en" sz="1600" b="1"/>
              <a:t> V </a:t>
            </a:r>
            <a:r>
              <a:rPr lang="en" sz="1600"/>
              <a:t>are adjacent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600" i="1"/>
            </a:br>
            <a:r>
              <a:rPr lang="en" sz="1600" i="1"/>
              <a:t>Adjacent vertices are share an edge</a:t>
            </a:r>
            <a:endParaRPr sz="1600" i="1"/>
          </a:p>
        </p:txBody>
      </p:sp>
      <p:sp>
        <p:nvSpPr>
          <p:cNvPr id="107" name="Google Shape;107;p19"/>
          <p:cNvSpPr/>
          <p:nvPr/>
        </p:nvSpPr>
        <p:spPr>
          <a:xfrm>
            <a:off x="349350" y="1857825"/>
            <a:ext cx="280500" cy="280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 rot="10800000" flipH="1">
            <a:off x="590550" y="1533450"/>
            <a:ext cx="361800" cy="352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9"/>
          <p:cNvSpPr/>
          <p:nvPr/>
        </p:nvSpPr>
        <p:spPr>
          <a:xfrm>
            <a:off x="911325" y="1291075"/>
            <a:ext cx="280500" cy="280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9"/>
          <p:cNvCxnSpPr/>
          <p:nvPr/>
        </p:nvCxnSpPr>
        <p:spPr>
          <a:xfrm rot="10800000" flipH="1">
            <a:off x="3543300" y="1533375"/>
            <a:ext cx="376500" cy="362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4110050" y="1538300"/>
            <a:ext cx="371400" cy="352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9"/>
          <p:cNvCxnSpPr>
            <a:endCxn id="113" idx="4"/>
          </p:cNvCxnSpPr>
          <p:nvPr/>
        </p:nvCxnSpPr>
        <p:spPr>
          <a:xfrm rot="10800000" flipH="1">
            <a:off x="4014725" y="1575325"/>
            <a:ext cx="900" cy="849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9"/>
          <p:cNvSpPr/>
          <p:nvPr/>
        </p:nvSpPr>
        <p:spPr>
          <a:xfrm>
            <a:off x="3875375" y="1294825"/>
            <a:ext cx="280500" cy="280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271275" y="1857675"/>
            <a:ext cx="280500" cy="280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833250" y="1290925"/>
            <a:ext cx="280500" cy="280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275"/>
            <a:ext cx="2592950" cy="218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350" y="1185275"/>
            <a:ext cx="2592950" cy="218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5" y="1185275"/>
            <a:ext cx="2592950" cy="218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311700" y="3367575"/>
            <a:ext cx="25929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X </a:t>
            </a:r>
            <a:r>
              <a:rPr lang="en" sz="1600"/>
              <a:t>has degree</a:t>
            </a:r>
            <a:r>
              <a:rPr lang="en" sz="1600" b="1"/>
              <a:t> 5</a:t>
            </a:r>
            <a:endParaRPr sz="16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i="1"/>
              <a:t>Degree of a vertex is the number of edges incident</a:t>
            </a:r>
            <a:endParaRPr sz="1600" i="1"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4294967295"/>
          </p:nvPr>
        </p:nvSpPr>
        <p:spPr>
          <a:xfrm>
            <a:off x="3275550" y="3367575"/>
            <a:ext cx="25929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 </a:t>
            </a:r>
            <a:r>
              <a:rPr lang="en" sz="1600"/>
              <a:t>and</a:t>
            </a:r>
            <a:r>
              <a:rPr lang="en" sz="1600" b="1"/>
              <a:t> i </a:t>
            </a:r>
            <a:r>
              <a:rPr lang="en" sz="1600"/>
              <a:t>are parallel edges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i="1"/>
              <a:t> Edges that are incident to the same two vertices</a:t>
            </a:r>
            <a:endParaRPr sz="1600" i="1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6239400" y="3367575"/>
            <a:ext cx="25929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j </a:t>
            </a:r>
            <a:r>
              <a:rPr lang="en" sz="1600"/>
              <a:t>is a self-loop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i="1"/>
              <a:t>An edge that connects a vertex to itself</a:t>
            </a:r>
            <a:endParaRPr sz="1600" i="1"/>
          </a:p>
        </p:txBody>
      </p:sp>
      <p:sp>
        <p:nvSpPr>
          <p:cNvPr id="127" name="Google Shape;127;p20"/>
          <p:cNvSpPr/>
          <p:nvPr/>
        </p:nvSpPr>
        <p:spPr>
          <a:xfrm>
            <a:off x="1467650" y="1855175"/>
            <a:ext cx="280500" cy="280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20"/>
          <p:cNvCxnSpPr/>
          <p:nvPr/>
        </p:nvCxnSpPr>
        <p:spPr>
          <a:xfrm rot="10800000">
            <a:off x="1995400" y="1835800"/>
            <a:ext cx="278700" cy="57300"/>
          </a:xfrm>
          <a:prstGeom prst="curvedConnector3">
            <a:avLst>
              <a:gd name="adj1" fmla="val 14523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0"/>
          <p:cNvCxnSpPr>
            <a:endCxn id="127" idx="7"/>
          </p:cNvCxnSpPr>
          <p:nvPr/>
        </p:nvCxnSpPr>
        <p:spPr>
          <a:xfrm flipH="1">
            <a:off x="1707072" y="1835953"/>
            <a:ext cx="293100" cy="60300"/>
          </a:xfrm>
          <a:prstGeom prst="curvedConnector2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/>
          <p:nvPr/>
        </p:nvCxnSpPr>
        <p:spPr>
          <a:xfrm flipH="1">
            <a:off x="1995400" y="2109800"/>
            <a:ext cx="278700" cy="67500"/>
          </a:xfrm>
          <a:prstGeom prst="curvedConnector3">
            <a:avLst>
              <a:gd name="adj1" fmla="val 15384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/>
          <p:nvPr/>
        </p:nvCxnSpPr>
        <p:spPr>
          <a:xfrm rot="10800000">
            <a:off x="1714572" y="2105100"/>
            <a:ext cx="285600" cy="72000"/>
          </a:xfrm>
          <a:prstGeom prst="curvedConnector3">
            <a:avLst>
              <a:gd name="adj1" fmla="val 86685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0"/>
          <p:cNvCxnSpPr/>
          <p:nvPr/>
        </p:nvCxnSpPr>
        <p:spPr>
          <a:xfrm rot="10800000">
            <a:off x="1616825" y="2133575"/>
            <a:ext cx="4800" cy="843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0"/>
          <p:cNvCxnSpPr/>
          <p:nvPr/>
        </p:nvCxnSpPr>
        <p:spPr>
          <a:xfrm rot="10800000">
            <a:off x="1147625" y="1535825"/>
            <a:ext cx="362100" cy="354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0"/>
          <p:cNvCxnSpPr/>
          <p:nvPr/>
        </p:nvCxnSpPr>
        <p:spPr>
          <a:xfrm rot="10800000" flipH="1">
            <a:off x="1150150" y="2100175"/>
            <a:ext cx="362100" cy="354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0"/>
          <p:cNvCxnSpPr/>
          <p:nvPr/>
        </p:nvCxnSpPr>
        <p:spPr>
          <a:xfrm rot="10800000">
            <a:off x="4950525" y="1835950"/>
            <a:ext cx="278700" cy="57300"/>
          </a:xfrm>
          <a:prstGeom prst="curvedConnector3">
            <a:avLst>
              <a:gd name="adj1" fmla="val 14523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 flipH="1">
            <a:off x="4662197" y="1836103"/>
            <a:ext cx="293100" cy="60300"/>
          </a:xfrm>
          <a:prstGeom prst="curvedConnector2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0"/>
          <p:cNvCxnSpPr/>
          <p:nvPr/>
        </p:nvCxnSpPr>
        <p:spPr>
          <a:xfrm flipH="1">
            <a:off x="4950525" y="2109950"/>
            <a:ext cx="278700" cy="67500"/>
          </a:xfrm>
          <a:prstGeom prst="curvedConnector3">
            <a:avLst>
              <a:gd name="adj1" fmla="val 15384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0"/>
          <p:cNvCxnSpPr/>
          <p:nvPr/>
        </p:nvCxnSpPr>
        <p:spPr>
          <a:xfrm rot="10800000">
            <a:off x="4669697" y="2105250"/>
            <a:ext cx="285600" cy="72000"/>
          </a:xfrm>
          <a:prstGeom prst="curvedConnector3">
            <a:avLst>
              <a:gd name="adj1" fmla="val 86685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0"/>
          <p:cNvSpPr/>
          <p:nvPr/>
        </p:nvSpPr>
        <p:spPr>
          <a:xfrm>
            <a:off x="8386775" y="1781175"/>
            <a:ext cx="390542" cy="419076"/>
          </a:xfrm>
          <a:custGeom>
            <a:avLst/>
            <a:gdLst/>
            <a:ahLst/>
            <a:cxnLst/>
            <a:rect l="l" t="t" r="r" b="b"/>
            <a:pathLst>
              <a:path w="15642" h="15437" extrusionOk="0">
                <a:moveTo>
                  <a:pt x="0" y="4021"/>
                </a:moveTo>
                <a:cubicBezTo>
                  <a:pt x="2543" y="1478"/>
                  <a:pt x="6606" y="-661"/>
                  <a:pt x="10096" y="211"/>
                </a:cubicBezTo>
                <a:cubicBezTo>
                  <a:pt x="13684" y="1108"/>
                  <a:pt x="15790" y="6138"/>
                  <a:pt x="15621" y="9832"/>
                </a:cubicBezTo>
                <a:cubicBezTo>
                  <a:pt x="15377" y="15151"/>
                  <a:pt x="3093" y="17499"/>
                  <a:pt x="0" y="13165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0" name="Google Shape;140;p20"/>
          <p:cNvCxnSpPr/>
          <p:nvPr/>
        </p:nvCxnSpPr>
        <p:spPr>
          <a:xfrm>
            <a:off x="8382000" y="2135975"/>
            <a:ext cx="133500" cy="59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0"/>
          <p:cNvCxnSpPr/>
          <p:nvPr/>
        </p:nvCxnSpPr>
        <p:spPr>
          <a:xfrm rot="10800000">
            <a:off x="8396150" y="2102600"/>
            <a:ext cx="19200" cy="429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7144</TotalTime>
  <Words>1980</Words>
  <Application>Microsoft Office PowerPoint</Application>
  <PresentationFormat>On-screen Show (16:9)</PresentationFormat>
  <Paragraphs>249</Paragraphs>
  <Slides>31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Proxima Nova</vt:lpstr>
      <vt:lpstr>Arial</vt:lpstr>
      <vt:lpstr>Spearmint</vt:lpstr>
      <vt:lpstr> In class practice:  In-place quick-sort modifies the input sequence using element swapping and does  not explicitly create subsequences. Show how the in-place quick sort works on the sequence    </vt:lpstr>
      <vt:lpstr>Graphs</vt:lpstr>
      <vt:lpstr>Graphs</vt:lpstr>
      <vt:lpstr>Graphs and Edges</vt:lpstr>
      <vt:lpstr>Graph Applications</vt:lpstr>
      <vt:lpstr>Graph Database</vt:lpstr>
      <vt:lpstr>Graph Database</vt:lpstr>
      <vt:lpstr>Graph Terminology</vt:lpstr>
      <vt:lpstr>Graph Terminology</vt:lpstr>
      <vt:lpstr>Graph Terminology</vt:lpstr>
      <vt:lpstr>Graph Terminology</vt:lpstr>
      <vt:lpstr>Graph Properties</vt:lpstr>
      <vt:lpstr>Directed Graph Properties</vt:lpstr>
      <vt:lpstr>Graph ADT</vt:lpstr>
      <vt:lpstr>A Note on the Data Structures in the Book</vt:lpstr>
      <vt:lpstr>Graph Data Structures</vt:lpstr>
      <vt:lpstr>Graph DS: Adjacency List Structure</vt:lpstr>
      <vt:lpstr>Graph DS: Adjacency Matrix Structure</vt:lpstr>
      <vt:lpstr>Other Graph Data Structures</vt:lpstr>
      <vt:lpstr>Graph Data Structures</vt:lpstr>
      <vt:lpstr>Book Data Structures</vt:lpstr>
      <vt:lpstr>Graph Data Structure: Edge List</vt:lpstr>
      <vt:lpstr>Graph Data Structure: Edge List</vt:lpstr>
      <vt:lpstr>Graph Data Structure: Adjacency List Structure</vt:lpstr>
      <vt:lpstr>Graph Data Structure: Adjacency List</vt:lpstr>
      <vt:lpstr>Graph Data Structure: Adjacency Matrix </vt:lpstr>
      <vt:lpstr>Graph Data Structure: Adjacency Matrix</vt:lpstr>
      <vt:lpstr>Question:</vt:lpstr>
      <vt:lpstr>Answer:</vt:lpstr>
      <vt:lpstr>Question:</vt:lpstr>
      <vt:lpstr>Answer: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Valentina Korzhova</dc:creator>
  <cp:lastModifiedBy>Valentina Korzhova</cp:lastModifiedBy>
  <cp:revision>8</cp:revision>
  <dcterms:modified xsi:type="dcterms:W3CDTF">2022-11-07T15:37:52Z</dcterms:modified>
</cp:coreProperties>
</file>