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0da6602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0da6602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acdea6d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acdea6d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acdea6d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acdea6d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acdea6d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acdea6d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0da6602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0da6602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acdea6de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acdea6de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acdea6de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acdea6de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victorcallejasf/multimodal-hate-speech/code" TargetMode="External"/><Relationship Id="rId4" Type="http://schemas.openxmlformats.org/officeDocument/2006/relationships/hyperlink" Target="https://arxiv.org/pdf/1910.03814.pdf" TargetMode="External"/><Relationship Id="rId5" Type="http://schemas.openxmlformats.org/officeDocument/2006/relationships/image" Target="../media/image4.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Multimodal Hate Speech Detection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Objective/Dataset</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identify hate content based text and image data</a:t>
            </a:r>
            <a:endParaRPr/>
          </a:p>
          <a:p>
            <a:pPr indent="-342900" lvl="0" marL="457200" rtl="0" algn="l">
              <a:spcBef>
                <a:spcPts val="0"/>
              </a:spcBef>
              <a:spcAft>
                <a:spcPts val="0"/>
              </a:spcAft>
              <a:buSzPts val="1800"/>
              <a:buChar char="-"/>
            </a:pPr>
            <a:r>
              <a:rPr lang="en"/>
              <a:t>The </a:t>
            </a:r>
            <a:r>
              <a:rPr lang="en" u="sng">
                <a:solidFill>
                  <a:schemeClr val="hlink"/>
                </a:solidFill>
                <a:hlinkClick r:id="rId3"/>
              </a:rPr>
              <a:t>dataset</a:t>
            </a:r>
            <a:r>
              <a:rPr lang="en"/>
              <a:t> contains 150K tweets and corresponding images and is present on Kaggle </a:t>
            </a:r>
            <a:endParaRPr/>
          </a:p>
          <a:p>
            <a:pPr indent="-342900" lvl="0" marL="457200" rtl="0" algn="l">
              <a:spcBef>
                <a:spcPts val="0"/>
              </a:spcBef>
              <a:spcAft>
                <a:spcPts val="0"/>
              </a:spcAft>
              <a:buSzPts val="1800"/>
              <a:buChar char="-"/>
            </a:pPr>
            <a:r>
              <a:rPr lang="en"/>
              <a:t>We plan to reproduce the results from the </a:t>
            </a:r>
            <a:r>
              <a:rPr lang="en" u="sng">
                <a:solidFill>
                  <a:schemeClr val="hlink"/>
                </a:solidFill>
                <a:hlinkClick r:id="rId4"/>
              </a:rPr>
              <a:t>paper</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6" name="Google Shape;66;p14"/>
          <p:cNvPicPr preferRelativeResize="0"/>
          <p:nvPr/>
        </p:nvPicPr>
        <p:blipFill>
          <a:blip r:embed="rId5">
            <a:alphaModFix/>
          </a:blip>
          <a:stretch>
            <a:fillRect/>
          </a:stretch>
        </p:blipFill>
        <p:spPr>
          <a:xfrm>
            <a:off x="1286225" y="2571750"/>
            <a:ext cx="2275851" cy="1997125"/>
          </a:xfrm>
          <a:prstGeom prst="rect">
            <a:avLst/>
          </a:prstGeom>
          <a:noFill/>
          <a:ln>
            <a:noFill/>
          </a:ln>
        </p:spPr>
      </p:pic>
      <p:pic>
        <p:nvPicPr>
          <p:cNvPr id="67" name="Google Shape;67;p14"/>
          <p:cNvPicPr preferRelativeResize="0"/>
          <p:nvPr/>
        </p:nvPicPr>
        <p:blipFill>
          <a:blip r:embed="rId6">
            <a:alphaModFix/>
          </a:blip>
          <a:stretch>
            <a:fillRect/>
          </a:stretch>
        </p:blipFill>
        <p:spPr>
          <a:xfrm>
            <a:off x="4014425" y="2848875"/>
            <a:ext cx="4681525" cy="986350"/>
          </a:xfrm>
          <a:prstGeom prst="rect">
            <a:avLst/>
          </a:prstGeom>
          <a:noFill/>
          <a:ln>
            <a:noFill/>
          </a:ln>
        </p:spPr>
      </p:pic>
      <p:sp>
        <p:nvSpPr>
          <p:cNvPr id="68" name="Google Shape;68;p14"/>
          <p:cNvSpPr/>
          <p:nvPr/>
        </p:nvSpPr>
        <p:spPr>
          <a:xfrm>
            <a:off x="5349625" y="3396150"/>
            <a:ext cx="259800" cy="19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did </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Tried to simplify the problem by taking the mode of the 3 annotators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highlight>
                  <a:srgbClr val="FFFFFF"/>
                </a:highlight>
              </a:rPr>
              <a:t>We then created two classes from the six classes i.e. 0 - NotHate, 1 - Racist, 2 - Sexist, 3 - Homophobe, 4 - Religion, 5 - OtherHate. NotHate as class 0 and rest of the classes as class 1</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Model</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highlight>
                  <a:srgbClr val="FFFFFF"/>
                </a:highlight>
              </a:rPr>
              <a:t>Text was initially tokenized using spacy</a:t>
            </a:r>
            <a:endParaRPr>
              <a:highlight>
                <a:srgbClr val="FFFFFF"/>
              </a:highlight>
            </a:endParaRPr>
          </a:p>
          <a:p>
            <a:pPr indent="-342900" lvl="0" marL="457200" rtl="0" algn="l">
              <a:spcBef>
                <a:spcPts val="0"/>
              </a:spcBef>
              <a:spcAft>
                <a:spcPts val="0"/>
              </a:spcAft>
              <a:buSzPts val="1800"/>
              <a:buChar char="●"/>
            </a:pPr>
            <a:r>
              <a:rPr lang="en">
                <a:highlight>
                  <a:srgbClr val="FFFFFF"/>
                </a:highlight>
              </a:rPr>
              <a:t>Tokenized text was then lemmatized and each unique lemmatized token was assigned a unique number</a:t>
            </a:r>
            <a:endParaRPr>
              <a:highlight>
                <a:srgbClr val="FFFFFF"/>
              </a:highlight>
            </a:endParaRPr>
          </a:p>
          <a:p>
            <a:pPr indent="-342900" lvl="0" marL="457200" rtl="0" algn="l">
              <a:spcBef>
                <a:spcPts val="0"/>
              </a:spcBef>
              <a:spcAft>
                <a:spcPts val="0"/>
              </a:spcAft>
              <a:buSzPts val="1800"/>
              <a:buChar char="●"/>
            </a:pPr>
            <a:r>
              <a:rPr lang="en">
                <a:highlight>
                  <a:srgbClr val="FFFFFF"/>
                </a:highlight>
              </a:rPr>
              <a:t>These unique number was used as an identifier to fetch embedding that was then used to train an LSTM model</a:t>
            </a:r>
            <a:endParaRPr>
              <a:highlight>
                <a:srgbClr val="FFFFFF"/>
              </a:highlight>
            </a:endParaRPr>
          </a:p>
          <a:p>
            <a:pPr indent="-342900" lvl="0" marL="457200" rtl="0" algn="l">
              <a:spcBef>
                <a:spcPts val="0"/>
              </a:spcBef>
              <a:spcAft>
                <a:spcPts val="0"/>
              </a:spcAft>
              <a:buSzPts val="1800"/>
              <a:buChar char="●"/>
            </a:pPr>
            <a:r>
              <a:rPr lang="en">
                <a:highlight>
                  <a:srgbClr val="FFFFFF"/>
                </a:highlight>
              </a:rPr>
              <a:t>We also weighted the loss function to counter class imbalances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Model</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highlight>
                  <a:srgbClr val="FFFFFF"/>
                </a:highlight>
              </a:rPr>
              <a:t>Dimensions of image present in the dataset is not fixed. Therefore, we resized all the image to dimension of 224x224. We chose this dimension as ResNet18 model expects the input to have same dimension</a:t>
            </a:r>
            <a:endParaRPr>
              <a:highlight>
                <a:srgbClr val="FFFFFF"/>
              </a:highlight>
            </a:endParaRPr>
          </a:p>
          <a:p>
            <a:pPr indent="-342900" lvl="0" marL="457200" rtl="0" algn="l">
              <a:spcBef>
                <a:spcPts val="0"/>
              </a:spcBef>
              <a:spcAft>
                <a:spcPts val="0"/>
              </a:spcAft>
              <a:buSzPts val="1800"/>
              <a:buChar char="●"/>
            </a:pPr>
            <a:r>
              <a:rPr lang="en">
                <a:highlight>
                  <a:srgbClr val="FFFFFF"/>
                </a:highlight>
              </a:rPr>
              <a:t>Few random image augmentations like rotation with 10% probability, random brightness and normalization of input image was performed to improve generalizability of the model</a:t>
            </a:r>
            <a:endParaRPr>
              <a:highlight>
                <a:srgbClr val="FFFFFF"/>
              </a:highlight>
            </a:endParaRPr>
          </a:p>
          <a:p>
            <a:pPr indent="-342900" lvl="0" marL="457200" rtl="0" algn="l">
              <a:spcBef>
                <a:spcPts val="0"/>
              </a:spcBef>
              <a:spcAft>
                <a:spcPts val="0"/>
              </a:spcAft>
              <a:buSzPts val="1800"/>
              <a:buChar char="●"/>
            </a:pPr>
            <a:r>
              <a:rPr lang="en">
                <a:highlight>
                  <a:srgbClr val="FFFFFF"/>
                </a:highlight>
              </a:rPr>
              <a:t>Loss was w</a:t>
            </a:r>
            <a:r>
              <a:rPr lang="en">
                <a:highlight>
                  <a:srgbClr val="FFFFFF"/>
                </a:highlight>
              </a:rPr>
              <a:t>eighted to counter class imbalances</a:t>
            </a:r>
            <a:endParaRPr>
              <a:highlight>
                <a:srgbClr val="FFFFFF"/>
              </a:highlight>
            </a:endParaRPr>
          </a:p>
          <a:p>
            <a:pPr indent="0" lvl="0" marL="457200" rtl="0" algn="l">
              <a:spcBef>
                <a:spcPts val="1200"/>
              </a:spcBef>
              <a:spcAft>
                <a:spcPts val="1200"/>
              </a:spcAft>
              <a:buNone/>
            </a:pPr>
            <a:r>
              <a:t/>
            </a:r>
            <a:endParaRPr>
              <a:solidFill>
                <a:srgbClr val="24292F"/>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endParaRPr/>
          </a:p>
        </p:txBody>
      </p:sp>
      <p:sp>
        <p:nvSpPr>
          <p:cNvPr id="92" name="Google Shape;92;p18"/>
          <p:cNvSpPr txBox="1"/>
          <p:nvPr/>
        </p:nvSpPr>
        <p:spPr>
          <a:xfrm>
            <a:off x="5311000" y="1152475"/>
            <a:ext cx="32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PERFORMANCE ON TEXT DATA</a:t>
            </a:r>
            <a:endParaRPr>
              <a:latin typeface="Lato"/>
              <a:ea typeface="Lato"/>
              <a:cs typeface="Lato"/>
              <a:sym typeface="Lato"/>
            </a:endParaRPr>
          </a:p>
        </p:txBody>
      </p:sp>
      <p:sp>
        <p:nvSpPr>
          <p:cNvPr id="93" name="Google Shape;93;p18"/>
          <p:cNvSpPr txBox="1"/>
          <p:nvPr/>
        </p:nvSpPr>
        <p:spPr>
          <a:xfrm>
            <a:off x="468575" y="1152475"/>
            <a:ext cx="32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PERFORMANCE ON IMAGE  DATA</a:t>
            </a:r>
            <a:endParaRPr>
              <a:latin typeface="Lato"/>
              <a:ea typeface="Lato"/>
              <a:cs typeface="Lato"/>
              <a:sym typeface="Lato"/>
            </a:endParaRPr>
          </a:p>
        </p:txBody>
      </p:sp>
      <p:pic>
        <p:nvPicPr>
          <p:cNvPr id="94" name="Google Shape;94;p18"/>
          <p:cNvPicPr preferRelativeResize="0"/>
          <p:nvPr/>
        </p:nvPicPr>
        <p:blipFill>
          <a:blip r:embed="rId3">
            <a:alphaModFix/>
          </a:blip>
          <a:stretch>
            <a:fillRect/>
          </a:stretch>
        </p:blipFill>
        <p:spPr>
          <a:xfrm>
            <a:off x="5311000" y="2029250"/>
            <a:ext cx="2667000" cy="2190750"/>
          </a:xfrm>
          <a:prstGeom prst="rect">
            <a:avLst/>
          </a:prstGeom>
          <a:noFill/>
          <a:ln>
            <a:noFill/>
          </a:ln>
        </p:spPr>
      </p:pic>
      <p:pic>
        <p:nvPicPr>
          <p:cNvPr id="95" name="Google Shape;95;p18"/>
          <p:cNvPicPr preferRelativeResize="0"/>
          <p:nvPr/>
        </p:nvPicPr>
        <p:blipFill>
          <a:blip r:embed="rId4">
            <a:alphaModFix/>
          </a:blip>
          <a:stretch>
            <a:fillRect/>
          </a:stretch>
        </p:blipFill>
        <p:spPr>
          <a:xfrm>
            <a:off x="311700" y="1970225"/>
            <a:ext cx="2747650" cy="23087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were not able to train our image model satisfactorily.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also tried to improve upon the LSTM model by using Bert but we were not able to train our model.</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were not able to combine the text and imaging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9456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