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311" r:id="rId10"/>
    <p:sldId id="297" r:id="rId11"/>
    <p:sldId id="298" r:id="rId12"/>
    <p:sldId id="299" r:id="rId13"/>
    <p:sldId id="300" r:id="rId14"/>
    <p:sldId id="309" r:id="rId15"/>
    <p:sldId id="301" r:id="rId16"/>
    <p:sldId id="310" r:id="rId17"/>
    <p:sldId id="302" r:id="rId18"/>
    <p:sldId id="305" r:id="rId19"/>
    <p:sldId id="306" r:id="rId20"/>
    <p:sldId id="307" r:id="rId21"/>
    <p:sldId id="308" r:id="rId22"/>
    <p:sldId id="303" r:id="rId23"/>
    <p:sldId id="304" r:id="rId2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36"/>
    <p:restoredTop sz="94661"/>
  </p:normalViewPr>
  <p:slideViewPr>
    <p:cSldViewPr snapToGrid="0" snapToObjects="1">
      <p:cViewPr varScale="1">
        <p:scale>
          <a:sx n="180" d="100"/>
          <a:sy n="180" d="100"/>
        </p:scale>
        <p:origin x="19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code/trie.py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code/trie.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activepython.org/runestone/static/pythonds/SortSearch/TheBinarySearch.html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bin%E2%80%93Karp_algorith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searching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Searching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8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B61C-99D7-154B-9EBE-1EED80B4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recursive bucket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6ED6B-73D0-064B-BCFD-979A3BDDF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041"/>
            <a:ext cx="10515600" cy="46109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Break up doc into words, make nested</a:t>
            </a:r>
            <a:br>
              <a:rPr lang="en-US" dirty="0"/>
            </a:br>
            <a:r>
              <a:rPr lang="en-US" dirty="0"/>
              <a:t>bucket structure as we saw before</a:t>
            </a:r>
          </a:p>
          <a:p>
            <a:r>
              <a:rPr lang="en-US" dirty="0"/>
              <a:t>Add deeper buckets until just</a:t>
            </a:r>
            <a:br>
              <a:rPr lang="en-US" dirty="0"/>
            </a:br>
            <a:r>
              <a:rPr lang="en-US" dirty="0"/>
              <a:t>one max of k words per bucket</a:t>
            </a:r>
          </a:p>
          <a:p>
            <a:r>
              <a:rPr lang="en-US" dirty="0"/>
              <a:t>To find word s, use char s[</a:t>
            </a:r>
            <a:r>
              <a:rPr lang="en-US" dirty="0" err="1"/>
              <a:t>i</a:t>
            </a:r>
            <a:r>
              <a:rPr lang="en-US" dirty="0"/>
              <a:t>] to</a:t>
            </a:r>
            <a:br>
              <a:rPr lang="en-US" dirty="0"/>
            </a:br>
            <a:r>
              <a:rPr lang="en-US" dirty="0"/>
              <a:t>navigate and find final “leaf”</a:t>
            </a:r>
            <a:br>
              <a:rPr lang="en-US" dirty="0"/>
            </a:br>
            <a:r>
              <a:rPr lang="en-US" dirty="0"/>
              <a:t>with list of words w/same prefix</a:t>
            </a:r>
          </a:p>
          <a:p>
            <a:r>
              <a:rPr lang="en-US" dirty="0"/>
              <a:t>Navigate with index to bucket</a:t>
            </a:r>
          </a:p>
          <a:p>
            <a:r>
              <a:rPr lang="en-US" dirty="0"/>
              <a:t>How long does it take to find s</a:t>
            </a:r>
            <a:br>
              <a:rPr lang="en-US" dirty="0"/>
            </a:br>
            <a:r>
              <a:rPr lang="en-US" dirty="0"/>
              <a:t>for n=</a:t>
            </a:r>
            <a:r>
              <a:rPr lang="en-US" dirty="0" err="1"/>
              <a:t>len</a:t>
            </a:r>
            <a:r>
              <a:rPr lang="en-US" dirty="0"/>
              <a:t>(vocab), m=</a:t>
            </a:r>
            <a:r>
              <a:rPr lang="en-US" dirty="0" err="1"/>
              <a:t>len</a:t>
            </a:r>
            <a:r>
              <a:rPr lang="en-US" dirty="0"/>
              <a:t>(s), k=</a:t>
            </a:r>
            <a:br>
              <a:rPr lang="en-US" dirty="0"/>
            </a:br>
            <a:r>
              <a:rPr lang="en-US" dirty="0"/>
              <a:t>max bucket size?</a:t>
            </a:r>
            <a:br>
              <a:rPr lang="en-US" dirty="0"/>
            </a:br>
            <a:r>
              <a:rPr lang="en-US" dirty="0"/>
              <a:t>T(</a:t>
            </a:r>
            <a:r>
              <a:rPr lang="en-US" dirty="0" err="1"/>
              <a:t>n,m,k</a:t>
            </a:r>
            <a:r>
              <a:rPr lang="en-US" dirty="0"/>
              <a:t>) =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C0C7F-5F5D-B84C-AD5B-A5950F73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88" y="1690688"/>
            <a:ext cx="5719640" cy="39353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99548C-BBF5-2441-B596-130872DC60DB}"/>
              </a:ext>
            </a:extLst>
          </p:cNvPr>
          <p:cNvSpPr txBox="1"/>
          <p:nvPr/>
        </p:nvSpPr>
        <p:spPr>
          <a:xfrm>
            <a:off x="2651858" y="5438400"/>
            <a:ext cx="46233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m+k</a:t>
            </a:r>
            <a:r>
              <a:rPr lang="en-US" sz="2800" dirty="0"/>
              <a:t>*</a:t>
            </a:r>
            <a:r>
              <a:rPr lang="en-US" sz="2800" dirty="0" err="1"/>
              <a:t>avgwordsize</a:t>
            </a:r>
            <a:endParaRPr lang="en-US" sz="2800" dirty="0"/>
          </a:p>
          <a:p>
            <a:br>
              <a:rPr lang="en-US" sz="2800" dirty="0"/>
            </a:br>
            <a:r>
              <a:rPr lang="en-US" sz="2800" dirty="0"/>
              <a:t>Can we do better than that?</a:t>
            </a:r>
          </a:p>
        </p:txBody>
      </p:sp>
    </p:spTree>
    <p:extLst>
      <p:ext uri="{BB962C8B-B14F-4D97-AF65-F5344CB8AC3E}">
        <p14:creationId xmlns:p14="http://schemas.microsoft.com/office/powerpoint/2010/main" val="128223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A618-0D95-BE47-93F3-956FE116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“</a:t>
            </a:r>
            <a:r>
              <a:rPr lang="en-US" i="1" dirty="0"/>
              <a:t>Tries</a:t>
            </a:r>
            <a:r>
              <a:rPr lang="en-US" dirty="0"/>
              <a:t>” or </a:t>
            </a:r>
            <a:r>
              <a:rPr lang="en-US" i="1" dirty="0"/>
              <a:t>Prefix Trees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97" y="2031296"/>
            <a:ext cx="5866729" cy="31982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DC0C7F-5F5D-B84C-AD5B-A5950F73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66503">
            <a:off x="571571" y="2031297"/>
            <a:ext cx="4358348" cy="299874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158501" y="3150526"/>
            <a:ext cx="431514" cy="380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Down Arrow 10"/>
          <p:cNvSpPr/>
          <p:nvPr/>
        </p:nvSpPr>
        <p:spPr>
          <a:xfrm rot="3197979">
            <a:off x="3575208" y="1905443"/>
            <a:ext cx="943481" cy="6209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5166" y="1383769"/>
            <a:ext cx="4530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First step, convert buckets to</a:t>
            </a:r>
            <a:br>
              <a:rPr lang="en-US" sz="2400" dirty="0"/>
            </a:br>
            <a:r>
              <a:rPr lang="en-US" sz="2400" dirty="0"/>
              <a:t>nodes and rotate: we get a tree!</a:t>
            </a:r>
            <a:br>
              <a:rPr lang="en-US" sz="2400" dirty="0"/>
            </a:br>
            <a:r>
              <a:rPr lang="en-US" sz="2400" dirty="0"/>
              <a:t>Don’t need buckets anymore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B7696-8311-0245-B749-AB6AC89AAB99}"/>
              </a:ext>
            </a:extLst>
          </p:cNvPr>
          <p:cNvSpPr txBox="1"/>
          <p:nvPr/>
        </p:nvSpPr>
        <p:spPr>
          <a:xfrm>
            <a:off x="5753349" y="5253481"/>
            <a:ext cx="6445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Words are edge labels on path from root to leaves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163C78-CA5B-1B48-B91D-331D065CBEC8}"/>
              </a:ext>
            </a:extLst>
          </p:cNvPr>
          <p:cNvSpPr/>
          <p:nvPr/>
        </p:nvSpPr>
        <p:spPr>
          <a:xfrm>
            <a:off x="0" y="6444064"/>
            <a:ext cx="54922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(was in a “big internet company” interview)</a:t>
            </a:r>
            <a:endParaRPr lang="en-US" sz="2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271679-F7A7-114C-BC0B-7AAA0CF62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621" y="79143"/>
            <a:ext cx="2325369" cy="180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07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string s to TRIE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TRIE can hold a big set of words and</a:t>
            </a:r>
            <a:br>
              <a:rPr lang="en-US" dirty="0"/>
            </a:br>
            <a:r>
              <a:rPr lang="en-US" dirty="0"/>
              <a:t>we can search for a word superfast</a:t>
            </a:r>
          </a:p>
          <a:p>
            <a:r>
              <a:rPr lang="en-US" dirty="0"/>
              <a:t>Like bucket sort but add nested buckets</a:t>
            </a:r>
            <a:br>
              <a:rPr lang="en-US" dirty="0"/>
            </a:br>
            <a:r>
              <a:rPr lang="en-US" dirty="0"/>
              <a:t>for entire length of each string: pigeonhole!</a:t>
            </a:r>
            <a:br>
              <a:rPr lang="en-US" dirty="0"/>
            </a:br>
            <a:r>
              <a:rPr lang="en-US" dirty="0"/>
              <a:t>Like having max bucket size k = 1</a:t>
            </a:r>
          </a:p>
          <a:p>
            <a:r>
              <a:rPr lang="en-US" dirty="0"/>
              <a:t>Note: We’re not sorting so order of</a:t>
            </a:r>
            <a:br>
              <a:rPr lang="en-US" dirty="0"/>
            </a:br>
            <a:r>
              <a:rPr lang="en-US" dirty="0"/>
              <a:t>edges is not important; can use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Starting at the root, add edge labeled with</a:t>
            </a:r>
            <a:br>
              <a:rPr lang="en-US" dirty="0"/>
            </a:br>
            <a:r>
              <a:rPr lang="en-US" dirty="0"/>
              <a:t>s[0] pointing to new node</a:t>
            </a:r>
          </a:p>
          <a:p>
            <a:r>
              <a:rPr lang="en-US" dirty="0"/>
              <a:t>Traverse edge </a:t>
            </a:r>
            <a:r>
              <a:rPr lang="en-US" dirty="0" err="1"/>
              <a:t>root.edges</a:t>
            </a:r>
            <a:r>
              <a:rPr lang="en-US" dirty="0"/>
              <a:t>[s[0]] to child</a:t>
            </a:r>
            <a:br>
              <a:rPr lang="en-US" dirty="0"/>
            </a:br>
            <a:r>
              <a:rPr lang="en-US" dirty="0"/>
              <a:t>and add subtree for s[1:] to that child</a:t>
            </a:r>
          </a:p>
          <a:p>
            <a:r>
              <a:rPr lang="en-US" dirty="0"/>
              <a:t>Recurse until out of chars in string s</a:t>
            </a:r>
          </a:p>
          <a:p>
            <a:r>
              <a:rPr lang="en-US" dirty="0"/>
              <a:t>Adding one s is O(m) since we must add edge for each char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580" y="1825625"/>
            <a:ext cx="3289300" cy="3949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7513110" y="473908"/>
            <a:ext cx="415023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66471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add(root, “ape”)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0" y="3529790"/>
            <a:ext cx="12096130" cy="2782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7203561" y="473908"/>
            <a:ext cx="415023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4075890" y="2189084"/>
            <a:ext cx="7277910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]], s, i+1)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25A4D-7686-2C47-B3A7-B8382722563B}"/>
              </a:ext>
            </a:extLst>
          </p:cNvPr>
          <p:cNvSpPr txBox="1"/>
          <p:nvPr/>
        </p:nvSpPr>
        <p:spPr>
          <a:xfrm>
            <a:off x="838200" y="5628624"/>
            <a:ext cx="73917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Note that nodes have no values, edges contain the letters</a:t>
            </a:r>
          </a:p>
          <a:p>
            <a:r>
              <a:rPr lang="en-US" sz="2200" dirty="0"/>
              <a:t>Edge field is a dictionary mapping a char to a node</a:t>
            </a:r>
          </a:p>
        </p:txBody>
      </p:sp>
    </p:spTree>
    <p:extLst>
      <p:ext uri="{BB962C8B-B14F-4D97-AF65-F5344CB8AC3E}">
        <p14:creationId xmlns:p14="http://schemas.microsoft.com/office/powerpoint/2010/main" val="1231867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6D35-6618-2C4A-B809-CCBE7ED1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that are prefixes of other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AACD-6210-E342-9D2D-0C6A409C3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1283" cy="4351338"/>
          </a:xfrm>
        </p:spPr>
        <p:txBody>
          <a:bodyPr/>
          <a:lstStyle/>
          <a:p>
            <a:r>
              <a:rPr lang="en-US" dirty="0"/>
              <a:t>What about when we have two words “</a:t>
            </a:r>
            <a:r>
              <a:rPr lang="en-US" b="1" dirty="0"/>
              <a:t>ape</a:t>
            </a:r>
            <a:r>
              <a:rPr lang="en-US" dirty="0"/>
              <a:t>” and “</a:t>
            </a:r>
            <a:r>
              <a:rPr lang="en-US" b="1" dirty="0"/>
              <a:t>apex</a:t>
            </a:r>
            <a:r>
              <a:rPr lang="en-US" dirty="0"/>
              <a:t>”?</a:t>
            </a:r>
          </a:p>
          <a:p>
            <a:r>
              <a:rPr lang="en-US" dirty="0"/>
              <a:t>“ape” stops before being a leaf, so we must mark as accept state, which is sometimes called a stop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5725B-DDDF-4045-B7F4-6BF5D7648038}"/>
              </a:ext>
            </a:extLst>
          </p:cNvPr>
          <p:cNvSpPr txBox="1"/>
          <p:nvPr/>
        </p:nvSpPr>
        <p:spPr>
          <a:xfrm>
            <a:off x="838200" y="3260711"/>
            <a:ext cx="9788913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def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self.isword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False # set to true if accept state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92F9A-25FA-0C4E-AE37-BF92C03A1B1F}"/>
              </a:ext>
            </a:extLst>
          </p:cNvPr>
          <p:cNvSpPr txBox="1"/>
          <p:nvPr/>
        </p:nvSpPr>
        <p:spPr>
          <a:xfrm>
            <a:off x="838200" y="4887677"/>
            <a:ext cx="6956502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</a:t>
            </a:r>
            <a:r>
              <a:rPr lang="en-US" sz="2200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p.isword</a:t>
            </a:r>
            <a:r>
              <a:rPr lang="en-US" sz="2200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=True;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]], s, i+1)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381D3-EAB2-5E40-B521-A37671F0D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079" y="89106"/>
            <a:ext cx="770363" cy="618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09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865AB1-C48B-2547-81DE-57F6F2579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47" y="3101942"/>
            <a:ext cx="3890858" cy="3182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</a:t>
            </a:r>
            <a:r>
              <a:rPr lang="en-US" dirty="0" err="1"/>
              <a:t>Trie</a:t>
            </a:r>
            <a:br>
              <a:rPr lang="en-US" dirty="0"/>
            </a:br>
            <a:r>
              <a:rPr lang="en-US" sz="2800" dirty="0"/>
              <a:t>(with analogies)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7646961" cy="4486275"/>
          </a:xfrm>
        </p:spPr>
        <p:txBody>
          <a:bodyPr/>
          <a:lstStyle/>
          <a:p>
            <a:r>
              <a:rPr lang="en-US" dirty="0"/>
              <a:t>Return true if s is prefix of word in </a:t>
            </a:r>
            <a:r>
              <a:rPr lang="en-US" dirty="0" err="1"/>
              <a:t>Trie</a:t>
            </a:r>
            <a:r>
              <a:rPr lang="en-US" dirty="0"/>
              <a:t> or full word in </a:t>
            </a:r>
            <a:r>
              <a:rPr lang="en-US" dirty="0" err="1"/>
              <a:t>Trie</a:t>
            </a:r>
            <a:endParaRPr lang="en-US" dirty="0"/>
          </a:p>
          <a:p>
            <a:r>
              <a:rPr lang="en-US" dirty="0"/>
              <a:t>Note that the search depends on </a:t>
            </a:r>
            <a:r>
              <a:rPr lang="en-US" u="sng" dirty="0" err="1"/>
              <a:t>len</a:t>
            </a:r>
            <a:r>
              <a:rPr lang="en-US" u="sng" dirty="0"/>
              <a:t>(s)</a:t>
            </a:r>
            <a:r>
              <a:rPr lang="en-US" dirty="0"/>
              <a:t> NOT </a:t>
            </a:r>
            <a:r>
              <a:rPr lang="en-US" dirty="0" err="1"/>
              <a:t>num</a:t>
            </a:r>
            <a:r>
              <a:rPr lang="en-US" dirty="0"/>
              <a:t> words n in the vocabulary!!!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135673" y="3584459"/>
            <a:ext cx="7960112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bool: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p = root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p is not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return True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False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True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6EACB-00FD-6B40-B46D-DC099C6F8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161" y="79143"/>
            <a:ext cx="3614829" cy="2809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2C5BF4-861E-8544-B545-49E73DEB7791}"/>
              </a:ext>
            </a:extLst>
          </p:cNvPr>
          <p:cNvSpPr txBox="1"/>
          <p:nvPr/>
        </p:nvSpPr>
        <p:spPr>
          <a:xfrm>
            <a:off x="6768790" y="151349"/>
            <a:ext cx="17716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choose door</a:t>
            </a:r>
          </a:p>
          <a:p>
            <a:r>
              <a:rPr lang="en-US" sz="2200" dirty="0"/>
              <a:t>based upon</a:t>
            </a:r>
          </a:p>
          <a:p>
            <a:r>
              <a:rPr lang="en-US" sz="2200" dirty="0"/>
              <a:t>current letter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DF5C04-34ED-DC44-931A-A46DB1F59854}"/>
              </a:ext>
            </a:extLst>
          </p:cNvPr>
          <p:cNvCxnSpPr>
            <a:cxnSpLocks/>
          </p:cNvCxnSpPr>
          <p:nvPr/>
        </p:nvCxnSpPr>
        <p:spPr>
          <a:xfrm flipV="1">
            <a:off x="4537276" y="4781937"/>
            <a:ext cx="5221311" cy="73918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1A83847-9F45-5347-BE2D-A3E938D35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256" y="3174148"/>
            <a:ext cx="1405331" cy="46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34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FE18-76F1-1C42-8C9A-97CFABB9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search for word sequences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017E-B26A-3E4D-BFDB-F118E0290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 remembers set of sentences not words, in this case</a:t>
            </a:r>
          </a:p>
          <a:p>
            <a:r>
              <a:rPr lang="en-US" dirty="0"/>
              <a:t>Tokenize document into words then add sentence sequence to TRIE or just bigrams, trigrams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C03A5-6770-5841-A95F-274E89A92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881" y="3750982"/>
            <a:ext cx="6988000" cy="17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94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C1D894-5279-C74A-AAA2-C74AD1B7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736" y="-529223"/>
            <a:ext cx="5340127" cy="77582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E0E9E3-A102-9C4C-AA99-6CE6745A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dictionaries are O(1)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C874-3C25-634E-9D83-956E2FA29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74" y="1527717"/>
            <a:ext cx="7326350" cy="4649246"/>
          </a:xfrm>
        </p:spPr>
        <p:txBody>
          <a:bodyPr>
            <a:normAutofit/>
          </a:bodyPr>
          <a:lstStyle/>
          <a:p>
            <a:r>
              <a:rPr lang="en-US" dirty="0" err="1"/>
              <a:t>self.edges</a:t>
            </a:r>
            <a:r>
              <a:rPr lang="en-US" dirty="0"/>
              <a:t> = {} using general </a:t>
            </a:r>
            <a:r>
              <a:rPr lang="en-US" dirty="0" err="1"/>
              <a:t>hashtable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can we do faster version of </a:t>
            </a:r>
            <a:r>
              <a:rPr lang="en-US" dirty="0" err="1"/>
              <a:t>self.edges</a:t>
            </a:r>
            <a:r>
              <a:rPr lang="en-US" dirty="0"/>
              <a:t>['x']?</a:t>
            </a:r>
          </a:p>
          <a:p>
            <a:r>
              <a:rPr lang="en-US" dirty="0"/>
              <a:t>Yes, use array access via perfect</a:t>
            </a:r>
            <a:br>
              <a:rPr lang="en-US" dirty="0"/>
            </a:br>
            <a:r>
              <a:rPr lang="en-US" dirty="0"/>
              <a:t>hash function f(c) = </a:t>
            </a:r>
            <a:r>
              <a:rPr lang="en-US" dirty="0" err="1"/>
              <a:t>ord</a:t>
            </a:r>
            <a:r>
              <a:rPr lang="en-US" dirty="0"/>
              <a:t>(c) - </a:t>
            </a:r>
            <a:r>
              <a:rPr lang="en-US" dirty="0" err="1"/>
              <a:t>ord</a:t>
            </a:r>
            <a:r>
              <a:rPr lang="en-US" dirty="0"/>
              <a:t>(‘a’)</a:t>
            </a:r>
          </a:p>
          <a:p>
            <a:r>
              <a:rPr lang="en-US" dirty="0"/>
              <a:t>But we use 26 slots even for one edge</a:t>
            </a:r>
          </a:p>
          <a:p>
            <a:r>
              <a:rPr lang="en-US" dirty="0"/>
              <a:t>How can we reduce memory costs?</a:t>
            </a:r>
          </a:p>
          <a:p>
            <a:pPr lvl="1"/>
            <a:r>
              <a:rPr lang="en-US" dirty="0"/>
              <a:t>Many nodes will have just one outgoing edge so we can optimize for that case with single pointer instead of an array</a:t>
            </a:r>
          </a:p>
          <a:p>
            <a:pPr lvl="1"/>
            <a:r>
              <a:rPr lang="en-US" dirty="0"/>
              <a:t>Switch to 26-element edge array if we need more than one edge</a:t>
            </a:r>
          </a:p>
        </p:txBody>
      </p:sp>
    </p:spTree>
    <p:extLst>
      <p:ext uri="{BB962C8B-B14F-4D97-AF65-F5344CB8AC3E}">
        <p14:creationId xmlns:p14="http://schemas.microsoft.com/office/powerpoint/2010/main" val="302614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5814-1DAA-984F-BA1F-463EB89E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5536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find all words starting with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FF34-0678-764B-B0E8-F54910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trie</a:t>
            </a:r>
            <a:r>
              <a:rPr lang="en-US" dirty="0"/>
              <a:t> again from the word list</a:t>
            </a:r>
          </a:p>
          <a:p>
            <a:r>
              <a:rPr lang="en-US" dirty="0"/>
              <a:t>Write a function that prints all words in </a:t>
            </a:r>
            <a:r>
              <a:rPr lang="en-US" dirty="0" err="1"/>
              <a:t>trie</a:t>
            </a:r>
            <a:r>
              <a:rPr lang="en-US" dirty="0"/>
              <a:t> that begin with a specific prefix like “app”; it should get “apple”, “application”, …</a:t>
            </a:r>
          </a:p>
          <a:p>
            <a:r>
              <a:rPr lang="en-US" dirty="0"/>
              <a:t>How would this work?</a:t>
            </a:r>
          </a:p>
          <a:p>
            <a:r>
              <a:rPr lang="en-US" dirty="0"/>
              <a:t>Trace prefix into </a:t>
            </a:r>
            <a:r>
              <a:rPr lang="en-US" dirty="0" err="1"/>
              <a:t>trie</a:t>
            </a:r>
            <a:r>
              <a:rPr lang="en-US" dirty="0"/>
              <a:t>, reaching specific non-leaf node p; find all reachable leaves; track string as recursion parameter for each path; print the string when you reach a leaf</a:t>
            </a:r>
          </a:p>
        </p:txBody>
      </p:sp>
    </p:spTree>
    <p:extLst>
      <p:ext uri="{BB962C8B-B14F-4D97-AF65-F5344CB8AC3E}">
        <p14:creationId xmlns:p14="http://schemas.microsoft.com/office/powerpoint/2010/main" val="125020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EB20-1D6D-B54A-BC1C-D42D8DB2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How to build a suffix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DF553-583E-0C4C-858D-553AA785C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create </a:t>
            </a:r>
            <a:r>
              <a:rPr lang="en-US" dirty="0" err="1"/>
              <a:t>trie</a:t>
            </a:r>
            <a:r>
              <a:rPr lang="en-US" dirty="0"/>
              <a:t> from reversed strings or modify add() method to walk backwards through string</a:t>
            </a:r>
          </a:p>
        </p:txBody>
      </p:sp>
    </p:spTree>
    <p:extLst>
      <p:ext uri="{BB962C8B-B14F-4D97-AF65-F5344CB8AC3E}">
        <p14:creationId xmlns:p14="http://schemas.microsoft.com/office/powerpoint/2010/main" val="166432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8003-BDB8-ED43-9E87-05960D70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6" y="365125"/>
            <a:ext cx="11281024" cy="1325563"/>
          </a:xfrm>
        </p:spPr>
        <p:txBody>
          <a:bodyPr/>
          <a:lstStyle/>
          <a:p>
            <a:r>
              <a:rPr lang="en-US" dirty="0"/>
              <a:t>Common searching/membership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37E2-4FB5-FC4B-937F-D3E170BA6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744" y="1825625"/>
            <a:ext cx="9996055" cy="4351338"/>
          </a:xfrm>
        </p:spPr>
        <p:txBody>
          <a:bodyPr>
            <a:normAutofit/>
          </a:bodyPr>
          <a:lstStyle/>
          <a:p>
            <a:r>
              <a:rPr lang="en-US" b="1" dirty="0"/>
              <a:t>linear</a:t>
            </a:r>
            <a:r>
              <a:rPr lang="en-US" dirty="0"/>
              <a:t>: scan data structure looking for element(s)</a:t>
            </a:r>
          </a:p>
          <a:p>
            <a:r>
              <a:rPr lang="en-US" b="1" dirty="0"/>
              <a:t>binary search</a:t>
            </a:r>
            <a:r>
              <a:rPr lang="en-US" dirty="0"/>
              <a:t>: if in array and sorted, split recursively in half</a:t>
            </a:r>
          </a:p>
          <a:p>
            <a:r>
              <a:rPr lang="en-US" b="1" dirty="0"/>
              <a:t>binary search tree</a:t>
            </a:r>
            <a:r>
              <a:rPr lang="en-US" dirty="0"/>
              <a:t>: subtree to left has elements less than current node and subtree to right has elements greater than</a:t>
            </a:r>
          </a:p>
          <a:p>
            <a:r>
              <a:rPr lang="en-US" b="1" dirty="0"/>
              <a:t>hash table</a:t>
            </a:r>
            <a:r>
              <a:rPr lang="en-US" dirty="0"/>
              <a:t>: function maps key to bucket, linear search in bucket; recall search index project from MSDS692; for word search, not arbitrary string search in document(s)</a:t>
            </a:r>
          </a:p>
          <a:p>
            <a:r>
              <a:rPr lang="en-US" b="1" dirty="0"/>
              <a:t>state machines </a:t>
            </a:r>
            <a:r>
              <a:rPr lang="en-US" dirty="0"/>
              <a:t>(graphs)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1251" y="187394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</a:t>
            </a:r>
            <a:r>
              <a:rPr lang="en-US" i="1" dirty="0" err="1"/>
              <a:t>mn</a:t>
            </a:r>
            <a:r>
              <a:rPr lang="en-US" i="1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145" y="236737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</a:t>
            </a:r>
            <a:r>
              <a:rPr lang="en-US" i="1" dirty="0" err="1"/>
              <a:t>mlog</a:t>
            </a:r>
            <a:r>
              <a:rPr lang="en-US" i="1" dirty="0"/>
              <a:t>(n))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882" y="288918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</a:t>
            </a:r>
            <a:r>
              <a:rPr lang="en-US" i="1" dirty="0" err="1"/>
              <a:t>mlog</a:t>
            </a:r>
            <a:r>
              <a:rPr lang="en-US" i="1" dirty="0"/>
              <a:t>(n))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426" y="377873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5064" y="504457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03" y="6326669"/>
            <a:ext cx="804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 = length of search string, </a:t>
            </a:r>
            <a:r>
              <a:rPr lang="en-US" i="1" dirty="0"/>
              <a:t>n</a:t>
            </a:r>
            <a:r>
              <a:rPr lang="en-US" dirty="0"/>
              <a:t> vocab size, unit of work = character comparison</a:t>
            </a:r>
          </a:p>
        </p:txBody>
      </p:sp>
    </p:spTree>
    <p:extLst>
      <p:ext uri="{BB962C8B-B14F-4D97-AF65-F5344CB8AC3E}">
        <p14:creationId xmlns:p14="http://schemas.microsoft.com/office/powerpoint/2010/main" val="311062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9E12CE-E4F4-DA49-80D6-60FEC4C9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25" y="3166946"/>
            <a:ext cx="5768965" cy="31449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85A17-FF82-7341-9116-EC5220A6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Given misspelled words off by 1 letter only, find all possible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7BD7-19FE-B342-B919-C8F35C1BA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Trace word into </a:t>
            </a:r>
            <a:r>
              <a:rPr lang="en-US" dirty="0" err="1"/>
              <a:t>trie</a:t>
            </a:r>
            <a:r>
              <a:rPr lang="en-US" dirty="0"/>
              <a:t> until no edge exists for s[</a:t>
            </a:r>
            <a:r>
              <a:rPr lang="en-US" dirty="0" err="1"/>
              <a:t>i</a:t>
            </a:r>
            <a:r>
              <a:rPr lang="en-US" dirty="0"/>
              <a:t>]; this is node p</a:t>
            </a:r>
          </a:p>
          <a:p>
            <a:r>
              <a:rPr lang="en-US" dirty="0"/>
              <a:t>Get list of words reachable from each node targeted by p starting with s[i+1]</a:t>
            </a:r>
          </a:p>
          <a:p>
            <a:r>
              <a:rPr lang="en-US" dirty="0"/>
              <a:t>E.g., “</a:t>
            </a:r>
            <a:r>
              <a:rPr lang="en-US" dirty="0" err="1"/>
              <a:t>cxt</a:t>
            </a:r>
            <a:r>
              <a:rPr lang="en-US" dirty="0"/>
              <a:t>” would get to p=</a:t>
            </a:r>
            <a:r>
              <a:rPr lang="en-US" dirty="0" err="1"/>
              <a:t>root.edges</a:t>
            </a:r>
            <a:r>
              <a:rPr lang="en-US" dirty="0"/>
              <a:t>[‘c’] target and fail</a:t>
            </a:r>
          </a:p>
          <a:p>
            <a:r>
              <a:rPr lang="en-US" dirty="0"/>
              <a:t>Find “t” from </a:t>
            </a:r>
            <a:r>
              <a:rPr lang="en-US" dirty="0" err="1"/>
              <a:t>p.edges</a:t>
            </a:r>
            <a:r>
              <a:rPr lang="en-US" dirty="0"/>
              <a:t>[‘a’] and </a:t>
            </a:r>
            <a:r>
              <a:rPr lang="en-US" dirty="0" err="1"/>
              <a:t>p.edges</a:t>
            </a:r>
            <a:r>
              <a:rPr lang="en-US" dirty="0"/>
              <a:t>[‘</a:t>
            </a:r>
            <a:r>
              <a:rPr lang="en-US" dirty="0" err="1"/>
              <a:t>i</a:t>
            </a:r>
            <a:r>
              <a:rPr lang="en-US" dirty="0"/>
              <a:t>’] </a:t>
            </a:r>
          </a:p>
          <a:p>
            <a:r>
              <a:rPr lang="en-US" dirty="0"/>
              <a:t>We find only “t” matches via ‘a’ to get “cat”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96B95-60C8-DE4B-8E6F-5BE7982FCE64}"/>
              </a:ext>
            </a:extLst>
          </p:cNvPr>
          <p:cNvCxnSpPr>
            <a:cxnSpLocks/>
          </p:cNvCxnSpPr>
          <p:nvPr/>
        </p:nvCxnSpPr>
        <p:spPr>
          <a:xfrm>
            <a:off x="7638585" y="3992137"/>
            <a:ext cx="2029522" cy="73598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51140D-1B5E-5148-8B46-77E48328B813}"/>
              </a:ext>
            </a:extLst>
          </p:cNvPr>
          <p:cNvCxnSpPr>
            <a:cxnSpLocks/>
          </p:cNvCxnSpPr>
          <p:nvPr/>
        </p:nvCxnSpPr>
        <p:spPr>
          <a:xfrm>
            <a:off x="7638585" y="3992137"/>
            <a:ext cx="2263698" cy="64677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3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4A90-D1BD-4D4C-81E7-C991FC2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9F6F5-0E8A-C04C-913B-DE3F9CE0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Lots of ways to search beyond linear and binary search</a:t>
            </a:r>
          </a:p>
          <a:p>
            <a:r>
              <a:rPr lang="en-US" dirty="0"/>
              <a:t>String searching has some really efficient solutions such as Rabin-Karp; idea is to compare hash codes before doing string comparisons and do a rolling hash for the document substrings</a:t>
            </a:r>
          </a:p>
          <a:p>
            <a:r>
              <a:rPr lang="en-US" dirty="0"/>
              <a:t>If we are willing to build a graph data structure in O(nm), the TRIE is pretty hard to beat in terms of complexity / performance; looking up a word in the TRIE is O(m) for m-character string!</a:t>
            </a:r>
          </a:p>
          <a:p>
            <a:r>
              <a:rPr lang="en-US" dirty="0"/>
              <a:t>TRIE is just a nested pigeonhole sort turned into a graph</a:t>
            </a:r>
          </a:p>
          <a:p>
            <a:r>
              <a:rPr lang="en-US" dirty="0"/>
              <a:t>Useful as prefix and suffix trees; can find misspelled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86838-4D6C-5040-8C4A-7B6024417757}"/>
              </a:ext>
            </a:extLst>
          </p:cNvPr>
          <p:cNvSpPr txBox="1"/>
          <p:nvPr/>
        </p:nvSpPr>
        <p:spPr>
          <a:xfrm>
            <a:off x="223024" y="629993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 exercises next…</a:t>
            </a:r>
          </a:p>
        </p:txBody>
      </p:sp>
    </p:spTree>
    <p:extLst>
      <p:ext uri="{BB962C8B-B14F-4D97-AF65-F5344CB8AC3E}">
        <p14:creationId xmlns:p14="http://schemas.microsoft.com/office/powerpoint/2010/main" val="102616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BAE5-7887-254A-94BF-F5E407B2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Brute force dictionary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B095-1A92-4D4E-8DD0-7EC38E69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97176" cy="4351338"/>
          </a:xfrm>
        </p:spPr>
        <p:txBody>
          <a:bodyPr>
            <a:normAutofit/>
          </a:bodyPr>
          <a:lstStyle/>
          <a:p>
            <a:r>
              <a:rPr lang="en-US" dirty="0"/>
              <a:t>Load words from </a:t>
            </a: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/share/</a:t>
            </a:r>
            <a:r>
              <a:rPr lang="en-US" b="1" dirty="0" err="1"/>
              <a:t>dict</a:t>
            </a:r>
            <a:r>
              <a:rPr lang="en-US" b="1" dirty="0"/>
              <a:t>/words</a:t>
            </a:r>
            <a:r>
              <a:rPr lang="en-US" dirty="0"/>
              <a:t> file (one per line) into list</a:t>
            </a:r>
          </a:p>
          <a:p>
            <a:r>
              <a:rPr lang="en-US" dirty="0"/>
              <a:t>Search for each word in list of words; what is complexity?</a:t>
            </a:r>
          </a:p>
          <a:p>
            <a:r>
              <a:rPr lang="en-US" dirty="0"/>
              <a:t>This takes almost 5 minutes on my fast computer. Ugh</a:t>
            </a:r>
          </a:p>
          <a:p>
            <a:r>
              <a:rPr lang="en-US" dirty="0"/>
              <a:t>For just 50k words, takes 13s (still brutally slow)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E155C-C5BB-644F-A746-ECFDFF0F305D}"/>
              </a:ext>
            </a:extLst>
          </p:cNvPr>
          <p:cNvSpPr txBox="1"/>
          <p:nvPr/>
        </p:nvSpPr>
        <p:spPr>
          <a:xfrm>
            <a:off x="0" y="6311900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solution </a:t>
            </a:r>
            <a:r>
              <a:rPr lang="en-US" dirty="0">
                <a:hlinkClick r:id="rId2"/>
              </a:rPr>
              <a:t>https://github.com/parrt/msds689/blob/master/notes/code/trie.py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212F0-4F65-164A-8728-B5FA7E840EA4}"/>
              </a:ext>
            </a:extLst>
          </p:cNvPr>
          <p:cNvSpPr/>
          <p:nvPr/>
        </p:nvSpPr>
        <p:spPr>
          <a:xfrm>
            <a:off x="10220844" y="1690688"/>
            <a:ext cx="17247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</a:t>
            </a: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aal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aalii</a:t>
            </a: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aam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Aani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aardvark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aardwolf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Aaron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Aaronic</a:t>
            </a: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Aaronical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89632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49D3-0D3B-1C4C-ACF3-C67C08F6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Build </a:t>
            </a:r>
            <a:r>
              <a:rPr lang="en-US" dirty="0" err="1"/>
              <a:t>Trie</a:t>
            </a:r>
            <a:r>
              <a:rPr lang="en-US" dirty="0"/>
              <a:t> from dictionary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E417-9DFA-CE45-979D-F475A801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searching notebook, get </a:t>
            </a:r>
            <a:r>
              <a:rPr lang="en-US" dirty="0" err="1"/>
              <a:t>Trie</a:t>
            </a:r>
            <a:r>
              <a:rPr lang="en-US" dirty="0"/>
              <a:t> implementation</a:t>
            </a:r>
          </a:p>
          <a:p>
            <a:r>
              <a:rPr lang="en-US" dirty="0"/>
              <a:t>Add each word to a </a:t>
            </a:r>
            <a:r>
              <a:rPr lang="en-US" dirty="0" err="1"/>
              <a:t>trie</a:t>
            </a:r>
            <a:r>
              <a:rPr lang="en-US" dirty="0"/>
              <a:t>, which takes about 7s on my machine</a:t>
            </a:r>
          </a:p>
          <a:p>
            <a:r>
              <a:rPr lang="en-US" dirty="0"/>
              <a:t>Search the </a:t>
            </a:r>
            <a:r>
              <a:rPr lang="en-US" dirty="0" err="1"/>
              <a:t>trie</a:t>
            </a:r>
            <a:r>
              <a:rPr lang="en-US" dirty="0"/>
              <a:t> for each of 235,886 words; takes 0.70s for me!!</a:t>
            </a:r>
          </a:p>
          <a:p>
            <a:r>
              <a:rPr lang="en-US" dirty="0"/>
              <a:t>Rejoice in your new super powers</a:t>
            </a:r>
          </a:p>
          <a:p>
            <a:r>
              <a:rPr lang="en-US" dirty="0"/>
              <a:t>Cool interview question/task:</a:t>
            </a:r>
            <a:br>
              <a:rPr lang="en-US" dirty="0"/>
            </a:br>
            <a:r>
              <a:rPr lang="en-US" dirty="0"/>
              <a:t>How can you do fast spell checking on big documents?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88AE6-331F-864A-963A-42008DA144C2}"/>
              </a:ext>
            </a:extLst>
          </p:cNvPr>
          <p:cNvSpPr txBox="1"/>
          <p:nvPr/>
        </p:nvSpPr>
        <p:spPr>
          <a:xfrm>
            <a:off x="0" y="6311900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solution </a:t>
            </a:r>
            <a:r>
              <a:rPr lang="en-US" dirty="0">
                <a:hlinkClick r:id="rId2"/>
              </a:rPr>
              <a:t>https://github.com/parrt/msds689/blob/master/notes/code/</a:t>
            </a:r>
            <a:r>
              <a:rPr lang="en-US" dirty="0" err="1">
                <a:hlinkClick r:id="rId2"/>
              </a:rPr>
              <a:t>trie.py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9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i="1" dirty="0"/>
              <a:t>Binary search (review sort of)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550020"/>
            <a:ext cx="10836349" cy="4626943"/>
          </a:xfrm>
        </p:spPr>
        <p:txBody>
          <a:bodyPr/>
          <a:lstStyle/>
          <a:p>
            <a:r>
              <a:rPr lang="en-US" dirty="0"/>
              <a:t>If we know data is sorted, we can search much faster than linearly</a:t>
            </a:r>
          </a:p>
          <a:p>
            <a:r>
              <a:rPr lang="en-US" dirty="0"/>
              <a:t>Means we don’t have to examine every element even worst-case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52" y="2764499"/>
            <a:ext cx="3649215" cy="27131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551423"/>
            <a:ext cx="7453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See </a:t>
            </a:r>
            <a:r>
              <a:rPr lang="en-US" sz="1400" dirty="0">
                <a:hlinkClick r:id="rId3"/>
              </a:rPr>
              <a:t>http://interactivepython.org/runestone/static/pythonds/SortSearch/TheBinarySearch.html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67719" y="2720672"/>
            <a:ext cx="6313111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left = 0; right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left&lt;=right:  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mid = (left + right)//2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a[mid]==x: return mid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x &lt; a[mid]: right = mid-1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else: left = mid+1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104390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B5BB-CBC3-2E42-9D5F-75DBE3EC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26" y="129169"/>
            <a:ext cx="10515600" cy="817385"/>
          </a:xfrm>
        </p:spPr>
        <p:txBody>
          <a:bodyPr/>
          <a:lstStyle/>
          <a:p>
            <a:r>
              <a:rPr lang="en-US" dirty="0"/>
              <a:t>Compare to (tail-)recursive 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BCA4B-0623-3A41-A4D9-0AF68320BA90}"/>
              </a:ext>
            </a:extLst>
          </p:cNvPr>
          <p:cNvSpPr txBox="1"/>
          <p:nvPr/>
        </p:nvSpPr>
        <p:spPr>
          <a:xfrm>
            <a:off x="1605695" y="4211735"/>
            <a:ext cx="5745221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left = 0; right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while left&lt;=right:  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mid = (left + right)//2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x &lt; a[mid]: right = mid-1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else: left = mid+1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3154-BC65-AF47-96F1-85EF98CC7A01}"/>
              </a:ext>
            </a:extLst>
          </p:cNvPr>
          <p:cNvSpPr txBox="1"/>
          <p:nvPr/>
        </p:nvSpPr>
        <p:spPr>
          <a:xfrm>
            <a:off x="1605695" y="984817"/>
            <a:ext cx="7823054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a,x,left,right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left &gt; right: return -1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mid = (left + right)//2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a[mid]: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(a,x,left,mid-1)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(a,x,mid+1,right)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29D05-83F8-D94D-90C3-29E53C61FD97}"/>
              </a:ext>
            </a:extLst>
          </p:cNvPr>
          <p:cNvSpPr txBox="1"/>
          <p:nvPr/>
        </p:nvSpPr>
        <p:spPr>
          <a:xfrm>
            <a:off x="8033624" y="4222886"/>
            <a:ext cx="3669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Bracket region with element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FA16DA-692B-0F42-B1C3-B214E738EEE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266985" y="4438330"/>
            <a:ext cx="1766639" cy="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84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85EB-2A64-0149-B03A-5F11B2A1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B1CA4-509A-F749-8370-9BF64615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</a:t>
            </a:r>
            <a:r>
              <a:rPr lang="en-US" dirty="0"/>
              <a:t>: Given a document of length n characters and a string of length m, find an occurrence or all occurrences</a:t>
            </a:r>
          </a:p>
          <a:p>
            <a:r>
              <a:rPr lang="en-US" dirty="0"/>
              <a:t>Brute force algorithm is O(nm)</a:t>
            </a:r>
          </a:p>
          <a:p>
            <a:r>
              <a:rPr lang="en-US" dirty="0"/>
              <a:t>Theoretical best-case algorithm exists for O(n + m)</a:t>
            </a:r>
          </a:p>
          <a:p>
            <a:r>
              <a:rPr lang="en-US" b="1" dirty="0"/>
              <a:t>Exercise</a:t>
            </a:r>
            <a:r>
              <a:rPr lang="en-US" dirty="0"/>
              <a:t>: Describe brute force algorithm; why is it ”slow”?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01" y="4129513"/>
            <a:ext cx="5175780" cy="240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7A9A-DFAA-7946-88B2-AF1E3749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A4F5-5A70-9948-B06A-CD63868A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First, note that two equal strings have same hash code so we can compare </a:t>
            </a:r>
            <a:r>
              <a:rPr lang="en-US" dirty="0" err="1"/>
              <a:t>int</a:t>
            </a:r>
            <a:r>
              <a:rPr lang="en-US" dirty="0"/>
              <a:t> codes quickly even for huge strings</a:t>
            </a:r>
          </a:p>
          <a:p>
            <a:r>
              <a:rPr lang="en-US" dirty="0"/>
              <a:t>Rabin-Karp* algorithm uses hash function to speed up but is still O(nm) worst-case; works for any substring not just words</a:t>
            </a:r>
          </a:p>
          <a:p>
            <a:r>
              <a:rPr lang="en-US" b="1" dirty="0"/>
              <a:t>Idea</a:t>
            </a:r>
            <a:r>
              <a:rPr lang="en-US" dirty="0"/>
              <a:t>: h = hash search string s</a:t>
            </a:r>
            <a:br>
              <a:rPr lang="en-US" dirty="0"/>
            </a:br>
            <a:r>
              <a:rPr lang="en-US" dirty="0"/>
              <a:t>We move </a:t>
            </a:r>
            <a:r>
              <a:rPr lang="en-US" dirty="0" err="1"/>
              <a:t>i</a:t>
            </a:r>
            <a:r>
              <a:rPr lang="en-US" dirty="0"/>
              <a:t> from 0 to n-m</a:t>
            </a:r>
            <a:br>
              <a:rPr lang="en-US" dirty="0"/>
            </a:br>
            <a:r>
              <a:rPr lang="en-US" dirty="0"/>
              <a:t>compute hash for doc[</a:t>
            </a:r>
            <a:r>
              <a:rPr lang="en-US" dirty="0" err="1"/>
              <a:t>i:i+m</a:t>
            </a:r>
            <a:r>
              <a:rPr lang="en-US" dirty="0"/>
              <a:t>] and compare to h</a:t>
            </a:r>
            <a:br>
              <a:rPr lang="en-US" dirty="0"/>
            </a:br>
            <a:r>
              <a:rPr lang="en-US" dirty="0"/>
              <a:t>if same and doc[</a:t>
            </a:r>
            <a:r>
              <a:rPr lang="en-US" dirty="0" err="1"/>
              <a:t>i:i+m</a:t>
            </a:r>
            <a:r>
              <a:rPr lang="en-US" dirty="0"/>
              <a:t>]==s then return </a:t>
            </a:r>
            <a:r>
              <a:rPr lang="en-US" dirty="0" err="1"/>
              <a:t>i</a:t>
            </a:r>
            <a:br>
              <a:rPr lang="en-US" dirty="0"/>
            </a:br>
            <a:r>
              <a:rPr lang="en-US" dirty="0"/>
              <a:t>else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r>
              <a:rPr lang="en-US" dirty="0"/>
              <a:t>Idea is to avoid comparing strings unless the hash codes match, but usually hash computation costs same as comparing strings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E2EBA-5391-654A-8F49-2D375A2B5F6A}"/>
              </a:ext>
            </a:extLst>
          </p:cNvPr>
          <p:cNvSpPr txBox="1"/>
          <p:nvPr/>
        </p:nvSpPr>
        <p:spPr>
          <a:xfrm>
            <a:off x="0" y="6488668"/>
            <a:ext cx="685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hlinkClick r:id="rId2"/>
              </a:rPr>
              <a:t>https://en.wikipedia.org/wiki/Rabin%E2%80%93Karp_algorithm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6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9A59-6479-2A49-BA16-1514857A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Rabin-Karp (almost)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35B6C-B890-1140-B2CE-91A97DAF6446}"/>
              </a:ext>
            </a:extLst>
          </p:cNvPr>
          <p:cNvSpPr txBox="1"/>
          <p:nvPr/>
        </p:nvSpPr>
        <p:spPr>
          <a:xfrm>
            <a:off x="927600" y="1455825"/>
            <a:ext cx="775406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search(doc, s)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n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(doc); m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hash(s)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range(0,n-m+1):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hdoc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hash(doc[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i:i+m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]) # slow O(m)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hdoc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# fast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s==doc[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i:i+m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]: # slow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    return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927600" y="4798114"/>
            <a:ext cx="5790235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hash(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)-&gt;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sum(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ord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(c) for c in 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0E21E-742A-B249-8ED2-E5ECCDA9F1F5}"/>
              </a:ext>
            </a:extLst>
          </p:cNvPr>
          <p:cNvSpPr txBox="1"/>
          <p:nvPr/>
        </p:nvSpPr>
        <p:spPr>
          <a:xfrm>
            <a:off x="0" y="6427113"/>
            <a:ext cx="6781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</a:t>
            </a:r>
            <a:r>
              <a:rPr lang="en-US" sz="1600" dirty="0">
                <a:hlinkClick r:id="rId2"/>
              </a:rPr>
              <a:t>https://github.com/parrt/msds689/blob/master/notes/searching.ipynb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853473" y="4998168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 </a:t>
            </a:r>
            <a:r>
              <a:rPr lang="en-US" dirty="0" err="1"/>
              <a:t>hashcode</a:t>
            </a:r>
            <a:r>
              <a:rPr lang="en-US" dirty="0"/>
              <a:t> is important here</a:t>
            </a:r>
          </a:p>
        </p:txBody>
      </p:sp>
    </p:spTree>
    <p:extLst>
      <p:ext uri="{BB962C8B-B14F-4D97-AF65-F5344CB8AC3E}">
        <p14:creationId xmlns:p14="http://schemas.microsoft.com/office/powerpoint/2010/main" val="114884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E88F-AADC-BA4C-BF3B-E300F820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A4A6-CB12-A24A-A35D-C94A020B3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6241" cy="4667250"/>
          </a:xfrm>
        </p:spPr>
        <p:txBody>
          <a:bodyPr>
            <a:normAutofit/>
          </a:bodyPr>
          <a:lstStyle/>
          <a:p>
            <a:r>
              <a:rPr lang="en-US" dirty="0"/>
              <a:t>Naïve hash(doc[</a:t>
            </a:r>
            <a:r>
              <a:rPr lang="en-US" dirty="0" err="1"/>
              <a:t>i:i+m</a:t>
            </a:r>
            <a:r>
              <a:rPr lang="en-US" dirty="0"/>
              <a:t>]) is O(m) for each </a:t>
            </a:r>
            <a:r>
              <a:rPr lang="en-US" dirty="0" err="1"/>
              <a:t>i</a:t>
            </a:r>
            <a:r>
              <a:rPr lang="en-US" dirty="0"/>
              <a:t>=1..n, so use rolling hash to reuse partial hash function computations:</a:t>
            </a:r>
          </a:p>
          <a:p>
            <a:pPr lvl="1"/>
            <a:r>
              <a:rPr lang="en-US" dirty="0"/>
              <a:t>next hash is old hash minus doc[</a:t>
            </a:r>
            <a:r>
              <a:rPr lang="en-US" dirty="0" err="1"/>
              <a:t>i</a:t>
            </a:r>
            <a:r>
              <a:rPr lang="en-US" dirty="0"/>
              <a:t>] plus doc[</a:t>
            </a:r>
            <a:r>
              <a:rPr lang="en-US" dirty="0" err="1"/>
              <a:t>i+m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drop old one off, add in new char (see improved search() in notebook):</a:t>
            </a:r>
            <a:br>
              <a:rPr lang="en-US" dirty="0"/>
            </a:br>
            <a:r>
              <a:rPr lang="en-US" sz="2200" dirty="0" err="1">
                <a:latin typeface="Monaco" pitchFamily="2" charset="77"/>
              </a:rPr>
              <a:t>hdoc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dirty="0" err="1">
                <a:latin typeface="Monaco" pitchFamily="2" charset="77"/>
              </a:rPr>
              <a:t>hdoc</a:t>
            </a:r>
            <a:r>
              <a:rPr lang="en-US" sz="2200" dirty="0">
                <a:latin typeface="Monaco" pitchFamily="2" charset="77"/>
              </a:rPr>
              <a:t> - 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(doc[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]) + 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(doc[</a:t>
            </a:r>
            <a:r>
              <a:rPr lang="en-US" sz="2200" dirty="0" err="1">
                <a:latin typeface="Monaco" pitchFamily="2" charset="77"/>
              </a:rPr>
              <a:t>i+m</a:t>
            </a:r>
            <a:r>
              <a:rPr lang="en-US" sz="2200" dirty="0">
                <a:latin typeface="Monaco" pitchFamily="2" charset="77"/>
              </a:rPr>
              <a:t>])  # roll it!</a:t>
            </a:r>
          </a:p>
          <a:p>
            <a:r>
              <a:rPr lang="en-US" dirty="0"/>
              <a:t>What about finding all occurrences of s in doc?</a:t>
            </a:r>
          </a:p>
          <a:p>
            <a:r>
              <a:rPr lang="en-US" dirty="0"/>
              <a:t>Algorithm is O(nm) since a weak hash function could cause us to compare s at each 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BA943-1861-2042-A967-90C4E57F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968" y="-1"/>
            <a:ext cx="5112901" cy="158347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7623018" y="1583472"/>
            <a:ext cx="416459" cy="815696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4D3A77D-1E5F-D749-9AB1-48DA0FCABF7F}"/>
              </a:ext>
            </a:extLst>
          </p:cNvPr>
          <p:cNvSpPr txBox="1"/>
          <p:nvPr/>
        </p:nvSpPr>
        <p:spPr>
          <a:xfrm>
            <a:off x="5295139" y="78195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 "and"</a:t>
            </a:r>
          </a:p>
        </p:txBody>
      </p:sp>
    </p:spTree>
    <p:extLst>
      <p:ext uri="{BB962C8B-B14F-4D97-AF65-F5344CB8AC3E}">
        <p14:creationId xmlns:p14="http://schemas.microsoft.com/office/powerpoint/2010/main" val="63012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7FC3-B095-C849-923D-567A1C7B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the best we can do?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1742C-16B0-E74C-A024-D4E1F6C18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1641" y="1825624"/>
                <a:ext cx="11109435" cy="45121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Can we do better than this O(nm) or even O(</a:t>
                </a:r>
                <a:r>
                  <a:rPr lang="en-US" dirty="0" err="1"/>
                  <a:t>n+m</a:t>
                </a:r>
                <a:r>
                  <a:rPr lang="en-US" dirty="0"/>
                  <a:t>) algorithms?</a:t>
                </a:r>
              </a:p>
              <a:p>
                <a:r>
                  <a:rPr lang="en-US" dirty="0"/>
                  <a:t>Yes, if we prepare a proper side data structure beforehand once for O(n), and we search for words instead of arbitrary strings. </a:t>
                </a:r>
                <a:r>
                  <a:rPr lang="en-US" b="1" dirty="0"/>
                  <a:t>How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First, consider a hash table, which is O(1) for n words, But, relies on good hash function for good distribution and we still must search buckets of average size k; that means O(1) is really hiding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𝑚𝑘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If we are counting string compares not chars then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𝑚𝑘</m:t>
                    </m:r>
                  </m:oMath>
                </a14:m>
                <a:r>
                  <a:rPr lang="en-US" dirty="0"/>
                  <a:t>) = O(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Constant on that complexity can be kind of high</a:t>
                </a:r>
              </a:p>
              <a:p>
                <a:r>
                  <a:rPr lang="en-US" dirty="0"/>
                  <a:t>I claim we can search for any single string in the vocabulary of a document in O(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); how is this possible?!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1742C-16B0-E74C-A024-D4E1F6C18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641" y="1825624"/>
                <a:ext cx="11109435" cy="4512113"/>
              </a:xfrm>
              <a:blipFill>
                <a:blip r:embed="rId2"/>
                <a:stretch>
                  <a:fillRect l="-1029" t="-3081" r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26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4901</TotalTime>
  <Words>2371</Words>
  <Application>Microsoft Macintosh PowerPoint</Application>
  <PresentationFormat>Widescreen</PresentationFormat>
  <Paragraphs>199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Monaco</vt:lpstr>
      <vt:lpstr>Office Theme</vt:lpstr>
      <vt:lpstr>Searching</vt:lpstr>
      <vt:lpstr>Common searching/membership strategies</vt:lpstr>
      <vt:lpstr>Binary search (review sort of)</vt:lpstr>
      <vt:lpstr>Compare to (tail-)recursive version</vt:lpstr>
      <vt:lpstr>String matching</vt:lpstr>
      <vt:lpstr>Hash searches</vt:lpstr>
      <vt:lpstr>Rabin-Karp (almost)</vt:lpstr>
      <vt:lpstr>More details</vt:lpstr>
      <vt:lpstr>Is this the best we can do?</vt:lpstr>
      <vt:lpstr>Revisit recursive bucket sort</vt:lpstr>
      <vt:lpstr>Introducing “Tries” or Prefix Trees</vt:lpstr>
      <vt:lpstr>Adding string s to TRIE</vt:lpstr>
      <vt:lpstr>Implementation</vt:lpstr>
      <vt:lpstr>Words that are prefixes of other words</vt:lpstr>
      <vt:lpstr>Searching a Trie (with analogies)</vt:lpstr>
      <vt:lpstr>Can search for word sequences too</vt:lpstr>
      <vt:lpstr>Edge dictionaries are O(1) but…</vt:lpstr>
      <vt:lpstr>Exercise: find all words starting with prefix</vt:lpstr>
      <vt:lpstr>Exercise: How to build a suffix tree?</vt:lpstr>
      <vt:lpstr>Exercise: Given misspelled words off by 1 letter only, find all possible words</vt:lpstr>
      <vt:lpstr>Summary</vt:lpstr>
      <vt:lpstr>Exercise: Brute force dictionary search</vt:lpstr>
      <vt:lpstr>Exercise: Build Trie from dictionary of words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</dc:title>
  <dc:creator>Microsoft Office User</dc:creator>
  <cp:lastModifiedBy>Terence Parr</cp:lastModifiedBy>
  <cp:revision>149</cp:revision>
  <cp:lastPrinted>2021-04-22T18:22:38Z</cp:lastPrinted>
  <dcterms:created xsi:type="dcterms:W3CDTF">2019-02-21T01:47:23Z</dcterms:created>
  <dcterms:modified xsi:type="dcterms:W3CDTF">2022-02-25T02:27:18Z</dcterms:modified>
</cp:coreProperties>
</file>