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0" r:id="rId3"/>
    <p:sldId id="291" r:id="rId4"/>
    <p:sldId id="306" r:id="rId5"/>
    <p:sldId id="295" r:id="rId6"/>
    <p:sldId id="292" r:id="rId7"/>
    <p:sldId id="296" r:id="rId8"/>
    <p:sldId id="297" r:id="rId9"/>
    <p:sldId id="298" r:id="rId10"/>
    <p:sldId id="300" r:id="rId11"/>
    <p:sldId id="301" r:id="rId12"/>
    <p:sldId id="299" r:id="rId13"/>
    <p:sldId id="294" r:id="rId14"/>
    <p:sldId id="303" r:id="rId1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/>
              <a:t>A simple problem-solving approach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How to go from problem description to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dirty="0"/>
              <a:t>University of San Francisco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7C082-D82F-3D4A-9B52-9630202EC399}"/>
              </a:ext>
            </a:extLst>
          </p:cNvPr>
          <p:cNvSpPr txBox="1"/>
          <p:nvPr/>
        </p:nvSpPr>
        <p:spPr>
          <a:xfrm>
            <a:off x="2156791" y="5550971"/>
            <a:ext cx="887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BTW, This is an abbreviated version of what we normally talk about in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b="1" dirty="0"/>
              <a:t>Reduce</a:t>
            </a:r>
            <a:endParaRPr lang="en-US" dirty="0"/>
          </a:p>
          <a:p>
            <a:pPr lvl="1"/>
            <a:r>
              <a:rPr lang="en-US" dirty="0"/>
              <a:t>Can you reduce the problem to known solution by preprocessing the input a bit?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en-US" b="1" dirty="0"/>
              <a:t>Reuse</a:t>
            </a:r>
            <a:endParaRPr lang="en-US" dirty="0"/>
          </a:p>
          <a:p>
            <a:pPr lvl="1"/>
            <a:r>
              <a:rPr lang="en-US" dirty="0"/>
              <a:t>Look for and reuse familiar programming patterns like vector sum, min, sort, map, filter, and find</a:t>
            </a:r>
          </a:p>
          <a:p>
            <a:pPr lvl="1"/>
            <a:r>
              <a:rPr lang="en-US" dirty="0"/>
              <a:t>E.g., to sort a list of numbers (slowly), repeatedly pull then delete the minimum value out of one array and add it to the end of another.</a:t>
            </a:r>
          </a:p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Systematize</a:t>
            </a:r>
            <a:endParaRPr lang="en-US" dirty="0"/>
          </a:p>
          <a:p>
            <a:pPr lvl="1"/>
            <a:r>
              <a:rPr lang="en-US" dirty="0"/>
              <a:t>Simplify and organize the steps in your process as pseudo-code</a:t>
            </a:r>
          </a:p>
          <a:p>
            <a:pPr lvl="1"/>
            <a:r>
              <a:rPr lang="en-US" dirty="0"/>
              <a:t>This is your 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5"/>
            </a:pPr>
            <a:r>
              <a:rPr lang="en-US" b="1" dirty="0"/>
              <a:t>Verify algorithm / process</a:t>
            </a:r>
            <a:endParaRPr lang="en-US" dirty="0"/>
          </a:p>
          <a:p>
            <a:pPr lvl="1"/>
            <a:r>
              <a:rPr lang="en-US" dirty="0"/>
              <a:t>Check that your algorithm solves the main problem and the edge cases.</a:t>
            </a:r>
          </a:p>
          <a:p>
            <a:pPr lvl="1"/>
            <a:r>
              <a:rPr lang="en-US" dirty="0"/>
              <a:t>Later, when you have more experience, you will need to check your algorithm's complexity (performance as function of input size)</a:t>
            </a:r>
          </a:p>
        </p:txBody>
      </p:sp>
    </p:spTree>
    <p:extLst>
      <p:ext uri="{BB962C8B-B14F-4D97-AF65-F5344CB8AC3E}">
        <p14:creationId xmlns:p14="http://schemas.microsoft.com/office/powerpoint/2010/main" val="74265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Translate your algorithm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Write a function that takes your input as parameter(s)</a:t>
            </a:r>
          </a:p>
          <a:p>
            <a:pPr lvl="1"/>
            <a:r>
              <a:rPr lang="en-US" dirty="0"/>
              <a:t>Return value of function will typically be the expected problem result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Write a main script that:</a:t>
            </a:r>
          </a:p>
          <a:p>
            <a:pPr lvl="1"/>
            <a:r>
              <a:rPr lang="en-US" dirty="0"/>
              <a:t>acquires the data</a:t>
            </a:r>
          </a:p>
          <a:p>
            <a:pPr lvl="1"/>
            <a:r>
              <a:rPr lang="en-US" dirty="0"/>
              <a:t>passes it to your function</a:t>
            </a:r>
          </a:p>
          <a:p>
            <a:pPr lvl="1"/>
            <a:r>
              <a:rPr lang="en-US" dirty="0"/>
              <a:t>sends the results to the appropriate file or standard output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Translate the algorithm steps into statements in your function (It's okay if you create helper functions)</a:t>
            </a:r>
          </a:p>
        </p:txBody>
      </p:sp>
      <p:pic>
        <p:nvPicPr>
          <p:cNvPr id="4" name="Picture 2" descr="https://camo.githubusercontent.com/a77db9d1bb81d248a61f0a0eb52b9b045efc5b41/68747470733a2f2f696d6167652e6672656570696b2e636f6d2f667265652d70686f746f2f63726f707065642d766965772d6f662d68616e64732d747970696e672d6f6e2d6c6170746f705f313236322d33313936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43" y="262648"/>
            <a:ext cx="2346339" cy="15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6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Verify/test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 code on the representative examples you identified early on in this process</a:t>
            </a:r>
          </a:p>
          <a:p>
            <a:r>
              <a:rPr lang="en-US" dirty="0"/>
              <a:t>Now, try some edge cases, which will likely break your code</a:t>
            </a:r>
          </a:p>
          <a:p>
            <a:r>
              <a:rPr lang="en-US" dirty="0"/>
              <a:t>Go back to the algorithm and process design phase and alter it to handle the edge cases</a:t>
            </a:r>
          </a:p>
          <a:p>
            <a:r>
              <a:rPr lang="en-US" dirty="0"/>
              <a:t>Translate the changes to code</a:t>
            </a:r>
          </a:p>
          <a:p>
            <a:r>
              <a:rPr lang="en-US" dirty="0"/>
              <a:t>Verify that you did not break the representative examples and then test on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39009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4639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a job situation, you’d encode these tests as “unit tests”</a:t>
            </a:r>
          </a:p>
          <a:p>
            <a:r>
              <a:rPr lang="en-US" dirty="0"/>
              <a:t>These tests are reproducible and should check edge cases, representative examples, and examples that should fail or cause exceptions</a:t>
            </a:r>
          </a:p>
          <a:p>
            <a:r>
              <a:rPr lang="en-US" dirty="0"/>
              <a:t>All code changes over time, which can introduce bugs</a:t>
            </a:r>
          </a:p>
          <a:p>
            <a:r>
              <a:rPr lang="en-US" dirty="0"/>
              <a:t>These tests are your primary line of defense against the introduction of bugs in working code (so-called "regressions")</a:t>
            </a:r>
          </a:p>
          <a:p>
            <a:r>
              <a:rPr lang="en-US" dirty="0"/>
              <a:t>This is the difference between an amateur and a professional programmer; you cannot safely change code without tests that check the sanity of your system</a:t>
            </a:r>
          </a:p>
          <a:p>
            <a:r>
              <a:rPr lang="en-US" dirty="0"/>
              <a:t>For machine learning scripts that just develop models, this might be less true, but it is very true for large or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17328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(notice this is a separate step from #2)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Verify/test</a:t>
            </a:r>
          </a:p>
        </p:txBody>
      </p:sp>
    </p:spTree>
    <p:extLst>
      <p:ext uri="{BB962C8B-B14F-4D97-AF65-F5344CB8AC3E}">
        <p14:creationId xmlns:p14="http://schemas.microsoft.com/office/powerpoint/2010/main" val="83456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description (3x) then restate the problem, either on paper or out loud (yes, I talk to myself in my office)</a:t>
            </a:r>
          </a:p>
          <a:p>
            <a:r>
              <a:rPr lang="en-US" dirty="0"/>
              <a:t>Describe and write out a minimal but </a:t>
            </a:r>
            <a:r>
              <a:rPr lang="en-US" i="1" dirty="0"/>
              <a:t>representative</a:t>
            </a:r>
            <a:r>
              <a:rPr lang="en-US" dirty="0"/>
              <a:t> example of</a:t>
            </a:r>
          </a:p>
          <a:p>
            <a:pPr lvl="1"/>
            <a:r>
              <a:rPr lang="en-US" dirty="0"/>
              <a:t>the intended input data or data structure </a:t>
            </a:r>
            <a:r>
              <a:rPr lang="en-US" i="1" dirty="0"/>
              <a:t>and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the expected output </a:t>
            </a:r>
            <a:r>
              <a:rPr lang="en-US" i="1" dirty="0"/>
              <a:t>and</a:t>
            </a:r>
          </a:p>
          <a:p>
            <a:pPr lvl="1"/>
            <a:r>
              <a:rPr lang="en-US" dirty="0"/>
              <a:t>ask if the example is correct</a:t>
            </a:r>
          </a:p>
          <a:p>
            <a:r>
              <a:rPr lang="en-US" dirty="0"/>
              <a:t>Identify any edge cases you can think of by example, but don’t focus on those cases initially</a:t>
            </a:r>
          </a:p>
          <a:p>
            <a:endParaRPr lang="en-US" dirty="0"/>
          </a:p>
        </p:txBody>
      </p:sp>
      <p:pic>
        <p:nvPicPr>
          <p:cNvPr id="1026" name="Picture 2" descr="https://github.com/parrt/msds689/raw/master/notes/images/Thinking-Woman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047" y="0"/>
            <a:ext cx="1720599" cy="1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/>
              <p:nvPr/>
            </p:nvSpPr>
            <p:spPr>
              <a:xfrm>
                <a:off x="9710401" y="3349487"/>
                <a:ext cx="16433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act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cat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AD866-4A39-7547-B8DA-C4B609D7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401" y="3349487"/>
                <a:ext cx="1643399" cy="523220"/>
              </a:xfrm>
              <a:prstGeom prst="rect">
                <a:avLst/>
              </a:prstGeom>
              <a:blipFill>
                <a:blip r:embed="rId3"/>
                <a:stretch>
                  <a:fillRect l="-7634" t="-11905" r="-6107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/>
              <p:nvPr/>
            </p:nvSpPr>
            <p:spPr>
              <a:xfrm>
                <a:off x="9830626" y="3676016"/>
                <a:ext cx="1402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/>
                  <a:t>its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i="1" dirty="0"/>
                  <a:t> sit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5697A7-B61B-5844-8954-B2613D81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626" y="3676016"/>
                <a:ext cx="1402948" cy="523220"/>
              </a:xfrm>
              <a:prstGeom prst="rect">
                <a:avLst/>
              </a:prstGeom>
              <a:blipFill>
                <a:blip r:embed="rId4"/>
                <a:stretch>
                  <a:fillRect l="-9009" t="-11905" r="-8108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93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problem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Details matter, pay careful attention to the description</a:t>
            </a:r>
          </a:p>
          <a:p>
            <a:pPr lvl="1"/>
            <a:r>
              <a:rPr lang="en-US" dirty="0"/>
              <a:t>Pretend that someone is trying to trick you with the problem description!</a:t>
            </a:r>
          </a:p>
          <a:p>
            <a:pPr lvl="1"/>
            <a:r>
              <a:rPr lang="en-US" dirty="0"/>
              <a:t>Are the input data elements strings, </a:t>
            </a:r>
            <a:r>
              <a:rPr lang="en-US" dirty="0" err="1"/>
              <a:t>ints</a:t>
            </a:r>
            <a:r>
              <a:rPr lang="en-US" dirty="0"/>
              <a:t>, floats?</a:t>
            </a:r>
          </a:p>
          <a:p>
            <a:pPr lvl="1"/>
            <a:r>
              <a:rPr lang="en-US" dirty="0"/>
              <a:t>If data is numeric, are they always between 0 and 1? Can they be negative?</a:t>
            </a:r>
          </a:p>
          <a:p>
            <a:pPr lvl="1"/>
            <a:r>
              <a:rPr lang="en-US" dirty="0"/>
              <a:t>Is the input sorted?</a:t>
            </a:r>
          </a:p>
          <a:p>
            <a:pPr lvl="1"/>
            <a:r>
              <a:rPr lang="en-US" dirty="0"/>
              <a:t>Can you see all of the data at once or must you worry about streaming data?</a:t>
            </a:r>
          </a:p>
          <a:p>
            <a:pPr lvl="1"/>
            <a:r>
              <a:rPr lang="en-US" dirty="0"/>
              <a:t>Can you bound the maximum size of the input (e.g., to fit in memory)?</a:t>
            </a:r>
          </a:p>
          <a:p>
            <a:r>
              <a:rPr lang="en-US" dirty="0"/>
              <a:t>When </a:t>
            </a:r>
            <a:r>
              <a:rPr lang="en-US"/>
              <a:t>reading the description</a:t>
            </a:r>
            <a:r>
              <a:rPr lang="en-US" dirty="0"/>
              <a:t>, identify who is doing what to whom?</a:t>
            </a:r>
          </a:p>
          <a:p>
            <a:pPr lvl="1"/>
            <a:r>
              <a:rPr lang="en-US" dirty="0"/>
              <a:t>What are the nouns and verbs used in the description?</a:t>
            </a:r>
          </a:p>
          <a:p>
            <a:pPr lvl="1"/>
            <a:r>
              <a:rPr lang="en-US" dirty="0"/>
              <a:t>The nouns are usually data sources or data elements</a:t>
            </a:r>
          </a:p>
          <a:p>
            <a:pPr lvl="1"/>
            <a:r>
              <a:rPr lang="en-US" dirty="0"/>
              <a:t>The verbs are often operations you need to perform</a:t>
            </a:r>
          </a:p>
          <a:p>
            <a:pPr lvl="1"/>
            <a:r>
              <a:rPr lang="en-US" dirty="0"/>
              <a:t>Look for keywords like min, max, average, median, sort, argmax, sum, find, search, collect, filter out, select, compute, etc...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59" y="57014"/>
            <a:ext cx="1585195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problem has nothing to do with the computer</a:t>
            </a:r>
          </a:p>
          <a:p>
            <a:r>
              <a:rPr lang="en-US" dirty="0"/>
              <a:t>You might not even be asked to code the solution</a:t>
            </a:r>
          </a:p>
          <a:p>
            <a:r>
              <a:rPr lang="en-US" dirty="0"/>
              <a:t>If you can't walk through a correct sequence of operations </a:t>
            </a:r>
            <a:r>
              <a:rPr lang="en-US" b="1" dirty="0"/>
              <a:t>by hand</a:t>
            </a:r>
            <a:r>
              <a:rPr lang="en-US" dirty="0"/>
              <a:t> on paper, no amount of coding skill will help you!</a:t>
            </a:r>
          </a:p>
          <a:p>
            <a:r>
              <a:rPr lang="en-US" dirty="0"/>
              <a:t>All the good programmers I know keep a notepad next to their computers, and it is full of boxes, bubbles, arrows, and notes</a:t>
            </a:r>
          </a:p>
          <a:p>
            <a:r>
              <a:rPr lang="en-US" dirty="0"/>
              <a:t>It helps to use established </a:t>
            </a:r>
            <a:r>
              <a:rPr lang="en-US" b="1" dirty="0"/>
              <a:t>patterns</a:t>
            </a:r>
            <a:r>
              <a:rPr lang="en-US" dirty="0"/>
              <a:t>, templates, strategies, and common data transformation operations as a crutch</a:t>
            </a:r>
          </a:p>
        </p:txBody>
      </p:sp>
      <p:pic>
        <p:nvPicPr>
          <p:cNvPr id="2050" name="Picture 2" descr="https://github.com/parrt/msds689/raw/master/notes/images/sol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199231"/>
            <a:ext cx="1762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solving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Start with the end result and work your way backwards</a:t>
            </a:r>
            <a:endParaRPr lang="en-US" dirty="0"/>
          </a:p>
          <a:p>
            <a:pPr lvl="1"/>
            <a:r>
              <a:rPr lang="en-US" dirty="0"/>
              <a:t>Ask what the prerequisites are for each step</a:t>
            </a:r>
          </a:p>
          <a:p>
            <a:pPr lvl="1"/>
            <a:r>
              <a:rPr lang="en-US" dirty="0"/>
              <a:t>The 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E.g., median: to pick middle value, previous step must sort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Reduce or simplify a new problem to a variation of an existing problem with a known solution</a:t>
            </a:r>
            <a:endParaRPr lang="en-US" dirty="0"/>
          </a:p>
          <a:p>
            <a:pPr lvl="1"/>
            <a:r>
              <a:rPr lang="en-US" dirty="0"/>
              <a:t>Ask what the difference is between the problem you're trying to solve and other problems for which you have a solution</a:t>
            </a:r>
          </a:p>
          <a:p>
            <a:pPr lvl="1"/>
            <a:r>
              <a:rPr lang="en-US" dirty="0"/>
              <a:t>E.g., Engineers building a new suspension bridge do not proceed as if such a thing has never been built before</a:t>
            </a:r>
          </a:p>
        </p:txBody>
      </p:sp>
    </p:spTree>
    <p:extLst>
      <p:ext uri="{BB962C8B-B14F-4D97-AF65-F5344CB8AC3E}">
        <p14:creationId xmlns:p14="http://schemas.microsoft.com/office/powerpoint/2010/main" val="96413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Requisite mathematician joke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C8E1D0-EFF1-3540-9EB1-EF287A104ECD}"/>
              </a:ext>
            </a:extLst>
          </p:cNvPr>
          <p:cNvSpPr/>
          <p:nvPr/>
        </p:nvSpPr>
        <p:spPr>
          <a:xfrm>
            <a:off x="838200" y="1690688"/>
            <a:ext cx="74245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“</a:t>
            </a:r>
            <a:r>
              <a:rPr lang="en-US" sz="2400" i="1" dirty="0"/>
              <a:t>A physicist and a mathematician are sitting in a faculty lounge. Suddenly, the coffee machine catches on fire. The physicist grabs a bucket and leaps towards the sink, fills the bucket with water, and puts out the fire.</a:t>
            </a:r>
            <a:br>
              <a:rPr lang="en-US" sz="2400" i="1" dirty="0"/>
            </a:br>
            <a:br>
              <a:rPr lang="en-US" sz="2400" i="1" dirty="0"/>
            </a:br>
            <a:r>
              <a:rPr lang="en-US" sz="2400" i="1" dirty="0"/>
              <a:t>Second day, the same two sit in the same lounge. Again, the coffee machine catches on fire. This time, the mathematician stands up, gets a bucket, hands the bucket to the physicist, thus, reducing the problem to one with a known solution</a:t>
            </a:r>
            <a:r>
              <a:rPr lang="en-US" sz="24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08414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1" dirty="0"/>
              <a:t>Explore</a:t>
            </a:r>
          </a:p>
          <a:p>
            <a:pPr lvl="1"/>
            <a:r>
              <a:rPr lang="en-US" dirty="0"/>
              <a:t>Look at the input-output example and imagine how you can manually operate on the input to get the output (using fingers on paper)</a:t>
            </a:r>
          </a:p>
          <a:p>
            <a:pPr lvl="1"/>
            <a:r>
              <a:rPr lang="en-US" dirty="0"/>
              <a:t>Attempt any manual sequence of operations that appears to be in the right direction, even if you know it's not quite right</a:t>
            </a:r>
          </a:p>
          <a:p>
            <a:pPr lvl="1"/>
            <a:r>
              <a:rPr lang="en-US" dirty="0"/>
              <a:t>Exploration helps you understand the problem and will trigger more questions, so ask questions</a:t>
            </a:r>
          </a:p>
          <a:p>
            <a:pPr lvl="1"/>
            <a:r>
              <a:rPr lang="en-US" dirty="0"/>
              <a:t>Write down what you know; e.g., in a geometry problem, you might know which angles or arcs are the same length or that you can make two triangles out of the given rectangle by drawing a line</a:t>
            </a:r>
          </a:p>
        </p:txBody>
      </p:sp>
    </p:spTree>
    <p:extLst>
      <p:ext uri="{BB962C8B-B14F-4D97-AF65-F5344CB8AC3E}">
        <p14:creationId xmlns:p14="http://schemas.microsoft.com/office/powerpoint/2010/main" val="616968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7078</TotalTime>
  <Words>1138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A simple problem-solving approach</vt:lpstr>
      <vt:lpstr>Overall process</vt:lpstr>
      <vt:lpstr>1. Understand</vt:lpstr>
      <vt:lpstr>Reading problem descriptions</vt:lpstr>
      <vt:lpstr>2. Solve</vt:lpstr>
      <vt:lpstr>Key ideas for solving problems</vt:lpstr>
      <vt:lpstr>Strategies for solving problems</vt:lpstr>
      <vt:lpstr>Requisite mathematician joke</vt:lpstr>
      <vt:lpstr>Steps in “solve” phase</vt:lpstr>
      <vt:lpstr>Steps in “solve” phase continued</vt:lpstr>
      <vt:lpstr>Steps in “solve” phase</vt:lpstr>
      <vt:lpstr>3. Translate your algorithm to code</vt:lpstr>
      <vt:lpstr>4. Verify/test</vt:lpstr>
      <vt:lpstr>Unit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Microsoft Office User</dc:creator>
  <cp:lastModifiedBy>Terence Parr</cp:lastModifiedBy>
  <cp:revision>68</cp:revision>
  <cp:lastPrinted>2021-06-20T18:44:47Z</cp:lastPrinted>
  <dcterms:created xsi:type="dcterms:W3CDTF">2020-01-20T19:54:43Z</dcterms:created>
  <dcterms:modified xsi:type="dcterms:W3CDTF">2021-07-27T22:34:05Z</dcterms:modified>
</cp:coreProperties>
</file>