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5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OO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a%20%3D%20Account%28100.0%29%0Aa.add%2815%29%0Aprint%28a.total%28%29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elf.balance%20%3D%20starting%20%23%20or%20super%28%29.__init__%28starting%29%0A%20%20%20%20%20%20%20%20self.rate%20%3D%20rate%0A%0Ab%20%3D%20InterestingAccount%28100.0,%200.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uper%28%29.__init__%28starting%29%0A%20%20%20%20%20%20%20%20self.rate%20%3D%20rate%0A%0Ab%20%3D%20InterestingAccount%28100.0,%200.15%29%0Ab.add%28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elf.balance%20%3D%20starting%0A%20%20%20%20%20%20%20%20self.rate%20%3D%20rate%0A%0A%20%20%20%20def%20total%28self%29%3A%0A%20%20%20%20%20%20%20%20return%20self.balance%20%2B%20self.balance%20*%20self.rate%0A%0Ab%20%3D%20InterestingAccount%28100.0,%200.15%29%0Ab.add%2815%29%0Aprint%28b.total%28%29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20%23%20derive%20from%20super%20class%20to%20get%20subclass%0A%20%20%20%20def%20__init__%28self,%20starting,%20rate%29%3A%0A%20%20%20%20%20%20%20%20super%28%29.__init__%28starting%29%20%23%20does%20self.balance%20%3D%20starting%20above%0A%20%20%20%20%20%20%20%20self.rate%20%3D%20rate%0A%0A%20%20%20%20def%20total%28self%29%3A%20%23%20OVERRIDE%20method%0A%20%20%20%20%20%20%20%20return%20self.balance%20%2B%20self.balance%20*%20self.rate%0A%20%20%20%20%0A%20%20%20%20def%20profit%28self%29%3A%0A%20%20%20%20%20%20%20%20return%20self.balance%20*%20self.rate%0A%20%20%20%20%20%20%20%20%0Ab%20%3D%20InterestingAccount%28100.0,%200.15%29%0Ab.add%2815%29%0Aprint%28b.profit%28%29%29&amp;cumulative=false&amp;curInstr=18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3770-7E87-C840-AC70-6FA667656C1F}"/>
              </a:ext>
            </a:extLst>
          </p:cNvPr>
          <p:cNvSpPr txBox="1"/>
          <p:nvPr/>
        </p:nvSpPr>
        <p:spPr>
          <a:xfrm>
            <a:off x="2504661" y="5550971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https://github.com/parrt/msds501/blob/master/notes/OO.ipynb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B63-12C7-0849-98DD-CCAECCEE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935314"/>
          </a:xfrm>
        </p:spPr>
        <p:txBody>
          <a:bodyPr/>
          <a:lstStyle/>
          <a:p>
            <a:r>
              <a:rPr lang="en-US" dirty="0"/>
              <a:t>A basic Python class version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EA-461F-C046-8912-A14CB7B1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4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dictionary version to the minimal formal class version</a:t>
            </a:r>
          </a:p>
          <a:p>
            <a:r>
              <a:rPr lang="en-US" dirty="0"/>
              <a:t>("pass" just means there's nothing inside)</a:t>
            </a:r>
          </a:p>
          <a:p>
            <a:r>
              <a:rPr lang="en-US" dirty="0"/>
              <a:t>We create a </a:t>
            </a:r>
            <a:r>
              <a:rPr lang="en-US" b="1" dirty="0"/>
              <a:t>Book</a:t>
            </a:r>
            <a:r>
              <a:rPr lang="en-US" dirty="0"/>
              <a:t> object/instance using the class name and parentheses</a:t>
            </a:r>
          </a:p>
          <a:p>
            <a:r>
              <a:rPr lang="en-US" dirty="0"/>
              <a:t>Here, we explicitly create new fields for a </a:t>
            </a:r>
            <a:r>
              <a:rPr lang="en-US" b="1" dirty="0"/>
              <a:t>Book</a:t>
            </a:r>
            <a:r>
              <a:rPr lang="en-US" dirty="0"/>
              <a:t> object by assignment</a:t>
            </a:r>
          </a:p>
          <a:p>
            <a:r>
              <a:rPr lang="en-US" dirty="0"/>
              <a:t>Notice: </a:t>
            </a:r>
            <a:r>
              <a:rPr lang="en-US" b="1" dirty="0" err="1"/>
              <a:t>b.title</a:t>
            </a:r>
            <a:r>
              <a:rPr lang="en-US" dirty="0"/>
              <a:t> vs </a:t>
            </a:r>
            <a:r>
              <a:rPr lang="en-US" b="1" dirty="0"/>
              <a:t>b['title']</a:t>
            </a:r>
            <a:r>
              <a:rPr lang="en-US" dirty="0"/>
              <a:t> notation</a:t>
            </a:r>
          </a:p>
          <a:p>
            <a:r>
              <a:rPr lang="en-US" dirty="0"/>
              <a:t>There is one </a:t>
            </a:r>
            <a:r>
              <a:rPr lang="en-US" b="1" dirty="0"/>
              <a:t>Book</a:t>
            </a:r>
            <a:r>
              <a:rPr lang="en-US" dirty="0"/>
              <a:t> definition but there can be many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DE31-4D31-2946-A7FA-C490286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57" y="1690688"/>
            <a:ext cx="3378200" cy="42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6D2CC-C90A-164E-9015-04396159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13" y="77856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E084-5FB2-1646-AC33-1EBE6AF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function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2E59-BCCE-C144-8E46-FFA5FAC1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fields for a specific instance, we can attach a function to the class definition using an assignment</a:t>
            </a:r>
          </a:p>
          <a:p>
            <a:r>
              <a:rPr lang="en-US" dirty="0"/>
              <a:t>Then we can use OO notation </a:t>
            </a:r>
            <a:r>
              <a:rPr lang="en-US" b="1" dirty="0" err="1"/>
              <a:t>b.show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/>
              <a:t>show(b)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14F3-E291-364F-9329-79B3C7F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429000"/>
            <a:ext cx="4762500" cy="26162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EB4F83-6F46-1941-808C-F3162656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29000"/>
            <a:ext cx="3378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612-D70B-4A41-B9A6-342710B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1F3-8FC6-2C4C-A159-243DFB94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920" cy="4351338"/>
          </a:xfrm>
        </p:spPr>
        <p:txBody>
          <a:bodyPr/>
          <a:lstStyle/>
          <a:p>
            <a:r>
              <a:rPr lang="en-US" dirty="0"/>
              <a:t>Associating fields &amp; functions to objects &amp; classes with assignments is awkward; better to embed methods within classes</a:t>
            </a:r>
          </a:p>
          <a:p>
            <a:r>
              <a:rPr lang="en-US" dirty="0"/>
              <a:t>Let's start by defining a constructor that sets initial and default field values based upon the arguments (a </a:t>
            </a:r>
            <a:r>
              <a:rPr lang="en-US" dirty="0" err="1"/>
              <a:t>func</a:t>
            </a:r>
            <a:r>
              <a:rPr lang="en-US" dirty="0"/>
              <a:t> nested inside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F3D80-7F1A-8A41-96B7-9B839695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3694596"/>
            <a:ext cx="52451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C8B2-CBA2-C54B-B610-32F20979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6" y="3734352"/>
            <a:ext cx="49022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23561-680F-804F-B68A-D2EFDA34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42" y="122237"/>
            <a:ext cx="30861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C728D-ADA9-2145-9578-96B14961F87D}"/>
              </a:ext>
            </a:extLst>
          </p:cNvPr>
          <p:cNvSpPr/>
          <p:nvPr/>
        </p:nvSpPr>
        <p:spPr>
          <a:xfrm>
            <a:off x="9872669" y="91122"/>
            <a:ext cx="907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🚫</a:t>
            </a:r>
            <a:endParaRPr lang="en-US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2621E-3E57-F040-82E4-091437FB5690}"/>
              </a:ext>
            </a:extLst>
          </p:cNvPr>
          <p:cNvSpPr txBox="1"/>
          <p:nvPr/>
        </p:nvSpPr>
        <p:spPr>
          <a:xfrm>
            <a:off x="1270489" y="63119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i="1" dirty="0"/>
              <a:t> is a convention (and super weird)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07FF1-91F0-EA4D-A79B-3F1C42008272}"/>
              </a:ext>
            </a:extLst>
          </p:cNvPr>
          <p:cNvSpPr txBox="1"/>
          <p:nvPr/>
        </p:nvSpPr>
        <p:spPr>
          <a:xfrm>
            <a:off x="127489" y="5321102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creates an object and passes it to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3C29BF-F70C-ED42-B851-FCF7104F11C3}"/>
              </a:ext>
            </a:extLst>
          </p:cNvPr>
          <p:cNvCxnSpPr>
            <a:cxnSpLocks/>
          </p:cNvCxnSpPr>
          <p:nvPr/>
        </p:nvCxnSpPr>
        <p:spPr>
          <a:xfrm flipV="1">
            <a:off x="2113280" y="4386905"/>
            <a:ext cx="1503680" cy="112775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2AFAE-5370-E54C-9E0A-A49E85A645C8}"/>
              </a:ext>
            </a:extLst>
          </p:cNvPr>
          <p:cNvSpPr/>
          <p:nvPr/>
        </p:nvSpPr>
        <p:spPr>
          <a:xfrm>
            <a:off x="3536162" y="4111633"/>
            <a:ext cx="481029" cy="315912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7AA-159C-C947-B709-DDAE4E1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method to 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2D2AA-0BAB-B047-8538-CB2F8632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Objects don't know how to display themselves by default: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define a method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D0DBB-EB72-1D43-92EB-BD8D299B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0" y="2222500"/>
            <a:ext cx="54483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10D-984D-3841-86A7-9C9E18FE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0" y="4231861"/>
            <a:ext cx="100076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D2A21-1E02-214D-B272-0E698F70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9" y="2232439"/>
            <a:ext cx="45847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DFDD9-2F99-244B-A172-17D358B1757A}"/>
              </a:ext>
            </a:extLst>
          </p:cNvPr>
          <p:cNvCxnSpPr>
            <a:cxnSpLocks/>
          </p:cNvCxnSpPr>
          <p:nvPr/>
        </p:nvCxnSpPr>
        <p:spPr>
          <a:xfrm>
            <a:off x="7025309" y="2075967"/>
            <a:ext cx="0" cy="117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D01-4CE2-B340-A5AB-8BD18AB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your "self"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E791-6931-C746-BD85-3842C68F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In methods, you must refer to fields and other methods by prefixing them with "</a:t>
            </a:r>
            <a:r>
              <a:rPr lang="en-US" b="1" dirty="0"/>
              <a:t>self.</a:t>
            </a:r>
            <a:r>
              <a:rPr lang="en-US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E99A-D804-ED4F-A908-8FCC332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2544694"/>
            <a:ext cx="90551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6C51-DC5C-5A4A-9B2D-DF941DCA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64" y="4397548"/>
            <a:ext cx="50927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2A66-7A9F-1040-A7C6-13C769E7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97" y="4397548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ABD-F42C-344A-9E06-4F57A418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methods versus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51F0-BC9A-AF43-BD94-2788311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method call is translated and executed by the Python interpreter as function call </a:t>
            </a:r>
            <a:r>
              <a:rPr lang="en-US" b="1" dirty="0" err="1"/>
              <a:t>Book.sell</a:t>
            </a:r>
            <a:r>
              <a:rPr lang="en-US" b="1" dirty="0"/>
              <a:t>(b,100)</a:t>
            </a:r>
          </a:p>
          <a:p>
            <a:r>
              <a:rPr lang="en-US" b="1" dirty="0"/>
              <a:t>b</a:t>
            </a:r>
            <a:r>
              <a:rPr lang="en-US" dirty="0"/>
              <a:t> becomes parameter </a:t>
            </a:r>
            <a:r>
              <a:rPr lang="en-US" b="1" dirty="0"/>
              <a:t>self</a:t>
            </a:r>
            <a:r>
              <a:rPr lang="en-US" dirty="0"/>
              <a:t> and so the </a:t>
            </a:r>
            <a:r>
              <a:rPr lang="en-US" b="1" dirty="0"/>
              <a:t>sell()</a:t>
            </a:r>
            <a:r>
              <a:rPr lang="en-US" dirty="0"/>
              <a:t> function is updating book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Why we prefer </a:t>
            </a:r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over </a:t>
            </a:r>
            <a:r>
              <a:rPr lang="en-US" b="1" dirty="0" err="1"/>
              <a:t>Book.sell</a:t>
            </a:r>
            <a:r>
              <a:rPr lang="en-US" b="1" dirty="0"/>
              <a:t>(b,100):</a:t>
            </a:r>
          </a:p>
          <a:p>
            <a:pPr lvl="1"/>
            <a:r>
              <a:rPr lang="en-US" dirty="0"/>
              <a:t>Instead of just functions, we send messages back and forth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bark(dog)</a:t>
            </a:r>
            <a:r>
              <a:rPr lang="en-US" dirty="0"/>
              <a:t> we say </a:t>
            </a:r>
            <a:r>
              <a:rPr lang="en-US" b="1" dirty="0" err="1"/>
              <a:t>dog.bark</a:t>
            </a:r>
            <a:r>
              <a:rPr lang="en-US" b="1" dirty="0"/>
              <a:t>()</a:t>
            </a:r>
            <a:r>
              <a:rPr lang="en-US" dirty="0"/>
              <a:t> or instead of </a:t>
            </a:r>
            <a:r>
              <a:rPr lang="en-US" b="1" dirty="0"/>
              <a:t>inflate(ball)</a:t>
            </a:r>
            <a:r>
              <a:rPr lang="en-US" dirty="0"/>
              <a:t> we say </a:t>
            </a:r>
            <a:r>
              <a:rPr lang="en-US" b="1" dirty="0" err="1"/>
              <a:t>ball.inflate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557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1AB8-FB76-E841-9404-6F38E1D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5B9C-A6D9-1E41-B19E-AC259E2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226" cy="4351338"/>
          </a:xfrm>
        </p:spPr>
        <p:txBody>
          <a:bodyPr/>
          <a:lstStyle/>
          <a:p>
            <a:r>
              <a:rPr lang="en-US" dirty="0"/>
              <a:t>Defining something new as it relates to something we already understand is usually a lot easier than starting from scratch; same is true in programming</a:t>
            </a:r>
          </a:p>
          <a:p>
            <a:r>
              <a:rPr lang="en-US" dirty="0"/>
              <a:t>A </a:t>
            </a:r>
            <a:r>
              <a:rPr lang="en-US" i="1" dirty="0"/>
              <a:t>subclass</a:t>
            </a:r>
            <a:r>
              <a:rPr lang="en-US" dirty="0"/>
              <a:t> inherits from a </a:t>
            </a:r>
            <a:r>
              <a:rPr lang="en-US" i="1" dirty="0"/>
              <a:t>superclass</a:t>
            </a:r>
          </a:p>
          <a:p>
            <a:r>
              <a:rPr lang="en-US" dirty="0"/>
              <a:t>Let's start our demonstration of this by defining a simple class representing account balances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3987-1DF3-A34F-9F8D-AF6668C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54" y="1690688"/>
            <a:ext cx="45593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52DC6-DB15-084A-AF76-8C68351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5259388"/>
            <a:ext cx="1866900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CA6A7-8703-A84D-BA3E-5BBA83AF47BF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</a:t>
            </a:r>
            <a:br>
              <a:rPr lang="en-US" dirty="0"/>
            </a:br>
            <a:r>
              <a:rPr lang="en-US" dirty="0"/>
              <a:t>(conceptually but not really)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behaves like an import or include operation from another class into a new class (</a:t>
            </a:r>
            <a:r>
              <a:rPr lang="en-US" i="1" dirty="0"/>
              <a:t>not exactly true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9B4D-06E3-1C43-A667-C3DC8251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874963"/>
            <a:ext cx="5321300" cy="33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9E5B7-0C6E-CC42-99DA-E7F245CA1AFC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62945-3B03-2E40-8736-967BC96849D8}"/>
              </a:ext>
            </a:extLst>
          </p:cNvPr>
          <p:cNvSpPr txBox="1"/>
          <p:nvPr/>
        </p:nvSpPr>
        <p:spPr>
          <a:xfrm>
            <a:off x="9194800" y="2847132"/>
            <a:ext cx="280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call superclass constructor or manually set fields; technically, we are not inheriting fields but we consider subclasses to always inherit the fields of their superclass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605F9-CB79-B541-878E-944A00A53EE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843520" y="3708402"/>
            <a:ext cx="1351280" cy="292892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refer to the superclass constructor instead of manually assigning  fields associated with the superclass; it's useful but a bit awkward</a:t>
            </a:r>
          </a:p>
          <a:p>
            <a:r>
              <a:rPr lang="en-US" dirty="0"/>
              <a:t>I mention this because you will see this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8804C-9F76-6047-84DC-D79631C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8" y="3757544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D8-2C9D-554C-88D0-AFA15C6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933-A93E-1C43-B0FE-138708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inherits all methods defined in the superclass(es) so, in this case, </a:t>
            </a:r>
            <a:r>
              <a:rPr lang="en-US" b="1" dirty="0" err="1"/>
              <a:t>InterestingAccount</a:t>
            </a:r>
            <a:r>
              <a:rPr lang="en-US" dirty="0"/>
              <a:t> inherits method </a:t>
            </a:r>
            <a:r>
              <a:rPr lang="en-US" b="1" dirty="0"/>
              <a:t>add()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EE6A-E426-C34D-92E6-987BBCB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2" y="2717800"/>
            <a:ext cx="53086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D73B-A313-4447-920C-A9A1A6015234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458C-280D-6E4B-843E-732A51EEE577}"/>
              </a:ext>
            </a:extLst>
          </p:cNvPr>
          <p:cNvSpPr txBox="1"/>
          <p:nvPr/>
        </p:nvSpPr>
        <p:spPr>
          <a:xfrm>
            <a:off x="7172408" y="451941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</a:t>
            </a:r>
            <a:r>
              <a:rPr lang="en-US" b="1" dirty="0" err="1"/>
              <a:t>Account.add</a:t>
            </a:r>
            <a:r>
              <a:rPr lang="en-US" b="1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467618-B9CF-694B-B0CD-2C4E4EACF724}"/>
              </a:ext>
            </a:extLst>
          </p:cNvPr>
          <p:cNvCxnSpPr>
            <a:cxnSpLocks/>
          </p:cNvCxnSpPr>
          <p:nvPr/>
        </p:nvCxnSpPr>
        <p:spPr>
          <a:xfrm flipH="1">
            <a:off x="2570480" y="4704082"/>
            <a:ext cx="4673600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modules with functions, as well as defining our own functions</a:t>
            </a:r>
          </a:p>
          <a:p>
            <a:r>
              <a:rPr lang="en-US" dirty="0"/>
              <a:t>It turns out, though, that we've also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AC-44AD-D54A-B681-541F089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1FF-2DC2-134E-9DF8-61E7931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/>
          <a:lstStyle/>
          <a:p>
            <a:r>
              <a:rPr lang="en-US" dirty="0"/>
              <a:t>We can also override a method defined above; by defining method </a:t>
            </a:r>
            <a:r>
              <a:rPr lang="en-US" b="1" dirty="0"/>
              <a:t>total()</a:t>
            </a:r>
            <a:r>
              <a:rPr lang="en-US" dirty="0"/>
              <a:t> in the subclass, it hides the superclass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1782-A21F-774C-AFF2-097053F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70" y="2608263"/>
            <a:ext cx="7366000" cy="356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C3022-5BF8-864C-BCBA-EC2AB572774B}"/>
              </a:ext>
            </a:extLst>
          </p:cNvPr>
          <p:cNvSpPr/>
          <p:nvPr/>
        </p:nvSpPr>
        <p:spPr>
          <a:xfrm>
            <a:off x="3750441" y="5976908"/>
            <a:ext cx="5400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-apple-system"/>
              </a:rPr>
              <a:t>We have </a:t>
            </a:r>
            <a:r>
              <a:rPr lang="en-US" sz="2000" i="1" dirty="0">
                <a:latin typeface="-apple-system"/>
              </a:rPr>
              <a:t>reused</a:t>
            </a:r>
            <a:r>
              <a:rPr lang="en-US" sz="2000" dirty="0">
                <a:latin typeface="-apple-system"/>
              </a:rPr>
              <a:t> and </a:t>
            </a:r>
            <a:r>
              <a:rPr lang="en-US" sz="2000" i="1" dirty="0">
                <a:latin typeface="-apple-system"/>
              </a:rPr>
              <a:t>refined</a:t>
            </a:r>
            <a:r>
              <a:rPr lang="en-US" sz="2000" dirty="0">
                <a:latin typeface="-apple-system"/>
              </a:rPr>
              <a:t> previous functionality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EA421-3A8F-4145-975B-9CD449414CF8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111-85E2-2645-87E7-8B9C7A6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237-35AA-5940-B537-01AB68BB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9960" cy="4351338"/>
          </a:xfrm>
        </p:spPr>
        <p:txBody>
          <a:bodyPr/>
          <a:lstStyle/>
          <a:p>
            <a:r>
              <a:rPr lang="en-US" dirty="0"/>
              <a:t>We can also </a:t>
            </a:r>
            <a:r>
              <a:rPr lang="en-US" i="1" dirty="0"/>
              <a:t>extend</a:t>
            </a:r>
            <a:r>
              <a:rPr lang="en-US" dirty="0"/>
              <a:t> the functionality by adding a method that is not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0816-9C6D-E94B-A2A9-149C2F5579DA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3E8FB-5E24-624D-8ABE-9B6ABC94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7" y="1626394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object represents a (potentially) real-world entity and </a:t>
            </a:r>
            <a:r>
              <a:rPr lang="en-US" i="1" dirty="0"/>
              <a:t>encapsulates</a:t>
            </a:r>
            <a:r>
              <a:rPr lang="en-US" dirty="0"/>
              <a:t> its state (</a:t>
            </a:r>
            <a:r>
              <a:rPr lang="en-US" i="1" dirty="0"/>
              <a:t>fields</a:t>
            </a:r>
            <a:r>
              <a:rPr lang="en-US" dirty="0"/>
              <a:t>) and behavior (</a:t>
            </a:r>
            <a:r>
              <a:rPr lang="en-US" i="1" dirty="0"/>
              <a:t>methods</a:t>
            </a:r>
            <a:r>
              <a:rPr lang="en-US" dirty="0"/>
              <a:t>)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i="1" dirty="0"/>
              <a:t>Methods</a:t>
            </a:r>
            <a:r>
              <a:rPr lang="en-US" dirty="0"/>
              <a:t> are just functions associated with classes (behavior)</a:t>
            </a:r>
          </a:p>
          <a:p>
            <a:r>
              <a:rPr lang="en-US" dirty="0"/>
              <a:t>Python has both functions and methods for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were added after-the-fact to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OO lets us 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Attention</a:t>
            </a:r>
            <a:r>
              <a:rPr lang="en-US" sz="4200" dirty="0"/>
              <a:t>: Module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module/package member access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062D79-B886-A74A-B05E-8293F5FB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32" y="1825625"/>
            <a:ext cx="3131942" cy="33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kind of things are the various words and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329A2-1F63-C24C-B744-DCDAF1C8EA45}"/>
              </a:ext>
            </a:extLst>
          </p:cNvPr>
          <p:cNvSpPr txBox="1"/>
          <p:nvPr/>
        </p:nvSpPr>
        <p:spPr>
          <a:xfrm>
            <a:off x="7582829" y="50532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Acts like an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D36201-C9DE-2342-8265-9ED1256A61E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427129" y="5237922"/>
            <a:ext cx="1155700" cy="2325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063E-1950-FF44-8E84-77AA7131F15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635287" y="5237922"/>
            <a:ext cx="947542" cy="939041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ensures each dictionary has the right key/value pairs (actually, Python syntax has no way to do this)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  <a:r>
              <a:rPr lang="en-US" dirty="0"/>
              <a:t> instead of </a:t>
            </a:r>
            <a:r>
              <a:rPr lang="en-US" b="1" dirty="0" err="1"/>
              <a:t>b.author</a:t>
            </a:r>
            <a:endParaRPr lang="en-US" b="1" dirty="0"/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81F-2F96-7C45-8CF4-7DB69CE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dictionary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E13-5F6F-6545-9236-1EDE9E18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obviously define a function to print out a book represented by dictionary, but there's nothing about that function that indicates it's associated with our book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AEC6-5ACD-F941-8395-A7F7A9E3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0" y="3283502"/>
            <a:ext cx="5549900" cy="229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6BAFE-B761-AC46-8B83-D1D298114F73}"/>
              </a:ext>
            </a:extLst>
          </p:cNvPr>
          <p:cNvSpPr txBox="1"/>
          <p:nvPr/>
        </p:nvSpPr>
        <p:spPr>
          <a:xfrm>
            <a:off x="767660" y="427563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try to add “:</a:t>
            </a:r>
            <a:r>
              <a:rPr lang="en-US" dirty="0" err="1"/>
              <a:t>dict</a:t>
            </a:r>
            <a:r>
              <a:rPr lang="en-US" dirty="0"/>
              <a:t>” but doesn’t help much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E0B2F-0F72-1C4B-9A11-477DE8BE8A79}"/>
              </a:ext>
            </a:extLst>
          </p:cNvPr>
          <p:cNvCxnSpPr>
            <a:cxnSpLocks/>
          </p:cNvCxnSpPr>
          <p:nvPr/>
        </p:nvCxnSpPr>
        <p:spPr>
          <a:xfrm flipV="1">
            <a:off x="2590800" y="3688080"/>
            <a:ext cx="1757680" cy="75184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1158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Attention: Module versus object members</vt:lpstr>
      <vt:lpstr>Exercise</vt:lpstr>
      <vt:lpstr>Objects group related values</vt:lpstr>
      <vt:lpstr>Accessing “fields” with dictionary approach</vt:lpstr>
      <vt:lpstr>Calling functions with dictionary approach </vt:lpstr>
      <vt:lpstr>A basic Python class version of Book</vt:lpstr>
      <vt:lpstr>Attaching a function to a class</vt:lpstr>
      <vt:lpstr>Defining a constructor method</vt:lpstr>
      <vt:lpstr>Another common method to implement</vt:lpstr>
      <vt:lpstr>Focus on your "self"</vt:lpstr>
      <vt:lpstr>Understanding methods versus functions</vt:lpstr>
      <vt:lpstr>Inheritance</vt:lpstr>
      <vt:lpstr>Inheriting fields (conceptually but not really)</vt:lpstr>
      <vt:lpstr>Inheriting fields continued</vt:lpstr>
      <vt:lpstr>Inheriting methods</vt:lpstr>
      <vt:lpstr>Overriding methods</vt:lpstr>
      <vt:lpstr>Extending functionality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Microsoft Office User</cp:lastModifiedBy>
  <cp:revision>67</cp:revision>
  <cp:lastPrinted>2021-06-18T20:39:22Z</cp:lastPrinted>
  <dcterms:created xsi:type="dcterms:W3CDTF">2021-06-17T21:27:18Z</dcterms:created>
  <dcterms:modified xsi:type="dcterms:W3CDTF">2021-08-04T17:39:52Z</dcterms:modified>
</cp:coreProperties>
</file>