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66" r:id="rId11"/>
    <p:sldId id="263" r:id="rId12"/>
    <p:sldId id="265" r:id="rId13"/>
    <p:sldId id="267" r:id="rId1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2"/>
    <p:restoredTop sz="94740"/>
  </p:normalViewPr>
  <p:slideViewPr>
    <p:cSldViewPr snapToGrid="0" snapToObjects="1">
      <p:cViewPr varScale="1">
        <p:scale>
          <a:sx n="94" d="100"/>
          <a:sy n="94" d="100"/>
        </p:scale>
        <p:origin x="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7/28/21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7/28/21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501/blob/master/notes/files.ipyn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Reading, writing files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D0C1F-336E-2445-8CD7-043D1869C0C9}"/>
              </a:ext>
            </a:extLst>
          </p:cNvPr>
          <p:cNvSpPr txBox="1"/>
          <p:nvPr/>
        </p:nvSpPr>
        <p:spPr>
          <a:xfrm>
            <a:off x="2474844" y="5550971"/>
            <a:ext cx="802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notebook </a:t>
            </a:r>
            <a:r>
              <a:rPr lang="en-US" dirty="0">
                <a:hlinkClick r:id="rId2"/>
              </a:rPr>
              <a:t>https://github.com/parrt/msds501/blob/master/notes/files.ipynb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91AA7-2009-F74C-95E3-803F629CC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6659"/>
          </a:xfrm>
        </p:spPr>
        <p:txBody>
          <a:bodyPr/>
          <a:lstStyle/>
          <a:p>
            <a:r>
              <a:rPr lang="en-US" dirty="0"/>
              <a:t>Process a file char-by-char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A3CC55-94CC-3743-B79E-BD213767F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1784"/>
            <a:ext cx="6350000" cy="4241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A037C4C-7BC5-3F4B-AD27-422C9D02B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593" y="4253948"/>
            <a:ext cx="6375400" cy="1651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40809C4-41E9-FC4A-9E5A-BCBC1D28943D}"/>
              </a:ext>
            </a:extLst>
          </p:cNvPr>
          <p:cNvSpPr txBox="1"/>
          <p:nvPr/>
        </p:nvSpPr>
        <p:spPr>
          <a:xfrm>
            <a:off x="5187203" y="3462684"/>
            <a:ext cx="5646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Or, read 1 char at a time in a while loop</a:t>
            </a:r>
          </a:p>
          <a:p>
            <a:r>
              <a:rPr lang="en-US" sz="2400" dirty="0"/>
              <a:t>(read() gives empty string at </a:t>
            </a:r>
            <a:r>
              <a:rPr lang="en-US" sz="2400" i="1" dirty="0"/>
              <a:t>EOF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8628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8A77-3237-1143-B145-D6565167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7565"/>
          </a:xfrm>
        </p:spPr>
        <p:txBody>
          <a:bodyPr/>
          <a:lstStyle/>
          <a:p>
            <a:r>
              <a:rPr lang="en-US" dirty="0"/>
              <a:t>Using Pandas to load CSV files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AFF6C6-3862-0C4B-AC3B-46CFF230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809"/>
            <a:ext cx="10515600" cy="4676154"/>
          </a:xfrm>
        </p:spPr>
        <p:txBody>
          <a:bodyPr/>
          <a:lstStyle/>
          <a:p>
            <a:r>
              <a:rPr lang="en-US" dirty="0"/>
              <a:t>If the text file is a comma separated value file (CSV), the easiest way to load the data is with Pandas</a:t>
            </a:r>
          </a:p>
        </p:txBody>
      </p:sp>
      <p:pic>
        <p:nvPicPr>
          <p:cNvPr id="8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9645DCE-DE46-A14E-8E76-1CD9A7A42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02" y="2389982"/>
            <a:ext cx="6464300" cy="3975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8C27B3-A68E-994D-99B2-63FC587F2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068" y="3824079"/>
            <a:ext cx="5213034" cy="200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65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4C68-5F59-984B-87E9-35484E97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Pattern: Save strings into a text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EA856-123F-BD48-929A-8D82B33D0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(The way we encode strings for storage in a file is a complication we can ignore until MSDS692)</a:t>
            </a:r>
          </a:p>
          <a:p>
            <a:r>
              <a:rPr lang="en-US" dirty="0"/>
              <a:t>Save a few lines representing a CSV file to /</a:t>
            </a:r>
            <a:r>
              <a:rPr lang="en-US" dirty="0" err="1"/>
              <a:t>tmp</a:t>
            </a:r>
            <a:r>
              <a:rPr lang="en-US" dirty="0"/>
              <a:t> </a:t>
            </a:r>
            <a:r>
              <a:rPr lang="en-US" dirty="0" err="1"/>
              <a:t>dir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14618-E103-B043-A0FD-59F3CD924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444" y="3367708"/>
            <a:ext cx="3273285" cy="1542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CAEADB-D0A0-084A-8596-6361D2A0C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626" y="3273839"/>
            <a:ext cx="5181600" cy="1968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067C12-F188-604A-9A11-D579146902C4}"/>
              </a:ext>
            </a:extLst>
          </p:cNvPr>
          <p:cNvSpPr txBox="1"/>
          <p:nvPr/>
        </p:nvSpPr>
        <p:spPr>
          <a:xfrm>
            <a:off x="1063487" y="5807631"/>
            <a:ext cx="7478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The two-char </a:t>
            </a:r>
            <a:r>
              <a:rPr lang="en-US" sz="2000" b="1" dirty="0"/>
              <a:t>\n</a:t>
            </a:r>
            <a:r>
              <a:rPr lang="en-US" sz="2000" dirty="0"/>
              <a:t> sequence represents a single newline character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741B48-083F-1E46-9EDC-65CD2CE87AA5}"/>
              </a:ext>
            </a:extLst>
          </p:cNvPr>
          <p:cNvSpPr/>
          <p:nvPr/>
        </p:nvSpPr>
        <p:spPr>
          <a:xfrm>
            <a:off x="4939748" y="3687417"/>
            <a:ext cx="447261" cy="313877"/>
          </a:xfrm>
          <a:prstGeom prst="rect">
            <a:avLst/>
          </a:prstGeom>
          <a:noFill/>
          <a:ln w="2540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4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86ED-D2E3-5C46-9D8D-C6A6DFA4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We’ll study more about text formats and binary formats in data acquisition (MSDS692)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EA4BF-5BA1-524F-84D7-16F75A112B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4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5DD3-158A-154B-9733-5B36F17A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files?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19924-EC41-7144-930F-485E3ED49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89974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Both the disk and RAM are forms of memory</a:t>
            </a:r>
          </a:p>
          <a:p>
            <a:r>
              <a:rPr lang="en-US" dirty="0"/>
              <a:t>RAM is much faster (but smaller) than the disk and RAM data disappears when the power goes out</a:t>
            </a:r>
          </a:p>
          <a:p>
            <a:r>
              <a:rPr lang="en-US" dirty="0"/>
              <a:t>Disks, in contrast, are persistent / non-volatile</a:t>
            </a:r>
          </a:p>
          <a:p>
            <a:r>
              <a:rPr lang="en-US" dirty="0"/>
              <a:t>A </a:t>
            </a:r>
            <a:r>
              <a:rPr lang="en-US" i="1" dirty="0"/>
              <a:t>file</a:t>
            </a:r>
            <a:r>
              <a:rPr lang="en-US" dirty="0"/>
              <a:t> is simply a chunk of data on the disk identified by a filename and living within a specific directory</a:t>
            </a:r>
          </a:p>
          <a:p>
            <a:r>
              <a:rPr lang="en-US" dirty="0"/>
              <a:t>File data is less convenient to access because we have to explicitly load the file into working memory before operating on it</a:t>
            </a:r>
          </a:p>
          <a:p>
            <a:r>
              <a:rPr lang="en-US" dirty="0"/>
              <a:t>If a file is too big to fit into memory all at once, we have to process the data in chunks, typically line by line if text format data</a:t>
            </a:r>
          </a:p>
        </p:txBody>
      </p:sp>
    </p:spTree>
    <p:extLst>
      <p:ext uri="{BB962C8B-B14F-4D97-AF65-F5344CB8AC3E}">
        <p14:creationId xmlns:p14="http://schemas.microsoft.com/office/powerpoint/2010/main" val="211663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DCFF-68DD-204E-9B06-F3D1A76F0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E4853-F190-FA40-B155-B20CD605F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must be </a:t>
            </a:r>
            <a:r>
              <a:rPr lang="en-US" i="1" dirty="0"/>
              <a:t>opened</a:t>
            </a:r>
            <a:r>
              <a:rPr lang="en-US" dirty="0"/>
              <a:t> and then </a:t>
            </a:r>
            <a:r>
              <a:rPr lang="en-US" i="1" dirty="0"/>
              <a:t>closed</a:t>
            </a:r>
            <a:r>
              <a:rPr lang="en-US" dirty="0"/>
              <a:t> when we're done</a:t>
            </a:r>
          </a:p>
          <a:p>
            <a:r>
              <a:rPr lang="en-US" dirty="0"/>
              <a:t>Files are opened for </a:t>
            </a:r>
            <a:r>
              <a:rPr lang="en-US" i="1" dirty="0"/>
              <a:t>reading</a:t>
            </a:r>
            <a:r>
              <a:rPr lang="en-US" dirty="0"/>
              <a:t> or for </a:t>
            </a:r>
            <a:r>
              <a:rPr lang="en-US" i="1" dirty="0"/>
              <a:t>writing </a:t>
            </a:r>
            <a:r>
              <a:rPr lang="en-US" dirty="0"/>
              <a:t>(or </a:t>
            </a:r>
            <a:r>
              <a:rPr lang="en-US" i="1" dirty="0"/>
              <a:t>appending</a:t>
            </a:r>
            <a:r>
              <a:rPr lang="en-US" dirty="0"/>
              <a:t>)</a:t>
            </a:r>
          </a:p>
          <a:p>
            <a:r>
              <a:rPr lang="en-US" dirty="0"/>
              <a:t>Files are opened with a </a:t>
            </a:r>
            <a:r>
              <a:rPr lang="en-US" i="1" dirty="0"/>
              <a:t>mode</a:t>
            </a:r>
            <a:r>
              <a:rPr lang="en-US" dirty="0"/>
              <a:t>: text or binary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f</a:t>
            </a:r>
            <a:r>
              <a:rPr lang="en-US" dirty="0"/>
              <a:t> is a file descriptor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2319E-9833-C54E-91E9-6931E25BACCC}"/>
              </a:ext>
            </a:extLst>
          </p:cNvPr>
          <p:cNvSpPr txBox="1"/>
          <p:nvPr/>
        </p:nvSpPr>
        <p:spPr>
          <a:xfrm>
            <a:off x="1063487" y="3595734"/>
            <a:ext cx="97000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 = open(‘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foo.txt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’, mode=‘r’)  # open for read text mode</a:t>
            </a:r>
          </a:p>
          <a:p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read from f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f.close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                     # ok, we're done</a:t>
            </a:r>
          </a:p>
        </p:txBody>
      </p:sp>
    </p:spTree>
    <p:extLst>
      <p:ext uri="{BB962C8B-B14F-4D97-AF65-F5344CB8AC3E}">
        <p14:creationId xmlns:p14="http://schemas.microsoft.com/office/powerpoint/2010/main" val="414195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E5A2-0893-9640-BF25-4D50FFEB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confusion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32A10-92C5-E84A-9F32-DB0D34CF5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filename is a string that identifies a file on the disk. It can  include path information or can be just the name of the file itself</a:t>
            </a:r>
          </a:p>
          <a:p>
            <a:r>
              <a:rPr lang="en-US" dirty="0"/>
              <a:t>A path (specifying a directory or file) can be fully-qualified (absolute) or relative to the current working directory</a:t>
            </a:r>
          </a:p>
          <a:p>
            <a:r>
              <a:rPr lang="en-US" dirty="0"/>
              <a:t>A file descriptor object is not the filename and is also not the file contents itself on the disk. It's really just a descriptor that lets a program refer to and operate on the file</a:t>
            </a:r>
          </a:p>
          <a:p>
            <a:r>
              <a:rPr lang="en-US" dirty="0"/>
              <a:t>The content of the file is different than the filename and the file (descriptor) object that Python gives us when we open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2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6498-6422-2C4D-A482-A2F96E49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WITH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A1168-B32D-604A-8D89-ACC68CC0E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with</a:t>
            </a:r>
            <a:r>
              <a:rPr lang="en-US" dirty="0"/>
              <a:t> statement helps us to automatically close files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5F9E1D1-48DD-F14D-82C2-99D38C697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00188"/>
            <a:ext cx="4889500" cy="2413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0F54FC-AEC8-EE47-A7BD-B9BAF27D4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2630005"/>
            <a:ext cx="32639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8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1D71-2671-8C4E-A0DD-FFAEEA261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programming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32D6-F49F-1E43-A2C9-0F27CD200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all file contents into a string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9F304B0-C5DB-CD41-B175-5BAB81C62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2417141"/>
            <a:ext cx="8534400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A283B3-0602-0640-AFFB-790DA62E7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" y="3636341"/>
            <a:ext cx="9232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24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96B4-9092-884E-B9A1-FFD5A1B05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1234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most common programming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037BE-C267-444A-B708-C02FE2019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296"/>
            <a:ext cx="10515600" cy="4755667"/>
          </a:xfrm>
        </p:spPr>
        <p:txBody>
          <a:bodyPr/>
          <a:lstStyle/>
          <a:p>
            <a:r>
              <a:rPr lang="en-US" dirty="0"/>
              <a:t>Load all lines of a file or words of a file into a list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481C95F-A36C-1741-B026-397548135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37" y="4399465"/>
            <a:ext cx="8051800" cy="1879600"/>
          </a:xfrm>
          <a:prstGeom prst="rect">
            <a:avLst/>
          </a:prstGeom>
        </p:spPr>
      </p:pic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8D852270-2352-4442-AC56-5F00F4C20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426" y="1892198"/>
            <a:ext cx="4927600" cy="170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071E12-43C8-7144-BCAE-448365BEC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437" y="1892198"/>
            <a:ext cx="5151533" cy="212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0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CFC9-2394-E745-B5B8-06320645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files line by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B7302-AC91-1D4F-918D-E38FBDF1A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9488" cy="4351338"/>
          </a:xfrm>
        </p:spPr>
        <p:txBody>
          <a:bodyPr/>
          <a:lstStyle/>
          <a:p>
            <a:r>
              <a:rPr lang="en-US" dirty="0"/>
              <a:t>Loading everything into memory all at once doesn't work if a file is bigger than available RAM</a:t>
            </a:r>
          </a:p>
          <a:p>
            <a:r>
              <a:rPr lang="en-US" dirty="0"/>
              <a:t>That limits the size of the data we can process with that method</a:t>
            </a:r>
          </a:p>
          <a:p>
            <a:r>
              <a:rPr lang="en-US" dirty="0"/>
              <a:t>Instead, we can use a for-each loop iterating on the file descriptor: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0767B-7AD9-6346-BD0D-02900BB76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3776663"/>
            <a:ext cx="7797800" cy="2400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8E53AB-11CA-6544-8E93-88D384F860F2}"/>
              </a:ext>
            </a:extLst>
          </p:cNvPr>
          <p:cNvSpPr txBox="1"/>
          <p:nvPr/>
        </p:nvSpPr>
        <p:spPr>
          <a:xfrm>
            <a:off x="6410739" y="5162586"/>
            <a:ext cx="219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use </a:t>
            </a:r>
            <a:r>
              <a:rPr lang="en-US" b="1" dirty="0" err="1"/>
              <a:t>f.readlines</a:t>
            </a:r>
            <a:r>
              <a:rPr lang="en-US" b="1" dirty="0"/>
              <a:t>()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255D3E-2415-334E-94EB-A925FFDCB5C3}"/>
              </a:ext>
            </a:extLst>
          </p:cNvPr>
          <p:cNvCxnSpPr>
            <a:cxnSpLocks/>
          </p:cNvCxnSpPr>
          <p:nvPr/>
        </p:nvCxnSpPr>
        <p:spPr>
          <a:xfrm flipH="1" flipV="1">
            <a:off x="4661453" y="4323522"/>
            <a:ext cx="1749286" cy="1023730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234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FAD4-ABA1-0F4F-AD41-75DC7052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4D76D-4BE0-6947-8873-7E6F3F05D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optimizes use of </a:t>
            </a:r>
            <a:r>
              <a:rPr lang="en-US" b="1" dirty="0" err="1"/>
              <a:t>f.readlines</a:t>
            </a:r>
            <a:r>
              <a:rPr lang="en-US" b="1" dirty="0"/>
              <a:t>()</a:t>
            </a:r>
            <a:r>
              <a:rPr lang="en-US" dirty="0"/>
              <a:t> in a loop so that it only loads one line at a time</a:t>
            </a:r>
          </a:p>
          <a:p>
            <a:r>
              <a:rPr lang="en-US" dirty="0"/>
              <a:t>This is very efficient: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this loads all into</a:t>
            </a:r>
            <a:br>
              <a:rPr lang="en-US" dirty="0"/>
            </a:br>
            <a:r>
              <a:rPr lang="en-US" dirty="0"/>
              <a:t>memory and is much</a:t>
            </a:r>
            <a:br>
              <a:rPr lang="en-US" dirty="0"/>
            </a:br>
            <a:r>
              <a:rPr lang="en-US" dirty="0"/>
              <a:t>slower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3F218-1675-0A45-9AD2-78FC21BC7B89}"/>
              </a:ext>
            </a:extLst>
          </p:cNvPr>
          <p:cNvSpPr txBox="1"/>
          <p:nvPr/>
        </p:nvSpPr>
        <p:spPr>
          <a:xfrm>
            <a:off x="5595583" y="2766094"/>
            <a:ext cx="531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for line in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f.readlines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    print(line)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F8518-4B1E-3D4A-88A6-A626C0D070C2}"/>
              </a:ext>
            </a:extLst>
          </p:cNvPr>
          <p:cNvSpPr txBox="1"/>
          <p:nvPr/>
        </p:nvSpPr>
        <p:spPr>
          <a:xfrm>
            <a:off x="5595583" y="4187961"/>
            <a:ext cx="550823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lines =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f.readlines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(lines)):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    line = lines[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    print(line)</a:t>
            </a:r>
          </a:p>
          <a:p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8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E4A8FA2E-2759-8442-81E7-068D8F3AF906}" vid="{27861D0F-5B6C-D947-921F-C75292CD0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638</Words>
  <Application>Microsoft Macintosh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Consolas</vt:lpstr>
      <vt:lpstr>Office Theme</vt:lpstr>
      <vt:lpstr>Reading, writing files</vt:lpstr>
      <vt:lpstr>What are files?</vt:lpstr>
      <vt:lpstr>File state</vt:lpstr>
      <vt:lpstr>Avoiding confusion</vt:lpstr>
      <vt:lpstr>The WITH statement</vt:lpstr>
      <vt:lpstr>Most common programming pattern</vt:lpstr>
      <vt:lpstr>2nd most common programming pattern</vt:lpstr>
      <vt:lpstr>Processing files line by line</vt:lpstr>
      <vt:lpstr>Efficiency tip</vt:lpstr>
      <vt:lpstr>Process a file char-by-char</vt:lpstr>
      <vt:lpstr>Using Pandas to load CSV files</vt:lpstr>
      <vt:lpstr>Pattern: Save strings into a text file</vt:lpstr>
      <vt:lpstr>We’ll study more about text formats and binary formats in data acquisition (MSDS692)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Reading, writing files</dc:title>
  <dc:creator>Terence Parr</dc:creator>
  <cp:lastModifiedBy>Microsoft Office User</cp:lastModifiedBy>
  <cp:revision>50</cp:revision>
  <cp:lastPrinted>2021-06-16T00:27:40Z</cp:lastPrinted>
  <dcterms:created xsi:type="dcterms:W3CDTF">2021-06-15T22:42:46Z</dcterms:created>
  <dcterms:modified xsi:type="dcterms:W3CDTF">2021-07-28T18:33:31Z</dcterms:modified>
</cp:coreProperties>
</file>