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98" r:id="rId13"/>
    <p:sldId id="299" r:id="rId14"/>
    <p:sldId id="301" r:id="rId15"/>
    <p:sldId id="302" r:id="rId16"/>
    <p:sldId id="281" r:id="rId17"/>
    <p:sldId id="296" r:id="rId18"/>
    <p:sldId id="297" r:id="rId19"/>
    <p:sldId id="276" r:id="rId20"/>
    <p:sldId id="277" r:id="rId21"/>
    <p:sldId id="278" r:id="rId22"/>
    <p:sldId id="279" r:id="rId23"/>
    <p:sldId id="280" r:id="rId24"/>
    <p:sldId id="287" r:id="rId25"/>
    <p:sldId id="286" r:id="rId26"/>
    <p:sldId id="284" r:id="rId27"/>
    <p:sldId id="285" r:id="rId28"/>
    <p:sldId id="288" r:id="rId29"/>
    <p:sldId id="289" r:id="rId30"/>
    <p:sldId id="291" r:id="rId31"/>
    <p:sldId id="294" r:id="rId32"/>
    <p:sldId id="292" r:id="rId33"/>
    <p:sldId id="295" r:id="rId3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2C850-141E-4F92-9E34-FE2809D94ED2}" v="277" dt="2023-02-02T03:06:28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/>
    <p:restoredTop sz="94423"/>
  </p:normalViewPr>
  <p:slideViewPr>
    <p:cSldViewPr snapToGrid="0" snapToObjects="1">
      <p:cViewPr varScale="1">
        <p:scale>
          <a:sx n="103" d="100"/>
          <a:sy n="103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9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oervo.github.io/Algorithms-DataStructures-BigONotation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my-first-foray-into-technology-c5b6e83fe8f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endParaRPr lang="en-US" dirty="0"/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</a:t>
            </a:r>
            <a:r>
              <a:rPr lang="en-US" u="sng" dirty="0"/>
              <a:t>asymptotic</a:t>
            </a:r>
            <a:r>
              <a:rPr lang="en-US" dirty="0"/>
              <a:t>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care about growth in effort, given growth in input; i.e., what is the marginal cost when increasing </a:t>
                </a:r>
                <a:r>
                  <a:rPr lang="en-US"/>
                  <a:t>input size </a:t>
                </a:r>
                <a:r>
                  <a:rPr lang="en-US" dirty="0"/>
                  <a:t>n to n+1?</a:t>
                </a:r>
              </a:p>
              <a:p>
                <a:r>
                  <a:rPr lang="en-US" dirty="0"/>
                  <a:t>The best picture comes from imagining </a:t>
                </a:r>
                <a:r>
                  <a:rPr lang="en-US" i="1" dirty="0"/>
                  <a:t>n</a:t>
                </a:r>
                <a:r>
                  <a:rPr lang="en-US" dirty="0"/>
                  <a:t> getting very big and the worst-case input scenario</a:t>
                </a:r>
              </a:p>
              <a:p>
                <a:r>
                  <a:rPr lang="en-US" dirty="0"/>
                  <a:t>This asymptotic behavior is called “big O”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ignore constants, keep only most important terms: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constant k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are indistinguishable asymptotically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we are counting as a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 </a:t>
            </a:r>
            <a:r>
              <a:rPr lang="en-US" b="1" i="1" dirty="0"/>
              <a:t>and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in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 usually compute complexity as a function of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1BB20A-4118-645C-BDA2-7142FEEC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77" y="-59596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4F2D350-3026-7FF5-F443-459047E5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82" y="1164541"/>
            <a:ext cx="4192249" cy="51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1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14A82AB-12FF-8AD5-7B0B-0E74EB15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84" y="679118"/>
            <a:ext cx="4079823" cy="53498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FBF27D-BD23-435A-2E9D-89A42D90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77" y="-59596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4994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FBF27D-BD23-435A-2E9D-89A42D90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77" y="-59596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BCA1DDAA-2EDF-EC31-806C-764094F5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72" y="1001693"/>
            <a:ext cx="5591331" cy="55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FBF27D-BD23-435A-2E9D-89A42D90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77" y="-59596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8930BBC-D8B3-8CB8-AE5C-412E753B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59" y="1101316"/>
            <a:ext cx="5266544" cy="49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experience, you’ll be able to go from algorithm description straight to </a:t>
            </a:r>
            <a:r>
              <a:rPr lang="en-US" i="1" dirty="0"/>
              <a:t>O(n)</a:t>
            </a:r>
            <a:r>
              <a:rPr lang="en-US" dirty="0"/>
              <a:t> by looking at max loop iterations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Look for loops and recursion</a:t>
            </a:r>
          </a:p>
          <a:p>
            <a:r>
              <a:rPr lang="en-US" dirty="0"/>
              <a:t>Verify loops step by constant amount like 1 or k (not </a:t>
            </a:r>
            <a:r>
              <a:rPr lang="en-US" dirty="0" err="1"/>
              <a:t>i</a:t>
            </a:r>
            <a:r>
              <a:rPr lang="en-US" dirty="0"/>
              <a:t> *= 2)</a:t>
            </a:r>
          </a:p>
          <a:p>
            <a:r>
              <a:rPr lang="en-US" dirty="0"/>
              <a:t>Look for patterns you know like binary search, sorting, traversing tree,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EE2-1ED1-5340-9903-0324FF57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7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Ask: What is the maximum amount of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approach often works great as we can focus on behavior rather than detailed analysis of the code</a:t>
                </a:r>
              </a:p>
              <a:p>
                <a:r>
                  <a:rPr lang="en-US" dirty="0"/>
                  <a:t>Touching every element of a list means </a:t>
                </a:r>
                <a:r>
                  <a:rPr lang="en-US" i="1" dirty="0"/>
                  <a:t>O(n)</a:t>
                </a:r>
                <a:endParaRPr lang="en-US" dirty="0"/>
              </a:p>
              <a:p>
                <a:r>
                  <a:rPr lang="en-US" dirty="0"/>
                  <a:t>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=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r>
                  <a:rPr lang="en-US" dirty="0"/>
                  <a:t>Touching every element of a tree with </a:t>
                </a:r>
                <a:r>
                  <a:rPr lang="en-US" i="1" dirty="0"/>
                  <a:t>n</a:t>
                </a:r>
                <a:r>
                  <a:rPr lang="en-US" dirty="0"/>
                  <a:t>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DC1942-037A-0D4F-9BC2-6A967BC1EBFB}"/>
              </a:ext>
            </a:extLst>
          </p:cNvPr>
          <p:cNvSpPr/>
          <p:nvPr/>
        </p:nvSpPr>
        <p:spPr>
          <a:xfrm>
            <a:off x="3270384" y="4773630"/>
            <a:ext cx="5210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Does it matter if tree is binary or trinary?</a:t>
            </a:r>
          </a:p>
        </p:txBody>
      </p:sp>
    </p:spTree>
    <p:extLst>
      <p:ext uri="{BB962C8B-B14F-4D97-AF65-F5344CB8AC3E}">
        <p14:creationId xmlns:p14="http://schemas.microsoft.com/office/powerpoint/2010/main" val="353558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F9E-A1E6-BE48-909D-BF1C36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Loops nested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deep, going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D32D59-7749-3C4E-B0F4-98CBBD78C40E}"/>
              </a:ext>
            </a:extLst>
          </p:cNvPr>
          <p:cNvSpPr txBox="1"/>
          <p:nvPr/>
        </p:nvSpPr>
        <p:spPr>
          <a:xfrm>
            <a:off x="1170616" y="2326828"/>
            <a:ext cx="460955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a =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1F846-1EC1-BA4B-A173-C63297BA3B7D}"/>
              </a:ext>
            </a:extLst>
          </p:cNvPr>
          <p:cNvSpPr txBox="1"/>
          <p:nvPr/>
        </p:nvSpPr>
        <p:spPr>
          <a:xfrm>
            <a:off x="6352584" y="2326828"/>
            <a:ext cx="460955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for k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a =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/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What is cost of these loops assuming “a=…” costs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i="1" dirty="0"/>
                  <a:t> operations?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blipFill>
                <a:blip r:embed="rId3"/>
                <a:stretch>
                  <a:fillRect l="-1133" t="-789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/>
              <p:nvPr/>
            </p:nvSpPr>
            <p:spPr>
              <a:xfrm>
                <a:off x="1054336" y="4487867"/>
                <a:ext cx="7754046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4487867"/>
                <a:ext cx="7754046" cy="547073"/>
              </a:xfrm>
              <a:prstGeom prst="rect">
                <a:avLst/>
              </a:prstGeom>
              <a:blipFill>
                <a:blip r:embed="rId4"/>
                <a:stretch>
                  <a:fillRect l="-1473" t="-115909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B9808-D04B-3E49-9A1D-86B99C80FF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1054336" y="2573086"/>
            <a:ext cx="116280" cy="2188319"/>
          </a:xfrm>
          <a:prstGeom prst="bentConnector4">
            <a:avLst>
              <a:gd name="adj1" fmla="val -196594"/>
              <a:gd name="adj2" fmla="val 10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7C81D-212B-DA4C-8A7E-9091076D4794}"/>
                  </a:ext>
                </a:extLst>
              </p:cNvPr>
              <p:cNvSpPr txBox="1"/>
              <p:nvPr/>
            </p:nvSpPr>
            <p:spPr>
              <a:xfrm>
                <a:off x="1054335" y="5332415"/>
                <a:ext cx="6933437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7C81D-212B-DA4C-8A7E-9091076D4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5" y="5332415"/>
                <a:ext cx="6933437" cy="547073"/>
              </a:xfrm>
              <a:prstGeom prst="rect">
                <a:avLst/>
              </a:prstGeom>
              <a:blipFill>
                <a:blip r:embed="rId5"/>
                <a:stretch>
                  <a:fillRect l="-1648" t="-118605" b="-17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2F295B-1F9D-4744-A3F7-917F0A46059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87772" y="2573086"/>
            <a:ext cx="3366028" cy="3032866"/>
          </a:xfrm>
          <a:prstGeom prst="bentConnector3">
            <a:avLst>
              <a:gd name="adj1" fmla="val 100019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044E8A-151F-F947-B085-7DD529BB9453}"/>
              </a:ext>
            </a:extLst>
          </p:cNvPr>
          <p:cNvCxnSpPr>
            <a:cxnSpLocks/>
          </p:cNvCxnSpPr>
          <p:nvPr/>
        </p:nvCxnSpPr>
        <p:spPr>
          <a:xfrm>
            <a:off x="10962138" y="2573086"/>
            <a:ext cx="391662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6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0644" y="1816217"/>
                <a:ext cx="10393304" cy="4125561"/>
              </a:xfrm>
            </p:spPr>
            <p:txBody>
              <a:bodyPr/>
              <a:lstStyle/>
              <a:p>
                <a:r>
                  <a:rPr lang="en-US" dirty="0"/>
                  <a:t>Get a feel for algorithm time and space performance to operate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program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644" y="1816217"/>
                <a:ext cx="10393304" cy="4125561"/>
              </a:xfrm>
              <a:blipFill>
                <a:blip r:embed="rId2"/>
                <a:stretch>
                  <a:fillRect l="-1056" t="-2659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51D8D5E-798E-90A6-A927-45A92D0F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19" y="4075409"/>
            <a:ext cx="10268886" cy="19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argmax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  <a:endParaRPr lang="en-US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n *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1026" t="-2326" b="-1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doc):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1026" t="-2326" b="-20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i="1" dirty="0"/>
                  <a:t>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>
                <a:blip r:embed="rId2"/>
                <a:stretch>
                  <a:fillRect l="-912" t="-2907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1049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2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61910-790C-C243-AD04-B103FB757A18}"/>
              </a:ext>
            </a:extLst>
          </p:cNvPr>
          <p:cNvSpPr txBox="1"/>
          <p:nvPr/>
        </p:nvSpPr>
        <p:spPr>
          <a:xfrm>
            <a:off x="1137683" y="628234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how many times you can divide n by 2? log(n) times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6D11E-292E-6448-9369-59F8F8511B81}"/>
              </a:ext>
            </a:extLst>
          </p:cNvPr>
          <p:cNvCxnSpPr>
            <a:cxnSpLocks/>
          </p:cNvCxnSpPr>
          <p:nvPr/>
        </p:nvCxnSpPr>
        <p:spPr>
          <a:xfrm flipV="1">
            <a:off x="3624689" y="3550024"/>
            <a:ext cx="4002483" cy="95325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num of nodes/values,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  <a:br>
              <a:rPr lang="en-US" dirty="0"/>
            </a:br>
            <a:r>
              <a:rPr lang="en-US" dirty="0"/>
              <a:t>(Use “what is max work” technique)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n(n+1)/2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</m:oMath>
                          </a14:m>
                          <a:endParaRPr lang="en-US" sz="20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since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n(n+1) /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</a:t>
                          </a:r>
                          <a:r>
                            <a:rPr lang="en-US" sz="2000" baseline="0" dirty="0"/>
                            <a:t> + 2T(n/4))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+ 2n/2 +</a:t>
                          </a:r>
                          <a:r>
                            <a:rPr lang="en-US" sz="2000" baseline="0" dirty="0"/>
                            <a:t> 4n/4 + 8T(n/8)</a:t>
                          </a:r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:r>
                            <a:rPr lang="en-US" sz="2000" baseline="0" dirty="0"/>
                            <a:t>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159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62136" r="-131548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891" t="-62136" r="-271429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79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299083" r="-131548" b="-52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9914274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753144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9914274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753144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" t="-359434" r="-50933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230680" cy="4592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key size indicator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unit of work: assignment, addition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Identify key size indicator: n</a:t>
                </a:r>
                <a:endParaRPr lang="en-US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(closed form)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2"/>
                <a:stretch>
                  <a:fillRect l="-1674" t="-2204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3C8EFD99-5788-A046-B5E3-6E07655C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E0CDF-A078-654A-90BA-5677E2CC9A76}"/>
              </a:ext>
            </a:extLst>
          </p:cNvPr>
          <p:cNvCxnSpPr>
            <a:cxnSpLocks/>
          </p:cNvCxnSpPr>
          <p:nvPr/>
        </p:nvCxnSpPr>
        <p:spPr>
          <a:xfrm flipH="1">
            <a:off x="4389120" y="3041935"/>
            <a:ext cx="4428462" cy="83867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908E1-0CDF-7449-B71B-6B52435DF055}"/>
              </a:ext>
            </a:extLst>
          </p:cNvPr>
          <p:cNvCxnSpPr>
            <a:cxnSpLocks/>
          </p:cNvCxnSpPr>
          <p:nvPr/>
        </p:nvCxnSpPr>
        <p:spPr>
          <a:xfrm flipH="1">
            <a:off x="2917117" y="3095725"/>
            <a:ext cx="7302648" cy="229219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 / 2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i="1" dirty="0"/>
                  <a:t> +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  <a:blipFill>
                <a:blip r:embed="rId3"/>
                <a:stretch>
                  <a:fillRect l="-1718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0" y="6427113"/>
            <a:ext cx="77540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 are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unit of work, key size indicator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Space complexity </a:t>
            </a:r>
            <a:r>
              <a:rPr lang="en-US" dirty="0"/>
              <a:t>measures the amount of storage necessary to execute an algorithm as a function of input size</a:t>
            </a:r>
          </a:p>
          <a:p>
            <a:r>
              <a:rPr lang="en-US" b="1" dirty="0"/>
              <a:t>Time complexity </a:t>
            </a:r>
            <a:r>
              <a:rPr lang="en-US" dirty="0"/>
              <a:t>measures the amount of work ("time")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511EE-5836-005F-FFA6-46DFFECC8DA9}"/>
              </a:ext>
            </a:extLst>
          </p:cNvPr>
          <p:cNvSpPr txBox="1"/>
          <p:nvPr/>
        </p:nvSpPr>
        <p:spPr>
          <a:xfrm>
            <a:off x="2003034" y="1811904"/>
            <a:ext cx="8234035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Monaco"/>
                <a:ea typeface="Monaco" charset="0"/>
                <a:cs typeface="Monaco" charset="0"/>
              </a:rPr>
              <a:t>Let's count memory </a:t>
            </a:r>
            <a:r>
              <a:rPr lang="en-US" sz="2400" dirty="0" err="1">
                <a:latin typeface="Monaco"/>
                <a:ea typeface="Monaco" charset="0"/>
                <a:cs typeface="Monaco" charset="0"/>
              </a:rPr>
              <a:t>acccess</a:t>
            </a:r>
            <a:r>
              <a:rPr lang="en-US" sz="2400" dirty="0">
                <a:latin typeface="Monaco"/>
                <a:ea typeface="Monaco" charset="0"/>
                <a:cs typeface="Monaco" charset="0"/>
              </a:rPr>
              <a:t> and floating point addition.</a:t>
            </a:r>
            <a:endParaRPr lang="en-US" dirty="0">
              <a:latin typeface="Monaco"/>
              <a:ea typeface="Monaco" charset="0"/>
              <a:cs typeface="Monaco" charset="0"/>
            </a:endParaRPr>
          </a:p>
          <a:p>
            <a:endParaRPr lang="en-US" sz="2400" dirty="0">
              <a:latin typeface="Monaco"/>
            </a:endParaRPr>
          </a:p>
          <a:p>
            <a:r>
              <a:rPr lang="en-US" sz="2400" dirty="0">
                <a:latin typeface="Monaco"/>
              </a:rPr>
              <a:t>We will consider the operation addition/</a:t>
            </a:r>
            <a:r>
              <a:rPr lang="en-US" sz="2400" dirty="0">
                <a:ea typeface="+mn-lt"/>
                <a:cs typeface="+mn-lt"/>
              </a:rPr>
              <a:t>assignment</a:t>
            </a:r>
            <a:r>
              <a:rPr lang="en-US" sz="2400" dirty="0">
                <a:latin typeface="Monaco"/>
              </a:rPr>
              <a:t>: </a:t>
            </a:r>
            <a:r>
              <a:rPr lang="en-US" sz="2400" dirty="0">
                <a:ea typeface="+mn-lt"/>
                <a:cs typeface="+mn-lt"/>
              </a:rPr>
              <a:t>s = s + a[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]</a:t>
            </a:r>
            <a:r>
              <a:rPr lang="en-US" sz="2400" dirty="0">
                <a:latin typeface="Monaco"/>
              </a:rPr>
              <a:t> to have a constant time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85FCA-C0A8-55F3-465A-9C92999FED3C}"/>
              </a:ext>
            </a:extLst>
          </p:cNvPr>
          <p:cNvSpPr txBox="1"/>
          <p:nvPr/>
        </p:nvSpPr>
        <p:spPr>
          <a:xfrm>
            <a:off x="7597515" y="4387121"/>
            <a:ext cx="3829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aco"/>
              </a:rPr>
              <a:t>Total running time T(n)= n*c+2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5022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http://cooervo.github.io/Algorithms-DataStructures-BigONotation/index.html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8E5869-3B0F-364D-B5D0-38809B66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953" y="777660"/>
            <a:ext cx="11986581" cy="52327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4948E-D220-DC45-B033-D717191469C2}"/>
              </a:ext>
            </a:extLst>
          </p:cNvPr>
          <p:cNvSpPr txBox="1"/>
          <p:nvPr/>
        </p:nvSpPr>
        <p:spPr>
          <a:xfrm>
            <a:off x="4750676" y="6334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-26434" y="65795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Plot from 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https://medium.freecodecamp.org/my-first-foray-into-technology-c5b6e83fe8f1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3B1FC-635B-8F4E-85CC-FCA413E3306C}"/>
              </a:ext>
            </a:extLst>
          </p:cNvPr>
          <p:cNvCxnSpPr>
            <a:cxnSpLocks/>
          </p:cNvCxnSpPr>
          <p:nvPr/>
        </p:nvCxnSpPr>
        <p:spPr>
          <a:xfrm flipH="1">
            <a:off x="9431677" y="4643919"/>
            <a:ext cx="369869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8F9E-FD17-A741-A436-225BF15608B5}"/>
              </a:ext>
            </a:extLst>
          </p:cNvPr>
          <p:cNvSpPr txBox="1"/>
          <p:nvPr/>
        </p:nvSpPr>
        <p:spPr>
          <a:xfrm>
            <a:off x="9801546" y="4182254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keep</a:t>
            </a:r>
          </a:p>
          <a:p>
            <a:r>
              <a:rPr lang="en-US" dirty="0"/>
              <a:t>your complexity</a:t>
            </a:r>
          </a:p>
          <a:p>
            <a:r>
              <a:rPr lang="en-US" dirty="0"/>
              <a:t>at or below O(n log 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17CDA-61BB-6A4A-9E4A-AB5073207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677" y="2334442"/>
            <a:ext cx="17018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B2E80-75C7-644A-B41D-9C907B13A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26" y="2003247"/>
            <a:ext cx="184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15608</TotalTime>
  <Words>3065</Words>
  <Application>Microsoft Office PowerPoint</Application>
  <PresentationFormat>Widescreen</PresentationFormat>
  <Paragraphs>321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We care about asymptotic behavior</vt:lpstr>
      <vt:lpstr>Process</vt:lpstr>
      <vt:lpstr>Example</vt:lpstr>
      <vt:lpstr>Example</vt:lpstr>
      <vt:lpstr>Example</vt:lpstr>
      <vt:lpstr>Example</vt:lpstr>
      <vt:lpstr>Tips</vt:lpstr>
      <vt:lpstr>Ask: What is the maximum amount of work?</vt:lpstr>
      <vt:lpstr>Nested loop examples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Complexity of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Mustafa Hajij</cp:lastModifiedBy>
  <cp:revision>297</cp:revision>
  <cp:lastPrinted>2021-04-01T20:47:12Z</cp:lastPrinted>
  <dcterms:created xsi:type="dcterms:W3CDTF">2019-01-21T17:36:43Z</dcterms:created>
  <dcterms:modified xsi:type="dcterms:W3CDTF">2023-02-02T03:06:52Z</dcterms:modified>
</cp:coreProperties>
</file>