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2"/>
    <p:sldId id="268" r:id="rId3"/>
    <p:sldId id="257" r:id="rId4"/>
    <p:sldId id="267" r:id="rId5"/>
    <p:sldId id="270" r:id="rId6"/>
    <p:sldId id="269" r:id="rId7"/>
    <p:sldId id="272" r:id="rId8"/>
    <p:sldId id="274" r:id="rId9"/>
    <p:sldId id="275" r:id="rId10"/>
    <p:sldId id="273" r:id="rId11"/>
    <p:sldId id="271" r:id="rId12"/>
    <p:sldId id="281" r:id="rId13"/>
    <p:sldId id="296" r:id="rId14"/>
    <p:sldId id="297" r:id="rId15"/>
    <p:sldId id="276" r:id="rId16"/>
    <p:sldId id="277" r:id="rId17"/>
    <p:sldId id="278" r:id="rId18"/>
    <p:sldId id="279" r:id="rId19"/>
    <p:sldId id="280" r:id="rId20"/>
    <p:sldId id="287" r:id="rId21"/>
    <p:sldId id="286" r:id="rId22"/>
    <p:sldId id="284" r:id="rId23"/>
    <p:sldId id="285" r:id="rId24"/>
    <p:sldId id="288" r:id="rId25"/>
    <p:sldId id="289" r:id="rId26"/>
    <p:sldId id="291" r:id="rId27"/>
    <p:sldId id="294" r:id="rId28"/>
    <p:sldId id="292" r:id="rId29"/>
    <p:sldId id="295" r:id="rId30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754F"/>
    <a:srgbClr val="923D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23"/>
    <p:restoredTop sz="94423"/>
  </p:normalViewPr>
  <p:slideViewPr>
    <p:cSldViewPr snapToGrid="0" snapToObjects="1">
      <p:cViewPr varScale="1">
        <p:scale>
          <a:sx n="103" d="100"/>
          <a:sy n="103" d="100"/>
        </p:scale>
        <p:origin x="144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9" d="100"/>
          <a:sy n="99" d="100"/>
        </p:scale>
        <p:origin x="3064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B613A-EFF1-404F-BEE8-EFAE84A4E5E2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0263B3-2E28-5740-9C58-1576E230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05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0847EA-AC25-3D4E-89E1-FD3F6A9702B6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EC4948-0B79-D842-B740-510D19298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233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EC4948-0B79-D842-B740-510D1929835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4381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EC4948-0B79-D842-B740-510D1929835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791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EC4948-0B79-D842-B740-510D1929835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396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2FB7A-F12B-CD4D-8559-650F4868E9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8CBB88-B56E-EA42-A61B-D3AB7F012C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9696A1-F8B2-954E-A5DA-2331840D0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C0CB5C-B84A-514A-A5A0-C5AC9E73E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574622-2C96-C042-83BF-1A7260421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774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D0108-3981-1549-A4CB-4D0FE6FDB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E5A093-2AD2-9349-B50A-B7B88209B5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F4A06B-5DBB-424F-86C1-EE1F0C6A2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13209C-1F52-C646-8EE1-58E8EB857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2EF7B-DC76-6F4E-8772-BDFDBF4B2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102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0C42BC-E1BF-794A-BEEC-4371176362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FC45AD-B77B-694D-92CA-D4FA914DE8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8149C7-B7AF-EE43-98CF-1D7CBDC4C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26FA7-F97E-754E-B4CA-D37F6E57F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7E1139-0060-E346-9F3F-28F3A5272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483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803A6-7D46-8F41-8AFA-F2DCEB5BC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B9CE8-C78D-C445-BCD6-A816A89CE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8F461B-9225-E941-B67E-F1CFC15D2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AF1779-EEC5-F146-A237-56494528F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DDC0FB-2EE9-7F42-B0DF-CFF627C92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3906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6AC19-07B6-0644-A04B-3160E5287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B01923-58A4-F843-9053-52A8CD139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87314D-7828-F741-9D95-55EC91A61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2D0851-13E6-424D-9C2E-1FAE4644C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0D49C9-EC39-7F42-A3C5-326D1EF2D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852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A3E1F-D8B9-BF42-8A66-0B4BB621D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F2411-0A6B-CE40-888E-DF6851057E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D581-7115-1543-BEFA-9BDA990CC5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2641F9-C3D3-084B-B988-17CA1EABF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D4858C-8C04-8743-B0F9-F00677985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361CAC-0734-F24D-9D05-BAA72489F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799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E1E6B-81D0-B64C-A830-30B6E4083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B405A4-EAA4-5447-AAB9-39AC9B0B5F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6A46CB-5940-1340-AE42-99C42BBA8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ABB1F0-6F50-BD42-93D9-BCBB5339B2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6D6CE6-9799-C543-AE82-CE9E9ED9B5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E3C5AE-6923-5E44-AA54-47980E129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AFB1E3-6828-E94D-AAA8-F7B624493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1DD239-2AB5-E34B-9A56-32C9F61E1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698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D57B6-4625-2149-BB04-012454937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67FAF0-5A46-1542-A59B-4155824CA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61CD37-7AB8-114F-B8A6-411954022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4264D7-8895-EE45-9658-C5FF8F42D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307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8BB7FA-2258-C64B-9A1D-816834763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7C2AD0-8E67-9E4C-A046-98757BA7A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9EE54A-96EF-5D44-ABA5-5EDA7C0F2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381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CAFB7-F9F1-984C-8249-31FF41D0C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2E12F-F459-C348-A8E3-36E8F0A40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99425A-00AD-904F-AB89-EDD4C258B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3D3BF2-FBC9-5649-9190-E1C778FEB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4A4D89-3A9B-2B45-87F5-3F6907135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77A05E-3521-3141-96F8-AC86CB2FD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050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9E5D8-D804-C44E-9873-BF2EF3C22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E226E2-A399-FD45-ACF1-DBE31FCC28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132876-E772-7942-AF60-F9248CEB99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E69457-B63D-0B4C-BD6B-44AC10E73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8CAADF-CF61-2C42-B5B5-FB24616F2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966FA6-0481-E74C-B020-CE2EC5AD4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498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2DEF36-CDDB-4C49-A6CD-A99D898F9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4B4B30-356C-9846-B509-AC7C68F5C2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1B3BF9-B9A0-8240-889B-D82F503CEA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295ED-3BAF-1140-8495-3D368771D6B1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B03E69-EC06-8B44-9E5D-DAAB988B58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C6A4C2-258B-1E46-850A-BA76C2CB7B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2088363-6ADB-5E44-AEE8-570495A595D0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843577" y="6327977"/>
            <a:ext cx="4075793" cy="42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880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svn.python.org/projects/python/trunk/Objects/listsort.txt" TargetMode="Externa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cooervo.github.io/Algorithms-DataStructures-BigONotation/index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freecodecamp.org/my-first-foray-into-technology-c5b6e83fe8f1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tiff"/><Relationship Id="rId4" Type="http://schemas.openxmlformats.org/officeDocument/2006/relationships/image" Target="../media/image6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4A5C5-CE37-5241-A9FF-85F98EF1E9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/>
              <a:t>Algorithm Complexity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F75859-F09F-414F-8571-4D3854CD3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89316"/>
          </a:xfrm>
        </p:spPr>
        <p:txBody>
          <a:bodyPr>
            <a:noAutofit/>
          </a:bodyPr>
          <a:lstStyle/>
          <a:p>
            <a:pPr algn="l"/>
            <a:r>
              <a:rPr lang="en-US" dirty="0"/>
              <a:t>“How long is this </a:t>
            </a:r>
            <a:r>
              <a:rPr lang="en-US" dirty="0" err="1"/>
              <a:t>gonna</a:t>
            </a:r>
            <a:r>
              <a:rPr lang="en-US" dirty="0"/>
              <a:t> take?”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D37F11-0EC0-C645-ADE9-CE8BFDF0B2D4}"/>
              </a:ext>
            </a:extLst>
          </p:cNvPr>
          <p:cNvSpPr/>
          <p:nvPr/>
        </p:nvSpPr>
        <p:spPr>
          <a:xfrm>
            <a:off x="1524000" y="418342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/>
              <a:t>Mustafa Hajij</a:t>
            </a:r>
            <a:endParaRPr lang="en-US" dirty="0"/>
          </a:p>
          <a:p>
            <a:r>
              <a:rPr lang="en-US" dirty="0"/>
              <a:t>MSDS program</a:t>
            </a:r>
            <a:br>
              <a:rPr lang="en-US" dirty="0"/>
            </a:br>
            <a:r>
              <a:rPr lang="en-US" b="1" dirty="0"/>
              <a:t>University of San Francisco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366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care about </a:t>
            </a:r>
            <a:r>
              <a:rPr lang="en-US" u="sng" dirty="0"/>
              <a:t>asymptotic</a:t>
            </a:r>
            <a:r>
              <a:rPr lang="en-US" dirty="0"/>
              <a:t> behavior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We care about growth in effort, given growth in input; i.e., what is the marginal cost when increasing </a:t>
                </a:r>
                <a:r>
                  <a:rPr lang="en-US"/>
                  <a:t>input size </a:t>
                </a:r>
                <a:r>
                  <a:rPr lang="en-US" dirty="0"/>
                  <a:t>n to n+1?</a:t>
                </a:r>
              </a:p>
              <a:p>
                <a:r>
                  <a:rPr lang="en-US" dirty="0"/>
                  <a:t>The best picture comes from imagining </a:t>
                </a:r>
                <a:r>
                  <a:rPr lang="en-US" i="1" dirty="0"/>
                  <a:t>n</a:t>
                </a:r>
                <a:r>
                  <a:rPr lang="en-US" dirty="0"/>
                  <a:t> getting very big and the worst-case input scenario</a:t>
                </a:r>
              </a:p>
              <a:p>
                <a:r>
                  <a:rPr lang="en-US" dirty="0"/>
                  <a:t>This asymptotic behavior is called “big O” notation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Therefore, ignore constants, keep only most important terms: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= 2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implies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= 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𝑛𝑙𝑜𝑔𝑛</m:t>
                    </m:r>
                  </m:oMath>
                </a14:m>
                <a:r>
                  <a:rPr lang="en-US" dirty="0"/>
                  <a:t> implies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for constant k implies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E.g.,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!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! are indistinguishable asymptotically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3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4548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Identify what we are counting as a unit of work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Identify the key indicator(s) of problem size</a:t>
            </a:r>
          </a:p>
          <a:p>
            <a:pPr lvl="1"/>
            <a:r>
              <a:rPr lang="en-US" dirty="0"/>
              <a:t>Usually just some size </a:t>
            </a:r>
            <a:r>
              <a:rPr lang="en-US" i="1" dirty="0"/>
              <a:t>n</a:t>
            </a:r>
            <a:r>
              <a:rPr lang="en-US" dirty="0"/>
              <a:t>, but could be </a:t>
            </a:r>
            <a:r>
              <a:rPr lang="en-US" i="1" dirty="0"/>
              <a:t>n </a:t>
            </a:r>
            <a:r>
              <a:rPr lang="en-US" b="1" i="1" dirty="0"/>
              <a:t>and</a:t>
            </a:r>
            <a:r>
              <a:rPr lang="en-US" dirty="0"/>
              <a:t> </a:t>
            </a:r>
            <a:r>
              <a:rPr lang="en-US" i="1" dirty="0"/>
              <a:t>m</a:t>
            </a:r>
            <a:r>
              <a:rPr lang="en-US" dirty="0"/>
              <a:t> if </a:t>
            </a:r>
            <a:r>
              <a:rPr lang="en-US" i="1" dirty="0"/>
              <a:t>n</a:t>
            </a:r>
            <a:r>
              <a:rPr lang="en-US" dirty="0"/>
              <a:t> x </a:t>
            </a:r>
            <a:r>
              <a:rPr lang="en-US" i="1" dirty="0"/>
              <a:t>m</a:t>
            </a:r>
            <a:r>
              <a:rPr lang="en-US" dirty="0"/>
              <a:t> matrix,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pPr lvl="1"/>
            <a:r>
              <a:rPr lang="en-US" dirty="0"/>
              <a:t>Even for </a:t>
            </a:r>
            <a:r>
              <a:rPr lang="en-US" i="1" dirty="0"/>
              <a:t>n</a:t>
            </a:r>
            <a:r>
              <a:rPr lang="en-US" dirty="0"/>
              <a:t> x </a:t>
            </a:r>
            <a:r>
              <a:rPr lang="en-US" i="1" dirty="0"/>
              <a:t>m</a:t>
            </a:r>
            <a:r>
              <a:rPr lang="en-US" dirty="0"/>
              <a:t>, you could claim in worst-case that n is bigger, so </a:t>
            </a:r>
            <a:r>
              <a:rPr lang="en-US" i="1" dirty="0"/>
              <a:t>n</a:t>
            </a:r>
            <a:r>
              <a:rPr lang="en-US" dirty="0"/>
              <a:t> x </a:t>
            </a:r>
            <a:r>
              <a:rPr lang="en-US" i="1" dirty="0"/>
              <a:t>n</a:t>
            </a:r>
            <a:r>
              <a:rPr lang="en-US" dirty="0"/>
              <a:t> is input size but we usually compute complexity as a function of </a:t>
            </a:r>
            <a:r>
              <a:rPr lang="en-US" i="1" dirty="0"/>
              <a:t>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Define </a:t>
            </a:r>
            <a:r>
              <a:rPr lang="en-US" i="1" dirty="0"/>
              <a:t>T(n)</a:t>
            </a:r>
            <a:r>
              <a:rPr lang="en-US" dirty="0"/>
              <a:t> = </a:t>
            </a:r>
            <a:r>
              <a:rPr lang="mr-IN" dirty="0"/>
              <a:t>…</a:t>
            </a:r>
            <a:r>
              <a:rPr lang="en-US" dirty="0"/>
              <a:t> then solve sum or recurrence for closed form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Define </a:t>
            </a:r>
            <a:r>
              <a:rPr lang="en-US" i="1" dirty="0"/>
              <a:t>O(n)</a:t>
            </a:r>
            <a:r>
              <a:rPr lang="en-US" dirty="0"/>
              <a:t> as asymptotic behavior of </a:t>
            </a:r>
            <a:r>
              <a:rPr lang="en-US" i="1" dirty="0"/>
              <a:t>T(n)</a:t>
            </a:r>
          </a:p>
        </p:txBody>
      </p:sp>
    </p:spTree>
    <p:extLst>
      <p:ext uri="{BB962C8B-B14F-4D97-AF65-F5344CB8AC3E}">
        <p14:creationId xmlns:p14="http://schemas.microsoft.com/office/powerpoint/2010/main" val="1716176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With experience, you’ll be able to go from algorithm description straight to </a:t>
            </a:r>
            <a:r>
              <a:rPr lang="en-US" i="1" dirty="0"/>
              <a:t>O(n)</a:t>
            </a:r>
            <a:r>
              <a:rPr lang="en-US" dirty="0"/>
              <a:t> by looking at max loop iterations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r>
              <a:rPr lang="en-US" dirty="0"/>
              <a:t>Look for loops and recursion</a:t>
            </a:r>
          </a:p>
          <a:p>
            <a:r>
              <a:rPr lang="en-US" dirty="0"/>
              <a:t>Verify loops step by constant amount like 1 or k (not </a:t>
            </a:r>
            <a:r>
              <a:rPr lang="en-US" dirty="0" err="1"/>
              <a:t>i</a:t>
            </a:r>
            <a:r>
              <a:rPr lang="en-US" dirty="0"/>
              <a:t> *= 2)</a:t>
            </a:r>
          </a:p>
          <a:p>
            <a:r>
              <a:rPr lang="en-US" dirty="0"/>
              <a:t>Look for patterns you know like binary search, sorting, traversing tree,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8086426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F3EE2-1ED1-5340-9903-0324FF572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5471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Ask: What is the maximum amount of work?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ACAD0C-C3C1-2840-BEF2-46B74C35F5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This approach often works great as we can focus on behavior rather than detailed analysis of the code</a:t>
                </a:r>
              </a:p>
              <a:p>
                <a:r>
                  <a:rPr lang="en-US" dirty="0"/>
                  <a:t>Touching every element of a list means </a:t>
                </a:r>
                <a:r>
                  <a:rPr lang="en-US" i="1" dirty="0"/>
                  <a:t>O(n)</a:t>
                </a:r>
                <a:endParaRPr lang="en-US" dirty="0"/>
              </a:p>
              <a:p>
                <a:r>
                  <a:rPr lang="en-US" dirty="0"/>
                  <a:t>Touching every element of an </a:t>
                </a:r>
                <a:r>
                  <a:rPr lang="en-US" i="1" dirty="0"/>
                  <a:t>n</a:t>
                </a:r>
                <a:r>
                  <a:rPr lang="en-US" dirty="0"/>
                  <a:t> x </a:t>
                </a:r>
                <a:r>
                  <a:rPr lang="en-US" i="1" dirty="0"/>
                  <a:t>m</a:t>
                </a:r>
                <a:r>
                  <a:rPr lang="en-US" dirty="0"/>
                  <a:t> matrix means </a:t>
                </a:r>
                <a:r>
                  <a:rPr lang="en-US" i="1" dirty="0"/>
                  <a:t>O(nm)</a:t>
                </a:r>
                <a:r>
                  <a:rPr lang="en-US" dirty="0"/>
                  <a:t>=</a:t>
                </a:r>
                <a:r>
                  <a:rPr lang="en-US" i="1" dirty="0"/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i="1" dirty="0"/>
                  <a:t>)</a:t>
                </a:r>
                <a:endParaRPr lang="en-US" dirty="0"/>
              </a:p>
              <a:p>
                <a:r>
                  <a:rPr lang="en-US" dirty="0"/>
                  <a:t>Touching every element of a tree with </a:t>
                </a:r>
                <a:r>
                  <a:rPr lang="en-US" i="1" dirty="0"/>
                  <a:t>n</a:t>
                </a:r>
                <a:r>
                  <a:rPr lang="en-US" dirty="0"/>
                  <a:t> nodes is </a:t>
                </a:r>
                <a:r>
                  <a:rPr lang="en-US" i="1" dirty="0"/>
                  <a:t>O(n)</a:t>
                </a:r>
                <a:r>
                  <a:rPr lang="en-US" dirty="0"/>
                  <a:t> but tracing the path from root to a leaf is </a:t>
                </a:r>
                <a:r>
                  <a:rPr lang="en-US" i="1" dirty="0"/>
                  <a:t>O(log n)</a:t>
                </a:r>
                <a:r>
                  <a:rPr lang="en-US" dirty="0"/>
                  <a:t> in balanced tree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ACAD0C-C3C1-2840-BEF2-46B74C35F5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 r="-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E3DC1942-037A-0D4F-9BC2-6A967BC1EBFB}"/>
              </a:ext>
            </a:extLst>
          </p:cNvPr>
          <p:cNvSpPr/>
          <p:nvPr/>
        </p:nvSpPr>
        <p:spPr>
          <a:xfrm>
            <a:off x="3270384" y="4773630"/>
            <a:ext cx="521008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i="1" dirty="0"/>
              <a:t>Does it matter if tree is binary or trinary?</a:t>
            </a:r>
          </a:p>
        </p:txBody>
      </p:sp>
    </p:spTree>
    <p:extLst>
      <p:ext uri="{BB962C8B-B14F-4D97-AF65-F5344CB8AC3E}">
        <p14:creationId xmlns:p14="http://schemas.microsoft.com/office/powerpoint/2010/main" val="35355836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18F9E-A1E6-BE48-909D-BF1C3631F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loop examples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881C87-50FE-894E-847D-1A0D9EDD0A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Loops nested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deep, going around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times, are often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881C87-50FE-894E-847D-1A0D9EDD0A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DCD32D59-7749-3C4E-B0F4-98CBBD78C40E}"/>
              </a:ext>
            </a:extLst>
          </p:cNvPr>
          <p:cNvSpPr txBox="1"/>
          <p:nvPr/>
        </p:nvSpPr>
        <p:spPr>
          <a:xfrm>
            <a:off x="1170616" y="2326828"/>
            <a:ext cx="4609554" cy="110799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for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in range(n):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for j in range(n):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a = 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B1F846-1EC1-BA4B-A173-C63297BA3B7D}"/>
              </a:ext>
            </a:extLst>
          </p:cNvPr>
          <p:cNvSpPr txBox="1"/>
          <p:nvPr/>
        </p:nvSpPr>
        <p:spPr>
          <a:xfrm>
            <a:off x="6352584" y="2326828"/>
            <a:ext cx="4609554" cy="14465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for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in range(n):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for j in range(n):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for k in range(n):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    a = 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6E65DA1-0732-854C-A56F-F8EF08AF75EB}"/>
                  </a:ext>
                </a:extLst>
              </p:cNvPr>
              <p:cNvSpPr txBox="1"/>
              <p:nvPr/>
            </p:nvSpPr>
            <p:spPr>
              <a:xfrm>
                <a:off x="1054336" y="3858442"/>
                <a:ext cx="895309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/>
                  <a:t>What is cost of these loops assuming “a=…” costs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400" i="1" dirty="0"/>
                  <a:t> operations?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6E65DA1-0732-854C-A56F-F8EF08AF75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336" y="3858442"/>
                <a:ext cx="8953092" cy="461665"/>
              </a:xfrm>
              <a:prstGeom prst="rect">
                <a:avLst/>
              </a:prstGeom>
              <a:blipFill>
                <a:blip r:embed="rId3"/>
                <a:stretch>
                  <a:fillRect l="-1133" t="-7895" b="-236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C7FBB75-96FA-5443-A5EF-2C3023BC98EC}"/>
                  </a:ext>
                </a:extLst>
              </p:cNvPr>
              <p:cNvSpPr txBox="1"/>
              <p:nvPr/>
            </p:nvSpPr>
            <p:spPr>
              <a:xfrm>
                <a:off x="1054336" y="4487867"/>
                <a:ext cx="7754046" cy="5470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600" dirty="0"/>
                  <a:t>T(n)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sz="26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nary>
                              <m:naryPr>
                                <m:chr m:val="∑"/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𝑛𝑐</m:t>
                                </m:r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sz="2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sz="2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nary>
                          </m:e>
                        </m:nary>
                      </m:e>
                    </m:nary>
                  </m:oMath>
                </a14:m>
                <a:r>
                  <a:rPr lang="en-US" sz="2600" dirty="0"/>
                  <a:t>, which is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6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6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6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C7FBB75-96FA-5443-A5EF-2C3023BC98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336" y="4487867"/>
                <a:ext cx="7754046" cy="547073"/>
              </a:xfrm>
              <a:prstGeom prst="rect">
                <a:avLst/>
              </a:prstGeom>
              <a:blipFill>
                <a:blip r:embed="rId4"/>
                <a:stretch>
                  <a:fillRect l="-1473" t="-115909" b="-170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F89B9808-D04B-3E49-9A1D-86B99C80FF31}"/>
              </a:ext>
            </a:extLst>
          </p:cNvPr>
          <p:cNvCxnSpPr>
            <a:cxnSpLocks/>
            <a:stCxn id="7" idx="1"/>
          </p:cNvCxnSpPr>
          <p:nvPr/>
        </p:nvCxnSpPr>
        <p:spPr>
          <a:xfrm rot="10800000" flipH="1">
            <a:off x="1054336" y="2573086"/>
            <a:ext cx="116280" cy="2188319"/>
          </a:xfrm>
          <a:prstGeom prst="bentConnector4">
            <a:avLst>
              <a:gd name="adj1" fmla="val -196594"/>
              <a:gd name="adj2" fmla="val 1000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4D7C81D-212B-DA4C-8A7E-9091076D4794}"/>
                  </a:ext>
                </a:extLst>
              </p:cNvPr>
              <p:cNvSpPr txBox="1"/>
              <p:nvPr/>
            </p:nvSpPr>
            <p:spPr>
              <a:xfrm>
                <a:off x="1054335" y="5332415"/>
                <a:ext cx="6933437" cy="5470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600" dirty="0"/>
                  <a:t>T(n)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sz="26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en-US" sz="260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</m:e>
                            </m:nary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p>
                              <m:sSupPr>
                                <m:ctrlP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nary>
                      </m:e>
                    </m:nary>
                  </m:oMath>
                </a14:m>
                <a:r>
                  <a:rPr lang="en-US" sz="2600" dirty="0"/>
                  <a:t>, which is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6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6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6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4D7C81D-212B-DA4C-8A7E-9091076D47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335" y="5332415"/>
                <a:ext cx="6933437" cy="547073"/>
              </a:xfrm>
              <a:prstGeom prst="rect">
                <a:avLst/>
              </a:prstGeom>
              <a:blipFill>
                <a:blip r:embed="rId5"/>
                <a:stretch>
                  <a:fillRect l="-1648" t="-118605" b="-1744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CD2F295B-1F9D-4744-A3F7-917F0A460592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7987772" y="2573086"/>
            <a:ext cx="3366028" cy="3032866"/>
          </a:xfrm>
          <a:prstGeom prst="bentConnector3">
            <a:avLst>
              <a:gd name="adj1" fmla="val 100019"/>
            </a:avLst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3044E8A-151F-F947-B085-7DD529BB9453}"/>
              </a:ext>
            </a:extLst>
          </p:cNvPr>
          <p:cNvCxnSpPr>
            <a:cxnSpLocks/>
          </p:cNvCxnSpPr>
          <p:nvPr/>
        </p:nvCxnSpPr>
        <p:spPr>
          <a:xfrm>
            <a:off x="10962138" y="2573086"/>
            <a:ext cx="391662" cy="0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32269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algorithms are trickier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initial condition, such as T(0) = 0</a:t>
            </a:r>
          </a:p>
          <a:p>
            <a:r>
              <a:rPr lang="en-US" dirty="0"/>
              <a:t>Define recurrence relation for recursion then turn the crank</a:t>
            </a:r>
            <a:br>
              <a:rPr lang="en-US" dirty="0"/>
            </a:br>
            <a:r>
              <a:rPr lang="en-US" dirty="0"/>
              <a:t>T(n) = 1 + T(n-1)</a:t>
            </a:r>
            <a:br>
              <a:rPr lang="en-US" dirty="0"/>
            </a:br>
            <a:r>
              <a:rPr lang="en-US" dirty="0"/>
              <a:t>T(n) = 1 + 1 + T(n-2)</a:t>
            </a:r>
            <a:br>
              <a:rPr lang="en-US" dirty="0"/>
            </a:br>
            <a:r>
              <a:rPr lang="en-US" dirty="0"/>
              <a:t>T(n) = 1 + 1 + 1 + T(n-3) = n + T(n-n) = n + T(0) = n + 0 = 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21377" y="4647881"/>
            <a:ext cx="6435536" cy="15696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sum(a): # recursive sum array</a:t>
            </a:r>
          </a:p>
          <a:p>
            <a:pPr lvl="1"/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if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len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(a)==0:</a:t>
            </a:r>
          </a:p>
          <a:p>
            <a:pPr lvl="1"/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  return 0</a:t>
            </a:r>
          </a:p>
          <a:p>
            <a:pPr lvl="1"/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return a[0] + sum(a[1:]) </a:t>
            </a:r>
          </a:p>
        </p:txBody>
      </p:sp>
      <p:sp>
        <p:nvSpPr>
          <p:cNvPr id="5" name="Right Brace 4"/>
          <p:cNvSpPr/>
          <p:nvPr/>
        </p:nvSpPr>
        <p:spPr>
          <a:xfrm rot="5400000">
            <a:off x="2778975" y="3334147"/>
            <a:ext cx="319295" cy="1350868"/>
          </a:xfrm>
          <a:prstGeom prst="rightBrac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3105955" y="3873937"/>
            <a:ext cx="1534885" cy="526124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 flipH="1">
            <a:off x="2781867" y="4169229"/>
            <a:ext cx="313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937D91-6F30-2641-9127-8AF42E424F72}"/>
              </a:ext>
            </a:extLst>
          </p:cNvPr>
          <p:cNvSpPr txBox="1"/>
          <p:nvPr/>
        </p:nvSpPr>
        <p:spPr>
          <a:xfrm>
            <a:off x="1137489" y="6293267"/>
            <a:ext cx="6045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Assumption: a[1:] takes constant time (not true in Python)</a:t>
            </a:r>
          </a:p>
        </p:txBody>
      </p:sp>
    </p:spTree>
    <p:extLst>
      <p:ext uri="{BB962C8B-B14F-4D97-AF65-F5344CB8AC3E}">
        <p14:creationId xmlns:p14="http://schemas.microsoft.com/office/powerpoint/2010/main" val="617319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Linear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11829"/>
            <a:ext cx="10515600" cy="4065134"/>
          </a:xfrm>
        </p:spPr>
        <p:txBody>
          <a:bodyPr/>
          <a:lstStyle/>
          <a:p>
            <a:r>
              <a:rPr lang="en-US" dirty="0"/>
              <a:t>Count comparisons</a:t>
            </a:r>
          </a:p>
          <a:p>
            <a:r>
              <a:rPr lang="en-US" dirty="0"/>
              <a:t>Charge 1 comparison per loop iteration to each element</a:t>
            </a:r>
          </a:p>
          <a:p>
            <a:r>
              <a:rPr lang="en-US" i="1" dirty="0"/>
              <a:t>T(n)</a:t>
            </a:r>
            <a:r>
              <a:rPr lang="en-US" dirty="0"/>
              <a:t> is sum of </a:t>
            </a:r>
            <a:r>
              <a:rPr lang="en-US" i="1" dirty="0"/>
              <a:t>n</a:t>
            </a:r>
            <a:r>
              <a:rPr lang="en-US" dirty="0"/>
              <a:t> ones or </a:t>
            </a:r>
            <a:r>
              <a:rPr lang="en-US" i="1" dirty="0"/>
              <a:t>n</a:t>
            </a:r>
            <a:r>
              <a:rPr lang="en-US" dirty="0"/>
              <a:t>, giving </a:t>
            </a:r>
            <a:r>
              <a:rPr lang="en-US" i="1" dirty="0"/>
              <a:t>O(n), </a:t>
            </a:r>
            <a:r>
              <a:rPr lang="en-US" dirty="0"/>
              <a:t>same as sum(a)</a:t>
            </a:r>
          </a:p>
          <a:p>
            <a:r>
              <a:rPr lang="en-US" dirty="0"/>
              <a:t>The intuition is that we have to touch every element of the input array once in the worst case</a:t>
            </a:r>
          </a:p>
          <a:p>
            <a:r>
              <a:rPr lang="en-US" dirty="0"/>
              <a:t>What is complexity of max or </a:t>
            </a:r>
            <a:r>
              <a:rPr lang="en-US" dirty="0" err="1"/>
              <a:t>argmax</a:t>
            </a:r>
            <a:r>
              <a:rPr lang="en-US" dirty="0"/>
              <a:t> for array of size </a:t>
            </a:r>
            <a:r>
              <a:rPr lang="en-US" i="1" dirty="0"/>
              <a:t>n</a:t>
            </a:r>
            <a:r>
              <a:rPr lang="en-US" dirty="0"/>
              <a:t>?</a:t>
            </a:r>
          </a:p>
          <a:p>
            <a:r>
              <a:rPr lang="en-US" dirty="0"/>
              <a:t>What is complexity to zero out an array of size </a:t>
            </a:r>
            <a:r>
              <a:rPr lang="en-US" i="1" dirty="0"/>
              <a:t>n</a:t>
            </a:r>
            <a:r>
              <a:rPr lang="en-US" dirty="0"/>
              <a:t>?</a:t>
            </a:r>
          </a:p>
          <a:p>
            <a:r>
              <a:rPr lang="en-US" dirty="0"/>
              <a:t>Zero out matrix with n total elements? (careful)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57749" y="495035"/>
            <a:ext cx="6435536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find(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a,x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): # find x in a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n =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len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(a)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for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in range(n):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     if a[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]==x: return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i</a:t>
            </a:r>
            <a:endParaRPr lang="en-US" sz="24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return -1</a:t>
            </a:r>
          </a:p>
        </p:txBody>
      </p:sp>
    </p:spTree>
    <p:extLst>
      <p:ext uri="{BB962C8B-B14F-4D97-AF65-F5344CB8AC3E}">
        <p14:creationId xmlns:p14="http://schemas.microsoft.com/office/powerpoint/2010/main" val="732698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3944" cy="1325563"/>
          </a:xfrm>
        </p:spPr>
        <p:txBody>
          <a:bodyPr/>
          <a:lstStyle/>
          <a:p>
            <a:r>
              <a:rPr lang="en-US" dirty="0"/>
              <a:t>Don’t count lines of code, </a:t>
            </a:r>
            <a:r>
              <a:rPr lang="en-US"/>
              <a:t>count operations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136086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What is </a:t>
                </a:r>
                <a:r>
                  <a:rPr lang="en-US" i="1" dirty="0"/>
                  <a:t>O()</a:t>
                </a:r>
                <a:r>
                  <a:rPr lang="en-US" dirty="0"/>
                  <a:t> for </a:t>
                </a:r>
                <a:r>
                  <a:rPr lang="en-US" dirty="0" err="1"/>
                  <a:t>findw</a:t>
                </a:r>
                <a:r>
                  <a:rPr lang="en-US" dirty="0"/>
                  <a:t>()?</a:t>
                </a:r>
              </a:p>
              <a:p>
                <a:r>
                  <a:rPr lang="en-US" dirty="0"/>
                  <a:t>Let </a:t>
                </a:r>
                <a:r>
                  <a:rPr lang="en-US" i="1" dirty="0"/>
                  <a:t>n</a:t>
                </a:r>
                <a:r>
                  <a:rPr lang="en-US" dirty="0"/>
                  <a:t> be </a:t>
                </a:r>
                <a:r>
                  <a:rPr lang="en-US" dirty="0" err="1"/>
                  <a:t>len</a:t>
                </a:r>
                <a:r>
                  <a:rPr lang="en-US" dirty="0"/>
                  <a:t>(words),</a:t>
                </a:r>
                <a:br>
                  <a:rPr lang="en-US" dirty="0"/>
                </a:br>
                <a:r>
                  <a:rPr lang="en-US" i="1" dirty="0"/>
                  <a:t>m</a:t>
                </a:r>
                <a:r>
                  <a:rPr lang="en-US" dirty="0"/>
                  <a:t> be </a:t>
                </a:r>
                <a:r>
                  <a:rPr lang="en-US" dirty="0" err="1"/>
                  <a:t>len</a:t>
                </a:r>
                <a:r>
                  <a:rPr lang="en-US" dirty="0"/>
                  <a:t>(doc)</a:t>
                </a:r>
                <a:br>
                  <a:rPr lang="en-US" dirty="0"/>
                </a:br>
                <a:br>
                  <a:rPr lang="en-US" dirty="0"/>
                </a:br>
                <a:br>
                  <a:rPr lang="en-US" dirty="0"/>
                </a:br>
                <a:br>
                  <a:rPr lang="en-US" dirty="0"/>
                </a:br>
                <a:endParaRPr lang="en-US" dirty="0"/>
              </a:p>
              <a:p>
                <a:r>
                  <a:rPr lang="en-US" i="1" dirty="0"/>
                  <a:t>T(n) </a:t>
                </a:r>
                <a:r>
                  <a:rPr lang="en-US" dirty="0"/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is-I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charset="0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1+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𝑐𝑜𝑠𝑡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𝑜𝑓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in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𝑜𝑝𝑒𝑟𝑎𝑡𝑖𝑜𝑛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br>
                  <a:rPr lang="en-US" dirty="0"/>
                </a:br>
                <a:r>
                  <a:rPr lang="en-US" dirty="0"/>
                  <a:t>        = n 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is-I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charset="0"/>
                          </a:rPr>
                          <m:t>𝑖</m:t>
                        </m:r>
                        <m:r>
                          <a:rPr lang="en-US" i="1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charset="0"/>
                          </a:rPr>
                          <m:t>𝑛</m:t>
                        </m:r>
                      </m:sup>
                      <m:e>
                        <m:r>
                          <a:rPr lang="en-US" i="1">
                            <a:latin typeface="Cambria Math" charset="0"/>
                          </a:rPr>
                          <m:t>𝑐𝑜𝑠𝑡</m:t>
                        </m:r>
                        <m:r>
                          <a:rPr lang="en-US" i="1">
                            <a:latin typeface="Cambria Math" charset="0"/>
                          </a:rPr>
                          <m:t> </m:t>
                        </m:r>
                        <m:r>
                          <a:rPr lang="en-US" i="1">
                            <a:latin typeface="Cambria Math" charset="0"/>
                          </a:rPr>
                          <m:t>𝑜𝑓</m:t>
                        </m:r>
                        <m:r>
                          <a:rPr lang="en-US" i="1">
                            <a:latin typeface="Cambria Math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charset="0"/>
                          </a:rPr>
                          <m:t>in</m:t>
                        </m:r>
                        <m:r>
                          <a:rPr lang="en-US" i="1">
                            <a:latin typeface="Cambria Math" charset="0"/>
                          </a:rPr>
                          <m:t> </m:t>
                        </m:r>
                        <m:r>
                          <a:rPr lang="en-US" i="1">
                            <a:latin typeface="Cambria Math" charset="0"/>
                          </a:rPr>
                          <m:t>𝑜𝑝𝑒𝑟𝑎𝑡𝑖𝑜𝑛</m:t>
                        </m:r>
                      </m:e>
                    </m:nary>
                  </m:oMath>
                </a14:m>
                <a:br>
                  <a:rPr lang="en-US" dirty="0"/>
                </a:br>
                <a:r>
                  <a:rPr lang="en-US" dirty="0"/>
                  <a:t>	 = n + n * ???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136086" cy="4351338"/>
              </a:xfrm>
              <a:blipFill>
                <a:blip r:embed="rId2"/>
                <a:stretch>
                  <a:fillRect l="-1026" t="-2326" b="-110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5489943" y="1875241"/>
            <a:ext cx="6172201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def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findw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(words, doc):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c = 0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for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in range(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len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(words)):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    if words[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] in doc: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        c += 1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return c</a:t>
            </a:r>
          </a:p>
        </p:txBody>
      </p:sp>
    </p:spTree>
    <p:extLst>
      <p:ext uri="{BB962C8B-B14F-4D97-AF65-F5344CB8AC3E}">
        <p14:creationId xmlns:p14="http://schemas.microsoft.com/office/powerpoint/2010/main" val="7402495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Don’t count lines of code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136086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What is </a:t>
                </a:r>
                <a:r>
                  <a:rPr lang="en-US" i="1" dirty="0"/>
                  <a:t>O()</a:t>
                </a:r>
                <a:r>
                  <a:rPr lang="en-US" dirty="0"/>
                  <a:t> for </a:t>
                </a:r>
                <a:r>
                  <a:rPr lang="en-US" dirty="0" err="1"/>
                  <a:t>findw</a:t>
                </a:r>
                <a:r>
                  <a:rPr lang="en-US" dirty="0"/>
                  <a:t>()?</a:t>
                </a:r>
              </a:p>
              <a:p>
                <a:r>
                  <a:rPr lang="en-US" dirty="0"/>
                  <a:t>Let </a:t>
                </a:r>
                <a:r>
                  <a:rPr lang="en-US" i="1" dirty="0"/>
                  <a:t>n</a:t>
                </a:r>
                <a:r>
                  <a:rPr lang="en-US" dirty="0"/>
                  <a:t> be </a:t>
                </a:r>
                <a:r>
                  <a:rPr lang="en-US" dirty="0" err="1"/>
                  <a:t>len</a:t>
                </a:r>
                <a:r>
                  <a:rPr lang="en-US" dirty="0"/>
                  <a:t>(words),</a:t>
                </a:r>
                <a:br>
                  <a:rPr lang="en-US" dirty="0"/>
                </a:br>
                <a:r>
                  <a:rPr lang="en-US" i="1" dirty="0"/>
                  <a:t>m</a:t>
                </a:r>
                <a:r>
                  <a:rPr lang="en-US" dirty="0"/>
                  <a:t> be </a:t>
                </a:r>
                <a:r>
                  <a:rPr lang="en-US" dirty="0" err="1"/>
                  <a:t>len</a:t>
                </a:r>
                <a:r>
                  <a:rPr lang="en-US" dirty="0"/>
                  <a:t>(doc)</a:t>
                </a:r>
                <a:br>
                  <a:rPr lang="en-US" dirty="0"/>
                </a:br>
                <a:br>
                  <a:rPr lang="en-US" dirty="0"/>
                </a:br>
                <a:br>
                  <a:rPr lang="en-US" dirty="0"/>
                </a:br>
                <a:br>
                  <a:rPr lang="en-US" dirty="0"/>
                </a:br>
                <a:endParaRPr lang="en-US" dirty="0"/>
              </a:p>
              <a:p>
                <a:r>
                  <a:rPr lang="en-US" i="1" dirty="0"/>
                  <a:t>T(n) </a:t>
                </a:r>
                <a:r>
                  <a:rPr lang="en-US" dirty="0"/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is-I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charset="0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1+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𝑐𝑜𝑠𝑡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𝑜𝑓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in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𝑜𝑝𝑒𝑟𝑎𝑡𝑖𝑜𝑛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br>
                  <a:rPr lang="en-US" dirty="0"/>
                </a:br>
                <a:r>
                  <a:rPr lang="en-US" dirty="0"/>
                  <a:t>        = </a:t>
                </a:r>
                <a:r>
                  <a:rPr lang="en-US" i="1" dirty="0"/>
                  <a:t>n</a:t>
                </a:r>
                <a:r>
                  <a:rPr lang="en-US" dirty="0"/>
                  <a:t> 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is-I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charset="0"/>
                          </a:rPr>
                          <m:t>𝑖</m:t>
                        </m:r>
                        <m:r>
                          <a:rPr lang="en-US" i="1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charset="0"/>
                          </a:rPr>
                          <m:t>𝑛</m:t>
                        </m:r>
                      </m:sup>
                      <m:e>
                        <m:r>
                          <a:rPr lang="en-US" i="1">
                            <a:latin typeface="Cambria Math" charset="0"/>
                          </a:rPr>
                          <m:t>𝑐𝑜𝑠𝑡</m:t>
                        </m:r>
                        <m:r>
                          <a:rPr lang="en-US" i="1">
                            <a:latin typeface="Cambria Math" charset="0"/>
                          </a:rPr>
                          <m:t> </m:t>
                        </m:r>
                        <m:r>
                          <a:rPr lang="en-US" i="1">
                            <a:latin typeface="Cambria Math" charset="0"/>
                          </a:rPr>
                          <m:t>𝑜𝑓</m:t>
                        </m:r>
                        <m:r>
                          <a:rPr lang="en-US" i="1">
                            <a:latin typeface="Cambria Math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charset="0"/>
                          </a:rPr>
                          <m:t>in</m:t>
                        </m:r>
                        <m:r>
                          <a:rPr lang="en-US" i="1">
                            <a:latin typeface="Cambria Math" charset="0"/>
                          </a:rPr>
                          <m:t> </m:t>
                        </m:r>
                        <m:r>
                          <a:rPr lang="en-US" i="1">
                            <a:latin typeface="Cambria Math" charset="0"/>
                          </a:rPr>
                          <m:t>𝑜𝑝𝑒𝑟𝑎𝑡𝑖𝑜𝑛</m:t>
                        </m:r>
                      </m:e>
                    </m:nary>
                  </m:oMath>
                </a14:m>
                <a:br>
                  <a:rPr lang="en-US" dirty="0"/>
                </a:br>
                <a:r>
                  <a:rPr lang="en-US" dirty="0"/>
                  <a:t>	 = </a:t>
                </a:r>
                <a:r>
                  <a:rPr lang="en-US" i="1" dirty="0"/>
                  <a:t>n</a:t>
                </a:r>
                <a:r>
                  <a:rPr lang="en-US" dirty="0"/>
                  <a:t> 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is-I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charset="0"/>
                          </a:rPr>
                          <m:t>𝑖</m:t>
                        </m:r>
                        <m:r>
                          <a:rPr lang="en-US" i="1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charset="0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e>
                    </m:nary>
                  </m:oMath>
                </a14:m>
                <a:r>
                  <a:rPr lang="en-US" dirty="0"/>
                  <a:t> = </a:t>
                </a:r>
                <a:r>
                  <a:rPr lang="en-US" i="1" dirty="0"/>
                  <a:t>n</a:t>
                </a:r>
                <a:r>
                  <a:rPr lang="en-US" dirty="0"/>
                  <a:t> + </a:t>
                </a:r>
                <a:r>
                  <a:rPr lang="en-US" i="1" dirty="0"/>
                  <a:t>n</a:t>
                </a:r>
                <a:r>
                  <a:rPr lang="en-US" dirty="0"/>
                  <a:t> = 2</a:t>
                </a:r>
                <a:r>
                  <a:rPr lang="en-US" i="1" dirty="0"/>
                  <a:t>n</a:t>
                </a:r>
                <a:r>
                  <a:rPr lang="en-US" dirty="0"/>
                  <a:t> which means this </a:t>
                </a:r>
                <a:r>
                  <a:rPr lang="en-US" dirty="0" err="1"/>
                  <a:t>findw</a:t>
                </a:r>
                <a:r>
                  <a:rPr lang="en-US" dirty="0"/>
                  <a:t> is O(n)</a:t>
                </a:r>
              </a:p>
            </p:txBody>
          </p:sp>
        </mc:Choice>
        <mc:Fallback xmlns="">
          <p:sp>
            <p:nvSpPr>
              <p:cNvPr id="8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136086" cy="4351338"/>
              </a:xfrm>
              <a:blipFill>
                <a:blip r:embed="rId2"/>
                <a:stretch>
                  <a:fillRect l="-1026" t="-2326" b="-200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5489943" y="1875241"/>
            <a:ext cx="6172201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def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findw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words:list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doc:</a:t>
            </a:r>
            <a:r>
              <a:rPr lang="en-US" sz="2400" b="1" dirty="0" err="1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set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c = 0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for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in range(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len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(words)):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    if words[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] in doc: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        c += 1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return c</a:t>
            </a:r>
          </a:p>
        </p:txBody>
      </p:sp>
    </p:spTree>
    <p:extLst>
      <p:ext uri="{BB962C8B-B14F-4D97-AF65-F5344CB8AC3E}">
        <p14:creationId xmlns:p14="http://schemas.microsoft.com/office/powerpoint/2010/main" val="15713163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Don’t count lines of code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 txBox="1">
                <a:spLocks/>
              </p:cNvSpPr>
              <p:nvPr/>
            </p:nvSpPr>
            <p:spPr>
              <a:xfrm>
                <a:off x="838200" y="1825625"/>
                <a:ext cx="11136086" cy="4351338"/>
              </a:xfrm>
              <a:prstGeom prst="rect">
                <a:avLst/>
              </a:prstGeom>
            </p:spPr>
            <p:txBody>
              <a:bodyPr>
                <a:normAutofit fontScale="925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What is </a:t>
                </a:r>
                <a:r>
                  <a:rPr lang="en-US" i="1" dirty="0"/>
                  <a:t>O()</a:t>
                </a:r>
                <a:r>
                  <a:rPr lang="en-US" dirty="0"/>
                  <a:t> for </a:t>
                </a:r>
                <a:r>
                  <a:rPr lang="en-US" dirty="0" err="1"/>
                  <a:t>findw</a:t>
                </a:r>
                <a:r>
                  <a:rPr lang="en-US" dirty="0"/>
                  <a:t>()?</a:t>
                </a:r>
              </a:p>
              <a:p>
                <a:r>
                  <a:rPr lang="en-US" dirty="0"/>
                  <a:t>Let </a:t>
                </a:r>
                <a:r>
                  <a:rPr lang="en-US" i="1" dirty="0"/>
                  <a:t>n</a:t>
                </a:r>
                <a:r>
                  <a:rPr lang="en-US" dirty="0"/>
                  <a:t> be </a:t>
                </a:r>
                <a:r>
                  <a:rPr lang="en-US" dirty="0" err="1"/>
                  <a:t>len</a:t>
                </a:r>
                <a:r>
                  <a:rPr lang="en-US" dirty="0"/>
                  <a:t>(words),</a:t>
                </a:r>
                <a:br>
                  <a:rPr lang="en-US" dirty="0"/>
                </a:br>
                <a:r>
                  <a:rPr lang="en-US" i="1" dirty="0"/>
                  <a:t>m</a:t>
                </a:r>
                <a:r>
                  <a:rPr lang="en-US" dirty="0"/>
                  <a:t> be </a:t>
                </a:r>
                <a:r>
                  <a:rPr lang="en-US" dirty="0" err="1"/>
                  <a:t>len</a:t>
                </a:r>
                <a:r>
                  <a:rPr lang="en-US" dirty="0"/>
                  <a:t>(doc)</a:t>
                </a:r>
                <a:br>
                  <a:rPr lang="en-US" dirty="0"/>
                </a:br>
                <a:br>
                  <a:rPr lang="en-US" dirty="0"/>
                </a:br>
                <a:br>
                  <a:rPr lang="en-US" dirty="0"/>
                </a:br>
                <a:br>
                  <a:rPr lang="en-US" dirty="0"/>
                </a:br>
                <a:endParaRPr lang="en-US" dirty="0"/>
              </a:p>
              <a:p>
                <a:r>
                  <a:rPr lang="en-US" i="1" dirty="0"/>
                  <a:t>T(n) </a:t>
                </a:r>
                <a:r>
                  <a:rPr lang="en-US" dirty="0"/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is-I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 smtClean="0">
                            <a:latin typeface="Cambria Math" charset="0"/>
                          </a:rPr>
                          <m:t>𝑖</m:t>
                        </m:r>
                        <m:r>
                          <a:rPr lang="en-US" i="1" smtClean="0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i="1" smtClean="0">
                            <a:latin typeface="Cambria Math" charset="0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smtClean="0">
                            <a:latin typeface="Cambria Math" charset="0"/>
                          </a:rPr>
                          <m:t>1+</m:t>
                        </m:r>
                        <m:r>
                          <a:rPr lang="en-US" i="1" smtClean="0">
                            <a:latin typeface="Cambria Math" charset="0"/>
                          </a:rPr>
                          <m:t>𝑐𝑜𝑠𝑡</m:t>
                        </m:r>
                        <m:r>
                          <a:rPr lang="en-US" i="1" smtClean="0">
                            <a:latin typeface="Cambria Math" charset="0"/>
                          </a:rPr>
                          <m:t> </m:t>
                        </m:r>
                        <m:r>
                          <a:rPr lang="en-US" i="1" smtClean="0">
                            <a:latin typeface="Cambria Math" charset="0"/>
                          </a:rPr>
                          <m:t>𝑜𝑓</m:t>
                        </m:r>
                        <m:r>
                          <a:rPr lang="en-US" i="1" smtClean="0">
                            <a:latin typeface="Cambria Math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mtClean="0">
                            <a:latin typeface="Cambria Math" panose="02040503050406030204" pitchFamily="18" charset="0"/>
                          </a:rPr>
                          <m:t>in</m:t>
                        </m:r>
                        <m:r>
                          <a:rPr lang="en-US" i="1" smtClean="0">
                            <a:latin typeface="Cambria Math" charset="0"/>
                          </a:rPr>
                          <m:t> </m:t>
                        </m:r>
                        <m:r>
                          <a:rPr lang="en-US" i="1" smtClean="0">
                            <a:latin typeface="Cambria Math" charset="0"/>
                          </a:rPr>
                          <m:t>𝑜𝑝𝑒𝑟𝑎𝑡𝑖𝑜𝑛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br>
                  <a:rPr lang="en-US" dirty="0"/>
                </a:br>
                <a:r>
                  <a:rPr lang="en-US" dirty="0"/>
                  <a:t>        = </a:t>
                </a:r>
                <a:r>
                  <a:rPr lang="en-US" i="1" dirty="0"/>
                  <a:t>n</a:t>
                </a:r>
                <a:r>
                  <a:rPr lang="en-US" dirty="0"/>
                  <a:t> 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is-I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charset="0"/>
                          </a:rPr>
                          <m:t>𝑖</m:t>
                        </m:r>
                        <m:r>
                          <a:rPr lang="en-US" i="1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charset="0"/>
                          </a:rPr>
                          <m:t>𝑛</m:t>
                        </m:r>
                      </m:sup>
                      <m:e>
                        <m:r>
                          <a:rPr lang="en-US" i="1">
                            <a:latin typeface="Cambria Math" charset="0"/>
                          </a:rPr>
                          <m:t>𝑐𝑜𝑠𝑡</m:t>
                        </m:r>
                        <m:r>
                          <a:rPr lang="en-US" i="1">
                            <a:latin typeface="Cambria Math" charset="0"/>
                          </a:rPr>
                          <m:t> </m:t>
                        </m:r>
                        <m:r>
                          <a:rPr lang="en-US" i="1">
                            <a:latin typeface="Cambria Math" charset="0"/>
                          </a:rPr>
                          <m:t>𝑜𝑓</m:t>
                        </m:r>
                        <m:r>
                          <a:rPr lang="en-US" i="1">
                            <a:latin typeface="Cambria Math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charset="0"/>
                          </a:rPr>
                          <m:t>in</m:t>
                        </m:r>
                        <m:r>
                          <a:rPr lang="en-US" i="1">
                            <a:latin typeface="Cambria Math" charset="0"/>
                          </a:rPr>
                          <m:t> </m:t>
                        </m:r>
                        <m:r>
                          <a:rPr lang="en-US" i="1">
                            <a:latin typeface="Cambria Math" charset="0"/>
                          </a:rPr>
                          <m:t>𝑜𝑝𝑒𝑟𝑎𝑡𝑖𝑜𝑛</m:t>
                        </m:r>
                      </m:e>
                    </m:nary>
                  </m:oMath>
                </a14:m>
                <a:br>
                  <a:rPr lang="en-US" dirty="0"/>
                </a:br>
                <a:r>
                  <a:rPr lang="en-US" dirty="0"/>
                  <a:t>	 = </a:t>
                </a:r>
                <a:r>
                  <a:rPr lang="en-US" i="1" dirty="0"/>
                  <a:t>n</a:t>
                </a:r>
                <a:r>
                  <a:rPr lang="en-US" dirty="0"/>
                  <a:t> 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is-I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charset="0"/>
                          </a:rPr>
                          <m:t>𝑖</m:t>
                        </m:r>
                        <m:r>
                          <a:rPr lang="en-US" i="1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charset="0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 charset="0"/>
                          </a:rPr>
                          <m:t>𝑚</m:t>
                        </m:r>
                      </m:e>
                    </m:nary>
                  </m:oMath>
                </a14:m>
                <a:r>
                  <a:rPr lang="en-US" dirty="0"/>
                  <a:t> = </a:t>
                </a:r>
                <a:r>
                  <a:rPr lang="en-US" i="1" dirty="0"/>
                  <a:t>n</a:t>
                </a:r>
                <a:r>
                  <a:rPr lang="en-US" dirty="0"/>
                  <a:t> + </a:t>
                </a:r>
                <a:r>
                  <a:rPr lang="en-US" i="1" dirty="0"/>
                  <a:t>n</a:t>
                </a:r>
                <a:r>
                  <a:rPr lang="en-US" dirty="0"/>
                  <a:t> x </a:t>
                </a:r>
                <a:r>
                  <a:rPr lang="en-US" i="1" dirty="0"/>
                  <a:t>m</a:t>
                </a:r>
                <a:r>
                  <a:rPr lang="en-US" dirty="0"/>
                  <a:t> = </a:t>
                </a:r>
                <a:r>
                  <a:rPr lang="en-US" i="1" dirty="0"/>
                  <a:t>n</a:t>
                </a:r>
                <a:r>
                  <a:rPr lang="en-US" dirty="0"/>
                  <a:t> x </a:t>
                </a:r>
                <a:r>
                  <a:rPr lang="en-US" i="1" dirty="0"/>
                  <a:t>m</a:t>
                </a:r>
                <a:endParaRPr lang="en-US" dirty="0"/>
              </a:p>
              <a:p>
                <a:r>
                  <a:rPr lang="en-US" dirty="0"/>
                  <a:t>So, this </a:t>
                </a:r>
                <a:r>
                  <a:rPr lang="en-US" dirty="0" err="1"/>
                  <a:t>findw</a:t>
                </a:r>
                <a:r>
                  <a:rPr lang="en-US" dirty="0"/>
                  <a:t> is </a:t>
                </a:r>
                <a:r>
                  <a:rPr lang="en-US" i="1" dirty="0"/>
                  <a:t>O(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𝑛𝑚</m:t>
                    </m:r>
                  </m:oMath>
                </a14:m>
                <a:r>
                  <a:rPr lang="en-US" i="1" dirty="0"/>
                  <a:t>) </a:t>
                </a:r>
                <a:r>
                  <a:rPr lang="en-US" dirty="0"/>
                  <a:t>or, more commonly, </a:t>
                </a:r>
                <a:r>
                  <a:rPr lang="en-US" i="1" dirty="0"/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i="1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5625"/>
                <a:ext cx="11136086" cy="4351338"/>
              </a:xfrm>
              <a:prstGeom prst="rect">
                <a:avLst/>
              </a:prstGeom>
              <a:blipFill>
                <a:blip r:embed="rId2"/>
                <a:stretch>
                  <a:fillRect l="-912" t="-2907" b="-40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5489943" y="1875241"/>
            <a:ext cx="6172201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def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findw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words:list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doc:</a:t>
            </a:r>
            <a:r>
              <a:rPr lang="en-US" sz="2400" b="1" dirty="0" err="1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list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c = 0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for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in range(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len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(words)):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    if words[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] in doc: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        c += 1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return c</a:t>
            </a:r>
          </a:p>
        </p:txBody>
      </p:sp>
    </p:spTree>
    <p:extLst>
      <p:ext uri="{BB962C8B-B14F-4D97-AF65-F5344CB8AC3E}">
        <p14:creationId xmlns:p14="http://schemas.microsoft.com/office/powerpoint/2010/main" val="1693987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Reasons to study algorithm complexity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Get a feel for algorithm time and space performance to operate on a specific data structure or structures</a:t>
                </a:r>
              </a:p>
              <a:p>
                <a:r>
                  <a:rPr lang="en-US" dirty="0"/>
                  <a:t>Be able to meaningfully compare multiple algorithms’ performance across a wide variety of input sizes</a:t>
                </a:r>
              </a:p>
              <a:p>
                <a:r>
                  <a:rPr lang="en-US" dirty="0"/>
                  <a:t>Analyze best, typical, and worst-case behavior</a:t>
                </a:r>
              </a:p>
              <a:p>
                <a:r>
                  <a:rPr lang="en-US" dirty="0"/>
                  <a:t>Reducing algorithm complexity is by far the most effective strategy for improving program performance;</a:t>
                </a:r>
                <a:br>
                  <a:rPr lang="en-US" dirty="0"/>
                </a:br>
                <a:r>
                  <a:rPr lang="en-US" dirty="0"/>
                  <a:t>Aside: For my PhD, I discovered an approximation to a useful algorithm that dropped complexity from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dirty="0"/>
                  <a:t>) to O(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𝑛𝑘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 r="-6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3054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02396" y="2980735"/>
            <a:ext cx="52929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From https://</a:t>
            </a:r>
            <a:r>
              <a:rPr lang="en-US" dirty="0" err="1"/>
              <a:t>wiki.python.org</a:t>
            </a:r>
            <a:r>
              <a:rPr lang="en-US" dirty="0"/>
              <a:t>/</a:t>
            </a:r>
            <a:r>
              <a:rPr lang="en-US" dirty="0" err="1"/>
              <a:t>moin</a:t>
            </a:r>
            <a:r>
              <a:rPr lang="en-US" dirty="0"/>
              <a:t>/</a:t>
            </a:r>
            <a:r>
              <a:rPr lang="en-US" dirty="0" err="1"/>
              <a:t>TimeComplexity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9749824"/>
              </p:ext>
            </p:extLst>
          </p:nvPr>
        </p:nvGraphicFramePr>
        <p:xfrm>
          <a:off x="209524" y="413062"/>
          <a:ext cx="3607564" cy="6306374"/>
        </p:xfrm>
        <a:graphic>
          <a:graphicData uri="http://schemas.openxmlformats.org/drawingml/2006/table">
            <a:tbl>
              <a:tblPr/>
              <a:tblGrid>
                <a:gridCol w="18037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37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6280">
                <a:tc>
                  <a:txBody>
                    <a:bodyPr/>
                    <a:lstStyle/>
                    <a:p>
                      <a:r>
                        <a:rPr lang="en-US" sz="1800" b="1" baseline="0" dirty="0">
                          <a:effectLst/>
                        </a:rPr>
                        <a:t>List operation</a:t>
                      </a:r>
                      <a:endParaRPr lang="en-US" sz="1800" baseline="0" dirty="0">
                        <a:effectLst/>
                      </a:endParaRP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baseline="0" dirty="0">
                          <a:effectLst/>
                        </a:rPr>
                        <a:t>Worst Case</a:t>
                      </a:r>
                      <a:endParaRPr lang="en-US" sz="1800" baseline="0" dirty="0">
                        <a:effectLst/>
                      </a:endParaRP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6280">
                <a:tc>
                  <a:txBody>
                    <a:bodyPr/>
                    <a:lstStyle/>
                    <a:p>
                      <a:r>
                        <a:rPr lang="en-US" sz="1800" baseline="0">
                          <a:effectLst/>
                        </a:rPr>
                        <a:t>Copy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 sz="1800" baseline="0">
                          <a:effectLst/>
                        </a:rPr>
                        <a:t>O(n)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6280">
                <a:tc>
                  <a:txBody>
                    <a:bodyPr/>
                    <a:lstStyle/>
                    <a:p>
                      <a:r>
                        <a:rPr lang="en-US" sz="1800" baseline="0">
                          <a:effectLst/>
                        </a:rPr>
                        <a:t>Append[1]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s-IS" sz="1800" baseline="0">
                          <a:effectLst/>
                        </a:rPr>
                        <a:t>O(1)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6280">
                <a:tc>
                  <a:txBody>
                    <a:bodyPr/>
                    <a:lstStyle/>
                    <a:p>
                      <a:r>
                        <a:rPr lang="en-US" sz="1800" baseline="0">
                          <a:effectLst/>
                        </a:rPr>
                        <a:t>Pop last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s-IS" sz="1800" baseline="0">
                          <a:effectLst/>
                        </a:rPr>
                        <a:t>O(1)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6280">
                <a:tc>
                  <a:txBody>
                    <a:bodyPr/>
                    <a:lstStyle/>
                    <a:p>
                      <a:r>
                        <a:rPr lang="en-US" sz="1800" baseline="0">
                          <a:effectLst/>
                        </a:rPr>
                        <a:t>Pop intermediate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 sz="1800" baseline="0">
                          <a:effectLst/>
                        </a:rPr>
                        <a:t>O(k)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6280">
                <a:tc>
                  <a:txBody>
                    <a:bodyPr/>
                    <a:lstStyle/>
                    <a:p>
                      <a:r>
                        <a:rPr lang="en-US" sz="1800" baseline="0">
                          <a:effectLst/>
                        </a:rPr>
                        <a:t>Insert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 sz="1800" baseline="0">
                          <a:effectLst/>
                        </a:rPr>
                        <a:t>O(n)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6280">
                <a:tc>
                  <a:txBody>
                    <a:bodyPr/>
                    <a:lstStyle/>
                    <a:p>
                      <a:r>
                        <a:rPr lang="en-US" sz="1800" baseline="0">
                          <a:effectLst/>
                        </a:rPr>
                        <a:t>Get Item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s-IS" sz="1800" baseline="0">
                          <a:effectLst/>
                        </a:rPr>
                        <a:t>O(1)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6280">
                <a:tc>
                  <a:txBody>
                    <a:bodyPr/>
                    <a:lstStyle/>
                    <a:p>
                      <a:r>
                        <a:rPr lang="en-US" sz="1800" baseline="0">
                          <a:effectLst/>
                        </a:rPr>
                        <a:t>Set Item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s-IS" sz="1800" baseline="0">
                          <a:effectLst/>
                        </a:rPr>
                        <a:t>O(1)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6280">
                <a:tc>
                  <a:txBody>
                    <a:bodyPr/>
                    <a:lstStyle/>
                    <a:p>
                      <a:r>
                        <a:rPr lang="en-US" sz="1800" baseline="0">
                          <a:effectLst/>
                        </a:rPr>
                        <a:t>Delete Item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 sz="1800" baseline="0">
                          <a:effectLst/>
                        </a:rPr>
                        <a:t>O(n)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6280">
                <a:tc>
                  <a:txBody>
                    <a:bodyPr/>
                    <a:lstStyle/>
                    <a:p>
                      <a:r>
                        <a:rPr lang="en-US" sz="1800" baseline="0">
                          <a:effectLst/>
                        </a:rPr>
                        <a:t>Iteration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 sz="1800" baseline="0">
                          <a:effectLst/>
                        </a:rPr>
                        <a:t>O(n)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6280">
                <a:tc>
                  <a:txBody>
                    <a:bodyPr/>
                    <a:lstStyle/>
                    <a:p>
                      <a:r>
                        <a:rPr lang="en-US" sz="1800" baseline="0">
                          <a:effectLst/>
                        </a:rPr>
                        <a:t>Get Slice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 sz="1800" baseline="0">
                          <a:effectLst/>
                        </a:rPr>
                        <a:t>O(k)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6280">
                <a:tc>
                  <a:txBody>
                    <a:bodyPr/>
                    <a:lstStyle/>
                    <a:p>
                      <a:r>
                        <a:rPr lang="en-US" sz="1800" baseline="0" dirty="0">
                          <a:effectLst/>
                        </a:rPr>
                        <a:t>Set Slice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 sz="1800" baseline="0">
                          <a:effectLst/>
                        </a:rPr>
                        <a:t>O(k+n)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56280">
                <a:tc>
                  <a:txBody>
                    <a:bodyPr/>
                    <a:lstStyle/>
                    <a:p>
                      <a:r>
                        <a:rPr lang="en-US" sz="1800" u="none" strike="noStrike" baseline="0" dirty="0">
                          <a:solidFill>
                            <a:srgbClr val="551A8B"/>
                          </a:solidFill>
                          <a:effectLst/>
                          <a:hlinkClick r:id="rId2"/>
                        </a:rPr>
                        <a:t>Sort</a:t>
                      </a:r>
                      <a:endParaRPr lang="en-US" sz="1800" baseline="0" dirty="0">
                        <a:effectLst/>
                      </a:endParaRP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 sz="1800" baseline="0">
                          <a:effectLst/>
                        </a:rPr>
                        <a:t>O(n log n)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56280">
                <a:tc>
                  <a:txBody>
                    <a:bodyPr/>
                    <a:lstStyle/>
                    <a:p>
                      <a:r>
                        <a:rPr lang="en-US" sz="1800" baseline="0">
                          <a:effectLst/>
                        </a:rPr>
                        <a:t>Multiply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 sz="1800" baseline="0">
                          <a:effectLst/>
                        </a:rPr>
                        <a:t>O(nk)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56280">
                <a:tc>
                  <a:txBody>
                    <a:bodyPr/>
                    <a:lstStyle/>
                    <a:p>
                      <a:r>
                        <a:rPr lang="en-US" sz="1800" baseline="0">
                          <a:effectLst/>
                        </a:rPr>
                        <a:t>x in s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 sz="1800" baseline="0">
                          <a:effectLst/>
                        </a:rPr>
                        <a:t>O(n)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56280">
                <a:tc>
                  <a:txBody>
                    <a:bodyPr/>
                    <a:lstStyle/>
                    <a:p>
                      <a:r>
                        <a:rPr lang="mr-IN" sz="1800" baseline="0">
                          <a:effectLst/>
                        </a:rPr>
                        <a:t>min(s), max(s)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 sz="1800" baseline="0">
                          <a:effectLst/>
                        </a:rPr>
                        <a:t>O(n)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56280">
                <a:tc>
                  <a:txBody>
                    <a:bodyPr/>
                    <a:lstStyle/>
                    <a:p>
                      <a:r>
                        <a:rPr lang="en-US" sz="1800" baseline="0">
                          <a:effectLst/>
                        </a:rPr>
                        <a:t>Get Length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s-IS" sz="1800" baseline="0" dirty="0">
                          <a:effectLst/>
                        </a:rPr>
                        <a:t>O(1)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3443486"/>
              </p:ext>
            </p:extLst>
          </p:nvPr>
        </p:nvGraphicFramePr>
        <p:xfrm>
          <a:off x="4187456" y="413062"/>
          <a:ext cx="5286153" cy="2213180"/>
        </p:xfrm>
        <a:graphic>
          <a:graphicData uri="http://schemas.openxmlformats.org/drawingml/2006/table">
            <a:tbl>
              <a:tblPr/>
              <a:tblGrid>
                <a:gridCol w="17620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20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620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4380"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Set operation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Average Case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Worst Case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dirty="0" err="1">
                          <a:effectLst/>
                        </a:rPr>
                        <a:t>Copy</a:t>
                      </a:r>
                      <a:endParaRPr lang="pt-BR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>
                          <a:effectLst/>
                        </a:rPr>
                        <a:t>O(n)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>
                          <a:effectLst/>
                        </a:rPr>
                        <a:t>O(n)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Get Item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s-IS">
                          <a:effectLst/>
                        </a:rPr>
                        <a:t>O(1)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>
                          <a:effectLst/>
                        </a:rPr>
                        <a:t>O(n)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Set Item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s-IS">
                          <a:effectLst/>
                        </a:rPr>
                        <a:t>O(1)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>
                          <a:effectLst/>
                        </a:rPr>
                        <a:t>O(n)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Delete Item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s-IS">
                          <a:effectLst/>
                        </a:rPr>
                        <a:t>O(1)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>
                          <a:effectLst/>
                        </a:rPr>
                        <a:t>O(n)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Iteration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>
                          <a:effectLst/>
                        </a:rPr>
                        <a:t>O(n)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 dirty="0" err="1">
                          <a:effectLst/>
                        </a:rPr>
                        <a:t>O</a:t>
                      </a:r>
                      <a:r>
                        <a:rPr lang="mr-IN" dirty="0">
                          <a:effectLst/>
                        </a:rPr>
                        <a:t>(</a:t>
                      </a:r>
                      <a:r>
                        <a:rPr lang="mr-IN" dirty="0" err="1">
                          <a:effectLst/>
                        </a:rPr>
                        <a:t>n</a:t>
                      </a:r>
                      <a:r>
                        <a:rPr lang="mr-IN" dirty="0">
                          <a:effectLst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6654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Careful of loop iteration step size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889512" cy="4351338"/>
              </a:xfrm>
            </p:spPr>
            <p:txBody>
              <a:bodyPr/>
              <a:lstStyle/>
              <a:p>
                <a:r>
                  <a:rPr lang="en-US" dirty="0"/>
                  <a:t>Let </a:t>
                </a:r>
                <a:r>
                  <a:rPr lang="en-US" i="1" dirty="0"/>
                  <a:t>n</a:t>
                </a:r>
                <a:r>
                  <a:rPr lang="en-US" dirty="0"/>
                  <a:t> be the input size</a:t>
                </a:r>
              </a:p>
              <a:p>
                <a:r>
                  <a:rPr lang="en-US" dirty="0"/>
                  <a:t>Let’s count math ops</a:t>
                </a:r>
              </a:p>
              <a:p>
                <a:r>
                  <a:rPr lang="en-US" dirty="0"/>
                  <a:t>Charge 2 ops per iteration</a:t>
                </a:r>
              </a:p>
              <a:p>
                <a:r>
                  <a:rPr lang="en-US" dirty="0"/>
                  <a:t>How many iterations?</a:t>
                </a:r>
              </a:p>
              <a:p>
                <a:r>
                  <a:rPr lang="en-US" dirty="0"/>
                  <a:t>T(1) = 0</a:t>
                </a:r>
                <a:br>
                  <a:rPr lang="en-US" dirty="0"/>
                </a:br>
                <a:r>
                  <a:rPr lang="en-US" dirty="0"/>
                  <a:t>T(n) = 2 + T(n/2)</a:t>
                </a:r>
                <a:br>
                  <a:rPr lang="en-US" dirty="0"/>
                </a:br>
                <a:r>
                  <a:rPr lang="en-US" dirty="0"/>
                  <a:t>        = 2 + 2 + T(n/4)</a:t>
                </a:r>
                <a:br>
                  <a:rPr lang="en-US" dirty="0"/>
                </a:br>
                <a:r>
                  <a:rPr lang="en-US" dirty="0"/>
                  <a:t>        = 2 + 2 + 2 + T(n/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mr-I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/>
                  <a:t>) stop when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mr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dirty="0"/>
                  <a:t> reaches </a:t>
                </a:r>
                <a:r>
                  <a:rPr lang="en-US" i="1" dirty="0"/>
                  <a:t>n</a:t>
                </a:r>
                <a:r>
                  <a:rPr lang="en-US" dirty="0"/>
                  <a:t>, at T(n/n)=T(1)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889512" cy="4351338"/>
              </a:xfrm>
              <a:blipFill>
                <a:blip r:embed="rId3"/>
                <a:stretch>
                  <a:fillRect l="-1049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6191847" y="1825625"/>
            <a:ext cx="5014869" cy="26776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intlog2(n): # for n&gt;=1</a:t>
            </a:r>
          </a:p>
          <a:p>
            <a:r>
              <a:rPr lang="ro-RO" sz="24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mr-IN" sz="2400" dirty="0" err="1">
                <a:latin typeface="Monaco" charset="0"/>
                <a:ea typeface="Monaco" charset="0"/>
                <a:cs typeface="Monaco" charset="0"/>
              </a:rPr>
              <a:t>if</a:t>
            </a:r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mr-IN" sz="2400" dirty="0" err="1">
                <a:latin typeface="Monaco" charset="0"/>
                <a:ea typeface="Monaco" charset="0"/>
                <a:cs typeface="Monaco" charset="0"/>
              </a:rPr>
              <a:t>n</a:t>
            </a:r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=</a:t>
            </a:r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= 1: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mr-IN" sz="2400" dirty="0" err="1">
                <a:latin typeface="Monaco" charset="0"/>
                <a:ea typeface="Monaco" charset="0"/>
                <a:cs typeface="Monaco" charset="0"/>
              </a:rPr>
              <a:t>return</a:t>
            </a:r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 0</a:t>
            </a:r>
            <a:endParaRPr lang="en-US" sz="24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ro-RO" sz="2400" dirty="0" err="1">
                <a:latin typeface="Monaco" charset="0"/>
                <a:ea typeface="Monaco" charset="0"/>
                <a:cs typeface="Monaco" charset="0"/>
              </a:rPr>
              <a:t>count</a:t>
            </a:r>
            <a:r>
              <a:rPr lang="ro-RO" sz="2400" dirty="0">
                <a:latin typeface="Monaco" charset="0"/>
                <a:ea typeface="Monaco" charset="0"/>
                <a:cs typeface="Monaco" charset="0"/>
              </a:rPr>
              <a:t> = 0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while n &gt; 0:</a:t>
            </a:r>
          </a:p>
          <a:p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        </a:t>
            </a:r>
            <a:r>
              <a:rPr lang="mr-IN" sz="2400" dirty="0" err="1">
                <a:latin typeface="Monaco" charset="0"/>
                <a:ea typeface="Monaco" charset="0"/>
                <a:cs typeface="Monaco" charset="0"/>
              </a:rPr>
              <a:t>n</a:t>
            </a:r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 = </a:t>
            </a:r>
            <a:r>
              <a:rPr lang="mr-IN" sz="2400" dirty="0" err="1">
                <a:latin typeface="Monaco" charset="0"/>
                <a:ea typeface="Monaco" charset="0"/>
                <a:cs typeface="Monaco" charset="0"/>
              </a:rPr>
              <a:t>n</a:t>
            </a:r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 /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/</a:t>
            </a:r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 2</a:t>
            </a:r>
          </a:p>
          <a:p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        </a:t>
            </a:r>
            <a:r>
              <a:rPr lang="mr-IN" sz="2400" dirty="0" err="1">
                <a:latin typeface="Monaco" charset="0"/>
                <a:ea typeface="Monaco" charset="0"/>
                <a:cs typeface="Monaco" charset="0"/>
              </a:rPr>
              <a:t>count</a:t>
            </a:r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 += 1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return count-1</a:t>
            </a:r>
          </a:p>
        </p:txBody>
      </p:sp>
      <p:sp>
        <p:nvSpPr>
          <p:cNvPr id="5" name="Right Brace 4"/>
          <p:cNvSpPr/>
          <p:nvPr/>
        </p:nvSpPr>
        <p:spPr>
          <a:xfrm rot="5400000">
            <a:off x="2789607" y="4897133"/>
            <a:ext cx="319295" cy="1350868"/>
          </a:xfrm>
          <a:prstGeom prst="rightBrac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3116587" y="5277982"/>
            <a:ext cx="1806287" cy="685065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 flipH="1">
            <a:off x="2792499" y="5732215"/>
            <a:ext cx="313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</a:t>
            </a:r>
          </a:p>
        </p:txBody>
      </p:sp>
      <p:sp>
        <p:nvSpPr>
          <p:cNvPr id="9" name="Rectangle 8"/>
          <p:cNvSpPr/>
          <p:nvPr/>
        </p:nvSpPr>
        <p:spPr>
          <a:xfrm>
            <a:off x="5196633" y="5593279"/>
            <a:ext cx="62376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Sum of log </a:t>
            </a:r>
            <a:r>
              <a:rPr lang="en-US" sz="2400" i="1" dirty="0"/>
              <a:t>n</a:t>
            </a:r>
            <a:r>
              <a:rPr lang="en-US" sz="2400" dirty="0"/>
              <a:t> twos = 2 </a:t>
            </a:r>
            <a:r>
              <a:rPr lang="en-US" sz="2400" i="1" dirty="0"/>
              <a:t>log n</a:t>
            </a:r>
            <a:r>
              <a:rPr lang="en-US" sz="2400" dirty="0"/>
              <a:t>, giving </a:t>
            </a:r>
            <a:r>
              <a:rPr lang="en-US" sz="2400" b="1" i="1" dirty="0"/>
              <a:t>O(log n)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261910-790C-C243-AD04-B103FB757A18}"/>
              </a:ext>
            </a:extLst>
          </p:cNvPr>
          <p:cNvSpPr txBox="1"/>
          <p:nvPr/>
        </p:nvSpPr>
        <p:spPr>
          <a:xfrm>
            <a:off x="1137683" y="6282343"/>
            <a:ext cx="5929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Ask how many times you can divide n by 2? log(n) times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1F6D11E-292E-6448-9369-59F8F8511B81}"/>
              </a:ext>
            </a:extLst>
          </p:cNvPr>
          <p:cNvCxnSpPr>
            <a:cxnSpLocks/>
          </p:cNvCxnSpPr>
          <p:nvPr/>
        </p:nvCxnSpPr>
        <p:spPr>
          <a:xfrm flipV="1">
            <a:off x="3624689" y="3550024"/>
            <a:ext cx="4002483" cy="953258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2614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/>
      <p:bldP spid="9" grpId="0"/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 of </a:t>
            </a:r>
            <a:r>
              <a:rPr lang="en-US" i="1" dirty="0"/>
              <a:t>binary search trees</a:t>
            </a:r>
            <a:r>
              <a:rPr lang="en-US" dirty="0"/>
              <a:t> (BST)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4787" y="2356797"/>
            <a:ext cx="3443422" cy="3864769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825625"/>
            <a:ext cx="11136086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46248" y="3587083"/>
            <a:ext cx="5781603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p = root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while p is not None:    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if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p.value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==x: return p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if x &lt;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p.value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: p =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p.left</a:t>
            </a:r>
            <a:endParaRPr lang="en-US" sz="24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else: p =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p.right</a:t>
            </a:r>
            <a:endParaRPr lang="en-US" sz="2400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990600" y="1978025"/>
            <a:ext cx="11136086" cy="4351338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BST: Nodes to left &lt; current node, nodes to right are &gt;</a:t>
            </a:r>
          </a:p>
          <a:p>
            <a:r>
              <a:rPr lang="en-US" dirty="0"/>
              <a:t>Let </a:t>
            </a:r>
            <a:r>
              <a:rPr lang="en-US" i="1" dirty="0"/>
              <a:t>n</a:t>
            </a:r>
            <a:r>
              <a:rPr lang="en-US" dirty="0"/>
              <a:t> be num of nodes/values, count comparisons</a:t>
            </a:r>
          </a:p>
          <a:p>
            <a:r>
              <a:rPr lang="en-US" dirty="0"/>
              <a:t>Charge 2 comparisons to each iteration</a:t>
            </a:r>
          </a:p>
          <a:p>
            <a:r>
              <a:rPr lang="en-US" dirty="0"/>
              <a:t>How many iterations is key question?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is average height? What is max height?</a:t>
            </a:r>
            <a:br>
              <a:rPr lang="en-US" dirty="0"/>
            </a:br>
            <a:r>
              <a:rPr lang="en-US" dirty="0"/>
              <a:t>(Use “what is max work” technique)</a:t>
            </a:r>
          </a:p>
        </p:txBody>
      </p:sp>
    </p:spTree>
    <p:extLst>
      <p:ext uri="{BB962C8B-B14F-4D97-AF65-F5344CB8AC3E}">
        <p14:creationId xmlns:p14="http://schemas.microsoft.com/office/powerpoint/2010/main" val="9831019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USUALLY faster than linear search</a:t>
            </a:r>
          </a:p>
        </p:txBody>
      </p:sp>
      <p:pic>
        <p:nvPicPr>
          <p:cNvPr id="10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3185925"/>
            <a:ext cx="3009900" cy="3378200"/>
          </a:xfrm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838200" y="1825625"/>
            <a:ext cx="11136086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298174" y="3185925"/>
            <a:ext cx="5781603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p = root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while p is not None:    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if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p.value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==x: return p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if x &lt;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p.value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: p =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p.left</a:t>
            </a:r>
            <a:endParaRPr lang="en-US" sz="24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else: p =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p.right</a:t>
            </a:r>
            <a:endParaRPr lang="en-US" sz="2400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990600" y="1613043"/>
            <a:ext cx="11136086" cy="471632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Common case: T(n) = 2 + T(n/2), which we just saw is O(log n)</a:t>
            </a:r>
          </a:p>
          <a:p>
            <a:r>
              <a:rPr lang="en-US" dirty="0"/>
              <a:t>Worst case: the tree is actually a linked list, which is O(n)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846975" y="2667755"/>
            <a:ext cx="12971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/>
              <a:t>O(log n)</a:t>
            </a:r>
            <a:endParaRPr lang="en-US" sz="2400"/>
          </a:p>
        </p:txBody>
      </p:sp>
      <p:sp>
        <p:nvSpPr>
          <p:cNvPr id="16" name="Rectangle 15"/>
          <p:cNvSpPr/>
          <p:nvPr/>
        </p:nvSpPr>
        <p:spPr>
          <a:xfrm>
            <a:off x="4743390" y="2667755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/>
              <a:t>O(n)</a:t>
            </a:r>
            <a:endParaRPr lang="en-US" sz="240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7332" y="3185925"/>
            <a:ext cx="1981200" cy="337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8925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0667" y="82193"/>
            <a:ext cx="10515600" cy="899578"/>
          </a:xfrm>
        </p:spPr>
        <p:txBody>
          <a:bodyPr/>
          <a:lstStyle/>
          <a:p>
            <a:r>
              <a:rPr lang="en-US" dirty="0"/>
              <a:t>Common recurrence relations / big 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036591428"/>
                  </p:ext>
                </p:extLst>
              </p:nvPr>
            </p:nvGraphicFramePr>
            <p:xfrm>
              <a:off x="132856" y="947718"/>
              <a:ext cx="12027613" cy="5488172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216865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26763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50214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08918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88931">
                    <a:tc>
                      <a:txBody>
                        <a:bodyPr/>
                        <a:lstStyle/>
                        <a:p>
                          <a:r>
                            <a:rPr lang="en-US" baseline="0" dirty="0">
                              <a:solidFill>
                                <a:srgbClr val="0070C0"/>
                              </a:solidFill>
                            </a:rPr>
                            <a:t>Recurrence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aseline="0" dirty="0">
                              <a:solidFill>
                                <a:srgbClr val="0070C0"/>
                              </a:solidFill>
                            </a:rPr>
                            <a:t>Expanded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aseline="0" dirty="0">
                              <a:solidFill>
                                <a:srgbClr val="0070C0"/>
                              </a:solidFill>
                            </a:rPr>
                            <a:t>Complexity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aseline="0" dirty="0">
                              <a:solidFill>
                                <a:srgbClr val="0070C0"/>
                              </a:solidFill>
                            </a:rPr>
                            <a:t>Scenario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T(n) = 1 + T(n-1)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/>
                            <a:t>T(n) = 1 +</a:t>
                          </a:r>
                          <a:r>
                            <a:rPr lang="en-US" sz="2000" baseline="0" dirty="0"/>
                            <a:t> 1 + 1 + </a:t>
                          </a:r>
                          <a:r>
                            <a:rPr lang="en-US" sz="2000" dirty="0"/>
                            <a:t>T(n-3) = 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i="1" dirty="0"/>
                            <a:t>O(n)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Process one item then </a:t>
                          </a:r>
                          <a:r>
                            <a:rPr lang="en-US" sz="2000" baseline="0" dirty="0"/>
                            <a:t>rest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941438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/>
                            <a:t>T(n) = n + T(n-1)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/>
                            <a:t>T(n) = n + (n-1) +</a:t>
                          </a:r>
                          <a:r>
                            <a:rPr lang="en-US" sz="2000" baseline="0" dirty="0"/>
                            <a:t> (n-2) + </a:t>
                          </a:r>
                          <a:r>
                            <a:rPr lang="en-US" sz="2000" dirty="0"/>
                            <a:t>T(n-3)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baseline="0" dirty="0"/>
                            <a:t>        = </a:t>
                          </a:r>
                          <a:r>
                            <a:rPr lang="en-US" sz="2000" dirty="0"/>
                            <a:t>n + (n-1) +</a:t>
                          </a:r>
                          <a:r>
                            <a:rPr lang="en-US" sz="2000" baseline="0" dirty="0"/>
                            <a:t> (n-2) + </a:t>
                          </a:r>
                          <a:r>
                            <a:rPr lang="mr-IN" sz="2000" baseline="0" dirty="0"/>
                            <a:t>…</a:t>
                          </a:r>
                          <a:r>
                            <a:rPr lang="en-US" sz="2000" baseline="0" dirty="0"/>
                            <a:t> + 2 + 1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baseline="0" dirty="0"/>
                            <a:t>        = n(n+1)/2 =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mr-IN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sz="200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)/2</m:t>
                              </m:r>
                            </m:oMath>
                          </a14:m>
                          <a:endParaRPr lang="en-US" sz="2000" dirty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baseline="0" dirty="0"/>
                            <a:t>since </a:t>
                          </a:r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ctrlPr>
                                    <a:rPr lang="en-US" sz="200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000" b="0" i="1" baseline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000" b="0" i="1" baseline="0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000" b="0" i="1" baseline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r>
                                    <a:rPr lang="en-US" sz="2000" b="0" i="1" baseline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nary>
                            </m:oMath>
                          </a14:m>
                          <a:r>
                            <a:rPr lang="en-US" sz="2000" dirty="0"/>
                            <a:t> = n(n+1) /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i="1" dirty="0"/>
                            <a:t>O(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mr-IN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2000" i="1" dirty="0"/>
                            <a:t>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Looping through all </a:t>
                          </a:r>
                          <a:r>
                            <a:rPr lang="en-US" sz="2000" i="1" dirty="0"/>
                            <a:t>n</a:t>
                          </a:r>
                          <a:r>
                            <a:rPr lang="en-US" sz="2000" dirty="0"/>
                            <a:t> items,</a:t>
                          </a:r>
                          <a:r>
                            <a:rPr lang="en-US" sz="2000" baseline="0" dirty="0"/>
                            <a:t> eliminating one from consideration each pass over items or nested loops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T(n) = 1 + T(n/2)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T(n) = 1 +</a:t>
                          </a:r>
                          <a:r>
                            <a:rPr lang="en-US" sz="2000" baseline="0" dirty="0"/>
                            <a:t> 1 + 1 + T(n/8) = log n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i="1" dirty="0"/>
                            <a:t>O(log n)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Cut amount</a:t>
                          </a:r>
                          <a:r>
                            <a:rPr lang="en-US" sz="2000" baseline="0" dirty="0"/>
                            <a:t> of work in half each iteration, doing 1 operation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/>
                            <a:t>T(n) = n + T(n/2)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T(n) = n + n/2 +</a:t>
                          </a:r>
                          <a:r>
                            <a:rPr lang="en-US" sz="2000" baseline="0" dirty="0"/>
                            <a:t> n/4 + </a:t>
                          </a:r>
                          <a:r>
                            <a:rPr lang="en-US" sz="2000" dirty="0"/>
                            <a:t>T(n/8) =</a:t>
                          </a:r>
                        </a:p>
                        <a:p>
                          <a:r>
                            <a:rPr lang="en-US" sz="2000" dirty="0"/>
                            <a:t>       </a:t>
                          </a:r>
                          <a:r>
                            <a:rPr lang="en-US" sz="2000" baseline="0" dirty="0"/>
                            <a:t> = </a:t>
                          </a:r>
                          <a:r>
                            <a:rPr lang="en-US" sz="2000" dirty="0"/>
                            <a:t>n + n/2 +</a:t>
                          </a:r>
                          <a:r>
                            <a:rPr lang="en-US" sz="2000" baseline="0" dirty="0"/>
                            <a:t> n/4 + </a:t>
                          </a:r>
                          <a:r>
                            <a:rPr lang="mr-IN" sz="2000" baseline="0" dirty="0"/>
                            <a:t>…</a:t>
                          </a:r>
                          <a:r>
                            <a:rPr lang="en-US" sz="2000" baseline="0" dirty="0"/>
                            <a:t> + 2 + 1</a:t>
                          </a:r>
                        </a:p>
                        <a:p>
                          <a:r>
                            <a:rPr lang="en-US" sz="2000" baseline="0" dirty="0"/>
                            <a:t>        = n(1 + ½ + ¼ + …)</a:t>
                          </a:r>
                        </a:p>
                        <a:p>
                          <a:r>
                            <a:rPr lang="en-US" sz="2000" baseline="0" dirty="0"/>
                            <a:t>        =</a:t>
                          </a:r>
                          <a:r>
                            <a:rPr lang="en-US" sz="2000" dirty="0"/>
                            <a:t> n *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i="1" dirty="0"/>
                            <a:t>O(n)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Cut amount</a:t>
                          </a:r>
                          <a:r>
                            <a:rPr lang="en-US" sz="2000" baseline="0" dirty="0"/>
                            <a:t> of work in half each iteration, but examine </a:t>
                          </a:r>
                          <a:r>
                            <a:rPr lang="en-US" sz="2000" i="1" baseline="0" dirty="0"/>
                            <a:t>n</a:t>
                          </a:r>
                          <a:r>
                            <a:rPr lang="en-US" sz="2000" baseline="0" dirty="0"/>
                            <a:t> items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/>
                            <a:t>T(n) = n+2T(n/2)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T(n) = n + 2T(n/2) =</a:t>
                          </a:r>
                          <a:endParaRPr lang="en-US" sz="2000" baseline="0" dirty="0"/>
                        </a:p>
                        <a:p>
                          <a:r>
                            <a:rPr lang="en-US" sz="2000" baseline="0" dirty="0"/>
                            <a:t>        = </a:t>
                          </a:r>
                          <a:r>
                            <a:rPr lang="en-US" sz="2000" dirty="0"/>
                            <a:t>n + 2(n/2</a:t>
                          </a:r>
                          <a:r>
                            <a:rPr lang="en-US" sz="2000" baseline="0" dirty="0"/>
                            <a:t> + 2T(n/4))</a:t>
                          </a:r>
                          <a:endParaRPr lang="en-US" sz="2000" dirty="0"/>
                        </a:p>
                        <a:p>
                          <a:r>
                            <a:rPr lang="en-US" sz="2000" dirty="0"/>
                            <a:t>       </a:t>
                          </a:r>
                          <a:r>
                            <a:rPr lang="en-US" sz="2000" baseline="0" dirty="0"/>
                            <a:t> = </a:t>
                          </a:r>
                          <a:r>
                            <a:rPr lang="en-US" sz="2000" dirty="0"/>
                            <a:t>n + 2n/2 +</a:t>
                          </a:r>
                          <a:r>
                            <a:rPr lang="en-US" sz="2000" baseline="0" dirty="0"/>
                            <a:t> 4n/4 + 8T(n/8)</a:t>
                          </a:r>
                        </a:p>
                        <a:p>
                          <a:r>
                            <a:rPr lang="en-US" sz="2000" baseline="0" dirty="0"/>
                            <a:t>        = </a:t>
                          </a:r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ctrlPr>
                                    <a:rPr lang="en-US" sz="200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000" b="0" i="1" baseline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000" b="0" i="1" baseline="0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000" b="0" i="1" baseline="0" smtClean="0">
                                      <a:latin typeface="Cambria Math" panose="02040503050406030204" pitchFamily="18" charset="0"/>
                                    </a:rPr>
                                    <m:t>𝑙𝑜𝑔𝑛</m:t>
                                  </m:r>
                                </m:sup>
                                <m:e>
                                  <m:r>
                                    <a:rPr lang="en-US" sz="2000" b="0" i="1" baseline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nary>
                            </m:oMath>
                          </a14:m>
                          <a:r>
                            <a:rPr lang="en-US" sz="2000" dirty="0"/>
                            <a:t> = </a:t>
                          </a:r>
                          <a:r>
                            <a:rPr lang="en-US" sz="2000" baseline="0" dirty="0"/>
                            <a:t>n log 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i="1" dirty="0"/>
                            <a:t>O(n log n)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Divide and conquer</a:t>
                          </a:r>
                          <a:r>
                            <a:rPr lang="en-US" sz="2000" baseline="0" dirty="0"/>
                            <a:t> </a:t>
                          </a:r>
                          <a:r>
                            <a:rPr lang="en-US" sz="2000" baseline="0" dirty="0" err="1"/>
                            <a:t>algs</a:t>
                          </a:r>
                          <a:r>
                            <a:rPr lang="en-US" sz="2000" baseline="0" dirty="0"/>
                            <a:t>. </a:t>
                          </a:r>
                          <a:r>
                            <a:rPr lang="en-US" sz="2000" dirty="0"/>
                            <a:t>Cut amount</a:t>
                          </a:r>
                          <a:r>
                            <a:rPr lang="en-US" sz="2000" baseline="0" dirty="0"/>
                            <a:t> of work in half each iteration, but process both halves, then combine results in linear time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036591428"/>
                  </p:ext>
                </p:extLst>
              </p:nvPr>
            </p:nvGraphicFramePr>
            <p:xfrm>
              <a:off x="132856" y="947718"/>
              <a:ext cx="12027613" cy="5488172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216865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26763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50214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08918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88931">
                    <a:tc>
                      <a:txBody>
                        <a:bodyPr/>
                        <a:lstStyle/>
                        <a:p>
                          <a:r>
                            <a:rPr lang="en-US" baseline="0" dirty="0">
                              <a:solidFill>
                                <a:srgbClr val="0070C0"/>
                              </a:solidFill>
                            </a:rPr>
                            <a:t>Recurrence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aseline="0" dirty="0">
                              <a:solidFill>
                                <a:srgbClr val="0070C0"/>
                              </a:solidFill>
                            </a:rPr>
                            <a:t>Expanded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aseline="0" dirty="0">
                              <a:solidFill>
                                <a:srgbClr val="0070C0"/>
                              </a:solidFill>
                            </a:rPr>
                            <a:t>Complexity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aseline="0" dirty="0">
                              <a:solidFill>
                                <a:srgbClr val="0070C0"/>
                              </a:solidFill>
                            </a:rPr>
                            <a:t>Scenario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T(n) = 1 + T(n-1)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/>
                            <a:t>T(n) = 1 +</a:t>
                          </a:r>
                          <a:r>
                            <a:rPr lang="en-US" sz="2000" baseline="0" dirty="0"/>
                            <a:t> 1 + 1 + </a:t>
                          </a:r>
                          <a:r>
                            <a:rPr lang="en-US" sz="2000" dirty="0"/>
                            <a:t>T(n-3) = 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i="1" dirty="0"/>
                            <a:t>O(n)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Process one item then </a:t>
                          </a:r>
                          <a:r>
                            <a:rPr lang="en-US" sz="2000" baseline="0" dirty="0"/>
                            <a:t>rest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311593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/>
                            <a:t>T(n) = n + T(n-1)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1190" t="-62136" r="-131548" b="-3155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26891" t="-62136" r="-271429" b="-3155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Looping through all </a:t>
                          </a:r>
                          <a:r>
                            <a:rPr lang="en-US" sz="2000" i="1" dirty="0"/>
                            <a:t>n</a:t>
                          </a:r>
                          <a:r>
                            <a:rPr lang="en-US" sz="2000" dirty="0"/>
                            <a:t> items,</a:t>
                          </a:r>
                          <a:r>
                            <a:rPr lang="en-US" sz="2000" baseline="0" dirty="0"/>
                            <a:t> eliminating one from consideration each pass over items or nested loops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T(n) = 1 + T(n/2)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T(n) = 1 +</a:t>
                          </a:r>
                          <a:r>
                            <a:rPr lang="en-US" sz="2000" baseline="0" dirty="0"/>
                            <a:t> 1 + 1 + T(n/8) = log n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i="1" dirty="0"/>
                            <a:t>O(log n)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Cut amount</a:t>
                          </a:r>
                          <a:r>
                            <a:rPr lang="en-US" sz="2000" baseline="0" dirty="0"/>
                            <a:t> of work in half each iteration, doing 1 operation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13106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/>
                            <a:t>T(n) = n + T(n/2)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T(n) = n + n/2 +</a:t>
                          </a:r>
                          <a:r>
                            <a:rPr lang="en-US" sz="2000" baseline="0" dirty="0"/>
                            <a:t> n/4 + </a:t>
                          </a:r>
                          <a:r>
                            <a:rPr lang="en-US" sz="2000" dirty="0"/>
                            <a:t>T(n/8) =</a:t>
                          </a:r>
                        </a:p>
                        <a:p>
                          <a:r>
                            <a:rPr lang="en-US" sz="2000" dirty="0"/>
                            <a:t>       </a:t>
                          </a:r>
                          <a:r>
                            <a:rPr lang="en-US" sz="2000" baseline="0" dirty="0"/>
                            <a:t> = </a:t>
                          </a:r>
                          <a:r>
                            <a:rPr lang="en-US" sz="2000" dirty="0"/>
                            <a:t>n + n/2 +</a:t>
                          </a:r>
                          <a:r>
                            <a:rPr lang="en-US" sz="2000" baseline="0" dirty="0"/>
                            <a:t> n/4 + </a:t>
                          </a:r>
                          <a:r>
                            <a:rPr lang="mr-IN" sz="2000" baseline="0" dirty="0"/>
                            <a:t>…</a:t>
                          </a:r>
                          <a:r>
                            <a:rPr lang="en-US" sz="2000" baseline="0" dirty="0"/>
                            <a:t> + 2 + 1</a:t>
                          </a:r>
                        </a:p>
                        <a:p>
                          <a:r>
                            <a:rPr lang="en-US" sz="2000" baseline="0" dirty="0"/>
                            <a:t>        = n(1 + ½ + ¼ + …)</a:t>
                          </a:r>
                        </a:p>
                        <a:p>
                          <a:r>
                            <a:rPr lang="en-US" sz="2000" baseline="0" dirty="0"/>
                            <a:t>        =</a:t>
                          </a:r>
                          <a:r>
                            <a:rPr lang="en-US" sz="2000" dirty="0"/>
                            <a:t> n *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i="1" dirty="0"/>
                            <a:t>O(n)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Cut amount</a:t>
                          </a:r>
                          <a:r>
                            <a:rPr lang="en-US" sz="2000" baseline="0" dirty="0"/>
                            <a:t> of work in half each iteration, but examine </a:t>
                          </a:r>
                          <a:r>
                            <a:rPr lang="en-US" sz="2000" i="1" baseline="0" dirty="0"/>
                            <a:t>n</a:t>
                          </a:r>
                          <a:r>
                            <a:rPr lang="en-US" sz="2000" baseline="0" dirty="0"/>
                            <a:t> items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1379728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/>
                            <a:t>T(n) = n+2T(n/2)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1190" t="-299083" r="-131548" b="-522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i="1" dirty="0"/>
                            <a:t>O(n log n)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Divide and conquer</a:t>
                          </a:r>
                          <a:r>
                            <a:rPr lang="en-US" sz="2000" baseline="0" dirty="0"/>
                            <a:t> </a:t>
                          </a:r>
                          <a:r>
                            <a:rPr lang="en-US" sz="2000" baseline="0" dirty="0" err="1"/>
                            <a:t>algs</a:t>
                          </a:r>
                          <a:r>
                            <a:rPr lang="en-US" sz="2000" baseline="0" dirty="0"/>
                            <a:t>. </a:t>
                          </a:r>
                          <a:r>
                            <a:rPr lang="en-US" sz="2000" dirty="0"/>
                            <a:t>Cut amount</a:t>
                          </a:r>
                          <a:r>
                            <a:rPr lang="en-US" sz="2000" baseline="0" dirty="0"/>
                            <a:t> of work in half each iteration, but process both halves, then combine results in linear time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2235999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479914274"/>
                  </p:ext>
                </p:extLst>
              </p:nvPr>
            </p:nvGraphicFramePr>
            <p:xfrm>
              <a:off x="283780" y="214615"/>
              <a:ext cx="11572598" cy="6133634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89726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04996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62537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455931">
                    <a:tc>
                      <a:txBody>
                        <a:bodyPr/>
                        <a:lstStyle/>
                        <a:p>
                          <a:r>
                            <a:rPr lang="en-US" sz="2200" baseline="0" dirty="0">
                              <a:solidFill>
                                <a:srgbClr val="0070C0"/>
                              </a:solidFill>
                            </a:rPr>
                            <a:t>Complexity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baseline="0" dirty="0">
                              <a:solidFill>
                                <a:srgbClr val="0070C0"/>
                              </a:solidFill>
                            </a:rPr>
                            <a:t>Scenario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baseline="0" dirty="0">
                              <a:solidFill>
                                <a:srgbClr val="0070C0"/>
                              </a:solidFill>
                            </a:rPr>
                            <a:t>Sample operations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814164">
                    <a:tc>
                      <a:txBody>
                        <a:bodyPr/>
                        <a:lstStyle/>
                        <a:p>
                          <a:r>
                            <a:rPr lang="en-US" sz="2200" i="1" dirty="0"/>
                            <a:t>O(1)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Perform constant number of ops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 err="1"/>
                            <a:t>Hashtable</a:t>
                          </a:r>
                          <a:r>
                            <a:rPr lang="en-US" sz="2200" dirty="0"/>
                            <a:t> lookup, access a[</a:t>
                          </a:r>
                          <a:r>
                            <a:rPr lang="en-US" sz="2200" dirty="0" err="1"/>
                            <a:t>i</a:t>
                          </a:r>
                          <a:r>
                            <a:rPr lang="en-US" sz="2200" dirty="0"/>
                            <a:t>], insert-after node in linked list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814164">
                    <a:tc>
                      <a:txBody>
                        <a:bodyPr/>
                        <a:lstStyle/>
                        <a:p>
                          <a:r>
                            <a:rPr lang="en-US" sz="2200" i="1" dirty="0"/>
                            <a:t>O(log n)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Cut amount</a:t>
                          </a:r>
                          <a:r>
                            <a:rPr lang="en-US" sz="2200" baseline="0" dirty="0"/>
                            <a:t> of work in half each iteration, doing 1 operation</a:t>
                          </a:r>
                          <a:endParaRPr lang="en-US" sz="2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Binary</a:t>
                          </a:r>
                          <a:r>
                            <a:rPr lang="en-US" sz="2200" baseline="0" dirty="0"/>
                            <a:t> search, search in binary search tree (BST), add to BST</a:t>
                          </a:r>
                          <a:endParaRPr lang="en-US" sz="2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75753144"/>
                      </a:ext>
                    </a:extLst>
                  </a:tr>
                  <a:tr h="1172395">
                    <a:tc>
                      <a:txBody>
                        <a:bodyPr/>
                        <a:lstStyle/>
                        <a:p>
                          <a:r>
                            <a:rPr lang="en-US" sz="2200" i="1" dirty="0"/>
                            <a:t>O(n)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Process one item then </a:t>
                          </a:r>
                          <a:r>
                            <a:rPr lang="en-US" sz="2200" baseline="0" dirty="0"/>
                            <a:t>rest of items</a:t>
                          </a:r>
                          <a:r>
                            <a:rPr lang="en-US" sz="2200" dirty="0"/>
                            <a:t>; or, cut amount</a:t>
                          </a:r>
                          <a:r>
                            <a:rPr lang="en-US" sz="2200" baseline="0" dirty="0"/>
                            <a:t> of work in half each iteration, but examine </a:t>
                          </a:r>
                          <a:r>
                            <a:rPr lang="en-US" sz="2200" i="1" baseline="0" dirty="0"/>
                            <a:t>n</a:t>
                          </a:r>
                          <a:r>
                            <a:rPr lang="en-US" sz="2200" baseline="0" dirty="0"/>
                            <a:t> items</a:t>
                          </a:r>
                          <a:endParaRPr lang="en-US" sz="2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Linear</a:t>
                          </a:r>
                          <a:r>
                            <a:rPr lang="en-US" sz="2200" baseline="0" dirty="0"/>
                            <a:t> search, zero an array, max, sum array, merge two sorted lists, insert into array, bucket sort</a:t>
                          </a:r>
                          <a:endParaRPr lang="en-US" sz="2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1530627">
                    <a:tc>
                      <a:txBody>
                        <a:bodyPr/>
                        <a:lstStyle/>
                        <a:p>
                          <a:r>
                            <a:rPr lang="en-US" sz="2200" i="1" dirty="0"/>
                            <a:t>O(n log n)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Divide and conquer</a:t>
                          </a:r>
                          <a:r>
                            <a:rPr lang="en-US" sz="2200" baseline="0" dirty="0"/>
                            <a:t> </a:t>
                          </a:r>
                          <a:r>
                            <a:rPr lang="en-US" sz="2200" baseline="0" dirty="0" err="1"/>
                            <a:t>algs</a:t>
                          </a:r>
                          <a:r>
                            <a:rPr lang="en-US" sz="2200" baseline="0" dirty="0"/>
                            <a:t>. </a:t>
                          </a:r>
                          <a:r>
                            <a:rPr lang="en-US" sz="2200" dirty="0"/>
                            <a:t>Cut amount</a:t>
                          </a:r>
                          <a:r>
                            <a:rPr lang="en-US" sz="2200" baseline="0" dirty="0"/>
                            <a:t> of work in half each iteration, but process both halves, then combine results in linear time</a:t>
                          </a:r>
                          <a:endParaRPr lang="en-US" sz="2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Average quicksort,</a:t>
                          </a:r>
                          <a:r>
                            <a:rPr lang="en-US" sz="2200" baseline="0" dirty="0"/>
                            <a:t> m</a:t>
                          </a:r>
                          <a:r>
                            <a:rPr lang="en-US" sz="2200" dirty="0"/>
                            <a:t>erge sort,</a:t>
                          </a:r>
                          <a:r>
                            <a:rPr lang="en-US" sz="2200" baseline="0" dirty="0"/>
                            <a:t> median by sorting/picking middle item</a:t>
                          </a:r>
                          <a:endParaRPr lang="en-US" sz="2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1346353">
                    <a:tc>
                      <a:txBody>
                        <a:bodyPr/>
                        <a:lstStyle/>
                        <a:p>
                          <a:r>
                            <a:rPr lang="en-US" sz="2200" i="1" dirty="0"/>
                            <a:t>O(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mr-IN" sz="2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i="1" smtClean="0">
                                      <a:latin typeface="Cambria Math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sz="2200" i="1" smtClean="0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2200" i="1" dirty="0"/>
                            <a:t>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Looping through all </a:t>
                          </a:r>
                          <a:r>
                            <a:rPr lang="en-US" sz="2200" i="1" dirty="0"/>
                            <a:t>n</a:t>
                          </a:r>
                          <a:r>
                            <a:rPr lang="en-US" sz="2200" dirty="0"/>
                            <a:t> items,</a:t>
                          </a:r>
                          <a:r>
                            <a:rPr lang="en-US" sz="2200" baseline="0" dirty="0"/>
                            <a:t> eliminating one from consideration each pass over the data</a:t>
                          </a:r>
                          <a:endParaRPr lang="en-US" sz="2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200" dirty="0"/>
                            <a:t>Touch all </a:t>
                          </a:r>
                          <a:r>
                            <a:rPr lang="en-US" sz="2200" dirty="0" err="1"/>
                            <a:t>elems</a:t>
                          </a:r>
                          <a:r>
                            <a:rPr lang="en-US" sz="2200" dirty="0"/>
                            <a:t> of </a:t>
                          </a:r>
                          <a:r>
                            <a:rPr lang="en-US" sz="2200" i="1" dirty="0"/>
                            <a:t>n </a:t>
                          </a:r>
                          <a:r>
                            <a:rPr lang="en-US" sz="2200" i="0" dirty="0"/>
                            <a:t>x </a:t>
                          </a:r>
                          <a:r>
                            <a:rPr lang="en-US" sz="2200" i="1" dirty="0"/>
                            <a:t>n</a:t>
                          </a:r>
                          <a:r>
                            <a:rPr lang="en-US" sz="2200" dirty="0"/>
                            <a:t> matrix, bubble sort, worst-case quicksort,</a:t>
                          </a:r>
                          <a:r>
                            <a:rPr lang="en-US" sz="2200" baseline="0" dirty="0"/>
                            <a:t> process all pairs of </a:t>
                          </a:r>
                          <a:r>
                            <a:rPr lang="en-US" sz="2200" i="1" baseline="0" dirty="0"/>
                            <a:t>n</a:t>
                          </a:r>
                          <a:r>
                            <a:rPr lang="en-US" sz="2200" baseline="0" dirty="0"/>
                            <a:t> items</a:t>
                          </a:r>
                          <a:endParaRPr lang="en-US" sz="2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6170483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479914274"/>
                  </p:ext>
                </p:extLst>
              </p:nvPr>
            </p:nvGraphicFramePr>
            <p:xfrm>
              <a:off x="283780" y="214615"/>
              <a:ext cx="11572598" cy="6133634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89726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04996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62537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455931">
                    <a:tc>
                      <a:txBody>
                        <a:bodyPr/>
                        <a:lstStyle/>
                        <a:p>
                          <a:r>
                            <a:rPr lang="en-US" sz="2200" baseline="0" dirty="0">
                              <a:solidFill>
                                <a:srgbClr val="0070C0"/>
                              </a:solidFill>
                            </a:rPr>
                            <a:t>Complexity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baseline="0" dirty="0">
                              <a:solidFill>
                                <a:srgbClr val="0070C0"/>
                              </a:solidFill>
                            </a:rPr>
                            <a:t>Scenario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baseline="0" dirty="0">
                              <a:solidFill>
                                <a:srgbClr val="0070C0"/>
                              </a:solidFill>
                            </a:rPr>
                            <a:t>Sample operations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814164">
                    <a:tc>
                      <a:txBody>
                        <a:bodyPr/>
                        <a:lstStyle/>
                        <a:p>
                          <a:r>
                            <a:rPr lang="en-US" sz="2200" i="1" dirty="0"/>
                            <a:t>O(1)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Perform constant number of ops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 err="1"/>
                            <a:t>Hashtable</a:t>
                          </a:r>
                          <a:r>
                            <a:rPr lang="en-US" sz="2200" dirty="0"/>
                            <a:t> lookup, access a[</a:t>
                          </a:r>
                          <a:r>
                            <a:rPr lang="en-US" sz="2200" dirty="0" err="1"/>
                            <a:t>i</a:t>
                          </a:r>
                          <a:r>
                            <a:rPr lang="en-US" sz="2200" dirty="0"/>
                            <a:t>], insert-after node in linked list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814164">
                    <a:tc>
                      <a:txBody>
                        <a:bodyPr/>
                        <a:lstStyle/>
                        <a:p>
                          <a:r>
                            <a:rPr lang="en-US" sz="2200" i="1" dirty="0"/>
                            <a:t>O(log n)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Cut amount</a:t>
                          </a:r>
                          <a:r>
                            <a:rPr lang="en-US" sz="2200" baseline="0" dirty="0"/>
                            <a:t> of work in half each iteration, doing 1 operation</a:t>
                          </a:r>
                          <a:endParaRPr lang="en-US" sz="2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Binary</a:t>
                          </a:r>
                          <a:r>
                            <a:rPr lang="en-US" sz="2200" baseline="0" dirty="0"/>
                            <a:t> search, search in binary search tree (BST), add to BST</a:t>
                          </a:r>
                          <a:endParaRPr lang="en-US" sz="2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75753144"/>
                      </a:ext>
                    </a:extLst>
                  </a:tr>
                  <a:tr h="1172395">
                    <a:tc>
                      <a:txBody>
                        <a:bodyPr/>
                        <a:lstStyle/>
                        <a:p>
                          <a:r>
                            <a:rPr lang="en-US" sz="2200" i="1" dirty="0"/>
                            <a:t>O(n)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Process one item then </a:t>
                          </a:r>
                          <a:r>
                            <a:rPr lang="en-US" sz="2200" baseline="0" dirty="0"/>
                            <a:t>rest of items</a:t>
                          </a:r>
                          <a:r>
                            <a:rPr lang="en-US" sz="2200" dirty="0"/>
                            <a:t>; or, cut amount</a:t>
                          </a:r>
                          <a:r>
                            <a:rPr lang="en-US" sz="2200" baseline="0" dirty="0"/>
                            <a:t> of work in half each iteration, but examine </a:t>
                          </a:r>
                          <a:r>
                            <a:rPr lang="en-US" sz="2200" i="1" baseline="0" dirty="0"/>
                            <a:t>n</a:t>
                          </a:r>
                          <a:r>
                            <a:rPr lang="en-US" sz="2200" baseline="0" dirty="0"/>
                            <a:t> items</a:t>
                          </a:r>
                          <a:endParaRPr lang="en-US" sz="2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Linear</a:t>
                          </a:r>
                          <a:r>
                            <a:rPr lang="en-US" sz="2200" baseline="0" dirty="0"/>
                            <a:t> search, zero an array, max, sum array, merge two sorted lists, insert into array, bucket sort</a:t>
                          </a:r>
                          <a:endParaRPr lang="en-US" sz="2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1530627">
                    <a:tc>
                      <a:txBody>
                        <a:bodyPr/>
                        <a:lstStyle/>
                        <a:p>
                          <a:r>
                            <a:rPr lang="en-US" sz="2200" i="1" dirty="0"/>
                            <a:t>O(n log n)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Divide and conquer</a:t>
                          </a:r>
                          <a:r>
                            <a:rPr lang="en-US" sz="2200" baseline="0" dirty="0"/>
                            <a:t> </a:t>
                          </a:r>
                          <a:r>
                            <a:rPr lang="en-US" sz="2200" baseline="0" dirty="0" err="1"/>
                            <a:t>algs</a:t>
                          </a:r>
                          <a:r>
                            <a:rPr lang="en-US" sz="2200" baseline="0" dirty="0"/>
                            <a:t>. </a:t>
                          </a:r>
                          <a:r>
                            <a:rPr lang="en-US" sz="2200" dirty="0"/>
                            <a:t>Cut amount</a:t>
                          </a:r>
                          <a:r>
                            <a:rPr lang="en-US" sz="2200" baseline="0" dirty="0"/>
                            <a:t> of work in half each iteration, but process both halves, then combine results in linear time</a:t>
                          </a:r>
                          <a:endParaRPr lang="en-US" sz="2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Average quicksort,</a:t>
                          </a:r>
                          <a:r>
                            <a:rPr lang="en-US" sz="2200" baseline="0" dirty="0"/>
                            <a:t> m</a:t>
                          </a:r>
                          <a:r>
                            <a:rPr lang="en-US" sz="2200" dirty="0"/>
                            <a:t>erge sort,</a:t>
                          </a:r>
                          <a:r>
                            <a:rPr lang="en-US" sz="2200" baseline="0" dirty="0"/>
                            <a:t> median by sorting/picking middle item</a:t>
                          </a:r>
                          <a:endParaRPr lang="en-US" sz="2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134635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67" t="-359434" r="-509333" b="-18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Looping through all </a:t>
                          </a:r>
                          <a:r>
                            <a:rPr lang="en-US" sz="2200" i="1" dirty="0"/>
                            <a:t>n</a:t>
                          </a:r>
                          <a:r>
                            <a:rPr lang="en-US" sz="2200" dirty="0"/>
                            <a:t> items,</a:t>
                          </a:r>
                          <a:r>
                            <a:rPr lang="en-US" sz="2200" baseline="0" dirty="0"/>
                            <a:t> eliminating one from consideration each pass over the data</a:t>
                          </a:r>
                          <a:endParaRPr lang="en-US" sz="2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200" dirty="0"/>
                            <a:t>Touch all </a:t>
                          </a:r>
                          <a:r>
                            <a:rPr lang="en-US" sz="2200" dirty="0" err="1"/>
                            <a:t>elems</a:t>
                          </a:r>
                          <a:r>
                            <a:rPr lang="en-US" sz="2200" dirty="0"/>
                            <a:t> of </a:t>
                          </a:r>
                          <a:r>
                            <a:rPr lang="en-US" sz="2200" i="1" dirty="0"/>
                            <a:t>n </a:t>
                          </a:r>
                          <a:r>
                            <a:rPr lang="en-US" sz="2200" i="0" dirty="0"/>
                            <a:t>x </a:t>
                          </a:r>
                          <a:r>
                            <a:rPr lang="en-US" sz="2200" i="1" dirty="0"/>
                            <a:t>n</a:t>
                          </a:r>
                          <a:r>
                            <a:rPr lang="en-US" sz="2200" dirty="0"/>
                            <a:t> matrix, bubble sort, worst-case quicksort,</a:t>
                          </a:r>
                          <a:r>
                            <a:rPr lang="en-US" sz="2200" baseline="0" dirty="0"/>
                            <a:t> process all pairs of </a:t>
                          </a:r>
                          <a:r>
                            <a:rPr lang="en-US" sz="2200" i="1" baseline="0" dirty="0"/>
                            <a:t>n</a:t>
                          </a:r>
                          <a:r>
                            <a:rPr lang="en-US" sz="2200" baseline="0" dirty="0"/>
                            <a:t> items</a:t>
                          </a:r>
                          <a:endParaRPr lang="en-US" sz="2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6170483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948864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017102" cy="1325563"/>
          </a:xfrm>
        </p:spPr>
        <p:txBody>
          <a:bodyPr/>
          <a:lstStyle/>
          <a:p>
            <a:r>
              <a:rPr lang="en-US" dirty="0"/>
              <a:t>Compute </a:t>
            </a:r>
            <a:r>
              <a:rPr lang="en-US"/>
              <a:t>complexity following our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50194" y="1584251"/>
            <a:ext cx="6230680" cy="459271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Identify unit of work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Identify key size indicator</a:t>
            </a:r>
            <a:endParaRPr lang="en-US" i="1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Define </a:t>
            </a:r>
            <a:r>
              <a:rPr lang="en-US" i="1" dirty="0"/>
              <a:t>T(n)</a:t>
            </a:r>
            <a:r>
              <a:rPr lang="en-US" dirty="0"/>
              <a:t> = </a:t>
            </a:r>
            <a:r>
              <a:rPr lang="mr-IN" dirty="0"/>
              <a:t>…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Reduce </a:t>
            </a:r>
            <a:r>
              <a:rPr lang="en-US" i="1" dirty="0"/>
              <a:t>T(n)</a:t>
            </a:r>
            <a:r>
              <a:rPr lang="en-US" dirty="0"/>
              <a:t> to closed form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dirty="0"/>
              <a:t>O(n)</a:t>
            </a:r>
            <a:r>
              <a:rPr lang="en-US" dirty="0"/>
              <a:t> is asymptotic behavior of </a:t>
            </a:r>
            <a:r>
              <a:rPr lang="en-US" i="1" dirty="0"/>
              <a:t>T(n)</a:t>
            </a:r>
          </a:p>
        </p:txBody>
      </p:sp>
      <p:pic>
        <p:nvPicPr>
          <p:cNvPr id="5" name="Picture 2" descr="https://lh3.googleusercontent.com/pC-xbYi4YyCdIwStmMLYOrC57cJvhfay3LtVNppjL-pcI-SjsZH_NAupcNP4aIJ095OnoQt69uYry1Zs3ugLFaiyF6SscNIvT0x7ABezAGPCQ7uaEu0GCrlEd956ieuMwDGXRQhbUA">
            <a:extLst>
              <a:ext uri="{FF2B5EF4-FFF2-40B4-BE49-F238E27FC236}">
                <a16:creationId xmlns:a16="http://schemas.microsoft.com/office/drawing/2014/main" id="{89E26195-32A5-8947-9B3F-69D56DF6DD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20890"/>
            <a:ext cx="4635795" cy="5657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2639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C34D374-5320-4145-BA34-480D08FDB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17102" cy="1325563"/>
          </a:xfrm>
        </p:spPr>
        <p:txBody>
          <a:bodyPr/>
          <a:lstStyle/>
          <a:p>
            <a:r>
              <a:rPr lang="en-US" dirty="0"/>
              <a:t>Compute </a:t>
            </a:r>
            <a:r>
              <a:rPr lang="en-US"/>
              <a:t>complexity following our process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AD0C1CC8-2EBD-9943-A6A5-E895FF13AB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550194" y="1584251"/>
                <a:ext cx="6049927" cy="4592712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unit of work: assignment, addition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Identify key size indicator: n</a:t>
                </a:r>
                <a:endParaRPr lang="en-US" i="1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i="1" dirty="0"/>
                  <a:t>T(n)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nary>
                      </m:e>
                    </m:nary>
                  </m:oMath>
                </a14:m>
                <a:r>
                  <a:rPr lang="en-US" dirty="0"/>
                  <a:t> 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nary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i="1" dirty="0"/>
                  <a:t>T(n)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(closed form)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i="1" dirty="0"/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i="1" dirty="0"/>
                  <a:t>)</a:t>
                </a:r>
                <a:r>
                  <a:rPr lang="en-US" dirty="0"/>
                  <a:t> asymptotic behavior</a:t>
                </a:r>
                <a:endParaRPr lang="en-US" i="1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AD0C1CC8-2EBD-9943-A6A5-E895FF13AB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50194" y="1584251"/>
                <a:ext cx="6049927" cy="4592712"/>
              </a:xfrm>
              <a:blipFill>
                <a:blip r:embed="rId2"/>
                <a:stretch>
                  <a:fillRect l="-1674" t="-2204" r="-10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2" descr="https://lh3.googleusercontent.com/pC-xbYi4YyCdIwStmMLYOrC57cJvhfay3LtVNppjL-pcI-SjsZH_NAupcNP4aIJ095OnoQt69uYry1Zs3ugLFaiyF6SscNIvT0x7ABezAGPCQ7uaEu0GCrlEd956ieuMwDGXRQhbUA">
            <a:extLst>
              <a:ext uri="{FF2B5EF4-FFF2-40B4-BE49-F238E27FC236}">
                <a16:creationId xmlns:a16="http://schemas.microsoft.com/office/drawing/2014/main" id="{3C8EFD99-5788-A046-B5E3-6E07655C74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20890"/>
            <a:ext cx="4635795" cy="5657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6FE0CDF-A078-654A-90BA-5677E2CC9A76}"/>
              </a:ext>
            </a:extLst>
          </p:cNvPr>
          <p:cNvCxnSpPr>
            <a:cxnSpLocks/>
          </p:cNvCxnSpPr>
          <p:nvPr/>
        </p:nvCxnSpPr>
        <p:spPr>
          <a:xfrm flipH="1">
            <a:off x="4389120" y="3041935"/>
            <a:ext cx="4428462" cy="838672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2B908E1-0CDF-7449-B71B-6B52435DF055}"/>
              </a:ext>
            </a:extLst>
          </p:cNvPr>
          <p:cNvCxnSpPr>
            <a:cxnSpLocks/>
          </p:cNvCxnSpPr>
          <p:nvPr/>
        </p:nvCxnSpPr>
        <p:spPr>
          <a:xfrm flipH="1">
            <a:off x="2917117" y="3095725"/>
            <a:ext cx="7302648" cy="2292191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97106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 complexities for these too</a:t>
            </a:r>
          </a:p>
        </p:txBody>
      </p:sp>
      <p:pic>
        <p:nvPicPr>
          <p:cNvPr id="5" name="Picture 4" descr="https://lh5.googleusercontent.com/mhfYHVJKRx-I9OR5jYKT9Qry9-uzI_PtiNBMDlqnQ3SQJfqrxceyBcmcIB0fj5ReBh-C5n8tj9-jlDqt_2s5vs9dmWAdEDTmjPEoSSOHZTZq1AQl2iNPs5S5qBq8AmEQBscOuuhSY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85903"/>
            <a:ext cx="3889285" cy="4777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18E4EF7-E22A-9649-9064-5B712D8F37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54772" y="1584251"/>
                <a:ext cx="6645349" cy="4592712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unit of work: assignment, addition</a:t>
                </a:r>
              </a:p>
              <a:p>
                <a:r>
                  <a:rPr lang="en-US" dirty="0"/>
                  <a:t>Identify key size indicator: n</a:t>
                </a:r>
                <a:endParaRPr lang="en-US" i="1" dirty="0"/>
              </a:p>
              <a:p>
                <a:r>
                  <a:rPr lang="en-US" i="1" dirty="0"/>
                  <a:t>T(n)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nary>
                      </m:e>
                    </m:nary>
                  </m:oMath>
                </a14:m>
                <a:r>
                  <a:rPr lang="en-US" dirty="0"/>
                  <a:t> +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endParaRPr lang="en-US" dirty="0"/>
              </a:p>
              <a:p>
                <a:r>
                  <a:rPr lang="en-US" i="1" dirty="0"/>
                  <a:t>T(n)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nary>
                      </m:e>
                    </m:nary>
                  </m:oMath>
                </a14:m>
                <a:r>
                  <a:rPr lang="en-US" dirty="0"/>
                  <a:t> 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nary>
                      </m:e>
                    </m:nary>
                  </m:oMath>
                </a14:m>
                <a:endParaRPr lang="en-US" dirty="0"/>
              </a:p>
              <a:p>
                <a:r>
                  <a:rPr lang="en-US" i="1" dirty="0"/>
                  <a:t>T(n)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i="1" dirty="0"/>
                  <a:t>T(n)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+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2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i="1" dirty="0"/>
                  <a:t>T(n)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+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+1) / 2</m:t>
                    </m:r>
                  </m:oMath>
                </a14:m>
                <a:endParaRPr lang="en-US" i="1" dirty="0"/>
              </a:p>
              <a:p>
                <a:r>
                  <a:rPr lang="en-US" i="1" dirty="0"/>
                  <a:t>T(n)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+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US" i="1" dirty="0"/>
                  <a:t> +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US" i="1" dirty="0"/>
                  <a:t> =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3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r>
                  <a:rPr lang="en-US" i="1" dirty="0"/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i="1" dirty="0"/>
                  <a:t>)</a:t>
                </a:r>
                <a:r>
                  <a:rPr lang="en-US" dirty="0"/>
                  <a:t> asymptotic behavior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18E4EF7-E22A-9649-9064-5B712D8F37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54772" y="1584251"/>
                <a:ext cx="6645349" cy="4592712"/>
              </a:xfrm>
              <a:blipFill>
                <a:blip r:embed="rId3"/>
                <a:stretch>
                  <a:fillRect l="-1718" t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6DB53ACD-6AAA-2D4D-B544-BA2C8042BE07}"/>
              </a:ext>
            </a:extLst>
          </p:cNvPr>
          <p:cNvSpPr/>
          <p:nvPr/>
        </p:nvSpPr>
        <p:spPr>
          <a:xfrm>
            <a:off x="0" y="6427113"/>
            <a:ext cx="775404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i="1" dirty="0"/>
              <a:t>lines 8, 9 are hallmark of matrix upper/lower triangle iteration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82628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F6954-E8E8-4F4B-920F-70935ED9B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8BDF8-7A8C-BD42-A359-86B43964F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O(…) is (tight) upper-bound on work done for given input size</a:t>
            </a:r>
          </a:p>
          <a:p>
            <a:r>
              <a:rPr lang="en-US" dirty="0"/>
              <a:t>Independent of machine, language, algorithm details</a:t>
            </a:r>
          </a:p>
          <a:p>
            <a:r>
              <a:rPr lang="en-US" dirty="0"/>
              <a:t>Process: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Identify unit of work, key size indicator</a:t>
            </a:r>
            <a:endParaRPr lang="en-US" i="1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Define </a:t>
            </a:r>
            <a:r>
              <a:rPr lang="en-US" i="1" dirty="0"/>
              <a:t>T(n)</a:t>
            </a:r>
            <a:r>
              <a:rPr lang="en-US" dirty="0"/>
              <a:t> = </a:t>
            </a:r>
            <a:r>
              <a:rPr lang="mr-IN" dirty="0"/>
              <a:t>…</a:t>
            </a:r>
            <a:r>
              <a:rPr lang="en-US" dirty="0"/>
              <a:t> then find closed form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Take asymptotic behavior of </a:t>
            </a:r>
            <a:r>
              <a:rPr lang="en-US" i="1" dirty="0"/>
              <a:t>T(n)</a:t>
            </a:r>
            <a:r>
              <a:rPr lang="en-US" dirty="0"/>
              <a:t> to get complexity</a:t>
            </a:r>
          </a:p>
        </p:txBody>
      </p:sp>
    </p:spTree>
    <p:extLst>
      <p:ext uri="{BB962C8B-B14F-4D97-AF65-F5344CB8AC3E}">
        <p14:creationId xmlns:p14="http://schemas.microsoft.com/office/powerpoint/2010/main" val="982454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5EBC6-4BD2-BC44-A1AC-AF91420A6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001" y="365125"/>
            <a:ext cx="10847799" cy="1325563"/>
          </a:xfrm>
        </p:spPr>
        <p:txBody>
          <a:bodyPr/>
          <a:lstStyle/>
          <a:p>
            <a:r>
              <a:rPr lang="en-US" dirty="0"/>
              <a:t>Why can’t we just time program execution?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6806C-58D4-C149-BBDA-6F730B8C68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001" y="1805076"/>
            <a:ext cx="11155167" cy="4351338"/>
          </a:xfrm>
        </p:spPr>
        <p:txBody>
          <a:bodyPr/>
          <a:lstStyle/>
          <a:p>
            <a:r>
              <a:rPr lang="en-US" dirty="0"/>
              <a:t>Execution time is a single snapshot that includes:</a:t>
            </a:r>
          </a:p>
          <a:p>
            <a:pPr lvl="1"/>
            <a:r>
              <a:rPr lang="en-US" dirty="0"/>
              <a:t>Choice of specific data structure(s) and algorithm(s)</a:t>
            </a:r>
          </a:p>
          <a:p>
            <a:pPr lvl="1"/>
            <a:r>
              <a:rPr lang="en-US" dirty="0"/>
              <a:t>Machine processor speed, memory bandwidth, possibly disk speed</a:t>
            </a:r>
          </a:p>
          <a:p>
            <a:pPr lvl="1"/>
            <a:r>
              <a:rPr lang="en-US" dirty="0"/>
              <a:t>Implementation language (in)efficiency (e.g., Python vs C)</a:t>
            </a:r>
          </a:p>
          <a:p>
            <a:pPr lvl="1"/>
            <a:r>
              <a:rPr lang="en-US" dirty="0"/>
              <a:t>One possible input (is it the best or worst-case scenario?)</a:t>
            </a:r>
          </a:p>
          <a:p>
            <a:pPr lvl="1"/>
            <a:r>
              <a:rPr lang="en-US" dirty="0"/>
              <a:t>One possible input size</a:t>
            </a:r>
          </a:p>
          <a:p>
            <a:r>
              <a:rPr lang="en-US" dirty="0"/>
              <a:t>And, we have to actually implement an algorithm in order to time it</a:t>
            </a:r>
          </a:p>
          <a:p>
            <a:r>
              <a:rPr lang="en-US" dirty="0"/>
              <a:t>(Measuring exec time is still useful)</a:t>
            </a:r>
          </a:p>
        </p:txBody>
      </p:sp>
    </p:spTree>
    <p:extLst>
      <p:ext uri="{BB962C8B-B14F-4D97-AF65-F5344CB8AC3E}">
        <p14:creationId xmlns:p14="http://schemas.microsoft.com/office/powerpoint/2010/main" val="2439290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complexity to the rescue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Complexity analysis encapsulates an algorithm’s performance across a wide variety of inputs and input sizes, </a:t>
            </a:r>
            <a:r>
              <a:rPr lang="en-US" i="1" dirty="0"/>
              <a:t>n</a:t>
            </a:r>
            <a:r>
              <a:rPr lang="en-US" dirty="0"/>
              <a:t>.</a:t>
            </a:r>
          </a:p>
          <a:p>
            <a:r>
              <a:rPr lang="en-US" dirty="0"/>
              <a:t>In a sense, complexity analysis predicts future performance of your algorithm as, say, your company grows and the number of users on your website gets larger (be afraid of non-linear </a:t>
            </a:r>
            <a:r>
              <a:rPr lang="en-US" dirty="0" err="1"/>
              <a:t>alg’s</a:t>
            </a:r>
            <a:r>
              <a:rPr lang="en-US" dirty="0"/>
              <a:t>)</a:t>
            </a:r>
          </a:p>
          <a:p>
            <a:r>
              <a:rPr lang="en-US" dirty="0"/>
              <a:t>We can compare performance of two algorithms without having to implement them</a:t>
            </a:r>
          </a:p>
          <a:p>
            <a:r>
              <a:rPr lang="en-US" dirty="0"/>
              <a:t>Comparisons are independent of machine speed, implementation language, and any optimization work done by the programmer</a:t>
            </a:r>
          </a:p>
        </p:txBody>
      </p:sp>
    </p:spTree>
    <p:extLst>
      <p:ext uri="{BB962C8B-B14F-4D97-AF65-F5344CB8AC3E}">
        <p14:creationId xmlns:p14="http://schemas.microsoft.com/office/powerpoint/2010/main" val="1603870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Space vs time complexity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Space complexity </a:t>
            </a:r>
            <a:r>
              <a:rPr lang="en-US" dirty="0"/>
              <a:t>measures the amount of storage necessary to execute an algorithm as a function of input size</a:t>
            </a:r>
          </a:p>
          <a:p>
            <a:r>
              <a:rPr lang="en-US" b="1" dirty="0"/>
              <a:t>Time complexity </a:t>
            </a:r>
            <a:r>
              <a:rPr lang="en-US" dirty="0"/>
              <a:t>measures the amount of work ("time") necessary to execute an algorithm as a function of input size</a:t>
            </a:r>
          </a:p>
          <a:p>
            <a:r>
              <a:rPr lang="en-US" dirty="0"/>
              <a:t>There is often a trade-off between using more memory and increasing speed</a:t>
            </a:r>
          </a:p>
          <a:p>
            <a:r>
              <a:rPr lang="en-US" dirty="0"/>
              <a:t>Be aware that space complexity is a thing, but we will focus on time complexity in this class</a:t>
            </a:r>
          </a:p>
        </p:txBody>
      </p:sp>
    </p:spTree>
    <p:extLst>
      <p:ext uri="{BB962C8B-B14F-4D97-AF65-F5344CB8AC3E}">
        <p14:creationId xmlns:p14="http://schemas.microsoft.com/office/powerpoint/2010/main" val="1732420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not exec time, what do we measure?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count fundamental operations of work; e.g., comparisons, floating-point operations, visiting nodes, traversing edges, swapping array elements, …</a:t>
            </a:r>
          </a:p>
          <a:p>
            <a:r>
              <a:rPr lang="en-US" dirty="0"/>
              <a:t>For example, in sorting, we (usually) count the number of comparisons required to sort </a:t>
            </a:r>
            <a:r>
              <a:rPr lang="en-US" i="1" dirty="0"/>
              <a:t>n</a:t>
            </a:r>
            <a:r>
              <a:rPr lang="en-US" dirty="0"/>
              <a:t> elements</a:t>
            </a:r>
          </a:p>
          <a:p>
            <a:r>
              <a:rPr lang="en-US" dirty="0"/>
              <a:t>Of primary interest is growth: how many more operations are required for each increase in input size</a:t>
            </a:r>
          </a:p>
          <a:p>
            <a:r>
              <a:rPr lang="en-US" dirty="0"/>
              <a:t>If it takes 2 operations for input of size 2, how many operations are needed for input of size 3? Is it 2, 3, 4, 8, or worse?</a:t>
            </a:r>
          </a:p>
          <a:p>
            <a:r>
              <a:rPr lang="en-US" dirty="0"/>
              <a:t>Define </a:t>
            </a:r>
            <a:r>
              <a:rPr lang="en-US" i="1" dirty="0"/>
              <a:t>T(n)</a:t>
            </a:r>
            <a:r>
              <a:rPr lang="en-US" dirty="0"/>
              <a:t> = total operations required to operate on size </a:t>
            </a:r>
            <a:r>
              <a:rPr lang="en-US" i="1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1558800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sum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Let’s count memory accesses (memory is slow) and floating-point additions</a:t>
                </a:r>
              </a:p>
              <a:p>
                <a:r>
                  <a:rPr lang="en-US" dirty="0"/>
                  <a:t>Charge 2 operations to a single input element for each iteration </a:t>
                </a:r>
                <a:br>
                  <a:rPr lang="en-US" dirty="0"/>
                </a:br>
                <a:r>
                  <a:rPr lang="en-US" dirty="0"/>
                  <a:t>(it’s like accounting, charging work to input elements)</a:t>
                </a:r>
              </a:p>
              <a:p>
                <a:r>
                  <a:rPr lang="en-US" i="1" dirty="0"/>
                  <a:t>T(n)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mr-I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  <m:r>
                          <a:rPr lang="mr-IN" i="1" smtClean="0">
                            <a:latin typeface="Cambria Math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sub>
                      <m:sup>
                        <m:r>
                          <a:rPr lang="mr-IN" i="1" smtClean="0">
                            <a:latin typeface="Cambria Math" charset="0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nary>
                  </m:oMath>
                </a14:m>
                <a:r>
                  <a:rPr lang="en-US" dirty="0"/>
                  <a:t> = 2</a:t>
                </a:r>
                <a:r>
                  <a:rPr lang="en-US" i="1" dirty="0"/>
                  <a:t>n</a:t>
                </a:r>
                <a:r>
                  <a:rPr lang="en-US" dirty="0"/>
                  <a:t> which gives us great performance info!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 r="-6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3764379" y="4210331"/>
            <a:ext cx="3637052" cy="15696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s = 0.0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n =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len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(a)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for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in range(n):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s = s + a[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]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A67D8E4-640D-034B-8DB9-591B8CADE569}"/>
              </a:ext>
            </a:extLst>
          </p:cNvPr>
          <p:cNvCxnSpPr>
            <a:cxnSpLocks/>
          </p:cNvCxnSpPr>
          <p:nvPr/>
        </p:nvCxnSpPr>
        <p:spPr>
          <a:xfrm flipV="1">
            <a:off x="5762090" y="5779991"/>
            <a:ext cx="0" cy="47480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2B66EEE-5D36-A345-A2EF-6D83F45A2E43}"/>
              </a:ext>
            </a:extLst>
          </p:cNvPr>
          <p:cNvCxnSpPr>
            <a:cxnSpLocks/>
          </p:cNvCxnSpPr>
          <p:nvPr/>
        </p:nvCxnSpPr>
        <p:spPr>
          <a:xfrm flipV="1">
            <a:off x="6347717" y="5779991"/>
            <a:ext cx="0" cy="47480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8517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-353333"/>
            <a:ext cx="10515600" cy="1325563"/>
          </a:xfrm>
        </p:spPr>
        <p:txBody>
          <a:bodyPr/>
          <a:lstStyle/>
          <a:p>
            <a:r>
              <a:rPr lang="en-US" dirty="0"/>
              <a:t>Sample execution times for T(n)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6550223"/>
            <a:ext cx="705394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657B83"/>
                </a:solidFill>
                <a:latin typeface="Arial" charset="0"/>
                <a:ea typeface="Arial" charset="0"/>
                <a:cs typeface="Arial" charset="0"/>
              </a:rPr>
              <a:t>From </a:t>
            </a:r>
            <a:r>
              <a:rPr lang="en-US" sz="1400" dirty="0">
                <a:solidFill>
                  <a:srgbClr val="657B83"/>
                </a:solidFill>
                <a:latin typeface="Arial" charset="0"/>
                <a:ea typeface="Arial" charset="0"/>
                <a:cs typeface="Arial" charset="0"/>
                <a:hlinkClick r:id="rId3"/>
              </a:rPr>
              <a:t>http://cooervo.github.io/Algorithms-DataStructures-BigONotation/index.html</a:t>
            </a:r>
            <a:endParaRPr lang="en-US" sz="1400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48E5869-3B0F-364D-B5D0-38809B660E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12953" y="777660"/>
            <a:ext cx="11986581" cy="5232721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2D4948E-D220-DC45-B033-D717191469C2}"/>
              </a:ext>
            </a:extLst>
          </p:cNvPr>
          <p:cNvSpPr txBox="1"/>
          <p:nvPr/>
        </p:nvSpPr>
        <p:spPr>
          <a:xfrm>
            <a:off x="4750676" y="633477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003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315" y="53748"/>
            <a:ext cx="10515600" cy="1325563"/>
          </a:xfrm>
        </p:spPr>
        <p:txBody>
          <a:bodyPr/>
          <a:lstStyle/>
          <a:p>
            <a:r>
              <a:rPr lang="en-US" dirty="0"/>
              <a:t>Graphical view of growth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134" y="1129402"/>
            <a:ext cx="7780066" cy="5103177"/>
          </a:xfrm>
        </p:spPr>
      </p:pic>
      <p:sp>
        <p:nvSpPr>
          <p:cNvPr id="5" name="Rectangle 4"/>
          <p:cNvSpPr/>
          <p:nvPr/>
        </p:nvSpPr>
        <p:spPr>
          <a:xfrm>
            <a:off x="-26434" y="6579516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solidFill>
                  <a:srgbClr val="657B83"/>
                </a:solidFill>
                <a:latin typeface="Arial" charset="0"/>
                <a:ea typeface="Arial" charset="0"/>
                <a:cs typeface="Arial" charset="0"/>
              </a:rPr>
              <a:t>Plot from </a:t>
            </a:r>
            <a:r>
              <a:rPr lang="en-US" sz="1200" dirty="0">
                <a:solidFill>
                  <a:srgbClr val="657B83"/>
                </a:solidFill>
                <a:latin typeface="Arial" charset="0"/>
                <a:ea typeface="Arial" charset="0"/>
                <a:cs typeface="Arial" charset="0"/>
                <a:hlinkClick r:id="rId3"/>
              </a:rPr>
              <a:t>https://medium.freecodecamp.org/my-first-foray-into-technology-c5b6e83fe8f1</a:t>
            </a:r>
            <a:endParaRPr lang="en-US" sz="1200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433B1FC-635B-8F4E-85CC-FCA413E3306C}"/>
              </a:ext>
            </a:extLst>
          </p:cNvPr>
          <p:cNvCxnSpPr>
            <a:cxnSpLocks/>
          </p:cNvCxnSpPr>
          <p:nvPr/>
        </p:nvCxnSpPr>
        <p:spPr>
          <a:xfrm flipH="1">
            <a:off x="9431677" y="4643919"/>
            <a:ext cx="369869" cy="780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9E58F9E-FD17-A741-A436-225BF15608B5}"/>
              </a:ext>
            </a:extLst>
          </p:cNvPr>
          <p:cNvSpPr txBox="1"/>
          <p:nvPr/>
        </p:nvSpPr>
        <p:spPr>
          <a:xfrm>
            <a:off x="9801546" y="4182254"/>
            <a:ext cx="24032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Should keep</a:t>
            </a:r>
          </a:p>
          <a:p>
            <a:r>
              <a:rPr lang="en-US" dirty="0"/>
              <a:t>your complexity</a:t>
            </a:r>
          </a:p>
          <a:p>
            <a:r>
              <a:rPr lang="en-US" dirty="0"/>
              <a:t>at or below O(n log n)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BD17CDA-61BB-6A4A-9E4A-AB50732078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31677" y="2334442"/>
            <a:ext cx="1701800" cy="11811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7CB2E80-75C7-644A-B41D-9C907B13A6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8526" y="2003247"/>
            <a:ext cx="18415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357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F1890D83-0EDB-0344-9960-05D24403A98A}" vid="{5EE6E87F-EF31-BD4F-A3EB-C2CA713BC80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usf</Template>
  <TotalTime>15608</TotalTime>
  <Words>3065</Words>
  <Application>Microsoft Office PowerPoint</Application>
  <PresentationFormat>Widescreen</PresentationFormat>
  <Paragraphs>321</Paragraphs>
  <Slides>29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Cambria Math</vt:lpstr>
      <vt:lpstr>Monaco</vt:lpstr>
      <vt:lpstr>Office Theme</vt:lpstr>
      <vt:lpstr>Algorithm Complexity</vt:lpstr>
      <vt:lpstr>Reasons to study algorithm complexity</vt:lpstr>
      <vt:lpstr>Why can’t we just time program execution?</vt:lpstr>
      <vt:lpstr>Algorithm complexity to the rescue</vt:lpstr>
      <vt:lpstr>Space vs time complexity</vt:lpstr>
      <vt:lpstr>If not exec time, what do we measure?</vt:lpstr>
      <vt:lpstr>Array sum example</vt:lpstr>
      <vt:lpstr>Sample execution times for T(n)</vt:lpstr>
      <vt:lpstr>Graphical view of growth</vt:lpstr>
      <vt:lpstr>We care about asymptotic behavior</vt:lpstr>
      <vt:lpstr>Process</vt:lpstr>
      <vt:lpstr>Tips</vt:lpstr>
      <vt:lpstr>Ask: What is the maximum amount of work?</vt:lpstr>
      <vt:lpstr>Nested loop examples</vt:lpstr>
      <vt:lpstr>Recursive algorithms are trickier</vt:lpstr>
      <vt:lpstr>Linear search</vt:lpstr>
      <vt:lpstr>Don’t count lines of code, count operations</vt:lpstr>
      <vt:lpstr>Don’t count lines of code</vt:lpstr>
      <vt:lpstr>PowerPoint Presentation</vt:lpstr>
      <vt:lpstr>PowerPoint Presentation</vt:lpstr>
      <vt:lpstr>Careful of loop iteration step size</vt:lpstr>
      <vt:lpstr>Complexity of binary search trees (BST)</vt:lpstr>
      <vt:lpstr>USUALLY faster than linear search</vt:lpstr>
      <vt:lpstr>Common recurrence relations / big O</vt:lpstr>
      <vt:lpstr>PowerPoint Presentation</vt:lpstr>
      <vt:lpstr>Compute complexity following our process</vt:lpstr>
      <vt:lpstr>Compute complexity following our process</vt:lpstr>
      <vt:lpstr>Compute complexities for these too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 Complexity</dc:title>
  <dc:creator>Microsoft Office User</dc:creator>
  <cp:lastModifiedBy>Mustafa Hajij</cp:lastModifiedBy>
  <cp:revision>228</cp:revision>
  <cp:lastPrinted>2021-04-01T20:47:12Z</cp:lastPrinted>
  <dcterms:created xsi:type="dcterms:W3CDTF">2019-01-21T17:36:43Z</dcterms:created>
  <dcterms:modified xsi:type="dcterms:W3CDTF">2023-01-26T02:18:33Z</dcterms:modified>
</cp:coreProperties>
</file>