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9" r:id="rId3"/>
    <p:sldId id="290" r:id="rId4"/>
    <p:sldId id="294" r:id="rId5"/>
    <p:sldId id="291" r:id="rId6"/>
    <p:sldId id="292" r:id="rId7"/>
    <p:sldId id="293" r:id="rId8"/>
    <p:sldId id="295" r:id="rId9"/>
    <p:sldId id="296" r:id="rId1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42"/>
    <p:restoredTop sz="94740"/>
  </p:normalViewPr>
  <p:slideViewPr>
    <p:cSldViewPr snapToGrid="0" snapToObjects="1">
      <p:cViewPr varScale="1">
        <p:scale>
          <a:sx n="109" d="100"/>
          <a:sy n="109" d="100"/>
        </p:scale>
        <p:origin x="12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8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valid-palindrome/" TargetMode="External"/><Relationship Id="rId2" Type="http://schemas.openxmlformats.org/officeDocument/2006/relationships/hyperlink" Target="https://github.com/parrt/msds689/blob/master/labs/quiz-oo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arrt/msds689/blob/master/notes/operator-overloading.ipynb" TargetMode="External"/><Relationship Id="rId3" Type="http://schemas.openxmlformats.org/officeDocument/2006/relationships/hyperlink" Target="https://github.com/shik3519/programming-concepts-for-data-science/blob/master/notebooks/03-common%20datastructures%20and%20algorithms.ipynb" TargetMode="External"/><Relationship Id="rId7" Type="http://schemas.openxmlformats.org/officeDocument/2006/relationships/hyperlink" Target="https://github.com/parrt/msds501/blob/master/notes/OO.ipynb" TargetMode="External"/><Relationship Id="rId2" Type="http://schemas.openxmlformats.org/officeDocument/2006/relationships/hyperlink" Target="http://jeffe.cs.illinois.edu/teaching/algorithm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burst.io/10-steps-to-solving-a-programming-problem-8a32d1e96d74" TargetMode="External"/><Relationship Id="rId5" Type="http://schemas.openxmlformats.org/officeDocument/2006/relationships/hyperlink" Target="https://github.com/shik3519" TargetMode="External"/><Relationship Id="rId4" Type="http://schemas.openxmlformats.org/officeDocument/2006/relationships/hyperlink" Target="https://github.com/shik3519/programming-concepts-for-data-science/blob/master/notebooks/04-coding%20questions%20for%20DS%20interview.ipyn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rt/msds689/blob/master/sds" TargetMode="External"/><Relationship Id="rId2" Type="http://schemas.openxmlformats.org/officeDocument/2006/relationships/hyperlink" Target="https://github.com/parrt/msds689/blob/master/academic-integr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USFCA-MSDS/msds689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Welcome to</a:t>
            </a:r>
            <a:br>
              <a:rPr lang="en-US" b="1" dirty="0"/>
            </a:br>
            <a:r>
              <a:rPr lang="en-US" b="1" dirty="0"/>
              <a:t>Data Structures &amp;</a:t>
            </a:r>
            <a:br>
              <a:rPr lang="en-US" b="1" dirty="0"/>
            </a:br>
            <a:r>
              <a:rPr lang="en-US" b="1" dirty="0"/>
              <a:t>Algorithms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Or, how to pass technical interviews given by programmers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Mustafa Hajij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read code</a:t>
            </a:r>
          </a:p>
          <a:p>
            <a:r>
              <a:rPr lang="en-US" dirty="0"/>
              <a:t>A formula for problem-solving simple algorithm problems</a:t>
            </a:r>
          </a:p>
          <a:p>
            <a:r>
              <a:rPr lang="en-US" dirty="0"/>
              <a:t>Core data structures, a unifying perspective</a:t>
            </a:r>
          </a:p>
          <a:p>
            <a:r>
              <a:rPr lang="en-US" dirty="0"/>
              <a:t>Algorithm complexity analysis</a:t>
            </a:r>
          </a:p>
          <a:p>
            <a:r>
              <a:rPr lang="en-US" dirty="0" err="1"/>
              <a:t>Recusion</a:t>
            </a:r>
            <a:endParaRPr lang="en-US" dirty="0"/>
          </a:p>
          <a:p>
            <a:r>
              <a:rPr lang="en-US" dirty="0"/>
              <a:t>Walking and searching data structures</a:t>
            </a:r>
          </a:p>
          <a:p>
            <a:r>
              <a:rPr lang="en-US" dirty="0"/>
              <a:t>Sorting (with all of my dirty tricks)</a:t>
            </a:r>
          </a:p>
          <a:p>
            <a:r>
              <a:rPr lang="en-US" dirty="0"/>
              <a:t>Graphs and graph algorithms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0" y="797073"/>
            <a:ext cx="46666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://github.com/parrt/msds689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96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627"/>
          </a:xfrm>
        </p:spPr>
        <p:txBody>
          <a:bodyPr/>
          <a:lstStyle/>
          <a:p>
            <a:r>
              <a:rPr lang="en-US" dirty="0"/>
              <a:t>Course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3506"/>
            <a:ext cx="10515600" cy="4873457"/>
          </a:xfrm>
        </p:spPr>
        <p:txBody>
          <a:bodyPr>
            <a:normAutofit/>
          </a:bodyPr>
          <a:lstStyle/>
          <a:p>
            <a:r>
              <a:rPr lang="en-US" dirty="0"/>
              <a:t>Convert </a:t>
            </a:r>
            <a:r>
              <a:rPr lang="en-US" dirty="0" err="1"/>
              <a:t>htable</a:t>
            </a:r>
            <a:r>
              <a:rPr lang="en-US" dirty="0"/>
              <a:t> project to object-oriented version (8%)</a:t>
            </a:r>
          </a:p>
          <a:p>
            <a:pPr lvl="1"/>
            <a:r>
              <a:rPr lang="en-US" dirty="0"/>
              <a:t>With some extensions</a:t>
            </a:r>
          </a:p>
          <a:p>
            <a:pPr lvl="1"/>
            <a:r>
              <a:rPr lang="mr-IN" dirty="0"/>
              <a:t>…</a:t>
            </a:r>
            <a:r>
              <a:rPr lang="en-US" dirty="0"/>
              <a:t>and using somebody else’s code from two years ago!</a:t>
            </a:r>
          </a:p>
          <a:p>
            <a:pPr lvl="1"/>
            <a:r>
              <a:rPr lang="en-US" dirty="0"/>
              <a:t>hint: it’s </a:t>
            </a:r>
            <a:r>
              <a:rPr lang="en-US" dirty="0" err="1"/>
              <a:t>kinda</a:t>
            </a:r>
            <a:r>
              <a:rPr lang="en-US" dirty="0"/>
              <a:t> stinky code. ha!</a:t>
            </a:r>
          </a:p>
          <a:p>
            <a:r>
              <a:rPr lang="en-US" dirty="0" err="1"/>
              <a:t>kmeans</a:t>
            </a:r>
            <a:r>
              <a:rPr lang="en-US" dirty="0"/>
              <a:t> clustering, </a:t>
            </a:r>
            <a:r>
              <a:rPr lang="en-US" dirty="0" err="1"/>
              <a:t>kmeans</a:t>
            </a:r>
            <a:r>
              <a:rPr lang="en-US" dirty="0"/>
              <a:t>++ initial point selection (17%)</a:t>
            </a:r>
          </a:p>
          <a:p>
            <a:pPr lvl="1"/>
            <a:r>
              <a:rPr lang="en-US" dirty="0"/>
              <a:t>Spectral clustering, …</a:t>
            </a:r>
          </a:p>
          <a:p>
            <a:pPr lvl="1"/>
            <a:r>
              <a:rPr lang="en-US" dirty="0"/>
              <a:t>Image compression applications</a:t>
            </a:r>
          </a:p>
          <a:p>
            <a:r>
              <a:rPr lang="en-US" dirty="0"/>
              <a:t>Feature importance and selection (20%)</a:t>
            </a:r>
          </a:p>
          <a:p>
            <a:pPr lvl="1"/>
            <a:r>
              <a:rPr lang="en-US" dirty="0"/>
              <a:t>MRMR, Permutation, and drop column, …</a:t>
            </a:r>
          </a:p>
          <a:p>
            <a:pPr lvl="1"/>
            <a:r>
              <a:rPr lang="en-US" dirty="0"/>
              <a:t>Automatic feature selection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7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5F9AED-4C59-7622-373F-CDEC14826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2028825"/>
            <a:ext cx="77533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6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things you can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0511"/>
            <a:ext cx="10515600" cy="4766452"/>
          </a:xfrm>
        </p:spPr>
        <p:txBody>
          <a:bodyPr/>
          <a:lstStyle/>
          <a:p>
            <a:r>
              <a:rPr lang="en-US" dirty="0"/>
              <a:t>Lots of little practice quizzes; e.g., </a:t>
            </a:r>
            <a:r>
              <a:rPr lang="en-US" sz="2000" dirty="0">
                <a:hlinkClick r:id="rId2"/>
              </a:rPr>
              <a:t>https://github.com/parrt/msds689/blob/master/labs/quiz-oo.ipynb</a:t>
            </a:r>
            <a:r>
              <a:rPr lang="en-US" sz="2000" dirty="0"/>
              <a:t> </a:t>
            </a:r>
          </a:p>
          <a:p>
            <a:r>
              <a:rPr lang="en-US" dirty="0" err="1"/>
              <a:t>LeetCode</a:t>
            </a:r>
            <a:r>
              <a:rPr lang="en-US" dirty="0"/>
              <a:t> algorithm and data structures challenges. e.g., </a:t>
            </a:r>
            <a:r>
              <a:rPr lang="en-US" sz="2000" dirty="0">
                <a:hlinkClick r:id="rId3"/>
              </a:rPr>
              <a:t>https://leetcode.com/problems/valid-palindrome/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26" y="3140388"/>
            <a:ext cx="7374376" cy="327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9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great free book on </a:t>
            </a:r>
            <a:r>
              <a:rPr lang="en-US" dirty="0">
                <a:hlinkClick r:id="rId2"/>
              </a:rPr>
              <a:t>algorithms by Jeff Erickson</a:t>
            </a:r>
            <a:endParaRPr lang="en-US" dirty="0"/>
          </a:p>
          <a:p>
            <a:r>
              <a:rPr lang="en-US" dirty="0"/>
              <a:t>Kleinberg and </a:t>
            </a:r>
            <a:r>
              <a:rPr lang="en-US" dirty="0" err="1"/>
              <a:t>Tardos</a:t>
            </a:r>
            <a:r>
              <a:rPr lang="en-US" dirty="0"/>
              <a:t>, </a:t>
            </a:r>
            <a:r>
              <a:rPr lang="en-US" i="1" dirty="0"/>
              <a:t>Algorithm Design</a:t>
            </a:r>
            <a:endParaRPr lang="en-US" dirty="0"/>
          </a:p>
          <a:p>
            <a:pPr lvl="1"/>
            <a:r>
              <a:rPr lang="en-US" dirty="0"/>
              <a:t>Please see compressed pdf kleinberg-common-running-times.7z in Canvas course files area (do not post material publicly please)</a:t>
            </a:r>
          </a:p>
          <a:p>
            <a:r>
              <a:rPr lang="en-US" dirty="0"/>
              <a:t>A very useful set of </a:t>
            </a:r>
            <a:r>
              <a:rPr lang="en-US" dirty="0">
                <a:hlinkClick r:id="rId3" invalidUrl="https://github.com/shik3519/programming-concepts-for-data-science/blob/master/notebooks/03-common datastructures and algorithms.ipynb"/>
              </a:rPr>
              <a:t>programming-concepts-for-data-science</a:t>
            </a:r>
            <a:r>
              <a:rPr lang="en-US" dirty="0"/>
              <a:t> and </a:t>
            </a:r>
            <a:r>
              <a:rPr lang="en-US" dirty="0">
                <a:hlinkClick r:id="rId4" invalidUrl="https://github.com/shik3519/programming-concepts-for-data-science/blob/master/notebooks/04-coding questions for DS interview.ipynb"/>
              </a:rPr>
              <a:t>data science coding questions</a:t>
            </a:r>
            <a:r>
              <a:rPr lang="en-US" dirty="0"/>
              <a:t> by former USF MSDS student </a:t>
            </a:r>
            <a:r>
              <a:rPr lang="en-US" dirty="0">
                <a:hlinkClick r:id="rId5"/>
              </a:rPr>
              <a:t>Shikhar Gupta</a:t>
            </a:r>
            <a:endParaRPr lang="en-US" dirty="0"/>
          </a:p>
          <a:p>
            <a:r>
              <a:rPr lang="en-US" dirty="0">
                <a:hlinkClick r:id="rId6"/>
              </a:rPr>
              <a:t>10 steps to solving a programming problem</a:t>
            </a:r>
            <a:endParaRPr lang="en-US" dirty="0"/>
          </a:p>
          <a:p>
            <a:r>
              <a:rPr lang="en-US" dirty="0"/>
              <a:t>Review </a:t>
            </a:r>
            <a:r>
              <a:rPr lang="en-US" dirty="0">
                <a:hlinkClick r:id="rId7"/>
              </a:rPr>
              <a:t>OO notebook</a:t>
            </a:r>
            <a:r>
              <a:rPr lang="en-US" dirty="0"/>
              <a:t> and </a:t>
            </a:r>
            <a:r>
              <a:rPr lang="en-US" dirty="0">
                <a:hlinkClick r:id="rId8"/>
              </a:rPr>
              <a:t>Operator overloading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9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usual academic honesty rules will be enforced; in projects, reports, exams or any other artifact; </a:t>
            </a:r>
            <a:r>
              <a:rPr lang="en-US" dirty="0">
                <a:hlinkClick r:id="rId2"/>
              </a:rPr>
              <a:t>Honor Code</a:t>
            </a:r>
            <a:endParaRPr lang="en-US" dirty="0"/>
          </a:p>
          <a:p>
            <a:pPr lvl="1"/>
            <a:r>
              <a:rPr lang="en-US" dirty="0"/>
              <a:t>Do not represent another person’s work as your own</a:t>
            </a:r>
          </a:p>
          <a:p>
            <a:pPr lvl="1"/>
            <a:r>
              <a:rPr lang="en-US" dirty="0"/>
              <a:t>Don’t leave your laptop unattended/unlocked; others can take a picture of your code or simply use a USB key quickly</a:t>
            </a:r>
          </a:p>
          <a:p>
            <a:r>
              <a:rPr lang="en-US" dirty="0"/>
              <a:t>Students with Disabilities</a:t>
            </a:r>
          </a:p>
          <a:p>
            <a:pPr lvl="1"/>
            <a:r>
              <a:rPr lang="en-US" dirty="0"/>
              <a:t>If you are a student with a disability or disabling condition, or if you think you may have a disability, please contact USF </a:t>
            </a:r>
            <a:r>
              <a:rPr lang="en-US" dirty="0">
                <a:hlinkClick r:id="rId3"/>
              </a:rPr>
              <a:t>Student Disability Services</a:t>
            </a:r>
            <a:r>
              <a:rPr lang="en-US" dirty="0"/>
              <a:t> (SDS) for information about accommodations.</a:t>
            </a:r>
          </a:p>
          <a:p>
            <a:pPr lvl="1"/>
            <a:r>
              <a:rPr lang="en-US" dirty="0"/>
              <a:t>If you are sick, please let us know beforehand, not after-the-fact</a:t>
            </a:r>
          </a:p>
          <a:p>
            <a:pPr lvl="1"/>
            <a:r>
              <a:rPr lang="en-US" dirty="0"/>
              <a:t>More details on the course syllabus: </a:t>
            </a:r>
            <a:r>
              <a:rPr lang="en-US" dirty="0">
                <a:hlinkClick r:id="rId4"/>
              </a:rPr>
              <a:t>https://github.com/USFCA-MSDS/msds689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course, why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At least for the moment, many of the people interviewing you will be programmers, pretending to be data scientists</a:t>
            </a:r>
          </a:p>
          <a:p>
            <a:r>
              <a:rPr lang="en-US" dirty="0"/>
              <a:t>What do they know? Programming, data structures, and algorithms</a:t>
            </a:r>
          </a:p>
          <a:p>
            <a:r>
              <a:rPr lang="en-US" dirty="0"/>
              <a:t>Being able to organize data within a machine or across machines is a key skill for a data scientist</a:t>
            </a:r>
          </a:p>
          <a:p>
            <a:r>
              <a:rPr lang="en-US" dirty="0"/>
              <a:t>The larger the data, the more critical it is to understand how to measure algorithm performance and how to design efficient solutions</a:t>
            </a:r>
          </a:p>
          <a:p>
            <a:r>
              <a:rPr lang="en-US" dirty="0"/>
              <a:t>Optimally, you'd get this course much earlier, but the timing is good for your interviewing and was only spot we could jam this course in</a:t>
            </a:r>
          </a:p>
        </p:txBody>
      </p:sp>
    </p:spTree>
    <p:extLst>
      <p:ext uri="{BB962C8B-B14F-4D97-AF65-F5344CB8AC3E}">
        <p14:creationId xmlns:p14="http://schemas.microsoft.com/office/powerpoint/2010/main" val="28366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CF96-25AA-2749-8534-EA1EB2BC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a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EDE7F-D038-AC4C-A6AA-55B52F04C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Be accomplished, be interesting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Know lots of people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Mine social network looking for job</a:t>
            </a:r>
          </a:p>
          <a:p>
            <a:endParaRPr lang="en-US" dirty="0"/>
          </a:p>
          <a:p>
            <a:r>
              <a:rPr lang="en-US" dirty="0"/>
              <a:t>When that fails or simultaneously</a:t>
            </a:r>
          </a:p>
          <a:p>
            <a:pPr lvl="1"/>
            <a:r>
              <a:rPr lang="en-US" dirty="0"/>
              <a:t>Cold apply to jobs via </a:t>
            </a:r>
            <a:r>
              <a:rPr lang="en-US"/>
              <a:t>the web (a lot!)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38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1206</TotalTime>
  <Words>542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Welcome to Data Structures &amp; Algorithms</vt:lpstr>
      <vt:lpstr>Course contents</vt:lpstr>
      <vt:lpstr>Course projects</vt:lpstr>
      <vt:lpstr>Student evaluation</vt:lpstr>
      <vt:lpstr>Extra things you can do</vt:lpstr>
      <vt:lpstr>Resources</vt:lpstr>
      <vt:lpstr>Administrivia</vt:lpstr>
      <vt:lpstr>Why this course, why now?</vt:lpstr>
      <vt:lpstr>How to get a job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data structures &amp; Algorithms</dc:title>
  <dc:creator>Microsoft Office User</dc:creator>
  <cp:lastModifiedBy>Mustafa Hajij</cp:lastModifiedBy>
  <cp:revision>45</cp:revision>
  <cp:lastPrinted>2021-03-25T23:30:39Z</cp:lastPrinted>
  <dcterms:created xsi:type="dcterms:W3CDTF">2020-01-20T18:27:01Z</dcterms:created>
  <dcterms:modified xsi:type="dcterms:W3CDTF">2023-01-26T02:28:26Z</dcterms:modified>
</cp:coreProperties>
</file>