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91" r:id="rId4"/>
    <p:sldId id="292" r:id="rId5"/>
    <p:sldId id="289" r:id="rId6"/>
    <p:sldId id="285" r:id="rId7"/>
    <p:sldId id="298" r:id="rId8"/>
    <p:sldId id="296" r:id="rId9"/>
    <p:sldId id="293" r:id="rId10"/>
    <p:sldId id="287" r:id="rId11"/>
    <p:sldId id="299" r:id="rId12"/>
    <p:sldId id="297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5"/>
    <p:restoredTop sz="94740"/>
  </p:normalViewPr>
  <p:slideViewPr>
    <p:cSldViewPr snapToGrid="0" snapToObjects="1">
      <p:cViewPr varScale="1">
        <p:scale>
          <a:sx n="78" d="100"/>
          <a:sy n="78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i68EzJ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Walking data structures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Mustafa Hajij</a:t>
            </a:r>
            <a:endParaRPr lang="en-US" dirty="0"/>
          </a:p>
          <a:p>
            <a:r>
              <a:rPr lang="en-US" dirty="0"/>
              <a:t>MSDS program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248F-1DBF-8444-B7E1-A5C580E64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walk*, compare to 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E74A1-D948-4C47-B6C7-43C654E6D4A9}"/>
              </a:ext>
            </a:extLst>
          </p:cNvPr>
          <p:cNvSpPr txBox="1"/>
          <p:nvPr/>
        </p:nvSpPr>
        <p:spPr>
          <a:xfrm>
            <a:off x="609108" y="1556611"/>
            <a:ext cx="4828654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walk_graph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F8171-1B83-C549-BA34-BF89159BCF31}"/>
              </a:ext>
            </a:extLst>
          </p:cNvPr>
          <p:cNvSpPr txBox="1"/>
          <p:nvPr/>
        </p:nvSpPr>
        <p:spPr>
          <a:xfrm>
            <a:off x="6648191" y="1556611"/>
            <a:ext cx="493470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F3BD8-F346-C34A-8B79-26DA6DD529A5}"/>
              </a:ext>
            </a:extLst>
          </p:cNvPr>
          <p:cNvCxnSpPr>
            <a:cxnSpLocks/>
          </p:cNvCxnSpPr>
          <p:nvPr/>
        </p:nvCxnSpPr>
        <p:spPr>
          <a:xfrm flipV="1">
            <a:off x="4770783" y="2882174"/>
            <a:ext cx="2504660" cy="35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9B66DF-4FD3-EB4F-869B-BB506C8FDE05}"/>
              </a:ext>
            </a:extLst>
          </p:cNvPr>
          <p:cNvCxnSpPr>
            <a:cxnSpLocks/>
          </p:cNvCxnSpPr>
          <p:nvPr/>
        </p:nvCxnSpPr>
        <p:spPr>
          <a:xfrm>
            <a:off x="4769605" y="3240157"/>
            <a:ext cx="2495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A787-0CC6-3D4D-9B6F-E8F74CF2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Depth-first</a:t>
            </a:r>
            <a:r>
              <a:rPr lang="en-US" dirty="0"/>
              <a:t> graph walk avoiding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2F01-0003-DC46-8EBF-C32D4B61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8429"/>
            <a:ext cx="10701759" cy="4778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a set of already seen nodes; mark nodes as we encounter them and add “gate” at start of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Monaco" charset="0"/>
                <a:ea typeface="Monaco" charset="0"/>
                <a:cs typeface="Monaco" charset="0"/>
              </a:rPr>
              <a:t>walk_graph2</a:t>
            </a:r>
            <a:r>
              <a:rPr lang="en-US" dirty="0"/>
              <a:t>() should take </a:t>
            </a:r>
            <a:r>
              <a:rPr lang="en-US" b="1" dirty="0"/>
              <a:t>visited</a:t>
            </a:r>
            <a:r>
              <a:rPr lang="en-US" dirty="0"/>
              <a:t> as parameter)</a:t>
            </a:r>
          </a:p>
          <a:p>
            <a:r>
              <a:rPr lang="en-US" dirty="0"/>
              <a:t>A form of dynamic programming where we record partial result “seen”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68C9B-01DB-BD48-B437-681E9C29166D}"/>
              </a:ext>
            </a:extLst>
          </p:cNvPr>
          <p:cNvSpPr txBox="1"/>
          <p:nvPr/>
        </p:nvSpPr>
        <p:spPr>
          <a:xfrm>
            <a:off x="1893622" y="2444349"/>
            <a:ext cx="9460178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visited=set() # 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walk_graph2(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-&gt;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 or p in visited: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visited.add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(p) # must be before recursion step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q in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walk_graph2(q)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15D34-7857-524C-AA68-0F6358377D21}"/>
              </a:ext>
            </a:extLst>
          </p:cNvPr>
          <p:cNvSpPr/>
          <p:nvPr/>
        </p:nvSpPr>
        <p:spPr>
          <a:xfrm>
            <a:off x="2693751" y="3606929"/>
            <a:ext cx="2593866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E72AA-3827-B340-9364-423FF146D752}"/>
              </a:ext>
            </a:extLst>
          </p:cNvPr>
          <p:cNvSpPr/>
          <p:nvPr/>
        </p:nvSpPr>
        <p:spPr>
          <a:xfrm>
            <a:off x="5049077" y="3228217"/>
            <a:ext cx="2822713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C422D-6E64-3F44-B930-2149D1E8FE67}"/>
              </a:ext>
            </a:extLst>
          </p:cNvPr>
          <p:cNvSpPr/>
          <p:nvPr/>
        </p:nvSpPr>
        <p:spPr>
          <a:xfrm>
            <a:off x="1971507" y="2496897"/>
            <a:ext cx="2411649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5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4226-D458-3D42-8613-ED818265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9D48-79D8-E441-87C9-BCC04ED3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Walking data structures is fundamental to most algorithms</a:t>
            </a:r>
          </a:p>
          <a:p>
            <a:r>
              <a:rPr lang="en-US" dirty="0"/>
              <a:t>You should be able to walk arrays, link lists, trees, and graphs</a:t>
            </a:r>
          </a:p>
          <a:p>
            <a:r>
              <a:rPr lang="en-US" dirty="0"/>
              <a:t>Algorithms tend to be restricted or repeated walks</a:t>
            </a:r>
          </a:p>
          <a:p>
            <a:r>
              <a:rPr lang="en-US" dirty="0"/>
              <a:t>In the context of walking data structures, dynamic programming or </a:t>
            </a:r>
            <a:r>
              <a:rPr lang="en-US" dirty="0" err="1"/>
              <a:t>memoization</a:t>
            </a:r>
            <a:r>
              <a:rPr lang="en-US" dirty="0"/>
              <a:t> means recording partial results to </a:t>
            </a:r>
            <a:r>
              <a:rPr lang="en-US"/>
              <a:t>avoid revisiting parts </a:t>
            </a:r>
            <a:r>
              <a:rPr lang="en-US" dirty="0"/>
              <a:t>of the structure</a:t>
            </a:r>
          </a:p>
          <a:p>
            <a:r>
              <a:rPr lang="en-US" dirty="0"/>
              <a:t>Binary tree and graph walks are very similar in code, but have to transition to more children and must deal with cycles</a:t>
            </a:r>
          </a:p>
          <a:p>
            <a:r>
              <a:rPr lang="en-US" dirty="0"/>
              <a:t>Use recursion to walk trees and graphs (can be slow in python)</a:t>
            </a:r>
          </a:p>
        </p:txBody>
      </p:sp>
    </p:spTree>
    <p:extLst>
      <p:ext uri="{BB962C8B-B14F-4D97-AF65-F5344CB8AC3E}">
        <p14:creationId xmlns:p14="http://schemas.microsoft.com/office/powerpoint/2010/main" val="42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69BC-FCD0-3641-BD6D-5B96C241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algorithms walk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53FF-9B1C-204B-BAC3-7506D02A7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means we need to know how to walk arrays, linked lists, trees, and graphs; and combinations of those</a:t>
            </a:r>
          </a:p>
          <a:p>
            <a:r>
              <a:rPr lang="en-US" dirty="0"/>
              <a:t>Think of walking an entire data structure as our baseline </a:t>
            </a:r>
            <a:r>
              <a:rPr lang="en-US" dirty="0" err="1"/>
              <a:t>alg</a:t>
            </a:r>
            <a:endParaRPr lang="en-US" dirty="0"/>
          </a:p>
          <a:p>
            <a:r>
              <a:rPr lang="en-US" dirty="0"/>
              <a:t>An algorithm then typically computes something during the walk and often avoids part of the data structure to reduce computation time or to filter</a:t>
            </a:r>
          </a:p>
          <a:p>
            <a:r>
              <a:rPr lang="en-US" dirty="0"/>
              <a:t>With dynamic programming (caching), algorithms can often avoid repeated, redundant computations to dramatically improve complexity</a:t>
            </a:r>
          </a:p>
        </p:txBody>
      </p:sp>
    </p:spTree>
    <p:extLst>
      <p:ext uri="{BB962C8B-B14F-4D97-AF65-F5344CB8AC3E}">
        <p14:creationId xmlns:p14="http://schemas.microsoft.com/office/powerpoint/2010/main" val="30022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06A6-6CDE-B54B-9108-A30781BC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39B0-94C7-4948-9636-DE5F04B2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Arrays provide superfast </a:t>
            </a:r>
            <a:r>
              <a:rPr lang="en-US" i="1" dirty="0"/>
              <a:t>random-access</a:t>
            </a:r>
            <a:r>
              <a:rPr lang="en-US" dirty="0"/>
              <a:t> to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 err="1"/>
              <a:t>Node+pointer</a:t>
            </a:r>
            <a:r>
              <a:rPr lang="en-US" dirty="0"/>
              <a:t> based data structures are typically not random access; we need to walk through the structure to access items; e.g.,</a:t>
            </a:r>
            <a:br>
              <a:rPr lang="en-US" dirty="0"/>
            </a:br>
            <a:r>
              <a:rPr lang="en-US" dirty="0"/>
              <a:t>linked lists don’t have random access to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  <a:p>
            <a:r>
              <a:rPr lang="en-US" dirty="0"/>
              <a:t>Incrementing/decrementing a pointer or index is most common walk</a:t>
            </a:r>
          </a:p>
          <a:p>
            <a:r>
              <a:rPr lang="en-US" dirty="0"/>
              <a:t>Walking the entire array is our base functionality</a:t>
            </a:r>
          </a:p>
          <a:p>
            <a:r>
              <a:rPr lang="en-US" dirty="0"/>
              <a:t>But, often we hope to access fewer items; e.g., binary search bounces around depending on item values</a:t>
            </a:r>
          </a:p>
          <a:p>
            <a:r>
              <a:rPr lang="en-US" dirty="0"/>
              <a:t>Arrays are great for holding rows or columns of data</a:t>
            </a:r>
          </a:p>
          <a:p>
            <a:r>
              <a:rPr lang="en-US" dirty="0"/>
              <a:t>Matrices are 2D arrays, random-access to </a:t>
            </a:r>
            <a:r>
              <a:rPr lang="en-US" dirty="0" err="1"/>
              <a:t>i,j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DE9A-3A4F-124B-867E-50089B5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Matrix-walking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CDE9-CFA6-FE40-9AD8-60945829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this pattern, think of walking elements of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51DEE-4B36-8844-9444-48364D4297AC}"/>
              </a:ext>
            </a:extLst>
          </p:cNvPr>
          <p:cNvSpPr txBox="1"/>
          <p:nvPr/>
        </p:nvSpPr>
        <p:spPr>
          <a:xfrm>
            <a:off x="966141" y="2438888"/>
            <a:ext cx="580431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3EEFC-CAFF-4A42-AF0E-378D9B81AF1D}"/>
              </a:ext>
            </a:extLst>
          </p:cNvPr>
          <p:cNvSpPr txBox="1"/>
          <p:nvPr/>
        </p:nvSpPr>
        <p:spPr>
          <a:xfrm>
            <a:off x="7373426" y="2438888"/>
            <a:ext cx="3502097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[[1, 1, 1, 0,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0, 1, 1,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0],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[1, 1, 0, 0, 1],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[0, 1, 1, 1, 1]]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B4C6-F659-DD44-A076-965D496EF053}"/>
              </a:ext>
            </a:extLst>
          </p:cNvPr>
          <p:cNvSpPr txBox="1"/>
          <p:nvPr/>
        </p:nvSpPr>
        <p:spPr>
          <a:xfrm>
            <a:off x="966140" y="4640528"/>
            <a:ext cx="731209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walk_lower_triangle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A,nrows,ncols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for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nrows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for j in range(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    # process A[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31060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BB-3193-BF4D-BD39-E930CA1B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visualize walking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65B4-5962-9245-A2A7-FC3EF24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</a:t>
            </a:r>
            <a:r>
              <a:rPr lang="en-US" dirty="0">
                <a:hlinkClick r:id="rId2"/>
              </a:rPr>
              <a:t>https://goo.gl/i68EzJ</a:t>
            </a:r>
            <a:r>
              <a:rPr lang="en-US" dirty="0"/>
              <a:t> uses </a:t>
            </a:r>
            <a:r>
              <a:rPr lang="en-US" dirty="0" err="1"/>
              <a:t>pythontutor.com</a:t>
            </a:r>
            <a:r>
              <a:rPr lang="en-US" dirty="0"/>
              <a:t> to visualize a pointer walking through a linked list</a:t>
            </a:r>
          </a:p>
          <a:p>
            <a:r>
              <a:rPr lang="en-US" dirty="0"/>
              <a:t>You can step forward and backward with </a:t>
            </a:r>
            <a:r>
              <a:rPr lang="en-US" dirty="0" err="1"/>
              <a:t>pythontutor.com</a:t>
            </a:r>
            <a:endParaRPr lang="en-US" dirty="0"/>
          </a:p>
          <a:p>
            <a:r>
              <a:rPr lang="en-US" dirty="0"/>
              <a:t>Now, write a while-loop to walk from head to tail using pointer p, printing the value field at each node</a:t>
            </a:r>
          </a:p>
          <a:p>
            <a:r>
              <a:rPr lang="en-US" dirty="0"/>
              <a:t>Write that code until you can do it easily and quickly (and correctly) without looking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F2C5E-76E4-6048-A43C-88465D30CCC7}"/>
              </a:ext>
            </a:extLst>
          </p:cNvPr>
          <p:cNvSpPr txBox="1"/>
          <p:nvPr/>
        </p:nvSpPr>
        <p:spPr>
          <a:xfrm>
            <a:off x="3688334" y="5115133"/>
            <a:ext cx="404360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p = head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while p is not None: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 =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p.next</a:t>
            </a:r>
            <a:endParaRPr lang="en-US" sz="24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2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DC2E-871E-744E-86E0-8032D47C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Trees: Recursive walk is most natural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982-1CDC-5948-B25B-15E1D31B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“Depth-first search” is how we walk every node</a:t>
            </a:r>
          </a:p>
          <a:p>
            <a:r>
              <a:rPr lang="en-US" dirty="0"/>
              <a:t>The </a:t>
            </a:r>
            <a:r>
              <a:rPr lang="en-US" i="1" dirty="0"/>
              <a:t>visitation</a:t>
            </a:r>
            <a:r>
              <a:rPr lang="en-US" dirty="0"/>
              <a:t> order (discover, finish nodes) always same</a:t>
            </a:r>
          </a:p>
          <a:p>
            <a:r>
              <a:rPr lang="en-US" i="1" dirty="0">
                <a:solidFill>
                  <a:srgbClr val="00B0F0"/>
                </a:solidFill>
              </a:rPr>
              <a:t>Traversal</a:t>
            </a:r>
            <a:r>
              <a:rPr lang="en-US" dirty="0"/>
              <a:t> (pre-, in-, post-) order depends on action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A34D9-44B3-0243-BBF9-5E2AF6580C02}"/>
              </a:ext>
            </a:extLst>
          </p:cNvPr>
          <p:cNvSpPr txBox="1"/>
          <p:nvPr/>
        </p:nvSpPr>
        <p:spPr>
          <a:xfrm>
            <a:off x="415512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preorder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505F6-043A-1D43-B41B-FB41BC4E2AC1}"/>
              </a:ext>
            </a:extLst>
          </p:cNvPr>
          <p:cNvSpPr txBox="1"/>
          <p:nvPr/>
        </p:nvSpPr>
        <p:spPr>
          <a:xfrm>
            <a:off x="6310790" y="3551665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 # </a:t>
            </a:r>
            <a:r>
              <a:rPr lang="en-US" sz="2400" dirty="0" err="1">
                <a:solidFill>
                  <a:srgbClr val="00B0F0"/>
                </a:solidFill>
                <a:latin typeface="Monaco" charset="0"/>
                <a:ea typeface="Monaco" charset="0"/>
                <a:cs typeface="Monaco" charset="0"/>
              </a:rPr>
              <a:t>postorder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D83D3B-BADF-1C40-8734-3F2D4535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860" y="25300"/>
            <a:ext cx="2331609" cy="2194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8F3E-2256-9446-A6B4-1B3F62DF6D09}"/>
              </a:ext>
            </a:extLst>
          </p:cNvPr>
          <p:cNvSpPr txBox="1"/>
          <p:nvPr/>
        </p:nvSpPr>
        <p:spPr>
          <a:xfrm>
            <a:off x="415512" y="5651888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preorder: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DE7143-841A-C345-8C4D-FC6E93DD2AE3}"/>
              </a:ext>
            </a:extLst>
          </p:cNvPr>
          <p:cNvSpPr/>
          <p:nvPr/>
        </p:nvSpPr>
        <p:spPr>
          <a:xfrm>
            <a:off x="1760071" y="5651888"/>
            <a:ext cx="23839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10, 3, 2, 7, 13, 21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100D-61F9-DD46-A44C-60A7D8BCA6E3}"/>
              </a:ext>
            </a:extLst>
          </p:cNvPr>
          <p:cNvSpPr txBox="1"/>
          <p:nvPr/>
        </p:nvSpPr>
        <p:spPr>
          <a:xfrm>
            <a:off x="415512" y="6008614"/>
            <a:ext cx="1457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postorder</a:t>
            </a:r>
            <a:r>
              <a:rPr lang="en-US" sz="2200" dirty="0"/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8266B-59A0-D04A-A197-667B42CD4B39}"/>
              </a:ext>
            </a:extLst>
          </p:cNvPr>
          <p:cNvSpPr/>
          <p:nvPr/>
        </p:nvSpPr>
        <p:spPr>
          <a:xfrm>
            <a:off x="1760071" y="6008614"/>
            <a:ext cx="246253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 2, 7, 3, 21, 13, 10</a:t>
            </a:r>
          </a:p>
        </p:txBody>
      </p:sp>
    </p:spTree>
    <p:extLst>
      <p:ext uri="{BB962C8B-B14F-4D97-AF65-F5344CB8AC3E}">
        <p14:creationId xmlns:p14="http://schemas.microsoft.com/office/powerpoint/2010/main" val="26563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CCB1-9CF0-064B-AAD9-7D75DBBA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 binary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64F08-D874-EF40-B858-1FC7B8F0D234}"/>
              </a:ext>
            </a:extLst>
          </p:cNvPr>
          <p:cNvSpPr txBox="1"/>
          <p:nvPr/>
        </p:nvSpPr>
        <p:spPr>
          <a:xfrm>
            <a:off x="6930805" y="5293958"/>
            <a:ext cx="4008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Ex:</a:t>
            </a:r>
            <a:r>
              <a:rPr lang="en-US" sz="2400" dirty="0"/>
              <a:t> What is T(n) for search?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0125C-DF0D-9A4F-8BCB-5E47F824ED9B}"/>
              </a:ext>
            </a:extLst>
          </p:cNvPr>
          <p:cNvSpPr txBox="1"/>
          <p:nvPr/>
        </p:nvSpPr>
        <p:spPr>
          <a:xfrm>
            <a:off x="5889016" y="2440403"/>
            <a:ext cx="5832772" cy="24622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x==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: return p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q is not None: return q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q = search(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return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60E5-2A9B-CB4B-9164-52C2B689F75C}"/>
              </a:ext>
            </a:extLst>
          </p:cNvPr>
          <p:cNvSpPr txBox="1"/>
          <p:nvPr/>
        </p:nvSpPr>
        <p:spPr>
          <a:xfrm>
            <a:off x="470212" y="2440403"/>
            <a:ext cx="4789559" cy="14465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def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    walk(</a:t>
            </a:r>
            <a:r>
              <a:rPr lang="en-US" sz="22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E78C0A-801D-6845-8F0E-4F40DD316705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F23F97-82B8-E344-824E-D233F93A531A}"/>
              </a:ext>
            </a:extLst>
          </p:cNvPr>
          <p:cNvCxnSpPr>
            <a:cxnSpLocks/>
          </p:cNvCxnSpPr>
          <p:nvPr/>
        </p:nvCxnSpPr>
        <p:spPr>
          <a:xfrm>
            <a:off x="4679004" y="2978143"/>
            <a:ext cx="1838528" cy="36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481ED9-A3B0-2F4C-9D4D-0E2F6B8B4317}"/>
              </a:ext>
            </a:extLst>
          </p:cNvPr>
          <p:cNvCxnSpPr>
            <a:cxnSpLocks/>
          </p:cNvCxnSpPr>
          <p:nvPr/>
        </p:nvCxnSpPr>
        <p:spPr>
          <a:xfrm>
            <a:off x="3284706" y="3359599"/>
            <a:ext cx="3232826" cy="311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A3D61D-1C4C-6546-B370-72B89EA87364}"/>
              </a:ext>
            </a:extLst>
          </p:cNvPr>
          <p:cNvCxnSpPr>
            <a:cxnSpLocks/>
          </p:cNvCxnSpPr>
          <p:nvPr/>
        </p:nvCxnSpPr>
        <p:spPr>
          <a:xfrm>
            <a:off x="3417017" y="3621511"/>
            <a:ext cx="3070698" cy="74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B2CB-2721-304C-A6BD-AA7CCCFB9CD7}"/>
              </a:ext>
            </a:extLst>
          </p:cNvPr>
          <p:cNvSpPr/>
          <p:nvPr/>
        </p:nvSpPr>
        <p:spPr>
          <a:xfrm>
            <a:off x="6619708" y="3841606"/>
            <a:ext cx="4479552" cy="352495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261F4-D887-5847-A368-79BEAC259C78}"/>
              </a:ext>
            </a:extLst>
          </p:cNvPr>
          <p:cNvSpPr/>
          <p:nvPr/>
        </p:nvSpPr>
        <p:spPr>
          <a:xfrm>
            <a:off x="6625373" y="4538962"/>
            <a:ext cx="1438857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6EC16-2BEF-5243-B1F0-632A43243A7B}"/>
              </a:ext>
            </a:extLst>
          </p:cNvPr>
          <p:cNvSpPr txBox="1"/>
          <p:nvPr/>
        </p:nvSpPr>
        <p:spPr>
          <a:xfrm>
            <a:off x="370390" y="2032848"/>
            <a:ext cx="2207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Exhaustive walk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38762-5F3C-6242-84CE-C467761985BE}"/>
              </a:ext>
            </a:extLst>
          </p:cNvPr>
          <p:cNvSpPr txBox="1"/>
          <p:nvPr/>
        </p:nvSpPr>
        <p:spPr>
          <a:xfrm>
            <a:off x="5790529" y="2049061"/>
            <a:ext cx="34339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Restricted walk for search</a:t>
            </a:r>
          </a:p>
        </p:txBody>
      </p:sp>
    </p:spTree>
    <p:extLst>
      <p:ext uri="{BB962C8B-B14F-4D97-AF65-F5344CB8AC3E}">
        <p14:creationId xmlns:p14="http://schemas.microsoft.com/office/powerpoint/2010/main" val="367417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3FDD-7934-4E40-A163-AB384FB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8529" cy="1325563"/>
          </a:xfrm>
        </p:spPr>
        <p:txBody>
          <a:bodyPr/>
          <a:lstStyle/>
          <a:p>
            <a:r>
              <a:rPr lang="en-US" dirty="0"/>
              <a:t>Compare binary tree walk with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23F9-519C-E64B-9569-6057414B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recursion; we only </a:t>
            </a:r>
            <a:r>
              <a:rPr lang="en-US" dirty="0" err="1"/>
              <a:t>recurse</a:t>
            </a:r>
            <a:r>
              <a:rPr lang="en-US" dirty="0"/>
              <a:t> to </a:t>
            </a:r>
            <a:r>
              <a:rPr lang="en-US" b="1" dirty="0"/>
              <a:t>ONE</a:t>
            </a:r>
            <a:r>
              <a:rPr lang="en-US" dirty="0"/>
              <a:t> child not both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960AF-A022-814B-8DD8-5D00D98DE247}"/>
              </a:ext>
            </a:extLst>
          </p:cNvPr>
          <p:cNvSpPr txBox="1"/>
          <p:nvPr/>
        </p:nvSpPr>
        <p:spPr>
          <a:xfrm>
            <a:off x="83383" y="2997189"/>
            <a:ext cx="568048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print(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2400" dirty="0">
              <a:solidFill>
                <a:srgbClr val="00B0F0"/>
              </a:solidFill>
              <a:latin typeface="Monaco" charset="0"/>
              <a:ea typeface="Monaco" charset="0"/>
              <a:cs typeface="Monaco" charset="0"/>
            </a:endParaRP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walk_tree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B2FFF-DEF2-1142-B192-1951F3C9926F}"/>
              </a:ext>
            </a:extLst>
          </p:cNvPr>
          <p:cNvSpPr txBox="1"/>
          <p:nvPr/>
        </p:nvSpPr>
        <p:spPr>
          <a:xfrm>
            <a:off x="5840071" y="2997189"/>
            <a:ext cx="626854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def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p:TreeNode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x:object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p is None: return None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x&lt;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p.left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if x&gt;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    return search(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p.right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, x)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return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4EAC-4B7A-154C-947E-A26E42D666E8}"/>
              </a:ext>
            </a:extLst>
          </p:cNvPr>
          <p:cNvSpPr txBox="1"/>
          <p:nvPr/>
        </p:nvSpPr>
        <p:spPr>
          <a:xfrm>
            <a:off x="1626637" y="5715298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+ 2T(n/2)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83E13-0EC4-0243-8892-224BF3C0B7C4}"/>
              </a:ext>
            </a:extLst>
          </p:cNvPr>
          <p:cNvSpPr txBox="1"/>
          <p:nvPr/>
        </p:nvSpPr>
        <p:spPr>
          <a:xfrm>
            <a:off x="7677354" y="5706240"/>
            <a:ext cx="2416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T(n) = k + T(n/2)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668B9-60E0-2A44-B164-46C4B2370F0D}"/>
              </a:ext>
            </a:extLst>
          </p:cNvPr>
          <p:cNvSpPr/>
          <p:nvPr/>
        </p:nvSpPr>
        <p:spPr>
          <a:xfrm>
            <a:off x="3075791" y="5782956"/>
            <a:ext cx="233940" cy="326347"/>
          </a:xfrm>
          <a:prstGeom prst="rect">
            <a:avLst/>
          </a:prstGeom>
          <a:noFill/>
          <a:ln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8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5562-A444-CF4E-B23D-7623228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Graphs: Manual construction</a:t>
            </a:r>
            <a:br>
              <a:rPr lang="en-US" dirty="0"/>
            </a:br>
            <a:r>
              <a:rPr lang="en-US" sz="2200" i="1" dirty="0"/>
              <a:t>(we’ll have full lecture on graphs later)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D18F-9104-CD43-8A7E-913F856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r>
              <a:rPr lang="en-US" dirty="0"/>
              <a:t>: Go to “Constructing graphs” section of link below, play with graph construction code to build different graphs.</a:t>
            </a:r>
          </a:p>
          <a:p>
            <a:r>
              <a:rPr lang="en-US" dirty="0"/>
              <a:t>(You need install </a:t>
            </a:r>
            <a:r>
              <a:rPr lang="en-US" b="1" dirty="0" err="1"/>
              <a:t>lolviz</a:t>
            </a:r>
            <a:r>
              <a:rPr lang="en-US" dirty="0"/>
              <a:t> package to visualize.)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6878FE-48C9-114D-AD67-B2A92793F309}"/>
              </a:ext>
            </a:extLst>
          </p:cNvPr>
          <p:cNvSpPr/>
          <p:nvPr/>
        </p:nvSpPr>
        <p:spPr>
          <a:xfrm>
            <a:off x="113071" y="6028431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https://github.com/USFCA-MSDS/msds689/blob/master/notes/walking.ipynb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579F-9116-314E-A31B-3D37BB7398D6}"/>
              </a:ext>
            </a:extLst>
          </p:cNvPr>
          <p:cNvSpPr txBox="1"/>
          <p:nvPr/>
        </p:nvSpPr>
        <p:spPr>
          <a:xfrm>
            <a:off x="3135271" y="3427039"/>
            <a:ext cx="55709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class Node: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__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init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__(self, value):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self.value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value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= []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def add(self,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target:Node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):</a:t>
            </a:r>
          </a:p>
          <a:p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en-US" sz="2400" dirty="0" err="1">
                <a:latin typeface="Monaco" charset="0"/>
                <a:ea typeface="Monaco" charset="0"/>
                <a:cs typeface="Monaco" charset="0"/>
              </a:rPr>
              <a:t>self.edges.append</a:t>
            </a:r>
            <a:r>
              <a:rPr lang="en-US" sz="2400" dirty="0">
                <a:latin typeface="Monaco" charset="0"/>
                <a:ea typeface="Monaco" charset="0"/>
                <a:cs typeface="Monaco" charset="0"/>
              </a:rPr>
              <a:t>(target)</a:t>
            </a:r>
          </a:p>
        </p:txBody>
      </p:sp>
    </p:spTree>
    <p:extLst>
      <p:ext uri="{BB962C8B-B14F-4D97-AF65-F5344CB8AC3E}">
        <p14:creationId xmlns:p14="http://schemas.microsoft.com/office/powerpoint/2010/main" val="10796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5973</TotalTime>
  <Words>1246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Monaco</vt:lpstr>
      <vt:lpstr>Office Theme</vt:lpstr>
      <vt:lpstr>Walking data structures</vt:lpstr>
      <vt:lpstr>Most algorithms walk data structures</vt:lpstr>
      <vt:lpstr>Walking arrays</vt:lpstr>
      <vt:lpstr>Matrix-walking pattern</vt:lpstr>
      <vt:lpstr>Exercise: visualize walking linked list</vt:lpstr>
      <vt:lpstr>Trees: Recursive walk is most natural</vt:lpstr>
      <vt:lpstr>Search in binary tree</vt:lpstr>
      <vt:lpstr>Compare binary tree walk with search</vt:lpstr>
      <vt:lpstr>Graphs: Manual construction (we’ll have full lecture on graphs later)</vt:lpstr>
      <vt:lpstr>Depth-first graph walk*, compare to tree</vt:lpstr>
      <vt:lpstr>Depth-first graph walk avoiding cycles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Microsoft Office User</dc:creator>
  <cp:lastModifiedBy>Mustafa</cp:lastModifiedBy>
  <cp:revision>131</cp:revision>
  <cp:lastPrinted>2021-04-16T16:52:42Z</cp:lastPrinted>
  <dcterms:created xsi:type="dcterms:W3CDTF">2019-02-04T21:20:58Z</dcterms:created>
  <dcterms:modified xsi:type="dcterms:W3CDTF">2023-02-16T07:34:27Z</dcterms:modified>
</cp:coreProperties>
</file>