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6" r:id="rId9"/>
    <p:sldId id="301" r:id="rId10"/>
    <p:sldId id="294" r:id="rId11"/>
    <p:sldId id="300" r:id="rId12"/>
    <p:sldId id="307" r:id="rId13"/>
    <p:sldId id="302" r:id="rId14"/>
    <p:sldId id="305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/>
    <p:restoredTop sz="94740"/>
  </p:normalViewPr>
  <p:slideViewPr>
    <p:cSldViewPr snapToGrid="0" snapToObjects="1">
      <p:cViewPr varScale="1">
        <p:scale>
          <a:sx n="78" d="100"/>
          <a:sy n="78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en.wikipedia.org/wiki/Pigeonhole_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ingcompiler.com/bubble-sort-program-in-c-using-func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SFCA-MSDS/msds689/blob/master/notes/sorting.ipynb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FCA-MSDS/msds689/blob/master/notes/sorting.ipyn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notes/sorting.ipynb" TargetMode="External"/><Relationship Id="rId2" Type="http://schemas.openxmlformats.org/officeDocument/2006/relationships/hyperlink" Target="https://www.youtube.com/watch?v=MZaf_9IZCrc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an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</a:t>
            </a:r>
            <a:r>
              <a:rPr lang="en-US" i="1" dirty="0"/>
              <a:t>m</a:t>
            </a:r>
            <a:r>
              <a:rPr lang="en-US" dirty="0"/>
              <a:t>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4217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https://en.wikipedia.org/wiki/Pigeonhole_sort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71349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A_.extend</a:t>
            </a:r>
            <a:r>
              <a:rPr lang="en-US" sz="2400" dirty="0"/>
              <a:t>([</a:t>
            </a:r>
            <a:r>
              <a:rPr lang="en-US" sz="2400" dirty="0" err="1"/>
              <a:t>i</a:t>
            </a:r>
            <a:r>
              <a:rPr lang="en-US" sz="2400" dirty="0"/>
              <a:t>] * holes[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quicksort, pigeonhole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9" y="2172231"/>
            <a:ext cx="5060949" cy="37575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Pigeonhole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A8C51-E710-0048-AACE-224E5B71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72231"/>
            <a:ext cx="5460453" cy="3757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6391684" y="2482966"/>
            <a:ext cx="77442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2E7D1-DF5C-1747-BF84-62B8C2F66E25}"/>
              </a:ext>
            </a:extLst>
          </p:cNvPr>
          <p:cNvSpPr/>
          <p:nvPr/>
        </p:nvSpPr>
        <p:spPr>
          <a:xfrm>
            <a:off x="735496" y="2473027"/>
            <a:ext cx="539203" cy="240356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</a:t>
            </a:r>
            <a:r>
              <a:rPr lang="en-US" i="1" dirty="0"/>
              <a:t>m</a:t>
            </a:r>
            <a:r>
              <a:rPr lang="en-US" dirty="0"/>
              <a:t> &gt;&gt; </a:t>
            </a:r>
            <a:r>
              <a:rPr lang="en-US" i="1" dirty="0"/>
              <a:t>n</a:t>
            </a:r>
            <a:r>
              <a:rPr lang="en-US" dirty="0"/>
              <a:t>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</a:t>
            </a:r>
            <a:r>
              <a:rPr lang="en-US" i="1" dirty="0"/>
              <a:t>m</a:t>
            </a:r>
            <a:r>
              <a:rPr lang="en-US" dirty="0"/>
              <a:t> to some fixed number of buckets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7EFA-2E53-D34A-BCEE-17B9384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B41-6B9C-9246-B33F-7B7BE6CD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asked, sorting is O(n log n) (via comparisons)</a:t>
            </a:r>
          </a:p>
          <a:p>
            <a:r>
              <a:rPr lang="en-US" dirty="0"/>
              <a:t>Divide and conquer, merge and quicksort, are primary algorithms</a:t>
            </a:r>
          </a:p>
          <a:p>
            <a:pPr lvl="1"/>
            <a:r>
              <a:rPr lang="en-US" dirty="0" err="1"/>
              <a:t>Mergesort</a:t>
            </a:r>
            <a:r>
              <a:rPr lang="en-US" dirty="0"/>
              <a:t> merges two sorted halves recursively; takes extra memory</a:t>
            </a:r>
          </a:p>
          <a:p>
            <a:pPr lvl="1"/>
            <a:r>
              <a:rPr lang="en-US" dirty="0"/>
              <a:t>Quicksort partitions instead of sorting halves; works in-place (usually better)</a:t>
            </a:r>
          </a:p>
          <a:p>
            <a:r>
              <a:rPr lang="en-US" dirty="0"/>
              <a:t>But, we can do better with pigeonhole sort, mapping each element to unique bucket based on the key; O(n)</a:t>
            </a:r>
          </a:p>
        </p:txBody>
      </p:sp>
    </p:spTree>
    <p:extLst>
      <p:ext uri="{BB962C8B-B14F-4D97-AF65-F5344CB8AC3E}">
        <p14:creationId xmlns:p14="http://schemas.microsoft.com/office/powerpoint/2010/main" val="163712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3"/>
            <a:ext cx="10757170" cy="4656974"/>
          </a:xfrm>
        </p:spPr>
        <p:txBody>
          <a:bodyPr>
            <a:normAutofit/>
          </a:bodyPr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 err="1"/>
              <a:t>eonhole</a:t>
            </a:r>
            <a:r>
              <a:rPr lang="en-US" dirty="0"/>
              <a:t> sort, bucket sort can often sort in O(n)</a:t>
            </a:r>
          </a:p>
          <a:p>
            <a:r>
              <a:rPr lang="en-US" dirty="0"/>
              <a:t>What’s the fastest we could ever sort </a:t>
            </a:r>
            <a:r>
              <a:rPr lang="en-US" i="1" dirty="0"/>
              <a:t>n</a:t>
            </a:r>
            <a:r>
              <a:rPr lang="en-US" dirty="0"/>
              <a:t> numbers?</a:t>
            </a:r>
          </a:p>
          <a:p>
            <a:pPr lvl="1"/>
            <a:r>
              <a:rPr lang="en-US" dirty="0"/>
              <a:t>It depends on whether we’re stuck using comparisons only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Stable</a:t>
                </a:r>
                <a:r>
                  <a:rPr lang="en-US" dirty="0"/>
                  <a:t>: order of</a:t>
                </a:r>
                <a:br>
                  <a:rPr lang="en-US" dirty="0"/>
                </a:br>
                <a:r>
                  <a:rPr lang="en-US" dirty="0"/>
                  <a:t>equal elements</a:t>
                </a:r>
                <a:br>
                  <a:rPr lang="en-US" dirty="0"/>
                </a:br>
                <a:r>
                  <a:rPr lang="en-US" dirty="0"/>
                  <a:t>doesn’t change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look for out-of-order elements and then keep</a:t>
                </a:r>
                <a:br>
                  <a:rPr lang="en-US" dirty="0"/>
                </a:br>
                <a:r>
                  <a:rPr lang="en-US" dirty="0"/>
                  <a:t>swapping until</a:t>
                </a:r>
                <a:br>
                  <a:rPr lang="en-US" dirty="0"/>
                </a:br>
                <a:r>
                  <a:rPr lang="en-US" dirty="0"/>
                  <a:t>nothing changes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  <a:blipFill>
                <a:blip r:embed="rId2"/>
                <a:stretch>
                  <a:fillRect l="-327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44" y="6492875"/>
            <a:ext cx="760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 credit </a:t>
            </a:r>
            <a:r>
              <a:rPr lang="en-US" sz="1400" dirty="0">
                <a:hlinkClick r:id="rId4"/>
              </a:rPr>
              <a:t>https://codingcompiler.com/bubble-sort-program-in-c-using-function/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38200" y="1690688"/>
            <a:ext cx="681493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second_to_last_idx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  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range(second_to_last_idx+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&gt;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28" y="2669106"/>
            <a:ext cx="2412172" cy="3678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Why is this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(hint: What is worst case order in array?)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  <a:blipFill>
                <a:blip r:embed="rId3"/>
                <a:stretch>
                  <a:fillRect l="-1774" t="-6061" r="-887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615238-03F3-5C4D-BDFC-2F7FC82A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185" y="0"/>
            <a:ext cx="3566643" cy="2576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5B962-AEE5-6B4E-88F6-B0AD64CE2331}"/>
              </a:ext>
            </a:extLst>
          </p:cNvPr>
          <p:cNvSpPr txBox="1"/>
          <p:nvPr/>
        </p:nvSpPr>
        <p:spPr>
          <a:xfrm>
            <a:off x="0" y="6461373"/>
            <a:ext cx="72042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Sorting notebook </a:t>
            </a:r>
            <a:r>
              <a:rPr lang="en-US" sz="1400" dirty="0">
                <a:hlinkClick r:id="rId5"/>
              </a:rPr>
              <a:t>https://github.com/USFCA-MSDS/msds689/blob/master/notes/sorting.ipynb</a:t>
            </a:r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 (sort halves)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worst-case behavior but O(</a:t>
                </a:r>
                <a:r>
                  <a:rPr lang="en-US" i="1" dirty="0"/>
                  <a:t>n log n</a:t>
                </a:r>
                <a:r>
                  <a:rPr lang="en-US" dirty="0"/>
                  <a:t>) typical behavior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pick pivot, partition so elements left of pivot are less than pivot and elements right are greater (not sorting here); recursively partition the left and right until small enough to sort trivially</a:t>
                </a:r>
              </a:p>
              <a:p>
                <a:r>
                  <a:rPr lang="en-US" dirty="0"/>
                  <a:t>Picks a pivot element, rather than just split in half like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Faster than bubble because it moves elements more than just one spot in the array</a:t>
                </a:r>
              </a:p>
              <a:p>
                <a:r>
                  <a:rPr lang="en-US" dirty="0"/>
                  <a:t>Quicksort is / can be in-place whereas merge sort makes lots of temporary arrays, which can get expensive</a:t>
                </a:r>
              </a:p>
              <a:p>
                <a:r>
                  <a:rPr lang="en-US" dirty="0"/>
                  <a:t>Quicksort is mostly faster than merge sort due to the constant in front of the complexity (memory allocation, hardware efficiencies, </a:t>
                </a:r>
                <a:r>
                  <a:rPr lang="mr-IN" dirty="0"/>
                  <a:t>…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  <a:blipFill>
                <a:blip r:embed="rId2"/>
                <a:stretch>
                  <a:fillRect l="-965" t="-2755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2C9BE1-1A44-29E1-32BE-16D5AD9B0E1F}"/>
              </a:ext>
            </a:extLst>
          </p:cNvPr>
          <p:cNvSpPr txBox="1"/>
          <p:nvPr/>
        </p:nvSpPr>
        <p:spPr>
          <a:xfrm>
            <a:off x="0" y="6461373"/>
            <a:ext cx="72042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Sorting notebook </a:t>
            </a:r>
            <a:r>
              <a:rPr lang="en-US" sz="1400" dirty="0">
                <a:hlinkClick r:id="rId3"/>
              </a:rPr>
              <a:t>https://github.com/USFCA-MSDS/msds689/blob/master/notes/sorting.ipynb</a:t>
            </a:r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5790" y="1951412"/>
            <a:ext cx="500304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lo=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hi=</a:t>
            </a:r>
            <a:r>
              <a:rPr lang="en-US" sz="2000" dirty="0" err="1">
                <a:solidFill>
                  <a:srgbClr val="00006D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 &gt;= hi: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pivot_idx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partition(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A,lo,hi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lo, pivot_idx-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pivot_idx+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hi)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many ways to do this; here’s a slow O(n) one</a:t>
            </a:r>
          </a:p>
          <a:p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breaks idea of in-place for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qsort</a:t>
            </a:r>
            <a:endParaRPr lang="en-US" sz="20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partition(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A,lo,hi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pivot = A[hi]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pick last element as pivot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left = [a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a&lt;pivot]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right = [a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a&gt;pivot]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A[lo:hi+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left+[pivot]+right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copy back 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  return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(left)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return index of pivot</a:t>
            </a:r>
            <a:endParaRPr lang="en-US" sz="2400" i="1" dirty="0">
              <a:solidFill>
                <a:srgbClr val="6D6D6D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598" y="6550223"/>
            <a:ext cx="5757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Video on partitioning: </a:t>
            </a:r>
            <a:r>
              <a:rPr lang="en-US" sz="1400" dirty="0">
                <a:hlinkClick r:id="rId2"/>
              </a:rPr>
              <a:t>https://www.youtube.com/watch?v=MZaf_9IZCrc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5391-4490-994C-9869-3E432E774C17}"/>
              </a:ext>
            </a:extLst>
          </p:cNvPr>
          <p:cNvSpPr txBox="1"/>
          <p:nvPr/>
        </p:nvSpPr>
        <p:spPr>
          <a:xfrm>
            <a:off x="3385645" y="0"/>
            <a:ext cx="901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In-place quicksort in notebook </a:t>
            </a:r>
            <a:r>
              <a:rPr lang="en-US" sz="1600" dirty="0">
                <a:hlinkClick r:id="rId3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bubble, quicksort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80" y="2136913"/>
            <a:ext cx="5060949" cy="3757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172A9-FD29-1A4A-9C49-9CBA79F8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1" y="2136913"/>
            <a:ext cx="5091908" cy="36782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F15A01-D189-3D4C-9DA9-D1B4C313080A}"/>
              </a:ext>
            </a:extLst>
          </p:cNvPr>
          <p:cNvSpPr/>
          <p:nvPr/>
        </p:nvSpPr>
        <p:spPr>
          <a:xfrm>
            <a:off x="4949686" y="5275679"/>
            <a:ext cx="437323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10658060" y="5298871"/>
            <a:ext cx="57066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C8AA-5C11-7549-87EE-02088B9FF05D}"/>
              </a:ext>
            </a:extLst>
          </p:cNvPr>
          <p:cNvCxnSpPr>
            <a:cxnSpLocks/>
          </p:cNvCxnSpPr>
          <p:nvPr/>
        </p:nvCxnSpPr>
        <p:spPr>
          <a:xfrm flipH="1" flipV="1">
            <a:off x="1311966" y="2335697"/>
            <a:ext cx="5615608" cy="187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0783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4753</TotalTime>
  <Words>1128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Consolas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Compare bubble, quicksort</vt:lpstr>
      <vt:lpstr>So much for traditional sorts</vt:lpstr>
      <vt:lpstr>Pigeonhole sort</vt:lpstr>
      <vt:lpstr>Pigeonhole sort algorithm</vt:lpstr>
      <vt:lpstr>Compare quicksort, pigeonhole</vt:lpstr>
      <vt:lpstr>Issue with pigeonhole sort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Mustafa</cp:lastModifiedBy>
  <cp:revision>142</cp:revision>
  <cp:lastPrinted>2021-04-14T21:37:18Z</cp:lastPrinted>
  <dcterms:created xsi:type="dcterms:W3CDTF">2019-02-19T17:07:16Z</dcterms:created>
  <dcterms:modified xsi:type="dcterms:W3CDTF">2023-02-16T06:06:33Z</dcterms:modified>
</cp:coreProperties>
</file>