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89" r:id="rId3"/>
    <p:sldId id="290" r:id="rId4"/>
    <p:sldId id="291" r:id="rId5"/>
    <p:sldId id="292" r:id="rId6"/>
    <p:sldId id="293" r:id="rId7"/>
    <p:sldId id="296" r:id="rId8"/>
    <p:sldId id="294" r:id="rId9"/>
    <p:sldId id="295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98"/>
    <p:restoredTop sz="94740"/>
  </p:normalViewPr>
  <p:slideViewPr>
    <p:cSldViewPr snapToGrid="0" snapToObjects="1">
      <p:cViewPr varScale="1">
        <p:scale>
          <a:sx n="117" d="100"/>
          <a:sy n="117" d="100"/>
        </p:scale>
        <p:origin x="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1/25/23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1/25/23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roups.google.com/forum/#!msg/comp.lang.c++/rYCO5yn4lXw/oITtSkZOtoUJ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How to read code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Mustafa Hajij</a:t>
            </a:r>
            <a:endParaRPr lang="en-US" dirty="0"/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parameters and return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next step is to identify the parameters and return value(s)</a:t>
            </a:r>
          </a:p>
          <a:p>
            <a:r>
              <a:rPr lang="en-US" dirty="0"/>
              <a:t>The names of the parameters often tell us a lot</a:t>
            </a:r>
          </a:p>
          <a:p>
            <a:r>
              <a:rPr lang="en-US" dirty="0"/>
              <a:t>Unfortunately, Python usually does not have explicit types (they aren't checked by Python anyway) so we have to figure that out ourselves</a:t>
            </a:r>
          </a:p>
          <a:p>
            <a:r>
              <a:rPr lang="en-US" dirty="0"/>
              <a:t>Knowing the types of values and variables is critical to understanding a function; without knowing the types, you cannot know what the function does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1180149" y="5471175"/>
            <a:ext cx="580431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average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data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):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   ...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sum/n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234D36F-30B1-2E4B-B89B-F1DA4E533304}"/>
              </a:ext>
            </a:extLst>
          </p:cNvPr>
          <p:cNvCxnSpPr>
            <a:cxnSpLocks/>
          </p:cNvCxnSpPr>
          <p:nvPr/>
        </p:nvCxnSpPr>
        <p:spPr>
          <a:xfrm flipH="1">
            <a:off x="4422912" y="5764696"/>
            <a:ext cx="2892288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F247A76-BE3F-554B-AC89-664E575EF8F7}"/>
              </a:ext>
            </a:extLst>
          </p:cNvPr>
          <p:cNvSpPr txBox="1"/>
          <p:nvPr/>
        </p:nvSpPr>
        <p:spPr>
          <a:xfrm>
            <a:off x="7326408" y="5390400"/>
            <a:ext cx="45239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Don't fall for this trick in interviews.</a:t>
            </a:r>
          </a:p>
          <a:p>
            <a:r>
              <a:rPr lang="en-US" dirty="0"/>
              <a:t>W/o knowing the type, we don't know what</a:t>
            </a:r>
            <a:br>
              <a:rPr lang="en-US" dirty="0"/>
            </a:br>
            <a:r>
              <a:rPr lang="en-US" dirty="0"/>
              <a:t>the operators do</a:t>
            </a:r>
          </a:p>
        </p:txBody>
      </p:sp>
    </p:spTree>
    <p:extLst>
      <p:ext uri="{BB962C8B-B14F-4D97-AF65-F5344CB8AC3E}">
        <p14:creationId xmlns:p14="http://schemas.microsoft.com/office/powerpoint/2010/main" val="476048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the function code itself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877"/>
            <a:ext cx="10515600" cy="47080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Scan the statements of the function </a:t>
            </a:r>
            <a:r>
              <a:rPr lang="en-US" i="1" dirty="0"/>
              <a:t>looking for loops</a:t>
            </a:r>
            <a:r>
              <a:rPr lang="en-US" dirty="0"/>
              <a:t>; all of the action occurs in the loops</a:t>
            </a:r>
          </a:p>
          <a:p>
            <a:r>
              <a:rPr lang="en-US" dirty="0"/>
              <a:t>An inexperienced programmer examines the statements of the function individually and literally, emulating a computer to figure out the emergent behavior</a:t>
            </a:r>
          </a:p>
          <a:p>
            <a:r>
              <a:rPr lang="en-US" dirty="0"/>
              <a:t>An experienced programmer looks for </a:t>
            </a:r>
            <a:r>
              <a:rPr lang="en-US" b="1" dirty="0"/>
              <a:t>patterns</a:t>
            </a:r>
            <a:r>
              <a:rPr lang="en-US" dirty="0"/>
              <a:t> in the code that are implementations of high-level ops like map, search, filter, etc...</a:t>
            </a:r>
          </a:p>
          <a:p>
            <a:r>
              <a:rPr lang="en-US" dirty="0"/>
              <a:t>Analogy: consider memorizing the state of a chessboard in the middle of play</a:t>
            </a:r>
          </a:p>
          <a:p>
            <a:pPr lvl="1"/>
            <a:r>
              <a:rPr lang="en-US" dirty="0"/>
              <a:t>A beginner has to memorize where all of the pieces are individually 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chessmaster</a:t>
            </a:r>
            <a:r>
              <a:rPr lang="en-US" dirty="0"/>
              <a:t> recognizes that the board is, say, merely a variation on the Budapest Gambit</a:t>
            </a:r>
          </a:p>
        </p:txBody>
      </p:sp>
    </p:spTree>
    <p:extLst>
      <p:ext uri="{BB962C8B-B14F-4D97-AF65-F5344CB8AC3E}">
        <p14:creationId xmlns:p14="http://schemas.microsoft.com/office/powerpoint/2010/main" val="386538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the pattern, fill in the holes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pattern is this code following? I.e., what’s it doing?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It’s using the accumulator pattern, “sum up a bunch of stuff”</a:t>
            </a:r>
          </a:p>
          <a:p>
            <a:r>
              <a:rPr lang="en-US" dirty="0"/>
              <a:t>The “holes” are: what we are accumulating (data), the operation is summation; we might also have to look for loop bounds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2756030" y="2486729"/>
            <a:ext cx="580431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o-RO" sz="2400" dirty="0" err="1">
                <a:latin typeface="Monaco" charset="0"/>
                <a:ea typeface="Monaco" charset="0"/>
                <a:cs typeface="Monaco" charset="0"/>
              </a:rPr>
              <a:t>sum</a:t>
            </a:r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 = 0.0</a:t>
            </a:r>
          </a:p>
          <a:p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for x in data:</a:t>
            </a:r>
          </a:p>
          <a:p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ro-RO" sz="2400" dirty="0" err="1">
                <a:latin typeface="Monaco" charset="0"/>
                <a:ea typeface="Monaco" charset="0"/>
                <a:cs typeface="Monaco" charset="0"/>
              </a:rPr>
              <a:t>sum</a:t>
            </a:r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ro-RO" sz="2400" dirty="0" err="1">
                <a:latin typeface="Monaco" charset="0"/>
                <a:ea typeface="Monaco" charset="0"/>
                <a:cs typeface="Monaco" charset="0"/>
              </a:rPr>
              <a:t>sum</a:t>
            </a:r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 + x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E644A4-368E-8148-B858-A942C63CE00D}"/>
              </a:ext>
            </a:extLst>
          </p:cNvPr>
          <p:cNvSpPr/>
          <p:nvPr/>
        </p:nvSpPr>
        <p:spPr>
          <a:xfrm>
            <a:off x="4482548" y="2902226"/>
            <a:ext cx="755374" cy="3578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7DB45A-BFE8-1B4D-8492-C478895B6424}"/>
              </a:ext>
            </a:extLst>
          </p:cNvPr>
          <p:cNvSpPr/>
          <p:nvPr/>
        </p:nvSpPr>
        <p:spPr>
          <a:xfrm>
            <a:off x="5315223" y="3297653"/>
            <a:ext cx="367948" cy="3578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2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 have deliberately used crappy variable names so you have to focus on the functionality: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That’s a “map” operation that translates one list to another</a:t>
                </a:r>
              </a:p>
              <a:p>
                <a:r>
                  <a:rPr lang="en-US" dirty="0"/>
                  <a:t>The clue is initialization of empty list and loop around something that adds to the list as a function of bar; it’s bar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foo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2746303" y="2943929"/>
            <a:ext cx="580431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o-RO" sz="2400" dirty="0" err="1">
                <a:latin typeface="Monaco" charset="0"/>
                <a:ea typeface="Monaco" charset="0"/>
                <a:cs typeface="Monaco" charset="0"/>
              </a:rPr>
              <a:t>foo</a:t>
            </a:r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 = []</a:t>
            </a:r>
          </a:p>
          <a:p>
            <a:r>
              <a:rPr lang="ro-RO" sz="2400">
                <a:latin typeface="Monaco" charset="0"/>
                <a:ea typeface="Monaco" charset="0"/>
                <a:cs typeface="Monaco" charset="0"/>
              </a:rPr>
              <a:t>for bar </a:t>
            </a:r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in </a:t>
            </a:r>
            <a:r>
              <a:rPr lang="ro-RO" sz="2400" dirty="0" err="1">
                <a:latin typeface="Monaco" charset="0"/>
                <a:ea typeface="Monaco" charset="0"/>
                <a:cs typeface="Monaco" charset="0"/>
              </a:rPr>
              <a:t>blort</a:t>
            </a:r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:    </a:t>
            </a:r>
          </a:p>
          <a:p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ro-RO" sz="2400" dirty="0" err="1">
                <a:latin typeface="Monaco" charset="0"/>
                <a:ea typeface="Monaco" charset="0"/>
                <a:cs typeface="Monaco" charset="0"/>
              </a:rPr>
              <a:t>foo.append</a:t>
            </a:r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(bar * 2)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6FF076-F764-6A49-BF39-9F974DEA9064}"/>
              </a:ext>
            </a:extLst>
          </p:cNvPr>
          <p:cNvSpPr/>
          <p:nvPr/>
        </p:nvSpPr>
        <p:spPr>
          <a:xfrm>
            <a:off x="2838942" y="2990229"/>
            <a:ext cx="1501564" cy="3578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3E5ED4-7780-1E4C-B9F4-51DF433A3D0B}"/>
              </a:ext>
            </a:extLst>
          </p:cNvPr>
          <p:cNvSpPr/>
          <p:nvPr/>
        </p:nvSpPr>
        <p:spPr>
          <a:xfrm>
            <a:off x="4262629" y="3751724"/>
            <a:ext cx="1142747" cy="3578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67D066-1B6B-7840-AA19-E7BE1A5FB381}"/>
              </a:ext>
            </a:extLst>
          </p:cNvPr>
          <p:cNvSpPr/>
          <p:nvPr/>
        </p:nvSpPr>
        <p:spPr>
          <a:xfrm>
            <a:off x="5547418" y="3751723"/>
            <a:ext cx="1489989" cy="3578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2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5415"/>
            <a:ext cx="10515600" cy="4671548"/>
          </a:xfrm>
        </p:spPr>
        <p:txBody>
          <a:bodyPr>
            <a:normAutofit/>
          </a:bodyPr>
          <a:lstStyle/>
          <a:p>
            <a:r>
              <a:rPr lang="en-US" dirty="0"/>
              <a:t>What high-level math operation is this performing?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The key is to read “nested loop” as all combinations of n x n</a:t>
            </a:r>
          </a:p>
          <a:p>
            <a:r>
              <a:rPr lang="en-US" dirty="0"/>
              <a:t>Then look at the operation, which is adding two elements</a:t>
            </a:r>
          </a:p>
          <a:p>
            <a:r>
              <a:rPr lang="en-US" dirty="0"/>
              <a:t>Putting it together, add two matrices</a:t>
            </a:r>
          </a:p>
          <a:p>
            <a:r>
              <a:rPr lang="en-US" dirty="0"/>
              <a:t>See nested loops? Think matrix or image operations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2534429" y="2230813"/>
            <a:ext cx="6676477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for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in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range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n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):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for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j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in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range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n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):        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C[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][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j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] =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A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][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j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] +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B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][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j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]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75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759068" cy="4486275"/>
          </a:xfrm>
        </p:spPr>
        <p:txBody>
          <a:bodyPr>
            <a:normAutofit/>
          </a:bodyPr>
          <a:lstStyle/>
          <a:p>
            <a:r>
              <a:rPr lang="en-US" dirty="0"/>
              <a:t>Quick! What does this do?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Finds max value in x</a:t>
            </a:r>
          </a:p>
          <a:p>
            <a:r>
              <a:rPr lang="en-US" dirty="0"/>
              <a:t>Anytime you see an if statement inside of a loop, think </a:t>
            </a:r>
            <a:r>
              <a:rPr lang="en-US" b="1" dirty="0"/>
              <a:t>filter</a:t>
            </a:r>
            <a:r>
              <a:rPr lang="en-US" dirty="0"/>
              <a:t> or </a:t>
            </a:r>
            <a:r>
              <a:rPr lang="en-US" b="1" dirty="0"/>
              <a:t>search</a:t>
            </a:r>
            <a:r>
              <a:rPr lang="en-US" dirty="0"/>
              <a:t> or </a:t>
            </a:r>
            <a:r>
              <a:rPr lang="en-US" b="1" dirty="0"/>
              <a:t>accumulator</a:t>
            </a:r>
            <a:r>
              <a:rPr lang="en-US" dirty="0"/>
              <a:t> with condition.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3616098" y="2444126"/>
            <a:ext cx="3676801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blort = -99999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for x in X: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x &gt; blort: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blort = x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print(blort)</a:t>
            </a:r>
          </a:p>
        </p:txBody>
      </p:sp>
    </p:spTree>
    <p:extLst>
      <p:ext uri="{BB962C8B-B14F-4D97-AF65-F5344CB8AC3E}">
        <p14:creationId xmlns:p14="http://schemas.microsoft.com/office/powerpoint/2010/main" val="59341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1961"/>
            <a:ext cx="10515600" cy="4705002"/>
          </a:xfrm>
        </p:spPr>
        <p:txBody>
          <a:bodyPr>
            <a:normAutofit/>
          </a:bodyPr>
          <a:lstStyle/>
          <a:p>
            <a:r>
              <a:rPr lang="en-US" dirty="0"/>
              <a:t>Describe what value bar has after this code completes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Nothing more than two patterns in a sequence</a:t>
            </a:r>
          </a:p>
          <a:p>
            <a:r>
              <a:rPr lang="en-US" b="1" dirty="0"/>
              <a:t>Map</a:t>
            </a:r>
            <a:r>
              <a:rPr lang="en-US" dirty="0"/>
              <a:t> blort into foo then </a:t>
            </a:r>
            <a:r>
              <a:rPr lang="en-US" b="1" dirty="0"/>
              <a:t>filter</a:t>
            </a:r>
            <a:r>
              <a:rPr lang="en-US" dirty="0"/>
              <a:t> values in foo to get zoo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3192353" y="2098439"/>
            <a:ext cx="4814224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foo = []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bar = []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for blah in blort:   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foo.append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(blah * 2)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for zoo in foo: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zoo&gt;10:</a:t>
            </a:r>
            <a:br>
              <a:rPr lang="en-US" sz="2400" dirty="0">
                <a:latin typeface="Monaco" charset="0"/>
                <a:ea typeface="Monaco" charset="0"/>
                <a:cs typeface="Monaco" charset="0"/>
              </a:rPr>
            </a:b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bar.append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(zoo)</a:t>
            </a:r>
          </a:p>
        </p:txBody>
      </p:sp>
    </p:spTree>
    <p:extLst>
      <p:ext uri="{BB962C8B-B14F-4D97-AF65-F5344CB8AC3E}">
        <p14:creationId xmlns:p14="http://schemas.microsoft.com/office/powerpoint/2010/main" val="161717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is how we communicate; code </a:t>
            </a:r>
            <a:r>
              <a:rPr lang="en-US" b="1" dirty="0"/>
              <a:t>is</a:t>
            </a:r>
            <a:r>
              <a:rPr lang="en-US" dirty="0"/>
              <a:t> the documentation</a:t>
            </a:r>
          </a:p>
          <a:p>
            <a:r>
              <a:rPr lang="en-US" dirty="0"/>
              <a:t>Reading code is about identifying patterns, reverse engineering the intent of the original programmer</a:t>
            </a:r>
          </a:p>
          <a:p>
            <a:r>
              <a:rPr lang="en-US" dirty="0"/>
              <a:t>Be kind to other developers and your future self by writing </a:t>
            </a:r>
            <a:r>
              <a:rPr lang="en-US"/>
              <a:t>high-quality code; and include useful comments</a:t>
            </a:r>
            <a:endParaRPr lang="en-US" dirty="0"/>
          </a:p>
          <a:p>
            <a:r>
              <a:rPr lang="en-US" dirty="0"/>
              <a:t>That includes choosing excellent variable and function names and writing code that clearly illustrates your intent</a:t>
            </a:r>
          </a:p>
        </p:txBody>
      </p:sp>
    </p:spTree>
    <p:extLst>
      <p:ext uri="{BB962C8B-B14F-4D97-AF65-F5344CB8AC3E}">
        <p14:creationId xmlns:p14="http://schemas.microsoft.com/office/powerpoint/2010/main" val="50910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must we be able to read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Fundamentally, programmers communicate with code</a:t>
            </a:r>
          </a:p>
          <a:p>
            <a:r>
              <a:rPr lang="en-US" dirty="0"/>
              <a:t>It’s how we express our thoughts to the computer and also to other developers</a:t>
            </a:r>
          </a:p>
          <a:p>
            <a:r>
              <a:rPr lang="en-US" dirty="0"/>
              <a:t>It's how we learn from others and improve our skills; example: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908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code is also part of your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1114"/>
            <a:ext cx="10515600" cy="4830416"/>
          </a:xfrm>
        </p:spPr>
        <p:txBody>
          <a:bodyPr>
            <a:normAutofit/>
          </a:bodyPr>
          <a:lstStyle/>
          <a:p>
            <a:r>
              <a:rPr lang="en-US" dirty="0"/>
              <a:t>We can often find hints or solutions to a coding problem through code snippets found via Google search or at </a:t>
            </a:r>
            <a:r>
              <a:rPr lang="en-US" dirty="0" err="1"/>
              <a:t>StackOverlow</a:t>
            </a:r>
            <a:endParaRPr lang="en-US" dirty="0"/>
          </a:p>
          <a:p>
            <a:r>
              <a:rPr lang="en-US" dirty="0"/>
              <a:t>The code is the documentation</a:t>
            </a:r>
          </a:p>
          <a:p>
            <a:pPr lvl="1"/>
            <a:r>
              <a:rPr lang="en-US" dirty="0"/>
              <a:t>The complete behavior of a function isn’t always clear from just the name or parameter list</a:t>
            </a:r>
          </a:p>
          <a:p>
            <a:pPr lvl="1"/>
            <a:r>
              <a:rPr lang="en-US" dirty="0"/>
              <a:t>Looking at the source code is the best way to understand what it does</a:t>
            </a:r>
          </a:p>
          <a:p>
            <a:r>
              <a:rPr lang="en-US" dirty="0"/>
              <a:t>All code has bugs, particularly code we just wrote that has not been tested exhaustively</a:t>
            </a:r>
          </a:p>
          <a:p>
            <a:pPr lvl="1"/>
            <a:r>
              <a:rPr lang="en-US" dirty="0"/>
              <a:t>As part of the coding process, we are constantly bouncing around, reading our existing code base to make sure everything fits together</a:t>
            </a:r>
          </a:p>
        </p:txBody>
      </p:sp>
    </p:spTree>
    <p:extLst>
      <p:ext uri="{BB962C8B-B14F-4D97-AF65-F5344CB8AC3E}">
        <p14:creationId xmlns:p14="http://schemas.microsoft.com/office/powerpoint/2010/main" val="1486775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read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9966"/>
            <a:ext cx="10591800" cy="474699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Our first clue comes from the fact that we are not computers, hence, we should not read code like a computer, examining one symbol after the other</a:t>
            </a:r>
          </a:p>
          <a:p>
            <a:r>
              <a:rPr lang="en-US" dirty="0"/>
              <a:t>Instead, we look for key elements and code patterns</a:t>
            </a:r>
          </a:p>
          <a:p>
            <a:r>
              <a:rPr lang="en-US" dirty="0"/>
              <a:t>We reverse the process followed by the code author</a:t>
            </a:r>
          </a:p>
          <a:p>
            <a:pPr lvl="1"/>
            <a:r>
              <a:rPr lang="en-US" dirty="0"/>
              <a:t>Code author thought “</a:t>
            </a:r>
            <a:r>
              <a:rPr lang="en-US" i="1" dirty="0"/>
              <a:t>convert prices into a new list by dividing by 2</a:t>
            </a:r>
            <a:r>
              <a:rPr lang="en-US" dirty="0"/>
              <a:t>,” which they converted to “map” pattern and then to a Python loop</a:t>
            </a:r>
          </a:p>
          <a:p>
            <a:pPr lvl="1"/>
            <a:r>
              <a:rPr lang="en-US" dirty="0"/>
              <a:t>We must reverse this and imagine the original goal of author</a:t>
            </a:r>
          </a:p>
          <a:p>
            <a:pPr lvl="1"/>
            <a:r>
              <a:rPr lang="en-US" dirty="0"/>
              <a:t>Don’t try to determine functionality by simulating the loops statements literally in your head or on paper</a:t>
            </a:r>
          </a:p>
          <a:p>
            <a:pPr lvl="1"/>
            <a:r>
              <a:rPr lang="en-US" dirty="0"/>
              <a:t>Rather, look for patterns that tell us what high-level operations are being performed</a:t>
            </a:r>
          </a:p>
        </p:txBody>
      </p:sp>
    </p:spTree>
    <p:extLst>
      <p:ext uri="{BB962C8B-B14F-4D97-AF65-F5344CB8AC3E}">
        <p14:creationId xmlns:p14="http://schemas.microsoft.com/office/powerpoint/2010/main" val="1826846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incentive to write clear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emphasize clarity when writing code, so that reading the code quickly leads the reader to your intentions</a:t>
            </a:r>
          </a:p>
          <a:p>
            <a:r>
              <a:rPr lang="en-US" dirty="0"/>
              <a:t>The reader could be you or…</a:t>
            </a:r>
          </a:p>
          <a:p>
            <a:r>
              <a:rPr lang="en-US" dirty="0"/>
              <a:t>There is an excellent quote (by </a:t>
            </a:r>
            <a:r>
              <a:rPr lang="en-US" dirty="0">
                <a:hlinkClick r:id="rId2"/>
              </a:rPr>
              <a:t>John F. Woods</a:t>
            </a:r>
            <a:r>
              <a:rPr lang="en-US" dirty="0"/>
              <a:t> I think) that summarizes things well: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21199" y="4290508"/>
            <a:ext cx="6251643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/>
              <a:t>“</a:t>
            </a:r>
            <a:r>
              <a:rPr lang="en-US" sz="2600" i="1" dirty="0"/>
              <a:t>Always code as if the person who ends up maintaining your code will be a violent psychopath who knows where you live.</a:t>
            </a:r>
            <a:r>
              <a:rPr lang="en-US" sz="26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6151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gist of 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When looking at a textbook for the first time, it makes sense to scan through the table of contents to get an overall view of the content</a:t>
            </a:r>
          </a:p>
          <a:p>
            <a:r>
              <a:rPr lang="en-US" dirty="0"/>
              <a:t>Same for code: Look through all of the files and the names of the functions contained in those files</a:t>
            </a:r>
          </a:p>
          <a:p>
            <a:r>
              <a:rPr lang="en-US" dirty="0"/>
              <a:t>Figure out where the main program is</a:t>
            </a:r>
          </a:p>
          <a:p>
            <a:r>
              <a:rPr lang="en-US" dirty="0"/>
              <a:t>Depending on your purpose in reading the program, you might start stepping through the main program or immediately jump to a function of interest.</a:t>
            </a:r>
          </a:p>
          <a:p>
            <a:r>
              <a:rPr lang="en-US" dirty="0"/>
              <a:t>Look at the input-output pairs of the program from sample runs or tests because it helps you understand the program's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029176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gist of a function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0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at the function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Once we identify a main program or function to examine, it's time to reverse-engineer the function work plan / algorithm</a:t>
            </a:r>
          </a:p>
          <a:p>
            <a:r>
              <a:rPr lang="en-US" dirty="0"/>
              <a:t>The function's name is perhaps the biggest clue as to what the function does, assuming the code author was a decent programmer; e.g., there is no doubt what the following function's goal is: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(Using a generic function name like </a:t>
            </a:r>
            <a:r>
              <a:rPr lang="en-US" b="1" dirty="0"/>
              <a:t>f</a:t>
            </a:r>
            <a:r>
              <a:rPr lang="en-US" dirty="0"/>
              <a:t> is how faculty write code-reading questions without giving away the answer.)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4341638" y="4001294"/>
            <a:ext cx="580431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average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(...):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   ...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790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programmers will provide comments about the usage of a function, but be careful!</a:t>
            </a:r>
          </a:p>
          <a:p>
            <a:r>
              <a:rPr lang="en-US" dirty="0"/>
              <a:t>Programmers often change the code without changing the comments and so the comments will be misleading</a:t>
            </a:r>
          </a:p>
        </p:txBody>
      </p:sp>
    </p:spTree>
    <p:extLst>
      <p:ext uri="{BB962C8B-B14F-4D97-AF65-F5344CB8AC3E}">
        <p14:creationId xmlns:p14="http://schemas.microsoft.com/office/powerpoint/2010/main" val="926482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usf</Template>
  <TotalTime>2743</TotalTime>
  <Words>1267</Words>
  <Application>Microsoft Macintosh PowerPoint</Application>
  <PresentationFormat>Widescreen</PresentationFormat>
  <Paragraphs>120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 Math</vt:lpstr>
      <vt:lpstr>Monaco</vt:lpstr>
      <vt:lpstr>Office Theme</vt:lpstr>
      <vt:lpstr>How to read code</vt:lpstr>
      <vt:lpstr>Why must we be able to read code?</vt:lpstr>
      <vt:lpstr>Reading code is also part of your process</vt:lpstr>
      <vt:lpstr>How to read code</vt:lpstr>
      <vt:lpstr>Good incentive to write clear code</vt:lpstr>
      <vt:lpstr>Getting the gist of a program</vt:lpstr>
      <vt:lpstr>Getting the gist of a function</vt:lpstr>
      <vt:lpstr>Look at the function name</vt:lpstr>
      <vt:lpstr>Function comments</vt:lpstr>
      <vt:lpstr>Function parameters and return value</vt:lpstr>
      <vt:lpstr>Reading the function code itself</vt:lpstr>
      <vt:lpstr>Identify the pattern, fill in the holes</vt:lpstr>
      <vt:lpstr>Code sample</vt:lpstr>
      <vt:lpstr>Code sample</vt:lpstr>
      <vt:lpstr>Code sample</vt:lpstr>
      <vt:lpstr>Code sample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read code</dc:title>
  <dc:creator>Microsoft Office User</dc:creator>
  <cp:lastModifiedBy>Microsoft Office User</cp:lastModifiedBy>
  <cp:revision>55</cp:revision>
  <cp:lastPrinted>2021-03-25T23:39:10Z</cp:lastPrinted>
  <dcterms:created xsi:type="dcterms:W3CDTF">2020-01-20T20:35:51Z</dcterms:created>
  <dcterms:modified xsi:type="dcterms:W3CDTF">2023-01-26T07:40:02Z</dcterms:modified>
</cp:coreProperties>
</file>