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4"/>
  </p:notesMasterIdLst>
  <p:handoutMasterIdLst>
    <p:handoutMasterId r:id="rId55"/>
  </p:handoutMasterIdLst>
  <p:sldIdLst>
    <p:sldId id="256" r:id="rId2"/>
    <p:sldId id="700" r:id="rId3"/>
    <p:sldId id="271" r:id="rId4"/>
    <p:sldId id="728" r:id="rId5"/>
    <p:sldId id="729" r:id="rId6"/>
    <p:sldId id="730" r:id="rId7"/>
    <p:sldId id="731" r:id="rId8"/>
    <p:sldId id="681" r:id="rId9"/>
    <p:sldId id="682" r:id="rId10"/>
    <p:sldId id="683" r:id="rId11"/>
    <p:sldId id="930" r:id="rId12"/>
    <p:sldId id="931" r:id="rId13"/>
    <p:sldId id="932" r:id="rId14"/>
    <p:sldId id="933" r:id="rId15"/>
    <p:sldId id="702" r:id="rId16"/>
    <p:sldId id="934" r:id="rId17"/>
    <p:sldId id="727" r:id="rId18"/>
    <p:sldId id="703" r:id="rId19"/>
    <p:sldId id="704" r:id="rId20"/>
    <p:sldId id="751" r:id="rId21"/>
    <p:sldId id="705" r:id="rId22"/>
    <p:sldId id="706" r:id="rId23"/>
    <p:sldId id="708" r:id="rId24"/>
    <p:sldId id="707" r:id="rId25"/>
    <p:sldId id="709" r:id="rId26"/>
    <p:sldId id="732" r:id="rId27"/>
    <p:sldId id="710" r:id="rId28"/>
    <p:sldId id="711" r:id="rId29"/>
    <p:sldId id="712" r:id="rId30"/>
    <p:sldId id="713" r:id="rId31"/>
    <p:sldId id="714" r:id="rId32"/>
    <p:sldId id="718" r:id="rId33"/>
    <p:sldId id="734" r:id="rId34"/>
    <p:sldId id="735" r:id="rId35"/>
    <p:sldId id="736" r:id="rId36"/>
    <p:sldId id="737" r:id="rId37"/>
    <p:sldId id="738" r:id="rId38"/>
    <p:sldId id="739" r:id="rId39"/>
    <p:sldId id="740" r:id="rId40"/>
    <p:sldId id="741" r:id="rId41"/>
    <p:sldId id="742" r:id="rId42"/>
    <p:sldId id="743" r:id="rId43"/>
    <p:sldId id="744" r:id="rId44"/>
    <p:sldId id="745" r:id="rId45"/>
    <p:sldId id="746" r:id="rId46"/>
    <p:sldId id="747" r:id="rId47"/>
    <p:sldId id="748" r:id="rId48"/>
    <p:sldId id="749" r:id="rId49"/>
    <p:sldId id="750" r:id="rId50"/>
    <p:sldId id="720" r:id="rId51"/>
    <p:sldId id="721" r:id="rId52"/>
    <p:sldId id="72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719C"/>
    <a:srgbClr val="E9FEE5"/>
    <a:srgbClr val="DCD3F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7" autoAdjust="0"/>
    <p:restoredTop sz="94694" autoAdjust="0"/>
  </p:normalViewPr>
  <p:slideViewPr>
    <p:cSldViewPr>
      <p:cViewPr varScale="1">
        <p:scale>
          <a:sx n="117" d="100"/>
          <a:sy n="117" d="100"/>
        </p:scale>
        <p:origin x="592"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87A165-4FDD-49E5-9F6D-D505BB88ABC6}" type="datetimeFigureOut">
              <a:rPr lang="en-US" smtClean="0"/>
              <a:t>9/24/19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44C105-889D-45AE-A412-73DB489C5618}" type="slidenum">
              <a:rPr lang="en-US" smtClean="0"/>
              <a:t>‹#›</a:t>
            </a:fld>
            <a:endParaRPr lang="en-US"/>
          </a:p>
        </p:txBody>
      </p:sp>
    </p:spTree>
    <p:extLst>
      <p:ext uri="{BB962C8B-B14F-4D97-AF65-F5344CB8AC3E}">
        <p14:creationId xmlns:p14="http://schemas.microsoft.com/office/powerpoint/2010/main" val="26752241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612DD9-5214-4F09-A917-0755DC49A4D5}" type="datetimeFigureOut">
              <a:rPr lang="en-US" smtClean="0"/>
              <a:t>9/24/19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DA5BA5-4C4A-4C12-9934-7DE5F3F1D62A}" type="slidenum">
              <a:rPr lang="en-US" smtClean="0"/>
              <a:t>‹#›</a:t>
            </a:fld>
            <a:endParaRPr lang="en-US"/>
          </a:p>
        </p:txBody>
      </p:sp>
    </p:spTree>
    <p:extLst>
      <p:ext uri="{BB962C8B-B14F-4D97-AF65-F5344CB8AC3E}">
        <p14:creationId xmlns:p14="http://schemas.microsoft.com/office/powerpoint/2010/main" val="7485629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300163" y="4632325"/>
            <a:ext cx="10404475" cy="4389438"/>
          </a:xfrm>
          <a:prstGeom prst="rect">
            <a:avLst/>
          </a:prstGeom>
        </p:spPr>
        <p:txBody>
          <a:bodyPr>
            <a:normAutofit/>
          </a:bodyPr>
          <a:lstStyle/>
          <a:p>
            <a:endParaRPr/>
          </a:p>
        </p:txBody>
      </p:sp>
    </p:spTree>
    <p:extLst>
      <p:ext uri="{BB962C8B-B14F-4D97-AF65-F5344CB8AC3E}">
        <p14:creationId xmlns:p14="http://schemas.microsoft.com/office/powerpoint/2010/main" val="1649697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300163" y="4632325"/>
            <a:ext cx="10404475" cy="4389438"/>
          </a:xfrm>
          <a:prstGeom prst="rect">
            <a:avLst/>
          </a:prstGeom>
        </p:spPr>
        <p:txBody>
          <a:bodyPr>
            <a:normAutofit/>
          </a:bodyPr>
          <a:lstStyle/>
          <a:p>
            <a:endParaRPr/>
          </a:p>
        </p:txBody>
      </p:sp>
    </p:spTree>
    <p:extLst>
      <p:ext uri="{BB962C8B-B14F-4D97-AF65-F5344CB8AC3E}">
        <p14:creationId xmlns:p14="http://schemas.microsoft.com/office/powerpoint/2010/main" val="1047793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300163" y="4632325"/>
            <a:ext cx="10404475" cy="4389438"/>
          </a:xfrm>
          <a:prstGeom prst="rect">
            <a:avLst/>
          </a:prstGeom>
        </p:spPr>
        <p:txBody>
          <a:bodyPr>
            <a:normAutofit/>
          </a:bodyPr>
          <a:lstStyle/>
          <a:p>
            <a:endParaRPr/>
          </a:p>
        </p:txBody>
      </p:sp>
    </p:spTree>
    <p:extLst>
      <p:ext uri="{BB962C8B-B14F-4D97-AF65-F5344CB8AC3E}">
        <p14:creationId xmlns:p14="http://schemas.microsoft.com/office/powerpoint/2010/main" val="221428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300163" y="4632325"/>
            <a:ext cx="10404475" cy="4389438"/>
          </a:xfrm>
          <a:prstGeom prst="rect">
            <a:avLst/>
          </a:prstGeom>
        </p:spPr>
        <p:txBody>
          <a:bodyPr>
            <a:normAutofit/>
          </a:bodyPr>
          <a:lstStyle/>
          <a:p>
            <a:endParaRPr/>
          </a:p>
        </p:txBody>
      </p:sp>
    </p:spTree>
    <p:extLst>
      <p:ext uri="{BB962C8B-B14F-4D97-AF65-F5344CB8AC3E}">
        <p14:creationId xmlns:p14="http://schemas.microsoft.com/office/powerpoint/2010/main" val="3972069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300163" y="4632325"/>
            <a:ext cx="10404475" cy="4389438"/>
          </a:xfrm>
          <a:prstGeom prst="rect">
            <a:avLst/>
          </a:prstGeom>
        </p:spPr>
        <p:txBody>
          <a:bodyPr>
            <a:normAutofit/>
          </a:bodyPr>
          <a:lstStyle/>
          <a:p>
            <a:endParaRPr/>
          </a:p>
        </p:txBody>
      </p:sp>
    </p:spTree>
    <p:extLst>
      <p:ext uri="{BB962C8B-B14F-4D97-AF65-F5344CB8AC3E}">
        <p14:creationId xmlns:p14="http://schemas.microsoft.com/office/powerpoint/2010/main" val="26629228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10" name="Rectangle 9"/>
          <p:cNvSpPr/>
          <p:nvPr userDrawn="1"/>
        </p:nvSpPr>
        <p:spPr bwMode="auto">
          <a:xfrm>
            <a:off x="0" y="0"/>
            <a:ext cx="12192000" cy="11430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24" tIns="54365" rIns="108724" bIns="54365" numCol="1" rtlCol="0" anchor="t" anchorCtr="0" compatLnSpc="1">
            <a:prstTxWarp prst="textNoShape">
              <a:avLst/>
            </a:prstTxWarp>
          </a:bodyPr>
          <a:lstStyle/>
          <a:p>
            <a:pPr marL="0" marR="0" indent="0" algn="ctr" defTabSz="1087251"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pic>
        <p:nvPicPr>
          <p:cNvPr id="18" name="Picture 17"/>
          <p:cNvPicPr>
            <a:picLocks noChangeAspect="1"/>
          </p:cNvPicPr>
          <p:nvPr userDrawn="1"/>
        </p:nvPicPr>
        <p:blipFill>
          <a:blip r:embed="rId2"/>
          <a:stretch>
            <a:fillRect/>
          </a:stretch>
        </p:blipFill>
        <p:spPr>
          <a:xfrm>
            <a:off x="10320350" y="725798"/>
            <a:ext cx="1406383" cy="1139205"/>
          </a:xfrm>
          <a:prstGeom prst="rect">
            <a:avLst/>
          </a:prstGeom>
        </p:spPr>
      </p:pic>
      <p:sp>
        <p:nvSpPr>
          <p:cNvPr id="2" name="Title 1"/>
          <p:cNvSpPr>
            <a:spLocks noGrp="1"/>
          </p:cNvSpPr>
          <p:nvPr>
            <p:ph type="ctrTitle"/>
          </p:nvPr>
        </p:nvSpPr>
        <p:spPr>
          <a:xfrm>
            <a:off x="749301" y="482600"/>
            <a:ext cx="9496678" cy="1625600"/>
          </a:xfrm>
          <a:prstGeom prst="rect">
            <a:avLst/>
          </a:prstGeom>
        </p:spPr>
        <p:txBody>
          <a:bodyPr>
            <a:normAutofit/>
          </a:bodyPr>
          <a:lstStyle>
            <a:lvl1pPr algn="l">
              <a:defRPr sz="4800" b="0" cap="small" baseline="0">
                <a:latin typeface="Gill Sans MT" panose="020B0502020104020203" pitchFamily="34" charset="0"/>
              </a:defRPr>
            </a:lvl1pPr>
          </a:lstStyle>
          <a:p>
            <a:r>
              <a:rPr lang="en-US" dirty="0"/>
              <a:t>Click to edit Master title style</a:t>
            </a:r>
          </a:p>
        </p:txBody>
      </p:sp>
      <p:sp>
        <p:nvSpPr>
          <p:cNvPr id="6" name="Rectangle 5"/>
          <p:cNvSpPr/>
          <p:nvPr userDrawn="1"/>
        </p:nvSpPr>
        <p:spPr bwMode="auto">
          <a:xfrm>
            <a:off x="8026402" y="5486400"/>
            <a:ext cx="4165601" cy="13716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24" tIns="54365" rIns="108724" bIns="54365" numCol="1" rtlCol="0" anchor="t" anchorCtr="0" compatLnSpc="1">
            <a:prstTxWarp prst="textNoShape">
              <a:avLst/>
            </a:prstTxWarp>
          </a:bodyPr>
          <a:lstStyle/>
          <a:p>
            <a:pPr marL="0" marR="0" indent="0" algn="ctr" defTabSz="1087251"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sp>
        <p:nvSpPr>
          <p:cNvPr id="7" name="Rectangle 6"/>
          <p:cNvSpPr/>
          <p:nvPr userDrawn="1"/>
        </p:nvSpPr>
        <p:spPr bwMode="auto">
          <a:xfrm>
            <a:off x="2" y="5486400"/>
            <a:ext cx="4165601" cy="13716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24" tIns="54365" rIns="108724" bIns="54365" numCol="1" rtlCol="0" anchor="t" anchorCtr="0" compatLnSpc="1">
            <a:prstTxWarp prst="textNoShape">
              <a:avLst/>
            </a:prstTxWarp>
          </a:bodyPr>
          <a:lstStyle/>
          <a:p>
            <a:pPr marL="0" marR="0" indent="0" algn="ctr" defTabSz="1087251"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sp>
        <p:nvSpPr>
          <p:cNvPr id="9" name="Line 4"/>
          <p:cNvSpPr>
            <a:spLocks noChangeShapeType="1"/>
          </p:cNvSpPr>
          <p:nvPr userDrawn="1"/>
        </p:nvSpPr>
        <p:spPr bwMode="auto">
          <a:xfrm>
            <a:off x="749300" y="2311400"/>
            <a:ext cx="10693400" cy="0"/>
          </a:xfrm>
          <a:prstGeom prst="line">
            <a:avLst/>
          </a:prstGeom>
          <a:noFill/>
          <a:ln w="12700">
            <a:solidFill>
              <a:srgbClr val="969696"/>
            </a:solidFill>
            <a:round/>
            <a:headEnd/>
            <a:tailEnd/>
          </a:ln>
          <a:effectLst/>
        </p:spPr>
        <p:txBody>
          <a:bodyPr wrap="none" lIns="108754" tIns="54379" rIns="108754" bIns="54379" anchor="ctr"/>
          <a:lstStyle/>
          <a:p>
            <a:endParaRPr lang="en-US" sz="2400">
              <a:latin typeface="Gill Sans MT" panose="020B0502020104020203" pitchFamily="34" charset="0"/>
            </a:endParaRPr>
          </a:p>
        </p:txBody>
      </p:sp>
      <p:sp>
        <p:nvSpPr>
          <p:cNvPr id="4" name="Rectangle 3"/>
          <p:cNvSpPr/>
          <p:nvPr userDrawn="1"/>
        </p:nvSpPr>
        <p:spPr bwMode="auto">
          <a:xfrm>
            <a:off x="-1" y="5745480"/>
            <a:ext cx="12192001" cy="1112520"/>
          </a:xfrm>
          <a:prstGeom prst="rect">
            <a:avLst/>
          </a:prstGeom>
          <a:solidFill>
            <a:schemeClr val="tx1"/>
          </a:solidFill>
          <a:ln w="12700" cap="flat" cmpd="sng" algn="ctr">
            <a:solidFill>
              <a:schemeClr val="tx1"/>
            </a:solidFill>
            <a:prstDash val="solid"/>
            <a:round/>
            <a:headEnd type="none" w="med" len="med"/>
            <a:tailEnd type="triangle" w="med" len="med"/>
          </a:ln>
          <a:effectLst/>
        </p:spPr>
        <p:txBody>
          <a:bodyPr vert="horz" wrap="none" lIns="121916" tIns="60958" rIns="121916" bIns="60958" numCol="1" rtlCol="0" anchor="t" anchorCtr="0" compatLnSpc="1">
            <a:prstTxWarp prst="textNoShape">
              <a:avLst/>
            </a:prstTxWarp>
          </a:bodyPr>
          <a:lstStyle/>
          <a:p>
            <a:pPr marL="0" marR="0" indent="0" algn="ctr" defTabSz="1219108" rtl="0" eaLnBrk="0" fontAlgn="base" latinLnBrk="0" hangingPunct="0">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Gill Sans MT" panose="020B0502020104020203" pitchFamily="34" charset="0"/>
            </a:endParaRPr>
          </a:p>
        </p:txBody>
      </p:sp>
      <p:pic>
        <p:nvPicPr>
          <p:cNvPr id="12" name="Picture 2" descr="http://www.cspaul.com/publications/teasers/Cui.2010.TVCG.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04416" y="5745480"/>
            <a:ext cx="2110155"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3" name="Picture 4" descr="http://www.cspaul.com/publications/teasers/Popescu.2010.TVCG.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35544" y="5745480"/>
            <a:ext cx="1925052"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4" name="Picture 10" descr="http://www.cspaul.com/publications/teasers/Rosen.2011.jp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 y="5745480"/>
            <a:ext cx="2083441"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5" name="Picture 14" descr="http://www.cspaul.com/publications/teasers/Hoffmann.2006.JEI.jpg"/>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l="3241" r="4826"/>
          <a:stretch/>
        </p:blipFill>
        <p:spPr bwMode="auto">
          <a:xfrm>
            <a:off x="8411830" y="5745480"/>
            <a:ext cx="1834148"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6" name="Picture 12" descr="http://www.cspaul.com/publications/teasers/Rosen.2011.CGA.jp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266949" y="5745480"/>
            <a:ext cx="1925052"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7" name="Picture 6" descr="http://www.cspaul.com/publications/teasers/Rosen.2008.TVCG.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181568" y="5745480"/>
            <a:ext cx="2209288"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sp>
        <p:nvSpPr>
          <p:cNvPr id="3" name="Subtitle 2"/>
          <p:cNvSpPr>
            <a:spLocks noGrp="1"/>
          </p:cNvSpPr>
          <p:nvPr>
            <p:ph type="subTitle" idx="1"/>
          </p:nvPr>
        </p:nvSpPr>
        <p:spPr>
          <a:xfrm>
            <a:off x="749301" y="2779403"/>
            <a:ext cx="10977432" cy="575630"/>
          </a:xfrm>
        </p:spPr>
        <p:txBody>
          <a:bodyPr anchor="ctr">
            <a:normAutofit/>
          </a:bodyPr>
          <a:lstStyle>
            <a:lvl1pPr marL="0" indent="0" algn="l">
              <a:lnSpc>
                <a:spcPct val="100000"/>
              </a:lnSpc>
              <a:buNone/>
              <a:defRPr lang="en-US" sz="3600" u="sng" kern="1200" dirty="0">
                <a:solidFill>
                  <a:schemeClr val="tx1"/>
                </a:solidFill>
                <a:latin typeface="Gill Sans MT" panose="020B0502020104020203" pitchFamily="34" charset="0"/>
                <a:ea typeface="+mn-ea"/>
                <a:cs typeface="+mn-cs"/>
              </a:defRPr>
            </a:lvl1pPr>
            <a:lvl2pPr marL="543624" indent="0" algn="ctr">
              <a:buNone/>
              <a:defRPr/>
            </a:lvl2pPr>
            <a:lvl3pPr marL="1087251" indent="0" algn="ctr">
              <a:buNone/>
              <a:defRPr/>
            </a:lvl3pPr>
            <a:lvl4pPr marL="1630878" indent="0" algn="ctr">
              <a:buNone/>
              <a:defRPr/>
            </a:lvl4pPr>
            <a:lvl5pPr marL="2174501" indent="0" algn="ctr">
              <a:buNone/>
              <a:defRPr/>
            </a:lvl5pPr>
            <a:lvl6pPr marL="2718126" indent="0" algn="ctr">
              <a:buNone/>
              <a:defRPr/>
            </a:lvl6pPr>
            <a:lvl7pPr marL="3261753" indent="0" algn="ctr">
              <a:buNone/>
              <a:defRPr/>
            </a:lvl7pPr>
            <a:lvl8pPr marL="3805374" indent="0" algn="ctr">
              <a:buNone/>
              <a:defRPr/>
            </a:lvl8pPr>
            <a:lvl9pPr marL="4349000" indent="0" algn="ctr">
              <a:buNone/>
              <a:defRPr/>
            </a:lvl9pPr>
          </a:lstStyle>
          <a:p>
            <a:r>
              <a:rPr lang="en-US" dirty="0"/>
              <a:t>Click to edit Master subtitle style</a:t>
            </a:r>
          </a:p>
        </p:txBody>
      </p:sp>
      <p:sp>
        <p:nvSpPr>
          <p:cNvPr id="19" name="Subtitle 2">
            <a:extLst>
              <a:ext uri="{FF2B5EF4-FFF2-40B4-BE49-F238E27FC236}">
                <a16:creationId xmlns:a16="http://schemas.microsoft.com/office/drawing/2014/main" id="{B04E000B-DC08-6C4D-9414-D068BFFB320D}"/>
              </a:ext>
            </a:extLst>
          </p:cNvPr>
          <p:cNvSpPr txBox="1">
            <a:spLocks/>
          </p:cNvSpPr>
          <p:nvPr userDrawn="1"/>
        </p:nvSpPr>
        <p:spPr>
          <a:xfrm>
            <a:off x="749301" y="3346618"/>
            <a:ext cx="5346700" cy="1498600"/>
          </a:xfrm>
          <a:prstGeom prst="rect">
            <a:avLst/>
          </a:prstGeom>
        </p:spPr>
        <p:txBody>
          <a:bodyPr vert="horz" lIns="91440" tIns="45720" rIns="91440" bIns="45720" rtlCol="0" anchor="ctr">
            <a:normAutofit/>
          </a:bodyPr>
          <a:lstStyle>
            <a:lvl1pPr marL="228588" indent="-228588" algn="l" defTabSz="914353"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765" indent="-228588" algn="l" defTabSz="914353"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2942" indent="-228588" algn="l" defTabSz="914353"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11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29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47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4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Paul Rosen</a:t>
            </a:r>
            <a:br>
              <a:rPr lang="en-US" dirty="0"/>
            </a:br>
            <a:r>
              <a:rPr lang="en-US" dirty="0"/>
              <a:t>Assistant Professor</a:t>
            </a:r>
            <a:br>
              <a:rPr lang="en-US" dirty="0"/>
            </a:br>
            <a:r>
              <a:rPr lang="en-US" dirty="0"/>
              <a:t>University of South Florida</a:t>
            </a:r>
          </a:p>
        </p:txBody>
      </p:sp>
      <p:sp>
        <p:nvSpPr>
          <p:cNvPr id="20" name="Subtitle 2">
            <a:extLst>
              <a:ext uri="{FF2B5EF4-FFF2-40B4-BE49-F238E27FC236}">
                <a16:creationId xmlns:a16="http://schemas.microsoft.com/office/drawing/2014/main" id="{FEC5CEB5-FFF5-064D-9948-3644B345D677}"/>
              </a:ext>
            </a:extLst>
          </p:cNvPr>
          <p:cNvSpPr txBox="1">
            <a:spLocks/>
          </p:cNvSpPr>
          <p:nvPr userDrawn="1"/>
        </p:nvSpPr>
        <p:spPr>
          <a:xfrm>
            <a:off x="749301" y="4836803"/>
            <a:ext cx="7356107" cy="268597"/>
          </a:xfrm>
          <a:prstGeom prst="rect">
            <a:avLst/>
          </a:prstGeom>
        </p:spPr>
        <p:txBody>
          <a:bodyPr vert="horz" lIns="91440" tIns="45720" rIns="91440" bIns="45720" rtlCol="0" anchor="ctr">
            <a:normAutofit fontScale="55000" lnSpcReduction="20000"/>
          </a:bodyPr>
          <a:lstStyle>
            <a:lvl1pPr marL="228588" indent="-228588" algn="l" defTabSz="914353"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765" indent="-228588" algn="l" defTabSz="914353"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2942" indent="-228588" algn="l" defTabSz="914353"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11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29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47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4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kern="0" baseline="0" dirty="0"/>
              <a:t>Some slides from Valentina </a:t>
            </a:r>
            <a:r>
              <a:rPr lang="en-US" kern="0" baseline="0" dirty="0" err="1"/>
              <a:t>Korzhova</a:t>
            </a:r>
            <a:endParaRPr lang="en-US" kern="0" baseline="0" dirty="0"/>
          </a:p>
        </p:txBody>
      </p:sp>
    </p:spTree>
    <p:extLst>
      <p:ext uri="{BB962C8B-B14F-4D97-AF65-F5344CB8AC3E}">
        <p14:creationId xmlns:p14="http://schemas.microsoft.com/office/powerpoint/2010/main" val="4013632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_content_14">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827733"/>
            <a:ext cx="9000850"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552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enter_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657986" y="827733"/>
            <a:ext cx="10876027" cy="5202536"/>
          </a:xfrm>
        </p:spPr>
        <p:txBody>
          <a:bodyPr anchor="ctr"/>
          <a:lstStyle>
            <a:lvl1pPr marL="0" indent="0" algn="ctr">
              <a:lnSpc>
                <a:spcPct val="90000"/>
              </a:lnSpc>
              <a:spcBef>
                <a:spcPts val="0"/>
              </a:spcBef>
              <a:spcAft>
                <a:spcPts val="843"/>
              </a:spcAft>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ctr" defTabSz="117461">
              <a:spcBef>
                <a:spcPts val="1266"/>
              </a:spcBef>
              <a:spcAft>
                <a:spcPts val="0"/>
              </a:spcAft>
              <a:buClr>
                <a:schemeClr val="bg1"/>
              </a:buClr>
              <a:buSzPct val="25000"/>
              <a:buFont typeface="Arial" panose="020B0604020202020204" pitchFamily="34" charset="0"/>
              <a:buChar char="•"/>
              <a:defRPr sz="3199">
                <a:latin typeface="Gill Sans MT" panose="020B0502020104020203" pitchFamily="34" charset="0"/>
              </a:defRPr>
            </a:lvl2pPr>
            <a:lvl3pPr marL="0" indent="0" algn="ctr">
              <a:buClr>
                <a:schemeClr val="bg1"/>
              </a:buClr>
              <a:buSzPct val="25000"/>
              <a:defRPr sz="2399">
                <a:latin typeface="Gill Sans MT" panose="020B0502020104020203" pitchFamily="34" charset="0"/>
              </a:defRPr>
            </a:lvl3pPr>
            <a:lvl4pPr algn="ctr">
              <a:buClr>
                <a:schemeClr val="bg1"/>
              </a:buClr>
              <a:buSzPct val="25000"/>
              <a:defRPr>
                <a:latin typeface="Gill Sans MT" panose="020B0502020104020203" pitchFamily="34" charset="0"/>
              </a:defRPr>
            </a:lvl4pPr>
            <a:lvl5pPr algn="ct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3623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5720965" y="827733"/>
            <a:ext cx="5707114" cy="5202536"/>
          </a:xfrm>
        </p:spPr>
        <p:txBody>
          <a:bodyPr anchor="ctr"/>
          <a:lstStyle>
            <a:lvl1pPr marL="0" indent="0" algn="r">
              <a:lnSpc>
                <a:spcPct val="90000"/>
              </a:lnSpc>
              <a:spcBef>
                <a:spcPts val="0"/>
              </a:spcBef>
              <a:spcAft>
                <a:spcPts val="843"/>
              </a:spcAft>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spcBef>
                <a:spcPts val="1266"/>
              </a:spcBef>
              <a:spcAft>
                <a:spcPts val="0"/>
              </a:spcAft>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738352" y="827733"/>
            <a:ext cx="4982613" cy="5202536"/>
          </a:xfrm>
        </p:spPr>
        <p:txBody>
          <a:bodyPr anchor="ctr"/>
          <a:lstStyle>
            <a:lvl1pPr marL="0" indent="0" algn="r">
              <a:lnSpc>
                <a:spcPct val="90000"/>
              </a:lnSpc>
              <a:spcBef>
                <a:spcPts val="0"/>
              </a:spcBef>
              <a:spcAft>
                <a:spcPts val="843"/>
              </a:spcAft>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spcBef>
                <a:spcPts val="1266"/>
              </a:spcBef>
              <a:spcAft>
                <a:spcPts val="0"/>
              </a:spcAft>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1"/>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1627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w_title">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1595575" y="827733"/>
            <a:ext cx="9000850" cy="779612"/>
          </a:xfrm>
        </p:spPr>
        <p:txBody>
          <a:bodyPr anchor="ctr"/>
          <a:lstStyle>
            <a:lvl1pPr marL="0" indent="0" algn="ctr">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53654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igh_title">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1595575" y="267892"/>
            <a:ext cx="9000850" cy="779612"/>
          </a:xfrm>
        </p:spPr>
        <p:txBody>
          <a:bodyPr anchor="ctr"/>
          <a:lstStyle>
            <a:lvl1pPr marL="0" indent="0" algn="ctr">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5410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0883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5511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enter_content_12">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2238493" y="827733"/>
            <a:ext cx="7715014" cy="5202536"/>
          </a:xfrm>
        </p:spPr>
        <p:txBody>
          <a:bodyPr anchor="ctr"/>
          <a:lstStyle>
            <a:lvl1pPr marL="0" indent="0" algn="ctr">
              <a:lnSpc>
                <a:spcPct val="90000"/>
              </a:lnSpc>
              <a:spcBef>
                <a:spcPts val="0"/>
              </a:spcBef>
              <a:spcAft>
                <a:spcPts val="843"/>
              </a:spcAft>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ctr" defTabSz="117461">
              <a:spcBef>
                <a:spcPts val="1266"/>
              </a:spcBef>
              <a:spcAft>
                <a:spcPts val="0"/>
              </a:spcAft>
              <a:buClr>
                <a:schemeClr val="bg1"/>
              </a:buClr>
              <a:buSzPct val="25000"/>
              <a:buFont typeface="Arial" panose="020B0604020202020204" pitchFamily="34" charset="0"/>
              <a:buChar char="•"/>
              <a:defRPr sz="3199">
                <a:latin typeface="Gill Sans MT" panose="020B0502020104020203" pitchFamily="34" charset="0"/>
              </a:defRPr>
            </a:lvl2pPr>
            <a:lvl3pPr marL="0" indent="10045" algn="ctr">
              <a:buClr>
                <a:schemeClr val="bg1"/>
              </a:buClr>
              <a:buSzPct val="25000"/>
              <a:defRPr sz="2399">
                <a:latin typeface="Gill Sans MT" panose="020B0502020104020203" pitchFamily="34" charset="0"/>
              </a:defRPr>
            </a:lvl3pPr>
            <a:lvl4pPr algn="ctr">
              <a:buClr>
                <a:schemeClr val="bg1"/>
              </a:buClr>
              <a:buSzPct val="25000"/>
              <a:defRPr>
                <a:latin typeface="Gill Sans MT" panose="020B0502020104020203" pitchFamily="34" charset="0"/>
              </a:defRPr>
            </a:lvl4pPr>
            <a:lvl5pPr algn="ct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9808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enter_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hasCustomPrompt="1"/>
          </p:nvPr>
        </p:nvSpPr>
        <p:spPr>
          <a:xfrm>
            <a:off x="657986" y="1205309"/>
            <a:ext cx="10876027" cy="4824960"/>
          </a:xfrm>
        </p:spPr>
        <p:txBody>
          <a:bodyPr anchor="ctr"/>
          <a:lstStyle>
            <a:lvl1pPr marL="457200" indent="-457200" algn="l">
              <a:lnSpc>
                <a:spcPct val="100000"/>
              </a:lnSpc>
              <a:spcBef>
                <a:spcPts val="0"/>
              </a:spcBef>
              <a:spcAft>
                <a:spcPts val="0"/>
              </a:spcAft>
              <a:buClr>
                <a:schemeClr val="tx1"/>
              </a:buClr>
              <a:buSzPct val="100000"/>
              <a:buFont typeface="Arial" panose="020B0604020202020204" pitchFamily="34" charset="0"/>
              <a:buChar char="•"/>
              <a:tabLst/>
              <a:defRPr sz="3600" u="none" cap="small" baseline="0">
                <a:latin typeface="Gill Sans MT" panose="020B0502020104020203" pitchFamily="34" charset="0"/>
              </a:defRPr>
            </a:lvl1pPr>
            <a:lvl2pPr marL="914400" indent="-457200" algn="l" defTabSz="137160">
              <a:lnSpc>
                <a:spcPct val="100000"/>
              </a:lnSpc>
              <a:spcBef>
                <a:spcPts val="0"/>
              </a:spcBef>
              <a:spcAft>
                <a:spcPts val="0"/>
              </a:spcAft>
              <a:buClrTx/>
              <a:buSzPct val="100000"/>
              <a:buFont typeface="Arial" panose="020B0604020202020204" pitchFamily="34" charset="0"/>
              <a:buChar char="•"/>
              <a:defRPr sz="3199">
                <a:latin typeface="Gill Sans MT" panose="020B0502020104020203" pitchFamily="34" charset="0"/>
              </a:defRPr>
            </a:lvl2pPr>
            <a:lvl3pPr marL="1371600" indent="-457200" algn="l">
              <a:lnSpc>
                <a:spcPct val="100000"/>
              </a:lnSpc>
              <a:buClrTx/>
              <a:buSzPct val="100000"/>
              <a:buFont typeface="Arial" panose="020B0604020202020204" pitchFamily="34" charset="0"/>
              <a:buChar char="•"/>
              <a:defRPr sz="2399">
                <a:latin typeface="Gill Sans MT" panose="020B0502020104020203" pitchFamily="34" charset="0"/>
              </a:defRPr>
            </a:lvl3pPr>
            <a:lvl4pPr marL="1600118" indent="-228588" algn="l">
              <a:buClr>
                <a:schemeClr val="bg1"/>
              </a:buClr>
              <a:buSzPct val="100000"/>
              <a:buFont typeface="Arial" panose="020B0604020202020204" pitchFamily="34" charset="0"/>
              <a:buChar char="•"/>
              <a:defRPr>
                <a:latin typeface="Gill Sans MT" panose="020B0502020104020203" pitchFamily="34" charset="0"/>
              </a:defRPr>
            </a:lvl4pPr>
            <a:lvl5pPr marL="2057295" indent="-228588" algn="l">
              <a:buClr>
                <a:schemeClr val="bg1"/>
              </a:buClr>
              <a:buSzPct val="100000"/>
              <a:buFont typeface="Arial" panose="020B0604020202020204" pitchFamily="34" charset="0"/>
              <a:buChar cha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50832AF1-0049-D344-9F72-DA41467F3A61}"/>
              </a:ext>
            </a:extLst>
          </p:cNvPr>
          <p:cNvSpPr>
            <a:spLocks noGrp="1"/>
          </p:cNvSpPr>
          <p:nvPr>
            <p:ph sz="half" idx="11"/>
          </p:nvPr>
        </p:nvSpPr>
        <p:spPr>
          <a:xfrm>
            <a:off x="1595575" y="267892"/>
            <a:ext cx="9000850" cy="779612"/>
          </a:xfrm>
        </p:spPr>
        <p:txBody>
          <a:bodyPr anchor="ctr"/>
          <a:lstStyle>
            <a:lvl1pPr marL="0" indent="0" algn="ctr">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p:txBody>
      </p:sp>
    </p:spTree>
    <p:extLst>
      <p:ext uri="{BB962C8B-B14F-4D97-AF65-F5344CB8AC3E}">
        <p14:creationId xmlns:p14="http://schemas.microsoft.com/office/powerpoint/2010/main" val="401795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10" name="Rectangle 9"/>
          <p:cNvSpPr/>
          <p:nvPr userDrawn="1"/>
        </p:nvSpPr>
        <p:spPr bwMode="auto">
          <a:xfrm>
            <a:off x="0" y="0"/>
            <a:ext cx="12192000" cy="11430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24" tIns="54365" rIns="108724" bIns="54365" numCol="1" rtlCol="0" anchor="t" anchorCtr="0" compatLnSpc="1">
            <a:prstTxWarp prst="textNoShape">
              <a:avLst/>
            </a:prstTxWarp>
          </a:bodyPr>
          <a:lstStyle/>
          <a:p>
            <a:pPr marL="0" marR="0" indent="0" algn="ctr" defTabSz="1087251"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pic>
        <p:nvPicPr>
          <p:cNvPr id="18" name="Picture 17"/>
          <p:cNvPicPr>
            <a:picLocks noChangeAspect="1"/>
          </p:cNvPicPr>
          <p:nvPr userDrawn="1"/>
        </p:nvPicPr>
        <p:blipFill>
          <a:blip r:embed="rId2"/>
          <a:stretch>
            <a:fillRect/>
          </a:stretch>
        </p:blipFill>
        <p:spPr>
          <a:xfrm>
            <a:off x="10320350" y="725798"/>
            <a:ext cx="1406383" cy="1139205"/>
          </a:xfrm>
          <a:prstGeom prst="rect">
            <a:avLst/>
          </a:prstGeom>
        </p:spPr>
      </p:pic>
      <p:sp>
        <p:nvSpPr>
          <p:cNvPr id="2" name="Title 1"/>
          <p:cNvSpPr>
            <a:spLocks noGrp="1"/>
          </p:cNvSpPr>
          <p:nvPr>
            <p:ph type="ctrTitle"/>
          </p:nvPr>
        </p:nvSpPr>
        <p:spPr>
          <a:xfrm>
            <a:off x="749301" y="482600"/>
            <a:ext cx="9496678" cy="1625600"/>
          </a:xfrm>
          <a:prstGeom prst="rect">
            <a:avLst/>
          </a:prstGeom>
        </p:spPr>
        <p:txBody>
          <a:bodyPr>
            <a:normAutofit/>
          </a:bodyPr>
          <a:lstStyle>
            <a:lvl1pPr algn="l">
              <a:defRPr sz="4800" b="0" cap="small" baseline="0">
                <a:latin typeface="Gill Sans MT" panose="020B0502020104020203" pitchFamily="34" charset="0"/>
              </a:defRPr>
            </a:lvl1pPr>
          </a:lstStyle>
          <a:p>
            <a:r>
              <a:rPr lang="en-US" dirty="0"/>
              <a:t>Click to edit Master title style</a:t>
            </a:r>
          </a:p>
        </p:txBody>
      </p:sp>
      <p:sp>
        <p:nvSpPr>
          <p:cNvPr id="6" name="Rectangle 5"/>
          <p:cNvSpPr/>
          <p:nvPr userDrawn="1"/>
        </p:nvSpPr>
        <p:spPr bwMode="auto">
          <a:xfrm>
            <a:off x="8026402" y="5486400"/>
            <a:ext cx="4165601" cy="13716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24" tIns="54365" rIns="108724" bIns="54365" numCol="1" rtlCol="0" anchor="t" anchorCtr="0" compatLnSpc="1">
            <a:prstTxWarp prst="textNoShape">
              <a:avLst/>
            </a:prstTxWarp>
          </a:bodyPr>
          <a:lstStyle/>
          <a:p>
            <a:pPr marL="0" marR="0" indent="0" algn="ctr" defTabSz="1087251"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sp>
        <p:nvSpPr>
          <p:cNvPr id="7" name="Rectangle 6"/>
          <p:cNvSpPr/>
          <p:nvPr userDrawn="1"/>
        </p:nvSpPr>
        <p:spPr bwMode="auto">
          <a:xfrm>
            <a:off x="2" y="5486400"/>
            <a:ext cx="4165601" cy="13716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24" tIns="54365" rIns="108724" bIns="54365" numCol="1" rtlCol="0" anchor="t" anchorCtr="0" compatLnSpc="1">
            <a:prstTxWarp prst="textNoShape">
              <a:avLst/>
            </a:prstTxWarp>
          </a:bodyPr>
          <a:lstStyle/>
          <a:p>
            <a:pPr marL="0" marR="0" indent="0" algn="ctr" defTabSz="1087251"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sp>
        <p:nvSpPr>
          <p:cNvPr id="9" name="Line 4"/>
          <p:cNvSpPr>
            <a:spLocks noChangeShapeType="1"/>
          </p:cNvSpPr>
          <p:nvPr userDrawn="1"/>
        </p:nvSpPr>
        <p:spPr bwMode="auto">
          <a:xfrm>
            <a:off x="749300" y="2311400"/>
            <a:ext cx="10693400" cy="0"/>
          </a:xfrm>
          <a:prstGeom prst="line">
            <a:avLst/>
          </a:prstGeom>
          <a:noFill/>
          <a:ln w="12700">
            <a:solidFill>
              <a:srgbClr val="969696"/>
            </a:solidFill>
            <a:round/>
            <a:headEnd/>
            <a:tailEnd/>
          </a:ln>
          <a:effectLst/>
        </p:spPr>
        <p:txBody>
          <a:bodyPr wrap="none" lIns="108754" tIns="54379" rIns="108754" bIns="54379" anchor="ctr"/>
          <a:lstStyle/>
          <a:p>
            <a:endParaRPr lang="en-US" sz="2400">
              <a:latin typeface="Gill Sans MT" panose="020B0502020104020203" pitchFamily="34" charset="0"/>
            </a:endParaRPr>
          </a:p>
        </p:txBody>
      </p:sp>
      <p:sp>
        <p:nvSpPr>
          <p:cNvPr id="4" name="Rectangle 3"/>
          <p:cNvSpPr/>
          <p:nvPr userDrawn="1"/>
        </p:nvSpPr>
        <p:spPr bwMode="auto">
          <a:xfrm>
            <a:off x="-1" y="5745480"/>
            <a:ext cx="12192001" cy="1112520"/>
          </a:xfrm>
          <a:prstGeom prst="rect">
            <a:avLst/>
          </a:prstGeom>
          <a:solidFill>
            <a:schemeClr val="tx1"/>
          </a:solidFill>
          <a:ln w="12700" cap="flat" cmpd="sng" algn="ctr">
            <a:solidFill>
              <a:schemeClr val="tx1"/>
            </a:solidFill>
            <a:prstDash val="solid"/>
            <a:round/>
            <a:headEnd type="none" w="med" len="med"/>
            <a:tailEnd type="triangle" w="med" len="med"/>
          </a:ln>
          <a:effectLst/>
        </p:spPr>
        <p:txBody>
          <a:bodyPr vert="horz" wrap="none" lIns="121916" tIns="60958" rIns="121916" bIns="60958" numCol="1" rtlCol="0" anchor="t" anchorCtr="0" compatLnSpc="1">
            <a:prstTxWarp prst="textNoShape">
              <a:avLst/>
            </a:prstTxWarp>
          </a:bodyPr>
          <a:lstStyle/>
          <a:p>
            <a:pPr marL="0" marR="0" indent="0" algn="ctr" defTabSz="1219108" rtl="0" eaLnBrk="0" fontAlgn="base" latinLnBrk="0" hangingPunct="0">
              <a:lnSpc>
                <a:spcPct val="10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Gill Sans MT" panose="020B0502020104020203" pitchFamily="34" charset="0"/>
            </a:endParaRPr>
          </a:p>
        </p:txBody>
      </p:sp>
      <p:pic>
        <p:nvPicPr>
          <p:cNvPr id="12" name="Picture 2" descr="http://www.cspaul.com/publications/teasers/Cui.2010.TVCG.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04416" y="5745480"/>
            <a:ext cx="2110155"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3" name="Picture 4" descr="http://www.cspaul.com/publications/teasers/Popescu.2010.TVCG.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35544" y="5745480"/>
            <a:ext cx="1925052"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4" name="Picture 10" descr="http://www.cspaul.com/publications/teasers/Rosen.2011.jp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 y="5745480"/>
            <a:ext cx="2083441"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5" name="Picture 14" descr="http://www.cspaul.com/publications/teasers/Hoffmann.2006.JEI.jpg"/>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l="3241" r="4826"/>
          <a:stretch/>
        </p:blipFill>
        <p:spPr bwMode="auto">
          <a:xfrm>
            <a:off x="8411830" y="5745480"/>
            <a:ext cx="1834148"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6" name="Picture 12" descr="http://www.cspaul.com/publications/teasers/Rosen.2011.CGA.jp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266949" y="5745480"/>
            <a:ext cx="1925052"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7" name="Picture 6" descr="http://www.cspaul.com/publications/teasers/Rosen.2008.TVCG.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181568" y="5745480"/>
            <a:ext cx="2209288"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sp>
        <p:nvSpPr>
          <p:cNvPr id="3" name="Subtitle 2"/>
          <p:cNvSpPr>
            <a:spLocks noGrp="1"/>
          </p:cNvSpPr>
          <p:nvPr>
            <p:ph type="subTitle" idx="1"/>
          </p:nvPr>
        </p:nvSpPr>
        <p:spPr>
          <a:xfrm>
            <a:off x="749301" y="2514600"/>
            <a:ext cx="10977432" cy="2971800"/>
          </a:xfrm>
        </p:spPr>
        <p:txBody>
          <a:bodyPr/>
          <a:lstStyle>
            <a:lvl1pPr marL="0" indent="0" algn="l">
              <a:lnSpc>
                <a:spcPct val="100000"/>
              </a:lnSpc>
              <a:buNone/>
              <a:defRPr lang="en-US" sz="3200" dirty="0" smtClean="0">
                <a:latin typeface="Gill Sans MT" panose="020B0502020104020203" pitchFamily="34" charset="0"/>
              </a:defRPr>
            </a:lvl1pPr>
            <a:lvl2pPr marL="543624" indent="0" algn="ctr">
              <a:buNone/>
              <a:defRPr/>
            </a:lvl2pPr>
            <a:lvl3pPr marL="1087251" indent="0" algn="ctr">
              <a:buNone/>
              <a:defRPr/>
            </a:lvl3pPr>
            <a:lvl4pPr marL="1630878" indent="0" algn="ctr">
              <a:buNone/>
              <a:defRPr/>
            </a:lvl4pPr>
            <a:lvl5pPr marL="2174501" indent="0" algn="ctr">
              <a:buNone/>
              <a:defRPr/>
            </a:lvl5pPr>
            <a:lvl6pPr marL="2718126" indent="0" algn="ctr">
              <a:buNone/>
              <a:defRPr/>
            </a:lvl6pPr>
            <a:lvl7pPr marL="3261753" indent="0" algn="ctr">
              <a:buNone/>
              <a:defRPr/>
            </a:lvl7pPr>
            <a:lvl8pPr marL="3805374" indent="0" algn="ctr">
              <a:buNone/>
              <a:defRPr/>
            </a:lvl8pPr>
            <a:lvl9pPr marL="4349000" indent="0" algn="ctr">
              <a:buNone/>
              <a:defRPr/>
            </a:lvl9pPr>
          </a:lstStyle>
          <a:p>
            <a:r>
              <a:rPr lang="en-US" dirty="0"/>
              <a:t>Click to edit Master subtitle style</a:t>
            </a:r>
          </a:p>
        </p:txBody>
      </p:sp>
    </p:spTree>
    <p:extLst>
      <p:ext uri="{BB962C8B-B14F-4D97-AF65-F5344CB8AC3E}">
        <p14:creationId xmlns:p14="http://schemas.microsoft.com/office/powerpoint/2010/main" val="207775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enter_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hasCustomPrompt="1"/>
          </p:nvPr>
        </p:nvSpPr>
        <p:spPr>
          <a:xfrm>
            <a:off x="2043494" y="1205308"/>
            <a:ext cx="8105013" cy="5424091"/>
          </a:xfrm>
          <a:solidFill>
            <a:srgbClr val="FFF2CC">
              <a:alpha val="10588"/>
            </a:srgbClr>
          </a:solidFill>
        </p:spPr>
        <p:txBody>
          <a:bodyPr anchor="ctr">
            <a:normAutofit/>
          </a:bodyPr>
          <a:lstStyle>
            <a:lvl1pPr marL="457200" indent="-457200" algn="l" defTabSz="228600">
              <a:lnSpc>
                <a:spcPct val="100000"/>
              </a:lnSpc>
              <a:spcBef>
                <a:spcPts val="0"/>
              </a:spcBef>
              <a:spcAft>
                <a:spcPts val="0"/>
              </a:spcAft>
              <a:buClr>
                <a:schemeClr val="tx1"/>
              </a:buClr>
              <a:buSzPct val="100000"/>
              <a:buFont typeface="+mj-lt"/>
              <a:buAutoNum type="arabicPeriod"/>
              <a:tabLst/>
              <a:defRPr sz="2800" u="none" cap="none" baseline="0">
                <a:latin typeface="Courier" pitchFamily="2" charset="0"/>
              </a:defRPr>
            </a:lvl1pPr>
            <a:lvl2pPr marL="914400" indent="-457200" algn="l" defTabSz="137160">
              <a:lnSpc>
                <a:spcPct val="100000"/>
              </a:lnSpc>
              <a:spcBef>
                <a:spcPts val="0"/>
              </a:spcBef>
              <a:spcAft>
                <a:spcPts val="0"/>
              </a:spcAft>
              <a:buClrTx/>
              <a:buSzPct val="100000"/>
              <a:buFont typeface="Arial" panose="020B0604020202020204" pitchFamily="34" charset="0"/>
              <a:buChar char="•"/>
              <a:defRPr sz="2400" cap="none">
                <a:latin typeface="Courier" pitchFamily="2" charset="0"/>
              </a:defRPr>
            </a:lvl2pPr>
            <a:lvl3pPr marL="1371600" indent="-457200" algn="l">
              <a:lnSpc>
                <a:spcPct val="100000"/>
              </a:lnSpc>
              <a:buClrTx/>
              <a:buSzPct val="100000"/>
              <a:buFont typeface="Arial" panose="020B0604020202020204" pitchFamily="34" charset="0"/>
              <a:buChar char="•"/>
              <a:defRPr sz="1800" cap="none">
                <a:latin typeface="Courier" pitchFamily="2" charset="0"/>
              </a:defRPr>
            </a:lvl3pPr>
            <a:lvl4pPr marL="1600118" indent="-228588" algn="l">
              <a:buClr>
                <a:schemeClr val="bg1"/>
              </a:buClr>
              <a:buSzPct val="100000"/>
              <a:buFont typeface="Arial" panose="020B0604020202020204" pitchFamily="34" charset="0"/>
              <a:buChar char="•"/>
              <a:defRPr sz="1400" cap="none">
                <a:latin typeface="Courier" pitchFamily="2" charset="0"/>
              </a:defRPr>
            </a:lvl4pPr>
            <a:lvl5pPr marL="2057295" indent="-228588" algn="l">
              <a:buClr>
                <a:schemeClr val="bg1"/>
              </a:buClr>
              <a:buSzPct val="100000"/>
              <a:buFont typeface="Arial" panose="020B0604020202020204" pitchFamily="34" charset="0"/>
              <a:buChar char="•"/>
              <a:defRPr sz="1400" cap="none">
                <a:latin typeface="Courier" pitchFamily="2"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50832AF1-0049-D344-9F72-DA41467F3A61}"/>
              </a:ext>
            </a:extLst>
          </p:cNvPr>
          <p:cNvSpPr>
            <a:spLocks noGrp="1"/>
          </p:cNvSpPr>
          <p:nvPr>
            <p:ph sz="half" idx="11"/>
          </p:nvPr>
        </p:nvSpPr>
        <p:spPr>
          <a:xfrm>
            <a:off x="1595575" y="267892"/>
            <a:ext cx="9000850" cy="779612"/>
          </a:xfrm>
        </p:spPr>
        <p:txBody>
          <a:bodyPr anchor="ctr"/>
          <a:lstStyle>
            <a:lvl1pPr marL="0" indent="0" algn="ctr">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p:txBody>
      </p:sp>
    </p:spTree>
    <p:extLst>
      <p:ext uri="{BB962C8B-B14F-4D97-AF65-F5344CB8AC3E}">
        <p14:creationId xmlns:p14="http://schemas.microsoft.com/office/powerpoint/2010/main" val="3082238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0"/>
          </a:xfrm>
          <a:prstGeom prst="rect">
            <a:avLst/>
          </a:prstGeom>
          <a:solidFill>
            <a:schemeClr val="bg1"/>
          </a:solidFill>
          <a:ln w="12700" cap="flat" cmpd="sng" algn="ctr">
            <a:noFill/>
            <a:prstDash val="solid"/>
            <a:round/>
            <a:headEnd type="none" w="med" len="med"/>
            <a:tailEnd type="triangle" w="med" len="med"/>
          </a:ln>
          <a:effectLst/>
        </p:spPr>
        <p:txBody>
          <a:bodyPr vert="horz" wrap="none" lIns="121916" tIns="60958" rIns="121916" bIns="60958" numCol="1" rtlCol="0" anchor="t" anchorCtr="0" compatLnSpc="1">
            <a:prstTxWarp prst="textNoShape">
              <a:avLst/>
            </a:prstTxWarp>
          </a:bodyPr>
          <a:lstStyle/>
          <a:p>
            <a:pPr marL="0" marR="0" indent="0" algn="ctr" defTabSz="1219108" rtl="0" eaLnBrk="0" fontAlgn="base" latinLnBrk="0" hangingPunct="0">
              <a:lnSpc>
                <a:spcPct val="100000"/>
              </a:lnSpc>
              <a:spcBef>
                <a:spcPct val="0"/>
              </a:spcBef>
              <a:spcAft>
                <a:spcPct val="0"/>
              </a:spcAft>
              <a:buClrTx/>
              <a:buSzTx/>
              <a:buFontTx/>
              <a:buNone/>
              <a:tabLst/>
            </a:pPr>
            <a:endParaRPr kumimoji="0" lang="en-US" sz="3200" b="1" i="0" u="none" strike="noStrike" cap="none" normalizeH="0" baseline="0">
              <a:ln>
                <a:solidFill>
                  <a:srgbClr val="000000"/>
                </a:solidFill>
              </a:ln>
              <a:solidFill>
                <a:srgbClr val="000000"/>
              </a:solidFill>
              <a:effectLst/>
              <a:latin typeface="Arial" charset="0"/>
            </a:endParaRPr>
          </a:p>
        </p:txBody>
      </p:sp>
      <p:sp>
        <p:nvSpPr>
          <p:cNvPr id="3" name="Content Placeholder 2"/>
          <p:cNvSpPr>
            <a:spLocks noGrp="1"/>
          </p:cNvSpPr>
          <p:nvPr>
            <p:ph sz="half" idx="1"/>
          </p:nvPr>
        </p:nvSpPr>
        <p:spPr>
          <a:xfrm>
            <a:off x="1" y="4038600"/>
            <a:ext cx="5144373" cy="1991668"/>
          </a:xfrm>
        </p:spPr>
        <p:txBody>
          <a:bodyPr anchor="ctr"/>
          <a:lstStyle>
            <a:lvl1pPr marL="548612" indent="0" algn="r">
              <a:lnSpc>
                <a:spcPct val="100000"/>
              </a:lnSpc>
              <a:spcAft>
                <a:spcPts val="600"/>
              </a:spcAft>
              <a:buClr>
                <a:schemeClr val="bg1"/>
              </a:buClr>
              <a:buFont typeface="Arial" panose="020B0604020202020204" pitchFamily="34" charset="0"/>
              <a:buChar char="•"/>
              <a:defRPr sz="4000" u="sng" cap="small" baseline="0"/>
            </a:lvl1pPr>
            <a:lvl2pPr marL="894213" indent="-342882" algn="r">
              <a:lnSpc>
                <a:spcPct val="100000"/>
              </a:lnSpc>
              <a:buClr>
                <a:schemeClr val="bg1"/>
              </a:buClr>
              <a:buFont typeface="Arial" panose="020B0604020202020204" pitchFamily="34" charset="0"/>
              <a:buChar char="•"/>
              <a:defRPr sz="2800"/>
            </a:lvl2pPr>
            <a:lvl3pPr algn="r">
              <a:buClr>
                <a:schemeClr val="bg1"/>
              </a:buClr>
              <a:defRPr/>
            </a:lvl3pPr>
            <a:lvl4pPr algn="r">
              <a:buClr>
                <a:schemeClr val="bg1"/>
              </a:buClr>
              <a:defRPr/>
            </a:lvl4pPr>
            <a:lvl5pPr algn="r">
              <a:buClr>
                <a:schemeClr val="bg1"/>
              </a:buCl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62609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_content_6">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827733"/>
            <a:ext cx="3857507"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5058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_content_8">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 y="827733"/>
            <a:ext cx="5144373"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813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ft_content_10">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827733"/>
            <a:ext cx="6429179"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5201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ft_content_1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827733"/>
            <a:ext cx="7715014"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2260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p:cNvPicPr>
          <p:nvPr userDrawn="1"/>
        </p:nvPicPr>
        <p:blipFill>
          <a:blip r:embed="rId19"/>
          <a:stretch>
            <a:fillRect/>
          </a:stretch>
        </p:blipFill>
        <p:spPr>
          <a:xfrm>
            <a:off x="11187441" y="6048131"/>
            <a:ext cx="1004559" cy="803672"/>
          </a:xfrm>
          <a:prstGeom prst="rect">
            <a:avLst/>
          </a:prstGeom>
        </p:spPr>
      </p:pic>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39BF48-6E0A-4E37-BB05-8DF70571673D}" type="datetimeFigureOut">
              <a:rPr lang="en-US" smtClean="0"/>
              <a:t>9/24/19</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9DC48-6C90-4ACC-914B-6AEB40FF287F}" type="slidenum">
              <a:rPr lang="en-US" smtClean="0"/>
              <a:t>‹#›</a:t>
            </a:fld>
            <a:endParaRPr lang="en-US"/>
          </a:p>
        </p:txBody>
      </p:sp>
    </p:spTree>
    <p:extLst>
      <p:ext uri="{BB962C8B-B14F-4D97-AF65-F5344CB8AC3E}">
        <p14:creationId xmlns:p14="http://schemas.microsoft.com/office/powerpoint/2010/main" val="4240220658"/>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45" r:id="rId3"/>
    <p:sldLayoutId id="2147483761"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914353"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p:titleStyle>
    <p:bodyStyle>
      <a:lvl1pPr marL="228588" indent="-228588" algn="l" defTabSz="914353"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765" indent="-228588" algn="l" defTabSz="914353"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2942" indent="-228588" algn="l" defTabSz="914353"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11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29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47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4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COT 4521: Introduction to Computational Geometry</a:t>
            </a:r>
          </a:p>
        </p:txBody>
      </p:sp>
      <p:sp>
        <p:nvSpPr>
          <p:cNvPr id="3" name="Subtitle 2"/>
          <p:cNvSpPr>
            <a:spLocks noGrp="1"/>
          </p:cNvSpPr>
          <p:nvPr>
            <p:ph type="subTitle" idx="1"/>
          </p:nvPr>
        </p:nvSpPr>
        <p:spPr/>
        <p:txBody>
          <a:bodyPr>
            <a:normAutofit fontScale="92500" lnSpcReduction="10000"/>
          </a:bodyPr>
          <a:lstStyle/>
          <a:p>
            <a:r>
              <a:rPr lang="en-US" altLang="en-US" i="1" dirty="0"/>
              <a:t>Convex Polygon Intersection</a:t>
            </a:r>
            <a:endParaRPr lang="en-US" dirty="0"/>
          </a:p>
        </p:txBody>
      </p:sp>
      <p:sp>
        <p:nvSpPr>
          <p:cNvPr id="10" name="Freeform 7"/>
          <p:cNvSpPr>
            <a:spLocks/>
          </p:cNvSpPr>
          <p:nvPr/>
        </p:nvSpPr>
        <p:spPr bwMode="auto">
          <a:xfrm>
            <a:off x="7591425" y="3013075"/>
            <a:ext cx="1941513" cy="1939925"/>
          </a:xfrm>
          <a:custGeom>
            <a:avLst/>
            <a:gdLst>
              <a:gd name="T0" fmla="*/ 0 w 1223"/>
              <a:gd name="T1" fmla="*/ 2147483647 h 1222"/>
              <a:gd name="T2" fmla="*/ 2147483647 w 1223"/>
              <a:gd name="T3" fmla="*/ 0 h 1222"/>
              <a:gd name="T4" fmla="*/ 2147483647 w 1223"/>
              <a:gd name="T5" fmla="*/ 2147483647 h 1222"/>
              <a:gd name="T6" fmla="*/ 2147483647 w 1223"/>
              <a:gd name="T7" fmla="*/ 2147483647 h 1222"/>
              <a:gd name="T8" fmla="*/ 0 w 1223"/>
              <a:gd name="T9" fmla="*/ 2147483647 h 1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3" h="1222">
                <a:moveTo>
                  <a:pt x="0" y="789"/>
                </a:moveTo>
                <a:lnTo>
                  <a:pt x="745" y="0"/>
                </a:lnTo>
                <a:lnTo>
                  <a:pt x="1223" y="400"/>
                </a:lnTo>
                <a:lnTo>
                  <a:pt x="723" y="1222"/>
                </a:lnTo>
                <a:lnTo>
                  <a:pt x="0" y="789"/>
                </a:lnTo>
                <a:close/>
              </a:path>
            </a:pathLst>
          </a:custGeom>
          <a:solidFill>
            <a:srgbClr val="FF9900">
              <a:alpha val="50195"/>
            </a:srgbClr>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Freeform 6"/>
          <p:cNvSpPr>
            <a:spLocks/>
          </p:cNvSpPr>
          <p:nvPr/>
        </p:nvSpPr>
        <p:spPr bwMode="auto">
          <a:xfrm>
            <a:off x="8153400" y="3120170"/>
            <a:ext cx="1782762" cy="1674813"/>
          </a:xfrm>
          <a:custGeom>
            <a:avLst/>
            <a:gdLst>
              <a:gd name="T0" fmla="*/ 0 w 1123"/>
              <a:gd name="T1" fmla="*/ 0 h 1055"/>
              <a:gd name="T2" fmla="*/ 2147483647 w 1123"/>
              <a:gd name="T3" fmla="*/ 2147483647 h 1055"/>
              <a:gd name="T4" fmla="*/ 2147483647 w 1123"/>
              <a:gd name="T5" fmla="*/ 2147483647 h 1055"/>
              <a:gd name="T6" fmla="*/ 0 w 1123"/>
              <a:gd name="T7" fmla="*/ 0 h 10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3" h="1055">
                <a:moveTo>
                  <a:pt x="0" y="0"/>
                </a:moveTo>
                <a:lnTo>
                  <a:pt x="89" y="1055"/>
                </a:lnTo>
                <a:lnTo>
                  <a:pt x="1123" y="733"/>
                </a:lnTo>
                <a:lnTo>
                  <a:pt x="0" y="0"/>
                </a:lnTo>
                <a:close/>
              </a:path>
            </a:pathLst>
          </a:custGeom>
          <a:solidFill>
            <a:schemeClr val="accent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09326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7"/>
          <p:cNvGrpSpPr>
            <a:grpSpLocks/>
          </p:cNvGrpSpPr>
          <p:nvPr/>
        </p:nvGrpSpPr>
        <p:grpSpPr bwMode="auto">
          <a:xfrm>
            <a:off x="8721725" y="1736725"/>
            <a:ext cx="2403475" cy="701675"/>
            <a:chOff x="440" y="1540"/>
            <a:chExt cx="1136" cy="589"/>
          </a:xfrm>
        </p:grpSpPr>
        <p:sp>
          <p:nvSpPr>
            <p:cNvPr id="8214" name="AutoShape 5"/>
            <p:cNvSpPr>
              <a:spLocks noChangeArrowheads="1"/>
            </p:cNvSpPr>
            <p:nvPr/>
          </p:nvSpPr>
          <p:spPr bwMode="auto">
            <a:xfrm>
              <a:off x="848" y="1568"/>
              <a:ext cx="728" cy="512"/>
            </a:xfrm>
            <a:prstGeom prst="rtTriangle">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15" name="Freeform 6"/>
            <p:cNvSpPr>
              <a:spLocks/>
            </p:cNvSpPr>
            <p:nvPr/>
          </p:nvSpPr>
          <p:spPr bwMode="auto">
            <a:xfrm>
              <a:off x="440" y="1540"/>
              <a:ext cx="673" cy="589"/>
            </a:xfrm>
            <a:custGeom>
              <a:avLst/>
              <a:gdLst>
                <a:gd name="T0" fmla="*/ 0 w 673"/>
                <a:gd name="T1" fmla="*/ 436 h 589"/>
                <a:gd name="T2" fmla="*/ 672 w 673"/>
                <a:gd name="T3" fmla="*/ 0 h 589"/>
                <a:gd name="T4" fmla="*/ 220 w 673"/>
                <a:gd name="T5" fmla="*/ 588 h 589"/>
                <a:gd name="T6" fmla="*/ 0 w 673"/>
                <a:gd name="T7" fmla="*/ 436 h 5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3" h="589">
                  <a:moveTo>
                    <a:pt x="0" y="436"/>
                  </a:moveTo>
                  <a:lnTo>
                    <a:pt x="672" y="0"/>
                  </a:lnTo>
                  <a:lnTo>
                    <a:pt x="220" y="588"/>
                  </a:lnTo>
                  <a:lnTo>
                    <a:pt x="0" y="436"/>
                  </a:lnTo>
                </a:path>
              </a:pathLst>
            </a:custGeom>
            <a:solidFill>
              <a:schemeClr val="bg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 name="Group 7">
            <a:extLst>
              <a:ext uri="{FF2B5EF4-FFF2-40B4-BE49-F238E27FC236}">
                <a16:creationId xmlns:a16="http://schemas.microsoft.com/office/drawing/2014/main" id="{2B519AF1-28EC-E845-BEEE-4201E9EC9E2A}"/>
              </a:ext>
            </a:extLst>
          </p:cNvPr>
          <p:cNvGrpSpPr/>
          <p:nvPr/>
        </p:nvGrpSpPr>
        <p:grpSpPr>
          <a:xfrm>
            <a:off x="9047163" y="3200400"/>
            <a:ext cx="2763837" cy="881063"/>
            <a:chOff x="8589963" y="3413126"/>
            <a:chExt cx="2763837" cy="881063"/>
          </a:xfrm>
        </p:grpSpPr>
        <p:sp>
          <p:nvSpPr>
            <p:cNvPr id="8196" name="Freeform 24"/>
            <p:cNvSpPr>
              <a:spLocks/>
            </p:cNvSpPr>
            <p:nvPr/>
          </p:nvSpPr>
          <p:spPr bwMode="auto">
            <a:xfrm>
              <a:off x="10191750" y="3667125"/>
              <a:ext cx="1162050" cy="368300"/>
            </a:xfrm>
            <a:custGeom>
              <a:avLst/>
              <a:gdLst>
                <a:gd name="T0" fmla="*/ 0 w 549"/>
                <a:gd name="T1" fmla="*/ 2147483647 h 309"/>
                <a:gd name="T2" fmla="*/ 2147483647 w 549"/>
                <a:gd name="T3" fmla="*/ 0 h 309"/>
                <a:gd name="T4" fmla="*/ 2147483647 w 549"/>
                <a:gd name="T5" fmla="*/ 2147483647 h 309"/>
                <a:gd name="T6" fmla="*/ 2147483647 w 549"/>
                <a:gd name="T7" fmla="*/ 2147483647 h 309"/>
                <a:gd name="T8" fmla="*/ 2147483647 w 549"/>
                <a:gd name="T9" fmla="*/ 2147483647 h 309"/>
                <a:gd name="T10" fmla="*/ 2147483647 w 549"/>
                <a:gd name="T11" fmla="*/ 2147483647 h 309"/>
                <a:gd name="T12" fmla="*/ 0 w 549"/>
                <a:gd name="T13" fmla="*/ 2147483647 h 30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9" h="309">
                  <a:moveTo>
                    <a:pt x="0" y="20"/>
                  </a:moveTo>
                  <a:lnTo>
                    <a:pt x="328" y="0"/>
                  </a:lnTo>
                  <a:lnTo>
                    <a:pt x="548" y="132"/>
                  </a:lnTo>
                  <a:lnTo>
                    <a:pt x="352" y="284"/>
                  </a:lnTo>
                  <a:lnTo>
                    <a:pt x="168" y="308"/>
                  </a:lnTo>
                  <a:lnTo>
                    <a:pt x="20" y="180"/>
                  </a:lnTo>
                  <a:lnTo>
                    <a:pt x="0" y="2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197" name="Group 1"/>
            <p:cNvGrpSpPr>
              <a:grpSpLocks/>
            </p:cNvGrpSpPr>
            <p:nvPr/>
          </p:nvGrpSpPr>
          <p:grpSpPr bwMode="auto">
            <a:xfrm>
              <a:off x="8589963" y="3413126"/>
              <a:ext cx="2398712" cy="881063"/>
              <a:chOff x="302685" y="3852863"/>
              <a:chExt cx="2398182" cy="881062"/>
            </a:xfrm>
          </p:grpSpPr>
          <p:sp>
            <p:nvSpPr>
              <p:cNvPr id="8207" name="Line 8"/>
              <p:cNvSpPr>
                <a:spLocks noChangeShapeType="1"/>
              </p:cNvSpPr>
              <p:nvPr/>
            </p:nvSpPr>
            <p:spPr bwMode="auto">
              <a:xfrm>
                <a:off x="302685" y="3852863"/>
                <a:ext cx="2116" cy="8763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8" name="Line 9"/>
              <p:cNvSpPr>
                <a:spLocks noChangeShapeType="1"/>
              </p:cNvSpPr>
              <p:nvPr/>
            </p:nvSpPr>
            <p:spPr bwMode="auto">
              <a:xfrm>
                <a:off x="311151" y="4733925"/>
                <a:ext cx="238971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9" name="Oval 12"/>
              <p:cNvSpPr>
                <a:spLocks noChangeArrowheads="1"/>
              </p:cNvSpPr>
              <p:nvPr/>
            </p:nvSpPr>
            <p:spPr bwMode="auto">
              <a:xfrm>
                <a:off x="1007534" y="4404122"/>
                <a:ext cx="67733" cy="381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10" name="Oval 19"/>
              <p:cNvSpPr>
                <a:spLocks noChangeArrowheads="1"/>
              </p:cNvSpPr>
              <p:nvPr/>
            </p:nvSpPr>
            <p:spPr bwMode="auto">
              <a:xfrm>
                <a:off x="2209800" y="4251722"/>
                <a:ext cx="67733" cy="381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11" name="Freeform 23"/>
              <p:cNvSpPr>
                <a:spLocks/>
              </p:cNvSpPr>
              <p:nvPr/>
            </p:nvSpPr>
            <p:spPr bwMode="auto">
              <a:xfrm>
                <a:off x="787400" y="4243388"/>
                <a:ext cx="645584" cy="296466"/>
              </a:xfrm>
              <a:custGeom>
                <a:avLst/>
                <a:gdLst>
                  <a:gd name="T0" fmla="*/ 2147483647 w 305"/>
                  <a:gd name="T1" fmla="*/ 2147483647 h 249"/>
                  <a:gd name="T2" fmla="*/ 2147483647 w 305"/>
                  <a:gd name="T3" fmla="*/ 0 h 249"/>
                  <a:gd name="T4" fmla="*/ 2147483647 w 305"/>
                  <a:gd name="T5" fmla="*/ 2147483647 h 249"/>
                  <a:gd name="T6" fmla="*/ 2147483647 w 305"/>
                  <a:gd name="T7" fmla="*/ 2147483647 h 249"/>
                  <a:gd name="T8" fmla="*/ 0 w 305"/>
                  <a:gd name="T9" fmla="*/ 2147483647 h 249"/>
                  <a:gd name="T10" fmla="*/ 2147483647 w 305"/>
                  <a:gd name="T11" fmla="*/ 2147483647 h 2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5" h="249">
                    <a:moveTo>
                      <a:pt x="4" y="28"/>
                    </a:moveTo>
                    <a:lnTo>
                      <a:pt x="152" y="0"/>
                    </a:lnTo>
                    <a:lnTo>
                      <a:pt x="304" y="132"/>
                    </a:lnTo>
                    <a:lnTo>
                      <a:pt x="280" y="248"/>
                    </a:lnTo>
                    <a:lnTo>
                      <a:pt x="0" y="200"/>
                    </a:lnTo>
                    <a:lnTo>
                      <a:pt x="4" y="2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 name="Line 25"/>
              <p:cNvSpPr>
                <a:spLocks noChangeShapeType="1"/>
              </p:cNvSpPr>
              <p:nvPr/>
            </p:nvSpPr>
            <p:spPr bwMode="auto">
              <a:xfrm>
                <a:off x="865879" y="3856434"/>
                <a:ext cx="1016000" cy="733425"/>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 name="Oval 26"/>
              <p:cNvSpPr>
                <a:spLocks noChangeArrowheads="1"/>
              </p:cNvSpPr>
              <p:nvPr/>
            </p:nvSpPr>
            <p:spPr bwMode="auto">
              <a:xfrm>
                <a:off x="2514600" y="4246960"/>
                <a:ext cx="67733" cy="381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grpSp>
      <p:sp>
        <p:nvSpPr>
          <p:cNvPr id="8198" name="Rectangle 28"/>
          <p:cNvSpPr>
            <a:spLocks noChangeArrowheads="1"/>
          </p:cNvSpPr>
          <p:nvPr/>
        </p:nvSpPr>
        <p:spPr bwMode="auto">
          <a:xfrm>
            <a:off x="7467599" y="5314950"/>
            <a:ext cx="1092200" cy="2476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nvGrpSpPr>
          <p:cNvPr id="8199" name="Group 3"/>
          <p:cNvGrpSpPr>
            <a:grpSpLocks/>
          </p:cNvGrpSpPr>
          <p:nvPr/>
        </p:nvGrpSpPr>
        <p:grpSpPr bwMode="auto">
          <a:xfrm>
            <a:off x="7399337" y="4876800"/>
            <a:ext cx="3344863" cy="804862"/>
            <a:chOff x="719667" y="5834062"/>
            <a:chExt cx="3344333" cy="804863"/>
          </a:xfrm>
        </p:grpSpPr>
        <p:sp>
          <p:nvSpPr>
            <p:cNvPr id="8202" name="Rectangle 27"/>
            <p:cNvSpPr>
              <a:spLocks noChangeArrowheads="1"/>
            </p:cNvSpPr>
            <p:nvPr/>
          </p:nvSpPr>
          <p:spPr bwMode="auto">
            <a:xfrm>
              <a:off x="719667" y="5876925"/>
              <a:ext cx="1092200" cy="2476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03" name="Rectangle 29"/>
            <p:cNvSpPr>
              <a:spLocks noChangeArrowheads="1"/>
            </p:cNvSpPr>
            <p:nvPr/>
          </p:nvSpPr>
          <p:spPr bwMode="auto">
            <a:xfrm>
              <a:off x="2971800" y="6067425"/>
              <a:ext cx="1092200" cy="2476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04" name="Rectangle 30"/>
            <p:cNvSpPr>
              <a:spLocks noChangeArrowheads="1"/>
            </p:cNvSpPr>
            <p:nvPr/>
          </p:nvSpPr>
          <p:spPr bwMode="auto">
            <a:xfrm>
              <a:off x="2413000" y="5834062"/>
              <a:ext cx="279400" cy="3667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05" name="Rectangle 31"/>
            <p:cNvSpPr>
              <a:spLocks noChangeArrowheads="1"/>
            </p:cNvSpPr>
            <p:nvPr/>
          </p:nvSpPr>
          <p:spPr bwMode="auto">
            <a:xfrm>
              <a:off x="2777067" y="6272212"/>
              <a:ext cx="279400" cy="3667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8206" name="Rectangle 32"/>
            <p:cNvSpPr>
              <a:spLocks noChangeArrowheads="1"/>
            </p:cNvSpPr>
            <p:nvPr/>
          </p:nvSpPr>
          <p:spPr bwMode="auto">
            <a:xfrm>
              <a:off x="1286933" y="5953125"/>
              <a:ext cx="279400" cy="3667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sp>
        <p:nvSpPr>
          <p:cNvPr id="5" name="Content Placeholder 4">
            <a:extLst>
              <a:ext uri="{FF2B5EF4-FFF2-40B4-BE49-F238E27FC236}">
                <a16:creationId xmlns:a16="http://schemas.microsoft.com/office/drawing/2014/main" id="{16E029B4-4F33-7448-A59E-E485BFB18333}"/>
              </a:ext>
            </a:extLst>
          </p:cNvPr>
          <p:cNvSpPr>
            <a:spLocks noGrp="1"/>
          </p:cNvSpPr>
          <p:nvPr>
            <p:ph sz="half" idx="1"/>
          </p:nvPr>
        </p:nvSpPr>
        <p:spPr>
          <a:xfrm>
            <a:off x="657986" y="1205309"/>
            <a:ext cx="8205288" cy="4824960"/>
          </a:xfrm>
        </p:spPr>
        <p:txBody>
          <a:bodyPr>
            <a:normAutofit fontScale="70000" lnSpcReduction="20000"/>
          </a:bodyPr>
          <a:lstStyle/>
          <a:p>
            <a:r>
              <a:rPr lang="en-US" altLang="en-US" kern="0" dirty="0"/>
              <a:t>Domain: Graphics</a:t>
            </a:r>
          </a:p>
          <a:p>
            <a:pPr lvl="1"/>
            <a:r>
              <a:rPr lang="en-US" altLang="en-US" kern="0" dirty="0"/>
              <a:t>Problem: Hidden-line and hidden surface removal</a:t>
            </a:r>
          </a:p>
          <a:p>
            <a:pPr lvl="1"/>
            <a:r>
              <a:rPr lang="en-US" altLang="en-US" kern="0" dirty="0"/>
              <a:t>Approach: Intersection of two polygons</a:t>
            </a:r>
          </a:p>
          <a:p>
            <a:pPr lvl="1"/>
            <a:r>
              <a:rPr lang="en-US" altLang="en-US" kern="0" dirty="0"/>
              <a:t>Type: Construction</a:t>
            </a:r>
          </a:p>
          <a:p>
            <a:endParaRPr lang="en-US" altLang="en-US" kern="0" dirty="0"/>
          </a:p>
          <a:p>
            <a:r>
              <a:rPr lang="en-US" altLang="en-US" kern="0" dirty="0"/>
              <a:t>Domain: Pattern recognition</a:t>
            </a:r>
          </a:p>
          <a:p>
            <a:pPr lvl="1"/>
            <a:r>
              <a:rPr lang="en-US" altLang="en-US" kern="0" dirty="0"/>
              <a:t>Problem: Finding a linear classifier between two sets of points</a:t>
            </a:r>
          </a:p>
          <a:p>
            <a:pPr lvl="1"/>
            <a:r>
              <a:rPr lang="en-US" altLang="en-US" kern="0" dirty="0"/>
              <a:t>Approach: Intersection of convex hulls</a:t>
            </a:r>
          </a:p>
          <a:p>
            <a:pPr lvl="1"/>
            <a:r>
              <a:rPr lang="en-US" altLang="en-US" kern="0" dirty="0"/>
              <a:t>Type: Test</a:t>
            </a:r>
          </a:p>
          <a:p>
            <a:pPr marL="0" indent="0">
              <a:buNone/>
            </a:pPr>
            <a:endParaRPr lang="en-US" altLang="en-US" kern="0" dirty="0"/>
          </a:p>
          <a:p>
            <a:r>
              <a:rPr lang="en-US" altLang="en-US" kern="0" dirty="0"/>
              <a:t>Domain: VLSI design</a:t>
            </a:r>
          </a:p>
          <a:p>
            <a:pPr lvl="1"/>
            <a:r>
              <a:rPr lang="en-US" altLang="en-US" kern="0" dirty="0"/>
              <a:t>Problem: Component overlap detection</a:t>
            </a:r>
          </a:p>
          <a:p>
            <a:pPr lvl="1"/>
            <a:r>
              <a:rPr lang="en-US" altLang="en-US" kern="0" dirty="0"/>
              <a:t>Approach: Intersection of rectangles</a:t>
            </a:r>
          </a:p>
          <a:p>
            <a:pPr lvl="1"/>
            <a:r>
              <a:rPr lang="en-US" altLang="en-US" kern="0" dirty="0"/>
              <a:t>Type: Pairwise</a:t>
            </a:r>
          </a:p>
        </p:txBody>
      </p:sp>
      <p:sp>
        <p:nvSpPr>
          <p:cNvPr id="4" name="Content Placeholder 3">
            <a:extLst>
              <a:ext uri="{FF2B5EF4-FFF2-40B4-BE49-F238E27FC236}">
                <a16:creationId xmlns:a16="http://schemas.microsoft.com/office/drawing/2014/main" id="{9433CB36-A1C8-2E4C-BCB0-09B5829DDEB1}"/>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6A1B3005-5DCC-0D47-8787-9918227D6BBF}"/>
              </a:ext>
            </a:extLst>
          </p:cNvPr>
          <p:cNvSpPr>
            <a:spLocks noGrp="1"/>
          </p:cNvSpPr>
          <p:nvPr>
            <p:ph sz="half" idx="11"/>
          </p:nvPr>
        </p:nvSpPr>
        <p:spPr/>
        <p:txBody>
          <a:bodyPr/>
          <a:lstStyle/>
          <a:p>
            <a:r>
              <a:rPr lang="en-US" altLang="en-US"/>
              <a:t>Applications</a:t>
            </a:r>
            <a:endParaRPr lang="en-US" altLang="en-US" dirty="0"/>
          </a:p>
        </p:txBody>
      </p:sp>
    </p:spTree>
    <p:extLst>
      <p:ext uri="{BB962C8B-B14F-4D97-AF65-F5344CB8AC3E}">
        <p14:creationId xmlns:p14="http://schemas.microsoft.com/office/powerpoint/2010/main" val="12341770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2FBBDFE-ABD2-DB49-88D2-3CCF83A47B56}"/>
              </a:ext>
            </a:extLst>
          </p:cNvPr>
          <p:cNvSpPr>
            <a:spLocks noGrp="1"/>
          </p:cNvSpPr>
          <p:nvPr>
            <p:ph sz="half" idx="1"/>
          </p:nvPr>
        </p:nvSpPr>
        <p:spPr>
          <a:xfrm>
            <a:off x="1595575" y="267891"/>
            <a:ext cx="9000850" cy="1256109"/>
          </a:xfrm>
        </p:spPr>
        <p:txBody>
          <a:bodyPr>
            <a:normAutofit fontScale="85000" lnSpcReduction="10000"/>
          </a:bodyPr>
          <a:lstStyle/>
          <a:p>
            <a:r>
              <a:rPr lang="en-US" dirty="0"/>
              <a:t>Can we use the line intersection algorithm to find the intersection of 2 regions?</a:t>
            </a:r>
          </a:p>
        </p:txBody>
      </p:sp>
      <p:sp>
        <p:nvSpPr>
          <p:cNvPr id="7" name="Content Placeholder 6">
            <a:extLst>
              <a:ext uri="{FF2B5EF4-FFF2-40B4-BE49-F238E27FC236}">
                <a16:creationId xmlns:a16="http://schemas.microsoft.com/office/drawing/2014/main" id="{CB2D7CAF-F87C-8247-A3C0-17D0D4B5D03A}"/>
              </a:ext>
            </a:extLst>
          </p:cNvPr>
          <p:cNvSpPr>
            <a:spLocks noGrp="1"/>
          </p:cNvSpPr>
          <p:nvPr>
            <p:ph sz="half" idx="10"/>
          </p:nvPr>
        </p:nvSpPr>
        <p:spPr/>
        <p:txBody>
          <a:bodyPr/>
          <a:lstStyle/>
          <a:p>
            <a:endParaRPr lang="en-US"/>
          </a:p>
        </p:txBody>
      </p:sp>
      <p:grpSp>
        <p:nvGrpSpPr>
          <p:cNvPr id="8" name="Group 7">
            <a:extLst>
              <a:ext uri="{FF2B5EF4-FFF2-40B4-BE49-F238E27FC236}">
                <a16:creationId xmlns:a16="http://schemas.microsoft.com/office/drawing/2014/main" id="{0FF453FD-7B4F-DB46-9B21-C1CDB90C1F3F}"/>
              </a:ext>
            </a:extLst>
          </p:cNvPr>
          <p:cNvGrpSpPr/>
          <p:nvPr/>
        </p:nvGrpSpPr>
        <p:grpSpPr>
          <a:xfrm>
            <a:off x="2616200" y="2169160"/>
            <a:ext cx="6959600" cy="3850640"/>
            <a:chOff x="2397760" y="2169160"/>
            <a:chExt cx="6959600" cy="3850640"/>
          </a:xfrm>
        </p:grpSpPr>
        <p:sp>
          <p:nvSpPr>
            <p:cNvPr id="5" name="Freeform 4">
              <a:extLst>
                <a:ext uri="{FF2B5EF4-FFF2-40B4-BE49-F238E27FC236}">
                  <a16:creationId xmlns:a16="http://schemas.microsoft.com/office/drawing/2014/main" id="{03C73BE0-F951-3B4E-9455-E4973DAA219D}"/>
                </a:ext>
              </a:extLst>
            </p:cNvPr>
            <p:cNvSpPr/>
            <p:nvPr/>
          </p:nvSpPr>
          <p:spPr>
            <a:xfrm>
              <a:off x="2397760" y="2169160"/>
              <a:ext cx="4521200" cy="3850640"/>
            </a:xfrm>
            <a:custGeom>
              <a:avLst/>
              <a:gdLst>
                <a:gd name="connsiteX0" fmla="*/ 0 w 4521200"/>
                <a:gd name="connsiteY0" fmla="*/ 1798320 h 3850640"/>
                <a:gd name="connsiteX1" fmla="*/ 1270000 w 4521200"/>
                <a:gd name="connsiteY1" fmla="*/ 3230880 h 3850640"/>
                <a:gd name="connsiteX2" fmla="*/ 3688080 w 4521200"/>
                <a:gd name="connsiteY2" fmla="*/ 3850640 h 3850640"/>
                <a:gd name="connsiteX3" fmla="*/ 4521200 w 4521200"/>
                <a:gd name="connsiteY3" fmla="*/ 2468880 h 3850640"/>
                <a:gd name="connsiteX4" fmla="*/ 4135120 w 4521200"/>
                <a:gd name="connsiteY4" fmla="*/ 650240 h 3850640"/>
                <a:gd name="connsiteX5" fmla="*/ 2397760 w 4521200"/>
                <a:gd name="connsiteY5" fmla="*/ 0 h 3850640"/>
                <a:gd name="connsiteX6" fmla="*/ 304800 w 4521200"/>
                <a:gd name="connsiteY6" fmla="*/ 904240 h 3850640"/>
                <a:gd name="connsiteX7" fmla="*/ 0 w 4521200"/>
                <a:gd name="connsiteY7" fmla="*/ 1798320 h 385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1200" h="3850640">
                  <a:moveTo>
                    <a:pt x="0" y="1798320"/>
                  </a:moveTo>
                  <a:lnTo>
                    <a:pt x="1270000" y="3230880"/>
                  </a:lnTo>
                  <a:lnTo>
                    <a:pt x="3688080" y="3850640"/>
                  </a:lnTo>
                  <a:lnTo>
                    <a:pt x="4521200" y="2468880"/>
                  </a:lnTo>
                  <a:lnTo>
                    <a:pt x="4135120" y="650240"/>
                  </a:lnTo>
                  <a:lnTo>
                    <a:pt x="2397760" y="0"/>
                  </a:lnTo>
                  <a:lnTo>
                    <a:pt x="304800" y="904240"/>
                  </a:lnTo>
                  <a:lnTo>
                    <a:pt x="0" y="1798320"/>
                  </a:lnTo>
                  <a:close/>
                </a:path>
              </a:pathLst>
            </a:custGeom>
            <a:solidFill>
              <a:schemeClr val="accent1">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E6772042-6B57-194D-912D-A2F81EAED0CF}"/>
                </a:ext>
              </a:extLst>
            </p:cNvPr>
            <p:cNvSpPr/>
            <p:nvPr/>
          </p:nvSpPr>
          <p:spPr>
            <a:xfrm>
              <a:off x="4876800" y="2209800"/>
              <a:ext cx="4480560" cy="3302000"/>
            </a:xfrm>
            <a:custGeom>
              <a:avLst/>
              <a:gdLst>
                <a:gd name="connsiteX0" fmla="*/ 0 w 4521200"/>
                <a:gd name="connsiteY0" fmla="*/ 1798320 h 3850640"/>
                <a:gd name="connsiteX1" fmla="*/ 1270000 w 4521200"/>
                <a:gd name="connsiteY1" fmla="*/ 3230880 h 3850640"/>
                <a:gd name="connsiteX2" fmla="*/ 3688080 w 4521200"/>
                <a:gd name="connsiteY2" fmla="*/ 3850640 h 3850640"/>
                <a:gd name="connsiteX3" fmla="*/ 4521200 w 4521200"/>
                <a:gd name="connsiteY3" fmla="*/ 2468880 h 3850640"/>
                <a:gd name="connsiteX4" fmla="*/ 4135120 w 4521200"/>
                <a:gd name="connsiteY4" fmla="*/ 650240 h 3850640"/>
                <a:gd name="connsiteX5" fmla="*/ 2397760 w 4521200"/>
                <a:gd name="connsiteY5" fmla="*/ 0 h 3850640"/>
                <a:gd name="connsiteX6" fmla="*/ 304800 w 4521200"/>
                <a:gd name="connsiteY6" fmla="*/ 904240 h 3850640"/>
                <a:gd name="connsiteX7" fmla="*/ 0 w 4521200"/>
                <a:gd name="connsiteY7" fmla="*/ 1798320 h 3850640"/>
                <a:gd name="connsiteX0" fmla="*/ 0 w 4521200"/>
                <a:gd name="connsiteY0" fmla="*/ 2255520 h 4307840"/>
                <a:gd name="connsiteX1" fmla="*/ 1270000 w 4521200"/>
                <a:gd name="connsiteY1" fmla="*/ 3688080 h 4307840"/>
                <a:gd name="connsiteX2" fmla="*/ 3688080 w 4521200"/>
                <a:gd name="connsiteY2" fmla="*/ 4307840 h 4307840"/>
                <a:gd name="connsiteX3" fmla="*/ 4521200 w 4521200"/>
                <a:gd name="connsiteY3" fmla="*/ 2926080 h 4307840"/>
                <a:gd name="connsiteX4" fmla="*/ 4135120 w 4521200"/>
                <a:gd name="connsiteY4" fmla="*/ 1107440 h 4307840"/>
                <a:gd name="connsiteX5" fmla="*/ 2438400 w 4521200"/>
                <a:gd name="connsiteY5" fmla="*/ 0 h 4307840"/>
                <a:gd name="connsiteX6" fmla="*/ 304800 w 4521200"/>
                <a:gd name="connsiteY6" fmla="*/ 1361440 h 4307840"/>
                <a:gd name="connsiteX7" fmla="*/ 0 w 4521200"/>
                <a:gd name="connsiteY7" fmla="*/ 2255520 h 4307840"/>
                <a:gd name="connsiteX0" fmla="*/ 0 w 4521200"/>
                <a:gd name="connsiteY0" fmla="*/ 2255520 h 4307840"/>
                <a:gd name="connsiteX1" fmla="*/ 1270000 w 4521200"/>
                <a:gd name="connsiteY1" fmla="*/ 3688080 h 4307840"/>
                <a:gd name="connsiteX2" fmla="*/ 3688080 w 4521200"/>
                <a:gd name="connsiteY2" fmla="*/ 4307840 h 4307840"/>
                <a:gd name="connsiteX3" fmla="*/ 4521200 w 4521200"/>
                <a:gd name="connsiteY3" fmla="*/ 2926080 h 4307840"/>
                <a:gd name="connsiteX4" fmla="*/ 4135120 w 4521200"/>
                <a:gd name="connsiteY4" fmla="*/ 1107440 h 4307840"/>
                <a:gd name="connsiteX5" fmla="*/ 2438400 w 4521200"/>
                <a:gd name="connsiteY5" fmla="*/ 0 h 4307840"/>
                <a:gd name="connsiteX6" fmla="*/ 1209040 w 4521200"/>
                <a:gd name="connsiteY6" fmla="*/ 426720 h 4307840"/>
                <a:gd name="connsiteX7" fmla="*/ 0 w 4521200"/>
                <a:gd name="connsiteY7" fmla="*/ 2255520 h 4307840"/>
                <a:gd name="connsiteX0" fmla="*/ 0 w 3931920"/>
                <a:gd name="connsiteY0" fmla="*/ 2814320 h 4307840"/>
                <a:gd name="connsiteX1" fmla="*/ 680720 w 3931920"/>
                <a:gd name="connsiteY1" fmla="*/ 3688080 h 4307840"/>
                <a:gd name="connsiteX2" fmla="*/ 3098800 w 3931920"/>
                <a:gd name="connsiteY2" fmla="*/ 4307840 h 4307840"/>
                <a:gd name="connsiteX3" fmla="*/ 3931920 w 3931920"/>
                <a:gd name="connsiteY3" fmla="*/ 2926080 h 4307840"/>
                <a:gd name="connsiteX4" fmla="*/ 3545840 w 3931920"/>
                <a:gd name="connsiteY4" fmla="*/ 1107440 h 4307840"/>
                <a:gd name="connsiteX5" fmla="*/ 1849120 w 3931920"/>
                <a:gd name="connsiteY5" fmla="*/ 0 h 4307840"/>
                <a:gd name="connsiteX6" fmla="*/ 619760 w 3931920"/>
                <a:gd name="connsiteY6" fmla="*/ 426720 h 4307840"/>
                <a:gd name="connsiteX7" fmla="*/ 0 w 3931920"/>
                <a:gd name="connsiteY7" fmla="*/ 2814320 h 4307840"/>
                <a:gd name="connsiteX0" fmla="*/ 436880 w 4368800"/>
                <a:gd name="connsiteY0" fmla="*/ 2814320 h 4307840"/>
                <a:gd name="connsiteX1" fmla="*/ 1117600 w 4368800"/>
                <a:gd name="connsiteY1" fmla="*/ 3688080 h 4307840"/>
                <a:gd name="connsiteX2" fmla="*/ 3535680 w 4368800"/>
                <a:gd name="connsiteY2" fmla="*/ 4307840 h 4307840"/>
                <a:gd name="connsiteX3" fmla="*/ 4368800 w 4368800"/>
                <a:gd name="connsiteY3" fmla="*/ 2926080 h 4307840"/>
                <a:gd name="connsiteX4" fmla="*/ 3982720 w 4368800"/>
                <a:gd name="connsiteY4" fmla="*/ 1107440 h 4307840"/>
                <a:gd name="connsiteX5" fmla="*/ 2286000 w 4368800"/>
                <a:gd name="connsiteY5" fmla="*/ 0 h 4307840"/>
                <a:gd name="connsiteX6" fmla="*/ 0 w 4368800"/>
                <a:gd name="connsiteY6" fmla="*/ 1595120 h 4307840"/>
                <a:gd name="connsiteX7" fmla="*/ 436880 w 4368800"/>
                <a:gd name="connsiteY7" fmla="*/ 2814320 h 4307840"/>
                <a:gd name="connsiteX0" fmla="*/ 436880 w 4368800"/>
                <a:gd name="connsiteY0" fmla="*/ 2468880 h 3962400"/>
                <a:gd name="connsiteX1" fmla="*/ 1117600 w 4368800"/>
                <a:gd name="connsiteY1" fmla="*/ 3342640 h 3962400"/>
                <a:gd name="connsiteX2" fmla="*/ 3535680 w 4368800"/>
                <a:gd name="connsiteY2" fmla="*/ 3962400 h 3962400"/>
                <a:gd name="connsiteX3" fmla="*/ 4368800 w 4368800"/>
                <a:gd name="connsiteY3" fmla="*/ 2580640 h 3962400"/>
                <a:gd name="connsiteX4" fmla="*/ 3982720 w 4368800"/>
                <a:gd name="connsiteY4" fmla="*/ 762000 h 3962400"/>
                <a:gd name="connsiteX5" fmla="*/ 914400 w 4368800"/>
                <a:gd name="connsiteY5" fmla="*/ 0 h 3962400"/>
                <a:gd name="connsiteX6" fmla="*/ 0 w 4368800"/>
                <a:gd name="connsiteY6" fmla="*/ 1249680 h 3962400"/>
                <a:gd name="connsiteX7" fmla="*/ 436880 w 4368800"/>
                <a:gd name="connsiteY7" fmla="*/ 2468880 h 3962400"/>
                <a:gd name="connsiteX0" fmla="*/ 436880 w 4368800"/>
                <a:gd name="connsiteY0" fmla="*/ 2468880 h 3962400"/>
                <a:gd name="connsiteX1" fmla="*/ 1117600 w 4368800"/>
                <a:gd name="connsiteY1" fmla="*/ 3342640 h 3962400"/>
                <a:gd name="connsiteX2" fmla="*/ 3535680 w 4368800"/>
                <a:gd name="connsiteY2" fmla="*/ 3962400 h 3962400"/>
                <a:gd name="connsiteX3" fmla="*/ 4368800 w 4368800"/>
                <a:gd name="connsiteY3" fmla="*/ 2580640 h 3962400"/>
                <a:gd name="connsiteX4" fmla="*/ 3667760 w 4368800"/>
                <a:gd name="connsiteY4" fmla="*/ 152400 h 3962400"/>
                <a:gd name="connsiteX5" fmla="*/ 914400 w 4368800"/>
                <a:gd name="connsiteY5" fmla="*/ 0 h 3962400"/>
                <a:gd name="connsiteX6" fmla="*/ 0 w 4368800"/>
                <a:gd name="connsiteY6" fmla="*/ 1249680 h 3962400"/>
                <a:gd name="connsiteX7" fmla="*/ 436880 w 4368800"/>
                <a:gd name="connsiteY7" fmla="*/ 2468880 h 3962400"/>
                <a:gd name="connsiteX0" fmla="*/ 436880 w 4399280"/>
                <a:gd name="connsiteY0" fmla="*/ 2468880 h 3962400"/>
                <a:gd name="connsiteX1" fmla="*/ 1117600 w 4399280"/>
                <a:gd name="connsiteY1" fmla="*/ 3342640 h 3962400"/>
                <a:gd name="connsiteX2" fmla="*/ 3535680 w 4399280"/>
                <a:gd name="connsiteY2" fmla="*/ 3962400 h 3962400"/>
                <a:gd name="connsiteX3" fmla="*/ 4399280 w 4399280"/>
                <a:gd name="connsiteY3" fmla="*/ 1524000 h 3962400"/>
                <a:gd name="connsiteX4" fmla="*/ 3667760 w 4399280"/>
                <a:gd name="connsiteY4" fmla="*/ 152400 h 3962400"/>
                <a:gd name="connsiteX5" fmla="*/ 914400 w 4399280"/>
                <a:gd name="connsiteY5" fmla="*/ 0 h 3962400"/>
                <a:gd name="connsiteX6" fmla="*/ 0 w 4399280"/>
                <a:gd name="connsiteY6" fmla="*/ 1249680 h 3962400"/>
                <a:gd name="connsiteX7" fmla="*/ 436880 w 4399280"/>
                <a:gd name="connsiteY7" fmla="*/ 2468880 h 3962400"/>
                <a:gd name="connsiteX0" fmla="*/ 436880 w 4399280"/>
                <a:gd name="connsiteY0" fmla="*/ 2468880 h 3962400"/>
                <a:gd name="connsiteX1" fmla="*/ 762000 w 4399280"/>
                <a:gd name="connsiteY1" fmla="*/ 3230880 h 3962400"/>
                <a:gd name="connsiteX2" fmla="*/ 3535680 w 4399280"/>
                <a:gd name="connsiteY2" fmla="*/ 3962400 h 3962400"/>
                <a:gd name="connsiteX3" fmla="*/ 4399280 w 4399280"/>
                <a:gd name="connsiteY3" fmla="*/ 1524000 h 3962400"/>
                <a:gd name="connsiteX4" fmla="*/ 3667760 w 4399280"/>
                <a:gd name="connsiteY4" fmla="*/ 152400 h 3962400"/>
                <a:gd name="connsiteX5" fmla="*/ 914400 w 4399280"/>
                <a:gd name="connsiteY5" fmla="*/ 0 h 3962400"/>
                <a:gd name="connsiteX6" fmla="*/ 0 w 4399280"/>
                <a:gd name="connsiteY6" fmla="*/ 1249680 h 3962400"/>
                <a:gd name="connsiteX7" fmla="*/ 436880 w 4399280"/>
                <a:gd name="connsiteY7" fmla="*/ 2468880 h 3962400"/>
                <a:gd name="connsiteX0" fmla="*/ 0 w 4480560"/>
                <a:gd name="connsiteY0" fmla="*/ 2316480 h 3962400"/>
                <a:gd name="connsiteX1" fmla="*/ 843280 w 4480560"/>
                <a:gd name="connsiteY1" fmla="*/ 3230880 h 3962400"/>
                <a:gd name="connsiteX2" fmla="*/ 3616960 w 4480560"/>
                <a:gd name="connsiteY2" fmla="*/ 3962400 h 3962400"/>
                <a:gd name="connsiteX3" fmla="*/ 4480560 w 4480560"/>
                <a:gd name="connsiteY3" fmla="*/ 1524000 h 3962400"/>
                <a:gd name="connsiteX4" fmla="*/ 3749040 w 4480560"/>
                <a:gd name="connsiteY4" fmla="*/ 152400 h 3962400"/>
                <a:gd name="connsiteX5" fmla="*/ 995680 w 4480560"/>
                <a:gd name="connsiteY5" fmla="*/ 0 h 3962400"/>
                <a:gd name="connsiteX6" fmla="*/ 81280 w 4480560"/>
                <a:gd name="connsiteY6" fmla="*/ 1249680 h 3962400"/>
                <a:gd name="connsiteX7" fmla="*/ 0 w 4480560"/>
                <a:gd name="connsiteY7" fmla="*/ 2316480 h 3962400"/>
                <a:gd name="connsiteX0" fmla="*/ 0 w 4480560"/>
                <a:gd name="connsiteY0" fmla="*/ 2316480 h 3302000"/>
                <a:gd name="connsiteX1" fmla="*/ 843280 w 4480560"/>
                <a:gd name="connsiteY1" fmla="*/ 3230880 h 3302000"/>
                <a:gd name="connsiteX2" fmla="*/ 3606800 w 4480560"/>
                <a:gd name="connsiteY2" fmla="*/ 3302000 h 3302000"/>
                <a:gd name="connsiteX3" fmla="*/ 4480560 w 4480560"/>
                <a:gd name="connsiteY3" fmla="*/ 1524000 h 3302000"/>
                <a:gd name="connsiteX4" fmla="*/ 3749040 w 4480560"/>
                <a:gd name="connsiteY4" fmla="*/ 152400 h 3302000"/>
                <a:gd name="connsiteX5" fmla="*/ 995680 w 4480560"/>
                <a:gd name="connsiteY5" fmla="*/ 0 h 3302000"/>
                <a:gd name="connsiteX6" fmla="*/ 81280 w 4480560"/>
                <a:gd name="connsiteY6" fmla="*/ 1249680 h 3302000"/>
                <a:gd name="connsiteX7" fmla="*/ 0 w 4480560"/>
                <a:gd name="connsiteY7" fmla="*/ 2316480 h 330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0560" h="3302000">
                  <a:moveTo>
                    <a:pt x="0" y="2316480"/>
                  </a:moveTo>
                  <a:lnTo>
                    <a:pt x="843280" y="3230880"/>
                  </a:lnTo>
                  <a:lnTo>
                    <a:pt x="3606800" y="3302000"/>
                  </a:lnTo>
                  <a:lnTo>
                    <a:pt x="4480560" y="1524000"/>
                  </a:lnTo>
                  <a:lnTo>
                    <a:pt x="3749040" y="152400"/>
                  </a:lnTo>
                  <a:lnTo>
                    <a:pt x="995680" y="0"/>
                  </a:lnTo>
                  <a:lnTo>
                    <a:pt x="81280" y="1249680"/>
                  </a:lnTo>
                  <a:lnTo>
                    <a:pt x="0" y="2316480"/>
                  </a:lnTo>
                  <a:close/>
                </a:path>
              </a:pathLst>
            </a:custGeom>
            <a:solidFill>
              <a:schemeClr val="accent2">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511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2FBBDFE-ABD2-DB49-88D2-3CCF83A47B56}"/>
              </a:ext>
            </a:extLst>
          </p:cNvPr>
          <p:cNvSpPr>
            <a:spLocks noGrp="1"/>
          </p:cNvSpPr>
          <p:nvPr>
            <p:ph sz="half" idx="1"/>
          </p:nvPr>
        </p:nvSpPr>
        <p:spPr/>
        <p:txBody>
          <a:bodyPr/>
          <a:lstStyle/>
          <a:p>
            <a:r>
              <a:rPr lang="en-US" dirty="0"/>
              <a:t>Run Sweep Algorithm</a:t>
            </a:r>
          </a:p>
        </p:txBody>
      </p:sp>
      <p:sp>
        <p:nvSpPr>
          <p:cNvPr id="11" name="Content Placeholder 10">
            <a:extLst>
              <a:ext uri="{FF2B5EF4-FFF2-40B4-BE49-F238E27FC236}">
                <a16:creationId xmlns:a16="http://schemas.microsoft.com/office/drawing/2014/main" id="{25340FE3-8608-5E4F-B1E9-C0F0D0787A12}"/>
              </a:ext>
            </a:extLst>
          </p:cNvPr>
          <p:cNvSpPr>
            <a:spLocks noGrp="1"/>
          </p:cNvSpPr>
          <p:nvPr>
            <p:ph sz="half" idx="10"/>
          </p:nvPr>
        </p:nvSpPr>
        <p:spPr/>
        <p:txBody>
          <a:bodyPr/>
          <a:lstStyle/>
          <a:p>
            <a:endParaRPr lang="en-US"/>
          </a:p>
        </p:txBody>
      </p:sp>
      <p:grpSp>
        <p:nvGrpSpPr>
          <p:cNvPr id="8" name="Group 7">
            <a:extLst>
              <a:ext uri="{FF2B5EF4-FFF2-40B4-BE49-F238E27FC236}">
                <a16:creationId xmlns:a16="http://schemas.microsoft.com/office/drawing/2014/main" id="{0FF453FD-7B4F-DB46-9B21-C1CDB90C1F3F}"/>
              </a:ext>
            </a:extLst>
          </p:cNvPr>
          <p:cNvGrpSpPr/>
          <p:nvPr/>
        </p:nvGrpSpPr>
        <p:grpSpPr>
          <a:xfrm>
            <a:off x="2616200" y="2169160"/>
            <a:ext cx="6959600" cy="3850640"/>
            <a:chOff x="2397760" y="2169160"/>
            <a:chExt cx="6959600" cy="3850640"/>
          </a:xfrm>
        </p:grpSpPr>
        <p:sp>
          <p:nvSpPr>
            <p:cNvPr id="5" name="Freeform 4">
              <a:extLst>
                <a:ext uri="{FF2B5EF4-FFF2-40B4-BE49-F238E27FC236}">
                  <a16:creationId xmlns:a16="http://schemas.microsoft.com/office/drawing/2014/main" id="{03C73BE0-F951-3B4E-9455-E4973DAA219D}"/>
                </a:ext>
              </a:extLst>
            </p:cNvPr>
            <p:cNvSpPr/>
            <p:nvPr/>
          </p:nvSpPr>
          <p:spPr>
            <a:xfrm>
              <a:off x="2397760" y="2169160"/>
              <a:ext cx="4521200" cy="3850640"/>
            </a:xfrm>
            <a:custGeom>
              <a:avLst/>
              <a:gdLst>
                <a:gd name="connsiteX0" fmla="*/ 0 w 4521200"/>
                <a:gd name="connsiteY0" fmla="*/ 1798320 h 3850640"/>
                <a:gd name="connsiteX1" fmla="*/ 1270000 w 4521200"/>
                <a:gd name="connsiteY1" fmla="*/ 3230880 h 3850640"/>
                <a:gd name="connsiteX2" fmla="*/ 3688080 w 4521200"/>
                <a:gd name="connsiteY2" fmla="*/ 3850640 h 3850640"/>
                <a:gd name="connsiteX3" fmla="*/ 4521200 w 4521200"/>
                <a:gd name="connsiteY3" fmla="*/ 2468880 h 3850640"/>
                <a:gd name="connsiteX4" fmla="*/ 4135120 w 4521200"/>
                <a:gd name="connsiteY4" fmla="*/ 650240 h 3850640"/>
                <a:gd name="connsiteX5" fmla="*/ 2397760 w 4521200"/>
                <a:gd name="connsiteY5" fmla="*/ 0 h 3850640"/>
                <a:gd name="connsiteX6" fmla="*/ 304800 w 4521200"/>
                <a:gd name="connsiteY6" fmla="*/ 904240 h 3850640"/>
                <a:gd name="connsiteX7" fmla="*/ 0 w 4521200"/>
                <a:gd name="connsiteY7" fmla="*/ 1798320 h 385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1200" h="3850640">
                  <a:moveTo>
                    <a:pt x="0" y="1798320"/>
                  </a:moveTo>
                  <a:lnTo>
                    <a:pt x="1270000" y="3230880"/>
                  </a:lnTo>
                  <a:lnTo>
                    <a:pt x="3688080" y="3850640"/>
                  </a:lnTo>
                  <a:lnTo>
                    <a:pt x="4521200" y="2468880"/>
                  </a:lnTo>
                  <a:lnTo>
                    <a:pt x="4135120" y="650240"/>
                  </a:lnTo>
                  <a:lnTo>
                    <a:pt x="2397760" y="0"/>
                  </a:lnTo>
                  <a:lnTo>
                    <a:pt x="304800" y="904240"/>
                  </a:lnTo>
                  <a:lnTo>
                    <a:pt x="0" y="1798320"/>
                  </a:lnTo>
                  <a:close/>
                </a:path>
              </a:pathLst>
            </a:custGeom>
            <a:solidFill>
              <a:schemeClr val="accent1">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E6772042-6B57-194D-912D-A2F81EAED0CF}"/>
                </a:ext>
              </a:extLst>
            </p:cNvPr>
            <p:cNvSpPr/>
            <p:nvPr/>
          </p:nvSpPr>
          <p:spPr>
            <a:xfrm>
              <a:off x="4876800" y="2209800"/>
              <a:ext cx="4480560" cy="3302000"/>
            </a:xfrm>
            <a:custGeom>
              <a:avLst/>
              <a:gdLst>
                <a:gd name="connsiteX0" fmla="*/ 0 w 4521200"/>
                <a:gd name="connsiteY0" fmla="*/ 1798320 h 3850640"/>
                <a:gd name="connsiteX1" fmla="*/ 1270000 w 4521200"/>
                <a:gd name="connsiteY1" fmla="*/ 3230880 h 3850640"/>
                <a:gd name="connsiteX2" fmla="*/ 3688080 w 4521200"/>
                <a:gd name="connsiteY2" fmla="*/ 3850640 h 3850640"/>
                <a:gd name="connsiteX3" fmla="*/ 4521200 w 4521200"/>
                <a:gd name="connsiteY3" fmla="*/ 2468880 h 3850640"/>
                <a:gd name="connsiteX4" fmla="*/ 4135120 w 4521200"/>
                <a:gd name="connsiteY4" fmla="*/ 650240 h 3850640"/>
                <a:gd name="connsiteX5" fmla="*/ 2397760 w 4521200"/>
                <a:gd name="connsiteY5" fmla="*/ 0 h 3850640"/>
                <a:gd name="connsiteX6" fmla="*/ 304800 w 4521200"/>
                <a:gd name="connsiteY6" fmla="*/ 904240 h 3850640"/>
                <a:gd name="connsiteX7" fmla="*/ 0 w 4521200"/>
                <a:gd name="connsiteY7" fmla="*/ 1798320 h 3850640"/>
                <a:gd name="connsiteX0" fmla="*/ 0 w 4521200"/>
                <a:gd name="connsiteY0" fmla="*/ 2255520 h 4307840"/>
                <a:gd name="connsiteX1" fmla="*/ 1270000 w 4521200"/>
                <a:gd name="connsiteY1" fmla="*/ 3688080 h 4307840"/>
                <a:gd name="connsiteX2" fmla="*/ 3688080 w 4521200"/>
                <a:gd name="connsiteY2" fmla="*/ 4307840 h 4307840"/>
                <a:gd name="connsiteX3" fmla="*/ 4521200 w 4521200"/>
                <a:gd name="connsiteY3" fmla="*/ 2926080 h 4307840"/>
                <a:gd name="connsiteX4" fmla="*/ 4135120 w 4521200"/>
                <a:gd name="connsiteY4" fmla="*/ 1107440 h 4307840"/>
                <a:gd name="connsiteX5" fmla="*/ 2438400 w 4521200"/>
                <a:gd name="connsiteY5" fmla="*/ 0 h 4307840"/>
                <a:gd name="connsiteX6" fmla="*/ 304800 w 4521200"/>
                <a:gd name="connsiteY6" fmla="*/ 1361440 h 4307840"/>
                <a:gd name="connsiteX7" fmla="*/ 0 w 4521200"/>
                <a:gd name="connsiteY7" fmla="*/ 2255520 h 4307840"/>
                <a:gd name="connsiteX0" fmla="*/ 0 w 4521200"/>
                <a:gd name="connsiteY0" fmla="*/ 2255520 h 4307840"/>
                <a:gd name="connsiteX1" fmla="*/ 1270000 w 4521200"/>
                <a:gd name="connsiteY1" fmla="*/ 3688080 h 4307840"/>
                <a:gd name="connsiteX2" fmla="*/ 3688080 w 4521200"/>
                <a:gd name="connsiteY2" fmla="*/ 4307840 h 4307840"/>
                <a:gd name="connsiteX3" fmla="*/ 4521200 w 4521200"/>
                <a:gd name="connsiteY3" fmla="*/ 2926080 h 4307840"/>
                <a:gd name="connsiteX4" fmla="*/ 4135120 w 4521200"/>
                <a:gd name="connsiteY4" fmla="*/ 1107440 h 4307840"/>
                <a:gd name="connsiteX5" fmla="*/ 2438400 w 4521200"/>
                <a:gd name="connsiteY5" fmla="*/ 0 h 4307840"/>
                <a:gd name="connsiteX6" fmla="*/ 1209040 w 4521200"/>
                <a:gd name="connsiteY6" fmla="*/ 426720 h 4307840"/>
                <a:gd name="connsiteX7" fmla="*/ 0 w 4521200"/>
                <a:gd name="connsiteY7" fmla="*/ 2255520 h 4307840"/>
                <a:gd name="connsiteX0" fmla="*/ 0 w 3931920"/>
                <a:gd name="connsiteY0" fmla="*/ 2814320 h 4307840"/>
                <a:gd name="connsiteX1" fmla="*/ 680720 w 3931920"/>
                <a:gd name="connsiteY1" fmla="*/ 3688080 h 4307840"/>
                <a:gd name="connsiteX2" fmla="*/ 3098800 w 3931920"/>
                <a:gd name="connsiteY2" fmla="*/ 4307840 h 4307840"/>
                <a:gd name="connsiteX3" fmla="*/ 3931920 w 3931920"/>
                <a:gd name="connsiteY3" fmla="*/ 2926080 h 4307840"/>
                <a:gd name="connsiteX4" fmla="*/ 3545840 w 3931920"/>
                <a:gd name="connsiteY4" fmla="*/ 1107440 h 4307840"/>
                <a:gd name="connsiteX5" fmla="*/ 1849120 w 3931920"/>
                <a:gd name="connsiteY5" fmla="*/ 0 h 4307840"/>
                <a:gd name="connsiteX6" fmla="*/ 619760 w 3931920"/>
                <a:gd name="connsiteY6" fmla="*/ 426720 h 4307840"/>
                <a:gd name="connsiteX7" fmla="*/ 0 w 3931920"/>
                <a:gd name="connsiteY7" fmla="*/ 2814320 h 4307840"/>
                <a:gd name="connsiteX0" fmla="*/ 436880 w 4368800"/>
                <a:gd name="connsiteY0" fmla="*/ 2814320 h 4307840"/>
                <a:gd name="connsiteX1" fmla="*/ 1117600 w 4368800"/>
                <a:gd name="connsiteY1" fmla="*/ 3688080 h 4307840"/>
                <a:gd name="connsiteX2" fmla="*/ 3535680 w 4368800"/>
                <a:gd name="connsiteY2" fmla="*/ 4307840 h 4307840"/>
                <a:gd name="connsiteX3" fmla="*/ 4368800 w 4368800"/>
                <a:gd name="connsiteY3" fmla="*/ 2926080 h 4307840"/>
                <a:gd name="connsiteX4" fmla="*/ 3982720 w 4368800"/>
                <a:gd name="connsiteY4" fmla="*/ 1107440 h 4307840"/>
                <a:gd name="connsiteX5" fmla="*/ 2286000 w 4368800"/>
                <a:gd name="connsiteY5" fmla="*/ 0 h 4307840"/>
                <a:gd name="connsiteX6" fmla="*/ 0 w 4368800"/>
                <a:gd name="connsiteY6" fmla="*/ 1595120 h 4307840"/>
                <a:gd name="connsiteX7" fmla="*/ 436880 w 4368800"/>
                <a:gd name="connsiteY7" fmla="*/ 2814320 h 4307840"/>
                <a:gd name="connsiteX0" fmla="*/ 436880 w 4368800"/>
                <a:gd name="connsiteY0" fmla="*/ 2468880 h 3962400"/>
                <a:gd name="connsiteX1" fmla="*/ 1117600 w 4368800"/>
                <a:gd name="connsiteY1" fmla="*/ 3342640 h 3962400"/>
                <a:gd name="connsiteX2" fmla="*/ 3535680 w 4368800"/>
                <a:gd name="connsiteY2" fmla="*/ 3962400 h 3962400"/>
                <a:gd name="connsiteX3" fmla="*/ 4368800 w 4368800"/>
                <a:gd name="connsiteY3" fmla="*/ 2580640 h 3962400"/>
                <a:gd name="connsiteX4" fmla="*/ 3982720 w 4368800"/>
                <a:gd name="connsiteY4" fmla="*/ 762000 h 3962400"/>
                <a:gd name="connsiteX5" fmla="*/ 914400 w 4368800"/>
                <a:gd name="connsiteY5" fmla="*/ 0 h 3962400"/>
                <a:gd name="connsiteX6" fmla="*/ 0 w 4368800"/>
                <a:gd name="connsiteY6" fmla="*/ 1249680 h 3962400"/>
                <a:gd name="connsiteX7" fmla="*/ 436880 w 4368800"/>
                <a:gd name="connsiteY7" fmla="*/ 2468880 h 3962400"/>
                <a:gd name="connsiteX0" fmla="*/ 436880 w 4368800"/>
                <a:gd name="connsiteY0" fmla="*/ 2468880 h 3962400"/>
                <a:gd name="connsiteX1" fmla="*/ 1117600 w 4368800"/>
                <a:gd name="connsiteY1" fmla="*/ 3342640 h 3962400"/>
                <a:gd name="connsiteX2" fmla="*/ 3535680 w 4368800"/>
                <a:gd name="connsiteY2" fmla="*/ 3962400 h 3962400"/>
                <a:gd name="connsiteX3" fmla="*/ 4368800 w 4368800"/>
                <a:gd name="connsiteY3" fmla="*/ 2580640 h 3962400"/>
                <a:gd name="connsiteX4" fmla="*/ 3667760 w 4368800"/>
                <a:gd name="connsiteY4" fmla="*/ 152400 h 3962400"/>
                <a:gd name="connsiteX5" fmla="*/ 914400 w 4368800"/>
                <a:gd name="connsiteY5" fmla="*/ 0 h 3962400"/>
                <a:gd name="connsiteX6" fmla="*/ 0 w 4368800"/>
                <a:gd name="connsiteY6" fmla="*/ 1249680 h 3962400"/>
                <a:gd name="connsiteX7" fmla="*/ 436880 w 4368800"/>
                <a:gd name="connsiteY7" fmla="*/ 2468880 h 3962400"/>
                <a:gd name="connsiteX0" fmla="*/ 436880 w 4399280"/>
                <a:gd name="connsiteY0" fmla="*/ 2468880 h 3962400"/>
                <a:gd name="connsiteX1" fmla="*/ 1117600 w 4399280"/>
                <a:gd name="connsiteY1" fmla="*/ 3342640 h 3962400"/>
                <a:gd name="connsiteX2" fmla="*/ 3535680 w 4399280"/>
                <a:gd name="connsiteY2" fmla="*/ 3962400 h 3962400"/>
                <a:gd name="connsiteX3" fmla="*/ 4399280 w 4399280"/>
                <a:gd name="connsiteY3" fmla="*/ 1524000 h 3962400"/>
                <a:gd name="connsiteX4" fmla="*/ 3667760 w 4399280"/>
                <a:gd name="connsiteY4" fmla="*/ 152400 h 3962400"/>
                <a:gd name="connsiteX5" fmla="*/ 914400 w 4399280"/>
                <a:gd name="connsiteY5" fmla="*/ 0 h 3962400"/>
                <a:gd name="connsiteX6" fmla="*/ 0 w 4399280"/>
                <a:gd name="connsiteY6" fmla="*/ 1249680 h 3962400"/>
                <a:gd name="connsiteX7" fmla="*/ 436880 w 4399280"/>
                <a:gd name="connsiteY7" fmla="*/ 2468880 h 3962400"/>
                <a:gd name="connsiteX0" fmla="*/ 436880 w 4399280"/>
                <a:gd name="connsiteY0" fmla="*/ 2468880 h 3962400"/>
                <a:gd name="connsiteX1" fmla="*/ 762000 w 4399280"/>
                <a:gd name="connsiteY1" fmla="*/ 3230880 h 3962400"/>
                <a:gd name="connsiteX2" fmla="*/ 3535680 w 4399280"/>
                <a:gd name="connsiteY2" fmla="*/ 3962400 h 3962400"/>
                <a:gd name="connsiteX3" fmla="*/ 4399280 w 4399280"/>
                <a:gd name="connsiteY3" fmla="*/ 1524000 h 3962400"/>
                <a:gd name="connsiteX4" fmla="*/ 3667760 w 4399280"/>
                <a:gd name="connsiteY4" fmla="*/ 152400 h 3962400"/>
                <a:gd name="connsiteX5" fmla="*/ 914400 w 4399280"/>
                <a:gd name="connsiteY5" fmla="*/ 0 h 3962400"/>
                <a:gd name="connsiteX6" fmla="*/ 0 w 4399280"/>
                <a:gd name="connsiteY6" fmla="*/ 1249680 h 3962400"/>
                <a:gd name="connsiteX7" fmla="*/ 436880 w 4399280"/>
                <a:gd name="connsiteY7" fmla="*/ 2468880 h 3962400"/>
                <a:gd name="connsiteX0" fmla="*/ 0 w 4480560"/>
                <a:gd name="connsiteY0" fmla="*/ 2316480 h 3962400"/>
                <a:gd name="connsiteX1" fmla="*/ 843280 w 4480560"/>
                <a:gd name="connsiteY1" fmla="*/ 3230880 h 3962400"/>
                <a:gd name="connsiteX2" fmla="*/ 3616960 w 4480560"/>
                <a:gd name="connsiteY2" fmla="*/ 3962400 h 3962400"/>
                <a:gd name="connsiteX3" fmla="*/ 4480560 w 4480560"/>
                <a:gd name="connsiteY3" fmla="*/ 1524000 h 3962400"/>
                <a:gd name="connsiteX4" fmla="*/ 3749040 w 4480560"/>
                <a:gd name="connsiteY4" fmla="*/ 152400 h 3962400"/>
                <a:gd name="connsiteX5" fmla="*/ 995680 w 4480560"/>
                <a:gd name="connsiteY5" fmla="*/ 0 h 3962400"/>
                <a:gd name="connsiteX6" fmla="*/ 81280 w 4480560"/>
                <a:gd name="connsiteY6" fmla="*/ 1249680 h 3962400"/>
                <a:gd name="connsiteX7" fmla="*/ 0 w 4480560"/>
                <a:gd name="connsiteY7" fmla="*/ 2316480 h 3962400"/>
                <a:gd name="connsiteX0" fmla="*/ 0 w 4480560"/>
                <a:gd name="connsiteY0" fmla="*/ 2316480 h 3302000"/>
                <a:gd name="connsiteX1" fmla="*/ 843280 w 4480560"/>
                <a:gd name="connsiteY1" fmla="*/ 3230880 h 3302000"/>
                <a:gd name="connsiteX2" fmla="*/ 3606800 w 4480560"/>
                <a:gd name="connsiteY2" fmla="*/ 3302000 h 3302000"/>
                <a:gd name="connsiteX3" fmla="*/ 4480560 w 4480560"/>
                <a:gd name="connsiteY3" fmla="*/ 1524000 h 3302000"/>
                <a:gd name="connsiteX4" fmla="*/ 3749040 w 4480560"/>
                <a:gd name="connsiteY4" fmla="*/ 152400 h 3302000"/>
                <a:gd name="connsiteX5" fmla="*/ 995680 w 4480560"/>
                <a:gd name="connsiteY5" fmla="*/ 0 h 3302000"/>
                <a:gd name="connsiteX6" fmla="*/ 81280 w 4480560"/>
                <a:gd name="connsiteY6" fmla="*/ 1249680 h 3302000"/>
                <a:gd name="connsiteX7" fmla="*/ 0 w 4480560"/>
                <a:gd name="connsiteY7" fmla="*/ 2316480 h 330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0560" h="3302000">
                  <a:moveTo>
                    <a:pt x="0" y="2316480"/>
                  </a:moveTo>
                  <a:lnTo>
                    <a:pt x="843280" y="3230880"/>
                  </a:lnTo>
                  <a:lnTo>
                    <a:pt x="3606800" y="3302000"/>
                  </a:lnTo>
                  <a:lnTo>
                    <a:pt x="4480560" y="1524000"/>
                  </a:lnTo>
                  <a:lnTo>
                    <a:pt x="3749040" y="152400"/>
                  </a:lnTo>
                  <a:lnTo>
                    <a:pt x="995680" y="0"/>
                  </a:lnTo>
                  <a:lnTo>
                    <a:pt x="81280" y="1249680"/>
                  </a:lnTo>
                  <a:lnTo>
                    <a:pt x="0" y="2316480"/>
                  </a:lnTo>
                  <a:close/>
                </a:path>
              </a:pathLst>
            </a:custGeom>
            <a:solidFill>
              <a:schemeClr val="accent2">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a:extLst>
              <a:ext uri="{FF2B5EF4-FFF2-40B4-BE49-F238E27FC236}">
                <a16:creationId xmlns:a16="http://schemas.microsoft.com/office/drawing/2014/main" id="{00F12364-3C14-B242-BF14-A2CA41B28871}"/>
              </a:ext>
            </a:extLst>
          </p:cNvPr>
          <p:cNvSpPr/>
          <p:nvPr/>
        </p:nvSpPr>
        <p:spPr>
          <a:xfrm>
            <a:off x="5796915" y="240220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A4102262-050A-E141-9FA9-C10451343375}"/>
              </a:ext>
            </a:extLst>
          </p:cNvPr>
          <p:cNvSpPr/>
          <p:nvPr/>
        </p:nvSpPr>
        <p:spPr>
          <a:xfrm>
            <a:off x="6549390" y="534352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5330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2FBBDFE-ABD2-DB49-88D2-3CCF83A47B56}"/>
              </a:ext>
            </a:extLst>
          </p:cNvPr>
          <p:cNvSpPr>
            <a:spLocks noGrp="1"/>
          </p:cNvSpPr>
          <p:nvPr>
            <p:ph sz="half" idx="1"/>
          </p:nvPr>
        </p:nvSpPr>
        <p:spPr/>
        <p:txBody>
          <a:bodyPr>
            <a:normAutofit fontScale="92500"/>
          </a:bodyPr>
          <a:lstStyle/>
          <a:p>
            <a:r>
              <a:rPr lang="en-US" dirty="0"/>
              <a:t>Connectivity stored as doubly linked list</a:t>
            </a:r>
          </a:p>
        </p:txBody>
      </p:sp>
      <p:sp>
        <p:nvSpPr>
          <p:cNvPr id="41" name="Content Placeholder 40">
            <a:extLst>
              <a:ext uri="{FF2B5EF4-FFF2-40B4-BE49-F238E27FC236}">
                <a16:creationId xmlns:a16="http://schemas.microsoft.com/office/drawing/2014/main" id="{2D5950BA-F364-AE40-9282-25D49CE40261}"/>
              </a:ext>
            </a:extLst>
          </p:cNvPr>
          <p:cNvSpPr>
            <a:spLocks noGrp="1"/>
          </p:cNvSpPr>
          <p:nvPr>
            <p:ph sz="half" idx="10"/>
          </p:nvPr>
        </p:nvSpPr>
        <p:spPr/>
        <p:txBody>
          <a:bodyPr/>
          <a:lstStyle/>
          <a:p>
            <a:endParaRPr lang="en-US"/>
          </a:p>
        </p:txBody>
      </p:sp>
      <p:grpSp>
        <p:nvGrpSpPr>
          <p:cNvPr id="8" name="Group 7">
            <a:extLst>
              <a:ext uri="{FF2B5EF4-FFF2-40B4-BE49-F238E27FC236}">
                <a16:creationId xmlns:a16="http://schemas.microsoft.com/office/drawing/2014/main" id="{0FF453FD-7B4F-DB46-9B21-C1CDB90C1F3F}"/>
              </a:ext>
            </a:extLst>
          </p:cNvPr>
          <p:cNvGrpSpPr/>
          <p:nvPr/>
        </p:nvGrpSpPr>
        <p:grpSpPr>
          <a:xfrm>
            <a:off x="2616200" y="2169160"/>
            <a:ext cx="6959600" cy="3850640"/>
            <a:chOff x="2397760" y="2169160"/>
            <a:chExt cx="6959600" cy="3850640"/>
          </a:xfrm>
        </p:grpSpPr>
        <p:sp>
          <p:nvSpPr>
            <p:cNvPr id="5" name="Freeform 4">
              <a:extLst>
                <a:ext uri="{FF2B5EF4-FFF2-40B4-BE49-F238E27FC236}">
                  <a16:creationId xmlns:a16="http://schemas.microsoft.com/office/drawing/2014/main" id="{03C73BE0-F951-3B4E-9455-E4973DAA219D}"/>
                </a:ext>
              </a:extLst>
            </p:cNvPr>
            <p:cNvSpPr/>
            <p:nvPr/>
          </p:nvSpPr>
          <p:spPr>
            <a:xfrm>
              <a:off x="2397760" y="2169160"/>
              <a:ext cx="4521200" cy="3850640"/>
            </a:xfrm>
            <a:custGeom>
              <a:avLst/>
              <a:gdLst>
                <a:gd name="connsiteX0" fmla="*/ 0 w 4521200"/>
                <a:gd name="connsiteY0" fmla="*/ 1798320 h 3850640"/>
                <a:gd name="connsiteX1" fmla="*/ 1270000 w 4521200"/>
                <a:gd name="connsiteY1" fmla="*/ 3230880 h 3850640"/>
                <a:gd name="connsiteX2" fmla="*/ 3688080 w 4521200"/>
                <a:gd name="connsiteY2" fmla="*/ 3850640 h 3850640"/>
                <a:gd name="connsiteX3" fmla="*/ 4521200 w 4521200"/>
                <a:gd name="connsiteY3" fmla="*/ 2468880 h 3850640"/>
                <a:gd name="connsiteX4" fmla="*/ 4135120 w 4521200"/>
                <a:gd name="connsiteY4" fmla="*/ 650240 h 3850640"/>
                <a:gd name="connsiteX5" fmla="*/ 2397760 w 4521200"/>
                <a:gd name="connsiteY5" fmla="*/ 0 h 3850640"/>
                <a:gd name="connsiteX6" fmla="*/ 304800 w 4521200"/>
                <a:gd name="connsiteY6" fmla="*/ 904240 h 3850640"/>
                <a:gd name="connsiteX7" fmla="*/ 0 w 4521200"/>
                <a:gd name="connsiteY7" fmla="*/ 1798320 h 385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1200" h="3850640">
                  <a:moveTo>
                    <a:pt x="0" y="1798320"/>
                  </a:moveTo>
                  <a:lnTo>
                    <a:pt x="1270000" y="3230880"/>
                  </a:lnTo>
                  <a:lnTo>
                    <a:pt x="3688080" y="3850640"/>
                  </a:lnTo>
                  <a:lnTo>
                    <a:pt x="4521200" y="2468880"/>
                  </a:lnTo>
                  <a:lnTo>
                    <a:pt x="4135120" y="650240"/>
                  </a:lnTo>
                  <a:lnTo>
                    <a:pt x="2397760" y="0"/>
                  </a:lnTo>
                  <a:lnTo>
                    <a:pt x="304800" y="904240"/>
                  </a:lnTo>
                  <a:lnTo>
                    <a:pt x="0" y="1798320"/>
                  </a:lnTo>
                  <a:close/>
                </a:path>
              </a:pathLst>
            </a:custGeom>
            <a:solidFill>
              <a:schemeClr val="accent1">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E6772042-6B57-194D-912D-A2F81EAED0CF}"/>
                </a:ext>
              </a:extLst>
            </p:cNvPr>
            <p:cNvSpPr/>
            <p:nvPr/>
          </p:nvSpPr>
          <p:spPr>
            <a:xfrm>
              <a:off x="4876800" y="2209800"/>
              <a:ext cx="4480560" cy="3302000"/>
            </a:xfrm>
            <a:custGeom>
              <a:avLst/>
              <a:gdLst>
                <a:gd name="connsiteX0" fmla="*/ 0 w 4521200"/>
                <a:gd name="connsiteY0" fmla="*/ 1798320 h 3850640"/>
                <a:gd name="connsiteX1" fmla="*/ 1270000 w 4521200"/>
                <a:gd name="connsiteY1" fmla="*/ 3230880 h 3850640"/>
                <a:gd name="connsiteX2" fmla="*/ 3688080 w 4521200"/>
                <a:gd name="connsiteY2" fmla="*/ 3850640 h 3850640"/>
                <a:gd name="connsiteX3" fmla="*/ 4521200 w 4521200"/>
                <a:gd name="connsiteY3" fmla="*/ 2468880 h 3850640"/>
                <a:gd name="connsiteX4" fmla="*/ 4135120 w 4521200"/>
                <a:gd name="connsiteY4" fmla="*/ 650240 h 3850640"/>
                <a:gd name="connsiteX5" fmla="*/ 2397760 w 4521200"/>
                <a:gd name="connsiteY5" fmla="*/ 0 h 3850640"/>
                <a:gd name="connsiteX6" fmla="*/ 304800 w 4521200"/>
                <a:gd name="connsiteY6" fmla="*/ 904240 h 3850640"/>
                <a:gd name="connsiteX7" fmla="*/ 0 w 4521200"/>
                <a:gd name="connsiteY7" fmla="*/ 1798320 h 3850640"/>
                <a:gd name="connsiteX0" fmla="*/ 0 w 4521200"/>
                <a:gd name="connsiteY0" fmla="*/ 2255520 h 4307840"/>
                <a:gd name="connsiteX1" fmla="*/ 1270000 w 4521200"/>
                <a:gd name="connsiteY1" fmla="*/ 3688080 h 4307840"/>
                <a:gd name="connsiteX2" fmla="*/ 3688080 w 4521200"/>
                <a:gd name="connsiteY2" fmla="*/ 4307840 h 4307840"/>
                <a:gd name="connsiteX3" fmla="*/ 4521200 w 4521200"/>
                <a:gd name="connsiteY3" fmla="*/ 2926080 h 4307840"/>
                <a:gd name="connsiteX4" fmla="*/ 4135120 w 4521200"/>
                <a:gd name="connsiteY4" fmla="*/ 1107440 h 4307840"/>
                <a:gd name="connsiteX5" fmla="*/ 2438400 w 4521200"/>
                <a:gd name="connsiteY5" fmla="*/ 0 h 4307840"/>
                <a:gd name="connsiteX6" fmla="*/ 304800 w 4521200"/>
                <a:gd name="connsiteY6" fmla="*/ 1361440 h 4307840"/>
                <a:gd name="connsiteX7" fmla="*/ 0 w 4521200"/>
                <a:gd name="connsiteY7" fmla="*/ 2255520 h 4307840"/>
                <a:gd name="connsiteX0" fmla="*/ 0 w 4521200"/>
                <a:gd name="connsiteY0" fmla="*/ 2255520 h 4307840"/>
                <a:gd name="connsiteX1" fmla="*/ 1270000 w 4521200"/>
                <a:gd name="connsiteY1" fmla="*/ 3688080 h 4307840"/>
                <a:gd name="connsiteX2" fmla="*/ 3688080 w 4521200"/>
                <a:gd name="connsiteY2" fmla="*/ 4307840 h 4307840"/>
                <a:gd name="connsiteX3" fmla="*/ 4521200 w 4521200"/>
                <a:gd name="connsiteY3" fmla="*/ 2926080 h 4307840"/>
                <a:gd name="connsiteX4" fmla="*/ 4135120 w 4521200"/>
                <a:gd name="connsiteY4" fmla="*/ 1107440 h 4307840"/>
                <a:gd name="connsiteX5" fmla="*/ 2438400 w 4521200"/>
                <a:gd name="connsiteY5" fmla="*/ 0 h 4307840"/>
                <a:gd name="connsiteX6" fmla="*/ 1209040 w 4521200"/>
                <a:gd name="connsiteY6" fmla="*/ 426720 h 4307840"/>
                <a:gd name="connsiteX7" fmla="*/ 0 w 4521200"/>
                <a:gd name="connsiteY7" fmla="*/ 2255520 h 4307840"/>
                <a:gd name="connsiteX0" fmla="*/ 0 w 3931920"/>
                <a:gd name="connsiteY0" fmla="*/ 2814320 h 4307840"/>
                <a:gd name="connsiteX1" fmla="*/ 680720 w 3931920"/>
                <a:gd name="connsiteY1" fmla="*/ 3688080 h 4307840"/>
                <a:gd name="connsiteX2" fmla="*/ 3098800 w 3931920"/>
                <a:gd name="connsiteY2" fmla="*/ 4307840 h 4307840"/>
                <a:gd name="connsiteX3" fmla="*/ 3931920 w 3931920"/>
                <a:gd name="connsiteY3" fmla="*/ 2926080 h 4307840"/>
                <a:gd name="connsiteX4" fmla="*/ 3545840 w 3931920"/>
                <a:gd name="connsiteY4" fmla="*/ 1107440 h 4307840"/>
                <a:gd name="connsiteX5" fmla="*/ 1849120 w 3931920"/>
                <a:gd name="connsiteY5" fmla="*/ 0 h 4307840"/>
                <a:gd name="connsiteX6" fmla="*/ 619760 w 3931920"/>
                <a:gd name="connsiteY6" fmla="*/ 426720 h 4307840"/>
                <a:gd name="connsiteX7" fmla="*/ 0 w 3931920"/>
                <a:gd name="connsiteY7" fmla="*/ 2814320 h 4307840"/>
                <a:gd name="connsiteX0" fmla="*/ 436880 w 4368800"/>
                <a:gd name="connsiteY0" fmla="*/ 2814320 h 4307840"/>
                <a:gd name="connsiteX1" fmla="*/ 1117600 w 4368800"/>
                <a:gd name="connsiteY1" fmla="*/ 3688080 h 4307840"/>
                <a:gd name="connsiteX2" fmla="*/ 3535680 w 4368800"/>
                <a:gd name="connsiteY2" fmla="*/ 4307840 h 4307840"/>
                <a:gd name="connsiteX3" fmla="*/ 4368800 w 4368800"/>
                <a:gd name="connsiteY3" fmla="*/ 2926080 h 4307840"/>
                <a:gd name="connsiteX4" fmla="*/ 3982720 w 4368800"/>
                <a:gd name="connsiteY4" fmla="*/ 1107440 h 4307840"/>
                <a:gd name="connsiteX5" fmla="*/ 2286000 w 4368800"/>
                <a:gd name="connsiteY5" fmla="*/ 0 h 4307840"/>
                <a:gd name="connsiteX6" fmla="*/ 0 w 4368800"/>
                <a:gd name="connsiteY6" fmla="*/ 1595120 h 4307840"/>
                <a:gd name="connsiteX7" fmla="*/ 436880 w 4368800"/>
                <a:gd name="connsiteY7" fmla="*/ 2814320 h 4307840"/>
                <a:gd name="connsiteX0" fmla="*/ 436880 w 4368800"/>
                <a:gd name="connsiteY0" fmla="*/ 2468880 h 3962400"/>
                <a:gd name="connsiteX1" fmla="*/ 1117600 w 4368800"/>
                <a:gd name="connsiteY1" fmla="*/ 3342640 h 3962400"/>
                <a:gd name="connsiteX2" fmla="*/ 3535680 w 4368800"/>
                <a:gd name="connsiteY2" fmla="*/ 3962400 h 3962400"/>
                <a:gd name="connsiteX3" fmla="*/ 4368800 w 4368800"/>
                <a:gd name="connsiteY3" fmla="*/ 2580640 h 3962400"/>
                <a:gd name="connsiteX4" fmla="*/ 3982720 w 4368800"/>
                <a:gd name="connsiteY4" fmla="*/ 762000 h 3962400"/>
                <a:gd name="connsiteX5" fmla="*/ 914400 w 4368800"/>
                <a:gd name="connsiteY5" fmla="*/ 0 h 3962400"/>
                <a:gd name="connsiteX6" fmla="*/ 0 w 4368800"/>
                <a:gd name="connsiteY6" fmla="*/ 1249680 h 3962400"/>
                <a:gd name="connsiteX7" fmla="*/ 436880 w 4368800"/>
                <a:gd name="connsiteY7" fmla="*/ 2468880 h 3962400"/>
                <a:gd name="connsiteX0" fmla="*/ 436880 w 4368800"/>
                <a:gd name="connsiteY0" fmla="*/ 2468880 h 3962400"/>
                <a:gd name="connsiteX1" fmla="*/ 1117600 w 4368800"/>
                <a:gd name="connsiteY1" fmla="*/ 3342640 h 3962400"/>
                <a:gd name="connsiteX2" fmla="*/ 3535680 w 4368800"/>
                <a:gd name="connsiteY2" fmla="*/ 3962400 h 3962400"/>
                <a:gd name="connsiteX3" fmla="*/ 4368800 w 4368800"/>
                <a:gd name="connsiteY3" fmla="*/ 2580640 h 3962400"/>
                <a:gd name="connsiteX4" fmla="*/ 3667760 w 4368800"/>
                <a:gd name="connsiteY4" fmla="*/ 152400 h 3962400"/>
                <a:gd name="connsiteX5" fmla="*/ 914400 w 4368800"/>
                <a:gd name="connsiteY5" fmla="*/ 0 h 3962400"/>
                <a:gd name="connsiteX6" fmla="*/ 0 w 4368800"/>
                <a:gd name="connsiteY6" fmla="*/ 1249680 h 3962400"/>
                <a:gd name="connsiteX7" fmla="*/ 436880 w 4368800"/>
                <a:gd name="connsiteY7" fmla="*/ 2468880 h 3962400"/>
                <a:gd name="connsiteX0" fmla="*/ 436880 w 4399280"/>
                <a:gd name="connsiteY0" fmla="*/ 2468880 h 3962400"/>
                <a:gd name="connsiteX1" fmla="*/ 1117600 w 4399280"/>
                <a:gd name="connsiteY1" fmla="*/ 3342640 h 3962400"/>
                <a:gd name="connsiteX2" fmla="*/ 3535680 w 4399280"/>
                <a:gd name="connsiteY2" fmla="*/ 3962400 h 3962400"/>
                <a:gd name="connsiteX3" fmla="*/ 4399280 w 4399280"/>
                <a:gd name="connsiteY3" fmla="*/ 1524000 h 3962400"/>
                <a:gd name="connsiteX4" fmla="*/ 3667760 w 4399280"/>
                <a:gd name="connsiteY4" fmla="*/ 152400 h 3962400"/>
                <a:gd name="connsiteX5" fmla="*/ 914400 w 4399280"/>
                <a:gd name="connsiteY5" fmla="*/ 0 h 3962400"/>
                <a:gd name="connsiteX6" fmla="*/ 0 w 4399280"/>
                <a:gd name="connsiteY6" fmla="*/ 1249680 h 3962400"/>
                <a:gd name="connsiteX7" fmla="*/ 436880 w 4399280"/>
                <a:gd name="connsiteY7" fmla="*/ 2468880 h 3962400"/>
                <a:gd name="connsiteX0" fmla="*/ 436880 w 4399280"/>
                <a:gd name="connsiteY0" fmla="*/ 2468880 h 3962400"/>
                <a:gd name="connsiteX1" fmla="*/ 762000 w 4399280"/>
                <a:gd name="connsiteY1" fmla="*/ 3230880 h 3962400"/>
                <a:gd name="connsiteX2" fmla="*/ 3535680 w 4399280"/>
                <a:gd name="connsiteY2" fmla="*/ 3962400 h 3962400"/>
                <a:gd name="connsiteX3" fmla="*/ 4399280 w 4399280"/>
                <a:gd name="connsiteY3" fmla="*/ 1524000 h 3962400"/>
                <a:gd name="connsiteX4" fmla="*/ 3667760 w 4399280"/>
                <a:gd name="connsiteY4" fmla="*/ 152400 h 3962400"/>
                <a:gd name="connsiteX5" fmla="*/ 914400 w 4399280"/>
                <a:gd name="connsiteY5" fmla="*/ 0 h 3962400"/>
                <a:gd name="connsiteX6" fmla="*/ 0 w 4399280"/>
                <a:gd name="connsiteY6" fmla="*/ 1249680 h 3962400"/>
                <a:gd name="connsiteX7" fmla="*/ 436880 w 4399280"/>
                <a:gd name="connsiteY7" fmla="*/ 2468880 h 3962400"/>
                <a:gd name="connsiteX0" fmla="*/ 0 w 4480560"/>
                <a:gd name="connsiteY0" fmla="*/ 2316480 h 3962400"/>
                <a:gd name="connsiteX1" fmla="*/ 843280 w 4480560"/>
                <a:gd name="connsiteY1" fmla="*/ 3230880 h 3962400"/>
                <a:gd name="connsiteX2" fmla="*/ 3616960 w 4480560"/>
                <a:gd name="connsiteY2" fmla="*/ 3962400 h 3962400"/>
                <a:gd name="connsiteX3" fmla="*/ 4480560 w 4480560"/>
                <a:gd name="connsiteY3" fmla="*/ 1524000 h 3962400"/>
                <a:gd name="connsiteX4" fmla="*/ 3749040 w 4480560"/>
                <a:gd name="connsiteY4" fmla="*/ 152400 h 3962400"/>
                <a:gd name="connsiteX5" fmla="*/ 995680 w 4480560"/>
                <a:gd name="connsiteY5" fmla="*/ 0 h 3962400"/>
                <a:gd name="connsiteX6" fmla="*/ 81280 w 4480560"/>
                <a:gd name="connsiteY6" fmla="*/ 1249680 h 3962400"/>
                <a:gd name="connsiteX7" fmla="*/ 0 w 4480560"/>
                <a:gd name="connsiteY7" fmla="*/ 2316480 h 3962400"/>
                <a:gd name="connsiteX0" fmla="*/ 0 w 4480560"/>
                <a:gd name="connsiteY0" fmla="*/ 2316480 h 3302000"/>
                <a:gd name="connsiteX1" fmla="*/ 843280 w 4480560"/>
                <a:gd name="connsiteY1" fmla="*/ 3230880 h 3302000"/>
                <a:gd name="connsiteX2" fmla="*/ 3606800 w 4480560"/>
                <a:gd name="connsiteY2" fmla="*/ 3302000 h 3302000"/>
                <a:gd name="connsiteX3" fmla="*/ 4480560 w 4480560"/>
                <a:gd name="connsiteY3" fmla="*/ 1524000 h 3302000"/>
                <a:gd name="connsiteX4" fmla="*/ 3749040 w 4480560"/>
                <a:gd name="connsiteY4" fmla="*/ 152400 h 3302000"/>
                <a:gd name="connsiteX5" fmla="*/ 995680 w 4480560"/>
                <a:gd name="connsiteY5" fmla="*/ 0 h 3302000"/>
                <a:gd name="connsiteX6" fmla="*/ 81280 w 4480560"/>
                <a:gd name="connsiteY6" fmla="*/ 1249680 h 3302000"/>
                <a:gd name="connsiteX7" fmla="*/ 0 w 4480560"/>
                <a:gd name="connsiteY7" fmla="*/ 2316480 h 330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0560" h="3302000">
                  <a:moveTo>
                    <a:pt x="0" y="2316480"/>
                  </a:moveTo>
                  <a:lnTo>
                    <a:pt x="843280" y="3230880"/>
                  </a:lnTo>
                  <a:lnTo>
                    <a:pt x="3606800" y="3302000"/>
                  </a:lnTo>
                  <a:lnTo>
                    <a:pt x="4480560" y="1524000"/>
                  </a:lnTo>
                  <a:lnTo>
                    <a:pt x="3749040" y="152400"/>
                  </a:lnTo>
                  <a:lnTo>
                    <a:pt x="995680" y="0"/>
                  </a:lnTo>
                  <a:lnTo>
                    <a:pt x="81280" y="1249680"/>
                  </a:lnTo>
                  <a:lnTo>
                    <a:pt x="0" y="2316480"/>
                  </a:lnTo>
                  <a:close/>
                </a:path>
              </a:pathLst>
            </a:custGeom>
            <a:solidFill>
              <a:schemeClr val="accent2">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a:extLst>
              <a:ext uri="{FF2B5EF4-FFF2-40B4-BE49-F238E27FC236}">
                <a16:creationId xmlns:a16="http://schemas.microsoft.com/office/drawing/2014/main" id="{00F12364-3C14-B242-BF14-A2CA41B28871}"/>
              </a:ext>
            </a:extLst>
          </p:cNvPr>
          <p:cNvSpPr/>
          <p:nvPr/>
        </p:nvSpPr>
        <p:spPr>
          <a:xfrm>
            <a:off x="5796915" y="240220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A4102262-050A-E141-9FA9-C10451343375}"/>
              </a:ext>
            </a:extLst>
          </p:cNvPr>
          <p:cNvSpPr/>
          <p:nvPr/>
        </p:nvSpPr>
        <p:spPr>
          <a:xfrm>
            <a:off x="6549390" y="534352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0481A8B5-6FFF-3F40-9EAB-3EBA899DF9B7}"/>
              </a:ext>
            </a:extLst>
          </p:cNvPr>
          <p:cNvCxnSpPr>
            <a:cxnSpLocks/>
          </p:cNvCxnSpPr>
          <p:nvPr/>
        </p:nvCxnSpPr>
        <p:spPr>
          <a:xfrm flipH="1">
            <a:off x="5174298" y="2194560"/>
            <a:ext cx="791073" cy="105657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C0553C7-ACDA-7544-A72E-EB7E8ADB0BE1}"/>
              </a:ext>
            </a:extLst>
          </p:cNvPr>
          <p:cNvCxnSpPr>
            <a:cxnSpLocks/>
          </p:cNvCxnSpPr>
          <p:nvPr/>
        </p:nvCxnSpPr>
        <p:spPr>
          <a:xfrm flipH="1">
            <a:off x="5400040" y="2299063"/>
            <a:ext cx="791754" cy="1070598"/>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1FCC641-2248-794A-A08B-C69FE88F53FE}"/>
              </a:ext>
            </a:extLst>
          </p:cNvPr>
          <p:cNvCxnSpPr>
            <a:cxnSpLocks/>
          </p:cNvCxnSpPr>
          <p:nvPr/>
        </p:nvCxnSpPr>
        <p:spPr>
          <a:xfrm flipH="1">
            <a:off x="4946469" y="3600949"/>
            <a:ext cx="82731" cy="83171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7AEB3E7-A1CD-B44D-A2ED-766D89AB7472}"/>
              </a:ext>
            </a:extLst>
          </p:cNvPr>
          <p:cNvCxnSpPr>
            <a:cxnSpLocks/>
          </p:cNvCxnSpPr>
          <p:nvPr/>
        </p:nvCxnSpPr>
        <p:spPr>
          <a:xfrm flipH="1">
            <a:off x="5246915" y="3605303"/>
            <a:ext cx="82731" cy="831714"/>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3E3F823-1423-0A44-8AA8-0F523062D050}"/>
              </a:ext>
            </a:extLst>
          </p:cNvPr>
          <p:cNvCxnSpPr>
            <a:cxnSpLocks/>
          </p:cNvCxnSpPr>
          <p:nvPr/>
        </p:nvCxnSpPr>
        <p:spPr>
          <a:xfrm>
            <a:off x="5051697" y="4665617"/>
            <a:ext cx="695960" cy="76853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43D944B-AD75-2741-B487-E41A294518DB}"/>
              </a:ext>
            </a:extLst>
          </p:cNvPr>
          <p:cNvCxnSpPr>
            <a:cxnSpLocks/>
          </p:cNvCxnSpPr>
          <p:nvPr/>
        </p:nvCxnSpPr>
        <p:spPr>
          <a:xfrm>
            <a:off x="5282474" y="4565469"/>
            <a:ext cx="695960" cy="768531"/>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4F2F043-01B3-F24A-842B-32B32E5110C9}"/>
              </a:ext>
            </a:extLst>
          </p:cNvPr>
          <p:cNvCxnSpPr>
            <a:cxnSpLocks/>
          </p:cNvCxnSpPr>
          <p:nvPr/>
        </p:nvCxnSpPr>
        <p:spPr>
          <a:xfrm>
            <a:off x="6044475" y="5526405"/>
            <a:ext cx="2611845" cy="7320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F9D2E98-04C2-F54C-8F06-B5CEE90CE097}"/>
              </a:ext>
            </a:extLst>
          </p:cNvPr>
          <p:cNvCxnSpPr>
            <a:cxnSpLocks/>
          </p:cNvCxnSpPr>
          <p:nvPr/>
        </p:nvCxnSpPr>
        <p:spPr>
          <a:xfrm>
            <a:off x="6040121" y="5339171"/>
            <a:ext cx="2611845" cy="73206"/>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5ACAFA9-3E6F-F34E-B960-4348A7BD0736}"/>
              </a:ext>
            </a:extLst>
          </p:cNvPr>
          <p:cNvCxnSpPr>
            <a:cxnSpLocks/>
          </p:cNvCxnSpPr>
          <p:nvPr/>
        </p:nvCxnSpPr>
        <p:spPr>
          <a:xfrm flipH="1" flipV="1">
            <a:off x="6278881" y="2333897"/>
            <a:ext cx="2455816" cy="148046"/>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B60AF9-C993-0340-9DF1-06981A8BF356}"/>
              </a:ext>
            </a:extLst>
          </p:cNvPr>
          <p:cNvCxnSpPr>
            <a:cxnSpLocks/>
          </p:cNvCxnSpPr>
          <p:nvPr/>
        </p:nvCxnSpPr>
        <p:spPr>
          <a:xfrm flipH="1" flipV="1">
            <a:off x="6278881" y="2111556"/>
            <a:ext cx="2455816" cy="148046"/>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DDBB75A-2471-334C-BAF9-3D808F7C7E9E}"/>
              </a:ext>
            </a:extLst>
          </p:cNvPr>
          <p:cNvCxnSpPr>
            <a:cxnSpLocks/>
          </p:cNvCxnSpPr>
          <p:nvPr/>
        </p:nvCxnSpPr>
        <p:spPr>
          <a:xfrm>
            <a:off x="8839200" y="2525486"/>
            <a:ext cx="609600" cy="1174977"/>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8916A18-C015-C642-9F76-1F338C4066B9}"/>
              </a:ext>
            </a:extLst>
          </p:cNvPr>
          <p:cNvCxnSpPr>
            <a:cxnSpLocks/>
          </p:cNvCxnSpPr>
          <p:nvPr/>
        </p:nvCxnSpPr>
        <p:spPr>
          <a:xfrm>
            <a:off x="9035823" y="2431166"/>
            <a:ext cx="609600" cy="117497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4B0A27B-18D9-9E4C-8D73-2BD289B5886A}"/>
              </a:ext>
            </a:extLst>
          </p:cNvPr>
          <p:cNvCxnSpPr>
            <a:cxnSpLocks/>
          </p:cNvCxnSpPr>
          <p:nvPr/>
        </p:nvCxnSpPr>
        <p:spPr>
          <a:xfrm flipV="1">
            <a:off x="8699863" y="3788229"/>
            <a:ext cx="766354" cy="1532708"/>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2C4B021-DD04-E243-A1F5-FFF8F7899C36}"/>
              </a:ext>
            </a:extLst>
          </p:cNvPr>
          <p:cNvCxnSpPr>
            <a:cxnSpLocks/>
          </p:cNvCxnSpPr>
          <p:nvPr/>
        </p:nvCxnSpPr>
        <p:spPr>
          <a:xfrm flipV="1">
            <a:off x="8860972" y="3879669"/>
            <a:ext cx="766354" cy="1532708"/>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677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2FBBDFE-ABD2-DB49-88D2-3CCF83A47B56}"/>
              </a:ext>
            </a:extLst>
          </p:cNvPr>
          <p:cNvSpPr>
            <a:spLocks noGrp="1"/>
          </p:cNvSpPr>
          <p:nvPr>
            <p:ph sz="half" idx="1"/>
          </p:nvPr>
        </p:nvSpPr>
        <p:spPr/>
        <p:txBody>
          <a:bodyPr/>
          <a:lstStyle/>
          <a:p>
            <a:r>
              <a:rPr lang="en-US"/>
              <a:t>Walk the graph</a:t>
            </a:r>
            <a:endParaRPr lang="en-US" dirty="0"/>
          </a:p>
        </p:txBody>
      </p:sp>
      <p:sp>
        <p:nvSpPr>
          <p:cNvPr id="29" name="Content Placeholder 28">
            <a:extLst>
              <a:ext uri="{FF2B5EF4-FFF2-40B4-BE49-F238E27FC236}">
                <a16:creationId xmlns:a16="http://schemas.microsoft.com/office/drawing/2014/main" id="{914B95C2-932A-104E-8BFA-41502772268D}"/>
              </a:ext>
            </a:extLst>
          </p:cNvPr>
          <p:cNvSpPr>
            <a:spLocks noGrp="1"/>
          </p:cNvSpPr>
          <p:nvPr>
            <p:ph sz="half" idx="10"/>
          </p:nvPr>
        </p:nvSpPr>
        <p:spPr/>
        <p:txBody>
          <a:bodyPr/>
          <a:lstStyle/>
          <a:p>
            <a:endParaRPr lang="en-US"/>
          </a:p>
        </p:txBody>
      </p:sp>
      <p:grpSp>
        <p:nvGrpSpPr>
          <p:cNvPr id="8" name="Group 7">
            <a:extLst>
              <a:ext uri="{FF2B5EF4-FFF2-40B4-BE49-F238E27FC236}">
                <a16:creationId xmlns:a16="http://schemas.microsoft.com/office/drawing/2014/main" id="{0FF453FD-7B4F-DB46-9B21-C1CDB90C1F3F}"/>
              </a:ext>
            </a:extLst>
          </p:cNvPr>
          <p:cNvGrpSpPr/>
          <p:nvPr/>
        </p:nvGrpSpPr>
        <p:grpSpPr>
          <a:xfrm>
            <a:off x="2616200" y="2169160"/>
            <a:ext cx="6959600" cy="3850640"/>
            <a:chOff x="2397760" y="2169160"/>
            <a:chExt cx="6959600" cy="3850640"/>
          </a:xfrm>
        </p:grpSpPr>
        <p:sp>
          <p:nvSpPr>
            <p:cNvPr id="5" name="Freeform 4">
              <a:extLst>
                <a:ext uri="{FF2B5EF4-FFF2-40B4-BE49-F238E27FC236}">
                  <a16:creationId xmlns:a16="http://schemas.microsoft.com/office/drawing/2014/main" id="{03C73BE0-F951-3B4E-9455-E4973DAA219D}"/>
                </a:ext>
              </a:extLst>
            </p:cNvPr>
            <p:cNvSpPr/>
            <p:nvPr/>
          </p:nvSpPr>
          <p:spPr>
            <a:xfrm>
              <a:off x="2397760" y="2169160"/>
              <a:ext cx="4521200" cy="3850640"/>
            </a:xfrm>
            <a:custGeom>
              <a:avLst/>
              <a:gdLst>
                <a:gd name="connsiteX0" fmla="*/ 0 w 4521200"/>
                <a:gd name="connsiteY0" fmla="*/ 1798320 h 3850640"/>
                <a:gd name="connsiteX1" fmla="*/ 1270000 w 4521200"/>
                <a:gd name="connsiteY1" fmla="*/ 3230880 h 3850640"/>
                <a:gd name="connsiteX2" fmla="*/ 3688080 w 4521200"/>
                <a:gd name="connsiteY2" fmla="*/ 3850640 h 3850640"/>
                <a:gd name="connsiteX3" fmla="*/ 4521200 w 4521200"/>
                <a:gd name="connsiteY3" fmla="*/ 2468880 h 3850640"/>
                <a:gd name="connsiteX4" fmla="*/ 4135120 w 4521200"/>
                <a:gd name="connsiteY4" fmla="*/ 650240 h 3850640"/>
                <a:gd name="connsiteX5" fmla="*/ 2397760 w 4521200"/>
                <a:gd name="connsiteY5" fmla="*/ 0 h 3850640"/>
                <a:gd name="connsiteX6" fmla="*/ 304800 w 4521200"/>
                <a:gd name="connsiteY6" fmla="*/ 904240 h 3850640"/>
                <a:gd name="connsiteX7" fmla="*/ 0 w 4521200"/>
                <a:gd name="connsiteY7" fmla="*/ 1798320 h 385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1200" h="3850640">
                  <a:moveTo>
                    <a:pt x="0" y="1798320"/>
                  </a:moveTo>
                  <a:lnTo>
                    <a:pt x="1270000" y="3230880"/>
                  </a:lnTo>
                  <a:lnTo>
                    <a:pt x="3688080" y="3850640"/>
                  </a:lnTo>
                  <a:lnTo>
                    <a:pt x="4521200" y="2468880"/>
                  </a:lnTo>
                  <a:lnTo>
                    <a:pt x="4135120" y="650240"/>
                  </a:lnTo>
                  <a:lnTo>
                    <a:pt x="2397760" y="0"/>
                  </a:lnTo>
                  <a:lnTo>
                    <a:pt x="304800" y="904240"/>
                  </a:lnTo>
                  <a:lnTo>
                    <a:pt x="0" y="1798320"/>
                  </a:lnTo>
                  <a:close/>
                </a:path>
              </a:pathLst>
            </a:custGeom>
            <a:solidFill>
              <a:schemeClr val="accent1">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E6772042-6B57-194D-912D-A2F81EAED0CF}"/>
                </a:ext>
              </a:extLst>
            </p:cNvPr>
            <p:cNvSpPr/>
            <p:nvPr/>
          </p:nvSpPr>
          <p:spPr>
            <a:xfrm>
              <a:off x="4876800" y="2209800"/>
              <a:ext cx="4480560" cy="3302000"/>
            </a:xfrm>
            <a:custGeom>
              <a:avLst/>
              <a:gdLst>
                <a:gd name="connsiteX0" fmla="*/ 0 w 4521200"/>
                <a:gd name="connsiteY0" fmla="*/ 1798320 h 3850640"/>
                <a:gd name="connsiteX1" fmla="*/ 1270000 w 4521200"/>
                <a:gd name="connsiteY1" fmla="*/ 3230880 h 3850640"/>
                <a:gd name="connsiteX2" fmla="*/ 3688080 w 4521200"/>
                <a:gd name="connsiteY2" fmla="*/ 3850640 h 3850640"/>
                <a:gd name="connsiteX3" fmla="*/ 4521200 w 4521200"/>
                <a:gd name="connsiteY3" fmla="*/ 2468880 h 3850640"/>
                <a:gd name="connsiteX4" fmla="*/ 4135120 w 4521200"/>
                <a:gd name="connsiteY4" fmla="*/ 650240 h 3850640"/>
                <a:gd name="connsiteX5" fmla="*/ 2397760 w 4521200"/>
                <a:gd name="connsiteY5" fmla="*/ 0 h 3850640"/>
                <a:gd name="connsiteX6" fmla="*/ 304800 w 4521200"/>
                <a:gd name="connsiteY6" fmla="*/ 904240 h 3850640"/>
                <a:gd name="connsiteX7" fmla="*/ 0 w 4521200"/>
                <a:gd name="connsiteY7" fmla="*/ 1798320 h 3850640"/>
                <a:gd name="connsiteX0" fmla="*/ 0 w 4521200"/>
                <a:gd name="connsiteY0" fmla="*/ 2255520 h 4307840"/>
                <a:gd name="connsiteX1" fmla="*/ 1270000 w 4521200"/>
                <a:gd name="connsiteY1" fmla="*/ 3688080 h 4307840"/>
                <a:gd name="connsiteX2" fmla="*/ 3688080 w 4521200"/>
                <a:gd name="connsiteY2" fmla="*/ 4307840 h 4307840"/>
                <a:gd name="connsiteX3" fmla="*/ 4521200 w 4521200"/>
                <a:gd name="connsiteY3" fmla="*/ 2926080 h 4307840"/>
                <a:gd name="connsiteX4" fmla="*/ 4135120 w 4521200"/>
                <a:gd name="connsiteY4" fmla="*/ 1107440 h 4307840"/>
                <a:gd name="connsiteX5" fmla="*/ 2438400 w 4521200"/>
                <a:gd name="connsiteY5" fmla="*/ 0 h 4307840"/>
                <a:gd name="connsiteX6" fmla="*/ 304800 w 4521200"/>
                <a:gd name="connsiteY6" fmla="*/ 1361440 h 4307840"/>
                <a:gd name="connsiteX7" fmla="*/ 0 w 4521200"/>
                <a:gd name="connsiteY7" fmla="*/ 2255520 h 4307840"/>
                <a:gd name="connsiteX0" fmla="*/ 0 w 4521200"/>
                <a:gd name="connsiteY0" fmla="*/ 2255520 h 4307840"/>
                <a:gd name="connsiteX1" fmla="*/ 1270000 w 4521200"/>
                <a:gd name="connsiteY1" fmla="*/ 3688080 h 4307840"/>
                <a:gd name="connsiteX2" fmla="*/ 3688080 w 4521200"/>
                <a:gd name="connsiteY2" fmla="*/ 4307840 h 4307840"/>
                <a:gd name="connsiteX3" fmla="*/ 4521200 w 4521200"/>
                <a:gd name="connsiteY3" fmla="*/ 2926080 h 4307840"/>
                <a:gd name="connsiteX4" fmla="*/ 4135120 w 4521200"/>
                <a:gd name="connsiteY4" fmla="*/ 1107440 h 4307840"/>
                <a:gd name="connsiteX5" fmla="*/ 2438400 w 4521200"/>
                <a:gd name="connsiteY5" fmla="*/ 0 h 4307840"/>
                <a:gd name="connsiteX6" fmla="*/ 1209040 w 4521200"/>
                <a:gd name="connsiteY6" fmla="*/ 426720 h 4307840"/>
                <a:gd name="connsiteX7" fmla="*/ 0 w 4521200"/>
                <a:gd name="connsiteY7" fmla="*/ 2255520 h 4307840"/>
                <a:gd name="connsiteX0" fmla="*/ 0 w 3931920"/>
                <a:gd name="connsiteY0" fmla="*/ 2814320 h 4307840"/>
                <a:gd name="connsiteX1" fmla="*/ 680720 w 3931920"/>
                <a:gd name="connsiteY1" fmla="*/ 3688080 h 4307840"/>
                <a:gd name="connsiteX2" fmla="*/ 3098800 w 3931920"/>
                <a:gd name="connsiteY2" fmla="*/ 4307840 h 4307840"/>
                <a:gd name="connsiteX3" fmla="*/ 3931920 w 3931920"/>
                <a:gd name="connsiteY3" fmla="*/ 2926080 h 4307840"/>
                <a:gd name="connsiteX4" fmla="*/ 3545840 w 3931920"/>
                <a:gd name="connsiteY4" fmla="*/ 1107440 h 4307840"/>
                <a:gd name="connsiteX5" fmla="*/ 1849120 w 3931920"/>
                <a:gd name="connsiteY5" fmla="*/ 0 h 4307840"/>
                <a:gd name="connsiteX6" fmla="*/ 619760 w 3931920"/>
                <a:gd name="connsiteY6" fmla="*/ 426720 h 4307840"/>
                <a:gd name="connsiteX7" fmla="*/ 0 w 3931920"/>
                <a:gd name="connsiteY7" fmla="*/ 2814320 h 4307840"/>
                <a:gd name="connsiteX0" fmla="*/ 436880 w 4368800"/>
                <a:gd name="connsiteY0" fmla="*/ 2814320 h 4307840"/>
                <a:gd name="connsiteX1" fmla="*/ 1117600 w 4368800"/>
                <a:gd name="connsiteY1" fmla="*/ 3688080 h 4307840"/>
                <a:gd name="connsiteX2" fmla="*/ 3535680 w 4368800"/>
                <a:gd name="connsiteY2" fmla="*/ 4307840 h 4307840"/>
                <a:gd name="connsiteX3" fmla="*/ 4368800 w 4368800"/>
                <a:gd name="connsiteY3" fmla="*/ 2926080 h 4307840"/>
                <a:gd name="connsiteX4" fmla="*/ 3982720 w 4368800"/>
                <a:gd name="connsiteY4" fmla="*/ 1107440 h 4307840"/>
                <a:gd name="connsiteX5" fmla="*/ 2286000 w 4368800"/>
                <a:gd name="connsiteY5" fmla="*/ 0 h 4307840"/>
                <a:gd name="connsiteX6" fmla="*/ 0 w 4368800"/>
                <a:gd name="connsiteY6" fmla="*/ 1595120 h 4307840"/>
                <a:gd name="connsiteX7" fmla="*/ 436880 w 4368800"/>
                <a:gd name="connsiteY7" fmla="*/ 2814320 h 4307840"/>
                <a:gd name="connsiteX0" fmla="*/ 436880 w 4368800"/>
                <a:gd name="connsiteY0" fmla="*/ 2468880 h 3962400"/>
                <a:gd name="connsiteX1" fmla="*/ 1117600 w 4368800"/>
                <a:gd name="connsiteY1" fmla="*/ 3342640 h 3962400"/>
                <a:gd name="connsiteX2" fmla="*/ 3535680 w 4368800"/>
                <a:gd name="connsiteY2" fmla="*/ 3962400 h 3962400"/>
                <a:gd name="connsiteX3" fmla="*/ 4368800 w 4368800"/>
                <a:gd name="connsiteY3" fmla="*/ 2580640 h 3962400"/>
                <a:gd name="connsiteX4" fmla="*/ 3982720 w 4368800"/>
                <a:gd name="connsiteY4" fmla="*/ 762000 h 3962400"/>
                <a:gd name="connsiteX5" fmla="*/ 914400 w 4368800"/>
                <a:gd name="connsiteY5" fmla="*/ 0 h 3962400"/>
                <a:gd name="connsiteX6" fmla="*/ 0 w 4368800"/>
                <a:gd name="connsiteY6" fmla="*/ 1249680 h 3962400"/>
                <a:gd name="connsiteX7" fmla="*/ 436880 w 4368800"/>
                <a:gd name="connsiteY7" fmla="*/ 2468880 h 3962400"/>
                <a:gd name="connsiteX0" fmla="*/ 436880 w 4368800"/>
                <a:gd name="connsiteY0" fmla="*/ 2468880 h 3962400"/>
                <a:gd name="connsiteX1" fmla="*/ 1117600 w 4368800"/>
                <a:gd name="connsiteY1" fmla="*/ 3342640 h 3962400"/>
                <a:gd name="connsiteX2" fmla="*/ 3535680 w 4368800"/>
                <a:gd name="connsiteY2" fmla="*/ 3962400 h 3962400"/>
                <a:gd name="connsiteX3" fmla="*/ 4368800 w 4368800"/>
                <a:gd name="connsiteY3" fmla="*/ 2580640 h 3962400"/>
                <a:gd name="connsiteX4" fmla="*/ 3667760 w 4368800"/>
                <a:gd name="connsiteY4" fmla="*/ 152400 h 3962400"/>
                <a:gd name="connsiteX5" fmla="*/ 914400 w 4368800"/>
                <a:gd name="connsiteY5" fmla="*/ 0 h 3962400"/>
                <a:gd name="connsiteX6" fmla="*/ 0 w 4368800"/>
                <a:gd name="connsiteY6" fmla="*/ 1249680 h 3962400"/>
                <a:gd name="connsiteX7" fmla="*/ 436880 w 4368800"/>
                <a:gd name="connsiteY7" fmla="*/ 2468880 h 3962400"/>
                <a:gd name="connsiteX0" fmla="*/ 436880 w 4399280"/>
                <a:gd name="connsiteY0" fmla="*/ 2468880 h 3962400"/>
                <a:gd name="connsiteX1" fmla="*/ 1117600 w 4399280"/>
                <a:gd name="connsiteY1" fmla="*/ 3342640 h 3962400"/>
                <a:gd name="connsiteX2" fmla="*/ 3535680 w 4399280"/>
                <a:gd name="connsiteY2" fmla="*/ 3962400 h 3962400"/>
                <a:gd name="connsiteX3" fmla="*/ 4399280 w 4399280"/>
                <a:gd name="connsiteY3" fmla="*/ 1524000 h 3962400"/>
                <a:gd name="connsiteX4" fmla="*/ 3667760 w 4399280"/>
                <a:gd name="connsiteY4" fmla="*/ 152400 h 3962400"/>
                <a:gd name="connsiteX5" fmla="*/ 914400 w 4399280"/>
                <a:gd name="connsiteY5" fmla="*/ 0 h 3962400"/>
                <a:gd name="connsiteX6" fmla="*/ 0 w 4399280"/>
                <a:gd name="connsiteY6" fmla="*/ 1249680 h 3962400"/>
                <a:gd name="connsiteX7" fmla="*/ 436880 w 4399280"/>
                <a:gd name="connsiteY7" fmla="*/ 2468880 h 3962400"/>
                <a:gd name="connsiteX0" fmla="*/ 436880 w 4399280"/>
                <a:gd name="connsiteY0" fmla="*/ 2468880 h 3962400"/>
                <a:gd name="connsiteX1" fmla="*/ 762000 w 4399280"/>
                <a:gd name="connsiteY1" fmla="*/ 3230880 h 3962400"/>
                <a:gd name="connsiteX2" fmla="*/ 3535680 w 4399280"/>
                <a:gd name="connsiteY2" fmla="*/ 3962400 h 3962400"/>
                <a:gd name="connsiteX3" fmla="*/ 4399280 w 4399280"/>
                <a:gd name="connsiteY3" fmla="*/ 1524000 h 3962400"/>
                <a:gd name="connsiteX4" fmla="*/ 3667760 w 4399280"/>
                <a:gd name="connsiteY4" fmla="*/ 152400 h 3962400"/>
                <a:gd name="connsiteX5" fmla="*/ 914400 w 4399280"/>
                <a:gd name="connsiteY5" fmla="*/ 0 h 3962400"/>
                <a:gd name="connsiteX6" fmla="*/ 0 w 4399280"/>
                <a:gd name="connsiteY6" fmla="*/ 1249680 h 3962400"/>
                <a:gd name="connsiteX7" fmla="*/ 436880 w 4399280"/>
                <a:gd name="connsiteY7" fmla="*/ 2468880 h 3962400"/>
                <a:gd name="connsiteX0" fmla="*/ 0 w 4480560"/>
                <a:gd name="connsiteY0" fmla="*/ 2316480 h 3962400"/>
                <a:gd name="connsiteX1" fmla="*/ 843280 w 4480560"/>
                <a:gd name="connsiteY1" fmla="*/ 3230880 h 3962400"/>
                <a:gd name="connsiteX2" fmla="*/ 3616960 w 4480560"/>
                <a:gd name="connsiteY2" fmla="*/ 3962400 h 3962400"/>
                <a:gd name="connsiteX3" fmla="*/ 4480560 w 4480560"/>
                <a:gd name="connsiteY3" fmla="*/ 1524000 h 3962400"/>
                <a:gd name="connsiteX4" fmla="*/ 3749040 w 4480560"/>
                <a:gd name="connsiteY4" fmla="*/ 152400 h 3962400"/>
                <a:gd name="connsiteX5" fmla="*/ 995680 w 4480560"/>
                <a:gd name="connsiteY5" fmla="*/ 0 h 3962400"/>
                <a:gd name="connsiteX6" fmla="*/ 81280 w 4480560"/>
                <a:gd name="connsiteY6" fmla="*/ 1249680 h 3962400"/>
                <a:gd name="connsiteX7" fmla="*/ 0 w 4480560"/>
                <a:gd name="connsiteY7" fmla="*/ 2316480 h 3962400"/>
                <a:gd name="connsiteX0" fmla="*/ 0 w 4480560"/>
                <a:gd name="connsiteY0" fmla="*/ 2316480 h 3302000"/>
                <a:gd name="connsiteX1" fmla="*/ 843280 w 4480560"/>
                <a:gd name="connsiteY1" fmla="*/ 3230880 h 3302000"/>
                <a:gd name="connsiteX2" fmla="*/ 3606800 w 4480560"/>
                <a:gd name="connsiteY2" fmla="*/ 3302000 h 3302000"/>
                <a:gd name="connsiteX3" fmla="*/ 4480560 w 4480560"/>
                <a:gd name="connsiteY3" fmla="*/ 1524000 h 3302000"/>
                <a:gd name="connsiteX4" fmla="*/ 3749040 w 4480560"/>
                <a:gd name="connsiteY4" fmla="*/ 152400 h 3302000"/>
                <a:gd name="connsiteX5" fmla="*/ 995680 w 4480560"/>
                <a:gd name="connsiteY5" fmla="*/ 0 h 3302000"/>
                <a:gd name="connsiteX6" fmla="*/ 81280 w 4480560"/>
                <a:gd name="connsiteY6" fmla="*/ 1249680 h 3302000"/>
                <a:gd name="connsiteX7" fmla="*/ 0 w 4480560"/>
                <a:gd name="connsiteY7" fmla="*/ 2316480 h 330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0560" h="3302000">
                  <a:moveTo>
                    <a:pt x="0" y="2316480"/>
                  </a:moveTo>
                  <a:lnTo>
                    <a:pt x="843280" y="3230880"/>
                  </a:lnTo>
                  <a:lnTo>
                    <a:pt x="3606800" y="3302000"/>
                  </a:lnTo>
                  <a:lnTo>
                    <a:pt x="4480560" y="1524000"/>
                  </a:lnTo>
                  <a:lnTo>
                    <a:pt x="3749040" y="152400"/>
                  </a:lnTo>
                  <a:lnTo>
                    <a:pt x="995680" y="0"/>
                  </a:lnTo>
                  <a:lnTo>
                    <a:pt x="81280" y="1249680"/>
                  </a:lnTo>
                  <a:lnTo>
                    <a:pt x="0" y="2316480"/>
                  </a:lnTo>
                  <a:close/>
                </a:path>
              </a:pathLst>
            </a:custGeom>
            <a:solidFill>
              <a:schemeClr val="accent2">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a:extLst>
              <a:ext uri="{FF2B5EF4-FFF2-40B4-BE49-F238E27FC236}">
                <a16:creationId xmlns:a16="http://schemas.microsoft.com/office/drawing/2014/main" id="{00F12364-3C14-B242-BF14-A2CA41B28871}"/>
              </a:ext>
            </a:extLst>
          </p:cNvPr>
          <p:cNvSpPr/>
          <p:nvPr/>
        </p:nvSpPr>
        <p:spPr>
          <a:xfrm>
            <a:off x="5796915" y="240220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A4102262-050A-E141-9FA9-C10451343375}"/>
              </a:ext>
            </a:extLst>
          </p:cNvPr>
          <p:cNvSpPr/>
          <p:nvPr/>
        </p:nvSpPr>
        <p:spPr>
          <a:xfrm>
            <a:off x="6549390" y="534352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0481A8B5-6FFF-3F40-9EAB-3EBA899DF9B7}"/>
              </a:ext>
            </a:extLst>
          </p:cNvPr>
          <p:cNvCxnSpPr>
            <a:cxnSpLocks/>
          </p:cNvCxnSpPr>
          <p:nvPr/>
        </p:nvCxnSpPr>
        <p:spPr>
          <a:xfrm flipH="1">
            <a:off x="5174299" y="2525486"/>
            <a:ext cx="573358" cy="72564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1FCC641-2248-794A-A08B-C69FE88F53FE}"/>
              </a:ext>
            </a:extLst>
          </p:cNvPr>
          <p:cNvCxnSpPr>
            <a:cxnSpLocks/>
          </p:cNvCxnSpPr>
          <p:nvPr/>
        </p:nvCxnSpPr>
        <p:spPr>
          <a:xfrm flipH="1">
            <a:off x="4946469" y="3600949"/>
            <a:ext cx="82731" cy="83171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3E3F823-1423-0A44-8AA8-0F523062D050}"/>
              </a:ext>
            </a:extLst>
          </p:cNvPr>
          <p:cNvCxnSpPr>
            <a:cxnSpLocks/>
          </p:cNvCxnSpPr>
          <p:nvPr/>
        </p:nvCxnSpPr>
        <p:spPr>
          <a:xfrm>
            <a:off x="5051697" y="4665617"/>
            <a:ext cx="695960" cy="76853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4F2F043-01B3-F24A-842B-32B32E5110C9}"/>
              </a:ext>
            </a:extLst>
          </p:cNvPr>
          <p:cNvCxnSpPr>
            <a:cxnSpLocks/>
          </p:cNvCxnSpPr>
          <p:nvPr/>
        </p:nvCxnSpPr>
        <p:spPr>
          <a:xfrm>
            <a:off x="6044475" y="5526405"/>
            <a:ext cx="495662" cy="2095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F9D2E98-04C2-F54C-8F06-B5CEE90CE097}"/>
              </a:ext>
            </a:extLst>
          </p:cNvPr>
          <p:cNvCxnSpPr>
            <a:cxnSpLocks/>
          </p:cNvCxnSpPr>
          <p:nvPr/>
        </p:nvCxnSpPr>
        <p:spPr>
          <a:xfrm flipH="1">
            <a:off x="6818812" y="4720046"/>
            <a:ext cx="400594" cy="644434"/>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B60AF9-C993-0340-9DF1-06981A8BF356}"/>
              </a:ext>
            </a:extLst>
          </p:cNvPr>
          <p:cNvCxnSpPr>
            <a:cxnSpLocks/>
          </p:cNvCxnSpPr>
          <p:nvPr/>
        </p:nvCxnSpPr>
        <p:spPr>
          <a:xfrm flipH="1" flipV="1">
            <a:off x="6043749" y="2429691"/>
            <a:ext cx="731520" cy="278675"/>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4B0A27B-18D9-9E4C-8D73-2BD289B5886A}"/>
              </a:ext>
            </a:extLst>
          </p:cNvPr>
          <p:cNvCxnSpPr>
            <a:cxnSpLocks/>
          </p:cNvCxnSpPr>
          <p:nvPr/>
        </p:nvCxnSpPr>
        <p:spPr>
          <a:xfrm>
            <a:off x="6862354" y="2838994"/>
            <a:ext cx="374469" cy="1715589"/>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DB9074D-01AC-BE44-9C14-8C2A6A6DA3F1}"/>
              </a:ext>
            </a:extLst>
          </p:cNvPr>
          <p:cNvSpPr txBox="1"/>
          <p:nvPr/>
        </p:nvSpPr>
        <p:spPr>
          <a:xfrm>
            <a:off x="4193172" y="6096000"/>
            <a:ext cx="3805657" cy="584775"/>
          </a:xfrm>
          <a:prstGeom prst="rect">
            <a:avLst/>
          </a:prstGeom>
          <a:noFill/>
        </p:spPr>
        <p:txBody>
          <a:bodyPr wrap="none" rtlCol="0">
            <a:spAutoFit/>
          </a:bodyPr>
          <a:lstStyle/>
          <a:p>
            <a:r>
              <a:rPr lang="en-US" sz="3200" dirty="0"/>
              <a:t>But we can do better!</a:t>
            </a:r>
          </a:p>
        </p:txBody>
      </p:sp>
    </p:spTree>
    <p:extLst>
      <p:ext uri="{BB962C8B-B14F-4D97-AF65-F5344CB8AC3E}">
        <p14:creationId xmlns:p14="http://schemas.microsoft.com/office/powerpoint/2010/main" val="104392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876B0D1-2CE7-9348-AD54-651D40B23757}"/>
                  </a:ext>
                </a:extLst>
              </p:cNvPr>
              <p:cNvSpPr>
                <a:spLocks noGrp="1"/>
              </p:cNvSpPr>
              <p:nvPr>
                <p:ph sz="half" idx="1"/>
              </p:nvPr>
            </p:nvSpPr>
            <p:spPr>
              <a:xfrm>
                <a:off x="657987" y="1205309"/>
                <a:ext cx="6908482" cy="4824960"/>
              </a:xfrm>
            </p:spPr>
            <p:txBody>
              <a:bodyPr>
                <a:normAutofit/>
              </a:bodyPr>
              <a:lstStyle/>
              <a:p>
                <a:pPr lvl="1"/>
                <a:r>
                  <a:rPr lang="en-US" altLang="en-US" dirty="0"/>
                  <a:t>DEFINITION: For convex (rather than arbitrary) polygons, problem is linear. </a:t>
                </a:r>
              </a:p>
              <a:p>
                <a:pPr lvl="1"/>
                <a:r>
                  <a:rPr lang="en-US" altLang="en-US" dirty="0"/>
                  <a:t>INSTANCE:  Convex polygons </a:t>
                </a:r>
                <a14:m>
                  <m:oMath xmlns:m="http://schemas.openxmlformats.org/officeDocument/2006/math">
                    <m:r>
                      <a:rPr lang="en-US" altLang="en-US" smtClean="0">
                        <a:latin typeface="Cambria Math" panose="02040503050406030204" pitchFamily="18" charset="0"/>
                      </a:rPr>
                      <m:t>𝑃</m:t>
                    </m:r>
                  </m:oMath>
                </a14:m>
                <a:r>
                  <a:rPr lang="en-US" altLang="en-US" dirty="0"/>
                  <a:t> and </a:t>
                </a:r>
                <a14:m>
                  <m:oMath xmlns:m="http://schemas.openxmlformats.org/officeDocument/2006/math">
                    <m:r>
                      <a:rPr lang="en-US" altLang="en-US" smtClean="0">
                        <a:latin typeface="Cambria Math" panose="02040503050406030204" pitchFamily="18" charset="0"/>
                      </a:rPr>
                      <m:t>𝑄</m:t>
                    </m:r>
                  </m:oMath>
                </a14:m>
                <a:r>
                  <a:rPr lang="en-US" altLang="en-US" dirty="0"/>
                  <a:t>, with vertex sets </a:t>
                </a:r>
                <a14:m>
                  <m:oMath xmlns:m="http://schemas.openxmlformats.org/officeDocument/2006/math">
                    <m:r>
                      <a:rPr lang="en-US" altLang="en-US" smtClean="0">
                        <a:latin typeface="Cambria Math" panose="02040503050406030204" pitchFamily="18" charset="0"/>
                      </a:rPr>
                      <m:t>𝑃</m:t>
                    </m:r>
                    <m:r>
                      <a:rPr lang="en-US" altLang="en-US" smtClean="0">
                        <a:latin typeface="Cambria Math" panose="02040503050406030204" pitchFamily="18" charset="0"/>
                      </a:rPr>
                      <m:t>=</m:t>
                    </m:r>
                    <m:d>
                      <m:dPr>
                        <m:begChr m:val="{"/>
                        <m:endChr m:val="}"/>
                        <m:ctrlPr>
                          <a:rPr lang="en-US" altLang="en-US" i="1" smtClean="0">
                            <a:latin typeface="Cambria Math" panose="02040503050406030204" pitchFamily="18" charset="0"/>
                          </a:rPr>
                        </m:ctrlPr>
                      </m:dPr>
                      <m:e>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𝑝</m:t>
                            </m:r>
                          </m:e>
                          <m:sub>
                            <m:r>
                              <a:rPr lang="en-US" altLang="en-US" smtClean="0">
                                <a:latin typeface="Cambria Math" panose="02040503050406030204" pitchFamily="18" charset="0"/>
                              </a:rPr>
                              <m:t>1</m:t>
                            </m:r>
                          </m:sub>
                        </m:sSub>
                        <m:r>
                          <a:rPr lang="en-US" altLang="en-US" smtClean="0">
                            <a:latin typeface="Cambria Math" panose="02040503050406030204" pitchFamily="18" charset="0"/>
                          </a:rPr>
                          <m:t>,</m:t>
                        </m:r>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𝑝</m:t>
                            </m:r>
                          </m:e>
                          <m:sub>
                            <m:r>
                              <a:rPr lang="en-US" altLang="en-US" smtClean="0">
                                <a:latin typeface="Cambria Math" panose="02040503050406030204" pitchFamily="18" charset="0"/>
                              </a:rPr>
                              <m:t>2</m:t>
                            </m:r>
                          </m:sub>
                        </m:sSub>
                        <m:r>
                          <a:rPr lang="en-US" altLang="en-US" smtClean="0">
                            <a:latin typeface="Cambria Math" panose="02040503050406030204" pitchFamily="18" charset="0"/>
                          </a:rPr>
                          <m:t>,…,</m:t>
                        </m:r>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𝑝</m:t>
                            </m:r>
                          </m:e>
                          <m:sub>
                            <m:r>
                              <a:rPr lang="en-US" altLang="en-US" smtClean="0">
                                <a:latin typeface="Cambria Math" panose="02040503050406030204" pitchFamily="18" charset="0"/>
                              </a:rPr>
                              <m:t>𝑁</m:t>
                            </m:r>
                          </m:sub>
                        </m:sSub>
                      </m:e>
                    </m:d>
                  </m:oMath>
                </a14:m>
                <a:r>
                  <a:rPr lang="en-US" altLang="en-US" dirty="0"/>
                  <a:t> and </a:t>
                </a:r>
                <a14:m>
                  <m:oMath xmlns:m="http://schemas.openxmlformats.org/officeDocument/2006/math">
                    <m:r>
                      <a:rPr lang="en-US" altLang="en-US" smtClean="0">
                        <a:latin typeface="Cambria Math" panose="02040503050406030204" pitchFamily="18" charset="0"/>
                      </a:rPr>
                      <m:t>𝑄</m:t>
                    </m:r>
                    <m:r>
                      <a:rPr lang="en-US" altLang="en-US" smtClean="0">
                        <a:latin typeface="Cambria Math" panose="02040503050406030204" pitchFamily="18" charset="0"/>
                      </a:rPr>
                      <m:t>=</m:t>
                    </m:r>
                    <m:d>
                      <m:dPr>
                        <m:begChr m:val="{"/>
                        <m:endChr m:val="}"/>
                        <m:ctrlPr>
                          <a:rPr lang="en-US" altLang="en-US" i="1" smtClean="0">
                            <a:latin typeface="Cambria Math" panose="02040503050406030204" pitchFamily="18" charset="0"/>
                          </a:rPr>
                        </m:ctrlPr>
                      </m:dPr>
                      <m:e>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𝑞</m:t>
                            </m:r>
                          </m:e>
                          <m:sub>
                            <m:r>
                              <a:rPr lang="en-US" altLang="en-US" smtClean="0">
                                <a:latin typeface="Cambria Math" panose="02040503050406030204" pitchFamily="18" charset="0"/>
                              </a:rPr>
                              <m:t>1</m:t>
                            </m:r>
                          </m:sub>
                        </m:sSub>
                        <m:r>
                          <a:rPr lang="en-US" altLang="en-US" smtClean="0">
                            <a:latin typeface="Cambria Math" panose="02040503050406030204" pitchFamily="18" charset="0"/>
                          </a:rPr>
                          <m:t>,</m:t>
                        </m:r>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𝑞</m:t>
                            </m:r>
                          </m:e>
                          <m:sub>
                            <m:r>
                              <a:rPr lang="en-US" altLang="en-US" smtClean="0">
                                <a:latin typeface="Cambria Math" panose="02040503050406030204" pitchFamily="18" charset="0"/>
                              </a:rPr>
                              <m:t>2</m:t>
                            </m:r>
                          </m:sub>
                        </m:sSub>
                        <m:r>
                          <a:rPr lang="en-US" altLang="en-US" smtClean="0">
                            <a:latin typeface="Cambria Math" panose="02040503050406030204" pitchFamily="18" charset="0"/>
                          </a:rPr>
                          <m:t>,…,</m:t>
                        </m:r>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𝑞</m:t>
                            </m:r>
                          </m:e>
                          <m:sub>
                            <m:r>
                              <a:rPr lang="en-US" altLang="en-US" smtClean="0">
                                <a:latin typeface="Cambria Math" panose="02040503050406030204" pitchFamily="18" charset="0"/>
                              </a:rPr>
                              <m:t>𝑀</m:t>
                            </m:r>
                          </m:sub>
                        </m:sSub>
                      </m:e>
                    </m:d>
                  </m:oMath>
                </a14:m>
                <a:r>
                  <a:rPr lang="en-US" altLang="en-US" dirty="0"/>
                  <a:t> respectively.</a:t>
                </a:r>
              </a:p>
              <a:p>
                <a:pPr lvl="1"/>
                <a:r>
                  <a:rPr lang="en-US" altLang="en-US" dirty="0"/>
                  <a:t>QUESTION:  Construct polygon </a:t>
                </a:r>
                <a14:m>
                  <m:oMath xmlns:m="http://schemas.openxmlformats.org/officeDocument/2006/math">
                    <m:r>
                      <a:rPr lang="en-US" altLang="en-US" dirty="0" smtClean="0">
                        <a:latin typeface="Cambria Math" panose="02040503050406030204" pitchFamily="18" charset="0"/>
                      </a:rPr>
                      <m:t>𝑅</m:t>
                    </m:r>
                  </m:oMath>
                </a14:m>
                <a:r>
                  <a:rPr lang="en-US" altLang="en-US" dirty="0"/>
                  <a:t> </a:t>
                </a:r>
                <a:br>
                  <a:rPr lang="en-US" altLang="en-US" dirty="0"/>
                </a:br>
                <a:r>
                  <a:rPr lang="en-US" altLang="en-US" dirty="0"/>
                  <a:t>which is their intersection.</a:t>
                </a:r>
              </a:p>
            </p:txBody>
          </p:sp>
        </mc:Choice>
        <mc:Fallback xmlns="">
          <p:sp>
            <p:nvSpPr>
              <p:cNvPr id="5" name="Content Placeholder 4">
                <a:extLst>
                  <a:ext uri="{FF2B5EF4-FFF2-40B4-BE49-F238E27FC236}">
                    <a16:creationId xmlns:a16="http://schemas.microsoft.com/office/drawing/2014/main" id="{0876B0D1-2CE7-9348-AD54-651D40B23757}"/>
                  </a:ext>
                </a:extLst>
              </p:cNvPr>
              <p:cNvSpPr>
                <a:spLocks noGrp="1" noRot="1" noChangeAspect="1" noMove="1" noResize="1" noEditPoints="1" noAdjustHandles="1" noChangeArrowheads="1" noChangeShapeType="1" noTextEdit="1"/>
              </p:cNvSpPr>
              <p:nvPr>
                <p:ph sz="half" idx="1"/>
              </p:nvPr>
            </p:nvSpPr>
            <p:spPr>
              <a:xfrm>
                <a:off x="657987" y="1205309"/>
                <a:ext cx="6908482" cy="4824960"/>
              </a:xfrm>
              <a:blipFill>
                <a:blip r:embed="rId2"/>
                <a:stretch>
                  <a:fillRect b="-525"/>
                </a:stretch>
              </a:blipFill>
            </p:spPr>
            <p:txBody>
              <a:bodyPr/>
              <a:lstStyle/>
              <a:p>
                <a:r>
                  <a:rPr lang="en-US">
                    <a:noFill/>
                  </a:rPr>
                  <a:t> </a:t>
                </a:r>
              </a:p>
            </p:txBody>
          </p:sp>
        </mc:Fallback>
      </mc:AlternateContent>
      <p:sp>
        <p:nvSpPr>
          <p:cNvPr id="6" name="Content Placeholder 5">
            <a:extLst>
              <a:ext uri="{FF2B5EF4-FFF2-40B4-BE49-F238E27FC236}">
                <a16:creationId xmlns:a16="http://schemas.microsoft.com/office/drawing/2014/main" id="{4A26ACD4-F016-F441-8D3F-1007F0691885}"/>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47A47212-2A0B-AA47-AA18-353A9E0F617F}"/>
              </a:ext>
            </a:extLst>
          </p:cNvPr>
          <p:cNvSpPr>
            <a:spLocks noGrp="1"/>
          </p:cNvSpPr>
          <p:nvPr>
            <p:ph sz="half" idx="11"/>
          </p:nvPr>
        </p:nvSpPr>
        <p:spPr/>
        <p:txBody>
          <a:bodyPr/>
          <a:lstStyle/>
          <a:p>
            <a:r>
              <a:rPr lang="en-US" altLang="en-US" dirty="0"/>
              <a:t>CONVEX POLYGON INTERSECTION</a:t>
            </a:r>
          </a:p>
        </p:txBody>
      </p:sp>
      <p:grpSp>
        <p:nvGrpSpPr>
          <p:cNvPr id="27653" name="Group 28"/>
          <p:cNvGrpSpPr>
            <a:grpSpLocks/>
          </p:cNvGrpSpPr>
          <p:nvPr/>
        </p:nvGrpSpPr>
        <p:grpSpPr bwMode="auto">
          <a:xfrm>
            <a:off x="7543800" y="3591781"/>
            <a:ext cx="4334131" cy="2624265"/>
            <a:chOff x="732" y="2699"/>
            <a:chExt cx="2868" cy="3065"/>
          </a:xfrm>
        </p:grpSpPr>
        <p:grpSp>
          <p:nvGrpSpPr>
            <p:cNvPr id="27654" name="Group 7"/>
            <p:cNvGrpSpPr>
              <a:grpSpLocks/>
            </p:cNvGrpSpPr>
            <p:nvPr/>
          </p:nvGrpSpPr>
          <p:grpSpPr bwMode="auto">
            <a:xfrm>
              <a:off x="997" y="2898"/>
              <a:ext cx="2334" cy="2536"/>
              <a:chOff x="997" y="2898"/>
              <a:chExt cx="2334" cy="2536"/>
            </a:xfrm>
          </p:grpSpPr>
          <p:sp>
            <p:nvSpPr>
              <p:cNvPr id="27675" name="Freeform 5"/>
              <p:cNvSpPr>
                <a:spLocks/>
              </p:cNvSpPr>
              <p:nvPr/>
            </p:nvSpPr>
            <p:spPr bwMode="auto">
              <a:xfrm>
                <a:off x="997" y="2932"/>
                <a:ext cx="2301" cy="2502"/>
              </a:xfrm>
              <a:custGeom>
                <a:avLst/>
                <a:gdLst>
                  <a:gd name="T0" fmla="*/ 879 w 2301"/>
                  <a:gd name="T1" fmla="*/ 0 h 2502"/>
                  <a:gd name="T2" fmla="*/ 428 w 2301"/>
                  <a:gd name="T3" fmla="*/ 307 h 2502"/>
                  <a:gd name="T4" fmla="*/ 0 w 2301"/>
                  <a:gd name="T5" fmla="*/ 883 h 2502"/>
                  <a:gd name="T6" fmla="*/ 29 w 2301"/>
                  <a:gd name="T7" fmla="*/ 1531 h 2502"/>
                  <a:gd name="T8" fmla="*/ 576 w 2301"/>
                  <a:gd name="T9" fmla="*/ 2304 h 2502"/>
                  <a:gd name="T10" fmla="*/ 1176 w 2301"/>
                  <a:gd name="T11" fmla="*/ 2501 h 2502"/>
                  <a:gd name="T12" fmla="*/ 1872 w 2301"/>
                  <a:gd name="T13" fmla="*/ 2261 h 2502"/>
                  <a:gd name="T14" fmla="*/ 2300 w 2301"/>
                  <a:gd name="T15" fmla="*/ 1123 h 2502"/>
                  <a:gd name="T16" fmla="*/ 1791 w 2301"/>
                  <a:gd name="T17" fmla="*/ 72 h 2502"/>
                  <a:gd name="T18" fmla="*/ 879 w 2301"/>
                  <a:gd name="T19" fmla="*/ 0 h 2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01" h="2502">
                    <a:moveTo>
                      <a:pt x="879" y="0"/>
                    </a:moveTo>
                    <a:lnTo>
                      <a:pt x="428" y="307"/>
                    </a:lnTo>
                    <a:lnTo>
                      <a:pt x="0" y="883"/>
                    </a:lnTo>
                    <a:lnTo>
                      <a:pt x="29" y="1531"/>
                    </a:lnTo>
                    <a:lnTo>
                      <a:pt x="576" y="2304"/>
                    </a:lnTo>
                    <a:lnTo>
                      <a:pt x="1176" y="2501"/>
                    </a:lnTo>
                    <a:lnTo>
                      <a:pt x="1872" y="2261"/>
                    </a:lnTo>
                    <a:lnTo>
                      <a:pt x="2300" y="1123"/>
                    </a:lnTo>
                    <a:lnTo>
                      <a:pt x="1791" y="72"/>
                    </a:lnTo>
                    <a:lnTo>
                      <a:pt x="879"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6" name="Freeform 6"/>
              <p:cNvSpPr>
                <a:spLocks/>
              </p:cNvSpPr>
              <p:nvPr/>
            </p:nvSpPr>
            <p:spPr bwMode="auto">
              <a:xfrm>
                <a:off x="1540" y="2898"/>
                <a:ext cx="1791" cy="2488"/>
              </a:xfrm>
              <a:custGeom>
                <a:avLst/>
                <a:gdLst>
                  <a:gd name="T0" fmla="*/ 269 w 1791"/>
                  <a:gd name="T1" fmla="*/ 418 h 2488"/>
                  <a:gd name="T2" fmla="*/ 5 w 1791"/>
                  <a:gd name="T3" fmla="*/ 1066 h 2488"/>
                  <a:gd name="T4" fmla="*/ 0 w 1791"/>
                  <a:gd name="T5" fmla="*/ 1603 h 2488"/>
                  <a:gd name="T6" fmla="*/ 456 w 1791"/>
                  <a:gd name="T7" fmla="*/ 2213 h 2488"/>
                  <a:gd name="T8" fmla="*/ 1085 w 1791"/>
                  <a:gd name="T9" fmla="*/ 2487 h 2488"/>
                  <a:gd name="T10" fmla="*/ 1790 w 1791"/>
                  <a:gd name="T11" fmla="*/ 2098 h 2488"/>
                  <a:gd name="T12" fmla="*/ 1517 w 1791"/>
                  <a:gd name="T13" fmla="*/ 442 h 2488"/>
                  <a:gd name="T14" fmla="*/ 782 w 1791"/>
                  <a:gd name="T15" fmla="*/ 0 h 2488"/>
                  <a:gd name="T16" fmla="*/ 269 w 1791"/>
                  <a:gd name="T17" fmla="*/ 418 h 2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1" h="2488">
                    <a:moveTo>
                      <a:pt x="269" y="418"/>
                    </a:moveTo>
                    <a:lnTo>
                      <a:pt x="5" y="1066"/>
                    </a:lnTo>
                    <a:lnTo>
                      <a:pt x="0" y="1603"/>
                    </a:lnTo>
                    <a:lnTo>
                      <a:pt x="456" y="2213"/>
                    </a:lnTo>
                    <a:lnTo>
                      <a:pt x="1085" y="2487"/>
                    </a:lnTo>
                    <a:lnTo>
                      <a:pt x="1790" y="2098"/>
                    </a:lnTo>
                    <a:lnTo>
                      <a:pt x="1517" y="442"/>
                    </a:lnTo>
                    <a:lnTo>
                      <a:pt x="782" y="0"/>
                    </a:lnTo>
                    <a:lnTo>
                      <a:pt x="269" y="41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655" name="Rectangle 8"/>
            <p:cNvSpPr>
              <a:spLocks noChangeArrowheads="1"/>
            </p:cNvSpPr>
            <p:nvPr/>
          </p:nvSpPr>
          <p:spPr bwMode="auto">
            <a:xfrm>
              <a:off x="732" y="4051"/>
              <a:ext cx="214"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b="1" i="1"/>
                <a:t>P</a:t>
              </a:r>
            </a:p>
          </p:txBody>
        </p:sp>
        <p:sp>
          <p:nvSpPr>
            <p:cNvPr id="27656" name="Rectangle 9"/>
            <p:cNvSpPr>
              <a:spLocks noChangeArrowheads="1"/>
            </p:cNvSpPr>
            <p:nvPr/>
          </p:nvSpPr>
          <p:spPr bwMode="auto">
            <a:xfrm>
              <a:off x="3369" y="4051"/>
              <a:ext cx="231"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b="1" i="1"/>
                <a:t>Q</a:t>
              </a:r>
            </a:p>
          </p:txBody>
        </p:sp>
        <p:sp>
          <p:nvSpPr>
            <p:cNvPr id="27657" name="Rectangle 10"/>
            <p:cNvSpPr>
              <a:spLocks noChangeArrowheads="1"/>
            </p:cNvSpPr>
            <p:nvPr/>
          </p:nvSpPr>
          <p:spPr bwMode="auto">
            <a:xfrm>
              <a:off x="2164" y="4051"/>
              <a:ext cx="223"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b="1" i="1"/>
                <a:t>R</a:t>
              </a:r>
            </a:p>
          </p:txBody>
        </p:sp>
        <p:sp>
          <p:nvSpPr>
            <p:cNvPr id="27658" name="Rectangle 11"/>
            <p:cNvSpPr>
              <a:spLocks noChangeArrowheads="1"/>
            </p:cNvSpPr>
            <p:nvPr/>
          </p:nvSpPr>
          <p:spPr bwMode="auto">
            <a:xfrm>
              <a:off x="1747" y="2742"/>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1</a:t>
              </a:r>
            </a:p>
          </p:txBody>
        </p:sp>
        <p:sp>
          <p:nvSpPr>
            <p:cNvPr id="27659" name="Rectangle 12"/>
            <p:cNvSpPr>
              <a:spLocks noChangeArrowheads="1"/>
            </p:cNvSpPr>
            <p:nvPr/>
          </p:nvSpPr>
          <p:spPr bwMode="auto">
            <a:xfrm>
              <a:off x="1236" y="3052"/>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2</a:t>
              </a:r>
            </a:p>
          </p:txBody>
        </p:sp>
        <p:sp>
          <p:nvSpPr>
            <p:cNvPr id="27660" name="Rectangle 13"/>
            <p:cNvSpPr>
              <a:spLocks noChangeArrowheads="1"/>
            </p:cNvSpPr>
            <p:nvPr/>
          </p:nvSpPr>
          <p:spPr bwMode="auto">
            <a:xfrm>
              <a:off x="804" y="3657"/>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3</a:t>
              </a:r>
            </a:p>
          </p:txBody>
        </p:sp>
        <p:sp>
          <p:nvSpPr>
            <p:cNvPr id="27661" name="Rectangle 14"/>
            <p:cNvSpPr>
              <a:spLocks noChangeArrowheads="1"/>
            </p:cNvSpPr>
            <p:nvPr/>
          </p:nvSpPr>
          <p:spPr bwMode="auto">
            <a:xfrm>
              <a:off x="840" y="4449"/>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4</a:t>
              </a:r>
            </a:p>
          </p:txBody>
        </p:sp>
        <p:sp>
          <p:nvSpPr>
            <p:cNvPr id="27662" name="Rectangle 15"/>
            <p:cNvSpPr>
              <a:spLocks noChangeArrowheads="1"/>
            </p:cNvSpPr>
            <p:nvPr/>
          </p:nvSpPr>
          <p:spPr bwMode="auto">
            <a:xfrm>
              <a:off x="1394" y="5234"/>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5</a:t>
              </a:r>
            </a:p>
          </p:txBody>
        </p:sp>
        <p:sp>
          <p:nvSpPr>
            <p:cNvPr id="27663" name="Rectangle 16"/>
            <p:cNvSpPr>
              <a:spLocks noChangeArrowheads="1"/>
            </p:cNvSpPr>
            <p:nvPr/>
          </p:nvSpPr>
          <p:spPr bwMode="auto">
            <a:xfrm>
              <a:off x="1968" y="5443"/>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6</a:t>
              </a:r>
            </a:p>
          </p:txBody>
        </p:sp>
        <p:sp>
          <p:nvSpPr>
            <p:cNvPr id="27664" name="Rectangle 17"/>
            <p:cNvSpPr>
              <a:spLocks noChangeArrowheads="1"/>
            </p:cNvSpPr>
            <p:nvPr/>
          </p:nvSpPr>
          <p:spPr bwMode="auto">
            <a:xfrm>
              <a:off x="2659" y="5018"/>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7</a:t>
              </a:r>
            </a:p>
          </p:txBody>
        </p:sp>
        <p:sp>
          <p:nvSpPr>
            <p:cNvPr id="27665" name="Rectangle 18"/>
            <p:cNvSpPr>
              <a:spLocks noChangeArrowheads="1"/>
            </p:cNvSpPr>
            <p:nvPr/>
          </p:nvSpPr>
          <p:spPr bwMode="auto">
            <a:xfrm>
              <a:off x="3264" y="3888"/>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8</a:t>
              </a:r>
            </a:p>
          </p:txBody>
        </p:sp>
        <p:sp>
          <p:nvSpPr>
            <p:cNvPr id="27666" name="Rectangle 19"/>
            <p:cNvSpPr>
              <a:spLocks noChangeArrowheads="1"/>
            </p:cNvSpPr>
            <p:nvPr/>
          </p:nvSpPr>
          <p:spPr bwMode="auto">
            <a:xfrm>
              <a:off x="2753" y="2843"/>
              <a:ext cx="217"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N</a:t>
              </a:r>
            </a:p>
          </p:txBody>
        </p:sp>
        <p:sp>
          <p:nvSpPr>
            <p:cNvPr id="27667" name="Rectangle 20"/>
            <p:cNvSpPr>
              <a:spLocks noChangeArrowheads="1"/>
            </p:cNvSpPr>
            <p:nvPr/>
          </p:nvSpPr>
          <p:spPr bwMode="auto">
            <a:xfrm>
              <a:off x="1615" y="3153"/>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2</a:t>
              </a:r>
            </a:p>
          </p:txBody>
        </p:sp>
        <p:sp>
          <p:nvSpPr>
            <p:cNvPr id="27668" name="Rectangle 21"/>
            <p:cNvSpPr>
              <a:spLocks noChangeArrowheads="1"/>
            </p:cNvSpPr>
            <p:nvPr/>
          </p:nvSpPr>
          <p:spPr bwMode="auto">
            <a:xfrm>
              <a:off x="3027" y="3160"/>
              <a:ext cx="22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M</a:t>
              </a:r>
            </a:p>
          </p:txBody>
        </p:sp>
        <p:sp>
          <p:nvSpPr>
            <p:cNvPr id="27669" name="Rectangle 22"/>
            <p:cNvSpPr>
              <a:spLocks noChangeArrowheads="1"/>
            </p:cNvSpPr>
            <p:nvPr/>
          </p:nvSpPr>
          <p:spPr bwMode="auto">
            <a:xfrm>
              <a:off x="2164" y="2699"/>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1</a:t>
              </a:r>
            </a:p>
          </p:txBody>
        </p:sp>
        <p:sp>
          <p:nvSpPr>
            <p:cNvPr id="27670" name="Rectangle 23"/>
            <p:cNvSpPr>
              <a:spLocks noChangeArrowheads="1"/>
            </p:cNvSpPr>
            <p:nvPr/>
          </p:nvSpPr>
          <p:spPr bwMode="auto">
            <a:xfrm>
              <a:off x="1335" y="3801"/>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3</a:t>
              </a:r>
            </a:p>
          </p:txBody>
        </p:sp>
        <p:sp>
          <p:nvSpPr>
            <p:cNvPr id="27671" name="Rectangle 24"/>
            <p:cNvSpPr>
              <a:spLocks noChangeArrowheads="1"/>
            </p:cNvSpPr>
            <p:nvPr/>
          </p:nvSpPr>
          <p:spPr bwMode="auto">
            <a:xfrm>
              <a:off x="1306" y="4362"/>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4</a:t>
              </a:r>
            </a:p>
          </p:txBody>
        </p:sp>
        <p:sp>
          <p:nvSpPr>
            <p:cNvPr id="27672" name="Rectangle 25"/>
            <p:cNvSpPr>
              <a:spLocks noChangeArrowheads="1"/>
            </p:cNvSpPr>
            <p:nvPr/>
          </p:nvSpPr>
          <p:spPr bwMode="auto">
            <a:xfrm>
              <a:off x="1759" y="5061"/>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5</a:t>
              </a:r>
            </a:p>
          </p:txBody>
        </p:sp>
        <p:sp>
          <p:nvSpPr>
            <p:cNvPr id="27673" name="Rectangle 26"/>
            <p:cNvSpPr>
              <a:spLocks noChangeArrowheads="1"/>
            </p:cNvSpPr>
            <p:nvPr/>
          </p:nvSpPr>
          <p:spPr bwMode="auto">
            <a:xfrm>
              <a:off x="2429" y="5378"/>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6</a:t>
              </a:r>
            </a:p>
          </p:txBody>
        </p:sp>
        <p:sp>
          <p:nvSpPr>
            <p:cNvPr id="27674" name="Rectangle 27"/>
            <p:cNvSpPr>
              <a:spLocks noChangeArrowheads="1"/>
            </p:cNvSpPr>
            <p:nvPr/>
          </p:nvSpPr>
          <p:spPr bwMode="auto">
            <a:xfrm>
              <a:off x="3329" y="4975"/>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7</a:t>
              </a:r>
            </a:p>
          </p:txBody>
        </p:sp>
      </p:grpSp>
    </p:spTree>
    <p:extLst>
      <p:ext uri="{BB962C8B-B14F-4D97-AF65-F5344CB8AC3E}">
        <p14:creationId xmlns:p14="http://schemas.microsoft.com/office/powerpoint/2010/main" val="185239187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8FB8E5C-B4BF-7D4A-AC10-47599C4D3554}"/>
                  </a:ext>
                </a:extLst>
              </p:cNvPr>
              <p:cNvSpPr>
                <a:spLocks noGrp="1"/>
              </p:cNvSpPr>
              <p:nvPr>
                <p:ph sz="half" idx="1"/>
              </p:nvPr>
            </p:nvSpPr>
            <p:spPr/>
            <p:txBody>
              <a:bodyPr>
                <a:normAutofit/>
              </a:bodyPr>
              <a:lstStyle/>
              <a:p>
                <a:r>
                  <a:rPr lang="en-US" altLang="en-US" dirty="0"/>
                  <a:t>Analysis</a:t>
                </a:r>
              </a:p>
              <a:p>
                <a:pPr lvl="1"/>
                <a:r>
                  <a:rPr lang="en-US" altLang="en-US" dirty="0"/>
                  <a:t>Preprocessing: Intersection finding </a:t>
                </a:r>
                <a14:m>
                  <m:oMath xmlns:m="http://schemas.openxmlformats.org/officeDocument/2006/math">
                    <m:r>
                      <a:rPr lang="en-US" altLang="en-US" i="1" dirty="0">
                        <a:latin typeface="Cambria Math" panose="02040503050406030204" pitchFamily="18" charset="0"/>
                      </a:rPr>
                      <m:t>𝑂</m:t>
                    </m:r>
                    <m:r>
                      <a:rPr lang="en-US" altLang="en-US" i="1" dirty="0">
                        <a:latin typeface="Cambria Math" panose="02040503050406030204" pitchFamily="18" charset="0"/>
                      </a:rPr>
                      <m:t>((</m:t>
                    </m:r>
                    <m:r>
                      <a:rPr lang="en-US" altLang="en-US" i="1" dirty="0">
                        <a:latin typeface="Cambria Math" panose="02040503050406030204" pitchFamily="18" charset="0"/>
                      </a:rPr>
                      <m:t>𝑁</m:t>
                    </m:r>
                    <m:r>
                      <a:rPr lang="en-US" altLang="en-US" i="1" dirty="0">
                        <a:latin typeface="Cambria Math" panose="02040503050406030204" pitchFamily="18" charset="0"/>
                      </a:rPr>
                      <m:t> + </m:t>
                    </m:r>
                    <m:r>
                      <a:rPr lang="en-US" altLang="en-US" i="1" dirty="0">
                        <a:latin typeface="Cambria Math" panose="02040503050406030204" pitchFamily="18" charset="0"/>
                      </a:rPr>
                      <m:t>𝐾</m:t>
                    </m:r>
                    <m:r>
                      <a:rPr lang="en-US" altLang="en-US" i="1" dirty="0">
                        <a:latin typeface="Cambria Math" panose="02040503050406030204" pitchFamily="18" charset="0"/>
                      </a:rPr>
                      <m:t>) </m:t>
                    </m:r>
                    <m:r>
                      <m:rPr>
                        <m:sty m:val="p"/>
                      </m:rPr>
                      <a:rPr lang="en-US" altLang="en-US" i="1" dirty="0">
                        <a:latin typeface="Cambria Math" panose="02040503050406030204" pitchFamily="18" charset="0"/>
                      </a:rPr>
                      <m:t>log</m:t>
                    </m:r>
                    <m:r>
                      <a:rPr lang="en-US" altLang="en-US" i="1" dirty="0">
                        <a:latin typeface="Cambria Math" panose="02040503050406030204" pitchFamily="18" charset="0"/>
                      </a:rPr>
                      <m:t>⁡</m:t>
                    </m:r>
                    <m:r>
                      <a:rPr lang="en-US" altLang="en-US" i="1" dirty="0">
                        <a:latin typeface="Cambria Math" panose="02040503050406030204" pitchFamily="18" charset="0"/>
                      </a:rPr>
                      <m:t>𝑁</m:t>
                    </m:r>
                    <m:r>
                      <a:rPr lang="en-US" altLang="en-US" i="1" dirty="0">
                        <a:latin typeface="Cambria Math" panose="02040503050406030204" pitchFamily="18" charset="0"/>
                      </a:rPr>
                      <m:t>)</m:t>
                    </m:r>
                  </m:oMath>
                </a14:m>
                <a:endParaRPr lang="en-US" altLang="en-US" dirty="0"/>
              </a:p>
              <a:p>
                <a:pPr lvl="1"/>
                <a:r>
                  <a:rPr lang="en-US" altLang="en-US" dirty="0"/>
                  <a:t>Query: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b="0" i="1" dirty="0" smtClean="0">
                        <a:latin typeface="Cambria Math" panose="02040503050406030204" pitchFamily="18" charset="0"/>
                      </a:rPr>
                      <m:t>𝑁</m:t>
                    </m:r>
                    <m:r>
                      <a:rPr lang="en-US" altLang="en-US" b="0" i="1" dirty="0" smtClean="0">
                        <a:latin typeface="Cambria Math" panose="02040503050406030204" pitchFamily="18" charset="0"/>
                      </a:rPr>
                      <m:t>+</m:t>
                    </m:r>
                    <m:r>
                      <a:rPr lang="en-US" altLang="en-US" b="0" i="1" dirty="0" smtClean="0">
                        <a:latin typeface="Cambria Math" panose="02040503050406030204" pitchFamily="18" charset="0"/>
                      </a:rPr>
                      <m:t>𝑀</m:t>
                    </m:r>
                    <m:r>
                      <a:rPr lang="en-US" altLang="en-US" i="1" dirty="0" smtClean="0">
                        <a:latin typeface="Cambria Math" panose="02040503050406030204" pitchFamily="18" charset="0"/>
                      </a:rPr>
                      <m:t>)</m:t>
                    </m:r>
                  </m:oMath>
                </a14:m>
                <a:r>
                  <a:rPr lang="en-US" altLang="en-US" dirty="0"/>
                  <a:t> </a:t>
                </a:r>
              </a:p>
              <a:p>
                <a:pPr lvl="1"/>
                <a:r>
                  <a:rPr lang="en-US" altLang="en-US" dirty="0"/>
                  <a:t>Storage: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m:t>
                    </m:r>
                    <m:r>
                      <a:rPr lang="en-US" altLang="en-US" b="0" i="1" dirty="0" smtClean="0">
                        <a:latin typeface="Cambria Math" panose="02040503050406030204" pitchFamily="18" charset="0"/>
                      </a:rPr>
                      <m:t>𝑀</m:t>
                    </m:r>
                    <m:r>
                      <a:rPr lang="en-US" altLang="en-US" i="1" dirty="0" smtClean="0">
                        <a:latin typeface="Cambria Math" panose="02040503050406030204" pitchFamily="18" charset="0"/>
                      </a:rPr>
                      <m:t>)</m:t>
                    </m:r>
                  </m:oMath>
                </a14:m>
                <a:r>
                  <a:rPr lang="en-US" altLang="en-US" dirty="0"/>
                  <a:t> edge links</a:t>
                </a:r>
              </a:p>
              <a:p>
                <a:pPr marL="457200" lvl="1" indent="0">
                  <a:buNone/>
                </a:pPr>
                <a:endParaRPr lang="en-US" altLang="en-US" dirty="0"/>
              </a:p>
              <a:p>
                <a:r>
                  <a:rPr lang="en-US" altLang="en-US" dirty="0"/>
                  <a:t>Can we do any better?</a:t>
                </a:r>
                <a:endParaRPr lang="en-US" dirty="0"/>
              </a:p>
            </p:txBody>
          </p:sp>
        </mc:Choice>
        <mc:Fallback xmlns="">
          <p:sp>
            <p:nvSpPr>
              <p:cNvPr id="5" name="Content Placeholder 4">
                <a:extLst>
                  <a:ext uri="{FF2B5EF4-FFF2-40B4-BE49-F238E27FC236}">
                    <a16:creationId xmlns:a16="http://schemas.microsoft.com/office/drawing/2014/main" id="{08FB8E5C-B4BF-7D4A-AC10-47599C4D3554}"/>
                  </a:ext>
                </a:extLst>
              </p:cNvPr>
              <p:cNvSpPr>
                <a:spLocks noGrp="1" noRot="1" noChangeAspect="1" noMove="1" noResize="1" noEditPoints="1" noAdjustHandles="1" noChangeArrowheads="1" noChangeShapeType="1" noTextEdit="1"/>
              </p:cNvSpPr>
              <p:nvPr>
                <p:ph sz="half" idx="1"/>
              </p:nvPr>
            </p:nvSpPr>
            <p:spPr>
              <a:blipFill>
                <a:blip r:embed="rId2"/>
                <a:stretch>
                  <a:fillRect l="-1517"/>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CD880477-E166-1E42-A923-AC957B2866C2}"/>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92E9DA3B-554D-344C-BB46-FC40292FEF53}"/>
              </a:ext>
            </a:extLst>
          </p:cNvPr>
          <p:cNvSpPr>
            <a:spLocks noGrp="1"/>
          </p:cNvSpPr>
          <p:nvPr>
            <p:ph sz="half" idx="11"/>
          </p:nvPr>
        </p:nvSpPr>
        <p:spPr/>
        <p:txBody>
          <a:bodyPr/>
          <a:lstStyle/>
          <a:p>
            <a:r>
              <a:rPr lang="en-US" altLang="en-US"/>
              <a:t>Intersection of line segment</a:t>
            </a:r>
            <a:endParaRPr lang="en-US" dirty="0"/>
          </a:p>
        </p:txBody>
      </p:sp>
    </p:spTree>
    <p:extLst>
      <p:ext uri="{BB962C8B-B14F-4D97-AF65-F5344CB8AC3E}">
        <p14:creationId xmlns:p14="http://schemas.microsoft.com/office/powerpoint/2010/main" val="74779554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876B0D1-2CE7-9348-AD54-651D40B23757}"/>
                  </a:ext>
                </a:extLst>
              </p:cNvPr>
              <p:cNvSpPr>
                <a:spLocks noGrp="1"/>
              </p:cNvSpPr>
              <p:nvPr>
                <p:ph sz="half" idx="1"/>
              </p:nvPr>
            </p:nvSpPr>
            <p:spPr/>
            <p:txBody>
              <a:bodyPr>
                <a:normAutofit/>
              </a:bodyPr>
              <a:lstStyle/>
              <a:p>
                <a:r>
                  <a:rPr lang="en-US" altLang="en-US" dirty="0"/>
                  <a:t>The intersection of  two convex polygons will have linear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 </m:t>
                    </m:r>
                    <m:r>
                      <a:rPr lang="en-US" altLang="en-US" i="1" dirty="0" smtClean="0">
                        <a:latin typeface="Cambria Math" panose="02040503050406030204" pitchFamily="18" charset="0"/>
                      </a:rPr>
                      <m:t>𝑀</m:t>
                    </m:r>
                    <m:r>
                      <a:rPr lang="en-US" altLang="en-US" i="1" dirty="0" smtClean="0">
                        <a:latin typeface="Cambria Math" panose="02040503050406030204" pitchFamily="18" charset="0"/>
                      </a:rPr>
                      <m:t>)</m:t>
                    </m:r>
                  </m:oMath>
                </a14:m>
                <a:r>
                  <a:rPr lang="en-US" altLang="en-US" dirty="0"/>
                  <a:t> complexity (both the object and the construction process).</a:t>
                </a:r>
              </a:p>
              <a:p>
                <a:r>
                  <a:rPr lang="en-US" altLang="en-US" dirty="0"/>
                  <a:t>By convention, </a:t>
                </a:r>
                <a14:m>
                  <m:oMath xmlns:m="http://schemas.openxmlformats.org/officeDocument/2006/math">
                    <m:r>
                      <a:rPr lang="en-US" altLang="en-US" i="1" dirty="0" smtClean="0">
                        <a:latin typeface="Cambria Math" panose="02040503050406030204" pitchFamily="18" charset="0"/>
                      </a:rPr>
                      <m:t>𝑃</m:t>
                    </m:r>
                  </m:oMath>
                </a14:m>
                <a:r>
                  <a:rPr lang="en-US" altLang="en-US" dirty="0"/>
                  <a:t>, </a:t>
                </a:r>
                <a14:m>
                  <m:oMath xmlns:m="http://schemas.openxmlformats.org/officeDocument/2006/math">
                    <m:r>
                      <a:rPr lang="en-US" altLang="en-US" i="1" dirty="0" smtClean="0">
                        <a:latin typeface="Cambria Math" panose="02040503050406030204" pitchFamily="18" charset="0"/>
                      </a:rPr>
                      <m:t>𝑄</m:t>
                    </m:r>
                  </m:oMath>
                </a14:m>
                <a:r>
                  <a:rPr lang="en-US" altLang="en-US" dirty="0"/>
                  <a:t>, and </a:t>
                </a:r>
                <a14:m>
                  <m:oMath xmlns:m="http://schemas.openxmlformats.org/officeDocument/2006/math">
                    <m:r>
                      <a:rPr lang="en-US" altLang="en-US" i="1" dirty="0" smtClean="0">
                        <a:latin typeface="Cambria Math" panose="02040503050406030204" pitchFamily="18" charset="0"/>
                      </a:rPr>
                      <m:t>𝑅</m:t>
                    </m:r>
                  </m:oMath>
                </a14:m>
                <a:r>
                  <a:rPr lang="en-US" altLang="en-US" dirty="0"/>
                  <a:t> will be </a:t>
                </a:r>
                <a:br>
                  <a:rPr lang="en-US" altLang="en-US" dirty="0"/>
                </a:br>
                <a:r>
                  <a:rPr lang="en-US" altLang="en-US" dirty="0"/>
                  <a:t>oriented counterclockwise, so </a:t>
                </a:r>
                <a:br>
                  <a:rPr lang="en-US" altLang="en-US" dirty="0"/>
                </a:br>
                <a:r>
                  <a:rPr lang="en-US" altLang="en-US" dirty="0"/>
                  <a:t>that the interiors of the </a:t>
                </a:r>
                <a:br>
                  <a:rPr lang="en-US" altLang="en-US" dirty="0"/>
                </a:br>
                <a:r>
                  <a:rPr lang="en-US" altLang="en-US" dirty="0"/>
                  <a:t>polygons lie to the left of </a:t>
                </a:r>
                <a:br>
                  <a:rPr lang="en-US" altLang="en-US" dirty="0"/>
                </a:br>
                <a:r>
                  <a:rPr lang="en-US" altLang="en-US" dirty="0"/>
                  <a:t>their edges</a:t>
                </a:r>
              </a:p>
            </p:txBody>
          </p:sp>
        </mc:Choice>
        <mc:Fallback xmlns="">
          <p:sp>
            <p:nvSpPr>
              <p:cNvPr id="5" name="Content Placeholder 4">
                <a:extLst>
                  <a:ext uri="{FF2B5EF4-FFF2-40B4-BE49-F238E27FC236}">
                    <a16:creationId xmlns:a16="http://schemas.microsoft.com/office/drawing/2014/main" id="{0876B0D1-2CE7-9348-AD54-651D40B23757}"/>
                  </a:ext>
                </a:extLst>
              </p:cNvPr>
              <p:cNvSpPr>
                <a:spLocks noGrp="1" noRot="1" noChangeAspect="1" noMove="1" noResize="1" noEditPoints="1" noAdjustHandles="1" noChangeArrowheads="1" noChangeShapeType="1" noTextEdit="1"/>
              </p:cNvSpPr>
              <p:nvPr>
                <p:ph sz="half" idx="1"/>
              </p:nvPr>
            </p:nvSpPr>
            <p:spPr>
              <a:blipFill>
                <a:blip r:embed="rId2"/>
                <a:stretch>
                  <a:fillRect l="-1517" r="-1050"/>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771D8017-D7D1-C44C-9EB5-D1D090740CC0}"/>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47A47212-2A0B-AA47-AA18-353A9E0F617F}"/>
              </a:ext>
            </a:extLst>
          </p:cNvPr>
          <p:cNvSpPr>
            <a:spLocks noGrp="1"/>
          </p:cNvSpPr>
          <p:nvPr>
            <p:ph sz="half" idx="11"/>
          </p:nvPr>
        </p:nvSpPr>
        <p:spPr/>
        <p:txBody>
          <a:bodyPr/>
          <a:lstStyle/>
          <a:p>
            <a:r>
              <a:rPr lang="en-US" altLang="en-US"/>
              <a:t>Intersection of convex polygons</a:t>
            </a:r>
            <a:endParaRPr lang="en-US" dirty="0"/>
          </a:p>
        </p:txBody>
      </p:sp>
      <p:grpSp>
        <p:nvGrpSpPr>
          <p:cNvPr id="27653" name="Group 28"/>
          <p:cNvGrpSpPr>
            <a:grpSpLocks/>
          </p:cNvGrpSpPr>
          <p:nvPr/>
        </p:nvGrpSpPr>
        <p:grpSpPr bwMode="auto">
          <a:xfrm>
            <a:off x="7543800" y="3591781"/>
            <a:ext cx="4334131" cy="2624265"/>
            <a:chOff x="732" y="2699"/>
            <a:chExt cx="2868" cy="3065"/>
          </a:xfrm>
        </p:grpSpPr>
        <p:grpSp>
          <p:nvGrpSpPr>
            <p:cNvPr id="27654" name="Group 7"/>
            <p:cNvGrpSpPr>
              <a:grpSpLocks/>
            </p:cNvGrpSpPr>
            <p:nvPr/>
          </p:nvGrpSpPr>
          <p:grpSpPr bwMode="auto">
            <a:xfrm>
              <a:off x="997" y="2898"/>
              <a:ext cx="2334" cy="2536"/>
              <a:chOff x="997" y="2898"/>
              <a:chExt cx="2334" cy="2536"/>
            </a:xfrm>
          </p:grpSpPr>
          <p:sp>
            <p:nvSpPr>
              <p:cNvPr id="27675" name="Freeform 5"/>
              <p:cNvSpPr>
                <a:spLocks/>
              </p:cNvSpPr>
              <p:nvPr/>
            </p:nvSpPr>
            <p:spPr bwMode="auto">
              <a:xfrm>
                <a:off x="997" y="2932"/>
                <a:ext cx="2301" cy="2502"/>
              </a:xfrm>
              <a:custGeom>
                <a:avLst/>
                <a:gdLst>
                  <a:gd name="T0" fmla="*/ 879 w 2301"/>
                  <a:gd name="T1" fmla="*/ 0 h 2502"/>
                  <a:gd name="T2" fmla="*/ 428 w 2301"/>
                  <a:gd name="T3" fmla="*/ 307 h 2502"/>
                  <a:gd name="T4" fmla="*/ 0 w 2301"/>
                  <a:gd name="T5" fmla="*/ 883 h 2502"/>
                  <a:gd name="T6" fmla="*/ 29 w 2301"/>
                  <a:gd name="T7" fmla="*/ 1531 h 2502"/>
                  <a:gd name="T8" fmla="*/ 576 w 2301"/>
                  <a:gd name="T9" fmla="*/ 2304 h 2502"/>
                  <a:gd name="T10" fmla="*/ 1176 w 2301"/>
                  <a:gd name="T11" fmla="*/ 2501 h 2502"/>
                  <a:gd name="T12" fmla="*/ 1872 w 2301"/>
                  <a:gd name="T13" fmla="*/ 2261 h 2502"/>
                  <a:gd name="T14" fmla="*/ 2300 w 2301"/>
                  <a:gd name="T15" fmla="*/ 1123 h 2502"/>
                  <a:gd name="T16" fmla="*/ 1791 w 2301"/>
                  <a:gd name="T17" fmla="*/ 72 h 2502"/>
                  <a:gd name="T18" fmla="*/ 879 w 2301"/>
                  <a:gd name="T19" fmla="*/ 0 h 2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01" h="2502">
                    <a:moveTo>
                      <a:pt x="879" y="0"/>
                    </a:moveTo>
                    <a:lnTo>
                      <a:pt x="428" y="307"/>
                    </a:lnTo>
                    <a:lnTo>
                      <a:pt x="0" y="883"/>
                    </a:lnTo>
                    <a:lnTo>
                      <a:pt x="29" y="1531"/>
                    </a:lnTo>
                    <a:lnTo>
                      <a:pt x="576" y="2304"/>
                    </a:lnTo>
                    <a:lnTo>
                      <a:pt x="1176" y="2501"/>
                    </a:lnTo>
                    <a:lnTo>
                      <a:pt x="1872" y="2261"/>
                    </a:lnTo>
                    <a:lnTo>
                      <a:pt x="2300" y="1123"/>
                    </a:lnTo>
                    <a:lnTo>
                      <a:pt x="1791" y="72"/>
                    </a:lnTo>
                    <a:lnTo>
                      <a:pt x="879"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6" name="Freeform 6"/>
              <p:cNvSpPr>
                <a:spLocks/>
              </p:cNvSpPr>
              <p:nvPr/>
            </p:nvSpPr>
            <p:spPr bwMode="auto">
              <a:xfrm>
                <a:off x="1540" y="2898"/>
                <a:ext cx="1791" cy="2488"/>
              </a:xfrm>
              <a:custGeom>
                <a:avLst/>
                <a:gdLst>
                  <a:gd name="T0" fmla="*/ 269 w 1791"/>
                  <a:gd name="T1" fmla="*/ 418 h 2488"/>
                  <a:gd name="T2" fmla="*/ 5 w 1791"/>
                  <a:gd name="T3" fmla="*/ 1066 h 2488"/>
                  <a:gd name="T4" fmla="*/ 0 w 1791"/>
                  <a:gd name="T5" fmla="*/ 1603 h 2488"/>
                  <a:gd name="T6" fmla="*/ 456 w 1791"/>
                  <a:gd name="T7" fmla="*/ 2213 h 2488"/>
                  <a:gd name="T8" fmla="*/ 1085 w 1791"/>
                  <a:gd name="T9" fmla="*/ 2487 h 2488"/>
                  <a:gd name="T10" fmla="*/ 1790 w 1791"/>
                  <a:gd name="T11" fmla="*/ 2098 h 2488"/>
                  <a:gd name="T12" fmla="*/ 1517 w 1791"/>
                  <a:gd name="T13" fmla="*/ 442 h 2488"/>
                  <a:gd name="T14" fmla="*/ 782 w 1791"/>
                  <a:gd name="T15" fmla="*/ 0 h 2488"/>
                  <a:gd name="T16" fmla="*/ 269 w 1791"/>
                  <a:gd name="T17" fmla="*/ 418 h 2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1" h="2488">
                    <a:moveTo>
                      <a:pt x="269" y="418"/>
                    </a:moveTo>
                    <a:lnTo>
                      <a:pt x="5" y="1066"/>
                    </a:lnTo>
                    <a:lnTo>
                      <a:pt x="0" y="1603"/>
                    </a:lnTo>
                    <a:lnTo>
                      <a:pt x="456" y="2213"/>
                    </a:lnTo>
                    <a:lnTo>
                      <a:pt x="1085" y="2487"/>
                    </a:lnTo>
                    <a:lnTo>
                      <a:pt x="1790" y="2098"/>
                    </a:lnTo>
                    <a:lnTo>
                      <a:pt x="1517" y="442"/>
                    </a:lnTo>
                    <a:lnTo>
                      <a:pt x="782" y="0"/>
                    </a:lnTo>
                    <a:lnTo>
                      <a:pt x="269" y="41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655" name="Rectangle 8"/>
            <p:cNvSpPr>
              <a:spLocks noChangeArrowheads="1"/>
            </p:cNvSpPr>
            <p:nvPr/>
          </p:nvSpPr>
          <p:spPr bwMode="auto">
            <a:xfrm>
              <a:off x="732" y="4051"/>
              <a:ext cx="214"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b="1" i="1"/>
                <a:t>P</a:t>
              </a:r>
            </a:p>
          </p:txBody>
        </p:sp>
        <p:sp>
          <p:nvSpPr>
            <p:cNvPr id="27656" name="Rectangle 9"/>
            <p:cNvSpPr>
              <a:spLocks noChangeArrowheads="1"/>
            </p:cNvSpPr>
            <p:nvPr/>
          </p:nvSpPr>
          <p:spPr bwMode="auto">
            <a:xfrm>
              <a:off x="3369" y="4051"/>
              <a:ext cx="231"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b="1" i="1"/>
                <a:t>Q</a:t>
              </a:r>
            </a:p>
          </p:txBody>
        </p:sp>
        <p:sp>
          <p:nvSpPr>
            <p:cNvPr id="27657" name="Rectangle 10"/>
            <p:cNvSpPr>
              <a:spLocks noChangeArrowheads="1"/>
            </p:cNvSpPr>
            <p:nvPr/>
          </p:nvSpPr>
          <p:spPr bwMode="auto">
            <a:xfrm>
              <a:off x="2164" y="4051"/>
              <a:ext cx="223"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b="1" i="1"/>
                <a:t>R</a:t>
              </a:r>
            </a:p>
          </p:txBody>
        </p:sp>
        <p:sp>
          <p:nvSpPr>
            <p:cNvPr id="27658" name="Rectangle 11"/>
            <p:cNvSpPr>
              <a:spLocks noChangeArrowheads="1"/>
            </p:cNvSpPr>
            <p:nvPr/>
          </p:nvSpPr>
          <p:spPr bwMode="auto">
            <a:xfrm>
              <a:off x="1747" y="2742"/>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1</a:t>
              </a:r>
            </a:p>
          </p:txBody>
        </p:sp>
        <p:sp>
          <p:nvSpPr>
            <p:cNvPr id="27659" name="Rectangle 12"/>
            <p:cNvSpPr>
              <a:spLocks noChangeArrowheads="1"/>
            </p:cNvSpPr>
            <p:nvPr/>
          </p:nvSpPr>
          <p:spPr bwMode="auto">
            <a:xfrm>
              <a:off x="1236" y="3052"/>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2</a:t>
              </a:r>
            </a:p>
          </p:txBody>
        </p:sp>
        <p:sp>
          <p:nvSpPr>
            <p:cNvPr id="27660" name="Rectangle 13"/>
            <p:cNvSpPr>
              <a:spLocks noChangeArrowheads="1"/>
            </p:cNvSpPr>
            <p:nvPr/>
          </p:nvSpPr>
          <p:spPr bwMode="auto">
            <a:xfrm>
              <a:off x="804" y="3657"/>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3</a:t>
              </a:r>
            </a:p>
          </p:txBody>
        </p:sp>
        <p:sp>
          <p:nvSpPr>
            <p:cNvPr id="27661" name="Rectangle 14"/>
            <p:cNvSpPr>
              <a:spLocks noChangeArrowheads="1"/>
            </p:cNvSpPr>
            <p:nvPr/>
          </p:nvSpPr>
          <p:spPr bwMode="auto">
            <a:xfrm>
              <a:off x="840" y="4449"/>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4</a:t>
              </a:r>
            </a:p>
          </p:txBody>
        </p:sp>
        <p:sp>
          <p:nvSpPr>
            <p:cNvPr id="27662" name="Rectangle 15"/>
            <p:cNvSpPr>
              <a:spLocks noChangeArrowheads="1"/>
            </p:cNvSpPr>
            <p:nvPr/>
          </p:nvSpPr>
          <p:spPr bwMode="auto">
            <a:xfrm>
              <a:off x="1394" y="5234"/>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5</a:t>
              </a:r>
            </a:p>
          </p:txBody>
        </p:sp>
        <p:sp>
          <p:nvSpPr>
            <p:cNvPr id="27663" name="Rectangle 16"/>
            <p:cNvSpPr>
              <a:spLocks noChangeArrowheads="1"/>
            </p:cNvSpPr>
            <p:nvPr/>
          </p:nvSpPr>
          <p:spPr bwMode="auto">
            <a:xfrm>
              <a:off x="1968" y="5443"/>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6</a:t>
              </a:r>
            </a:p>
          </p:txBody>
        </p:sp>
        <p:sp>
          <p:nvSpPr>
            <p:cNvPr id="27664" name="Rectangle 17"/>
            <p:cNvSpPr>
              <a:spLocks noChangeArrowheads="1"/>
            </p:cNvSpPr>
            <p:nvPr/>
          </p:nvSpPr>
          <p:spPr bwMode="auto">
            <a:xfrm>
              <a:off x="2659" y="5018"/>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7</a:t>
              </a:r>
            </a:p>
          </p:txBody>
        </p:sp>
        <p:sp>
          <p:nvSpPr>
            <p:cNvPr id="27665" name="Rectangle 18"/>
            <p:cNvSpPr>
              <a:spLocks noChangeArrowheads="1"/>
            </p:cNvSpPr>
            <p:nvPr/>
          </p:nvSpPr>
          <p:spPr bwMode="auto">
            <a:xfrm>
              <a:off x="3264" y="3888"/>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8</a:t>
              </a:r>
            </a:p>
          </p:txBody>
        </p:sp>
        <p:sp>
          <p:nvSpPr>
            <p:cNvPr id="27666" name="Rectangle 19"/>
            <p:cNvSpPr>
              <a:spLocks noChangeArrowheads="1"/>
            </p:cNvSpPr>
            <p:nvPr/>
          </p:nvSpPr>
          <p:spPr bwMode="auto">
            <a:xfrm>
              <a:off x="2753" y="2843"/>
              <a:ext cx="217"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p</a:t>
              </a:r>
              <a:r>
                <a:rPr lang="en-US" altLang="en-US" sz="1200" i="1" baseline="-25000"/>
                <a:t>N</a:t>
              </a:r>
            </a:p>
          </p:txBody>
        </p:sp>
        <p:sp>
          <p:nvSpPr>
            <p:cNvPr id="27667" name="Rectangle 20"/>
            <p:cNvSpPr>
              <a:spLocks noChangeArrowheads="1"/>
            </p:cNvSpPr>
            <p:nvPr/>
          </p:nvSpPr>
          <p:spPr bwMode="auto">
            <a:xfrm>
              <a:off x="1615" y="3153"/>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2</a:t>
              </a:r>
            </a:p>
          </p:txBody>
        </p:sp>
        <p:sp>
          <p:nvSpPr>
            <p:cNvPr id="27668" name="Rectangle 21"/>
            <p:cNvSpPr>
              <a:spLocks noChangeArrowheads="1"/>
            </p:cNvSpPr>
            <p:nvPr/>
          </p:nvSpPr>
          <p:spPr bwMode="auto">
            <a:xfrm>
              <a:off x="3027" y="3160"/>
              <a:ext cx="22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M</a:t>
              </a:r>
            </a:p>
          </p:txBody>
        </p:sp>
        <p:sp>
          <p:nvSpPr>
            <p:cNvPr id="27669" name="Rectangle 22"/>
            <p:cNvSpPr>
              <a:spLocks noChangeArrowheads="1"/>
            </p:cNvSpPr>
            <p:nvPr/>
          </p:nvSpPr>
          <p:spPr bwMode="auto">
            <a:xfrm>
              <a:off x="2164" y="2699"/>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1</a:t>
              </a:r>
            </a:p>
          </p:txBody>
        </p:sp>
        <p:sp>
          <p:nvSpPr>
            <p:cNvPr id="27670" name="Rectangle 23"/>
            <p:cNvSpPr>
              <a:spLocks noChangeArrowheads="1"/>
            </p:cNvSpPr>
            <p:nvPr/>
          </p:nvSpPr>
          <p:spPr bwMode="auto">
            <a:xfrm>
              <a:off x="1335" y="3801"/>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3</a:t>
              </a:r>
            </a:p>
          </p:txBody>
        </p:sp>
        <p:sp>
          <p:nvSpPr>
            <p:cNvPr id="27671" name="Rectangle 24"/>
            <p:cNvSpPr>
              <a:spLocks noChangeArrowheads="1"/>
            </p:cNvSpPr>
            <p:nvPr/>
          </p:nvSpPr>
          <p:spPr bwMode="auto">
            <a:xfrm>
              <a:off x="1306" y="4362"/>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4</a:t>
              </a:r>
            </a:p>
          </p:txBody>
        </p:sp>
        <p:sp>
          <p:nvSpPr>
            <p:cNvPr id="27672" name="Rectangle 25"/>
            <p:cNvSpPr>
              <a:spLocks noChangeArrowheads="1"/>
            </p:cNvSpPr>
            <p:nvPr/>
          </p:nvSpPr>
          <p:spPr bwMode="auto">
            <a:xfrm>
              <a:off x="1759" y="5061"/>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5</a:t>
              </a:r>
            </a:p>
          </p:txBody>
        </p:sp>
        <p:sp>
          <p:nvSpPr>
            <p:cNvPr id="27673" name="Rectangle 26"/>
            <p:cNvSpPr>
              <a:spLocks noChangeArrowheads="1"/>
            </p:cNvSpPr>
            <p:nvPr/>
          </p:nvSpPr>
          <p:spPr bwMode="auto">
            <a:xfrm>
              <a:off x="2429" y="5378"/>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6</a:t>
              </a:r>
            </a:p>
          </p:txBody>
        </p:sp>
        <p:sp>
          <p:nvSpPr>
            <p:cNvPr id="27674" name="Rectangle 27"/>
            <p:cNvSpPr>
              <a:spLocks noChangeArrowheads="1"/>
            </p:cNvSpPr>
            <p:nvPr/>
          </p:nvSpPr>
          <p:spPr bwMode="auto">
            <a:xfrm>
              <a:off x="3329" y="4975"/>
              <a:ext cx="20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7</a:t>
              </a:r>
            </a:p>
          </p:txBody>
        </p:sp>
      </p:grpSp>
    </p:spTree>
    <p:extLst>
      <p:ext uri="{BB962C8B-B14F-4D97-AF65-F5344CB8AC3E}">
        <p14:creationId xmlns:p14="http://schemas.microsoft.com/office/powerpoint/2010/main" val="59704964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CC98519-E8AA-3547-A7C6-D7343BD94C9D}"/>
              </a:ext>
            </a:extLst>
          </p:cNvPr>
          <p:cNvSpPr>
            <a:spLocks noGrp="1"/>
          </p:cNvSpPr>
          <p:nvPr>
            <p:ph sz="half" idx="1"/>
          </p:nvPr>
        </p:nvSpPr>
        <p:spPr/>
        <p:txBody>
          <a:bodyPr>
            <a:normAutofit lnSpcReduction="10000"/>
          </a:bodyPr>
          <a:lstStyle/>
          <a:p>
            <a:r>
              <a:rPr lang="en-US" altLang="en-US" dirty="0"/>
              <a:t>	This algorithm described in three sources:</a:t>
            </a:r>
          </a:p>
          <a:p>
            <a:pPr marL="971550" lvl="1" indent="-514350">
              <a:buFont typeface="+mj-lt"/>
              <a:buAutoNum type="arabicPeriod"/>
            </a:pPr>
            <a:r>
              <a:rPr lang="en-US" altLang="en-US" dirty="0"/>
              <a:t>O’Rourke with C code.</a:t>
            </a:r>
          </a:p>
          <a:p>
            <a:pPr marL="971550" lvl="1" indent="-514350">
              <a:buFont typeface="+mj-lt"/>
              <a:buAutoNum type="arabicPeriod"/>
            </a:pPr>
            <a:r>
              <a:rPr lang="en-US" altLang="en-US" dirty="0" err="1"/>
              <a:t>Preparata</a:t>
            </a:r>
            <a:endParaRPr lang="en-US" altLang="en-US" dirty="0"/>
          </a:p>
          <a:p>
            <a:pPr marL="971550" lvl="1" indent="-514350">
              <a:buFont typeface="+mj-lt"/>
              <a:buAutoNum type="arabicPeriod"/>
            </a:pPr>
            <a:r>
              <a:rPr lang="en-US" altLang="en-US" dirty="0"/>
              <a:t>Laszlo with C++ code.</a:t>
            </a:r>
          </a:p>
          <a:p>
            <a:pPr lvl="2"/>
            <a:r>
              <a:rPr lang="en-US" altLang="en-US" dirty="0"/>
              <a:t>Presentation is a synthesis of all three with focus on Laszlo.</a:t>
            </a:r>
          </a:p>
          <a:p>
            <a:endParaRPr lang="en-US" altLang="en-US" dirty="0"/>
          </a:p>
          <a:p>
            <a:r>
              <a:rPr lang="en-US" altLang="en-US" dirty="0"/>
              <a:t>The algorithm is based on three undergraduates’ homework assignment solutions in 1982. </a:t>
            </a:r>
          </a:p>
          <a:p>
            <a:pPr lvl="1"/>
            <a:r>
              <a:rPr lang="en-US" altLang="en-US" dirty="0"/>
              <a:t>Simpler than previously existing linear O(N + M) algorithm, e.g., </a:t>
            </a:r>
            <a:r>
              <a:rPr lang="en-US" altLang="en-US" dirty="0" err="1"/>
              <a:t>Shamos</a:t>
            </a:r>
            <a:r>
              <a:rPr lang="en-US" altLang="en-US" dirty="0"/>
              <a:t>’ 1978 algorithm.</a:t>
            </a:r>
          </a:p>
        </p:txBody>
      </p:sp>
      <p:sp>
        <p:nvSpPr>
          <p:cNvPr id="6" name="Content Placeholder 5">
            <a:extLst>
              <a:ext uri="{FF2B5EF4-FFF2-40B4-BE49-F238E27FC236}">
                <a16:creationId xmlns:a16="http://schemas.microsoft.com/office/drawing/2014/main" id="{1F491ABF-79F0-A048-8A76-BADC4FD4A279}"/>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FD36C4BF-9504-B645-9B04-4030D380272E}"/>
              </a:ext>
            </a:extLst>
          </p:cNvPr>
          <p:cNvSpPr>
            <a:spLocks noGrp="1"/>
          </p:cNvSpPr>
          <p:nvPr>
            <p:ph sz="half" idx="11"/>
          </p:nvPr>
        </p:nvSpPr>
        <p:spPr/>
        <p:txBody>
          <a:bodyPr>
            <a:normAutofit fontScale="85000" lnSpcReduction="10000"/>
          </a:bodyPr>
          <a:lstStyle/>
          <a:p>
            <a:r>
              <a:rPr lang="en-US" altLang="en-US" dirty="0"/>
              <a:t>O’Rourke-</a:t>
            </a:r>
            <a:r>
              <a:rPr lang="en-US" altLang="en-US" dirty="0" err="1"/>
              <a:t>Chien</a:t>
            </a:r>
            <a:r>
              <a:rPr lang="en-US" altLang="en-US" dirty="0"/>
              <a:t>-Olson-</a:t>
            </a:r>
            <a:r>
              <a:rPr lang="en-US" altLang="en-US" dirty="0" err="1"/>
              <a:t>Naddor</a:t>
            </a:r>
            <a:r>
              <a:rPr lang="en-US" altLang="en-US" dirty="0"/>
              <a:t> algorithm</a:t>
            </a:r>
            <a:endParaRPr lang="en-US" dirty="0"/>
          </a:p>
        </p:txBody>
      </p:sp>
    </p:spTree>
    <p:extLst>
      <p:ext uri="{BB962C8B-B14F-4D97-AF65-F5344CB8AC3E}">
        <p14:creationId xmlns:p14="http://schemas.microsoft.com/office/powerpoint/2010/main" val="159278336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175A9F84-F9BC-C641-9ECC-0C5B95A940A2}"/>
              </a:ext>
            </a:extLst>
          </p:cNvPr>
          <p:cNvSpPr/>
          <p:nvPr/>
        </p:nvSpPr>
        <p:spPr>
          <a:xfrm>
            <a:off x="6490952" y="3153860"/>
            <a:ext cx="4907441" cy="2476982"/>
          </a:xfrm>
          <a:custGeom>
            <a:avLst/>
            <a:gdLst>
              <a:gd name="connsiteX0" fmla="*/ 0 w 5949388"/>
              <a:gd name="connsiteY0" fmla="*/ 1469985 h 2476982"/>
              <a:gd name="connsiteX1" fmla="*/ 1226917 w 5949388"/>
              <a:gd name="connsiteY1" fmla="*/ 2176041 h 2476982"/>
              <a:gd name="connsiteX2" fmla="*/ 3113590 w 5949388"/>
              <a:gd name="connsiteY2" fmla="*/ 2476982 h 2476982"/>
              <a:gd name="connsiteX3" fmla="*/ 4965540 w 5949388"/>
              <a:gd name="connsiteY3" fmla="*/ 2326512 h 2476982"/>
              <a:gd name="connsiteX4" fmla="*/ 5741043 w 5949388"/>
              <a:gd name="connsiteY4" fmla="*/ 1782501 h 2476982"/>
              <a:gd name="connsiteX5" fmla="*/ 5949388 w 5949388"/>
              <a:gd name="connsiteY5" fmla="*/ 1342663 h 2476982"/>
              <a:gd name="connsiteX6" fmla="*/ 5636871 w 5949388"/>
              <a:gd name="connsiteY6" fmla="*/ 671332 h 2476982"/>
              <a:gd name="connsiteX7" fmla="*/ 4479403 w 5949388"/>
              <a:gd name="connsiteY7" fmla="*/ 219919 h 2476982"/>
              <a:gd name="connsiteX8" fmla="*/ 2233914 w 5949388"/>
              <a:gd name="connsiteY8" fmla="*/ 0 h 2476982"/>
              <a:gd name="connsiteX9" fmla="*/ 844952 w 5949388"/>
              <a:gd name="connsiteY9" fmla="*/ 335666 h 2476982"/>
              <a:gd name="connsiteX10" fmla="*/ 150471 w 5949388"/>
              <a:gd name="connsiteY10" fmla="*/ 787079 h 2476982"/>
              <a:gd name="connsiteX11" fmla="*/ 0 w 5949388"/>
              <a:gd name="connsiteY11" fmla="*/ 1469985 h 247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9388" h="2476982">
                <a:moveTo>
                  <a:pt x="0" y="1469985"/>
                </a:moveTo>
                <a:lnTo>
                  <a:pt x="1226917" y="2176041"/>
                </a:lnTo>
                <a:lnTo>
                  <a:pt x="3113590" y="2476982"/>
                </a:lnTo>
                <a:lnTo>
                  <a:pt x="4965540" y="2326512"/>
                </a:lnTo>
                <a:lnTo>
                  <a:pt x="5741043" y="1782501"/>
                </a:lnTo>
                <a:lnTo>
                  <a:pt x="5949388" y="1342663"/>
                </a:lnTo>
                <a:lnTo>
                  <a:pt x="5636871" y="671332"/>
                </a:lnTo>
                <a:lnTo>
                  <a:pt x="4479403" y="219919"/>
                </a:lnTo>
                <a:lnTo>
                  <a:pt x="2233914" y="0"/>
                </a:lnTo>
                <a:lnTo>
                  <a:pt x="844952" y="335666"/>
                </a:lnTo>
                <a:lnTo>
                  <a:pt x="150471" y="787079"/>
                </a:lnTo>
                <a:lnTo>
                  <a:pt x="0" y="1469985"/>
                </a:lnTo>
                <a:close/>
              </a:path>
            </a:pathLst>
          </a:cu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a:extLst>
              <a:ext uri="{FF2B5EF4-FFF2-40B4-BE49-F238E27FC236}">
                <a16:creationId xmlns:a16="http://schemas.microsoft.com/office/drawing/2014/main" id="{46B27520-AD1C-DC40-917B-1125EE1590F0}"/>
              </a:ext>
            </a:extLst>
          </p:cNvPr>
          <p:cNvSpPr/>
          <p:nvPr/>
        </p:nvSpPr>
        <p:spPr>
          <a:xfrm>
            <a:off x="6641424" y="3153860"/>
            <a:ext cx="4840608" cy="2465408"/>
          </a:xfrm>
          <a:custGeom>
            <a:avLst/>
            <a:gdLst>
              <a:gd name="connsiteX0" fmla="*/ 1388962 w 5868365"/>
              <a:gd name="connsiteY0" fmla="*/ 277793 h 2465408"/>
              <a:gd name="connsiteX1" fmla="*/ 266218 w 5868365"/>
              <a:gd name="connsiteY1" fmla="*/ 787079 h 2465408"/>
              <a:gd name="connsiteX2" fmla="*/ 0 w 5868365"/>
              <a:gd name="connsiteY2" fmla="*/ 1307939 h 2465408"/>
              <a:gd name="connsiteX3" fmla="*/ 115747 w 5868365"/>
              <a:gd name="connsiteY3" fmla="*/ 1909823 h 2465408"/>
              <a:gd name="connsiteX4" fmla="*/ 613459 w 5868365"/>
              <a:gd name="connsiteY4" fmla="*/ 2361236 h 2465408"/>
              <a:gd name="connsiteX5" fmla="*/ 1597307 w 5868365"/>
              <a:gd name="connsiteY5" fmla="*/ 2465408 h 2465408"/>
              <a:gd name="connsiteX6" fmla="*/ 3599727 w 5868365"/>
              <a:gd name="connsiteY6" fmla="*/ 2326512 h 2465408"/>
              <a:gd name="connsiteX7" fmla="*/ 4930815 w 5868365"/>
              <a:gd name="connsiteY7" fmla="*/ 1979271 h 2465408"/>
              <a:gd name="connsiteX8" fmla="*/ 5451676 w 5868365"/>
              <a:gd name="connsiteY8" fmla="*/ 1632031 h 2465408"/>
              <a:gd name="connsiteX9" fmla="*/ 5868365 w 5868365"/>
              <a:gd name="connsiteY9" fmla="*/ 891251 h 2465408"/>
              <a:gd name="connsiteX10" fmla="*/ 5590572 w 5868365"/>
              <a:gd name="connsiteY10" fmla="*/ 370390 h 2465408"/>
              <a:gd name="connsiteX11" fmla="*/ 5023413 w 5868365"/>
              <a:gd name="connsiteY11" fmla="*/ 138896 h 2465408"/>
              <a:gd name="connsiteX12" fmla="*/ 3634451 w 5868365"/>
              <a:gd name="connsiteY12" fmla="*/ 0 h 2465408"/>
              <a:gd name="connsiteX13" fmla="*/ 1388962 w 5868365"/>
              <a:gd name="connsiteY13" fmla="*/ 277793 h 246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365" h="2465408">
                <a:moveTo>
                  <a:pt x="1388962" y="277793"/>
                </a:moveTo>
                <a:lnTo>
                  <a:pt x="266218" y="787079"/>
                </a:lnTo>
                <a:lnTo>
                  <a:pt x="0" y="1307939"/>
                </a:lnTo>
                <a:lnTo>
                  <a:pt x="115747" y="1909823"/>
                </a:lnTo>
                <a:lnTo>
                  <a:pt x="613459" y="2361236"/>
                </a:lnTo>
                <a:lnTo>
                  <a:pt x="1597307" y="2465408"/>
                </a:lnTo>
                <a:lnTo>
                  <a:pt x="3599727" y="2326512"/>
                </a:lnTo>
                <a:lnTo>
                  <a:pt x="4930815" y="1979271"/>
                </a:lnTo>
                <a:lnTo>
                  <a:pt x="5451676" y="1632031"/>
                </a:lnTo>
                <a:lnTo>
                  <a:pt x="5868365" y="891251"/>
                </a:lnTo>
                <a:lnTo>
                  <a:pt x="5590572" y="370390"/>
                </a:lnTo>
                <a:lnTo>
                  <a:pt x="5023413" y="138896"/>
                </a:lnTo>
                <a:lnTo>
                  <a:pt x="3634451" y="0"/>
                </a:lnTo>
                <a:lnTo>
                  <a:pt x="1388962" y="277793"/>
                </a:lnTo>
                <a:close/>
              </a:path>
            </a:pathLst>
          </a:custGeom>
          <a:solidFill>
            <a:schemeClr val="accent2">
              <a:lumMod val="40000"/>
              <a:lumOff val="60000"/>
              <a:alpha val="3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D277CAA-05C4-5C4D-BCAC-5AFF35FB79E7}"/>
                  </a:ext>
                </a:extLst>
              </p:cNvPr>
              <p:cNvSpPr>
                <a:spLocks noGrp="1"/>
              </p:cNvSpPr>
              <p:nvPr>
                <p:ph sz="half" idx="1"/>
              </p:nvPr>
            </p:nvSpPr>
            <p:spPr>
              <a:xfrm>
                <a:off x="657987" y="1205308"/>
                <a:ext cx="5450050" cy="5159913"/>
              </a:xfrm>
            </p:spPr>
            <p:txBody>
              <a:bodyPr>
                <a:normAutofit/>
              </a:bodyPr>
              <a:lstStyle/>
              <a:p>
                <a:r>
                  <a:rPr lang="en-US" altLang="en-US" dirty="0"/>
                  <a:t>Intersection structure</a:t>
                </a:r>
              </a:p>
              <a:p>
                <a:pPr lvl="1"/>
                <a:r>
                  <a:rPr lang="en-US" altLang="en-US" dirty="0"/>
                  <a:t>Form the intersection polygon </a:t>
                </a:r>
                <a14:m>
                  <m:oMath xmlns:m="http://schemas.openxmlformats.org/officeDocument/2006/math">
                    <m:r>
                      <a:rPr lang="en-US" altLang="en-US" dirty="0" smtClean="0">
                        <a:latin typeface="Cambria Math" panose="02040503050406030204" pitchFamily="18" charset="0"/>
                      </a:rPr>
                      <m:t>𝑅</m:t>
                    </m:r>
                  </m:oMath>
                </a14:m>
                <a:r>
                  <a:rPr lang="en-US" altLang="en-US" dirty="0"/>
                  <a:t> of two convex polygons </a:t>
                </a:r>
                <a14:m>
                  <m:oMath xmlns:m="http://schemas.openxmlformats.org/officeDocument/2006/math">
                    <m:r>
                      <a:rPr lang="en-US" altLang="en-US" dirty="0" smtClean="0">
                        <a:latin typeface="Cambria Math" panose="02040503050406030204" pitchFamily="18" charset="0"/>
                      </a:rPr>
                      <m:t>𝑃</m:t>
                    </m:r>
                  </m:oMath>
                </a14:m>
                <a:r>
                  <a:rPr lang="en-US" altLang="en-US" dirty="0"/>
                  <a:t> and </a:t>
                </a:r>
                <a14:m>
                  <m:oMath xmlns:m="http://schemas.openxmlformats.org/officeDocument/2006/math">
                    <m:r>
                      <a:rPr lang="en-US" altLang="en-US" dirty="0" smtClean="0">
                        <a:latin typeface="Cambria Math" panose="02040503050406030204" pitchFamily="18" charset="0"/>
                      </a:rPr>
                      <m:t>𝑄</m:t>
                    </m:r>
                  </m:oMath>
                </a14:m>
                <a:endParaRPr lang="en-US" altLang="en-US" dirty="0"/>
              </a:p>
              <a:p>
                <a:pPr lvl="1"/>
                <a:r>
                  <a:rPr lang="en-US" altLang="en-US" dirty="0"/>
                  <a:t>For the moment, assume that the edges of </a:t>
                </a:r>
                <a14:m>
                  <m:oMath xmlns:m="http://schemas.openxmlformats.org/officeDocument/2006/math">
                    <m:r>
                      <a:rPr lang="en-US" altLang="en-US" dirty="0" smtClean="0">
                        <a:latin typeface="Cambria Math" panose="02040503050406030204" pitchFamily="18" charset="0"/>
                      </a:rPr>
                      <m:t>𝑃</m:t>
                    </m:r>
                  </m:oMath>
                </a14:m>
                <a:r>
                  <a:rPr lang="en-US" altLang="en-US" dirty="0"/>
                  <a:t> and </a:t>
                </a:r>
                <a14:m>
                  <m:oMath xmlns:m="http://schemas.openxmlformats.org/officeDocument/2006/math">
                    <m:r>
                      <a:rPr lang="en-US" altLang="en-US" dirty="0" smtClean="0">
                        <a:latin typeface="Cambria Math" panose="02040503050406030204" pitchFamily="18" charset="0"/>
                      </a:rPr>
                      <m:t>𝑄</m:t>
                    </m:r>
                  </m:oMath>
                </a14:m>
                <a:r>
                  <a:rPr lang="en-US" altLang="en-US" dirty="0"/>
                  <a:t> intersect non-degenerately* (when two edges intersect, they do so at a single point)</a:t>
                </a:r>
              </a:p>
            </p:txBody>
          </p:sp>
        </mc:Choice>
        <mc:Fallback xmlns="">
          <p:sp>
            <p:nvSpPr>
              <p:cNvPr id="5" name="Content Placeholder 4">
                <a:extLst>
                  <a:ext uri="{FF2B5EF4-FFF2-40B4-BE49-F238E27FC236}">
                    <a16:creationId xmlns:a16="http://schemas.microsoft.com/office/drawing/2014/main" id="{BD277CAA-05C4-5C4D-BCAC-5AFF35FB79E7}"/>
                  </a:ext>
                </a:extLst>
              </p:cNvPr>
              <p:cNvSpPr>
                <a:spLocks noGrp="1" noRot="1" noChangeAspect="1" noMove="1" noResize="1" noEditPoints="1" noAdjustHandles="1" noChangeArrowheads="1" noChangeShapeType="1" noTextEdit="1"/>
              </p:cNvSpPr>
              <p:nvPr>
                <p:ph sz="half" idx="1"/>
              </p:nvPr>
            </p:nvSpPr>
            <p:spPr>
              <a:xfrm>
                <a:off x="657987" y="1205308"/>
                <a:ext cx="5450050" cy="5159913"/>
              </a:xfrm>
              <a:blipFill>
                <a:blip r:embed="rId2"/>
                <a:stretch>
                  <a:fillRect l="-3023" t="-491" r="-1163" b="-2703"/>
                </a:stretch>
              </a:blipFill>
            </p:spPr>
            <p:txBody>
              <a:bodyPr/>
              <a:lstStyle/>
              <a:p>
                <a:r>
                  <a:rPr lang="en-US">
                    <a:noFill/>
                  </a:rPr>
                  <a:t> </a:t>
                </a:r>
              </a:p>
            </p:txBody>
          </p:sp>
        </mc:Fallback>
      </mc:AlternateContent>
      <p:sp>
        <p:nvSpPr>
          <p:cNvPr id="15" name="Content Placeholder 14">
            <a:extLst>
              <a:ext uri="{FF2B5EF4-FFF2-40B4-BE49-F238E27FC236}">
                <a16:creationId xmlns:a16="http://schemas.microsoft.com/office/drawing/2014/main" id="{66E845B8-96B5-D248-BE3E-5C9D1390F1D1}"/>
              </a:ext>
            </a:extLst>
          </p:cNvPr>
          <p:cNvSpPr>
            <a:spLocks noGrp="1"/>
          </p:cNvSpPr>
          <p:nvPr>
            <p:ph sz="half" idx="10"/>
          </p:nvPr>
        </p:nvSpPr>
        <p:spPr/>
        <p:txBody>
          <a:bodyPr/>
          <a:lstStyle/>
          <a:p>
            <a:pPr lvl="1"/>
            <a:r>
              <a:rPr lang="en-US" altLang="en-US" dirty="0"/>
              <a:t>*In fact, the algorithm will handle degenerate intersections.                          </a:t>
            </a:r>
          </a:p>
        </p:txBody>
      </p:sp>
      <p:sp>
        <p:nvSpPr>
          <p:cNvPr id="7" name="Content Placeholder 6">
            <a:extLst>
              <a:ext uri="{FF2B5EF4-FFF2-40B4-BE49-F238E27FC236}">
                <a16:creationId xmlns:a16="http://schemas.microsoft.com/office/drawing/2014/main" id="{3DF98D5E-7D4E-A64E-A55E-8B7DC2FCB9FD}"/>
              </a:ext>
            </a:extLst>
          </p:cNvPr>
          <p:cNvSpPr>
            <a:spLocks noGrp="1"/>
          </p:cNvSpPr>
          <p:nvPr>
            <p:ph sz="half" idx="11"/>
          </p:nvPr>
        </p:nvSpPr>
        <p:spPr/>
        <p:txBody>
          <a:bodyPr/>
          <a:lstStyle/>
          <a:p>
            <a:r>
              <a:rPr lang="en-US" altLang="en-US"/>
              <a:t>Intersection of convex polygons</a:t>
            </a:r>
            <a:endParaRPr lang="en-US" dirty="0"/>
          </a:p>
        </p:txBody>
      </p:sp>
      <p:sp>
        <p:nvSpPr>
          <p:cNvPr id="29703" name="Oval 7"/>
          <p:cNvSpPr>
            <a:spLocks noChangeArrowheads="1"/>
          </p:cNvSpPr>
          <p:nvPr/>
        </p:nvSpPr>
        <p:spPr bwMode="auto">
          <a:xfrm>
            <a:off x="9032560" y="3217863"/>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4" name="Oval 8"/>
          <p:cNvSpPr>
            <a:spLocks noChangeArrowheads="1"/>
          </p:cNvSpPr>
          <p:nvPr/>
        </p:nvSpPr>
        <p:spPr bwMode="auto">
          <a:xfrm>
            <a:off x="6643375" y="4697413"/>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5" name="Oval 9"/>
          <p:cNvSpPr>
            <a:spLocks noChangeArrowheads="1"/>
          </p:cNvSpPr>
          <p:nvPr/>
        </p:nvSpPr>
        <p:spPr bwMode="auto">
          <a:xfrm>
            <a:off x="8650098" y="5523470"/>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6" name="Oval 10"/>
          <p:cNvSpPr>
            <a:spLocks noChangeArrowheads="1"/>
          </p:cNvSpPr>
          <p:nvPr/>
        </p:nvSpPr>
        <p:spPr bwMode="auto">
          <a:xfrm>
            <a:off x="11303320" y="4306774"/>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7" name="Rectangle 11"/>
          <p:cNvSpPr>
            <a:spLocks noChangeArrowheads="1"/>
          </p:cNvSpPr>
          <p:nvPr/>
        </p:nvSpPr>
        <p:spPr bwMode="auto">
          <a:xfrm>
            <a:off x="6211573" y="3668713"/>
            <a:ext cx="26713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a:t>P</a:t>
            </a:r>
          </a:p>
        </p:txBody>
      </p:sp>
      <p:sp>
        <p:nvSpPr>
          <p:cNvPr id="29708" name="Rectangle 12"/>
          <p:cNvSpPr>
            <a:spLocks noChangeArrowheads="1"/>
          </p:cNvSpPr>
          <p:nvPr/>
        </p:nvSpPr>
        <p:spPr bwMode="auto">
          <a:xfrm>
            <a:off x="11522916" y="3448050"/>
            <a:ext cx="288084"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dirty="0"/>
              <a:t>Q</a:t>
            </a:r>
          </a:p>
        </p:txBody>
      </p:sp>
      <p:sp>
        <p:nvSpPr>
          <p:cNvPr id="29709" name="Rectangle 13"/>
          <p:cNvSpPr>
            <a:spLocks noChangeArrowheads="1"/>
          </p:cNvSpPr>
          <p:nvPr/>
        </p:nvSpPr>
        <p:spPr bwMode="auto">
          <a:xfrm>
            <a:off x="8289511" y="4218665"/>
            <a:ext cx="109126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t>Chain from </a:t>
            </a:r>
            <a:r>
              <a:rPr lang="en-US" altLang="en-US" sz="1200" i="1" dirty="0"/>
              <a:t>Q</a:t>
            </a:r>
          </a:p>
        </p:txBody>
      </p:sp>
      <p:sp>
        <p:nvSpPr>
          <p:cNvPr id="29710" name="Arc 14"/>
          <p:cNvSpPr>
            <a:spLocks/>
          </p:cNvSpPr>
          <p:nvPr/>
        </p:nvSpPr>
        <p:spPr bwMode="auto">
          <a:xfrm>
            <a:off x="7889560" y="3448050"/>
            <a:ext cx="476648" cy="85883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Arc 15"/>
          <p:cNvSpPr>
            <a:spLocks/>
          </p:cNvSpPr>
          <p:nvPr/>
        </p:nvSpPr>
        <p:spPr bwMode="auto">
          <a:xfrm>
            <a:off x="6962460" y="3905250"/>
            <a:ext cx="1565721" cy="440686"/>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connsiteX0" fmla="*/ 21600 w 24342"/>
              <a:gd name="connsiteY0" fmla="*/ 21600 h 27255"/>
              <a:gd name="connsiteX1" fmla="*/ 0 w 24342"/>
              <a:gd name="connsiteY1" fmla="*/ 0 h 27255"/>
              <a:gd name="connsiteX0" fmla="*/ 24342 w 24342"/>
              <a:gd name="connsiteY0" fmla="*/ 27255 h 27255"/>
              <a:gd name="connsiteX1" fmla="*/ 0 w 24342"/>
              <a:gd name="connsiteY1" fmla="*/ 0 h 27255"/>
              <a:gd name="connsiteX2" fmla="*/ 21600 w 24342"/>
              <a:gd name="connsiteY2" fmla="*/ 0 h 27255"/>
              <a:gd name="connsiteX3" fmla="*/ 24342 w 24342"/>
              <a:gd name="connsiteY3" fmla="*/ 27255 h 27255"/>
              <a:gd name="connsiteX0" fmla="*/ 20788 w 24342"/>
              <a:gd name="connsiteY0" fmla="*/ 25640 h 27255"/>
              <a:gd name="connsiteX1" fmla="*/ 0 w 24342"/>
              <a:gd name="connsiteY1" fmla="*/ 0 h 27255"/>
              <a:gd name="connsiteX0" fmla="*/ 24342 w 24342"/>
              <a:gd name="connsiteY0" fmla="*/ 27255 h 27255"/>
              <a:gd name="connsiteX1" fmla="*/ 0 w 24342"/>
              <a:gd name="connsiteY1" fmla="*/ 0 h 27255"/>
              <a:gd name="connsiteX2" fmla="*/ 21600 w 24342"/>
              <a:gd name="connsiteY2" fmla="*/ 0 h 27255"/>
              <a:gd name="connsiteX3" fmla="*/ 24342 w 24342"/>
              <a:gd name="connsiteY3" fmla="*/ 27255 h 27255"/>
            </a:gdLst>
            <a:ahLst/>
            <a:cxnLst>
              <a:cxn ang="0">
                <a:pos x="connsiteX0" y="connsiteY0"/>
              </a:cxn>
              <a:cxn ang="0">
                <a:pos x="connsiteX1" y="connsiteY1"/>
              </a:cxn>
              <a:cxn ang="0">
                <a:pos x="connsiteX2" y="connsiteY2"/>
              </a:cxn>
              <a:cxn ang="0">
                <a:pos x="connsiteX3" y="connsiteY3"/>
              </a:cxn>
            </a:cxnLst>
            <a:rect l="l" t="t" r="r" b="b"/>
            <a:pathLst>
              <a:path w="24342" h="27255" fill="none" extrusionOk="0">
                <a:moveTo>
                  <a:pt x="20788" y="25640"/>
                </a:moveTo>
                <a:cubicBezTo>
                  <a:pt x="8858" y="25640"/>
                  <a:pt x="0" y="11929"/>
                  <a:pt x="0" y="0"/>
                </a:cubicBezTo>
              </a:path>
              <a:path w="24342" h="27255" stroke="0" extrusionOk="0">
                <a:moveTo>
                  <a:pt x="24342" y="27255"/>
                </a:moveTo>
                <a:cubicBezTo>
                  <a:pt x="12412" y="27255"/>
                  <a:pt x="0" y="11929"/>
                  <a:pt x="0" y="0"/>
                </a:cubicBezTo>
                <a:lnTo>
                  <a:pt x="21600" y="0"/>
                </a:lnTo>
                <a:cubicBezTo>
                  <a:pt x="21600" y="7200"/>
                  <a:pt x="24342" y="20055"/>
                  <a:pt x="24342" y="27255"/>
                </a:cubicBez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2" name="Arc 16"/>
          <p:cNvSpPr>
            <a:spLocks/>
          </p:cNvSpPr>
          <p:nvPr/>
        </p:nvSpPr>
        <p:spPr bwMode="auto">
          <a:xfrm rot="10800000">
            <a:off x="6695761" y="4304028"/>
            <a:ext cx="1627612" cy="161610"/>
          </a:xfrm>
          <a:custGeom>
            <a:avLst/>
            <a:gdLst>
              <a:gd name="T0" fmla="*/ 0 w 21600"/>
              <a:gd name="T1" fmla="*/ 95693647 h 21600"/>
              <a:gd name="T2" fmla="*/ 2147483647 w 21600"/>
              <a:gd name="T3" fmla="*/ 0 h 21600"/>
              <a:gd name="T4" fmla="*/ 2147483647 w 21600"/>
              <a:gd name="T5" fmla="*/ 95693647 h 21600"/>
              <a:gd name="T6" fmla="*/ 0 60000 65536"/>
              <a:gd name="T7" fmla="*/ 0 60000 65536"/>
              <a:gd name="T8" fmla="*/ 0 60000 65536"/>
              <a:gd name="connsiteX0" fmla="*/ 263 w 21863"/>
              <a:gd name="connsiteY0" fmla="*/ 21600 h 30122"/>
              <a:gd name="connsiteX1" fmla="*/ 21840 w 21863"/>
              <a:gd name="connsiteY1" fmla="*/ 0 h 30122"/>
              <a:gd name="connsiteX0" fmla="*/ 0 w 21863"/>
              <a:gd name="connsiteY0" fmla="*/ 30122 h 30122"/>
              <a:gd name="connsiteX1" fmla="*/ 21840 w 21863"/>
              <a:gd name="connsiteY1" fmla="*/ 0 h 30122"/>
              <a:gd name="connsiteX2" fmla="*/ 21863 w 21863"/>
              <a:gd name="connsiteY2" fmla="*/ 21600 h 30122"/>
              <a:gd name="connsiteX3" fmla="*/ 0 w 21863"/>
              <a:gd name="connsiteY3" fmla="*/ 30122 h 30122"/>
            </a:gdLst>
            <a:ahLst/>
            <a:cxnLst>
              <a:cxn ang="0">
                <a:pos x="connsiteX0" y="connsiteY0"/>
              </a:cxn>
              <a:cxn ang="0">
                <a:pos x="connsiteX1" y="connsiteY1"/>
              </a:cxn>
              <a:cxn ang="0">
                <a:pos x="connsiteX2" y="connsiteY2"/>
              </a:cxn>
              <a:cxn ang="0">
                <a:pos x="connsiteX3" y="connsiteY3"/>
              </a:cxn>
            </a:cxnLst>
            <a:rect l="l" t="t" r="r" b="b"/>
            <a:pathLst>
              <a:path w="21863" h="30122" fill="none" extrusionOk="0">
                <a:moveTo>
                  <a:pt x="263" y="21600"/>
                </a:moveTo>
                <a:cubicBezTo>
                  <a:pt x="263" y="9679"/>
                  <a:pt x="9919" y="12"/>
                  <a:pt x="21840" y="0"/>
                </a:cubicBezTo>
              </a:path>
              <a:path w="21863" h="30122" stroke="0" extrusionOk="0">
                <a:moveTo>
                  <a:pt x="0" y="30122"/>
                </a:moveTo>
                <a:cubicBezTo>
                  <a:pt x="0" y="18201"/>
                  <a:pt x="9919" y="12"/>
                  <a:pt x="21840" y="0"/>
                </a:cubicBezTo>
                <a:cubicBezTo>
                  <a:pt x="21848" y="7200"/>
                  <a:pt x="21855" y="14400"/>
                  <a:pt x="21863" y="21600"/>
                </a:cubicBezTo>
                <a:cubicBezTo>
                  <a:pt x="14663" y="21600"/>
                  <a:pt x="7200" y="30122"/>
                  <a:pt x="0" y="30122"/>
                </a:cubicBez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3" name="Rectangle 17"/>
          <p:cNvSpPr>
            <a:spLocks noChangeArrowheads="1"/>
          </p:cNvSpPr>
          <p:nvPr/>
        </p:nvSpPr>
        <p:spPr bwMode="auto">
          <a:xfrm>
            <a:off x="9867587" y="2743200"/>
            <a:ext cx="1266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a:t>Intersection point</a:t>
            </a:r>
          </a:p>
        </p:txBody>
      </p:sp>
      <p:sp>
        <p:nvSpPr>
          <p:cNvPr id="29714" name="Arc 18"/>
          <p:cNvSpPr>
            <a:spLocks/>
          </p:cNvSpPr>
          <p:nvPr/>
        </p:nvSpPr>
        <p:spPr bwMode="auto">
          <a:xfrm>
            <a:off x="9830307" y="3582875"/>
            <a:ext cx="713663" cy="474662"/>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5" name="Arc 19"/>
          <p:cNvSpPr>
            <a:spLocks/>
          </p:cNvSpPr>
          <p:nvPr/>
        </p:nvSpPr>
        <p:spPr bwMode="auto">
          <a:xfrm>
            <a:off x="9830307" y="4033725"/>
            <a:ext cx="1371600" cy="23812"/>
          </a:xfrm>
          <a:custGeom>
            <a:avLst/>
            <a:gdLst>
              <a:gd name="T0" fmla="*/ 2147483647 w 21600"/>
              <a:gd name="T1" fmla="*/ 0 h 21600"/>
              <a:gd name="T2" fmla="*/ 0 w 21600"/>
              <a:gd name="T3" fmla="*/ 35171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6" name="Arc 20"/>
          <p:cNvSpPr>
            <a:spLocks/>
          </p:cNvSpPr>
          <p:nvPr/>
        </p:nvSpPr>
        <p:spPr bwMode="auto">
          <a:xfrm>
            <a:off x="9088124" y="2862263"/>
            <a:ext cx="741363" cy="303212"/>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94"/>
                  <a:pt x="9632" y="34"/>
                  <a:pt x="21538" y="0"/>
                </a:cubicBezTo>
              </a:path>
              <a:path w="21600" h="21600" stroke="0" extrusionOk="0">
                <a:moveTo>
                  <a:pt x="0" y="21600"/>
                </a:moveTo>
                <a:cubicBezTo>
                  <a:pt x="0" y="9694"/>
                  <a:pt x="9632" y="34"/>
                  <a:pt x="21538" y="0"/>
                </a:cubicBezTo>
                <a:lnTo>
                  <a:pt x="21600" y="21600"/>
                </a:lnTo>
                <a:lnTo>
                  <a:pt x="0" y="2160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7" name="Rectangle 21"/>
          <p:cNvSpPr>
            <a:spLocks noChangeArrowheads="1"/>
          </p:cNvSpPr>
          <p:nvPr/>
        </p:nvSpPr>
        <p:spPr bwMode="auto">
          <a:xfrm>
            <a:off x="8755731" y="3919231"/>
            <a:ext cx="107457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t>Chain from </a:t>
            </a:r>
            <a:r>
              <a:rPr lang="en-US" altLang="en-US" sz="1200" i="1" dirty="0"/>
              <a:t>P</a:t>
            </a:r>
          </a:p>
        </p:txBody>
      </p:sp>
      <p:grpSp>
        <p:nvGrpSpPr>
          <p:cNvPr id="35" name="Group 34">
            <a:extLst>
              <a:ext uri="{FF2B5EF4-FFF2-40B4-BE49-F238E27FC236}">
                <a16:creationId xmlns:a16="http://schemas.microsoft.com/office/drawing/2014/main" id="{65DAD3B7-993C-FA49-9D3C-260A9392422B}"/>
              </a:ext>
            </a:extLst>
          </p:cNvPr>
          <p:cNvGrpSpPr/>
          <p:nvPr/>
        </p:nvGrpSpPr>
        <p:grpSpPr>
          <a:xfrm>
            <a:off x="6621958" y="6122817"/>
            <a:ext cx="1828800" cy="242405"/>
            <a:chOff x="5181599" y="6237436"/>
            <a:chExt cx="1828800" cy="242405"/>
          </a:xfrm>
        </p:grpSpPr>
        <p:sp>
          <p:nvSpPr>
            <p:cNvPr id="29719" name="Line 24"/>
            <p:cNvSpPr>
              <a:spLocks noChangeShapeType="1"/>
            </p:cNvSpPr>
            <p:nvPr/>
          </p:nvSpPr>
          <p:spPr bwMode="auto">
            <a:xfrm>
              <a:off x="5181599" y="6273363"/>
              <a:ext cx="18288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18">
              <a:extLst>
                <a:ext uri="{FF2B5EF4-FFF2-40B4-BE49-F238E27FC236}">
                  <a16:creationId xmlns:a16="http://schemas.microsoft.com/office/drawing/2014/main" id="{F2C92682-2CCD-A04B-B5FB-05648FF4CB15}"/>
                </a:ext>
              </a:extLst>
            </p:cNvPr>
            <p:cNvSpPr/>
            <p:nvPr/>
          </p:nvSpPr>
          <p:spPr>
            <a:xfrm>
              <a:off x="5622742" y="6273363"/>
              <a:ext cx="877529" cy="206478"/>
            </a:xfrm>
            <a:custGeom>
              <a:avLst/>
              <a:gdLst>
                <a:gd name="connsiteX0" fmla="*/ 0 w 877529"/>
                <a:gd name="connsiteY0" fmla="*/ 191729 h 206478"/>
                <a:gd name="connsiteX1" fmla="*/ 412955 w 877529"/>
                <a:gd name="connsiteY1" fmla="*/ 0 h 206478"/>
                <a:gd name="connsiteX2" fmla="*/ 877529 w 877529"/>
                <a:gd name="connsiteY2" fmla="*/ 206478 h 206478"/>
              </a:gdLst>
              <a:ahLst/>
              <a:cxnLst>
                <a:cxn ang="0">
                  <a:pos x="connsiteX0" y="connsiteY0"/>
                </a:cxn>
                <a:cxn ang="0">
                  <a:pos x="connsiteX1" y="connsiteY1"/>
                </a:cxn>
                <a:cxn ang="0">
                  <a:pos x="connsiteX2" y="connsiteY2"/>
                </a:cxn>
              </a:cxnLst>
              <a:rect l="l" t="t" r="r" b="b"/>
              <a:pathLst>
                <a:path w="877529" h="206478">
                  <a:moveTo>
                    <a:pt x="0" y="191729"/>
                  </a:moveTo>
                  <a:lnTo>
                    <a:pt x="412955" y="0"/>
                  </a:lnTo>
                  <a:lnTo>
                    <a:pt x="877529" y="20647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9">
              <a:extLst>
                <a:ext uri="{FF2B5EF4-FFF2-40B4-BE49-F238E27FC236}">
                  <a16:creationId xmlns:a16="http://schemas.microsoft.com/office/drawing/2014/main" id="{E15FB826-52D3-B042-8AEE-0C24D54CB5EE}"/>
                </a:ext>
              </a:extLst>
            </p:cNvPr>
            <p:cNvSpPr>
              <a:spLocks noChangeArrowheads="1"/>
            </p:cNvSpPr>
            <p:nvPr/>
          </p:nvSpPr>
          <p:spPr bwMode="auto">
            <a:xfrm>
              <a:off x="5982314" y="6237436"/>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grpSp>
        <p:nvGrpSpPr>
          <p:cNvPr id="36" name="Group 35">
            <a:extLst>
              <a:ext uri="{FF2B5EF4-FFF2-40B4-BE49-F238E27FC236}">
                <a16:creationId xmlns:a16="http://schemas.microsoft.com/office/drawing/2014/main" id="{A2CAE537-17A7-8140-AC8F-909B697509C4}"/>
              </a:ext>
            </a:extLst>
          </p:cNvPr>
          <p:cNvGrpSpPr/>
          <p:nvPr/>
        </p:nvGrpSpPr>
        <p:grpSpPr>
          <a:xfrm>
            <a:off x="9024035" y="6122817"/>
            <a:ext cx="1953527" cy="295274"/>
            <a:chOff x="8497889" y="6224517"/>
            <a:chExt cx="1953527" cy="295274"/>
          </a:xfrm>
        </p:grpSpPr>
        <p:cxnSp>
          <p:nvCxnSpPr>
            <p:cNvPr id="55" name="Straight Connector 54">
              <a:extLst>
                <a:ext uri="{FF2B5EF4-FFF2-40B4-BE49-F238E27FC236}">
                  <a16:creationId xmlns:a16="http://schemas.microsoft.com/office/drawing/2014/main" id="{20ADF643-91AE-5C4A-9145-0A234EB76406}"/>
                </a:ext>
              </a:extLst>
            </p:cNvPr>
            <p:cNvCxnSpPr>
              <a:cxnSpLocks/>
              <a:stCxn id="63" idx="0"/>
              <a:endCxn id="62" idx="1"/>
            </p:cNvCxnSpPr>
            <p:nvPr/>
          </p:nvCxnSpPr>
          <p:spPr>
            <a:xfrm flipH="1">
              <a:off x="8833230" y="6258880"/>
              <a:ext cx="968897" cy="4759"/>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Line 24">
              <a:extLst>
                <a:ext uri="{FF2B5EF4-FFF2-40B4-BE49-F238E27FC236}">
                  <a16:creationId xmlns:a16="http://schemas.microsoft.com/office/drawing/2014/main" id="{B1583802-6CBF-0E4C-8F95-08BD108B8A99}"/>
                </a:ext>
              </a:extLst>
            </p:cNvPr>
            <p:cNvSpPr>
              <a:spLocks noChangeShapeType="1"/>
            </p:cNvSpPr>
            <p:nvPr/>
          </p:nvSpPr>
          <p:spPr bwMode="auto">
            <a:xfrm flipV="1">
              <a:off x="8546969" y="6263639"/>
              <a:ext cx="286261" cy="220961"/>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24">
              <a:extLst>
                <a:ext uri="{FF2B5EF4-FFF2-40B4-BE49-F238E27FC236}">
                  <a16:creationId xmlns:a16="http://schemas.microsoft.com/office/drawing/2014/main" id="{2587BF69-591A-0E42-AE36-BDA939A2998D}"/>
                </a:ext>
              </a:extLst>
            </p:cNvPr>
            <p:cNvSpPr>
              <a:spLocks noChangeShapeType="1"/>
            </p:cNvSpPr>
            <p:nvPr/>
          </p:nvSpPr>
          <p:spPr bwMode="auto">
            <a:xfrm>
              <a:off x="9802127" y="6258880"/>
              <a:ext cx="649289" cy="260911"/>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24">
              <a:extLst>
                <a:ext uri="{FF2B5EF4-FFF2-40B4-BE49-F238E27FC236}">
                  <a16:creationId xmlns:a16="http://schemas.microsoft.com/office/drawing/2014/main" id="{54B81156-7F28-8547-9C6B-CB275CE09BF6}"/>
                </a:ext>
              </a:extLst>
            </p:cNvPr>
            <p:cNvSpPr>
              <a:spLocks noChangeShapeType="1"/>
            </p:cNvSpPr>
            <p:nvPr/>
          </p:nvSpPr>
          <p:spPr bwMode="auto">
            <a:xfrm>
              <a:off x="8497889" y="6261455"/>
              <a:ext cx="18288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9">
              <a:extLst>
                <a:ext uri="{FF2B5EF4-FFF2-40B4-BE49-F238E27FC236}">
                  <a16:creationId xmlns:a16="http://schemas.microsoft.com/office/drawing/2014/main" id="{7DC21C20-DAEF-D74C-9095-A2F01E1C3545}"/>
                </a:ext>
              </a:extLst>
            </p:cNvPr>
            <p:cNvSpPr>
              <a:spLocks noChangeArrowheads="1"/>
            </p:cNvSpPr>
            <p:nvPr/>
          </p:nvSpPr>
          <p:spPr bwMode="auto">
            <a:xfrm>
              <a:off x="8804153" y="6224517"/>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50" name="Oval 9">
              <a:extLst>
                <a:ext uri="{FF2B5EF4-FFF2-40B4-BE49-F238E27FC236}">
                  <a16:creationId xmlns:a16="http://schemas.microsoft.com/office/drawing/2014/main" id="{146ED512-FE42-5047-AEDF-7F2F2AEB5F42}"/>
                </a:ext>
              </a:extLst>
            </p:cNvPr>
            <p:cNvSpPr>
              <a:spLocks noChangeArrowheads="1"/>
            </p:cNvSpPr>
            <p:nvPr/>
          </p:nvSpPr>
          <p:spPr bwMode="auto">
            <a:xfrm>
              <a:off x="9773050" y="6233160"/>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spTree>
    <p:extLst>
      <p:ext uri="{BB962C8B-B14F-4D97-AF65-F5344CB8AC3E}">
        <p14:creationId xmlns:p14="http://schemas.microsoft.com/office/powerpoint/2010/main" val="289793412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573F941-A7D4-BE47-8B06-4FFDB19A9194}"/>
              </a:ext>
            </a:extLst>
          </p:cNvPr>
          <p:cNvSpPr>
            <a:spLocks noGrp="1"/>
          </p:cNvSpPr>
          <p:nvPr>
            <p:ph sz="half" idx="1"/>
          </p:nvPr>
        </p:nvSpPr>
        <p:spPr>
          <a:xfrm>
            <a:off x="657986" y="1205308"/>
            <a:ext cx="10876027" cy="2574133"/>
          </a:xfrm>
        </p:spPr>
        <p:txBody>
          <a:bodyPr>
            <a:normAutofit fontScale="77500" lnSpcReduction="20000"/>
          </a:bodyPr>
          <a:lstStyle/>
          <a:p>
            <a:r>
              <a:rPr lang="en-US" altLang="en-US" dirty="0"/>
              <a:t>Here we consider a category of related intersection construction problems: Given two (or more) geometric objects, construct a new object which is their intersection.</a:t>
            </a:r>
          </a:p>
          <a:p>
            <a:pPr lvl="1"/>
            <a:r>
              <a:rPr lang="en-US" altLang="en-US" dirty="0"/>
              <a:t>The objects dealt with will be polygons, </a:t>
            </a:r>
            <a:r>
              <a:rPr lang="en-US" altLang="en-US" dirty="0" err="1"/>
              <a:t>polyhedra</a:t>
            </a:r>
            <a:r>
              <a:rPr lang="en-US" altLang="en-US" dirty="0"/>
              <a:t>, half-planes, half-spaces, and related types.</a:t>
            </a:r>
          </a:p>
          <a:p>
            <a:pPr lvl="1"/>
            <a:r>
              <a:rPr lang="en-US" altLang="en-US" dirty="0"/>
              <a:t>The objects will generally be specified by their vertices and orientations to identify the interior of the object. (The latter may be given by convention.)</a:t>
            </a:r>
          </a:p>
        </p:txBody>
      </p:sp>
      <p:sp>
        <p:nvSpPr>
          <p:cNvPr id="4" name="Content Placeholder 3">
            <a:extLst>
              <a:ext uri="{FF2B5EF4-FFF2-40B4-BE49-F238E27FC236}">
                <a16:creationId xmlns:a16="http://schemas.microsoft.com/office/drawing/2014/main" id="{D282F843-4B28-0E45-9F89-DC364523E298}"/>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CED30BFB-0B24-5B4F-BE4B-808BB4D6E8DA}"/>
              </a:ext>
            </a:extLst>
          </p:cNvPr>
          <p:cNvSpPr>
            <a:spLocks noGrp="1"/>
          </p:cNvSpPr>
          <p:nvPr>
            <p:ph sz="half" idx="11"/>
          </p:nvPr>
        </p:nvSpPr>
        <p:spPr/>
        <p:txBody>
          <a:bodyPr/>
          <a:lstStyle/>
          <a:p>
            <a:r>
              <a:rPr lang="en-US" altLang="en-US" dirty="0"/>
              <a:t>Problem description</a:t>
            </a:r>
          </a:p>
        </p:txBody>
      </p:sp>
      <p:grpSp>
        <p:nvGrpSpPr>
          <p:cNvPr id="25605" name="Group 25"/>
          <p:cNvGrpSpPr>
            <a:grpSpLocks/>
          </p:cNvGrpSpPr>
          <p:nvPr/>
        </p:nvGrpSpPr>
        <p:grpSpPr bwMode="auto">
          <a:xfrm>
            <a:off x="7070725" y="4119563"/>
            <a:ext cx="2606675" cy="2128837"/>
            <a:chOff x="2550" y="2878"/>
            <a:chExt cx="1232" cy="1788"/>
          </a:xfrm>
        </p:grpSpPr>
        <p:sp>
          <p:nvSpPr>
            <p:cNvPr id="25610" name="Rectangle 5"/>
            <p:cNvSpPr>
              <a:spLocks noChangeArrowheads="1"/>
            </p:cNvSpPr>
            <p:nvPr/>
          </p:nvSpPr>
          <p:spPr bwMode="auto">
            <a:xfrm>
              <a:off x="2786" y="3412"/>
              <a:ext cx="996" cy="997"/>
            </a:xfrm>
            <a:prstGeom prst="rect">
              <a:avLst/>
            </a:prstGeom>
            <a:noFill/>
            <a:ln w="12700">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5611" name="Line 6"/>
            <p:cNvSpPr>
              <a:spLocks noChangeShapeType="1"/>
            </p:cNvSpPr>
            <p:nvPr/>
          </p:nvSpPr>
          <p:spPr bwMode="auto">
            <a:xfrm flipV="1">
              <a:off x="2550" y="3407"/>
              <a:ext cx="232" cy="255"/>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2" name="Line 7"/>
            <p:cNvSpPr>
              <a:spLocks noChangeShapeType="1"/>
            </p:cNvSpPr>
            <p:nvPr/>
          </p:nvSpPr>
          <p:spPr bwMode="auto">
            <a:xfrm flipV="1">
              <a:off x="2550" y="4405"/>
              <a:ext cx="232" cy="261"/>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3" name="Line 8"/>
            <p:cNvSpPr>
              <a:spLocks noChangeShapeType="1"/>
            </p:cNvSpPr>
            <p:nvPr/>
          </p:nvSpPr>
          <p:spPr bwMode="auto">
            <a:xfrm flipV="1">
              <a:off x="3550" y="4408"/>
              <a:ext cx="231" cy="258"/>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614" name="Group 22"/>
            <p:cNvGrpSpPr>
              <a:grpSpLocks/>
            </p:cNvGrpSpPr>
            <p:nvPr/>
          </p:nvGrpSpPr>
          <p:grpSpPr bwMode="auto">
            <a:xfrm>
              <a:off x="2618" y="2878"/>
              <a:ext cx="1093" cy="1191"/>
              <a:chOff x="2618" y="2878"/>
              <a:chExt cx="1093" cy="1191"/>
            </a:xfrm>
          </p:grpSpPr>
          <p:sp>
            <p:nvSpPr>
              <p:cNvPr id="25617" name="Freeform 9"/>
              <p:cNvSpPr>
                <a:spLocks/>
              </p:cNvSpPr>
              <p:nvPr/>
            </p:nvSpPr>
            <p:spPr bwMode="auto">
              <a:xfrm>
                <a:off x="2622" y="2878"/>
                <a:ext cx="1085" cy="1191"/>
              </a:xfrm>
              <a:custGeom>
                <a:avLst/>
                <a:gdLst>
                  <a:gd name="T0" fmla="*/ 43 w 1085"/>
                  <a:gd name="T1" fmla="*/ 177 h 1191"/>
                  <a:gd name="T2" fmla="*/ 633 w 1085"/>
                  <a:gd name="T3" fmla="*/ 0 h 1191"/>
                  <a:gd name="T4" fmla="*/ 1084 w 1085"/>
                  <a:gd name="T5" fmla="*/ 398 h 1191"/>
                  <a:gd name="T6" fmla="*/ 1027 w 1085"/>
                  <a:gd name="T7" fmla="*/ 993 h 1191"/>
                  <a:gd name="T8" fmla="*/ 571 w 1085"/>
                  <a:gd name="T9" fmla="*/ 1190 h 1191"/>
                  <a:gd name="T10" fmla="*/ 0 w 1085"/>
                  <a:gd name="T11" fmla="*/ 878 h 1191"/>
                  <a:gd name="T12" fmla="*/ 43 w 1085"/>
                  <a:gd name="T13" fmla="*/ 177 h 11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5" h="1191">
                    <a:moveTo>
                      <a:pt x="43" y="177"/>
                    </a:moveTo>
                    <a:lnTo>
                      <a:pt x="633" y="0"/>
                    </a:lnTo>
                    <a:lnTo>
                      <a:pt x="1084" y="398"/>
                    </a:lnTo>
                    <a:lnTo>
                      <a:pt x="1027" y="993"/>
                    </a:lnTo>
                    <a:lnTo>
                      <a:pt x="571" y="1190"/>
                    </a:lnTo>
                    <a:lnTo>
                      <a:pt x="0" y="878"/>
                    </a:lnTo>
                    <a:lnTo>
                      <a:pt x="43" y="177"/>
                    </a:lnTo>
                  </a:path>
                </a:pathLst>
              </a:custGeom>
              <a:solidFill>
                <a:schemeClr val="folHlink"/>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8" name="Line 10"/>
              <p:cNvSpPr>
                <a:spLocks noChangeShapeType="1"/>
              </p:cNvSpPr>
              <p:nvPr/>
            </p:nvSpPr>
            <p:spPr bwMode="auto">
              <a:xfrm>
                <a:off x="2671" y="3060"/>
                <a:ext cx="520" cy="2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9" name="Line 11"/>
              <p:cNvSpPr>
                <a:spLocks noChangeShapeType="1"/>
              </p:cNvSpPr>
              <p:nvPr/>
            </p:nvSpPr>
            <p:spPr bwMode="auto">
              <a:xfrm flipH="1">
                <a:off x="3194" y="2882"/>
                <a:ext cx="61" cy="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0" name="Line 12"/>
              <p:cNvSpPr>
                <a:spLocks noChangeShapeType="1"/>
              </p:cNvSpPr>
              <p:nvPr/>
            </p:nvSpPr>
            <p:spPr bwMode="auto">
              <a:xfrm flipV="1">
                <a:off x="3199" y="3275"/>
                <a:ext cx="499" cy="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1" name="Line 13"/>
              <p:cNvSpPr>
                <a:spLocks noChangeShapeType="1"/>
              </p:cNvSpPr>
              <p:nvPr/>
            </p:nvSpPr>
            <p:spPr bwMode="auto">
              <a:xfrm flipH="1">
                <a:off x="3506" y="3285"/>
                <a:ext cx="205" cy="5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2" name="Line 14"/>
              <p:cNvSpPr>
                <a:spLocks noChangeShapeType="1"/>
              </p:cNvSpPr>
              <p:nvPr/>
            </p:nvSpPr>
            <p:spPr bwMode="auto">
              <a:xfrm>
                <a:off x="3514" y="3847"/>
                <a:ext cx="131" cy="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3" name="Line 15"/>
              <p:cNvSpPr>
                <a:spLocks noChangeShapeType="1"/>
              </p:cNvSpPr>
              <p:nvPr/>
            </p:nvSpPr>
            <p:spPr bwMode="auto">
              <a:xfrm flipH="1">
                <a:off x="3191" y="3844"/>
                <a:ext cx="318" cy="21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4" name="Line 16"/>
              <p:cNvSpPr>
                <a:spLocks noChangeShapeType="1"/>
              </p:cNvSpPr>
              <p:nvPr/>
            </p:nvSpPr>
            <p:spPr bwMode="auto">
              <a:xfrm>
                <a:off x="3204" y="3292"/>
                <a:ext cx="302" cy="5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5" name="Line 17"/>
              <p:cNvSpPr>
                <a:spLocks noChangeShapeType="1"/>
              </p:cNvSpPr>
              <p:nvPr/>
            </p:nvSpPr>
            <p:spPr bwMode="auto">
              <a:xfrm>
                <a:off x="2935" y="3748"/>
                <a:ext cx="566" cy="8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6" name="Line 18"/>
              <p:cNvSpPr>
                <a:spLocks noChangeShapeType="1"/>
              </p:cNvSpPr>
              <p:nvPr/>
            </p:nvSpPr>
            <p:spPr bwMode="auto">
              <a:xfrm>
                <a:off x="2938" y="3748"/>
                <a:ext cx="251" cy="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7" name="Line 19"/>
              <p:cNvSpPr>
                <a:spLocks noChangeShapeType="1"/>
              </p:cNvSpPr>
              <p:nvPr/>
            </p:nvSpPr>
            <p:spPr bwMode="auto">
              <a:xfrm flipH="1">
                <a:off x="2618" y="3748"/>
                <a:ext cx="322" cy="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8" name="Line 20"/>
              <p:cNvSpPr>
                <a:spLocks noChangeShapeType="1"/>
              </p:cNvSpPr>
              <p:nvPr/>
            </p:nvSpPr>
            <p:spPr bwMode="auto">
              <a:xfrm flipH="1" flipV="1">
                <a:off x="2663" y="3052"/>
                <a:ext cx="277" cy="6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9" name="Line 21"/>
              <p:cNvSpPr>
                <a:spLocks noChangeShapeType="1"/>
              </p:cNvSpPr>
              <p:nvPr/>
            </p:nvSpPr>
            <p:spPr bwMode="auto">
              <a:xfrm flipV="1">
                <a:off x="2940" y="3280"/>
                <a:ext cx="251" cy="4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615" name="Rectangle 23"/>
            <p:cNvSpPr>
              <a:spLocks noChangeArrowheads="1"/>
            </p:cNvSpPr>
            <p:nvPr/>
          </p:nvSpPr>
          <p:spPr bwMode="auto">
            <a:xfrm>
              <a:off x="2551" y="3662"/>
              <a:ext cx="996" cy="997"/>
            </a:xfrm>
            <a:prstGeom prst="rect">
              <a:avLst/>
            </a:prstGeom>
            <a:noFill/>
            <a:ln w="12700">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5616" name="Line 24"/>
            <p:cNvSpPr>
              <a:spLocks noChangeShapeType="1"/>
            </p:cNvSpPr>
            <p:nvPr/>
          </p:nvSpPr>
          <p:spPr bwMode="auto">
            <a:xfrm flipV="1">
              <a:off x="3550" y="3407"/>
              <a:ext cx="231" cy="255"/>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606" name="Group 28"/>
          <p:cNvGrpSpPr>
            <a:grpSpLocks/>
          </p:cNvGrpSpPr>
          <p:nvPr/>
        </p:nvGrpSpPr>
        <p:grpSpPr bwMode="auto">
          <a:xfrm>
            <a:off x="2286000" y="4059238"/>
            <a:ext cx="3706813" cy="2265362"/>
            <a:chOff x="145" y="2878"/>
            <a:chExt cx="1751" cy="1902"/>
          </a:xfrm>
        </p:grpSpPr>
        <p:sp>
          <p:nvSpPr>
            <p:cNvPr id="25608" name="Freeform 26"/>
            <p:cNvSpPr>
              <a:spLocks/>
            </p:cNvSpPr>
            <p:nvPr/>
          </p:nvSpPr>
          <p:spPr bwMode="auto">
            <a:xfrm>
              <a:off x="145" y="2904"/>
              <a:ext cx="1726" cy="1876"/>
            </a:xfrm>
            <a:custGeom>
              <a:avLst/>
              <a:gdLst>
                <a:gd name="T0" fmla="*/ 659 w 1726"/>
                <a:gd name="T1" fmla="*/ 0 h 1876"/>
                <a:gd name="T2" fmla="*/ 321 w 1726"/>
                <a:gd name="T3" fmla="*/ 230 h 1876"/>
                <a:gd name="T4" fmla="*/ 0 w 1726"/>
                <a:gd name="T5" fmla="*/ 662 h 1876"/>
                <a:gd name="T6" fmla="*/ 22 w 1726"/>
                <a:gd name="T7" fmla="*/ 1148 h 1876"/>
                <a:gd name="T8" fmla="*/ 432 w 1726"/>
                <a:gd name="T9" fmla="*/ 1727 h 1876"/>
                <a:gd name="T10" fmla="*/ 882 w 1726"/>
                <a:gd name="T11" fmla="*/ 1875 h 1876"/>
                <a:gd name="T12" fmla="*/ 1404 w 1726"/>
                <a:gd name="T13" fmla="*/ 1695 h 1876"/>
                <a:gd name="T14" fmla="*/ 1725 w 1726"/>
                <a:gd name="T15" fmla="*/ 842 h 1876"/>
                <a:gd name="T16" fmla="*/ 1343 w 1726"/>
                <a:gd name="T17" fmla="*/ 54 h 1876"/>
                <a:gd name="T18" fmla="*/ 659 w 1726"/>
                <a:gd name="T19" fmla="*/ 0 h 18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26" h="1876">
                  <a:moveTo>
                    <a:pt x="659" y="0"/>
                  </a:moveTo>
                  <a:lnTo>
                    <a:pt x="321" y="230"/>
                  </a:lnTo>
                  <a:lnTo>
                    <a:pt x="0" y="662"/>
                  </a:lnTo>
                  <a:lnTo>
                    <a:pt x="22" y="1148"/>
                  </a:lnTo>
                  <a:lnTo>
                    <a:pt x="432" y="1727"/>
                  </a:lnTo>
                  <a:lnTo>
                    <a:pt x="882" y="1875"/>
                  </a:lnTo>
                  <a:lnTo>
                    <a:pt x="1404" y="1695"/>
                  </a:lnTo>
                  <a:lnTo>
                    <a:pt x="1725" y="842"/>
                  </a:lnTo>
                  <a:lnTo>
                    <a:pt x="1343" y="54"/>
                  </a:lnTo>
                  <a:lnTo>
                    <a:pt x="659"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9" name="Freeform 27"/>
            <p:cNvSpPr>
              <a:spLocks/>
            </p:cNvSpPr>
            <p:nvPr/>
          </p:nvSpPr>
          <p:spPr bwMode="auto">
            <a:xfrm>
              <a:off x="552" y="2878"/>
              <a:ext cx="1344" cy="1866"/>
            </a:xfrm>
            <a:custGeom>
              <a:avLst/>
              <a:gdLst>
                <a:gd name="T0" fmla="*/ 202 w 1344"/>
                <a:gd name="T1" fmla="*/ 313 h 1866"/>
                <a:gd name="T2" fmla="*/ 4 w 1344"/>
                <a:gd name="T3" fmla="*/ 799 h 1866"/>
                <a:gd name="T4" fmla="*/ 0 w 1344"/>
                <a:gd name="T5" fmla="*/ 1202 h 1866"/>
                <a:gd name="T6" fmla="*/ 342 w 1344"/>
                <a:gd name="T7" fmla="*/ 1660 h 1866"/>
                <a:gd name="T8" fmla="*/ 814 w 1344"/>
                <a:gd name="T9" fmla="*/ 1865 h 1866"/>
                <a:gd name="T10" fmla="*/ 1343 w 1344"/>
                <a:gd name="T11" fmla="*/ 1573 h 1866"/>
                <a:gd name="T12" fmla="*/ 1138 w 1344"/>
                <a:gd name="T13" fmla="*/ 331 h 1866"/>
                <a:gd name="T14" fmla="*/ 587 w 1344"/>
                <a:gd name="T15" fmla="*/ 0 h 1866"/>
                <a:gd name="T16" fmla="*/ 202 w 1344"/>
                <a:gd name="T17" fmla="*/ 313 h 18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44" h="1866">
                  <a:moveTo>
                    <a:pt x="202" y="313"/>
                  </a:moveTo>
                  <a:lnTo>
                    <a:pt x="4" y="799"/>
                  </a:lnTo>
                  <a:lnTo>
                    <a:pt x="0" y="1202"/>
                  </a:lnTo>
                  <a:lnTo>
                    <a:pt x="342" y="1660"/>
                  </a:lnTo>
                  <a:lnTo>
                    <a:pt x="814" y="1865"/>
                  </a:lnTo>
                  <a:lnTo>
                    <a:pt x="1343" y="1573"/>
                  </a:lnTo>
                  <a:lnTo>
                    <a:pt x="1138" y="331"/>
                  </a:lnTo>
                  <a:lnTo>
                    <a:pt x="587" y="0"/>
                  </a:lnTo>
                  <a:lnTo>
                    <a:pt x="202" y="313"/>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10776331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175A9F84-F9BC-C641-9ECC-0C5B95A940A2}"/>
              </a:ext>
            </a:extLst>
          </p:cNvPr>
          <p:cNvSpPr/>
          <p:nvPr/>
        </p:nvSpPr>
        <p:spPr>
          <a:xfrm>
            <a:off x="6490952" y="3153860"/>
            <a:ext cx="4907441" cy="2476982"/>
          </a:xfrm>
          <a:custGeom>
            <a:avLst/>
            <a:gdLst>
              <a:gd name="connsiteX0" fmla="*/ 0 w 5949388"/>
              <a:gd name="connsiteY0" fmla="*/ 1469985 h 2476982"/>
              <a:gd name="connsiteX1" fmla="*/ 1226917 w 5949388"/>
              <a:gd name="connsiteY1" fmla="*/ 2176041 h 2476982"/>
              <a:gd name="connsiteX2" fmla="*/ 3113590 w 5949388"/>
              <a:gd name="connsiteY2" fmla="*/ 2476982 h 2476982"/>
              <a:gd name="connsiteX3" fmla="*/ 4965540 w 5949388"/>
              <a:gd name="connsiteY3" fmla="*/ 2326512 h 2476982"/>
              <a:gd name="connsiteX4" fmla="*/ 5741043 w 5949388"/>
              <a:gd name="connsiteY4" fmla="*/ 1782501 h 2476982"/>
              <a:gd name="connsiteX5" fmla="*/ 5949388 w 5949388"/>
              <a:gd name="connsiteY5" fmla="*/ 1342663 h 2476982"/>
              <a:gd name="connsiteX6" fmla="*/ 5636871 w 5949388"/>
              <a:gd name="connsiteY6" fmla="*/ 671332 h 2476982"/>
              <a:gd name="connsiteX7" fmla="*/ 4479403 w 5949388"/>
              <a:gd name="connsiteY7" fmla="*/ 219919 h 2476982"/>
              <a:gd name="connsiteX8" fmla="*/ 2233914 w 5949388"/>
              <a:gd name="connsiteY8" fmla="*/ 0 h 2476982"/>
              <a:gd name="connsiteX9" fmla="*/ 844952 w 5949388"/>
              <a:gd name="connsiteY9" fmla="*/ 335666 h 2476982"/>
              <a:gd name="connsiteX10" fmla="*/ 150471 w 5949388"/>
              <a:gd name="connsiteY10" fmla="*/ 787079 h 2476982"/>
              <a:gd name="connsiteX11" fmla="*/ 0 w 5949388"/>
              <a:gd name="connsiteY11" fmla="*/ 1469985 h 247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9388" h="2476982">
                <a:moveTo>
                  <a:pt x="0" y="1469985"/>
                </a:moveTo>
                <a:lnTo>
                  <a:pt x="1226917" y="2176041"/>
                </a:lnTo>
                <a:lnTo>
                  <a:pt x="3113590" y="2476982"/>
                </a:lnTo>
                <a:lnTo>
                  <a:pt x="4965540" y="2326512"/>
                </a:lnTo>
                <a:lnTo>
                  <a:pt x="5741043" y="1782501"/>
                </a:lnTo>
                <a:lnTo>
                  <a:pt x="5949388" y="1342663"/>
                </a:lnTo>
                <a:lnTo>
                  <a:pt x="5636871" y="671332"/>
                </a:lnTo>
                <a:lnTo>
                  <a:pt x="4479403" y="219919"/>
                </a:lnTo>
                <a:lnTo>
                  <a:pt x="2233914" y="0"/>
                </a:lnTo>
                <a:lnTo>
                  <a:pt x="844952" y="335666"/>
                </a:lnTo>
                <a:lnTo>
                  <a:pt x="150471" y="787079"/>
                </a:lnTo>
                <a:lnTo>
                  <a:pt x="0" y="1469985"/>
                </a:lnTo>
                <a:close/>
              </a:path>
            </a:pathLst>
          </a:cu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a:extLst>
              <a:ext uri="{FF2B5EF4-FFF2-40B4-BE49-F238E27FC236}">
                <a16:creationId xmlns:a16="http://schemas.microsoft.com/office/drawing/2014/main" id="{46B27520-AD1C-DC40-917B-1125EE1590F0}"/>
              </a:ext>
            </a:extLst>
          </p:cNvPr>
          <p:cNvSpPr/>
          <p:nvPr/>
        </p:nvSpPr>
        <p:spPr>
          <a:xfrm>
            <a:off x="6641424" y="3153860"/>
            <a:ext cx="4840608" cy="2465408"/>
          </a:xfrm>
          <a:custGeom>
            <a:avLst/>
            <a:gdLst>
              <a:gd name="connsiteX0" fmla="*/ 1388962 w 5868365"/>
              <a:gd name="connsiteY0" fmla="*/ 277793 h 2465408"/>
              <a:gd name="connsiteX1" fmla="*/ 266218 w 5868365"/>
              <a:gd name="connsiteY1" fmla="*/ 787079 h 2465408"/>
              <a:gd name="connsiteX2" fmla="*/ 0 w 5868365"/>
              <a:gd name="connsiteY2" fmla="*/ 1307939 h 2465408"/>
              <a:gd name="connsiteX3" fmla="*/ 115747 w 5868365"/>
              <a:gd name="connsiteY3" fmla="*/ 1909823 h 2465408"/>
              <a:gd name="connsiteX4" fmla="*/ 613459 w 5868365"/>
              <a:gd name="connsiteY4" fmla="*/ 2361236 h 2465408"/>
              <a:gd name="connsiteX5" fmla="*/ 1597307 w 5868365"/>
              <a:gd name="connsiteY5" fmla="*/ 2465408 h 2465408"/>
              <a:gd name="connsiteX6" fmla="*/ 3599727 w 5868365"/>
              <a:gd name="connsiteY6" fmla="*/ 2326512 h 2465408"/>
              <a:gd name="connsiteX7" fmla="*/ 4930815 w 5868365"/>
              <a:gd name="connsiteY7" fmla="*/ 1979271 h 2465408"/>
              <a:gd name="connsiteX8" fmla="*/ 5451676 w 5868365"/>
              <a:gd name="connsiteY8" fmla="*/ 1632031 h 2465408"/>
              <a:gd name="connsiteX9" fmla="*/ 5868365 w 5868365"/>
              <a:gd name="connsiteY9" fmla="*/ 891251 h 2465408"/>
              <a:gd name="connsiteX10" fmla="*/ 5590572 w 5868365"/>
              <a:gd name="connsiteY10" fmla="*/ 370390 h 2465408"/>
              <a:gd name="connsiteX11" fmla="*/ 5023413 w 5868365"/>
              <a:gd name="connsiteY11" fmla="*/ 138896 h 2465408"/>
              <a:gd name="connsiteX12" fmla="*/ 3634451 w 5868365"/>
              <a:gd name="connsiteY12" fmla="*/ 0 h 2465408"/>
              <a:gd name="connsiteX13" fmla="*/ 1388962 w 5868365"/>
              <a:gd name="connsiteY13" fmla="*/ 277793 h 246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365" h="2465408">
                <a:moveTo>
                  <a:pt x="1388962" y="277793"/>
                </a:moveTo>
                <a:lnTo>
                  <a:pt x="266218" y="787079"/>
                </a:lnTo>
                <a:lnTo>
                  <a:pt x="0" y="1307939"/>
                </a:lnTo>
                <a:lnTo>
                  <a:pt x="115747" y="1909823"/>
                </a:lnTo>
                <a:lnTo>
                  <a:pt x="613459" y="2361236"/>
                </a:lnTo>
                <a:lnTo>
                  <a:pt x="1597307" y="2465408"/>
                </a:lnTo>
                <a:lnTo>
                  <a:pt x="3599727" y="2326512"/>
                </a:lnTo>
                <a:lnTo>
                  <a:pt x="4930815" y="1979271"/>
                </a:lnTo>
                <a:lnTo>
                  <a:pt x="5451676" y="1632031"/>
                </a:lnTo>
                <a:lnTo>
                  <a:pt x="5868365" y="891251"/>
                </a:lnTo>
                <a:lnTo>
                  <a:pt x="5590572" y="370390"/>
                </a:lnTo>
                <a:lnTo>
                  <a:pt x="5023413" y="138896"/>
                </a:lnTo>
                <a:lnTo>
                  <a:pt x="3634451" y="0"/>
                </a:lnTo>
                <a:lnTo>
                  <a:pt x="1388962" y="277793"/>
                </a:lnTo>
                <a:close/>
              </a:path>
            </a:pathLst>
          </a:custGeom>
          <a:solidFill>
            <a:schemeClr val="accent2">
              <a:lumMod val="40000"/>
              <a:lumOff val="60000"/>
              <a:alpha val="3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BD277CAA-05C4-5C4D-BCAC-5AFF35FB79E7}"/>
                  </a:ext>
                </a:extLst>
              </p:cNvPr>
              <p:cNvSpPr>
                <a:spLocks noGrp="1"/>
              </p:cNvSpPr>
              <p:nvPr>
                <p:ph sz="half" idx="1"/>
              </p:nvPr>
            </p:nvSpPr>
            <p:spPr>
              <a:xfrm>
                <a:off x="457200" y="1205308"/>
                <a:ext cx="5921075" cy="5159913"/>
              </a:xfrm>
            </p:spPr>
            <p:txBody>
              <a:bodyPr>
                <a:normAutofit/>
              </a:bodyPr>
              <a:lstStyle/>
              <a:p>
                <a:r>
                  <a:rPr lang="en-US" altLang="en-US" dirty="0"/>
                  <a:t>Given this assumption</a:t>
                </a:r>
              </a:p>
              <a:p>
                <a:pPr lvl="1"/>
                <a:r>
                  <a:rPr lang="en-US" altLang="en-US" dirty="0"/>
                  <a:t>The boundary of  </a:t>
                </a:r>
                <a14:m>
                  <m:oMath xmlns:m="http://schemas.openxmlformats.org/officeDocument/2006/math">
                    <m:r>
                      <a:rPr lang="en-US" altLang="en-US" dirty="0" smtClean="0">
                        <a:latin typeface="Cambria Math" panose="02040503050406030204" pitchFamily="18" charset="0"/>
                      </a:rPr>
                      <m:t>𝑅</m:t>
                    </m:r>
                    <m:r>
                      <a:rPr lang="en-US" altLang="en-US" dirty="0" smtClean="0">
                        <a:latin typeface="Cambria Math" panose="02040503050406030204" pitchFamily="18" charset="0"/>
                      </a:rPr>
                      <m:t>=</m:t>
                    </m:r>
                    <m:r>
                      <a:rPr lang="en-US" altLang="en-US" dirty="0" smtClean="0">
                        <a:latin typeface="Cambria Math" panose="02040503050406030204" pitchFamily="18" charset="0"/>
                      </a:rPr>
                      <m:t>𝑃</m:t>
                    </m:r>
                    <m:r>
                      <a:rPr lang="en-US" altLang="en-US" dirty="0" smtClean="0">
                        <a:latin typeface="Cambria Math" panose="02040503050406030204" pitchFamily="18" charset="0"/>
                      </a:rPr>
                      <m:t>∩</m:t>
                    </m:r>
                    <m:r>
                      <a:rPr lang="en-US" altLang="en-US" dirty="0" smtClean="0">
                        <a:latin typeface="Cambria Math" panose="02040503050406030204" pitchFamily="18" charset="0"/>
                      </a:rPr>
                      <m:t>𝑄</m:t>
                    </m:r>
                  </m:oMath>
                </a14:m>
                <a:r>
                  <a:rPr lang="en-US" altLang="en-US" dirty="0"/>
                  <a:t> consists of alternating chains of vertices from </a:t>
                </a:r>
                <a14:m>
                  <m:oMath xmlns:m="http://schemas.openxmlformats.org/officeDocument/2006/math">
                    <m:r>
                      <a:rPr lang="en-US" altLang="en-US" dirty="0" smtClean="0">
                        <a:latin typeface="Cambria Math" panose="02040503050406030204" pitchFamily="18" charset="0"/>
                      </a:rPr>
                      <m:t>𝑃</m:t>
                    </m:r>
                  </m:oMath>
                </a14:m>
                <a:r>
                  <a:rPr lang="en-US" altLang="en-US" dirty="0"/>
                  <a:t> and </a:t>
                </a:r>
                <a14:m>
                  <m:oMath xmlns:m="http://schemas.openxmlformats.org/officeDocument/2006/math">
                    <m:r>
                      <a:rPr lang="en-US" altLang="en-US" dirty="0" smtClean="0">
                        <a:latin typeface="Cambria Math" panose="02040503050406030204" pitchFamily="18" charset="0"/>
                      </a:rPr>
                      <m:t>𝑄</m:t>
                    </m:r>
                  </m:oMath>
                </a14:m>
                <a:endParaRPr lang="en-US" altLang="en-US" dirty="0"/>
              </a:p>
              <a:p>
                <a:pPr lvl="1"/>
                <a:r>
                  <a:rPr lang="en-US" altLang="en-US" dirty="0"/>
                  <a:t>Consecutive chains are joined at intersection points, where an edge of </a:t>
                </a:r>
                <a14:m>
                  <m:oMath xmlns:m="http://schemas.openxmlformats.org/officeDocument/2006/math">
                    <m:r>
                      <a:rPr lang="en-US" altLang="en-US" dirty="0" smtClean="0">
                        <a:latin typeface="Cambria Math" panose="02040503050406030204" pitchFamily="18" charset="0"/>
                      </a:rPr>
                      <m:t>𝑃</m:t>
                    </m:r>
                  </m:oMath>
                </a14:m>
                <a:r>
                  <a:rPr lang="en-US" altLang="en-US" dirty="0"/>
                  <a:t> intersects an edge of </a:t>
                </a:r>
                <a14:m>
                  <m:oMath xmlns:m="http://schemas.openxmlformats.org/officeDocument/2006/math">
                    <m:r>
                      <a:rPr lang="en-US" altLang="en-US" dirty="0" smtClean="0">
                        <a:latin typeface="Cambria Math" panose="02040503050406030204" pitchFamily="18" charset="0"/>
                      </a:rPr>
                      <m:t>𝑄</m:t>
                    </m:r>
                  </m:oMath>
                </a14:m>
                <a:endParaRPr lang="en-US" altLang="en-US" dirty="0"/>
              </a:p>
            </p:txBody>
          </p:sp>
        </mc:Choice>
        <mc:Fallback>
          <p:sp>
            <p:nvSpPr>
              <p:cNvPr id="5" name="Content Placeholder 4">
                <a:extLst>
                  <a:ext uri="{FF2B5EF4-FFF2-40B4-BE49-F238E27FC236}">
                    <a16:creationId xmlns:a16="http://schemas.microsoft.com/office/drawing/2014/main" id="{BD277CAA-05C4-5C4D-BCAC-5AFF35FB79E7}"/>
                  </a:ext>
                </a:extLst>
              </p:cNvPr>
              <p:cNvSpPr>
                <a:spLocks noGrp="1" noRot="1" noChangeAspect="1" noMove="1" noResize="1" noEditPoints="1" noAdjustHandles="1" noChangeArrowheads="1" noChangeShapeType="1" noTextEdit="1"/>
              </p:cNvSpPr>
              <p:nvPr>
                <p:ph sz="half" idx="1"/>
              </p:nvPr>
            </p:nvSpPr>
            <p:spPr>
              <a:xfrm>
                <a:off x="457200" y="1205308"/>
                <a:ext cx="5921075" cy="5159913"/>
              </a:xfrm>
              <a:blipFill>
                <a:blip r:embed="rId2"/>
                <a:stretch>
                  <a:fillRect l="-2790" r="-2146"/>
                </a:stretch>
              </a:blipFill>
            </p:spPr>
            <p:txBody>
              <a:bodyPr/>
              <a:lstStyle/>
              <a:p>
                <a:r>
                  <a:rPr lang="en-US">
                    <a:noFill/>
                  </a:rPr>
                  <a:t> </a:t>
                </a:r>
              </a:p>
            </p:txBody>
          </p:sp>
        </mc:Fallback>
      </mc:AlternateContent>
      <p:sp>
        <p:nvSpPr>
          <p:cNvPr id="15" name="Content Placeholder 14">
            <a:extLst>
              <a:ext uri="{FF2B5EF4-FFF2-40B4-BE49-F238E27FC236}">
                <a16:creationId xmlns:a16="http://schemas.microsoft.com/office/drawing/2014/main" id="{66E845B8-96B5-D248-BE3E-5C9D1390F1D1}"/>
              </a:ext>
            </a:extLst>
          </p:cNvPr>
          <p:cNvSpPr>
            <a:spLocks noGrp="1"/>
          </p:cNvSpPr>
          <p:nvPr>
            <p:ph sz="half" idx="10"/>
          </p:nvPr>
        </p:nvSpPr>
        <p:spPr/>
        <p:txBody>
          <a:bodyPr/>
          <a:lstStyle/>
          <a:p>
            <a:pPr lvl="1"/>
            <a:r>
              <a:rPr lang="en-US" altLang="en-US" dirty="0"/>
              <a:t>*In fact, the algorithm will handle degenerate intersections.                          </a:t>
            </a:r>
          </a:p>
        </p:txBody>
      </p:sp>
      <p:sp>
        <p:nvSpPr>
          <p:cNvPr id="7" name="Content Placeholder 6">
            <a:extLst>
              <a:ext uri="{FF2B5EF4-FFF2-40B4-BE49-F238E27FC236}">
                <a16:creationId xmlns:a16="http://schemas.microsoft.com/office/drawing/2014/main" id="{3DF98D5E-7D4E-A64E-A55E-8B7DC2FCB9FD}"/>
              </a:ext>
            </a:extLst>
          </p:cNvPr>
          <p:cNvSpPr>
            <a:spLocks noGrp="1"/>
          </p:cNvSpPr>
          <p:nvPr>
            <p:ph sz="half" idx="11"/>
          </p:nvPr>
        </p:nvSpPr>
        <p:spPr/>
        <p:txBody>
          <a:bodyPr/>
          <a:lstStyle/>
          <a:p>
            <a:r>
              <a:rPr lang="en-US" altLang="en-US"/>
              <a:t>Intersection of convex polygons</a:t>
            </a:r>
            <a:endParaRPr lang="en-US" dirty="0"/>
          </a:p>
        </p:txBody>
      </p:sp>
      <p:sp>
        <p:nvSpPr>
          <p:cNvPr id="29703" name="Oval 7"/>
          <p:cNvSpPr>
            <a:spLocks noChangeArrowheads="1"/>
          </p:cNvSpPr>
          <p:nvPr/>
        </p:nvSpPr>
        <p:spPr bwMode="auto">
          <a:xfrm>
            <a:off x="9032560" y="3217863"/>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4" name="Oval 8"/>
          <p:cNvSpPr>
            <a:spLocks noChangeArrowheads="1"/>
          </p:cNvSpPr>
          <p:nvPr/>
        </p:nvSpPr>
        <p:spPr bwMode="auto">
          <a:xfrm>
            <a:off x="6643375" y="4697413"/>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5" name="Oval 9"/>
          <p:cNvSpPr>
            <a:spLocks noChangeArrowheads="1"/>
          </p:cNvSpPr>
          <p:nvPr/>
        </p:nvSpPr>
        <p:spPr bwMode="auto">
          <a:xfrm>
            <a:off x="8650098" y="5523470"/>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6" name="Oval 10"/>
          <p:cNvSpPr>
            <a:spLocks noChangeArrowheads="1"/>
          </p:cNvSpPr>
          <p:nvPr/>
        </p:nvSpPr>
        <p:spPr bwMode="auto">
          <a:xfrm>
            <a:off x="11303320" y="4306774"/>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707" name="Rectangle 11"/>
          <p:cNvSpPr>
            <a:spLocks noChangeArrowheads="1"/>
          </p:cNvSpPr>
          <p:nvPr/>
        </p:nvSpPr>
        <p:spPr bwMode="auto">
          <a:xfrm>
            <a:off x="6211573" y="3668713"/>
            <a:ext cx="26713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a:t>P</a:t>
            </a:r>
          </a:p>
        </p:txBody>
      </p:sp>
      <p:sp>
        <p:nvSpPr>
          <p:cNvPr id="29708" name="Rectangle 12"/>
          <p:cNvSpPr>
            <a:spLocks noChangeArrowheads="1"/>
          </p:cNvSpPr>
          <p:nvPr/>
        </p:nvSpPr>
        <p:spPr bwMode="auto">
          <a:xfrm>
            <a:off x="11522916" y="3448050"/>
            <a:ext cx="288084"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dirty="0"/>
              <a:t>Q</a:t>
            </a:r>
          </a:p>
        </p:txBody>
      </p:sp>
      <p:sp>
        <p:nvSpPr>
          <p:cNvPr id="29709" name="Rectangle 13"/>
          <p:cNvSpPr>
            <a:spLocks noChangeArrowheads="1"/>
          </p:cNvSpPr>
          <p:nvPr/>
        </p:nvSpPr>
        <p:spPr bwMode="auto">
          <a:xfrm>
            <a:off x="8289511" y="4218665"/>
            <a:ext cx="109126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t>Chain from </a:t>
            </a:r>
            <a:r>
              <a:rPr lang="en-US" altLang="en-US" sz="1200" i="1" dirty="0"/>
              <a:t>Q</a:t>
            </a:r>
          </a:p>
        </p:txBody>
      </p:sp>
      <p:sp>
        <p:nvSpPr>
          <p:cNvPr id="29710" name="Arc 14"/>
          <p:cNvSpPr>
            <a:spLocks/>
          </p:cNvSpPr>
          <p:nvPr/>
        </p:nvSpPr>
        <p:spPr bwMode="auto">
          <a:xfrm>
            <a:off x="7889560" y="3448050"/>
            <a:ext cx="476648" cy="85883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Arc 15"/>
          <p:cNvSpPr>
            <a:spLocks/>
          </p:cNvSpPr>
          <p:nvPr/>
        </p:nvSpPr>
        <p:spPr bwMode="auto">
          <a:xfrm>
            <a:off x="6962460" y="3905250"/>
            <a:ext cx="1565721" cy="440686"/>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connsiteX0" fmla="*/ 21600 w 24342"/>
              <a:gd name="connsiteY0" fmla="*/ 21600 h 27255"/>
              <a:gd name="connsiteX1" fmla="*/ 0 w 24342"/>
              <a:gd name="connsiteY1" fmla="*/ 0 h 27255"/>
              <a:gd name="connsiteX0" fmla="*/ 24342 w 24342"/>
              <a:gd name="connsiteY0" fmla="*/ 27255 h 27255"/>
              <a:gd name="connsiteX1" fmla="*/ 0 w 24342"/>
              <a:gd name="connsiteY1" fmla="*/ 0 h 27255"/>
              <a:gd name="connsiteX2" fmla="*/ 21600 w 24342"/>
              <a:gd name="connsiteY2" fmla="*/ 0 h 27255"/>
              <a:gd name="connsiteX3" fmla="*/ 24342 w 24342"/>
              <a:gd name="connsiteY3" fmla="*/ 27255 h 27255"/>
              <a:gd name="connsiteX0" fmla="*/ 20788 w 24342"/>
              <a:gd name="connsiteY0" fmla="*/ 25640 h 27255"/>
              <a:gd name="connsiteX1" fmla="*/ 0 w 24342"/>
              <a:gd name="connsiteY1" fmla="*/ 0 h 27255"/>
              <a:gd name="connsiteX0" fmla="*/ 24342 w 24342"/>
              <a:gd name="connsiteY0" fmla="*/ 27255 h 27255"/>
              <a:gd name="connsiteX1" fmla="*/ 0 w 24342"/>
              <a:gd name="connsiteY1" fmla="*/ 0 h 27255"/>
              <a:gd name="connsiteX2" fmla="*/ 21600 w 24342"/>
              <a:gd name="connsiteY2" fmla="*/ 0 h 27255"/>
              <a:gd name="connsiteX3" fmla="*/ 24342 w 24342"/>
              <a:gd name="connsiteY3" fmla="*/ 27255 h 27255"/>
            </a:gdLst>
            <a:ahLst/>
            <a:cxnLst>
              <a:cxn ang="0">
                <a:pos x="connsiteX0" y="connsiteY0"/>
              </a:cxn>
              <a:cxn ang="0">
                <a:pos x="connsiteX1" y="connsiteY1"/>
              </a:cxn>
              <a:cxn ang="0">
                <a:pos x="connsiteX2" y="connsiteY2"/>
              </a:cxn>
              <a:cxn ang="0">
                <a:pos x="connsiteX3" y="connsiteY3"/>
              </a:cxn>
            </a:cxnLst>
            <a:rect l="l" t="t" r="r" b="b"/>
            <a:pathLst>
              <a:path w="24342" h="27255" fill="none" extrusionOk="0">
                <a:moveTo>
                  <a:pt x="20788" y="25640"/>
                </a:moveTo>
                <a:cubicBezTo>
                  <a:pt x="8858" y="25640"/>
                  <a:pt x="0" y="11929"/>
                  <a:pt x="0" y="0"/>
                </a:cubicBezTo>
              </a:path>
              <a:path w="24342" h="27255" stroke="0" extrusionOk="0">
                <a:moveTo>
                  <a:pt x="24342" y="27255"/>
                </a:moveTo>
                <a:cubicBezTo>
                  <a:pt x="12412" y="27255"/>
                  <a:pt x="0" y="11929"/>
                  <a:pt x="0" y="0"/>
                </a:cubicBezTo>
                <a:lnTo>
                  <a:pt x="21600" y="0"/>
                </a:lnTo>
                <a:cubicBezTo>
                  <a:pt x="21600" y="7200"/>
                  <a:pt x="24342" y="20055"/>
                  <a:pt x="24342" y="27255"/>
                </a:cubicBez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2" name="Arc 16"/>
          <p:cNvSpPr>
            <a:spLocks/>
          </p:cNvSpPr>
          <p:nvPr/>
        </p:nvSpPr>
        <p:spPr bwMode="auto">
          <a:xfrm rot="10800000">
            <a:off x="6695761" y="4304028"/>
            <a:ext cx="1627612" cy="161610"/>
          </a:xfrm>
          <a:custGeom>
            <a:avLst/>
            <a:gdLst>
              <a:gd name="T0" fmla="*/ 0 w 21600"/>
              <a:gd name="T1" fmla="*/ 95693647 h 21600"/>
              <a:gd name="T2" fmla="*/ 2147483647 w 21600"/>
              <a:gd name="T3" fmla="*/ 0 h 21600"/>
              <a:gd name="T4" fmla="*/ 2147483647 w 21600"/>
              <a:gd name="T5" fmla="*/ 95693647 h 21600"/>
              <a:gd name="T6" fmla="*/ 0 60000 65536"/>
              <a:gd name="T7" fmla="*/ 0 60000 65536"/>
              <a:gd name="T8" fmla="*/ 0 60000 65536"/>
              <a:gd name="connsiteX0" fmla="*/ 263 w 21863"/>
              <a:gd name="connsiteY0" fmla="*/ 21600 h 30122"/>
              <a:gd name="connsiteX1" fmla="*/ 21840 w 21863"/>
              <a:gd name="connsiteY1" fmla="*/ 0 h 30122"/>
              <a:gd name="connsiteX0" fmla="*/ 0 w 21863"/>
              <a:gd name="connsiteY0" fmla="*/ 30122 h 30122"/>
              <a:gd name="connsiteX1" fmla="*/ 21840 w 21863"/>
              <a:gd name="connsiteY1" fmla="*/ 0 h 30122"/>
              <a:gd name="connsiteX2" fmla="*/ 21863 w 21863"/>
              <a:gd name="connsiteY2" fmla="*/ 21600 h 30122"/>
              <a:gd name="connsiteX3" fmla="*/ 0 w 21863"/>
              <a:gd name="connsiteY3" fmla="*/ 30122 h 30122"/>
            </a:gdLst>
            <a:ahLst/>
            <a:cxnLst>
              <a:cxn ang="0">
                <a:pos x="connsiteX0" y="connsiteY0"/>
              </a:cxn>
              <a:cxn ang="0">
                <a:pos x="connsiteX1" y="connsiteY1"/>
              </a:cxn>
              <a:cxn ang="0">
                <a:pos x="connsiteX2" y="connsiteY2"/>
              </a:cxn>
              <a:cxn ang="0">
                <a:pos x="connsiteX3" y="connsiteY3"/>
              </a:cxn>
            </a:cxnLst>
            <a:rect l="l" t="t" r="r" b="b"/>
            <a:pathLst>
              <a:path w="21863" h="30122" fill="none" extrusionOk="0">
                <a:moveTo>
                  <a:pt x="263" y="21600"/>
                </a:moveTo>
                <a:cubicBezTo>
                  <a:pt x="263" y="9679"/>
                  <a:pt x="9919" y="12"/>
                  <a:pt x="21840" y="0"/>
                </a:cubicBezTo>
              </a:path>
              <a:path w="21863" h="30122" stroke="0" extrusionOk="0">
                <a:moveTo>
                  <a:pt x="0" y="30122"/>
                </a:moveTo>
                <a:cubicBezTo>
                  <a:pt x="0" y="18201"/>
                  <a:pt x="9919" y="12"/>
                  <a:pt x="21840" y="0"/>
                </a:cubicBezTo>
                <a:cubicBezTo>
                  <a:pt x="21848" y="7200"/>
                  <a:pt x="21855" y="14400"/>
                  <a:pt x="21863" y="21600"/>
                </a:cubicBezTo>
                <a:cubicBezTo>
                  <a:pt x="14663" y="21600"/>
                  <a:pt x="7200" y="30122"/>
                  <a:pt x="0" y="30122"/>
                </a:cubicBez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3" name="Rectangle 17"/>
          <p:cNvSpPr>
            <a:spLocks noChangeArrowheads="1"/>
          </p:cNvSpPr>
          <p:nvPr/>
        </p:nvSpPr>
        <p:spPr bwMode="auto">
          <a:xfrm>
            <a:off x="9867587" y="2743200"/>
            <a:ext cx="1266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a:t>Intersection point</a:t>
            </a:r>
          </a:p>
        </p:txBody>
      </p:sp>
      <p:sp>
        <p:nvSpPr>
          <p:cNvPr id="29714" name="Arc 18"/>
          <p:cNvSpPr>
            <a:spLocks/>
          </p:cNvSpPr>
          <p:nvPr/>
        </p:nvSpPr>
        <p:spPr bwMode="auto">
          <a:xfrm>
            <a:off x="9830307" y="3582875"/>
            <a:ext cx="713663" cy="474662"/>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5" name="Arc 19"/>
          <p:cNvSpPr>
            <a:spLocks/>
          </p:cNvSpPr>
          <p:nvPr/>
        </p:nvSpPr>
        <p:spPr bwMode="auto">
          <a:xfrm>
            <a:off x="9830307" y="4033725"/>
            <a:ext cx="1371600" cy="23812"/>
          </a:xfrm>
          <a:custGeom>
            <a:avLst/>
            <a:gdLst>
              <a:gd name="T0" fmla="*/ 2147483647 w 21600"/>
              <a:gd name="T1" fmla="*/ 0 h 21600"/>
              <a:gd name="T2" fmla="*/ 0 w 21600"/>
              <a:gd name="T3" fmla="*/ 35171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6" name="Arc 20"/>
          <p:cNvSpPr>
            <a:spLocks/>
          </p:cNvSpPr>
          <p:nvPr/>
        </p:nvSpPr>
        <p:spPr bwMode="auto">
          <a:xfrm>
            <a:off x="9088124" y="2862263"/>
            <a:ext cx="741363" cy="303212"/>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94"/>
                  <a:pt x="9632" y="34"/>
                  <a:pt x="21538" y="0"/>
                </a:cubicBezTo>
              </a:path>
              <a:path w="21600" h="21600" stroke="0" extrusionOk="0">
                <a:moveTo>
                  <a:pt x="0" y="21600"/>
                </a:moveTo>
                <a:cubicBezTo>
                  <a:pt x="0" y="9694"/>
                  <a:pt x="9632" y="34"/>
                  <a:pt x="21538" y="0"/>
                </a:cubicBezTo>
                <a:lnTo>
                  <a:pt x="21600" y="21600"/>
                </a:lnTo>
                <a:lnTo>
                  <a:pt x="0" y="2160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7" name="Rectangle 21"/>
          <p:cNvSpPr>
            <a:spLocks noChangeArrowheads="1"/>
          </p:cNvSpPr>
          <p:nvPr/>
        </p:nvSpPr>
        <p:spPr bwMode="auto">
          <a:xfrm>
            <a:off x="8755731" y="3919231"/>
            <a:ext cx="107457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t>Chain from </a:t>
            </a:r>
            <a:r>
              <a:rPr lang="en-US" altLang="en-US" sz="1200" i="1" dirty="0"/>
              <a:t>P</a:t>
            </a:r>
          </a:p>
        </p:txBody>
      </p:sp>
      <p:grpSp>
        <p:nvGrpSpPr>
          <p:cNvPr id="35" name="Group 34">
            <a:extLst>
              <a:ext uri="{FF2B5EF4-FFF2-40B4-BE49-F238E27FC236}">
                <a16:creationId xmlns:a16="http://schemas.microsoft.com/office/drawing/2014/main" id="{65DAD3B7-993C-FA49-9D3C-260A9392422B}"/>
              </a:ext>
            </a:extLst>
          </p:cNvPr>
          <p:cNvGrpSpPr/>
          <p:nvPr/>
        </p:nvGrpSpPr>
        <p:grpSpPr>
          <a:xfrm>
            <a:off x="6621958" y="6122817"/>
            <a:ext cx="1828800" cy="242405"/>
            <a:chOff x="5181599" y="6237436"/>
            <a:chExt cx="1828800" cy="242405"/>
          </a:xfrm>
        </p:grpSpPr>
        <p:sp>
          <p:nvSpPr>
            <p:cNvPr id="29719" name="Line 24"/>
            <p:cNvSpPr>
              <a:spLocks noChangeShapeType="1"/>
            </p:cNvSpPr>
            <p:nvPr/>
          </p:nvSpPr>
          <p:spPr bwMode="auto">
            <a:xfrm>
              <a:off x="5181599" y="6273363"/>
              <a:ext cx="18288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18">
              <a:extLst>
                <a:ext uri="{FF2B5EF4-FFF2-40B4-BE49-F238E27FC236}">
                  <a16:creationId xmlns:a16="http://schemas.microsoft.com/office/drawing/2014/main" id="{F2C92682-2CCD-A04B-B5FB-05648FF4CB15}"/>
                </a:ext>
              </a:extLst>
            </p:cNvPr>
            <p:cNvSpPr/>
            <p:nvPr/>
          </p:nvSpPr>
          <p:spPr>
            <a:xfrm>
              <a:off x="5622742" y="6273363"/>
              <a:ext cx="877529" cy="206478"/>
            </a:xfrm>
            <a:custGeom>
              <a:avLst/>
              <a:gdLst>
                <a:gd name="connsiteX0" fmla="*/ 0 w 877529"/>
                <a:gd name="connsiteY0" fmla="*/ 191729 h 206478"/>
                <a:gd name="connsiteX1" fmla="*/ 412955 w 877529"/>
                <a:gd name="connsiteY1" fmla="*/ 0 h 206478"/>
                <a:gd name="connsiteX2" fmla="*/ 877529 w 877529"/>
                <a:gd name="connsiteY2" fmla="*/ 206478 h 206478"/>
              </a:gdLst>
              <a:ahLst/>
              <a:cxnLst>
                <a:cxn ang="0">
                  <a:pos x="connsiteX0" y="connsiteY0"/>
                </a:cxn>
                <a:cxn ang="0">
                  <a:pos x="connsiteX1" y="connsiteY1"/>
                </a:cxn>
                <a:cxn ang="0">
                  <a:pos x="connsiteX2" y="connsiteY2"/>
                </a:cxn>
              </a:cxnLst>
              <a:rect l="l" t="t" r="r" b="b"/>
              <a:pathLst>
                <a:path w="877529" h="206478">
                  <a:moveTo>
                    <a:pt x="0" y="191729"/>
                  </a:moveTo>
                  <a:lnTo>
                    <a:pt x="412955" y="0"/>
                  </a:lnTo>
                  <a:lnTo>
                    <a:pt x="877529" y="206478"/>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9">
              <a:extLst>
                <a:ext uri="{FF2B5EF4-FFF2-40B4-BE49-F238E27FC236}">
                  <a16:creationId xmlns:a16="http://schemas.microsoft.com/office/drawing/2014/main" id="{E15FB826-52D3-B042-8AEE-0C24D54CB5EE}"/>
                </a:ext>
              </a:extLst>
            </p:cNvPr>
            <p:cNvSpPr>
              <a:spLocks noChangeArrowheads="1"/>
            </p:cNvSpPr>
            <p:nvPr/>
          </p:nvSpPr>
          <p:spPr bwMode="auto">
            <a:xfrm>
              <a:off x="5982314" y="6237436"/>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grpSp>
        <p:nvGrpSpPr>
          <p:cNvPr id="36" name="Group 35">
            <a:extLst>
              <a:ext uri="{FF2B5EF4-FFF2-40B4-BE49-F238E27FC236}">
                <a16:creationId xmlns:a16="http://schemas.microsoft.com/office/drawing/2014/main" id="{A2CAE537-17A7-8140-AC8F-909B697509C4}"/>
              </a:ext>
            </a:extLst>
          </p:cNvPr>
          <p:cNvGrpSpPr/>
          <p:nvPr/>
        </p:nvGrpSpPr>
        <p:grpSpPr>
          <a:xfrm>
            <a:off x="9024035" y="6122817"/>
            <a:ext cx="1953527" cy="295274"/>
            <a:chOff x="8497889" y="6224517"/>
            <a:chExt cx="1953527" cy="295274"/>
          </a:xfrm>
        </p:grpSpPr>
        <p:cxnSp>
          <p:nvCxnSpPr>
            <p:cNvPr id="55" name="Straight Connector 54">
              <a:extLst>
                <a:ext uri="{FF2B5EF4-FFF2-40B4-BE49-F238E27FC236}">
                  <a16:creationId xmlns:a16="http://schemas.microsoft.com/office/drawing/2014/main" id="{20ADF643-91AE-5C4A-9145-0A234EB76406}"/>
                </a:ext>
              </a:extLst>
            </p:cNvPr>
            <p:cNvCxnSpPr>
              <a:cxnSpLocks/>
              <a:stCxn id="63" idx="0"/>
              <a:endCxn id="62" idx="1"/>
            </p:cNvCxnSpPr>
            <p:nvPr/>
          </p:nvCxnSpPr>
          <p:spPr>
            <a:xfrm flipH="1">
              <a:off x="8833230" y="6258880"/>
              <a:ext cx="968897" cy="4759"/>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Line 24">
              <a:extLst>
                <a:ext uri="{FF2B5EF4-FFF2-40B4-BE49-F238E27FC236}">
                  <a16:creationId xmlns:a16="http://schemas.microsoft.com/office/drawing/2014/main" id="{B1583802-6CBF-0E4C-8F95-08BD108B8A99}"/>
                </a:ext>
              </a:extLst>
            </p:cNvPr>
            <p:cNvSpPr>
              <a:spLocks noChangeShapeType="1"/>
            </p:cNvSpPr>
            <p:nvPr/>
          </p:nvSpPr>
          <p:spPr bwMode="auto">
            <a:xfrm flipV="1">
              <a:off x="8546969" y="6263639"/>
              <a:ext cx="286261" cy="220961"/>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24">
              <a:extLst>
                <a:ext uri="{FF2B5EF4-FFF2-40B4-BE49-F238E27FC236}">
                  <a16:creationId xmlns:a16="http://schemas.microsoft.com/office/drawing/2014/main" id="{2587BF69-591A-0E42-AE36-BDA939A2998D}"/>
                </a:ext>
              </a:extLst>
            </p:cNvPr>
            <p:cNvSpPr>
              <a:spLocks noChangeShapeType="1"/>
            </p:cNvSpPr>
            <p:nvPr/>
          </p:nvSpPr>
          <p:spPr bwMode="auto">
            <a:xfrm>
              <a:off x="9802127" y="6258880"/>
              <a:ext cx="649289" cy="260911"/>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24">
              <a:extLst>
                <a:ext uri="{FF2B5EF4-FFF2-40B4-BE49-F238E27FC236}">
                  <a16:creationId xmlns:a16="http://schemas.microsoft.com/office/drawing/2014/main" id="{54B81156-7F28-8547-9C6B-CB275CE09BF6}"/>
                </a:ext>
              </a:extLst>
            </p:cNvPr>
            <p:cNvSpPr>
              <a:spLocks noChangeShapeType="1"/>
            </p:cNvSpPr>
            <p:nvPr/>
          </p:nvSpPr>
          <p:spPr bwMode="auto">
            <a:xfrm>
              <a:off x="8497889" y="6261455"/>
              <a:ext cx="18288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9">
              <a:extLst>
                <a:ext uri="{FF2B5EF4-FFF2-40B4-BE49-F238E27FC236}">
                  <a16:creationId xmlns:a16="http://schemas.microsoft.com/office/drawing/2014/main" id="{7DC21C20-DAEF-D74C-9095-A2F01E1C3545}"/>
                </a:ext>
              </a:extLst>
            </p:cNvPr>
            <p:cNvSpPr>
              <a:spLocks noChangeArrowheads="1"/>
            </p:cNvSpPr>
            <p:nvPr/>
          </p:nvSpPr>
          <p:spPr bwMode="auto">
            <a:xfrm>
              <a:off x="8804153" y="6224517"/>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50" name="Oval 9">
              <a:extLst>
                <a:ext uri="{FF2B5EF4-FFF2-40B4-BE49-F238E27FC236}">
                  <a16:creationId xmlns:a16="http://schemas.microsoft.com/office/drawing/2014/main" id="{146ED512-FE42-5047-AEDF-7F2F2AEB5F42}"/>
                </a:ext>
              </a:extLst>
            </p:cNvPr>
            <p:cNvSpPr>
              <a:spLocks noChangeArrowheads="1"/>
            </p:cNvSpPr>
            <p:nvPr/>
          </p:nvSpPr>
          <p:spPr bwMode="auto">
            <a:xfrm>
              <a:off x="9773050" y="6233160"/>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grpSp>
    </p:spTree>
    <p:extLst>
      <p:ext uri="{BB962C8B-B14F-4D97-AF65-F5344CB8AC3E}">
        <p14:creationId xmlns:p14="http://schemas.microsoft.com/office/powerpoint/2010/main" val="312332516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84CF63E-A2A7-7941-BCD9-F7DE570EFADF}"/>
                  </a:ext>
                </a:extLst>
              </p:cNvPr>
              <p:cNvSpPr>
                <a:spLocks noGrp="1"/>
              </p:cNvSpPr>
              <p:nvPr>
                <p:ph sz="half" idx="1"/>
              </p:nvPr>
            </p:nvSpPr>
            <p:spPr/>
            <p:txBody>
              <a:bodyPr>
                <a:normAutofit fontScale="92500"/>
              </a:bodyPr>
              <a:lstStyle/>
              <a:p>
                <a:r>
                  <a:rPr lang="en-US" altLang="en-US" dirty="0"/>
                  <a:t>Regions that are within one polygon, but not both, are called </a:t>
                </a:r>
                <a:r>
                  <a:rPr lang="en-US" altLang="en-US" b="1" dirty="0"/>
                  <a:t>sickles</a:t>
                </a:r>
                <a:r>
                  <a:rPr lang="en-US" altLang="en-US" dirty="0"/>
                  <a:t>.</a:t>
                </a:r>
              </a:p>
              <a:p>
                <a:r>
                  <a:rPr lang="en-US" altLang="en-US" dirty="0"/>
                  <a:t>Sickles are bounded by two chains (inner and outer) of vertices, one from each polygon, and terminated </a:t>
                </a:r>
                <a:br>
                  <a:rPr lang="en-US" altLang="en-US" dirty="0"/>
                </a:br>
                <a:r>
                  <a:rPr lang="en-US" altLang="en-US" dirty="0"/>
                  <a:t>by intersection points </a:t>
                </a:r>
                <a:br>
                  <a:rPr lang="en-US" altLang="en-US" dirty="0"/>
                </a:br>
                <a:r>
                  <a:rPr lang="en-US" altLang="en-US" dirty="0"/>
                  <a:t>at either end</a:t>
                </a:r>
              </a:p>
              <a:p>
                <a:r>
                  <a:rPr lang="en-US" altLang="en-US" dirty="0"/>
                  <a:t>The boundary of </a:t>
                </a:r>
                <a14:m>
                  <m:oMath xmlns:m="http://schemas.openxmlformats.org/officeDocument/2006/math">
                    <m:r>
                      <a:rPr lang="en-US" altLang="en-US" smtClean="0">
                        <a:latin typeface="Cambria Math" panose="02040503050406030204" pitchFamily="18" charset="0"/>
                      </a:rPr>
                      <m:t>𝑃</m:t>
                    </m:r>
                    <m:r>
                      <a:rPr lang="en-US" altLang="en-US" smtClean="0">
                        <a:latin typeface="Cambria Math" panose="02040503050406030204" pitchFamily="18" charset="0"/>
                      </a:rPr>
                      <m:t>∩</m:t>
                    </m:r>
                    <m:r>
                      <a:rPr lang="en-US" altLang="en-US" smtClean="0">
                        <a:latin typeface="Cambria Math" panose="02040503050406030204" pitchFamily="18" charset="0"/>
                      </a:rPr>
                      <m:t>𝑄</m:t>
                    </m:r>
                  </m:oMath>
                </a14:m>
                <a:r>
                  <a:rPr lang="en-US" altLang="en-US" dirty="0"/>
                  <a:t> </a:t>
                </a:r>
                <a:br>
                  <a:rPr lang="en-US" altLang="en-US" dirty="0"/>
                </a:br>
                <a:r>
                  <a:rPr lang="en-US" altLang="en-US" dirty="0"/>
                  <a:t>is formed from the inner </a:t>
                </a:r>
                <a:br>
                  <a:rPr lang="en-US" altLang="en-US" dirty="0"/>
                </a:br>
                <a:r>
                  <a:rPr lang="en-US" altLang="en-US" dirty="0"/>
                  <a:t>chains of the sickles</a:t>
                </a:r>
              </a:p>
            </p:txBody>
          </p:sp>
        </mc:Choice>
        <mc:Fallback xmlns="">
          <p:sp>
            <p:nvSpPr>
              <p:cNvPr id="5" name="Content Placeholder 4">
                <a:extLst>
                  <a:ext uri="{FF2B5EF4-FFF2-40B4-BE49-F238E27FC236}">
                    <a16:creationId xmlns:a16="http://schemas.microsoft.com/office/drawing/2014/main" id="{784CF63E-A2A7-7941-BCD9-F7DE570EFADF}"/>
                  </a:ext>
                </a:extLst>
              </p:cNvPr>
              <p:cNvSpPr>
                <a:spLocks noGrp="1" noRot="1" noChangeAspect="1" noMove="1" noResize="1" noEditPoints="1" noAdjustHandles="1" noChangeArrowheads="1" noChangeShapeType="1" noTextEdit="1"/>
              </p:cNvSpPr>
              <p:nvPr>
                <p:ph sz="half" idx="1"/>
              </p:nvPr>
            </p:nvSpPr>
            <p:spPr>
              <a:blipFill>
                <a:blip r:embed="rId2"/>
                <a:stretch>
                  <a:fillRect l="-1284" r="-467" b="-787"/>
                </a:stretch>
              </a:blipFill>
            </p:spPr>
            <p:txBody>
              <a:bodyPr/>
              <a:lstStyle/>
              <a:p>
                <a:r>
                  <a:rPr lang="en-US">
                    <a:noFill/>
                  </a:rPr>
                  <a:t> </a:t>
                </a:r>
              </a:p>
            </p:txBody>
          </p:sp>
        </mc:Fallback>
      </mc:AlternateContent>
      <p:sp>
        <p:nvSpPr>
          <p:cNvPr id="10" name="Content Placeholder 9">
            <a:extLst>
              <a:ext uri="{FF2B5EF4-FFF2-40B4-BE49-F238E27FC236}">
                <a16:creationId xmlns:a16="http://schemas.microsoft.com/office/drawing/2014/main" id="{73FF7D08-F5AD-B84C-AF10-6A39BF42EAE9}"/>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4FD9D381-5C21-E642-96F9-1534449B73F3}"/>
              </a:ext>
            </a:extLst>
          </p:cNvPr>
          <p:cNvSpPr>
            <a:spLocks noGrp="1"/>
          </p:cNvSpPr>
          <p:nvPr>
            <p:ph sz="half" idx="11"/>
          </p:nvPr>
        </p:nvSpPr>
        <p:spPr/>
        <p:txBody>
          <a:bodyPr/>
          <a:lstStyle/>
          <a:p>
            <a:r>
              <a:rPr lang="en-US" altLang="en-US" dirty="0"/>
              <a:t>Intersection of convex polygons</a:t>
            </a:r>
            <a:endParaRPr lang="en-US" dirty="0"/>
          </a:p>
        </p:txBody>
      </p:sp>
      <p:sp>
        <p:nvSpPr>
          <p:cNvPr id="30730" name="Rectangle 10"/>
          <p:cNvSpPr>
            <a:spLocks noChangeArrowheads="1"/>
          </p:cNvSpPr>
          <p:nvPr/>
        </p:nvSpPr>
        <p:spPr bwMode="auto">
          <a:xfrm>
            <a:off x="8724901" y="5092632"/>
            <a:ext cx="881063"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a:t>Inner chain</a:t>
            </a:r>
          </a:p>
        </p:txBody>
      </p:sp>
      <p:sp>
        <p:nvSpPr>
          <p:cNvPr id="30731" name="Arc 11"/>
          <p:cNvSpPr>
            <a:spLocks/>
          </p:cNvSpPr>
          <p:nvPr/>
        </p:nvSpPr>
        <p:spPr bwMode="auto">
          <a:xfrm>
            <a:off x="8107363" y="4333808"/>
            <a:ext cx="577850" cy="85883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2" name="Arc 12"/>
          <p:cNvSpPr>
            <a:spLocks/>
          </p:cNvSpPr>
          <p:nvPr/>
        </p:nvSpPr>
        <p:spPr bwMode="auto">
          <a:xfrm>
            <a:off x="6999289" y="4843394"/>
            <a:ext cx="1685925" cy="34925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3" name="Arc 13"/>
          <p:cNvSpPr>
            <a:spLocks/>
          </p:cNvSpPr>
          <p:nvPr/>
        </p:nvSpPr>
        <p:spPr bwMode="auto">
          <a:xfrm rot="10800000">
            <a:off x="6732588" y="5205344"/>
            <a:ext cx="1949450" cy="115888"/>
          </a:xfrm>
          <a:custGeom>
            <a:avLst/>
            <a:gdLst>
              <a:gd name="T0" fmla="*/ 0 w 21600"/>
              <a:gd name="T1" fmla="*/ 95693647 h 21600"/>
              <a:gd name="T2" fmla="*/ 2147483647 w 21600"/>
              <a:gd name="T3" fmla="*/ 0 h 21600"/>
              <a:gd name="T4" fmla="*/ 2147483647 w 21600"/>
              <a:gd name="T5" fmla="*/ 9569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79"/>
                  <a:pt x="9656" y="12"/>
                  <a:pt x="21577" y="0"/>
                </a:cubicBezTo>
              </a:path>
              <a:path w="21600" h="21600" stroke="0" extrusionOk="0">
                <a:moveTo>
                  <a:pt x="0" y="21600"/>
                </a:moveTo>
                <a:cubicBezTo>
                  <a:pt x="0" y="9679"/>
                  <a:pt x="9656" y="12"/>
                  <a:pt x="21577" y="0"/>
                </a:cubicBezTo>
                <a:lnTo>
                  <a:pt x="21600" y="21600"/>
                </a:lnTo>
                <a:lnTo>
                  <a:pt x="0" y="2160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4" name="Rectangle 14"/>
          <p:cNvSpPr>
            <a:spLocks noChangeArrowheads="1"/>
          </p:cNvSpPr>
          <p:nvPr/>
        </p:nvSpPr>
        <p:spPr bwMode="auto">
          <a:xfrm>
            <a:off x="9990137" y="3551169"/>
            <a:ext cx="16684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a:latin typeface="+mn-lt"/>
              </a:rPr>
              <a:t>Initial intersection point</a:t>
            </a:r>
          </a:p>
        </p:txBody>
      </p:sp>
      <p:sp>
        <p:nvSpPr>
          <p:cNvPr id="30736" name="Arc 16"/>
          <p:cNvSpPr>
            <a:spLocks/>
          </p:cNvSpPr>
          <p:nvPr/>
        </p:nvSpPr>
        <p:spPr bwMode="auto">
          <a:xfrm>
            <a:off x="9210674" y="3670232"/>
            <a:ext cx="741362" cy="303212"/>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94"/>
                  <a:pt x="9632" y="34"/>
                  <a:pt x="21538" y="0"/>
                </a:cubicBezTo>
              </a:path>
              <a:path w="21600" h="21600" stroke="0" extrusionOk="0">
                <a:moveTo>
                  <a:pt x="0" y="21600"/>
                </a:moveTo>
                <a:cubicBezTo>
                  <a:pt x="0" y="9694"/>
                  <a:pt x="9632" y="34"/>
                  <a:pt x="21538" y="0"/>
                </a:cubicBezTo>
                <a:lnTo>
                  <a:pt x="21600" y="21600"/>
                </a:lnTo>
                <a:lnTo>
                  <a:pt x="0" y="2160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8" name="Rectangle 18"/>
          <p:cNvSpPr>
            <a:spLocks noChangeArrowheads="1"/>
          </p:cNvSpPr>
          <p:nvPr/>
        </p:nvSpPr>
        <p:spPr bwMode="auto">
          <a:xfrm>
            <a:off x="7219129" y="3486684"/>
            <a:ext cx="9080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latin typeface="+mn-lt"/>
              </a:rPr>
              <a:t>Outer chain</a:t>
            </a:r>
          </a:p>
        </p:txBody>
      </p:sp>
      <p:sp>
        <p:nvSpPr>
          <p:cNvPr id="30740" name="Arc 20"/>
          <p:cNvSpPr>
            <a:spLocks/>
          </p:cNvSpPr>
          <p:nvPr/>
        </p:nvSpPr>
        <p:spPr bwMode="auto">
          <a:xfrm rot="10800000">
            <a:off x="7451404" y="3638198"/>
            <a:ext cx="210982" cy="472089"/>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connsiteX0" fmla="*/ 3157 w 24758"/>
              <a:gd name="connsiteY0" fmla="*/ 0 h 21600"/>
              <a:gd name="connsiteX1" fmla="*/ 24758 w 24758"/>
              <a:gd name="connsiteY1" fmla="*/ 21600 h 21600"/>
              <a:gd name="connsiteX0" fmla="*/ 0 w 24758"/>
              <a:gd name="connsiteY0" fmla="*/ 0 h 21600"/>
              <a:gd name="connsiteX1" fmla="*/ 24758 w 24758"/>
              <a:gd name="connsiteY1" fmla="*/ 21600 h 21600"/>
              <a:gd name="connsiteX2" fmla="*/ 3158 w 24758"/>
              <a:gd name="connsiteY2" fmla="*/ 21600 h 21600"/>
              <a:gd name="connsiteX3" fmla="*/ 0 w 24758"/>
              <a:gd name="connsiteY3" fmla="*/ 0 h 21600"/>
              <a:gd name="connsiteX0" fmla="*/ 3157 w 24758"/>
              <a:gd name="connsiteY0" fmla="*/ 0 h 21600"/>
              <a:gd name="connsiteX1" fmla="*/ 24758 w 24758"/>
              <a:gd name="connsiteY1" fmla="*/ 21600 h 21600"/>
              <a:gd name="connsiteX0" fmla="*/ 0 w 24758"/>
              <a:gd name="connsiteY0" fmla="*/ 0 h 21600"/>
              <a:gd name="connsiteX1" fmla="*/ 24758 w 24758"/>
              <a:gd name="connsiteY1" fmla="*/ 21600 h 21600"/>
              <a:gd name="connsiteX2" fmla="*/ 3158 w 24758"/>
              <a:gd name="connsiteY2" fmla="*/ 21600 h 21600"/>
              <a:gd name="connsiteX3" fmla="*/ 0 w 24758"/>
              <a:gd name="connsiteY3" fmla="*/ 0 h 21600"/>
              <a:gd name="connsiteX0" fmla="*/ 3157 w 24758"/>
              <a:gd name="connsiteY0" fmla="*/ 0 h 21600"/>
              <a:gd name="connsiteX1" fmla="*/ 24758 w 24758"/>
              <a:gd name="connsiteY1" fmla="*/ 21600 h 21600"/>
              <a:gd name="connsiteX0" fmla="*/ 0 w 24758"/>
              <a:gd name="connsiteY0" fmla="*/ 0 h 21600"/>
              <a:gd name="connsiteX1" fmla="*/ 24758 w 24758"/>
              <a:gd name="connsiteY1" fmla="*/ 21600 h 21600"/>
              <a:gd name="connsiteX2" fmla="*/ 3158 w 24758"/>
              <a:gd name="connsiteY2" fmla="*/ 21600 h 21600"/>
              <a:gd name="connsiteX3" fmla="*/ 0 w 24758"/>
              <a:gd name="connsiteY3" fmla="*/ 0 h 21600"/>
              <a:gd name="connsiteX0" fmla="*/ 107 w 24758"/>
              <a:gd name="connsiteY0" fmla="*/ 0 h 23443"/>
              <a:gd name="connsiteX1" fmla="*/ 24758 w 24758"/>
              <a:gd name="connsiteY1" fmla="*/ 23443 h 23443"/>
              <a:gd name="connsiteX0" fmla="*/ 0 w 24758"/>
              <a:gd name="connsiteY0" fmla="*/ 1843 h 23443"/>
              <a:gd name="connsiteX1" fmla="*/ 24758 w 24758"/>
              <a:gd name="connsiteY1" fmla="*/ 23443 h 23443"/>
              <a:gd name="connsiteX2" fmla="*/ 3158 w 24758"/>
              <a:gd name="connsiteY2" fmla="*/ 23443 h 23443"/>
              <a:gd name="connsiteX3" fmla="*/ 0 w 24758"/>
              <a:gd name="connsiteY3" fmla="*/ 1843 h 23443"/>
              <a:gd name="connsiteX0" fmla="*/ 107 w 24758"/>
              <a:gd name="connsiteY0" fmla="*/ 0 h 23443"/>
              <a:gd name="connsiteX1" fmla="*/ 24758 w 24758"/>
              <a:gd name="connsiteY1" fmla="*/ 23443 h 23443"/>
              <a:gd name="connsiteX0" fmla="*/ 0 w 24758"/>
              <a:gd name="connsiteY0" fmla="*/ 1843 h 23443"/>
              <a:gd name="connsiteX1" fmla="*/ 24758 w 24758"/>
              <a:gd name="connsiteY1" fmla="*/ 23443 h 23443"/>
              <a:gd name="connsiteX2" fmla="*/ 3158 w 24758"/>
              <a:gd name="connsiteY2" fmla="*/ 23443 h 23443"/>
              <a:gd name="connsiteX3" fmla="*/ 0 w 24758"/>
              <a:gd name="connsiteY3" fmla="*/ 1843 h 23443"/>
              <a:gd name="connsiteX0" fmla="*/ 295 w 24946"/>
              <a:gd name="connsiteY0" fmla="*/ 0 h 23443"/>
              <a:gd name="connsiteX1" fmla="*/ 24946 w 24946"/>
              <a:gd name="connsiteY1" fmla="*/ 23443 h 23443"/>
              <a:gd name="connsiteX0" fmla="*/ 188 w 24946"/>
              <a:gd name="connsiteY0" fmla="*/ 1843 h 23443"/>
              <a:gd name="connsiteX1" fmla="*/ 0 w 24946"/>
              <a:gd name="connsiteY1" fmla="*/ 19210 h 23443"/>
              <a:gd name="connsiteX2" fmla="*/ 3346 w 24946"/>
              <a:gd name="connsiteY2" fmla="*/ 23443 h 23443"/>
              <a:gd name="connsiteX3" fmla="*/ 188 w 24946"/>
              <a:gd name="connsiteY3" fmla="*/ 1843 h 23443"/>
              <a:gd name="connsiteX0" fmla="*/ 295 w 4806"/>
              <a:gd name="connsiteY0" fmla="*/ 0 h 23443"/>
              <a:gd name="connsiteX1" fmla="*/ 3195 w 4806"/>
              <a:gd name="connsiteY1" fmla="*/ 19595 h 23443"/>
              <a:gd name="connsiteX0" fmla="*/ 188 w 4806"/>
              <a:gd name="connsiteY0" fmla="*/ 1843 h 23443"/>
              <a:gd name="connsiteX1" fmla="*/ 0 w 4806"/>
              <a:gd name="connsiteY1" fmla="*/ 19210 h 23443"/>
              <a:gd name="connsiteX2" fmla="*/ 3346 w 4806"/>
              <a:gd name="connsiteY2" fmla="*/ 23443 h 23443"/>
              <a:gd name="connsiteX3" fmla="*/ 188 w 4806"/>
              <a:gd name="connsiteY3" fmla="*/ 1843 h 23443"/>
              <a:gd name="connsiteX0" fmla="*/ 614 w 9393"/>
              <a:gd name="connsiteY0" fmla="*/ 0 h 10000"/>
              <a:gd name="connsiteX1" fmla="*/ 6648 w 9393"/>
              <a:gd name="connsiteY1" fmla="*/ 8359 h 10000"/>
              <a:gd name="connsiteX0" fmla="*/ 391 w 9393"/>
              <a:gd name="connsiteY0" fmla="*/ 786 h 10000"/>
              <a:gd name="connsiteX1" fmla="*/ 0 w 9393"/>
              <a:gd name="connsiteY1" fmla="*/ 8194 h 10000"/>
              <a:gd name="connsiteX2" fmla="*/ 6962 w 9393"/>
              <a:gd name="connsiteY2" fmla="*/ 10000 h 10000"/>
              <a:gd name="connsiteX3" fmla="*/ 391 w 9393"/>
              <a:gd name="connsiteY3" fmla="*/ 786 h 10000"/>
              <a:gd name="connsiteX0" fmla="*/ 654 w 9653"/>
              <a:gd name="connsiteY0" fmla="*/ 0 h 10000"/>
              <a:gd name="connsiteX1" fmla="*/ 7078 w 9653"/>
              <a:gd name="connsiteY1" fmla="*/ 8359 h 10000"/>
              <a:gd name="connsiteX0" fmla="*/ 416 w 9653"/>
              <a:gd name="connsiteY0" fmla="*/ 786 h 10000"/>
              <a:gd name="connsiteX1" fmla="*/ 0 w 9653"/>
              <a:gd name="connsiteY1" fmla="*/ 8194 h 10000"/>
              <a:gd name="connsiteX2" fmla="*/ 7412 w 9653"/>
              <a:gd name="connsiteY2" fmla="*/ 10000 h 10000"/>
              <a:gd name="connsiteX3" fmla="*/ 416 w 9653"/>
              <a:gd name="connsiteY3" fmla="*/ 786 h 10000"/>
              <a:gd name="connsiteX0" fmla="*/ 678 w 7678"/>
              <a:gd name="connsiteY0" fmla="*/ 0 h 10000"/>
              <a:gd name="connsiteX1" fmla="*/ 7332 w 7678"/>
              <a:gd name="connsiteY1" fmla="*/ 8359 h 10000"/>
              <a:gd name="connsiteX0" fmla="*/ 431 w 7678"/>
              <a:gd name="connsiteY0" fmla="*/ 786 h 10000"/>
              <a:gd name="connsiteX1" fmla="*/ 0 w 7678"/>
              <a:gd name="connsiteY1" fmla="*/ 8194 h 10000"/>
              <a:gd name="connsiteX2" fmla="*/ 7678 w 7678"/>
              <a:gd name="connsiteY2" fmla="*/ 10000 h 10000"/>
              <a:gd name="connsiteX3" fmla="*/ 431 w 7678"/>
              <a:gd name="connsiteY3" fmla="*/ 786 h 10000"/>
            </a:gdLst>
            <a:ahLst/>
            <a:cxnLst>
              <a:cxn ang="0">
                <a:pos x="connsiteX0" y="connsiteY0"/>
              </a:cxn>
              <a:cxn ang="0">
                <a:pos x="connsiteX1" y="connsiteY1"/>
              </a:cxn>
              <a:cxn ang="0">
                <a:pos x="connsiteX2" y="connsiteY2"/>
              </a:cxn>
              <a:cxn ang="0">
                <a:pos x="connsiteX3" y="connsiteY3"/>
              </a:cxn>
            </a:cxnLst>
            <a:rect l="l" t="t" r="r" b="b"/>
            <a:pathLst>
              <a:path w="7678" h="10000" fill="none" extrusionOk="0">
                <a:moveTo>
                  <a:pt x="678" y="0"/>
                </a:moveTo>
                <a:cubicBezTo>
                  <a:pt x="5555" y="3692"/>
                  <a:pt x="3948" y="3434"/>
                  <a:pt x="7332" y="8359"/>
                </a:cubicBezTo>
              </a:path>
              <a:path w="7678" h="10000" stroke="0" extrusionOk="0">
                <a:moveTo>
                  <a:pt x="431" y="786"/>
                </a:moveTo>
                <a:cubicBezTo>
                  <a:pt x="5535" y="3433"/>
                  <a:pt x="0" y="3105"/>
                  <a:pt x="0" y="8194"/>
                </a:cubicBezTo>
                <a:lnTo>
                  <a:pt x="7678" y="10000"/>
                </a:lnTo>
                <a:cubicBezTo>
                  <a:pt x="7678" y="6929"/>
                  <a:pt x="431" y="3857"/>
                  <a:pt x="431" y="786"/>
                </a:cubicBez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1" name="Arc 21"/>
          <p:cNvSpPr>
            <a:spLocks/>
          </p:cNvSpPr>
          <p:nvPr/>
        </p:nvSpPr>
        <p:spPr bwMode="auto">
          <a:xfrm rot="10800000">
            <a:off x="6569588" y="3638198"/>
            <a:ext cx="875845" cy="825089"/>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connsiteX0" fmla="*/ 3744 w 25345"/>
              <a:gd name="connsiteY0" fmla="*/ 0 h 21600"/>
              <a:gd name="connsiteX1" fmla="*/ 25345 w 25345"/>
              <a:gd name="connsiteY1" fmla="*/ 21600 h 21600"/>
              <a:gd name="connsiteX0" fmla="*/ 0 w 25345"/>
              <a:gd name="connsiteY0" fmla="*/ 1563 h 21600"/>
              <a:gd name="connsiteX1" fmla="*/ 25345 w 25345"/>
              <a:gd name="connsiteY1" fmla="*/ 21600 h 21600"/>
              <a:gd name="connsiteX2" fmla="*/ 3745 w 25345"/>
              <a:gd name="connsiteY2" fmla="*/ 21600 h 21600"/>
              <a:gd name="connsiteX3" fmla="*/ 0 w 25345"/>
              <a:gd name="connsiteY3" fmla="*/ 1563 h 21600"/>
              <a:gd name="connsiteX0" fmla="*/ 0 w 25542"/>
              <a:gd name="connsiteY0" fmla="*/ 0 h 20119"/>
              <a:gd name="connsiteX1" fmla="*/ 25542 w 25542"/>
              <a:gd name="connsiteY1" fmla="*/ 20119 h 20119"/>
              <a:gd name="connsiteX0" fmla="*/ 197 w 25542"/>
              <a:gd name="connsiteY0" fmla="*/ 82 h 20119"/>
              <a:gd name="connsiteX1" fmla="*/ 25542 w 25542"/>
              <a:gd name="connsiteY1" fmla="*/ 20119 h 20119"/>
              <a:gd name="connsiteX2" fmla="*/ 3942 w 25542"/>
              <a:gd name="connsiteY2" fmla="*/ 20119 h 20119"/>
              <a:gd name="connsiteX3" fmla="*/ 197 w 25542"/>
              <a:gd name="connsiteY3" fmla="*/ 82 h 20119"/>
              <a:gd name="connsiteX0" fmla="*/ 0 w 25542"/>
              <a:gd name="connsiteY0" fmla="*/ 0 h 20119"/>
              <a:gd name="connsiteX1" fmla="*/ 25542 w 25542"/>
              <a:gd name="connsiteY1" fmla="*/ 20119 h 20119"/>
              <a:gd name="connsiteX0" fmla="*/ 197 w 25542"/>
              <a:gd name="connsiteY0" fmla="*/ 82 h 20119"/>
              <a:gd name="connsiteX1" fmla="*/ 25542 w 25542"/>
              <a:gd name="connsiteY1" fmla="*/ 20119 h 20119"/>
              <a:gd name="connsiteX2" fmla="*/ 3942 w 25542"/>
              <a:gd name="connsiteY2" fmla="*/ 20119 h 20119"/>
              <a:gd name="connsiteX3" fmla="*/ 197 w 25542"/>
              <a:gd name="connsiteY3" fmla="*/ 82 h 20119"/>
              <a:gd name="connsiteX0" fmla="*/ 0 w 25542"/>
              <a:gd name="connsiteY0" fmla="*/ 0 h 20119"/>
              <a:gd name="connsiteX1" fmla="*/ 25542 w 25542"/>
              <a:gd name="connsiteY1" fmla="*/ 20119 h 20119"/>
              <a:gd name="connsiteX0" fmla="*/ 197 w 25542"/>
              <a:gd name="connsiteY0" fmla="*/ 82 h 20119"/>
              <a:gd name="connsiteX1" fmla="*/ 11514 w 25542"/>
              <a:gd name="connsiteY1" fmla="*/ 18418 h 20119"/>
              <a:gd name="connsiteX2" fmla="*/ 3942 w 25542"/>
              <a:gd name="connsiteY2" fmla="*/ 20119 h 20119"/>
              <a:gd name="connsiteX3" fmla="*/ 197 w 25542"/>
              <a:gd name="connsiteY3" fmla="*/ 82 h 20119"/>
              <a:gd name="connsiteX0" fmla="*/ 14054 w 25573"/>
              <a:gd name="connsiteY0" fmla="*/ 0 h 20119"/>
              <a:gd name="connsiteX1" fmla="*/ 0 w 25573"/>
              <a:gd name="connsiteY1" fmla="*/ 18041 h 20119"/>
              <a:gd name="connsiteX0" fmla="*/ 14251 w 25573"/>
              <a:gd name="connsiteY0" fmla="*/ 82 h 20119"/>
              <a:gd name="connsiteX1" fmla="*/ 25568 w 25573"/>
              <a:gd name="connsiteY1" fmla="*/ 18418 h 20119"/>
              <a:gd name="connsiteX2" fmla="*/ 17996 w 25573"/>
              <a:gd name="connsiteY2" fmla="*/ 20119 h 20119"/>
              <a:gd name="connsiteX3" fmla="*/ 14251 w 25573"/>
              <a:gd name="connsiteY3" fmla="*/ 82 h 20119"/>
              <a:gd name="connsiteX0" fmla="*/ 14054 w 25573"/>
              <a:gd name="connsiteY0" fmla="*/ 0 h 20119"/>
              <a:gd name="connsiteX1" fmla="*/ 0 w 25573"/>
              <a:gd name="connsiteY1" fmla="*/ 18041 h 20119"/>
              <a:gd name="connsiteX0" fmla="*/ 14251 w 25573"/>
              <a:gd name="connsiteY0" fmla="*/ 82 h 20119"/>
              <a:gd name="connsiteX1" fmla="*/ 25568 w 25573"/>
              <a:gd name="connsiteY1" fmla="*/ 18418 h 20119"/>
              <a:gd name="connsiteX2" fmla="*/ 17996 w 25573"/>
              <a:gd name="connsiteY2" fmla="*/ 20119 h 20119"/>
              <a:gd name="connsiteX3" fmla="*/ 14251 w 25573"/>
              <a:gd name="connsiteY3" fmla="*/ 82 h 20119"/>
            </a:gdLst>
            <a:ahLst/>
            <a:cxnLst>
              <a:cxn ang="0">
                <a:pos x="connsiteX0" y="connsiteY0"/>
              </a:cxn>
              <a:cxn ang="0">
                <a:pos x="connsiteX1" y="connsiteY1"/>
              </a:cxn>
              <a:cxn ang="0">
                <a:pos x="connsiteX2" y="connsiteY2"/>
              </a:cxn>
              <a:cxn ang="0">
                <a:pos x="connsiteX3" y="connsiteY3"/>
              </a:cxn>
            </a:cxnLst>
            <a:rect l="l" t="t" r="r" b="b"/>
            <a:pathLst>
              <a:path w="25573" h="20119" fill="none" extrusionOk="0">
                <a:moveTo>
                  <a:pt x="14054" y="0"/>
                </a:moveTo>
                <a:cubicBezTo>
                  <a:pt x="24900" y="3538"/>
                  <a:pt x="14254" y="9890"/>
                  <a:pt x="0" y="18041"/>
                </a:cubicBezTo>
              </a:path>
              <a:path w="25573" h="20119" stroke="0" extrusionOk="0">
                <a:moveTo>
                  <a:pt x="14251" y="82"/>
                </a:moveTo>
                <a:cubicBezTo>
                  <a:pt x="26181" y="82"/>
                  <a:pt x="25568" y="6488"/>
                  <a:pt x="25568" y="18418"/>
                </a:cubicBezTo>
                <a:lnTo>
                  <a:pt x="17996" y="20119"/>
                </a:lnTo>
                <a:cubicBezTo>
                  <a:pt x="17996" y="12919"/>
                  <a:pt x="14251" y="7282"/>
                  <a:pt x="14251" y="82"/>
                </a:cubicBez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2" name="Arc 22"/>
          <p:cNvSpPr>
            <a:spLocks/>
          </p:cNvSpPr>
          <p:nvPr/>
        </p:nvSpPr>
        <p:spPr bwMode="auto">
          <a:xfrm rot="10800000">
            <a:off x="6319539" y="3638198"/>
            <a:ext cx="1135030" cy="1398149"/>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connsiteX0" fmla="*/ 477 w 22078"/>
              <a:gd name="connsiteY0" fmla="*/ 0 h 21600"/>
              <a:gd name="connsiteX1" fmla="*/ 22078 w 22078"/>
              <a:gd name="connsiteY1" fmla="*/ 21600 h 21600"/>
              <a:gd name="connsiteX0" fmla="*/ 0 w 22078"/>
              <a:gd name="connsiteY0" fmla="*/ 5822 h 21600"/>
              <a:gd name="connsiteX1" fmla="*/ 22078 w 22078"/>
              <a:gd name="connsiteY1" fmla="*/ 21600 h 21600"/>
              <a:gd name="connsiteX2" fmla="*/ 478 w 22078"/>
              <a:gd name="connsiteY2" fmla="*/ 21600 h 21600"/>
              <a:gd name="connsiteX3" fmla="*/ 0 w 22078"/>
              <a:gd name="connsiteY3" fmla="*/ 5822 h 21600"/>
              <a:gd name="connsiteX0" fmla="*/ 0 w 24619"/>
              <a:gd name="connsiteY0" fmla="*/ 0 h 19612"/>
              <a:gd name="connsiteX1" fmla="*/ 24619 w 24619"/>
              <a:gd name="connsiteY1" fmla="*/ 19612 h 19612"/>
              <a:gd name="connsiteX0" fmla="*/ 2541 w 24619"/>
              <a:gd name="connsiteY0" fmla="*/ 3834 h 19612"/>
              <a:gd name="connsiteX1" fmla="*/ 24619 w 24619"/>
              <a:gd name="connsiteY1" fmla="*/ 19612 h 19612"/>
              <a:gd name="connsiteX2" fmla="*/ 3019 w 24619"/>
              <a:gd name="connsiteY2" fmla="*/ 19612 h 19612"/>
              <a:gd name="connsiteX3" fmla="*/ 2541 w 24619"/>
              <a:gd name="connsiteY3" fmla="*/ 3834 h 19612"/>
              <a:gd name="connsiteX0" fmla="*/ 0 w 24619"/>
              <a:gd name="connsiteY0" fmla="*/ 0 h 19612"/>
              <a:gd name="connsiteX1" fmla="*/ 24619 w 24619"/>
              <a:gd name="connsiteY1" fmla="*/ 19612 h 19612"/>
              <a:gd name="connsiteX0" fmla="*/ 2541 w 24619"/>
              <a:gd name="connsiteY0" fmla="*/ 3834 h 19612"/>
              <a:gd name="connsiteX1" fmla="*/ 9661 w 24619"/>
              <a:gd name="connsiteY1" fmla="*/ 16895 h 19612"/>
              <a:gd name="connsiteX2" fmla="*/ 3019 w 24619"/>
              <a:gd name="connsiteY2" fmla="*/ 19612 h 19612"/>
              <a:gd name="connsiteX3" fmla="*/ 2541 w 24619"/>
              <a:gd name="connsiteY3" fmla="*/ 3834 h 19612"/>
              <a:gd name="connsiteX0" fmla="*/ 39957 w 50576"/>
              <a:gd name="connsiteY0" fmla="*/ 0 h 19612"/>
              <a:gd name="connsiteX1" fmla="*/ 0 w 50576"/>
              <a:gd name="connsiteY1" fmla="*/ 18090 h 19612"/>
              <a:gd name="connsiteX0" fmla="*/ 42498 w 50576"/>
              <a:gd name="connsiteY0" fmla="*/ 3834 h 19612"/>
              <a:gd name="connsiteX1" fmla="*/ 49618 w 50576"/>
              <a:gd name="connsiteY1" fmla="*/ 16895 h 19612"/>
              <a:gd name="connsiteX2" fmla="*/ 42976 w 50576"/>
              <a:gd name="connsiteY2" fmla="*/ 19612 h 19612"/>
              <a:gd name="connsiteX3" fmla="*/ 42498 w 50576"/>
              <a:gd name="connsiteY3" fmla="*/ 3834 h 19612"/>
              <a:gd name="connsiteX0" fmla="*/ 39957 w 53438"/>
              <a:gd name="connsiteY0" fmla="*/ 0 h 19612"/>
              <a:gd name="connsiteX1" fmla="*/ 0 w 53438"/>
              <a:gd name="connsiteY1" fmla="*/ 18090 h 19612"/>
              <a:gd name="connsiteX0" fmla="*/ 42498 w 53438"/>
              <a:gd name="connsiteY0" fmla="*/ 3834 h 19612"/>
              <a:gd name="connsiteX1" fmla="*/ 49618 w 53438"/>
              <a:gd name="connsiteY1" fmla="*/ 16895 h 19612"/>
              <a:gd name="connsiteX2" fmla="*/ 42976 w 53438"/>
              <a:gd name="connsiteY2" fmla="*/ 19612 h 19612"/>
              <a:gd name="connsiteX3" fmla="*/ 42498 w 53438"/>
              <a:gd name="connsiteY3" fmla="*/ 3834 h 19612"/>
              <a:gd name="connsiteX0" fmla="*/ 39957 w 53438"/>
              <a:gd name="connsiteY0" fmla="*/ 0 h 19612"/>
              <a:gd name="connsiteX1" fmla="*/ 0 w 53438"/>
              <a:gd name="connsiteY1" fmla="*/ 18463 h 19612"/>
              <a:gd name="connsiteX0" fmla="*/ 42498 w 53438"/>
              <a:gd name="connsiteY0" fmla="*/ 3834 h 19612"/>
              <a:gd name="connsiteX1" fmla="*/ 49618 w 53438"/>
              <a:gd name="connsiteY1" fmla="*/ 16895 h 19612"/>
              <a:gd name="connsiteX2" fmla="*/ 42976 w 53438"/>
              <a:gd name="connsiteY2" fmla="*/ 19612 h 19612"/>
              <a:gd name="connsiteX3" fmla="*/ 42498 w 53438"/>
              <a:gd name="connsiteY3" fmla="*/ 3834 h 19612"/>
            </a:gdLst>
            <a:ahLst/>
            <a:cxnLst>
              <a:cxn ang="0">
                <a:pos x="connsiteX0" y="connsiteY0"/>
              </a:cxn>
              <a:cxn ang="0">
                <a:pos x="connsiteX1" y="connsiteY1"/>
              </a:cxn>
              <a:cxn ang="0">
                <a:pos x="connsiteX2" y="connsiteY2"/>
              </a:cxn>
              <a:cxn ang="0">
                <a:pos x="connsiteX3" y="connsiteY3"/>
              </a:cxn>
            </a:cxnLst>
            <a:rect l="l" t="t" r="r" b="b"/>
            <a:pathLst>
              <a:path w="53438" h="19612" fill="none" extrusionOk="0">
                <a:moveTo>
                  <a:pt x="39957" y="0"/>
                </a:moveTo>
                <a:cubicBezTo>
                  <a:pt x="51887" y="0"/>
                  <a:pt x="76615" y="17403"/>
                  <a:pt x="0" y="18463"/>
                </a:cubicBezTo>
              </a:path>
              <a:path w="53438" h="19612" stroke="0" extrusionOk="0">
                <a:moveTo>
                  <a:pt x="42498" y="3834"/>
                </a:moveTo>
                <a:cubicBezTo>
                  <a:pt x="54428" y="3834"/>
                  <a:pt x="49618" y="4965"/>
                  <a:pt x="49618" y="16895"/>
                </a:cubicBezTo>
                <a:lnTo>
                  <a:pt x="42976" y="19612"/>
                </a:lnTo>
                <a:cubicBezTo>
                  <a:pt x="42976" y="12412"/>
                  <a:pt x="42498" y="11034"/>
                  <a:pt x="42498" y="3834"/>
                </a:cubicBez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3" name="Rectangle 23"/>
          <p:cNvSpPr>
            <a:spLocks noChangeArrowheads="1"/>
          </p:cNvSpPr>
          <p:nvPr/>
        </p:nvSpPr>
        <p:spPr bwMode="auto">
          <a:xfrm>
            <a:off x="5126590" y="6171404"/>
            <a:ext cx="18557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latin typeface="+mn-lt"/>
              </a:rPr>
              <a:t>Terminal intersection point</a:t>
            </a:r>
          </a:p>
        </p:txBody>
      </p:sp>
      <p:sp>
        <p:nvSpPr>
          <p:cNvPr id="30744" name="Arc 24"/>
          <p:cNvSpPr>
            <a:spLocks/>
          </p:cNvSpPr>
          <p:nvPr/>
        </p:nvSpPr>
        <p:spPr bwMode="auto">
          <a:xfrm rot="10800000">
            <a:off x="6139214" y="5551749"/>
            <a:ext cx="602145" cy="607722"/>
          </a:xfrm>
          <a:custGeom>
            <a:avLst/>
            <a:gdLst>
              <a:gd name="T0" fmla="*/ 972839317 w 21600"/>
              <a:gd name="T1" fmla="*/ 0 h 21600"/>
              <a:gd name="T2" fmla="*/ 0 w 21600"/>
              <a:gd name="T3" fmla="*/ 2147483647 h 21600"/>
              <a:gd name="T4" fmla="*/ 0 w 21600"/>
              <a:gd name="T5" fmla="*/ 0 h 21600"/>
              <a:gd name="T6" fmla="*/ 0 60000 65536"/>
              <a:gd name="T7" fmla="*/ 0 60000 65536"/>
              <a:gd name="T8" fmla="*/ 0 60000 65536"/>
              <a:gd name="connsiteX0" fmla="*/ 21600 w 58564"/>
              <a:gd name="connsiteY0" fmla="*/ 0 h 22196"/>
              <a:gd name="connsiteX1" fmla="*/ 0 w 58564"/>
              <a:gd name="connsiteY1" fmla="*/ 21600 h 22196"/>
              <a:gd name="connsiteX0" fmla="*/ 58564 w 58564"/>
              <a:gd name="connsiteY0" fmla="*/ 13535 h 22196"/>
              <a:gd name="connsiteX1" fmla="*/ 0 w 58564"/>
              <a:gd name="connsiteY1" fmla="*/ 21600 h 22196"/>
              <a:gd name="connsiteX2" fmla="*/ 0 w 58564"/>
              <a:gd name="connsiteY2" fmla="*/ 0 h 22196"/>
              <a:gd name="connsiteX3" fmla="*/ 58564 w 58564"/>
              <a:gd name="connsiteY3" fmla="*/ 13535 h 22196"/>
              <a:gd name="connsiteX0" fmla="*/ 60381 w 60381"/>
              <a:gd name="connsiteY0" fmla="*/ 13194 h 22196"/>
              <a:gd name="connsiteX1" fmla="*/ 0 w 60381"/>
              <a:gd name="connsiteY1" fmla="*/ 21600 h 22196"/>
              <a:gd name="connsiteX0" fmla="*/ 58564 w 60381"/>
              <a:gd name="connsiteY0" fmla="*/ 13535 h 22196"/>
              <a:gd name="connsiteX1" fmla="*/ 0 w 60381"/>
              <a:gd name="connsiteY1" fmla="*/ 21600 h 22196"/>
              <a:gd name="connsiteX2" fmla="*/ 0 w 60381"/>
              <a:gd name="connsiteY2" fmla="*/ 0 h 22196"/>
              <a:gd name="connsiteX3" fmla="*/ 58564 w 60381"/>
              <a:gd name="connsiteY3" fmla="*/ 13535 h 22196"/>
              <a:gd name="connsiteX0" fmla="*/ 60381 w 60381"/>
              <a:gd name="connsiteY0" fmla="*/ 13194 h 22196"/>
              <a:gd name="connsiteX1" fmla="*/ 0 w 60381"/>
              <a:gd name="connsiteY1" fmla="*/ 21600 h 22196"/>
              <a:gd name="connsiteX0" fmla="*/ 58564 w 60381"/>
              <a:gd name="connsiteY0" fmla="*/ 13535 h 22196"/>
              <a:gd name="connsiteX1" fmla="*/ 0 w 60381"/>
              <a:gd name="connsiteY1" fmla="*/ 21600 h 22196"/>
              <a:gd name="connsiteX2" fmla="*/ 0 w 60381"/>
              <a:gd name="connsiteY2" fmla="*/ 0 h 22196"/>
              <a:gd name="connsiteX3" fmla="*/ 58564 w 60381"/>
              <a:gd name="connsiteY3" fmla="*/ 13535 h 22196"/>
              <a:gd name="connsiteX0" fmla="*/ 65835 w 65835"/>
              <a:gd name="connsiteY0" fmla="*/ 13194 h 23648"/>
              <a:gd name="connsiteX1" fmla="*/ 5454 w 65835"/>
              <a:gd name="connsiteY1" fmla="*/ 21600 h 23648"/>
              <a:gd name="connsiteX0" fmla="*/ 64018 w 65835"/>
              <a:gd name="connsiteY0" fmla="*/ 13535 h 23648"/>
              <a:gd name="connsiteX1" fmla="*/ 0 w 65835"/>
              <a:gd name="connsiteY1" fmla="*/ 23534 h 23648"/>
              <a:gd name="connsiteX2" fmla="*/ 5454 w 65835"/>
              <a:gd name="connsiteY2" fmla="*/ 0 h 23648"/>
              <a:gd name="connsiteX3" fmla="*/ 64018 w 65835"/>
              <a:gd name="connsiteY3" fmla="*/ 13535 h 23648"/>
              <a:gd name="connsiteX0" fmla="*/ 65835 w 65835"/>
              <a:gd name="connsiteY0" fmla="*/ 13194 h 23648"/>
              <a:gd name="connsiteX1" fmla="*/ 1818 w 65835"/>
              <a:gd name="connsiteY1" fmla="*/ 22851 h 23648"/>
              <a:gd name="connsiteX0" fmla="*/ 64018 w 65835"/>
              <a:gd name="connsiteY0" fmla="*/ 13535 h 23648"/>
              <a:gd name="connsiteX1" fmla="*/ 0 w 65835"/>
              <a:gd name="connsiteY1" fmla="*/ 23534 h 23648"/>
              <a:gd name="connsiteX2" fmla="*/ 5454 w 65835"/>
              <a:gd name="connsiteY2" fmla="*/ 0 h 23648"/>
              <a:gd name="connsiteX3" fmla="*/ 64018 w 65835"/>
              <a:gd name="connsiteY3" fmla="*/ 13535 h 23648"/>
              <a:gd name="connsiteX0" fmla="*/ 65835 w 65835"/>
              <a:gd name="connsiteY0" fmla="*/ 13194 h 23648"/>
              <a:gd name="connsiteX1" fmla="*/ 1818 w 65835"/>
              <a:gd name="connsiteY1" fmla="*/ 22851 h 23648"/>
              <a:gd name="connsiteX0" fmla="*/ 64018 w 65835"/>
              <a:gd name="connsiteY0" fmla="*/ 13535 h 23648"/>
              <a:gd name="connsiteX1" fmla="*/ 0 w 65835"/>
              <a:gd name="connsiteY1" fmla="*/ 23534 h 23648"/>
              <a:gd name="connsiteX2" fmla="*/ 5454 w 65835"/>
              <a:gd name="connsiteY2" fmla="*/ 0 h 23648"/>
              <a:gd name="connsiteX3" fmla="*/ 64018 w 65835"/>
              <a:gd name="connsiteY3" fmla="*/ 13535 h 23648"/>
              <a:gd name="connsiteX0" fmla="*/ 65835 w 65835"/>
              <a:gd name="connsiteY0" fmla="*/ 13194 h 23666"/>
              <a:gd name="connsiteX1" fmla="*/ 1818 w 65835"/>
              <a:gd name="connsiteY1" fmla="*/ 22851 h 23666"/>
              <a:gd name="connsiteX0" fmla="*/ 37356 w 65835"/>
              <a:gd name="connsiteY0" fmla="*/ 13649 h 23666"/>
              <a:gd name="connsiteX1" fmla="*/ 0 w 65835"/>
              <a:gd name="connsiteY1" fmla="*/ 23534 h 23666"/>
              <a:gd name="connsiteX2" fmla="*/ 5454 w 65835"/>
              <a:gd name="connsiteY2" fmla="*/ 0 h 23666"/>
              <a:gd name="connsiteX3" fmla="*/ 37356 w 65835"/>
              <a:gd name="connsiteY3" fmla="*/ 13649 h 23666"/>
              <a:gd name="connsiteX0" fmla="*/ 65835 w 65835"/>
              <a:gd name="connsiteY0" fmla="*/ 13194 h 23666"/>
              <a:gd name="connsiteX1" fmla="*/ 1818 w 65835"/>
              <a:gd name="connsiteY1" fmla="*/ 22851 h 23666"/>
              <a:gd name="connsiteX0" fmla="*/ 37356 w 65835"/>
              <a:gd name="connsiteY0" fmla="*/ 13649 h 23666"/>
              <a:gd name="connsiteX1" fmla="*/ 0 w 65835"/>
              <a:gd name="connsiteY1" fmla="*/ 23534 h 23666"/>
              <a:gd name="connsiteX2" fmla="*/ 5454 w 65835"/>
              <a:gd name="connsiteY2" fmla="*/ 0 h 23666"/>
              <a:gd name="connsiteX3" fmla="*/ 37356 w 65835"/>
              <a:gd name="connsiteY3" fmla="*/ 13649 h 23666"/>
              <a:gd name="connsiteX0" fmla="*/ 65835 w 65835"/>
              <a:gd name="connsiteY0" fmla="*/ 508 h 10980"/>
              <a:gd name="connsiteX1" fmla="*/ 1818 w 65835"/>
              <a:gd name="connsiteY1" fmla="*/ 10165 h 10980"/>
              <a:gd name="connsiteX0" fmla="*/ 37356 w 65835"/>
              <a:gd name="connsiteY0" fmla="*/ 963 h 10980"/>
              <a:gd name="connsiteX1" fmla="*/ 0 w 65835"/>
              <a:gd name="connsiteY1" fmla="*/ 10848 h 10980"/>
              <a:gd name="connsiteX2" fmla="*/ 39981 w 65835"/>
              <a:gd name="connsiteY2" fmla="*/ 0 h 10980"/>
              <a:gd name="connsiteX3" fmla="*/ 37356 w 65835"/>
              <a:gd name="connsiteY3" fmla="*/ 963 h 10980"/>
              <a:gd name="connsiteX0" fmla="*/ 72447 w 72447"/>
              <a:gd name="connsiteY0" fmla="*/ 0 h 14195"/>
              <a:gd name="connsiteX1" fmla="*/ 1818 w 72447"/>
              <a:gd name="connsiteY1" fmla="*/ 13380 h 14195"/>
              <a:gd name="connsiteX0" fmla="*/ 37356 w 72447"/>
              <a:gd name="connsiteY0" fmla="*/ 4178 h 14195"/>
              <a:gd name="connsiteX1" fmla="*/ 0 w 72447"/>
              <a:gd name="connsiteY1" fmla="*/ 14063 h 14195"/>
              <a:gd name="connsiteX2" fmla="*/ 39981 w 72447"/>
              <a:gd name="connsiteY2" fmla="*/ 3215 h 14195"/>
              <a:gd name="connsiteX3" fmla="*/ 37356 w 72447"/>
              <a:gd name="connsiteY3" fmla="*/ 4178 h 14195"/>
              <a:gd name="connsiteX0" fmla="*/ 72447 w 72447"/>
              <a:gd name="connsiteY0" fmla="*/ 0 h 14195"/>
              <a:gd name="connsiteX1" fmla="*/ 1818 w 72447"/>
              <a:gd name="connsiteY1" fmla="*/ 13380 h 14195"/>
              <a:gd name="connsiteX0" fmla="*/ 37356 w 72447"/>
              <a:gd name="connsiteY0" fmla="*/ 4178 h 14195"/>
              <a:gd name="connsiteX1" fmla="*/ 0 w 72447"/>
              <a:gd name="connsiteY1" fmla="*/ 14063 h 14195"/>
              <a:gd name="connsiteX2" fmla="*/ 39981 w 72447"/>
              <a:gd name="connsiteY2" fmla="*/ 3215 h 14195"/>
              <a:gd name="connsiteX3" fmla="*/ 37356 w 72447"/>
              <a:gd name="connsiteY3" fmla="*/ 4178 h 14195"/>
              <a:gd name="connsiteX0" fmla="*/ 72447 w 72447"/>
              <a:gd name="connsiteY0" fmla="*/ 0 h 14195"/>
              <a:gd name="connsiteX1" fmla="*/ 1818 w 72447"/>
              <a:gd name="connsiteY1" fmla="*/ 13380 h 14195"/>
              <a:gd name="connsiteX0" fmla="*/ 37356 w 72447"/>
              <a:gd name="connsiteY0" fmla="*/ 4178 h 14195"/>
              <a:gd name="connsiteX1" fmla="*/ 0 w 72447"/>
              <a:gd name="connsiteY1" fmla="*/ 14063 h 14195"/>
              <a:gd name="connsiteX2" fmla="*/ 39981 w 72447"/>
              <a:gd name="connsiteY2" fmla="*/ 3215 h 14195"/>
              <a:gd name="connsiteX3" fmla="*/ 37356 w 72447"/>
              <a:gd name="connsiteY3" fmla="*/ 4178 h 14195"/>
              <a:gd name="connsiteX0" fmla="*/ 74003 w 74003"/>
              <a:gd name="connsiteY0" fmla="*/ 0 h 14195"/>
              <a:gd name="connsiteX1" fmla="*/ 3374 w 74003"/>
              <a:gd name="connsiteY1" fmla="*/ 13380 h 14195"/>
              <a:gd name="connsiteX0" fmla="*/ 38912 w 74003"/>
              <a:gd name="connsiteY0" fmla="*/ 4178 h 14195"/>
              <a:gd name="connsiteX1" fmla="*/ 1556 w 74003"/>
              <a:gd name="connsiteY1" fmla="*/ 14063 h 14195"/>
              <a:gd name="connsiteX2" fmla="*/ 41537 w 74003"/>
              <a:gd name="connsiteY2" fmla="*/ 3215 h 14195"/>
              <a:gd name="connsiteX3" fmla="*/ 38912 w 74003"/>
              <a:gd name="connsiteY3" fmla="*/ 4178 h 14195"/>
              <a:gd name="connsiteX0" fmla="*/ 70629 w 70629"/>
              <a:gd name="connsiteY0" fmla="*/ 0 h 13380"/>
              <a:gd name="connsiteX1" fmla="*/ 0 w 70629"/>
              <a:gd name="connsiteY1" fmla="*/ 13380 h 13380"/>
              <a:gd name="connsiteX0" fmla="*/ 35538 w 70629"/>
              <a:gd name="connsiteY0" fmla="*/ 4178 h 13380"/>
              <a:gd name="connsiteX1" fmla="*/ 8467 w 70629"/>
              <a:gd name="connsiteY1" fmla="*/ 8823 h 13380"/>
              <a:gd name="connsiteX2" fmla="*/ 38163 w 70629"/>
              <a:gd name="connsiteY2" fmla="*/ 3215 h 13380"/>
              <a:gd name="connsiteX3" fmla="*/ 35538 w 70629"/>
              <a:gd name="connsiteY3" fmla="*/ 4178 h 13380"/>
              <a:gd name="connsiteX0" fmla="*/ 70629 w 70629"/>
              <a:gd name="connsiteY0" fmla="*/ 0 h 13380"/>
              <a:gd name="connsiteX1" fmla="*/ 0 w 70629"/>
              <a:gd name="connsiteY1" fmla="*/ 13380 h 13380"/>
              <a:gd name="connsiteX0" fmla="*/ 35538 w 70629"/>
              <a:gd name="connsiteY0" fmla="*/ 4178 h 13380"/>
              <a:gd name="connsiteX1" fmla="*/ 4794 w 70629"/>
              <a:gd name="connsiteY1" fmla="*/ 6341 h 13380"/>
              <a:gd name="connsiteX2" fmla="*/ 38163 w 70629"/>
              <a:gd name="connsiteY2" fmla="*/ 3215 h 13380"/>
              <a:gd name="connsiteX3" fmla="*/ 35538 w 70629"/>
              <a:gd name="connsiteY3" fmla="*/ 4178 h 13380"/>
              <a:gd name="connsiteX0" fmla="*/ 71335 w 71335"/>
              <a:gd name="connsiteY0" fmla="*/ 0 h 13380"/>
              <a:gd name="connsiteX1" fmla="*/ 706 w 71335"/>
              <a:gd name="connsiteY1" fmla="*/ 13380 h 13380"/>
              <a:gd name="connsiteX0" fmla="*/ 36244 w 71335"/>
              <a:gd name="connsiteY0" fmla="*/ 4178 h 13380"/>
              <a:gd name="connsiteX1" fmla="*/ 5500 w 71335"/>
              <a:gd name="connsiteY1" fmla="*/ 6341 h 13380"/>
              <a:gd name="connsiteX2" fmla="*/ 38869 w 71335"/>
              <a:gd name="connsiteY2" fmla="*/ 3215 h 13380"/>
              <a:gd name="connsiteX3" fmla="*/ 36244 w 71335"/>
              <a:gd name="connsiteY3" fmla="*/ 4178 h 13380"/>
              <a:gd name="connsiteX0" fmla="*/ 70629 w 70629"/>
              <a:gd name="connsiteY0" fmla="*/ 0 h 13380"/>
              <a:gd name="connsiteX1" fmla="*/ 0 w 70629"/>
              <a:gd name="connsiteY1" fmla="*/ 13380 h 13380"/>
              <a:gd name="connsiteX0" fmla="*/ 35538 w 70629"/>
              <a:gd name="connsiteY0" fmla="*/ 4178 h 13380"/>
              <a:gd name="connsiteX1" fmla="*/ 4794 w 70629"/>
              <a:gd name="connsiteY1" fmla="*/ 6341 h 13380"/>
              <a:gd name="connsiteX2" fmla="*/ 38163 w 70629"/>
              <a:gd name="connsiteY2" fmla="*/ 3215 h 13380"/>
              <a:gd name="connsiteX3" fmla="*/ 35538 w 70629"/>
              <a:gd name="connsiteY3" fmla="*/ 4178 h 13380"/>
            </a:gdLst>
            <a:ahLst/>
            <a:cxnLst>
              <a:cxn ang="0">
                <a:pos x="connsiteX0" y="connsiteY0"/>
              </a:cxn>
              <a:cxn ang="0">
                <a:pos x="connsiteX1" y="connsiteY1"/>
              </a:cxn>
              <a:cxn ang="0">
                <a:pos x="connsiteX2" y="connsiteY2"/>
              </a:cxn>
              <a:cxn ang="0">
                <a:pos x="connsiteX3" y="connsiteY3"/>
              </a:cxn>
            </a:cxnLst>
            <a:rect l="l" t="t" r="r" b="b"/>
            <a:pathLst>
              <a:path w="70629" h="13380" fill="none" extrusionOk="0">
                <a:moveTo>
                  <a:pt x="70629" y="0"/>
                </a:moveTo>
                <a:cubicBezTo>
                  <a:pt x="56202" y="7976"/>
                  <a:pt x="22750" y="7320"/>
                  <a:pt x="0" y="13380"/>
                </a:cubicBezTo>
              </a:path>
              <a:path w="70629" h="13380" stroke="0" extrusionOk="0">
                <a:moveTo>
                  <a:pt x="35538" y="4178"/>
                </a:moveTo>
                <a:cubicBezTo>
                  <a:pt x="35538" y="16107"/>
                  <a:pt x="16723" y="6340"/>
                  <a:pt x="4794" y="6341"/>
                </a:cubicBezTo>
                <a:cubicBezTo>
                  <a:pt x="-4652" y="-2101"/>
                  <a:pt x="24836" y="6831"/>
                  <a:pt x="38163" y="3215"/>
                </a:cubicBezTo>
                <a:cubicBezTo>
                  <a:pt x="45363" y="3215"/>
                  <a:pt x="28338" y="4178"/>
                  <a:pt x="35538" y="4178"/>
                </a:cubicBez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Freeform 26">
            <a:extLst>
              <a:ext uri="{FF2B5EF4-FFF2-40B4-BE49-F238E27FC236}">
                <a16:creationId xmlns:a16="http://schemas.microsoft.com/office/drawing/2014/main" id="{726B0C8E-DE6B-A046-AF2A-CFFAB64C3083}"/>
              </a:ext>
            </a:extLst>
          </p:cNvPr>
          <p:cNvSpPr/>
          <p:nvPr/>
        </p:nvSpPr>
        <p:spPr>
          <a:xfrm>
            <a:off x="6582115" y="3915488"/>
            <a:ext cx="3694902" cy="2176041"/>
          </a:xfrm>
          <a:custGeom>
            <a:avLst/>
            <a:gdLst>
              <a:gd name="connsiteX0" fmla="*/ 0 w 5949388"/>
              <a:gd name="connsiteY0" fmla="*/ 1469985 h 2476982"/>
              <a:gd name="connsiteX1" fmla="*/ 1226917 w 5949388"/>
              <a:gd name="connsiteY1" fmla="*/ 2176041 h 2476982"/>
              <a:gd name="connsiteX2" fmla="*/ 3113590 w 5949388"/>
              <a:gd name="connsiteY2" fmla="*/ 2476982 h 2476982"/>
              <a:gd name="connsiteX3" fmla="*/ 4965540 w 5949388"/>
              <a:gd name="connsiteY3" fmla="*/ 2326512 h 2476982"/>
              <a:gd name="connsiteX4" fmla="*/ 5741043 w 5949388"/>
              <a:gd name="connsiteY4" fmla="*/ 1782501 h 2476982"/>
              <a:gd name="connsiteX5" fmla="*/ 5949388 w 5949388"/>
              <a:gd name="connsiteY5" fmla="*/ 1342663 h 2476982"/>
              <a:gd name="connsiteX6" fmla="*/ 5636871 w 5949388"/>
              <a:gd name="connsiteY6" fmla="*/ 671332 h 2476982"/>
              <a:gd name="connsiteX7" fmla="*/ 4479403 w 5949388"/>
              <a:gd name="connsiteY7" fmla="*/ 219919 h 2476982"/>
              <a:gd name="connsiteX8" fmla="*/ 2233914 w 5949388"/>
              <a:gd name="connsiteY8" fmla="*/ 0 h 2476982"/>
              <a:gd name="connsiteX9" fmla="*/ 844952 w 5949388"/>
              <a:gd name="connsiteY9" fmla="*/ 335666 h 2476982"/>
              <a:gd name="connsiteX10" fmla="*/ 150471 w 5949388"/>
              <a:gd name="connsiteY10" fmla="*/ 787079 h 2476982"/>
              <a:gd name="connsiteX11" fmla="*/ 0 w 5949388"/>
              <a:gd name="connsiteY11" fmla="*/ 1469985 h 2476982"/>
              <a:gd name="connsiteX0" fmla="*/ 0 w 5949388"/>
              <a:gd name="connsiteY0" fmla="*/ 1469985 h 2326512"/>
              <a:gd name="connsiteX1" fmla="*/ 1226917 w 5949388"/>
              <a:gd name="connsiteY1" fmla="*/ 2176041 h 2326512"/>
              <a:gd name="connsiteX2" fmla="*/ 1665199 w 5949388"/>
              <a:gd name="connsiteY2" fmla="*/ 1569256 h 2326512"/>
              <a:gd name="connsiteX3" fmla="*/ 4965540 w 5949388"/>
              <a:gd name="connsiteY3" fmla="*/ 2326512 h 2326512"/>
              <a:gd name="connsiteX4" fmla="*/ 5741043 w 5949388"/>
              <a:gd name="connsiteY4" fmla="*/ 1782501 h 2326512"/>
              <a:gd name="connsiteX5" fmla="*/ 5949388 w 5949388"/>
              <a:gd name="connsiteY5" fmla="*/ 1342663 h 2326512"/>
              <a:gd name="connsiteX6" fmla="*/ 5636871 w 5949388"/>
              <a:gd name="connsiteY6" fmla="*/ 671332 h 2326512"/>
              <a:gd name="connsiteX7" fmla="*/ 4479403 w 5949388"/>
              <a:gd name="connsiteY7" fmla="*/ 219919 h 2326512"/>
              <a:gd name="connsiteX8" fmla="*/ 2233914 w 5949388"/>
              <a:gd name="connsiteY8" fmla="*/ 0 h 2326512"/>
              <a:gd name="connsiteX9" fmla="*/ 844952 w 5949388"/>
              <a:gd name="connsiteY9" fmla="*/ 335666 h 2326512"/>
              <a:gd name="connsiteX10" fmla="*/ 150471 w 5949388"/>
              <a:gd name="connsiteY10" fmla="*/ 787079 h 2326512"/>
              <a:gd name="connsiteX11" fmla="*/ 0 w 5949388"/>
              <a:gd name="connsiteY11" fmla="*/ 1469985 h 2326512"/>
              <a:gd name="connsiteX0" fmla="*/ 0 w 5949388"/>
              <a:gd name="connsiteY0" fmla="*/ 1469985 h 2176041"/>
              <a:gd name="connsiteX1" fmla="*/ 1226917 w 5949388"/>
              <a:gd name="connsiteY1" fmla="*/ 2176041 h 2176041"/>
              <a:gd name="connsiteX2" fmla="*/ 1665199 w 5949388"/>
              <a:gd name="connsiteY2" fmla="*/ 1569256 h 2176041"/>
              <a:gd name="connsiteX3" fmla="*/ 3209669 w 5949388"/>
              <a:gd name="connsiteY3" fmla="*/ 1151808 h 2176041"/>
              <a:gd name="connsiteX4" fmla="*/ 5741043 w 5949388"/>
              <a:gd name="connsiteY4" fmla="*/ 1782501 h 2176041"/>
              <a:gd name="connsiteX5" fmla="*/ 5949388 w 5949388"/>
              <a:gd name="connsiteY5" fmla="*/ 1342663 h 2176041"/>
              <a:gd name="connsiteX6" fmla="*/ 5636871 w 5949388"/>
              <a:gd name="connsiteY6" fmla="*/ 671332 h 2176041"/>
              <a:gd name="connsiteX7" fmla="*/ 4479403 w 5949388"/>
              <a:gd name="connsiteY7" fmla="*/ 219919 h 2176041"/>
              <a:gd name="connsiteX8" fmla="*/ 2233914 w 5949388"/>
              <a:gd name="connsiteY8" fmla="*/ 0 h 2176041"/>
              <a:gd name="connsiteX9" fmla="*/ 844952 w 5949388"/>
              <a:gd name="connsiteY9" fmla="*/ 335666 h 2176041"/>
              <a:gd name="connsiteX10" fmla="*/ 150471 w 5949388"/>
              <a:gd name="connsiteY10" fmla="*/ 787079 h 2176041"/>
              <a:gd name="connsiteX11" fmla="*/ 0 w 5949388"/>
              <a:gd name="connsiteY11" fmla="*/ 1469985 h 2176041"/>
              <a:gd name="connsiteX0" fmla="*/ 0 w 5949388"/>
              <a:gd name="connsiteY0" fmla="*/ 1469985 h 2176041"/>
              <a:gd name="connsiteX1" fmla="*/ 1226917 w 5949388"/>
              <a:gd name="connsiteY1" fmla="*/ 2176041 h 2176041"/>
              <a:gd name="connsiteX2" fmla="*/ 1665199 w 5949388"/>
              <a:gd name="connsiteY2" fmla="*/ 1569256 h 2176041"/>
              <a:gd name="connsiteX3" fmla="*/ 3209669 w 5949388"/>
              <a:gd name="connsiteY3" fmla="*/ 1151808 h 2176041"/>
              <a:gd name="connsiteX4" fmla="*/ 4025630 w 5949388"/>
              <a:gd name="connsiteY4" fmla="*/ 1121730 h 2176041"/>
              <a:gd name="connsiteX5" fmla="*/ 5949388 w 5949388"/>
              <a:gd name="connsiteY5" fmla="*/ 1342663 h 2176041"/>
              <a:gd name="connsiteX6" fmla="*/ 5636871 w 5949388"/>
              <a:gd name="connsiteY6" fmla="*/ 671332 h 2176041"/>
              <a:gd name="connsiteX7" fmla="*/ 4479403 w 5949388"/>
              <a:gd name="connsiteY7" fmla="*/ 219919 h 2176041"/>
              <a:gd name="connsiteX8" fmla="*/ 2233914 w 5949388"/>
              <a:gd name="connsiteY8" fmla="*/ 0 h 2176041"/>
              <a:gd name="connsiteX9" fmla="*/ 844952 w 5949388"/>
              <a:gd name="connsiteY9" fmla="*/ 335666 h 2176041"/>
              <a:gd name="connsiteX10" fmla="*/ 150471 w 5949388"/>
              <a:gd name="connsiteY10" fmla="*/ 787079 h 2176041"/>
              <a:gd name="connsiteX11" fmla="*/ 0 w 5949388"/>
              <a:gd name="connsiteY11" fmla="*/ 1469985 h 2176041"/>
              <a:gd name="connsiteX0" fmla="*/ 0 w 5636871"/>
              <a:gd name="connsiteY0" fmla="*/ 1469985 h 2176041"/>
              <a:gd name="connsiteX1" fmla="*/ 1226917 w 5636871"/>
              <a:gd name="connsiteY1" fmla="*/ 2176041 h 2176041"/>
              <a:gd name="connsiteX2" fmla="*/ 1665199 w 5636871"/>
              <a:gd name="connsiteY2" fmla="*/ 1569256 h 2176041"/>
              <a:gd name="connsiteX3" fmla="*/ 3209669 w 5636871"/>
              <a:gd name="connsiteY3" fmla="*/ 1151808 h 2176041"/>
              <a:gd name="connsiteX4" fmla="*/ 4025630 w 5636871"/>
              <a:gd name="connsiteY4" fmla="*/ 1121730 h 2176041"/>
              <a:gd name="connsiteX5" fmla="*/ 4023595 w 5636871"/>
              <a:gd name="connsiteY5" fmla="*/ 641845 h 2176041"/>
              <a:gd name="connsiteX6" fmla="*/ 5636871 w 5636871"/>
              <a:gd name="connsiteY6" fmla="*/ 671332 h 2176041"/>
              <a:gd name="connsiteX7" fmla="*/ 4479403 w 5636871"/>
              <a:gd name="connsiteY7" fmla="*/ 219919 h 2176041"/>
              <a:gd name="connsiteX8" fmla="*/ 2233914 w 5636871"/>
              <a:gd name="connsiteY8" fmla="*/ 0 h 2176041"/>
              <a:gd name="connsiteX9" fmla="*/ 844952 w 5636871"/>
              <a:gd name="connsiteY9" fmla="*/ 335666 h 2176041"/>
              <a:gd name="connsiteX10" fmla="*/ 150471 w 5636871"/>
              <a:gd name="connsiteY10" fmla="*/ 787079 h 2176041"/>
              <a:gd name="connsiteX11" fmla="*/ 0 w 5636871"/>
              <a:gd name="connsiteY11" fmla="*/ 1469985 h 2176041"/>
              <a:gd name="connsiteX0" fmla="*/ 0 w 4479403"/>
              <a:gd name="connsiteY0" fmla="*/ 1469985 h 2176041"/>
              <a:gd name="connsiteX1" fmla="*/ 1226917 w 4479403"/>
              <a:gd name="connsiteY1" fmla="*/ 2176041 h 2176041"/>
              <a:gd name="connsiteX2" fmla="*/ 1665199 w 4479403"/>
              <a:gd name="connsiteY2" fmla="*/ 1569256 h 2176041"/>
              <a:gd name="connsiteX3" fmla="*/ 3209669 w 4479403"/>
              <a:gd name="connsiteY3" fmla="*/ 1151808 h 2176041"/>
              <a:gd name="connsiteX4" fmla="*/ 4025630 w 4479403"/>
              <a:gd name="connsiteY4" fmla="*/ 1121730 h 2176041"/>
              <a:gd name="connsiteX5" fmla="*/ 4023595 w 4479403"/>
              <a:gd name="connsiteY5" fmla="*/ 641845 h 2176041"/>
              <a:gd name="connsiteX6" fmla="*/ 4471685 w 4479403"/>
              <a:gd name="connsiteY6" fmla="*/ 497797 h 2176041"/>
              <a:gd name="connsiteX7" fmla="*/ 4479403 w 4479403"/>
              <a:gd name="connsiteY7" fmla="*/ 219919 h 2176041"/>
              <a:gd name="connsiteX8" fmla="*/ 2233914 w 4479403"/>
              <a:gd name="connsiteY8" fmla="*/ 0 h 2176041"/>
              <a:gd name="connsiteX9" fmla="*/ 844952 w 4479403"/>
              <a:gd name="connsiteY9" fmla="*/ 335666 h 2176041"/>
              <a:gd name="connsiteX10" fmla="*/ 150471 w 4479403"/>
              <a:gd name="connsiteY10" fmla="*/ 787079 h 2176041"/>
              <a:gd name="connsiteX11" fmla="*/ 0 w 4479403"/>
              <a:gd name="connsiteY11" fmla="*/ 1469985 h 2176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79403" h="2176041">
                <a:moveTo>
                  <a:pt x="0" y="1469985"/>
                </a:moveTo>
                <a:lnTo>
                  <a:pt x="1226917" y="2176041"/>
                </a:lnTo>
                <a:lnTo>
                  <a:pt x="1665199" y="1569256"/>
                </a:lnTo>
                <a:lnTo>
                  <a:pt x="3209669" y="1151808"/>
                </a:lnTo>
                <a:lnTo>
                  <a:pt x="4025630" y="1121730"/>
                </a:lnTo>
                <a:cubicBezTo>
                  <a:pt x="4024952" y="961768"/>
                  <a:pt x="4024273" y="801807"/>
                  <a:pt x="4023595" y="641845"/>
                </a:cubicBezTo>
                <a:lnTo>
                  <a:pt x="4471685" y="497797"/>
                </a:lnTo>
                <a:lnTo>
                  <a:pt x="4479403" y="219919"/>
                </a:lnTo>
                <a:lnTo>
                  <a:pt x="2233914" y="0"/>
                </a:lnTo>
                <a:lnTo>
                  <a:pt x="844952" y="335666"/>
                </a:lnTo>
                <a:lnTo>
                  <a:pt x="150471" y="787079"/>
                </a:lnTo>
                <a:lnTo>
                  <a:pt x="0" y="146998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a:extLst>
              <a:ext uri="{FF2B5EF4-FFF2-40B4-BE49-F238E27FC236}">
                <a16:creationId xmlns:a16="http://schemas.microsoft.com/office/drawing/2014/main" id="{69963800-09FA-1844-8C54-6D6C98D6BB46}"/>
              </a:ext>
            </a:extLst>
          </p:cNvPr>
          <p:cNvSpPr/>
          <p:nvPr/>
        </p:nvSpPr>
        <p:spPr>
          <a:xfrm>
            <a:off x="6732587" y="3915489"/>
            <a:ext cx="4840608" cy="2465408"/>
          </a:xfrm>
          <a:custGeom>
            <a:avLst/>
            <a:gdLst>
              <a:gd name="connsiteX0" fmla="*/ 1388962 w 5868365"/>
              <a:gd name="connsiteY0" fmla="*/ 277793 h 2465408"/>
              <a:gd name="connsiteX1" fmla="*/ 266218 w 5868365"/>
              <a:gd name="connsiteY1" fmla="*/ 787079 h 2465408"/>
              <a:gd name="connsiteX2" fmla="*/ 0 w 5868365"/>
              <a:gd name="connsiteY2" fmla="*/ 1307939 h 2465408"/>
              <a:gd name="connsiteX3" fmla="*/ 115747 w 5868365"/>
              <a:gd name="connsiteY3" fmla="*/ 1909823 h 2465408"/>
              <a:gd name="connsiteX4" fmla="*/ 613459 w 5868365"/>
              <a:gd name="connsiteY4" fmla="*/ 2361236 h 2465408"/>
              <a:gd name="connsiteX5" fmla="*/ 1597307 w 5868365"/>
              <a:gd name="connsiteY5" fmla="*/ 2465408 h 2465408"/>
              <a:gd name="connsiteX6" fmla="*/ 3599727 w 5868365"/>
              <a:gd name="connsiteY6" fmla="*/ 2326512 h 2465408"/>
              <a:gd name="connsiteX7" fmla="*/ 4930815 w 5868365"/>
              <a:gd name="connsiteY7" fmla="*/ 1979271 h 2465408"/>
              <a:gd name="connsiteX8" fmla="*/ 5451676 w 5868365"/>
              <a:gd name="connsiteY8" fmla="*/ 1632031 h 2465408"/>
              <a:gd name="connsiteX9" fmla="*/ 5868365 w 5868365"/>
              <a:gd name="connsiteY9" fmla="*/ 891251 h 2465408"/>
              <a:gd name="connsiteX10" fmla="*/ 5590572 w 5868365"/>
              <a:gd name="connsiteY10" fmla="*/ 370390 h 2465408"/>
              <a:gd name="connsiteX11" fmla="*/ 5023413 w 5868365"/>
              <a:gd name="connsiteY11" fmla="*/ 138896 h 2465408"/>
              <a:gd name="connsiteX12" fmla="*/ 3634451 w 5868365"/>
              <a:gd name="connsiteY12" fmla="*/ 0 h 2465408"/>
              <a:gd name="connsiteX13" fmla="*/ 1388962 w 5868365"/>
              <a:gd name="connsiteY13" fmla="*/ 277793 h 246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365" h="2465408">
                <a:moveTo>
                  <a:pt x="1388962" y="277793"/>
                </a:moveTo>
                <a:lnTo>
                  <a:pt x="266218" y="787079"/>
                </a:lnTo>
                <a:lnTo>
                  <a:pt x="0" y="1307939"/>
                </a:lnTo>
                <a:lnTo>
                  <a:pt x="115747" y="1909823"/>
                </a:lnTo>
                <a:lnTo>
                  <a:pt x="613459" y="2361236"/>
                </a:lnTo>
                <a:lnTo>
                  <a:pt x="1597307" y="2465408"/>
                </a:lnTo>
                <a:lnTo>
                  <a:pt x="3599727" y="2326512"/>
                </a:lnTo>
                <a:lnTo>
                  <a:pt x="4930815" y="1979271"/>
                </a:lnTo>
                <a:lnTo>
                  <a:pt x="5451676" y="1632031"/>
                </a:lnTo>
                <a:lnTo>
                  <a:pt x="5868365" y="891251"/>
                </a:lnTo>
                <a:lnTo>
                  <a:pt x="5590572" y="370390"/>
                </a:lnTo>
                <a:lnTo>
                  <a:pt x="5023413" y="138896"/>
                </a:lnTo>
                <a:lnTo>
                  <a:pt x="3634451" y="0"/>
                </a:lnTo>
                <a:lnTo>
                  <a:pt x="1388962" y="27779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a:extLst>
              <a:ext uri="{FF2B5EF4-FFF2-40B4-BE49-F238E27FC236}">
                <a16:creationId xmlns:a16="http://schemas.microsoft.com/office/drawing/2014/main" id="{B3E1AC0E-7A4E-414A-BEBE-E66269F462F4}"/>
              </a:ext>
            </a:extLst>
          </p:cNvPr>
          <p:cNvSpPr/>
          <p:nvPr/>
        </p:nvSpPr>
        <p:spPr>
          <a:xfrm>
            <a:off x="6582115" y="3913371"/>
            <a:ext cx="4907441" cy="2476982"/>
          </a:xfrm>
          <a:custGeom>
            <a:avLst/>
            <a:gdLst>
              <a:gd name="connsiteX0" fmla="*/ 0 w 5949388"/>
              <a:gd name="connsiteY0" fmla="*/ 1469985 h 2476982"/>
              <a:gd name="connsiteX1" fmla="*/ 1226917 w 5949388"/>
              <a:gd name="connsiteY1" fmla="*/ 2176041 h 2476982"/>
              <a:gd name="connsiteX2" fmla="*/ 3113590 w 5949388"/>
              <a:gd name="connsiteY2" fmla="*/ 2476982 h 2476982"/>
              <a:gd name="connsiteX3" fmla="*/ 4965540 w 5949388"/>
              <a:gd name="connsiteY3" fmla="*/ 2326512 h 2476982"/>
              <a:gd name="connsiteX4" fmla="*/ 5741043 w 5949388"/>
              <a:gd name="connsiteY4" fmla="*/ 1782501 h 2476982"/>
              <a:gd name="connsiteX5" fmla="*/ 5949388 w 5949388"/>
              <a:gd name="connsiteY5" fmla="*/ 1342663 h 2476982"/>
              <a:gd name="connsiteX6" fmla="*/ 5636871 w 5949388"/>
              <a:gd name="connsiteY6" fmla="*/ 671332 h 2476982"/>
              <a:gd name="connsiteX7" fmla="*/ 4479403 w 5949388"/>
              <a:gd name="connsiteY7" fmla="*/ 219919 h 2476982"/>
              <a:gd name="connsiteX8" fmla="*/ 2233914 w 5949388"/>
              <a:gd name="connsiteY8" fmla="*/ 0 h 2476982"/>
              <a:gd name="connsiteX9" fmla="*/ 844952 w 5949388"/>
              <a:gd name="connsiteY9" fmla="*/ 335666 h 2476982"/>
              <a:gd name="connsiteX10" fmla="*/ 150471 w 5949388"/>
              <a:gd name="connsiteY10" fmla="*/ 787079 h 2476982"/>
              <a:gd name="connsiteX11" fmla="*/ 0 w 5949388"/>
              <a:gd name="connsiteY11" fmla="*/ 1469985 h 247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9388" h="2476982">
                <a:moveTo>
                  <a:pt x="0" y="1469985"/>
                </a:moveTo>
                <a:lnTo>
                  <a:pt x="1226917" y="2176041"/>
                </a:lnTo>
                <a:lnTo>
                  <a:pt x="3113590" y="2476982"/>
                </a:lnTo>
                <a:lnTo>
                  <a:pt x="4965540" y="2326512"/>
                </a:lnTo>
                <a:lnTo>
                  <a:pt x="5741043" y="1782501"/>
                </a:lnTo>
                <a:lnTo>
                  <a:pt x="5949388" y="1342663"/>
                </a:lnTo>
                <a:lnTo>
                  <a:pt x="5636871" y="671332"/>
                </a:lnTo>
                <a:lnTo>
                  <a:pt x="4479403" y="219919"/>
                </a:lnTo>
                <a:lnTo>
                  <a:pt x="2233914" y="0"/>
                </a:lnTo>
                <a:lnTo>
                  <a:pt x="844952" y="335666"/>
                </a:lnTo>
                <a:lnTo>
                  <a:pt x="150471" y="787079"/>
                </a:lnTo>
                <a:lnTo>
                  <a:pt x="0" y="1469985"/>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a:extLst>
              <a:ext uri="{FF2B5EF4-FFF2-40B4-BE49-F238E27FC236}">
                <a16:creationId xmlns:a16="http://schemas.microsoft.com/office/drawing/2014/main" id="{5710D88A-4AFC-CF46-858A-41301571DB7A}"/>
              </a:ext>
            </a:extLst>
          </p:cNvPr>
          <p:cNvSpPr/>
          <p:nvPr/>
        </p:nvSpPr>
        <p:spPr>
          <a:xfrm>
            <a:off x="6732587" y="3913371"/>
            <a:ext cx="4840608" cy="2465408"/>
          </a:xfrm>
          <a:custGeom>
            <a:avLst/>
            <a:gdLst>
              <a:gd name="connsiteX0" fmla="*/ 1388962 w 5868365"/>
              <a:gd name="connsiteY0" fmla="*/ 277793 h 2465408"/>
              <a:gd name="connsiteX1" fmla="*/ 266218 w 5868365"/>
              <a:gd name="connsiteY1" fmla="*/ 787079 h 2465408"/>
              <a:gd name="connsiteX2" fmla="*/ 0 w 5868365"/>
              <a:gd name="connsiteY2" fmla="*/ 1307939 h 2465408"/>
              <a:gd name="connsiteX3" fmla="*/ 115747 w 5868365"/>
              <a:gd name="connsiteY3" fmla="*/ 1909823 h 2465408"/>
              <a:gd name="connsiteX4" fmla="*/ 613459 w 5868365"/>
              <a:gd name="connsiteY4" fmla="*/ 2361236 h 2465408"/>
              <a:gd name="connsiteX5" fmla="*/ 1597307 w 5868365"/>
              <a:gd name="connsiteY5" fmla="*/ 2465408 h 2465408"/>
              <a:gd name="connsiteX6" fmla="*/ 3599727 w 5868365"/>
              <a:gd name="connsiteY6" fmla="*/ 2326512 h 2465408"/>
              <a:gd name="connsiteX7" fmla="*/ 4930815 w 5868365"/>
              <a:gd name="connsiteY7" fmla="*/ 1979271 h 2465408"/>
              <a:gd name="connsiteX8" fmla="*/ 5451676 w 5868365"/>
              <a:gd name="connsiteY8" fmla="*/ 1632031 h 2465408"/>
              <a:gd name="connsiteX9" fmla="*/ 5868365 w 5868365"/>
              <a:gd name="connsiteY9" fmla="*/ 891251 h 2465408"/>
              <a:gd name="connsiteX10" fmla="*/ 5590572 w 5868365"/>
              <a:gd name="connsiteY10" fmla="*/ 370390 h 2465408"/>
              <a:gd name="connsiteX11" fmla="*/ 5023413 w 5868365"/>
              <a:gd name="connsiteY11" fmla="*/ 138896 h 2465408"/>
              <a:gd name="connsiteX12" fmla="*/ 3634451 w 5868365"/>
              <a:gd name="connsiteY12" fmla="*/ 0 h 2465408"/>
              <a:gd name="connsiteX13" fmla="*/ 1388962 w 5868365"/>
              <a:gd name="connsiteY13" fmla="*/ 277793 h 246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365" h="2465408">
                <a:moveTo>
                  <a:pt x="1388962" y="277793"/>
                </a:moveTo>
                <a:lnTo>
                  <a:pt x="266218" y="787079"/>
                </a:lnTo>
                <a:lnTo>
                  <a:pt x="0" y="1307939"/>
                </a:lnTo>
                <a:lnTo>
                  <a:pt x="115747" y="1909823"/>
                </a:lnTo>
                <a:lnTo>
                  <a:pt x="613459" y="2361236"/>
                </a:lnTo>
                <a:lnTo>
                  <a:pt x="1597307" y="2465408"/>
                </a:lnTo>
                <a:lnTo>
                  <a:pt x="3599727" y="2326512"/>
                </a:lnTo>
                <a:lnTo>
                  <a:pt x="4930815" y="1979271"/>
                </a:lnTo>
                <a:lnTo>
                  <a:pt x="5451676" y="1632031"/>
                </a:lnTo>
                <a:lnTo>
                  <a:pt x="5868365" y="891251"/>
                </a:lnTo>
                <a:lnTo>
                  <a:pt x="5590572" y="370390"/>
                </a:lnTo>
                <a:lnTo>
                  <a:pt x="5023413" y="138896"/>
                </a:lnTo>
                <a:lnTo>
                  <a:pt x="3634451" y="0"/>
                </a:lnTo>
                <a:lnTo>
                  <a:pt x="1388962" y="277793"/>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7">
            <a:extLst>
              <a:ext uri="{FF2B5EF4-FFF2-40B4-BE49-F238E27FC236}">
                <a16:creationId xmlns:a16="http://schemas.microsoft.com/office/drawing/2014/main" id="{8D7B1027-6161-F345-9A00-A52376E2EE2B}"/>
              </a:ext>
            </a:extLst>
          </p:cNvPr>
          <p:cNvSpPr>
            <a:spLocks noChangeArrowheads="1"/>
          </p:cNvSpPr>
          <p:nvPr/>
        </p:nvSpPr>
        <p:spPr bwMode="auto">
          <a:xfrm>
            <a:off x="9123723" y="3979492"/>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0" name="Oval 8">
            <a:extLst>
              <a:ext uri="{FF2B5EF4-FFF2-40B4-BE49-F238E27FC236}">
                <a16:creationId xmlns:a16="http://schemas.microsoft.com/office/drawing/2014/main" id="{9B37F737-DA5B-C245-8D66-3BDB0A3FE298}"/>
              </a:ext>
            </a:extLst>
          </p:cNvPr>
          <p:cNvSpPr>
            <a:spLocks noChangeArrowheads="1"/>
          </p:cNvSpPr>
          <p:nvPr/>
        </p:nvSpPr>
        <p:spPr bwMode="auto">
          <a:xfrm>
            <a:off x="6734538" y="5459042"/>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Tree>
    <p:extLst>
      <p:ext uri="{BB962C8B-B14F-4D97-AF65-F5344CB8AC3E}">
        <p14:creationId xmlns:p14="http://schemas.microsoft.com/office/powerpoint/2010/main" val="230380996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0">
            <a:extLst>
              <a:ext uri="{FF2B5EF4-FFF2-40B4-BE49-F238E27FC236}">
                <a16:creationId xmlns:a16="http://schemas.microsoft.com/office/drawing/2014/main" id="{6D944B91-D643-C84A-93D3-0D2D7586E22C}"/>
              </a:ext>
            </a:extLst>
          </p:cNvPr>
          <p:cNvSpPr/>
          <p:nvPr/>
        </p:nvSpPr>
        <p:spPr>
          <a:xfrm>
            <a:off x="4919330" y="4407866"/>
            <a:ext cx="4047461" cy="2410046"/>
          </a:xfrm>
          <a:custGeom>
            <a:avLst/>
            <a:gdLst>
              <a:gd name="connsiteX0" fmla="*/ 4047461 w 4047461"/>
              <a:gd name="connsiteY0" fmla="*/ 1906772 h 2410046"/>
              <a:gd name="connsiteX1" fmla="*/ 3643423 w 4047461"/>
              <a:gd name="connsiteY1" fmla="*/ 198474 h 2410046"/>
              <a:gd name="connsiteX2" fmla="*/ 1190847 w 4047461"/>
              <a:gd name="connsiteY2" fmla="*/ 0 h 2410046"/>
              <a:gd name="connsiteX3" fmla="*/ 262270 w 4047461"/>
              <a:gd name="connsiteY3" fmla="*/ 460744 h 2410046"/>
              <a:gd name="connsiteX4" fmla="*/ 0 w 4047461"/>
              <a:gd name="connsiteY4" fmla="*/ 1637414 h 2410046"/>
              <a:gd name="connsiteX5" fmla="*/ 843517 w 4047461"/>
              <a:gd name="connsiteY5" fmla="*/ 2410046 h 2410046"/>
              <a:gd name="connsiteX6" fmla="*/ 2289544 w 4047461"/>
              <a:gd name="connsiteY6" fmla="*/ 1134139 h 2410046"/>
              <a:gd name="connsiteX7" fmla="*/ 4047461 w 4047461"/>
              <a:gd name="connsiteY7" fmla="*/ 1906772 h 2410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7461" h="2410046">
                <a:moveTo>
                  <a:pt x="4047461" y="1906772"/>
                </a:moveTo>
                <a:lnTo>
                  <a:pt x="3643423" y="198474"/>
                </a:lnTo>
                <a:lnTo>
                  <a:pt x="1190847" y="0"/>
                </a:lnTo>
                <a:lnTo>
                  <a:pt x="262270" y="460744"/>
                </a:lnTo>
                <a:lnTo>
                  <a:pt x="0" y="1637414"/>
                </a:lnTo>
                <a:lnTo>
                  <a:pt x="843517" y="2410046"/>
                </a:lnTo>
                <a:lnTo>
                  <a:pt x="2289544" y="1134139"/>
                </a:lnTo>
                <a:lnTo>
                  <a:pt x="4047461" y="190677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50" name="Freeform 6"/>
          <p:cNvSpPr>
            <a:spLocks/>
          </p:cNvSpPr>
          <p:nvPr/>
        </p:nvSpPr>
        <p:spPr bwMode="auto">
          <a:xfrm>
            <a:off x="3211514" y="4999746"/>
            <a:ext cx="6402387" cy="1579563"/>
          </a:xfrm>
          <a:custGeom>
            <a:avLst/>
            <a:gdLst>
              <a:gd name="T0" fmla="*/ 0 w 3025"/>
              <a:gd name="T1" fmla="*/ 2147483647 h 1326"/>
              <a:gd name="T2" fmla="*/ 2147483647 w 3025"/>
              <a:gd name="T3" fmla="*/ 2147483647 h 1326"/>
              <a:gd name="T4" fmla="*/ 2147483647 w 3025"/>
              <a:gd name="T5" fmla="*/ 0 h 1326"/>
              <a:gd name="T6" fmla="*/ 2147483647 w 3025"/>
              <a:gd name="T7" fmla="*/ 2147483647 h 1326"/>
              <a:gd name="T8" fmla="*/ 2147483647 w 3025"/>
              <a:gd name="T9" fmla="*/ 2147483647 h 1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5" h="1326">
                <a:moveTo>
                  <a:pt x="0" y="1325"/>
                </a:moveTo>
                <a:lnTo>
                  <a:pt x="422" y="470"/>
                </a:lnTo>
                <a:lnTo>
                  <a:pt x="1603" y="0"/>
                </a:lnTo>
                <a:lnTo>
                  <a:pt x="2179" y="58"/>
                </a:lnTo>
                <a:lnTo>
                  <a:pt x="3024" y="51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
            <a:extLst>
              <a:ext uri="{FF2B5EF4-FFF2-40B4-BE49-F238E27FC236}">
                <a16:creationId xmlns:a16="http://schemas.microsoft.com/office/drawing/2014/main" id="{4FA41D96-EBE9-B24F-92EF-EB350D8A4BBF}"/>
              </a:ext>
            </a:extLst>
          </p:cNvPr>
          <p:cNvSpPr/>
          <p:nvPr/>
        </p:nvSpPr>
        <p:spPr>
          <a:xfrm>
            <a:off x="3196558" y="5010378"/>
            <a:ext cx="6415275" cy="1825850"/>
          </a:xfrm>
          <a:custGeom>
            <a:avLst/>
            <a:gdLst>
              <a:gd name="connsiteX0" fmla="*/ 6415275 w 6415275"/>
              <a:gd name="connsiteY0" fmla="*/ 609600 h 2152422"/>
              <a:gd name="connsiteX1" fmla="*/ 4621916 w 6415275"/>
              <a:gd name="connsiteY1" fmla="*/ 63795 h 2152422"/>
              <a:gd name="connsiteX2" fmla="*/ 3395628 w 6415275"/>
              <a:gd name="connsiteY2" fmla="*/ 0 h 2152422"/>
              <a:gd name="connsiteX3" fmla="*/ 868296 w 6415275"/>
              <a:gd name="connsiteY3" fmla="*/ 554143 h 2152422"/>
              <a:gd name="connsiteX4" fmla="*/ 0 w 6415275"/>
              <a:gd name="connsiteY4" fmla="*/ 1576120 h 2152422"/>
              <a:gd name="connsiteX5" fmla="*/ 4249271 w 6415275"/>
              <a:gd name="connsiteY5" fmla="*/ 2152422 h 2152422"/>
              <a:gd name="connsiteX6" fmla="*/ 6193331 w 6415275"/>
              <a:gd name="connsiteY6" fmla="*/ 1245706 h 2152422"/>
              <a:gd name="connsiteX7" fmla="*/ 6415275 w 6415275"/>
              <a:gd name="connsiteY7" fmla="*/ 609600 h 2152422"/>
              <a:gd name="connsiteX0" fmla="*/ 6415275 w 6415275"/>
              <a:gd name="connsiteY0" fmla="*/ 609600 h 2152422"/>
              <a:gd name="connsiteX1" fmla="*/ 4621916 w 6415275"/>
              <a:gd name="connsiteY1" fmla="*/ 63795 h 2152422"/>
              <a:gd name="connsiteX2" fmla="*/ 3395628 w 6415275"/>
              <a:gd name="connsiteY2" fmla="*/ 0 h 2152422"/>
              <a:gd name="connsiteX3" fmla="*/ 868296 w 6415275"/>
              <a:gd name="connsiteY3" fmla="*/ 554143 h 2152422"/>
              <a:gd name="connsiteX4" fmla="*/ 0 w 6415275"/>
              <a:gd name="connsiteY4" fmla="*/ 1576120 h 2152422"/>
              <a:gd name="connsiteX5" fmla="*/ 1484299 w 6415275"/>
              <a:gd name="connsiteY5" fmla="*/ 1771422 h 2152422"/>
              <a:gd name="connsiteX6" fmla="*/ 4249271 w 6415275"/>
              <a:gd name="connsiteY6" fmla="*/ 2152422 h 2152422"/>
              <a:gd name="connsiteX7" fmla="*/ 6193331 w 6415275"/>
              <a:gd name="connsiteY7" fmla="*/ 1245706 h 2152422"/>
              <a:gd name="connsiteX8" fmla="*/ 6415275 w 6415275"/>
              <a:gd name="connsiteY8" fmla="*/ 609600 h 2152422"/>
              <a:gd name="connsiteX0" fmla="*/ 6415275 w 6415275"/>
              <a:gd name="connsiteY0" fmla="*/ 609600 h 2152422"/>
              <a:gd name="connsiteX1" fmla="*/ 4621916 w 6415275"/>
              <a:gd name="connsiteY1" fmla="*/ 63795 h 2152422"/>
              <a:gd name="connsiteX2" fmla="*/ 3395628 w 6415275"/>
              <a:gd name="connsiteY2" fmla="*/ 0 h 2152422"/>
              <a:gd name="connsiteX3" fmla="*/ 868296 w 6415275"/>
              <a:gd name="connsiteY3" fmla="*/ 554143 h 2152422"/>
              <a:gd name="connsiteX4" fmla="*/ 0 w 6415275"/>
              <a:gd name="connsiteY4" fmla="*/ 1576120 h 2152422"/>
              <a:gd name="connsiteX5" fmla="*/ 1484299 w 6415275"/>
              <a:gd name="connsiteY5" fmla="*/ 1771422 h 2152422"/>
              <a:gd name="connsiteX6" fmla="*/ 4249271 w 6415275"/>
              <a:gd name="connsiteY6" fmla="*/ 2152422 h 2152422"/>
              <a:gd name="connsiteX7" fmla="*/ 5250756 w 6415275"/>
              <a:gd name="connsiteY7" fmla="*/ 1695222 h 2152422"/>
              <a:gd name="connsiteX8" fmla="*/ 6193331 w 6415275"/>
              <a:gd name="connsiteY8" fmla="*/ 1245706 h 2152422"/>
              <a:gd name="connsiteX9" fmla="*/ 6415275 w 6415275"/>
              <a:gd name="connsiteY9" fmla="*/ 609600 h 2152422"/>
              <a:gd name="connsiteX0" fmla="*/ 6415275 w 6415275"/>
              <a:gd name="connsiteY0" fmla="*/ 609600 h 1825850"/>
              <a:gd name="connsiteX1" fmla="*/ 4621916 w 6415275"/>
              <a:gd name="connsiteY1" fmla="*/ 63795 h 1825850"/>
              <a:gd name="connsiteX2" fmla="*/ 3395628 w 6415275"/>
              <a:gd name="connsiteY2" fmla="*/ 0 h 1825850"/>
              <a:gd name="connsiteX3" fmla="*/ 868296 w 6415275"/>
              <a:gd name="connsiteY3" fmla="*/ 554143 h 1825850"/>
              <a:gd name="connsiteX4" fmla="*/ 0 w 6415275"/>
              <a:gd name="connsiteY4" fmla="*/ 1576120 h 1825850"/>
              <a:gd name="connsiteX5" fmla="*/ 1484299 w 6415275"/>
              <a:gd name="connsiteY5" fmla="*/ 1771422 h 1825850"/>
              <a:gd name="connsiteX6" fmla="*/ 4020671 w 6415275"/>
              <a:gd name="connsiteY6" fmla="*/ 1825850 h 1825850"/>
              <a:gd name="connsiteX7" fmla="*/ 5250756 w 6415275"/>
              <a:gd name="connsiteY7" fmla="*/ 1695222 h 1825850"/>
              <a:gd name="connsiteX8" fmla="*/ 6193331 w 6415275"/>
              <a:gd name="connsiteY8" fmla="*/ 1245706 h 1825850"/>
              <a:gd name="connsiteX9" fmla="*/ 6415275 w 6415275"/>
              <a:gd name="connsiteY9" fmla="*/ 609600 h 1825850"/>
              <a:gd name="connsiteX0" fmla="*/ 6415275 w 6415275"/>
              <a:gd name="connsiteY0" fmla="*/ 609600 h 1771422"/>
              <a:gd name="connsiteX1" fmla="*/ 4621916 w 6415275"/>
              <a:gd name="connsiteY1" fmla="*/ 63795 h 1771422"/>
              <a:gd name="connsiteX2" fmla="*/ 3395628 w 6415275"/>
              <a:gd name="connsiteY2" fmla="*/ 0 h 1771422"/>
              <a:gd name="connsiteX3" fmla="*/ 868296 w 6415275"/>
              <a:gd name="connsiteY3" fmla="*/ 554143 h 1771422"/>
              <a:gd name="connsiteX4" fmla="*/ 0 w 6415275"/>
              <a:gd name="connsiteY4" fmla="*/ 1576120 h 1771422"/>
              <a:gd name="connsiteX5" fmla="*/ 1484299 w 6415275"/>
              <a:gd name="connsiteY5" fmla="*/ 1771422 h 1771422"/>
              <a:gd name="connsiteX6" fmla="*/ 3988014 w 6415275"/>
              <a:gd name="connsiteY6" fmla="*/ 1716993 h 1771422"/>
              <a:gd name="connsiteX7" fmla="*/ 5250756 w 6415275"/>
              <a:gd name="connsiteY7" fmla="*/ 1695222 h 1771422"/>
              <a:gd name="connsiteX8" fmla="*/ 6193331 w 6415275"/>
              <a:gd name="connsiteY8" fmla="*/ 1245706 h 1771422"/>
              <a:gd name="connsiteX9" fmla="*/ 6415275 w 6415275"/>
              <a:gd name="connsiteY9" fmla="*/ 609600 h 1771422"/>
              <a:gd name="connsiteX0" fmla="*/ 6415275 w 6415275"/>
              <a:gd name="connsiteY0" fmla="*/ 609600 h 1825850"/>
              <a:gd name="connsiteX1" fmla="*/ 4621916 w 6415275"/>
              <a:gd name="connsiteY1" fmla="*/ 63795 h 1825850"/>
              <a:gd name="connsiteX2" fmla="*/ 3395628 w 6415275"/>
              <a:gd name="connsiteY2" fmla="*/ 0 h 1825850"/>
              <a:gd name="connsiteX3" fmla="*/ 868296 w 6415275"/>
              <a:gd name="connsiteY3" fmla="*/ 554143 h 1825850"/>
              <a:gd name="connsiteX4" fmla="*/ 0 w 6415275"/>
              <a:gd name="connsiteY4" fmla="*/ 1576120 h 1825850"/>
              <a:gd name="connsiteX5" fmla="*/ 1484299 w 6415275"/>
              <a:gd name="connsiteY5" fmla="*/ 1771422 h 1825850"/>
              <a:gd name="connsiteX6" fmla="*/ 3998899 w 6415275"/>
              <a:gd name="connsiteY6" fmla="*/ 1825850 h 1825850"/>
              <a:gd name="connsiteX7" fmla="*/ 5250756 w 6415275"/>
              <a:gd name="connsiteY7" fmla="*/ 1695222 h 1825850"/>
              <a:gd name="connsiteX8" fmla="*/ 6193331 w 6415275"/>
              <a:gd name="connsiteY8" fmla="*/ 1245706 h 1825850"/>
              <a:gd name="connsiteX9" fmla="*/ 6415275 w 6415275"/>
              <a:gd name="connsiteY9" fmla="*/ 609600 h 1825850"/>
              <a:gd name="connsiteX0" fmla="*/ 6415275 w 6415275"/>
              <a:gd name="connsiteY0" fmla="*/ 609600 h 1825850"/>
              <a:gd name="connsiteX1" fmla="*/ 4621916 w 6415275"/>
              <a:gd name="connsiteY1" fmla="*/ 63795 h 1825850"/>
              <a:gd name="connsiteX2" fmla="*/ 3395628 w 6415275"/>
              <a:gd name="connsiteY2" fmla="*/ 0 h 1825850"/>
              <a:gd name="connsiteX3" fmla="*/ 868296 w 6415275"/>
              <a:gd name="connsiteY3" fmla="*/ 554143 h 1825850"/>
              <a:gd name="connsiteX4" fmla="*/ 0 w 6415275"/>
              <a:gd name="connsiteY4" fmla="*/ 1576120 h 1825850"/>
              <a:gd name="connsiteX5" fmla="*/ 1495184 w 6415275"/>
              <a:gd name="connsiteY5" fmla="*/ 1814965 h 1825850"/>
              <a:gd name="connsiteX6" fmla="*/ 3998899 w 6415275"/>
              <a:gd name="connsiteY6" fmla="*/ 1825850 h 1825850"/>
              <a:gd name="connsiteX7" fmla="*/ 5250756 w 6415275"/>
              <a:gd name="connsiteY7" fmla="*/ 1695222 h 1825850"/>
              <a:gd name="connsiteX8" fmla="*/ 6193331 w 6415275"/>
              <a:gd name="connsiteY8" fmla="*/ 1245706 h 1825850"/>
              <a:gd name="connsiteX9" fmla="*/ 6415275 w 6415275"/>
              <a:gd name="connsiteY9" fmla="*/ 609600 h 182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15275" h="1825850">
                <a:moveTo>
                  <a:pt x="6415275" y="609600"/>
                </a:moveTo>
                <a:lnTo>
                  <a:pt x="4621916" y="63795"/>
                </a:lnTo>
                <a:lnTo>
                  <a:pt x="3395628" y="0"/>
                </a:lnTo>
                <a:lnTo>
                  <a:pt x="868296" y="554143"/>
                </a:lnTo>
                <a:lnTo>
                  <a:pt x="0" y="1576120"/>
                </a:lnTo>
                <a:lnTo>
                  <a:pt x="1495184" y="1814965"/>
                </a:lnTo>
                <a:lnTo>
                  <a:pt x="3998899" y="1825850"/>
                </a:lnTo>
                <a:lnTo>
                  <a:pt x="5250756" y="1695222"/>
                </a:lnTo>
                <a:lnTo>
                  <a:pt x="6193331" y="1245706"/>
                </a:lnTo>
                <a:lnTo>
                  <a:pt x="6415275" y="6096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79FC291A-6E4B-3C4C-9215-D4745C1ACD56}"/>
              </a:ext>
            </a:extLst>
          </p:cNvPr>
          <p:cNvSpPr/>
          <p:nvPr/>
        </p:nvSpPr>
        <p:spPr>
          <a:xfrm>
            <a:off x="4917153" y="4397861"/>
            <a:ext cx="4047461" cy="2091547"/>
          </a:xfrm>
          <a:custGeom>
            <a:avLst/>
            <a:gdLst>
              <a:gd name="connsiteX0" fmla="*/ 4047461 w 4047461"/>
              <a:gd name="connsiteY0" fmla="*/ 1906772 h 2410046"/>
              <a:gd name="connsiteX1" fmla="*/ 3643423 w 4047461"/>
              <a:gd name="connsiteY1" fmla="*/ 198474 h 2410046"/>
              <a:gd name="connsiteX2" fmla="*/ 1190847 w 4047461"/>
              <a:gd name="connsiteY2" fmla="*/ 0 h 2410046"/>
              <a:gd name="connsiteX3" fmla="*/ 262270 w 4047461"/>
              <a:gd name="connsiteY3" fmla="*/ 460744 h 2410046"/>
              <a:gd name="connsiteX4" fmla="*/ 0 w 4047461"/>
              <a:gd name="connsiteY4" fmla="*/ 1637414 h 2410046"/>
              <a:gd name="connsiteX5" fmla="*/ 843517 w 4047461"/>
              <a:gd name="connsiteY5" fmla="*/ 2410046 h 2410046"/>
              <a:gd name="connsiteX6" fmla="*/ 2289544 w 4047461"/>
              <a:gd name="connsiteY6" fmla="*/ 1134139 h 2410046"/>
              <a:gd name="connsiteX7" fmla="*/ 4047461 w 4047461"/>
              <a:gd name="connsiteY7" fmla="*/ 1906772 h 2410046"/>
              <a:gd name="connsiteX0" fmla="*/ 2289544 w 4047461"/>
              <a:gd name="connsiteY0" fmla="*/ 1134139 h 2410046"/>
              <a:gd name="connsiteX1" fmla="*/ 4047461 w 4047461"/>
              <a:gd name="connsiteY1" fmla="*/ 1906772 h 2410046"/>
              <a:gd name="connsiteX2" fmla="*/ 3643423 w 4047461"/>
              <a:gd name="connsiteY2" fmla="*/ 198474 h 2410046"/>
              <a:gd name="connsiteX3" fmla="*/ 1190847 w 4047461"/>
              <a:gd name="connsiteY3" fmla="*/ 0 h 2410046"/>
              <a:gd name="connsiteX4" fmla="*/ 262270 w 4047461"/>
              <a:gd name="connsiteY4" fmla="*/ 460744 h 2410046"/>
              <a:gd name="connsiteX5" fmla="*/ 0 w 4047461"/>
              <a:gd name="connsiteY5" fmla="*/ 1637414 h 2410046"/>
              <a:gd name="connsiteX6" fmla="*/ 843517 w 4047461"/>
              <a:gd name="connsiteY6" fmla="*/ 2410046 h 2410046"/>
              <a:gd name="connsiteX7" fmla="*/ 2380984 w 4047461"/>
              <a:gd name="connsiteY7" fmla="*/ 1225579 h 2410046"/>
              <a:gd name="connsiteX0" fmla="*/ 2289544 w 4047461"/>
              <a:gd name="connsiteY0" fmla="*/ 1134139 h 2410046"/>
              <a:gd name="connsiteX1" fmla="*/ 4047461 w 4047461"/>
              <a:gd name="connsiteY1" fmla="*/ 1906772 h 2410046"/>
              <a:gd name="connsiteX2" fmla="*/ 3643423 w 4047461"/>
              <a:gd name="connsiteY2" fmla="*/ 198474 h 2410046"/>
              <a:gd name="connsiteX3" fmla="*/ 1190847 w 4047461"/>
              <a:gd name="connsiteY3" fmla="*/ 0 h 2410046"/>
              <a:gd name="connsiteX4" fmla="*/ 262270 w 4047461"/>
              <a:gd name="connsiteY4" fmla="*/ 460744 h 2410046"/>
              <a:gd name="connsiteX5" fmla="*/ 0 w 4047461"/>
              <a:gd name="connsiteY5" fmla="*/ 1637414 h 2410046"/>
              <a:gd name="connsiteX6" fmla="*/ 843517 w 4047461"/>
              <a:gd name="connsiteY6" fmla="*/ 2410046 h 2410046"/>
              <a:gd name="connsiteX0" fmla="*/ 4047461 w 4047461"/>
              <a:gd name="connsiteY0" fmla="*/ 1906772 h 2410046"/>
              <a:gd name="connsiteX1" fmla="*/ 3643423 w 4047461"/>
              <a:gd name="connsiteY1" fmla="*/ 198474 h 2410046"/>
              <a:gd name="connsiteX2" fmla="*/ 1190847 w 4047461"/>
              <a:gd name="connsiteY2" fmla="*/ 0 h 2410046"/>
              <a:gd name="connsiteX3" fmla="*/ 262270 w 4047461"/>
              <a:gd name="connsiteY3" fmla="*/ 460744 h 2410046"/>
              <a:gd name="connsiteX4" fmla="*/ 0 w 4047461"/>
              <a:gd name="connsiteY4" fmla="*/ 1637414 h 2410046"/>
              <a:gd name="connsiteX5" fmla="*/ 843517 w 4047461"/>
              <a:gd name="connsiteY5" fmla="*/ 2410046 h 2410046"/>
              <a:gd name="connsiteX0" fmla="*/ 4047461 w 4047461"/>
              <a:gd name="connsiteY0" fmla="*/ 1906772 h 2091547"/>
              <a:gd name="connsiteX1" fmla="*/ 3643423 w 4047461"/>
              <a:gd name="connsiteY1" fmla="*/ 198474 h 2091547"/>
              <a:gd name="connsiteX2" fmla="*/ 1190847 w 4047461"/>
              <a:gd name="connsiteY2" fmla="*/ 0 h 2091547"/>
              <a:gd name="connsiteX3" fmla="*/ 262270 w 4047461"/>
              <a:gd name="connsiteY3" fmla="*/ 460744 h 2091547"/>
              <a:gd name="connsiteX4" fmla="*/ 0 w 4047461"/>
              <a:gd name="connsiteY4" fmla="*/ 1637414 h 2091547"/>
              <a:gd name="connsiteX5" fmla="*/ 494196 w 4047461"/>
              <a:gd name="connsiteY5" fmla="*/ 2091547 h 2091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7461" h="2091547">
                <a:moveTo>
                  <a:pt x="4047461" y="1906772"/>
                </a:moveTo>
                <a:lnTo>
                  <a:pt x="3643423" y="198474"/>
                </a:lnTo>
                <a:lnTo>
                  <a:pt x="1190847" y="0"/>
                </a:lnTo>
                <a:lnTo>
                  <a:pt x="262270" y="460744"/>
                </a:lnTo>
                <a:lnTo>
                  <a:pt x="0" y="1637414"/>
                </a:lnTo>
                <a:lnTo>
                  <a:pt x="494196" y="2091547"/>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A2032D41-1F46-6D4B-AA7F-023907326C36}"/>
              </a:ext>
            </a:extLst>
          </p:cNvPr>
          <p:cNvSpPr>
            <a:spLocks noGrp="1"/>
          </p:cNvSpPr>
          <p:nvPr>
            <p:ph sz="half" idx="1"/>
          </p:nvPr>
        </p:nvSpPr>
        <p:spPr>
          <a:xfrm>
            <a:off x="657986" y="1205308"/>
            <a:ext cx="10876027" cy="2942787"/>
          </a:xfrm>
        </p:spPr>
        <p:txBody>
          <a:bodyPr>
            <a:normAutofit lnSpcReduction="10000"/>
          </a:bodyPr>
          <a:lstStyle/>
          <a:p>
            <a:r>
              <a:rPr lang="en-US" altLang="en-US" dirty="0"/>
              <a:t>A vertex (of P or Q) belongs to a sickle either if:</a:t>
            </a:r>
          </a:p>
          <a:p>
            <a:pPr marL="971550" lvl="1" indent="-514350">
              <a:buFont typeface="+mj-lt"/>
              <a:buAutoNum type="arabicPeriod"/>
            </a:pPr>
            <a:r>
              <a:rPr lang="en-US" altLang="en-US" dirty="0"/>
              <a:t>It lies between the initial and terminal intersection points on either chain.</a:t>
            </a:r>
          </a:p>
          <a:p>
            <a:pPr marL="971550" lvl="1" indent="-514350">
              <a:buFont typeface="+mj-lt"/>
              <a:buAutoNum type="arabicPeriod"/>
            </a:pPr>
            <a:r>
              <a:rPr lang="en-US" altLang="en-US" dirty="0"/>
              <a:t>It is the destination of the edge of the internal chain containing the terminal intersection point of the sickle.</a:t>
            </a:r>
          </a:p>
          <a:p>
            <a:pPr lvl="2"/>
            <a:r>
              <a:rPr lang="en-US" altLang="en-US" dirty="0"/>
              <a:t>Note that some vertices may belong to &gt; 1 sickles.</a:t>
            </a:r>
          </a:p>
        </p:txBody>
      </p:sp>
      <p:sp>
        <p:nvSpPr>
          <p:cNvPr id="9" name="Content Placeholder 8">
            <a:extLst>
              <a:ext uri="{FF2B5EF4-FFF2-40B4-BE49-F238E27FC236}">
                <a16:creationId xmlns:a16="http://schemas.microsoft.com/office/drawing/2014/main" id="{5CF9B4C0-6D45-9B4C-A5E4-85BC79BE837F}"/>
              </a:ext>
            </a:extLst>
          </p:cNvPr>
          <p:cNvSpPr>
            <a:spLocks noGrp="1"/>
          </p:cNvSpPr>
          <p:nvPr>
            <p:ph sz="half" idx="10"/>
          </p:nvPr>
        </p:nvSpPr>
        <p:spPr/>
        <p:txBody>
          <a:bodyPr/>
          <a:lstStyle/>
          <a:p>
            <a:endParaRPr lang="en-US" dirty="0"/>
          </a:p>
        </p:txBody>
      </p:sp>
      <p:sp>
        <p:nvSpPr>
          <p:cNvPr id="7" name="Content Placeholder 6">
            <a:extLst>
              <a:ext uri="{FF2B5EF4-FFF2-40B4-BE49-F238E27FC236}">
                <a16:creationId xmlns:a16="http://schemas.microsoft.com/office/drawing/2014/main" id="{8AEB07BB-95FD-5948-9F44-7AC01F12C4B3}"/>
              </a:ext>
            </a:extLst>
          </p:cNvPr>
          <p:cNvSpPr>
            <a:spLocks noGrp="1"/>
          </p:cNvSpPr>
          <p:nvPr>
            <p:ph sz="half" idx="11"/>
          </p:nvPr>
        </p:nvSpPr>
        <p:spPr/>
        <p:txBody>
          <a:bodyPr/>
          <a:lstStyle/>
          <a:p>
            <a:r>
              <a:rPr lang="en-US" altLang="en-US"/>
              <a:t>Sickles</a:t>
            </a:r>
            <a:endParaRPr lang="en-US" dirty="0"/>
          </a:p>
        </p:txBody>
      </p:sp>
      <p:sp>
        <p:nvSpPr>
          <p:cNvPr id="31751" name="Freeform 7"/>
          <p:cNvSpPr>
            <a:spLocks/>
          </p:cNvSpPr>
          <p:nvPr/>
        </p:nvSpPr>
        <p:spPr bwMode="auto">
          <a:xfrm>
            <a:off x="4916489" y="4406019"/>
            <a:ext cx="4046101" cy="2092525"/>
          </a:xfrm>
          <a:custGeom>
            <a:avLst/>
            <a:gdLst>
              <a:gd name="T0" fmla="*/ 2147483647 w 1912"/>
              <a:gd name="T1" fmla="*/ 2147483647 h 2017"/>
              <a:gd name="T2" fmla="*/ 0 w 1912"/>
              <a:gd name="T3" fmla="*/ 2147483647 h 2017"/>
              <a:gd name="T4" fmla="*/ 2147483647 w 1912"/>
              <a:gd name="T5" fmla="*/ 2147483647 h 2017"/>
              <a:gd name="T6" fmla="*/ 2147483647 w 1912"/>
              <a:gd name="T7" fmla="*/ 0 h 2017"/>
              <a:gd name="T8" fmla="*/ 2147483647 w 1912"/>
              <a:gd name="T9" fmla="*/ 2147483647 h 2017"/>
              <a:gd name="T10" fmla="*/ 2147483647 w 1912"/>
              <a:gd name="T11" fmla="*/ 2147483647 h 2017"/>
              <a:gd name="T12" fmla="*/ 0 60000 65536"/>
              <a:gd name="T13" fmla="*/ 0 60000 65536"/>
              <a:gd name="T14" fmla="*/ 0 60000 65536"/>
              <a:gd name="T15" fmla="*/ 0 60000 65536"/>
              <a:gd name="T16" fmla="*/ 0 60000 65536"/>
              <a:gd name="T17" fmla="*/ 0 60000 65536"/>
              <a:gd name="connsiteX0" fmla="*/ 1274 w 9995"/>
              <a:gd name="connsiteY0" fmla="*/ 8712 h 8712"/>
              <a:gd name="connsiteX1" fmla="*/ 0 w 9995"/>
              <a:gd name="connsiteY1" fmla="*/ 6852 h 8712"/>
              <a:gd name="connsiteX2" fmla="*/ 654 w 9995"/>
              <a:gd name="connsiteY2" fmla="*/ 1904 h 8712"/>
              <a:gd name="connsiteX3" fmla="*/ 2924 w 9995"/>
              <a:gd name="connsiteY3" fmla="*/ 0 h 8712"/>
              <a:gd name="connsiteX4" fmla="*/ 8991 w 9995"/>
              <a:gd name="connsiteY4" fmla="*/ 759 h 8712"/>
              <a:gd name="connsiteX5" fmla="*/ 9995 w 9995"/>
              <a:gd name="connsiteY5" fmla="*/ 7972 h 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5" h="8712">
                <a:moveTo>
                  <a:pt x="1274" y="8712"/>
                </a:moveTo>
                <a:lnTo>
                  <a:pt x="0" y="6852"/>
                </a:lnTo>
                <a:lnTo>
                  <a:pt x="654" y="1904"/>
                </a:lnTo>
                <a:lnTo>
                  <a:pt x="2924" y="0"/>
                </a:lnTo>
                <a:lnTo>
                  <a:pt x="8991" y="759"/>
                </a:lnTo>
                <a:lnTo>
                  <a:pt x="9995" y="797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8" name="Rectangle 14"/>
          <p:cNvSpPr>
            <a:spLocks noChangeArrowheads="1"/>
          </p:cNvSpPr>
          <p:nvPr/>
        </p:nvSpPr>
        <p:spPr bwMode="auto">
          <a:xfrm>
            <a:off x="694768" y="5947237"/>
            <a:ext cx="18526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latin typeface="+mn-lt"/>
              </a:rPr>
              <a:t>Also belongs to next sickle</a:t>
            </a:r>
          </a:p>
        </p:txBody>
      </p:sp>
      <p:sp>
        <p:nvSpPr>
          <p:cNvPr id="31759" name="Rectangle 15"/>
          <p:cNvSpPr>
            <a:spLocks noChangeArrowheads="1"/>
          </p:cNvSpPr>
          <p:nvPr/>
        </p:nvSpPr>
        <p:spPr bwMode="auto">
          <a:xfrm>
            <a:off x="9226262" y="4411258"/>
            <a:ext cx="16684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dirty="0">
                <a:latin typeface="+mn-lt"/>
              </a:rPr>
              <a:t>Initial intersection point</a:t>
            </a:r>
          </a:p>
        </p:txBody>
      </p:sp>
      <p:sp>
        <p:nvSpPr>
          <p:cNvPr id="31760" name="Arc 16"/>
          <p:cNvSpPr>
            <a:spLocks/>
          </p:cNvSpPr>
          <p:nvPr/>
        </p:nvSpPr>
        <p:spPr bwMode="auto">
          <a:xfrm rot="10800000">
            <a:off x="3224214" y="4799720"/>
            <a:ext cx="1781175" cy="4841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1" name="Arc 17"/>
          <p:cNvSpPr>
            <a:spLocks/>
          </p:cNvSpPr>
          <p:nvPr/>
        </p:nvSpPr>
        <p:spPr bwMode="auto">
          <a:xfrm rot="10800000">
            <a:off x="8822278" y="4697393"/>
            <a:ext cx="937673" cy="596092"/>
          </a:xfrm>
          <a:custGeom>
            <a:avLst/>
            <a:gdLst>
              <a:gd name="T0" fmla="*/ 0 w 21600"/>
              <a:gd name="T1" fmla="*/ 2147483647 h 21599"/>
              <a:gd name="T2" fmla="*/ 2147483647 w 21600"/>
              <a:gd name="T3" fmla="*/ 0 h 21599"/>
              <a:gd name="T4" fmla="*/ 2147483647 w 21600"/>
              <a:gd name="T5" fmla="*/ 2147483647 h 21599"/>
              <a:gd name="T6" fmla="*/ 0 60000 65536"/>
              <a:gd name="T7" fmla="*/ 0 60000 65536"/>
              <a:gd name="T8" fmla="*/ 0 60000 65536"/>
              <a:gd name="connsiteX0" fmla="*/ 66327 w 87927"/>
              <a:gd name="connsiteY0" fmla="*/ 21600 h 21600"/>
              <a:gd name="connsiteX1" fmla="*/ 87726 w 87927"/>
              <a:gd name="connsiteY1" fmla="*/ 0 h 21600"/>
              <a:gd name="connsiteX0" fmla="*/ 0 w 87927"/>
              <a:gd name="connsiteY0" fmla="*/ 11220 h 21600"/>
              <a:gd name="connsiteX1" fmla="*/ 87726 w 87927"/>
              <a:gd name="connsiteY1" fmla="*/ 0 h 21600"/>
              <a:gd name="connsiteX2" fmla="*/ 87927 w 87927"/>
              <a:gd name="connsiteY2" fmla="*/ 21600 h 21600"/>
              <a:gd name="connsiteX3" fmla="*/ 0 w 87927"/>
              <a:gd name="connsiteY3" fmla="*/ 11220 h 21600"/>
              <a:gd name="connsiteX0" fmla="*/ 0 w 88800"/>
              <a:gd name="connsiteY0" fmla="*/ 11962 h 21600"/>
              <a:gd name="connsiteX1" fmla="*/ 88599 w 88800"/>
              <a:gd name="connsiteY1" fmla="*/ 0 h 21600"/>
              <a:gd name="connsiteX0" fmla="*/ 873 w 88800"/>
              <a:gd name="connsiteY0" fmla="*/ 11220 h 21600"/>
              <a:gd name="connsiteX1" fmla="*/ 88599 w 88800"/>
              <a:gd name="connsiteY1" fmla="*/ 0 h 21600"/>
              <a:gd name="connsiteX2" fmla="*/ 88800 w 88800"/>
              <a:gd name="connsiteY2" fmla="*/ 21600 h 21600"/>
              <a:gd name="connsiteX3" fmla="*/ 873 w 88800"/>
              <a:gd name="connsiteY3" fmla="*/ 11220 h 21600"/>
              <a:gd name="connsiteX0" fmla="*/ 0 w 88599"/>
              <a:gd name="connsiteY0" fmla="*/ 11962 h 11962"/>
              <a:gd name="connsiteX1" fmla="*/ 88599 w 88599"/>
              <a:gd name="connsiteY1" fmla="*/ 0 h 11962"/>
              <a:gd name="connsiteX0" fmla="*/ 873 w 88599"/>
              <a:gd name="connsiteY0" fmla="*/ 11220 h 11962"/>
              <a:gd name="connsiteX1" fmla="*/ 88599 w 88599"/>
              <a:gd name="connsiteY1" fmla="*/ 0 h 11962"/>
              <a:gd name="connsiteX2" fmla="*/ 66109 w 88599"/>
              <a:gd name="connsiteY2" fmla="*/ 7143 h 11962"/>
              <a:gd name="connsiteX3" fmla="*/ 873 w 88599"/>
              <a:gd name="connsiteY3" fmla="*/ 11220 h 11962"/>
            </a:gdLst>
            <a:ahLst/>
            <a:cxnLst>
              <a:cxn ang="0">
                <a:pos x="connsiteX0" y="connsiteY0"/>
              </a:cxn>
              <a:cxn ang="0">
                <a:pos x="connsiteX1" y="connsiteY1"/>
              </a:cxn>
              <a:cxn ang="0">
                <a:pos x="connsiteX2" y="connsiteY2"/>
              </a:cxn>
              <a:cxn ang="0">
                <a:pos x="connsiteX3" y="connsiteY3"/>
              </a:cxn>
            </a:cxnLst>
            <a:rect l="l" t="t" r="r" b="b"/>
            <a:pathLst>
              <a:path w="88599" h="11962" fill="none" extrusionOk="0">
                <a:moveTo>
                  <a:pt x="0" y="11962"/>
                </a:moveTo>
                <a:cubicBezTo>
                  <a:pt x="0" y="110"/>
                  <a:pt x="76749" y="110"/>
                  <a:pt x="88599" y="0"/>
                </a:cubicBezTo>
              </a:path>
              <a:path w="88599" h="11962" stroke="0" extrusionOk="0">
                <a:moveTo>
                  <a:pt x="873" y="11220"/>
                </a:moveTo>
                <a:cubicBezTo>
                  <a:pt x="873" y="-632"/>
                  <a:pt x="76749" y="110"/>
                  <a:pt x="88599" y="0"/>
                </a:cubicBezTo>
                <a:lnTo>
                  <a:pt x="66109" y="7143"/>
                </a:lnTo>
                <a:cubicBezTo>
                  <a:pt x="58909" y="7143"/>
                  <a:pt x="8073" y="11220"/>
                  <a:pt x="873" y="11220"/>
                </a:cubicBez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2" name="Arc 18"/>
          <p:cNvSpPr>
            <a:spLocks/>
          </p:cNvSpPr>
          <p:nvPr/>
        </p:nvSpPr>
        <p:spPr bwMode="auto">
          <a:xfrm>
            <a:off x="1662998" y="5428806"/>
            <a:ext cx="2288564" cy="495277"/>
          </a:xfrm>
          <a:custGeom>
            <a:avLst/>
            <a:gdLst>
              <a:gd name="T0" fmla="*/ 90763 w 21600"/>
              <a:gd name="T1" fmla="*/ 2147483647 h 21600"/>
              <a:gd name="T2" fmla="*/ 0 w 21600"/>
              <a:gd name="T3" fmla="*/ 0 h 21600"/>
              <a:gd name="T4" fmla="*/ 90763 w 21600"/>
              <a:gd name="T5" fmla="*/ 0 h 21600"/>
              <a:gd name="T6" fmla="*/ 0 60000 65536"/>
              <a:gd name="T7" fmla="*/ 0 60000 65536"/>
              <a:gd name="T8" fmla="*/ 0 60000 65536"/>
              <a:gd name="connsiteX0" fmla="*/ 21600 w 636000"/>
              <a:gd name="connsiteY0" fmla="*/ 21600 h 21600"/>
              <a:gd name="connsiteX1" fmla="*/ 0 w 636000"/>
              <a:gd name="connsiteY1" fmla="*/ 0 h 21600"/>
              <a:gd name="connsiteX0" fmla="*/ 636000 w 636000"/>
              <a:gd name="connsiteY0" fmla="*/ 16841 h 21600"/>
              <a:gd name="connsiteX1" fmla="*/ 0 w 636000"/>
              <a:gd name="connsiteY1" fmla="*/ 0 h 21600"/>
              <a:gd name="connsiteX2" fmla="*/ 21600 w 636000"/>
              <a:gd name="connsiteY2" fmla="*/ 0 h 21600"/>
              <a:gd name="connsiteX3" fmla="*/ 636000 w 636000"/>
              <a:gd name="connsiteY3" fmla="*/ 16841 h 21600"/>
              <a:gd name="connsiteX0" fmla="*/ 705818 w 705818"/>
              <a:gd name="connsiteY0" fmla="*/ 17882 h 17882"/>
              <a:gd name="connsiteX1" fmla="*/ 0 w 705818"/>
              <a:gd name="connsiteY1" fmla="*/ 0 h 17882"/>
              <a:gd name="connsiteX0" fmla="*/ 636000 w 705818"/>
              <a:gd name="connsiteY0" fmla="*/ 16841 h 17882"/>
              <a:gd name="connsiteX1" fmla="*/ 0 w 705818"/>
              <a:gd name="connsiteY1" fmla="*/ 0 h 17882"/>
              <a:gd name="connsiteX2" fmla="*/ 21600 w 705818"/>
              <a:gd name="connsiteY2" fmla="*/ 0 h 17882"/>
              <a:gd name="connsiteX3" fmla="*/ 636000 w 705818"/>
              <a:gd name="connsiteY3" fmla="*/ 16841 h 17882"/>
              <a:gd name="connsiteX0" fmla="*/ 705818 w 705818"/>
              <a:gd name="connsiteY0" fmla="*/ 17882 h 17882"/>
              <a:gd name="connsiteX1" fmla="*/ 0 w 705818"/>
              <a:gd name="connsiteY1" fmla="*/ 0 h 17882"/>
              <a:gd name="connsiteX0" fmla="*/ 636000 w 705818"/>
              <a:gd name="connsiteY0" fmla="*/ 16841 h 17882"/>
              <a:gd name="connsiteX1" fmla="*/ 0 w 705818"/>
              <a:gd name="connsiteY1" fmla="*/ 0 h 17882"/>
              <a:gd name="connsiteX2" fmla="*/ 321818 w 705818"/>
              <a:gd name="connsiteY2" fmla="*/ 1041 h 17882"/>
              <a:gd name="connsiteX3" fmla="*/ 636000 w 705818"/>
              <a:gd name="connsiteY3" fmla="*/ 16841 h 17882"/>
              <a:gd name="connsiteX0" fmla="*/ 747710 w 747710"/>
              <a:gd name="connsiteY0" fmla="*/ 17882 h 17882"/>
              <a:gd name="connsiteX1" fmla="*/ 41892 w 747710"/>
              <a:gd name="connsiteY1" fmla="*/ 0 h 17882"/>
              <a:gd name="connsiteX0" fmla="*/ 677892 w 747710"/>
              <a:gd name="connsiteY0" fmla="*/ 16841 h 17882"/>
              <a:gd name="connsiteX1" fmla="*/ 0 w 747710"/>
              <a:gd name="connsiteY1" fmla="*/ 297 h 17882"/>
              <a:gd name="connsiteX2" fmla="*/ 363710 w 747710"/>
              <a:gd name="connsiteY2" fmla="*/ 1041 h 17882"/>
              <a:gd name="connsiteX3" fmla="*/ 677892 w 747710"/>
              <a:gd name="connsiteY3" fmla="*/ 16841 h 17882"/>
              <a:gd name="connsiteX0" fmla="*/ 803563 w 803563"/>
              <a:gd name="connsiteY0" fmla="*/ 17585 h 17585"/>
              <a:gd name="connsiteX1" fmla="*/ 0 w 803563"/>
              <a:gd name="connsiteY1" fmla="*/ 3867 h 17585"/>
              <a:gd name="connsiteX0" fmla="*/ 733745 w 803563"/>
              <a:gd name="connsiteY0" fmla="*/ 16544 h 17585"/>
              <a:gd name="connsiteX1" fmla="*/ 55853 w 803563"/>
              <a:gd name="connsiteY1" fmla="*/ 0 h 17585"/>
              <a:gd name="connsiteX2" fmla="*/ 419563 w 803563"/>
              <a:gd name="connsiteY2" fmla="*/ 744 h 17585"/>
              <a:gd name="connsiteX3" fmla="*/ 733745 w 803563"/>
              <a:gd name="connsiteY3" fmla="*/ 16544 h 17585"/>
              <a:gd name="connsiteX0" fmla="*/ 803563 w 803563"/>
              <a:gd name="connsiteY0" fmla="*/ 16841 h 18441"/>
              <a:gd name="connsiteX1" fmla="*/ 0 w 803563"/>
              <a:gd name="connsiteY1" fmla="*/ 3123 h 18441"/>
              <a:gd name="connsiteX0" fmla="*/ 733745 w 803563"/>
              <a:gd name="connsiteY0" fmla="*/ 15800 h 18441"/>
              <a:gd name="connsiteX1" fmla="*/ 411925 w 803563"/>
              <a:gd name="connsiteY1" fmla="*/ 11898 h 18441"/>
              <a:gd name="connsiteX2" fmla="*/ 419563 w 803563"/>
              <a:gd name="connsiteY2" fmla="*/ 0 h 18441"/>
              <a:gd name="connsiteX3" fmla="*/ 733745 w 803563"/>
              <a:gd name="connsiteY3" fmla="*/ 15800 h 18441"/>
              <a:gd name="connsiteX0" fmla="*/ 803563 w 803563"/>
              <a:gd name="connsiteY0" fmla="*/ 13718 h 15318"/>
              <a:gd name="connsiteX1" fmla="*/ 0 w 803563"/>
              <a:gd name="connsiteY1" fmla="*/ 0 h 15318"/>
              <a:gd name="connsiteX0" fmla="*/ 733745 w 803563"/>
              <a:gd name="connsiteY0" fmla="*/ 12677 h 15318"/>
              <a:gd name="connsiteX1" fmla="*/ 411925 w 803563"/>
              <a:gd name="connsiteY1" fmla="*/ 8775 h 15318"/>
              <a:gd name="connsiteX2" fmla="*/ 468436 w 803563"/>
              <a:gd name="connsiteY2" fmla="*/ 7436 h 15318"/>
              <a:gd name="connsiteX3" fmla="*/ 733745 w 803563"/>
              <a:gd name="connsiteY3" fmla="*/ 12677 h 15318"/>
              <a:gd name="connsiteX0" fmla="*/ 803563 w 803563"/>
              <a:gd name="connsiteY0" fmla="*/ 13718 h 15318"/>
              <a:gd name="connsiteX1" fmla="*/ 0 w 803563"/>
              <a:gd name="connsiteY1" fmla="*/ 0 h 15318"/>
              <a:gd name="connsiteX0" fmla="*/ 733745 w 803563"/>
              <a:gd name="connsiteY0" fmla="*/ 12677 h 15318"/>
              <a:gd name="connsiteX1" fmla="*/ 411925 w 803563"/>
              <a:gd name="connsiteY1" fmla="*/ 8775 h 15318"/>
              <a:gd name="connsiteX2" fmla="*/ 468436 w 803563"/>
              <a:gd name="connsiteY2" fmla="*/ 7436 h 15318"/>
              <a:gd name="connsiteX3" fmla="*/ 733745 w 803563"/>
              <a:gd name="connsiteY3" fmla="*/ 12677 h 15318"/>
              <a:gd name="connsiteX0" fmla="*/ 803563 w 803563"/>
              <a:gd name="connsiteY0" fmla="*/ 13718 h 13718"/>
              <a:gd name="connsiteX1" fmla="*/ 0 w 803563"/>
              <a:gd name="connsiteY1" fmla="*/ 0 h 13718"/>
              <a:gd name="connsiteX0" fmla="*/ 733745 w 803563"/>
              <a:gd name="connsiteY0" fmla="*/ 12677 h 13718"/>
              <a:gd name="connsiteX1" fmla="*/ 411925 w 803563"/>
              <a:gd name="connsiteY1" fmla="*/ 8775 h 13718"/>
              <a:gd name="connsiteX2" fmla="*/ 468436 w 803563"/>
              <a:gd name="connsiteY2" fmla="*/ 7436 h 13718"/>
              <a:gd name="connsiteX3" fmla="*/ 733745 w 803563"/>
              <a:gd name="connsiteY3" fmla="*/ 12677 h 13718"/>
              <a:gd name="connsiteX0" fmla="*/ 761672 w 761672"/>
              <a:gd name="connsiteY0" fmla="*/ 17287 h 17287"/>
              <a:gd name="connsiteX1" fmla="*/ 0 w 761672"/>
              <a:gd name="connsiteY1" fmla="*/ 0 h 17287"/>
              <a:gd name="connsiteX0" fmla="*/ 691854 w 761672"/>
              <a:gd name="connsiteY0" fmla="*/ 16246 h 17287"/>
              <a:gd name="connsiteX1" fmla="*/ 370034 w 761672"/>
              <a:gd name="connsiteY1" fmla="*/ 12344 h 17287"/>
              <a:gd name="connsiteX2" fmla="*/ 426545 w 761672"/>
              <a:gd name="connsiteY2" fmla="*/ 11005 h 17287"/>
              <a:gd name="connsiteX3" fmla="*/ 691854 w 761672"/>
              <a:gd name="connsiteY3" fmla="*/ 16246 h 17287"/>
              <a:gd name="connsiteX0" fmla="*/ 740727 w 740727"/>
              <a:gd name="connsiteY0" fmla="*/ 17584 h 17584"/>
              <a:gd name="connsiteX1" fmla="*/ 0 w 740727"/>
              <a:gd name="connsiteY1" fmla="*/ 0 h 17584"/>
              <a:gd name="connsiteX0" fmla="*/ 670909 w 740727"/>
              <a:gd name="connsiteY0" fmla="*/ 16543 h 17584"/>
              <a:gd name="connsiteX1" fmla="*/ 349089 w 740727"/>
              <a:gd name="connsiteY1" fmla="*/ 12641 h 17584"/>
              <a:gd name="connsiteX2" fmla="*/ 405600 w 740727"/>
              <a:gd name="connsiteY2" fmla="*/ 11302 h 17584"/>
              <a:gd name="connsiteX3" fmla="*/ 670909 w 740727"/>
              <a:gd name="connsiteY3" fmla="*/ 16543 h 17584"/>
              <a:gd name="connsiteX0" fmla="*/ 1825840 w 1825840"/>
              <a:gd name="connsiteY0" fmla="*/ 17584 h 17584"/>
              <a:gd name="connsiteX1" fmla="*/ 1085113 w 1825840"/>
              <a:gd name="connsiteY1" fmla="*/ 0 h 17584"/>
              <a:gd name="connsiteX0" fmla="*/ 0 w 1825840"/>
              <a:gd name="connsiteY0" fmla="*/ 2018 h 17584"/>
              <a:gd name="connsiteX1" fmla="*/ 1434202 w 1825840"/>
              <a:gd name="connsiteY1" fmla="*/ 12641 h 17584"/>
              <a:gd name="connsiteX2" fmla="*/ 1490713 w 1825840"/>
              <a:gd name="connsiteY2" fmla="*/ 11302 h 17584"/>
              <a:gd name="connsiteX3" fmla="*/ 0 w 1825840"/>
              <a:gd name="connsiteY3" fmla="*/ 2018 h 17584"/>
              <a:gd name="connsiteX0" fmla="*/ 0 w 1785176"/>
              <a:gd name="connsiteY0" fmla="*/ 1666 h 12641"/>
              <a:gd name="connsiteX1" fmla="*/ 1379576 w 1785176"/>
              <a:gd name="connsiteY1" fmla="*/ 0 h 12641"/>
              <a:gd name="connsiteX0" fmla="*/ 294463 w 1785176"/>
              <a:gd name="connsiteY0" fmla="*/ 2018 h 12641"/>
              <a:gd name="connsiteX1" fmla="*/ 1728665 w 1785176"/>
              <a:gd name="connsiteY1" fmla="*/ 12641 h 12641"/>
              <a:gd name="connsiteX2" fmla="*/ 1785176 w 1785176"/>
              <a:gd name="connsiteY2" fmla="*/ 11302 h 12641"/>
              <a:gd name="connsiteX3" fmla="*/ 294463 w 1785176"/>
              <a:gd name="connsiteY3" fmla="*/ 2018 h 12641"/>
              <a:gd name="connsiteX0" fmla="*/ 0 w 1785176"/>
              <a:gd name="connsiteY0" fmla="*/ 4253 h 15228"/>
              <a:gd name="connsiteX1" fmla="*/ 1248809 w 1785176"/>
              <a:gd name="connsiteY1" fmla="*/ 0 h 15228"/>
              <a:gd name="connsiteX0" fmla="*/ 294463 w 1785176"/>
              <a:gd name="connsiteY0" fmla="*/ 4605 h 15228"/>
              <a:gd name="connsiteX1" fmla="*/ 1728665 w 1785176"/>
              <a:gd name="connsiteY1" fmla="*/ 15228 h 15228"/>
              <a:gd name="connsiteX2" fmla="*/ 1785176 w 1785176"/>
              <a:gd name="connsiteY2" fmla="*/ 13889 h 15228"/>
              <a:gd name="connsiteX3" fmla="*/ 294463 w 1785176"/>
              <a:gd name="connsiteY3" fmla="*/ 4605 h 15228"/>
              <a:gd name="connsiteX0" fmla="*/ 0 w 1785176"/>
              <a:gd name="connsiteY0" fmla="*/ 4253 h 15228"/>
              <a:gd name="connsiteX1" fmla="*/ 1248809 w 1785176"/>
              <a:gd name="connsiteY1" fmla="*/ 0 h 15228"/>
              <a:gd name="connsiteX0" fmla="*/ 294463 w 1785176"/>
              <a:gd name="connsiteY0" fmla="*/ 4605 h 15228"/>
              <a:gd name="connsiteX1" fmla="*/ 1728665 w 1785176"/>
              <a:gd name="connsiteY1" fmla="*/ 15228 h 15228"/>
              <a:gd name="connsiteX2" fmla="*/ 1785176 w 1785176"/>
              <a:gd name="connsiteY2" fmla="*/ 13889 h 15228"/>
              <a:gd name="connsiteX3" fmla="*/ 294463 w 1785176"/>
              <a:gd name="connsiteY3" fmla="*/ 4605 h 15228"/>
              <a:gd name="connsiteX0" fmla="*/ 0 w 1785176"/>
              <a:gd name="connsiteY0" fmla="*/ 4253 h 15228"/>
              <a:gd name="connsiteX1" fmla="*/ 1248809 w 1785176"/>
              <a:gd name="connsiteY1" fmla="*/ 0 h 15228"/>
              <a:gd name="connsiteX0" fmla="*/ 294463 w 1785176"/>
              <a:gd name="connsiteY0" fmla="*/ 4605 h 15228"/>
              <a:gd name="connsiteX1" fmla="*/ 1728665 w 1785176"/>
              <a:gd name="connsiteY1" fmla="*/ 15228 h 15228"/>
              <a:gd name="connsiteX2" fmla="*/ 1785176 w 1785176"/>
              <a:gd name="connsiteY2" fmla="*/ 13889 h 15228"/>
              <a:gd name="connsiteX3" fmla="*/ 294463 w 1785176"/>
              <a:gd name="connsiteY3" fmla="*/ 4605 h 15228"/>
              <a:gd name="connsiteX0" fmla="*/ 0 w 2232423"/>
              <a:gd name="connsiteY0" fmla="*/ 6130 h 15228"/>
              <a:gd name="connsiteX1" fmla="*/ 1696056 w 2232423"/>
              <a:gd name="connsiteY1" fmla="*/ 0 h 15228"/>
              <a:gd name="connsiteX0" fmla="*/ 741710 w 2232423"/>
              <a:gd name="connsiteY0" fmla="*/ 4605 h 15228"/>
              <a:gd name="connsiteX1" fmla="*/ 2175912 w 2232423"/>
              <a:gd name="connsiteY1" fmla="*/ 15228 h 15228"/>
              <a:gd name="connsiteX2" fmla="*/ 2232423 w 2232423"/>
              <a:gd name="connsiteY2" fmla="*/ 13889 h 15228"/>
              <a:gd name="connsiteX3" fmla="*/ 741710 w 2232423"/>
              <a:gd name="connsiteY3" fmla="*/ 4605 h 15228"/>
              <a:gd name="connsiteX0" fmla="*/ 0 w 2232423"/>
              <a:gd name="connsiteY0" fmla="*/ 6130 h 15228"/>
              <a:gd name="connsiteX1" fmla="*/ 1696056 w 2232423"/>
              <a:gd name="connsiteY1" fmla="*/ 0 h 15228"/>
              <a:gd name="connsiteX0" fmla="*/ 741710 w 2232423"/>
              <a:gd name="connsiteY0" fmla="*/ 4605 h 15228"/>
              <a:gd name="connsiteX1" fmla="*/ 2175912 w 2232423"/>
              <a:gd name="connsiteY1" fmla="*/ 15228 h 15228"/>
              <a:gd name="connsiteX2" fmla="*/ 2232423 w 2232423"/>
              <a:gd name="connsiteY2" fmla="*/ 13889 h 15228"/>
              <a:gd name="connsiteX3" fmla="*/ 741710 w 2232423"/>
              <a:gd name="connsiteY3" fmla="*/ 4605 h 15228"/>
              <a:gd name="connsiteX0" fmla="*/ 0 w 2232423"/>
              <a:gd name="connsiteY0" fmla="*/ 7217 h 16315"/>
              <a:gd name="connsiteX1" fmla="*/ 1696056 w 2232423"/>
              <a:gd name="connsiteY1" fmla="*/ 1087 h 16315"/>
              <a:gd name="connsiteX0" fmla="*/ 741710 w 2232423"/>
              <a:gd name="connsiteY0" fmla="*/ 5692 h 16315"/>
              <a:gd name="connsiteX1" fmla="*/ 2175912 w 2232423"/>
              <a:gd name="connsiteY1" fmla="*/ 16315 h 16315"/>
              <a:gd name="connsiteX2" fmla="*/ 2232423 w 2232423"/>
              <a:gd name="connsiteY2" fmla="*/ 14976 h 16315"/>
              <a:gd name="connsiteX3" fmla="*/ 741710 w 2232423"/>
              <a:gd name="connsiteY3" fmla="*/ 5692 h 16315"/>
              <a:gd name="connsiteX0" fmla="*/ 0 w 2232423"/>
              <a:gd name="connsiteY0" fmla="*/ 7098 h 16196"/>
              <a:gd name="connsiteX1" fmla="*/ 1729938 w 2232423"/>
              <a:gd name="connsiteY1" fmla="*/ 1112 h 16196"/>
              <a:gd name="connsiteX0" fmla="*/ 741710 w 2232423"/>
              <a:gd name="connsiteY0" fmla="*/ 5573 h 16196"/>
              <a:gd name="connsiteX1" fmla="*/ 2175912 w 2232423"/>
              <a:gd name="connsiteY1" fmla="*/ 16196 h 16196"/>
              <a:gd name="connsiteX2" fmla="*/ 2232423 w 2232423"/>
              <a:gd name="connsiteY2" fmla="*/ 14857 h 16196"/>
              <a:gd name="connsiteX3" fmla="*/ 741710 w 2232423"/>
              <a:gd name="connsiteY3" fmla="*/ 5573 h 16196"/>
              <a:gd name="connsiteX0" fmla="*/ 0 w 2232423"/>
              <a:gd name="connsiteY0" fmla="*/ 7975 h 17073"/>
              <a:gd name="connsiteX1" fmla="*/ 1729938 w 2232423"/>
              <a:gd name="connsiteY1" fmla="*/ 1989 h 17073"/>
              <a:gd name="connsiteX0" fmla="*/ 741710 w 2232423"/>
              <a:gd name="connsiteY0" fmla="*/ 6450 h 17073"/>
              <a:gd name="connsiteX1" fmla="*/ 2175912 w 2232423"/>
              <a:gd name="connsiteY1" fmla="*/ 17073 h 17073"/>
              <a:gd name="connsiteX2" fmla="*/ 2232423 w 2232423"/>
              <a:gd name="connsiteY2" fmla="*/ 15734 h 17073"/>
              <a:gd name="connsiteX3" fmla="*/ 741710 w 2232423"/>
              <a:gd name="connsiteY3" fmla="*/ 6450 h 17073"/>
              <a:gd name="connsiteX0" fmla="*/ 0 w 2175912"/>
              <a:gd name="connsiteY0" fmla="*/ 7975 h 17073"/>
              <a:gd name="connsiteX1" fmla="*/ 1729938 w 2175912"/>
              <a:gd name="connsiteY1" fmla="*/ 1989 h 17073"/>
              <a:gd name="connsiteX0" fmla="*/ 741710 w 2175912"/>
              <a:gd name="connsiteY0" fmla="*/ 6450 h 17073"/>
              <a:gd name="connsiteX1" fmla="*/ 2175912 w 2175912"/>
              <a:gd name="connsiteY1" fmla="*/ 17073 h 17073"/>
              <a:gd name="connsiteX2" fmla="*/ 761928 w 2175912"/>
              <a:gd name="connsiteY2" fmla="*/ 2742 h 17073"/>
              <a:gd name="connsiteX3" fmla="*/ 741710 w 2175912"/>
              <a:gd name="connsiteY3" fmla="*/ 6450 h 17073"/>
              <a:gd name="connsiteX0" fmla="*/ 0 w 1729938"/>
              <a:gd name="connsiteY0" fmla="*/ 7975 h 7975"/>
              <a:gd name="connsiteX1" fmla="*/ 1729938 w 1729938"/>
              <a:gd name="connsiteY1" fmla="*/ 1989 h 7975"/>
              <a:gd name="connsiteX0" fmla="*/ 741710 w 1729938"/>
              <a:gd name="connsiteY0" fmla="*/ 6450 h 7975"/>
              <a:gd name="connsiteX1" fmla="*/ 624100 w 1729938"/>
              <a:gd name="connsiteY1" fmla="*/ 5092 h 7975"/>
              <a:gd name="connsiteX2" fmla="*/ 761928 w 1729938"/>
              <a:gd name="connsiteY2" fmla="*/ 2742 h 7975"/>
              <a:gd name="connsiteX3" fmla="*/ 741710 w 1729938"/>
              <a:gd name="connsiteY3" fmla="*/ 6450 h 7975"/>
              <a:gd name="connsiteX0" fmla="*/ 0 w 10000"/>
              <a:gd name="connsiteY0" fmla="*/ 10000 h 10000"/>
              <a:gd name="connsiteX1" fmla="*/ 10000 w 10000"/>
              <a:gd name="connsiteY1" fmla="*/ 2494 h 10000"/>
              <a:gd name="connsiteX0" fmla="*/ 4287 w 10000"/>
              <a:gd name="connsiteY0" fmla="*/ 8088 h 10000"/>
              <a:gd name="connsiteX1" fmla="*/ 4404 w 10000"/>
              <a:gd name="connsiteY1" fmla="*/ 3438 h 10000"/>
              <a:gd name="connsiteX2" fmla="*/ 4287 w 10000"/>
              <a:gd name="connsiteY2" fmla="*/ 8088 h 10000"/>
              <a:gd name="connsiteX0" fmla="*/ 0 w 10000"/>
              <a:gd name="connsiteY0" fmla="*/ 10000 h 10000"/>
              <a:gd name="connsiteX1" fmla="*/ 10000 w 10000"/>
              <a:gd name="connsiteY1" fmla="*/ 2494 h 10000"/>
              <a:gd name="connsiteX0" fmla="*/ 4404 w 10000"/>
              <a:gd name="connsiteY0" fmla="*/ 3438 h 10000"/>
              <a:gd name="connsiteX1" fmla="*/ 4287 w 10000"/>
              <a:gd name="connsiteY1" fmla="*/ 8088 h 10000"/>
              <a:gd name="connsiteX2" fmla="*/ 4804 w 10000"/>
              <a:gd name="connsiteY2" fmla="*/ 5284 h 10000"/>
              <a:gd name="connsiteX0" fmla="*/ 0 w 10000"/>
              <a:gd name="connsiteY0" fmla="*/ 10000 h 10000"/>
              <a:gd name="connsiteX1" fmla="*/ 10000 w 10000"/>
              <a:gd name="connsiteY1" fmla="*/ 2494 h 10000"/>
              <a:gd name="connsiteX0" fmla="*/ 4404 w 10000"/>
              <a:gd name="connsiteY0" fmla="*/ 3438 h 10000"/>
              <a:gd name="connsiteX1" fmla="*/ 4287 w 10000"/>
              <a:gd name="connsiteY1" fmla="*/ 8088 h 10000"/>
              <a:gd name="connsiteX0" fmla="*/ 0 w 10000"/>
              <a:gd name="connsiteY0" fmla="*/ 10000 h 10000"/>
              <a:gd name="connsiteX1" fmla="*/ 10000 w 10000"/>
              <a:gd name="connsiteY1" fmla="*/ 2494 h 10000"/>
              <a:gd name="connsiteX0" fmla="*/ 4404 w 10000"/>
              <a:gd name="connsiteY0" fmla="*/ 3438 h 10000"/>
              <a:gd name="connsiteX1" fmla="*/ 4287 w 10000"/>
              <a:gd name="connsiteY1" fmla="*/ 8088 h 10000"/>
              <a:gd name="connsiteX2" fmla="*/ 4404 w 10000"/>
              <a:gd name="connsiteY2" fmla="*/ 3438 h 10000"/>
              <a:gd name="connsiteX0" fmla="*/ 0 w 10000"/>
              <a:gd name="connsiteY0" fmla="*/ 10000 h 10000"/>
              <a:gd name="connsiteX1" fmla="*/ 10000 w 10000"/>
              <a:gd name="connsiteY1" fmla="*/ 2494 h 10000"/>
              <a:gd name="connsiteX0" fmla="*/ 2093 w 10000"/>
              <a:gd name="connsiteY0" fmla="*/ 7601 h 10000"/>
              <a:gd name="connsiteX1" fmla="*/ 4287 w 10000"/>
              <a:gd name="connsiteY1" fmla="*/ 8088 h 10000"/>
              <a:gd name="connsiteX2" fmla="*/ 2093 w 10000"/>
              <a:gd name="connsiteY2" fmla="*/ 7601 h 10000"/>
              <a:gd name="connsiteX0" fmla="*/ 0 w 10000"/>
              <a:gd name="connsiteY0" fmla="*/ 10000 h 10000"/>
              <a:gd name="connsiteX1" fmla="*/ 10000 w 10000"/>
              <a:gd name="connsiteY1" fmla="*/ 2494 h 10000"/>
              <a:gd name="connsiteX0" fmla="*/ 2093 w 10000"/>
              <a:gd name="connsiteY0" fmla="*/ 7601 h 10000"/>
              <a:gd name="connsiteX1" fmla="*/ 2877 w 10000"/>
              <a:gd name="connsiteY1" fmla="*/ 7364 h 10000"/>
              <a:gd name="connsiteX2" fmla="*/ 2093 w 10000"/>
              <a:gd name="connsiteY2" fmla="*/ 7601 h 10000"/>
            </a:gdLst>
            <a:ahLst/>
            <a:cxnLst>
              <a:cxn ang="0">
                <a:pos x="connsiteX0" y="connsiteY0"/>
              </a:cxn>
              <a:cxn ang="0">
                <a:pos x="connsiteX1" y="connsiteY1"/>
              </a:cxn>
              <a:cxn ang="0">
                <a:pos x="connsiteX2" y="connsiteY2"/>
              </a:cxn>
            </a:cxnLst>
            <a:rect l="l" t="t" r="r" b="b"/>
            <a:pathLst>
              <a:path w="10000" h="10000" fill="none" extrusionOk="0">
                <a:moveTo>
                  <a:pt x="0" y="10000"/>
                </a:moveTo>
                <a:cubicBezTo>
                  <a:pt x="722" y="2552"/>
                  <a:pt x="8299" y="-3633"/>
                  <a:pt x="10000" y="2494"/>
                </a:cubicBezTo>
              </a:path>
              <a:path w="10000" h="10000" stroke="0" extrusionOk="0">
                <a:moveTo>
                  <a:pt x="2093" y="7601"/>
                </a:moveTo>
                <a:cubicBezTo>
                  <a:pt x="2093" y="10103"/>
                  <a:pt x="2877" y="-1664"/>
                  <a:pt x="2877" y="7364"/>
                </a:cubicBezTo>
                <a:lnTo>
                  <a:pt x="2093" y="7601"/>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3" name="Rectangle 19"/>
          <p:cNvSpPr>
            <a:spLocks noChangeArrowheads="1"/>
          </p:cNvSpPr>
          <p:nvPr/>
        </p:nvSpPr>
        <p:spPr bwMode="auto">
          <a:xfrm>
            <a:off x="2119313" y="4520320"/>
            <a:ext cx="1854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a:latin typeface="+mn-lt"/>
              </a:rPr>
              <a:t>Terminal intersection point</a:t>
            </a:r>
          </a:p>
        </p:txBody>
      </p:sp>
      <p:sp>
        <p:nvSpPr>
          <p:cNvPr id="25" name="Freeform 24">
            <a:extLst>
              <a:ext uri="{FF2B5EF4-FFF2-40B4-BE49-F238E27FC236}">
                <a16:creationId xmlns:a16="http://schemas.microsoft.com/office/drawing/2014/main" id="{90946EF1-E84A-AB46-B25E-C7D3E0730D4D}"/>
              </a:ext>
            </a:extLst>
          </p:cNvPr>
          <p:cNvSpPr/>
          <p:nvPr/>
        </p:nvSpPr>
        <p:spPr>
          <a:xfrm>
            <a:off x="3194490" y="5012686"/>
            <a:ext cx="6415275" cy="1576120"/>
          </a:xfrm>
          <a:custGeom>
            <a:avLst/>
            <a:gdLst>
              <a:gd name="connsiteX0" fmla="*/ 6415275 w 6415275"/>
              <a:gd name="connsiteY0" fmla="*/ 609600 h 2152422"/>
              <a:gd name="connsiteX1" fmla="*/ 4621916 w 6415275"/>
              <a:gd name="connsiteY1" fmla="*/ 63795 h 2152422"/>
              <a:gd name="connsiteX2" fmla="*/ 3395628 w 6415275"/>
              <a:gd name="connsiteY2" fmla="*/ 0 h 2152422"/>
              <a:gd name="connsiteX3" fmla="*/ 868296 w 6415275"/>
              <a:gd name="connsiteY3" fmla="*/ 554143 h 2152422"/>
              <a:gd name="connsiteX4" fmla="*/ 0 w 6415275"/>
              <a:gd name="connsiteY4" fmla="*/ 1576120 h 2152422"/>
              <a:gd name="connsiteX5" fmla="*/ 4249271 w 6415275"/>
              <a:gd name="connsiteY5" fmla="*/ 2152422 h 2152422"/>
              <a:gd name="connsiteX6" fmla="*/ 6193331 w 6415275"/>
              <a:gd name="connsiteY6" fmla="*/ 1245706 h 2152422"/>
              <a:gd name="connsiteX7" fmla="*/ 6415275 w 6415275"/>
              <a:gd name="connsiteY7" fmla="*/ 609600 h 2152422"/>
              <a:gd name="connsiteX0" fmla="*/ 4249271 w 6415275"/>
              <a:gd name="connsiteY0" fmla="*/ 2152422 h 2243862"/>
              <a:gd name="connsiteX1" fmla="*/ 6193331 w 6415275"/>
              <a:gd name="connsiteY1" fmla="*/ 1245706 h 2243862"/>
              <a:gd name="connsiteX2" fmla="*/ 6415275 w 6415275"/>
              <a:gd name="connsiteY2" fmla="*/ 609600 h 2243862"/>
              <a:gd name="connsiteX3" fmla="*/ 4621916 w 6415275"/>
              <a:gd name="connsiteY3" fmla="*/ 63795 h 2243862"/>
              <a:gd name="connsiteX4" fmla="*/ 3395628 w 6415275"/>
              <a:gd name="connsiteY4" fmla="*/ 0 h 2243862"/>
              <a:gd name="connsiteX5" fmla="*/ 868296 w 6415275"/>
              <a:gd name="connsiteY5" fmla="*/ 554143 h 2243862"/>
              <a:gd name="connsiteX6" fmla="*/ 0 w 6415275"/>
              <a:gd name="connsiteY6" fmla="*/ 1576120 h 2243862"/>
              <a:gd name="connsiteX7" fmla="*/ 4340711 w 6415275"/>
              <a:gd name="connsiteY7" fmla="*/ 2243862 h 2243862"/>
              <a:gd name="connsiteX0" fmla="*/ 6193331 w 6415275"/>
              <a:gd name="connsiteY0" fmla="*/ 1245706 h 2243862"/>
              <a:gd name="connsiteX1" fmla="*/ 6415275 w 6415275"/>
              <a:gd name="connsiteY1" fmla="*/ 609600 h 2243862"/>
              <a:gd name="connsiteX2" fmla="*/ 4621916 w 6415275"/>
              <a:gd name="connsiteY2" fmla="*/ 63795 h 2243862"/>
              <a:gd name="connsiteX3" fmla="*/ 3395628 w 6415275"/>
              <a:gd name="connsiteY3" fmla="*/ 0 h 2243862"/>
              <a:gd name="connsiteX4" fmla="*/ 868296 w 6415275"/>
              <a:gd name="connsiteY4" fmla="*/ 554143 h 2243862"/>
              <a:gd name="connsiteX5" fmla="*/ 0 w 6415275"/>
              <a:gd name="connsiteY5" fmla="*/ 1576120 h 2243862"/>
              <a:gd name="connsiteX6" fmla="*/ 4340711 w 6415275"/>
              <a:gd name="connsiteY6" fmla="*/ 2243862 h 2243862"/>
              <a:gd name="connsiteX0" fmla="*/ 6415275 w 6415275"/>
              <a:gd name="connsiteY0" fmla="*/ 609600 h 2243862"/>
              <a:gd name="connsiteX1" fmla="*/ 4621916 w 6415275"/>
              <a:gd name="connsiteY1" fmla="*/ 63795 h 2243862"/>
              <a:gd name="connsiteX2" fmla="*/ 3395628 w 6415275"/>
              <a:gd name="connsiteY2" fmla="*/ 0 h 2243862"/>
              <a:gd name="connsiteX3" fmla="*/ 868296 w 6415275"/>
              <a:gd name="connsiteY3" fmla="*/ 554143 h 2243862"/>
              <a:gd name="connsiteX4" fmla="*/ 0 w 6415275"/>
              <a:gd name="connsiteY4" fmla="*/ 1576120 h 2243862"/>
              <a:gd name="connsiteX5" fmla="*/ 4340711 w 6415275"/>
              <a:gd name="connsiteY5" fmla="*/ 2243862 h 2243862"/>
              <a:gd name="connsiteX0" fmla="*/ 6415275 w 6415275"/>
              <a:gd name="connsiteY0" fmla="*/ 609600 h 1576120"/>
              <a:gd name="connsiteX1" fmla="*/ 4621916 w 6415275"/>
              <a:gd name="connsiteY1" fmla="*/ 63795 h 1576120"/>
              <a:gd name="connsiteX2" fmla="*/ 3395628 w 6415275"/>
              <a:gd name="connsiteY2" fmla="*/ 0 h 1576120"/>
              <a:gd name="connsiteX3" fmla="*/ 868296 w 6415275"/>
              <a:gd name="connsiteY3" fmla="*/ 554143 h 1576120"/>
              <a:gd name="connsiteX4" fmla="*/ 0 w 6415275"/>
              <a:gd name="connsiteY4" fmla="*/ 1576120 h 1576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275" h="1576120">
                <a:moveTo>
                  <a:pt x="6415275" y="609600"/>
                </a:moveTo>
                <a:lnTo>
                  <a:pt x="4621916" y="63795"/>
                </a:lnTo>
                <a:lnTo>
                  <a:pt x="3395628" y="0"/>
                </a:lnTo>
                <a:lnTo>
                  <a:pt x="868296" y="554143"/>
                </a:lnTo>
                <a:lnTo>
                  <a:pt x="0" y="157612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8">
            <a:extLst>
              <a:ext uri="{FF2B5EF4-FFF2-40B4-BE49-F238E27FC236}">
                <a16:creationId xmlns:a16="http://schemas.microsoft.com/office/drawing/2014/main" id="{088217DF-C96F-BD46-A345-7BD8BB60DBC0}"/>
              </a:ext>
            </a:extLst>
          </p:cNvPr>
          <p:cNvSpPr>
            <a:spLocks noChangeArrowheads="1"/>
          </p:cNvSpPr>
          <p:nvPr/>
        </p:nvSpPr>
        <p:spPr bwMode="auto">
          <a:xfrm>
            <a:off x="8696688" y="5328677"/>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7" name="Oval 8">
            <a:extLst>
              <a:ext uri="{FF2B5EF4-FFF2-40B4-BE49-F238E27FC236}">
                <a16:creationId xmlns:a16="http://schemas.microsoft.com/office/drawing/2014/main" id="{E6772DBD-B47E-B14C-948E-B1FD37397F37}"/>
              </a:ext>
            </a:extLst>
          </p:cNvPr>
          <p:cNvSpPr>
            <a:spLocks noChangeArrowheads="1"/>
          </p:cNvSpPr>
          <p:nvPr/>
        </p:nvSpPr>
        <p:spPr bwMode="auto">
          <a:xfrm>
            <a:off x="7772400" y="5024739"/>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8" name="Oval 8">
            <a:extLst>
              <a:ext uri="{FF2B5EF4-FFF2-40B4-BE49-F238E27FC236}">
                <a16:creationId xmlns:a16="http://schemas.microsoft.com/office/drawing/2014/main" id="{E8F93085-B6F5-B94D-9776-E7B22D3E49BC}"/>
              </a:ext>
            </a:extLst>
          </p:cNvPr>
          <p:cNvSpPr>
            <a:spLocks noChangeArrowheads="1"/>
          </p:cNvSpPr>
          <p:nvPr/>
        </p:nvSpPr>
        <p:spPr bwMode="auto">
          <a:xfrm>
            <a:off x="6553200" y="4953000"/>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29" name="Oval 8">
            <a:extLst>
              <a:ext uri="{FF2B5EF4-FFF2-40B4-BE49-F238E27FC236}">
                <a16:creationId xmlns:a16="http://schemas.microsoft.com/office/drawing/2014/main" id="{D436C7D3-007B-D943-A37F-FA0557FE0F3A}"/>
              </a:ext>
            </a:extLst>
          </p:cNvPr>
          <p:cNvSpPr>
            <a:spLocks noChangeArrowheads="1"/>
          </p:cNvSpPr>
          <p:nvPr/>
        </p:nvSpPr>
        <p:spPr bwMode="auto">
          <a:xfrm>
            <a:off x="8534400" y="4550705"/>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0" name="Oval 8">
            <a:extLst>
              <a:ext uri="{FF2B5EF4-FFF2-40B4-BE49-F238E27FC236}">
                <a16:creationId xmlns:a16="http://schemas.microsoft.com/office/drawing/2014/main" id="{D92679C7-A23B-C547-BB43-97542305AF5D}"/>
              </a:ext>
            </a:extLst>
          </p:cNvPr>
          <p:cNvSpPr>
            <a:spLocks noChangeArrowheads="1"/>
          </p:cNvSpPr>
          <p:nvPr/>
        </p:nvSpPr>
        <p:spPr bwMode="auto">
          <a:xfrm>
            <a:off x="6015209" y="4357000"/>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1" name="Oval 8">
            <a:extLst>
              <a:ext uri="{FF2B5EF4-FFF2-40B4-BE49-F238E27FC236}">
                <a16:creationId xmlns:a16="http://schemas.microsoft.com/office/drawing/2014/main" id="{1F7D1868-641A-6E49-9232-07D23E5A3D87}"/>
              </a:ext>
            </a:extLst>
          </p:cNvPr>
          <p:cNvSpPr>
            <a:spLocks noChangeArrowheads="1"/>
          </p:cNvSpPr>
          <p:nvPr/>
        </p:nvSpPr>
        <p:spPr bwMode="auto">
          <a:xfrm>
            <a:off x="5129463" y="4830679"/>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2" name="Oval 8">
            <a:extLst>
              <a:ext uri="{FF2B5EF4-FFF2-40B4-BE49-F238E27FC236}">
                <a16:creationId xmlns:a16="http://schemas.microsoft.com/office/drawing/2014/main" id="{AC807CAB-C50D-FC4D-B1B4-33D7E0D3E033}"/>
              </a:ext>
            </a:extLst>
          </p:cNvPr>
          <p:cNvSpPr>
            <a:spLocks noChangeArrowheads="1"/>
          </p:cNvSpPr>
          <p:nvPr/>
        </p:nvSpPr>
        <p:spPr bwMode="auto">
          <a:xfrm>
            <a:off x="5021373" y="5304489"/>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3" name="Oval 8">
            <a:extLst>
              <a:ext uri="{FF2B5EF4-FFF2-40B4-BE49-F238E27FC236}">
                <a16:creationId xmlns:a16="http://schemas.microsoft.com/office/drawing/2014/main" id="{7017E66F-FBBC-AB4F-AEF9-451C7A59613A}"/>
              </a:ext>
            </a:extLst>
          </p:cNvPr>
          <p:cNvSpPr>
            <a:spLocks noChangeArrowheads="1"/>
          </p:cNvSpPr>
          <p:nvPr/>
        </p:nvSpPr>
        <p:spPr bwMode="auto">
          <a:xfrm>
            <a:off x="4862257" y="5993116"/>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4" name="Oval 8">
            <a:extLst>
              <a:ext uri="{FF2B5EF4-FFF2-40B4-BE49-F238E27FC236}">
                <a16:creationId xmlns:a16="http://schemas.microsoft.com/office/drawing/2014/main" id="{7A3E4282-71E1-154F-908D-A284237FC695}"/>
              </a:ext>
            </a:extLst>
          </p:cNvPr>
          <p:cNvSpPr>
            <a:spLocks noChangeArrowheads="1"/>
          </p:cNvSpPr>
          <p:nvPr/>
        </p:nvSpPr>
        <p:spPr bwMode="auto">
          <a:xfrm>
            <a:off x="4023361" y="5547072"/>
            <a:ext cx="91440" cy="9144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Tree>
    <p:extLst>
      <p:ext uri="{BB962C8B-B14F-4D97-AF65-F5344CB8AC3E}">
        <p14:creationId xmlns:p14="http://schemas.microsoft.com/office/powerpoint/2010/main" val="232914282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271C519-FA35-3B48-8581-151531F44029}"/>
                  </a:ext>
                </a:extLst>
              </p:cNvPr>
              <p:cNvSpPr>
                <a:spLocks noGrp="1"/>
              </p:cNvSpPr>
              <p:nvPr>
                <p:ph sz="half" idx="1"/>
              </p:nvPr>
            </p:nvSpPr>
            <p:spPr/>
            <p:txBody>
              <a:bodyPr>
                <a:normAutofit fontScale="92500" lnSpcReduction="20000"/>
              </a:bodyPr>
              <a:lstStyle/>
              <a:p>
                <a:r>
                  <a:rPr lang="en-US" altLang="en-US" dirty="0"/>
                  <a:t>Initially random starting edges are selected from each polygon</a:t>
                </a:r>
              </a:p>
              <a:p>
                <a:endParaRPr lang="en-US" altLang="en-US" dirty="0"/>
              </a:p>
              <a:p>
                <a:r>
                  <a:rPr lang="en-US" altLang="en-US" dirty="0"/>
                  <a:t>The algorithm then has two phases, both handled by same advance rules:</a:t>
                </a:r>
              </a:p>
              <a:p>
                <a:pPr marL="971550" lvl="1" indent="-514350">
                  <a:buFont typeface="+mj-lt"/>
                  <a:buAutoNum type="arabicPeriod"/>
                </a:pPr>
                <a:r>
                  <a:rPr lang="en-US" altLang="en-US" dirty="0"/>
                  <a:t>Get current edges </a:t>
                </a:r>
                <a14:m>
                  <m:oMath xmlns:m="http://schemas.openxmlformats.org/officeDocument/2006/math">
                    <m:r>
                      <a:rPr lang="en-US" altLang="en-US" dirty="0" smtClean="0">
                        <a:latin typeface="Cambria Math" panose="02040503050406030204" pitchFamily="18" charset="0"/>
                      </a:rPr>
                      <m:t>𝑒𝑑𝑔𝑒</m:t>
                    </m:r>
                    <m:r>
                      <a:rPr lang="en-US" altLang="en-US" dirty="0" smtClean="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𝑝</m:t>
                        </m:r>
                      </m:e>
                      <m:sub>
                        <m:r>
                          <a:rPr lang="en-US" altLang="en-US" dirty="0" smtClean="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and </a:t>
                </a:r>
                <a14:m>
                  <m:oMath xmlns:m="http://schemas.openxmlformats.org/officeDocument/2006/math">
                    <m:r>
                      <a:rPr lang="en-US" altLang="en-US" dirty="0" smtClean="0">
                        <a:latin typeface="Cambria Math" panose="02040503050406030204" pitchFamily="18" charset="0"/>
                      </a:rPr>
                      <m:t>𝑒𝑑𝑔𝑒</m:t>
                    </m:r>
                    <m:r>
                      <a:rPr lang="en-US" altLang="en-US" dirty="0" smtClean="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𝑞</m:t>
                        </m:r>
                      </m:e>
                      <m:sub>
                        <m:r>
                          <a:rPr lang="en-US" altLang="en-US" dirty="0" smtClean="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into same sickle</a:t>
                </a:r>
              </a:p>
              <a:p>
                <a:pPr marL="971550" lvl="1" indent="-514350">
                  <a:buFont typeface="+mj-lt"/>
                  <a:buAutoNum type="arabicPeriod"/>
                </a:pPr>
                <a:r>
                  <a:rPr lang="en-US" altLang="en-US" dirty="0"/>
                  <a:t>Advance current edges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and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together through each sickle</a:t>
                </a:r>
              </a:p>
              <a:p>
                <a:pPr lvl="2"/>
                <a:r>
                  <a:rPr lang="en-US" altLang="en-US" dirty="0"/>
                  <a:t>Before either leaves the current sickle for the next sickle the terminal intersection point will be found</a:t>
                </a:r>
              </a:p>
              <a:p>
                <a:pPr lvl="2"/>
                <a:r>
                  <a:rPr lang="en-US" altLang="en-US" dirty="0"/>
                  <a:t>Add inner chain vertices to R</a:t>
                </a:r>
              </a:p>
            </p:txBody>
          </p:sp>
        </mc:Choice>
        <mc:Fallback xmlns="">
          <p:sp>
            <p:nvSpPr>
              <p:cNvPr id="5" name="Content Placeholder 4">
                <a:extLst>
                  <a:ext uri="{FF2B5EF4-FFF2-40B4-BE49-F238E27FC236}">
                    <a16:creationId xmlns:a16="http://schemas.microsoft.com/office/drawing/2014/main" id="{6271C519-FA35-3B48-8581-151531F44029}"/>
                  </a:ext>
                </a:extLst>
              </p:cNvPr>
              <p:cNvSpPr>
                <a:spLocks noGrp="1" noRot="1" noChangeAspect="1" noMove="1" noResize="1" noEditPoints="1" noAdjustHandles="1" noChangeArrowheads="1" noChangeShapeType="1" noTextEdit="1"/>
              </p:cNvSpPr>
              <p:nvPr>
                <p:ph sz="half" idx="1"/>
              </p:nvPr>
            </p:nvSpPr>
            <p:spPr>
              <a:blipFill>
                <a:blip r:embed="rId2"/>
                <a:stretch>
                  <a:fillRect l="-1284" t="-1050" r="-1050"/>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68FBCB6F-1F06-A74E-8961-995561DE71C0}"/>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80CE9210-5227-794D-90A5-F20A9335B2A4}"/>
              </a:ext>
            </a:extLst>
          </p:cNvPr>
          <p:cNvSpPr>
            <a:spLocks noGrp="1"/>
          </p:cNvSpPr>
          <p:nvPr>
            <p:ph sz="half" idx="11"/>
          </p:nvPr>
        </p:nvSpPr>
        <p:spPr/>
        <p:txBody>
          <a:bodyPr/>
          <a:lstStyle/>
          <a:p>
            <a:r>
              <a:rPr lang="en-US" altLang="en-US"/>
              <a:t>Algorithm overview</a:t>
            </a:r>
            <a:endParaRPr lang="en-US" dirty="0"/>
          </a:p>
        </p:txBody>
      </p:sp>
    </p:spTree>
    <p:extLst>
      <p:ext uri="{BB962C8B-B14F-4D97-AF65-F5344CB8AC3E}">
        <p14:creationId xmlns:p14="http://schemas.microsoft.com/office/powerpoint/2010/main" val="395234945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752D860-FD3C-0840-92AC-B4DA4A0A58BD}"/>
                  </a:ext>
                </a:extLst>
              </p:cNvPr>
              <p:cNvSpPr>
                <a:spLocks noGrp="1"/>
              </p:cNvSpPr>
              <p:nvPr>
                <p:ph sz="half" idx="1"/>
              </p:nvPr>
            </p:nvSpPr>
            <p:spPr>
              <a:xfrm>
                <a:off x="1819535" y="1205308"/>
                <a:ext cx="8552931" cy="5424091"/>
              </a:xfrm>
            </p:spPr>
            <p:txBody>
              <a:bodyPr>
                <a:normAutofit fontScale="55000" lnSpcReduction="20000"/>
              </a:bodyPr>
              <a:lstStyle/>
              <a:p>
                <a:r>
                  <a:rPr lang="en-US" altLang="en-US" dirty="0"/>
                  <a:t>Define current edges of P and Q: </a:t>
                </a:r>
              </a:p>
              <a:p>
                <a:r>
                  <a:rPr lang="en-US" altLang="en-US" dirty="0"/>
                  <a:t>	</a:t>
                </a:r>
                <a14:m>
                  <m:oMath xmlns:m="http://schemas.openxmlformats.org/officeDocument/2006/math">
                    <m:r>
                      <a:rPr lang="en-US" altLang="en-US" dirty="0" smtClean="0">
                        <a:latin typeface="Cambria Math" panose="02040503050406030204" pitchFamily="18" charset="0"/>
                      </a:rPr>
                      <m:t>𝑒𝑑𝑔𝑒</m:t>
                    </m:r>
                    <m:r>
                      <a:rPr lang="en-US" altLang="en-US" dirty="0" smtClean="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sub>
                    </m:sSub>
                    <m:r>
                      <a:rPr lang="en-US" altLang="en-US" dirty="0" smtClean="0">
                        <a:latin typeface="Cambria Math" panose="02040503050406030204" pitchFamily="18" charset="0"/>
                      </a:rPr>
                      <m:t>)</m:t>
                    </m:r>
                  </m:oMath>
                </a14:m>
                <a:r>
                  <a:rPr lang="en-US" altLang="en-US" dirty="0"/>
                  <a:t> and </a:t>
                </a:r>
                <a14:m>
                  <m:oMath xmlns:m="http://schemas.openxmlformats.org/officeDocument/2006/math">
                    <m:r>
                      <a:rPr lang="en-US" altLang="en-US" dirty="0" smtClean="0">
                        <a:latin typeface="Cambria Math" panose="02040503050406030204" pitchFamily="18" charset="0"/>
                      </a:rPr>
                      <m:t>𝑒𝑑𝑔𝑒</m:t>
                    </m:r>
                    <m:r>
                      <a:rPr lang="en-US" altLang="en-US" dirty="0" smtClean="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sub>
                    </m:sSub>
                    <m:r>
                      <a:rPr lang="en-US" altLang="en-US" dirty="0" smtClean="0">
                        <a:latin typeface="Cambria Math" panose="02040503050406030204" pitchFamily="18" charset="0"/>
                      </a:rPr>
                      <m:t>)</m:t>
                    </m:r>
                  </m:oMath>
                </a14:m>
                <a:r>
                  <a:rPr lang="en-US" altLang="en-US" dirty="0"/>
                  <a:t>, with destinations </a:t>
                </a:r>
                <a14:m>
                  <m:oMath xmlns:m="http://schemas.openxmlformats.org/officeDocument/2006/math">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sub>
                    </m:sSub>
                  </m:oMath>
                </a14:m>
                <a:r>
                  <a:rPr lang="en-US" altLang="en-US" dirty="0"/>
                  <a:t> and </a:t>
                </a:r>
                <a14:m>
                  <m:oMath xmlns:m="http://schemas.openxmlformats.org/officeDocument/2006/math">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sub>
                    </m:sSub>
                  </m:oMath>
                </a14:m>
                <a:r>
                  <a:rPr lang="en-US" altLang="en-US" dirty="0"/>
                  <a:t>, respectively.</a:t>
                </a:r>
              </a:p>
              <a:p>
                <a:r>
                  <a:rPr lang="en-US" altLang="en-US" dirty="0"/>
                  <a:t>	</a:t>
                </a:r>
                <a14:m>
                  <m:oMath xmlns:m="http://schemas.openxmlformats.org/officeDocument/2006/math">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0</m:t>
                        </m:r>
                      </m:sub>
                    </m:sSub>
                    <m:r>
                      <a:rPr lang="en-US" altLang="en-US" dirty="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err="1">
                            <a:latin typeface="Cambria Math" panose="02040503050406030204" pitchFamily="18" charset="0"/>
                          </a:rPr>
                          <m:t>𝑝</m:t>
                        </m:r>
                      </m:e>
                      <m:sub>
                        <m:r>
                          <a:rPr lang="en-US" altLang="en-US" dirty="0" smtClean="0">
                            <a:latin typeface="Cambria Math" panose="02040503050406030204" pitchFamily="18" charset="0"/>
                          </a:rPr>
                          <m:t>𝑁</m:t>
                        </m:r>
                      </m:sub>
                    </m:sSub>
                  </m:oMath>
                </a14:m>
                <a:r>
                  <a:rPr lang="en-US" altLang="en-US" dirty="0"/>
                  <a:t> and </a:t>
                </a:r>
                <a14:m>
                  <m:oMath xmlns:m="http://schemas.openxmlformats.org/officeDocument/2006/math">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0</m:t>
                        </m:r>
                      </m:sub>
                    </m:sSub>
                    <m:r>
                      <a:rPr lang="en-US" altLang="en-US" dirty="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err="1">
                            <a:latin typeface="Cambria Math" panose="02040503050406030204" pitchFamily="18" charset="0"/>
                          </a:rPr>
                          <m:t>𝑞</m:t>
                        </m:r>
                      </m:e>
                      <m:sub>
                        <m:r>
                          <a:rPr lang="en-US" altLang="en-US" dirty="0" smtClean="0">
                            <a:latin typeface="Cambria Math" panose="02040503050406030204" pitchFamily="18" charset="0"/>
                          </a:rPr>
                          <m:t>𝑀</m:t>
                        </m:r>
                      </m:sub>
                    </m:sSub>
                  </m:oMath>
                </a14:m>
                <a:r>
                  <a:rPr lang="en-US" altLang="en-US" dirty="0"/>
                  <a:t>, by definition.</a:t>
                </a:r>
              </a:p>
              <a:p>
                <a:endParaRPr lang="en-US" altLang="en-US" dirty="0"/>
              </a:p>
              <a:p>
                <a:r>
                  <a:rPr lang="en-US" altLang="en-US" dirty="0" err="1"/>
                  <a:t>IntersectConvexPolygons</a:t>
                </a:r>
                <a:r>
                  <a:rPr lang="en-US" altLang="en-US" dirty="0"/>
                  <a:t>(P, Q)  /* Informal */</a:t>
                </a:r>
              </a:p>
              <a:p>
                <a:endParaRPr lang="en-US" altLang="en-US" dirty="0"/>
              </a:p>
              <a:p>
                <a:r>
                  <a:rPr lang="en-US" altLang="en-US" dirty="0"/>
                  <a:t>	</a:t>
                </a:r>
                <a:r>
                  <a:rPr lang="en-US" altLang="en-US" dirty="0" err="1"/>
                  <a:t>i</a:t>
                </a:r>
                <a:r>
                  <a:rPr lang="en-US" altLang="en-US" dirty="0"/>
                  <a:t> = j = 1  /* Arbitrarily start with vertex 1 of each polygon. */</a:t>
                </a:r>
              </a:p>
              <a:p>
                <a:endParaRPr lang="en-US" altLang="en-US" dirty="0"/>
              </a:p>
              <a:p>
                <a:r>
                  <a:rPr lang="en-US" altLang="en-US" dirty="0"/>
                  <a:t>	repeat</a:t>
                </a:r>
              </a:p>
              <a:p>
                <a:r>
                  <a:rPr lang="en-US" altLang="en-US" dirty="0"/>
                  <a:t>		if	</a:t>
                </a:r>
                <a14:m>
                  <m:oMath xmlns:m="http://schemas.openxmlformats.org/officeDocument/2006/math">
                    <m:r>
                      <a:rPr lang="en-US" altLang="en-US" dirty="0" smtClean="0">
                        <a:latin typeface="Cambria Math" panose="02040503050406030204" pitchFamily="18" charset="0"/>
                      </a:rPr>
                      <m:t>((</m:t>
                    </m:r>
                    <m:r>
                      <a:rPr lang="en-US" altLang="en-US" dirty="0" smtClean="0">
                        <a:latin typeface="Cambria Math" panose="02040503050406030204" pitchFamily="18" charset="0"/>
                      </a:rPr>
                      <m:t>𝑤</m:t>
                    </m:r>
                    <m:r>
                      <a:rPr lang="en-US" altLang="en-US" dirty="0" smtClean="0">
                        <a:latin typeface="Cambria Math" panose="02040503050406030204" pitchFamily="18" charset="0"/>
                      </a:rPr>
                      <m:t> = </m:t>
                    </m:r>
                    <m:r>
                      <a:rPr lang="en-US" altLang="en-US" dirty="0" smtClean="0">
                        <a:latin typeface="Cambria Math" panose="02040503050406030204" pitchFamily="18" charset="0"/>
                      </a:rPr>
                      <m:t>𝑒𝑑𝑔𝑒</m:t>
                    </m:r>
                    <m:r>
                      <a:rPr lang="en-US" altLang="en-US" dirty="0" smtClean="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𝑝</m:t>
                        </m:r>
                      </m:e>
                      <m:sub>
                        <m:r>
                          <a:rPr lang="en-US" altLang="en-US" dirty="0" smtClean="0">
                            <a:latin typeface="Cambria Math" panose="02040503050406030204" pitchFamily="18" charset="0"/>
                          </a:rPr>
                          <m:t>𝑖</m:t>
                        </m:r>
                      </m:sub>
                    </m:sSub>
                    <m:r>
                      <a:rPr lang="en-US" altLang="en-US" dirty="0">
                        <a:latin typeface="Cambria Math" panose="02040503050406030204" pitchFamily="18" charset="0"/>
                      </a:rPr>
                      <m:t>) </m:t>
                    </m:r>
                    <m:r>
                      <a:rPr lang="en-US" altLang="en-US" dirty="0" smtClean="0">
                        <a:latin typeface="Cambria Math" panose="02040503050406030204" pitchFamily="18" charset="0"/>
                      </a:rPr>
                      <m:t>∩</m:t>
                    </m:r>
                    <m:r>
                      <a:rPr lang="en-US" altLang="en-US" dirty="0">
                        <a:latin typeface="Cambria Math" panose="02040503050406030204" pitchFamily="18" charset="0"/>
                      </a:rPr>
                      <m:t> </m:t>
                    </m:r>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𝑞</m:t>
                        </m:r>
                      </m:e>
                      <m:sub>
                        <m:r>
                          <a:rPr lang="en-US" altLang="en-US" dirty="0" smtClean="0">
                            <a:latin typeface="Cambria Math" panose="02040503050406030204" pitchFamily="18" charset="0"/>
                          </a:rPr>
                          <m:t>𝑗</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𝑞</m:t>
                        </m:r>
                      </m:e>
                      <m:sub>
                        <m:r>
                          <a:rPr lang="en-US" altLang="en-US" dirty="0" smtClean="0">
                            <a:latin typeface="Cambria Math" panose="02040503050406030204" pitchFamily="18" charset="0"/>
                          </a:rPr>
                          <m:t>𝑗</m:t>
                        </m:r>
                      </m:sub>
                    </m:sSub>
                    <m:r>
                      <a:rPr lang="en-US" altLang="en-US" dirty="0">
                        <a:latin typeface="Cambria Math" panose="02040503050406030204" pitchFamily="18" charset="0"/>
                      </a:rPr>
                      <m:t>)) </m:t>
                    </m:r>
                    <m:r>
                      <a:rPr lang="en-US" altLang="en-US" dirty="0" smtClean="0">
                        <a:latin typeface="Cambria Math" panose="02040503050406030204" pitchFamily="18" charset="0"/>
                      </a:rPr>
                      <m:t>≠∅</m:t>
                    </m:r>
                    <m:r>
                      <a:rPr lang="en-US" altLang="en-US" dirty="0">
                        <a:latin typeface="Cambria Math" panose="02040503050406030204" pitchFamily="18" charset="0"/>
                      </a:rPr>
                      <m:t>)</m:t>
                    </m:r>
                  </m:oMath>
                </a14:m>
                <a:r>
                  <a:rPr lang="en-US" altLang="en-US" dirty="0"/>
                  <a:t> then</a:t>
                </a:r>
              </a:p>
              <a:p>
                <a:r>
                  <a:rPr lang="en-US" altLang="en-US" dirty="0"/>
                  <a:t>			add </a:t>
                </a:r>
                <a14:m>
                  <m:oMath xmlns:m="http://schemas.openxmlformats.org/officeDocument/2006/math">
                    <m:r>
                      <a:rPr lang="en-US" altLang="en-US" dirty="0" smtClean="0">
                        <a:latin typeface="Cambria Math" panose="02040503050406030204" pitchFamily="18" charset="0"/>
                      </a:rPr>
                      <m:t>𝑤</m:t>
                    </m:r>
                  </m:oMath>
                </a14:m>
                <a:r>
                  <a:rPr lang="en-US" altLang="en-US" dirty="0"/>
                  <a:t> to </a:t>
                </a:r>
                <a14:m>
                  <m:oMath xmlns:m="http://schemas.openxmlformats.org/officeDocument/2006/math">
                    <m:r>
                      <a:rPr lang="en-US" altLang="en-US" dirty="0" smtClean="0">
                        <a:latin typeface="Cambria Math" panose="02040503050406030204" pitchFamily="18" charset="0"/>
                      </a:rPr>
                      <m:t>𝑅</m:t>
                    </m:r>
                  </m:oMath>
                </a14:m>
                <a:endParaRPr lang="en-US" altLang="en-US" dirty="0"/>
              </a:p>
              <a:p>
                <a:endParaRPr lang="en-US" altLang="en-US" dirty="0"/>
              </a:p>
              <a:p>
                <a:r>
                  <a:rPr lang="en-US" altLang="en-US" dirty="0"/>
                  <a:t>		</a:t>
                </a:r>
                <a:r>
                  <a:rPr lang="en-US" altLang="en-US" b="1" dirty="0"/>
                  <a:t>Select current edge to advance based on configuration.</a:t>
                </a:r>
              </a:p>
              <a:p>
                <a:endParaRPr lang="en-US" altLang="en-US" b="1" dirty="0"/>
              </a:p>
              <a:p>
                <a:r>
                  <a:rPr lang="en-US" altLang="en-US" dirty="0"/>
                  <a:t>		if (selected edge is on inner chain) then</a:t>
                </a:r>
              </a:p>
              <a:p>
                <a:r>
                  <a:rPr lang="en-US" altLang="en-US" dirty="0"/>
                  <a:t>			add selected edge destination to R</a:t>
                </a:r>
              </a:p>
              <a:p>
                <a:r>
                  <a:rPr lang="en-US" altLang="en-US" dirty="0"/>
                  <a:t>			increment index of selected edge</a:t>
                </a:r>
              </a:p>
              <a:p>
                <a:r>
                  <a:rPr lang="en-US" altLang="en-US" dirty="0"/>
                  <a:t>		end if</a:t>
                </a:r>
              </a:p>
              <a:p>
                <a:endParaRPr lang="en-US" altLang="en-US" dirty="0"/>
              </a:p>
              <a:p>
                <a:r>
                  <a:rPr lang="en-US" altLang="en-US" dirty="0"/>
                  <a:t>	until iterations </a:t>
                </a:r>
                <a14:m>
                  <m:oMath xmlns:m="http://schemas.openxmlformats.org/officeDocument/2006/math">
                    <m:r>
                      <a:rPr lang="en-US" altLang="en-US" dirty="0" smtClean="0">
                        <a:latin typeface="Cambria Math" panose="02040503050406030204" pitchFamily="18" charset="0"/>
                      </a:rPr>
                      <m:t>&gt; 3</m:t>
                    </m:r>
                    <m:d>
                      <m:dPr>
                        <m:ctrlPr>
                          <a:rPr lang="en-US" altLang="en-US" i="1" dirty="0" smtClean="0">
                            <a:latin typeface="Cambria Math" panose="02040503050406030204" pitchFamily="18" charset="0"/>
                          </a:rPr>
                        </m:ctrlPr>
                      </m:dPr>
                      <m:e>
                        <m:r>
                          <a:rPr lang="en-US" altLang="en-US" dirty="0" smtClean="0">
                            <a:latin typeface="Cambria Math" panose="02040503050406030204" pitchFamily="18" charset="0"/>
                          </a:rPr>
                          <m:t>𝑁</m:t>
                        </m:r>
                        <m:r>
                          <a:rPr lang="en-US" altLang="en-US" dirty="0" smtClean="0">
                            <a:latin typeface="Cambria Math" panose="02040503050406030204" pitchFamily="18" charset="0"/>
                          </a:rPr>
                          <m:t> + </m:t>
                        </m:r>
                        <m:r>
                          <a:rPr lang="en-US" altLang="en-US" dirty="0" smtClean="0">
                            <a:latin typeface="Cambria Math" panose="02040503050406030204" pitchFamily="18" charset="0"/>
                          </a:rPr>
                          <m:t>𝑀</m:t>
                        </m:r>
                      </m:e>
                    </m:d>
                  </m:oMath>
                </a14:m>
                <a:r>
                  <a:rPr lang="en-US" altLang="en-US" dirty="0"/>
                  <a:t> </a:t>
                </a:r>
              </a:p>
              <a:p>
                <a:endParaRPr lang="en-US" altLang="en-US" dirty="0"/>
              </a:p>
              <a:p>
                <a:r>
                  <a:rPr lang="en-US" altLang="en-US" dirty="0"/>
                  <a:t>	if (</a:t>
                </a:r>
                <a14:m>
                  <m:oMath xmlns:m="http://schemas.openxmlformats.org/officeDocument/2006/math">
                    <m:r>
                      <m:rPr>
                        <m:sty m:val="p"/>
                      </m:rPr>
                      <a:rPr lang="en-US" altLang="en-US" smtClean="0">
                        <a:latin typeface="Cambria Math" panose="02040503050406030204" pitchFamily="18" charset="0"/>
                      </a:rPr>
                      <m:t>R</m:t>
                    </m:r>
                    <m:r>
                      <a:rPr lang="en-US" altLang="en-US">
                        <a:latin typeface="Cambria Math" panose="02040503050406030204" pitchFamily="18" charset="0"/>
                      </a:rPr>
                      <m:t>=∅</m:t>
                    </m:r>
                  </m:oMath>
                </a14:m>
                <a:r>
                  <a:rPr lang="en-US" altLang="en-US" dirty="0"/>
                  <a:t>) then  /* Boundaries of P and Q don’t intersect */</a:t>
                </a:r>
              </a:p>
              <a:p>
                <a:r>
                  <a:rPr lang="en-US" altLang="en-US" dirty="0"/>
                  <a:t>		resolve special cases </a:t>
                </a:r>
                <a14:m>
                  <m:oMath xmlns:m="http://schemas.openxmlformats.org/officeDocument/2006/math">
                    <m:r>
                      <a:rPr lang="en-US" altLang="en-US" smtClean="0">
                        <a:latin typeface="Cambria Math" panose="02040503050406030204" pitchFamily="18" charset="0"/>
                      </a:rPr>
                      <m:t>𝑃</m:t>
                    </m:r>
                    <m:r>
                      <a:rPr lang="en-US" altLang="en-US">
                        <a:latin typeface="Cambria Math" panose="02040503050406030204" pitchFamily="18" charset="0"/>
                      </a:rPr>
                      <m:t>⊆</m:t>
                    </m:r>
                    <m:r>
                      <a:rPr lang="en-US" altLang="en-US">
                        <a:latin typeface="Cambria Math" panose="02040503050406030204" pitchFamily="18" charset="0"/>
                      </a:rPr>
                      <m:t>𝑄</m:t>
                    </m:r>
                    <m:r>
                      <a:rPr lang="en-US" altLang="en-US">
                        <a:latin typeface="Cambria Math" panose="02040503050406030204" pitchFamily="18" charset="0"/>
                      </a:rPr>
                      <m:t>, </m:t>
                    </m:r>
                    <m:r>
                      <a:rPr lang="en-US" altLang="en-US">
                        <a:latin typeface="Cambria Math" panose="02040503050406030204" pitchFamily="18" charset="0"/>
                      </a:rPr>
                      <m:t>𝑄</m:t>
                    </m:r>
                    <m:r>
                      <a:rPr lang="en-US" altLang="en-US">
                        <a:latin typeface="Cambria Math" panose="02040503050406030204" pitchFamily="18" charset="0"/>
                      </a:rPr>
                      <m:t>⊆</m:t>
                    </m:r>
                    <m:r>
                      <a:rPr lang="en-US" altLang="en-US" smtClean="0">
                        <a:latin typeface="Cambria Math" panose="02040503050406030204" pitchFamily="18" charset="0"/>
                      </a:rPr>
                      <m:t>𝑃</m:t>
                    </m:r>
                    <m:r>
                      <a:rPr lang="en-US" altLang="en-US" smtClean="0">
                        <a:latin typeface="Cambria Math" panose="02040503050406030204" pitchFamily="18" charset="0"/>
                      </a:rPr>
                      <m:t>,</m:t>
                    </m:r>
                    <m:r>
                      <a:rPr lang="en-US" altLang="en-US" smtClean="0">
                        <a:latin typeface="Cambria Math" panose="02040503050406030204" pitchFamily="18" charset="0"/>
                      </a:rPr>
                      <m:t>𝑃</m:t>
                    </m:r>
                    <m:r>
                      <a:rPr lang="en-US" altLang="en-US" smtClean="0">
                        <a:latin typeface="Cambria Math" panose="02040503050406030204" pitchFamily="18" charset="0"/>
                      </a:rPr>
                      <m:t>∩</m:t>
                    </m:r>
                    <m:r>
                      <a:rPr lang="en-US" altLang="en-US" smtClean="0">
                        <a:latin typeface="Cambria Math" panose="02040503050406030204" pitchFamily="18" charset="0"/>
                      </a:rPr>
                      <m:t>𝑄</m:t>
                    </m:r>
                    <m:r>
                      <a:rPr lang="en-US" altLang="en-US" smtClean="0">
                        <a:latin typeface="Cambria Math" panose="02040503050406030204" pitchFamily="18" charset="0"/>
                      </a:rPr>
                      <m:t>=∅</m:t>
                    </m:r>
                  </m:oMath>
                </a14:m>
                <a:endParaRPr lang="en-US" altLang="en-US" dirty="0"/>
              </a:p>
              <a:p>
                <a:r>
                  <a:rPr lang="en-US" altLang="en-US" dirty="0"/>
                  <a:t>end function</a:t>
                </a:r>
              </a:p>
            </p:txBody>
          </p:sp>
        </mc:Choice>
        <mc:Fallback xmlns="">
          <p:sp>
            <p:nvSpPr>
              <p:cNvPr id="5" name="Content Placeholder 4">
                <a:extLst>
                  <a:ext uri="{FF2B5EF4-FFF2-40B4-BE49-F238E27FC236}">
                    <a16:creationId xmlns:a16="http://schemas.microsoft.com/office/drawing/2014/main" id="{B752D860-FD3C-0840-92AC-B4DA4A0A58BD}"/>
                  </a:ext>
                </a:extLst>
              </p:cNvPr>
              <p:cNvSpPr>
                <a:spLocks noGrp="1" noRot="1" noChangeAspect="1" noMove="1" noResize="1" noEditPoints="1" noAdjustHandles="1" noChangeArrowheads="1" noChangeShapeType="1" noTextEdit="1"/>
              </p:cNvSpPr>
              <p:nvPr>
                <p:ph sz="half" idx="1"/>
              </p:nvPr>
            </p:nvSpPr>
            <p:spPr>
              <a:xfrm>
                <a:off x="1819535" y="1205308"/>
                <a:ext cx="8552931" cy="5424091"/>
              </a:xfrm>
              <a:blipFill>
                <a:blip r:embed="rId2"/>
                <a:stretch>
                  <a:fillRect/>
                </a:stretch>
              </a:blipFill>
            </p:spPr>
            <p:txBody>
              <a:bodyPr/>
              <a:lstStyle/>
              <a:p>
                <a:r>
                  <a:rPr lang="en-US">
                    <a:noFill/>
                  </a:rPr>
                  <a:t> </a:t>
                </a:r>
              </a:p>
            </p:txBody>
          </p:sp>
        </mc:Fallback>
      </mc:AlternateContent>
      <p:sp>
        <p:nvSpPr>
          <p:cNvPr id="7" name="Content Placeholder 6">
            <a:extLst>
              <a:ext uri="{FF2B5EF4-FFF2-40B4-BE49-F238E27FC236}">
                <a16:creationId xmlns:a16="http://schemas.microsoft.com/office/drawing/2014/main" id="{9F4DD17C-CA15-D242-96CA-DB96CC8B5640}"/>
              </a:ext>
            </a:extLst>
          </p:cNvPr>
          <p:cNvSpPr>
            <a:spLocks noGrp="1"/>
          </p:cNvSpPr>
          <p:nvPr>
            <p:ph sz="half" idx="11"/>
          </p:nvPr>
        </p:nvSpPr>
        <p:spPr/>
        <p:txBody>
          <a:bodyPr/>
          <a:lstStyle/>
          <a:p>
            <a:r>
              <a:rPr lang="en-US" altLang="en-US" dirty="0"/>
              <a:t>Pseudocode</a:t>
            </a:r>
            <a:endParaRPr lang="en-US" dirty="0"/>
          </a:p>
        </p:txBody>
      </p:sp>
    </p:spTree>
    <p:extLst>
      <p:ext uri="{BB962C8B-B14F-4D97-AF65-F5344CB8AC3E}">
        <p14:creationId xmlns:p14="http://schemas.microsoft.com/office/powerpoint/2010/main" val="214222308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959077AC-1116-8947-957C-62B45C7531D4}"/>
                  </a:ext>
                </a:extLst>
              </p:cNvPr>
              <p:cNvSpPr>
                <a:spLocks noGrp="1"/>
              </p:cNvSpPr>
              <p:nvPr>
                <p:ph sz="half" idx="1"/>
              </p:nvPr>
            </p:nvSpPr>
            <p:spPr>
              <a:xfrm>
                <a:off x="657986" y="1205309"/>
                <a:ext cx="10876027" cy="5331222"/>
              </a:xfrm>
            </p:spPr>
            <p:txBody>
              <a:bodyPr>
                <a:normAutofit fontScale="62500" lnSpcReduction="20000"/>
              </a:bodyPr>
              <a:lstStyle/>
              <a:p>
                <a:r>
                  <a:rPr lang="en-US" altLang="en-US" dirty="0"/>
                  <a:t>Advance rules are used to select the current edge to advance.</a:t>
                </a:r>
              </a:p>
              <a:p>
                <a:pPr lvl="1"/>
                <a:r>
                  <a:rPr lang="en-US" altLang="en-US" dirty="0"/>
                  <a:t>The advance rules depend on the notion of “aiming at”.</a:t>
                </a:r>
              </a:p>
              <a:p>
                <a:pPr lvl="1"/>
                <a:r>
                  <a:rPr lang="en-US" altLang="en-US" dirty="0"/>
                  <a:t>The bold arrows aim at </a:t>
                </a:r>
                <a14:m>
                  <m:oMath xmlns:m="http://schemas.openxmlformats.org/officeDocument/2006/math">
                    <m:r>
                      <a:rPr lang="en-US" altLang="en-US" dirty="0" smtClean="0">
                        <a:latin typeface="Cambria Math" panose="02040503050406030204" pitchFamily="18" charset="0"/>
                      </a:rPr>
                      <m:t>𝑒𝑑𝑔𝑒</m:t>
                    </m:r>
                    <m:d>
                      <m:dPr>
                        <m:ctrlPr>
                          <a:rPr lang="en-US" altLang="en-US" i="1" dirty="0" smtClean="0">
                            <a:latin typeface="Cambria Math" panose="02040503050406030204" pitchFamily="18" charset="0"/>
                          </a:rPr>
                        </m:ctrlPr>
                      </m:dPr>
                      <m:e>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𝑞</m:t>
                            </m:r>
                          </m:e>
                          <m:sub>
                            <m:r>
                              <a:rPr lang="en-US" altLang="en-US" dirty="0" smtClean="0">
                                <a:latin typeface="Cambria Math" panose="02040503050406030204" pitchFamily="18" charset="0"/>
                              </a:rPr>
                              <m:t>𝑗</m:t>
                            </m:r>
                          </m:sub>
                        </m:sSub>
                      </m:e>
                    </m:d>
                  </m:oMath>
                </a14:m>
                <a:r>
                  <a:rPr lang="en-US" altLang="en-US" dirty="0"/>
                  <a:t>.</a:t>
                </a:r>
              </a:p>
              <a:p>
                <a:endParaRPr lang="en-US" dirty="0"/>
              </a:p>
              <a:p>
                <a:endParaRPr lang="en-US" dirty="0"/>
              </a:p>
              <a:p>
                <a:endParaRPr lang="en-US" dirty="0"/>
              </a:p>
              <a:p>
                <a:endParaRPr lang="en-US" dirty="0"/>
              </a:p>
              <a:p>
                <a:endParaRPr lang="en-US" dirty="0"/>
              </a:p>
              <a:p>
                <a:endParaRPr lang="en-US" dirty="0"/>
              </a:p>
              <a:p>
                <a:endParaRPr lang="en-US" dirty="0"/>
              </a:p>
              <a:p>
                <a:r>
                  <a:rPr lang="en-US" altLang="en-US" dirty="0"/>
                  <a:t>If they are not collinear, </a:t>
                </a:r>
                <a:br>
                  <a:rPr lang="en-US" altLang="en-US" dirty="0"/>
                </a:br>
                <a14:m>
                  <m:oMath xmlns:m="http://schemas.openxmlformats.org/officeDocument/2006/math">
                    <m:r>
                      <a:rPr lang="en-US" altLang="en-US" dirty="0" smtClean="0">
                        <a:latin typeface="Cambria Math" panose="02040503050406030204" pitchFamily="18" charset="0"/>
                      </a:rPr>
                      <m:t>𝑒𝑑𝑔𝑒</m:t>
                    </m:r>
                    <m:d>
                      <m:dPr>
                        <m:ctrlPr>
                          <a:rPr lang="en-US" altLang="en-US" i="1" dirty="0" smtClean="0">
                            <a:latin typeface="Cambria Math" panose="02040503050406030204" pitchFamily="18" charset="0"/>
                          </a:rPr>
                        </m:ctrlPr>
                      </m:dPr>
                      <m:e>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𝑝</m:t>
                            </m:r>
                          </m:e>
                          <m:sub>
                            <m:r>
                              <a:rPr lang="en-US" altLang="en-US" dirty="0" smtClean="0">
                                <a:latin typeface="Cambria Math" panose="02040503050406030204" pitchFamily="18" charset="0"/>
                              </a:rPr>
                              <m:t>𝑖</m:t>
                            </m:r>
                          </m:sub>
                        </m:sSub>
                      </m:e>
                    </m:d>
                  </m:oMath>
                </a14:m>
                <a:r>
                  <a:rPr lang="en-US" altLang="en-US" dirty="0"/>
                  <a:t> aims at </a:t>
                </a: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e>
                    </m:d>
                  </m:oMath>
                </a14:m>
                <a:r>
                  <a:rPr lang="en-US" altLang="en-US" dirty="0"/>
                  <a:t> if either of these conditions hold:</a:t>
                </a:r>
              </a:p>
              <a:p>
                <a:pPr marL="742950" lvl="1" indent="0">
                  <a:buNone/>
                </a:pPr>
                <a:r>
                  <a:rPr lang="en-US" altLang="en-US" dirty="0"/>
                  <a:t>1.	 </a:t>
                </a: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e>
                    </m:d>
                    <m:r>
                      <a:rPr lang="en-US" altLang="en-US" dirty="0" smtClean="0">
                        <a:latin typeface="Cambria Math" panose="02040503050406030204" pitchFamily="18" charset="0"/>
                      </a:rPr>
                      <m:t> × </m:t>
                    </m:r>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e>
                    </m:d>
                  </m:oMath>
                </a14:m>
                <a:r>
                  <a:rPr lang="en-US" altLang="en-US" dirty="0"/>
                  <a:t> &gt; 0 and </a:t>
                </a:r>
                <a14:m>
                  <m:oMath xmlns:m="http://schemas.openxmlformats.org/officeDocument/2006/math">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𝑝</m:t>
                        </m:r>
                      </m:e>
                      <m:sub>
                        <m:r>
                          <a:rPr lang="en-US" altLang="en-US" dirty="0" smtClean="0">
                            <a:latin typeface="Cambria Math" panose="02040503050406030204" pitchFamily="18" charset="0"/>
                          </a:rPr>
                          <m:t>𝑖</m:t>
                        </m:r>
                      </m:sub>
                    </m:sSub>
                  </m:oMath>
                </a14:m>
                <a:r>
                  <a:rPr lang="en-US" altLang="en-US" dirty="0"/>
                  <a:t> is in the left </a:t>
                </a:r>
                <a:r>
                  <a:rPr lang="en-US" altLang="en-US" i="1" dirty="0"/>
                  <a:t>half plane</a:t>
                </a:r>
                <a:r>
                  <a:rPr lang="en-US" altLang="en-US" dirty="0"/>
                  <a:t> of </a:t>
                </a: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e>
                    </m:d>
                  </m:oMath>
                </a14:m>
                <a:r>
                  <a:rPr lang="en-US" altLang="en-US" dirty="0"/>
                  <a:t>.</a:t>
                </a:r>
                <a:br>
                  <a:rPr lang="en-US" altLang="en-US" dirty="0"/>
                </a:br>
                <a:r>
                  <a:rPr lang="en-US" altLang="en-US" dirty="0"/>
                  <a:t>2.	 </a:t>
                </a: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e>
                    </m:d>
                    <m:r>
                      <a:rPr lang="en-US" altLang="en-US" dirty="0" smtClean="0">
                        <a:latin typeface="Cambria Math" panose="02040503050406030204" pitchFamily="18" charset="0"/>
                      </a:rPr>
                      <m:t> × </m:t>
                    </m:r>
                    <m:r>
                      <a:rPr lang="en-US" altLang="en-US" dirty="0" smtClean="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e>
                    </m:d>
                  </m:oMath>
                </a14:m>
                <a:r>
                  <a:rPr lang="en-US" altLang="en-US" dirty="0"/>
                  <a:t> &lt; 0 and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oMath>
                </a14:m>
                <a:r>
                  <a:rPr lang="en-US" altLang="en-US" dirty="0"/>
                  <a:t> is in the right </a:t>
                </a:r>
                <a:r>
                  <a:rPr lang="en-US" altLang="en-US" i="1" dirty="0"/>
                  <a:t>half plane</a:t>
                </a:r>
                <a:r>
                  <a:rPr lang="en-US" altLang="en-US" dirty="0"/>
                  <a:t> of </a:t>
                </a: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e>
                    </m:d>
                  </m:oMath>
                </a14:m>
                <a:r>
                  <a:rPr lang="en-US" altLang="en-US" dirty="0"/>
                  <a:t>.</a:t>
                </a:r>
              </a:p>
              <a:p>
                <a:r>
                  <a:rPr lang="en-US" altLang="en-US" dirty="0"/>
                  <a:t>If they are collinear,</a:t>
                </a:r>
                <a:br>
                  <a:rPr lang="en-US" altLang="en-US" dirty="0"/>
                </a:b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e>
                    </m:d>
                  </m:oMath>
                </a14:m>
                <a:r>
                  <a:rPr lang="en-US" altLang="en-US" dirty="0"/>
                  <a:t> aims at </a:t>
                </a:r>
                <a14:m>
                  <m:oMath xmlns:m="http://schemas.openxmlformats.org/officeDocument/2006/math">
                    <m:r>
                      <a:rPr lang="en-US" altLang="en-US" dirty="0">
                        <a:latin typeface="Cambria Math" panose="02040503050406030204" pitchFamily="18" charset="0"/>
                      </a:rPr>
                      <m:t>𝑒𝑑𝑔𝑒</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e>
                    </m:d>
                  </m:oMath>
                </a14:m>
                <a:r>
                  <a:rPr lang="en-US" altLang="en-US" dirty="0"/>
                  <a:t> if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oMath>
                </a14:m>
                <a:r>
                  <a:rPr lang="en-US" altLang="en-US" dirty="0"/>
                  <a:t> does not lie beyond</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r>
                      <a:rPr lang="en-US" altLang="en-US" dirty="0">
                        <a:latin typeface="Cambria Math" panose="02040503050406030204" pitchFamily="18" charset="0"/>
                      </a:rPr>
                      <m:t>.</m:t>
                    </m:r>
                  </m:oMath>
                </a14:m>
                <a:endParaRPr lang="en-US" altLang="en-US" dirty="0"/>
              </a:p>
            </p:txBody>
          </p:sp>
        </mc:Choice>
        <mc:Fallback xmlns="">
          <p:sp>
            <p:nvSpPr>
              <p:cNvPr id="5" name="Content Placeholder 4">
                <a:extLst>
                  <a:ext uri="{FF2B5EF4-FFF2-40B4-BE49-F238E27FC236}">
                    <a16:creationId xmlns:a16="http://schemas.microsoft.com/office/drawing/2014/main" id="{959077AC-1116-8947-957C-62B45C7531D4}"/>
                  </a:ext>
                </a:extLst>
              </p:cNvPr>
              <p:cNvSpPr>
                <a:spLocks noGrp="1" noRot="1" noChangeAspect="1" noMove="1" noResize="1" noEditPoints="1" noAdjustHandles="1" noChangeArrowheads="1" noChangeShapeType="1" noTextEdit="1"/>
              </p:cNvSpPr>
              <p:nvPr>
                <p:ph sz="half" idx="1"/>
              </p:nvPr>
            </p:nvSpPr>
            <p:spPr>
              <a:xfrm>
                <a:off x="657986" y="1205309"/>
                <a:ext cx="10876027" cy="5331222"/>
              </a:xfrm>
              <a:blipFill>
                <a:blip r:embed="rId2"/>
                <a:stretch>
                  <a:fillRect l="-700"/>
                </a:stretch>
              </a:blipFill>
            </p:spPr>
            <p:txBody>
              <a:bodyPr/>
              <a:lstStyle/>
              <a:p>
                <a:r>
                  <a:rPr lang="en-US">
                    <a:noFill/>
                  </a:rPr>
                  <a:t> </a:t>
                </a:r>
              </a:p>
            </p:txBody>
          </p:sp>
        </mc:Fallback>
      </mc:AlternateContent>
      <p:sp>
        <p:nvSpPr>
          <p:cNvPr id="10" name="Content Placeholder 9">
            <a:extLst>
              <a:ext uri="{FF2B5EF4-FFF2-40B4-BE49-F238E27FC236}">
                <a16:creationId xmlns:a16="http://schemas.microsoft.com/office/drawing/2014/main" id="{24D997E5-E636-F441-8554-4BE39808AC18}"/>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99962274-9D7F-9C4B-845C-158DE9E4F51C}"/>
              </a:ext>
            </a:extLst>
          </p:cNvPr>
          <p:cNvSpPr>
            <a:spLocks noGrp="1"/>
          </p:cNvSpPr>
          <p:nvPr>
            <p:ph sz="half" idx="11"/>
          </p:nvPr>
        </p:nvSpPr>
        <p:spPr/>
        <p:txBody>
          <a:bodyPr>
            <a:normAutofit/>
          </a:bodyPr>
          <a:lstStyle/>
          <a:p>
            <a:r>
              <a:rPr lang="en-US" altLang="en-US" dirty="0"/>
              <a:t>Aiming at</a:t>
            </a:r>
            <a:endParaRPr lang="en-US" dirty="0"/>
          </a:p>
        </p:txBody>
      </p:sp>
      <p:sp>
        <p:nvSpPr>
          <p:cNvPr id="34822" name="Line 6"/>
          <p:cNvSpPr>
            <a:spLocks noChangeShapeType="1"/>
          </p:cNvSpPr>
          <p:nvPr/>
        </p:nvSpPr>
        <p:spPr bwMode="auto">
          <a:xfrm>
            <a:off x="1835150" y="3322638"/>
            <a:ext cx="2101850" cy="1587"/>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3" name="Line 7"/>
          <p:cNvSpPr>
            <a:spLocks noChangeShapeType="1"/>
          </p:cNvSpPr>
          <p:nvPr/>
        </p:nvSpPr>
        <p:spPr bwMode="auto">
          <a:xfrm flipV="1">
            <a:off x="3911600" y="3314699"/>
            <a:ext cx="4470400" cy="12700"/>
          </a:xfrm>
          <a:prstGeom prst="line">
            <a:avLst/>
          </a:prstGeom>
          <a:noFill/>
          <a:ln w="3175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Line 8"/>
          <p:cNvSpPr>
            <a:spLocks noChangeShapeType="1"/>
          </p:cNvSpPr>
          <p:nvPr/>
        </p:nvSpPr>
        <p:spPr bwMode="auto">
          <a:xfrm flipV="1">
            <a:off x="8374064" y="3314699"/>
            <a:ext cx="1963737" cy="127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5" name="Line 9"/>
          <p:cNvSpPr>
            <a:spLocks noChangeShapeType="1"/>
          </p:cNvSpPr>
          <p:nvPr/>
        </p:nvSpPr>
        <p:spPr bwMode="auto">
          <a:xfrm flipH="1">
            <a:off x="3221039" y="2484437"/>
            <a:ext cx="1152525" cy="5953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Line 10"/>
          <p:cNvSpPr>
            <a:spLocks noChangeShapeType="1"/>
          </p:cNvSpPr>
          <p:nvPr/>
        </p:nvSpPr>
        <p:spPr bwMode="auto">
          <a:xfrm flipH="1" flipV="1">
            <a:off x="4233864" y="3048000"/>
            <a:ext cx="617537" cy="9048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7" name="Line 11"/>
          <p:cNvSpPr>
            <a:spLocks noChangeShapeType="1"/>
          </p:cNvSpPr>
          <p:nvPr/>
        </p:nvSpPr>
        <p:spPr bwMode="auto">
          <a:xfrm>
            <a:off x="5173663" y="2990850"/>
            <a:ext cx="127000" cy="8477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8" name="Line 12"/>
          <p:cNvSpPr>
            <a:spLocks noChangeShapeType="1"/>
          </p:cNvSpPr>
          <p:nvPr/>
        </p:nvSpPr>
        <p:spPr bwMode="auto">
          <a:xfrm flipH="1">
            <a:off x="5240338" y="3786187"/>
            <a:ext cx="1414462" cy="2476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9" name="Line 13"/>
          <p:cNvSpPr>
            <a:spLocks noChangeShapeType="1"/>
          </p:cNvSpPr>
          <p:nvPr/>
        </p:nvSpPr>
        <p:spPr bwMode="auto">
          <a:xfrm>
            <a:off x="5207000" y="2628900"/>
            <a:ext cx="863600" cy="4810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0" name="Line 14"/>
          <p:cNvSpPr>
            <a:spLocks noChangeShapeType="1"/>
          </p:cNvSpPr>
          <p:nvPr/>
        </p:nvSpPr>
        <p:spPr bwMode="auto">
          <a:xfrm flipH="1" flipV="1">
            <a:off x="6604000" y="3414713"/>
            <a:ext cx="922338" cy="6572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1" name="Line 15"/>
          <p:cNvSpPr>
            <a:spLocks noChangeShapeType="1"/>
          </p:cNvSpPr>
          <p:nvPr/>
        </p:nvSpPr>
        <p:spPr bwMode="auto">
          <a:xfrm flipH="1" flipV="1">
            <a:off x="6570664" y="2390774"/>
            <a:ext cx="338137" cy="762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2" name="Line 16"/>
          <p:cNvSpPr>
            <a:spLocks noChangeShapeType="1"/>
          </p:cNvSpPr>
          <p:nvPr/>
        </p:nvSpPr>
        <p:spPr bwMode="auto">
          <a:xfrm flipV="1">
            <a:off x="7899400" y="3509963"/>
            <a:ext cx="1023938" cy="681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3" name="Rectangle 17"/>
          <p:cNvSpPr>
            <a:spLocks noChangeArrowheads="1"/>
          </p:cNvSpPr>
          <p:nvPr/>
        </p:nvSpPr>
        <p:spPr bwMode="auto">
          <a:xfrm>
            <a:off x="3570288" y="3325812"/>
            <a:ext cx="469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a:t>q</a:t>
            </a:r>
            <a:r>
              <a:rPr lang="en-US" altLang="en-US" sz="1800" i="1" baseline="-25000"/>
              <a:t>i-1</a:t>
            </a:r>
          </a:p>
        </p:txBody>
      </p:sp>
      <p:sp>
        <p:nvSpPr>
          <p:cNvPr id="34834" name="Rectangle 18"/>
          <p:cNvSpPr>
            <a:spLocks noChangeArrowheads="1"/>
          </p:cNvSpPr>
          <p:nvPr/>
        </p:nvSpPr>
        <p:spPr bwMode="auto">
          <a:xfrm>
            <a:off x="8142288" y="3325812"/>
            <a:ext cx="3413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a:t>q</a:t>
            </a:r>
            <a:r>
              <a:rPr lang="en-US" altLang="en-US" sz="1800" i="1" baseline="-25000"/>
              <a:t>i</a:t>
            </a:r>
          </a:p>
        </p:txBody>
      </p:sp>
      <p:sp>
        <p:nvSpPr>
          <p:cNvPr id="34835" name="Line 19"/>
          <p:cNvSpPr>
            <a:spLocks noChangeShapeType="1"/>
          </p:cNvSpPr>
          <p:nvPr/>
        </p:nvSpPr>
        <p:spPr bwMode="auto">
          <a:xfrm>
            <a:off x="2090739" y="3324224"/>
            <a:ext cx="9239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6381409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654B14-BBAF-FE47-A844-71C152828DB4}"/>
              </a:ext>
            </a:extLst>
          </p:cNvPr>
          <p:cNvSpPr>
            <a:spLocks noGrp="1"/>
          </p:cNvSpPr>
          <p:nvPr>
            <p:ph sz="half" idx="1"/>
          </p:nvPr>
        </p:nvSpPr>
        <p:spPr/>
        <p:txBody>
          <a:bodyPr/>
          <a:lstStyle/>
          <a:p>
            <a:pPr lvl="0"/>
            <a:r>
              <a:rPr lang="en-US" altLang="en-US" dirty="0"/>
              <a:t>a half-space is either of the two parts into which a hyperplane divides an affine space</a:t>
            </a:r>
          </a:p>
          <a:p>
            <a:pPr lvl="0"/>
            <a:r>
              <a:rPr lang="en-US" altLang="en-US" dirty="0"/>
              <a:t>A half-space can be either open or closed</a:t>
            </a:r>
          </a:p>
          <a:p>
            <a:pPr lvl="0"/>
            <a:r>
              <a:rPr lang="en-US" altLang="en-US" dirty="0"/>
              <a:t>In 2D, a half-space is called a half-plane</a:t>
            </a:r>
          </a:p>
          <a:p>
            <a:pPr lvl="0"/>
            <a:endParaRPr lang="en-US" altLang="en-US" dirty="0"/>
          </a:p>
          <a:p>
            <a:pPr lvl="0"/>
            <a:endParaRPr lang="en-US" altLang="en-US" dirty="0"/>
          </a:p>
          <a:p>
            <a:pPr lvl="0"/>
            <a:endParaRPr lang="en-US" altLang="en-US" dirty="0"/>
          </a:p>
          <a:p>
            <a:pPr lvl="0"/>
            <a:endParaRPr lang="en-US" altLang="en-US" dirty="0"/>
          </a:p>
        </p:txBody>
      </p:sp>
      <p:sp>
        <p:nvSpPr>
          <p:cNvPr id="22" name="Content Placeholder 21">
            <a:extLst>
              <a:ext uri="{FF2B5EF4-FFF2-40B4-BE49-F238E27FC236}">
                <a16:creationId xmlns:a16="http://schemas.microsoft.com/office/drawing/2014/main" id="{0AA813C6-411E-9C4F-8E58-0E30BBC5881F}"/>
              </a:ext>
            </a:extLst>
          </p:cNvPr>
          <p:cNvSpPr>
            <a:spLocks noGrp="1"/>
          </p:cNvSpPr>
          <p:nvPr>
            <p:ph sz="half" idx="10"/>
          </p:nvPr>
        </p:nvSpPr>
        <p:spPr/>
        <p:txBody>
          <a:bodyPr/>
          <a:lstStyle/>
          <a:p>
            <a:endParaRPr lang="en-US"/>
          </a:p>
        </p:txBody>
      </p:sp>
      <p:sp>
        <p:nvSpPr>
          <p:cNvPr id="10" name="Content Placeholder 9">
            <a:extLst>
              <a:ext uri="{FF2B5EF4-FFF2-40B4-BE49-F238E27FC236}">
                <a16:creationId xmlns:a16="http://schemas.microsoft.com/office/drawing/2014/main" id="{CFE42C65-267B-5346-8CC1-410502F46795}"/>
              </a:ext>
            </a:extLst>
          </p:cNvPr>
          <p:cNvSpPr>
            <a:spLocks noGrp="1"/>
          </p:cNvSpPr>
          <p:nvPr>
            <p:ph sz="half" idx="11"/>
          </p:nvPr>
        </p:nvSpPr>
        <p:spPr/>
        <p:txBody>
          <a:bodyPr/>
          <a:lstStyle/>
          <a:p>
            <a:r>
              <a:rPr lang="en-US"/>
              <a:t>Half-plane</a:t>
            </a:r>
            <a:endParaRPr lang="en-US" dirty="0"/>
          </a:p>
        </p:txBody>
      </p:sp>
      <p:sp>
        <p:nvSpPr>
          <p:cNvPr id="6" name="AutoShape 3" descr="a_{1}x_{1}+a_{2}x_{2}+\cdots +a_{n}x_{n}&gt;b">
            <a:extLst>
              <a:ext uri="{FF2B5EF4-FFF2-40B4-BE49-F238E27FC236}">
                <a16:creationId xmlns:a16="http://schemas.microsoft.com/office/drawing/2014/main" id="{29368F85-D4DB-1040-9645-0CF1002C649D}"/>
              </a:ext>
            </a:extLst>
          </p:cNvPr>
          <p:cNvSpPr>
            <a:spLocks noChangeAspect="1" noChangeArrowheads="1"/>
          </p:cNvSpPr>
          <p:nvPr/>
        </p:nvSpPr>
        <p:spPr bwMode="auto">
          <a:xfrm>
            <a:off x="254000" y="3127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_{1}x_{1}+a_{2}x_{2}+\cdots +a_{n}x_{n}\geq b">
            <a:extLst>
              <a:ext uri="{FF2B5EF4-FFF2-40B4-BE49-F238E27FC236}">
                <a16:creationId xmlns:a16="http://schemas.microsoft.com/office/drawing/2014/main" id="{9CAC08AF-21BA-514C-A895-BE074F663C80}"/>
              </a:ext>
            </a:extLst>
          </p:cNvPr>
          <p:cNvSpPr>
            <a:spLocks noChangeAspect="1" noChangeArrowheads="1"/>
          </p:cNvSpPr>
          <p:nvPr/>
        </p:nvSpPr>
        <p:spPr bwMode="auto">
          <a:xfrm>
            <a:off x="254000" y="617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a:extLst>
              <a:ext uri="{FF2B5EF4-FFF2-40B4-BE49-F238E27FC236}">
                <a16:creationId xmlns:a16="http://schemas.microsoft.com/office/drawing/2014/main" id="{884C618D-EC7C-E44B-9F47-029B32FB10FB}"/>
              </a:ext>
            </a:extLst>
          </p:cNvPr>
          <p:cNvSpPr/>
          <p:nvPr/>
        </p:nvSpPr>
        <p:spPr>
          <a:xfrm>
            <a:off x="5892087" y="3644085"/>
            <a:ext cx="6311369" cy="3235229"/>
          </a:xfrm>
          <a:custGeom>
            <a:avLst/>
            <a:gdLst>
              <a:gd name="connsiteX0" fmla="*/ 8092 w 2379058"/>
              <a:gd name="connsiteY0" fmla="*/ 1246173 h 1642683"/>
              <a:gd name="connsiteX1" fmla="*/ 0 w 2379058"/>
              <a:gd name="connsiteY1" fmla="*/ 1642683 h 1642683"/>
              <a:gd name="connsiteX2" fmla="*/ 2379058 w 2379058"/>
              <a:gd name="connsiteY2" fmla="*/ 1634591 h 1642683"/>
              <a:gd name="connsiteX3" fmla="*/ 2362874 w 2379058"/>
              <a:gd name="connsiteY3" fmla="*/ 0 h 1642683"/>
              <a:gd name="connsiteX4" fmla="*/ 8092 w 2379058"/>
              <a:gd name="connsiteY4" fmla="*/ 1246173 h 1642683"/>
              <a:gd name="connsiteX0" fmla="*/ 0 w 4935056"/>
              <a:gd name="connsiteY0" fmla="*/ 2339682 h 2339682"/>
              <a:gd name="connsiteX1" fmla="*/ 2555998 w 4935056"/>
              <a:gd name="connsiteY1" fmla="*/ 1642683 h 2339682"/>
              <a:gd name="connsiteX2" fmla="*/ 4935056 w 4935056"/>
              <a:gd name="connsiteY2" fmla="*/ 1634591 h 2339682"/>
              <a:gd name="connsiteX3" fmla="*/ 4918872 w 4935056"/>
              <a:gd name="connsiteY3" fmla="*/ 0 h 2339682"/>
              <a:gd name="connsiteX4" fmla="*/ 0 w 4935056"/>
              <a:gd name="connsiteY4" fmla="*/ 2339682 h 2339682"/>
              <a:gd name="connsiteX0" fmla="*/ 0 w 6304612"/>
              <a:gd name="connsiteY0" fmla="*/ 3235229 h 3235229"/>
              <a:gd name="connsiteX1" fmla="*/ 2555998 w 6304612"/>
              <a:gd name="connsiteY1" fmla="*/ 2538230 h 3235229"/>
              <a:gd name="connsiteX2" fmla="*/ 4935056 w 6304612"/>
              <a:gd name="connsiteY2" fmla="*/ 2530138 h 3235229"/>
              <a:gd name="connsiteX3" fmla="*/ 6304612 w 6304612"/>
              <a:gd name="connsiteY3" fmla="*/ 0 h 3235229"/>
              <a:gd name="connsiteX4" fmla="*/ 0 w 6304612"/>
              <a:gd name="connsiteY4" fmla="*/ 3235229 h 3235229"/>
              <a:gd name="connsiteX0" fmla="*/ 0 w 6311369"/>
              <a:gd name="connsiteY0" fmla="*/ 3235229 h 3235229"/>
              <a:gd name="connsiteX1" fmla="*/ 2555998 w 6311369"/>
              <a:gd name="connsiteY1" fmla="*/ 2538230 h 3235229"/>
              <a:gd name="connsiteX2" fmla="*/ 6311369 w 6311369"/>
              <a:gd name="connsiteY2" fmla="*/ 3227722 h 3235229"/>
              <a:gd name="connsiteX3" fmla="*/ 6304612 w 6311369"/>
              <a:gd name="connsiteY3" fmla="*/ 0 h 3235229"/>
              <a:gd name="connsiteX4" fmla="*/ 0 w 6311369"/>
              <a:gd name="connsiteY4" fmla="*/ 3235229 h 3235229"/>
              <a:gd name="connsiteX0" fmla="*/ 0 w 6311369"/>
              <a:gd name="connsiteY0" fmla="*/ 3235229 h 3235229"/>
              <a:gd name="connsiteX1" fmla="*/ 6311369 w 6311369"/>
              <a:gd name="connsiteY1" fmla="*/ 3227722 h 3235229"/>
              <a:gd name="connsiteX2" fmla="*/ 6304612 w 6311369"/>
              <a:gd name="connsiteY2" fmla="*/ 0 h 3235229"/>
              <a:gd name="connsiteX3" fmla="*/ 0 w 6311369"/>
              <a:gd name="connsiteY3" fmla="*/ 3235229 h 3235229"/>
            </a:gdLst>
            <a:ahLst/>
            <a:cxnLst>
              <a:cxn ang="0">
                <a:pos x="connsiteX0" y="connsiteY0"/>
              </a:cxn>
              <a:cxn ang="0">
                <a:pos x="connsiteX1" y="connsiteY1"/>
              </a:cxn>
              <a:cxn ang="0">
                <a:pos x="connsiteX2" y="connsiteY2"/>
              </a:cxn>
              <a:cxn ang="0">
                <a:pos x="connsiteX3" y="connsiteY3"/>
              </a:cxn>
            </a:cxnLst>
            <a:rect l="l" t="t" r="r" b="b"/>
            <a:pathLst>
              <a:path w="6311369" h="3235229">
                <a:moveTo>
                  <a:pt x="0" y="3235229"/>
                </a:moveTo>
                <a:lnTo>
                  <a:pt x="6311369" y="3227722"/>
                </a:lnTo>
                <a:cubicBezTo>
                  <a:pt x="6309117" y="2151815"/>
                  <a:pt x="6306864" y="1075907"/>
                  <a:pt x="6304612" y="0"/>
                </a:cubicBezTo>
                <a:lnTo>
                  <a:pt x="0" y="3235229"/>
                </a:lnTo>
                <a:close/>
              </a:path>
            </a:pathLst>
          </a:custGeom>
          <a:gradFill>
            <a:gsLst>
              <a:gs pos="0">
                <a:schemeClr val="bg1">
                  <a:lumMod val="65000"/>
                </a:schemeClr>
              </a:gs>
              <a:gs pos="30000">
                <a:schemeClr val="bg1">
                  <a:lumMod val="65000"/>
                </a:schemeClr>
              </a:gs>
              <a:gs pos="42000">
                <a:schemeClr val="bg1">
                  <a:lumMod val="65000"/>
                </a:schemeClr>
              </a:gs>
              <a:gs pos="100000">
                <a:schemeClr val="bg1">
                  <a:lumMod val="65000"/>
                  <a:alpha val="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F8133B2A-0421-1D42-A852-B90ED2F7D7A1}"/>
              </a:ext>
            </a:extLst>
          </p:cNvPr>
          <p:cNvSpPr/>
          <p:nvPr/>
        </p:nvSpPr>
        <p:spPr>
          <a:xfrm rot="10800000">
            <a:off x="1275096" y="1857081"/>
            <a:ext cx="10911650" cy="5052672"/>
          </a:xfrm>
          <a:custGeom>
            <a:avLst/>
            <a:gdLst>
              <a:gd name="connsiteX0" fmla="*/ 8092 w 2379058"/>
              <a:gd name="connsiteY0" fmla="*/ 1246173 h 1642683"/>
              <a:gd name="connsiteX1" fmla="*/ 0 w 2379058"/>
              <a:gd name="connsiteY1" fmla="*/ 1642683 h 1642683"/>
              <a:gd name="connsiteX2" fmla="*/ 2379058 w 2379058"/>
              <a:gd name="connsiteY2" fmla="*/ 1634591 h 1642683"/>
              <a:gd name="connsiteX3" fmla="*/ 2362874 w 2379058"/>
              <a:gd name="connsiteY3" fmla="*/ 0 h 1642683"/>
              <a:gd name="connsiteX4" fmla="*/ 8092 w 2379058"/>
              <a:gd name="connsiteY4" fmla="*/ 1246173 h 1642683"/>
              <a:gd name="connsiteX0" fmla="*/ 0 w 4935056"/>
              <a:gd name="connsiteY0" fmla="*/ 2339682 h 2339682"/>
              <a:gd name="connsiteX1" fmla="*/ 2555998 w 4935056"/>
              <a:gd name="connsiteY1" fmla="*/ 1642683 h 2339682"/>
              <a:gd name="connsiteX2" fmla="*/ 4935056 w 4935056"/>
              <a:gd name="connsiteY2" fmla="*/ 1634591 h 2339682"/>
              <a:gd name="connsiteX3" fmla="*/ 4918872 w 4935056"/>
              <a:gd name="connsiteY3" fmla="*/ 0 h 2339682"/>
              <a:gd name="connsiteX4" fmla="*/ 0 w 4935056"/>
              <a:gd name="connsiteY4" fmla="*/ 2339682 h 2339682"/>
              <a:gd name="connsiteX0" fmla="*/ 0 w 6304612"/>
              <a:gd name="connsiteY0" fmla="*/ 3235229 h 3235229"/>
              <a:gd name="connsiteX1" fmla="*/ 2555998 w 6304612"/>
              <a:gd name="connsiteY1" fmla="*/ 2538230 h 3235229"/>
              <a:gd name="connsiteX2" fmla="*/ 4935056 w 6304612"/>
              <a:gd name="connsiteY2" fmla="*/ 2530138 h 3235229"/>
              <a:gd name="connsiteX3" fmla="*/ 6304612 w 6304612"/>
              <a:gd name="connsiteY3" fmla="*/ 0 h 3235229"/>
              <a:gd name="connsiteX4" fmla="*/ 0 w 6304612"/>
              <a:gd name="connsiteY4" fmla="*/ 3235229 h 3235229"/>
              <a:gd name="connsiteX0" fmla="*/ 0 w 6311369"/>
              <a:gd name="connsiteY0" fmla="*/ 3235229 h 3235229"/>
              <a:gd name="connsiteX1" fmla="*/ 2555998 w 6311369"/>
              <a:gd name="connsiteY1" fmla="*/ 2538230 h 3235229"/>
              <a:gd name="connsiteX2" fmla="*/ 6311369 w 6311369"/>
              <a:gd name="connsiteY2" fmla="*/ 3227722 h 3235229"/>
              <a:gd name="connsiteX3" fmla="*/ 6304612 w 6311369"/>
              <a:gd name="connsiteY3" fmla="*/ 0 h 3235229"/>
              <a:gd name="connsiteX4" fmla="*/ 0 w 6311369"/>
              <a:gd name="connsiteY4" fmla="*/ 3235229 h 3235229"/>
              <a:gd name="connsiteX0" fmla="*/ 0 w 6311369"/>
              <a:gd name="connsiteY0" fmla="*/ 3235229 h 3235229"/>
              <a:gd name="connsiteX1" fmla="*/ 6311369 w 6311369"/>
              <a:gd name="connsiteY1" fmla="*/ 3227722 h 3235229"/>
              <a:gd name="connsiteX2" fmla="*/ 6304612 w 6311369"/>
              <a:gd name="connsiteY2" fmla="*/ 0 h 3235229"/>
              <a:gd name="connsiteX3" fmla="*/ 0 w 6311369"/>
              <a:gd name="connsiteY3" fmla="*/ 3235229 h 3235229"/>
              <a:gd name="connsiteX0" fmla="*/ 0 w 6311369"/>
              <a:gd name="connsiteY0" fmla="*/ 3235229 h 3238107"/>
              <a:gd name="connsiteX1" fmla="*/ 2364017 w 6311369"/>
              <a:gd name="connsiteY1" fmla="*/ 3238107 h 3238107"/>
              <a:gd name="connsiteX2" fmla="*/ 6311369 w 6311369"/>
              <a:gd name="connsiteY2" fmla="*/ 3227722 h 3238107"/>
              <a:gd name="connsiteX3" fmla="*/ 6304612 w 6311369"/>
              <a:gd name="connsiteY3" fmla="*/ 0 h 3238107"/>
              <a:gd name="connsiteX4" fmla="*/ 0 w 6311369"/>
              <a:gd name="connsiteY4" fmla="*/ 3235229 h 3238107"/>
              <a:gd name="connsiteX0" fmla="*/ 0 w 6311369"/>
              <a:gd name="connsiteY0" fmla="*/ 3235229 h 5000920"/>
              <a:gd name="connsiteX1" fmla="*/ 7316 w 6311369"/>
              <a:gd name="connsiteY1" fmla="*/ 5000920 h 5000920"/>
              <a:gd name="connsiteX2" fmla="*/ 6311369 w 6311369"/>
              <a:gd name="connsiteY2" fmla="*/ 3227722 h 5000920"/>
              <a:gd name="connsiteX3" fmla="*/ 6304612 w 6311369"/>
              <a:gd name="connsiteY3" fmla="*/ 0 h 5000920"/>
              <a:gd name="connsiteX4" fmla="*/ 0 w 6311369"/>
              <a:gd name="connsiteY4" fmla="*/ 3235229 h 5000920"/>
              <a:gd name="connsiteX0" fmla="*/ 0 w 8328706"/>
              <a:gd name="connsiteY0" fmla="*/ 3235229 h 5000920"/>
              <a:gd name="connsiteX1" fmla="*/ 7316 w 8328706"/>
              <a:gd name="connsiteY1" fmla="*/ 5000920 h 5000920"/>
              <a:gd name="connsiteX2" fmla="*/ 8328706 w 8328706"/>
              <a:gd name="connsiteY2" fmla="*/ 1936250 h 5000920"/>
              <a:gd name="connsiteX3" fmla="*/ 6304612 w 8328706"/>
              <a:gd name="connsiteY3" fmla="*/ 0 h 5000920"/>
              <a:gd name="connsiteX4" fmla="*/ 0 w 8328706"/>
              <a:gd name="connsiteY4" fmla="*/ 3235229 h 5000920"/>
              <a:gd name="connsiteX0" fmla="*/ 0 w 10006677"/>
              <a:gd name="connsiteY0" fmla="*/ 3235229 h 5000920"/>
              <a:gd name="connsiteX1" fmla="*/ 7316 w 10006677"/>
              <a:gd name="connsiteY1" fmla="*/ 5000920 h 5000920"/>
              <a:gd name="connsiteX2" fmla="*/ 10006677 w 10006677"/>
              <a:gd name="connsiteY2" fmla="*/ 823887 h 5000920"/>
              <a:gd name="connsiteX3" fmla="*/ 6304612 w 10006677"/>
              <a:gd name="connsiteY3" fmla="*/ 0 h 5000920"/>
              <a:gd name="connsiteX4" fmla="*/ 0 w 10006677"/>
              <a:gd name="connsiteY4" fmla="*/ 3235229 h 5000920"/>
              <a:gd name="connsiteX0" fmla="*/ 0 w 10006677"/>
              <a:gd name="connsiteY0" fmla="*/ 3235229 h 5000920"/>
              <a:gd name="connsiteX1" fmla="*/ 7316 w 10006677"/>
              <a:gd name="connsiteY1" fmla="*/ 5000920 h 5000920"/>
              <a:gd name="connsiteX2" fmla="*/ 10006677 w 10006677"/>
              <a:gd name="connsiteY2" fmla="*/ 823887 h 5000920"/>
              <a:gd name="connsiteX3" fmla="*/ 6304612 w 10006677"/>
              <a:gd name="connsiteY3" fmla="*/ 0 h 5000920"/>
              <a:gd name="connsiteX4" fmla="*/ 0 w 10006677"/>
              <a:gd name="connsiteY4" fmla="*/ 3235229 h 5000920"/>
              <a:gd name="connsiteX0" fmla="*/ 0 w 10006677"/>
              <a:gd name="connsiteY0" fmla="*/ 3235229 h 5000920"/>
              <a:gd name="connsiteX1" fmla="*/ 7316 w 10006677"/>
              <a:gd name="connsiteY1" fmla="*/ 5000920 h 5000920"/>
              <a:gd name="connsiteX2" fmla="*/ 10006677 w 10006677"/>
              <a:gd name="connsiteY2" fmla="*/ 823887 h 5000920"/>
              <a:gd name="connsiteX3" fmla="*/ 6304612 w 10006677"/>
              <a:gd name="connsiteY3" fmla="*/ 0 h 5000920"/>
              <a:gd name="connsiteX4" fmla="*/ 0 w 10006677"/>
              <a:gd name="connsiteY4" fmla="*/ 3235229 h 5000920"/>
              <a:gd name="connsiteX0" fmla="*/ 0 w 10751395"/>
              <a:gd name="connsiteY0" fmla="*/ 3269182 h 5034873"/>
              <a:gd name="connsiteX1" fmla="*/ 7316 w 10751395"/>
              <a:gd name="connsiteY1" fmla="*/ 5034873 h 5034873"/>
              <a:gd name="connsiteX2" fmla="*/ 10751395 w 10751395"/>
              <a:gd name="connsiteY2" fmla="*/ 0 h 5034873"/>
              <a:gd name="connsiteX3" fmla="*/ 6304612 w 10751395"/>
              <a:gd name="connsiteY3" fmla="*/ 33953 h 5034873"/>
              <a:gd name="connsiteX4" fmla="*/ 0 w 10751395"/>
              <a:gd name="connsiteY4" fmla="*/ 3269182 h 5034873"/>
              <a:gd name="connsiteX0" fmla="*/ 0 w 10751395"/>
              <a:gd name="connsiteY0" fmla="*/ 3286981 h 5052672"/>
              <a:gd name="connsiteX1" fmla="*/ 7316 w 10751395"/>
              <a:gd name="connsiteY1" fmla="*/ 5052672 h 5052672"/>
              <a:gd name="connsiteX2" fmla="*/ 10751395 w 10751395"/>
              <a:gd name="connsiteY2" fmla="*/ 17799 h 5052672"/>
              <a:gd name="connsiteX3" fmla="*/ 6304612 w 10751395"/>
              <a:gd name="connsiteY3" fmla="*/ 51752 h 5052672"/>
              <a:gd name="connsiteX4" fmla="*/ 0 w 10751395"/>
              <a:gd name="connsiteY4" fmla="*/ 3286981 h 5052672"/>
              <a:gd name="connsiteX0" fmla="*/ 0 w 10911650"/>
              <a:gd name="connsiteY0" fmla="*/ 3286981 h 5052672"/>
              <a:gd name="connsiteX1" fmla="*/ 7316 w 10911650"/>
              <a:gd name="connsiteY1" fmla="*/ 5052672 h 5052672"/>
              <a:gd name="connsiteX2" fmla="*/ 10911650 w 10911650"/>
              <a:gd name="connsiteY2" fmla="*/ 17799 h 5052672"/>
              <a:gd name="connsiteX3" fmla="*/ 6304612 w 10911650"/>
              <a:gd name="connsiteY3" fmla="*/ 51752 h 5052672"/>
              <a:gd name="connsiteX4" fmla="*/ 0 w 10911650"/>
              <a:gd name="connsiteY4" fmla="*/ 3286981 h 505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11650" h="5052672">
                <a:moveTo>
                  <a:pt x="0" y="3286981"/>
                </a:moveTo>
                <a:cubicBezTo>
                  <a:pt x="2439" y="3875545"/>
                  <a:pt x="4877" y="4464108"/>
                  <a:pt x="7316" y="5052672"/>
                </a:cubicBezTo>
                <a:lnTo>
                  <a:pt x="10911650" y="17799"/>
                </a:lnTo>
                <a:cubicBezTo>
                  <a:pt x="9599073" y="-40012"/>
                  <a:pt x="7400373" y="62430"/>
                  <a:pt x="6304612" y="51752"/>
                </a:cubicBezTo>
                <a:lnTo>
                  <a:pt x="0" y="3286981"/>
                </a:lnTo>
                <a:close/>
              </a:path>
            </a:pathLst>
          </a:custGeom>
          <a:gradFill>
            <a:gsLst>
              <a:gs pos="0">
                <a:schemeClr val="accent1">
                  <a:lumMod val="60000"/>
                  <a:lumOff val="40000"/>
                </a:schemeClr>
              </a:gs>
              <a:gs pos="27000">
                <a:schemeClr val="accent1">
                  <a:lumMod val="60000"/>
                  <a:lumOff val="40000"/>
                </a:schemeClr>
              </a:gs>
              <a:gs pos="50000">
                <a:schemeClr val="accent1">
                  <a:lumMod val="60000"/>
                  <a:lumOff val="40000"/>
                  <a:alpha val="0"/>
                </a:schemeClr>
              </a:gs>
              <a:gs pos="100000">
                <a:schemeClr val="accent1">
                  <a:lumMod val="60000"/>
                  <a:lumOff val="40000"/>
                  <a:alpha val="0"/>
                </a:schemeClr>
              </a:gs>
            </a:gsLst>
            <a:lin ang="3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66AF503-2536-5F4C-A562-25808DE54DA7}"/>
              </a:ext>
            </a:extLst>
          </p:cNvPr>
          <p:cNvCxnSpPr>
            <a:cxnSpLocks/>
          </p:cNvCxnSpPr>
          <p:nvPr/>
        </p:nvCxnSpPr>
        <p:spPr>
          <a:xfrm flipV="1">
            <a:off x="5791200" y="3617790"/>
            <a:ext cx="6400800" cy="331641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415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ED60422-1E77-3B4B-82AD-A3B05EBE7BF2}"/>
                  </a:ext>
                </a:extLst>
              </p:cNvPr>
              <p:cNvSpPr>
                <a:spLocks noGrp="1"/>
              </p:cNvSpPr>
              <p:nvPr>
                <p:ph sz="half" idx="1"/>
              </p:nvPr>
            </p:nvSpPr>
            <p:spPr/>
            <p:txBody>
              <a:bodyPr>
                <a:normAutofit fontScale="77500" lnSpcReduction="20000"/>
              </a:bodyPr>
              <a:lstStyle/>
              <a:p>
                <a:r>
                  <a:rPr lang="en-US" altLang="en-US" dirty="0"/>
                  <a:t>Advance rules are used to select the current edge to advance</a:t>
                </a:r>
              </a:p>
              <a:p>
                <a:endParaRPr lang="en-US" altLang="en-US" dirty="0"/>
              </a:p>
              <a:p>
                <a:r>
                  <a:rPr lang="en-US" altLang="en-US" dirty="0"/>
                  <a:t>O’Rourke:</a:t>
                </a:r>
              </a:p>
              <a:p>
                <a:pPr lvl="1"/>
                <a:r>
                  <a:rPr lang="en-US" altLang="en-US" dirty="0"/>
                  <a:t>‘If </a:t>
                </a:r>
                <a14:m>
                  <m:oMath xmlns:m="http://schemas.openxmlformats.org/officeDocument/2006/math">
                    <m:r>
                      <a:rPr lang="en-US" altLang="en-US" i="1" dirty="0" smtClean="0">
                        <a:latin typeface="Cambria Math" panose="02040503050406030204" pitchFamily="18" charset="0"/>
                      </a:rPr>
                      <m:t>𝑒𝑑𝑔𝑒</m:t>
                    </m:r>
                    <m:d>
                      <m:dPr>
                        <m:ctrlPr>
                          <a:rPr lang="en-US" altLang="en-US"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𝑝</m:t>
                            </m:r>
                          </m:e>
                          <m:sub>
                            <m:r>
                              <a:rPr lang="en-US" altLang="en-US" i="1" dirty="0" smtClean="0">
                                <a:latin typeface="Cambria Math" panose="02040503050406030204" pitchFamily="18" charset="0"/>
                              </a:rPr>
                              <m:t>𝑖</m:t>
                            </m:r>
                            <m:r>
                              <a:rPr lang="en-US" altLang="en-US" b="0" i="1" dirty="0" smtClean="0">
                                <a:latin typeface="Cambria Math" panose="02040503050406030204" pitchFamily="18" charset="0"/>
                              </a:rPr>
                              <m:t>−1</m:t>
                            </m:r>
                          </m:sub>
                        </m:sSub>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𝑝</m:t>
                            </m:r>
                          </m:e>
                          <m:sub>
                            <m:r>
                              <a:rPr lang="en-US" altLang="en-US" i="1" dirty="0" smtClean="0">
                                <a:latin typeface="Cambria Math" panose="02040503050406030204" pitchFamily="18" charset="0"/>
                              </a:rPr>
                              <m:t>𝑖</m:t>
                            </m:r>
                          </m:sub>
                        </m:sSub>
                      </m:e>
                    </m:d>
                  </m:oMath>
                </a14:m>
                <a:r>
                  <a:rPr lang="en-US" altLang="en-US" dirty="0"/>
                  <a:t> aims at the line containing </a:t>
                </a:r>
                <a14:m>
                  <m:oMath xmlns:m="http://schemas.openxmlformats.org/officeDocument/2006/math">
                    <m:r>
                      <a:rPr lang="en-US" altLang="en-US" i="1" dirty="0" smtClean="0">
                        <a:latin typeface="Cambria Math" panose="02040503050406030204" pitchFamily="18" charset="0"/>
                      </a:rPr>
                      <m:t>𝑒𝑑𝑔𝑒</m:t>
                    </m:r>
                    <m:d>
                      <m:dPr>
                        <m:ctrlPr>
                          <a:rPr lang="en-US" altLang="en-US"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𝑞</m:t>
                            </m:r>
                          </m:e>
                          <m:sub>
                            <m:r>
                              <a:rPr lang="en-US" altLang="en-US" b="0" i="1" dirty="0" smtClean="0">
                                <a:latin typeface="Cambria Math" panose="02040503050406030204" pitchFamily="18" charset="0"/>
                              </a:rPr>
                              <m:t>𝑗</m:t>
                            </m:r>
                            <m:r>
                              <a:rPr lang="en-US" altLang="en-US" b="0" i="1" dirty="0" smtClean="0">
                                <a:latin typeface="Cambria Math" panose="02040503050406030204" pitchFamily="18" charset="0"/>
                              </a:rPr>
                              <m:t>−1</m:t>
                            </m:r>
                          </m:sub>
                        </m:sSub>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𝑞</m:t>
                            </m:r>
                          </m:e>
                          <m:sub>
                            <m:r>
                              <a:rPr lang="en-US" altLang="en-US" i="1" dirty="0" smtClean="0">
                                <a:latin typeface="Cambria Math" panose="02040503050406030204" pitchFamily="18" charset="0"/>
                              </a:rPr>
                              <m:t>𝑗</m:t>
                            </m:r>
                          </m:sub>
                        </m:sSub>
                      </m:e>
                    </m:d>
                  </m:oMath>
                </a14:m>
                <a:r>
                  <a:rPr lang="en-US" altLang="en-US" dirty="0"/>
                  <a:t> but does not cross it, we want to advance </a:t>
                </a:r>
                <a14:m>
                  <m:oMath xmlns:m="http://schemas.openxmlformats.org/officeDocument/2006/math">
                    <m:r>
                      <a:rPr lang="en-US" altLang="en-US" i="1" dirty="0" smtClean="0">
                        <a:latin typeface="Cambria Math" panose="02040503050406030204" pitchFamily="18" charset="0"/>
                      </a:rPr>
                      <m:t>𝑒𝑑𝑔𝑒</m:t>
                    </m:r>
                    <m:r>
                      <a:rPr lang="en-US" altLang="en-US"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𝑝</m:t>
                        </m:r>
                      </m:e>
                      <m:sub>
                        <m:r>
                          <a:rPr lang="en-US" altLang="en-US" i="1" dirty="0" smtClean="0">
                            <a:latin typeface="Cambria Math" panose="02040503050406030204" pitchFamily="18" charset="0"/>
                          </a:rPr>
                          <m:t>𝑖</m:t>
                        </m:r>
                        <m:r>
                          <a:rPr lang="en-US" altLang="en-US" b="0" i="1" dirty="0" smtClean="0">
                            <a:latin typeface="Cambria Math" panose="02040503050406030204" pitchFamily="18" charset="0"/>
                          </a:rPr>
                          <m:t>−1</m:t>
                        </m:r>
                      </m:sub>
                    </m:sSub>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𝑝</m:t>
                        </m:r>
                      </m:e>
                      <m:sub>
                        <m:r>
                          <a:rPr lang="en-US" altLang="en-US" i="1" dirty="0" smtClean="0">
                            <a:latin typeface="Cambria Math" panose="02040503050406030204" pitchFamily="18" charset="0"/>
                          </a:rPr>
                          <m:t>𝑖</m:t>
                        </m:r>
                      </m:sub>
                    </m:sSub>
                    <m:r>
                      <a:rPr lang="en-US" altLang="en-US" i="1" dirty="0" smtClean="0">
                        <a:latin typeface="Cambria Math" panose="02040503050406030204" pitchFamily="18" charset="0"/>
                      </a:rPr>
                      <m:t>)</m:t>
                    </m:r>
                  </m:oMath>
                </a14:m>
                <a:r>
                  <a:rPr lang="en-US" altLang="en-US" dirty="0"/>
                  <a:t> to close in on a possible intersection point with </a:t>
                </a:r>
                <a14:m>
                  <m:oMath xmlns:m="http://schemas.openxmlformats.org/officeDocument/2006/math">
                    <m:r>
                      <a:rPr lang="en-US" altLang="en-US" i="1" dirty="0" smtClean="0">
                        <a:latin typeface="Cambria Math" panose="02040503050406030204" pitchFamily="18" charset="0"/>
                      </a:rPr>
                      <m:t>𝑒𝑑𝑔𝑒</m:t>
                    </m:r>
                    <m:d>
                      <m:dPr>
                        <m:ctrlPr>
                          <a:rPr lang="en-US" altLang="en-US"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𝑞</m:t>
                            </m:r>
                          </m:e>
                          <m:sub>
                            <m:r>
                              <a:rPr lang="en-US" altLang="en-US" i="1" dirty="0" smtClean="0">
                                <a:latin typeface="Cambria Math" panose="02040503050406030204" pitchFamily="18" charset="0"/>
                              </a:rPr>
                              <m:t>𝑗</m:t>
                            </m:r>
                            <m:r>
                              <a:rPr lang="en-US" altLang="en-US" b="0" i="1" dirty="0" smtClean="0">
                                <a:latin typeface="Cambria Math" panose="02040503050406030204" pitchFamily="18" charset="0"/>
                              </a:rPr>
                              <m:t>−1</m:t>
                            </m:r>
                          </m:sub>
                        </m:sSub>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𝑞</m:t>
                            </m:r>
                          </m:e>
                          <m:sub>
                            <m:r>
                              <a:rPr lang="en-US" altLang="en-US" b="0" i="1" dirty="0" smtClean="0">
                                <a:latin typeface="Cambria Math" panose="02040503050406030204" pitchFamily="18" charset="0"/>
                              </a:rPr>
                              <m:t>𝑗</m:t>
                            </m:r>
                          </m:sub>
                        </m:sSub>
                      </m:e>
                    </m:d>
                  </m:oMath>
                </a14:m>
                <a:r>
                  <a:rPr lang="en-US" altLang="en-US" dirty="0"/>
                  <a:t>.’</a:t>
                </a:r>
              </a:p>
              <a:p>
                <a:endParaRPr lang="en-US" altLang="en-US" dirty="0"/>
              </a:p>
              <a:p>
                <a:r>
                  <a:rPr lang="en-US" altLang="en-US" dirty="0"/>
                  <a:t>Laszlo:</a:t>
                </a:r>
              </a:p>
              <a:p>
                <a:pPr lvl="1"/>
                <a:r>
                  <a:rPr lang="en-US" altLang="en-US" dirty="0"/>
                  <a:t>‘The advance rules are designed so that the intersection point which should be found next is not skipped over.  They distinguish between the current edge which may contain the next intersection point and the current edge which cannot possibly contain the next intersection point; the latter edge is advanced.’</a:t>
                </a:r>
              </a:p>
            </p:txBody>
          </p:sp>
        </mc:Choice>
        <mc:Fallback xmlns="">
          <p:sp>
            <p:nvSpPr>
              <p:cNvPr id="5" name="Content Placeholder 4">
                <a:extLst>
                  <a:ext uri="{FF2B5EF4-FFF2-40B4-BE49-F238E27FC236}">
                    <a16:creationId xmlns:a16="http://schemas.microsoft.com/office/drawing/2014/main" id="{1ED60422-1E77-3B4B-82AD-A3B05EBE7BF2}"/>
                  </a:ext>
                </a:extLst>
              </p:cNvPr>
              <p:cNvSpPr>
                <a:spLocks noGrp="1" noRot="1" noChangeAspect="1" noMove="1" noResize="1" noEditPoints="1" noAdjustHandles="1" noChangeArrowheads="1" noChangeShapeType="1" noTextEdit="1"/>
              </p:cNvSpPr>
              <p:nvPr>
                <p:ph sz="half" idx="1"/>
              </p:nvPr>
            </p:nvSpPr>
            <p:spPr>
              <a:blipFill>
                <a:blip r:embed="rId2"/>
                <a:stretch>
                  <a:fillRect l="-933" r="-1517"/>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4A04AFE0-C439-6045-814F-0655B8753576}"/>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1EA4A48D-024F-C84F-99AE-C0B06693A0CB}"/>
              </a:ext>
            </a:extLst>
          </p:cNvPr>
          <p:cNvSpPr>
            <a:spLocks noGrp="1"/>
          </p:cNvSpPr>
          <p:nvPr>
            <p:ph sz="half" idx="11"/>
          </p:nvPr>
        </p:nvSpPr>
        <p:spPr/>
        <p:txBody>
          <a:bodyPr/>
          <a:lstStyle/>
          <a:p>
            <a:r>
              <a:rPr lang="en-US" altLang="en-US"/>
              <a:t>Advance rules, overall intent</a:t>
            </a:r>
            <a:endParaRPr lang="en-US" dirty="0"/>
          </a:p>
        </p:txBody>
      </p:sp>
    </p:spTree>
    <p:extLst>
      <p:ext uri="{BB962C8B-B14F-4D97-AF65-F5344CB8AC3E}">
        <p14:creationId xmlns:p14="http://schemas.microsoft.com/office/powerpoint/2010/main" val="100567585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64214FB-6147-2746-A9D2-A1762948D99B}"/>
                  </a:ext>
                </a:extLst>
              </p:cNvPr>
              <p:cNvSpPr>
                <a:spLocks noGrp="1"/>
              </p:cNvSpPr>
              <p:nvPr>
                <p:ph sz="half" idx="1"/>
              </p:nvPr>
            </p:nvSpPr>
            <p:spPr/>
            <p:txBody>
              <a:bodyPr>
                <a:normAutofit fontScale="92500" lnSpcReduction="10000"/>
              </a:bodyPr>
              <a:lstStyle/>
              <a:p>
                <a:r>
                  <a:rPr lang="en-US" altLang="en-US" dirty="0"/>
                  <a:t>Case 1 –</a:t>
                </a:r>
                <a14:m>
                  <m:oMath xmlns:m="http://schemas.openxmlformats.org/officeDocument/2006/math">
                    <m:r>
                      <a:rPr lang="en-US" altLang="en-US" b="0" i="0" dirty="0" smtClean="0">
                        <a:latin typeface="Cambria Math" panose="02040503050406030204" pitchFamily="18" charset="0"/>
                      </a:rPr>
                      <m:t> </m:t>
                    </m:r>
                    <m:r>
                      <a:rPr lang="en-US" altLang="en-US" dirty="0" smtClean="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𝑝</m:t>
                        </m:r>
                      </m:e>
                      <m:sub>
                        <m:r>
                          <a:rPr lang="en-US" altLang="en-US" dirty="0" smtClean="0">
                            <a:latin typeface="Cambria Math" panose="02040503050406030204" pitchFamily="18" charset="0"/>
                          </a:rPr>
                          <m:t>𝑖</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𝑝</m:t>
                        </m:r>
                      </m:e>
                      <m:sub>
                        <m:r>
                          <a:rPr lang="en-US" altLang="en-US" dirty="0" smtClean="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and </a:t>
                </a:r>
                <a14:m>
                  <m:oMath xmlns:m="http://schemas.openxmlformats.org/officeDocument/2006/math">
                    <m:r>
                      <a:rPr lang="en-US" altLang="en-US" dirty="0" smtClean="0">
                        <a:latin typeface="Cambria Math" panose="02040503050406030204" pitchFamily="18" charset="0"/>
                      </a:rPr>
                      <m:t>𝑒𝑑𝑔𝑒</m:t>
                    </m:r>
                    <m:r>
                      <a:rPr lang="en-US" altLang="en-US" dirty="0" smtClean="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r>
                          <a:rPr lang="en-US" altLang="en-US" dirty="0" smtClean="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𝑞</m:t>
                        </m:r>
                      </m:e>
                      <m:sub>
                        <m:r>
                          <a:rPr lang="en-US" altLang="en-US" dirty="0" smtClean="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aim at each other:</a:t>
                </a:r>
              </a:p>
              <a:p>
                <a:pPr lvl="1"/>
                <a:r>
                  <a:rPr lang="en-US" altLang="en-US" dirty="0"/>
                  <a:t>Advance whichever edge is to the right of the other</a:t>
                </a:r>
              </a:p>
              <a:p>
                <a:pPr lvl="1"/>
                <a:endParaRPr lang="en-US" altLang="en-US" dirty="0"/>
              </a:p>
              <a:p>
                <a:r>
                  <a:rPr lang="en-US" altLang="en-US" dirty="0"/>
                  <a:t>Assume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is to the </a:t>
                </a:r>
                <a:br>
                  <a:rPr lang="en-US" altLang="en-US" dirty="0"/>
                </a:br>
                <a:r>
                  <a:rPr lang="en-US" altLang="en-US" dirty="0"/>
                  <a:t>right; then the next intersection </a:t>
                </a:r>
                <a:br>
                  <a:rPr lang="en-US" altLang="en-US" dirty="0"/>
                </a:br>
                <a:r>
                  <a:rPr lang="en-US" altLang="en-US" dirty="0"/>
                  <a:t>point cannot lie on </a:t>
                </a:r>
                <a:br>
                  <a:rPr lang="en-US" altLang="en-US" dirty="0"/>
                </a:b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because </a:t>
                </a:r>
                <a14:m>
                  <m:oMath xmlns:m="http://schemas.openxmlformats.org/officeDocument/2006/math">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𝑞</m:t>
                        </m:r>
                      </m:e>
                      <m:sub>
                        <m:r>
                          <a:rPr lang="en-US" altLang="en-US" dirty="0" smtClean="0">
                            <a:latin typeface="Cambria Math" panose="02040503050406030204" pitchFamily="18" charset="0"/>
                          </a:rPr>
                          <m:t>𝑗</m:t>
                        </m:r>
                      </m:sub>
                    </m:sSub>
                  </m:oMath>
                </a14:m>
                <a:r>
                  <a:rPr lang="en-US" altLang="en-US" dirty="0"/>
                  <a:t> is </a:t>
                </a:r>
                <a:br>
                  <a:rPr lang="en-US" altLang="en-US" dirty="0"/>
                </a:br>
                <a:r>
                  <a:rPr lang="en-US" altLang="en-US" dirty="0"/>
                  <a:t>outside the intersection </a:t>
                </a:r>
                <a:br>
                  <a:rPr lang="en-US" altLang="en-US" dirty="0"/>
                </a:br>
                <a:r>
                  <a:rPr lang="en-US" altLang="en-US" dirty="0"/>
                  <a:t>polygon </a:t>
                </a:r>
                <a14:m>
                  <m:oMath xmlns:m="http://schemas.openxmlformats.org/officeDocument/2006/math">
                    <m:r>
                      <a:rPr lang="en-US" altLang="en-US" dirty="0" smtClean="0">
                        <a:latin typeface="Cambria Math" panose="02040503050406030204" pitchFamily="18" charset="0"/>
                      </a:rPr>
                      <m:t>𝑅</m:t>
                    </m:r>
                  </m:oMath>
                </a14:m>
                <a:r>
                  <a:rPr lang="en-US" altLang="en-US" dirty="0"/>
                  <a:t>.</a:t>
                </a:r>
              </a:p>
            </p:txBody>
          </p:sp>
        </mc:Choice>
        <mc:Fallback xmlns="">
          <p:sp>
            <p:nvSpPr>
              <p:cNvPr id="5" name="Content Placeholder 4">
                <a:extLst>
                  <a:ext uri="{FF2B5EF4-FFF2-40B4-BE49-F238E27FC236}">
                    <a16:creationId xmlns:a16="http://schemas.microsoft.com/office/drawing/2014/main" id="{464214FB-6147-2746-A9D2-A1762948D99B}"/>
                  </a:ext>
                </a:extLst>
              </p:cNvPr>
              <p:cNvSpPr>
                <a:spLocks noGrp="1" noRot="1" noChangeAspect="1" noMove="1" noResize="1" noEditPoints="1" noAdjustHandles="1" noChangeArrowheads="1" noChangeShapeType="1" noTextEdit="1"/>
              </p:cNvSpPr>
              <p:nvPr>
                <p:ph sz="half" idx="1"/>
              </p:nvPr>
            </p:nvSpPr>
            <p:spPr>
              <a:blipFill>
                <a:blip r:embed="rId2"/>
                <a:stretch>
                  <a:fillRect l="-1284" t="-787" b="-2362"/>
                </a:stretch>
              </a:blipFill>
            </p:spPr>
            <p:txBody>
              <a:bodyPr/>
              <a:lstStyle/>
              <a:p>
                <a:r>
                  <a:rPr lang="en-US">
                    <a:noFill/>
                  </a:rPr>
                  <a:t> </a:t>
                </a:r>
              </a:p>
            </p:txBody>
          </p:sp>
        </mc:Fallback>
      </mc:AlternateContent>
      <p:sp>
        <p:nvSpPr>
          <p:cNvPr id="9" name="Content Placeholder 8">
            <a:extLst>
              <a:ext uri="{FF2B5EF4-FFF2-40B4-BE49-F238E27FC236}">
                <a16:creationId xmlns:a16="http://schemas.microsoft.com/office/drawing/2014/main" id="{2D8D357C-E225-C740-854E-FB750109477E}"/>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9D9B11E7-27DD-4E4B-A01E-9AC4FF0A1AB1}"/>
              </a:ext>
            </a:extLst>
          </p:cNvPr>
          <p:cNvSpPr>
            <a:spLocks noGrp="1"/>
          </p:cNvSpPr>
          <p:nvPr>
            <p:ph sz="half" idx="11"/>
          </p:nvPr>
        </p:nvSpPr>
        <p:spPr/>
        <p:txBody>
          <a:bodyPr/>
          <a:lstStyle/>
          <a:p>
            <a:r>
              <a:rPr lang="en-US" altLang="en-US" dirty="0"/>
              <a:t>Advance rules (by Laszlo)</a:t>
            </a:r>
            <a:endParaRPr lang="en-US" dirty="0"/>
          </a:p>
        </p:txBody>
      </p:sp>
      <p:sp>
        <p:nvSpPr>
          <p:cNvPr id="2" name="Freeform 1">
            <a:extLst>
              <a:ext uri="{FF2B5EF4-FFF2-40B4-BE49-F238E27FC236}">
                <a16:creationId xmlns:a16="http://schemas.microsoft.com/office/drawing/2014/main" id="{20C6BB8A-A173-204F-90A4-4CBE789FCFD4}"/>
              </a:ext>
            </a:extLst>
          </p:cNvPr>
          <p:cNvSpPr/>
          <p:nvPr/>
        </p:nvSpPr>
        <p:spPr>
          <a:xfrm>
            <a:off x="8171707" y="4121459"/>
            <a:ext cx="1561137" cy="1718336"/>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1137" h="1718336">
                <a:moveTo>
                  <a:pt x="2361" y="527775"/>
                </a:moveTo>
                <a:cubicBezTo>
                  <a:pt x="4407" y="924629"/>
                  <a:pt x="6452" y="1321482"/>
                  <a:pt x="8498" y="1718336"/>
                </a:cubicBezTo>
                <a:lnTo>
                  <a:pt x="1107006" y="1706062"/>
                </a:lnTo>
                <a:lnTo>
                  <a:pt x="1561137" y="1270341"/>
                </a:lnTo>
                <a:lnTo>
                  <a:pt x="1426125" y="325257"/>
                </a:lnTo>
                <a:lnTo>
                  <a:pt x="554684" y="6137"/>
                </a:lnTo>
                <a:lnTo>
                  <a:pt x="2361" y="0"/>
                </a:lnTo>
                <a:cubicBezTo>
                  <a:pt x="316" y="161606"/>
                  <a:pt x="-1730" y="323211"/>
                  <a:pt x="2361" y="527775"/>
                </a:cubicBezTo>
                <a:close/>
              </a:path>
            </a:pathLst>
          </a:custGeom>
          <a:solidFill>
            <a:schemeClr val="accent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a:extLst>
              <a:ext uri="{FF2B5EF4-FFF2-40B4-BE49-F238E27FC236}">
                <a16:creationId xmlns:a16="http://schemas.microsoft.com/office/drawing/2014/main" id="{F95DCAF2-A15D-8C44-8D30-38D73E07AB65}"/>
              </a:ext>
            </a:extLst>
          </p:cNvPr>
          <p:cNvSpPr/>
          <p:nvPr/>
        </p:nvSpPr>
        <p:spPr>
          <a:xfrm>
            <a:off x="8180205" y="4649234"/>
            <a:ext cx="3068457" cy="1215109"/>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457" h="1215109">
                <a:moveTo>
                  <a:pt x="3068457" y="1215109"/>
                </a:moveTo>
                <a:lnTo>
                  <a:pt x="2681831" y="521638"/>
                </a:lnTo>
                <a:lnTo>
                  <a:pt x="1914717" y="55232"/>
                </a:lnTo>
                <a:lnTo>
                  <a:pt x="0" y="0"/>
                </a:lnTo>
                <a:cubicBezTo>
                  <a:pt x="2046" y="398899"/>
                  <a:pt x="4091" y="797799"/>
                  <a:pt x="6137" y="1196698"/>
                </a:cubicBezTo>
                <a:lnTo>
                  <a:pt x="3068457" y="1215109"/>
                </a:lnTo>
                <a:close/>
              </a:path>
            </a:pathLst>
          </a:cu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a:extLst>
              <a:ext uri="{FF2B5EF4-FFF2-40B4-BE49-F238E27FC236}">
                <a16:creationId xmlns:a16="http://schemas.microsoft.com/office/drawing/2014/main" id="{3DE27704-AEA3-AB42-A9B5-BB0F3EFB7166}"/>
              </a:ext>
            </a:extLst>
          </p:cNvPr>
          <p:cNvSpPr/>
          <p:nvPr/>
        </p:nvSpPr>
        <p:spPr>
          <a:xfrm>
            <a:off x="8167939" y="4127809"/>
            <a:ext cx="1558776" cy="1706062"/>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8498 w 1561137"/>
              <a:gd name="connsiteY0" fmla="*/ 1718336 h 1809776"/>
              <a:gd name="connsiteX1" fmla="*/ 1107006 w 1561137"/>
              <a:gd name="connsiteY1" fmla="*/ 1706062 h 1809776"/>
              <a:gd name="connsiteX2" fmla="*/ 1561137 w 1561137"/>
              <a:gd name="connsiteY2" fmla="*/ 1270341 h 1809776"/>
              <a:gd name="connsiteX3" fmla="*/ 1426125 w 1561137"/>
              <a:gd name="connsiteY3" fmla="*/ 325257 h 1809776"/>
              <a:gd name="connsiteX4" fmla="*/ 554684 w 1561137"/>
              <a:gd name="connsiteY4" fmla="*/ 6137 h 1809776"/>
              <a:gd name="connsiteX5" fmla="*/ 2361 w 1561137"/>
              <a:gd name="connsiteY5" fmla="*/ 0 h 1809776"/>
              <a:gd name="connsiteX6" fmla="*/ 2361 w 1561137"/>
              <a:gd name="connsiteY6" fmla="*/ 527775 h 1809776"/>
              <a:gd name="connsiteX7" fmla="*/ 99938 w 1561137"/>
              <a:gd name="connsiteY7" fmla="*/ 1809776 h 1809776"/>
              <a:gd name="connsiteX0" fmla="*/ 8498 w 1561137"/>
              <a:gd name="connsiteY0" fmla="*/ 1718336 h 1718336"/>
              <a:gd name="connsiteX1" fmla="*/ 1107006 w 1561137"/>
              <a:gd name="connsiteY1" fmla="*/ 1706062 h 1718336"/>
              <a:gd name="connsiteX2" fmla="*/ 1561137 w 1561137"/>
              <a:gd name="connsiteY2" fmla="*/ 1270341 h 1718336"/>
              <a:gd name="connsiteX3" fmla="*/ 1426125 w 1561137"/>
              <a:gd name="connsiteY3" fmla="*/ 325257 h 1718336"/>
              <a:gd name="connsiteX4" fmla="*/ 554684 w 1561137"/>
              <a:gd name="connsiteY4" fmla="*/ 6137 h 1718336"/>
              <a:gd name="connsiteX5" fmla="*/ 2361 w 1561137"/>
              <a:gd name="connsiteY5" fmla="*/ 0 h 1718336"/>
              <a:gd name="connsiteX6" fmla="*/ 2361 w 1561137"/>
              <a:gd name="connsiteY6" fmla="*/ 527775 h 1718336"/>
              <a:gd name="connsiteX0" fmla="*/ 1107006 w 1561137"/>
              <a:gd name="connsiteY0" fmla="*/ 1706062 h 1706062"/>
              <a:gd name="connsiteX1" fmla="*/ 1561137 w 1561137"/>
              <a:gd name="connsiteY1" fmla="*/ 1270341 h 1706062"/>
              <a:gd name="connsiteX2" fmla="*/ 1426125 w 1561137"/>
              <a:gd name="connsiteY2" fmla="*/ 325257 h 1706062"/>
              <a:gd name="connsiteX3" fmla="*/ 554684 w 1561137"/>
              <a:gd name="connsiteY3" fmla="*/ 6137 h 1706062"/>
              <a:gd name="connsiteX4" fmla="*/ 2361 w 1561137"/>
              <a:gd name="connsiteY4" fmla="*/ 0 h 1706062"/>
              <a:gd name="connsiteX5" fmla="*/ 2361 w 1561137"/>
              <a:gd name="connsiteY5" fmla="*/ 527775 h 1706062"/>
              <a:gd name="connsiteX0" fmla="*/ 1104645 w 1558776"/>
              <a:gd name="connsiteY0" fmla="*/ 1706062 h 1706062"/>
              <a:gd name="connsiteX1" fmla="*/ 1558776 w 1558776"/>
              <a:gd name="connsiteY1" fmla="*/ 1270341 h 1706062"/>
              <a:gd name="connsiteX2" fmla="*/ 1423764 w 1558776"/>
              <a:gd name="connsiteY2" fmla="*/ 325257 h 1706062"/>
              <a:gd name="connsiteX3" fmla="*/ 552323 w 1558776"/>
              <a:gd name="connsiteY3" fmla="*/ 6137 h 1706062"/>
              <a:gd name="connsiteX4" fmla="*/ 0 w 1558776"/>
              <a:gd name="connsiteY4" fmla="*/ 0 h 1706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8776" h="1706062">
                <a:moveTo>
                  <a:pt x="1104645" y="1706062"/>
                </a:moveTo>
                <a:lnTo>
                  <a:pt x="1558776" y="1270341"/>
                </a:lnTo>
                <a:lnTo>
                  <a:pt x="1423764" y="325257"/>
                </a:lnTo>
                <a:lnTo>
                  <a:pt x="552323" y="6137"/>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a:extLst>
              <a:ext uri="{FF2B5EF4-FFF2-40B4-BE49-F238E27FC236}">
                <a16:creationId xmlns:a16="http://schemas.microsoft.com/office/drawing/2014/main" id="{CC9DEC80-3CB2-6547-87FB-5EA9D91F377D}"/>
              </a:ext>
            </a:extLst>
          </p:cNvPr>
          <p:cNvSpPr/>
          <p:nvPr/>
        </p:nvSpPr>
        <p:spPr>
          <a:xfrm>
            <a:off x="8174075" y="4655584"/>
            <a:ext cx="3068457" cy="1215109"/>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6137 w 3068457"/>
              <a:gd name="connsiteY0" fmla="*/ 1196698 h 1288138"/>
              <a:gd name="connsiteX1" fmla="*/ 3068457 w 3068457"/>
              <a:gd name="connsiteY1" fmla="*/ 1215109 h 1288138"/>
              <a:gd name="connsiteX2" fmla="*/ 2681831 w 3068457"/>
              <a:gd name="connsiteY2" fmla="*/ 521638 h 1288138"/>
              <a:gd name="connsiteX3" fmla="*/ 1914717 w 3068457"/>
              <a:gd name="connsiteY3" fmla="*/ 55232 h 1288138"/>
              <a:gd name="connsiteX4" fmla="*/ 0 w 3068457"/>
              <a:gd name="connsiteY4" fmla="*/ 0 h 1288138"/>
              <a:gd name="connsiteX5" fmla="*/ 97577 w 3068457"/>
              <a:gd name="connsiteY5" fmla="*/ 1288138 h 1288138"/>
              <a:gd name="connsiteX0" fmla="*/ 6137 w 3068457"/>
              <a:gd name="connsiteY0" fmla="*/ 1196698 h 1215109"/>
              <a:gd name="connsiteX1" fmla="*/ 3068457 w 3068457"/>
              <a:gd name="connsiteY1" fmla="*/ 1215109 h 1215109"/>
              <a:gd name="connsiteX2" fmla="*/ 2681831 w 3068457"/>
              <a:gd name="connsiteY2" fmla="*/ 521638 h 1215109"/>
              <a:gd name="connsiteX3" fmla="*/ 1914717 w 3068457"/>
              <a:gd name="connsiteY3" fmla="*/ 55232 h 1215109"/>
              <a:gd name="connsiteX4" fmla="*/ 0 w 3068457"/>
              <a:gd name="connsiteY4" fmla="*/ 0 h 1215109"/>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Lst>
            <a:ahLst/>
            <a:cxnLst>
              <a:cxn ang="0">
                <a:pos x="connsiteX0" y="connsiteY0"/>
              </a:cxn>
              <a:cxn ang="0">
                <a:pos x="connsiteX1" y="connsiteY1"/>
              </a:cxn>
              <a:cxn ang="0">
                <a:pos x="connsiteX2" y="connsiteY2"/>
              </a:cxn>
              <a:cxn ang="0">
                <a:pos x="connsiteX3" y="connsiteY3"/>
              </a:cxn>
            </a:cxnLst>
            <a:rect l="l" t="t" r="r" b="b"/>
            <a:pathLst>
              <a:path w="3068457" h="1215109">
                <a:moveTo>
                  <a:pt x="3068457" y="1215109"/>
                </a:moveTo>
                <a:lnTo>
                  <a:pt x="2681831" y="521638"/>
                </a:lnTo>
                <a:lnTo>
                  <a:pt x="1914717" y="55232"/>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70" name="Rectangle 6"/>
          <p:cNvSpPr>
            <a:spLocks noChangeArrowheads="1"/>
          </p:cNvSpPr>
          <p:nvPr/>
        </p:nvSpPr>
        <p:spPr bwMode="auto">
          <a:xfrm>
            <a:off x="7866063" y="3965576"/>
            <a:ext cx="3640137" cy="20478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6889" name="Line 18"/>
          <p:cNvSpPr>
            <a:spLocks noChangeShapeType="1"/>
          </p:cNvSpPr>
          <p:nvPr/>
        </p:nvSpPr>
        <p:spPr bwMode="auto">
          <a:xfrm flipH="1" flipV="1">
            <a:off x="10859684" y="5178425"/>
            <a:ext cx="382848" cy="698617"/>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2" name="Line 21"/>
          <p:cNvSpPr>
            <a:spLocks noChangeShapeType="1"/>
          </p:cNvSpPr>
          <p:nvPr/>
        </p:nvSpPr>
        <p:spPr bwMode="auto">
          <a:xfrm flipV="1">
            <a:off x="9290050" y="5380038"/>
            <a:ext cx="439033" cy="466844"/>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2" name="Rectangle 25"/>
          <p:cNvSpPr>
            <a:spLocks noChangeArrowheads="1"/>
          </p:cNvSpPr>
          <p:nvPr/>
        </p:nvSpPr>
        <p:spPr bwMode="auto">
          <a:xfrm>
            <a:off x="10826750" y="4981576"/>
            <a:ext cx="2889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j</a:t>
            </a:r>
          </a:p>
        </p:txBody>
      </p:sp>
      <p:sp>
        <p:nvSpPr>
          <p:cNvPr id="36883" name="Rectangle 26"/>
          <p:cNvSpPr>
            <a:spLocks noChangeArrowheads="1"/>
          </p:cNvSpPr>
          <p:nvPr/>
        </p:nvSpPr>
        <p:spPr bwMode="auto">
          <a:xfrm>
            <a:off x="9290050" y="5221287"/>
            <a:ext cx="28892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p</a:t>
            </a:r>
            <a:r>
              <a:rPr lang="en-US" altLang="en-US" sz="1200" i="1" baseline="-25000" dirty="0"/>
              <a:t>i</a:t>
            </a:r>
          </a:p>
        </p:txBody>
      </p:sp>
      <p:sp>
        <p:nvSpPr>
          <p:cNvPr id="36884" name="Rectangle 27"/>
          <p:cNvSpPr>
            <a:spLocks noChangeArrowheads="1"/>
          </p:cNvSpPr>
          <p:nvPr/>
        </p:nvSpPr>
        <p:spPr bwMode="auto">
          <a:xfrm>
            <a:off x="9844087" y="5745162"/>
            <a:ext cx="7159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Advance</a:t>
            </a:r>
          </a:p>
        </p:txBody>
      </p:sp>
      <p:sp>
        <p:nvSpPr>
          <p:cNvPr id="36885" name="Arc 28"/>
          <p:cNvSpPr>
            <a:spLocks/>
          </p:cNvSpPr>
          <p:nvPr/>
        </p:nvSpPr>
        <p:spPr bwMode="auto">
          <a:xfrm rot="10800000">
            <a:off x="10317163" y="5178426"/>
            <a:ext cx="471487" cy="549275"/>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5845661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2D04C7D-2498-2F4E-A88A-0A293B3C56B2}"/>
                  </a:ext>
                </a:extLst>
              </p:cNvPr>
              <p:cNvSpPr>
                <a:spLocks noGrp="1"/>
              </p:cNvSpPr>
              <p:nvPr>
                <p:ph sz="half" idx="1"/>
              </p:nvPr>
            </p:nvSpPr>
            <p:spPr/>
            <p:txBody>
              <a:bodyPr>
                <a:normAutofit/>
              </a:bodyPr>
              <a:lstStyle/>
              <a:p>
                <a:r>
                  <a:rPr lang="en-US" altLang="en-US" dirty="0"/>
                  <a:t>Case 2 –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aims at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but not vice versa</a:t>
                </a:r>
              </a:p>
              <a:p>
                <a:pPr lvl="1"/>
                <a:r>
                  <a:rPr lang="en-US" altLang="en-US" dirty="0"/>
                  <a:t>Add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oMath>
                </a14:m>
                <a:r>
                  <a:rPr lang="en-US" altLang="en-US" dirty="0"/>
                  <a:t> to R if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oMath>
                </a14:m>
                <a:r>
                  <a:rPr lang="en-US" altLang="en-US" dirty="0"/>
                  <a:t> is left of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 then advance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oMath>
                </a14:m>
                <a:endParaRPr lang="en-US" altLang="en-US" dirty="0"/>
              </a:p>
              <a:p>
                <a:pPr lvl="1"/>
                <a:endParaRPr lang="en-US" altLang="en-US" dirty="0"/>
              </a:p>
              <a:p>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cannot contain </a:t>
                </a:r>
                <a:br>
                  <a:rPr lang="en-US" altLang="en-US" dirty="0"/>
                </a:br>
                <a:r>
                  <a:rPr lang="en-US" altLang="en-US" dirty="0"/>
                  <a:t>the next intersection point. In </a:t>
                </a:r>
                <a:br>
                  <a:rPr lang="en-US" altLang="en-US" dirty="0"/>
                </a:br>
                <a:r>
                  <a:rPr lang="en-US" altLang="en-US" dirty="0"/>
                  <a:t>the figure,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oMath>
                </a14:m>
                <a:r>
                  <a:rPr lang="en-US" altLang="en-US" dirty="0"/>
                  <a:t> </a:t>
                </a:r>
                <a:r>
                  <a:rPr lang="en-US" altLang="en-US" b="1" dirty="0"/>
                  <a:t>is not</a:t>
                </a:r>
                <a:r>
                  <a:rPr lang="en-US" altLang="en-US" dirty="0"/>
                  <a:t> right of </a:t>
                </a:r>
                <a:br>
                  <a:rPr lang="en-US" altLang="en-US" dirty="0">
                    <a:latin typeface="Cambria Math" panose="02040503050406030204" pitchFamily="18" charset="0"/>
                  </a:rPr>
                </a:b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and </a:t>
                </a:r>
                <a:r>
                  <a:rPr lang="en-US" altLang="en-US" b="1" dirty="0"/>
                  <a:t>is</a:t>
                </a:r>
                <a:r>
                  <a:rPr lang="en-US" altLang="en-US" dirty="0"/>
                  <a:t> added to </a:t>
                </a:r>
                <a14:m>
                  <m:oMath xmlns:m="http://schemas.openxmlformats.org/officeDocument/2006/math">
                    <m:r>
                      <a:rPr lang="en-US" altLang="en-US" dirty="0" smtClean="0">
                        <a:latin typeface="Cambria Math" panose="02040503050406030204" pitchFamily="18" charset="0"/>
                      </a:rPr>
                      <m:t>𝑅</m:t>
                    </m:r>
                  </m:oMath>
                </a14:m>
                <a:endParaRPr lang="en-US" dirty="0"/>
              </a:p>
            </p:txBody>
          </p:sp>
        </mc:Choice>
        <mc:Fallback xmlns="">
          <p:sp>
            <p:nvSpPr>
              <p:cNvPr id="5" name="Content Placeholder 4">
                <a:extLst>
                  <a:ext uri="{FF2B5EF4-FFF2-40B4-BE49-F238E27FC236}">
                    <a16:creationId xmlns:a16="http://schemas.microsoft.com/office/drawing/2014/main" id="{02D04C7D-2498-2F4E-A88A-0A293B3C56B2}"/>
                  </a:ext>
                </a:extLst>
              </p:cNvPr>
              <p:cNvSpPr>
                <a:spLocks noGrp="1" noRot="1" noChangeAspect="1" noMove="1" noResize="1" noEditPoints="1" noAdjustHandles="1" noChangeArrowheads="1" noChangeShapeType="1" noTextEdit="1"/>
              </p:cNvSpPr>
              <p:nvPr>
                <p:ph sz="half" idx="1"/>
              </p:nvPr>
            </p:nvSpPr>
            <p:spPr>
              <a:blipFill>
                <a:blip r:embed="rId2"/>
                <a:stretch>
                  <a:fillRect l="-1517" b="-262"/>
                </a:stretch>
              </a:blipFill>
            </p:spPr>
            <p:txBody>
              <a:bodyPr/>
              <a:lstStyle/>
              <a:p>
                <a:r>
                  <a:rPr lang="en-US">
                    <a:noFill/>
                  </a:rPr>
                  <a:t> </a:t>
                </a:r>
              </a:p>
            </p:txBody>
          </p:sp>
        </mc:Fallback>
      </mc:AlternateContent>
      <p:sp>
        <p:nvSpPr>
          <p:cNvPr id="10" name="Content Placeholder 9">
            <a:extLst>
              <a:ext uri="{FF2B5EF4-FFF2-40B4-BE49-F238E27FC236}">
                <a16:creationId xmlns:a16="http://schemas.microsoft.com/office/drawing/2014/main" id="{9FB70859-982D-0445-A650-88148B168918}"/>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5E64CCF5-E917-6A47-894A-331979BA43E4}"/>
              </a:ext>
            </a:extLst>
          </p:cNvPr>
          <p:cNvSpPr>
            <a:spLocks noGrp="1"/>
          </p:cNvSpPr>
          <p:nvPr>
            <p:ph sz="half" idx="11"/>
          </p:nvPr>
        </p:nvSpPr>
        <p:spPr/>
        <p:txBody>
          <a:bodyPr/>
          <a:lstStyle/>
          <a:p>
            <a:r>
              <a:rPr lang="en-US" altLang="en-US" dirty="0"/>
              <a:t>Advance rules (by Laszlo)</a:t>
            </a:r>
            <a:endParaRPr lang="en-US" dirty="0"/>
          </a:p>
        </p:txBody>
      </p:sp>
      <p:sp>
        <p:nvSpPr>
          <p:cNvPr id="41" name="Freeform 40">
            <a:extLst>
              <a:ext uri="{FF2B5EF4-FFF2-40B4-BE49-F238E27FC236}">
                <a16:creationId xmlns:a16="http://schemas.microsoft.com/office/drawing/2014/main" id="{57B8C27E-7B66-0F42-AC0D-95ECD5C5A9ED}"/>
              </a:ext>
            </a:extLst>
          </p:cNvPr>
          <p:cNvSpPr/>
          <p:nvPr/>
        </p:nvSpPr>
        <p:spPr>
          <a:xfrm>
            <a:off x="8171707" y="4121459"/>
            <a:ext cx="2448101" cy="1726233"/>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2361 w 2448101"/>
              <a:gd name="connsiteY0" fmla="*/ 527775 h 1718336"/>
              <a:gd name="connsiteX1" fmla="*/ 8498 w 2448101"/>
              <a:gd name="connsiteY1" fmla="*/ 1718336 h 1718336"/>
              <a:gd name="connsiteX2" fmla="*/ 1107006 w 2448101"/>
              <a:gd name="connsiteY2" fmla="*/ 1706062 h 1718336"/>
              <a:gd name="connsiteX3" fmla="*/ 1561137 w 2448101"/>
              <a:gd name="connsiteY3" fmla="*/ 1270341 h 1718336"/>
              <a:gd name="connsiteX4" fmla="*/ 2448101 w 2448101"/>
              <a:gd name="connsiteY4" fmla="*/ 419386 h 1718336"/>
              <a:gd name="connsiteX5" fmla="*/ 554684 w 2448101"/>
              <a:gd name="connsiteY5" fmla="*/ 6137 h 1718336"/>
              <a:gd name="connsiteX6" fmla="*/ 2361 w 2448101"/>
              <a:gd name="connsiteY6" fmla="*/ 0 h 1718336"/>
              <a:gd name="connsiteX7" fmla="*/ 2361 w 2448101"/>
              <a:gd name="connsiteY7" fmla="*/ 527775 h 1718336"/>
              <a:gd name="connsiteX0" fmla="*/ 2361 w 2448101"/>
              <a:gd name="connsiteY0" fmla="*/ 527775 h 1726233"/>
              <a:gd name="connsiteX1" fmla="*/ 8498 w 2448101"/>
              <a:gd name="connsiteY1" fmla="*/ 1718336 h 1726233"/>
              <a:gd name="connsiteX2" fmla="*/ 508612 w 2448101"/>
              <a:gd name="connsiteY2" fmla="*/ 1726233 h 1726233"/>
              <a:gd name="connsiteX3" fmla="*/ 1561137 w 2448101"/>
              <a:gd name="connsiteY3" fmla="*/ 1270341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59901 w 2448101"/>
              <a:gd name="connsiteY5" fmla="*/ 33031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73348 w 2448101"/>
              <a:gd name="connsiteY5" fmla="*/ 12861 h 1726233"/>
              <a:gd name="connsiteX6" fmla="*/ 2361 w 2448101"/>
              <a:gd name="connsiteY6" fmla="*/ 0 h 1726233"/>
              <a:gd name="connsiteX7" fmla="*/ 2361 w 2448101"/>
              <a:gd name="connsiteY7" fmla="*/ 527775 h 1726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8101" h="1726233">
                <a:moveTo>
                  <a:pt x="2361" y="527775"/>
                </a:moveTo>
                <a:cubicBezTo>
                  <a:pt x="4407" y="924629"/>
                  <a:pt x="6452" y="1321482"/>
                  <a:pt x="8498" y="1718336"/>
                </a:cubicBezTo>
                <a:lnTo>
                  <a:pt x="508612" y="1726233"/>
                </a:lnTo>
                <a:lnTo>
                  <a:pt x="1796460" y="1371194"/>
                </a:lnTo>
                <a:lnTo>
                  <a:pt x="2448101" y="419386"/>
                </a:lnTo>
                <a:lnTo>
                  <a:pt x="1973348" y="12861"/>
                </a:lnTo>
                <a:lnTo>
                  <a:pt x="2361" y="0"/>
                </a:lnTo>
                <a:cubicBezTo>
                  <a:pt x="316" y="161606"/>
                  <a:pt x="-1730" y="323211"/>
                  <a:pt x="2361" y="527775"/>
                </a:cubicBezTo>
                <a:close/>
              </a:path>
            </a:pathLst>
          </a:custGeom>
          <a:solidFill>
            <a:schemeClr val="accent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789629CE-1F29-C54C-82A1-626095F5C653}"/>
              </a:ext>
            </a:extLst>
          </p:cNvPr>
          <p:cNvSpPr/>
          <p:nvPr/>
        </p:nvSpPr>
        <p:spPr>
          <a:xfrm>
            <a:off x="8173481" y="4487869"/>
            <a:ext cx="3075181" cy="1376474"/>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3068457 w 3068457"/>
              <a:gd name="connsiteY0" fmla="*/ 1215109 h 1215109"/>
              <a:gd name="connsiteX1" fmla="*/ 1914717 w 3068457"/>
              <a:gd name="connsiteY1" fmla="*/ 55232 h 1215109"/>
              <a:gd name="connsiteX2" fmla="*/ 0 w 3068457"/>
              <a:gd name="connsiteY2" fmla="*/ 0 h 1215109"/>
              <a:gd name="connsiteX3" fmla="*/ 6137 w 3068457"/>
              <a:gd name="connsiteY3" fmla="*/ 1196698 h 1215109"/>
              <a:gd name="connsiteX4" fmla="*/ 3068457 w 3068457"/>
              <a:gd name="connsiteY4" fmla="*/ 1215109 h 1215109"/>
              <a:gd name="connsiteX0" fmla="*/ 3068457 w 3068457"/>
              <a:gd name="connsiteY0" fmla="*/ 1215109 h 1215109"/>
              <a:gd name="connsiteX1" fmla="*/ 1800417 w 3068457"/>
              <a:gd name="connsiteY1" fmla="*/ 182979 h 1215109"/>
              <a:gd name="connsiteX2" fmla="*/ 0 w 3068457"/>
              <a:gd name="connsiteY2" fmla="*/ 0 h 1215109"/>
              <a:gd name="connsiteX3" fmla="*/ 6137 w 3068457"/>
              <a:gd name="connsiteY3" fmla="*/ 1196698 h 1215109"/>
              <a:gd name="connsiteX4" fmla="*/ 3068457 w 3068457"/>
              <a:gd name="connsiteY4" fmla="*/ 1215109 h 1215109"/>
              <a:gd name="connsiteX0" fmla="*/ 3075181 w 3075181"/>
              <a:gd name="connsiteY0" fmla="*/ 1376474 h 1376474"/>
              <a:gd name="connsiteX1" fmla="*/ 1807141 w 3075181"/>
              <a:gd name="connsiteY1" fmla="*/ 344344 h 1376474"/>
              <a:gd name="connsiteX2" fmla="*/ 0 w 3075181"/>
              <a:gd name="connsiteY2" fmla="*/ 0 h 1376474"/>
              <a:gd name="connsiteX3" fmla="*/ 12861 w 3075181"/>
              <a:gd name="connsiteY3" fmla="*/ 1358063 h 1376474"/>
              <a:gd name="connsiteX4" fmla="*/ 3075181 w 3075181"/>
              <a:gd name="connsiteY4" fmla="*/ 1376474 h 137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181" h="1376474">
                <a:moveTo>
                  <a:pt x="3075181" y="1376474"/>
                </a:moveTo>
                <a:lnTo>
                  <a:pt x="1807141" y="344344"/>
                </a:lnTo>
                <a:lnTo>
                  <a:pt x="0" y="0"/>
                </a:lnTo>
                <a:cubicBezTo>
                  <a:pt x="2046" y="398899"/>
                  <a:pt x="10815" y="959164"/>
                  <a:pt x="12861" y="1358063"/>
                </a:cubicBezTo>
                <a:lnTo>
                  <a:pt x="3075181" y="1376474"/>
                </a:lnTo>
                <a:close/>
              </a:path>
            </a:pathLst>
          </a:cu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
            <a:extLst>
              <a:ext uri="{FF2B5EF4-FFF2-40B4-BE49-F238E27FC236}">
                <a16:creationId xmlns:a16="http://schemas.microsoft.com/office/drawing/2014/main" id="{C21046C1-86CC-0740-94F3-FD65DA00E547}"/>
              </a:ext>
            </a:extLst>
          </p:cNvPr>
          <p:cNvSpPr>
            <a:spLocks noChangeArrowheads="1"/>
          </p:cNvSpPr>
          <p:nvPr/>
        </p:nvSpPr>
        <p:spPr bwMode="auto">
          <a:xfrm>
            <a:off x="7866063" y="3965576"/>
            <a:ext cx="3640137" cy="20478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46" name="Line 18">
            <a:extLst>
              <a:ext uri="{FF2B5EF4-FFF2-40B4-BE49-F238E27FC236}">
                <a16:creationId xmlns:a16="http://schemas.microsoft.com/office/drawing/2014/main" id="{3572B786-7FE9-DA4D-A6ED-BE8D6E27A5B7}"/>
              </a:ext>
            </a:extLst>
          </p:cNvPr>
          <p:cNvSpPr>
            <a:spLocks noChangeShapeType="1"/>
          </p:cNvSpPr>
          <p:nvPr/>
        </p:nvSpPr>
        <p:spPr bwMode="auto">
          <a:xfrm flipH="1" flipV="1">
            <a:off x="9984441" y="4834217"/>
            <a:ext cx="1257300" cy="1035424"/>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21">
            <a:extLst>
              <a:ext uri="{FF2B5EF4-FFF2-40B4-BE49-F238E27FC236}">
                <a16:creationId xmlns:a16="http://schemas.microsoft.com/office/drawing/2014/main" id="{4ED6C602-506C-4D48-B2BE-8D951923B970}"/>
              </a:ext>
            </a:extLst>
          </p:cNvPr>
          <p:cNvSpPr>
            <a:spLocks noChangeShapeType="1"/>
          </p:cNvSpPr>
          <p:nvPr/>
        </p:nvSpPr>
        <p:spPr bwMode="auto">
          <a:xfrm flipV="1">
            <a:off x="8659907" y="5479676"/>
            <a:ext cx="1337982" cy="376518"/>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Rectangle 25">
            <a:extLst>
              <a:ext uri="{FF2B5EF4-FFF2-40B4-BE49-F238E27FC236}">
                <a16:creationId xmlns:a16="http://schemas.microsoft.com/office/drawing/2014/main" id="{3CB31362-BD2D-664E-B18B-F7AB5AEC78C8}"/>
              </a:ext>
            </a:extLst>
          </p:cNvPr>
          <p:cNvSpPr>
            <a:spLocks noChangeArrowheads="1"/>
          </p:cNvSpPr>
          <p:nvPr/>
        </p:nvSpPr>
        <p:spPr bwMode="auto">
          <a:xfrm>
            <a:off x="10681211" y="5079732"/>
            <a:ext cx="2889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err="1"/>
              <a:t>q</a:t>
            </a:r>
            <a:r>
              <a:rPr lang="en-US" altLang="en-US" sz="1200" i="1" baseline="-25000" dirty="0" err="1"/>
              <a:t>j</a:t>
            </a:r>
            <a:endParaRPr lang="en-US" altLang="en-US" sz="1200" i="1" baseline="-25000" dirty="0"/>
          </a:p>
        </p:txBody>
      </p:sp>
      <p:sp>
        <p:nvSpPr>
          <p:cNvPr id="49" name="Rectangle 26">
            <a:extLst>
              <a:ext uri="{FF2B5EF4-FFF2-40B4-BE49-F238E27FC236}">
                <a16:creationId xmlns:a16="http://schemas.microsoft.com/office/drawing/2014/main" id="{9CC0B23E-FFBB-B644-B3DE-9075B4020C1C}"/>
              </a:ext>
            </a:extLst>
          </p:cNvPr>
          <p:cNvSpPr>
            <a:spLocks noChangeArrowheads="1"/>
          </p:cNvSpPr>
          <p:nvPr/>
        </p:nvSpPr>
        <p:spPr bwMode="auto">
          <a:xfrm>
            <a:off x="9633036" y="5526355"/>
            <a:ext cx="28892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p</a:t>
            </a:r>
            <a:r>
              <a:rPr lang="en-US" altLang="en-US" sz="1200" i="1" baseline="-25000" dirty="0"/>
              <a:t>i</a:t>
            </a:r>
          </a:p>
        </p:txBody>
      </p:sp>
      <p:sp>
        <p:nvSpPr>
          <p:cNvPr id="50" name="Rectangle 27">
            <a:extLst>
              <a:ext uri="{FF2B5EF4-FFF2-40B4-BE49-F238E27FC236}">
                <a16:creationId xmlns:a16="http://schemas.microsoft.com/office/drawing/2014/main" id="{D19E5177-A14F-CE43-B6C6-78687E0AAB24}"/>
              </a:ext>
            </a:extLst>
          </p:cNvPr>
          <p:cNvSpPr>
            <a:spLocks noChangeArrowheads="1"/>
          </p:cNvSpPr>
          <p:nvPr/>
        </p:nvSpPr>
        <p:spPr bwMode="auto">
          <a:xfrm>
            <a:off x="8152392" y="4984575"/>
            <a:ext cx="7159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Advance</a:t>
            </a:r>
          </a:p>
        </p:txBody>
      </p:sp>
      <p:sp>
        <p:nvSpPr>
          <p:cNvPr id="51" name="Arc 28">
            <a:extLst>
              <a:ext uri="{FF2B5EF4-FFF2-40B4-BE49-F238E27FC236}">
                <a16:creationId xmlns:a16="http://schemas.microsoft.com/office/drawing/2014/main" id="{0D45D2CE-8EFB-F441-BE5D-78911D4EB255}"/>
              </a:ext>
            </a:extLst>
          </p:cNvPr>
          <p:cNvSpPr>
            <a:spLocks/>
          </p:cNvSpPr>
          <p:nvPr/>
        </p:nvSpPr>
        <p:spPr bwMode="auto">
          <a:xfrm rot="15830180">
            <a:off x="8882856" y="5077291"/>
            <a:ext cx="471487" cy="549275"/>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Freeform 51">
            <a:extLst>
              <a:ext uri="{FF2B5EF4-FFF2-40B4-BE49-F238E27FC236}">
                <a16:creationId xmlns:a16="http://schemas.microsoft.com/office/drawing/2014/main" id="{033F9A19-3DD4-6346-866D-4EB64A287D90}"/>
              </a:ext>
            </a:extLst>
          </p:cNvPr>
          <p:cNvSpPr/>
          <p:nvPr/>
        </p:nvSpPr>
        <p:spPr>
          <a:xfrm>
            <a:off x="8678546" y="4140255"/>
            <a:ext cx="1939489" cy="1713372"/>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2361 w 2448101"/>
              <a:gd name="connsiteY0" fmla="*/ 527775 h 1718336"/>
              <a:gd name="connsiteX1" fmla="*/ 8498 w 2448101"/>
              <a:gd name="connsiteY1" fmla="*/ 1718336 h 1718336"/>
              <a:gd name="connsiteX2" fmla="*/ 1107006 w 2448101"/>
              <a:gd name="connsiteY2" fmla="*/ 1706062 h 1718336"/>
              <a:gd name="connsiteX3" fmla="*/ 1561137 w 2448101"/>
              <a:gd name="connsiteY3" fmla="*/ 1270341 h 1718336"/>
              <a:gd name="connsiteX4" fmla="*/ 2448101 w 2448101"/>
              <a:gd name="connsiteY4" fmla="*/ 419386 h 1718336"/>
              <a:gd name="connsiteX5" fmla="*/ 554684 w 2448101"/>
              <a:gd name="connsiteY5" fmla="*/ 6137 h 1718336"/>
              <a:gd name="connsiteX6" fmla="*/ 2361 w 2448101"/>
              <a:gd name="connsiteY6" fmla="*/ 0 h 1718336"/>
              <a:gd name="connsiteX7" fmla="*/ 2361 w 2448101"/>
              <a:gd name="connsiteY7" fmla="*/ 527775 h 1718336"/>
              <a:gd name="connsiteX0" fmla="*/ 2361 w 2448101"/>
              <a:gd name="connsiteY0" fmla="*/ 527775 h 1726233"/>
              <a:gd name="connsiteX1" fmla="*/ 8498 w 2448101"/>
              <a:gd name="connsiteY1" fmla="*/ 1718336 h 1726233"/>
              <a:gd name="connsiteX2" fmla="*/ 508612 w 2448101"/>
              <a:gd name="connsiteY2" fmla="*/ 1726233 h 1726233"/>
              <a:gd name="connsiteX3" fmla="*/ 1561137 w 2448101"/>
              <a:gd name="connsiteY3" fmla="*/ 1270341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59901 w 2448101"/>
              <a:gd name="connsiteY5" fmla="*/ 33031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73348 w 2448101"/>
              <a:gd name="connsiteY5" fmla="*/ 12861 h 1726233"/>
              <a:gd name="connsiteX6" fmla="*/ 2361 w 2448101"/>
              <a:gd name="connsiteY6" fmla="*/ 0 h 1726233"/>
              <a:gd name="connsiteX7" fmla="*/ 2361 w 2448101"/>
              <a:gd name="connsiteY7" fmla="*/ 527775 h 1726233"/>
              <a:gd name="connsiteX0" fmla="*/ 8498 w 2448101"/>
              <a:gd name="connsiteY0" fmla="*/ 1718336 h 1809776"/>
              <a:gd name="connsiteX1" fmla="*/ 508612 w 2448101"/>
              <a:gd name="connsiteY1" fmla="*/ 1726233 h 1809776"/>
              <a:gd name="connsiteX2" fmla="*/ 1796460 w 2448101"/>
              <a:gd name="connsiteY2" fmla="*/ 1371194 h 1809776"/>
              <a:gd name="connsiteX3" fmla="*/ 2448101 w 2448101"/>
              <a:gd name="connsiteY3" fmla="*/ 419386 h 1809776"/>
              <a:gd name="connsiteX4" fmla="*/ 1973348 w 2448101"/>
              <a:gd name="connsiteY4" fmla="*/ 12861 h 1809776"/>
              <a:gd name="connsiteX5" fmla="*/ 2361 w 2448101"/>
              <a:gd name="connsiteY5" fmla="*/ 0 h 1809776"/>
              <a:gd name="connsiteX6" fmla="*/ 2361 w 2448101"/>
              <a:gd name="connsiteY6" fmla="*/ 527775 h 1809776"/>
              <a:gd name="connsiteX7" fmla="*/ 99938 w 2448101"/>
              <a:gd name="connsiteY7" fmla="*/ 1809776 h 1809776"/>
              <a:gd name="connsiteX0" fmla="*/ 8498 w 2448101"/>
              <a:gd name="connsiteY0" fmla="*/ 1718336 h 1726233"/>
              <a:gd name="connsiteX1" fmla="*/ 508612 w 2448101"/>
              <a:gd name="connsiteY1" fmla="*/ 1726233 h 1726233"/>
              <a:gd name="connsiteX2" fmla="*/ 1796460 w 2448101"/>
              <a:gd name="connsiteY2" fmla="*/ 1371194 h 1726233"/>
              <a:gd name="connsiteX3" fmla="*/ 2448101 w 2448101"/>
              <a:gd name="connsiteY3" fmla="*/ 419386 h 1726233"/>
              <a:gd name="connsiteX4" fmla="*/ 1973348 w 2448101"/>
              <a:gd name="connsiteY4" fmla="*/ 12861 h 1726233"/>
              <a:gd name="connsiteX5" fmla="*/ 2361 w 2448101"/>
              <a:gd name="connsiteY5" fmla="*/ 0 h 1726233"/>
              <a:gd name="connsiteX6" fmla="*/ 2361 w 2448101"/>
              <a:gd name="connsiteY6" fmla="*/ 527775 h 1726233"/>
              <a:gd name="connsiteX0" fmla="*/ 508612 w 2448101"/>
              <a:gd name="connsiteY0" fmla="*/ 1726233 h 1726233"/>
              <a:gd name="connsiteX1" fmla="*/ 1796460 w 2448101"/>
              <a:gd name="connsiteY1" fmla="*/ 1371194 h 1726233"/>
              <a:gd name="connsiteX2" fmla="*/ 2448101 w 2448101"/>
              <a:gd name="connsiteY2" fmla="*/ 419386 h 1726233"/>
              <a:gd name="connsiteX3" fmla="*/ 1973348 w 2448101"/>
              <a:gd name="connsiteY3" fmla="*/ 12861 h 1726233"/>
              <a:gd name="connsiteX4" fmla="*/ 2361 w 2448101"/>
              <a:gd name="connsiteY4" fmla="*/ 0 h 1726233"/>
              <a:gd name="connsiteX5" fmla="*/ 2361 w 2448101"/>
              <a:gd name="connsiteY5" fmla="*/ 527775 h 1726233"/>
              <a:gd name="connsiteX0" fmla="*/ 506251 w 2445740"/>
              <a:gd name="connsiteY0" fmla="*/ 1726233 h 1726233"/>
              <a:gd name="connsiteX1" fmla="*/ 1794099 w 2445740"/>
              <a:gd name="connsiteY1" fmla="*/ 1371194 h 1726233"/>
              <a:gd name="connsiteX2" fmla="*/ 2445740 w 2445740"/>
              <a:gd name="connsiteY2" fmla="*/ 419386 h 1726233"/>
              <a:gd name="connsiteX3" fmla="*/ 1970987 w 2445740"/>
              <a:gd name="connsiteY3" fmla="*/ 12861 h 1726233"/>
              <a:gd name="connsiteX4" fmla="*/ 0 w 2445740"/>
              <a:gd name="connsiteY4" fmla="*/ 0 h 1726233"/>
              <a:gd name="connsiteX0" fmla="*/ 0 w 1939489"/>
              <a:gd name="connsiteY0" fmla="*/ 1713372 h 1713372"/>
              <a:gd name="connsiteX1" fmla="*/ 1287848 w 1939489"/>
              <a:gd name="connsiteY1" fmla="*/ 1358333 h 1713372"/>
              <a:gd name="connsiteX2" fmla="*/ 1939489 w 1939489"/>
              <a:gd name="connsiteY2" fmla="*/ 406525 h 1713372"/>
              <a:gd name="connsiteX3" fmla="*/ 1464736 w 1939489"/>
              <a:gd name="connsiteY3" fmla="*/ 0 h 1713372"/>
            </a:gdLst>
            <a:ahLst/>
            <a:cxnLst>
              <a:cxn ang="0">
                <a:pos x="connsiteX0" y="connsiteY0"/>
              </a:cxn>
              <a:cxn ang="0">
                <a:pos x="connsiteX1" y="connsiteY1"/>
              </a:cxn>
              <a:cxn ang="0">
                <a:pos x="connsiteX2" y="connsiteY2"/>
              </a:cxn>
              <a:cxn ang="0">
                <a:pos x="connsiteX3" y="connsiteY3"/>
              </a:cxn>
            </a:cxnLst>
            <a:rect l="l" t="t" r="r" b="b"/>
            <a:pathLst>
              <a:path w="1939489" h="1713372">
                <a:moveTo>
                  <a:pt x="0" y="1713372"/>
                </a:moveTo>
                <a:lnTo>
                  <a:pt x="1287848" y="1358333"/>
                </a:lnTo>
                <a:lnTo>
                  <a:pt x="1939489" y="406525"/>
                </a:lnTo>
                <a:lnTo>
                  <a:pt x="1464736"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a:extLst>
              <a:ext uri="{FF2B5EF4-FFF2-40B4-BE49-F238E27FC236}">
                <a16:creationId xmlns:a16="http://schemas.microsoft.com/office/drawing/2014/main" id="{004C92AC-2FCB-BD49-9EC2-6E57B4B2A8BB}"/>
              </a:ext>
            </a:extLst>
          </p:cNvPr>
          <p:cNvSpPr/>
          <p:nvPr/>
        </p:nvSpPr>
        <p:spPr>
          <a:xfrm>
            <a:off x="8171707" y="4493803"/>
            <a:ext cx="3075181" cy="1376474"/>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3068457 w 3068457"/>
              <a:gd name="connsiteY0" fmla="*/ 1215109 h 1215109"/>
              <a:gd name="connsiteX1" fmla="*/ 1914717 w 3068457"/>
              <a:gd name="connsiteY1" fmla="*/ 55232 h 1215109"/>
              <a:gd name="connsiteX2" fmla="*/ 0 w 3068457"/>
              <a:gd name="connsiteY2" fmla="*/ 0 h 1215109"/>
              <a:gd name="connsiteX3" fmla="*/ 6137 w 3068457"/>
              <a:gd name="connsiteY3" fmla="*/ 1196698 h 1215109"/>
              <a:gd name="connsiteX4" fmla="*/ 3068457 w 3068457"/>
              <a:gd name="connsiteY4" fmla="*/ 1215109 h 1215109"/>
              <a:gd name="connsiteX0" fmla="*/ 3068457 w 3068457"/>
              <a:gd name="connsiteY0" fmla="*/ 1215109 h 1215109"/>
              <a:gd name="connsiteX1" fmla="*/ 1800417 w 3068457"/>
              <a:gd name="connsiteY1" fmla="*/ 182979 h 1215109"/>
              <a:gd name="connsiteX2" fmla="*/ 0 w 3068457"/>
              <a:gd name="connsiteY2" fmla="*/ 0 h 1215109"/>
              <a:gd name="connsiteX3" fmla="*/ 6137 w 3068457"/>
              <a:gd name="connsiteY3" fmla="*/ 1196698 h 1215109"/>
              <a:gd name="connsiteX4" fmla="*/ 3068457 w 3068457"/>
              <a:gd name="connsiteY4" fmla="*/ 1215109 h 1215109"/>
              <a:gd name="connsiteX0" fmla="*/ 3075181 w 3075181"/>
              <a:gd name="connsiteY0" fmla="*/ 1376474 h 1376474"/>
              <a:gd name="connsiteX1" fmla="*/ 1807141 w 3075181"/>
              <a:gd name="connsiteY1" fmla="*/ 344344 h 1376474"/>
              <a:gd name="connsiteX2" fmla="*/ 0 w 3075181"/>
              <a:gd name="connsiteY2" fmla="*/ 0 h 1376474"/>
              <a:gd name="connsiteX3" fmla="*/ 12861 w 3075181"/>
              <a:gd name="connsiteY3" fmla="*/ 1358063 h 1376474"/>
              <a:gd name="connsiteX4" fmla="*/ 3075181 w 3075181"/>
              <a:gd name="connsiteY4" fmla="*/ 1376474 h 1376474"/>
              <a:gd name="connsiteX0" fmla="*/ 12861 w 3075181"/>
              <a:gd name="connsiteY0" fmla="*/ 1358063 h 1449503"/>
              <a:gd name="connsiteX1" fmla="*/ 3075181 w 3075181"/>
              <a:gd name="connsiteY1" fmla="*/ 1376474 h 1449503"/>
              <a:gd name="connsiteX2" fmla="*/ 1807141 w 3075181"/>
              <a:gd name="connsiteY2" fmla="*/ 344344 h 1449503"/>
              <a:gd name="connsiteX3" fmla="*/ 0 w 3075181"/>
              <a:gd name="connsiteY3" fmla="*/ 0 h 1449503"/>
              <a:gd name="connsiteX4" fmla="*/ 104301 w 3075181"/>
              <a:gd name="connsiteY4" fmla="*/ 1449503 h 1449503"/>
              <a:gd name="connsiteX0" fmla="*/ 12861 w 3075181"/>
              <a:gd name="connsiteY0" fmla="*/ 1358063 h 1376474"/>
              <a:gd name="connsiteX1" fmla="*/ 3075181 w 3075181"/>
              <a:gd name="connsiteY1" fmla="*/ 1376474 h 1376474"/>
              <a:gd name="connsiteX2" fmla="*/ 1807141 w 3075181"/>
              <a:gd name="connsiteY2" fmla="*/ 344344 h 1376474"/>
              <a:gd name="connsiteX3" fmla="*/ 0 w 3075181"/>
              <a:gd name="connsiteY3" fmla="*/ 0 h 1376474"/>
              <a:gd name="connsiteX0" fmla="*/ 3075181 w 3075181"/>
              <a:gd name="connsiteY0" fmla="*/ 1376474 h 1376474"/>
              <a:gd name="connsiteX1" fmla="*/ 1807141 w 3075181"/>
              <a:gd name="connsiteY1" fmla="*/ 344344 h 1376474"/>
              <a:gd name="connsiteX2" fmla="*/ 0 w 3075181"/>
              <a:gd name="connsiteY2" fmla="*/ 0 h 1376474"/>
            </a:gdLst>
            <a:ahLst/>
            <a:cxnLst>
              <a:cxn ang="0">
                <a:pos x="connsiteX0" y="connsiteY0"/>
              </a:cxn>
              <a:cxn ang="0">
                <a:pos x="connsiteX1" y="connsiteY1"/>
              </a:cxn>
              <a:cxn ang="0">
                <a:pos x="connsiteX2" y="connsiteY2"/>
              </a:cxn>
            </a:cxnLst>
            <a:rect l="l" t="t" r="r" b="b"/>
            <a:pathLst>
              <a:path w="3075181" h="1376474">
                <a:moveTo>
                  <a:pt x="3075181" y="1376474"/>
                </a:moveTo>
                <a:lnTo>
                  <a:pt x="1807141" y="344344"/>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949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ontent Placeholder 73"/>
          <p:cNvSpPr>
            <a:spLocks noGrp="1"/>
          </p:cNvSpPr>
          <p:nvPr>
            <p:ph sz="half" idx="1"/>
          </p:nvPr>
        </p:nvSpPr>
        <p:spPr/>
        <p:txBody>
          <a:bodyPr/>
          <a:lstStyle/>
          <a:p>
            <a:pPr lvl="1" algn="ctr"/>
            <a:r>
              <a:rPr lang="en-US" sz="3999" u="sng" cap="small" dirty="0"/>
              <a:t>Brief set theory Review</a:t>
            </a:r>
          </a:p>
        </p:txBody>
      </p:sp>
      <p:sp>
        <p:nvSpPr>
          <p:cNvPr id="9" name="Content Placeholder 8">
            <a:extLst>
              <a:ext uri="{FF2B5EF4-FFF2-40B4-BE49-F238E27FC236}">
                <a16:creationId xmlns:a16="http://schemas.microsoft.com/office/drawing/2014/main" id="{BDA42107-00D3-0B4E-8606-013F4FDF69BC}"/>
              </a:ext>
            </a:extLst>
          </p:cNvPr>
          <p:cNvSpPr>
            <a:spLocks noGrp="1"/>
          </p:cNvSpPr>
          <p:nvPr>
            <p:ph sz="half" idx="10"/>
          </p:nvPr>
        </p:nvSpPr>
        <p:spPr/>
        <p:txBody>
          <a:bodyPr/>
          <a:lstStyle/>
          <a:p>
            <a:endParaRPr lang="en-US"/>
          </a:p>
        </p:txBody>
      </p:sp>
      <p:grpSp>
        <p:nvGrpSpPr>
          <p:cNvPr id="12" name="Group 11">
            <a:extLst>
              <a:ext uri="{FF2B5EF4-FFF2-40B4-BE49-F238E27FC236}">
                <a16:creationId xmlns:a16="http://schemas.microsoft.com/office/drawing/2014/main" id="{DF4207C8-02A2-2946-89BC-260D70719C3A}"/>
              </a:ext>
            </a:extLst>
          </p:cNvPr>
          <p:cNvGrpSpPr/>
          <p:nvPr/>
        </p:nvGrpSpPr>
        <p:grpSpPr>
          <a:xfrm>
            <a:off x="2793338" y="2001545"/>
            <a:ext cx="6605325" cy="3332455"/>
            <a:chOff x="2895600" y="1600200"/>
            <a:chExt cx="6605325" cy="3332455"/>
          </a:xfrm>
        </p:grpSpPr>
        <p:grpSp>
          <p:nvGrpSpPr>
            <p:cNvPr id="10" name="Group 9">
              <a:extLst>
                <a:ext uri="{FF2B5EF4-FFF2-40B4-BE49-F238E27FC236}">
                  <a16:creationId xmlns:a16="http://schemas.microsoft.com/office/drawing/2014/main" id="{F167C046-DD83-9D45-9C13-BBD271C18D72}"/>
                </a:ext>
              </a:extLst>
            </p:cNvPr>
            <p:cNvGrpSpPr/>
            <p:nvPr/>
          </p:nvGrpSpPr>
          <p:grpSpPr>
            <a:xfrm>
              <a:off x="2895600" y="1600200"/>
              <a:ext cx="2973495" cy="3332455"/>
              <a:chOff x="7725618" y="1741139"/>
              <a:chExt cx="2973495" cy="3332455"/>
            </a:xfrm>
          </p:grpSpPr>
          <p:sp>
            <p:nvSpPr>
              <p:cNvPr id="56" name="object 4"/>
              <p:cNvSpPr/>
              <p:nvPr/>
            </p:nvSpPr>
            <p:spPr>
              <a:xfrm>
                <a:off x="7725618" y="2100099"/>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DCD3FF"/>
              </a:solidFill>
              <a:ln>
                <a:solidFill>
                  <a:schemeClr val="tx1"/>
                </a:solidFill>
              </a:ln>
            </p:spPr>
            <p:txBody>
              <a:bodyPr wrap="square" lIns="0" tIns="0" rIns="0" bIns="0" rtlCol="0"/>
              <a:lstStyle/>
              <a:p>
                <a:endParaRPr sz="1266"/>
              </a:p>
            </p:txBody>
          </p:sp>
          <p:sp>
            <p:nvSpPr>
              <p:cNvPr id="72" name="object 7"/>
              <p:cNvSpPr txBox="1"/>
              <p:nvPr/>
            </p:nvSpPr>
            <p:spPr>
              <a:xfrm>
                <a:off x="9109677" y="1741139"/>
                <a:ext cx="205376" cy="303032"/>
              </a:xfrm>
              <a:prstGeom prst="rect">
                <a:avLst/>
              </a:prstGeom>
            </p:spPr>
            <p:txBody>
              <a:bodyPr vert="horz" wrap="square" lIns="0" tIns="0" rIns="0" bIns="0" rtlCol="0">
                <a:spAutoFit/>
              </a:bodyPr>
              <a:lstStyle/>
              <a:p>
                <a:pPr marL="8929" algn="ctr"/>
                <a:r>
                  <a:rPr sz="1969" spc="-21" dirty="0">
                    <a:solidFill>
                      <a:srgbClr val="515151"/>
                    </a:solidFill>
                    <a:latin typeface="Gill Sans MT" panose="020B0502020104020203" pitchFamily="34" charset="0"/>
                    <a:cs typeface="Gill Sans MT"/>
                  </a:rPr>
                  <a:t>A</a:t>
                </a:r>
                <a:endParaRPr sz="1969" dirty="0">
                  <a:latin typeface="Gill Sans MT" panose="020B0502020104020203" pitchFamily="34" charset="0"/>
                  <a:cs typeface="Gill Sans MT"/>
                </a:endParaRPr>
              </a:p>
            </p:txBody>
          </p:sp>
        </p:grpSp>
        <p:grpSp>
          <p:nvGrpSpPr>
            <p:cNvPr id="11" name="Group 10">
              <a:extLst>
                <a:ext uri="{FF2B5EF4-FFF2-40B4-BE49-F238E27FC236}">
                  <a16:creationId xmlns:a16="http://schemas.microsoft.com/office/drawing/2014/main" id="{6D25ADDA-F5C4-BC46-95A4-CED8DE9C001A}"/>
                </a:ext>
              </a:extLst>
            </p:cNvPr>
            <p:cNvGrpSpPr/>
            <p:nvPr/>
          </p:nvGrpSpPr>
          <p:grpSpPr>
            <a:xfrm>
              <a:off x="6527430" y="1600200"/>
              <a:ext cx="2973495" cy="3332455"/>
              <a:chOff x="1345709" y="1741140"/>
              <a:chExt cx="2973495" cy="3332455"/>
            </a:xfrm>
          </p:grpSpPr>
          <p:sp>
            <p:nvSpPr>
              <p:cNvPr id="39" name="object 17"/>
              <p:cNvSpPr/>
              <p:nvPr/>
            </p:nvSpPr>
            <p:spPr>
              <a:xfrm>
                <a:off x="1345709" y="2100100"/>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DEFDD0"/>
              </a:solidFill>
              <a:ln>
                <a:solidFill>
                  <a:schemeClr val="tx1"/>
                </a:solidFill>
              </a:ln>
            </p:spPr>
            <p:txBody>
              <a:bodyPr wrap="square" lIns="0" tIns="0" rIns="0" bIns="0" rtlCol="0"/>
              <a:lstStyle/>
              <a:p>
                <a:endParaRPr sz="1266"/>
              </a:p>
            </p:txBody>
          </p:sp>
          <p:sp>
            <p:nvSpPr>
              <p:cNvPr id="73" name="Rectangle 72"/>
              <p:cNvSpPr/>
              <p:nvPr/>
            </p:nvSpPr>
            <p:spPr>
              <a:xfrm>
                <a:off x="2662378" y="1741140"/>
                <a:ext cx="340157" cy="395365"/>
              </a:xfrm>
              <a:prstGeom prst="rect">
                <a:avLst/>
              </a:prstGeom>
            </p:spPr>
            <p:txBody>
              <a:bodyPr wrap="none">
                <a:spAutoFit/>
              </a:bodyPr>
              <a:lstStyle/>
              <a:p>
                <a:pPr marL="1509064" marR="3572" indent="-1500134" algn="ctr">
                  <a:tabLst>
                    <a:tab pos="2364497" algn="l"/>
                  </a:tabLst>
                </a:pPr>
                <a:r>
                  <a:rPr lang="en-US" sz="1969" dirty="0">
                    <a:latin typeface="Gill Sans MT" panose="020B0502020104020203" pitchFamily="34" charset="0"/>
                  </a:rPr>
                  <a:t>B</a:t>
                </a:r>
              </a:p>
            </p:txBody>
          </p:sp>
        </p:grpSp>
      </p:grpSp>
    </p:spTree>
    <p:extLst>
      <p:ext uri="{BB962C8B-B14F-4D97-AF65-F5344CB8AC3E}">
        <p14:creationId xmlns:p14="http://schemas.microsoft.com/office/powerpoint/2010/main" val="2279186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F2A64E9-A3DC-3347-882C-6BE7D641B551}"/>
                  </a:ext>
                </a:extLst>
              </p:cNvPr>
              <p:cNvSpPr>
                <a:spLocks noGrp="1"/>
              </p:cNvSpPr>
              <p:nvPr>
                <p:ph sz="half" idx="1"/>
              </p:nvPr>
            </p:nvSpPr>
            <p:spPr/>
            <p:txBody>
              <a:bodyPr>
                <a:normAutofit lnSpcReduction="10000"/>
              </a:bodyPr>
              <a:lstStyle/>
              <a:p>
                <a:r>
                  <a:rPr lang="en-US" altLang="en-US" dirty="0"/>
                  <a:t>Case 3 –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smtClean="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aims at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but not vice versa:</a:t>
                </a:r>
              </a:p>
              <a:p>
                <a:pPr lvl="1"/>
                <a:r>
                  <a:rPr lang="en-US" altLang="en-US" dirty="0"/>
                  <a:t>Add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oMath>
                </a14:m>
                <a:r>
                  <a:rPr lang="en-US" altLang="en-US" dirty="0"/>
                  <a:t> to </a:t>
                </a:r>
                <a14:m>
                  <m:oMath xmlns:m="http://schemas.openxmlformats.org/officeDocument/2006/math">
                    <m:r>
                      <a:rPr lang="en-US" altLang="en-US" dirty="0" smtClean="0">
                        <a:latin typeface="Cambria Math" panose="02040503050406030204" pitchFamily="18" charset="0"/>
                      </a:rPr>
                      <m:t>𝑅</m:t>
                    </m:r>
                  </m:oMath>
                </a14:m>
                <a:r>
                  <a:rPr lang="en-US" altLang="en-US" dirty="0"/>
                  <a:t> if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oMath>
                </a14:m>
                <a:r>
                  <a:rPr lang="en-US" altLang="en-US" dirty="0"/>
                  <a:t> is left of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then advance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oMath>
                </a14:m>
                <a:endParaRPr lang="en-US" altLang="en-US" dirty="0"/>
              </a:p>
              <a:p>
                <a:pPr lvl="1"/>
                <a:endParaRPr lang="en-US" altLang="en-US" dirty="0"/>
              </a:p>
              <a:p>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cannot contain </a:t>
                </a:r>
                <a:br>
                  <a:rPr lang="en-US" altLang="en-US" dirty="0"/>
                </a:br>
                <a:r>
                  <a:rPr lang="en-US" altLang="en-US" dirty="0"/>
                  <a:t>the next intersection point. In </a:t>
                </a:r>
                <a:br>
                  <a:rPr lang="en-US" altLang="en-US" dirty="0"/>
                </a:br>
                <a:r>
                  <a:rPr lang="en-US" altLang="en-US" dirty="0"/>
                  <a:t>the figure, </a:t>
                </a:r>
                <a14:m>
                  <m:oMath xmlns:m="http://schemas.openxmlformats.org/officeDocument/2006/math">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oMath>
                </a14:m>
                <a:r>
                  <a:rPr lang="en-US" altLang="en-US" dirty="0"/>
                  <a:t> </a:t>
                </a:r>
                <a:r>
                  <a:rPr lang="en-US" altLang="en-US" b="1" dirty="0"/>
                  <a:t>is</a:t>
                </a:r>
                <a:r>
                  <a:rPr lang="en-US" altLang="en-US" dirty="0"/>
                  <a:t> right of </a:t>
                </a:r>
                <a:br>
                  <a:rPr lang="en-US" altLang="en-US" dirty="0"/>
                </a:b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and </a:t>
                </a:r>
                <a:r>
                  <a:rPr lang="en-US" altLang="en-US" b="1" dirty="0"/>
                  <a:t>is not</a:t>
                </a:r>
                <a:r>
                  <a:rPr lang="en-US" altLang="en-US" dirty="0"/>
                  <a:t> added </a:t>
                </a:r>
                <a:br>
                  <a:rPr lang="en-US" altLang="en-US" dirty="0"/>
                </a:br>
                <a:r>
                  <a:rPr lang="en-US" altLang="en-US" dirty="0"/>
                  <a:t>to </a:t>
                </a:r>
                <a14:m>
                  <m:oMath xmlns:m="http://schemas.openxmlformats.org/officeDocument/2006/math">
                    <m:r>
                      <a:rPr lang="en-US" altLang="en-US" dirty="0" smtClean="0">
                        <a:latin typeface="Cambria Math" panose="02040503050406030204" pitchFamily="18" charset="0"/>
                      </a:rPr>
                      <m:t>𝑅</m:t>
                    </m:r>
                  </m:oMath>
                </a14:m>
                <a:r>
                  <a:rPr lang="en-US" altLang="en-US" dirty="0"/>
                  <a:t>.</a:t>
                </a:r>
              </a:p>
            </p:txBody>
          </p:sp>
        </mc:Choice>
        <mc:Fallback xmlns="">
          <p:sp>
            <p:nvSpPr>
              <p:cNvPr id="5" name="Content Placeholder 4">
                <a:extLst>
                  <a:ext uri="{FF2B5EF4-FFF2-40B4-BE49-F238E27FC236}">
                    <a16:creationId xmlns:a16="http://schemas.microsoft.com/office/drawing/2014/main" id="{1F2A64E9-A3DC-3347-882C-6BE7D641B551}"/>
                  </a:ext>
                </a:extLst>
              </p:cNvPr>
              <p:cNvSpPr>
                <a:spLocks noGrp="1" noRot="1" noChangeAspect="1" noMove="1" noResize="1" noEditPoints="1" noAdjustHandles="1" noChangeArrowheads="1" noChangeShapeType="1" noTextEdit="1"/>
              </p:cNvSpPr>
              <p:nvPr>
                <p:ph sz="half" idx="1"/>
              </p:nvPr>
            </p:nvSpPr>
            <p:spPr>
              <a:blipFill>
                <a:blip r:embed="rId2"/>
                <a:stretch>
                  <a:fillRect l="-1517" t="-262" b="-2100"/>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C520AC84-6256-3E4D-9B34-D5946610800E}"/>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59E45E1F-32BD-E34C-A80B-6D3B44EB34E3}"/>
              </a:ext>
            </a:extLst>
          </p:cNvPr>
          <p:cNvSpPr>
            <a:spLocks noGrp="1"/>
          </p:cNvSpPr>
          <p:nvPr>
            <p:ph sz="half" idx="11"/>
          </p:nvPr>
        </p:nvSpPr>
        <p:spPr/>
        <p:txBody>
          <a:bodyPr/>
          <a:lstStyle/>
          <a:p>
            <a:r>
              <a:rPr lang="en-US" altLang="en-US"/>
              <a:t>Advance rules (by Laszlo)</a:t>
            </a:r>
            <a:endParaRPr lang="en-US" dirty="0"/>
          </a:p>
        </p:txBody>
      </p:sp>
      <p:sp>
        <p:nvSpPr>
          <p:cNvPr id="27" name="Freeform 26">
            <a:extLst>
              <a:ext uri="{FF2B5EF4-FFF2-40B4-BE49-F238E27FC236}">
                <a16:creationId xmlns:a16="http://schemas.microsoft.com/office/drawing/2014/main" id="{6B4E86B5-26A0-3D45-AA0F-4ED0502BD5D9}"/>
              </a:ext>
            </a:extLst>
          </p:cNvPr>
          <p:cNvSpPr/>
          <p:nvPr/>
        </p:nvSpPr>
        <p:spPr>
          <a:xfrm>
            <a:off x="8171708" y="4121459"/>
            <a:ext cx="1669647" cy="1726941"/>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561137 w 1656768"/>
              <a:gd name="connsiteY3" fmla="*/ 1270341 h 1718336"/>
              <a:gd name="connsiteX4" fmla="*/ 1426125 w 1656768"/>
              <a:gd name="connsiteY4" fmla="*/ 325257 h 1718336"/>
              <a:gd name="connsiteX5" fmla="*/ 554684 w 1656768"/>
              <a:gd name="connsiteY5" fmla="*/ 6137 h 1718336"/>
              <a:gd name="connsiteX6" fmla="*/ 2361 w 1656768"/>
              <a:gd name="connsiteY6" fmla="*/ 0 h 1718336"/>
              <a:gd name="connsiteX7" fmla="*/ 2361 w 1656768"/>
              <a:gd name="connsiteY7"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26125 w 1656768"/>
              <a:gd name="connsiteY3" fmla="*/ 325257 h 1718336"/>
              <a:gd name="connsiteX4" fmla="*/ 554684 w 1656768"/>
              <a:gd name="connsiteY4" fmla="*/ 6137 h 1718336"/>
              <a:gd name="connsiteX5" fmla="*/ 2361 w 1656768"/>
              <a:gd name="connsiteY5" fmla="*/ 0 h 1718336"/>
              <a:gd name="connsiteX6" fmla="*/ 2361 w 1656768"/>
              <a:gd name="connsiteY6"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26125 w 1656768"/>
              <a:gd name="connsiteY3" fmla="*/ 325257 h 1718336"/>
              <a:gd name="connsiteX4" fmla="*/ 2361 w 1656768"/>
              <a:gd name="connsiteY4" fmla="*/ 0 h 1718336"/>
              <a:gd name="connsiteX5" fmla="*/ 2361 w 1656768"/>
              <a:gd name="connsiteY5"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87833 w 1656768"/>
              <a:gd name="connsiteY3" fmla="*/ 706724 h 1718336"/>
              <a:gd name="connsiteX4" fmla="*/ 2361 w 1656768"/>
              <a:gd name="connsiteY4" fmla="*/ 0 h 1718336"/>
              <a:gd name="connsiteX5" fmla="*/ 2361 w 1656768"/>
              <a:gd name="connsiteY5"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82223 w 1656768"/>
              <a:gd name="connsiteY3" fmla="*/ 656235 h 1718336"/>
              <a:gd name="connsiteX4" fmla="*/ 2361 w 1656768"/>
              <a:gd name="connsiteY4" fmla="*/ 0 h 1718336"/>
              <a:gd name="connsiteX5" fmla="*/ 2361 w 1656768"/>
              <a:gd name="connsiteY5" fmla="*/ 527775 h 1718336"/>
              <a:gd name="connsiteX0" fmla="*/ 2361 w 1669647"/>
              <a:gd name="connsiteY0" fmla="*/ 527775 h 1726941"/>
              <a:gd name="connsiteX1" fmla="*/ 8498 w 1669647"/>
              <a:gd name="connsiteY1" fmla="*/ 1718336 h 1726941"/>
              <a:gd name="connsiteX2" fmla="*/ 1669647 w 1669647"/>
              <a:gd name="connsiteY2" fmla="*/ 1726941 h 1726941"/>
              <a:gd name="connsiteX3" fmla="*/ 1482223 w 1669647"/>
              <a:gd name="connsiteY3" fmla="*/ 656235 h 1726941"/>
              <a:gd name="connsiteX4" fmla="*/ 2361 w 1669647"/>
              <a:gd name="connsiteY4" fmla="*/ 0 h 1726941"/>
              <a:gd name="connsiteX5" fmla="*/ 2361 w 1669647"/>
              <a:gd name="connsiteY5" fmla="*/ 527775 h 1726941"/>
              <a:gd name="connsiteX0" fmla="*/ 2361 w 1669647"/>
              <a:gd name="connsiteY0" fmla="*/ 527775 h 1726941"/>
              <a:gd name="connsiteX1" fmla="*/ 8498 w 1669647"/>
              <a:gd name="connsiteY1" fmla="*/ 1718336 h 1726941"/>
              <a:gd name="connsiteX2" fmla="*/ 1669647 w 1669647"/>
              <a:gd name="connsiteY2" fmla="*/ 1726941 h 1726941"/>
              <a:gd name="connsiteX3" fmla="*/ 1456823 w 1669647"/>
              <a:gd name="connsiteY3" fmla="*/ 440335 h 1726941"/>
              <a:gd name="connsiteX4" fmla="*/ 2361 w 1669647"/>
              <a:gd name="connsiteY4" fmla="*/ 0 h 1726941"/>
              <a:gd name="connsiteX5" fmla="*/ 2361 w 1669647"/>
              <a:gd name="connsiteY5" fmla="*/ 527775 h 172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9647" h="1726941">
                <a:moveTo>
                  <a:pt x="2361" y="527775"/>
                </a:moveTo>
                <a:cubicBezTo>
                  <a:pt x="4407" y="924629"/>
                  <a:pt x="6452" y="1321482"/>
                  <a:pt x="8498" y="1718336"/>
                </a:cubicBezTo>
                <a:lnTo>
                  <a:pt x="1669647" y="1726941"/>
                </a:lnTo>
                <a:lnTo>
                  <a:pt x="1456823" y="440335"/>
                </a:lnTo>
                <a:lnTo>
                  <a:pt x="2361" y="0"/>
                </a:lnTo>
                <a:cubicBezTo>
                  <a:pt x="316" y="161606"/>
                  <a:pt x="-1730" y="323211"/>
                  <a:pt x="2361" y="527775"/>
                </a:cubicBezTo>
                <a:close/>
              </a:path>
            </a:pathLst>
          </a:custGeom>
          <a:solidFill>
            <a:schemeClr val="accent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a:extLst>
              <a:ext uri="{FF2B5EF4-FFF2-40B4-BE49-F238E27FC236}">
                <a16:creationId xmlns:a16="http://schemas.microsoft.com/office/drawing/2014/main" id="{26C07CE0-768C-3748-B3DE-1393A7AEA19C}"/>
              </a:ext>
            </a:extLst>
          </p:cNvPr>
          <p:cNvSpPr/>
          <p:nvPr/>
        </p:nvSpPr>
        <p:spPr>
          <a:xfrm>
            <a:off x="8174595" y="4878371"/>
            <a:ext cx="3074067" cy="985972"/>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3068457 w 3068457"/>
              <a:gd name="connsiteY0" fmla="*/ 1159877 h 1159877"/>
              <a:gd name="connsiteX1" fmla="*/ 2681831 w 3068457"/>
              <a:gd name="connsiteY1" fmla="*/ 466406 h 1159877"/>
              <a:gd name="connsiteX2" fmla="*/ 1914717 w 3068457"/>
              <a:gd name="connsiteY2" fmla="*/ 0 h 1159877"/>
              <a:gd name="connsiteX3" fmla="*/ 0 w 3068457"/>
              <a:gd name="connsiteY3" fmla="*/ 309406 h 1159877"/>
              <a:gd name="connsiteX4" fmla="*/ 6137 w 3068457"/>
              <a:gd name="connsiteY4" fmla="*/ 1141466 h 1159877"/>
              <a:gd name="connsiteX5" fmla="*/ 3068457 w 3068457"/>
              <a:gd name="connsiteY5" fmla="*/ 1159877 h 1159877"/>
              <a:gd name="connsiteX0" fmla="*/ 3068457 w 3068457"/>
              <a:gd name="connsiteY0" fmla="*/ 969143 h 969143"/>
              <a:gd name="connsiteX1" fmla="*/ 2681831 w 3068457"/>
              <a:gd name="connsiteY1" fmla="*/ 275672 h 969143"/>
              <a:gd name="connsiteX2" fmla="*/ 1695934 w 3068457"/>
              <a:gd name="connsiteY2" fmla="*/ 0 h 969143"/>
              <a:gd name="connsiteX3" fmla="*/ 0 w 3068457"/>
              <a:gd name="connsiteY3" fmla="*/ 118672 h 969143"/>
              <a:gd name="connsiteX4" fmla="*/ 6137 w 3068457"/>
              <a:gd name="connsiteY4" fmla="*/ 950732 h 969143"/>
              <a:gd name="connsiteX5" fmla="*/ 3068457 w 3068457"/>
              <a:gd name="connsiteY5" fmla="*/ 969143 h 969143"/>
              <a:gd name="connsiteX0" fmla="*/ 3074067 w 3074067"/>
              <a:gd name="connsiteY0" fmla="*/ 969143 h 969143"/>
              <a:gd name="connsiteX1" fmla="*/ 2687441 w 3074067"/>
              <a:gd name="connsiteY1" fmla="*/ 275672 h 969143"/>
              <a:gd name="connsiteX2" fmla="*/ 1701544 w 3074067"/>
              <a:gd name="connsiteY2" fmla="*/ 0 h 969143"/>
              <a:gd name="connsiteX3" fmla="*/ 0 w 3074067"/>
              <a:gd name="connsiteY3" fmla="*/ 247698 h 969143"/>
              <a:gd name="connsiteX4" fmla="*/ 11747 w 3074067"/>
              <a:gd name="connsiteY4" fmla="*/ 950732 h 969143"/>
              <a:gd name="connsiteX5" fmla="*/ 3074067 w 3074067"/>
              <a:gd name="connsiteY5" fmla="*/ 969143 h 969143"/>
              <a:gd name="connsiteX0" fmla="*/ 3074067 w 3074067"/>
              <a:gd name="connsiteY0" fmla="*/ 985972 h 985972"/>
              <a:gd name="connsiteX1" fmla="*/ 2687441 w 3074067"/>
              <a:gd name="connsiteY1" fmla="*/ 292501 h 985972"/>
              <a:gd name="connsiteX2" fmla="*/ 1830570 w 3074067"/>
              <a:gd name="connsiteY2" fmla="*/ 0 h 985972"/>
              <a:gd name="connsiteX3" fmla="*/ 0 w 3074067"/>
              <a:gd name="connsiteY3" fmla="*/ 264527 h 985972"/>
              <a:gd name="connsiteX4" fmla="*/ 11747 w 3074067"/>
              <a:gd name="connsiteY4" fmla="*/ 967561 h 985972"/>
              <a:gd name="connsiteX5" fmla="*/ 3074067 w 3074067"/>
              <a:gd name="connsiteY5" fmla="*/ 985972 h 985972"/>
              <a:gd name="connsiteX0" fmla="*/ 3074067 w 3074067"/>
              <a:gd name="connsiteY0" fmla="*/ 985972 h 985972"/>
              <a:gd name="connsiteX1" fmla="*/ 3052079 w 3074067"/>
              <a:gd name="connsiteY1" fmla="*/ 371039 h 985972"/>
              <a:gd name="connsiteX2" fmla="*/ 1830570 w 3074067"/>
              <a:gd name="connsiteY2" fmla="*/ 0 h 985972"/>
              <a:gd name="connsiteX3" fmla="*/ 0 w 3074067"/>
              <a:gd name="connsiteY3" fmla="*/ 264527 h 985972"/>
              <a:gd name="connsiteX4" fmla="*/ 11747 w 3074067"/>
              <a:gd name="connsiteY4" fmla="*/ 967561 h 985972"/>
              <a:gd name="connsiteX5" fmla="*/ 3074067 w 3074067"/>
              <a:gd name="connsiteY5" fmla="*/ 985972 h 985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4067" h="985972">
                <a:moveTo>
                  <a:pt x="3074067" y="985972"/>
                </a:moveTo>
                <a:lnTo>
                  <a:pt x="3052079" y="371039"/>
                </a:lnTo>
                <a:lnTo>
                  <a:pt x="1830570" y="0"/>
                </a:lnTo>
                <a:lnTo>
                  <a:pt x="0" y="264527"/>
                </a:lnTo>
                <a:cubicBezTo>
                  <a:pt x="2046" y="663426"/>
                  <a:pt x="9701" y="568662"/>
                  <a:pt x="11747" y="967561"/>
                </a:cubicBezTo>
                <a:lnTo>
                  <a:pt x="3074067" y="985972"/>
                </a:lnTo>
                <a:close/>
              </a:path>
            </a:pathLst>
          </a:cu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
            <a:extLst>
              <a:ext uri="{FF2B5EF4-FFF2-40B4-BE49-F238E27FC236}">
                <a16:creationId xmlns:a16="http://schemas.microsoft.com/office/drawing/2014/main" id="{7ADC1D55-FA7E-3647-9402-A4C7EE3B5D21}"/>
              </a:ext>
            </a:extLst>
          </p:cNvPr>
          <p:cNvSpPr>
            <a:spLocks noChangeArrowheads="1"/>
          </p:cNvSpPr>
          <p:nvPr/>
        </p:nvSpPr>
        <p:spPr bwMode="auto">
          <a:xfrm>
            <a:off x="7866063" y="3965576"/>
            <a:ext cx="3640137" cy="20478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2" name="Line 18">
            <a:extLst>
              <a:ext uri="{FF2B5EF4-FFF2-40B4-BE49-F238E27FC236}">
                <a16:creationId xmlns:a16="http://schemas.microsoft.com/office/drawing/2014/main" id="{E1B61CF0-DAF8-9649-A9C3-B29B8F91F409}"/>
              </a:ext>
            </a:extLst>
          </p:cNvPr>
          <p:cNvSpPr>
            <a:spLocks noChangeShapeType="1"/>
          </p:cNvSpPr>
          <p:nvPr/>
        </p:nvSpPr>
        <p:spPr bwMode="auto">
          <a:xfrm flipH="1" flipV="1">
            <a:off x="10006885" y="4871433"/>
            <a:ext cx="1225814" cy="373405"/>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1">
            <a:extLst>
              <a:ext uri="{FF2B5EF4-FFF2-40B4-BE49-F238E27FC236}">
                <a16:creationId xmlns:a16="http://schemas.microsoft.com/office/drawing/2014/main" id="{73100E5F-E719-3243-8128-BEDD5B9E5A6B}"/>
              </a:ext>
            </a:extLst>
          </p:cNvPr>
          <p:cNvSpPr>
            <a:spLocks noChangeShapeType="1"/>
          </p:cNvSpPr>
          <p:nvPr/>
        </p:nvSpPr>
        <p:spPr bwMode="auto">
          <a:xfrm flipH="1" flipV="1">
            <a:off x="9620250" y="4559300"/>
            <a:ext cx="214251" cy="130504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Rectangle 25">
            <a:extLst>
              <a:ext uri="{FF2B5EF4-FFF2-40B4-BE49-F238E27FC236}">
                <a16:creationId xmlns:a16="http://schemas.microsoft.com/office/drawing/2014/main" id="{83CF2205-ADBB-C042-AA6F-42B1023D6687}"/>
              </a:ext>
            </a:extLst>
          </p:cNvPr>
          <p:cNvSpPr>
            <a:spLocks noChangeArrowheads="1"/>
          </p:cNvSpPr>
          <p:nvPr/>
        </p:nvSpPr>
        <p:spPr bwMode="auto">
          <a:xfrm>
            <a:off x="10058400" y="4876800"/>
            <a:ext cx="2889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a:t>q</a:t>
            </a:r>
            <a:r>
              <a:rPr lang="en-US" altLang="en-US" sz="1200" i="1" baseline="-25000"/>
              <a:t>j</a:t>
            </a:r>
          </a:p>
        </p:txBody>
      </p:sp>
      <p:sp>
        <p:nvSpPr>
          <p:cNvPr id="35" name="Rectangle 26">
            <a:extLst>
              <a:ext uri="{FF2B5EF4-FFF2-40B4-BE49-F238E27FC236}">
                <a16:creationId xmlns:a16="http://schemas.microsoft.com/office/drawing/2014/main" id="{C5955AA6-1A3D-B24A-93BD-C33A43EA05CD}"/>
              </a:ext>
            </a:extLst>
          </p:cNvPr>
          <p:cNvSpPr>
            <a:spLocks noChangeArrowheads="1"/>
          </p:cNvSpPr>
          <p:nvPr/>
        </p:nvSpPr>
        <p:spPr bwMode="auto">
          <a:xfrm>
            <a:off x="9435148" y="5092352"/>
            <a:ext cx="28892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p</a:t>
            </a:r>
            <a:r>
              <a:rPr lang="en-US" altLang="en-US" sz="1200" i="1" baseline="-25000" dirty="0"/>
              <a:t>i</a:t>
            </a:r>
          </a:p>
        </p:txBody>
      </p:sp>
      <p:sp>
        <p:nvSpPr>
          <p:cNvPr id="36" name="Rectangle 27">
            <a:extLst>
              <a:ext uri="{FF2B5EF4-FFF2-40B4-BE49-F238E27FC236}">
                <a16:creationId xmlns:a16="http://schemas.microsoft.com/office/drawing/2014/main" id="{03ACBB2E-EE1E-4E44-BD58-7682C58BC022}"/>
              </a:ext>
            </a:extLst>
          </p:cNvPr>
          <p:cNvSpPr>
            <a:spLocks noChangeArrowheads="1"/>
          </p:cNvSpPr>
          <p:nvPr/>
        </p:nvSpPr>
        <p:spPr bwMode="auto">
          <a:xfrm>
            <a:off x="10347325" y="4182321"/>
            <a:ext cx="7159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Advance</a:t>
            </a:r>
          </a:p>
        </p:txBody>
      </p:sp>
      <p:sp>
        <p:nvSpPr>
          <p:cNvPr id="37" name="Arc 28">
            <a:extLst>
              <a:ext uri="{FF2B5EF4-FFF2-40B4-BE49-F238E27FC236}">
                <a16:creationId xmlns:a16="http://schemas.microsoft.com/office/drawing/2014/main" id="{6E650751-4740-4046-A2A7-79B636E2AB8A}"/>
              </a:ext>
            </a:extLst>
          </p:cNvPr>
          <p:cNvSpPr>
            <a:spLocks/>
          </p:cNvSpPr>
          <p:nvPr/>
        </p:nvSpPr>
        <p:spPr bwMode="auto">
          <a:xfrm rot="717207">
            <a:off x="10324305" y="4379110"/>
            <a:ext cx="471487" cy="549275"/>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Freeform 37">
            <a:extLst>
              <a:ext uri="{FF2B5EF4-FFF2-40B4-BE49-F238E27FC236}">
                <a16:creationId xmlns:a16="http://schemas.microsoft.com/office/drawing/2014/main" id="{7CF18AC2-5051-B844-A557-11055657B5F9}"/>
              </a:ext>
            </a:extLst>
          </p:cNvPr>
          <p:cNvSpPr/>
          <p:nvPr/>
        </p:nvSpPr>
        <p:spPr>
          <a:xfrm>
            <a:off x="8180094" y="4116889"/>
            <a:ext cx="1654407" cy="1717282"/>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561137 w 1656768"/>
              <a:gd name="connsiteY3" fmla="*/ 1270341 h 1718336"/>
              <a:gd name="connsiteX4" fmla="*/ 1426125 w 1656768"/>
              <a:gd name="connsiteY4" fmla="*/ 325257 h 1718336"/>
              <a:gd name="connsiteX5" fmla="*/ 554684 w 1656768"/>
              <a:gd name="connsiteY5" fmla="*/ 6137 h 1718336"/>
              <a:gd name="connsiteX6" fmla="*/ 2361 w 1656768"/>
              <a:gd name="connsiteY6" fmla="*/ 0 h 1718336"/>
              <a:gd name="connsiteX7" fmla="*/ 2361 w 1656768"/>
              <a:gd name="connsiteY7"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26125 w 1656768"/>
              <a:gd name="connsiteY3" fmla="*/ 325257 h 1718336"/>
              <a:gd name="connsiteX4" fmla="*/ 554684 w 1656768"/>
              <a:gd name="connsiteY4" fmla="*/ 6137 h 1718336"/>
              <a:gd name="connsiteX5" fmla="*/ 2361 w 1656768"/>
              <a:gd name="connsiteY5" fmla="*/ 0 h 1718336"/>
              <a:gd name="connsiteX6" fmla="*/ 2361 w 1656768"/>
              <a:gd name="connsiteY6"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26125 w 1656768"/>
              <a:gd name="connsiteY3" fmla="*/ 325257 h 1718336"/>
              <a:gd name="connsiteX4" fmla="*/ 2361 w 1656768"/>
              <a:gd name="connsiteY4" fmla="*/ 0 h 1718336"/>
              <a:gd name="connsiteX5" fmla="*/ 2361 w 1656768"/>
              <a:gd name="connsiteY5"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87833 w 1656768"/>
              <a:gd name="connsiteY3" fmla="*/ 706724 h 1718336"/>
              <a:gd name="connsiteX4" fmla="*/ 2361 w 1656768"/>
              <a:gd name="connsiteY4" fmla="*/ 0 h 1718336"/>
              <a:gd name="connsiteX5" fmla="*/ 2361 w 1656768"/>
              <a:gd name="connsiteY5" fmla="*/ 527775 h 1718336"/>
              <a:gd name="connsiteX0" fmla="*/ 2361 w 1656768"/>
              <a:gd name="connsiteY0" fmla="*/ 527775 h 1718336"/>
              <a:gd name="connsiteX1" fmla="*/ 8498 w 1656768"/>
              <a:gd name="connsiteY1" fmla="*/ 1718336 h 1718336"/>
              <a:gd name="connsiteX2" fmla="*/ 1656768 w 1656768"/>
              <a:gd name="connsiteY2" fmla="*/ 1717282 h 1718336"/>
              <a:gd name="connsiteX3" fmla="*/ 1482223 w 1656768"/>
              <a:gd name="connsiteY3" fmla="*/ 656235 h 1718336"/>
              <a:gd name="connsiteX4" fmla="*/ 2361 w 1656768"/>
              <a:gd name="connsiteY4" fmla="*/ 0 h 1718336"/>
              <a:gd name="connsiteX5" fmla="*/ 2361 w 1656768"/>
              <a:gd name="connsiteY5" fmla="*/ 527775 h 1718336"/>
              <a:gd name="connsiteX0" fmla="*/ 8498 w 1656768"/>
              <a:gd name="connsiteY0" fmla="*/ 1718336 h 1809776"/>
              <a:gd name="connsiteX1" fmla="*/ 1656768 w 1656768"/>
              <a:gd name="connsiteY1" fmla="*/ 1717282 h 1809776"/>
              <a:gd name="connsiteX2" fmla="*/ 1482223 w 1656768"/>
              <a:gd name="connsiteY2" fmla="*/ 656235 h 1809776"/>
              <a:gd name="connsiteX3" fmla="*/ 2361 w 1656768"/>
              <a:gd name="connsiteY3" fmla="*/ 0 h 1809776"/>
              <a:gd name="connsiteX4" fmla="*/ 2361 w 1656768"/>
              <a:gd name="connsiteY4" fmla="*/ 527775 h 1809776"/>
              <a:gd name="connsiteX5" fmla="*/ 99938 w 1656768"/>
              <a:gd name="connsiteY5" fmla="*/ 1809776 h 1809776"/>
              <a:gd name="connsiteX0" fmla="*/ 8498 w 1656768"/>
              <a:gd name="connsiteY0" fmla="*/ 1718336 h 1718336"/>
              <a:gd name="connsiteX1" fmla="*/ 1656768 w 1656768"/>
              <a:gd name="connsiteY1" fmla="*/ 1717282 h 1718336"/>
              <a:gd name="connsiteX2" fmla="*/ 1482223 w 1656768"/>
              <a:gd name="connsiteY2" fmla="*/ 656235 h 1718336"/>
              <a:gd name="connsiteX3" fmla="*/ 2361 w 1656768"/>
              <a:gd name="connsiteY3" fmla="*/ 0 h 1718336"/>
              <a:gd name="connsiteX4" fmla="*/ 2361 w 1656768"/>
              <a:gd name="connsiteY4" fmla="*/ 527775 h 1718336"/>
              <a:gd name="connsiteX0" fmla="*/ 6137 w 1654407"/>
              <a:gd name="connsiteY0" fmla="*/ 1718336 h 1718336"/>
              <a:gd name="connsiteX1" fmla="*/ 1654407 w 1654407"/>
              <a:gd name="connsiteY1" fmla="*/ 1717282 h 1718336"/>
              <a:gd name="connsiteX2" fmla="*/ 1479862 w 1654407"/>
              <a:gd name="connsiteY2" fmla="*/ 656235 h 1718336"/>
              <a:gd name="connsiteX3" fmla="*/ 0 w 1654407"/>
              <a:gd name="connsiteY3" fmla="*/ 0 h 1718336"/>
              <a:gd name="connsiteX0" fmla="*/ 1654407 w 1654407"/>
              <a:gd name="connsiteY0" fmla="*/ 1717282 h 1717282"/>
              <a:gd name="connsiteX1" fmla="*/ 1479862 w 1654407"/>
              <a:gd name="connsiteY1" fmla="*/ 656235 h 1717282"/>
              <a:gd name="connsiteX2" fmla="*/ 0 w 1654407"/>
              <a:gd name="connsiteY2" fmla="*/ 0 h 1717282"/>
              <a:gd name="connsiteX0" fmla="*/ 1654407 w 1654407"/>
              <a:gd name="connsiteY0" fmla="*/ 1717282 h 1717282"/>
              <a:gd name="connsiteX1" fmla="*/ 1435412 w 1654407"/>
              <a:gd name="connsiteY1" fmla="*/ 446685 h 1717282"/>
              <a:gd name="connsiteX2" fmla="*/ 0 w 1654407"/>
              <a:gd name="connsiteY2" fmla="*/ 0 h 1717282"/>
            </a:gdLst>
            <a:ahLst/>
            <a:cxnLst>
              <a:cxn ang="0">
                <a:pos x="connsiteX0" y="connsiteY0"/>
              </a:cxn>
              <a:cxn ang="0">
                <a:pos x="connsiteX1" y="connsiteY1"/>
              </a:cxn>
              <a:cxn ang="0">
                <a:pos x="connsiteX2" y="connsiteY2"/>
              </a:cxn>
            </a:cxnLst>
            <a:rect l="l" t="t" r="r" b="b"/>
            <a:pathLst>
              <a:path w="1654407" h="1717282">
                <a:moveTo>
                  <a:pt x="1654407" y="1717282"/>
                </a:moveTo>
                <a:lnTo>
                  <a:pt x="1435412" y="446685"/>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58FD5389-E644-3F48-8AF2-1C139DE432B5}"/>
              </a:ext>
            </a:extLst>
          </p:cNvPr>
          <p:cNvSpPr/>
          <p:nvPr/>
        </p:nvSpPr>
        <p:spPr>
          <a:xfrm>
            <a:off x="8180620" y="4873800"/>
            <a:ext cx="3052079" cy="371039"/>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3068457 w 3068457"/>
              <a:gd name="connsiteY0" fmla="*/ 1159877 h 1159877"/>
              <a:gd name="connsiteX1" fmla="*/ 2681831 w 3068457"/>
              <a:gd name="connsiteY1" fmla="*/ 466406 h 1159877"/>
              <a:gd name="connsiteX2" fmla="*/ 1914717 w 3068457"/>
              <a:gd name="connsiteY2" fmla="*/ 0 h 1159877"/>
              <a:gd name="connsiteX3" fmla="*/ 0 w 3068457"/>
              <a:gd name="connsiteY3" fmla="*/ 309406 h 1159877"/>
              <a:gd name="connsiteX4" fmla="*/ 6137 w 3068457"/>
              <a:gd name="connsiteY4" fmla="*/ 1141466 h 1159877"/>
              <a:gd name="connsiteX5" fmla="*/ 3068457 w 3068457"/>
              <a:gd name="connsiteY5" fmla="*/ 1159877 h 1159877"/>
              <a:gd name="connsiteX0" fmla="*/ 3068457 w 3068457"/>
              <a:gd name="connsiteY0" fmla="*/ 969143 h 969143"/>
              <a:gd name="connsiteX1" fmla="*/ 2681831 w 3068457"/>
              <a:gd name="connsiteY1" fmla="*/ 275672 h 969143"/>
              <a:gd name="connsiteX2" fmla="*/ 1695934 w 3068457"/>
              <a:gd name="connsiteY2" fmla="*/ 0 h 969143"/>
              <a:gd name="connsiteX3" fmla="*/ 0 w 3068457"/>
              <a:gd name="connsiteY3" fmla="*/ 118672 h 969143"/>
              <a:gd name="connsiteX4" fmla="*/ 6137 w 3068457"/>
              <a:gd name="connsiteY4" fmla="*/ 950732 h 969143"/>
              <a:gd name="connsiteX5" fmla="*/ 3068457 w 3068457"/>
              <a:gd name="connsiteY5" fmla="*/ 969143 h 969143"/>
              <a:gd name="connsiteX0" fmla="*/ 3074067 w 3074067"/>
              <a:gd name="connsiteY0" fmla="*/ 969143 h 969143"/>
              <a:gd name="connsiteX1" fmla="*/ 2687441 w 3074067"/>
              <a:gd name="connsiteY1" fmla="*/ 275672 h 969143"/>
              <a:gd name="connsiteX2" fmla="*/ 1701544 w 3074067"/>
              <a:gd name="connsiteY2" fmla="*/ 0 h 969143"/>
              <a:gd name="connsiteX3" fmla="*/ 0 w 3074067"/>
              <a:gd name="connsiteY3" fmla="*/ 247698 h 969143"/>
              <a:gd name="connsiteX4" fmla="*/ 11747 w 3074067"/>
              <a:gd name="connsiteY4" fmla="*/ 950732 h 969143"/>
              <a:gd name="connsiteX5" fmla="*/ 3074067 w 3074067"/>
              <a:gd name="connsiteY5" fmla="*/ 969143 h 969143"/>
              <a:gd name="connsiteX0" fmla="*/ 3074067 w 3074067"/>
              <a:gd name="connsiteY0" fmla="*/ 985972 h 985972"/>
              <a:gd name="connsiteX1" fmla="*/ 2687441 w 3074067"/>
              <a:gd name="connsiteY1" fmla="*/ 292501 h 985972"/>
              <a:gd name="connsiteX2" fmla="*/ 1830570 w 3074067"/>
              <a:gd name="connsiteY2" fmla="*/ 0 h 985972"/>
              <a:gd name="connsiteX3" fmla="*/ 0 w 3074067"/>
              <a:gd name="connsiteY3" fmla="*/ 264527 h 985972"/>
              <a:gd name="connsiteX4" fmla="*/ 11747 w 3074067"/>
              <a:gd name="connsiteY4" fmla="*/ 967561 h 985972"/>
              <a:gd name="connsiteX5" fmla="*/ 3074067 w 3074067"/>
              <a:gd name="connsiteY5" fmla="*/ 985972 h 985972"/>
              <a:gd name="connsiteX0" fmla="*/ 3074067 w 3074067"/>
              <a:gd name="connsiteY0" fmla="*/ 985972 h 985972"/>
              <a:gd name="connsiteX1" fmla="*/ 3052079 w 3074067"/>
              <a:gd name="connsiteY1" fmla="*/ 371039 h 985972"/>
              <a:gd name="connsiteX2" fmla="*/ 1830570 w 3074067"/>
              <a:gd name="connsiteY2" fmla="*/ 0 h 985972"/>
              <a:gd name="connsiteX3" fmla="*/ 0 w 3074067"/>
              <a:gd name="connsiteY3" fmla="*/ 264527 h 985972"/>
              <a:gd name="connsiteX4" fmla="*/ 11747 w 3074067"/>
              <a:gd name="connsiteY4" fmla="*/ 967561 h 985972"/>
              <a:gd name="connsiteX5" fmla="*/ 3074067 w 3074067"/>
              <a:gd name="connsiteY5" fmla="*/ 985972 h 985972"/>
              <a:gd name="connsiteX0" fmla="*/ 11747 w 3074067"/>
              <a:gd name="connsiteY0" fmla="*/ 967561 h 1059001"/>
              <a:gd name="connsiteX1" fmla="*/ 3074067 w 3074067"/>
              <a:gd name="connsiteY1" fmla="*/ 985972 h 1059001"/>
              <a:gd name="connsiteX2" fmla="*/ 3052079 w 3074067"/>
              <a:gd name="connsiteY2" fmla="*/ 371039 h 1059001"/>
              <a:gd name="connsiteX3" fmla="*/ 1830570 w 3074067"/>
              <a:gd name="connsiteY3" fmla="*/ 0 h 1059001"/>
              <a:gd name="connsiteX4" fmla="*/ 0 w 3074067"/>
              <a:gd name="connsiteY4" fmla="*/ 264527 h 1059001"/>
              <a:gd name="connsiteX5" fmla="*/ 103187 w 3074067"/>
              <a:gd name="connsiteY5" fmla="*/ 1059001 h 1059001"/>
              <a:gd name="connsiteX0" fmla="*/ 11747 w 3074067"/>
              <a:gd name="connsiteY0" fmla="*/ 967561 h 985972"/>
              <a:gd name="connsiteX1" fmla="*/ 3074067 w 3074067"/>
              <a:gd name="connsiteY1" fmla="*/ 985972 h 985972"/>
              <a:gd name="connsiteX2" fmla="*/ 3052079 w 3074067"/>
              <a:gd name="connsiteY2" fmla="*/ 371039 h 985972"/>
              <a:gd name="connsiteX3" fmla="*/ 1830570 w 3074067"/>
              <a:gd name="connsiteY3" fmla="*/ 0 h 985972"/>
              <a:gd name="connsiteX4" fmla="*/ 0 w 3074067"/>
              <a:gd name="connsiteY4" fmla="*/ 264527 h 985972"/>
              <a:gd name="connsiteX0" fmla="*/ 3074067 w 3074067"/>
              <a:gd name="connsiteY0" fmla="*/ 985972 h 985972"/>
              <a:gd name="connsiteX1" fmla="*/ 3052079 w 3074067"/>
              <a:gd name="connsiteY1" fmla="*/ 371039 h 985972"/>
              <a:gd name="connsiteX2" fmla="*/ 1830570 w 3074067"/>
              <a:gd name="connsiteY2" fmla="*/ 0 h 985972"/>
              <a:gd name="connsiteX3" fmla="*/ 0 w 3074067"/>
              <a:gd name="connsiteY3" fmla="*/ 264527 h 985972"/>
              <a:gd name="connsiteX0" fmla="*/ 3052079 w 3052079"/>
              <a:gd name="connsiteY0" fmla="*/ 371039 h 371039"/>
              <a:gd name="connsiteX1" fmla="*/ 1830570 w 3052079"/>
              <a:gd name="connsiteY1" fmla="*/ 0 h 371039"/>
              <a:gd name="connsiteX2" fmla="*/ 0 w 3052079"/>
              <a:gd name="connsiteY2" fmla="*/ 264527 h 371039"/>
            </a:gdLst>
            <a:ahLst/>
            <a:cxnLst>
              <a:cxn ang="0">
                <a:pos x="connsiteX0" y="connsiteY0"/>
              </a:cxn>
              <a:cxn ang="0">
                <a:pos x="connsiteX1" y="connsiteY1"/>
              </a:cxn>
              <a:cxn ang="0">
                <a:pos x="connsiteX2" y="connsiteY2"/>
              </a:cxn>
            </a:cxnLst>
            <a:rect l="l" t="t" r="r" b="b"/>
            <a:pathLst>
              <a:path w="3052079" h="371039">
                <a:moveTo>
                  <a:pt x="3052079" y="371039"/>
                </a:moveTo>
                <a:lnTo>
                  <a:pt x="1830570" y="0"/>
                </a:lnTo>
                <a:lnTo>
                  <a:pt x="0" y="264527"/>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561067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2F16578-7437-7942-8C45-ECDECCC69958}"/>
                  </a:ext>
                </a:extLst>
              </p:cNvPr>
              <p:cNvSpPr>
                <a:spLocks noGrp="1"/>
              </p:cNvSpPr>
              <p:nvPr>
                <p:ph sz="half" idx="1"/>
              </p:nvPr>
            </p:nvSpPr>
            <p:spPr/>
            <p:txBody>
              <a:bodyPr/>
              <a:lstStyle/>
              <a:p>
                <a:r>
                  <a:rPr lang="en-US" altLang="en-US" dirty="0"/>
                  <a:t>Case 4 –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𝑝</m:t>
                        </m:r>
                      </m:e>
                      <m:sub>
                        <m:r>
                          <a:rPr lang="en-US" altLang="en-US" dirty="0">
                            <a:latin typeface="Cambria Math" panose="02040503050406030204" pitchFamily="18" charset="0"/>
                          </a:rPr>
                          <m:t>𝑖</m:t>
                        </m:r>
                      </m:sub>
                    </m:sSub>
                    <m:r>
                      <a:rPr lang="en-US" altLang="en-US" dirty="0">
                        <a:latin typeface="Cambria Math" panose="02040503050406030204" pitchFamily="18" charset="0"/>
                      </a:rPr>
                      <m:t>)</m:t>
                    </m:r>
                  </m:oMath>
                </a14:m>
                <a:r>
                  <a:rPr lang="en-US" altLang="en-US" dirty="0"/>
                  <a:t> and </a:t>
                </a:r>
                <a14:m>
                  <m:oMath xmlns:m="http://schemas.openxmlformats.org/officeDocument/2006/math">
                    <m:r>
                      <a:rPr lang="en-US" altLang="en-US" dirty="0">
                        <a:latin typeface="Cambria Math" panose="02040503050406030204" pitchFamily="18" charset="0"/>
                      </a:rPr>
                      <m:t>𝑒𝑑𝑔𝑒</m:t>
                    </m:r>
                    <m:r>
                      <a:rPr lang="en-US" altLang="en-US"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r>
                          <a:rPr lang="en-US" altLang="en-US" dirty="0">
                            <a:latin typeface="Cambria Math" panose="02040503050406030204" pitchFamily="18" charset="0"/>
                          </a:rPr>
                          <m:t>−1</m:t>
                        </m:r>
                      </m:sub>
                    </m:sSub>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𝑞</m:t>
                        </m:r>
                      </m:e>
                      <m:sub>
                        <m:r>
                          <a:rPr lang="en-US" altLang="en-US" dirty="0">
                            <a:latin typeface="Cambria Math" panose="02040503050406030204" pitchFamily="18" charset="0"/>
                          </a:rPr>
                          <m:t>𝑗</m:t>
                        </m:r>
                      </m:sub>
                    </m:sSub>
                    <m:r>
                      <a:rPr lang="en-US" altLang="en-US" dirty="0">
                        <a:latin typeface="Cambria Math" panose="02040503050406030204" pitchFamily="18" charset="0"/>
                      </a:rPr>
                      <m:t>)</m:t>
                    </m:r>
                  </m:oMath>
                </a14:m>
                <a:r>
                  <a:rPr lang="en-US" altLang="en-US" dirty="0"/>
                  <a:t> do not aim at each other:</a:t>
                </a:r>
              </a:p>
              <a:p>
                <a:pPr lvl="1"/>
                <a:r>
                  <a:rPr lang="en-US" altLang="en-US" dirty="0"/>
                  <a:t>Advance whichever edge ends to the right of the other.</a:t>
                </a:r>
              </a:p>
              <a:p>
                <a:pPr lvl="1"/>
                <a:endParaRPr lang="en-US" altLang="en-US" dirty="0"/>
              </a:p>
              <a:p>
                <a:pPr lvl="1"/>
                <a:endParaRPr lang="en-US" altLang="en-US" dirty="0"/>
              </a:p>
              <a:p>
                <a:pPr lvl="1"/>
                <a:endParaRPr lang="en-US" altLang="en-US" dirty="0"/>
              </a:p>
              <a:p>
                <a:pPr lvl="1"/>
                <a:endParaRPr lang="en-US" altLang="en-US" dirty="0"/>
              </a:p>
            </p:txBody>
          </p:sp>
        </mc:Choice>
        <mc:Fallback xmlns="">
          <p:sp>
            <p:nvSpPr>
              <p:cNvPr id="5" name="Content Placeholder 4">
                <a:extLst>
                  <a:ext uri="{FF2B5EF4-FFF2-40B4-BE49-F238E27FC236}">
                    <a16:creationId xmlns:a16="http://schemas.microsoft.com/office/drawing/2014/main" id="{A2F16578-7437-7942-8C45-ECDECCC69958}"/>
                  </a:ext>
                </a:extLst>
              </p:cNvPr>
              <p:cNvSpPr>
                <a:spLocks noGrp="1" noRot="1" noChangeAspect="1" noMove="1" noResize="1" noEditPoints="1" noAdjustHandles="1" noChangeArrowheads="1" noChangeShapeType="1" noTextEdit="1"/>
              </p:cNvSpPr>
              <p:nvPr>
                <p:ph sz="half" idx="1"/>
              </p:nvPr>
            </p:nvSpPr>
            <p:spPr>
              <a:blipFill>
                <a:blip r:embed="rId2"/>
                <a:stretch>
                  <a:fillRect l="-1517"/>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854BAE00-6C32-7F48-A153-2DADE52E6F77}"/>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940F8203-201B-D64E-A849-8CA52F78B55E}"/>
              </a:ext>
            </a:extLst>
          </p:cNvPr>
          <p:cNvSpPr>
            <a:spLocks noGrp="1"/>
          </p:cNvSpPr>
          <p:nvPr>
            <p:ph sz="half" idx="11"/>
          </p:nvPr>
        </p:nvSpPr>
        <p:spPr/>
        <p:txBody>
          <a:bodyPr/>
          <a:lstStyle/>
          <a:p>
            <a:r>
              <a:rPr lang="en-US" altLang="en-US"/>
              <a:t>Advance rules (by Laszlo)</a:t>
            </a:r>
            <a:endParaRPr lang="en-US" dirty="0"/>
          </a:p>
        </p:txBody>
      </p:sp>
      <p:sp>
        <p:nvSpPr>
          <p:cNvPr id="29" name="Freeform 28">
            <a:extLst>
              <a:ext uri="{FF2B5EF4-FFF2-40B4-BE49-F238E27FC236}">
                <a16:creationId xmlns:a16="http://schemas.microsoft.com/office/drawing/2014/main" id="{38ED02D2-8111-AD49-A8E7-FB3661579F92}"/>
              </a:ext>
            </a:extLst>
          </p:cNvPr>
          <p:cNvSpPr/>
          <p:nvPr/>
        </p:nvSpPr>
        <p:spPr>
          <a:xfrm>
            <a:off x="8171707" y="4121458"/>
            <a:ext cx="2523135" cy="1720179"/>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2361 w 2448101"/>
              <a:gd name="connsiteY0" fmla="*/ 527775 h 1718336"/>
              <a:gd name="connsiteX1" fmla="*/ 8498 w 2448101"/>
              <a:gd name="connsiteY1" fmla="*/ 1718336 h 1718336"/>
              <a:gd name="connsiteX2" fmla="*/ 1107006 w 2448101"/>
              <a:gd name="connsiteY2" fmla="*/ 1706062 h 1718336"/>
              <a:gd name="connsiteX3" fmla="*/ 1561137 w 2448101"/>
              <a:gd name="connsiteY3" fmla="*/ 1270341 h 1718336"/>
              <a:gd name="connsiteX4" fmla="*/ 2448101 w 2448101"/>
              <a:gd name="connsiteY4" fmla="*/ 419386 h 1718336"/>
              <a:gd name="connsiteX5" fmla="*/ 554684 w 2448101"/>
              <a:gd name="connsiteY5" fmla="*/ 6137 h 1718336"/>
              <a:gd name="connsiteX6" fmla="*/ 2361 w 2448101"/>
              <a:gd name="connsiteY6" fmla="*/ 0 h 1718336"/>
              <a:gd name="connsiteX7" fmla="*/ 2361 w 2448101"/>
              <a:gd name="connsiteY7" fmla="*/ 527775 h 1718336"/>
              <a:gd name="connsiteX0" fmla="*/ 2361 w 2448101"/>
              <a:gd name="connsiteY0" fmla="*/ 527775 h 1726233"/>
              <a:gd name="connsiteX1" fmla="*/ 8498 w 2448101"/>
              <a:gd name="connsiteY1" fmla="*/ 1718336 h 1726233"/>
              <a:gd name="connsiteX2" fmla="*/ 508612 w 2448101"/>
              <a:gd name="connsiteY2" fmla="*/ 1726233 h 1726233"/>
              <a:gd name="connsiteX3" fmla="*/ 1561137 w 2448101"/>
              <a:gd name="connsiteY3" fmla="*/ 1270341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59901 w 2448101"/>
              <a:gd name="connsiteY5" fmla="*/ 33031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73348 w 2448101"/>
              <a:gd name="connsiteY5" fmla="*/ 12861 h 1726233"/>
              <a:gd name="connsiteX6" fmla="*/ 2361 w 2448101"/>
              <a:gd name="connsiteY6" fmla="*/ 0 h 1726233"/>
              <a:gd name="connsiteX7" fmla="*/ 2361 w 2448101"/>
              <a:gd name="connsiteY7" fmla="*/ 527775 h 1726233"/>
              <a:gd name="connsiteX0" fmla="*/ 2361 w 1973348"/>
              <a:gd name="connsiteY0" fmla="*/ 527775 h 1726233"/>
              <a:gd name="connsiteX1" fmla="*/ 8498 w 1973348"/>
              <a:gd name="connsiteY1" fmla="*/ 1718336 h 1726233"/>
              <a:gd name="connsiteX2" fmla="*/ 508612 w 1973348"/>
              <a:gd name="connsiteY2" fmla="*/ 1726233 h 1726233"/>
              <a:gd name="connsiteX3" fmla="*/ 1796460 w 1973348"/>
              <a:gd name="connsiteY3" fmla="*/ 1371194 h 1726233"/>
              <a:gd name="connsiteX4" fmla="*/ 1973348 w 1973348"/>
              <a:gd name="connsiteY4" fmla="*/ 12861 h 1726233"/>
              <a:gd name="connsiteX5" fmla="*/ 2361 w 1973348"/>
              <a:gd name="connsiteY5" fmla="*/ 0 h 1726233"/>
              <a:gd name="connsiteX6" fmla="*/ 2361 w 1973348"/>
              <a:gd name="connsiteY6" fmla="*/ 527775 h 1726233"/>
              <a:gd name="connsiteX0" fmla="*/ 2361 w 2341466"/>
              <a:gd name="connsiteY0" fmla="*/ 527775 h 1726233"/>
              <a:gd name="connsiteX1" fmla="*/ 8498 w 2341466"/>
              <a:gd name="connsiteY1" fmla="*/ 1718336 h 1726233"/>
              <a:gd name="connsiteX2" fmla="*/ 508612 w 2341466"/>
              <a:gd name="connsiteY2" fmla="*/ 1726233 h 1726233"/>
              <a:gd name="connsiteX3" fmla="*/ 2341466 w 2341466"/>
              <a:gd name="connsiteY3" fmla="*/ 850410 h 1726233"/>
              <a:gd name="connsiteX4" fmla="*/ 1973348 w 2341466"/>
              <a:gd name="connsiteY4" fmla="*/ 12861 h 1726233"/>
              <a:gd name="connsiteX5" fmla="*/ 2361 w 2341466"/>
              <a:gd name="connsiteY5" fmla="*/ 0 h 1726233"/>
              <a:gd name="connsiteX6" fmla="*/ 2361 w 2341466"/>
              <a:gd name="connsiteY6" fmla="*/ 527775 h 1726233"/>
              <a:gd name="connsiteX0" fmla="*/ 2361 w 2341466"/>
              <a:gd name="connsiteY0" fmla="*/ 527775 h 1720178"/>
              <a:gd name="connsiteX1" fmla="*/ 8498 w 2341466"/>
              <a:gd name="connsiteY1" fmla="*/ 1718336 h 1720178"/>
              <a:gd name="connsiteX2" fmla="*/ 1053619 w 2341466"/>
              <a:gd name="connsiteY2" fmla="*/ 1720178 h 1720178"/>
              <a:gd name="connsiteX3" fmla="*/ 2341466 w 2341466"/>
              <a:gd name="connsiteY3" fmla="*/ 850410 h 1720178"/>
              <a:gd name="connsiteX4" fmla="*/ 1973348 w 2341466"/>
              <a:gd name="connsiteY4" fmla="*/ 12861 h 1720178"/>
              <a:gd name="connsiteX5" fmla="*/ 2361 w 2341466"/>
              <a:gd name="connsiteY5" fmla="*/ 0 h 1720178"/>
              <a:gd name="connsiteX6" fmla="*/ 2361 w 2341466"/>
              <a:gd name="connsiteY6" fmla="*/ 527775 h 1720178"/>
              <a:gd name="connsiteX0" fmla="*/ 2361 w 2523135"/>
              <a:gd name="connsiteY0" fmla="*/ 527775 h 1720178"/>
              <a:gd name="connsiteX1" fmla="*/ 8498 w 2523135"/>
              <a:gd name="connsiteY1" fmla="*/ 1718336 h 1720178"/>
              <a:gd name="connsiteX2" fmla="*/ 1053619 w 2523135"/>
              <a:gd name="connsiteY2" fmla="*/ 1720178 h 1720178"/>
              <a:gd name="connsiteX3" fmla="*/ 2523135 w 2523135"/>
              <a:gd name="connsiteY3" fmla="*/ 844355 h 1720178"/>
              <a:gd name="connsiteX4" fmla="*/ 1973348 w 2523135"/>
              <a:gd name="connsiteY4" fmla="*/ 12861 h 1720178"/>
              <a:gd name="connsiteX5" fmla="*/ 2361 w 2523135"/>
              <a:gd name="connsiteY5" fmla="*/ 0 h 1720178"/>
              <a:gd name="connsiteX6" fmla="*/ 2361 w 2523135"/>
              <a:gd name="connsiteY6" fmla="*/ 527775 h 1720178"/>
              <a:gd name="connsiteX0" fmla="*/ 2361 w 2523135"/>
              <a:gd name="connsiteY0" fmla="*/ 527775 h 1726234"/>
              <a:gd name="connsiteX1" fmla="*/ 8498 w 2523135"/>
              <a:gd name="connsiteY1" fmla="*/ 1718336 h 1726234"/>
              <a:gd name="connsiteX2" fmla="*/ 1429068 w 2523135"/>
              <a:gd name="connsiteY2" fmla="*/ 1726234 h 1726234"/>
              <a:gd name="connsiteX3" fmla="*/ 2523135 w 2523135"/>
              <a:gd name="connsiteY3" fmla="*/ 844355 h 1726234"/>
              <a:gd name="connsiteX4" fmla="*/ 1973348 w 2523135"/>
              <a:gd name="connsiteY4" fmla="*/ 12861 h 1726234"/>
              <a:gd name="connsiteX5" fmla="*/ 2361 w 2523135"/>
              <a:gd name="connsiteY5" fmla="*/ 0 h 1726234"/>
              <a:gd name="connsiteX6" fmla="*/ 2361 w 2523135"/>
              <a:gd name="connsiteY6" fmla="*/ 527775 h 1726234"/>
              <a:gd name="connsiteX0" fmla="*/ 2361 w 2523135"/>
              <a:gd name="connsiteY0" fmla="*/ 527775 h 1732290"/>
              <a:gd name="connsiteX1" fmla="*/ 8498 w 2523135"/>
              <a:gd name="connsiteY1" fmla="*/ 1718336 h 1732290"/>
              <a:gd name="connsiteX2" fmla="*/ 1465401 w 2523135"/>
              <a:gd name="connsiteY2" fmla="*/ 1732290 h 1732290"/>
              <a:gd name="connsiteX3" fmla="*/ 2523135 w 2523135"/>
              <a:gd name="connsiteY3" fmla="*/ 844355 h 1732290"/>
              <a:gd name="connsiteX4" fmla="*/ 1973348 w 2523135"/>
              <a:gd name="connsiteY4" fmla="*/ 12861 h 1732290"/>
              <a:gd name="connsiteX5" fmla="*/ 2361 w 2523135"/>
              <a:gd name="connsiteY5" fmla="*/ 0 h 1732290"/>
              <a:gd name="connsiteX6" fmla="*/ 2361 w 2523135"/>
              <a:gd name="connsiteY6" fmla="*/ 527775 h 1732290"/>
              <a:gd name="connsiteX0" fmla="*/ 2361 w 2523135"/>
              <a:gd name="connsiteY0" fmla="*/ 527775 h 1720179"/>
              <a:gd name="connsiteX1" fmla="*/ 8498 w 2523135"/>
              <a:gd name="connsiteY1" fmla="*/ 1718336 h 1720179"/>
              <a:gd name="connsiteX2" fmla="*/ 1459346 w 2523135"/>
              <a:gd name="connsiteY2" fmla="*/ 1720179 h 1720179"/>
              <a:gd name="connsiteX3" fmla="*/ 2523135 w 2523135"/>
              <a:gd name="connsiteY3" fmla="*/ 844355 h 1720179"/>
              <a:gd name="connsiteX4" fmla="*/ 1973348 w 2523135"/>
              <a:gd name="connsiteY4" fmla="*/ 12861 h 1720179"/>
              <a:gd name="connsiteX5" fmla="*/ 2361 w 2523135"/>
              <a:gd name="connsiteY5" fmla="*/ 0 h 1720179"/>
              <a:gd name="connsiteX6" fmla="*/ 2361 w 2523135"/>
              <a:gd name="connsiteY6" fmla="*/ 527775 h 1720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3135" h="1720179">
                <a:moveTo>
                  <a:pt x="2361" y="527775"/>
                </a:moveTo>
                <a:cubicBezTo>
                  <a:pt x="4407" y="924629"/>
                  <a:pt x="6452" y="1321482"/>
                  <a:pt x="8498" y="1718336"/>
                </a:cubicBezTo>
                <a:lnTo>
                  <a:pt x="1459346" y="1720179"/>
                </a:lnTo>
                <a:lnTo>
                  <a:pt x="2523135" y="844355"/>
                </a:lnTo>
                <a:lnTo>
                  <a:pt x="1973348" y="12861"/>
                </a:lnTo>
                <a:lnTo>
                  <a:pt x="2361" y="0"/>
                </a:lnTo>
                <a:cubicBezTo>
                  <a:pt x="316" y="161606"/>
                  <a:pt x="-1730" y="323211"/>
                  <a:pt x="2361" y="527775"/>
                </a:cubicBezTo>
                <a:close/>
              </a:path>
            </a:pathLst>
          </a:custGeom>
          <a:solidFill>
            <a:schemeClr val="accent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a:extLst>
              <a:ext uri="{FF2B5EF4-FFF2-40B4-BE49-F238E27FC236}">
                <a16:creationId xmlns:a16="http://schemas.microsoft.com/office/drawing/2014/main" id="{72640723-B95B-8544-9E98-1F2136ACE36E}"/>
              </a:ext>
            </a:extLst>
          </p:cNvPr>
          <p:cNvSpPr/>
          <p:nvPr/>
        </p:nvSpPr>
        <p:spPr>
          <a:xfrm>
            <a:off x="8173481" y="4487869"/>
            <a:ext cx="3075181" cy="1376474"/>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3068457 w 3068457"/>
              <a:gd name="connsiteY0" fmla="*/ 1215109 h 1215109"/>
              <a:gd name="connsiteX1" fmla="*/ 1914717 w 3068457"/>
              <a:gd name="connsiteY1" fmla="*/ 55232 h 1215109"/>
              <a:gd name="connsiteX2" fmla="*/ 0 w 3068457"/>
              <a:gd name="connsiteY2" fmla="*/ 0 h 1215109"/>
              <a:gd name="connsiteX3" fmla="*/ 6137 w 3068457"/>
              <a:gd name="connsiteY3" fmla="*/ 1196698 h 1215109"/>
              <a:gd name="connsiteX4" fmla="*/ 3068457 w 3068457"/>
              <a:gd name="connsiteY4" fmla="*/ 1215109 h 1215109"/>
              <a:gd name="connsiteX0" fmla="*/ 3068457 w 3068457"/>
              <a:gd name="connsiteY0" fmla="*/ 1215109 h 1215109"/>
              <a:gd name="connsiteX1" fmla="*/ 1800417 w 3068457"/>
              <a:gd name="connsiteY1" fmla="*/ 182979 h 1215109"/>
              <a:gd name="connsiteX2" fmla="*/ 0 w 3068457"/>
              <a:gd name="connsiteY2" fmla="*/ 0 h 1215109"/>
              <a:gd name="connsiteX3" fmla="*/ 6137 w 3068457"/>
              <a:gd name="connsiteY3" fmla="*/ 1196698 h 1215109"/>
              <a:gd name="connsiteX4" fmla="*/ 3068457 w 3068457"/>
              <a:gd name="connsiteY4" fmla="*/ 1215109 h 1215109"/>
              <a:gd name="connsiteX0" fmla="*/ 3075181 w 3075181"/>
              <a:gd name="connsiteY0" fmla="*/ 1376474 h 1376474"/>
              <a:gd name="connsiteX1" fmla="*/ 1807141 w 3075181"/>
              <a:gd name="connsiteY1" fmla="*/ 344344 h 1376474"/>
              <a:gd name="connsiteX2" fmla="*/ 0 w 3075181"/>
              <a:gd name="connsiteY2" fmla="*/ 0 h 1376474"/>
              <a:gd name="connsiteX3" fmla="*/ 12861 w 3075181"/>
              <a:gd name="connsiteY3" fmla="*/ 1358063 h 1376474"/>
              <a:gd name="connsiteX4" fmla="*/ 3075181 w 3075181"/>
              <a:gd name="connsiteY4" fmla="*/ 1376474 h 137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181" h="1376474">
                <a:moveTo>
                  <a:pt x="3075181" y="1376474"/>
                </a:moveTo>
                <a:lnTo>
                  <a:pt x="1807141" y="344344"/>
                </a:lnTo>
                <a:lnTo>
                  <a:pt x="0" y="0"/>
                </a:lnTo>
                <a:cubicBezTo>
                  <a:pt x="2046" y="398899"/>
                  <a:pt x="10815" y="959164"/>
                  <a:pt x="12861" y="1358063"/>
                </a:cubicBezTo>
                <a:lnTo>
                  <a:pt x="3075181" y="1376474"/>
                </a:lnTo>
                <a:close/>
              </a:path>
            </a:pathLst>
          </a:cu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
            <a:extLst>
              <a:ext uri="{FF2B5EF4-FFF2-40B4-BE49-F238E27FC236}">
                <a16:creationId xmlns:a16="http://schemas.microsoft.com/office/drawing/2014/main" id="{337C29E2-67D2-0E4B-A86E-F89385356703}"/>
              </a:ext>
            </a:extLst>
          </p:cNvPr>
          <p:cNvSpPr>
            <a:spLocks noChangeArrowheads="1"/>
          </p:cNvSpPr>
          <p:nvPr/>
        </p:nvSpPr>
        <p:spPr bwMode="auto">
          <a:xfrm>
            <a:off x="7866063" y="3965576"/>
            <a:ext cx="3640137" cy="20478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endParaRPr lang="en-US" altLang="en-US" sz="2400"/>
          </a:p>
        </p:txBody>
      </p:sp>
      <p:sp>
        <p:nvSpPr>
          <p:cNvPr id="32" name="Line 18">
            <a:extLst>
              <a:ext uri="{FF2B5EF4-FFF2-40B4-BE49-F238E27FC236}">
                <a16:creationId xmlns:a16="http://schemas.microsoft.com/office/drawing/2014/main" id="{04B518FC-AF99-F74E-B82C-BE6964DC5678}"/>
              </a:ext>
            </a:extLst>
          </p:cNvPr>
          <p:cNvSpPr>
            <a:spLocks noChangeShapeType="1"/>
          </p:cNvSpPr>
          <p:nvPr/>
        </p:nvSpPr>
        <p:spPr bwMode="auto">
          <a:xfrm flipH="1" flipV="1">
            <a:off x="9984441" y="4834217"/>
            <a:ext cx="1257300" cy="1035424"/>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1">
            <a:extLst>
              <a:ext uri="{FF2B5EF4-FFF2-40B4-BE49-F238E27FC236}">
                <a16:creationId xmlns:a16="http://schemas.microsoft.com/office/drawing/2014/main" id="{2D7ED450-191F-2143-A852-0921E0BF6C3D}"/>
              </a:ext>
            </a:extLst>
          </p:cNvPr>
          <p:cNvSpPr>
            <a:spLocks noChangeShapeType="1"/>
          </p:cNvSpPr>
          <p:nvPr/>
        </p:nvSpPr>
        <p:spPr bwMode="auto">
          <a:xfrm flipV="1">
            <a:off x="9628449" y="4971672"/>
            <a:ext cx="1077903" cy="878066"/>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Rectangle 25">
            <a:extLst>
              <a:ext uri="{FF2B5EF4-FFF2-40B4-BE49-F238E27FC236}">
                <a16:creationId xmlns:a16="http://schemas.microsoft.com/office/drawing/2014/main" id="{CB58EE43-0349-134E-8D9B-FCD189CA5DE0}"/>
              </a:ext>
            </a:extLst>
          </p:cNvPr>
          <p:cNvSpPr>
            <a:spLocks noChangeArrowheads="1"/>
          </p:cNvSpPr>
          <p:nvPr/>
        </p:nvSpPr>
        <p:spPr bwMode="auto">
          <a:xfrm>
            <a:off x="10757322" y="5214609"/>
            <a:ext cx="2889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err="1"/>
              <a:t>q</a:t>
            </a:r>
            <a:r>
              <a:rPr lang="en-US" altLang="en-US" sz="1200" i="1" baseline="-25000" dirty="0" err="1"/>
              <a:t>j</a:t>
            </a:r>
            <a:endParaRPr lang="en-US" altLang="en-US" sz="1200" i="1" baseline="-25000" dirty="0"/>
          </a:p>
        </p:txBody>
      </p:sp>
      <p:sp>
        <p:nvSpPr>
          <p:cNvPr id="35" name="Rectangle 26">
            <a:extLst>
              <a:ext uri="{FF2B5EF4-FFF2-40B4-BE49-F238E27FC236}">
                <a16:creationId xmlns:a16="http://schemas.microsoft.com/office/drawing/2014/main" id="{9B35233E-8994-D24A-A534-04854AF675FA}"/>
              </a:ext>
            </a:extLst>
          </p:cNvPr>
          <p:cNvSpPr>
            <a:spLocks noChangeArrowheads="1"/>
          </p:cNvSpPr>
          <p:nvPr/>
        </p:nvSpPr>
        <p:spPr bwMode="auto">
          <a:xfrm>
            <a:off x="9579942" y="5434711"/>
            <a:ext cx="28892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p</a:t>
            </a:r>
            <a:r>
              <a:rPr lang="en-US" altLang="en-US" sz="1200" i="1" baseline="-25000" dirty="0"/>
              <a:t>i</a:t>
            </a:r>
          </a:p>
        </p:txBody>
      </p:sp>
      <p:sp>
        <p:nvSpPr>
          <p:cNvPr id="36" name="Rectangle 27">
            <a:extLst>
              <a:ext uri="{FF2B5EF4-FFF2-40B4-BE49-F238E27FC236}">
                <a16:creationId xmlns:a16="http://schemas.microsoft.com/office/drawing/2014/main" id="{2953FAAD-D0F8-DE49-99ED-08B43D796E1D}"/>
              </a:ext>
            </a:extLst>
          </p:cNvPr>
          <p:cNvSpPr>
            <a:spLocks noChangeArrowheads="1"/>
          </p:cNvSpPr>
          <p:nvPr/>
        </p:nvSpPr>
        <p:spPr bwMode="auto">
          <a:xfrm>
            <a:off x="8412538" y="4979843"/>
            <a:ext cx="7159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i="1" dirty="0"/>
              <a:t>Advance</a:t>
            </a:r>
          </a:p>
        </p:txBody>
      </p:sp>
      <p:sp>
        <p:nvSpPr>
          <p:cNvPr id="37" name="Arc 28">
            <a:extLst>
              <a:ext uri="{FF2B5EF4-FFF2-40B4-BE49-F238E27FC236}">
                <a16:creationId xmlns:a16="http://schemas.microsoft.com/office/drawing/2014/main" id="{FB2F7119-F70E-9B46-B9C2-F9C77056C7B1}"/>
              </a:ext>
            </a:extLst>
          </p:cNvPr>
          <p:cNvSpPr>
            <a:spLocks/>
          </p:cNvSpPr>
          <p:nvPr/>
        </p:nvSpPr>
        <p:spPr bwMode="auto">
          <a:xfrm rot="15830180">
            <a:off x="9166400" y="5026197"/>
            <a:ext cx="471487" cy="549275"/>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Freeform 39">
            <a:extLst>
              <a:ext uri="{FF2B5EF4-FFF2-40B4-BE49-F238E27FC236}">
                <a16:creationId xmlns:a16="http://schemas.microsoft.com/office/drawing/2014/main" id="{49CCF587-9003-0B47-AD05-BEE0DB9D6528}"/>
              </a:ext>
            </a:extLst>
          </p:cNvPr>
          <p:cNvSpPr/>
          <p:nvPr/>
        </p:nvSpPr>
        <p:spPr>
          <a:xfrm>
            <a:off x="9631054" y="4150372"/>
            <a:ext cx="1063789" cy="1707318"/>
          </a:xfrm>
          <a:custGeom>
            <a:avLst/>
            <a:gdLst>
              <a:gd name="connsiteX0" fmla="*/ 2361 w 1561137"/>
              <a:gd name="connsiteY0" fmla="*/ 527775 h 1718336"/>
              <a:gd name="connsiteX1" fmla="*/ 8498 w 1561137"/>
              <a:gd name="connsiteY1" fmla="*/ 1718336 h 1718336"/>
              <a:gd name="connsiteX2" fmla="*/ 1107006 w 1561137"/>
              <a:gd name="connsiteY2" fmla="*/ 1706062 h 1718336"/>
              <a:gd name="connsiteX3" fmla="*/ 1561137 w 1561137"/>
              <a:gd name="connsiteY3" fmla="*/ 1270341 h 1718336"/>
              <a:gd name="connsiteX4" fmla="*/ 1426125 w 1561137"/>
              <a:gd name="connsiteY4" fmla="*/ 325257 h 1718336"/>
              <a:gd name="connsiteX5" fmla="*/ 554684 w 1561137"/>
              <a:gd name="connsiteY5" fmla="*/ 6137 h 1718336"/>
              <a:gd name="connsiteX6" fmla="*/ 2361 w 1561137"/>
              <a:gd name="connsiteY6" fmla="*/ 0 h 1718336"/>
              <a:gd name="connsiteX7" fmla="*/ 2361 w 1561137"/>
              <a:gd name="connsiteY7" fmla="*/ 527775 h 1718336"/>
              <a:gd name="connsiteX0" fmla="*/ 2361 w 2448101"/>
              <a:gd name="connsiteY0" fmla="*/ 527775 h 1718336"/>
              <a:gd name="connsiteX1" fmla="*/ 8498 w 2448101"/>
              <a:gd name="connsiteY1" fmla="*/ 1718336 h 1718336"/>
              <a:gd name="connsiteX2" fmla="*/ 1107006 w 2448101"/>
              <a:gd name="connsiteY2" fmla="*/ 1706062 h 1718336"/>
              <a:gd name="connsiteX3" fmla="*/ 1561137 w 2448101"/>
              <a:gd name="connsiteY3" fmla="*/ 1270341 h 1718336"/>
              <a:gd name="connsiteX4" fmla="*/ 2448101 w 2448101"/>
              <a:gd name="connsiteY4" fmla="*/ 419386 h 1718336"/>
              <a:gd name="connsiteX5" fmla="*/ 554684 w 2448101"/>
              <a:gd name="connsiteY5" fmla="*/ 6137 h 1718336"/>
              <a:gd name="connsiteX6" fmla="*/ 2361 w 2448101"/>
              <a:gd name="connsiteY6" fmla="*/ 0 h 1718336"/>
              <a:gd name="connsiteX7" fmla="*/ 2361 w 2448101"/>
              <a:gd name="connsiteY7" fmla="*/ 527775 h 1718336"/>
              <a:gd name="connsiteX0" fmla="*/ 2361 w 2448101"/>
              <a:gd name="connsiteY0" fmla="*/ 527775 h 1726233"/>
              <a:gd name="connsiteX1" fmla="*/ 8498 w 2448101"/>
              <a:gd name="connsiteY1" fmla="*/ 1718336 h 1726233"/>
              <a:gd name="connsiteX2" fmla="*/ 508612 w 2448101"/>
              <a:gd name="connsiteY2" fmla="*/ 1726233 h 1726233"/>
              <a:gd name="connsiteX3" fmla="*/ 1561137 w 2448101"/>
              <a:gd name="connsiteY3" fmla="*/ 1270341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554684 w 2448101"/>
              <a:gd name="connsiteY5" fmla="*/ 6137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59901 w 2448101"/>
              <a:gd name="connsiteY5" fmla="*/ 33031 h 1726233"/>
              <a:gd name="connsiteX6" fmla="*/ 2361 w 2448101"/>
              <a:gd name="connsiteY6" fmla="*/ 0 h 1726233"/>
              <a:gd name="connsiteX7" fmla="*/ 2361 w 2448101"/>
              <a:gd name="connsiteY7" fmla="*/ 527775 h 1726233"/>
              <a:gd name="connsiteX0" fmla="*/ 2361 w 2448101"/>
              <a:gd name="connsiteY0" fmla="*/ 527775 h 1726233"/>
              <a:gd name="connsiteX1" fmla="*/ 8498 w 2448101"/>
              <a:gd name="connsiteY1" fmla="*/ 1718336 h 1726233"/>
              <a:gd name="connsiteX2" fmla="*/ 508612 w 2448101"/>
              <a:gd name="connsiteY2" fmla="*/ 1726233 h 1726233"/>
              <a:gd name="connsiteX3" fmla="*/ 1796460 w 2448101"/>
              <a:gd name="connsiteY3" fmla="*/ 1371194 h 1726233"/>
              <a:gd name="connsiteX4" fmla="*/ 2448101 w 2448101"/>
              <a:gd name="connsiteY4" fmla="*/ 419386 h 1726233"/>
              <a:gd name="connsiteX5" fmla="*/ 1973348 w 2448101"/>
              <a:gd name="connsiteY5" fmla="*/ 12861 h 1726233"/>
              <a:gd name="connsiteX6" fmla="*/ 2361 w 2448101"/>
              <a:gd name="connsiteY6" fmla="*/ 0 h 1726233"/>
              <a:gd name="connsiteX7" fmla="*/ 2361 w 2448101"/>
              <a:gd name="connsiteY7" fmla="*/ 527775 h 1726233"/>
              <a:gd name="connsiteX0" fmla="*/ 2361 w 1973348"/>
              <a:gd name="connsiteY0" fmla="*/ 527775 h 1726233"/>
              <a:gd name="connsiteX1" fmla="*/ 8498 w 1973348"/>
              <a:gd name="connsiteY1" fmla="*/ 1718336 h 1726233"/>
              <a:gd name="connsiteX2" fmla="*/ 508612 w 1973348"/>
              <a:gd name="connsiteY2" fmla="*/ 1726233 h 1726233"/>
              <a:gd name="connsiteX3" fmla="*/ 1796460 w 1973348"/>
              <a:gd name="connsiteY3" fmla="*/ 1371194 h 1726233"/>
              <a:gd name="connsiteX4" fmla="*/ 1973348 w 1973348"/>
              <a:gd name="connsiteY4" fmla="*/ 12861 h 1726233"/>
              <a:gd name="connsiteX5" fmla="*/ 2361 w 1973348"/>
              <a:gd name="connsiteY5" fmla="*/ 0 h 1726233"/>
              <a:gd name="connsiteX6" fmla="*/ 2361 w 1973348"/>
              <a:gd name="connsiteY6" fmla="*/ 527775 h 1726233"/>
              <a:gd name="connsiteX0" fmla="*/ 2361 w 2341466"/>
              <a:gd name="connsiteY0" fmla="*/ 527775 h 1726233"/>
              <a:gd name="connsiteX1" fmla="*/ 8498 w 2341466"/>
              <a:gd name="connsiteY1" fmla="*/ 1718336 h 1726233"/>
              <a:gd name="connsiteX2" fmla="*/ 508612 w 2341466"/>
              <a:gd name="connsiteY2" fmla="*/ 1726233 h 1726233"/>
              <a:gd name="connsiteX3" fmla="*/ 2341466 w 2341466"/>
              <a:gd name="connsiteY3" fmla="*/ 850410 h 1726233"/>
              <a:gd name="connsiteX4" fmla="*/ 1973348 w 2341466"/>
              <a:gd name="connsiteY4" fmla="*/ 12861 h 1726233"/>
              <a:gd name="connsiteX5" fmla="*/ 2361 w 2341466"/>
              <a:gd name="connsiteY5" fmla="*/ 0 h 1726233"/>
              <a:gd name="connsiteX6" fmla="*/ 2361 w 2341466"/>
              <a:gd name="connsiteY6" fmla="*/ 527775 h 1726233"/>
              <a:gd name="connsiteX0" fmla="*/ 2361 w 2341466"/>
              <a:gd name="connsiteY0" fmla="*/ 527775 h 1720178"/>
              <a:gd name="connsiteX1" fmla="*/ 8498 w 2341466"/>
              <a:gd name="connsiteY1" fmla="*/ 1718336 h 1720178"/>
              <a:gd name="connsiteX2" fmla="*/ 1053619 w 2341466"/>
              <a:gd name="connsiteY2" fmla="*/ 1720178 h 1720178"/>
              <a:gd name="connsiteX3" fmla="*/ 2341466 w 2341466"/>
              <a:gd name="connsiteY3" fmla="*/ 850410 h 1720178"/>
              <a:gd name="connsiteX4" fmla="*/ 1973348 w 2341466"/>
              <a:gd name="connsiteY4" fmla="*/ 12861 h 1720178"/>
              <a:gd name="connsiteX5" fmla="*/ 2361 w 2341466"/>
              <a:gd name="connsiteY5" fmla="*/ 0 h 1720178"/>
              <a:gd name="connsiteX6" fmla="*/ 2361 w 2341466"/>
              <a:gd name="connsiteY6" fmla="*/ 527775 h 1720178"/>
              <a:gd name="connsiteX0" fmla="*/ 2361 w 2523135"/>
              <a:gd name="connsiteY0" fmla="*/ 527775 h 1720178"/>
              <a:gd name="connsiteX1" fmla="*/ 8498 w 2523135"/>
              <a:gd name="connsiteY1" fmla="*/ 1718336 h 1720178"/>
              <a:gd name="connsiteX2" fmla="*/ 1053619 w 2523135"/>
              <a:gd name="connsiteY2" fmla="*/ 1720178 h 1720178"/>
              <a:gd name="connsiteX3" fmla="*/ 2523135 w 2523135"/>
              <a:gd name="connsiteY3" fmla="*/ 844355 h 1720178"/>
              <a:gd name="connsiteX4" fmla="*/ 1973348 w 2523135"/>
              <a:gd name="connsiteY4" fmla="*/ 12861 h 1720178"/>
              <a:gd name="connsiteX5" fmla="*/ 2361 w 2523135"/>
              <a:gd name="connsiteY5" fmla="*/ 0 h 1720178"/>
              <a:gd name="connsiteX6" fmla="*/ 2361 w 2523135"/>
              <a:gd name="connsiteY6" fmla="*/ 527775 h 1720178"/>
              <a:gd name="connsiteX0" fmla="*/ 2361 w 2523135"/>
              <a:gd name="connsiteY0" fmla="*/ 527775 h 1726234"/>
              <a:gd name="connsiteX1" fmla="*/ 8498 w 2523135"/>
              <a:gd name="connsiteY1" fmla="*/ 1718336 h 1726234"/>
              <a:gd name="connsiteX2" fmla="*/ 1429068 w 2523135"/>
              <a:gd name="connsiteY2" fmla="*/ 1726234 h 1726234"/>
              <a:gd name="connsiteX3" fmla="*/ 2523135 w 2523135"/>
              <a:gd name="connsiteY3" fmla="*/ 844355 h 1726234"/>
              <a:gd name="connsiteX4" fmla="*/ 1973348 w 2523135"/>
              <a:gd name="connsiteY4" fmla="*/ 12861 h 1726234"/>
              <a:gd name="connsiteX5" fmla="*/ 2361 w 2523135"/>
              <a:gd name="connsiteY5" fmla="*/ 0 h 1726234"/>
              <a:gd name="connsiteX6" fmla="*/ 2361 w 2523135"/>
              <a:gd name="connsiteY6" fmla="*/ 527775 h 1726234"/>
              <a:gd name="connsiteX0" fmla="*/ 2361 w 2523135"/>
              <a:gd name="connsiteY0" fmla="*/ 527775 h 1732290"/>
              <a:gd name="connsiteX1" fmla="*/ 8498 w 2523135"/>
              <a:gd name="connsiteY1" fmla="*/ 1718336 h 1732290"/>
              <a:gd name="connsiteX2" fmla="*/ 1465401 w 2523135"/>
              <a:gd name="connsiteY2" fmla="*/ 1732290 h 1732290"/>
              <a:gd name="connsiteX3" fmla="*/ 2523135 w 2523135"/>
              <a:gd name="connsiteY3" fmla="*/ 844355 h 1732290"/>
              <a:gd name="connsiteX4" fmla="*/ 1973348 w 2523135"/>
              <a:gd name="connsiteY4" fmla="*/ 12861 h 1732290"/>
              <a:gd name="connsiteX5" fmla="*/ 2361 w 2523135"/>
              <a:gd name="connsiteY5" fmla="*/ 0 h 1732290"/>
              <a:gd name="connsiteX6" fmla="*/ 2361 w 2523135"/>
              <a:gd name="connsiteY6" fmla="*/ 527775 h 1732290"/>
              <a:gd name="connsiteX0" fmla="*/ 2361 w 2523135"/>
              <a:gd name="connsiteY0" fmla="*/ 527775 h 1720179"/>
              <a:gd name="connsiteX1" fmla="*/ 8498 w 2523135"/>
              <a:gd name="connsiteY1" fmla="*/ 1718336 h 1720179"/>
              <a:gd name="connsiteX2" fmla="*/ 1459346 w 2523135"/>
              <a:gd name="connsiteY2" fmla="*/ 1720179 h 1720179"/>
              <a:gd name="connsiteX3" fmla="*/ 2523135 w 2523135"/>
              <a:gd name="connsiteY3" fmla="*/ 844355 h 1720179"/>
              <a:gd name="connsiteX4" fmla="*/ 1973348 w 2523135"/>
              <a:gd name="connsiteY4" fmla="*/ 12861 h 1720179"/>
              <a:gd name="connsiteX5" fmla="*/ 2361 w 2523135"/>
              <a:gd name="connsiteY5" fmla="*/ 0 h 1720179"/>
              <a:gd name="connsiteX6" fmla="*/ 2361 w 2523135"/>
              <a:gd name="connsiteY6" fmla="*/ 527775 h 1720179"/>
              <a:gd name="connsiteX0" fmla="*/ 593 w 2521367"/>
              <a:gd name="connsiteY0" fmla="*/ 527775 h 1720179"/>
              <a:gd name="connsiteX1" fmla="*/ 6730 w 2521367"/>
              <a:gd name="connsiteY1" fmla="*/ 1718336 h 1720179"/>
              <a:gd name="connsiteX2" fmla="*/ 1457578 w 2521367"/>
              <a:gd name="connsiteY2" fmla="*/ 1720179 h 1720179"/>
              <a:gd name="connsiteX3" fmla="*/ 2521367 w 2521367"/>
              <a:gd name="connsiteY3" fmla="*/ 844355 h 1720179"/>
              <a:gd name="connsiteX4" fmla="*/ 1971580 w 2521367"/>
              <a:gd name="connsiteY4" fmla="*/ 12861 h 1720179"/>
              <a:gd name="connsiteX5" fmla="*/ 593 w 2521367"/>
              <a:gd name="connsiteY5" fmla="*/ 0 h 1720179"/>
              <a:gd name="connsiteX6" fmla="*/ 92033 w 2521367"/>
              <a:gd name="connsiteY6" fmla="*/ 619215 h 1720179"/>
              <a:gd name="connsiteX0" fmla="*/ 0 w 2520774"/>
              <a:gd name="connsiteY0" fmla="*/ 527775 h 1720179"/>
              <a:gd name="connsiteX1" fmla="*/ 6137 w 2520774"/>
              <a:gd name="connsiteY1" fmla="*/ 1718336 h 1720179"/>
              <a:gd name="connsiteX2" fmla="*/ 1456985 w 2520774"/>
              <a:gd name="connsiteY2" fmla="*/ 1720179 h 1720179"/>
              <a:gd name="connsiteX3" fmla="*/ 2520774 w 2520774"/>
              <a:gd name="connsiteY3" fmla="*/ 844355 h 1720179"/>
              <a:gd name="connsiteX4" fmla="*/ 1970987 w 2520774"/>
              <a:gd name="connsiteY4" fmla="*/ 12861 h 1720179"/>
              <a:gd name="connsiteX5" fmla="*/ 0 w 2520774"/>
              <a:gd name="connsiteY5" fmla="*/ 0 h 1720179"/>
              <a:gd name="connsiteX0" fmla="*/ 0 w 2520774"/>
              <a:gd name="connsiteY0" fmla="*/ 514914 h 1707318"/>
              <a:gd name="connsiteX1" fmla="*/ 6137 w 2520774"/>
              <a:gd name="connsiteY1" fmla="*/ 1705475 h 1707318"/>
              <a:gd name="connsiteX2" fmla="*/ 1456985 w 2520774"/>
              <a:gd name="connsiteY2" fmla="*/ 1707318 h 1707318"/>
              <a:gd name="connsiteX3" fmla="*/ 2520774 w 2520774"/>
              <a:gd name="connsiteY3" fmla="*/ 831494 h 1707318"/>
              <a:gd name="connsiteX4" fmla="*/ 1970987 w 2520774"/>
              <a:gd name="connsiteY4" fmla="*/ 0 h 1707318"/>
              <a:gd name="connsiteX0" fmla="*/ 0 w 2514637"/>
              <a:gd name="connsiteY0" fmla="*/ 1705475 h 1707318"/>
              <a:gd name="connsiteX1" fmla="*/ 1450848 w 2514637"/>
              <a:gd name="connsiteY1" fmla="*/ 1707318 h 1707318"/>
              <a:gd name="connsiteX2" fmla="*/ 2514637 w 2514637"/>
              <a:gd name="connsiteY2" fmla="*/ 831494 h 1707318"/>
              <a:gd name="connsiteX3" fmla="*/ 1964850 w 2514637"/>
              <a:gd name="connsiteY3" fmla="*/ 0 h 1707318"/>
              <a:gd name="connsiteX0" fmla="*/ 0 w 1063789"/>
              <a:gd name="connsiteY0" fmla="*/ 1707318 h 1707318"/>
              <a:gd name="connsiteX1" fmla="*/ 1063789 w 1063789"/>
              <a:gd name="connsiteY1" fmla="*/ 831494 h 1707318"/>
              <a:gd name="connsiteX2" fmla="*/ 514002 w 1063789"/>
              <a:gd name="connsiteY2" fmla="*/ 0 h 1707318"/>
            </a:gdLst>
            <a:ahLst/>
            <a:cxnLst>
              <a:cxn ang="0">
                <a:pos x="connsiteX0" y="connsiteY0"/>
              </a:cxn>
              <a:cxn ang="0">
                <a:pos x="connsiteX1" y="connsiteY1"/>
              </a:cxn>
              <a:cxn ang="0">
                <a:pos x="connsiteX2" y="connsiteY2"/>
              </a:cxn>
            </a:cxnLst>
            <a:rect l="l" t="t" r="r" b="b"/>
            <a:pathLst>
              <a:path w="1063789" h="1707318">
                <a:moveTo>
                  <a:pt x="0" y="1707318"/>
                </a:moveTo>
                <a:lnTo>
                  <a:pt x="1063789" y="831494"/>
                </a:lnTo>
                <a:lnTo>
                  <a:pt x="514002"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95CAFCAC-4E7B-8D44-9D86-6B8ABC978FC0}"/>
              </a:ext>
            </a:extLst>
          </p:cNvPr>
          <p:cNvSpPr/>
          <p:nvPr/>
        </p:nvSpPr>
        <p:spPr>
          <a:xfrm>
            <a:off x="8173481" y="4503921"/>
            <a:ext cx="3075181" cy="1376474"/>
          </a:xfrm>
          <a:custGeom>
            <a:avLst/>
            <a:gdLst>
              <a:gd name="connsiteX0" fmla="*/ 3068457 w 3068457"/>
              <a:gd name="connsiteY0" fmla="*/ 1215109 h 1215109"/>
              <a:gd name="connsiteX1" fmla="*/ 2681831 w 3068457"/>
              <a:gd name="connsiteY1" fmla="*/ 521638 h 1215109"/>
              <a:gd name="connsiteX2" fmla="*/ 1914717 w 3068457"/>
              <a:gd name="connsiteY2" fmla="*/ 55232 h 1215109"/>
              <a:gd name="connsiteX3" fmla="*/ 0 w 3068457"/>
              <a:gd name="connsiteY3" fmla="*/ 0 h 1215109"/>
              <a:gd name="connsiteX4" fmla="*/ 6137 w 3068457"/>
              <a:gd name="connsiteY4" fmla="*/ 1196698 h 1215109"/>
              <a:gd name="connsiteX5" fmla="*/ 3068457 w 3068457"/>
              <a:gd name="connsiteY5" fmla="*/ 1215109 h 1215109"/>
              <a:gd name="connsiteX0" fmla="*/ 3068457 w 3068457"/>
              <a:gd name="connsiteY0" fmla="*/ 1215109 h 1215109"/>
              <a:gd name="connsiteX1" fmla="*/ 1914717 w 3068457"/>
              <a:gd name="connsiteY1" fmla="*/ 55232 h 1215109"/>
              <a:gd name="connsiteX2" fmla="*/ 0 w 3068457"/>
              <a:gd name="connsiteY2" fmla="*/ 0 h 1215109"/>
              <a:gd name="connsiteX3" fmla="*/ 6137 w 3068457"/>
              <a:gd name="connsiteY3" fmla="*/ 1196698 h 1215109"/>
              <a:gd name="connsiteX4" fmla="*/ 3068457 w 3068457"/>
              <a:gd name="connsiteY4" fmla="*/ 1215109 h 1215109"/>
              <a:gd name="connsiteX0" fmla="*/ 3068457 w 3068457"/>
              <a:gd name="connsiteY0" fmla="*/ 1215109 h 1215109"/>
              <a:gd name="connsiteX1" fmla="*/ 1800417 w 3068457"/>
              <a:gd name="connsiteY1" fmla="*/ 182979 h 1215109"/>
              <a:gd name="connsiteX2" fmla="*/ 0 w 3068457"/>
              <a:gd name="connsiteY2" fmla="*/ 0 h 1215109"/>
              <a:gd name="connsiteX3" fmla="*/ 6137 w 3068457"/>
              <a:gd name="connsiteY3" fmla="*/ 1196698 h 1215109"/>
              <a:gd name="connsiteX4" fmla="*/ 3068457 w 3068457"/>
              <a:gd name="connsiteY4" fmla="*/ 1215109 h 1215109"/>
              <a:gd name="connsiteX0" fmla="*/ 3075181 w 3075181"/>
              <a:gd name="connsiteY0" fmla="*/ 1376474 h 1376474"/>
              <a:gd name="connsiteX1" fmla="*/ 1807141 w 3075181"/>
              <a:gd name="connsiteY1" fmla="*/ 344344 h 1376474"/>
              <a:gd name="connsiteX2" fmla="*/ 0 w 3075181"/>
              <a:gd name="connsiteY2" fmla="*/ 0 h 1376474"/>
              <a:gd name="connsiteX3" fmla="*/ 12861 w 3075181"/>
              <a:gd name="connsiteY3" fmla="*/ 1358063 h 1376474"/>
              <a:gd name="connsiteX4" fmla="*/ 3075181 w 3075181"/>
              <a:gd name="connsiteY4" fmla="*/ 1376474 h 1376474"/>
              <a:gd name="connsiteX0" fmla="*/ 12861 w 3075181"/>
              <a:gd name="connsiteY0" fmla="*/ 1358063 h 1449503"/>
              <a:gd name="connsiteX1" fmla="*/ 3075181 w 3075181"/>
              <a:gd name="connsiteY1" fmla="*/ 1376474 h 1449503"/>
              <a:gd name="connsiteX2" fmla="*/ 1807141 w 3075181"/>
              <a:gd name="connsiteY2" fmla="*/ 344344 h 1449503"/>
              <a:gd name="connsiteX3" fmla="*/ 0 w 3075181"/>
              <a:gd name="connsiteY3" fmla="*/ 0 h 1449503"/>
              <a:gd name="connsiteX4" fmla="*/ 104301 w 3075181"/>
              <a:gd name="connsiteY4" fmla="*/ 1449503 h 1449503"/>
              <a:gd name="connsiteX0" fmla="*/ 12861 w 3075181"/>
              <a:gd name="connsiteY0" fmla="*/ 1358063 h 1376474"/>
              <a:gd name="connsiteX1" fmla="*/ 3075181 w 3075181"/>
              <a:gd name="connsiteY1" fmla="*/ 1376474 h 1376474"/>
              <a:gd name="connsiteX2" fmla="*/ 1807141 w 3075181"/>
              <a:gd name="connsiteY2" fmla="*/ 344344 h 1376474"/>
              <a:gd name="connsiteX3" fmla="*/ 0 w 3075181"/>
              <a:gd name="connsiteY3" fmla="*/ 0 h 1376474"/>
              <a:gd name="connsiteX0" fmla="*/ 3075181 w 3075181"/>
              <a:gd name="connsiteY0" fmla="*/ 1376474 h 1376474"/>
              <a:gd name="connsiteX1" fmla="*/ 1807141 w 3075181"/>
              <a:gd name="connsiteY1" fmla="*/ 344344 h 1376474"/>
              <a:gd name="connsiteX2" fmla="*/ 0 w 3075181"/>
              <a:gd name="connsiteY2" fmla="*/ 0 h 1376474"/>
            </a:gdLst>
            <a:ahLst/>
            <a:cxnLst>
              <a:cxn ang="0">
                <a:pos x="connsiteX0" y="connsiteY0"/>
              </a:cxn>
              <a:cxn ang="0">
                <a:pos x="connsiteX1" y="connsiteY1"/>
              </a:cxn>
              <a:cxn ang="0">
                <a:pos x="connsiteX2" y="connsiteY2"/>
              </a:cxn>
            </a:cxnLst>
            <a:rect l="l" t="t" r="r" b="b"/>
            <a:pathLst>
              <a:path w="3075181" h="1376474">
                <a:moveTo>
                  <a:pt x="3075181" y="1376474"/>
                </a:moveTo>
                <a:lnTo>
                  <a:pt x="1807141" y="344344"/>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046375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36311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FFFA69F3-56DB-894A-92E6-5BDDE1BC7DAC}"/>
              </a:ext>
            </a:extLst>
          </p:cNvPr>
          <p:cNvCxnSpPr>
            <a:stCxn id="2" idx="9"/>
            <a:endCxn id="2" idx="0"/>
          </p:cNvCxnSpPr>
          <p:nvPr/>
        </p:nvCxnSpPr>
        <p:spPr>
          <a:xfrm flipH="1">
            <a:off x="3365016" y="2500616"/>
            <a:ext cx="644360" cy="1130315"/>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84D2474-BE94-EF43-99F0-F72C6BEB0FFC}"/>
              </a:ext>
            </a:extLst>
          </p:cNvPr>
          <p:cNvCxnSpPr>
            <a:cxnSpLocks/>
            <a:stCxn id="3" idx="1"/>
            <a:endCxn id="3" idx="2"/>
          </p:cNvCxnSpPr>
          <p:nvPr/>
        </p:nvCxnSpPr>
        <p:spPr>
          <a:xfrm>
            <a:off x="3758622" y="4542457"/>
            <a:ext cx="2704550" cy="1647801"/>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91467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9757C321-EE03-8241-8D0A-E8C23F5EE373}"/>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1"/>
            <a:endCxn id="3" idx="2"/>
          </p:cNvCxnSpPr>
          <p:nvPr/>
        </p:nvCxnSpPr>
        <p:spPr>
          <a:xfrm>
            <a:off x="3758622" y="4542457"/>
            <a:ext cx="2704550" cy="1647801"/>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0"/>
            <a:endCxn id="2" idx="1"/>
          </p:cNvCxnSpPr>
          <p:nvPr/>
        </p:nvCxnSpPr>
        <p:spPr>
          <a:xfrm>
            <a:off x="3365016" y="3630931"/>
            <a:ext cx="966757" cy="1269745"/>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04769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61C83C3F-80E4-C14C-8F24-5CCFE1542C6E}"/>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5F8A655-2436-D348-A576-61A5852279DE}"/>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1"/>
            <a:endCxn id="3" idx="2"/>
          </p:cNvCxnSpPr>
          <p:nvPr/>
        </p:nvCxnSpPr>
        <p:spPr>
          <a:xfrm>
            <a:off x="3758622" y="4542457"/>
            <a:ext cx="2704550" cy="1647801"/>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1"/>
            <a:endCxn id="2" idx="2"/>
          </p:cNvCxnSpPr>
          <p:nvPr/>
        </p:nvCxnSpPr>
        <p:spPr>
          <a:xfrm>
            <a:off x="4331773" y="4900676"/>
            <a:ext cx="1488149" cy="903726"/>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96152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C1F61CFE-B2EE-E444-BC3B-98815117157E}"/>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21EFA78-A9E8-9D4A-A055-5631189EE57E}"/>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1"/>
            <a:endCxn id="3" idx="2"/>
          </p:cNvCxnSpPr>
          <p:nvPr/>
        </p:nvCxnSpPr>
        <p:spPr>
          <a:xfrm>
            <a:off x="3758622" y="4542457"/>
            <a:ext cx="2704550" cy="1647801"/>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2"/>
            <a:endCxn id="2" idx="3"/>
          </p:cNvCxnSpPr>
          <p:nvPr/>
        </p:nvCxnSpPr>
        <p:spPr>
          <a:xfrm flipV="1">
            <a:off x="5819922" y="5649691"/>
            <a:ext cx="1379142" cy="154711"/>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53529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2A8AAB84-4C1F-964D-BADF-D70F9F7357F4}"/>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69B363F-E74C-2C4C-B8C9-97429AE1597C}"/>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07D8CDF-3223-6E4F-8F26-B5B9C2A10D6F}"/>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2"/>
            <a:endCxn id="3" idx="3"/>
          </p:cNvCxnSpPr>
          <p:nvPr/>
        </p:nvCxnSpPr>
        <p:spPr>
          <a:xfrm flipV="1">
            <a:off x="6463172" y="4506635"/>
            <a:ext cx="2238868" cy="168362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2"/>
            <a:endCxn id="2" idx="3"/>
          </p:cNvCxnSpPr>
          <p:nvPr/>
        </p:nvCxnSpPr>
        <p:spPr>
          <a:xfrm flipV="1">
            <a:off x="5819922" y="5649691"/>
            <a:ext cx="1379142" cy="154711"/>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82452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3F2CFC10-C10A-FB4C-9820-E860B9EBC1B0}"/>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4984AD9-CBB7-C045-B0DA-D118C9D342C7}"/>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83C0813-E58B-3848-81A0-1BAF38D74DC6}"/>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09F5745-456F-9A46-9E29-0595F5248A85}"/>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2"/>
            <a:endCxn id="3" idx="3"/>
          </p:cNvCxnSpPr>
          <p:nvPr/>
        </p:nvCxnSpPr>
        <p:spPr>
          <a:xfrm flipV="1">
            <a:off x="6463172" y="4506635"/>
            <a:ext cx="2238868" cy="168362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3"/>
            <a:endCxn id="2" idx="4"/>
          </p:cNvCxnSpPr>
          <p:nvPr/>
        </p:nvCxnSpPr>
        <p:spPr>
          <a:xfrm flipV="1">
            <a:off x="7199064" y="4939432"/>
            <a:ext cx="946038" cy="710259"/>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74648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8AAE149B-C9C6-804B-86E8-ADE2A83BDE0D}"/>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377648C-64B2-A54B-9107-B9E94CAE6AB2}"/>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E8047DF-345F-0244-A261-3D704E33D11D}"/>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A388A41-D3F1-574A-A90B-EF94C6084C23}"/>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2"/>
            <a:endCxn id="3" idx="3"/>
          </p:cNvCxnSpPr>
          <p:nvPr/>
        </p:nvCxnSpPr>
        <p:spPr>
          <a:xfrm flipV="1">
            <a:off x="6463172" y="4506635"/>
            <a:ext cx="2238868" cy="168362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4"/>
            <a:endCxn id="2" idx="5"/>
          </p:cNvCxnSpPr>
          <p:nvPr/>
        </p:nvCxnSpPr>
        <p:spPr>
          <a:xfrm flipH="1" flipV="1">
            <a:off x="8057245" y="2966299"/>
            <a:ext cx="87857" cy="1973133"/>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77180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1B958506-F95C-9B44-9814-29AA1B6F1DDD}"/>
              </a:ext>
            </a:extLst>
          </p:cNvPr>
          <p:cNvGrpSpPr/>
          <p:nvPr/>
        </p:nvGrpSpPr>
        <p:grpSpPr>
          <a:xfrm>
            <a:off x="5536684" y="2001545"/>
            <a:ext cx="2973495" cy="3332455"/>
            <a:chOff x="1345709" y="1741140"/>
            <a:chExt cx="2973495" cy="3332455"/>
          </a:xfrm>
        </p:grpSpPr>
        <p:sp>
          <p:nvSpPr>
            <p:cNvPr id="70" name="object 17">
              <a:extLst>
                <a:ext uri="{FF2B5EF4-FFF2-40B4-BE49-F238E27FC236}">
                  <a16:creationId xmlns:a16="http://schemas.microsoft.com/office/drawing/2014/main" id="{4A793D27-74C3-E74F-8C18-61677A1AB681}"/>
                </a:ext>
              </a:extLst>
            </p:cNvPr>
            <p:cNvSpPr/>
            <p:nvPr/>
          </p:nvSpPr>
          <p:spPr>
            <a:xfrm>
              <a:off x="1345709" y="2100100"/>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7030A0"/>
            </a:solidFill>
            <a:ln>
              <a:solidFill>
                <a:schemeClr val="tx1"/>
              </a:solidFill>
            </a:ln>
          </p:spPr>
          <p:txBody>
            <a:bodyPr wrap="square" lIns="0" tIns="0" rIns="0" bIns="0" rtlCol="0"/>
            <a:lstStyle/>
            <a:p>
              <a:endParaRPr sz="1266"/>
            </a:p>
          </p:txBody>
        </p:sp>
        <p:sp>
          <p:nvSpPr>
            <p:cNvPr id="75" name="Rectangle 74">
              <a:extLst>
                <a:ext uri="{FF2B5EF4-FFF2-40B4-BE49-F238E27FC236}">
                  <a16:creationId xmlns:a16="http://schemas.microsoft.com/office/drawing/2014/main" id="{264DFD84-58FA-CA4D-8DAB-F44BFDD78E7C}"/>
                </a:ext>
              </a:extLst>
            </p:cNvPr>
            <p:cNvSpPr/>
            <p:nvPr/>
          </p:nvSpPr>
          <p:spPr>
            <a:xfrm>
              <a:off x="2662378" y="1741140"/>
              <a:ext cx="340157" cy="395365"/>
            </a:xfrm>
            <a:prstGeom prst="rect">
              <a:avLst/>
            </a:prstGeom>
          </p:spPr>
          <p:txBody>
            <a:bodyPr wrap="none">
              <a:spAutoFit/>
            </a:bodyPr>
            <a:lstStyle/>
            <a:p>
              <a:pPr marL="1509064" marR="3572" indent="-1500134" algn="ctr">
                <a:tabLst>
                  <a:tab pos="2364497" algn="l"/>
                </a:tabLst>
              </a:pPr>
              <a:r>
                <a:rPr lang="en-US" sz="1969" dirty="0">
                  <a:latin typeface="Gill Sans MT" panose="020B0502020104020203" pitchFamily="34" charset="0"/>
                </a:rPr>
                <a:t>B</a:t>
              </a:r>
            </a:p>
          </p:txBody>
        </p:sp>
      </p:grpSp>
      <p:sp>
        <p:nvSpPr>
          <p:cNvPr id="74" name="Content Placeholder 73"/>
          <p:cNvSpPr>
            <a:spLocks noGrp="1"/>
          </p:cNvSpPr>
          <p:nvPr>
            <p:ph sz="half" idx="1"/>
          </p:nvPr>
        </p:nvSpPr>
        <p:spPr/>
        <p:txBody>
          <a:bodyPr/>
          <a:lstStyle/>
          <a:p>
            <a:pPr lvl="1" algn="ctr"/>
            <a:r>
              <a:rPr lang="en-US" sz="3999" u="sng" cap="small" dirty="0"/>
              <a:t>set theory—union: A ∪ B</a:t>
            </a:r>
          </a:p>
        </p:txBody>
      </p:sp>
      <p:sp>
        <p:nvSpPr>
          <p:cNvPr id="9" name="Content Placeholder 8">
            <a:extLst>
              <a:ext uri="{FF2B5EF4-FFF2-40B4-BE49-F238E27FC236}">
                <a16:creationId xmlns:a16="http://schemas.microsoft.com/office/drawing/2014/main" id="{BDA42107-00D3-0B4E-8606-013F4FDF69BC}"/>
              </a:ext>
            </a:extLst>
          </p:cNvPr>
          <p:cNvSpPr>
            <a:spLocks noGrp="1"/>
          </p:cNvSpPr>
          <p:nvPr>
            <p:ph sz="half" idx="10"/>
          </p:nvPr>
        </p:nvSpPr>
        <p:spPr/>
        <p:txBody>
          <a:bodyPr/>
          <a:lstStyle/>
          <a:p>
            <a:endParaRPr lang="en-US"/>
          </a:p>
        </p:txBody>
      </p:sp>
      <p:grpSp>
        <p:nvGrpSpPr>
          <p:cNvPr id="38" name="Group 37">
            <a:extLst>
              <a:ext uri="{FF2B5EF4-FFF2-40B4-BE49-F238E27FC236}">
                <a16:creationId xmlns:a16="http://schemas.microsoft.com/office/drawing/2014/main" id="{1F609893-1429-A943-93DF-2A7770F349B1}"/>
              </a:ext>
            </a:extLst>
          </p:cNvPr>
          <p:cNvGrpSpPr/>
          <p:nvPr/>
        </p:nvGrpSpPr>
        <p:grpSpPr>
          <a:xfrm>
            <a:off x="3681821" y="2001545"/>
            <a:ext cx="2973495" cy="3332455"/>
            <a:chOff x="9502585" y="1741139"/>
            <a:chExt cx="2973495" cy="3332455"/>
          </a:xfrm>
        </p:grpSpPr>
        <p:sp>
          <p:nvSpPr>
            <p:cNvPr id="77" name="object 7">
              <a:extLst>
                <a:ext uri="{FF2B5EF4-FFF2-40B4-BE49-F238E27FC236}">
                  <a16:creationId xmlns:a16="http://schemas.microsoft.com/office/drawing/2014/main" id="{98709020-2530-0D47-B0D3-C5044F7577F4}"/>
                </a:ext>
              </a:extLst>
            </p:cNvPr>
            <p:cNvSpPr txBox="1"/>
            <p:nvPr/>
          </p:nvSpPr>
          <p:spPr>
            <a:xfrm>
              <a:off x="10886644" y="1741139"/>
              <a:ext cx="205376" cy="303032"/>
            </a:xfrm>
            <a:prstGeom prst="rect">
              <a:avLst/>
            </a:prstGeom>
          </p:spPr>
          <p:txBody>
            <a:bodyPr vert="horz" wrap="square" lIns="0" tIns="0" rIns="0" bIns="0" rtlCol="0">
              <a:spAutoFit/>
            </a:bodyPr>
            <a:lstStyle/>
            <a:p>
              <a:pPr marL="8929" algn="ctr"/>
              <a:r>
                <a:rPr sz="1969" spc="-21" dirty="0">
                  <a:solidFill>
                    <a:srgbClr val="515151"/>
                  </a:solidFill>
                  <a:latin typeface="Gill Sans MT" panose="020B0502020104020203" pitchFamily="34" charset="0"/>
                  <a:cs typeface="Gill Sans MT"/>
                </a:rPr>
                <a:t>A</a:t>
              </a:r>
              <a:endParaRPr sz="1969" dirty="0">
                <a:latin typeface="Gill Sans MT" panose="020B0502020104020203" pitchFamily="34" charset="0"/>
                <a:cs typeface="Gill Sans MT"/>
              </a:endParaRPr>
            </a:p>
          </p:txBody>
        </p:sp>
        <p:sp>
          <p:nvSpPr>
            <p:cNvPr id="76" name="object 4">
              <a:extLst>
                <a:ext uri="{FF2B5EF4-FFF2-40B4-BE49-F238E27FC236}">
                  <a16:creationId xmlns:a16="http://schemas.microsoft.com/office/drawing/2014/main" id="{32ABD35D-F261-1A4E-B200-1C368E5EA121}"/>
                </a:ext>
              </a:extLst>
            </p:cNvPr>
            <p:cNvSpPr/>
            <p:nvPr/>
          </p:nvSpPr>
          <p:spPr>
            <a:xfrm>
              <a:off x="9502585" y="2100099"/>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7030A0"/>
            </a:solidFill>
            <a:ln>
              <a:solidFill>
                <a:schemeClr val="tx1"/>
              </a:solidFill>
            </a:ln>
          </p:spPr>
          <p:txBody>
            <a:bodyPr wrap="square" lIns="0" tIns="0" rIns="0" bIns="0" rtlCol="0"/>
            <a:lstStyle/>
            <a:p>
              <a:endParaRPr sz="1266"/>
            </a:p>
          </p:txBody>
        </p:sp>
      </p:grpSp>
      <p:sp>
        <p:nvSpPr>
          <p:cNvPr id="2" name="Freeform 1">
            <a:extLst>
              <a:ext uri="{FF2B5EF4-FFF2-40B4-BE49-F238E27FC236}">
                <a16:creationId xmlns:a16="http://schemas.microsoft.com/office/drawing/2014/main" id="{08B17479-C10A-404A-B5F3-8DD1427A5F47}"/>
              </a:ext>
            </a:extLst>
          </p:cNvPr>
          <p:cNvSpPr/>
          <p:nvPr/>
        </p:nvSpPr>
        <p:spPr>
          <a:xfrm>
            <a:off x="5529060" y="2676145"/>
            <a:ext cx="1127772" cy="2334768"/>
          </a:xfrm>
          <a:custGeom>
            <a:avLst/>
            <a:gdLst>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0 h 2335009"/>
              <a:gd name="connsiteX1" fmla="*/ 7 w 963175"/>
              <a:gd name="connsiteY1" fmla="*/ 1152144 h 2335009"/>
              <a:gd name="connsiteX2" fmla="*/ 560839 w 963175"/>
              <a:gd name="connsiteY2" fmla="*/ 2334768 h 2335009"/>
              <a:gd name="connsiteX3" fmla="*/ 963175 w 963175"/>
              <a:gd name="connsiteY3" fmla="*/ 1054608 h 2335009"/>
              <a:gd name="connsiteX4" fmla="*/ 573031 w 963175"/>
              <a:gd name="connsiteY4" fmla="*/ 0 h 2335009"/>
              <a:gd name="connsiteX0" fmla="*/ 573031 w 963175"/>
              <a:gd name="connsiteY0" fmla="*/ 0 h 2335046"/>
              <a:gd name="connsiteX1" fmla="*/ 7 w 963175"/>
              <a:gd name="connsiteY1" fmla="*/ 1152144 h 2335046"/>
              <a:gd name="connsiteX2" fmla="*/ 560839 w 963175"/>
              <a:gd name="connsiteY2" fmla="*/ 2334768 h 2335046"/>
              <a:gd name="connsiteX3" fmla="*/ 963175 w 963175"/>
              <a:gd name="connsiteY3" fmla="*/ 1054608 h 2335046"/>
              <a:gd name="connsiteX4" fmla="*/ 573031 w 963175"/>
              <a:gd name="connsiteY4" fmla="*/ 0 h 2335046"/>
              <a:gd name="connsiteX0" fmla="*/ 573036 w 963180"/>
              <a:gd name="connsiteY0" fmla="*/ 0 h 2334768"/>
              <a:gd name="connsiteX1" fmla="*/ 12 w 963180"/>
              <a:gd name="connsiteY1" fmla="*/ 1152144 h 2334768"/>
              <a:gd name="connsiteX2" fmla="*/ 560844 w 963180"/>
              <a:gd name="connsiteY2" fmla="*/ 2334768 h 2334768"/>
              <a:gd name="connsiteX3" fmla="*/ 963180 w 963180"/>
              <a:gd name="connsiteY3" fmla="*/ 1054608 h 2334768"/>
              <a:gd name="connsiteX4" fmla="*/ 573036 w 963180"/>
              <a:gd name="connsiteY4" fmla="*/ 0 h 2334768"/>
              <a:gd name="connsiteX0" fmla="*/ 573036 w 963180"/>
              <a:gd name="connsiteY0" fmla="*/ 0 h 2334768"/>
              <a:gd name="connsiteX1" fmla="*/ 12 w 963180"/>
              <a:gd name="connsiteY1" fmla="*/ 1152144 h 2334768"/>
              <a:gd name="connsiteX2" fmla="*/ 560844 w 963180"/>
              <a:gd name="connsiteY2" fmla="*/ 2334768 h 2334768"/>
              <a:gd name="connsiteX3" fmla="*/ 963180 w 963180"/>
              <a:gd name="connsiteY3" fmla="*/ 1054608 h 2334768"/>
              <a:gd name="connsiteX4" fmla="*/ 573036 w 963180"/>
              <a:gd name="connsiteY4" fmla="*/ 0 h 2334768"/>
              <a:gd name="connsiteX0" fmla="*/ 573036 w 1133868"/>
              <a:gd name="connsiteY0" fmla="*/ 0 h 2334768"/>
              <a:gd name="connsiteX1" fmla="*/ 12 w 1133868"/>
              <a:gd name="connsiteY1" fmla="*/ 1152144 h 2334768"/>
              <a:gd name="connsiteX2" fmla="*/ 560844 w 1133868"/>
              <a:gd name="connsiteY2" fmla="*/ 2334768 h 2334768"/>
              <a:gd name="connsiteX3" fmla="*/ 1133868 w 1133868"/>
              <a:gd name="connsiteY3" fmla="*/ 1176528 h 2334768"/>
              <a:gd name="connsiteX4" fmla="*/ 573036 w 1133868"/>
              <a:gd name="connsiteY4" fmla="*/ 0 h 2334768"/>
              <a:gd name="connsiteX0" fmla="*/ 573036 w 1133868"/>
              <a:gd name="connsiteY0" fmla="*/ 0 h 2334768"/>
              <a:gd name="connsiteX1" fmla="*/ 12 w 1133868"/>
              <a:gd name="connsiteY1" fmla="*/ 1152144 h 2334768"/>
              <a:gd name="connsiteX2" fmla="*/ 560844 w 1133868"/>
              <a:gd name="connsiteY2" fmla="*/ 2334768 h 2334768"/>
              <a:gd name="connsiteX3" fmla="*/ 1133868 w 1133868"/>
              <a:gd name="connsiteY3" fmla="*/ 1176528 h 2334768"/>
              <a:gd name="connsiteX4" fmla="*/ 573036 w 1133868"/>
              <a:gd name="connsiteY4" fmla="*/ 0 h 2334768"/>
              <a:gd name="connsiteX0" fmla="*/ 573036 w 1109484"/>
              <a:gd name="connsiteY0" fmla="*/ 0 h 2334768"/>
              <a:gd name="connsiteX1" fmla="*/ 12 w 1109484"/>
              <a:gd name="connsiteY1" fmla="*/ 1152144 h 2334768"/>
              <a:gd name="connsiteX2" fmla="*/ 560844 w 1109484"/>
              <a:gd name="connsiteY2" fmla="*/ 2334768 h 2334768"/>
              <a:gd name="connsiteX3" fmla="*/ 1109484 w 1109484"/>
              <a:gd name="connsiteY3" fmla="*/ 1188720 h 2334768"/>
              <a:gd name="connsiteX4" fmla="*/ 573036 w 1109484"/>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7772" h="2334768">
                <a:moveTo>
                  <a:pt x="573036" y="0"/>
                </a:moveTo>
                <a:cubicBezTo>
                  <a:pt x="235724" y="211328"/>
                  <a:pt x="2044" y="653288"/>
                  <a:pt x="12" y="1152144"/>
                </a:cubicBezTo>
                <a:cubicBezTo>
                  <a:pt x="-2020" y="1651000"/>
                  <a:pt x="254012" y="2070608"/>
                  <a:pt x="560844" y="2334768"/>
                </a:cubicBezTo>
                <a:cubicBezTo>
                  <a:pt x="812812" y="2117344"/>
                  <a:pt x="1127772" y="1753616"/>
                  <a:pt x="1127772" y="1200912"/>
                </a:cubicBezTo>
                <a:cubicBezTo>
                  <a:pt x="1127772" y="648208"/>
                  <a:pt x="873772" y="239776"/>
                  <a:pt x="573036" y="0"/>
                </a:cubicBezTo>
                <a:close/>
              </a:path>
            </a:pathLst>
          </a:custGeom>
          <a:solidFill>
            <a:srgbClr val="7030A0"/>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094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A8E2A640-0216-3D4A-8095-D1F9D5412433}"/>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24DBFA5-F4E7-B941-AB09-D5F9B29E215B}"/>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29C88B5-B344-6D41-9C1D-8EA5F0A6C476}"/>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75A9C29-328D-1B47-A081-ED2ECE27E632}"/>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2E9CA6C-E5F3-6444-9889-DF11D1121774}"/>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3"/>
            <a:endCxn id="3" idx="4"/>
          </p:cNvCxnSpPr>
          <p:nvPr/>
        </p:nvCxnSpPr>
        <p:spPr>
          <a:xfrm flipH="1" flipV="1">
            <a:off x="7107966" y="2052842"/>
            <a:ext cx="1594074" cy="245379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4"/>
            <a:endCxn id="2" idx="5"/>
          </p:cNvCxnSpPr>
          <p:nvPr/>
        </p:nvCxnSpPr>
        <p:spPr>
          <a:xfrm flipH="1" flipV="1">
            <a:off x="8057245" y="2966299"/>
            <a:ext cx="87857" cy="1973133"/>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319AAC69-8CD8-AF4E-8711-822B4917F820}"/>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1005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737D270A-392A-2540-AC47-1D5706B81CF8}"/>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CA2ECAA-D047-564E-A94E-C0CD3EBA011A}"/>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97F543-F3B1-934A-91EB-2DDEC2526A38}"/>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EEEB787-4861-6146-B5AC-5BE49864B974}"/>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B37C36D-D747-D940-98FE-EC5ED6345262}"/>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3"/>
            <a:endCxn id="3" idx="4"/>
          </p:cNvCxnSpPr>
          <p:nvPr/>
        </p:nvCxnSpPr>
        <p:spPr>
          <a:xfrm flipH="1" flipV="1">
            <a:off x="7107966" y="2052842"/>
            <a:ext cx="1594074" cy="245379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5"/>
            <a:endCxn id="2" idx="6"/>
          </p:cNvCxnSpPr>
          <p:nvPr/>
        </p:nvCxnSpPr>
        <p:spPr>
          <a:xfrm flipH="1" flipV="1">
            <a:off x="7502007" y="2428973"/>
            <a:ext cx="555238" cy="537326"/>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9463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C26AEB4E-9E06-D347-96A1-E821A6AD007B}"/>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2F3B123-F0AC-DF4A-897A-C2060D5C65FA}"/>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8C2DE40-0BE6-934C-B224-956D0B2B5E69}"/>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1C9FFC2-BCD6-A04D-86F3-A51EF571046A}"/>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EE996F-6858-E54E-B45C-43B217CF2E5C}"/>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D1637C4-18DD-9840-897A-D5760421BE02}"/>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3"/>
            <a:endCxn id="3" idx="4"/>
          </p:cNvCxnSpPr>
          <p:nvPr/>
        </p:nvCxnSpPr>
        <p:spPr>
          <a:xfrm flipH="1" flipV="1">
            <a:off x="7107966" y="2052842"/>
            <a:ext cx="1594074" cy="245379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6"/>
            <a:endCxn id="2" idx="7"/>
          </p:cNvCxnSpPr>
          <p:nvPr/>
        </p:nvCxnSpPr>
        <p:spPr>
          <a:xfrm flipH="1" flipV="1">
            <a:off x="6355707" y="1981200"/>
            <a:ext cx="1146300" cy="447773"/>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48931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F42CA58-103D-1446-AFC0-A01A45E2CCB0}"/>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16BE574-4C4A-DD4D-9291-28C98CB66B0C}"/>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0C7BFE8-5E09-F641-9816-5503A4EE69AF}"/>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33C4967-E910-8344-BB27-B7D069709189}"/>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250676D-468E-8E4F-8E59-B1D7F15BDD3D}"/>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B49B2D6-9539-F34C-9E09-ADD476D3BAD1}"/>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3C02DBD-7793-3C41-8427-6FD9255FAAFE}"/>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4"/>
            <a:endCxn id="3" idx="0"/>
          </p:cNvCxnSpPr>
          <p:nvPr/>
        </p:nvCxnSpPr>
        <p:spPr>
          <a:xfrm flipH="1">
            <a:off x="3489960" y="2052842"/>
            <a:ext cx="3618006" cy="770169"/>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6"/>
            <a:endCxn id="2" idx="7"/>
          </p:cNvCxnSpPr>
          <p:nvPr/>
        </p:nvCxnSpPr>
        <p:spPr>
          <a:xfrm flipH="1" flipV="1">
            <a:off x="6355707" y="1981200"/>
            <a:ext cx="1146300" cy="447773"/>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97739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B0B1493-14CB-CD43-8505-DA04EF4ADFC2}"/>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FA9F570-7543-9947-AF58-1C104F474AA1}"/>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55F2E00-9575-004D-BDC9-C8F7AFC5744A}"/>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AA70CAB-B30C-E243-9E35-95F9DE95555F}"/>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6ACF286-7751-374A-9D78-CE5BADFB2A75}"/>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6223883-ED3A-E847-BB65-43EA75369A95}"/>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7385F5E-8E18-B642-A499-BBF7158AE13B}"/>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4"/>
            <a:endCxn id="3" idx="0"/>
          </p:cNvCxnSpPr>
          <p:nvPr/>
        </p:nvCxnSpPr>
        <p:spPr>
          <a:xfrm flipH="1">
            <a:off x="3489960" y="2052842"/>
            <a:ext cx="3618006" cy="770169"/>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7"/>
            <a:endCxn id="2" idx="8"/>
          </p:cNvCxnSpPr>
          <p:nvPr/>
        </p:nvCxnSpPr>
        <p:spPr>
          <a:xfrm flipH="1">
            <a:off x="4672080" y="1981200"/>
            <a:ext cx="1683627" cy="89555"/>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06772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5BB119E8-DD23-AD46-A34F-F63D41E1950B}"/>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AB4BF49-6493-1C4F-B5E8-E812E3533DB7}"/>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114D3AA-9639-3745-B818-126266725A38}"/>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633D0F0-0AEE-9541-8FA8-6097BE209C81}"/>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D2D08E0-BD82-6C42-A23A-D89DB52702EE}"/>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C802BB1-3C56-684B-9B55-75C04EE52915}"/>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98EF341-1A49-E244-98D4-9E6F5B8A9ABD}"/>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4"/>
            <a:endCxn id="3" idx="0"/>
          </p:cNvCxnSpPr>
          <p:nvPr/>
        </p:nvCxnSpPr>
        <p:spPr>
          <a:xfrm flipH="1">
            <a:off x="3489960" y="2052842"/>
            <a:ext cx="3618006" cy="770169"/>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8"/>
            <a:endCxn id="2" idx="9"/>
          </p:cNvCxnSpPr>
          <p:nvPr/>
        </p:nvCxnSpPr>
        <p:spPr>
          <a:xfrm flipH="1">
            <a:off x="4009376" y="2070755"/>
            <a:ext cx="662704" cy="429861"/>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33705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90C1720B-DD99-DD4F-B5F0-7BE8AE862B77}"/>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E55DB9F-6A74-F74C-9FC2-ADEB9AC1344F}"/>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E5ECE23-AACD-BC45-AB40-38759501E7C6}"/>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6A14D3B-AF5D-9641-B821-7EF2291009AA}"/>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CCF1E2C-BF20-7644-A8AF-0F0125F46356}"/>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F2CD8B6-19C5-A340-8981-CA58B2F4C00E}"/>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367F37D-0836-6540-909E-A94C283E9F88}"/>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AC87EDF-817F-B547-ADF4-03E793EFB7D5}"/>
              </a:ext>
            </a:extLst>
          </p:cNvPr>
          <p:cNvSpPr/>
          <p:nvPr/>
        </p:nvSpPr>
        <p:spPr>
          <a:xfrm>
            <a:off x="3780776" y="2614198"/>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4"/>
            <a:endCxn id="3" idx="0"/>
          </p:cNvCxnSpPr>
          <p:nvPr/>
        </p:nvCxnSpPr>
        <p:spPr>
          <a:xfrm flipH="1">
            <a:off x="3489960" y="2052842"/>
            <a:ext cx="3618006" cy="770169"/>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9"/>
            <a:endCxn id="2" idx="0"/>
          </p:cNvCxnSpPr>
          <p:nvPr/>
        </p:nvCxnSpPr>
        <p:spPr>
          <a:xfrm flipH="1">
            <a:off x="3365016" y="2500616"/>
            <a:ext cx="644360" cy="1130315"/>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06415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DE4ED4AA-26A3-E247-A7A8-ECAE36EF4D48}"/>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6FFBB34-7369-324B-87D2-C0A893BBF6A4}"/>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330E8D2-F4F1-2644-ADE4-4EB01D45951F}"/>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2478E1C-F7F5-3843-BB45-D2F5A14B4297}"/>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7C83A70-FA0A-BC4A-B3CD-928B39F5C806}"/>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765E53B-521E-FD4A-898D-73156A5EA99F}"/>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0E6279F-09F6-AB46-A145-43DBC649B012}"/>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4EFB537-35D5-1D46-B4DD-DDBFF000B532}"/>
              </a:ext>
            </a:extLst>
          </p:cNvPr>
          <p:cNvSpPr/>
          <p:nvPr/>
        </p:nvSpPr>
        <p:spPr>
          <a:xfrm>
            <a:off x="3780776" y="2614198"/>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4B1640D-2C07-4B4F-8BF9-F651BDE1395C}"/>
              </a:ext>
            </a:extLst>
          </p:cNvPr>
          <p:cNvSpPr/>
          <p:nvPr/>
        </p:nvSpPr>
        <p:spPr>
          <a:xfrm>
            <a:off x="3457971" y="3183859"/>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0"/>
            <a:endCxn id="3" idx="1"/>
          </p:cNvCxnSpPr>
          <p:nvPr/>
        </p:nvCxnSpPr>
        <p:spPr>
          <a:xfrm>
            <a:off x="3489960" y="2823011"/>
            <a:ext cx="268662" cy="1719446"/>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9"/>
            <a:endCxn id="2" idx="0"/>
          </p:cNvCxnSpPr>
          <p:nvPr/>
        </p:nvCxnSpPr>
        <p:spPr>
          <a:xfrm flipH="1">
            <a:off x="3365016" y="2500616"/>
            <a:ext cx="644360" cy="1130315"/>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60666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E6FFBB34-7369-324B-87D2-C0A893BBF6A4}"/>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330E8D2-F4F1-2644-ADE4-4EB01D45951F}"/>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2478E1C-F7F5-3843-BB45-D2F5A14B4297}"/>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7C83A70-FA0A-BC4A-B3CD-928B39F5C806}"/>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765E53B-521E-FD4A-898D-73156A5EA99F}"/>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0E6279F-09F6-AB46-A145-43DBC649B012}"/>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4EFB537-35D5-1D46-B4DD-DDBFF000B532}"/>
              </a:ext>
            </a:extLst>
          </p:cNvPr>
          <p:cNvSpPr/>
          <p:nvPr/>
        </p:nvSpPr>
        <p:spPr>
          <a:xfrm>
            <a:off x="3780776" y="2614198"/>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4B1640D-2C07-4B4F-8BF9-F651BDE1395C}"/>
              </a:ext>
            </a:extLst>
          </p:cNvPr>
          <p:cNvSpPr/>
          <p:nvPr/>
        </p:nvSpPr>
        <p:spPr>
          <a:xfrm>
            <a:off x="3457971" y="3183859"/>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F6AE2DA-1065-C646-BC7F-ABE10B175ECE}"/>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7E99F92-35F8-A74E-A26B-DD584B1F3549}"/>
              </a:ext>
            </a:extLst>
          </p:cNvPr>
          <p:cNvSpPr/>
          <p:nvPr/>
        </p:nvSpPr>
        <p:spPr>
          <a:xfrm>
            <a:off x="3572271" y="3931157"/>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84D2474-BE94-EF43-99F0-F72C6BEB0FFC}"/>
              </a:ext>
            </a:extLst>
          </p:cNvPr>
          <p:cNvCxnSpPr>
            <a:cxnSpLocks/>
            <a:stCxn id="3" idx="0"/>
            <a:endCxn id="3" idx="1"/>
          </p:cNvCxnSpPr>
          <p:nvPr/>
        </p:nvCxnSpPr>
        <p:spPr>
          <a:xfrm>
            <a:off x="3489960" y="2823011"/>
            <a:ext cx="268662" cy="1719446"/>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FFA69F3-56DB-894A-92E6-5BDDE1BC7DAC}"/>
              </a:ext>
            </a:extLst>
          </p:cNvPr>
          <p:cNvCxnSpPr>
            <a:cxnSpLocks/>
            <a:stCxn id="2" idx="0"/>
            <a:endCxn id="2" idx="1"/>
          </p:cNvCxnSpPr>
          <p:nvPr/>
        </p:nvCxnSpPr>
        <p:spPr>
          <a:xfrm>
            <a:off x="3365016" y="3630931"/>
            <a:ext cx="966757" cy="1269745"/>
          </a:xfrm>
          <a:prstGeom prst="straightConnector1">
            <a:avLst/>
          </a:prstGeom>
          <a:ln w="76200" cap="rnd">
            <a:solidFill>
              <a:schemeClr val="tx1"/>
            </a:solidFill>
            <a:tailEnd type="triangle"/>
          </a:ln>
          <a:effectLst>
            <a:glow rad="127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22755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B4161768-3D67-F448-8BCD-54CCD0457706}"/>
              </a:ext>
            </a:extLst>
          </p:cNvPr>
          <p:cNvSpPr/>
          <p:nvPr/>
        </p:nvSpPr>
        <p:spPr>
          <a:xfrm>
            <a:off x="3584028" y="2133127"/>
            <a:ext cx="4560596" cy="3668583"/>
          </a:xfrm>
          <a:custGeom>
            <a:avLst/>
            <a:gdLst>
              <a:gd name="connsiteX0" fmla="*/ 3626069 w 4519448"/>
              <a:gd name="connsiteY0" fmla="*/ 3478924 h 3636579"/>
              <a:gd name="connsiteX1" fmla="*/ 4519448 w 4519448"/>
              <a:gd name="connsiteY1" fmla="*/ 2795752 h 3636579"/>
              <a:gd name="connsiteX2" fmla="*/ 4508938 w 4519448"/>
              <a:gd name="connsiteY2" fmla="*/ 1408386 h 3636579"/>
              <a:gd name="connsiteX3" fmla="*/ 3731172 w 4519448"/>
              <a:gd name="connsiteY3" fmla="*/ 199697 h 3636579"/>
              <a:gd name="connsiteX4" fmla="*/ 3153103 w 4519448"/>
              <a:gd name="connsiteY4" fmla="*/ 0 h 3636579"/>
              <a:gd name="connsiteX5" fmla="*/ 325820 w 4519448"/>
              <a:gd name="connsiteY5" fmla="*/ 567559 h 3636579"/>
              <a:gd name="connsiteX6" fmla="*/ 0 w 4519448"/>
              <a:gd name="connsiteY6" fmla="*/ 1124607 h 3636579"/>
              <a:gd name="connsiteX7" fmla="*/ 94593 w 4519448"/>
              <a:gd name="connsiteY7" fmla="*/ 1870841 h 3636579"/>
              <a:gd name="connsiteX8" fmla="*/ 725213 w 4519448"/>
              <a:gd name="connsiteY8" fmla="*/ 2711669 h 3636579"/>
              <a:gd name="connsiteX9" fmla="*/ 2270234 w 4519448"/>
              <a:gd name="connsiteY9" fmla="*/ 3636579 h 3636579"/>
              <a:gd name="connsiteX10" fmla="*/ 3626069 w 4519448"/>
              <a:gd name="connsiteY10" fmla="*/ 3478924 h 3636579"/>
              <a:gd name="connsiteX0" fmla="*/ 3626069 w 4560596"/>
              <a:gd name="connsiteY0" fmla="*/ 3478924 h 3636579"/>
              <a:gd name="connsiteX1" fmla="*/ 4560596 w 4560596"/>
              <a:gd name="connsiteY1" fmla="*/ 2763748 h 3636579"/>
              <a:gd name="connsiteX2" fmla="*/ 4508938 w 4560596"/>
              <a:gd name="connsiteY2" fmla="*/ 1408386 h 3636579"/>
              <a:gd name="connsiteX3" fmla="*/ 3731172 w 4560596"/>
              <a:gd name="connsiteY3" fmla="*/ 199697 h 3636579"/>
              <a:gd name="connsiteX4" fmla="*/ 3153103 w 4560596"/>
              <a:gd name="connsiteY4" fmla="*/ 0 h 3636579"/>
              <a:gd name="connsiteX5" fmla="*/ 325820 w 4560596"/>
              <a:gd name="connsiteY5" fmla="*/ 567559 h 3636579"/>
              <a:gd name="connsiteX6" fmla="*/ 0 w 4560596"/>
              <a:gd name="connsiteY6" fmla="*/ 1124607 h 3636579"/>
              <a:gd name="connsiteX7" fmla="*/ 94593 w 4560596"/>
              <a:gd name="connsiteY7" fmla="*/ 1870841 h 3636579"/>
              <a:gd name="connsiteX8" fmla="*/ 725213 w 4560596"/>
              <a:gd name="connsiteY8" fmla="*/ 2711669 h 3636579"/>
              <a:gd name="connsiteX9" fmla="*/ 2270234 w 4560596"/>
              <a:gd name="connsiteY9" fmla="*/ 3636579 h 3636579"/>
              <a:gd name="connsiteX10" fmla="*/ 3626069 w 4560596"/>
              <a:gd name="connsiteY10" fmla="*/ 3478924 h 3636579"/>
              <a:gd name="connsiteX0" fmla="*/ 3626069 w 4560596"/>
              <a:gd name="connsiteY0" fmla="*/ 3510928 h 3668583"/>
              <a:gd name="connsiteX1" fmla="*/ 4560596 w 4560596"/>
              <a:gd name="connsiteY1" fmla="*/ 2795752 h 3668583"/>
              <a:gd name="connsiteX2" fmla="*/ 4508938 w 4560596"/>
              <a:gd name="connsiteY2" fmla="*/ 1440390 h 3668583"/>
              <a:gd name="connsiteX3" fmla="*/ 3731172 w 4560596"/>
              <a:gd name="connsiteY3" fmla="*/ 231701 h 3668583"/>
              <a:gd name="connsiteX4" fmla="*/ 3121099 w 4560596"/>
              <a:gd name="connsiteY4" fmla="*/ 0 h 3668583"/>
              <a:gd name="connsiteX5" fmla="*/ 325820 w 4560596"/>
              <a:gd name="connsiteY5" fmla="*/ 599563 h 3668583"/>
              <a:gd name="connsiteX6" fmla="*/ 0 w 4560596"/>
              <a:gd name="connsiteY6" fmla="*/ 1156611 h 3668583"/>
              <a:gd name="connsiteX7" fmla="*/ 94593 w 4560596"/>
              <a:gd name="connsiteY7" fmla="*/ 1902845 h 3668583"/>
              <a:gd name="connsiteX8" fmla="*/ 725213 w 4560596"/>
              <a:gd name="connsiteY8" fmla="*/ 2743673 h 3668583"/>
              <a:gd name="connsiteX9" fmla="*/ 2270234 w 4560596"/>
              <a:gd name="connsiteY9" fmla="*/ 3668583 h 3668583"/>
              <a:gd name="connsiteX10" fmla="*/ 3626069 w 4560596"/>
              <a:gd name="connsiteY10" fmla="*/ 3510928 h 3668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0596" h="3668583">
                <a:moveTo>
                  <a:pt x="3626069" y="3510928"/>
                </a:moveTo>
                <a:lnTo>
                  <a:pt x="4560596" y="2795752"/>
                </a:lnTo>
                <a:cubicBezTo>
                  <a:pt x="4557093" y="2333297"/>
                  <a:pt x="4512441" y="1902845"/>
                  <a:pt x="4508938" y="1440390"/>
                </a:cubicBezTo>
                <a:lnTo>
                  <a:pt x="3731172" y="231701"/>
                </a:lnTo>
                <a:lnTo>
                  <a:pt x="3121099" y="0"/>
                </a:lnTo>
                <a:lnTo>
                  <a:pt x="325820" y="599563"/>
                </a:lnTo>
                <a:lnTo>
                  <a:pt x="0" y="1156611"/>
                </a:lnTo>
                <a:lnTo>
                  <a:pt x="94593" y="1902845"/>
                </a:lnTo>
                <a:lnTo>
                  <a:pt x="725213" y="2743673"/>
                </a:lnTo>
                <a:lnTo>
                  <a:pt x="2270234" y="3668583"/>
                </a:lnTo>
                <a:lnTo>
                  <a:pt x="3626069" y="3510928"/>
                </a:lnTo>
                <a:close/>
              </a:path>
            </a:pathLst>
          </a:custGeom>
          <a:solidFill>
            <a:srgbClr val="7030A0">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D0005-06FB-E14C-AE84-AB8F11640C24}"/>
              </a:ext>
            </a:extLst>
          </p:cNvPr>
          <p:cNvCxnSpPr>
            <a:cxnSpLocks/>
            <a:stCxn id="2" idx="1"/>
            <a:endCxn id="2" idx="2"/>
          </p:cNvCxnSpPr>
          <p:nvPr/>
        </p:nvCxnSpPr>
        <p:spPr>
          <a:xfrm>
            <a:off x="4331773" y="4900676"/>
            <a:ext cx="1488149" cy="903726"/>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A1EC8AF-C652-394A-89D4-42BC678490A7}"/>
              </a:ext>
            </a:extLst>
          </p:cNvPr>
          <p:cNvCxnSpPr>
            <a:cxnSpLocks/>
            <a:stCxn id="2" idx="3"/>
            <a:endCxn id="2" idx="4"/>
          </p:cNvCxnSpPr>
          <p:nvPr/>
        </p:nvCxnSpPr>
        <p:spPr>
          <a:xfrm flipV="1">
            <a:off x="7199064" y="4939432"/>
            <a:ext cx="946038" cy="710259"/>
          </a:xfrm>
          <a:prstGeom prst="line">
            <a:avLst/>
          </a:prstGeom>
          <a:ln w="88900" cap="rnd">
            <a:solidFill>
              <a:srgbClr val="41719C"/>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E6FFBB34-7369-324B-87D2-C0A893BBF6A4}"/>
              </a:ext>
            </a:extLst>
          </p:cNvPr>
          <p:cNvSpPr/>
          <p:nvPr/>
        </p:nvSpPr>
        <p:spPr>
          <a:xfrm>
            <a:off x="5715000" y="569010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330E8D2-F4F1-2644-ADE4-4EB01D45951F}"/>
              </a:ext>
            </a:extLst>
          </p:cNvPr>
          <p:cNvSpPr/>
          <p:nvPr/>
        </p:nvSpPr>
        <p:spPr>
          <a:xfrm>
            <a:off x="7097847" y="5561573"/>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2478E1C-F7F5-3843-BB45-D2F5A14B4297}"/>
              </a:ext>
            </a:extLst>
          </p:cNvPr>
          <p:cNvSpPr/>
          <p:nvPr/>
        </p:nvSpPr>
        <p:spPr>
          <a:xfrm>
            <a:off x="8001000" y="482513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7C83A70-FA0A-BC4A-B3CD-928B39F5C806}"/>
              </a:ext>
            </a:extLst>
          </p:cNvPr>
          <p:cNvSpPr/>
          <p:nvPr/>
        </p:nvSpPr>
        <p:spPr>
          <a:xfrm>
            <a:off x="7978384" y="346000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765E53B-521E-FD4A-898D-73156A5EA99F}"/>
              </a:ext>
            </a:extLst>
          </p:cNvPr>
          <p:cNvSpPr/>
          <p:nvPr/>
        </p:nvSpPr>
        <p:spPr>
          <a:xfrm>
            <a:off x="7167533" y="2236435"/>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0E6279F-09F6-AB46-A145-43DBC649B012}"/>
              </a:ext>
            </a:extLst>
          </p:cNvPr>
          <p:cNvSpPr/>
          <p:nvPr/>
        </p:nvSpPr>
        <p:spPr>
          <a:xfrm>
            <a:off x="6610595" y="2052842"/>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4EFB537-35D5-1D46-B4DD-DDBFF000B532}"/>
              </a:ext>
            </a:extLst>
          </p:cNvPr>
          <p:cNvSpPr/>
          <p:nvPr/>
        </p:nvSpPr>
        <p:spPr>
          <a:xfrm>
            <a:off x="3780776" y="2614198"/>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4B1640D-2C07-4B4F-8BF9-F651BDE1395C}"/>
              </a:ext>
            </a:extLst>
          </p:cNvPr>
          <p:cNvSpPr/>
          <p:nvPr/>
        </p:nvSpPr>
        <p:spPr>
          <a:xfrm>
            <a:off x="3457971" y="3183859"/>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F6AE2DA-1065-C646-BC7F-ABE10B175ECE}"/>
              </a:ext>
            </a:extLst>
          </p:cNvPr>
          <p:cNvSpPr/>
          <p:nvPr/>
        </p:nvSpPr>
        <p:spPr>
          <a:xfrm>
            <a:off x="4217473" y="4786376"/>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7E99F92-35F8-A74E-A26B-DD584B1F3549}"/>
              </a:ext>
            </a:extLst>
          </p:cNvPr>
          <p:cNvSpPr/>
          <p:nvPr/>
        </p:nvSpPr>
        <p:spPr>
          <a:xfrm>
            <a:off x="3572271" y="3931157"/>
            <a:ext cx="228600" cy="2286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6E15008E-FF6F-DF4F-BFBB-308250B637B1}"/>
              </a:ext>
            </a:extLst>
          </p:cNvPr>
          <p:cNvSpPr/>
          <p:nvPr/>
        </p:nvSpPr>
        <p:spPr>
          <a:xfrm>
            <a:off x="3365016" y="1981200"/>
            <a:ext cx="4780086" cy="3823202"/>
          </a:xfrm>
          <a:custGeom>
            <a:avLst/>
            <a:gdLst>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602154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00738"/>
              <a:gd name="connsiteY0" fmla="*/ 687754 h 1672492"/>
              <a:gd name="connsiteX1" fmla="*/ 343877 w 2000738"/>
              <a:gd name="connsiteY1" fmla="*/ 1273908 h 1672492"/>
              <a:gd name="connsiteX2" fmla="*/ 984738 w 2000738"/>
              <a:gd name="connsiteY2" fmla="*/ 1672492 h 1672492"/>
              <a:gd name="connsiteX3" fmla="*/ 1586523 w 2000738"/>
              <a:gd name="connsiteY3" fmla="*/ 1589420 h 1672492"/>
              <a:gd name="connsiteX4" fmla="*/ 2000738 w 2000738"/>
              <a:gd name="connsiteY4" fmla="*/ 1258277 h 1672492"/>
              <a:gd name="connsiteX5" fmla="*/ 1969477 w 2000738"/>
              <a:gd name="connsiteY5" fmla="*/ 429846 h 1672492"/>
              <a:gd name="connsiteX6" fmla="*/ 1727200 w 2000738"/>
              <a:gd name="connsiteY6" fmla="*/ 195385 h 1672492"/>
              <a:gd name="connsiteX7" fmla="*/ 1227015 w 2000738"/>
              <a:gd name="connsiteY7" fmla="*/ 0 h 1672492"/>
              <a:gd name="connsiteX8" fmla="*/ 492369 w 2000738"/>
              <a:gd name="connsiteY8" fmla="*/ 39077 h 1672492"/>
              <a:gd name="connsiteX9" fmla="*/ 203200 w 2000738"/>
              <a:gd name="connsiteY9" fmla="*/ 226646 h 1672492"/>
              <a:gd name="connsiteX10" fmla="*/ 0 w 2000738"/>
              <a:gd name="connsiteY10" fmla="*/ 687754 h 1672492"/>
              <a:gd name="connsiteX0" fmla="*/ 0 w 2013472"/>
              <a:gd name="connsiteY0" fmla="*/ 687754 h 1672492"/>
              <a:gd name="connsiteX1" fmla="*/ 343877 w 2013472"/>
              <a:gd name="connsiteY1" fmla="*/ 1273908 h 1672492"/>
              <a:gd name="connsiteX2" fmla="*/ 984738 w 2013472"/>
              <a:gd name="connsiteY2" fmla="*/ 1672492 h 1672492"/>
              <a:gd name="connsiteX3" fmla="*/ 1586523 w 2013472"/>
              <a:gd name="connsiteY3" fmla="*/ 1589420 h 1672492"/>
              <a:gd name="connsiteX4" fmla="*/ 2013472 w 2013472"/>
              <a:gd name="connsiteY4" fmla="*/ 1271011 h 1672492"/>
              <a:gd name="connsiteX5" fmla="*/ 1969477 w 2013472"/>
              <a:gd name="connsiteY5" fmla="*/ 429846 h 1672492"/>
              <a:gd name="connsiteX6" fmla="*/ 1727200 w 2013472"/>
              <a:gd name="connsiteY6" fmla="*/ 195385 h 1672492"/>
              <a:gd name="connsiteX7" fmla="*/ 1227015 w 2013472"/>
              <a:gd name="connsiteY7" fmla="*/ 0 h 1672492"/>
              <a:gd name="connsiteX8" fmla="*/ 492369 w 2013472"/>
              <a:gd name="connsiteY8" fmla="*/ 39077 h 1672492"/>
              <a:gd name="connsiteX9" fmla="*/ 203200 w 2013472"/>
              <a:gd name="connsiteY9" fmla="*/ 226646 h 1672492"/>
              <a:gd name="connsiteX10" fmla="*/ 0 w 2013472"/>
              <a:gd name="connsiteY10" fmla="*/ 687754 h 1672492"/>
              <a:gd name="connsiteX0" fmla="*/ 0 w 2013472"/>
              <a:gd name="connsiteY0" fmla="*/ 687754 h 1668247"/>
              <a:gd name="connsiteX1" fmla="*/ 343877 w 2013472"/>
              <a:gd name="connsiteY1" fmla="*/ 1273908 h 1668247"/>
              <a:gd name="connsiteX2" fmla="*/ 993227 w 2013472"/>
              <a:gd name="connsiteY2" fmla="*/ 1668247 h 1668247"/>
              <a:gd name="connsiteX3" fmla="*/ 1586523 w 2013472"/>
              <a:gd name="connsiteY3" fmla="*/ 1589420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13472"/>
              <a:gd name="connsiteY0" fmla="*/ 687754 h 1668247"/>
              <a:gd name="connsiteX1" fmla="*/ 343877 w 2013472"/>
              <a:gd name="connsiteY1" fmla="*/ 1273908 h 1668247"/>
              <a:gd name="connsiteX2" fmla="*/ 993227 w 2013472"/>
              <a:gd name="connsiteY2" fmla="*/ 1668247 h 1668247"/>
              <a:gd name="connsiteX3" fmla="*/ 1595012 w 2013472"/>
              <a:gd name="connsiteY3" fmla="*/ 1600739 h 1668247"/>
              <a:gd name="connsiteX4" fmla="*/ 2013472 w 2013472"/>
              <a:gd name="connsiteY4" fmla="*/ 1271011 h 1668247"/>
              <a:gd name="connsiteX5" fmla="*/ 1969477 w 2013472"/>
              <a:gd name="connsiteY5" fmla="*/ 429846 h 1668247"/>
              <a:gd name="connsiteX6" fmla="*/ 1727200 w 2013472"/>
              <a:gd name="connsiteY6" fmla="*/ 195385 h 1668247"/>
              <a:gd name="connsiteX7" fmla="*/ 1227015 w 2013472"/>
              <a:gd name="connsiteY7" fmla="*/ 0 h 1668247"/>
              <a:gd name="connsiteX8" fmla="*/ 492369 w 2013472"/>
              <a:gd name="connsiteY8" fmla="*/ 39077 h 1668247"/>
              <a:gd name="connsiteX9" fmla="*/ 203200 w 2013472"/>
              <a:gd name="connsiteY9" fmla="*/ 226646 h 1668247"/>
              <a:gd name="connsiteX10" fmla="*/ 0 w 2013472"/>
              <a:gd name="connsiteY10" fmla="*/ 687754 h 1668247"/>
              <a:gd name="connsiteX0" fmla="*/ 0 w 2007813"/>
              <a:gd name="connsiteY0" fmla="*/ 687754 h 1668247"/>
              <a:gd name="connsiteX1" fmla="*/ 343877 w 2007813"/>
              <a:gd name="connsiteY1" fmla="*/ 1273908 h 1668247"/>
              <a:gd name="connsiteX2" fmla="*/ 993227 w 2007813"/>
              <a:gd name="connsiteY2" fmla="*/ 1668247 h 1668247"/>
              <a:gd name="connsiteX3" fmla="*/ 1595012 w 2007813"/>
              <a:gd name="connsiteY3" fmla="*/ 1600739 h 1668247"/>
              <a:gd name="connsiteX4" fmla="*/ 2007813 w 2007813"/>
              <a:gd name="connsiteY4" fmla="*/ 1290819 h 1668247"/>
              <a:gd name="connsiteX5" fmla="*/ 1969477 w 2007813"/>
              <a:gd name="connsiteY5" fmla="*/ 429846 h 1668247"/>
              <a:gd name="connsiteX6" fmla="*/ 1727200 w 2007813"/>
              <a:gd name="connsiteY6" fmla="*/ 195385 h 1668247"/>
              <a:gd name="connsiteX7" fmla="*/ 1227015 w 2007813"/>
              <a:gd name="connsiteY7" fmla="*/ 0 h 1668247"/>
              <a:gd name="connsiteX8" fmla="*/ 492369 w 2007813"/>
              <a:gd name="connsiteY8" fmla="*/ 39077 h 1668247"/>
              <a:gd name="connsiteX9" fmla="*/ 203200 w 2007813"/>
              <a:gd name="connsiteY9" fmla="*/ 226646 h 1668247"/>
              <a:gd name="connsiteX10" fmla="*/ 0 w 2007813"/>
              <a:gd name="connsiteY10" fmla="*/ 687754 h 1668247"/>
              <a:gd name="connsiteX0" fmla="*/ 0 w 2085778"/>
              <a:gd name="connsiteY0" fmla="*/ 719857 h 1668247"/>
              <a:gd name="connsiteX1" fmla="*/ 421842 w 2085778"/>
              <a:gd name="connsiteY1" fmla="*/ 1273908 h 1668247"/>
              <a:gd name="connsiteX2" fmla="*/ 1071192 w 2085778"/>
              <a:gd name="connsiteY2" fmla="*/ 1668247 h 1668247"/>
              <a:gd name="connsiteX3" fmla="*/ 1672977 w 2085778"/>
              <a:gd name="connsiteY3" fmla="*/ 1600739 h 1668247"/>
              <a:gd name="connsiteX4" fmla="*/ 2085778 w 2085778"/>
              <a:gd name="connsiteY4" fmla="*/ 1290819 h 1668247"/>
              <a:gd name="connsiteX5" fmla="*/ 2047442 w 2085778"/>
              <a:gd name="connsiteY5" fmla="*/ 429846 h 1668247"/>
              <a:gd name="connsiteX6" fmla="*/ 1805165 w 2085778"/>
              <a:gd name="connsiteY6" fmla="*/ 195385 h 1668247"/>
              <a:gd name="connsiteX7" fmla="*/ 1304980 w 2085778"/>
              <a:gd name="connsiteY7" fmla="*/ 0 h 1668247"/>
              <a:gd name="connsiteX8" fmla="*/ 570334 w 2085778"/>
              <a:gd name="connsiteY8" fmla="*/ 39077 h 1668247"/>
              <a:gd name="connsiteX9" fmla="*/ 281165 w 2085778"/>
              <a:gd name="connsiteY9" fmla="*/ 226646 h 1668247"/>
              <a:gd name="connsiteX10" fmla="*/ 0 w 2085778"/>
              <a:gd name="connsiteY10" fmla="*/ 719857 h 166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5778" h="1668247">
                <a:moveTo>
                  <a:pt x="0" y="719857"/>
                </a:moveTo>
                <a:lnTo>
                  <a:pt x="421842" y="1273908"/>
                </a:lnTo>
                <a:lnTo>
                  <a:pt x="1071192" y="1668247"/>
                </a:lnTo>
                <a:lnTo>
                  <a:pt x="1672977" y="1600739"/>
                </a:lnTo>
                <a:lnTo>
                  <a:pt x="2085778" y="1290819"/>
                </a:lnTo>
                <a:lnTo>
                  <a:pt x="2047442" y="429846"/>
                </a:lnTo>
                <a:lnTo>
                  <a:pt x="1805165" y="195385"/>
                </a:lnTo>
                <a:lnTo>
                  <a:pt x="1304980" y="0"/>
                </a:lnTo>
                <a:lnTo>
                  <a:pt x="570334" y="39077"/>
                </a:lnTo>
                <a:lnTo>
                  <a:pt x="281165" y="226646"/>
                </a:lnTo>
                <a:lnTo>
                  <a:pt x="0" y="719857"/>
                </a:lnTo>
                <a:close/>
              </a:path>
            </a:pathLst>
          </a:custGeom>
          <a:noFill/>
          <a:ln w="50800" cap="sq">
            <a:solidFill>
              <a:srgbClr val="4171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83E308A-D83D-8340-B11D-D499003D83AC}"/>
              </a:ext>
            </a:extLst>
          </p:cNvPr>
          <p:cNvSpPr>
            <a:spLocks noGrp="1"/>
          </p:cNvSpPr>
          <p:nvPr>
            <p:ph sz="half" idx="1"/>
          </p:nvPr>
        </p:nvSpPr>
        <p:spPr/>
        <p:txBody>
          <a:bodyPr/>
          <a:lstStyle/>
          <a:p>
            <a:r>
              <a:rPr lang="en-US" dirty="0"/>
              <a:t>Intersection Example</a:t>
            </a:r>
          </a:p>
        </p:txBody>
      </p:sp>
      <p:sp>
        <p:nvSpPr>
          <p:cNvPr id="3" name="Freeform 2">
            <a:extLst>
              <a:ext uri="{FF2B5EF4-FFF2-40B4-BE49-F238E27FC236}">
                <a16:creationId xmlns:a16="http://schemas.microsoft.com/office/drawing/2014/main" id="{68CC8079-9025-064A-BCE9-403251EF7EDA}"/>
              </a:ext>
            </a:extLst>
          </p:cNvPr>
          <p:cNvSpPr/>
          <p:nvPr/>
        </p:nvSpPr>
        <p:spPr>
          <a:xfrm>
            <a:off x="3489960" y="2052842"/>
            <a:ext cx="5212080" cy="4137416"/>
          </a:xfrm>
          <a:custGeom>
            <a:avLst/>
            <a:gdLst>
              <a:gd name="connsiteX0" fmla="*/ 0 w 2274277"/>
              <a:gd name="connsiteY0" fmla="*/ 336062 h 1805354"/>
              <a:gd name="connsiteX1" fmla="*/ 117230 w 2274277"/>
              <a:gd name="connsiteY1" fmla="*/ 1086339 h 1805354"/>
              <a:gd name="connsiteX2" fmla="*/ 1297353 w 2274277"/>
              <a:gd name="connsiteY2" fmla="*/ 1805354 h 1805354"/>
              <a:gd name="connsiteX3" fmla="*/ 2274277 w 2274277"/>
              <a:gd name="connsiteY3" fmla="*/ 1070708 h 1805354"/>
              <a:gd name="connsiteX4" fmla="*/ 1578707 w 2274277"/>
              <a:gd name="connsiteY4" fmla="*/ 0 h 1805354"/>
              <a:gd name="connsiteX5" fmla="*/ 0 w 2274277"/>
              <a:gd name="connsiteY5" fmla="*/ 336062 h 18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277" h="1805354">
                <a:moveTo>
                  <a:pt x="0" y="336062"/>
                </a:moveTo>
                <a:lnTo>
                  <a:pt x="117230" y="1086339"/>
                </a:lnTo>
                <a:lnTo>
                  <a:pt x="1297353" y="1805354"/>
                </a:lnTo>
                <a:lnTo>
                  <a:pt x="2274277" y="1070708"/>
                </a:lnTo>
                <a:lnTo>
                  <a:pt x="1578707" y="0"/>
                </a:lnTo>
                <a:lnTo>
                  <a:pt x="0" y="336062"/>
                </a:lnTo>
                <a:close/>
              </a:path>
            </a:pathLst>
          </a:custGeom>
          <a:noFill/>
          <a:ln w="5080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4934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1B958506-F95C-9B44-9814-29AA1B6F1DDD}"/>
              </a:ext>
            </a:extLst>
          </p:cNvPr>
          <p:cNvGrpSpPr/>
          <p:nvPr/>
        </p:nvGrpSpPr>
        <p:grpSpPr>
          <a:xfrm>
            <a:off x="5536684" y="2001545"/>
            <a:ext cx="2973495" cy="3332455"/>
            <a:chOff x="1345709" y="1741140"/>
            <a:chExt cx="2973495" cy="3332455"/>
          </a:xfrm>
        </p:grpSpPr>
        <p:sp>
          <p:nvSpPr>
            <p:cNvPr id="70" name="object 17">
              <a:extLst>
                <a:ext uri="{FF2B5EF4-FFF2-40B4-BE49-F238E27FC236}">
                  <a16:creationId xmlns:a16="http://schemas.microsoft.com/office/drawing/2014/main" id="{4A793D27-74C3-E74F-8C18-61677A1AB681}"/>
                </a:ext>
              </a:extLst>
            </p:cNvPr>
            <p:cNvSpPr/>
            <p:nvPr/>
          </p:nvSpPr>
          <p:spPr>
            <a:xfrm>
              <a:off x="1345709" y="2100100"/>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DEFDD0">
                <a:alpha val="60000"/>
              </a:srgbClr>
            </a:solidFill>
            <a:ln>
              <a:solidFill>
                <a:schemeClr val="tx1"/>
              </a:solidFill>
            </a:ln>
          </p:spPr>
          <p:txBody>
            <a:bodyPr wrap="square" lIns="0" tIns="0" rIns="0" bIns="0" rtlCol="0"/>
            <a:lstStyle/>
            <a:p>
              <a:endParaRPr sz="1266"/>
            </a:p>
          </p:txBody>
        </p:sp>
        <p:sp>
          <p:nvSpPr>
            <p:cNvPr id="75" name="Rectangle 74">
              <a:extLst>
                <a:ext uri="{FF2B5EF4-FFF2-40B4-BE49-F238E27FC236}">
                  <a16:creationId xmlns:a16="http://schemas.microsoft.com/office/drawing/2014/main" id="{264DFD84-58FA-CA4D-8DAB-F44BFDD78E7C}"/>
                </a:ext>
              </a:extLst>
            </p:cNvPr>
            <p:cNvSpPr/>
            <p:nvPr/>
          </p:nvSpPr>
          <p:spPr>
            <a:xfrm>
              <a:off x="2662378" y="1741140"/>
              <a:ext cx="340157" cy="395365"/>
            </a:xfrm>
            <a:prstGeom prst="rect">
              <a:avLst/>
            </a:prstGeom>
          </p:spPr>
          <p:txBody>
            <a:bodyPr wrap="none">
              <a:spAutoFit/>
            </a:bodyPr>
            <a:lstStyle/>
            <a:p>
              <a:pPr marL="1509064" marR="3572" indent="-1500134" algn="ctr">
                <a:tabLst>
                  <a:tab pos="2364497" algn="l"/>
                </a:tabLst>
              </a:pPr>
              <a:r>
                <a:rPr lang="en-US" sz="1969" dirty="0">
                  <a:latin typeface="Gill Sans MT" panose="020B0502020104020203" pitchFamily="34" charset="0"/>
                </a:rPr>
                <a:t>B</a:t>
              </a:r>
            </a:p>
          </p:txBody>
        </p:sp>
      </p:grpSp>
      <p:sp>
        <p:nvSpPr>
          <p:cNvPr id="74" name="Content Placeholder 73"/>
          <p:cNvSpPr>
            <a:spLocks noGrp="1"/>
          </p:cNvSpPr>
          <p:nvPr>
            <p:ph sz="half" idx="1"/>
          </p:nvPr>
        </p:nvSpPr>
        <p:spPr/>
        <p:txBody>
          <a:bodyPr/>
          <a:lstStyle/>
          <a:p>
            <a:pPr lvl="1" algn="ctr"/>
            <a:r>
              <a:rPr lang="en-US" sz="3999" u="sng" cap="small" dirty="0"/>
              <a:t>set theory—intersection: A ∩ B</a:t>
            </a:r>
          </a:p>
        </p:txBody>
      </p:sp>
      <p:sp>
        <p:nvSpPr>
          <p:cNvPr id="9" name="Content Placeholder 8">
            <a:extLst>
              <a:ext uri="{FF2B5EF4-FFF2-40B4-BE49-F238E27FC236}">
                <a16:creationId xmlns:a16="http://schemas.microsoft.com/office/drawing/2014/main" id="{BDA42107-00D3-0B4E-8606-013F4FDF69BC}"/>
              </a:ext>
            </a:extLst>
          </p:cNvPr>
          <p:cNvSpPr>
            <a:spLocks noGrp="1"/>
          </p:cNvSpPr>
          <p:nvPr>
            <p:ph sz="half" idx="10"/>
          </p:nvPr>
        </p:nvSpPr>
        <p:spPr/>
        <p:txBody>
          <a:bodyPr/>
          <a:lstStyle/>
          <a:p>
            <a:endParaRPr lang="en-US"/>
          </a:p>
        </p:txBody>
      </p:sp>
      <p:grpSp>
        <p:nvGrpSpPr>
          <p:cNvPr id="38" name="Group 37">
            <a:extLst>
              <a:ext uri="{FF2B5EF4-FFF2-40B4-BE49-F238E27FC236}">
                <a16:creationId xmlns:a16="http://schemas.microsoft.com/office/drawing/2014/main" id="{1F609893-1429-A943-93DF-2A7770F349B1}"/>
              </a:ext>
            </a:extLst>
          </p:cNvPr>
          <p:cNvGrpSpPr/>
          <p:nvPr/>
        </p:nvGrpSpPr>
        <p:grpSpPr>
          <a:xfrm>
            <a:off x="3681821" y="2001545"/>
            <a:ext cx="2973495" cy="3332455"/>
            <a:chOff x="9502585" y="1741139"/>
            <a:chExt cx="2973495" cy="3332455"/>
          </a:xfrm>
        </p:grpSpPr>
        <p:sp>
          <p:nvSpPr>
            <p:cNvPr id="77" name="object 7">
              <a:extLst>
                <a:ext uri="{FF2B5EF4-FFF2-40B4-BE49-F238E27FC236}">
                  <a16:creationId xmlns:a16="http://schemas.microsoft.com/office/drawing/2014/main" id="{98709020-2530-0D47-B0D3-C5044F7577F4}"/>
                </a:ext>
              </a:extLst>
            </p:cNvPr>
            <p:cNvSpPr txBox="1"/>
            <p:nvPr/>
          </p:nvSpPr>
          <p:spPr>
            <a:xfrm>
              <a:off x="10886644" y="1741139"/>
              <a:ext cx="205376" cy="303032"/>
            </a:xfrm>
            <a:prstGeom prst="rect">
              <a:avLst/>
            </a:prstGeom>
          </p:spPr>
          <p:txBody>
            <a:bodyPr vert="horz" wrap="square" lIns="0" tIns="0" rIns="0" bIns="0" rtlCol="0">
              <a:spAutoFit/>
            </a:bodyPr>
            <a:lstStyle/>
            <a:p>
              <a:pPr marL="8929" algn="ctr"/>
              <a:r>
                <a:rPr sz="1969" spc="-21" dirty="0">
                  <a:solidFill>
                    <a:srgbClr val="515151"/>
                  </a:solidFill>
                  <a:latin typeface="Gill Sans MT" panose="020B0502020104020203" pitchFamily="34" charset="0"/>
                  <a:cs typeface="Gill Sans MT"/>
                </a:rPr>
                <a:t>A</a:t>
              </a:r>
              <a:endParaRPr sz="1969" dirty="0">
                <a:latin typeface="Gill Sans MT" panose="020B0502020104020203" pitchFamily="34" charset="0"/>
                <a:cs typeface="Gill Sans MT"/>
              </a:endParaRPr>
            </a:p>
          </p:txBody>
        </p:sp>
        <p:sp>
          <p:nvSpPr>
            <p:cNvPr id="76" name="object 4">
              <a:extLst>
                <a:ext uri="{FF2B5EF4-FFF2-40B4-BE49-F238E27FC236}">
                  <a16:creationId xmlns:a16="http://schemas.microsoft.com/office/drawing/2014/main" id="{32ABD35D-F261-1A4E-B200-1C368E5EA121}"/>
                </a:ext>
              </a:extLst>
            </p:cNvPr>
            <p:cNvSpPr/>
            <p:nvPr/>
          </p:nvSpPr>
          <p:spPr>
            <a:xfrm>
              <a:off x="9502585" y="2100099"/>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DCD3FF">
                <a:alpha val="60000"/>
              </a:srgbClr>
            </a:solidFill>
            <a:ln>
              <a:solidFill>
                <a:schemeClr val="tx1"/>
              </a:solidFill>
            </a:ln>
          </p:spPr>
          <p:txBody>
            <a:bodyPr wrap="square" lIns="0" tIns="0" rIns="0" bIns="0" rtlCol="0"/>
            <a:lstStyle/>
            <a:p>
              <a:endParaRPr sz="1266"/>
            </a:p>
          </p:txBody>
        </p:sp>
      </p:grpSp>
      <p:sp>
        <p:nvSpPr>
          <p:cNvPr id="2" name="Freeform 1">
            <a:extLst>
              <a:ext uri="{FF2B5EF4-FFF2-40B4-BE49-F238E27FC236}">
                <a16:creationId xmlns:a16="http://schemas.microsoft.com/office/drawing/2014/main" id="{08B17479-C10A-404A-B5F3-8DD1427A5F47}"/>
              </a:ext>
            </a:extLst>
          </p:cNvPr>
          <p:cNvSpPr/>
          <p:nvPr/>
        </p:nvSpPr>
        <p:spPr>
          <a:xfrm>
            <a:off x="5529060" y="2676145"/>
            <a:ext cx="1127772" cy="2334768"/>
          </a:xfrm>
          <a:custGeom>
            <a:avLst/>
            <a:gdLst>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0 h 2335009"/>
              <a:gd name="connsiteX1" fmla="*/ 7 w 963175"/>
              <a:gd name="connsiteY1" fmla="*/ 1152144 h 2335009"/>
              <a:gd name="connsiteX2" fmla="*/ 560839 w 963175"/>
              <a:gd name="connsiteY2" fmla="*/ 2334768 h 2335009"/>
              <a:gd name="connsiteX3" fmla="*/ 963175 w 963175"/>
              <a:gd name="connsiteY3" fmla="*/ 1054608 h 2335009"/>
              <a:gd name="connsiteX4" fmla="*/ 573031 w 963175"/>
              <a:gd name="connsiteY4" fmla="*/ 0 h 2335009"/>
              <a:gd name="connsiteX0" fmla="*/ 573031 w 963175"/>
              <a:gd name="connsiteY0" fmla="*/ 0 h 2335046"/>
              <a:gd name="connsiteX1" fmla="*/ 7 w 963175"/>
              <a:gd name="connsiteY1" fmla="*/ 1152144 h 2335046"/>
              <a:gd name="connsiteX2" fmla="*/ 560839 w 963175"/>
              <a:gd name="connsiteY2" fmla="*/ 2334768 h 2335046"/>
              <a:gd name="connsiteX3" fmla="*/ 963175 w 963175"/>
              <a:gd name="connsiteY3" fmla="*/ 1054608 h 2335046"/>
              <a:gd name="connsiteX4" fmla="*/ 573031 w 963175"/>
              <a:gd name="connsiteY4" fmla="*/ 0 h 2335046"/>
              <a:gd name="connsiteX0" fmla="*/ 573036 w 963180"/>
              <a:gd name="connsiteY0" fmla="*/ 0 h 2334768"/>
              <a:gd name="connsiteX1" fmla="*/ 12 w 963180"/>
              <a:gd name="connsiteY1" fmla="*/ 1152144 h 2334768"/>
              <a:gd name="connsiteX2" fmla="*/ 560844 w 963180"/>
              <a:gd name="connsiteY2" fmla="*/ 2334768 h 2334768"/>
              <a:gd name="connsiteX3" fmla="*/ 963180 w 963180"/>
              <a:gd name="connsiteY3" fmla="*/ 1054608 h 2334768"/>
              <a:gd name="connsiteX4" fmla="*/ 573036 w 963180"/>
              <a:gd name="connsiteY4" fmla="*/ 0 h 2334768"/>
              <a:gd name="connsiteX0" fmla="*/ 573036 w 963180"/>
              <a:gd name="connsiteY0" fmla="*/ 0 h 2334768"/>
              <a:gd name="connsiteX1" fmla="*/ 12 w 963180"/>
              <a:gd name="connsiteY1" fmla="*/ 1152144 h 2334768"/>
              <a:gd name="connsiteX2" fmla="*/ 560844 w 963180"/>
              <a:gd name="connsiteY2" fmla="*/ 2334768 h 2334768"/>
              <a:gd name="connsiteX3" fmla="*/ 963180 w 963180"/>
              <a:gd name="connsiteY3" fmla="*/ 1054608 h 2334768"/>
              <a:gd name="connsiteX4" fmla="*/ 573036 w 963180"/>
              <a:gd name="connsiteY4" fmla="*/ 0 h 2334768"/>
              <a:gd name="connsiteX0" fmla="*/ 573036 w 1133868"/>
              <a:gd name="connsiteY0" fmla="*/ 0 h 2334768"/>
              <a:gd name="connsiteX1" fmla="*/ 12 w 1133868"/>
              <a:gd name="connsiteY1" fmla="*/ 1152144 h 2334768"/>
              <a:gd name="connsiteX2" fmla="*/ 560844 w 1133868"/>
              <a:gd name="connsiteY2" fmla="*/ 2334768 h 2334768"/>
              <a:gd name="connsiteX3" fmla="*/ 1133868 w 1133868"/>
              <a:gd name="connsiteY3" fmla="*/ 1176528 h 2334768"/>
              <a:gd name="connsiteX4" fmla="*/ 573036 w 1133868"/>
              <a:gd name="connsiteY4" fmla="*/ 0 h 2334768"/>
              <a:gd name="connsiteX0" fmla="*/ 573036 w 1133868"/>
              <a:gd name="connsiteY0" fmla="*/ 0 h 2334768"/>
              <a:gd name="connsiteX1" fmla="*/ 12 w 1133868"/>
              <a:gd name="connsiteY1" fmla="*/ 1152144 h 2334768"/>
              <a:gd name="connsiteX2" fmla="*/ 560844 w 1133868"/>
              <a:gd name="connsiteY2" fmla="*/ 2334768 h 2334768"/>
              <a:gd name="connsiteX3" fmla="*/ 1133868 w 1133868"/>
              <a:gd name="connsiteY3" fmla="*/ 1176528 h 2334768"/>
              <a:gd name="connsiteX4" fmla="*/ 573036 w 1133868"/>
              <a:gd name="connsiteY4" fmla="*/ 0 h 2334768"/>
              <a:gd name="connsiteX0" fmla="*/ 573036 w 1109484"/>
              <a:gd name="connsiteY0" fmla="*/ 0 h 2334768"/>
              <a:gd name="connsiteX1" fmla="*/ 12 w 1109484"/>
              <a:gd name="connsiteY1" fmla="*/ 1152144 h 2334768"/>
              <a:gd name="connsiteX2" fmla="*/ 560844 w 1109484"/>
              <a:gd name="connsiteY2" fmla="*/ 2334768 h 2334768"/>
              <a:gd name="connsiteX3" fmla="*/ 1109484 w 1109484"/>
              <a:gd name="connsiteY3" fmla="*/ 1188720 h 2334768"/>
              <a:gd name="connsiteX4" fmla="*/ 573036 w 1109484"/>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7772" h="2334768">
                <a:moveTo>
                  <a:pt x="573036" y="0"/>
                </a:moveTo>
                <a:cubicBezTo>
                  <a:pt x="235724" y="211328"/>
                  <a:pt x="2044" y="653288"/>
                  <a:pt x="12" y="1152144"/>
                </a:cubicBezTo>
                <a:cubicBezTo>
                  <a:pt x="-2020" y="1651000"/>
                  <a:pt x="254012" y="2070608"/>
                  <a:pt x="560844" y="2334768"/>
                </a:cubicBezTo>
                <a:cubicBezTo>
                  <a:pt x="812812" y="2117344"/>
                  <a:pt x="1127772" y="1753616"/>
                  <a:pt x="1127772" y="1200912"/>
                </a:cubicBezTo>
                <a:cubicBezTo>
                  <a:pt x="1127772" y="648208"/>
                  <a:pt x="873772" y="239776"/>
                  <a:pt x="573036" y="0"/>
                </a:cubicBezTo>
                <a:close/>
              </a:path>
            </a:pathLst>
          </a:cu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17137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Content Placeholder 2"/>
          <p:cNvSpPr>
            <a:spLocks noGrp="1"/>
          </p:cNvSpPr>
          <p:nvPr>
            <p:ph sz="half" idx="1"/>
          </p:nvPr>
        </p:nvSpPr>
        <p:spPr/>
        <p:txBody>
          <a:bodyPr>
            <a:normAutofit/>
          </a:bodyPr>
          <a:lstStyle/>
          <a:p>
            <a:r>
              <a:rPr lang="en-US" altLang="en-US" dirty="0"/>
              <a:t>Example Degenerate intersections</a:t>
            </a:r>
          </a:p>
        </p:txBody>
      </p:sp>
      <p:sp>
        <p:nvSpPr>
          <p:cNvPr id="6" name="Content Placeholder 5">
            <a:extLst>
              <a:ext uri="{FF2B5EF4-FFF2-40B4-BE49-F238E27FC236}">
                <a16:creationId xmlns:a16="http://schemas.microsoft.com/office/drawing/2014/main" id="{A52BC4AE-59BE-BB4B-BC63-973DD1C02617}"/>
              </a:ext>
            </a:extLst>
          </p:cNvPr>
          <p:cNvSpPr>
            <a:spLocks noGrp="1"/>
          </p:cNvSpPr>
          <p:nvPr>
            <p:ph sz="half" idx="10"/>
          </p:nvPr>
        </p:nvSpPr>
        <p:spPr/>
        <p:txBody>
          <a:bodyPr/>
          <a:lstStyle/>
          <a:p>
            <a:endParaRPr lang="en-US" altLang="en-US" dirty="0"/>
          </a:p>
        </p:txBody>
      </p:sp>
      <p:grpSp>
        <p:nvGrpSpPr>
          <p:cNvPr id="3" name="Group 2">
            <a:extLst>
              <a:ext uri="{FF2B5EF4-FFF2-40B4-BE49-F238E27FC236}">
                <a16:creationId xmlns:a16="http://schemas.microsoft.com/office/drawing/2014/main" id="{88A0B61E-3CE0-5743-9A1B-1FBDF4C5B47E}"/>
              </a:ext>
            </a:extLst>
          </p:cNvPr>
          <p:cNvGrpSpPr>
            <a:grpSpLocks noChangeAspect="1"/>
          </p:cNvGrpSpPr>
          <p:nvPr/>
        </p:nvGrpSpPr>
        <p:grpSpPr>
          <a:xfrm>
            <a:off x="3352800" y="1507331"/>
            <a:ext cx="6326714" cy="5029200"/>
            <a:chOff x="3593393" y="2172195"/>
            <a:chExt cx="5703007" cy="4533405"/>
          </a:xfrm>
        </p:grpSpPr>
        <p:pic>
          <p:nvPicPr>
            <p:cNvPr id="460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95" r="14213" b="-1816"/>
            <a:stretch/>
          </p:blipFill>
          <p:spPr bwMode="auto">
            <a:xfrm rot="120000">
              <a:off x="3593393" y="2172195"/>
              <a:ext cx="5498891" cy="421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A5035F62-4AF3-7C43-9C9B-B2B7C01D92BA}"/>
                </a:ext>
              </a:extLst>
            </p:cNvPr>
            <p:cNvSpPr/>
            <p:nvPr/>
          </p:nvSpPr>
          <p:spPr>
            <a:xfrm>
              <a:off x="6934200" y="6324600"/>
              <a:ext cx="2362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7069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BCEAF0C-09DA-9544-ADB4-BF3AF35E1EFC}"/>
              </a:ext>
            </a:extLst>
          </p:cNvPr>
          <p:cNvSpPr>
            <a:spLocks noGrp="1"/>
          </p:cNvSpPr>
          <p:nvPr>
            <p:ph sz="half" idx="1"/>
          </p:nvPr>
        </p:nvSpPr>
        <p:spPr/>
        <p:txBody>
          <a:bodyPr/>
          <a:lstStyle/>
          <a:p>
            <a:r>
              <a:rPr lang="en-US" altLang="en-US" dirty="0"/>
              <a:t>Correctness follows from two assertions:</a:t>
            </a:r>
          </a:p>
          <a:p>
            <a:pPr marL="971550" lvl="1" indent="-514350">
              <a:buFont typeface="+mj-lt"/>
              <a:buAutoNum type="arabicPeriod"/>
            </a:pPr>
            <a:r>
              <a:rPr lang="en-US" altLang="en-US" dirty="0"/>
              <a:t>If current edges p and q belong to the same sickle, then the next intersection point, at which the sickle terminates, will be found next.</a:t>
            </a:r>
          </a:p>
          <a:p>
            <a:pPr marL="971550" lvl="1" indent="-514350">
              <a:buFont typeface="+mj-lt"/>
              <a:buAutoNum type="arabicPeriod"/>
            </a:pPr>
            <a:r>
              <a:rPr lang="en-US" altLang="en-US" dirty="0"/>
              <a:t>If the boundaries of P and Q intersect, current edges p and q will cross at some intersection point after no more than 2(N + M) iterations (advances).</a:t>
            </a:r>
          </a:p>
        </p:txBody>
      </p:sp>
      <p:sp>
        <p:nvSpPr>
          <p:cNvPr id="4" name="Content Placeholder 3">
            <a:extLst>
              <a:ext uri="{FF2B5EF4-FFF2-40B4-BE49-F238E27FC236}">
                <a16:creationId xmlns:a16="http://schemas.microsoft.com/office/drawing/2014/main" id="{E452A861-1328-2345-9A45-656A3F69F645}"/>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BF8B98A5-121A-2549-B63F-AEE920E047FA}"/>
              </a:ext>
            </a:extLst>
          </p:cNvPr>
          <p:cNvSpPr>
            <a:spLocks noGrp="1"/>
          </p:cNvSpPr>
          <p:nvPr>
            <p:ph sz="half" idx="11"/>
          </p:nvPr>
        </p:nvSpPr>
        <p:spPr/>
        <p:txBody>
          <a:bodyPr/>
          <a:lstStyle/>
          <a:p>
            <a:r>
              <a:rPr lang="en-US" altLang="en-US"/>
              <a:t>Proof of correctness</a:t>
            </a:r>
            <a:endParaRPr lang="en-US" dirty="0"/>
          </a:p>
        </p:txBody>
      </p:sp>
    </p:spTree>
    <p:extLst>
      <p:ext uri="{BB962C8B-B14F-4D97-AF65-F5344CB8AC3E}">
        <p14:creationId xmlns:p14="http://schemas.microsoft.com/office/powerpoint/2010/main" val="224942937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FBDA4596-18DE-554C-8DEC-64F23A93E655}"/>
                  </a:ext>
                </a:extLst>
              </p:cNvPr>
              <p:cNvSpPr>
                <a:spLocks noGrp="1"/>
              </p:cNvSpPr>
              <p:nvPr>
                <p:ph sz="half" idx="1"/>
              </p:nvPr>
            </p:nvSpPr>
            <p:spPr/>
            <p:txBody>
              <a:bodyPr>
                <a:normAutofit/>
              </a:bodyPr>
              <a:lstStyle/>
              <a:p>
                <a:endParaRPr lang="en-US" altLang="en-US" dirty="0"/>
              </a:p>
              <a:p>
                <a14:m>
                  <m:oMath xmlns:m="http://schemas.openxmlformats.org/officeDocument/2006/math">
                    <m:r>
                      <a:rPr lang="en-US" altLang="en-US" dirty="0" smtClean="0">
                        <a:latin typeface="Cambria Math" panose="02040503050406030204" pitchFamily="18" charset="0"/>
                      </a:rPr>
                      <m:t>≤2</m:t>
                    </m:r>
                    <m:d>
                      <m:dPr>
                        <m:ctrlPr>
                          <a:rPr lang="en-US" altLang="en-US" i="1" dirty="0" smtClean="0">
                            <a:latin typeface="Cambria Math" panose="02040503050406030204" pitchFamily="18" charset="0"/>
                          </a:rPr>
                        </m:ctrlPr>
                      </m:dPr>
                      <m:e>
                        <m:r>
                          <a:rPr lang="en-US" altLang="en-US" dirty="0" smtClean="0">
                            <a:latin typeface="Cambria Math" panose="02040503050406030204" pitchFamily="18" charset="0"/>
                          </a:rPr>
                          <m:t>𝑁</m:t>
                        </m:r>
                        <m:r>
                          <a:rPr lang="en-US" altLang="en-US" dirty="0" smtClean="0">
                            <a:latin typeface="Cambria Math" panose="02040503050406030204" pitchFamily="18" charset="0"/>
                          </a:rPr>
                          <m:t>+</m:t>
                        </m:r>
                        <m:r>
                          <a:rPr lang="en-US" altLang="en-US" dirty="0" smtClean="0">
                            <a:latin typeface="Cambria Math" panose="02040503050406030204" pitchFamily="18" charset="0"/>
                          </a:rPr>
                          <m:t>𝑀</m:t>
                        </m:r>
                      </m:e>
                    </m:d>
                  </m:oMath>
                </a14:m>
                <a:r>
                  <a:rPr lang="en-US" altLang="en-US" dirty="0"/>
                  <a:t> iterations (advances) suffice to find the first intersection point and get p and q into the same sickle.</a:t>
                </a:r>
              </a:p>
              <a:p>
                <a:r>
                  <a:rPr lang="en-US" altLang="en-US" dirty="0"/>
                  <a:t>Thereafter, </a:t>
                </a:r>
                <a14:m>
                  <m:oMath xmlns:m="http://schemas.openxmlformats.org/officeDocument/2006/math">
                    <m:r>
                      <a:rPr lang="en-US" altLang="en-US" dirty="0">
                        <a:latin typeface="Cambria Math" panose="02040503050406030204" pitchFamily="18" charset="0"/>
                      </a:rPr>
                      <m:t>≤</m:t>
                    </m:r>
                    <m:d>
                      <m:dPr>
                        <m:ctrlPr>
                          <a:rPr lang="en-US" altLang="en-US" i="1" dirty="0">
                            <a:latin typeface="Cambria Math" panose="02040503050406030204" pitchFamily="18" charset="0"/>
                          </a:rPr>
                        </m:ctrlPr>
                      </m:dPr>
                      <m:e>
                        <m:r>
                          <a:rPr lang="en-US" altLang="en-US" dirty="0">
                            <a:latin typeface="Cambria Math" panose="02040503050406030204" pitchFamily="18" charset="0"/>
                          </a:rPr>
                          <m:t>𝑁</m:t>
                        </m:r>
                        <m:r>
                          <a:rPr lang="en-US" altLang="en-US" dirty="0">
                            <a:latin typeface="Cambria Math" panose="02040503050406030204" pitchFamily="18" charset="0"/>
                          </a:rPr>
                          <m:t>+</m:t>
                        </m:r>
                        <m:r>
                          <a:rPr lang="en-US" altLang="en-US" dirty="0">
                            <a:latin typeface="Cambria Math" panose="02040503050406030204" pitchFamily="18" charset="0"/>
                          </a:rPr>
                          <m:t>𝑀</m:t>
                        </m:r>
                      </m:e>
                    </m:d>
                    <m:r>
                      <a:rPr lang="en-US" altLang="en-US" dirty="0">
                        <a:latin typeface="Cambria Math" panose="02040503050406030204" pitchFamily="18" charset="0"/>
                      </a:rPr>
                      <m:t> </m:t>
                    </m:r>
                  </m:oMath>
                </a14:m>
                <a:r>
                  <a:rPr lang="en-US" altLang="en-US" dirty="0"/>
                  <a:t>additional iterations will produce </a:t>
                </a:r>
                <a14:m>
                  <m:oMath xmlns:m="http://schemas.openxmlformats.org/officeDocument/2006/math">
                    <m:r>
                      <a:rPr lang="en-US" altLang="en-US" dirty="0" smtClean="0">
                        <a:latin typeface="Cambria Math" panose="02040503050406030204" pitchFamily="18" charset="0"/>
                      </a:rPr>
                      <m:t>𝑅</m:t>
                    </m:r>
                  </m:oMath>
                </a14:m>
                <a:r>
                  <a:rPr lang="en-US" altLang="en-US" dirty="0"/>
                  <a:t>.</a:t>
                </a:r>
              </a:p>
              <a:p>
                <a:endParaRPr lang="en-US" altLang="en-US" dirty="0"/>
              </a:p>
              <a:p>
                <a:pPr marL="0" indent="0">
                  <a:buNone/>
                </a:pPr>
                <a14:m>
                  <m:oMath xmlns:m="http://schemas.openxmlformats.org/officeDocument/2006/math">
                    <m:r>
                      <a:rPr lang="en-US" altLang="en-US" i="1" smtClean="0">
                        <a:latin typeface="Cambria Math" panose="02040503050406030204" pitchFamily="18" charset="0"/>
                        <a:ea typeface="Cambria Math" panose="02040503050406030204" pitchFamily="18" charset="0"/>
                      </a:rPr>
                      <m:t>⟹</m:t>
                    </m:r>
                  </m:oMath>
                </a14:m>
                <a:r>
                  <a:rPr lang="en-US" altLang="en-US" dirty="0"/>
                  <a:t>The algorithm requires </a:t>
                </a:r>
                <a14:m>
                  <m:oMath xmlns:m="http://schemas.openxmlformats.org/officeDocument/2006/math">
                    <m:r>
                      <a:rPr lang="en-US" altLang="en-US" dirty="0" smtClean="0">
                        <a:latin typeface="Cambria Math" panose="02040503050406030204" pitchFamily="18" charset="0"/>
                      </a:rPr>
                      <m:t>𝑂</m:t>
                    </m:r>
                    <m:r>
                      <a:rPr lang="en-US" altLang="en-US" dirty="0" smtClean="0">
                        <a:latin typeface="Cambria Math" panose="02040503050406030204" pitchFamily="18" charset="0"/>
                      </a:rPr>
                      <m:t>(</m:t>
                    </m:r>
                    <m:r>
                      <a:rPr lang="en-US" altLang="en-US" dirty="0" smtClean="0">
                        <a:latin typeface="Cambria Math" panose="02040503050406030204" pitchFamily="18" charset="0"/>
                      </a:rPr>
                      <m:t>𝑁</m:t>
                    </m:r>
                    <m:r>
                      <a:rPr lang="en-US" altLang="en-US" dirty="0" smtClean="0">
                        <a:latin typeface="Cambria Math" panose="02040503050406030204" pitchFamily="18" charset="0"/>
                      </a:rPr>
                      <m:t> +</m:t>
                    </m:r>
                    <m:r>
                      <a:rPr lang="en-US" altLang="en-US" dirty="0" smtClean="0">
                        <a:latin typeface="Cambria Math" panose="02040503050406030204" pitchFamily="18" charset="0"/>
                      </a:rPr>
                      <m:t>𝑀</m:t>
                    </m:r>
                    <m:r>
                      <a:rPr lang="en-US" altLang="en-US" dirty="0" smtClean="0">
                        <a:latin typeface="Cambria Math" panose="02040503050406030204" pitchFamily="18" charset="0"/>
                      </a:rPr>
                      <m:t>)</m:t>
                    </m:r>
                  </m:oMath>
                </a14:m>
                <a:r>
                  <a:rPr lang="en-US" altLang="en-US" dirty="0"/>
                  <a:t>, i.e. linear time.</a:t>
                </a:r>
              </a:p>
              <a:p>
                <a:endParaRPr lang="en-US" dirty="0"/>
              </a:p>
            </p:txBody>
          </p:sp>
        </mc:Choice>
        <mc:Fallback xmlns="">
          <p:sp>
            <p:nvSpPr>
              <p:cNvPr id="5" name="Content Placeholder 4">
                <a:extLst>
                  <a:ext uri="{FF2B5EF4-FFF2-40B4-BE49-F238E27FC236}">
                    <a16:creationId xmlns:a16="http://schemas.microsoft.com/office/drawing/2014/main" id="{FBDA4596-18DE-554C-8DEC-64F23A93E655}"/>
                  </a:ext>
                </a:extLst>
              </p:cNvPr>
              <p:cNvSpPr>
                <a:spLocks noGrp="1" noRot="1" noChangeAspect="1" noMove="1" noResize="1" noEditPoints="1" noAdjustHandles="1" noChangeArrowheads="1" noChangeShapeType="1" noTextEdit="1"/>
              </p:cNvSpPr>
              <p:nvPr>
                <p:ph sz="half" idx="1"/>
              </p:nvPr>
            </p:nvSpPr>
            <p:spPr>
              <a:blipFill>
                <a:blip r:embed="rId2"/>
                <a:stretch>
                  <a:fillRect l="-1517"/>
                </a:stretch>
              </a:blipFill>
            </p:spPr>
            <p:txBody>
              <a:bodyPr/>
              <a:lstStyle/>
              <a:p>
                <a:r>
                  <a:rPr lang="en-US">
                    <a:noFill/>
                  </a:rPr>
                  <a:t> </a:t>
                </a:r>
              </a:p>
            </p:txBody>
          </p:sp>
        </mc:Fallback>
      </mc:AlternateContent>
      <p:sp>
        <p:nvSpPr>
          <p:cNvPr id="13" name="Content Placeholder 12">
            <a:extLst>
              <a:ext uri="{FF2B5EF4-FFF2-40B4-BE49-F238E27FC236}">
                <a16:creationId xmlns:a16="http://schemas.microsoft.com/office/drawing/2014/main" id="{8DDDA4F1-B21A-AF47-82B6-B0AE2F4B5F49}"/>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A4D04881-5ABD-3745-B305-2263754C45A1}"/>
              </a:ext>
            </a:extLst>
          </p:cNvPr>
          <p:cNvSpPr>
            <a:spLocks noGrp="1"/>
          </p:cNvSpPr>
          <p:nvPr>
            <p:ph sz="half" idx="11"/>
          </p:nvPr>
        </p:nvSpPr>
        <p:spPr/>
        <p:txBody>
          <a:bodyPr/>
          <a:lstStyle/>
          <a:p>
            <a:r>
              <a:rPr lang="en-US" altLang="en-US"/>
              <a:t>Analysis</a:t>
            </a:r>
            <a:endParaRPr lang="en-US" dirty="0"/>
          </a:p>
        </p:txBody>
      </p:sp>
    </p:spTree>
    <p:extLst>
      <p:ext uri="{BB962C8B-B14F-4D97-AF65-F5344CB8AC3E}">
        <p14:creationId xmlns:p14="http://schemas.microsoft.com/office/powerpoint/2010/main" val="173964661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ontent Placeholder 73"/>
          <p:cNvSpPr>
            <a:spLocks noGrp="1"/>
          </p:cNvSpPr>
          <p:nvPr>
            <p:ph sz="half" idx="1"/>
          </p:nvPr>
        </p:nvSpPr>
        <p:spPr/>
        <p:txBody>
          <a:bodyPr/>
          <a:lstStyle/>
          <a:p>
            <a:r>
              <a:rPr lang="en-US" dirty="0"/>
              <a:t>set theory—set difference: A \ B</a:t>
            </a:r>
          </a:p>
        </p:txBody>
      </p:sp>
      <p:sp>
        <p:nvSpPr>
          <p:cNvPr id="9" name="Content Placeholder 8">
            <a:extLst>
              <a:ext uri="{FF2B5EF4-FFF2-40B4-BE49-F238E27FC236}">
                <a16:creationId xmlns:a16="http://schemas.microsoft.com/office/drawing/2014/main" id="{BDA42107-00D3-0B4E-8606-013F4FDF69BC}"/>
              </a:ext>
            </a:extLst>
          </p:cNvPr>
          <p:cNvSpPr>
            <a:spLocks noGrp="1"/>
          </p:cNvSpPr>
          <p:nvPr>
            <p:ph sz="half" idx="10"/>
          </p:nvPr>
        </p:nvSpPr>
        <p:spPr/>
        <p:txBody>
          <a:bodyPr/>
          <a:lstStyle/>
          <a:p>
            <a:endParaRPr lang="en-US"/>
          </a:p>
        </p:txBody>
      </p:sp>
      <p:grpSp>
        <p:nvGrpSpPr>
          <p:cNvPr id="38" name="Group 37">
            <a:extLst>
              <a:ext uri="{FF2B5EF4-FFF2-40B4-BE49-F238E27FC236}">
                <a16:creationId xmlns:a16="http://schemas.microsoft.com/office/drawing/2014/main" id="{1F609893-1429-A943-93DF-2A7770F349B1}"/>
              </a:ext>
            </a:extLst>
          </p:cNvPr>
          <p:cNvGrpSpPr/>
          <p:nvPr/>
        </p:nvGrpSpPr>
        <p:grpSpPr>
          <a:xfrm>
            <a:off x="3681821" y="2001545"/>
            <a:ext cx="2973495" cy="3332455"/>
            <a:chOff x="9502585" y="1741139"/>
            <a:chExt cx="2973495" cy="3332455"/>
          </a:xfrm>
        </p:grpSpPr>
        <p:sp>
          <p:nvSpPr>
            <p:cNvPr id="77" name="object 7">
              <a:extLst>
                <a:ext uri="{FF2B5EF4-FFF2-40B4-BE49-F238E27FC236}">
                  <a16:creationId xmlns:a16="http://schemas.microsoft.com/office/drawing/2014/main" id="{98709020-2530-0D47-B0D3-C5044F7577F4}"/>
                </a:ext>
              </a:extLst>
            </p:cNvPr>
            <p:cNvSpPr txBox="1"/>
            <p:nvPr/>
          </p:nvSpPr>
          <p:spPr>
            <a:xfrm>
              <a:off x="10886644" y="1741139"/>
              <a:ext cx="205376" cy="303032"/>
            </a:xfrm>
            <a:prstGeom prst="rect">
              <a:avLst/>
            </a:prstGeom>
          </p:spPr>
          <p:txBody>
            <a:bodyPr vert="horz" wrap="square" lIns="0" tIns="0" rIns="0" bIns="0" rtlCol="0">
              <a:spAutoFit/>
            </a:bodyPr>
            <a:lstStyle/>
            <a:p>
              <a:pPr marL="8929" algn="ctr"/>
              <a:r>
                <a:rPr sz="1969" spc="-21" dirty="0">
                  <a:solidFill>
                    <a:srgbClr val="515151"/>
                  </a:solidFill>
                  <a:latin typeface="Gill Sans MT" panose="020B0502020104020203" pitchFamily="34" charset="0"/>
                  <a:cs typeface="Gill Sans MT"/>
                </a:rPr>
                <a:t>A</a:t>
              </a:r>
              <a:endParaRPr sz="1969" dirty="0">
                <a:latin typeface="Gill Sans MT" panose="020B0502020104020203" pitchFamily="34" charset="0"/>
                <a:cs typeface="Gill Sans MT"/>
              </a:endParaRPr>
            </a:p>
          </p:txBody>
        </p:sp>
        <p:sp>
          <p:nvSpPr>
            <p:cNvPr id="76" name="object 4">
              <a:extLst>
                <a:ext uri="{FF2B5EF4-FFF2-40B4-BE49-F238E27FC236}">
                  <a16:creationId xmlns:a16="http://schemas.microsoft.com/office/drawing/2014/main" id="{32ABD35D-F261-1A4E-B200-1C368E5EA121}"/>
                </a:ext>
              </a:extLst>
            </p:cNvPr>
            <p:cNvSpPr/>
            <p:nvPr/>
          </p:nvSpPr>
          <p:spPr>
            <a:xfrm>
              <a:off x="9502585" y="2100099"/>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7030A0"/>
            </a:solidFill>
            <a:ln>
              <a:noFill/>
            </a:ln>
          </p:spPr>
          <p:txBody>
            <a:bodyPr wrap="square" lIns="0" tIns="0" rIns="0" bIns="0" rtlCol="0"/>
            <a:lstStyle/>
            <a:p>
              <a:endParaRPr sz="1266"/>
            </a:p>
          </p:txBody>
        </p:sp>
      </p:grpSp>
      <p:grpSp>
        <p:nvGrpSpPr>
          <p:cNvPr id="62" name="Group 61">
            <a:extLst>
              <a:ext uri="{FF2B5EF4-FFF2-40B4-BE49-F238E27FC236}">
                <a16:creationId xmlns:a16="http://schemas.microsoft.com/office/drawing/2014/main" id="{1B958506-F95C-9B44-9814-29AA1B6F1DDD}"/>
              </a:ext>
            </a:extLst>
          </p:cNvPr>
          <p:cNvGrpSpPr/>
          <p:nvPr/>
        </p:nvGrpSpPr>
        <p:grpSpPr>
          <a:xfrm>
            <a:off x="5536684" y="2001545"/>
            <a:ext cx="2973495" cy="3332455"/>
            <a:chOff x="1345709" y="1741140"/>
            <a:chExt cx="2973495" cy="3332455"/>
          </a:xfrm>
        </p:grpSpPr>
        <p:sp>
          <p:nvSpPr>
            <p:cNvPr id="70" name="object 17">
              <a:extLst>
                <a:ext uri="{FF2B5EF4-FFF2-40B4-BE49-F238E27FC236}">
                  <a16:creationId xmlns:a16="http://schemas.microsoft.com/office/drawing/2014/main" id="{4A793D27-74C3-E74F-8C18-61677A1AB681}"/>
                </a:ext>
              </a:extLst>
            </p:cNvPr>
            <p:cNvSpPr/>
            <p:nvPr/>
          </p:nvSpPr>
          <p:spPr>
            <a:xfrm>
              <a:off x="1345709" y="2100100"/>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E9FEE5"/>
            </a:solidFill>
            <a:ln>
              <a:solidFill>
                <a:schemeClr val="tx1"/>
              </a:solidFill>
            </a:ln>
          </p:spPr>
          <p:txBody>
            <a:bodyPr wrap="square" lIns="0" tIns="0" rIns="0" bIns="0" rtlCol="0"/>
            <a:lstStyle/>
            <a:p>
              <a:endParaRPr sz="1266"/>
            </a:p>
          </p:txBody>
        </p:sp>
        <p:sp>
          <p:nvSpPr>
            <p:cNvPr id="75" name="Rectangle 74">
              <a:extLst>
                <a:ext uri="{FF2B5EF4-FFF2-40B4-BE49-F238E27FC236}">
                  <a16:creationId xmlns:a16="http://schemas.microsoft.com/office/drawing/2014/main" id="{264DFD84-58FA-CA4D-8DAB-F44BFDD78E7C}"/>
                </a:ext>
              </a:extLst>
            </p:cNvPr>
            <p:cNvSpPr/>
            <p:nvPr/>
          </p:nvSpPr>
          <p:spPr>
            <a:xfrm>
              <a:off x="2662378" y="1741140"/>
              <a:ext cx="340157" cy="395365"/>
            </a:xfrm>
            <a:prstGeom prst="rect">
              <a:avLst/>
            </a:prstGeom>
          </p:spPr>
          <p:txBody>
            <a:bodyPr wrap="none">
              <a:spAutoFit/>
            </a:bodyPr>
            <a:lstStyle/>
            <a:p>
              <a:pPr marL="1509064" marR="3572" indent="-1500134" algn="ctr">
                <a:tabLst>
                  <a:tab pos="2364497" algn="l"/>
                </a:tabLst>
              </a:pPr>
              <a:r>
                <a:rPr lang="en-US" sz="1969" dirty="0">
                  <a:latin typeface="Gill Sans MT" panose="020B0502020104020203" pitchFamily="34" charset="0"/>
                </a:rPr>
                <a:t>B</a:t>
              </a:r>
            </a:p>
          </p:txBody>
        </p:sp>
      </p:grpSp>
      <p:sp>
        <p:nvSpPr>
          <p:cNvPr id="11" name="object 4">
            <a:extLst>
              <a:ext uri="{FF2B5EF4-FFF2-40B4-BE49-F238E27FC236}">
                <a16:creationId xmlns:a16="http://schemas.microsoft.com/office/drawing/2014/main" id="{D404C355-0F88-A143-8827-1A7C1B7796FE}"/>
              </a:ext>
            </a:extLst>
          </p:cNvPr>
          <p:cNvSpPr/>
          <p:nvPr/>
        </p:nvSpPr>
        <p:spPr>
          <a:xfrm>
            <a:off x="3681821" y="2360504"/>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noFill/>
          <a:ln>
            <a:solidFill>
              <a:schemeClr val="tx1"/>
            </a:solidFill>
          </a:ln>
        </p:spPr>
        <p:txBody>
          <a:bodyPr wrap="square" lIns="0" tIns="0" rIns="0" bIns="0" rtlCol="0"/>
          <a:lstStyle/>
          <a:p>
            <a:endParaRPr sz="1266"/>
          </a:p>
        </p:txBody>
      </p:sp>
    </p:spTree>
    <p:extLst>
      <p:ext uri="{BB962C8B-B14F-4D97-AF65-F5344CB8AC3E}">
        <p14:creationId xmlns:p14="http://schemas.microsoft.com/office/powerpoint/2010/main" val="224286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1B958506-F95C-9B44-9814-29AA1B6F1DDD}"/>
              </a:ext>
            </a:extLst>
          </p:cNvPr>
          <p:cNvGrpSpPr/>
          <p:nvPr/>
        </p:nvGrpSpPr>
        <p:grpSpPr>
          <a:xfrm>
            <a:off x="5536684" y="2001545"/>
            <a:ext cx="2973495" cy="3332455"/>
            <a:chOff x="1345709" y="1741140"/>
            <a:chExt cx="2973495" cy="3332455"/>
          </a:xfrm>
        </p:grpSpPr>
        <p:sp>
          <p:nvSpPr>
            <p:cNvPr id="70" name="object 17">
              <a:extLst>
                <a:ext uri="{FF2B5EF4-FFF2-40B4-BE49-F238E27FC236}">
                  <a16:creationId xmlns:a16="http://schemas.microsoft.com/office/drawing/2014/main" id="{4A793D27-74C3-E74F-8C18-61677A1AB681}"/>
                </a:ext>
              </a:extLst>
            </p:cNvPr>
            <p:cNvSpPr/>
            <p:nvPr/>
          </p:nvSpPr>
          <p:spPr>
            <a:xfrm>
              <a:off x="1345709" y="2100100"/>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7030A0"/>
            </a:solidFill>
            <a:ln>
              <a:solidFill>
                <a:schemeClr val="tx1"/>
              </a:solidFill>
            </a:ln>
          </p:spPr>
          <p:txBody>
            <a:bodyPr wrap="square" lIns="0" tIns="0" rIns="0" bIns="0" rtlCol="0"/>
            <a:lstStyle/>
            <a:p>
              <a:endParaRPr sz="1266"/>
            </a:p>
          </p:txBody>
        </p:sp>
        <p:sp>
          <p:nvSpPr>
            <p:cNvPr id="75" name="Rectangle 74">
              <a:extLst>
                <a:ext uri="{FF2B5EF4-FFF2-40B4-BE49-F238E27FC236}">
                  <a16:creationId xmlns:a16="http://schemas.microsoft.com/office/drawing/2014/main" id="{264DFD84-58FA-CA4D-8DAB-F44BFDD78E7C}"/>
                </a:ext>
              </a:extLst>
            </p:cNvPr>
            <p:cNvSpPr/>
            <p:nvPr/>
          </p:nvSpPr>
          <p:spPr>
            <a:xfrm>
              <a:off x="2662378" y="1741140"/>
              <a:ext cx="340157" cy="395365"/>
            </a:xfrm>
            <a:prstGeom prst="rect">
              <a:avLst/>
            </a:prstGeom>
          </p:spPr>
          <p:txBody>
            <a:bodyPr wrap="none">
              <a:spAutoFit/>
            </a:bodyPr>
            <a:lstStyle/>
            <a:p>
              <a:pPr marL="1509064" marR="3572" indent="-1500134" algn="ctr">
                <a:tabLst>
                  <a:tab pos="2364497" algn="l"/>
                </a:tabLst>
              </a:pPr>
              <a:r>
                <a:rPr lang="en-US" sz="1969" dirty="0">
                  <a:latin typeface="Gill Sans MT" panose="020B0502020104020203" pitchFamily="34" charset="0"/>
                </a:rPr>
                <a:t>B</a:t>
              </a:r>
            </a:p>
          </p:txBody>
        </p:sp>
      </p:grpSp>
      <p:sp>
        <p:nvSpPr>
          <p:cNvPr id="74" name="Content Placeholder 73"/>
          <p:cNvSpPr>
            <a:spLocks noGrp="1"/>
          </p:cNvSpPr>
          <p:nvPr>
            <p:ph sz="half" idx="1"/>
          </p:nvPr>
        </p:nvSpPr>
        <p:spPr/>
        <p:txBody>
          <a:bodyPr>
            <a:normAutofit fontScale="92500"/>
          </a:bodyPr>
          <a:lstStyle/>
          <a:p>
            <a:pPr lvl="1" algn="ctr"/>
            <a:r>
              <a:rPr lang="en-US" sz="3999" u="sng" cap="small" dirty="0"/>
              <a:t>set theory—symmetric difference: A ⊖ B</a:t>
            </a:r>
          </a:p>
        </p:txBody>
      </p:sp>
      <p:sp>
        <p:nvSpPr>
          <p:cNvPr id="9" name="Content Placeholder 8">
            <a:extLst>
              <a:ext uri="{FF2B5EF4-FFF2-40B4-BE49-F238E27FC236}">
                <a16:creationId xmlns:a16="http://schemas.microsoft.com/office/drawing/2014/main" id="{BDA42107-00D3-0B4E-8606-013F4FDF69BC}"/>
              </a:ext>
            </a:extLst>
          </p:cNvPr>
          <p:cNvSpPr>
            <a:spLocks noGrp="1"/>
          </p:cNvSpPr>
          <p:nvPr>
            <p:ph sz="half" idx="10"/>
          </p:nvPr>
        </p:nvSpPr>
        <p:spPr/>
        <p:txBody>
          <a:bodyPr/>
          <a:lstStyle/>
          <a:p>
            <a:endParaRPr lang="en-US"/>
          </a:p>
        </p:txBody>
      </p:sp>
      <p:grpSp>
        <p:nvGrpSpPr>
          <p:cNvPr id="38" name="Group 37">
            <a:extLst>
              <a:ext uri="{FF2B5EF4-FFF2-40B4-BE49-F238E27FC236}">
                <a16:creationId xmlns:a16="http://schemas.microsoft.com/office/drawing/2014/main" id="{1F609893-1429-A943-93DF-2A7770F349B1}"/>
              </a:ext>
            </a:extLst>
          </p:cNvPr>
          <p:cNvGrpSpPr/>
          <p:nvPr/>
        </p:nvGrpSpPr>
        <p:grpSpPr>
          <a:xfrm>
            <a:off x="3681821" y="2001545"/>
            <a:ext cx="2973495" cy="3332455"/>
            <a:chOff x="9502585" y="1741139"/>
            <a:chExt cx="2973495" cy="3332455"/>
          </a:xfrm>
        </p:grpSpPr>
        <p:sp>
          <p:nvSpPr>
            <p:cNvPr id="77" name="object 7">
              <a:extLst>
                <a:ext uri="{FF2B5EF4-FFF2-40B4-BE49-F238E27FC236}">
                  <a16:creationId xmlns:a16="http://schemas.microsoft.com/office/drawing/2014/main" id="{98709020-2530-0D47-B0D3-C5044F7577F4}"/>
                </a:ext>
              </a:extLst>
            </p:cNvPr>
            <p:cNvSpPr txBox="1"/>
            <p:nvPr/>
          </p:nvSpPr>
          <p:spPr>
            <a:xfrm>
              <a:off x="10886644" y="1741139"/>
              <a:ext cx="205376" cy="303032"/>
            </a:xfrm>
            <a:prstGeom prst="rect">
              <a:avLst/>
            </a:prstGeom>
          </p:spPr>
          <p:txBody>
            <a:bodyPr vert="horz" wrap="square" lIns="0" tIns="0" rIns="0" bIns="0" rtlCol="0">
              <a:spAutoFit/>
            </a:bodyPr>
            <a:lstStyle/>
            <a:p>
              <a:pPr marL="8929" algn="ctr"/>
              <a:r>
                <a:rPr sz="1969" spc="-21" dirty="0">
                  <a:solidFill>
                    <a:srgbClr val="515151"/>
                  </a:solidFill>
                  <a:latin typeface="Gill Sans MT" panose="020B0502020104020203" pitchFamily="34" charset="0"/>
                  <a:cs typeface="Gill Sans MT"/>
                </a:rPr>
                <a:t>A</a:t>
              </a:r>
              <a:endParaRPr sz="1969" dirty="0">
                <a:latin typeface="Gill Sans MT" panose="020B0502020104020203" pitchFamily="34" charset="0"/>
                <a:cs typeface="Gill Sans MT"/>
              </a:endParaRPr>
            </a:p>
          </p:txBody>
        </p:sp>
        <p:sp>
          <p:nvSpPr>
            <p:cNvPr id="76" name="object 4">
              <a:extLst>
                <a:ext uri="{FF2B5EF4-FFF2-40B4-BE49-F238E27FC236}">
                  <a16:creationId xmlns:a16="http://schemas.microsoft.com/office/drawing/2014/main" id="{32ABD35D-F261-1A4E-B200-1C368E5EA121}"/>
                </a:ext>
              </a:extLst>
            </p:cNvPr>
            <p:cNvSpPr/>
            <p:nvPr/>
          </p:nvSpPr>
          <p:spPr>
            <a:xfrm>
              <a:off x="9502585" y="2100099"/>
              <a:ext cx="2973495" cy="2973495"/>
            </a:xfrm>
            <a:custGeom>
              <a:avLst/>
              <a:gdLst/>
              <a:ahLst/>
              <a:cxnLst/>
              <a:rect l="l" t="t" r="r" b="b"/>
              <a:pathLst>
                <a:path w="4229100" h="4229100">
                  <a:moveTo>
                    <a:pt x="2114550" y="0"/>
                  </a:moveTo>
                  <a:lnTo>
                    <a:pt x="1952330" y="6193"/>
                  </a:lnTo>
                  <a:lnTo>
                    <a:pt x="1790879" y="24773"/>
                  </a:lnTo>
                  <a:lnTo>
                    <a:pt x="1630968" y="55740"/>
                  </a:lnTo>
                  <a:lnTo>
                    <a:pt x="1473366" y="99093"/>
                  </a:lnTo>
                  <a:lnTo>
                    <a:pt x="1318842" y="154834"/>
                  </a:lnTo>
                  <a:lnTo>
                    <a:pt x="1168167" y="222961"/>
                  </a:lnTo>
                  <a:lnTo>
                    <a:pt x="1022109" y="303475"/>
                  </a:lnTo>
                  <a:lnTo>
                    <a:pt x="881438" y="396375"/>
                  </a:lnTo>
                  <a:lnTo>
                    <a:pt x="746924" y="501663"/>
                  </a:lnTo>
                  <a:lnTo>
                    <a:pt x="619337" y="619337"/>
                  </a:lnTo>
                  <a:lnTo>
                    <a:pt x="501663" y="746924"/>
                  </a:lnTo>
                  <a:lnTo>
                    <a:pt x="396375" y="881438"/>
                  </a:lnTo>
                  <a:lnTo>
                    <a:pt x="303475" y="1022109"/>
                  </a:lnTo>
                  <a:lnTo>
                    <a:pt x="222961" y="1168167"/>
                  </a:lnTo>
                  <a:lnTo>
                    <a:pt x="154834" y="1318842"/>
                  </a:lnTo>
                  <a:lnTo>
                    <a:pt x="99093" y="1473366"/>
                  </a:lnTo>
                  <a:lnTo>
                    <a:pt x="55740" y="1630968"/>
                  </a:lnTo>
                  <a:lnTo>
                    <a:pt x="24773" y="1790879"/>
                  </a:lnTo>
                  <a:lnTo>
                    <a:pt x="6193" y="1952329"/>
                  </a:lnTo>
                  <a:lnTo>
                    <a:pt x="0" y="2114549"/>
                  </a:lnTo>
                  <a:lnTo>
                    <a:pt x="6193" y="2276769"/>
                  </a:lnTo>
                  <a:lnTo>
                    <a:pt x="24773" y="2438220"/>
                  </a:lnTo>
                  <a:lnTo>
                    <a:pt x="55740" y="2598131"/>
                  </a:lnTo>
                  <a:lnTo>
                    <a:pt x="99093" y="2755733"/>
                  </a:lnTo>
                  <a:lnTo>
                    <a:pt x="154834" y="2910257"/>
                  </a:lnTo>
                  <a:lnTo>
                    <a:pt x="222961" y="3060932"/>
                  </a:lnTo>
                  <a:lnTo>
                    <a:pt x="303475" y="3206990"/>
                  </a:lnTo>
                  <a:lnTo>
                    <a:pt x="396375" y="3347661"/>
                  </a:lnTo>
                  <a:lnTo>
                    <a:pt x="501663" y="3482175"/>
                  </a:lnTo>
                  <a:lnTo>
                    <a:pt x="619337" y="3609763"/>
                  </a:lnTo>
                  <a:lnTo>
                    <a:pt x="746924" y="3727437"/>
                  </a:lnTo>
                  <a:lnTo>
                    <a:pt x="881438" y="3832724"/>
                  </a:lnTo>
                  <a:lnTo>
                    <a:pt x="1022109" y="3925625"/>
                  </a:lnTo>
                  <a:lnTo>
                    <a:pt x="1168167" y="4006138"/>
                  </a:lnTo>
                  <a:lnTo>
                    <a:pt x="1318842" y="4074265"/>
                  </a:lnTo>
                  <a:lnTo>
                    <a:pt x="1473366" y="4130006"/>
                  </a:lnTo>
                  <a:lnTo>
                    <a:pt x="1630968" y="4173359"/>
                  </a:lnTo>
                  <a:lnTo>
                    <a:pt x="1790879" y="4204326"/>
                  </a:lnTo>
                  <a:lnTo>
                    <a:pt x="1952330" y="4222906"/>
                  </a:lnTo>
                  <a:lnTo>
                    <a:pt x="2114550" y="4229100"/>
                  </a:lnTo>
                  <a:lnTo>
                    <a:pt x="2276769" y="4222906"/>
                  </a:lnTo>
                  <a:lnTo>
                    <a:pt x="2438220" y="4204326"/>
                  </a:lnTo>
                  <a:lnTo>
                    <a:pt x="2598131" y="4173359"/>
                  </a:lnTo>
                  <a:lnTo>
                    <a:pt x="2755733" y="4130006"/>
                  </a:lnTo>
                  <a:lnTo>
                    <a:pt x="2910257" y="4074265"/>
                  </a:lnTo>
                  <a:lnTo>
                    <a:pt x="3060933" y="4006138"/>
                  </a:lnTo>
                  <a:lnTo>
                    <a:pt x="3206991" y="3925625"/>
                  </a:lnTo>
                  <a:lnTo>
                    <a:pt x="3347662" y="3832724"/>
                  </a:lnTo>
                  <a:lnTo>
                    <a:pt x="3482176" y="3727437"/>
                  </a:lnTo>
                  <a:lnTo>
                    <a:pt x="3609764" y="3609763"/>
                  </a:lnTo>
                  <a:lnTo>
                    <a:pt x="3727438" y="3482175"/>
                  </a:lnTo>
                  <a:lnTo>
                    <a:pt x="3832725" y="3347661"/>
                  </a:lnTo>
                  <a:lnTo>
                    <a:pt x="3925626" y="3206990"/>
                  </a:lnTo>
                  <a:lnTo>
                    <a:pt x="4006139" y="3060932"/>
                  </a:lnTo>
                  <a:lnTo>
                    <a:pt x="4074266" y="2910257"/>
                  </a:lnTo>
                  <a:lnTo>
                    <a:pt x="4130007" y="2755733"/>
                  </a:lnTo>
                  <a:lnTo>
                    <a:pt x="4173360" y="2598131"/>
                  </a:lnTo>
                  <a:lnTo>
                    <a:pt x="4204327" y="2438220"/>
                  </a:lnTo>
                  <a:lnTo>
                    <a:pt x="4222907" y="2276769"/>
                  </a:lnTo>
                  <a:lnTo>
                    <a:pt x="4229100" y="2114549"/>
                  </a:lnTo>
                  <a:lnTo>
                    <a:pt x="4222907" y="1952329"/>
                  </a:lnTo>
                  <a:lnTo>
                    <a:pt x="4204327" y="1790879"/>
                  </a:lnTo>
                  <a:lnTo>
                    <a:pt x="4173360" y="1630968"/>
                  </a:lnTo>
                  <a:lnTo>
                    <a:pt x="4130007" y="1473366"/>
                  </a:lnTo>
                  <a:lnTo>
                    <a:pt x="4074266" y="1318842"/>
                  </a:lnTo>
                  <a:lnTo>
                    <a:pt x="4006139" y="1168167"/>
                  </a:lnTo>
                  <a:lnTo>
                    <a:pt x="3925626" y="1022109"/>
                  </a:lnTo>
                  <a:lnTo>
                    <a:pt x="3832725" y="881438"/>
                  </a:lnTo>
                  <a:lnTo>
                    <a:pt x="3727438" y="746924"/>
                  </a:lnTo>
                  <a:lnTo>
                    <a:pt x="3609764" y="619337"/>
                  </a:lnTo>
                  <a:lnTo>
                    <a:pt x="3482176" y="501663"/>
                  </a:lnTo>
                  <a:lnTo>
                    <a:pt x="3347662" y="396375"/>
                  </a:lnTo>
                  <a:lnTo>
                    <a:pt x="3206991" y="303475"/>
                  </a:lnTo>
                  <a:lnTo>
                    <a:pt x="3060933" y="222961"/>
                  </a:lnTo>
                  <a:lnTo>
                    <a:pt x="2910257" y="154834"/>
                  </a:lnTo>
                  <a:lnTo>
                    <a:pt x="2755733" y="99093"/>
                  </a:lnTo>
                  <a:lnTo>
                    <a:pt x="2598131" y="55740"/>
                  </a:lnTo>
                  <a:lnTo>
                    <a:pt x="2438220" y="24773"/>
                  </a:lnTo>
                  <a:lnTo>
                    <a:pt x="2276769" y="6193"/>
                  </a:lnTo>
                  <a:lnTo>
                    <a:pt x="2114550" y="0"/>
                  </a:lnTo>
                  <a:close/>
                </a:path>
              </a:pathLst>
            </a:custGeom>
            <a:solidFill>
              <a:srgbClr val="7030A0"/>
            </a:solidFill>
            <a:ln>
              <a:solidFill>
                <a:schemeClr val="tx1"/>
              </a:solidFill>
            </a:ln>
          </p:spPr>
          <p:txBody>
            <a:bodyPr wrap="square" lIns="0" tIns="0" rIns="0" bIns="0" rtlCol="0"/>
            <a:lstStyle/>
            <a:p>
              <a:endParaRPr sz="1266"/>
            </a:p>
          </p:txBody>
        </p:sp>
      </p:grpSp>
      <p:sp>
        <p:nvSpPr>
          <p:cNvPr id="2" name="Freeform 1">
            <a:extLst>
              <a:ext uri="{FF2B5EF4-FFF2-40B4-BE49-F238E27FC236}">
                <a16:creationId xmlns:a16="http://schemas.microsoft.com/office/drawing/2014/main" id="{08B17479-C10A-404A-B5F3-8DD1427A5F47}"/>
              </a:ext>
            </a:extLst>
          </p:cNvPr>
          <p:cNvSpPr/>
          <p:nvPr/>
        </p:nvSpPr>
        <p:spPr>
          <a:xfrm>
            <a:off x="5529060" y="2676145"/>
            <a:ext cx="1127772" cy="2334768"/>
          </a:xfrm>
          <a:custGeom>
            <a:avLst/>
            <a:gdLst>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285 h 2335294"/>
              <a:gd name="connsiteX1" fmla="*/ 7 w 963175"/>
              <a:gd name="connsiteY1" fmla="*/ 1152429 h 2335294"/>
              <a:gd name="connsiteX2" fmla="*/ 560839 w 963175"/>
              <a:gd name="connsiteY2" fmla="*/ 2335053 h 2335294"/>
              <a:gd name="connsiteX3" fmla="*/ 963175 w 963175"/>
              <a:gd name="connsiteY3" fmla="*/ 1054893 h 2335294"/>
              <a:gd name="connsiteX4" fmla="*/ 573031 w 963175"/>
              <a:gd name="connsiteY4" fmla="*/ 285 h 2335294"/>
              <a:gd name="connsiteX0" fmla="*/ 573031 w 963175"/>
              <a:gd name="connsiteY0" fmla="*/ 0 h 2335009"/>
              <a:gd name="connsiteX1" fmla="*/ 7 w 963175"/>
              <a:gd name="connsiteY1" fmla="*/ 1152144 h 2335009"/>
              <a:gd name="connsiteX2" fmla="*/ 560839 w 963175"/>
              <a:gd name="connsiteY2" fmla="*/ 2334768 h 2335009"/>
              <a:gd name="connsiteX3" fmla="*/ 963175 w 963175"/>
              <a:gd name="connsiteY3" fmla="*/ 1054608 h 2335009"/>
              <a:gd name="connsiteX4" fmla="*/ 573031 w 963175"/>
              <a:gd name="connsiteY4" fmla="*/ 0 h 2335009"/>
              <a:gd name="connsiteX0" fmla="*/ 573031 w 963175"/>
              <a:gd name="connsiteY0" fmla="*/ 0 h 2335046"/>
              <a:gd name="connsiteX1" fmla="*/ 7 w 963175"/>
              <a:gd name="connsiteY1" fmla="*/ 1152144 h 2335046"/>
              <a:gd name="connsiteX2" fmla="*/ 560839 w 963175"/>
              <a:gd name="connsiteY2" fmla="*/ 2334768 h 2335046"/>
              <a:gd name="connsiteX3" fmla="*/ 963175 w 963175"/>
              <a:gd name="connsiteY3" fmla="*/ 1054608 h 2335046"/>
              <a:gd name="connsiteX4" fmla="*/ 573031 w 963175"/>
              <a:gd name="connsiteY4" fmla="*/ 0 h 2335046"/>
              <a:gd name="connsiteX0" fmla="*/ 573036 w 963180"/>
              <a:gd name="connsiteY0" fmla="*/ 0 h 2334768"/>
              <a:gd name="connsiteX1" fmla="*/ 12 w 963180"/>
              <a:gd name="connsiteY1" fmla="*/ 1152144 h 2334768"/>
              <a:gd name="connsiteX2" fmla="*/ 560844 w 963180"/>
              <a:gd name="connsiteY2" fmla="*/ 2334768 h 2334768"/>
              <a:gd name="connsiteX3" fmla="*/ 963180 w 963180"/>
              <a:gd name="connsiteY3" fmla="*/ 1054608 h 2334768"/>
              <a:gd name="connsiteX4" fmla="*/ 573036 w 963180"/>
              <a:gd name="connsiteY4" fmla="*/ 0 h 2334768"/>
              <a:gd name="connsiteX0" fmla="*/ 573036 w 963180"/>
              <a:gd name="connsiteY0" fmla="*/ 0 h 2334768"/>
              <a:gd name="connsiteX1" fmla="*/ 12 w 963180"/>
              <a:gd name="connsiteY1" fmla="*/ 1152144 h 2334768"/>
              <a:gd name="connsiteX2" fmla="*/ 560844 w 963180"/>
              <a:gd name="connsiteY2" fmla="*/ 2334768 h 2334768"/>
              <a:gd name="connsiteX3" fmla="*/ 963180 w 963180"/>
              <a:gd name="connsiteY3" fmla="*/ 1054608 h 2334768"/>
              <a:gd name="connsiteX4" fmla="*/ 573036 w 963180"/>
              <a:gd name="connsiteY4" fmla="*/ 0 h 2334768"/>
              <a:gd name="connsiteX0" fmla="*/ 573036 w 1133868"/>
              <a:gd name="connsiteY0" fmla="*/ 0 h 2334768"/>
              <a:gd name="connsiteX1" fmla="*/ 12 w 1133868"/>
              <a:gd name="connsiteY1" fmla="*/ 1152144 h 2334768"/>
              <a:gd name="connsiteX2" fmla="*/ 560844 w 1133868"/>
              <a:gd name="connsiteY2" fmla="*/ 2334768 h 2334768"/>
              <a:gd name="connsiteX3" fmla="*/ 1133868 w 1133868"/>
              <a:gd name="connsiteY3" fmla="*/ 1176528 h 2334768"/>
              <a:gd name="connsiteX4" fmla="*/ 573036 w 1133868"/>
              <a:gd name="connsiteY4" fmla="*/ 0 h 2334768"/>
              <a:gd name="connsiteX0" fmla="*/ 573036 w 1133868"/>
              <a:gd name="connsiteY0" fmla="*/ 0 h 2334768"/>
              <a:gd name="connsiteX1" fmla="*/ 12 w 1133868"/>
              <a:gd name="connsiteY1" fmla="*/ 1152144 h 2334768"/>
              <a:gd name="connsiteX2" fmla="*/ 560844 w 1133868"/>
              <a:gd name="connsiteY2" fmla="*/ 2334768 h 2334768"/>
              <a:gd name="connsiteX3" fmla="*/ 1133868 w 1133868"/>
              <a:gd name="connsiteY3" fmla="*/ 1176528 h 2334768"/>
              <a:gd name="connsiteX4" fmla="*/ 573036 w 1133868"/>
              <a:gd name="connsiteY4" fmla="*/ 0 h 2334768"/>
              <a:gd name="connsiteX0" fmla="*/ 573036 w 1109484"/>
              <a:gd name="connsiteY0" fmla="*/ 0 h 2334768"/>
              <a:gd name="connsiteX1" fmla="*/ 12 w 1109484"/>
              <a:gd name="connsiteY1" fmla="*/ 1152144 h 2334768"/>
              <a:gd name="connsiteX2" fmla="*/ 560844 w 1109484"/>
              <a:gd name="connsiteY2" fmla="*/ 2334768 h 2334768"/>
              <a:gd name="connsiteX3" fmla="*/ 1109484 w 1109484"/>
              <a:gd name="connsiteY3" fmla="*/ 1188720 h 2334768"/>
              <a:gd name="connsiteX4" fmla="*/ 573036 w 1109484"/>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 name="connsiteX0" fmla="*/ 573036 w 1127772"/>
              <a:gd name="connsiteY0" fmla="*/ 0 h 2334768"/>
              <a:gd name="connsiteX1" fmla="*/ 12 w 1127772"/>
              <a:gd name="connsiteY1" fmla="*/ 1152144 h 2334768"/>
              <a:gd name="connsiteX2" fmla="*/ 560844 w 1127772"/>
              <a:gd name="connsiteY2" fmla="*/ 2334768 h 2334768"/>
              <a:gd name="connsiteX3" fmla="*/ 1127772 w 1127772"/>
              <a:gd name="connsiteY3" fmla="*/ 1200912 h 2334768"/>
              <a:gd name="connsiteX4" fmla="*/ 573036 w 1127772"/>
              <a:gd name="connsiteY4" fmla="*/ 0 h 2334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7772" h="2334768">
                <a:moveTo>
                  <a:pt x="573036" y="0"/>
                </a:moveTo>
                <a:cubicBezTo>
                  <a:pt x="235724" y="211328"/>
                  <a:pt x="2044" y="653288"/>
                  <a:pt x="12" y="1152144"/>
                </a:cubicBezTo>
                <a:cubicBezTo>
                  <a:pt x="-2020" y="1651000"/>
                  <a:pt x="254012" y="2070608"/>
                  <a:pt x="560844" y="2334768"/>
                </a:cubicBezTo>
                <a:cubicBezTo>
                  <a:pt x="812812" y="2117344"/>
                  <a:pt x="1127772" y="1753616"/>
                  <a:pt x="1127772" y="1200912"/>
                </a:cubicBezTo>
                <a:cubicBezTo>
                  <a:pt x="1127772" y="648208"/>
                  <a:pt x="873772" y="239776"/>
                  <a:pt x="573036" y="0"/>
                </a:cubicBezTo>
                <a:close/>
              </a:path>
            </a:pathLst>
          </a:cu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686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96AFA07E-D9D6-E24C-A84A-86B73678E441}"/>
              </a:ext>
            </a:extLst>
          </p:cNvPr>
          <p:cNvSpPr/>
          <p:nvPr/>
        </p:nvSpPr>
        <p:spPr>
          <a:xfrm>
            <a:off x="5024387" y="3830855"/>
            <a:ext cx="2175310" cy="2002054"/>
          </a:xfrm>
          <a:custGeom>
            <a:avLst/>
            <a:gdLst>
              <a:gd name="connsiteX0" fmla="*/ 866274 w 2175310"/>
              <a:gd name="connsiteY0" fmla="*/ 0 h 2002054"/>
              <a:gd name="connsiteX1" fmla="*/ 182880 w 2175310"/>
              <a:gd name="connsiteY1" fmla="*/ 336884 h 2002054"/>
              <a:gd name="connsiteX2" fmla="*/ 0 w 2175310"/>
              <a:gd name="connsiteY2" fmla="*/ 1029903 h 2002054"/>
              <a:gd name="connsiteX3" fmla="*/ 1029904 w 2175310"/>
              <a:gd name="connsiteY3" fmla="*/ 2002054 h 2002054"/>
              <a:gd name="connsiteX4" fmla="*/ 1655546 w 2175310"/>
              <a:gd name="connsiteY4" fmla="*/ 1771048 h 2002054"/>
              <a:gd name="connsiteX5" fmla="*/ 2175310 w 2175310"/>
              <a:gd name="connsiteY5" fmla="*/ 1241659 h 2002054"/>
              <a:gd name="connsiteX6" fmla="*/ 866274 w 2175310"/>
              <a:gd name="connsiteY6" fmla="*/ 0 h 200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5310" h="2002054">
                <a:moveTo>
                  <a:pt x="866274" y="0"/>
                </a:moveTo>
                <a:lnTo>
                  <a:pt x="182880" y="336884"/>
                </a:lnTo>
                <a:lnTo>
                  <a:pt x="0" y="1029903"/>
                </a:lnTo>
                <a:lnTo>
                  <a:pt x="1029904" y="2002054"/>
                </a:lnTo>
                <a:lnTo>
                  <a:pt x="1655546" y="1771048"/>
                </a:lnTo>
                <a:lnTo>
                  <a:pt x="2175310" y="1241659"/>
                </a:lnTo>
                <a:lnTo>
                  <a:pt x="866274" y="0"/>
                </a:lnTo>
                <a:close/>
              </a:path>
            </a:pathLst>
          </a:cu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9" name="Rectangle 7"/>
          <p:cNvSpPr>
            <a:spLocks noChangeArrowheads="1"/>
          </p:cNvSpPr>
          <p:nvPr/>
        </p:nvSpPr>
        <p:spPr bwMode="auto">
          <a:xfrm>
            <a:off x="4082816" y="4561899"/>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dirty="0"/>
              <a:t>A</a:t>
            </a:r>
          </a:p>
        </p:txBody>
      </p:sp>
      <p:sp>
        <p:nvSpPr>
          <p:cNvPr id="6150" name="Rectangle 8"/>
          <p:cNvSpPr>
            <a:spLocks noChangeArrowheads="1"/>
          </p:cNvSpPr>
          <p:nvPr/>
        </p:nvSpPr>
        <p:spPr bwMode="auto">
          <a:xfrm>
            <a:off x="7655493" y="4717417"/>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dirty="0"/>
              <a:t>B</a:t>
            </a:r>
          </a:p>
        </p:txBody>
      </p:sp>
      <p:sp>
        <p:nvSpPr>
          <p:cNvPr id="6151" name="Rectangle 9"/>
          <p:cNvSpPr>
            <a:spLocks noChangeArrowheads="1"/>
          </p:cNvSpPr>
          <p:nvPr/>
        </p:nvSpPr>
        <p:spPr bwMode="auto">
          <a:xfrm>
            <a:off x="5641544" y="4656679"/>
            <a:ext cx="75406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lr>
                <a:schemeClr val="accent1"/>
              </a:buClr>
              <a:buSzPct val="80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800" i="1" dirty="0"/>
              <a:t>A </a:t>
            </a:r>
            <a:r>
              <a:rPr lang="en-US" altLang="en-US" sz="1800" dirty="0">
                <a:latin typeface="Symbol" pitchFamily="18" charset="2"/>
              </a:rPr>
              <a:t></a:t>
            </a:r>
            <a:r>
              <a:rPr lang="en-US" altLang="en-US" sz="1800" i="1" dirty="0"/>
              <a:t> B</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8C06CC5-E964-FF45-922A-05BB1CB5CD87}"/>
                  </a:ext>
                </a:extLst>
              </p:cNvPr>
              <p:cNvSpPr>
                <a:spLocks noGrp="1"/>
              </p:cNvSpPr>
              <p:nvPr>
                <p:ph sz="half" idx="1"/>
              </p:nvPr>
            </p:nvSpPr>
            <p:spPr>
              <a:xfrm>
                <a:off x="657986" y="1205309"/>
                <a:ext cx="10876027" cy="2152254"/>
              </a:xfrm>
            </p:spPr>
            <p:txBody>
              <a:bodyPr>
                <a:normAutofit lnSpcReduction="10000"/>
              </a:bodyPr>
              <a:lstStyle/>
              <a:p>
                <a:r>
                  <a:rPr lang="en-US" altLang="en-US" dirty="0"/>
                  <a:t>Given two convex polygons, construct their intersection.</a:t>
                </a:r>
              </a:p>
              <a:p>
                <a:pPr lvl="1"/>
                <a:r>
                  <a:rPr lang="en-US" altLang="en-US" dirty="0"/>
                  <a:t>(Polygon </a:t>
                </a:r>
                <a14:m>
                  <m:oMath xmlns:m="http://schemas.openxmlformats.org/officeDocument/2006/math">
                    <m:r>
                      <a:rPr lang="en-US" altLang="en-US" smtClean="0">
                        <a:latin typeface="Cambria Math" panose="02040503050406030204" pitchFamily="18" charset="0"/>
                      </a:rPr>
                      <m:t>≡</m:t>
                    </m:r>
                  </m:oMath>
                </a14:m>
                <a:r>
                  <a:rPr lang="en-US" altLang="en-US" dirty="0"/>
                  <a:t> boundary and interior, intersection </a:t>
                </a:r>
                <a14:m>
                  <m:oMath xmlns:m="http://schemas.openxmlformats.org/officeDocument/2006/math">
                    <m:r>
                      <a:rPr lang="en-US" altLang="en-US">
                        <a:latin typeface="Cambria Math" panose="02040503050406030204" pitchFamily="18" charset="0"/>
                      </a:rPr>
                      <m:t>≡</m:t>
                    </m:r>
                  </m:oMath>
                </a14:m>
                <a:r>
                  <a:rPr lang="en-US" altLang="en-US" dirty="0"/>
                  <a:t> all points that are members of both polygons.)</a:t>
                </a:r>
              </a:p>
            </p:txBody>
          </p:sp>
        </mc:Choice>
        <mc:Fallback xmlns="">
          <p:sp>
            <p:nvSpPr>
              <p:cNvPr id="5" name="Content Placeholder 4">
                <a:extLst>
                  <a:ext uri="{FF2B5EF4-FFF2-40B4-BE49-F238E27FC236}">
                    <a16:creationId xmlns:a16="http://schemas.microsoft.com/office/drawing/2014/main" id="{78C06CC5-E964-FF45-922A-05BB1CB5CD87}"/>
                  </a:ext>
                </a:extLst>
              </p:cNvPr>
              <p:cNvSpPr>
                <a:spLocks noGrp="1" noRot="1" noChangeAspect="1" noMove="1" noResize="1" noEditPoints="1" noAdjustHandles="1" noChangeArrowheads="1" noChangeShapeType="1" noTextEdit="1"/>
              </p:cNvSpPr>
              <p:nvPr>
                <p:ph sz="half" idx="1"/>
              </p:nvPr>
            </p:nvSpPr>
            <p:spPr>
              <a:xfrm>
                <a:off x="657986" y="1205309"/>
                <a:ext cx="10876027" cy="2152254"/>
              </a:xfrm>
              <a:blipFill>
                <a:blip r:embed="rId2"/>
                <a:stretch>
                  <a:fillRect l="-1517" t="-2353" r="-1284" b="-4706"/>
                </a:stretch>
              </a:blipFill>
            </p:spPr>
            <p:txBody>
              <a:bodyPr/>
              <a:lstStyle/>
              <a:p>
                <a:r>
                  <a:rPr lang="en-US">
                    <a:noFill/>
                  </a:rPr>
                  <a:t> </a:t>
                </a:r>
              </a:p>
            </p:txBody>
          </p:sp>
        </mc:Fallback>
      </mc:AlternateContent>
      <p:sp>
        <p:nvSpPr>
          <p:cNvPr id="10" name="Content Placeholder 9">
            <a:extLst>
              <a:ext uri="{FF2B5EF4-FFF2-40B4-BE49-F238E27FC236}">
                <a16:creationId xmlns:a16="http://schemas.microsoft.com/office/drawing/2014/main" id="{80AB67FE-7A21-8E4F-9C8B-239D05C5CEA0}"/>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5903DD75-BF81-FA47-8FCF-D7E4F1BD2066}"/>
              </a:ext>
            </a:extLst>
          </p:cNvPr>
          <p:cNvSpPr>
            <a:spLocks noGrp="1"/>
          </p:cNvSpPr>
          <p:nvPr>
            <p:ph sz="half" idx="11"/>
          </p:nvPr>
        </p:nvSpPr>
        <p:spPr/>
        <p:txBody>
          <a:bodyPr/>
          <a:lstStyle/>
          <a:p>
            <a:r>
              <a:rPr lang="en-US" altLang="en-US" dirty="0"/>
              <a:t>Intersection example</a:t>
            </a:r>
          </a:p>
        </p:txBody>
      </p:sp>
      <p:sp>
        <p:nvSpPr>
          <p:cNvPr id="12" name="Freeform 11">
            <a:extLst>
              <a:ext uri="{FF2B5EF4-FFF2-40B4-BE49-F238E27FC236}">
                <a16:creationId xmlns:a16="http://schemas.microsoft.com/office/drawing/2014/main" id="{BE202F9B-84B5-9745-A605-1C2AF2302994}"/>
              </a:ext>
            </a:extLst>
          </p:cNvPr>
          <p:cNvSpPr/>
          <p:nvPr/>
        </p:nvSpPr>
        <p:spPr>
          <a:xfrm>
            <a:off x="2695074" y="3503596"/>
            <a:ext cx="3099334" cy="2483318"/>
          </a:xfrm>
          <a:custGeom>
            <a:avLst/>
            <a:gdLst>
              <a:gd name="connsiteX0" fmla="*/ 3099334 w 3099334"/>
              <a:gd name="connsiteY0" fmla="*/ 211756 h 2483318"/>
              <a:gd name="connsiteX1" fmla="*/ 1540042 w 3099334"/>
              <a:gd name="connsiteY1" fmla="*/ 0 h 2483318"/>
              <a:gd name="connsiteX2" fmla="*/ 423511 w 3099334"/>
              <a:gd name="connsiteY2" fmla="*/ 327259 h 2483318"/>
              <a:gd name="connsiteX3" fmla="*/ 0 w 3099334"/>
              <a:gd name="connsiteY3" fmla="*/ 1135781 h 2483318"/>
              <a:gd name="connsiteX4" fmla="*/ 28875 w 3099334"/>
              <a:gd name="connsiteY4" fmla="*/ 1809549 h 2483318"/>
              <a:gd name="connsiteX5" fmla="*/ 943275 w 3099334"/>
              <a:gd name="connsiteY5" fmla="*/ 2396690 h 2483318"/>
              <a:gd name="connsiteX6" fmla="*/ 2926080 w 3099334"/>
              <a:gd name="connsiteY6" fmla="*/ 2483318 h 248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9334" h="2483318">
                <a:moveTo>
                  <a:pt x="3099334" y="211756"/>
                </a:moveTo>
                <a:lnTo>
                  <a:pt x="1540042" y="0"/>
                </a:lnTo>
                <a:lnTo>
                  <a:pt x="423511" y="327259"/>
                </a:lnTo>
                <a:lnTo>
                  <a:pt x="0" y="1135781"/>
                </a:lnTo>
                <a:lnTo>
                  <a:pt x="28875" y="1809549"/>
                </a:lnTo>
                <a:lnTo>
                  <a:pt x="943275" y="2396690"/>
                </a:lnTo>
                <a:lnTo>
                  <a:pt x="2926080" y="2483318"/>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4BD98672-A5F7-AD4F-B175-3C42167550AC}"/>
              </a:ext>
            </a:extLst>
          </p:cNvPr>
          <p:cNvCxnSpPr>
            <a:stCxn id="11" idx="0"/>
            <a:endCxn id="12" idx="0"/>
          </p:cNvCxnSpPr>
          <p:nvPr/>
        </p:nvCxnSpPr>
        <p:spPr>
          <a:xfrm flipH="1" flipV="1">
            <a:off x="5794408" y="3715352"/>
            <a:ext cx="96253" cy="1155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7636C56-12D0-D348-800C-571FD995D061}"/>
              </a:ext>
            </a:extLst>
          </p:cNvPr>
          <p:cNvCxnSpPr>
            <a:cxnSpLocks/>
            <a:stCxn id="12" idx="6"/>
            <a:endCxn id="11" idx="3"/>
          </p:cNvCxnSpPr>
          <p:nvPr/>
        </p:nvCxnSpPr>
        <p:spPr>
          <a:xfrm flipV="1">
            <a:off x="5621154" y="5832909"/>
            <a:ext cx="433137" cy="154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16">
            <a:extLst>
              <a:ext uri="{FF2B5EF4-FFF2-40B4-BE49-F238E27FC236}">
                <a16:creationId xmlns:a16="http://schemas.microsoft.com/office/drawing/2014/main" id="{62E4F889-20A0-1347-8E1C-B644577D6BA3}"/>
              </a:ext>
            </a:extLst>
          </p:cNvPr>
          <p:cNvSpPr/>
          <p:nvPr/>
        </p:nvSpPr>
        <p:spPr>
          <a:xfrm>
            <a:off x="6061753" y="3554858"/>
            <a:ext cx="3626777" cy="2691830"/>
          </a:xfrm>
          <a:custGeom>
            <a:avLst/>
            <a:gdLst>
              <a:gd name="connsiteX0" fmla="*/ 431514 w 3626777"/>
              <a:gd name="connsiteY0" fmla="*/ 2691830 h 2691830"/>
              <a:gd name="connsiteX1" fmla="*/ 2352782 w 3626777"/>
              <a:gd name="connsiteY1" fmla="*/ 2681555 h 2691830"/>
              <a:gd name="connsiteX2" fmla="*/ 3524036 w 3626777"/>
              <a:gd name="connsiteY2" fmla="*/ 2424702 h 2691830"/>
              <a:gd name="connsiteX3" fmla="*/ 3626777 w 3626777"/>
              <a:gd name="connsiteY3" fmla="*/ 1397286 h 2691830"/>
              <a:gd name="connsiteX4" fmla="*/ 3184989 w 3626777"/>
              <a:gd name="connsiteY4" fmla="*/ 513708 h 2691830"/>
              <a:gd name="connsiteX5" fmla="*/ 1109609 w 3626777"/>
              <a:gd name="connsiteY5" fmla="*/ 0 h 2691830"/>
              <a:gd name="connsiteX6" fmla="*/ 0 w 3626777"/>
              <a:gd name="connsiteY6" fmla="*/ 174661 h 269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26777" h="2691830">
                <a:moveTo>
                  <a:pt x="431514" y="2691830"/>
                </a:moveTo>
                <a:lnTo>
                  <a:pt x="2352782" y="2681555"/>
                </a:lnTo>
                <a:lnTo>
                  <a:pt x="3524036" y="2424702"/>
                </a:lnTo>
                <a:lnTo>
                  <a:pt x="3626777" y="1397286"/>
                </a:lnTo>
                <a:lnTo>
                  <a:pt x="3184989" y="513708"/>
                </a:lnTo>
                <a:lnTo>
                  <a:pt x="1109609" y="0"/>
                </a:lnTo>
                <a:lnTo>
                  <a:pt x="0" y="174661"/>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545472C8-1A17-2441-B1DF-B602D43E9809}"/>
              </a:ext>
            </a:extLst>
          </p:cNvPr>
          <p:cNvCxnSpPr>
            <a:stCxn id="17" idx="6"/>
            <a:endCxn id="11" idx="0"/>
          </p:cNvCxnSpPr>
          <p:nvPr/>
        </p:nvCxnSpPr>
        <p:spPr>
          <a:xfrm flipH="1">
            <a:off x="5890661" y="3729519"/>
            <a:ext cx="171092" cy="1013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6B4D0AF-D8C6-6E4E-B2C4-2E204FE8389D}"/>
              </a:ext>
            </a:extLst>
          </p:cNvPr>
          <p:cNvCxnSpPr>
            <a:cxnSpLocks/>
            <a:stCxn id="17" idx="0"/>
            <a:endCxn id="11" idx="3"/>
          </p:cNvCxnSpPr>
          <p:nvPr/>
        </p:nvCxnSpPr>
        <p:spPr>
          <a:xfrm flipH="1" flipV="1">
            <a:off x="6054291" y="5832909"/>
            <a:ext cx="438976" cy="4137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88331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2BAD1F4-CCE8-224D-9E39-6AE326579BDF}"/>
              </a:ext>
            </a:extLst>
          </p:cNvPr>
          <p:cNvSpPr>
            <a:spLocks noGrp="1"/>
          </p:cNvSpPr>
          <p:nvPr>
            <p:ph sz="half" idx="1"/>
          </p:nvPr>
        </p:nvSpPr>
        <p:spPr/>
        <p:txBody>
          <a:bodyPr>
            <a:normAutofit fontScale="92500" lnSpcReduction="10000"/>
          </a:bodyPr>
          <a:lstStyle/>
          <a:p>
            <a:r>
              <a:rPr lang="en-US" altLang="en-US" dirty="0"/>
              <a:t>Test or decision problem</a:t>
            </a:r>
          </a:p>
          <a:p>
            <a:pPr lvl="1"/>
            <a:r>
              <a:rPr lang="en-US" altLang="en-US" dirty="0"/>
              <a:t>Given two geometric objects, determine if they intersect.</a:t>
            </a:r>
          </a:p>
          <a:p>
            <a:endParaRPr lang="en-US" altLang="en-US" dirty="0"/>
          </a:p>
          <a:p>
            <a:r>
              <a:rPr lang="en-US" altLang="en-US" dirty="0"/>
              <a:t>Pairwise counting or reporting problem</a:t>
            </a:r>
          </a:p>
          <a:p>
            <a:pPr lvl="1"/>
            <a:r>
              <a:rPr lang="en-US" altLang="en-US" dirty="0"/>
              <a:t>Given a data set of N geometric objects, count or report their intersections.</a:t>
            </a:r>
          </a:p>
          <a:p>
            <a:endParaRPr lang="en-US" altLang="en-US" dirty="0"/>
          </a:p>
          <a:p>
            <a:r>
              <a:rPr lang="en-US" altLang="en-US" dirty="0"/>
              <a:t>Construction problem</a:t>
            </a:r>
          </a:p>
          <a:p>
            <a:pPr lvl="1"/>
            <a:r>
              <a:rPr lang="en-US" altLang="en-US" dirty="0"/>
              <a:t>Given a data set of N geometric objects, construct a new object which is their intersection. </a:t>
            </a:r>
          </a:p>
        </p:txBody>
      </p:sp>
      <p:sp>
        <p:nvSpPr>
          <p:cNvPr id="4" name="Content Placeholder 3">
            <a:extLst>
              <a:ext uri="{FF2B5EF4-FFF2-40B4-BE49-F238E27FC236}">
                <a16:creationId xmlns:a16="http://schemas.microsoft.com/office/drawing/2014/main" id="{EFF2A06A-3200-A44B-9ED3-8FC9B5FC4F97}"/>
              </a:ext>
            </a:extLst>
          </p:cNvPr>
          <p:cNvSpPr>
            <a:spLocks noGrp="1"/>
          </p:cNvSpPr>
          <p:nvPr>
            <p:ph sz="half" idx="10"/>
          </p:nvPr>
        </p:nvSpPr>
        <p:spPr/>
        <p:txBody>
          <a:bodyPr/>
          <a:lstStyle/>
          <a:p>
            <a:endParaRPr lang="en-US"/>
          </a:p>
        </p:txBody>
      </p:sp>
      <p:sp>
        <p:nvSpPr>
          <p:cNvPr id="7" name="Content Placeholder 6">
            <a:extLst>
              <a:ext uri="{FF2B5EF4-FFF2-40B4-BE49-F238E27FC236}">
                <a16:creationId xmlns:a16="http://schemas.microsoft.com/office/drawing/2014/main" id="{D8CE12A1-01F2-C448-BB10-18D7C9C64C35}"/>
              </a:ext>
            </a:extLst>
          </p:cNvPr>
          <p:cNvSpPr>
            <a:spLocks noGrp="1"/>
          </p:cNvSpPr>
          <p:nvPr>
            <p:ph sz="half" idx="11"/>
          </p:nvPr>
        </p:nvSpPr>
        <p:spPr/>
        <p:txBody>
          <a:bodyPr/>
          <a:lstStyle/>
          <a:p>
            <a:r>
              <a:rPr lang="en-US" altLang="en-US" dirty="0"/>
              <a:t>General intersection problems</a:t>
            </a:r>
          </a:p>
        </p:txBody>
      </p:sp>
    </p:spTree>
    <p:extLst>
      <p:ext uri="{BB962C8B-B14F-4D97-AF65-F5344CB8AC3E}">
        <p14:creationId xmlns:p14="http://schemas.microsoft.com/office/powerpoint/2010/main" val="53227875"/>
      </p:ext>
    </p:extLst>
  </p:cSld>
  <p:clrMapOvr>
    <a:masterClrMapping/>
  </p:clrMapOvr>
  <p:transition/>
</p:sld>
</file>

<file path=ppt/theme/theme1.xml><?xml version="1.0" encoding="utf-8"?>
<a:theme xmlns:a="http://schemas.openxmlformats.org/drawingml/2006/main" name="17/02/1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6928</TotalTime>
  <Words>1345</Words>
  <Application>Microsoft Macintosh PowerPoint</Application>
  <PresentationFormat>Widescreen</PresentationFormat>
  <Paragraphs>279</Paragraphs>
  <Slides>52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Cambria Math</vt:lpstr>
      <vt:lpstr>Courier</vt:lpstr>
      <vt:lpstr>Gill Sans MT</vt:lpstr>
      <vt:lpstr>Symbol</vt:lpstr>
      <vt:lpstr>Times New Roman</vt:lpstr>
      <vt:lpstr>17/02/15</vt:lpstr>
      <vt:lpstr>COT 4521: Introduction to Computational Geometry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Valentina</dc:creator>
  <cp:lastModifiedBy>Rosen, Paul</cp:lastModifiedBy>
  <cp:revision>302</cp:revision>
  <dcterms:created xsi:type="dcterms:W3CDTF">2013-08-12T17:41:37Z</dcterms:created>
  <dcterms:modified xsi:type="dcterms:W3CDTF">2019-09-24T14:56:06Z</dcterms:modified>
</cp:coreProperties>
</file>