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0"/>
  </p:notesMasterIdLst>
  <p:handoutMasterIdLst>
    <p:handoutMasterId r:id="rId41"/>
  </p:handoutMasterIdLst>
  <p:sldIdLst>
    <p:sldId id="256" r:id="rId2"/>
    <p:sldId id="351" r:id="rId3"/>
    <p:sldId id="352" r:id="rId4"/>
    <p:sldId id="342" r:id="rId5"/>
    <p:sldId id="286" r:id="rId6"/>
    <p:sldId id="340" r:id="rId7"/>
    <p:sldId id="341" r:id="rId8"/>
    <p:sldId id="331" r:id="rId9"/>
    <p:sldId id="287" r:id="rId10"/>
    <p:sldId id="289" r:id="rId11"/>
    <p:sldId id="290" r:id="rId12"/>
    <p:sldId id="353" r:id="rId13"/>
    <p:sldId id="354" r:id="rId14"/>
    <p:sldId id="355" r:id="rId15"/>
    <p:sldId id="294" r:id="rId16"/>
    <p:sldId id="295" r:id="rId17"/>
    <p:sldId id="297" r:id="rId18"/>
    <p:sldId id="334" r:id="rId19"/>
    <p:sldId id="343" r:id="rId20"/>
    <p:sldId id="344" r:id="rId21"/>
    <p:sldId id="345" r:id="rId22"/>
    <p:sldId id="905" r:id="rId23"/>
    <p:sldId id="906" r:id="rId24"/>
    <p:sldId id="908" r:id="rId25"/>
    <p:sldId id="923" r:id="rId26"/>
    <p:sldId id="346" r:id="rId27"/>
    <p:sldId id="926" r:id="rId28"/>
    <p:sldId id="927" r:id="rId29"/>
    <p:sldId id="347" r:id="rId30"/>
    <p:sldId id="348" r:id="rId31"/>
    <p:sldId id="349" r:id="rId32"/>
    <p:sldId id="337" r:id="rId33"/>
    <p:sldId id="298" r:id="rId34"/>
    <p:sldId id="299" r:id="rId35"/>
    <p:sldId id="300" r:id="rId36"/>
    <p:sldId id="928" r:id="rId37"/>
    <p:sldId id="301" r:id="rId38"/>
    <p:sldId id="92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9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96327"/>
  </p:normalViewPr>
  <p:slideViewPr>
    <p:cSldViewPr>
      <p:cViewPr varScale="1">
        <p:scale>
          <a:sx n="119" d="100"/>
          <a:sy n="119" d="100"/>
        </p:scale>
        <p:origin x="75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7A165-4FDD-49E5-9F6D-D505BB88ABC6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4C105-889D-45AE-A412-73DB489C5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24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12DD9-5214-4F09-A917-0755DC49A4D5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A5BA5-4C4A-4C12-9934-7DE5F3F1D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62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A5BA5-4C4A-4C12-9934-7DE5F3F1D6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7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induction, the two polygons can be triangulated using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 - 2 and n - m + 2 - 2 = n - m triangles. So the original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polygon is triangulated using m - 2 + n - m = n - 2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triangles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A5BA5-4C4A-4C12-9934-7DE5F3F1D62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779403"/>
            <a:ext cx="10977432" cy="57563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3600" u="sng" kern="1200" dirty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04E000B-DC08-6C4D-9414-D068BFFB320D}"/>
              </a:ext>
            </a:extLst>
          </p:cNvPr>
          <p:cNvSpPr txBox="1">
            <a:spLocks/>
          </p:cNvSpPr>
          <p:nvPr userDrawn="1"/>
        </p:nvSpPr>
        <p:spPr>
          <a:xfrm>
            <a:off x="749301" y="3346618"/>
            <a:ext cx="53467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Paul Rosen</a:t>
            </a:r>
            <a:br>
              <a:rPr lang="en-US" dirty="0"/>
            </a:br>
            <a:r>
              <a:rPr lang="en-US" dirty="0"/>
              <a:t>Assistant Professor</a:t>
            </a:r>
            <a:br>
              <a:rPr lang="en-US" dirty="0"/>
            </a:br>
            <a:r>
              <a:rPr lang="en-US" dirty="0"/>
              <a:t>University of South Florida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FEC5CEB5-FFF5-064D-9948-3644B345D677}"/>
              </a:ext>
            </a:extLst>
          </p:cNvPr>
          <p:cNvSpPr txBox="1">
            <a:spLocks/>
          </p:cNvSpPr>
          <p:nvPr userDrawn="1"/>
        </p:nvSpPr>
        <p:spPr>
          <a:xfrm>
            <a:off x="749301" y="4836803"/>
            <a:ext cx="7356107" cy="268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kern="0" baseline="0" dirty="0"/>
              <a:t>Some slides from Valentina </a:t>
            </a:r>
            <a:r>
              <a:rPr lang="en-US" sz="1400" kern="0" baseline="0" dirty="0" err="1"/>
              <a:t>Korzhova</a:t>
            </a:r>
            <a:endParaRPr lang="en-US" sz="1400" kern="0" baseline="0" dirty="0"/>
          </a:p>
        </p:txBody>
      </p:sp>
    </p:spTree>
    <p:extLst>
      <p:ext uri="{BB962C8B-B14F-4D97-AF65-F5344CB8AC3E}">
        <p14:creationId xmlns:p14="http://schemas.microsoft.com/office/powerpoint/2010/main" val="126118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827733"/>
            <a:ext cx="10876027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498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0965" y="827733"/>
            <a:ext cx="5707114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738352" y="827733"/>
            <a:ext cx="4982613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6352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827733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1914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826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7572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894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493" y="827733"/>
            <a:ext cx="7715014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10045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690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57986" y="1205309"/>
            <a:ext cx="10876027" cy="4824960"/>
          </a:xfrm>
        </p:spPr>
        <p:txBody>
          <a:bodyPr anchor="ctr"/>
          <a:lstStyle>
            <a:lvl1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3600" u="none" cap="small" baseline="0">
                <a:latin typeface="Gill Sans MT" panose="020B0502020104020203" pitchFamily="34" charset="0"/>
              </a:defRPr>
            </a:lvl1pPr>
            <a:lvl2pPr marL="914400" indent="-457200" algn="l" defTabSz="1371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1371600" indent="-4572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  <a:defRPr sz="2399">
                <a:latin typeface="Gill Sans MT" panose="020B0502020104020203" pitchFamily="34" charset="0"/>
              </a:defRPr>
            </a:lvl3pPr>
            <a:lvl4pPr marL="1600118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4pPr>
            <a:lvl5pPr marL="2057295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832AF1-0049-D344-9F72-DA41467F3A6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685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514600"/>
            <a:ext cx="10977432" cy="29718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3200" dirty="0" smtClean="0">
                <a:latin typeface="Gill Sans MT" panose="020B0502020104020203" pitchFamily="34" charset="0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6162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4038600"/>
            <a:ext cx="5144373" cy="1991668"/>
          </a:xfrm>
        </p:spPr>
        <p:txBody>
          <a:bodyPr anchor="ctr"/>
          <a:lstStyle>
            <a:lvl1pPr marL="548612" indent="0" algn="r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4000" u="sng" cap="small" baseline="0"/>
            </a:lvl1pPr>
            <a:lvl2pPr marL="894213" indent="-342882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800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186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3857507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277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827733"/>
            <a:ext cx="5144373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563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6429179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054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7715014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899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9000850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277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1187441" y="6048131"/>
            <a:ext cx="1004559" cy="8036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1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91435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588" indent="-228588" algn="l" defTabSz="91435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76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2942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1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29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47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5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 4521: Introduction to Computational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Art Gallery Problem</a:t>
            </a:r>
          </a:p>
        </p:txBody>
      </p:sp>
    </p:spTree>
    <p:extLst>
      <p:ext uri="{BB962C8B-B14F-4D97-AF65-F5344CB8AC3E}">
        <p14:creationId xmlns:p14="http://schemas.microsoft.com/office/powerpoint/2010/main" val="390932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96F64C-D7F6-ED47-AAE9-9AAF57883E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/>
              <a:t>G(N)</a:t>
            </a:r>
            <a:r>
              <a:rPr lang="en-US"/>
              <a:t> = ?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172B4E-8AF3-784E-B29D-E79229C5240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7404100" y="1433513"/>
          <a:ext cx="2070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" name="Equation" r:id="rId4" imgW="2070100" imgH="419100" progId="Equation.3">
                  <p:embed/>
                </p:oleObj>
              </mc:Choice>
              <mc:Fallback>
                <p:oleObj name="Equation" r:id="rId4" imgW="20701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100" y="1433513"/>
                        <a:ext cx="2070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7480300" y="1952625"/>
          <a:ext cx="1295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" name="Equation" r:id="rId6" imgW="1295400" imgH="419100" progId="Equation.3">
                  <p:embed/>
                </p:oleObj>
              </mc:Choice>
              <mc:Fallback>
                <p:oleObj name="Equation" r:id="rId6" imgW="1295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1952625"/>
                        <a:ext cx="1295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7450138" y="2608263"/>
          <a:ext cx="1308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" name="Equation" r:id="rId8" imgW="1308100" imgH="419100" progId="Equation.3">
                  <p:embed/>
                </p:oleObj>
              </mc:Choice>
              <mc:Fallback>
                <p:oleObj name="Equation" r:id="rId8" imgW="13081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0138" y="2608263"/>
                        <a:ext cx="1308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7518400" y="3825875"/>
          <a:ext cx="1384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" name="Equation" r:id="rId10" imgW="1384300" imgH="419100" progId="Equation.3">
                  <p:embed/>
                </p:oleObj>
              </mc:Choice>
              <mc:Fallback>
                <p:oleObj name="Equation" r:id="rId10" imgW="1384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3825875"/>
                        <a:ext cx="1384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7515225" y="3194050"/>
          <a:ext cx="1295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" name="Equation" r:id="rId12" imgW="1295400" imgH="419100" progId="Equation.3">
                  <p:embed/>
                </p:oleObj>
              </mc:Choice>
              <mc:Fallback>
                <p:oleObj name="Equation" r:id="rId12" imgW="1295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225" y="3194050"/>
                        <a:ext cx="1295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Freeform 11"/>
          <p:cNvSpPr>
            <a:spLocks/>
          </p:cNvSpPr>
          <p:nvPr/>
        </p:nvSpPr>
        <p:spPr bwMode="auto">
          <a:xfrm>
            <a:off x="4552950" y="1652588"/>
            <a:ext cx="1100138" cy="958850"/>
          </a:xfrm>
          <a:custGeom>
            <a:avLst/>
            <a:gdLst>
              <a:gd name="T0" fmla="*/ 0 w 693"/>
              <a:gd name="T1" fmla="*/ 2147483647 h 604"/>
              <a:gd name="T2" fmla="*/ 2147483647 w 693"/>
              <a:gd name="T3" fmla="*/ 2147483647 h 604"/>
              <a:gd name="T4" fmla="*/ 2147483647 w 693"/>
              <a:gd name="T5" fmla="*/ 0 h 604"/>
              <a:gd name="T6" fmla="*/ 2147483647 w 693"/>
              <a:gd name="T7" fmla="*/ 2147483647 h 604"/>
              <a:gd name="T8" fmla="*/ 0 w 693"/>
              <a:gd name="T9" fmla="*/ 2147483647 h 6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3"/>
              <a:gd name="T16" fmla="*/ 0 h 604"/>
              <a:gd name="T17" fmla="*/ 693 w 693"/>
              <a:gd name="T18" fmla="*/ 604 h 6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3" h="604">
                <a:moveTo>
                  <a:pt x="0" y="207"/>
                </a:moveTo>
                <a:lnTo>
                  <a:pt x="324" y="604"/>
                </a:lnTo>
                <a:lnTo>
                  <a:pt x="693" y="0"/>
                </a:lnTo>
                <a:lnTo>
                  <a:pt x="223" y="307"/>
                </a:lnTo>
                <a:lnTo>
                  <a:pt x="0" y="207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2" name="Freeform 12"/>
          <p:cNvSpPr>
            <a:spLocks/>
          </p:cNvSpPr>
          <p:nvPr/>
        </p:nvSpPr>
        <p:spPr bwMode="auto">
          <a:xfrm>
            <a:off x="2616200" y="3205163"/>
            <a:ext cx="825500" cy="825500"/>
          </a:xfrm>
          <a:custGeom>
            <a:avLst/>
            <a:gdLst>
              <a:gd name="T0" fmla="*/ 0 w 520"/>
              <a:gd name="T1" fmla="*/ 2147483647 h 520"/>
              <a:gd name="T2" fmla="*/ 2147483647 w 520"/>
              <a:gd name="T3" fmla="*/ 2147483647 h 520"/>
              <a:gd name="T4" fmla="*/ 2147483647 w 520"/>
              <a:gd name="T5" fmla="*/ 2147483647 h 520"/>
              <a:gd name="T6" fmla="*/ 2147483647 w 520"/>
              <a:gd name="T7" fmla="*/ 2147483647 h 520"/>
              <a:gd name="T8" fmla="*/ 2147483647 w 520"/>
              <a:gd name="T9" fmla="*/ 0 h 520"/>
              <a:gd name="T10" fmla="*/ 0 w 520"/>
              <a:gd name="T11" fmla="*/ 2147483647 h 5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20"/>
              <a:gd name="T19" fmla="*/ 0 h 520"/>
              <a:gd name="T20" fmla="*/ 520 w 520"/>
              <a:gd name="T21" fmla="*/ 520 h 5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20" h="520">
                <a:moveTo>
                  <a:pt x="0" y="274"/>
                </a:moveTo>
                <a:lnTo>
                  <a:pt x="117" y="520"/>
                </a:lnTo>
                <a:lnTo>
                  <a:pt x="520" y="464"/>
                </a:lnTo>
                <a:lnTo>
                  <a:pt x="475" y="140"/>
                </a:lnTo>
                <a:lnTo>
                  <a:pt x="156" y="0"/>
                </a:lnTo>
                <a:lnTo>
                  <a:pt x="0" y="274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3" name="Freeform 13"/>
          <p:cNvSpPr>
            <a:spLocks/>
          </p:cNvSpPr>
          <p:nvPr/>
        </p:nvSpPr>
        <p:spPr bwMode="auto">
          <a:xfrm>
            <a:off x="3787776" y="3071814"/>
            <a:ext cx="1109663" cy="993775"/>
          </a:xfrm>
          <a:custGeom>
            <a:avLst/>
            <a:gdLst>
              <a:gd name="T0" fmla="*/ 2147483647 w 699"/>
              <a:gd name="T1" fmla="*/ 0 h 626"/>
              <a:gd name="T2" fmla="*/ 0 w 699"/>
              <a:gd name="T3" fmla="*/ 2147483647 h 626"/>
              <a:gd name="T4" fmla="*/ 2147483647 w 699"/>
              <a:gd name="T5" fmla="*/ 2147483647 h 626"/>
              <a:gd name="T6" fmla="*/ 2147483647 w 699"/>
              <a:gd name="T7" fmla="*/ 2147483647 h 626"/>
              <a:gd name="T8" fmla="*/ 2147483647 w 699"/>
              <a:gd name="T9" fmla="*/ 2147483647 h 626"/>
              <a:gd name="T10" fmla="*/ 2147483647 w 699"/>
              <a:gd name="T11" fmla="*/ 0 h 6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9"/>
              <a:gd name="T19" fmla="*/ 0 h 626"/>
              <a:gd name="T20" fmla="*/ 699 w 699"/>
              <a:gd name="T21" fmla="*/ 626 h 6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9" h="626">
                <a:moveTo>
                  <a:pt x="67" y="0"/>
                </a:moveTo>
                <a:lnTo>
                  <a:pt x="0" y="626"/>
                </a:lnTo>
                <a:lnTo>
                  <a:pt x="699" y="503"/>
                </a:lnTo>
                <a:lnTo>
                  <a:pt x="302" y="486"/>
                </a:lnTo>
                <a:lnTo>
                  <a:pt x="117" y="375"/>
                </a:lnTo>
                <a:lnTo>
                  <a:pt x="67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4" name="Freeform 14"/>
          <p:cNvSpPr>
            <a:spLocks/>
          </p:cNvSpPr>
          <p:nvPr/>
        </p:nvSpPr>
        <p:spPr bwMode="auto">
          <a:xfrm>
            <a:off x="4879976" y="2982913"/>
            <a:ext cx="1401763" cy="1270000"/>
          </a:xfrm>
          <a:custGeom>
            <a:avLst/>
            <a:gdLst>
              <a:gd name="T0" fmla="*/ 0 w 883"/>
              <a:gd name="T1" fmla="*/ 2147483647 h 800"/>
              <a:gd name="T2" fmla="*/ 2147483647 w 883"/>
              <a:gd name="T3" fmla="*/ 2147483647 h 800"/>
              <a:gd name="T4" fmla="*/ 2147483647 w 883"/>
              <a:gd name="T5" fmla="*/ 2147483647 h 800"/>
              <a:gd name="T6" fmla="*/ 2147483647 w 883"/>
              <a:gd name="T7" fmla="*/ 0 h 800"/>
              <a:gd name="T8" fmla="*/ 2147483647 w 883"/>
              <a:gd name="T9" fmla="*/ 2147483647 h 800"/>
              <a:gd name="T10" fmla="*/ 0 w 883"/>
              <a:gd name="T11" fmla="*/ 2147483647 h 8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83"/>
              <a:gd name="T19" fmla="*/ 0 h 800"/>
              <a:gd name="T20" fmla="*/ 883 w 883"/>
              <a:gd name="T21" fmla="*/ 800 h 8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83" h="800">
                <a:moveTo>
                  <a:pt x="0" y="11"/>
                </a:moveTo>
                <a:lnTo>
                  <a:pt x="682" y="800"/>
                </a:lnTo>
                <a:lnTo>
                  <a:pt x="498" y="380"/>
                </a:lnTo>
                <a:lnTo>
                  <a:pt x="883" y="0"/>
                </a:lnTo>
                <a:lnTo>
                  <a:pt x="386" y="229"/>
                </a:lnTo>
                <a:lnTo>
                  <a:pt x="0" y="11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6" name="Freeform 16"/>
          <p:cNvSpPr>
            <a:spLocks/>
          </p:cNvSpPr>
          <p:nvPr/>
        </p:nvSpPr>
        <p:spPr bwMode="auto">
          <a:xfrm>
            <a:off x="2660650" y="4670425"/>
            <a:ext cx="781050" cy="825500"/>
          </a:xfrm>
          <a:custGeom>
            <a:avLst/>
            <a:gdLst>
              <a:gd name="T0" fmla="*/ 0 w 492"/>
              <a:gd name="T1" fmla="*/ 2147483647 h 520"/>
              <a:gd name="T2" fmla="*/ 2147483647 w 492"/>
              <a:gd name="T3" fmla="*/ 0 h 520"/>
              <a:gd name="T4" fmla="*/ 2147483647 w 492"/>
              <a:gd name="T5" fmla="*/ 2147483647 h 520"/>
              <a:gd name="T6" fmla="*/ 2147483647 w 492"/>
              <a:gd name="T7" fmla="*/ 2147483647 h 520"/>
              <a:gd name="T8" fmla="*/ 2147483647 w 492"/>
              <a:gd name="T9" fmla="*/ 2147483647 h 520"/>
              <a:gd name="T10" fmla="*/ 2147483647 w 492"/>
              <a:gd name="T11" fmla="*/ 2147483647 h 520"/>
              <a:gd name="T12" fmla="*/ 0 w 492"/>
              <a:gd name="T13" fmla="*/ 2147483647 h 5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2"/>
              <a:gd name="T22" fmla="*/ 0 h 520"/>
              <a:gd name="T23" fmla="*/ 492 w 492"/>
              <a:gd name="T24" fmla="*/ 520 h 5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2" h="520">
                <a:moveTo>
                  <a:pt x="0" y="229"/>
                </a:moveTo>
                <a:lnTo>
                  <a:pt x="128" y="0"/>
                </a:lnTo>
                <a:lnTo>
                  <a:pt x="391" y="89"/>
                </a:lnTo>
                <a:lnTo>
                  <a:pt x="492" y="329"/>
                </a:lnTo>
                <a:lnTo>
                  <a:pt x="397" y="520"/>
                </a:lnTo>
                <a:lnTo>
                  <a:pt x="112" y="503"/>
                </a:lnTo>
                <a:lnTo>
                  <a:pt x="0" y="229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7" name="Freeform 17"/>
          <p:cNvSpPr>
            <a:spLocks/>
          </p:cNvSpPr>
          <p:nvPr/>
        </p:nvSpPr>
        <p:spPr bwMode="auto">
          <a:xfrm>
            <a:off x="3797301" y="4625975"/>
            <a:ext cx="1597025" cy="1339850"/>
          </a:xfrm>
          <a:custGeom>
            <a:avLst/>
            <a:gdLst>
              <a:gd name="T0" fmla="*/ 0 w 1006"/>
              <a:gd name="T1" fmla="*/ 2147483647 h 844"/>
              <a:gd name="T2" fmla="*/ 2147483647 w 1006"/>
              <a:gd name="T3" fmla="*/ 0 h 844"/>
              <a:gd name="T4" fmla="*/ 2147483647 w 1006"/>
              <a:gd name="T5" fmla="*/ 2147483647 h 844"/>
              <a:gd name="T6" fmla="*/ 2147483647 w 1006"/>
              <a:gd name="T7" fmla="*/ 2147483647 h 844"/>
              <a:gd name="T8" fmla="*/ 2147483647 w 1006"/>
              <a:gd name="T9" fmla="*/ 2147483647 h 844"/>
              <a:gd name="T10" fmla="*/ 2147483647 w 1006"/>
              <a:gd name="T11" fmla="*/ 2147483647 h 844"/>
              <a:gd name="T12" fmla="*/ 0 w 1006"/>
              <a:gd name="T13" fmla="*/ 2147483647 h 8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06"/>
              <a:gd name="T22" fmla="*/ 0 h 844"/>
              <a:gd name="T23" fmla="*/ 1006 w 1006"/>
              <a:gd name="T24" fmla="*/ 844 h 8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06" h="844">
                <a:moveTo>
                  <a:pt x="0" y="95"/>
                </a:moveTo>
                <a:lnTo>
                  <a:pt x="799" y="0"/>
                </a:lnTo>
                <a:lnTo>
                  <a:pt x="548" y="576"/>
                </a:lnTo>
                <a:lnTo>
                  <a:pt x="1006" y="559"/>
                </a:lnTo>
                <a:lnTo>
                  <a:pt x="324" y="844"/>
                </a:lnTo>
                <a:lnTo>
                  <a:pt x="564" y="206"/>
                </a:lnTo>
                <a:lnTo>
                  <a:pt x="0" y="95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8" name="Freeform 18"/>
          <p:cNvSpPr>
            <a:spLocks/>
          </p:cNvSpPr>
          <p:nvPr/>
        </p:nvSpPr>
        <p:spPr bwMode="auto">
          <a:xfrm>
            <a:off x="5599113" y="4705350"/>
            <a:ext cx="1695450" cy="1250950"/>
          </a:xfrm>
          <a:custGeom>
            <a:avLst/>
            <a:gdLst>
              <a:gd name="T0" fmla="*/ 2147483647 w 1068"/>
              <a:gd name="T1" fmla="*/ 2147483647 h 788"/>
              <a:gd name="T2" fmla="*/ 2147483647 w 1068"/>
              <a:gd name="T3" fmla="*/ 2147483647 h 788"/>
              <a:gd name="T4" fmla="*/ 2147483647 w 1068"/>
              <a:gd name="T5" fmla="*/ 2147483647 h 788"/>
              <a:gd name="T6" fmla="*/ 2147483647 w 1068"/>
              <a:gd name="T7" fmla="*/ 0 h 788"/>
              <a:gd name="T8" fmla="*/ 2147483647 w 1068"/>
              <a:gd name="T9" fmla="*/ 2147483647 h 788"/>
              <a:gd name="T10" fmla="*/ 0 w 1068"/>
              <a:gd name="T11" fmla="*/ 2147483647 h 788"/>
              <a:gd name="T12" fmla="*/ 2147483647 w 1068"/>
              <a:gd name="T13" fmla="*/ 2147483647 h 7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68"/>
              <a:gd name="T22" fmla="*/ 0 h 788"/>
              <a:gd name="T23" fmla="*/ 1068 w 1068"/>
              <a:gd name="T24" fmla="*/ 788 h 7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68" h="788">
                <a:moveTo>
                  <a:pt x="179" y="11"/>
                </a:moveTo>
                <a:lnTo>
                  <a:pt x="313" y="621"/>
                </a:lnTo>
                <a:lnTo>
                  <a:pt x="816" y="609"/>
                </a:lnTo>
                <a:lnTo>
                  <a:pt x="889" y="0"/>
                </a:lnTo>
                <a:lnTo>
                  <a:pt x="1068" y="788"/>
                </a:lnTo>
                <a:lnTo>
                  <a:pt x="0" y="788"/>
                </a:lnTo>
                <a:lnTo>
                  <a:pt x="179" y="11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9" name="Oval 19"/>
          <p:cNvSpPr>
            <a:spLocks noChangeArrowheads="1"/>
          </p:cNvSpPr>
          <p:nvPr/>
        </p:nvSpPr>
        <p:spPr bwMode="auto">
          <a:xfrm>
            <a:off x="4943475" y="2220913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Oval 20"/>
          <p:cNvSpPr>
            <a:spLocks noChangeArrowheads="1"/>
          </p:cNvSpPr>
          <p:nvPr/>
        </p:nvSpPr>
        <p:spPr bwMode="auto">
          <a:xfrm>
            <a:off x="2990850" y="3649663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Oval 21"/>
          <p:cNvSpPr>
            <a:spLocks noChangeArrowheads="1"/>
          </p:cNvSpPr>
          <p:nvPr/>
        </p:nvSpPr>
        <p:spPr bwMode="auto">
          <a:xfrm>
            <a:off x="4740275" y="4814888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Oval 22"/>
          <p:cNvSpPr>
            <a:spLocks noChangeArrowheads="1"/>
          </p:cNvSpPr>
          <p:nvPr/>
        </p:nvSpPr>
        <p:spPr bwMode="auto">
          <a:xfrm>
            <a:off x="4529138" y="5580063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Oval 23"/>
          <p:cNvSpPr>
            <a:spLocks noChangeArrowheads="1"/>
          </p:cNvSpPr>
          <p:nvPr/>
        </p:nvSpPr>
        <p:spPr bwMode="auto">
          <a:xfrm>
            <a:off x="3865563" y="3911600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Oval 24"/>
          <p:cNvSpPr>
            <a:spLocks noChangeArrowheads="1"/>
          </p:cNvSpPr>
          <p:nvPr/>
        </p:nvSpPr>
        <p:spPr bwMode="auto">
          <a:xfrm>
            <a:off x="2987675" y="5067300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5" name="Oval 25"/>
          <p:cNvSpPr>
            <a:spLocks noChangeArrowheads="1"/>
          </p:cNvSpPr>
          <p:nvPr/>
        </p:nvSpPr>
        <p:spPr bwMode="auto">
          <a:xfrm>
            <a:off x="5457825" y="3444875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6" name="Oval 26"/>
          <p:cNvSpPr>
            <a:spLocks noChangeArrowheads="1"/>
          </p:cNvSpPr>
          <p:nvPr/>
        </p:nvSpPr>
        <p:spPr bwMode="auto">
          <a:xfrm>
            <a:off x="6969125" y="5816600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7" name="Oval 27"/>
          <p:cNvSpPr>
            <a:spLocks noChangeArrowheads="1"/>
          </p:cNvSpPr>
          <p:nvPr/>
        </p:nvSpPr>
        <p:spPr bwMode="auto">
          <a:xfrm>
            <a:off x="5878513" y="5756275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8" name="Freeform 28"/>
          <p:cNvSpPr>
            <a:spLocks/>
          </p:cNvSpPr>
          <p:nvPr/>
        </p:nvSpPr>
        <p:spPr bwMode="auto">
          <a:xfrm>
            <a:off x="2894014" y="1589089"/>
            <a:ext cx="1100137" cy="1038225"/>
          </a:xfrm>
          <a:custGeom>
            <a:avLst/>
            <a:gdLst>
              <a:gd name="T0" fmla="*/ 0 w 693"/>
              <a:gd name="T1" fmla="*/ 2147483647 h 654"/>
              <a:gd name="T2" fmla="*/ 2147483647 w 693"/>
              <a:gd name="T3" fmla="*/ 2147483647 h 654"/>
              <a:gd name="T4" fmla="*/ 2147483647 w 693"/>
              <a:gd name="T5" fmla="*/ 2147483647 h 654"/>
              <a:gd name="T6" fmla="*/ 2147483647 w 693"/>
              <a:gd name="T7" fmla="*/ 0 h 654"/>
              <a:gd name="T8" fmla="*/ 0 w 693"/>
              <a:gd name="T9" fmla="*/ 2147483647 h 6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3"/>
              <a:gd name="T16" fmla="*/ 0 h 654"/>
              <a:gd name="T17" fmla="*/ 693 w 693"/>
              <a:gd name="T18" fmla="*/ 654 h 6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3" h="654">
                <a:moveTo>
                  <a:pt x="0" y="257"/>
                </a:moveTo>
                <a:lnTo>
                  <a:pt x="324" y="654"/>
                </a:lnTo>
                <a:lnTo>
                  <a:pt x="693" y="50"/>
                </a:lnTo>
                <a:lnTo>
                  <a:pt x="166" y="0"/>
                </a:lnTo>
                <a:lnTo>
                  <a:pt x="0" y="257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50" name="Oval 30"/>
          <p:cNvSpPr>
            <a:spLocks noChangeArrowheads="1"/>
          </p:cNvSpPr>
          <p:nvPr/>
        </p:nvSpPr>
        <p:spPr bwMode="auto">
          <a:xfrm>
            <a:off x="3311525" y="1946275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6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1" grpId="0" animBg="1"/>
      <p:bldP spid="30732" grpId="0" animBg="1"/>
      <p:bldP spid="30733" grpId="0" animBg="1"/>
      <p:bldP spid="30734" grpId="0" animBg="1"/>
      <p:bldP spid="30736" grpId="0" animBg="1"/>
      <p:bldP spid="30737" grpId="0" animBg="1"/>
      <p:bldP spid="30738" grpId="0" animBg="1"/>
      <p:bldP spid="30739" grpId="0" animBg="1"/>
      <p:bldP spid="30740" grpId="0" animBg="1"/>
      <p:bldP spid="30741" grpId="0" animBg="1"/>
      <p:bldP spid="30742" grpId="0" animBg="1"/>
      <p:bldP spid="30743" grpId="0" animBg="1"/>
      <p:bldP spid="30744" grpId="0" animBg="1"/>
      <p:bldP spid="30745" grpId="0" animBg="1"/>
      <p:bldP spid="30746" grpId="0" animBg="1"/>
      <p:bldP spid="30747" grpId="0" animBg="1"/>
      <p:bldP spid="30748" grpId="0" animBg="1"/>
      <p:bldP spid="307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How many lights (cameras) needed (n=12)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30739-F4B6-434F-B95B-B20A7CD6DD6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944066-ACFB-5E49-AF39-1B0DE6BA23E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Maximum over minimum formulation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46E95467-1354-1F48-B758-E6526516BD74}"/>
              </a:ext>
            </a:extLst>
          </p:cNvPr>
          <p:cNvSpPr/>
          <p:nvPr/>
        </p:nvSpPr>
        <p:spPr>
          <a:xfrm>
            <a:off x="3220453" y="3276600"/>
            <a:ext cx="5751095" cy="2598821"/>
          </a:xfrm>
          <a:custGeom>
            <a:avLst/>
            <a:gdLst>
              <a:gd name="connsiteX0" fmla="*/ 890337 w 5751095"/>
              <a:gd name="connsiteY0" fmla="*/ 96253 h 2598821"/>
              <a:gd name="connsiteX1" fmla="*/ 2069431 w 5751095"/>
              <a:gd name="connsiteY1" fmla="*/ 1395663 h 2598821"/>
              <a:gd name="connsiteX2" fmla="*/ 1106905 w 5751095"/>
              <a:gd name="connsiteY2" fmla="*/ 1082842 h 2598821"/>
              <a:gd name="connsiteX3" fmla="*/ 0 w 5751095"/>
              <a:gd name="connsiteY3" fmla="*/ 1708484 h 2598821"/>
              <a:gd name="connsiteX4" fmla="*/ 3140242 w 5751095"/>
              <a:gd name="connsiteY4" fmla="*/ 1852863 h 2598821"/>
              <a:gd name="connsiteX5" fmla="*/ 1949116 w 5751095"/>
              <a:gd name="connsiteY5" fmla="*/ 2081463 h 2598821"/>
              <a:gd name="connsiteX6" fmla="*/ 4535905 w 5751095"/>
              <a:gd name="connsiteY6" fmla="*/ 2598821 h 2598821"/>
              <a:gd name="connsiteX7" fmla="*/ 4740442 w 5751095"/>
              <a:gd name="connsiteY7" fmla="*/ 1094874 h 2598821"/>
              <a:gd name="connsiteX8" fmla="*/ 2719137 w 5751095"/>
              <a:gd name="connsiteY8" fmla="*/ 1383631 h 2598821"/>
              <a:gd name="connsiteX9" fmla="*/ 3140242 w 5751095"/>
              <a:gd name="connsiteY9" fmla="*/ 252663 h 2598821"/>
              <a:gd name="connsiteX10" fmla="*/ 5751095 w 5751095"/>
              <a:gd name="connsiteY10" fmla="*/ 866274 h 2598821"/>
              <a:gd name="connsiteX11" fmla="*/ 4535905 w 5751095"/>
              <a:gd name="connsiteY11" fmla="*/ 0 h 2598821"/>
              <a:gd name="connsiteX12" fmla="*/ 890337 w 5751095"/>
              <a:gd name="connsiteY12" fmla="*/ 96253 h 2598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51095" h="2598821">
                <a:moveTo>
                  <a:pt x="890337" y="96253"/>
                </a:moveTo>
                <a:lnTo>
                  <a:pt x="2069431" y="1395663"/>
                </a:lnTo>
                <a:lnTo>
                  <a:pt x="1106905" y="1082842"/>
                </a:lnTo>
                <a:lnTo>
                  <a:pt x="0" y="1708484"/>
                </a:lnTo>
                <a:lnTo>
                  <a:pt x="3140242" y="1852863"/>
                </a:lnTo>
                <a:lnTo>
                  <a:pt x="1949116" y="2081463"/>
                </a:lnTo>
                <a:lnTo>
                  <a:pt x="4535905" y="2598821"/>
                </a:lnTo>
                <a:lnTo>
                  <a:pt x="4740442" y="1094874"/>
                </a:lnTo>
                <a:lnTo>
                  <a:pt x="2719137" y="1383631"/>
                </a:lnTo>
                <a:lnTo>
                  <a:pt x="3140242" y="252663"/>
                </a:lnTo>
                <a:lnTo>
                  <a:pt x="5751095" y="866274"/>
                </a:lnTo>
                <a:lnTo>
                  <a:pt x="4535905" y="0"/>
                </a:lnTo>
                <a:lnTo>
                  <a:pt x="890337" y="96253"/>
                </a:lnTo>
                <a:close/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4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How many lights (cameras) needed (n=12)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30739-F4B6-434F-B95B-B20A7CD6DD6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944066-ACFB-5E49-AF39-1B0DE6BA23E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Maximum over minimum formulation: Quiz</a:t>
            </a:r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46E95467-1354-1F48-B758-E6526516BD74}"/>
              </a:ext>
            </a:extLst>
          </p:cNvPr>
          <p:cNvSpPr/>
          <p:nvPr/>
        </p:nvSpPr>
        <p:spPr>
          <a:xfrm>
            <a:off x="3220453" y="3276600"/>
            <a:ext cx="5751095" cy="2598821"/>
          </a:xfrm>
          <a:custGeom>
            <a:avLst/>
            <a:gdLst>
              <a:gd name="connsiteX0" fmla="*/ 890337 w 5751095"/>
              <a:gd name="connsiteY0" fmla="*/ 96253 h 2598821"/>
              <a:gd name="connsiteX1" fmla="*/ 2069431 w 5751095"/>
              <a:gd name="connsiteY1" fmla="*/ 1395663 h 2598821"/>
              <a:gd name="connsiteX2" fmla="*/ 1106905 w 5751095"/>
              <a:gd name="connsiteY2" fmla="*/ 1082842 h 2598821"/>
              <a:gd name="connsiteX3" fmla="*/ 0 w 5751095"/>
              <a:gd name="connsiteY3" fmla="*/ 1708484 h 2598821"/>
              <a:gd name="connsiteX4" fmla="*/ 3140242 w 5751095"/>
              <a:gd name="connsiteY4" fmla="*/ 1852863 h 2598821"/>
              <a:gd name="connsiteX5" fmla="*/ 1949116 w 5751095"/>
              <a:gd name="connsiteY5" fmla="*/ 2081463 h 2598821"/>
              <a:gd name="connsiteX6" fmla="*/ 4535905 w 5751095"/>
              <a:gd name="connsiteY6" fmla="*/ 2598821 h 2598821"/>
              <a:gd name="connsiteX7" fmla="*/ 4740442 w 5751095"/>
              <a:gd name="connsiteY7" fmla="*/ 1094874 h 2598821"/>
              <a:gd name="connsiteX8" fmla="*/ 2719137 w 5751095"/>
              <a:gd name="connsiteY8" fmla="*/ 1383631 h 2598821"/>
              <a:gd name="connsiteX9" fmla="*/ 3140242 w 5751095"/>
              <a:gd name="connsiteY9" fmla="*/ 252663 h 2598821"/>
              <a:gd name="connsiteX10" fmla="*/ 5751095 w 5751095"/>
              <a:gd name="connsiteY10" fmla="*/ 866274 h 2598821"/>
              <a:gd name="connsiteX11" fmla="*/ 4535905 w 5751095"/>
              <a:gd name="connsiteY11" fmla="*/ 0 h 2598821"/>
              <a:gd name="connsiteX12" fmla="*/ 890337 w 5751095"/>
              <a:gd name="connsiteY12" fmla="*/ 96253 h 2598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51095" h="2598821">
                <a:moveTo>
                  <a:pt x="890337" y="96253"/>
                </a:moveTo>
                <a:lnTo>
                  <a:pt x="2069431" y="1395663"/>
                </a:lnTo>
                <a:lnTo>
                  <a:pt x="1106905" y="1082842"/>
                </a:lnTo>
                <a:lnTo>
                  <a:pt x="0" y="1708484"/>
                </a:lnTo>
                <a:lnTo>
                  <a:pt x="3140242" y="1852863"/>
                </a:lnTo>
                <a:lnTo>
                  <a:pt x="1949116" y="2081463"/>
                </a:lnTo>
                <a:lnTo>
                  <a:pt x="4535905" y="2598821"/>
                </a:lnTo>
                <a:lnTo>
                  <a:pt x="4740442" y="1094874"/>
                </a:lnTo>
                <a:lnTo>
                  <a:pt x="2719137" y="1383631"/>
                </a:lnTo>
                <a:lnTo>
                  <a:pt x="3140242" y="252663"/>
                </a:lnTo>
                <a:lnTo>
                  <a:pt x="5751095" y="866274"/>
                </a:lnTo>
                <a:lnTo>
                  <a:pt x="4535905" y="0"/>
                </a:lnTo>
                <a:lnTo>
                  <a:pt x="890337" y="96253"/>
                </a:lnTo>
                <a:close/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A444D6F-098F-794A-809C-3EDA6FC298C4}"/>
              </a:ext>
            </a:extLst>
          </p:cNvPr>
          <p:cNvSpPr/>
          <p:nvPr/>
        </p:nvSpPr>
        <p:spPr>
          <a:xfrm>
            <a:off x="4573708" y="461281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B3088C-B430-7245-9CC5-F8E958B624FD}"/>
              </a:ext>
            </a:extLst>
          </p:cNvPr>
          <p:cNvSpPr/>
          <p:nvPr/>
        </p:nvSpPr>
        <p:spPr>
          <a:xfrm>
            <a:off x="6294120" y="332232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7F49F1-C6A0-7E4C-9DC2-59CB3A4156DB}"/>
              </a:ext>
            </a:extLst>
          </p:cNvPr>
          <p:cNvSpPr/>
          <p:nvPr/>
        </p:nvSpPr>
        <p:spPr>
          <a:xfrm>
            <a:off x="6934200" y="51054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438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How many lights (cameras) needed (n=12)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30739-F4B6-434F-B95B-B20A7CD6DD6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944066-ACFB-5E49-AF39-1B0DE6BA23E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Maximum over minimum formulation: Quiz</a:t>
            </a:r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A18894E-FAF9-824C-837A-5319AFFA8EB1}"/>
              </a:ext>
            </a:extLst>
          </p:cNvPr>
          <p:cNvSpPr/>
          <p:nvPr/>
        </p:nvSpPr>
        <p:spPr>
          <a:xfrm>
            <a:off x="3482546" y="2656703"/>
            <a:ext cx="5226908" cy="3830594"/>
          </a:xfrm>
          <a:custGeom>
            <a:avLst/>
            <a:gdLst>
              <a:gd name="connsiteX0" fmla="*/ 12357 w 5226908"/>
              <a:gd name="connsiteY0" fmla="*/ 0 h 3830594"/>
              <a:gd name="connsiteX1" fmla="*/ 1989438 w 5226908"/>
              <a:gd name="connsiteY1" fmla="*/ 988540 h 3830594"/>
              <a:gd name="connsiteX2" fmla="*/ 0 w 5226908"/>
              <a:gd name="connsiteY2" fmla="*/ 2137719 h 3830594"/>
              <a:gd name="connsiteX3" fmla="*/ 1062681 w 5226908"/>
              <a:gd name="connsiteY3" fmla="*/ 3830594 h 3830594"/>
              <a:gd name="connsiteX4" fmla="*/ 679621 w 5226908"/>
              <a:gd name="connsiteY4" fmla="*/ 2446638 h 3830594"/>
              <a:gd name="connsiteX5" fmla="*/ 1433384 w 5226908"/>
              <a:gd name="connsiteY5" fmla="*/ 2137719 h 3830594"/>
              <a:gd name="connsiteX6" fmla="*/ 5066270 w 5226908"/>
              <a:gd name="connsiteY6" fmla="*/ 2421924 h 3830594"/>
              <a:gd name="connsiteX7" fmla="*/ 2669059 w 5226908"/>
              <a:gd name="connsiteY7" fmla="*/ 1853513 h 3830594"/>
              <a:gd name="connsiteX8" fmla="*/ 2656703 w 5226908"/>
              <a:gd name="connsiteY8" fmla="*/ 1149178 h 3830594"/>
              <a:gd name="connsiteX9" fmla="*/ 5226908 w 5226908"/>
              <a:gd name="connsiteY9" fmla="*/ 691978 h 3830594"/>
              <a:gd name="connsiteX10" fmla="*/ 2520778 w 5226908"/>
              <a:gd name="connsiteY10" fmla="*/ 370702 h 3830594"/>
              <a:gd name="connsiteX11" fmla="*/ 2656703 w 5226908"/>
              <a:gd name="connsiteY11" fmla="*/ 988540 h 3830594"/>
              <a:gd name="connsiteX12" fmla="*/ 12357 w 5226908"/>
              <a:gd name="connsiteY12" fmla="*/ 0 h 383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26908" h="3830594">
                <a:moveTo>
                  <a:pt x="12357" y="0"/>
                </a:moveTo>
                <a:lnTo>
                  <a:pt x="1989438" y="988540"/>
                </a:lnTo>
                <a:lnTo>
                  <a:pt x="0" y="2137719"/>
                </a:lnTo>
                <a:lnTo>
                  <a:pt x="1062681" y="3830594"/>
                </a:lnTo>
                <a:lnTo>
                  <a:pt x="679621" y="2446638"/>
                </a:lnTo>
                <a:lnTo>
                  <a:pt x="1433384" y="2137719"/>
                </a:lnTo>
                <a:lnTo>
                  <a:pt x="5066270" y="2421924"/>
                </a:lnTo>
                <a:lnTo>
                  <a:pt x="2669059" y="1853513"/>
                </a:lnTo>
                <a:lnTo>
                  <a:pt x="2656703" y="1149178"/>
                </a:lnTo>
                <a:lnTo>
                  <a:pt x="5226908" y="691978"/>
                </a:lnTo>
                <a:lnTo>
                  <a:pt x="2520778" y="370702"/>
                </a:lnTo>
                <a:lnTo>
                  <a:pt x="2656703" y="988540"/>
                </a:lnTo>
                <a:lnTo>
                  <a:pt x="12357" y="0"/>
                </a:lnTo>
                <a:close/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2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How many lights (cameras) needed (n=12)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30739-F4B6-434F-B95B-B20A7CD6DD6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944066-ACFB-5E49-AF39-1B0DE6BA23E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Maximum over minimum formulation: Quiz</a:t>
            </a:r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A18894E-FAF9-824C-837A-5319AFFA8EB1}"/>
              </a:ext>
            </a:extLst>
          </p:cNvPr>
          <p:cNvSpPr/>
          <p:nvPr/>
        </p:nvSpPr>
        <p:spPr>
          <a:xfrm>
            <a:off x="3482546" y="2656703"/>
            <a:ext cx="5226908" cy="3830594"/>
          </a:xfrm>
          <a:custGeom>
            <a:avLst/>
            <a:gdLst>
              <a:gd name="connsiteX0" fmla="*/ 12357 w 5226908"/>
              <a:gd name="connsiteY0" fmla="*/ 0 h 3830594"/>
              <a:gd name="connsiteX1" fmla="*/ 1989438 w 5226908"/>
              <a:gd name="connsiteY1" fmla="*/ 988540 h 3830594"/>
              <a:gd name="connsiteX2" fmla="*/ 0 w 5226908"/>
              <a:gd name="connsiteY2" fmla="*/ 2137719 h 3830594"/>
              <a:gd name="connsiteX3" fmla="*/ 1062681 w 5226908"/>
              <a:gd name="connsiteY3" fmla="*/ 3830594 h 3830594"/>
              <a:gd name="connsiteX4" fmla="*/ 679621 w 5226908"/>
              <a:gd name="connsiteY4" fmla="*/ 2446638 h 3830594"/>
              <a:gd name="connsiteX5" fmla="*/ 1433384 w 5226908"/>
              <a:gd name="connsiteY5" fmla="*/ 2137719 h 3830594"/>
              <a:gd name="connsiteX6" fmla="*/ 5066270 w 5226908"/>
              <a:gd name="connsiteY6" fmla="*/ 2421924 h 3830594"/>
              <a:gd name="connsiteX7" fmla="*/ 2669059 w 5226908"/>
              <a:gd name="connsiteY7" fmla="*/ 1853513 h 3830594"/>
              <a:gd name="connsiteX8" fmla="*/ 2656703 w 5226908"/>
              <a:gd name="connsiteY8" fmla="*/ 1149178 h 3830594"/>
              <a:gd name="connsiteX9" fmla="*/ 5226908 w 5226908"/>
              <a:gd name="connsiteY9" fmla="*/ 691978 h 3830594"/>
              <a:gd name="connsiteX10" fmla="*/ 2520778 w 5226908"/>
              <a:gd name="connsiteY10" fmla="*/ 370702 h 3830594"/>
              <a:gd name="connsiteX11" fmla="*/ 2656703 w 5226908"/>
              <a:gd name="connsiteY11" fmla="*/ 988540 h 3830594"/>
              <a:gd name="connsiteX12" fmla="*/ 12357 w 5226908"/>
              <a:gd name="connsiteY12" fmla="*/ 0 h 383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26908" h="3830594">
                <a:moveTo>
                  <a:pt x="12357" y="0"/>
                </a:moveTo>
                <a:lnTo>
                  <a:pt x="1989438" y="988540"/>
                </a:lnTo>
                <a:lnTo>
                  <a:pt x="0" y="2137719"/>
                </a:lnTo>
                <a:lnTo>
                  <a:pt x="1062681" y="3830594"/>
                </a:lnTo>
                <a:lnTo>
                  <a:pt x="679621" y="2446638"/>
                </a:lnTo>
                <a:lnTo>
                  <a:pt x="1433384" y="2137719"/>
                </a:lnTo>
                <a:lnTo>
                  <a:pt x="5066270" y="2421924"/>
                </a:lnTo>
                <a:lnTo>
                  <a:pt x="2669059" y="1853513"/>
                </a:lnTo>
                <a:lnTo>
                  <a:pt x="2656703" y="1149178"/>
                </a:lnTo>
                <a:lnTo>
                  <a:pt x="5226908" y="691978"/>
                </a:lnTo>
                <a:lnTo>
                  <a:pt x="2520778" y="370702"/>
                </a:lnTo>
                <a:lnTo>
                  <a:pt x="2656703" y="988540"/>
                </a:lnTo>
                <a:lnTo>
                  <a:pt x="12357" y="0"/>
                </a:lnTo>
                <a:close/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074B67-76B3-894D-B8E8-9C4ABB10C57A}"/>
              </a:ext>
            </a:extLst>
          </p:cNvPr>
          <p:cNvSpPr/>
          <p:nvPr/>
        </p:nvSpPr>
        <p:spPr>
          <a:xfrm>
            <a:off x="6063113" y="3611078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6F3F9F-B409-0D4B-B3D5-35B1E814FBDB}"/>
              </a:ext>
            </a:extLst>
          </p:cNvPr>
          <p:cNvSpPr/>
          <p:nvPr/>
        </p:nvSpPr>
        <p:spPr>
          <a:xfrm>
            <a:off x="5334000" y="448056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3E7D1E-1B95-C248-BAF8-8676DAFD1964}"/>
              </a:ext>
            </a:extLst>
          </p:cNvPr>
          <p:cNvSpPr/>
          <p:nvPr/>
        </p:nvSpPr>
        <p:spPr>
          <a:xfrm>
            <a:off x="3733800" y="48768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87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747" name="Rectangle 3"/>
              <p:cNvSpPr>
                <a:spLocks noGrp="1" noChangeArrowheads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/>
                  <a:t>Chvatal’s comb</a:t>
                </a:r>
              </a:p>
              <a:p>
                <a:pPr lvl="1"/>
                <a:r>
                  <a:rPr lang="en-US" i="1" dirty="0"/>
                  <a:t>G(12) = 4</a:t>
                </a:r>
              </a:p>
              <a:p>
                <a:pPr lvl="1"/>
                <a:endParaRPr lang="en-US" i="1" dirty="0"/>
              </a:p>
              <a:p>
                <a:pPr lvl="1"/>
                <a:endParaRPr lang="en-US" i="1" dirty="0"/>
              </a:p>
              <a:p>
                <a:pPr lvl="1"/>
                <a:endParaRPr lang="en-US" i="1" dirty="0"/>
              </a:p>
              <a:p>
                <a:pPr lvl="1"/>
                <a:endParaRPr lang="en-US" dirty="0"/>
              </a:p>
              <a:p>
                <a:pPr eaLnBrk="1" hangingPunct="1"/>
                <a:r>
                  <a:rPr lang="en-US" dirty="0"/>
                  <a:t>Can it be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17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19C6A-F9C8-944F-AE54-CC819AC3CC5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8344ED-C83E-2E4F-A255-E22AC770FAE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i="1" dirty="0"/>
              <a:t>G(N) = ….</a:t>
            </a:r>
            <a:r>
              <a:rPr lang="en-US" dirty="0"/>
              <a:t> </a:t>
            </a:r>
          </a:p>
        </p:txBody>
      </p:sp>
      <p:sp>
        <p:nvSpPr>
          <p:cNvPr id="31749" name="Freeform 5"/>
          <p:cNvSpPr>
            <a:spLocks/>
          </p:cNvSpPr>
          <p:nvPr/>
        </p:nvSpPr>
        <p:spPr bwMode="auto">
          <a:xfrm>
            <a:off x="5257800" y="2398713"/>
            <a:ext cx="2751138" cy="1792287"/>
          </a:xfrm>
          <a:custGeom>
            <a:avLst/>
            <a:gdLst>
              <a:gd name="T0" fmla="*/ 0 w 1728"/>
              <a:gd name="T1" fmla="*/ 2147483647 h 1146"/>
              <a:gd name="T2" fmla="*/ 2147483647 w 1728"/>
              <a:gd name="T3" fmla="*/ 2147483647 h 1146"/>
              <a:gd name="T4" fmla="*/ 2147483647 w 1728"/>
              <a:gd name="T5" fmla="*/ 2147483647 h 1146"/>
              <a:gd name="T6" fmla="*/ 2147483647 w 1728"/>
              <a:gd name="T7" fmla="*/ 2147483647 h 1146"/>
              <a:gd name="T8" fmla="*/ 2147483647 w 1728"/>
              <a:gd name="T9" fmla="*/ 2147483647 h 1146"/>
              <a:gd name="T10" fmla="*/ 2147483647 w 1728"/>
              <a:gd name="T11" fmla="*/ 2147483647 h 1146"/>
              <a:gd name="T12" fmla="*/ 2147483647 w 1728"/>
              <a:gd name="T13" fmla="*/ 2147483647 h 1146"/>
              <a:gd name="T14" fmla="*/ 2147483647 w 1728"/>
              <a:gd name="T15" fmla="*/ 2147483647 h 1146"/>
              <a:gd name="T16" fmla="*/ 2147483647 w 1728"/>
              <a:gd name="T17" fmla="*/ 2147483647 h 1146"/>
              <a:gd name="T18" fmla="*/ 2147483647 w 1728"/>
              <a:gd name="T19" fmla="*/ 2147483647 h 1146"/>
              <a:gd name="T20" fmla="*/ 2147483647 w 1728"/>
              <a:gd name="T21" fmla="*/ 2147483647 h 1146"/>
              <a:gd name="T22" fmla="*/ 2147483647 w 1728"/>
              <a:gd name="T23" fmla="*/ 0 h 1146"/>
              <a:gd name="T24" fmla="*/ 0 w 1728"/>
              <a:gd name="T25" fmla="*/ 2147483647 h 1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28"/>
              <a:gd name="T40" fmla="*/ 0 h 1146"/>
              <a:gd name="T41" fmla="*/ 1728 w 1728"/>
              <a:gd name="T42" fmla="*/ 1146 h 1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28" h="1146">
                <a:moveTo>
                  <a:pt x="0" y="1146"/>
                </a:moveTo>
                <a:lnTo>
                  <a:pt x="1728" y="1146"/>
                </a:lnTo>
                <a:lnTo>
                  <a:pt x="1633" y="39"/>
                </a:lnTo>
                <a:lnTo>
                  <a:pt x="1421" y="940"/>
                </a:lnTo>
                <a:lnTo>
                  <a:pt x="1158" y="940"/>
                </a:lnTo>
                <a:lnTo>
                  <a:pt x="1057" y="39"/>
                </a:lnTo>
                <a:lnTo>
                  <a:pt x="901" y="906"/>
                </a:lnTo>
                <a:lnTo>
                  <a:pt x="621" y="906"/>
                </a:lnTo>
                <a:lnTo>
                  <a:pt x="537" y="45"/>
                </a:lnTo>
                <a:lnTo>
                  <a:pt x="330" y="912"/>
                </a:lnTo>
                <a:lnTo>
                  <a:pt x="135" y="912"/>
                </a:lnTo>
                <a:lnTo>
                  <a:pt x="17" y="0"/>
                </a:lnTo>
                <a:lnTo>
                  <a:pt x="0" y="1146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5354638" y="3908424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5978525" y="3936999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6848475" y="3938587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Oval 9"/>
          <p:cNvSpPr>
            <a:spLocks noChangeArrowheads="1"/>
          </p:cNvSpPr>
          <p:nvPr/>
        </p:nvSpPr>
        <p:spPr bwMode="auto">
          <a:xfrm>
            <a:off x="7739063" y="3957637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3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  <p:bldP spid="31750" grpId="0" animBg="1"/>
      <p:bldP spid="31751" grpId="0" animBg="1"/>
      <p:bldP spid="31752" grpId="0" animBg="1"/>
      <p:bldP spid="3175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b="1" dirty="0"/>
                  <a:t>Theorem</a:t>
                </a:r>
                <a:r>
                  <a:rPr lang="en-US" sz="2800" dirty="0"/>
                  <a:t> (Art Gallery Theorem). For a simple polygon with n vertices,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/3</m:t>
                        </m:r>
                      </m:e>
                    </m:d>
                  </m:oMath>
                </a14:m>
                <a:r>
                  <a:rPr lang="en-US" sz="2800" dirty="0"/>
                  <a:t> cameras are occasionally necessary and always sufficient to have every point in the polygon visible from at least one of the cameras</a:t>
                </a:r>
              </a:p>
              <a:p>
                <a:pPr lvl="1"/>
                <a:r>
                  <a:rPr lang="en-US" sz="2600" dirty="0"/>
                  <a:t>Sufficiency of n</a:t>
                </a:r>
              </a:p>
              <a:p>
                <a:pPr lvl="2"/>
                <a:r>
                  <a:rPr lang="en-US" sz="2400" dirty="0"/>
                  <a:t>Certainly at least one camera is needed—lower bound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:1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sz="2400" dirty="0">
                  <a:ea typeface="Cambria Math"/>
                </a:endParaRPr>
              </a:p>
              <a:p>
                <a:pPr lvl="2"/>
                <a:r>
                  <a:rPr lang="en-US" sz="2400" dirty="0"/>
                  <a:t>An upper bound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:</m:t>
                    </m:r>
                    <m:r>
                      <a:rPr lang="en-US" sz="2400" i="1">
                        <a:latin typeface="Cambria Math"/>
                      </a:rPr>
                      <m:t>𝐺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)≤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600" dirty="0"/>
                  <a:t>The first proof that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/3</m:t>
                        </m:r>
                      </m:e>
                    </m:d>
                  </m:oMath>
                </a14:m>
                <a:r>
                  <a:rPr lang="en-US" sz="2600" dirty="0"/>
                  <a:t> was due to </a:t>
                </a:r>
                <a:r>
                  <a:rPr lang="en-US" sz="2400" dirty="0" err="1"/>
                  <a:t>Ghvatal</a:t>
                </a:r>
                <a:r>
                  <a:rPr lang="en-US" sz="2400" dirty="0"/>
                  <a:t> (1975)</a:t>
                </a:r>
              </a:p>
              <a:p>
                <a:pPr lvl="1"/>
                <a:r>
                  <a:rPr lang="en-US" sz="2600" dirty="0"/>
                  <a:t>We will present Fiske’s proof of sufficiency of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𝑛</m:t>
                        </m:r>
                        <m:r>
                          <a:rPr lang="en-US" sz="2600" i="1">
                            <a:latin typeface="Cambria Math"/>
                          </a:rPr>
                          <m:t>/3</m:t>
                        </m:r>
                      </m:e>
                    </m:d>
                  </m:oMath>
                </a14:m>
                <a:r>
                  <a:rPr lang="en-US" sz="2600" dirty="0"/>
                  <a:t> guards for any n-sided polygon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41E03-F112-0A4E-8A69-BC22D74F396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061D8C-93F6-FD48-9F21-21884D7BB89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Maximum over minimum formulation</a:t>
            </a:r>
          </a:p>
        </p:txBody>
      </p:sp>
    </p:spTree>
    <p:extLst>
      <p:ext uri="{BB962C8B-B14F-4D97-AF65-F5344CB8AC3E}">
        <p14:creationId xmlns:p14="http://schemas.microsoft.com/office/powerpoint/2010/main" val="686830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205309"/>
            <a:ext cx="8172449" cy="4824960"/>
          </a:xfrm>
        </p:spPr>
        <p:txBody>
          <a:bodyPr>
            <a:normAutofit/>
          </a:bodyPr>
          <a:lstStyle/>
          <a:p>
            <a:r>
              <a:rPr lang="en-US" altLang="en-US" dirty="0"/>
              <a:t>Given arbitrary n-vertex P:</a:t>
            </a:r>
          </a:p>
          <a:p>
            <a:pPr lvl="1"/>
            <a:r>
              <a:rPr lang="en-US" altLang="en-US" dirty="0"/>
              <a:t>Triangulate P using diagonals</a:t>
            </a:r>
          </a:p>
          <a:p>
            <a:pPr lvl="1"/>
            <a:r>
              <a:rPr lang="en-US" dirty="0"/>
              <a:t>Color the vertices of triangulation graph G</a:t>
            </a:r>
          </a:p>
          <a:p>
            <a:pPr lvl="1"/>
            <a:r>
              <a:rPr lang="en-US" dirty="0"/>
              <a:t>G can be 3-colored</a:t>
            </a:r>
          </a:p>
          <a:p>
            <a:pPr lvl="1"/>
            <a:r>
              <a:rPr lang="en-US" dirty="0"/>
              <a:t>Place lights at same colored nodes</a:t>
            </a:r>
          </a:p>
          <a:p>
            <a:pPr lvl="1"/>
            <a:r>
              <a:rPr lang="en-US" dirty="0"/>
              <a:t>Guaranteed to light the whole polygon 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01E8F-0D18-4743-B906-10F2749A677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C24C04CC-1F1F-A74A-A616-71CE0382F32E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Fiske’ proof</a:t>
            </a:r>
          </a:p>
        </p:txBody>
      </p: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8719342" y="304800"/>
            <a:ext cx="2627312" cy="1816100"/>
            <a:chOff x="3355" y="1076"/>
            <a:chExt cx="1655" cy="1144"/>
          </a:xfrm>
        </p:grpSpPr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3355" y="1076"/>
              <a:ext cx="1655" cy="1144"/>
            </a:xfrm>
            <a:custGeom>
              <a:avLst/>
              <a:gdLst>
                <a:gd name="T0" fmla="*/ 0 w 2000"/>
                <a:gd name="T1" fmla="*/ 226 h 1266"/>
                <a:gd name="T2" fmla="*/ 1027 w 2000"/>
                <a:gd name="T3" fmla="*/ 695 h 1266"/>
                <a:gd name="T4" fmla="*/ 905 w 2000"/>
                <a:gd name="T5" fmla="*/ 0 h 1266"/>
                <a:gd name="T6" fmla="*/ 1732 w 2000"/>
                <a:gd name="T7" fmla="*/ 355 h 1266"/>
                <a:gd name="T8" fmla="*/ 2000 w 2000"/>
                <a:gd name="T9" fmla="*/ 834 h 1266"/>
                <a:gd name="T10" fmla="*/ 1644 w 2000"/>
                <a:gd name="T11" fmla="*/ 789 h 1266"/>
                <a:gd name="T12" fmla="*/ 1235 w 2000"/>
                <a:gd name="T13" fmla="*/ 1266 h 1266"/>
                <a:gd name="T14" fmla="*/ 477 w 2000"/>
                <a:gd name="T15" fmla="*/ 1189 h 1266"/>
                <a:gd name="T16" fmla="*/ 688 w 2000"/>
                <a:gd name="T17" fmla="*/ 933 h 1266"/>
                <a:gd name="T18" fmla="*/ 0 w 2000"/>
                <a:gd name="T19" fmla="*/ 226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0" h="1266">
                  <a:moveTo>
                    <a:pt x="0" y="226"/>
                  </a:moveTo>
                  <a:lnTo>
                    <a:pt x="1027" y="695"/>
                  </a:lnTo>
                  <a:lnTo>
                    <a:pt x="905" y="0"/>
                  </a:lnTo>
                  <a:lnTo>
                    <a:pt x="1732" y="355"/>
                  </a:lnTo>
                  <a:lnTo>
                    <a:pt x="2000" y="834"/>
                  </a:lnTo>
                  <a:lnTo>
                    <a:pt x="1644" y="789"/>
                  </a:lnTo>
                  <a:lnTo>
                    <a:pt x="1235" y="1266"/>
                  </a:lnTo>
                  <a:lnTo>
                    <a:pt x="477" y="1189"/>
                  </a:lnTo>
                  <a:lnTo>
                    <a:pt x="688" y="933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00CC00"/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0" name="Line 25"/>
            <p:cNvSpPr>
              <a:spLocks noChangeShapeType="1"/>
            </p:cNvSpPr>
            <p:nvPr/>
          </p:nvSpPr>
          <p:spPr bwMode="auto">
            <a:xfrm flipV="1">
              <a:off x="4189" y="1411"/>
              <a:ext cx="601" cy="27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1" name="Line 26"/>
            <p:cNvSpPr>
              <a:spLocks noChangeShapeType="1"/>
            </p:cNvSpPr>
            <p:nvPr/>
          </p:nvSpPr>
          <p:spPr bwMode="auto">
            <a:xfrm flipH="1">
              <a:off x="4686" y="1407"/>
              <a:ext cx="99" cy="38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2" name="Line 27"/>
            <p:cNvSpPr>
              <a:spLocks noChangeShapeType="1"/>
            </p:cNvSpPr>
            <p:nvPr/>
          </p:nvSpPr>
          <p:spPr bwMode="auto">
            <a:xfrm>
              <a:off x="4192" y="1692"/>
              <a:ext cx="501" cy="1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 flipV="1">
              <a:off x="3921" y="1688"/>
              <a:ext cx="267" cy="23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 flipH="1" flipV="1">
              <a:off x="4206" y="1684"/>
              <a:ext cx="144" cy="5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5" name="Line 30"/>
            <p:cNvSpPr>
              <a:spLocks noChangeShapeType="1"/>
            </p:cNvSpPr>
            <p:nvPr/>
          </p:nvSpPr>
          <p:spPr bwMode="auto">
            <a:xfrm flipH="1" flipV="1">
              <a:off x="3902" y="1902"/>
              <a:ext cx="455" cy="3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16" name="Group 81"/>
          <p:cNvGrpSpPr>
            <a:grpSpLocks/>
          </p:cNvGrpSpPr>
          <p:nvPr/>
        </p:nvGrpSpPr>
        <p:grpSpPr bwMode="auto">
          <a:xfrm>
            <a:off x="8707436" y="2371725"/>
            <a:ext cx="2646362" cy="1873250"/>
            <a:chOff x="4093" y="1976"/>
            <a:chExt cx="1667" cy="1180"/>
          </a:xfrm>
        </p:grpSpPr>
        <p:grpSp>
          <p:nvGrpSpPr>
            <p:cNvPr id="17" name="Group 33"/>
            <p:cNvGrpSpPr>
              <a:grpSpLocks/>
            </p:cNvGrpSpPr>
            <p:nvPr/>
          </p:nvGrpSpPr>
          <p:grpSpPr bwMode="auto">
            <a:xfrm>
              <a:off x="4096" y="1993"/>
              <a:ext cx="1655" cy="1144"/>
              <a:chOff x="3755" y="1087"/>
              <a:chExt cx="1655" cy="1144"/>
            </a:xfrm>
          </p:grpSpPr>
          <p:sp>
            <p:nvSpPr>
              <p:cNvPr id="27" name="Freeform 34"/>
              <p:cNvSpPr>
                <a:spLocks/>
              </p:cNvSpPr>
              <p:nvPr/>
            </p:nvSpPr>
            <p:spPr bwMode="auto">
              <a:xfrm>
                <a:off x="3755" y="1087"/>
                <a:ext cx="1655" cy="1144"/>
              </a:xfrm>
              <a:custGeom>
                <a:avLst/>
                <a:gdLst>
                  <a:gd name="T0" fmla="*/ 0 w 2000"/>
                  <a:gd name="T1" fmla="*/ 226 h 1266"/>
                  <a:gd name="T2" fmla="*/ 1027 w 2000"/>
                  <a:gd name="T3" fmla="*/ 695 h 1266"/>
                  <a:gd name="T4" fmla="*/ 905 w 2000"/>
                  <a:gd name="T5" fmla="*/ 0 h 1266"/>
                  <a:gd name="T6" fmla="*/ 1732 w 2000"/>
                  <a:gd name="T7" fmla="*/ 355 h 1266"/>
                  <a:gd name="T8" fmla="*/ 2000 w 2000"/>
                  <a:gd name="T9" fmla="*/ 834 h 1266"/>
                  <a:gd name="T10" fmla="*/ 1644 w 2000"/>
                  <a:gd name="T11" fmla="*/ 789 h 1266"/>
                  <a:gd name="T12" fmla="*/ 1235 w 2000"/>
                  <a:gd name="T13" fmla="*/ 1266 h 1266"/>
                  <a:gd name="T14" fmla="*/ 477 w 2000"/>
                  <a:gd name="T15" fmla="*/ 1189 h 1266"/>
                  <a:gd name="T16" fmla="*/ 688 w 2000"/>
                  <a:gd name="T17" fmla="*/ 933 h 1266"/>
                  <a:gd name="T18" fmla="*/ 0 w 2000"/>
                  <a:gd name="T19" fmla="*/ 226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0" h="1266">
                    <a:moveTo>
                      <a:pt x="0" y="226"/>
                    </a:moveTo>
                    <a:lnTo>
                      <a:pt x="1027" y="695"/>
                    </a:lnTo>
                    <a:lnTo>
                      <a:pt x="905" y="0"/>
                    </a:lnTo>
                    <a:lnTo>
                      <a:pt x="1732" y="355"/>
                    </a:lnTo>
                    <a:lnTo>
                      <a:pt x="2000" y="834"/>
                    </a:lnTo>
                    <a:lnTo>
                      <a:pt x="1644" y="789"/>
                    </a:lnTo>
                    <a:lnTo>
                      <a:pt x="1235" y="1266"/>
                    </a:lnTo>
                    <a:lnTo>
                      <a:pt x="477" y="1189"/>
                    </a:lnTo>
                    <a:lnTo>
                      <a:pt x="688" y="933"/>
                    </a:lnTo>
                    <a:lnTo>
                      <a:pt x="0" y="226"/>
                    </a:lnTo>
                    <a:close/>
                  </a:path>
                </a:pathLst>
              </a:custGeom>
              <a:solidFill>
                <a:srgbClr val="00CC00"/>
              </a:solidFill>
              <a:ln w="127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8" name="Line 35"/>
              <p:cNvSpPr>
                <a:spLocks noChangeShapeType="1"/>
              </p:cNvSpPr>
              <p:nvPr/>
            </p:nvSpPr>
            <p:spPr bwMode="auto">
              <a:xfrm flipV="1">
                <a:off x="4589" y="1422"/>
                <a:ext cx="601" cy="278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9" name="Line 36"/>
              <p:cNvSpPr>
                <a:spLocks noChangeShapeType="1"/>
              </p:cNvSpPr>
              <p:nvPr/>
            </p:nvSpPr>
            <p:spPr bwMode="auto">
              <a:xfrm flipH="1">
                <a:off x="5086" y="1418"/>
                <a:ext cx="99" cy="389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0" name="Line 37"/>
              <p:cNvSpPr>
                <a:spLocks noChangeShapeType="1"/>
              </p:cNvSpPr>
              <p:nvPr/>
            </p:nvSpPr>
            <p:spPr bwMode="auto">
              <a:xfrm>
                <a:off x="4592" y="1703"/>
                <a:ext cx="501" cy="111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1" name="Line 38"/>
              <p:cNvSpPr>
                <a:spLocks noChangeShapeType="1"/>
              </p:cNvSpPr>
              <p:nvPr/>
            </p:nvSpPr>
            <p:spPr bwMode="auto">
              <a:xfrm flipV="1">
                <a:off x="4321" y="1699"/>
                <a:ext cx="267" cy="233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2" name="Line 39"/>
              <p:cNvSpPr>
                <a:spLocks noChangeShapeType="1"/>
              </p:cNvSpPr>
              <p:nvPr/>
            </p:nvSpPr>
            <p:spPr bwMode="auto">
              <a:xfrm flipH="1" flipV="1">
                <a:off x="4606" y="1695"/>
                <a:ext cx="144" cy="511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3" name="Line 40"/>
              <p:cNvSpPr>
                <a:spLocks noChangeShapeType="1"/>
              </p:cNvSpPr>
              <p:nvPr/>
            </p:nvSpPr>
            <p:spPr bwMode="auto">
              <a:xfrm flipH="1" flipV="1">
                <a:off x="4302" y="1913"/>
                <a:ext cx="455" cy="311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825" y="1976"/>
              <a:ext cx="71" cy="79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9" name="Oval 41"/>
            <p:cNvSpPr>
              <a:spLocks noChangeArrowheads="1"/>
            </p:cNvSpPr>
            <p:nvPr/>
          </p:nvSpPr>
          <p:spPr bwMode="auto">
            <a:xfrm>
              <a:off x="5491" y="2279"/>
              <a:ext cx="71" cy="79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0" name="Oval 42"/>
            <p:cNvSpPr>
              <a:spLocks noChangeArrowheads="1"/>
            </p:cNvSpPr>
            <p:nvPr/>
          </p:nvSpPr>
          <p:spPr bwMode="auto">
            <a:xfrm>
              <a:off x="5689" y="2693"/>
              <a:ext cx="71" cy="79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1" name="Oval 43"/>
            <p:cNvSpPr>
              <a:spLocks noChangeArrowheads="1"/>
            </p:cNvSpPr>
            <p:nvPr/>
          </p:nvSpPr>
          <p:spPr bwMode="auto">
            <a:xfrm>
              <a:off x="5407" y="2681"/>
              <a:ext cx="71" cy="79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2" name="Oval 44"/>
            <p:cNvSpPr>
              <a:spLocks noChangeArrowheads="1"/>
            </p:cNvSpPr>
            <p:nvPr/>
          </p:nvSpPr>
          <p:spPr bwMode="auto">
            <a:xfrm>
              <a:off x="4903" y="2561"/>
              <a:ext cx="71" cy="79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3" name="Oval 45"/>
            <p:cNvSpPr>
              <a:spLocks noChangeArrowheads="1"/>
            </p:cNvSpPr>
            <p:nvPr/>
          </p:nvSpPr>
          <p:spPr bwMode="auto">
            <a:xfrm>
              <a:off x="4093" y="2183"/>
              <a:ext cx="71" cy="79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4" name="Oval 46"/>
            <p:cNvSpPr>
              <a:spLocks noChangeArrowheads="1"/>
            </p:cNvSpPr>
            <p:nvPr/>
          </p:nvSpPr>
          <p:spPr bwMode="auto">
            <a:xfrm>
              <a:off x="4633" y="2801"/>
              <a:ext cx="71" cy="79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" name="Oval 47"/>
            <p:cNvSpPr>
              <a:spLocks noChangeArrowheads="1"/>
            </p:cNvSpPr>
            <p:nvPr/>
          </p:nvSpPr>
          <p:spPr bwMode="auto">
            <a:xfrm>
              <a:off x="4483" y="3023"/>
              <a:ext cx="71" cy="79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6" name="Oval 48"/>
            <p:cNvSpPr>
              <a:spLocks noChangeArrowheads="1"/>
            </p:cNvSpPr>
            <p:nvPr/>
          </p:nvSpPr>
          <p:spPr bwMode="auto">
            <a:xfrm>
              <a:off x="5071" y="3077"/>
              <a:ext cx="71" cy="79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34" name="Group 80"/>
          <p:cNvGrpSpPr>
            <a:grpSpLocks/>
          </p:cNvGrpSpPr>
          <p:nvPr/>
        </p:nvGrpSpPr>
        <p:grpSpPr bwMode="auto">
          <a:xfrm>
            <a:off x="8707437" y="4495800"/>
            <a:ext cx="2646363" cy="1873250"/>
            <a:chOff x="3049" y="3020"/>
            <a:chExt cx="1667" cy="1180"/>
          </a:xfrm>
        </p:grpSpPr>
        <p:grpSp>
          <p:nvGrpSpPr>
            <p:cNvPr id="35" name="Group 62"/>
            <p:cNvGrpSpPr>
              <a:grpSpLocks/>
            </p:cNvGrpSpPr>
            <p:nvPr/>
          </p:nvGrpSpPr>
          <p:grpSpPr bwMode="auto">
            <a:xfrm>
              <a:off x="3052" y="3037"/>
              <a:ext cx="1655" cy="1144"/>
              <a:chOff x="3755" y="1087"/>
              <a:chExt cx="1655" cy="1144"/>
            </a:xfrm>
          </p:grpSpPr>
          <p:sp>
            <p:nvSpPr>
              <p:cNvPr id="45" name="Freeform 63"/>
              <p:cNvSpPr>
                <a:spLocks/>
              </p:cNvSpPr>
              <p:nvPr/>
            </p:nvSpPr>
            <p:spPr bwMode="auto">
              <a:xfrm>
                <a:off x="3755" y="1087"/>
                <a:ext cx="1655" cy="1144"/>
              </a:xfrm>
              <a:custGeom>
                <a:avLst/>
                <a:gdLst>
                  <a:gd name="T0" fmla="*/ 0 w 2000"/>
                  <a:gd name="T1" fmla="*/ 226 h 1266"/>
                  <a:gd name="T2" fmla="*/ 1027 w 2000"/>
                  <a:gd name="T3" fmla="*/ 695 h 1266"/>
                  <a:gd name="T4" fmla="*/ 905 w 2000"/>
                  <a:gd name="T5" fmla="*/ 0 h 1266"/>
                  <a:gd name="T6" fmla="*/ 1732 w 2000"/>
                  <a:gd name="T7" fmla="*/ 355 h 1266"/>
                  <a:gd name="T8" fmla="*/ 2000 w 2000"/>
                  <a:gd name="T9" fmla="*/ 834 h 1266"/>
                  <a:gd name="T10" fmla="*/ 1644 w 2000"/>
                  <a:gd name="T11" fmla="*/ 789 h 1266"/>
                  <a:gd name="T12" fmla="*/ 1235 w 2000"/>
                  <a:gd name="T13" fmla="*/ 1266 h 1266"/>
                  <a:gd name="T14" fmla="*/ 477 w 2000"/>
                  <a:gd name="T15" fmla="*/ 1189 h 1266"/>
                  <a:gd name="T16" fmla="*/ 688 w 2000"/>
                  <a:gd name="T17" fmla="*/ 933 h 1266"/>
                  <a:gd name="T18" fmla="*/ 0 w 2000"/>
                  <a:gd name="T19" fmla="*/ 226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0" h="1266">
                    <a:moveTo>
                      <a:pt x="0" y="226"/>
                    </a:moveTo>
                    <a:lnTo>
                      <a:pt x="1027" y="695"/>
                    </a:lnTo>
                    <a:lnTo>
                      <a:pt x="905" y="0"/>
                    </a:lnTo>
                    <a:lnTo>
                      <a:pt x="1732" y="355"/>
                    </a:lnTo>
                    <a:lnTo>
                      <a:pt x="2000" y="834"/>
                    </a:lnTo>
                    <a:lnTo>
                      <a:pt x="1644" y="789"/>
                    </a:lnTo>
                    <a:lnTo>
                      <a:pt x="1235" y="1266"/>
                    </a:lnTo>
                    <a:lnTo>
                      <a:pt x="477" y="1189"/>
                    </a:lnTo>
                    <a:lnTo>
                      <a:pt x="688" y="933"/>
                    </a:lnTo>
                    <a:lnTo>
                      <a:pt x="0" y="226"/>
                    </a:lnTo>
                    <a:close/>
                  </a:path>
                </a:pathLst>
              </a:custGeom>
              <a:solidFill>
                <a:srgbClr val="00CC00"/>
              </a:solidFill>
              <a:ln w="127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6" name="Line 64"/>
              <p:cNvSpPr>
                <a:spLocks noChangeShapeType="1"/>
              </p:cNvSpPr>
              <p:nvPr/>
            </p:nvSpPr>
            <p:spPr bwMode="auto">
              <a:xfrm flipV="1">
                <a:off x="4589" y="1422"/>
                <a:ext cx="601" cy="278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7" name="Line 65"/>
              <p:cNvSpPr>
                <a:spLocks noChangeShapeType="1"/>
              </p:cNvSpPr>
              <p:nvPr/>
            </p:nvSpPr>
            <p:spPr bwMode="auto">
              <a:xfrm flipH="1">
                <a:off x="5086" y="1418"/>
                <a:ext cx="99" cy="389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8" name="Line 66"/>
              <p:cNvSpPr>
                <a:spLocks noChangeShapeType="1"/>
              </p:cNvSpPr>
              <p:nvPr/>
            </p:nvSpPr>
            <p:spPr bwMode="auto">
              <a:xfrm>
                <a:off x="4592" y="1703"/>
                <a:ext cx="501" cy="111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9" name="Line 67"/>
              <p:cNvSpPr>
                <a:spLocks noChangeShapeType="1"/>
              </p:cNvSpPr>
              <p:nvPr/>
            </p:nvSpPr>
            <p:spPr bwMode="auto">
              <a:xfrm flipV="1">
                <a:off x="4321" y="1699"/>
                <a:ext cx="267" cy="233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50" name="Line 68"/>
              <p:cNvSpPr>
                <a:spLocks noChangeShapeType="1"/>
              </p:cNvSpPr>
              <p:nvPr/>
            </p:nvSpPr>
            <p:spPr bwMode="auto">
              <a:xfrm flipH="1" flipV="1">
                <a:off x="4606" y="1695"/>
                <a:ext cx="144" cy="511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51" name="Line 69"/>
              <p:cNvSpPr>
                <a:spLocks noChangeShapeType="1"/>
              </p:cNvSpPr>
              <p:nvPr/>
            </p:nvSpPr>
            <p:spPr bwMode="auto">
              <a:xfrm flipH="1" flipV="1">
                <a:off x="4302" y="1913"/>
                <a:ext cx="455" cy="311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6" name="Oval 70"/>
            <p:cNvSpPr>
              <a:spLocks noChangeArrowheads="1"/>
            </p:cNvSpPr>
            <p:nvPr/>
          </p:nvSpPr>
          <p:spPr bwMode="auto">
            <a:xfrm>
              <a:off x="3781" y="3020"/>
              <a:ext cx="71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37" name="Oval 71"/>
            <p:cNvSpPr>
              <a:spLocks noChangeArrowheads="1"/>
            </p:cNvSpPr>
            <p:nvPr/>
          </p:nvSpPr>
          <p:spPr bwMode="auto">
            <a:xfrm>
              <a:off x="4447" y="3323"/>
              <a:ext cx="71" cy="79"/>
            </a:xfrm>
            <a:prstGeom prst="ellipse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38" name="Oval 72"/>
            <p:cNvSpPr>
              <a:spLocks noChangeArrowheads="1"/>
            </p:cNvSpPr>
            <p:nvPr/>
          </p:nvSpPr>
          <p:spPr bwMode="auto">
            <a:xfrm>
              <a:off x="4645" y="3737"/>
              <a:ext cx="71" cy="7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39" name="Oval 73"/>
            <p:cNvSpPr>
              <a:spLocks noChangeArrowheads="1"/>
            </p:cNvSpPr>
            <p:nvPr/>
          </p:nvSpPr>
          <p:spPr bwMode="auto">
            <a:xfrm>
              <a:off x="4363" y="3725"/>
              <a:ext cx="71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40" name="Oval 74"/>
            <p:cNvSpPr>
              <a:spLocks noChangeArrowheads="1"/>
            </p:cNvSpPr>
            <p:nvPr/>
          </p:nvSpPr>
          <p:spPr bwMode="auto">
            <a:xfrm>
              <a:off x="3859" y="3605"/>
              <a:ext cx="71" cy="7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41" name="Oval 75"/>
            <p:cNvSpPr>
              <a:spLocks noChangeArrowheads="1"/>
            </p:cNvSpPr>
            <p:nvPr/>
          </p:nvSpPr>
          <p:spPr bwMode="auto">
            <a:xfrm>
              <a:off x="3049" y="3227"/>
              <a:ext cx="71" cy="79"/>
            </a:xfrm>
            <a:prstGeom prst="ellipse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42" name="Oval 76"/>
            <p:cNvSpPr>
              <a:spLocks noChangeArrowheads="1"/>
            </p:cNvSpPr>
            <p:nvPr/>
          </p:nvSpPr>
          <p:spPr bwMode="auto">
            <a:xfrm>
              <a:off x="3589" y="3845"/>
              <a:ext cx="71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43" name="Oval 77"/>
            <p:cNvSpPr>
              <a:spLocks noChangeArrowheads="1"/>
            </p:cNvSpPr>
            <p:nvPr/>
          </p:nvSpPr>
          <p:spPr bwMode="auto">
            <a:xfrm>
              <a:off x="3439" y="4067"/>
              <a:ext cx="71" cy="7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44" name="Oval 78"/>
            <p:cNvSpPr>
              <a:spLocks noChangeArrowheads="1"/>
            </p:cNvSpPr>
            <p:nvPr/>
          </p:nvSpPr>
          <p:spPr bwMode="auto">
            <a:xfrm>
              <a:off x="4027" y="4121"/>
              <a:ext cx="71" cy="79"/>
            </a:xfrm>
            <a:prstGeom prst="ellipse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241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9987" name="Rectangle 3"/>
              <p:cNvSpPr>
                <a:spLocks noGrp="1" noChangeArrowheads="1"/>
              </p:cNvSpPr>
              <p:nvPr>
                <p:ph sz="half" idx="1"/>
              </p:nvPr>
            </p:nvSpPr>
            <p:spPr>
              <a:xfrm>
                <a:off x="657986" y="1205309"/>
                <a:ext cx="7876827" cy="482496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defRPr/>
                </a:pPr>
                <a:r>
                  <a:rPr lang="en-US" altLang="en-US" dirty="0"/>
                  <a:t>Every polygon must have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en-US" i="1" dirty="0" smtClean="0">
                        <a:latin typeface="Cambria Math"/>
                      </a:rPr>
                      <m:t> 1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i="1" dirty="0"/>
                  <a:t>strictly</a:t>
                </a:r>
                <a:r>
                  <a:rPr lang="en-US" altLang="en-US" dirty="0"/>
                  <a:t> convex vertex (no collinearity)</a:t>
                </a:r>
              </a:p>
              <a:p>
                <a:pPr marL="114300" indent="0">
                  <a:buNone/>
                  <a:defRPr/>
                </a:pPr>
                <a:endParaRPr lang="en-US" altLang="en-US" dirty="0"/>
              </a:p>
              <a:p>
                <a:pPr>
                  <a:defRPr/>
                </a:pPr>
                <a:r>
                  <a:rPr lang="en-US" altLang="en-US" dirty="0"/>
                  <a:t>Every polygon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𝑛</m:t>
                    </m:r>
                    <m:r>
                      <a:rPr lang="en-US" altLang="en-US" i="1" dirty="0" smtClean="0">
                        <a:latin typeface="Cambria Math"/>
                      </a:rPr>
                      <m:t> ≥ 4 </m:t>
                    </m:r>
                  </m:oMath>
                </a14:m>
                <a:r>
                  <a:rPr lang="en-US" altLang="en-US" dirty="0"/>
                  <a:t>vertices has a diagonal</a:t>
                </a:r>
              </a:p>
              <a:p>
                <a:pPr>
                  <a:defRPr/>
                </a:pPr>
                <a:endParaRPr lang="en-US" altLang="en-US" dirty="0"/>
              </a:p>
              <a:p>
                <a:pPr>
                  <a:defRPr/>
                </a:pPr>
                <a:r>
                  <a:rPr lang="en-US" altLang="en-US" dirty="0"/>
                  <a:t>Every n-vertex polygon P may be partitioned into triangles by adding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en-US" i="1" dirty="0" smtClean="0">
                        <a:latin typeface="Cambria Math"/>
                      </a:rPr>
                      <m:t>0) </m:t>
                    </m:r>
                  </m:oMath>
                </a14:m>
                <a:r>
                  <a:rPr lang="en-US" altLang="en-US" dirty="0"/>
                  <a:t>diagonals [proof by induction using diagonals]</a:t>
                </a:r>
              </a:p>
            </p:txBody>
          </p:sp>
        </mc:Choice>
        <mc:Fallback>
          <p:sp>
            <p:nvSpPr>
              <p:cNvPr id="1699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7876827" cy="4824960"/>
              </a:xfrm>
              <a:blipFill>
                <a:blip r:embed="rId2"/>
                <a:stretch>
                  <a:fillRect l="-1771" t="-525" b="-2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35EF7B-CBC1-3548-8825-6E2390D574F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D8305-A375-4743-AC0C-0368FBBFF0E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sz="4000" dirty="0"/>
              <a:t>Triangulation Theory: </a:t>
            </a:r>
            <a:br>
              <a:rPr lang="en-US" altLang="en-US" sz="4000" dirty="0"/>
            </a:br>
            <a:r>
              <a:rPr lang="en-US" altLang="en-US" sz="4000" dirty="0"/>
              <a:t>Existence of a Diagonal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2E4C13A-5347-1C41-9C95-7DA3C52857E7}"/>
              </a:ext>
            </a:extLst>
          </p:cNvPr>
          <p:cNvGrpSpPr>
            <a:grpSpLocks noChangeAspect="1"/>
          </p:cNvGrpSpPr>
          <p:nvPr/>
        </p:nvGrpSpPr>
        <p:grpSpPr>
          <a:xfrm>
            <a:off x="8936381" y="989938"/>
            <a:ext cx="2597632" cy="4690797"/>
            <a:chOff x="8382001" y="1720850"/>
            <a:chExt cx="1643063" cy="2967039"/>
          </a:xfrm>
        </p:grpSpPr>
        <p:sp>
          <p:nvSpPr>
            <p:cNvPr id="170007" name="Freeform 23"/>
            <p:cNvSpPr>
              <a:spLocks/>
            </p:cNvSpPr>
            <p:nvPr/>
          </p:nvSpPr>
          <p:spPr bwMode="auto">
            <a:xfrm>
              <a:off x="8447088" y="3249613"/>
              <a:ext cx="1358900" cy="1416050"/>
            </a:xfrm>
            <a:custGeom>
              <a:avLst/>
              <a:gdLst>
                <a:gd name="T0" fmla="*/ 856 w 856"/>
                <a:gd name="T1" fmla="*/ 892 h 892"/>
                <a:gd name="T2" fmla="*/ 455 w 856"/>
                <a:gd name="T3" fmla="*/ 396 h 892"/>
                <a:gd name="T4" fmla="*/ 345 w 856"/>
                <a:gd name="T5" fmla="*/ 851 h 892"/>
                <a:gd name="T6" fmla="*/ 17 w 856"/>
                <a:gd name="T7" fmla="*/ 466 h 892"/>
                <a:gd name="T8" fmla="*/ 0 w 856"/>
                <a:gd name="T9" fmla="*/ 115 h 892"/>
                <a:gd name="T10" fmla="*/ 169 w 856"/>
                <a:gd name="T11" fmla="*/ 214 h 892"/>
                <a:gd name="T12" fmla="*/ 491 w 856"/>
                <a:gd name="T13" fmla="*/ 0 h 892"/>
                <a:gd name="T14" fmla="*/ 636 w 856"/>
                <a:gd name="T15" fmla="*/ 460 h 892"/>
                <a:gd name="T16" fmla="*/ 714 w 856"/>
                <a:gd name="T17" fmla="*/ 149 h 892"/>
                <a:gd name="T18" fmla="*/ 856 w 856"/>
                <a:gd name="T19" fmla="*/ 89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6" h="892">
                  <a:moveTo>
                    <a:pt x="856" y="892"/>
                  </a:moveTo>
                  <a:lnTo>
                    <a:pt x="455" y="396"/>
                  </a:lnTo>
                  <a:lnTo>
                    <a:pt x="345" y="851"/>
                  </a:lnTo>
                  <a:lnTo>
                    <a:pt x="17" y="466"/>
                  </a:lnTo>
                  <a:lnTo>
                    <a:pt x="0" y="115"/>
                  </a:lnTo>
                  <a:lnTo>
                    <a:pt x="169" y="214"/>
                  </a:lnTo>
                  <a:lnTo>
                    <a:pt x="491" y="0"/>
                  </a:lnTo>
                  <a:lnTo>
                    <a:pt x="636" y="460"/>
                  </a:lnTo>
                  <a:lnTo>
                    <a:pt x="714" y="149"/>
                  </a:lnTo>
                  <a:lnTo>
                    <a:pt x="856" y="892"/>
                  </a:lnTo>
                  <a:close/>
                </a:path>
              </a:pathLst>
            </a:custGeom>
            <a:solidFill>
              <a:srgbClr val="00CC00"/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grpSp>
          <p:nvGrpSpPr>
            <p:cNvPr id="43013" name="Group 29"/>
            <p:cNvGrpSpPr>
              <a:grpSpLocks/>
            </p:cNvGrpSpPr>
            <p:nvPr/>
          </p:nvGrpSpPr>
          <p:grpSpPr bwMode="auto">
            <a:xfrm>
              <a:off x="8382001" y="1720850"/>
              <a:ext cx="1579563" cy="1416050"/>
              <a:chOff x="4376" y="1084"/>
              <a:chExt cx="995" cy="892"/>
            </a:xfrm>
          </p:grpSpPr>
          <p:sp>
            <p:nvSpPr>
              <p:cNvPr id="169989" name="Freeform 5"/>
              <p:cNvSpPr>
                <a:spLocks/>
              </p:cNvSpPr>
              <p:nvPr/>
            </p:nvSpPr>
            <p:spPr bwMode="auto">
              <a:xfrm>
                <a:off x="4376" y="1084"/>
                <a:ext cx="856" cy="892"/>
              </a:xfrm>
              <a:custGeom>
                <a:avLst/>
                <a:gdLst>
                  <a:gd name="T0" fmla="*/ 856 w 856"/>
                  <a:gd name="T1" fmla="*/ 892 h 892"/>
                  <a:gd name="T2" fmla="*/ 455 w 856"/>
                  <a:gd name="T3" fmla="*/ 396 h 892"/>
                  <a:gd name="T4" fmla="*/ 345 w 856"/>
                  <a:gd name="T5" fmla="*/ 851 h 892"/>
                  <a:gd name="T6" fmla="*/ 17 w 856"/>
                  <a:gd name="T7" fmla="*/ 466 h 892"/>
                  <a:gd name="T8" fmla="*/ 0 w 856"/>
                  <a:gd name="T9" fmla="*/ 115 h 892"/>
                  <a:gd name="T10" fmla="*/ 169 w 856"/>
                  <a:gd name="T11" fmla="*/ 214 h 892"/>
                  <a:gd name="T12" fmla="*/ 491 w 856"/>
                  <a:gd name="T13" fmla="*/ 0 h 892"/>
                  <a:gd name="T14" fmla="*/ 636 w 856"/>
                  <a:gd name="T15" fmla="*/ 460 h 892"/>
                  <a:gd name="T16" fmla="*/ 714 w 856"/>
                  <a:gd name="T17" fmla="*/ 149 h 892"/>
                  <a:gd name="T18" fmla="*/ 856 w 856"/>
                  <a:gd name="T19" fmla="*/ 892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6" h="892">
                    <a:moveTo>
                      <a:pt x="856" y="892"/>
                    </a:moveTo>
                    <a:lnTo>
                      <a:pt x="455" y="396"/>
                    </a:lnTo>
                    <a:lnTo>
                      <a:pt x="345" y="851"/>
                    </a:lnTo>
                    <a:lnTo>
                      <a:pt x="17" y="466"/>
                    </a:lnTo>
                    <a:lnTo>
                      <a:pt x="0" y="115"/>
                    </a:lnTo>
                    <a:lnTo>
                      <a:pt x="169" y="214"/>
                    </a:lnTo>
                    <a:lnTo>
                      <a:pt x="491" y="0"/>
                    </a:lnTo>
                    <a:lnTo>
                      <a:pt x="636" y="460"/>
                    </a:lnTo>
                    <a:lnTo>
                      <a:pt x="714" y="149"/>
                    </a:lnTo>
                    <a:lnTo>
                      <a:pt x="856" y="892"/>
                    </a:lnTo>
                    <a:close/>
                  </a:path>
                </a:pathLst>
              </a:custGeom>
              <a:solidFill>
                <a:srgbClr val="00CC00"/>
              </a:solidFill>
              <a:ln w="127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69996" name="Line 12"/>
              <p:cNvSpPr>
                <a:spLocks noChangeShapeType="1"/>
              </p:cNvSpPr>
              <p:nvPr/>
            </p:nvSpPr>
            <p:spPr bwMode="auto">
              <a:xfrm>
                <a:off x="4845" y="1922"/>
                <a:ext cx="52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69997" name="Oval 13"/>
              <p:cNvSpPr>
                <a:spLocks noChangeArrowheads="1"/>
              </p:cNvSpPr>
              <p:nvPr/>
            </p:nvSpPr>
            <p:spPr bwMode="auto">
              <a:xfrm>
                <a:off x="5179" y="1879"/>
                <a:ext cx="71" cy="7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3014" name="Group 28"/>
            <p:cNvGrpSpPr>
              <a:grpSpLocks/>
            </p:cNvGrpSpPr>
            <p:nvPr/>
          </p:nvGrpSpPr>
          <p:grpSpPr bwMode="auto">
            <a:xfrm>
              <a:off x="9190039" y="4562476"/>
              <a:ext cx="835025" cy="125413"/>
              <a:chOff x="4829" y="2874"/>
              <a:chExt cx="526" cy="79"/>
            </a:xfrm>
          </p:grpSpPr>
          <p:sp>
            <p:nvSpPr>
              <p:cNvPr id="170001" name="Line 17"/>
              <p:cNvSpPr>
                <a:spLocks noChangeShapeType="1"/>
              </p:cNvSpPr>
              <p:nvPr/>
            </p:nvSpPr>
            <p:spPr bwMode="auto">
              <a:xfrm>
                <a:off x="4829" y="2917"/>
                <a:ext cx="52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70002" name="Oval 18"/>
              <p:cNvSpPr>
                <a:spLocks noChangeArrowheads="1"/>
              </p:cNvSpPr>
              <p:nvPr/>
            </p:nvSpPr>
            <p:spPr bwMode="auto">
              <a:xfrm>
                <a:off x="5163" y="2874"/>
                <a:ext cx="71" cy="7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0003" name="Oval 19"/>
            <p:cNvSpPr>
              <a:spLocks noChangeArrowheads="1"/>
            </p:cNvSpPr>
            <p:nvPr/>
          </p:nvSpPr>
          <p:spPr bwMode="auto">
            <a:xfrm>
              <a:off x="9537701" y="3533776"/>
              <a:ext cx="112713" cy="125413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0004" name="Oval 20"/>
            <p:cNvSpPr>
              <a:spLocks noChangeArrowheads="1"/>
            </p:cNvSpPr>
            <p:nvPr/>
          </p:nvSpPr>
          <p:spPr bwMode="auto">
            <a:xfrm>
              <a:off x="9113838" y="3886201"/>
              <a:ext cx="112712" cy="125413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0009" name="Line 25"/>
            <p:cNvSpPr>
              <a:spLocks noChangeShapeType="1"/>
            </p:cNvSpPr>
            <p:nvPr/>
          </p:nvSpPr>
          <p:spPr bwMode="auto">
            <a:xfrm flipH="1">
              <a:off x="9163051" y="3562351"/>
              <a:ext cx="422275" cy="3714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0010" name="Oval 26"/>
            <p:cNvSpPr>
              <a:spLocks noChangeArrowheads="1"/>
            </p:cNvSpPr>
            <p:nvPr/>
          </p:nvSpPr>
          <p:spPr bwMode="auto">
            <a:xfrm>
              <a:off x="9396413" y="3886201"/>
              <a:ext cx="112712" cy="125413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0011" name="Line 27"/>
            <p:cNvSpPr>
              <a:spLocks noChangeShapeType="1"/>
            </p:cNvSpPr>
            <p:nvPr/>
          </p:nvSpPr>
          <p:spPr bwMode="auto">
            <a:xfrm>
              <a:off x="9445625" y="3951289"/>
              <a:ext cx="317500" cy="66992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8976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7986" y="1205309"/>
            <a:ext cx="10876027" cy="48249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Lemma: Every polygon must have at least one strictly </a:t>
            </a:r>
            <a:r>
              <a:rPr lang="en-US" dirty="0">
                <a:solidFill>
                  <a:srgbClr val="FF0000"/>
                </a:solidFill>
              </a:rPr>
              <a:t>convex vertex</a:t>
            </a:r>
            <a:r>
              <a:rPr lang="en-US" dirty="0"/>
              <a:t>.</a:t>
            </a:r>
          </a:p>
          <a:p>
            <a:r>
              <a:rPr lang="en-CA" dirty="0"/>
              <a:t>Proof: </a:t>
            </a:r>
          </a:p>
          <a:p>
            <a:pPr lvl="1"/>
            <a:r>
              <a:rPr lang="en-CA" dirty="0"/>
              <a:t>If the edges of polygon oriented in a counter-clockwise traversal, then a convex vertex is a left turn, and reflex vertex is right turn and interior of the polygon is always to the left</a:t>
            </a:r>
          </a:p>
          <a:p>
            <a:pPr lvl="1"/>
            <a:r>
              <a:rPr lang="en-CA" dirty="0"/>
              <a:t>Let L is the line through the lowest </a:t>
            </a:r>
            <a:br>
              <a:rPr lang="en-CA" dirty="0"/>
            </a:br>
            <a:r>
              <a:rPr lang="en-CA" dirty="0"/>
              <a:t>vertex v (y-coordinate)</a:t>
            </a:r>
          </a:p>
          <a:p>
            <a:pPr lvl="2"/>
            <a:r>
              <a:rPr lang="en-CA" dirty="0"/>
              <a:t>The interior of the polygon must be above</a:t>
            </a:r>
          </a:p>
          <a:p>
            <a:pPr lvl="2"/>
            <a:r>
              <a:rPr lang="en-CA" dirty="0"/>
              <a:t>The edges following v must be above L</a:t>
            </a:r>
          </a:p>
          <a:p>
            <a:pPr lvl="2"/>
            <a:r>
              <a:rPr lang="en-CA" dirty="0"/>
              <a:t>The walker make the left turn at v, thus v is </a:t>
            </a:r>
            <a:br>
              <a:rPr lang="en-CA" dirty="0"/>
            </a:br>
            <a:r>
              <a:rPr lang="en-CA" dirty="0"/>
              <a:t>convex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925862-D7A2-E240-9807-65BEE7705F3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A61F8-FC0D-254A-90B4-738BABB5859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Triangulation Theory of </a:t>
            </a:r>
            <a:r>
              <a:rPr lang="en-US" dirty="0"/>
              <a:t>Polygon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848600" y="4085648"/>
            <a:ext cx="4077628" cy="1857952"/>
            <a:chOff x="1013" y="1493"/>
            <a:chExt cx="3019" cy="2180"/>
          </a:xfrm>
        </p:grpSpPr>
        <p:sp>
          <p:nvSpPr>
            <p:cNvPr id="29704" name="Freeform 5"/>
            <p:cNvSpPr>
              <a:spLocks/>
            </p:cNvSpPr>
            <p:nvPr/>
          </p:nvSpPr>
          <p:spPr bwMode="auto">
            <a:xfrm>
              <a:off x="1230" y="1493"/>
              <a:ext cx="1930" cy="1650"/>
            </a:xfrm>
            <a:custGeom>
              <a:avLst/>
              <a:gdLst>
                <a:gd name="T0" fmla="*/ 0 w 1930"/>
                <a:gd name="T1" fmla="*/ 436 h 1650"/>
                <a:gd name="T2" fmla="*/ 783 w 1930"/>
                <a:gd name="T3" fmla="*/ 571 h 1650"/>
                <a:gd name="T4" fmla="*/ 470 w 1930"/>
                <a:gd name="T5" fmla="*/ 850 h 1650"/>
                <a:gd name="T6" fmla="*/ 1063 w 1930"/>
                <a:gd name="T7" fmla="*/ 884 h 1650"/>
                <a:gd name="T8" fmla="*/ 565 w 1930"/>
                <a:gd name="T9" fmla="*/ 1650 h 1650"/>
                <a:gd name="T10" fmla="*/ 1158 w 1930"/>
                <a:gd name="T11" fmla="*/ 1650 h 1650"/>
                <a:gd name="T12" fmla="*/ 1616 w 1930"/>
                <a:gd name="T13" fmla="*/ 1387 h 1650"/>
                <a:gd name="T14" fmla="*/ 1930 w 1930"/>
                <a:gd name="T15" fmla="*/ 453 h 1650"/>
                <a:gd name="T16" fmla="*/ 1751 w 1930"/>
                <a:gd name="T17" fmla="*/ 28 h 1650"/>
                <a:gd name="T18" fmla="*/ 1728 w 1930"/>
                <a:gd name="T19" fmla="*/ 0 h 16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30"/>
                <a:gd name="T31" fmla="*/ 0 h 1650"/>
                <a:gd name="T32" fmla="*/ 1930 w 1930"/>
                <a:gd name="T33" fmla="*/ 1650 h 1650"/>
                <a:gd name="connsiteX0" fmla="*/ 0 w 10000"/>
                <a:gd name="connsiteY0" fmla="*/ 2642 h 10000"/>
                <a:gd name="connsiteX1" fmla="*/ 4057 w 10000"/>
                <a:gd name="connsiteY1" fmla="*/ 3461 h 10000"/>
                <a:gd name="connsiteX2" fmla="*/ 2435 w 10000"/>
                <a:gd name="connsiteY2" fmla="*/ 5152 h 10000"/>
                <a:gd name="connsiteX3" fmla="*/ 5508 w 10000"/>
                <a:gd name="connsiteY3" fmla="*/ 5358 h 10000"/>
                <a:gd name="connsiteX4" fmla="*/ 3215 w 10000"/>
                <a:gd name="connsiteY4" fmla="*/ 8753 h 10000"/>
                <a:gd name="connsiteX5" fmla="*/ 6000 w 10000"/>
                <a:gd name="connsiteY5" fmla="*/ 10000 h 10000"/>
                <a:gd name="connsiteX6" fmla="*/ 8373 w 10000"/>
                <a:gd name="connsiteY6" fmla="*/ 8406 h 10000"/>
                <a:gd name="connsiteX7" fmla="*/ 10000 w 10000"/>
                <a:gd name="connsiteY7" fmla="*/ 2745 h 10000"/>
                <a:gd name="connsiteX8" fmla="*/ 9073 w 10000"/>
                <a:gd name="connsiteY8" fmla="*/ 170 h 10000"/>
                <a:gd name="connsiteX9" fmla="*/ 8953 w 10000"/>
                <a:gd name="connsiteY9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000">
                  <a:moveTo>
                    <a:pt x="0" y="2642"/>
                  </a:moveTo>
                  <a:lnTo>
                    <a:pt x="4057" y="3461"/>
                  </a:lnTo>
                  <a:lnTo>
                    <a:pt x="2435" y="5152"/>
                  </a:lnTo>
                  <a:lnTo>
                    <a:pt x="5508" y="5358"/>
                  </a:lnTo>
                  <a:lnTo>
                    <a:pt x="3215" y="8753"/>
                  </a:lnTo>
                  <a:lnTo>
                    <a:pt x="6000" y="10000"/>
                  </a:lnTo>
                  <a:lnTo>
                    <a:pt x="8373" y="8406"/>
                  </a:lnTo>
                  <a:lnTo>
                    <a:pt x="10000" y="2745"/>
                  </a:lnTo>
                  <a:lnTo>
                    <a:pt x="9073" y="170"/>
                  </a:lnTo>
                  <a:lnTo>
                    <a:pt x="8953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Line 6"/>
            <p:cNvSpPr>
              <a:spLocks noChangeShapeType="1"/>
            </p:cNvSpPr>
            <p:nvPr/>
          </p:nvSpPr>
          <p:spPr bwMode="auto">
            <a:xfrm>
              <a:off x="1013" y="3148"/>
              <a:ext cx="2712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miter lim="800000"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Text Box 7"/>
            <p:cNvSpPr txBox="1">
              <a:spLocks noChangeArrowheads="1"/>
            </p:cNvSpPr>
            <p:nvPr/>
          </p:nvSpPr>
          <p:spPr bwMode="auto">
            <a:xfrm>
              <a:off x="2285" y="3131"/>
              <a:ext cx="251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v</a:t>
              </a:r>
            </a:p>
          </p:txBody>
        </p:sp>
        <p:sp>
          <p:nvSpPr>
            <p:cNvPr id="29707" name="Oval 8"/>
            <p:cNvSpPr>
              <a:spLocks noChangeArrowheads="1"/>
            </p:cNvSpPr>
            <p:nvPr/>
          </p:nvSpPr>
          <p:spPr bwMode="auto">
            <a:xfrm>
              <a:off x="2343" y="3093"/>
              <a:ext cx="67" cy="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Text Box 9"/>
            <p:cNvSpPr txBox="1">
              <a:spLocks noChangeArrowheads="1"/>
            </p:cNvSpPr>
            <p:nvPr/>
          </p:nvSpPr>
          <p:spPr bwMode="auto">
            <a:xfrm>
              <a:off x="3756" y="2968"/>
              <a:ext cx="276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1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The Art Gallery Problem</a:t>
            </a:r>
            <a:r>
              <a:rPr lang="en-US" dirty="0"/>
              <a:t>: how many cameras we need to guard a given gallery so that every point is seen, and how we decide to place them?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geometry terminology: How many points are needed in a simple polygon with n vertices so that every point in the polygon is seen?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193D44-E363-F94B-B2C2-9A984178950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B52382-33B9-7742-AD29-26FE6CEBB94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The Art Gallery Problem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660526"/>
            <a:ext cx="40957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6381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6861024" cy="4824960"/>
              </a:xfrm>
            </p:spPr>
            <p:txBody>
              <a:bodyPr/>
              <a:lstStyle/>
              <a:p>
                <a:r>
                  <a:rPr lang="en-CA" dirty="0"/>
                  <a:t>Lemma: every polygon P with more than three vertices has a diagonal</a:t>
                </a:r>
              </a:p>
              <a:p>
                <a:r>
                  <a:rPr lang="en-CA" dirty="0"/>
                  <a:t>Proof: </a:t>
                </a:r>
              </a:p>
              <a:p>
                <a:pPr lvl="1"/>
                <a:r>
                  <a:rPr lang="en-CA" dirty="0"/>
                  <a:t>Let </a:t>
                </a:r>
                <a14:m>
                  <m:oMath xmlns:m="http://schemas.openxmlformats.org/officeDocument/2006/math">
                    <m:r>
                      <a:rPr lang="en-CA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CA" dirty="0"/>
                  <a:t> be the leftmost vertex of P.</a:t>
                </a:r>
              </a:p>
              <a:p>
                <a:pPr lvl="1"/>
                <a:r>
                  <a:rPr lang="en-CA" dirty="0"/>
                  <a:t>Let </a:t>
                </a:r>
                <a14:m>
                  <m:oMath xmlns:m="http://schemas.openxmlformats.org/officeDocument/2006/math">
                    <m:r>
                      <a:rPr lang="en-CA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be its neighbors.</a:t>
                </a:r>
              </a:p>
              <a:p>
                <a:pPr lvl="1"/>
                <a:r>
                  <a:rPr lang="en-CA" dirty="0"/>
                  <a:t>If </a:t>
                </a:r>
                <a14:m>
                  <m:oMath xmlns:m="http://schemas.openxmlformats.org/officeDocument/2006/math">
                    <m:r>
                      <a:rPr lang="en-CA" dirty="0" smtClean="0">
                        <a:latin typeface="Cambria Math" panose="02040503050406030204" pitchFamily="18" charset="0"/>
                      </a:rPr>
                      <m:t>𝑢𝑤</m:t>
                    </m:r>
                  </m:oMath>
                </a14:m>
                <a:r>
                  <a:rPr lang="en-CA" dirty="0"/>
                  <a:t> is a diagonal we are done</a:t>
                </a:r>
              </a:p>
            </p:txBody>
          </p:sp>
        </mc:Choice>
        <mc:Fallback xmlns="">
          <p:sp>
            <p:nvSpPr>
              <p:cNvPr id="307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6861024" cy="4824960"/>
              </a:xfrm>
              <a:blipFill>
                <a:blip r:embed="rId2"/>
                <a:stretch>
                  <a:fillRect l="-2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AECFA1-242F-244F-9AF5-6143CDCCEFD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3EC889-6848-9C4C-A4AF-8BD13C334A5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CA" dirty="0"/>
              <a:t>Existence of a Diagonal</a:t>
            </a:r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4719627-524A-1744-937F-7E23727F8374}"/>
              </a:ext>
            </a:extLst>
          </p:cNvPr>
          <p:cNvSpPr/>
          <p:nvPr/>
        </p:nvSpPr>
        <p:spPr>
          <a:xfrm>
            <a:off x="8067040" y="2464855"/>
            <a:ext cx="3972560" cy="2426193"/>
          </a:xfrm>
          <a:custGeom>
            <a:avLst/>
            <a:gdLst>
              <a:gd name="connsiteX0" fmla="*/ 0 w 3972560"/>
              <a:gd name="connsiteY0" fmla="*/ 386080 h 1656080"/>
              <a:gd name="connsiteX1" fmla="*/ 274320 w 3972560"/>
              <a:gd name="connsiteY1" fmla="*/ 1188720 h 1656080"/>
              <a:gd name="connsiteX2" fmla="*/ 812800 w 3972560"/>
              <a:gd name="connsiteY2" fmla="*/ 1605280 h 1656080"/>
              <a:gd name="connsiteX3" fmla="*/ 1889760 w 3972560"/>
              <a:gd name="connsiteY3" fmla="*/ 1005840 h 1656080"/>
              <a:gd name="connsiteX4" fmla="*/ 2682240 w 3972560"/>
              <a:gd name="connsiteY4" fmla="*/ 1656080 h 1656080"/>
              <a:gd name="connsiteX5" fmla="*/ 3972560 w 3972560"/>
              <a:gd name="connsiteY5" fmla="*/ 1016000 h 1656080"/>
              <a:gd name="connsiteX6" fmla="*/ 3078480 w 3972560"/>
              <a:gd name="connsiteY6" fmla="*/ 223520 h 1656080"/>
              <a:gd name="connsiteX7" fmla="*/ 2682240 w 3972560"/>
              <a:gd name="connsiteY7" fmla="*/ 223520 h 1656080"/>
              <a:gd name="connsiteX8" fmla="*/ 2631440 w 3972560"/>
              <a:gd name="connsiteY8" fmla="*/ 345440 h 1656080"/>
              <a:gd name="connsiteX9" fmla="*/ 1381760 w 3972560"/>
              <a:gd name="connsiteY9" fmla="*/ 436880 h 1656080"/>
              <a:gd name="connsiteX10" fmla="*/ 894080 w 3972560"/>
              <a:gd name="connsiteY10" fmla="*/ 0 h 1656080"/>
              <a:gd name="connsiteX11" fmla="*/ 0 w 3972560"/>
              <a:gd name="connsiteY11" fmla="*/ 386080 h 16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2560" h="1656080">
                <a:moveTo>
                  <a:pt x="0" y="386080"/>
                </a:moveTo>
                <a:lnTo>
                  <a:pt x="274320" y="1188720"/>
                </a:lnTo>
                <a:lnTo>
                  <a:pt x="812800" y="1605280"/>
                </a:lnTo>
                <a:lnTo>
                  <a:pt x="1889760" y="1005840"/>
                </a:lnTo>
                <a:lnTo>
                  <a:pt x="2682240" y="1656080"/>
                </a:lnTo>
                <a:lnTo>
                  <a:pt x="3972560" y="1016000"/>
                </a:lnTo>
                <a:lnTo>
                  <a:pt x="3078480" y="223520"/>
                </a:lnTo>
                <a:lnTo>
                  <a:pt x="2682240" y="223520"/>
                </a:lnTo>
                <a:lnTo>
                  <a:pt x="2631440" y="345440"/>
                </a:lnTo>
                <a:lnTo>
                  <a:pt x="1381760" y="436880"/>
                </a:lnTo>
                <a:lnTo>
                  <a:pt x="894080" y="0"/>
                </a:lnTo>
                <a:lnTo>
                  <a:pt x="0" y="38608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30FE15-D7F6-DD45-9561-5A9B13DBC6EB}"/>
              </a:ext>
            </a:extLst>
          </p:cNvPr>
          <p:cNvCxnSpPr>
            <a:stCxn id="6" idx="1"/>
            <a:endCxn id="6" idx="10"/>
          </p:cNvCxnSpPr>
          <p:nvPr/>
        </p:nvCxnSpPr>
        <p:spPr>
          <a:xfrm flipV="1">
            <a:off x="8341360" y="2464855"/>
            <a:ext cx="619760" cy="1741500"/>
          </a:xfrm>
          <a:prstGeom prst="line">
            <a:avLst/>
          </a:prstGeom>
          <a:ln w="4762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2A740C-3E1C-6542-97BE-0BBCEC923954}"/>
              </a:ext>
            </a:extLst>
          </p:cNvPr>
          <p:cNvCxnSpPr>
            <a:cxnSpLocks/>
            <a:stCxn id="6" idx="0"/>
            <a:endCxn id="6" idx="0"/>
          </p:cNvCxnSpPr>
          <p:nvPr/>
        </p:nvCxnSpPr>
        <p:spPr>
          <a:xfrm>
            <a:off x="8067040" y="3030471"/>
            <a:ext cx="0" cy="0"/>
          </a:xfrm>
          <a:prstGeom prst="line">
            <a:avLst/>
          </a:prstGeom>
          <a:ln w="4762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57C0AC-4BC0-3342-B3F4-F0E27D8066A9}"/>
              </a:ext>
            </a:extLst>
          </p:cNvPr>
          <p:cNvSpPr txBox="1"/>
          <p:nvPr/>
        </p:nvSpPr>
        <p:spPr>
          <a:xfrm>
            <a:off x="8194846" y="42748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750C6-EEFD-5341-9EFF-C34E781C1F3F}"/>
              </a:ext>
            </a:extLst>
          </p:cNvPr>
          <p:cNvSpPr txBox="1"/>
          <p:nvPr/>
        </p:nvSpPr>
        <p:spPr>
          <a:xfrm>
            <a:off x="7785754" y="310837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F1F389-2D84-3D42-AB57-7508BD1B9224}"/>
              </a:ext>
            </a:extLst>
          </p:cNvPr>
          <p:cNvSpPr txBox="1"/>
          <p:nvPr/>
        </p:nvSpPr>
        <p:spPr>
          <a:xfrm>
            <a:off x="9060552" y="224902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606899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699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CA" dirty="0"/>
                  <a:t>If </a:t>
                </a:r>
                <a14:m>
                  <m:oMath xmlns:m="http://schemas.openxmlformats.org/officeDocument/2006/math">
                    <m:r>
                      <a:rPr lang="en-CA" dirty="0">
                        <a:latin typeface="Cambria Math" panose="02040503050406030204" pitchFamily="18" charset="0"/>
                      </a:rPr>
                      <m:t>𝑢𝑤</m:t>
                    </m:r>
                  </m:oMath>
                </a14:m>
                <a:r>
                  <a:rPr lang="en-CA" dirty="0"/>
                  <a:t> is not a diagonal, let </a:t>
                </a:r>
                <a14:m>
                  <m:oMath xmlns:m="http://schemas.openxmlformats.org/officeDocument/2006/math">
                    <m:r>
                      <a:rPr lang="en-CA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 ′</m:t>
                    </m:r>
                  </m:oMath>
                </a14:m>
                <a:r>
                  <a:rPr lang="en-CA" dirty="0"/>
                  <a:t> be the vertex in triangle </a:t>
                </a:r>
                <a14:m>
                  <m:oMath xmlns:m="http://schemas.openxmlformats.org/officeDocument/2006/math">
                    <m:r>
                      <a:rPr lang="en-CA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dirty="0"/>
                  <a:t>that is farthest from </a:t>
                </a:r>
                <a14:m>
                  <m:oMath xmlns:m="http://schemas.openxmlformats.org/officeDocument/2006/math">
                    <m:r>
                      <a:rPr lang="en-CA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CA" dirty="0"/>
              </a:p>
              <a:p>
                <a:r>
                  <a:rPr lang="en-CA" dirty="0"/>
                  <a:t>Then </a:t>
                </a:r>
                <a14:m>
                  <m:oMath xmlns:m="http://schemas.openxmlformats.org/officeDocument/2006/math">
                    <m:r>
                      <a:rPr lang="en-CA" dirty="0">
                        <a:latin typeface="Cambria Math" panose="02040503050406030204" pitchFamily="18" charset="0"/>
                      </a:rPr>
                      <m:t>𝑣𝑣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 ′</m:t>
                    </m:r>
                  </m:oMath>
                </a14:m>
                <a:r>
                  <a:rPr lang="en-CA" dirty="0"/>
                  <a:t> is a diagonal: if an </a:t>
                </a:r>
                <a:br>
                  <a:rPr lang="en-CA" dirty="0"/>
                </a:br>
                <a:r>
                  <a:rPr lang="en-CA" dirty="0"/>
                  <a:t>edge was crossing it, one of </a:t>
                </a:r>
                <a:br>
                  <a:rPr lang="en-CA" dirty="0"/>
                </a:br>
                <a:r>
                  <a:rPr lang="en-CA" dirty="0"/>
                  <a:t>its endpoints would be farther </a:t>
                </a:r>
                <a:br>
                  <a:rPr lang="en-CA" dirty="0"/>
                </a:br>
                <a:r>
                  <a:rPr lang="en-CA" dirty="0"/>
                  <a:t>from </a:t>
                </a:r>
                <a14:m>
                  <m:oMath xmlns:m="http://schemas.openxmlformats.org/officeDocument/2006/math">
                    <m:r>
                      <a:rPr lang="en-CA" dirty="0">
                        <a:latin typeface="Cambria Math" panose="02040503050406030204" pitchFamily="18" charset="0"/>
                      </a:rPr>
                      <m:t>𝑢𝑤</m:t>
                    </m:r>
                  </m:oMath>
                </a14:m>
                <a:r>
                  <a:rPr lang="en-CA" dirty="0"/>
                  <a:t> and inside </a:t>
                </a:r>
                <a14:m>
                  <m:oMath xmlns:m="http://schemas.openxmlformats.org/officeDocument/2006/math">
                    <m:r>
                      <a:rPr lang="en-CA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969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44F69710-374D-024C-878D-6C140530398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0EF24-8D4B-D94E-8D25-4F44218735F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CA" dirty="0"/>
              <a:t>Existence of a Diagonal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C08334-163E-0D49-AA50-B542CBA95353}"/>
              </a:ext>
            </a:extLst>
          </p:cNvPr>
          <p:cNvGrpSpPr/>
          <p:nvPr/>
        </p:nvGrpSpPr>
        <p:grpSpPr>
          <a:xfrm>
            <a:off x="7709554" y="3255807"/>
            <a:ext cx="4253846" cy="2763993"/>
            <a:chOff x="7391400" y="1905000"/>
            <a:chExt cx="4253846" cy="2763993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16957969-FBB8-7D4E-949C-388F9669EB77}"/>
                </a:ext>
              </a:extLst>
            </p:cNvPr>
            <p:cNvSpPr/>
            <p:nvPr/>
          </p:nvSpPr>
          <p:spPr>
            <a:xfrm>
              <a:off x="7672686" y="2274332"/>
              <a:ext cx="3972560" cy="2394661"/>
            </a:xfrm>
            <a:custGeom>
              <a:avLst/>
              <a:gdLst>
                <a:gd name="connsiteX0" fmla="*/ 0 w 3972560"/>
                <a:gd name="connsiteY0" fmla="*/ 386080 h 1656080"/>
                <a:gd name="connsiteX1" fmla="*/ 274320 w 3972560"/>
                <a:gd name="connsiteY1" fmla="*/ 1188720 h 1656080"/>
                <a:gd name="connsiteX2" fmla="*/ 812800 w 3972560"/>
                <a:gd name="connsiteY2" fmla="*/ 1605280 h 1656080"/>
                <a:gd name="connsiteX3" fmla="*/ 1889760 w 3972560"/>
                <a:gd name="connsiteY3" fmla="*/ 1005840 h 1656080"/>
                <a:gd name="connsiteX4" fmla="*/ 2682240 w 3972560"/>
                <a:gd name="connsiteY4" fmla="*/ 1656080 h 1656080"/>
                <a:gd name="connsiteX5" fmla="*/ 3972560 w 3972560"/>
                <a:gd name="connsiteY5" fmla="*/ 1016000 h 1656080"/>
                <a:gd name="connsiteX6" fmla="*/ 3078480 w 3972560"/>
                <a:gd name="connsiteY6" fmla="*/ 223520 h 1656080"/>
                <a:gd name="connsiteX7" fmla="*/ 2682240 w 3972560"/>
                <a:gd name="connsiteY7" fmla="*/ 223520 h 1656080"/>
                <a:gd name="connsiteX8" fmla="*/ 2631440 w 3972560"/>
                <a:gd name="connsiteY8" fmla="*/ 345440 h 1656080"/>
                <a:gd name="connsiteX9" fmla="*/ 1381760 w 3972560"/>
                <a:gd name="connsiteY9" fmla="*/ 436880 h 1656080"/>
                <a:gd name="connsiteX10" fmla="*/ 894080 w 3972560"/>
                <a:gd name="connsiteY10" fmla="*/ 0 h 1656080"/>
                <a:gd name="connsiteX11" fmla="*/ 0 w 3972560"/>
                <a:gd name="connsiteY11" fmla="*/ 386080 h 1656080"/>
                <a:gd name="connsiteX0" fmla="*/ 0 w 3972560"/>
                <a:gd name="connsiteY0" fmla="*/ 386080 h 1656080"/>
                <a:gd name="connsiteX1" fmla="*/ 274320 w 3972560"/>
                <a:gd name="connsiteY1" fmla="*/ 1188720 h 1656080"/>
                <a:gd name="connsiteX2" fmla="*/ 812800 w 3972560"/>
                <a:gd name="connsiteY2" fmla="*/ 1605280 h 1656080"/>
                <a:gd name="connsiteX3" fmla="*/ 1889760 w 3972560"/>
                <a:gd name="connsiteY3" fmla="*/ 1005840 h 1656080"/>
                <a:gd name="connsiteX4" fmla="*/ 2682240 w 3972560"/>
                <a:gd name="connsiteY4" fmla="*/ 1656080 h 1656080"/>
                <a:gd name="connsiteX5" fmla="*/ 3972560 w 3972560"/>
                <a:gd name="connsiteY5" fmla="*/ 1016000 h 1656080"/>
                <a:gd name="connsiteX6" fmla="*/ 3078480 w 3972560"/>
                <a:gd name="connsiteY6" fmla="*/ 223520 h 1656080"/>
                <a:gd name="connsiteX7" fmla="*/ 2682240 w 3972560"/>
                <a:gd name="connsiteY7" fmla="*/ 223520 h 1656080"/>
                <a:gd name="connsiteX8" fmla="*/ 2631440 w 3972560"/>
                <a:gd name="connsiteY8" fmla="*/ 345440 h 1656080"/>
                <a:gd name="connsiteX9" fmla="*/ 357002 w 3972560"/>
                <a:gd name="connsiteY9" fmla="*/ 533732 h 1656080"/>
                <a:gd name="connsiteX10" fmla="*/ 894080 w 3972560"/>
                <a:gd name="connsiteY10" fmla="*/ 0 h 1656080"/>
                <a:gd name="connsiteX11" fmla="*/ 0 w 3972560"/>
                <a:gd name="connsiteY11" fmla="*/ 386080 h 1656080"/>
                <a:gd name="connsiteX0" fmla="*/ 0 w 3972560"/>
                <a:gd name="connsiteY0" fmla="*/ 386080 h 1656080"/>
                <a:gd name="connsiteX1" fmla="*/ 431975 w 3972560"/>
                <a:gd name="connsiteY1" fmla="*/ 1446991 h 1656080"/>
                <a:gd name="connsiteX2" fmla="*/ 812800 w 3972560"/>
                <a:gd name="connsiteY2" fmla="*/ 1605280 h 1656080"/>
                <a:gd name="connsiteX3" fmla="*/ 1889760 w 3972560"/>
                <a:gd name="connsiteY3" fmla="*/ 1005840 h 1656080"/>
                <a:gd name="connsiteX4" fmla="*/ 2682240 w 3972560"/>
                <a:gd name="connsiteY4" fmla="*/ 1656080 h 1656080"/>
                <a:gd name="connsiteX5" fmla="*/ 3972560 w 3972560"/>
                <a:gd name="connsiteY5" fmla="*/ 1016000 h 1656080"/>
                <a:gd name="connsiteX6" fmla="*/ 3078480 w 3972560"/>
                <a:gd name="connsiteY6" fmla="*/ 223520 h 1656080"/>
                <a:gd name="connsiteX7" fmla="*/ 2682240 w 3972560"/>
                <a:gd name="connsiteY7" fmla="*/ 223520 h 1656080"/>
                <a:gd name="connsiteX8" fmla="*/ 2631440 w 3972560"/>
                <a:gd name="connsiteY8" fmla="*/ 345440 h 1656080"/>
                <a:gd name="connsiteX9" fmla="*/ 357002 w 3972560"/>
                <a:gd name="connsiteY9" fmla="*/ 533732 h 1656080"/>
                <a:gd name="connsiteX10" fmla="*/ 894080 w 3972560"/>
                <a:gd name="connsiteY10" fmla="*/ 0 h 1656080"/>
                <a:gd name="connsiteX11" fmla="*/ 0 w 3972560"/>
                <a:gd name="connsiteY11" fmla="*/ 386080 h 1656080"/>
                <a:gd name="connsiteX0" fmla="*/ 0 w 3972560"/>
                <a:gd name="connsiteY0" fmla="*/ 386080 h 1656080"/>
                <a:gd name="connsiteX1" fmla="*/ 431975 w 3972560"/>
                <a:gd name="connsiteY1" fmla="*/ 1446991 h 1656080"/>
                <a:gd name="connsiteX2" fmla="*/ 812800 w 3972560"/>
                <a:gd name="connsiteY2" fmla="*/ 1605280 h 1656080"/>
                <a:gd name="connsiteX3" fmla="*/ 1889760 w 3972560"/>
                <a:gd name="connsiteY3" fmla="*/ 1005840 h 1656080"/>
                <a:gd name="connsiteX4" fmla="*/ 2682240 w 3972560"/>
                <a:gd name="connsiteY4" fmla="*/ 1656080 h 1656080"/>
                <a:gd name="connsiteX5" fmla="*/ 3972560 w 3972560"/>
                <a:gd name="connsiteY5" fmla="*/ 1016000 h 1656080"/>
                <a:gd name="connsiteX6" fmla="*/ 3078480 w 3972560"/>
                <a:gd name="connsiteY6" fmla="*/ 223520 h 1656080"/>
                <a:gd name="connsiteX7" fmla="*/ 2682240 w 3972560"/>
                <a:gd name="connsiteY7" fmla="*/ 223520 h 1656080"/>
                <a:gd name="connsiteX8" fmla="*/ 2631440 w 3972560"/>
                <a:gd name="connsiteY8" fmla="*/ 345440 h 1656080"/>
                <a:gd name="connsiteX9" fmla="*/ 688078 w 3972560"/>
                <a:gd name="connsiteY9" fmla="*/ 781241 h 1656080"/>
                <a:gd name="connsiteX10" fmla="*/ 894080 w 3972560"/>
                <a:gd name="connsiteY10" fmla="*/ 0 h 1656080"/>
                <a:gd name="connsiteX11" fmla="*/ 0 w 3972560"/>
                <a:gd name="connsiteY11" fmla="*/ 386080 h 1656080"/>
                <a:gd name="connsiteX0" fmla="*/ 0 w 3972560"/>
                <a:gd name="connsiteY0" fmla="*/ 386080 h 1656080"/>
                <a:gd name="connsiteX1" fmla="*/ 431975 w 3972560"/>
                <a:gd name="connsiteY1" fmla="*/ 1446991 h 1656080"/>
                <a:gd name="connsiteX2" fmla="*/ 1538014 w 3972560"/>
                <a:gd name="connsiteY2" fmla="*/ 1508429 h 1656080"/>
                <a:gd name="connsiteX3" fmla="*/ 1889760 w 3972560"/>
                <a:gd name="connsiteY3" fmla="*/ 1005840 h 1656080"/>
                <a:gd name="connsiteX4" fmla="*/ 2682240 w 3972560"/>
                <a:gd name="connsiteY4" fmla="*/ 1656080 h 1656080"/>
                <a:gd name="connsiteX5" fmla="*/ 3972560 w 3972560"/>
                <a:gd name="connsiteY5" fmla="*/ 1016000 h 1656080"/>
                <a:gd name="connsiteX6" fmla="*/ 3078480 w 3972560"/>
                <a:gd name="connsiteY6" fmla="*/ 223520 h 1656080"/>
                <a:gd name="connsiteX7" fmla="*/ 2682240 w 3972560"/>
                <a:gd name="connsiteY7" fmla="*/ 223520 h 1656080"/>
                <a:gd name="connsiteX8" fmla="*/ 2631440 w 3972560"/>
                <a:gd name="connsiteY8" fmla="*/ 345440 h 1656080"/>
                <a:gd name="connsiteX9" fmla="*/ 688078 w 3972560"/>
                <a:gd name="connsiteY9" fmla="*/ 781241 h 1656080"/>
                <a:gd name="connsiteX10" fmla="*/ 894080 w 3972560"/>
                <a:gd name="connsiteY10" fmla="*/ 0 h 1656080"/>
                <a:gd name="connsiteX11" fmla="*/ 0 w 3972560"/>
                <a:gd name="connsiteY11" fmla="*/ 386080 h 1656080"/>
                <a:gd name="connsiteX0" fmla="*/ 0 w 3972560"/>
                <a:gd name="connsiteY0" fmla="*/ 386080 h 1656080"/>
                <a:gd name="connsiteX1" fmla="*/ 920706 w 3972560"/>
                <a:gd name="connsiteY1" fmla="*/ 1479275 h 1656080"/>
                <a:gd name="connsiteX2" fmla="*/ 1538014 w 3972560"/>
                <a:gd name="connsiteY2" fmla="*/ 1508429 h 1656080"/>
                <a:gd name="connsiteX3" fmla="*/ 1889760 w 3972560"/>
                <a:gd name="connsiteY3" fmla="*/ 1005840 h 1656080"/>
                <a:gd name="connsiteX4" fmla="*/ 2682240 w 3972560"/>
                <a:gd name="connsiteY4" fmla="*/ 1656080 h 1656080"/>
                <a:gd name="connsiteX5" fmla="*/ 3972560 w 3972560"/>
                <a:gd name="connsiteY5" fmla="*/ 1016000 h 1656080"/>
                <a:gd name="connsiteX6" fmla="*/ 3078480 w 3972560"/>
                <a:gd name="connsiteY6" fmla="*/ 223520 h 1656080"/>
                <a:gd name="connsiteX7" fmla="*/ 2682240 w 3972560"/>
                <a:gd name="connsiteY7" fmla="*/ 223520 h 1656080"/>
                <a:gd name="connsiteX8" fmla="*/ 2631440 w 3972560"/>
                <a:gd name="connsiteY8" fmla="*/ 345440 h 1656080"/>
                <a:gd name="connsiteX9" fmla="*/ 688078 w 3972560"/>
                <a:gd name="connsiteY9" fmla="*/ 781241 h 1656080"/>
                <a:gd name="connsiteX10" fmla="*/ 894080 w 3972560"/>
                <a:gd name="connsiteY10" fmla="*/ 0 h 1656080"/>
                <a:gd name="connsiteX11" fmla="*/ 0 w 3972560"/>
                <a:gd name="connsiteY11" fmla="*/ 386080 h 1656080"/>
                <a:gd name="connsiteX0" fmla="*/ 0 w 3972560"/>
                <a:gd name="connsiteY0" fmla="*/ 386080 h 1656080"/>
                <a:gd name="connsiteX1" fmla="*/ 920706 w 3972560"/>
                <a:gd name="connsiteY1" fmla="*/ 1479275 h 1656080"/>
                <a:gd name="connsiteX2" fmla="*/ 1538014 w 3972560"/>
                <a:gd name="connsiteY2" fmla="*/ 1508429 h 1656080"/>
                <a:gd name="connsiteX3" fmla="*/ 1889760 w 3972560"/>
                <a:gd name="connsiteY3" fmla="*/ 1005840 h 1656080"/>
                <a:gd name="connsiteX4" fmla="*/ 2682240 w 3972560"/>
                <a:gd name="connsiteY4" fmla="*/ 1656080 h 1656080"/>
                <a:gd name="connsiteX5" fmla="*/ 3972560 w 3972560"/>
                <a:gd name="connsiteY5" fmla="*/ 1016000 h 1656080"/>
                <a:gd name="connsiteX6" fmla="*/ 3078480 w 3972560"/>
                <a:gd name="connsiteY6" fmla="*/ 223520 h 1656080"/>
                <a:gd name="connsiteX7" fmla="*/ 2682240 w 3972560"/>
                <a:gd name="connsiteY7" fmla="*/ 223520 h 1656080"/>
                <a:gd name="connsiteX8" fmla="*/ 1559385 w 3972560"/>
                <a:gd name="connsiteY8" fmla="*/ 754368 h 1656080"/>
                <a:gd name="connsiteX9" fmla="*/ 688078 w 3972560"/>
                <a:gd name="connsiteY9" fmla="*/ 781241 h 1656080"/>
                <a:gd name="connsiteX10" fmla="*/ 894080 w 3972560"/>
                <a:gd name="connsiteY10" fmla="*/ 0 h 1656080"/>
                <a:gd name="connsiteX11" fmla="*/ 0 w 3972560"/>
                <a:gd name="connsiteY11" fmla="*/ 386080 h 1656080"/>
                <a:gd name="connsiteX0" fmla="*/ 0 w 3972560"/>
                <a:gd name="connsiteY0" fmla="*/ 386080 h 1656080"/>
                <a:gd name="connsiteX1" fmla="*/ 920706 w 3972560"/>
                <a:gd name="connsiteY1" fmla="*/ 1479275 h 1656080"/>
                <a:gd name="connsiteX2" fmla="*/ 1538014 w 3972560"/>
                <a:gd name="connsiteY2" fmla="*/ 1508429 h 1656080"/>
                <a:gd name="connsiteX3" fmla="*/ 1889760 w 3972560"/>
                <a:gd name="connsiteY3" fmla="*/ 1005840 h 1656080"/>
                <a:gd name="connsiteX4" fmla="*/ 2682240 w 3972560"/>
                <a:gd name="connsiteY4" fmla="*/ 1656080 h 1656080"/>
                <a:gd name="connsiteX5" fmla="*/ 3972560 w 3972560"/>
                <a:gd name="connsiteY5" fmla="*/ 1016000 h 1656080"/>
                <a:gd name="connsiteX6" fmla="*/ 3078480 w 3972560"/>
                <a:gd name="connsiteY6" fmla="*/ 223520 h 1656080"/>
                <a:gd name="connsiteX7" fmla="*/ 2051619 w 3972560"/>
                <a:gd name="connsiteY7" fmla="*/ 83623 h 1656080"/>
                <a:gd name="connsiteX8" fmla="*/ 1559385 w 3972560"/>
                <a:gd name="connsiteY8" fmla="*/ 754368 h 1656080"/>
                <a:gd name="connsiteX9" fmla="*/ 688078 w 3972560"/>
                <a:gd name="connsiteY9" fmla="*/ 781241 h 1656080"/>
                <a:gd name="connsiteX10" fmla="*/ 894080 w 3972560"/>
                <a:gd name="connsiteY10" fmla="*/ 0 h 1656080"/>
                <a:gd name="connsiteX11" fmla="*/ 0 w 3972560"/>
                <a:gd name="connsiteY11" fmla="*/ 386080 h 1656080"/>
                <a:gd name="connsiteX0" fmla="*/ 0 w 3972560"/>
                <a:gd name="connsiteY0" fmla="*/ 364557 h 1634557"/>
                <a:gd name="connsiteX1" fmla="*/ 920706 w 3972560"/>
                <a:gd name="connsiteY1" fmla="*/ 1457752 h 1634557"/>
                <a:gd name="connsiteX2" fmla="*/ 1538014 w 3972560"/>
                <a:gd name="connsiteY2" fmla="*/ 1486906 h 1634557"/>
                <a:gd name="connsiteX3" fmla="*/ 1889760 w 3972560"/>
                <a:gd name="connsiteY3" fmla="*/ 984317 h 1634557"/>
                <a:gd name="connsiteX4" fmla="*/ 2682240 w 3972560"/>
                <a:gd name="connsiteY4" fmla="*/ 1634557 h 1634557"/>
                <a:gd name="connsiteX5" fmla="*/ 3972560 w 3972560"/>
                <a:gd name="connsiteY5" fmla="*/ 994477 h 1634557"/>
                <a:gd name="connsiteX6" fmla="*/ 3078480 w 3972560"/>
                <a:gd name="connsiteY6" fmla="*/ 201997 h 1634557"/>
                <a:gd name="connsiteX7" fmla="*/ 2051619 w 3972560"/>
                <a:gd name="connsiteY7" fmla="*/ 62100 h 1634557"/>
                <a:gd name="connsiteX8" fmla="*/ 1559385 w 3972560"/>
                <a:gd name="connsiteY8" fmla="*/ 732845 h 1634557"/>
                <a:gd name="connsiteX9" fmla="*/ 688078 w 3972560"/>
                <a:gd name="connsiteY9" fmla="*/ 759718 h 1634557"/>
                <a:gd name="connsiteX10" fmla="*/ 1493170 w 3972560"/>
                <a:gd name="connsiteY10" fmla="*/ 0 h 1634557"/>
                <a:gd name="connsiteX11" fmla="*/ 0 w 3972560"/>
                <a:gd name="connsiteY11" fmla="*/ 364557 h 1634557"/>
                <a:gd name="connsiteX0" fmla="*/ 0 w 3972560"/>
                <a:gd name="connsiteY0" fmla="*/ 364557 h 1634557"/>
                <a:gd name="connsiteX1" fmla="*/ 920706 w 3972560"/>
                <a:gd name="connsiteY1" fmla="*/ 1457752 h 1634557"/>
                <a:gd name="connsiteX2" fmla="*/ 1538014 w 3972560"/>
                <a:gd name="connsiteY2" fmla="*/ 1486906 h 1634557"/>
                <a:gd name="connsiteX3" fmla="*/ 1889760 w 3972560"/>
                <a:gd name="connsiteY3" fmla="*/ 984317 h 1634557"/>
                <a:gd name="connsiteX4" fmla="*/ 2682240 w 3972560"/>
                <a:gd name="connsiteY4" fmla="*/ 1634557 h 1634557"/>
                <a:gd name="connsiteX5" fmla="*/ 3972560 w 3972560"/>
                <a:gd name="connsiteY5" fmla="*/ 994477 h 1634557"/>
                <a:gd name="connsiteX6" fmla="*/ 3078480 w 3972560"/>
                <a:gd name="connsiteY6" fmla="*/ 201997 h 1634557"/>
                <a:gd name="connsiteX7" fmla="*/ 2051619 w 3972560"/>
                <a:gd name="connsiteY7" fmla="*/ 62100 h 1634557"/>
                <a:gd name="connsiteX8" fmla="*/ 1559385 w 3972560"/>
                <a:gd name="connsiteY8" fmla="*/ 732845 h 1634557"/>
                <a:gd name="connsiteX9" fmla="*/ 751140 w 3972560"/>
                <a:gd name="connsiteY9" fmla="*/ 630583 h 1634557"/>
                <a:gd name="connsiteX10" fmla="*/ 1493170 w 3972560"/>
                <a:gd name="connsiteY10" fmla="*/ 0 h 1634557"/>
                <a:gd name="connsiteX11" fmla="*/ 0 w 3972560"/>
                <a:gd name="connsiteY11" fmla="*/ 364557 h 1634557"/>
                <a:gd name="connsiteX0" fmla="*/ 0 w 3972560"/>
                <a:gd name="connsiteY0" fmla="*/ 364557 h 1634557"/>
                <a:gd name="connsiteX1" fmla="*/ 920706 w 3972560"/>
                <a:gd name="connsiteY1" fmla="*/ 1457752 h 1634557"/>
                <a:gd name="connsiteX2" fmla="*/ 1538014 w 3972560"/>
                <a:gd name="connsiteY2" fmla="*/ 1486906 h 1634557"/>
                <a:gd name="connsiteX3" fmla="*/ 1889760 w 3972560"/>
                <a:gd name="connsiteY3" fmla="*/ 984317 h 1634557"/>
                <a:gd name="connsiteX4" fmla="*/ 2682240 w 3972560"/>
                <a:gd name="connsiteY4" fmla="*/ 1634557 h 1634557"/>
                <a:gd name="connsiteX5" fmla="*/ 3972560 w 3972560"/>
                <a:gd name="connsiteY5" fmla="*/ 994477 h 1634557"/>
                <a:gd name="connsiteX6" fmla="*/ 3078480 w 3972560"/>
                <a:gd name="connsiteY6" fmla="*/ 201997 h 1634557"/>
                <a:gd name="connsiteX7" fmla="*/ 2051619 w 3972560"/>
                <a:gd name="connsiteY7" fmla="*/ 62100 h 1634557"/>
                <a:gd name="connsiteX8" fmla="*/ 1559385 w 3972560"/>
                <a:gd name="connsiteY8" fmla="*/ 732845 h 1634557"/>
                <a:gd name="connsiteX9" fmla="*/ 561954 w 3972560"/>
                <a:gd name="connsiteY9" fmla="*/ 576777 h 1634557"/>
                <a:gd name="connsiteX10" fmla="*/ 1493170 w 3972560"/>
                <a:gd name="connsiteY10" fmla="*/ 0 h 1634557"/>
                <a:gd name="connsiteX11" fmla="*/ 0 w 3972560"/>
                <a:gd name="connsiteY11" fmla="*/ 364557 h 1634557"/>
                <a:gd name="connsiteX0" fmla="*/ 0 w 3972560"/>
                <a:gd name="connsiteY0" fmla="*/ 364557 h 1634557"/>
                <a:gd name="connsiteX1" fmla="*/ 1046830 w 3972560"/>
                <a:gd name="connsiteY1" fmla="*/ 1210242 h 1634557"/>
                <a:gd name="connsiteX2" fmla="*/ 1538014 w 3972560"/>
                <a:gd name="connsiteY2" fmla="*/ 1486906 h 1634557"/>
                <a:gd name="connsiteX3" fmla="*/ 1889760 w 3972560"/>
                <a:gd name="connsiteY3" fmla="*/ 984317 h 1634557"/>
                <a:gd name="connsiteX4" fmla="*/ 2682240 w 3972560"/>
                <a:gd name="connsiteY4" fmla="*/ 1634557 h 1634557"/>
                <a:gd name="connsiteX5" fmla="*/ 3972560 w 3972560"/>
                <a:gd name="connsiteY5" fmla="*/ 994477 h 1634557"/>
                <a:gd name="connsiteX6" fmla="*/ 3078480 w 3972560"/>
                <a:gd name="connsiteY6" fmla="*/ 201997 h 1634557"/>
                <a:gd name="connsiteX7" fmla="*/ 2051619 w 3972560"/>
                <a:gd name="connsiteY7" fmla="*/ 62100 h 1634557"/>
                <a:gd name="connsiteX8" fmla="*/ 1559385 w 3972560"/>
                <a:gd name="connsiteY8" fmla="*/ 732845 h 1634557"/>
                <a:gd name="connsiteX9" fmla="*/ 561954 w 3972560"/>
                <a:gd name="connsiteY9" fmla="*/ 576777 h 1634557"/>
                <a:gd name="connsiteX10" fmla="*/ 1493170 w 3972560"/>
                <a:gd name="connsiteY10" fmla="*/ 0 h 1634557"/>
                <a:gd name="connsiteX11" fmla="*/ 0 w 3972560"/>
                <a:gd name="connsiteY11" fmla="*/ 364557 h 1634557"/>
                <a:gd name="connsiteX0" fmla="*/ 0 w 3972560"/>
                <a:gd name="connsiteY0" fmla="*/ 364557 h 1634557"/>
                <a:gd name="connsiteX1" fmla="*/ 1046830 w 3972560"/>
                <a:gd name="connsiteY1" fmla="*/ 1210242 h 1634557"/>
                <a:gd name="connsiteX2" fmla="*/ 1632607 w 3972560"/>
                <a:gd name="connsiteY2" fmla="*/ 1196351 h 1634557"/>
                <a:gd name="connsiteX3" fmla="*/ 1889760 w 3972560"/>
                <a:gd name="connsiteY3" fmla="*/ 984317 h 1634557"/>
                <a:gd name="connsiteX4" fmla="*/ 2682240 w 3972560"/>
                <a:gd name="connsiteY4" fmla="*/ 1634557 h 1634557"/>
                <a:gd name="connsiteX5" fmla="*/ 3972560 w 3972560"/>
                <a:gd name="connsiteY5" fmla="*/ 994477 h 1634557"/>
                <a:gd name="connsiteX6" fmla="*/ 3078480 w 3972560"/>
                <a:gd name="connsiteY6" fmla="*/ 201997 h 1634557"/>
                <a:gd name="connsiteX7" fmla="*/ 2051619 w 3972560"/>
                <a:gd name="connsiteY7" fmla="*/ 62100 h 1634557"/>
                <a:gd name="connsiteX8" fmla="*/ 1559385 w 3972560"/>
                <a:gd name="connsiteY8" fmla="*/ 732845 h 1634557"/>
                <a:gd name="connsiteX9" fmla="*/ 561954 w 3972560"/>
                <a:gd name="connsiteY9" fmla="*/ 576777 h 1634557"/>
                <a:gd name="connsiteX10" fmla="*/ 1493170 w 3972560"/>
                <a:gd name="connsiteY10" fmla="*/ 0 h 1634557"/>
                <a:gd name="connsiteX11" fmla="*/ 0 w 3972560"/>
                <a:gd name="connsiteY11" fmla="*/ 364557 h 1634557"/>
                <a:gd name="connsiteX0" fmla="*/ 0 w 3972560"/>
                <a:gd name="connsiteY0" fmla="*/ 364557 h 1634557"/>
                <a:gd name="connsiteX1" fmla="*/ 1046830 w 3972560"/>
                <a:gd name="connsiteY1" fmla="*/ 1210242 h 1634557"/>
                <a:gd name="connsiteX2" fmla="*/ 1889760 w 3972560"/>
                <a:gd name="connsiteY2" fmla="*/ 984317 h 1634557"/>
                <a:gd name="connsiteX3" fmla="*/ 2682240 w 3972560"/>
                <a:gd name="connsiteY3" fmla="*/ 1634557 h 1634557"/>
                <a:gd name="connsiteX4" fmla="*/ 3972560 w 3972560"/>
                <a:gd name="connsiteY4" fmla="*/ 994477 h 1634557"/>
                <a:gd name="connsiteX5" fmla="*/ 3078480 w 3972560"/>
                <a:gd name="connsiteY5" fmla="*/ 201997 h 1634557"/>
                <a:gd name="connsiteX6" fmla="*/ 2051619 w 3972560"/>
                <a:gd name="connsiteY6" fmla="*/ 62100 h 1634557"/>
                <a:gd name="connsiteX7" fmla="*/ 1559385 w 3972560"/>
                <a:gd name="connsiteY7" fmla="*/ 732845 h 1634557"/>
                <a:gd name="connsiteX8" fmla="*/ 561954 w 3972560"/>
                <a:gd name="connsiteY8" fmla="*/ 576777 h 1634557"/>
                <a:gd name="connsiteX9" fmla="*/ 1493170 w 3972560"/>
                <a:gd name="connsiteY9" fmla="*/ 0 h 1634557"/>
                <a:gd name="connsiteX10" fmla="*/ 0 w 3972560"/>
                <a:gd name="connsiteY10" fmla="*/ 364557 h 163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72560" h="1634557">
                  <a:moveTo>
                    <a:pt x="0" y="364557"/>
                  </a:moveTo>
                  <a:lnTo>
                    <a:pt x="1046830" y="1210242"/>
                  </a:lnTo>
                  <a:lnTo>
                    <a:pt x="1889760" y="984317"/>
                  </a:lnTo>
                  <a:lnTo>
                    <a:pt x="2682240" y="1634557"/>
                  </a:lnTo>
                  <a:lnTo>
                    <a:pt x="3972560" y="994477"/>
                  </a:lnTo>
                  <a:lnTo>
                    <a:pt x="3078480" y="201997"/>
                  </a:lnTo>
                  <a:lnTo>
                    <a:pt x="2051619" y="62100"/>
                  </a:lnTo>
                  <a:lnTo>
                    <a:pt x="1559385" y="732845"/>
                  </a:lnTo>
                  <a:lnTo>
                    <a:pt x="561954" y="576777"/>
                  </a:lnTo>
                  <a:lnTo>
                    <a:pt x="1493170" y="0"/>
                  </a:lnTo>
                  <a:lnTo>
                    <a:pt x="0" y="36455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91B29F3-7ED8-0545-B524-9BCDACDAF1C2}"/>
                </a:ext>
              </a:extLst>
            </p:cNvPr>
            <p:cNvCxnSpPr>
              <a:cxnSpLocks/>
              <a:stCxn id="18" idx="1"/>
              <a:endCxn id="18" idx="9"/>
            </p:cNvCxnSpPr>
            <p:nvPr/>
          </p:nvCxnSpPr>
          <p:spPr>
            <a:xfrm flipV="1">
              <a:off x="8719516" y="2274332"/>
              <a:ext cx="446340" cy="1773030"/>
            </a:xfrm>
            <a:prstGeom prst="line">
              <a:avLst/>
            </a:prstGeom>
            <a:ln w="47625"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2722232-79C3-F645-9E0A-C861A9EEFB74}"/>
                </a:ext>
              </a:extLst>
            </p:cNvPr>
            <p:cNvSpPr txBox="1"/>
            <p:nvPr/>
          </p:nvSpPr>
          <p:spPr>
            <a:xfrm>
              <a:off x="8716443" y="404736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4A4764-12A3-E74D-990F-FA8A5B1365F5}"/>
                </a:ext>
              </a:extLst>
            </p:cNvPr>
            <p:cNvSpPr txBox="1"/>
            <p:nvPr/>
          </p:nvSpPr>
          <p:spPr>
            <a:xfrm>
              <a:off x="7391400" y="288631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8C9D5A-4CDC-EA4B-9C1A-DEB682D9416C}"/>
                </a:ext>
              </a:extLst>
            </p:cNvPr>
            <p:cNvSpPr txBox="1"/>
            <p:nvPr/>
          </p:nvSpPr>
          <p:spPr>
            <a:xfrm>
              <a:off x="9272254" y="1905000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A2856F-FABA-9D4E-9EB4-87B2EF233C48}"/>
                </a:ext>
              </a:extLst>
            </p:cNvPr>
            <p:cNvSpPr txBox="1"/>
            <p:nvPr/>
          </p:nvSpPr>
          <p:spPr>
            <a:xfrm>
              <a:off x="8331520" y="2849468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v'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895AB4F-C01A-6A49-804C-58DF363947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0133" y="2147619"/>
              <a:ext cx="446340" cy="1773030"/>
            </a:xfrm>
            <a:prstGeom prst="line">
              <a:avLst/>
            </a:prstGeom>
            <a:ln w="47625">
              <a:solidFill>
                <a:schemeClr val="accent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67AD7D3-73C6-F244-956E-8FCAB8506EA4}"/>
                </a:ext>
              </a:extLst>
            </p:cNvPr>
            <p:cNvCxnSpPr>
              <a:cxnSpLocks/>
              <a:stCxn id="18" idx="8"/>
              <a:endCxn id="18" idx="0"/>
            </p:cNvCxnSpPr>
            <p:nvPr/>
          </p:nvCxnSpPr>
          <p:spPr>
            <a:xfrm flipH="1" flipV="1">
              <a:off x="7672686" y="2808416"/>
              <a:ext cx="561954" cy="310907"/>
            </a:xfrm>
            <a:prstGeom prst="line">
              <a:avLst/>
            </a:prstGeom>
            <a:ln w="47625"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3170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kern="0" dirty="0"/>
              <a:t>Lemma: An internal diagonal exists between </a:t>
            </a:r>
            <a:r>
              <a:rPr lang="en-US" kern="0" dirty="0">
                <a:solidFill>
                  <a:srgbClr val="FF0000"/>
                </a:solidFill>
              </a:rPr>
              <a:t>any</a:t>
            </a:r>
            <a:r>
              <a:rPr lang="en-US" kern="0" dirty="0"/>
              <a:t> two nonadjacent vertices of a polygon P if and only if P is convex polygon.</a:t>
            </a:r>
          </a:p>
          <a:p>
            <a:r>
              <a:rPr lang="en-US" kern="0" dirty="0"/>
              <a:t>Proof: The proof consists of two parts, both established by contradiction.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CCD756-218B-3846-9399-BE43DA31287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05F8A-A607-F14E-A193-A95A3840FCA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Triangulation Theory: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97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b="1" dirty="0"/>
                  <a:t>Theorem</a:t>
                </a:r>
                <a:r>
                  <a:rPr lang="en-US" dirty="0"/>
                  <a:t>: The number of distinct triangulations of a convex polygon with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vertices is the Catalan number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−2)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Proof: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be a convex polygon with vertices labeled from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counterclockwise.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be the set of triangulation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elements.</a:t>
                </a:r>
              </a:p>
              <a:p>
                <a:pPr marL="457200" lvl="1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be the map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277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 t="-787" r="-817" b="-2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97F7C6-50A1-6049-A3E0-5B3F4E941A5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43439-9BC8-0E4E-B7AB-FBA70F4B3E7E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Triangulation Theory: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33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kern="0" dirty="0"/>
                  <a:t>Theorem: Let P be a simple polygon with n vertices. The number of triangulations of P is between 1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ker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ker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kern="0" dirty="0"/>
                  <a:t> </a:t>
                </a:r>
              </a:p>
            </p:txBody>
          </p:sp>
        </mc:Choice>
        <mc:Fallback xmlns="">
          <p:sp>
            <p:nvSpPr>
              <p:cNvPr id="3277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 r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04EAB3-D54D-FB4A-B211-6755F3D98DD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D069E-14B9-4649-AA26-A0C205D055C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Triangulation Theory: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819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Theorem:</a:t>
            </a:r>
            <a:r>
              <a:rPr lang="en-US" dirty="0"/>
              <a:t> Every polygon P of n vertices can be partitioned into triangle by the addition of (zero or more) diagonals. </a:t>
            </a:r>
          </a:p>
          <a:p>
            <a:pPr lvl="1"/>
            <a:r>
              <a:rPr lang="en-US" dirty="0"/>
              <a:t>Complexity of diagonal-based algorithm:</a:t>
            </a:r>
          </a:p>
          <a:p>
            <a:pPr lvl="2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- # of diagonal candidates</a:t>
            </a:r>
          </a:p>
          <a:p>
            <a:pPr lvl="2"/>
            <a:r>
              <a:rPr lang="en-US" dirty="0"/>
              <a:t>O(n) testing </a:t>
            </a:r>
            <a:r>
              <a:rPr lang="en-US" dirty="0">
                <a:solidFill>
                  <a:srgbClr val="FF0000"/>
                </a:solidFill>
              </a:rPr>
              <a:t>each</a:t>
            </a:r>
            <a:r>
              <a:rPr lang="en-US" dirty="0"/>
              <a:t> of neighborhoods</a:t>
            </a:r>
          </a:p>
          <a:p>
            <a:pPr lvl="2"/>
            <a:r>
              <a:rPr lang="en-US" dirty="0"/>
              <a:t>Repeating this O(n</a:t>
            </a:r>
            <a:r>
              <a:rPr lang="en-US" baseline="30000" dirty="0"/>
              <a:t>3</a:t>
            </a:r>
            <a:r>
              <a:rPr lang="en-US" dirty="0"/>
              <a:t>) computation for each of the </a:t>
            </a:r>
            <a:r>
              <a:rPr lang="en-US" dirty="0">
                <a:solidFill>
                  <a:srgbClr val="FF0000"/>
                </a:solidFill>
              </a:rPr>
              <a:t>n-3</a:t>
            </a:r>
            <a:r>
              <a:rPr lang="en-US" dirty="0"/>
              <a:t> diagonals yields O(n</a:t>
            </a:r>
            <a:r>
              <a:rPr lang="en-US" baseline="30000" dirty="0"/>
              <a:t>4</a:t>
            </a:r>
            <a:r>
              <a:rPr lang="en-US" dirty="0"/>
              <a:t>)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FBB90D-8124-0F44-AE90-12E10E45D74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C3310-C7CF-9D41-86A2-99DDCB78474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Brute Force Triangulation</a:t>
            </a:r>
          </a:p>
        </p:txBody>
      </p:sp>
    </p:spTree>
    <p:extLst>
      <p:ext uri="{BB962C8B-B14F-4D97-AF65-F5344CB8AC3E}">
        <p14:creationId xmlns:p14="http://schemas.microsoft.com/office/powerpoint/2010/main" val="1094380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Every polygon P of N vertices can be partitioned into triangles by the addition of zero or more diagonals. (Induction proof)</a:t>
            </a:r>
          </a:p>
          <a:p>
            <a:pPr lvl="1"/>
            <a:r>
              <a:rPr lang="en-US" dirty="0"/>
              <a:t>Base case: N = 3 (triangle)</a:t>
            </a:r>
          </a:p>
          <a:p>
            <a:pPr lvl="1"/>
            <a:r>
              <a:rPr lang="en-US" dirty="0"/>
              <a:t>Assumption: Let it be true for &lt; N sided polygon</a:t>
            </a:r>
          </a:p>
          <a:p>
            <a:pPr lvl="1"/>
            <a:r>
              <a:rPr lang="en-US" dirty="0"/>
              <a:t>Any N sided polygon can be partitioned into two polygons of less then N sides each by adding a diagonal, each of which can be partitioned by using premise 2 above</a:t>
            </a:r>
          </a:p>
          <a:p>
            <a:pPr lvl="1"/>
            <a:r>
              <a:rPr lang="en-US" dirty="0"/>
              <a:t>Thus, it is true for all N.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911173-CEF5-E444-92EF-0F46E0BAD18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310573-4461-9446-8783-B3E9A0BB4DDE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Triangulation Theory</a:t>
            </a:r>
          </a:p>
        </p:txBody>
      </p:sp>
    </p:spTree>
    <p:extLst>
      <p:ext uri="{BB962C8B-B14F-4D97-AF65-F5344CB8AC3E}">
        <p14:creationId xmlns:p14="http://schemas.microsoft.com/office/powerpoint/2010/main" val="192382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FBB6201-FC6A-A34E-8F7C-0EC3799E0F5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Any diagonal cuts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into two simple </a:t>
                </a:r>
                <a:r>
                  <a:rPr lang="en-US" dirty="0" err="1"/>
                  <a:t>subpolygons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i="1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be the number of vertices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the number of vertices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</a:p>
              <a:p>
                <a:r>
                  <a:rPr lang="en-US" dirty="0"/>
                  <a:t>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must be smaller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So by induction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can be triangulated</a:t>
                </a:r>
              </a:p>
              <a:p>
                <a:pPr lvl="1"/>
                <a:r>
                  <a:rPr lang="en-US" dirty="0"/>
                  <a:t>Hence,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can be triangulated as </a:t>
                </a:r>
                <a:r>
                  <a:rPr lang="en-US" dirty="0" err="1"/>
                  <a:t>weIl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FBB6201-FC6A-A34E-8F7C-0EC3799E0F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274A2-7A7D-F341-81BC-D38539808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44C3C-1606-5742-B3C2-1DD9E380AC9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Triangulation Theory</a:t>
            </a:r>
          </a:p>
        </p:txBody>
      </p:sp>
    </p:spTree>
    <p:extLst>
      <p:ext uri="{BB962C8B-B14F-4D97-AF65-F5344CB8AC3E}">
        <p14:creationId xmlns:p14="http://schemas.microsoft.com/office/powerpoint/2010/main" val="1008887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FBB6201-FC6A-A34E-8F7C-0EC3799E0F5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any triangulation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consists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/>
                  <a:t> triangles. </a:t>
                </a:r>
              </a:p>
              <a:p>
                <a:pPr lvl="1"/>
                <a:r>
                  <a:rPr lang="en-US" dirty="0"/>
                  <a:t>Consider an arbitrary diagonal in some triangulation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diagonal cuts P into two </a:t>
                </a:r>
                <a:r>
                  <a:rPr lang="en-US" dirty="0" err="1"/>
                  <a:t>subpolygons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vertices </a:t>
                </a:r>
              </a:p>
              <a:p>
                <a:pPr lvl="1"/>
                <a:r>
                  <a:rPr lang="en-US" dirty="0"/>
                  <a:t>Every vertex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occurs in exact1y one of the two </a:t>
                </a:r>
                <a:r>
                  <a:rPr lang="en-US" dirty="0" err="1"/>
                  <a:t>subpolygons</a:t>
                </a:r>
                <a:r>
                  <a:rPr lang="en-US" dirty="0"/>
                  <a:t>, except for the vertices defining the diagonal, which occur in both </a:t>
                </a:r>
                <a:r>
                  <a:rPr lang="en-US" dirty="0" err="1"/>
                  <a:t>subpolygons</a:t>
                </a:r>
                <a:r>
                  <a:rPr lang="en-US" dirty="0"/>
                  <a:t>. 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By induction, any triangulation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consists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/>
                  <a:t> triangles, which implies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 consists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−2)+(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/>
                  <a:t> triangles.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FBB6201-FC6A-A34E-8F7C-0EC3799E0F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84" t="-525" b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9F1B3-0678-614E-A7EB-6A9ABE465A3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6635E6-2A6E-B743-BA43-B6A1910DB42C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Triangulation Theory</a:t>
            </a:r>
          </a:p>
        </p:txBody>
      </p:sp>
    </p:spTree>
    <p:extLst>
      <p:ext uri="{BB962C8B-B14F-4D97-AF65-F5344CB8AC3E}">
        <p14:creationId xmlns:p14="http://schemas.microsoft.com/office/powerpoint/2010/main" val="739174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dual T of a triangulation is a </a:t>
            </a:r>
            <a:r>
              <a:rPr lang="en-US" u="sng" dirty="0"/>
              <a:t>tree</a:t>
            </a:r>
            <a:r>
              <a:rPr lang="en-US" dirty="0"/>
              <a:t>, with each node of </a:t>
            </a:r>
            <a:r>
              <a:rPr lang="en-US" u="sng" dirty="0"/>
              <a:t>degree at most three</a:t>
            </a:r>
            <a:r>
              <a:rPr lang="en-US" dirty="0"/>
              <a:t>.</a:t>
            </a:r>
          </a:p>
          <a:p>
            <a:r>
              <a:rPr lang="en-US" dirty="0"/>
              <a:t>Dual graph: each face gives a node; two nodes are connected if the faces are adjacent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626956-1B09-7348-8765-AA94D5A7002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01329C-94E0-9247-BF70-1DEBFB2763A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Triangulation Dual</a:t>
            </a:r>
          </a:p>
        </p:txBody>
      </p:sp>
      <p:sp>
        <p:nvSpPr>
          <p:cNvPr id="41988" name="Freeform 4"/>
          <p:cNvSpPr>
            <a:spLocks/>
          </p:cNvSpPr>
          <p:nvPr/>
        </p:nvSpPr>
        <p:spPr bwMode="auto">
          <a:xfrm>
            <a:off x="3784600" y="3692525"/>
            <a:ext cx="5111750" cy="2860675"/>
          </a:xfrm>
          <a:custGeom>
            <a:avLst/>
            <a:gdLst>
              <a:gd name="T0" fmla="*/ 2147483647 w 3220"/>
              <a:gd name="T1" fmla="*/ 2147483647 h 1802"/>
              <a:gd name="T2" fmla="*/ 2147483647 w 3220"/>
              <a:gd name="T3" fmla="*/ 2147483647 h 1802"/>
              <a:gd name="T4" fmla="*/ 2147483647 w 3220"/>
              <a:gd name="T5" fmla="*/ 2147483647 h 1802"/>
              <a:gd name="T6" fmla="*/ 2147483647 w 3220"/>
              <a:gd name="T7" fmla="*/ 2147483647 h 1802"/>
              <a:gd name="T8" fmla="*/ 2147483647 w 3220"/>
              <a:gd name="T9" fmla="*/ 2147483647 h 1802"/>
              <a:gd name="T10" fmla="*/ 0 w 3220"/>
              <a:gd name="T11" fmla="*/ 2147483647 h 1802"/>
              <a:gd name="T12" fmla="*/ 2147483647 w 3220"/>
              <a:gd name="T13" fmla="*/ 2147483647 h 1802"/>
              <a:gd name="T14" fmla="*/ 2147483647 w 3220"/>
              <a:gd name="T15" fmla="*/ 2147483647 h 1802"/>
              <a:gd name="T16" fmla="*/ 2147483647 w 3220"/>
              <a:gd name="T17" fmla="*/ 2147483647 h 1802"/>
              <a:gd name="T18" fmla="*/ 2147483647 w 3220"/>
              <a:gd name="T19" fmla="*/ 2147483647 h 1802"/>
              <a:gd name="T20" fmla="*/ 2147483647 w 3220"/>
              <a:gd name="T21" fmla="*/ 2147483647 h 1802"/>
              <a:gd name="T22" fmla="*/ 2147483647 w 3220"/>
              <a:gd name="T23" fmla="*/ 0 h 1802"/>
              <a:gd name="T24" fmla="*/ 2147483647 w 3220"/>
              <a:gd name="T25" fmla="*/ 2147483647 h 1802"/>
              <a:gd name="T26" fmla="*/ 2147483647 w 3220"/>
              <a:gd name="T27" fmla="*/ 2147483647 h 1802"/>
              <a:gd name="T28" fmla="*/ 2147483647 w 3220"/>
              <a:gd name="T29" fmla="*/ 2147483647 h 180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220"/>
              <a:gd name="T46" fmla="*/ 0 h 1802"/>
              <a:gd name="T47" fmla="*/ 3220 w 3220"/>
              <a:gd name="T48" fmla="*/ 1802 h 180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220" h="1802">
                <a:moveTo>
                  <a:pt x="2016" y="192"/>
                </a:moveTo>
                <a:lnTo>
                  <a:pt x="562" y="45"/>
                </a:lnTo>
                <a:lnTo>
                  <a:pt x="141" y="362"/>
                </a:lnTo>
                <a:lnTo>
                  <a:pt x="429" y="828"/>
                </a:lnTo>
                <a:lnTo>
                  <a:pt x="1034" y="946"/>
                </a:lnTo>
                <a:lnTo>
                  <a:pt x="0" y="1389"/>
                </a:lnTo>
                <a:lnTo>
                  <a:pt x="1403" y="1241"/>
                </a:lnTo>
                <a:lnTo>
                  <a:pt x="1411" y="1802"/>
                </a:lnTo>
                <a:lnTo>
                  <a:pt x="2356" y="1374"/>
                </a:lnTo>
                <a:lnTo>
                  <a:pt x="2755" y="1551"/>
                </a:lnTo>
                <a:lnTo>
                  <a:pt x="3220" y="1182"/>
                </a:lnTo>
                <a:lnTo>
                  <a:pt x="2223" y="0"/>
                </a:lnTo>
                <a:lnTo>
                  <a:pt x="1758" y="813"/>
                </a:lnTo>
                <a:lnTo>
                  <a:pt x="1226" y="547"/>
                </a:lnTo>
                <a:lnTo>
                  <a:pt x="2016" y="192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41989" name="AutoShape 5"/>
          <p:cNvCxnSpPr>
            <a:cxnSpLocks noChangeShapeType="1"/>
            <a:stCxn id="41988" idx="2"/>
            <a:endCxn id="41988" idx="4"/>
          </p:cNvCxnSpPr>
          <p:nvPr/>
        </p:nvCxnSpPr>
        <p:spPr bwMode="auto">
          <a:xfrm>
            <a:off x="3989389" y="4267199"/>
            <a:ext cx="1417637" cy="9271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0" name="AutoShape 6"/>
          <p:cNvCxnSpPr>
            <a:cxnSpLocks noChangeShapeType="1"/>
            <a:stCxn id="41988" idx="1"/>
            <a:endCxn id="41988" idx="13"/>
          </p:cNvCxnSpPr>
          <p:nvPr/>
        </p:nvCxnSpPr>
        <p:spPr bwMode="auto">
          <a:xfrm>
            <a:off x="4657725" y="3763962"/>
            <a:ext cx="1054100" cy="796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1" name="AutoShape 7"/>
          <p:cNvCxnSpPr>
            <a:cxnSpLocks noChangeShapeType="1"/>
            <a:stCxn id="41988" idx="1"/>
            <a:endCxn id="41988" idx="4"/>
          </p:cNvCxnSpPr>
          <p:nvPr/>
        </p:nvCxnSpPr>
        <p:spPr bwMode="auto">
          <a:xfrm>
            <a:off x="4657725" y="3763961"/>
            <a:ext cx="749300" cy="1430338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2" name="AutoShape 8"/>
          <p:cNvCxnSpPr>
            <a:cxnSpLocks noChangeShapeType="1"/>
            <a:stCxn id="41988" idx="4"/>
            <a:endCxn id="41988" idx="6"/>
          </p:cNvCxnSpPr>
          <p:nvPr/>
        </p:nvCxnSpPr>
        <p:spPr bwMode="auto">
          <a:xfrm>
            <a:off x="5407025" y="5194299"/>
            <a:ext cx="604838" cy="487362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3" name="AutoShape 9"/>
          <p:cNvCxnSpPr>
            <a:cxnSpLocks noChangeShapeType="1"/>
            <a:stCxn id="41988" idx="13"/>
            <a:endCxn id="41988" idx="6"/>
          </p:cNvCxnSpPr>
          <p:nvPr/>
        </p:nvCxnSpPr>
        <p:spPr bwMode="auto">
          <a:xfrm>
            <a:off x="5711825" y="4560887"/>
            <a:ext cx="300038" cy="112077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4" name="AutoShape 10"/>
          <p:cNvCxnSpPr>
            <a:cxnSpLocks noChangeShapeType="1"/>
            <a:stCxn id="41988" idx="13"/>
            <a:endCxn id="41988" idx="4"/>
          </p:cNvCxnSpPr>
          <p:nvPr/>
        </p:nvCxnSpPr>
        <p:spPr bwMode="auto">
          <a:xfrm flipH="1">
            <a:off x="5407025" y="4560887"/>
            <a:ext cx="304800" cy="633413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5" name="AutoShape 11"/>
          <p:cNvCxnSpPr>
            <a:cxnSpLocks noChangeShapeType="1"/>
            <a:stCxn id="41988" idx="6"/>
            <a:endCxn id="41988" idx="12"/>
          </p:cNvCxnSpPr>
          <p:nvPr/>
        </p:nvCxnSpPr>
        <p:spPr bwMode="auto">
          <a:xfrm flipV="1">
            <a:off x="6011863" y="4983161"/>
            <a:ext cx="582612" cy="6985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6" name="AutoShape 12"/>
          <p:cNvCxnSpPr>
            <a:cxnSpLocks noChangeShapeType="1"/>
            <a:stCxn id="41988" idx="8"/>
            <a:endCxn id="41988" idx="10"/>
          </p:cNvCxnSpPr>
          <p:nvPr/>
        </p:nvCxnSpPr>
        <p:spPr bwMode="auto">
          <a:xfrm flipV="1">
            <a:off x="7543800" y="5568949"/>
            <a:ext cx="137160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7" name="AutoShape 13"/>
          <p:cNvCxnSpPr>
            <a:cxnSpLocks noChangeShapeType="1"/>
            <a:stCxn id="41988" idx="12"/>
            <a:endCxn id="41988" idx="10"/>
          </p:cNvCxnSpPr>
          <p:nvPr/>
        </p:nvCxnSpPr>
        <p:spPr bwMode="auto">
          <a:xfrm>
            <a:off x="6594476" y="4983161"/>
            <a:ext cx="2320925" cy="585788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8" name="AutoShape 14"/>
          <p:cNvCxnSpPr>
            <a:cxnSpLocks noChangeShapeType="1"/>
            <a:stCxn id="41988" idx="12"/>
            <a:endCxn id="41988" idx="8"/>
          </p:cNvCxnSpPr>
          <p:nvPr/>
        </p:nvCxnSpPr>
        <p:spPr bwMode="auto">
          <a:xfrm>
            <a:off x="6594476" y="4983161"/>
            <a:ext cx="949325" cy="890588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9" name="AutoShape 15"/>
          <p:cNvCxnSpPr>
            <a:cxnSpLocks noChangeShapeType="1"/>
            <a:stCxn id="41988" idx="6"/>
            <a:endCxn id="41988" idx="8"/>
          </p:cNvCxnSpPr>
          <p:nvPr/>
        </p:nvCxnSpPr>
        <p:spPr bwMode="auto">
          <a:xfrm>
            <a:off x="6011864" y="5681661"/>
            <a:ext cx="1531937" cy="192088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8" name="Oval 16"/>
          <p:cNvSpPr>
            <a:spLocks noChangeAspect="1" noChangeArrowheads="1"/>
          </p:cNvSpPr>
          <p:nvPr/>
        </p:nvSpPr>
        <p:spPr bwMode="auto">
          <a:xfrm>
            <a:off x="5241925" y="5521325"/>
            <a:ext cx="128588" cy="123825"/>
          </a:xfrm>
          <a:prstGeom prst="ellipse">
            <a:avLst/>
          </a:prstGeom>
          <a:solidFill>
            <a:srgbClr val="FF00FF"/>
          </a:solidFill>
          <a:ln w="38100">
            <a:solidFill>
              <a:srgbClr val="FFCC00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Oval 17"/>
          <p:cNvSpPr>
            <a:spLocks noChangeAspect="1" noChangeArrowheads="1"/>
          </p:cNvSpPr>
          <p:nvPr/>
        </p:nvSpPr>
        <p:spPr bwMode="auto">
          <a:xfrm>
            <a:off x="4471989" y="4249737"/>
            <a:ext cx="128587" cy="123825"/>
          </a:xfrm>
          <a:prstGeom prst="ellipse">
            <a:avLst/>
          </a:prstGeom>
          <a:solidFill>
            <a:srgbClr val="FF00FF"/>
          </a:solidFill>
          <a:ln w="38100">
            <a:solidFill>
              <a:srgbClr val="FFCC00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Oval 18"/>
          <p:cNvSpPr>
            <a:spLocks noChangeAspect="1" noChangeArrowheads="1"/>
          </p:cNvSpPr>
          <p:nvPr/>
        </p:nvSpPr>
        <p:spPr bwMode="auto">
          <a:xfrm>
            <a:off x="5243514" y="4464050"/>
            <a:ext cx="128587" cy="123825"/>
          </a:xfrm>
          <a:prstGeom prst="ellipse">
            <a:avLst/>
          </a:prstGeom>
          <a:solidFill>
            <a:srgbClr val="FF00FF"/>
          </a:solidFill>
          <a:ln w="38100">
            <a:solidFill>
              <a:srgbClr val="FFCC00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Oval 19"/>
          <p:cNvSpPr>
            <a:spLocks noChangeAspect="1" noChangeArrowheads="1"/>
          </p:cNvSpPr>
          <p:nvPr/>
        </p:nvSpPr>
        <p:spPr bwMode="auto">
          <a:xfrm>
            <a:off x="7493000" y="5448300"/>
            <a:ext cx="128588" cy="123825"/>
          </a:xfrm>
          <a:prstGeom prst="ellipse">
            <a:avLst/>
          </a:prstGeom>
          <a:solidFill>
            <a:srgbClr val="FF00FF"/>
          </a:solidFill>
          <a:ln w="38100">
            <a:solidFill>
              <a:srgbClr val="FFCC00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Oval 21"/>
          <p:cNvSpPr>
            <a:spLocks noChangeAspect="1" noChangeArrowheads="1"/>
          </p:cNvSpPr>
          <p:nvPr/>
        </p:nvSpPr>
        <p:spPr bwMode="auto">
          <a:xfrm>
            <a:off x="4476750" y="4806950"/>
            <a:ext cx="128588" cy="123825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CC00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863" name="Oval 22"/>
          <p:cNvSpPr>
            <a:spLocks noChangeAspect="1" noChangeArrowheads="1"/>
          </p:cNvSpPr>
          <p:nvPr/>
        </p:nvSpPr>
        <p:spPr bwMode="auto">
          <a:xfrm>
            <a:off x="5508625" y="4083050"/>
            <a:ext cx="128588" cy="123825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CC00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864" name="Oval 23"/>
          <p:cNvSpPr>
            <a:spLocks noChangeAspect="1" noChangeArrowheads="1"/>
          </p:cNvSpPr>
          <p:nvPr/>
        </p:nvSpPr>
        <p:spPr bwMode="auto">
          <a:xfrm>
            <a:off x="7283450" y="4618037"/>
            <a:ext cx="128588" cy="123825"/>
          </a:xfrm>
          <a:prstGeom prst="ellipse">
            <a:avLst/>
          </a:prstGeom>
          <a:solidFill>
            <a:srgbClr val="FF00FF"/>
          </a:solidFill>
          <a:ln w="38100">
            <a:solidFill>
              <a:srgbClr val="FFCC00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865" name="Oval 25"/>
          <p:cNvSpPr>
            <a:spLocks noChangeAspect="1" noChangeArrowheads="1"/>
          </p:cNvSpPr>
          <p:nvPr/>
        </p:nvSpPr>
        <p:spPr bwMode="auto">
          <a:xfrm>
            <a:off x="6577014" y="5354637"/>
            <a:ext cx="128587" cy="123825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CC00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866" name="Oval 27"/>
          <p:cNvSpPr>
            <a:spLocks noChangeAspect="1" noChangeArrowheads="1"/>
          </p:cNvSpPr>
          <p:nvPr/>
        </p:nvSpPr>
        <p:spPr bwMode="auto">
          <a:xfrm>
            <a:off x="8012114" y="5883275"/>
            <a:ext cx="128587" cy="123825"/>
          </a:xfrm>
          <a:prstGeom prst="ellipse">
            <a:avLst/>
          </a:prstGeom>
          <a:solidFill>
            <a:srgbClr val="00FF00"/>
          </a:solidFill>
          <a:ln w="38100">
            <a:solidFill>
              <a:srgbClr val="FFCC00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Oval 28"/>
          <p:cNvSpPr>
            <a:spLocks noChangeAspect="1" noChangeArrowheads="1"/>
          </p:cNvSpPr>
          <p:nvPr/>
        </p:nvSpPr>
        <p:spPr bwMode="auto">
          <a:xfrm>
            <a:off x="6348414" y="6002337"/>
            <a:ext cx="128587" cy="123825"/>
          </a:xfrm>
          <a:prstGeom prst="ellipse">
            <a:avLst/>
          </a:prstGeom>
          <a:solidFill>
            <a:srgbClr val="00FF00"/>
          </a:solidFill>
          <a:ln w="38100">
            <a:solidFill>
              <a:srgbClr val="FFCC00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Oval 29"/>
          <p:cNvSpPr>
            <a:spLocks noChangeAspect="1" noChangeArrowheads="1"/>
          </p:cNvSpPr>
          <p:nvPr/>
        </p:nvSpPr>
        <p:spPr bwMode="auto">
          <a:xfrm>
            <a:off x="6091239" y="4916487"/>
            <a:ext cx="128587" cy="123825"/>
          </a:xfrm>
          <a:prstGeom prst="ellipse">
            <a:avLst/>
          </a:prstGeom>
          <a:solidFill>
            <a:srgbClr val="00FF00"/>
          </a:solidFill>
          <a:ln w="38100">
            <a:solidFill>
              <a:srgbClr val="FFCC00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9" name="Oval 30"/>
          <p:cNvSpPr>
            <a:spLocks noChangeAspect="1" noChangeArrowheads="1"/>
          </p:cNvSpPr>
          <p:nvPr/>
        </p:nvSpPr>
        <p:spPr bwMode="auto">
          <a:xfrm>
            <a:off x="5629275" y="5129212"/>
            <a:ext cx="128588" cy="123825"/>
          </a:xfrm>
          <a:prstGeom prst="ellipse">
            <a:avLst/>
          </a:prstGeom>
          <a:solidFill>
            <a:srgbClr val="00FF00"/>
          </a:solidFill>
          <a:ln w="38100">
            <a:solidFill>
              <a:srgbClr val="FFCC00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870" name="AutoShape 31"/>
          <p:cNvCxnSpPr>
            <a:cxnSpLocks noChangeShapeType="1"/>
            <a:stCxn id="35859" idx="6"/>
            <a:endCxn id="35860" idx="2"/>
          </p:cNvCxnSpPr>
          <p:nvPr/>
        </p:nvCxnSpPr>
        <p:spPr bwMode="auto">
          <a:xfrm>
            <a:off x="4619625" y="4311649"/>
            <a:ext cx="604838" cy="214312"/>
          </a:xfrm>
          <a:prstGeom prst="straightConnector1">
            <a:avLst/>
          </a:prstGeom>
          <a:noFill/>
          <a:ln w="38100">
            <a:solidFill>
              <a:srgbClr val="FFCC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1" name="AutoShape 32"/>
          <p:cNvCxnSpPr>
            <a:cxnSpLocks noChangeShapeType="1"/>
            <a:stCxn id="35860" idx="7"/>
            <a:endCxn id="35863" idx="3"/>
          </p:cNvCxnSpPr>
          <p:nvPr/>
        </p:nvCxnSpPr>
        <p:spPr bwMode="auto">
          <a:xfrm flipV="1">
            <a:off x="5353051" y="4208461"/>
            <a:ext cx="174625" cy="254000"/>
          </a:xfrm>
          <a:prstGeom prst="straightConnector1">
            <a:avLst/>
          </a:prstGeom>
          <a:noFill/>
          <a:ln w="38100">
            <a:solidFill>
              <a:srgbClr val="FFCC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2" name="AutoShape 33"/>
          <p:cNvCxnSpPr>
            <a:cxnSpLocks noChangeShapeType="1"/>
            <a:stCxn id="35860" idx="4"/>
            <a:endCxn id="35869" idx="0"/>
          </p:cNvCxnSpPr>
          <p:nvPr/>
        </p:nvCxnSpPr>
        <p:spPr bwMode="auto">
          <a:xfrm>
            <a:off x="5308601" y="4606925"/>
            <a:ext cx="385763" cy="503237"/>
          </a:xfrm>
          <a:prstGeom prst="straightConnector1">
            <a:avLst/>
          </a:prstGeom>
          <a:noFill/>
          <a:ln w="38100">
            <a:solidFill>
              <a:srgbClr val="FFCC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3" name="AutoShape 34"/>
          <p:cNvCxnSpPr>
            <a:cxnSpLocks noChangeShapeType="1"/>
            <a:stCxn id="35859" idx="4"/>
            <a:endCxn id="35862" idx="5"/>
          </p:cNvCxnSpPr>
          <p:nvPr/>
        </p:nvCxnSpPr>
        <p:spPr bwMode="auto">
          <a:xfrm>
            <a:off x="4537076" y="4392611"/>
            <a:ext cx="49213" cy="539750"/>
          </a:xfrm>
          <a:prstGeom prst="straightConnector1">
            <a:avLst/>
          </a:prstGeom>
          <a:noFill/>
          <a:ln w="38100">
            <a:solidFill>
              <a:srgbClr val="FFCC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4" name="AutoShape 35"/>
          <p:cNvCxnSpPr>
            <a:cxnSpLocks noChangeShapeType="1"/>
            <a:stCxn id="35869" idx="7"/>
            <a:endCxn id="35868" idx="2"/>
          </p:cNvCxnSpPr>
          <p:nvPr/>
        </p:nvCxnSpPr>
        <p:spPr bwMode="auto">
          <a:xfrm flipV="1">
            <a:off x="5738814" y="4978400"/>
            <a:ext cx="333375" cy="149225"/>
          </a:xfrm>
          <a:prstGeom prst="straightConnector1">
            <a:avLst/>
          </a:prstGeom>
          <a:noFill/>
          <a:ln w="38100">
            <a:solidFill>
              <a:srgbClr val="FFCC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5" name="AutoShape 36"/>
          <p:cNvCxnSpPr>
            <a:cxnSpLocks noChangeShapeType="1"/>
            <a:stCxn id="35869" idx="3"/>
            <a:endCxn id="35858" idx="7"/>
          </p:cNvCxnSpPr>
          <p:nvPr/>
        </p:nvCxnSpPr>
        <p:spPr bwMode="auto">
          <a:xfrm flipH="1">
            <a:off x="5351463" y="5254624"/>
            <a:ext cx="296862" cy="265112"/>
          </a:xfrm>
          <a:prstGeom prst="straightConnector1">
            <a:avLst/>
          </a:prstGeom>
          <a:noFill/>
          <a:ln w="38100">
            <a:solidFill>
              <a:srgbClr val="FFCC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6" name="AutoShape 37"/>
          <p:cNvCxnSpPr>
            <a:cxnSpLocks noChangeShapeType="1"/>
            <a:stCxn id="35865" idx="4"/>
            <a:endCxn id="35867" idx="7"/>
          </p:cNvCxnSpPr>
          <p:nvPr/>
        </p:nvCxnSpPr>
        <p:spPr bwMode="auto">
          <a:xfrm flipH="1">
            <a:off x="6457950" y="5497511"/>
            <a:ext cx="184150" cy="503238"/>
          </a:xfrm>
          <a:prstGeom prst="straightConnector1">
            <a:avLst/>
          </a:prstGeom>
          <a:noFill/>
          <a:ln w="38100">
            <a:solidFill>
              <a:srgbClr val="FFCC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7" name="AutoShape 38"/>
          <p:cNvCxnSpPr>
            <a:cxnSpLocks noChangeShapeType="1"/>
            <a:stCxn id="35868" idx="5"/>
            <a:endCxn id="35865" idx="1"/>
          </p:cNvCxnSpPr>
          <p:nvPr/>
        </p:nvCxnSpPr>
        <p:spPr bwMode="auto">
          <a:xfrm>
            <a:off x="6200775" y="5041899"/>
            <a:ext cx="395288" cy="311150"/>
          </a:xfrm>
          <a:prstGeom prst="straightConnector1">
            <a:avLst/>
          </a:prstGeom>
          <a:noFill/>
          <a:ln w="38100">
            <a:solidFill>
              <a:srgbClr val="FFCC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8" name="AutoShape 39"/>
          <p:cNvCxnSpPr>
            <a:cxnSpLocks noChangeAspect="1" noChangeShapeType="1"/>
            <a:stCxn id="35865" idx="6"/>
            <a:endCxn id="35861" idx="2"/>
          </p:cNvCxnSpPr>
          <p:nvPr/>
        </p:nvCxnSpPr>
        <p:spPr bwMode="auto">
          <a:xfrm>
            <a:off x="6724650" y="5416549"/>
            <a:ext cx="749300" cy="93662"/>
          </a:xfrm>
          <a:prstGeom prst="straightConnector1">
            <a:avLst/>
          </a:prstGeom>
          <a:noFill/>
          <a:ln w="38100">
            <a:solidFill>
              <a:srgbClr val="FFCC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9" name="AutoShape 40"/>
          <p:cNvCxnSpPr>
            <a:cxnSpLocks noChangeShapeType="1"/>
            <a:stCxn id="35861" idx="0"/>
            <a:endCxn id="35864" idx="5"/>
          </p:cNvCxnSpPr>
          <p:nvPr/>
        </p:nvCxnSpPr>
        <p:spPr bwMode="auto">
          <a:xfrm flipH="1" flipV="1">
            <a:off x="7392988" y="4743449"/>
            <a:ext cx="165100" cy="685800"/>
          </a:xfrm>
          <a:prstGeom prst="straightConnector1">
            <a:avLst/>
          </a:prstGeom>
          <a:noFill/>
          <a:ln w="38100">
            <a:solidFill>
              <a:srgbClr val="FFCC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80" name="AutoShape 41"/>
          <p:cNvCxnSpPr>
            <a:cxnSpLocks noChangeShapeType="1"/>
            <a:stCxn id="35866" idx="1"/>
            <a:endCxn id="35861" idx="5"/>
          </p:cNvCxnSpPr>
          <p:nvPr/>
        </p:nvCxnSpPr>
        <p:spPr bwMode="auto">
          <a:xfrm flipH="1" flipV="1">
            <a:off x="7602539" y="5573712"/>
            <a:ext cx="428625" cy="307975"/>
          </a:xfrm>
          <a:prstGeom prst="straightConnector1">
            <a:avLst/>
          </a:prstGeom>
          <a:noFill/>
          <a:ln w="38100">
            <a:solidFill>
              <a:srgbClr val="FFCC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81221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problem was posed by Victor Klee in 1973</a:t>
            </a:r>
          </a:p>
          <a:p>
            <a:endParaRPr lang="en-US" dirty="0"/>
          </a:p>
          <a:p>
            <a:r>
              <a:rPr lang="en-US" dirty="0"/>
              <a:t>A guard of the gallery corresponds to a point on the </a:t>
            </a:r>
            <a:r>
              <a:rPr lang="en-US" dirty="0" err="1"/>
              <a:t>polygonomial</a:t>
            </a:r>
            <a:r>
              <a:rPr lang="en-US" dirty="0"/>
              <a:t> floor plan.</a:t>
            </a:r>
          </a:p>
          <a:p>
            <a:endParaRPr lang="en-US" dirty="0"/>
          </a:p>
          <a:p>
            <a:r>
              <a:rPr lang="en-US" dirty="0"/>
              <a:t>Guards can see in every direction, with a full range of visibility</a:t>
            </a:r>
          </a:p>
          <a:p>
            <a:endParaRPr lang="en-US" dirty="0"/>
          </a:p>
          <a:p>
            <a:r>
              <a:rPr lang="en-US" dirty="0"/>
              <a:t>The optimization problem is computationally difficult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26726-86C9-D94E-A8A4-FBA355DBF07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215830-5F08-2842-A2AD-2625CA29F9A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The Art Gallery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673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Proof:</a:t>
            </a:r>
          </a:p>
          <a:p>
            <a:pPr lvl="1"/>
            <a:r>
              <a:rPr lang="en-US" dirty="0"/>
              <a:t>The degree three is immediate from the fact that every triangle have three sides.</a:t>
            </a:r>
          </a:p>
          <a:p>
            <a:pPr lvl="1"/>
            <a:r>
              <a:rPr lang="en-US" dirty="0"/>
              <a:t>If there is a cycle C in T it is easy to verify that...</a:t>
            </a:r>
          </a:p>
          <a:p>
            <a:pPr lvl="1"/>
            <a:r>
              <a:rPr lang="en-US" dirty="0"/>
              <a:t>There must be a vertex inside the polygon...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E72040-FBCF-6440-A763-0C2A09E260F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CCD27B-AA6E-E147-B8C4-B51912520FC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CA" dirty="0"/>
              <a:t>Properties of triangulations</a:t>
            </a:r>
            <a:endParaRPr lang="en-US" dirty="0"/>
          </a:p>
        </p:txBody>
      </p:sp>
      <p:pic>
        <p:nvPicPr>
          <p:cNvPr id="36868" name="Picture 2" descr="C:\Users\Valentina\Desktop\Courses2012-2013\p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" t="-9219" r="-1343" b="6526"/>
          <a:stretch/>
        </p:blipFill>
        <p:spPr bwMode="auto">
          <a:xfrm>
            <a:off x="2971800" y="3599860"/>
            <a:ext cx="5674440" cy="3105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5149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011" name="Rectangle 3"/>
              <p:cNvSpPr>
                <a:spLocks noGrp="1" noChangeArrowheads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Three consecutive vertices, a, b, c form an ear if ac is a diagonal</a:t>
                </a:r>
              </a:p>
              <a:p>
                <a:r>
                  <a:rPr lang="en-US" altLang="en-US" dirty="0"/>
                  <a:t>“2-Ears” Theorem: every polygon of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≥4 </m:t>
                    </m:r>
                  </m:oMath>
                </a14:m>
                <a:r>
                  <a:rPr lang="en-US" altLang="en-US" dirty="0"/>
                  <a:t>vertices has at least 2 non-overlapping ears.</a:t>
                </a:r>
              </a:p>
              <a:p>
                <a:pPr lvl="1"/>
                <a:r>
                  <a:rPr lang="en-US" dirty="0"/>
                  <a:t>The triangulation dual has at least 2 nodes</a:t>
                </a:r>
              </a:p>
              <a:p>
                <a:pPr lvl="1"/>
                <a:r>
                  <a:rPr lang="en-US" dirty="0"/>
                  <a:t>A tree of more than 2 nodes has at least </a:t>
                </a:r>
                <a:br>
                  <a:rPr lang="en-US" dirty="0"/>
                </a:br>
                <a:r>
                  <a:rPr lang="en-US" dirty="0"/>
                  <a:t>2 leaf nodes</a:t>
                </a:r>
              </a:p>
              <a:p>
                <a:pPr lvl="1"/>
                <a:r>
                  <a:rPr lang="en-US" dirty="0"/>
                  <a:t>Each leaf node corresponds to an ear.</a:t>
                </a:r>
              </a:p>
            </p:txBody>
          </p:sp>
        </mc:Choice>
        <mc:Fallback xmlns="">
          <p:sp>
            <p:nvSpPr>
              <p:cNvPr id="430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E2730B-FFC4-CD49-B413-291E1FEC19B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6287F2-11FF-6F46-9772-C49AE2710A2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Meister’s Two Ears Theorem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560541" y="3962400"/>
            <a:ext cx="3627438" cy="1816100"/>
            <a:chOff x="2486025" y="4459288"/>
            <a:chExt cx="3627438" cy="1816100"/>
          </a:xfrm>
        </p:grpSpPr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2943225" y="4459288"/>
              <a:ext cx="2627313" cy="1816100"/>
              <a:chOff x="843" y="2798"/>
              <a:chExt cx="1655" cy="1144"/>
            </a:xfrm>
          </p:grpSpPr>
          <p:grpSp>
            <p:nvGrpSpPr>
              <p:cNvPr id="15" name="Group 4"/>
              <p:cNvGrpSpPr>
                <a:grpSpLocks/>
              </p:cNvGrpSpPr>
              <p:nvPr/>
            </p:nvGrpSpPr>
            <p:grpSpPr bwMode="auto">
              <a:xfrm>
                <a:off x="843" y="2798"/>
                <a:ext cx="1655" cy="1144"/>
                <a:chOff x="3355" y="1076"/>
                <a:chExt cx="1655" cy="1144"/>
              </a:xfrm>
            </p:grpSpPr>
            <p:sp>
              <p:nvSpPr>
                <p:cNvPr id="29" name="Freeform 5"/>
                <p:cNvSpPr>
                  <a:spLocks/>
                </p:cNvSpPr>
                <p:nvPr/>
              </p:nvSpPr>
              <p:spPr bwMode="auto">
                <a:xfrm>
                  <a:off x="3355" y="1076"/>
                  <a:ext cx="1655" cy="1144"/>
                </a:xfrm>
                <a:custGeom>
                  <a:avLst/>
                  <a:gdLst>
                    <a:gd name="T0" fmla="*/ 0 w 2000"/>
                    <a:gd name="T1" fmla="*/ 226 h 1266"/>
                    <a:gd name="T2" fmla="*/ 1027 w 2000"/>
                    <a:gd name="T3" fmla="*/ 695 h 1266"/>
                    <a:gd name="T4" fmla="*/ 905 w 2000"/>
                    <a:gd name="T5" fmla="*/ 0 h 1266"/>
                    <a:gd name="T6" fmla="*/ 1732 w 2000"/>
                    <a:gd name="T7" fmla="*/ 355 h 1266"/>
                    <a:gd name="T8" fmla="*/ 2000 w 2000"/>
                    <a:gd name="T9" fmla="*/ 834 h 1266"/>
                    <a:gd name="T10" fmla="*/ 1644 w 2000"/>
                    <a:gd name="T11" fmla="*/ 789 h 1266"/>
                    <a:gd name="T12" fmla="*/ 1235 w 2000"/>
                    <a:gd name="T13" fmla="*/ 1266 h 1266"/>
                    <a:gd name="T14" fmla="*/ 477 w 2000"/>
                    <a:gd name="T15" fmla="*/ 1189 h 1266"/>
                    <a:gd name="T16" fmla="*/ 688 w 2000"/>
                    <a:gd name="T17" fmla="*/ 933 h 1266"/>
                    <a:gd name="T18" fmla="*/ 0 w 2000"/>
                    <a:gd name="T19" fmla="*/ 226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00" h="1266">
                      <a:moveTo>
                        <a:pt x="0" y="226"/>
                      </a:moveTo>
                      <a:lnTo>
                        <a:pt x="1027" y="695"/>
                      </a:lnTo>
                      <a:lnTo>
                        <a:pt x="905" y="0"/>
                      </a:lnTo>
                      <a:lnTo>
                        <a:pt x="1732" y="355"/>
                      </a:lnTo>
                      <a:lnTo>
                        <a:pt x="2000" y="834"/>
                      </a:lnTo>
                      <a:lnTo>
                        <a:pt x="1644" y="789"/>
                      </a:lnTo>
                      <a:lnTo>
                        <a:pt x="1235" y="1266"/>
                      </a:lnTo>
                      <a:lnTo>
                        <a:pt x="477" y="1189"/>
                      </a:lnTo>
                      <a:lnTo>
                        <a:pt x="688" y="933"/>
                      </a:lnTo>
                      <a:lnTo>
                        <a:pt x="0" y="226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12700" cap="rnd" cmpd="sng">
                  <a:solidFill>
                    <a:schemeClr val="bg2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0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4189" y="1411"/>
                  <a:ext cx="601" cy="278"/>
                </a:xfrm>
                <a:prstGeom prst="line">
                  <a:avLst/>
                </a:prstGeom>
                <a:noFill/>
                <a:ln w="12700" cap="rnd">
                  <a:solidFill>
                    <a:schemeClr val="bg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4686" y="1407"/>
                  <a:ext cx="99" cy="389"/>
                </a:xfrm>
                <a:prstGeom prst="line">
                  <a:avLst/>
                </a:prstGeom>
                <a:noFill/>
                <a:ln w="12700" cap="rnd">
                  <a:solidFill>
                    <a:schemeClr val="bg2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2" name="Line 8"/>
                <p:cNvSpPr>
                  <a:spLocks noChangeShapeType="1"/>
                </p:cNvSpPr>
                <p:nvPr/>
              </p:nvSpPr>
              <p:spPr bwMode="auto">
                <a:xfrm>
                  <a:off x="4192" y="1692"/>
                  <a:ext cx="501" cy="111"/>
                </a:xfrm>
                <a:prstGeom prst="line">
                  <a:avLst/>
                </a:prstGeom>
                <a:noFill/>
                <a:ln w="12700" cap="rnd">
                  <a:solidFill>
                    <a:schemeClr val="bg2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3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921" y="1688"/>
                  <a:ext cx="267" cy="233"/>
                </a:xfrm>
                <a:prstGeom prst="line">
                  <a:avLst/>
                </a:prstGeom>
                <a:noFill/>
                <a:ln w="12700" cap="rnd">
                  <a:solidFill>
                    <a:schemeClr val="bg2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" name="Line 10"/>
                <p:cNvSpPr>
                  <a:spLocks noChangeShapeType="1"/>
                </p:cNvSpPr>
                <p:nvPr/>
              </p:nvSpPr>
              <p:spPr bwMode="auto">
                <a:xfrm flipH="1" flipV="1">
                  <a:off x="4206" y="1684"/>
                  <a:ext cx="144" cy="511"/>
                </a:xfrm>
                <a:prstGeom prst="line">
                  <a:avLst/>
                </a:prstGeom>
                <a:noFill/>
                <a:ln w="12700" cap="rnd">
                  <a:solidFill>
                    <a:schemeClr val="bg2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" name="Line 11"/>
                <p:cNvSpPr>
                  <a:spLocks noChangeShapeType="1"/>
                </p:cNvSpPr>
                <p:nvPr/>
              </p:nvSpPr>
              <p:spPr bwMode="auto">
                <a:xfrm flipH="1" flipV="1">
                  <a:off x="3902" y="1902"/>
                  <a:ext cx="455" cy="311"/>
                </a:xfrm>
                <a:prstGeom prst="line">
                  <a:avLst/>
                </a:prstGeom>
                <a:noFill/>
                <a:ln w="12700" cap="rnd">
                  <a:solidFill>
                    <a:schemeClr val="bg2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6" name="Oval 12"/>
              <p:cNvSpPr>
                <a:spLocks noChangeArrowheads="1"/>
              </p:cNvSpPr>
              <p:nvPr/>
            </p:nvSpPr>
            <p:spPr bwMode="auto">
              <a:xfrm>
                <a:off x="1812" y="3090"/>
                <a:ext cx="71" cy="7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7" name="Oval 13"/>
              <p:cNvSpPr>
                <a:spLocks noChangeArrowheads="1"/>
              </p:cNvSpPr>
              <p:nvPr/>
            </p:nvSpPr>
            <p:spPr bwMode="auto">
              <a:xfrm>
                <a:off x="1996" y="3307"/>
                <a:ext cx="71" cy="7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8" name="Oval 14"/>
              <p:cNvSpPr>
                <a:spLocks noChangeArrowheads="1"/>
              </p:cNvSpPr>
              <p:nvPr/>
            </p:nvSpPr>
            <p:spPr bwMode="auto">
              <a:xfrm>
                <a:off x="2257" y="3403"/>
                <a:ext cx="71" cy="7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9" name="Oval 15"/>
              <p:cNvSpPr>
                <a:spLocks noChangeArrowheads="1"/>
              </p:cNvSpPr>
              <p:nvPr/>
            </p:nvSpPr>
            <p:spPr bwMode="auto">
              <a:xfrm>
                <a:off x="1331" y="3366"/>
                <a:ext cx="71" cy="7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" name="Oval 16"/>
              <p:cNvSpPr>
                <a:spLocks noChangeArrowheads="1"/>
              </p:cNvSpPr>
              <p:nvPr/>
            </p:nvSpPr>
            <p:spPr bwMode="auto">
              <a:xfrm>
                <a:off x="1416" y="3762"/>
                <a:ext cx="71" cy="7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1" name="Oval 17"/>
              <p:cNvSpPr>
                <a:spLocks noChangeArrowheads="1"/>
              </p:cNvSpPr>
              <p:nvPr/>
            </p:nvSpPr>
            <p:spPr bwMode="auto">
              <a:xfrm>
                <a:off x="1578" y="3591"/>
                <a:ext cx="71" cy="7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2" name="Oval 18"/>
              <p:cNvSpPr>
                <a:spLocks noChangeArrowheads="1"/>
              </p:cNvSpPr>
              <p:nvPr/>
            </p:nvSpPr>
            <p:spPr bwMode="auto">
              <a:xfrm>
                <a:off x="1885" y="3576"/>
                <a:ext cx="71" cy="7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>
                <a:off x="1856" y="3133"/>
                <a:ext cx="166" cy="21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>
                <a:off x="2030" y="3362"/>
                <a:ext cx="266" cy="78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5" name="Line 21"/>
              <p:cNvSpPr>
                <a:spLocks noChangeShapeType="1"/>
              </p:cNvSpPr>
              <p:nvPr/>
            </p:nvSpPr>
            <p:spPr bwMode="auto">
              <a:xfrm flipH="1">
                <a:off x="1925" y="3347"/>
                <a:ext cx="101" cy="278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 flipH="1">
                <a:off x="1610" y="3621"/>
                <a:ext cx="289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7" name="Line 23"/>
              <p:cNvSpPr>
                <a:spLocks noChangeShapeType="1"/>
              </p:cNvSpPr>
              <p:nvPr/>
            </p:nvSpPr>
            <p:spPr bwMode="auto">
              <a:xfrm flipH="1" flipV="1">
                <a:off x="1372" y="3395"/>
                <a:ext cx="234" cy="21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8" name="Line 24"/>
              <p:cNvSpPr>
                <a:spLocks noChangeShapeType="1"/>
              </p:cNvSpPr>
              <p:nvPr/>
            </p:nvSpPr>
            <p:spPr bwMode="auto">
              <a:xfrm flipH="1">
                <a:off x="1446" y="3613"/>
                <a:ext cx="179" cy="20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" name="Text Box 48"/>
            <p:cNvSpPr txBox="1">
              <a:spLocks noChangeArrowheads="1"/>
            </p:cNvSpPr>
            <p:nvPr/>
          </p:nvSpPr>
          <p:spPr bwMode="auto">
            <a:xfrm>
              <a:off x="2486025" y="5395913"/>
              <a:ext cx="7064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dirty="0">
                  <a:solidFill>
                    <a:srgbClr val="0070C0"/>
                  </a:solidFill>
                  <a:latin typeface="Arial" panose="020B0604020202020204" pitchFamily="34" charset="0"/>
                </a:rPr>
                <a:t>ear</a:t>
              </a:r>
            </a:p>
          </p:txBody>
        </p:sp>
        <p:sp>
          <p:nvSpPr>
            <p:cNvPr id="10" name="Line 49"/>
            <p:cNvSpPr>
              <a:spLocks noChangeShapeType="1"/>
            </p:cNvSpPr>
            <p:nvPr/>
          </p:nvSpPr>
          <p:spPr bwMode="auto">
            <a:xfrm flipV="1">
              <a:off x="3140075" y="5521325"/>
              <a:ext cx="352425" cy="87313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1" name="Line 50"/>
            <p:cNvSpPr>
              <a:spLocks noChangeShapeType="1"/>
            </p:cNvSpPr>
            <p:nvPr/>
          </p:nvSpPr>
          <p:spPr bwMode="auto">
            <a:xfrm>
              <a:off x="3098800" y="5726113"/>
              <a:ext cx="528638" cy="17621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2" name="Text Box 51"/>
            <p:cNvSpPr txBox="1">
              <a:spLocks noChangeArrowheads="1"/>
            </p:cNvSpPr>
            <p:nvPr/>
          </p:nvSpPr>
          <p:spPr bwMode="auto">
            <a:xfrm>
              <a:off x="5407025" y="4578350"/>
              <a:ext cx="7064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dirty="0">
                  <a:solidFill>
                    <a:srgbClr val="0070C0"/>
                  </a:solidFill>
                  <a:latin typeface="Arial" panose="020B0604020202020204" pitchFamily="34" charset="0"/>
                </a:rPr>
                <a:t>ear</a:t>
              </a:r>
            </a:p>
          </p:txBody>
        </p:sp>
        <p:sp>
          <p:nvSpPr>
            <p:cNvPr id="13" name="Line 52"/>
            <p:cNvSpPr>
              <a:spLocks noChangeShapeType="1"/>
            </p:cNvSpPr>
            <p:nvPr/>
          </p:nvSpPr>
          <p:spPr bwMode="auto">
            <a:xfrm flipH="1">
              <a:off x="5462588" y="5019675"/>
              <a:ext cx="195262" cy="319088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4" name="Line 53"/>
            <p:cNvSpPr>
              <a:spLocks noChangeShapeType="1"/>
            </p:cNvSpPr>
            <p:nvPr/>
          </p:nvSpPr>
          <p:spPr bwMode="auto">
            <a:xfrm flipH="1" flipV="1">
              <a:off x="5032375" y="4751388"/>
              <a:ext cx="336550" cy="33337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141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3059" name="Rectangle 3"/>
              <p:cNvSpPr>
                <a:spLocks noGrp="1" noChangeArrowheads="1"/>
              </p:cNvSpPr>
              <p:nvPr>
                <p:ph sz="half" idx="1"/>
              </p:nvPr>
            </p:nvSpPr>
            <p:spPr>
              <a:xfrm>
                <a:off x="657986" y="1205309"/>
                <a:ext cx="7932615" cy="4824960"/>
              </a:xfrm>
            </p:spPr>
            <p:txBody>
              <a:bodyPr/>
              <a:lstStyle/>
              <a:p>
                <a:r>
                  <a:rPr lang="en-US" altLang="en-US" dirty="0"/>
                  <a:t>“2-Ears” Theorem can be used to easily prove 3-colorability of triangulation graphs</a:t>
                </a:r>
              </a:p>
              <a:p>
                <a:pPr lvl="1"/>
                <a:r>
                  <a:rPr lang="en-US" altLang="en-US" dirty="0"/>
                  <a:t>Induction on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/>
              </a:p>
              <a:p>
                <a:pPr lvl="2"/>
                <a:r>
                  <a:rPr lang="en-US" altLang="en-US" dirty="0"/>
                  <a:t>Base case: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 = 3</m:t>
                    </m:r>
                  </m:oMath>
                </a14:m>
                <a:endParaRPr lang="en-US" altLang="en-US" dirty="0"/>
              </a:p>
              <a:p>
                <a:pPr lvl="2"/>
                <a:r>
                  <a:rPr lang="en-US" altLang="en-US" dirty="0"/>
                  <a:t>For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 ≥ 4</m:t>
                    </m:r>
                  </m:oMath>
                </a14:m>
                <a:r>
                  <a:rPr lang="en-US" altLang="en-US" dirty="0"/>
                  <a:t>: 2-ears theorem guarantees that an ear </a:t>
                </a:r>
                <a:r>
                  <a:rPr lang="en-US" altLang="en-US" dirty="0" err="1"/>
                  <a:t>abc</a:t>
                </a:r>
                <a:r>
                  <a:rPr lang="en-US" altLang="en-US" dirty="0"/>
                  <a:t> exists apply inductive hypothesis to polygon P’ without ear “reattaching” ear adds back in one vertex (</a:t>
                </a:r>
                <a:r>
                  <a:rPr lang="en-US" altLang="en-US" dirty="0" err="1"/>
                  <a:t>w.l.o.g</a:t>
                </a:r>
                <a:r>
                  <a:rPr lang="en-US" altLang="en-US" dirty="0"/>
                  <a:t>. b) color b whatever color a and c don’t use result is a 3-coloring of P</a:t>
                </a:r>
              </a:p>
            </p:txBody>
          </p:sp>
        </mc:Choice>
        <mc:Fallback xmlns="">
          <p:sp>
            <p:nvSpPr>
              <p:cNvPr id="173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7932615" cy="4824960"/>
              </a:xfrm>
              <a:blipFill>
                <a:blip r:embed="rId2"/>
                <a:stretch>
                  <a:fillRect l="-2080" r="-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36B79-245B-CA42-A796-0352C817F0D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8A3015-69C5-2243-8904-A6F87BF02F3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Triangulation Theory: 3-Coloring</a:t>
            </a:r>
            <a:endParaRPr lang="en-US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8382000" y="2304592"/>
            <a:ext cx="3317030" cy="2626394"/>
            <a:chOff x="219075" y="4067175"/>
            <a:chExt cx="2646363" cy="2251708"/>
          </a:xfrm>
        </p:grpSpPr>
        <p:grpSp>
          <p:nvGrpSpPr>
            <p:cNvPr id="46084" name="Group 4"/>
            <p:cNvGrpSpPr>
              <a:grpSpLocks/>
            </p:cNvGrpSpPr>
            <p:nvPr/>
          </p:nvGrpSpPr>
          <p:grpSpPr bwMode="auto">
            <a:xfrm>
              <a:off x="219075" y="4067175"/>
              <a:ext cx="2646363" cy="1873250"/>
              <a:chOff x="3049" y="3020"/>
              <a:chExt cx="1667" cy="1180"/>
            </a:xfrm>
          </p:grpSpPr>
          <p:grpSp>
            <p:nvGrpSpPr>
              <p:cNvPr id="46088" name="Group 5"/>
              <p:cNvGrpSpPr>
                <a:grpSpLocks/>
              </p:cNvGrpSpPr>
              <p:nvPr/>
            </p:nvGrpSpPr>
            <p:grpSpPr bwMode="auto">
              <a:xfrm>
                <a:off x="3052" y="3037"/>
                <a:ext cx="1655" cy="1144"/>
                <a:chOff x="3755" y="1087"/>
                <a:chExt cx="1655" cy="1144"/>
              </a:xfrm>
            </p:grpSpPr>
            <p:sp>
              <p:nvSpPr>
                <p:cNvPr id="173062" name="Freeform 6"/>
                <p:cNvSpPr>
                  <a:spLocks/>
                </p:cNvSpPr>
                <p:nvPr/>
              </p:nvSpPr>
              <p:spPr bwMode="auto">
                <a:xfrm>
                  <a:off x="3755" y="1087"/>
                  <a:ext cx="1655" cy="1144"/>
                </a:xfrm>
                <a:custGeom>
                  <a:avLst/>
                  <a:gdLst>
                    <a:gd name="T0" fmla="*/ 0 w 2000"/>
                    <a:gd name="T1" fmla="*/ 226 h 1266"/>
                    <a:gd name="T2" fmla="*/ 1027 w 2000"/>
                    <a:gd name="T3" fmla="*/ 695 h 1266"/>
                    <a:gd name="T4" fmla="*/ 905 w 2000"/>
                    <a:gd name="T5" fmla="*/ 0 h 1266"/>
                    <a:gd name="T6" fmla="*/ 1732 w 2000"/>
                    <a:gd name="T7" fmla="*/ 355 h 1266"/>
                    <a:gd name="T8" fmla="*/ 2000 w 2000"/>
                    <a:gd name="T9" fmla="*/ 834 h 1266"/>
                    <a:gd name="T10" fmla="*/ 1644 w 2000"/>
                    <a:gd name="T11" fmla="*/ 789 h 1266"/>
                    <a:gd name="T12" fmla="*/ 1235 w 2000"/>
                    <a:gd name="T13" fmla="*/ 1266 h 1266"/>
                    <a:gd name="T14" fmla="*/ 477 w 2000"/>
                    <a:gd name="T15" fmla="*/ 1189 h 1266"/>
                    <a:gd name="T16" fmla="*/ 688 w 2000"/>
                    <a:gd name="T17" fmla="*/ 933 h 1266"/>
                    <a:gd name="T18" fmla="*/ 0 w 2000"/>
                    <a:gd name="T19" fmla="*/ 226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00" h="1266">
                      <a:moveTo>
                        <a:pt x="0" y="226"/>
                      </a:moveTo>
                      <a:lnTo>
                        <a:pt x="1027" y="695"/>
                      </a:lnTo>
                      <a:lnTo>
                        <a:pt x="905" y="0"/>
                      </a:lnTo>
                      <a:lnTo>
                        <a:pt x="1732" y="355"/>
                      </a:lnTo>
                      <a:lnTo>
                        <a:pt x="2000" y="834"/>
                      </a:lnTo>
                      <a:lnTo>
                        <a:pt x="1644" y="789"/>
                      </a:lnTo>
                      <a:lnTo>
                        <a:pt x="1235" y="1266"/>
                      </a:lnTo>
                      <a:lnTo>
                        <a:pt x="477" y="1189"/>
                      </a:lnTo>
                      <a:lnTo>
                        <a:pt x="688" y="933"/>
                      </a:lnTo>
                      <a:lnTo>
                        <a:pt x="0" y="226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3063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4589" y="1422"/>
                  <a:ext cx="601" cy="278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3064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5086" y="1418"/>
                  <a:ext cx="99" cy="389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3065" name="Line 9"/>
                <p:cNvSpPr>
                  <a:spLocks noChangeShapeType="1"/>
                </p:cNvSpPr>
                <p:nvPr/>
              </p:nvSpPr>
              <p:spPr bwMode="auto">
                <a:xfrm>
                  <a:off x="4592" y="1703"/>
                  <a:ext cx="501" cy="111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3066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4321" y="1699"/>
                  <a:ext cx="267" cy="233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3067" name="Line 11"/>
                <p:cNvSpPr>
                  <a:spLocks noChangeShapeType="1"/>
                </p:cNvSpPr>
                <p:nvPr/>
              </p:nvSpPr>
              <p:spPr bwMode="auto">
                <a:xfrm flipH="1" flipV="1">
                  <a:off x="4606" y="1695"/>
                  <a:ext cx="144" cy="511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3068" name="Line 12"/>
                <p:cNvSpPr>
                  <a:spLocks noChangeShapeType="1"/>
                </p:cNvSpPr>
                <p:nvPr/>
              </p:nvSpPr>
              <p:spPr bwMode="auto">
                <a:xfrm flipH="1" flipV="1">
                  <a:off x="4302" y="1913"/>
                  <a:ext cx="455" cy="311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73069" name="Oval 13"/>
              <p:cNvSpPr>
                <a:spLocks noChangeArrowheads="1"/>
              </p:cNvSpPr>
              <p:nvPr/>
            </p:nvSpPr>
            <p:spPr bwMode="auto">
              <a:xfrm>
                <a:off x="3781" y="3020"/>
                <a:ext cx="71" cy="79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73070" name="Oval 14"/>
              <p:cNvSpPr>
                <a:spLocks noChangeArrowheads="1"/>
              </p:cNvSpPr>
              <p:nvPr/>
            </p:nvSpPr>
            <p:spPr bwMode="auto">
              <a:xfrm>
                <a:off x="4447" y="3323"/>
                <a:ext cx="71" cy="79"/>
              </a:xfrm>
              <a:prstGeom prst="ellipse">
                <a:avLst/>
              </a:prstGeom>
              <a:solidFill>
                <a:srgbClr val="00808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73071" name="Oval 15"/>
              <p:cNvSpPr>
                <a:spLocks noChangeArrowheads="1"/>
              </p:cNvSpPr>
              <p:nvPr/>
            </p:nvSpPr>
            <p:spPr bwMode="auto">
              <a:xfrm>
                <a:off x="4645" y="3737"/>
                <a:ext cx="71" cy="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73072" name="Oval 16"/>
              <p:cNvSpPr>
                <a:spLocks noChangeArrowheads="1"/>
              </p:cNvSpPr>
              <p:nvPr/>
            </p:nvSpPr>
            <p:spPr bwMode="auto">
              <a:xfrm>
                <a:off x="4363" y="3725"/>
                <a:ext cx="71" cy="79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73073" name="Oval 17"/>
              <p:cNvSpPr>
                <a:spLocks noChangeArrowheads="1"/>
              </p:cNvSpPr>
              <p:nvPr/>
            </p:nvSpPr>
            <p:spPr bwMode="auto">
              <a:xfrm>
                <a:off x="3859" y="3605"/>
                <a:ext cx="71" cy="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73074" name="Oval 18"/>
              <p:cNvSpPr>
                <a:spLocks noChangeArrowheads="1"/>
              </p:cNvSpPr>
              <p:nvPr/>
            </p:nvSpPr>
            <p:spPr bwMode="auto">
              <a:xfrm>
                <a:off x="3049" y="3227"/>
                <a:ext cx="71" cy="79"/>
              </a:xfrm>
              <a:prstGeom prst="ellipse">
                <a:avLst/>
              </a:prstGeom>
              <a:solidFill>
                <a:srgbClr val="00808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73075" name="Oval 19"/>
              <p:cNvSpPr>
                <a:spLocks noChangeArrowheads="1"/>
              </p:cNvSpPr>
              <p:nvPr/>
            </p:nvSpPr>
            <p:spPr bwMode="auto">
              <a:xfrm>
                <a:off x="3589" y="3845"/>
                <a:ext cx="71" cy="79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73076" name="Oval 20"/>
              <p:cNvSpPr>
                <a:spLocks noChangeArrowheads="1"/>
              </p:cNvSpPr>
              <p:nvPr/>
            </p:nvSpPr>
            <p:spPr bwMode="auto">
              <a:xfrm>
                <a:off x="3439" y="4067"/>
                <a:ext cx="71" cy="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73077" name="Oval 21"/>
              <p:cNvSpPr>
                <a:spLocks noChangeArrowheads="1"/>
              </p:cNvSpPr>
              <p:nvPr/>
            </p:nvSpPr>
            <p:spPr bwMode="auto">
              <a:xfrm>
                <a:off x="4027" y="4121"/>
                <a:ext cx="71" cy="79"/>
              </a:xfrm>
              <a:prstGeom prst="ellipse">
                <a:avLst/>
              </a:prstGeom>
              <a:solidFill>
                <a:srgbClr val="00808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3078" name="Text Box 22"/>
            <p:cNvSpPr txBox="1">
              <a:spLocks noChangeArrowheads="1"/>
            </p:cNvSpPr>
            <p:nvPr/>
          </p:nvSpPr>
          <p:spPr bwMode="auto">
            <a:xfrm>
              <a:off x="776288" y="5219699"/>
              <a:ext cx="474662" cy="4895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sz="2000" i="1" dirty="0">
                  <a:latin typeface="Arial" panose="020B0604020202020204" pitchFamily="34" charset="0"/>
                </a:rPr>
                <a:t>a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3079" name="Text Box 23"/>
            <p:cNvSpPr txBox="1">
              <a:spLocks noChangeArrowheads="1"/>
            </p:cNvSpPr>
            <p:nvPr/>
          </p:nvSpPr>
          <p:spPr bwMode="auto">
            <a:xfrm>
              <a:off x="541338" y="5689600"/>
              <a:ext cx="474662" cy="4895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sz="2000" i="1" dirty="0">
                  <a:latin typeface="Arial" panose="020B0604020202020204" pitchFamily="34" charset="0"/>
                </a:rPr>
                <a:t>b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3080" name="Text Box 24"/>
            <p:cNvSpPr txBox="1">
              <a:spLocks noChangeArrowheads="1"/>
            </p:cNvSpPr>
            <p:nvPr/>
          </p:nvSpPr>
          <p:spPr bwMode="auto">
            <a:xfrm>
              <a:off x="1474789" y="5829300"/>
              <a:ext cx="474662" cy="4895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sz="2000" i="1" dirty="0">
                  <a:latin typeface="Arial" panose="020B0604020202020204" pitchFamily="34" charset="0"/>
                </a:rPr>
                <a:t>c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086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3 colors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D7D3E5-04B4-8B43-A4DE-1C68ADCF04A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E0D000-62BC-BA42-8C11-8BA3F25731A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Fiske’ proof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586" y="2084886"/>
            <a:ext cx="8462825" cy="410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1458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Apply the “pigeon-hole principle” – If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objects are placed into k pigeon holes, then at least one hole must contain no more than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objects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FC7DA-BD63-5743-B906-07EC8E03A6A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1B3319-5F7C-E04A-918D-C86FC1E55EEC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Fiske’ proof</a:t>
            </a:r>
          </a:p>
        </p:txBody>
      </p:sp>
    </p:spTree>
    <p:extLst>
      <p:ext uri="{BB962C8B-B14F-4D97-AF65-F5344CB8AC3E}">
        <p14:creationId xmlns:p14="http://schemas.microsoft.com/office/powerpoint/2010/main" val="75547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8014A-53CE-D147-8E98-B78DE9A582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3 colors suffice…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A08D-53DF-704C-98A3-AD1DA351C76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819" name="Freeform 3"/>
          <p:cNvSpPr>
            <a:spLocks/>
          </p:cNvSpPr>
          <p:nvPr/>
        </p:nvSpPr>
        <p:spPr bwMode="auto">
          <a:xfrm>
            <a:off x="3748086" y="2363788"/>
            <a:ext cx="5111750" cy="2860675"/>
          </a:xfrm>
          <a:custGeom>
            <a:avLst/>
            <a:gdLst>
              <a:gd name="T0" fmla="*/ 2147483647 w 3220"/>
              <a:gd name="T1" fmla="*/ 2147483647 h 1802"/>
              <a:gd name="T2" fmla="*/ 2147483647 w 3220"/>
              <a:gd name="T3" fmla="*/ 2147483647 h 1802"/>
              <a:gd name="T4" fmla="*/ 2147483647 w 3220"/>
              <a:gd name="T5" fmla="*/ 2147483647 h 1802"/>
              <a:gd name="T6" fmla="*/ 2147483647 w 3220"/>
              <a:gd name="T7" fmla="*/ 2147483647 h 1802"/>
              <a:gd name="T8" fmla="*/ 2147483647 w 3220"/>
              <a:gd name="T9" fmla="*/ 2147483647 h 1802"/>
              <a:gd name="T10" fmla="*/ 0 w 3220"/>
              <a:gd name="T11" fmla="*/ 2147483647 h 1802"/>
              <a:gd name="T12" fmla="*/ 2147483647 w 3220"/>
              <a:gd name="T13" fmla="*/ 2147483647 h 1802"/>
              <a:gd name="T14" fmla="*/ 2147483647 w 3220"/>
              <a:gd name="T15" fmla="*/ 2147483647 h 1802"/>
              <a:gd name="T16" fmla="*/ 2147483647 w 3220"/>
              <a:gd name="T17" fmla="*/ 2147483647 h 1802"/>
              <a:gd name="T18" fmla="*/ 2147483647 w 3220"/>
              <a:gd name="T19" fmla="*/ 2147483647 h 1802"/>
              <a:gd name="T20" fmla="*/ 2147483647 w 3220"/>
              <a:gd name="T21" fmla="*/ 2147483647 h 1802"/>
              <a:gd name="T22" fmla="*/ 2147483647 w 3220"/>
              <a:gd name="T23" fmla="*/ 0 h 1802"/>
              <a:gd name="T24" fmla="*/ 2147483647 w 3220"/>
              <a:gd name="T25" fmla="*/ 2147483647 h 1802"/>
              <a:gd name="T26" fmla="*/ 2147483647 w 3220"/>
              <a:gd name="T27" fmla="*/ 2147483647 h 1802"/>
              <a:gd name="T28" fmla="*/ 2147483647 w 3220"/>
              <a:gd name="T29" fmla="*/ 2147483647 h 180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220"/>
              <a:gd name="T46" fmla="*/ 0 h 1802"/>
              <a:gd name="T47" fmla="*/ 3220 w 3220"/>
              <a:gd name="T48" fmla="*/ 1802 h 180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220" h="1802">
                <a:moveTo>
                  <a:pt x="2016" y="192"/>
                </a:moveTo>
                <a:lnTo>
                  <a:pt x="562" y="45"/>
                </a:lnTo>
                <a:lnTo>
                  <a:pt x="141" y="362"/>
                </a:lnTo>
                <a:lnTo>
                  <a:pt x="429" y="828"/>
                </a:lnTo>
                <a:lnTo>
                  <a:pt x="1034" y="946"/>
                </a:lnTo>
                <a:lnTo>
                  <a:pt x="0" y="1389"/>
                </a:lnTo>
                <a:lnTo>
                  <a:pt x="1403" y="1241"/>
                </a:lnTo>
                <a:lnTo>
                  <a:pt x="1411" y="1802"/>
                </a:lnTo>
                <a:lnTo>
                  <a:pt x="2356" y="1374"/>
                </a:lnTo>
                <a:lnTo>
                  <a:pt x="2755" y="1551"/>
                </a:lnTo>
                <a:lnTo>
                  <a:pt x="3220" y="1182"/>
                </a:lnTo>
                <a:lnTo>
                  <a:pt x="2223" y="0"/>
                </a:lnTo>
                <a:lnTo>
                  <a:pt x="1758" y="813"/>
                </a:lnTo>
                <a:lnTo>
                  <a:pt x="1226" y="547"/>
                </a:lnTo>
                <a:lnTo>
                  <a:pt x="2016" y="192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34820" name="AutoShape 4"/>
          <p:cNvCxnSpPr>
            <a:cxnSpLocks noChangeShapeType="1"/>
            <a:stCxn id="34819" idx="2"/>
            <a:endCxn id="34819" idx="4"/>
          </p:cNvCxnSpPr>
          <p:nvPr/>
        </p:nvCxnSpPr>
        <p:spPr bwMode="auto">
          <a:xfrm>
            <a:off x="3952875" y="2938462"/>
            <a:ext cx="1417637" cy="9271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1" name="AutoShape 5"/>
          <p:cNvCxnSpPr>
            <a:cxnSpLocks noChangeShapeType="1"/>
            <a:stCxn id="34819" idx="2"/>
            <a:endCxn id="34819" idx="13"/>
          </p:cNvCxnSpPr>
          <p:nvPr/>
        </p:nvCxnSpPr>
        <p:spPr bwMode="auto">
          <a:xfrm>
            <a:off x="3952875" y="2938462"/>
            <a:ext cx="1722437" cy="293688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2" name="AutoShape 6"/>
          <p:cNvCxnSpPr>
            <a:cxnSpLocks noChangeShapeType="1"/>
            <a:stCxn id="34819" idx="1"/>
            <a:endCxn id="34819" idx="13"/>
          </p:cNvCxnSpPr>
          <p:nvPr/>
        </p:nvCxnSpPr>
        <p:spPr bwMode="auto">
          <a:xfrm>
            <a:off x="4621211" y="2435226"/>
            <a:ext cx="1054100" cy="796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3" name="AutoShape 7"/>
          <p:cNvCxnSpPr>
            <a:cxnSpLocks noChangeShapeType="1"/>
            <a:stCxn id="34819" idx="4"/>
            <a:endCxn id="34819" idx="6"/>
          </p:cNvCxnSpPr>
          <p:nvPr/>
        </p:nvCxnSpPr>
        <p:spPr bwMode="auto">
          <a:xfrm>
            <a:off x="5370511" y="3865563"/>
            <a:ext cx="604838" cy="487363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4" name="AutoShape 8"/>
          <p:cNvCxnSpPr>
            <a:cxnSpLocks noChangeShapeType="1"/>
            <a:stCxn id="34819" idx="13"/>
            <a:endCxn id="34819" idx="6"/>
          </p:cNvCxnSpPr>
          <p:nvPr/>
        </p:nvCxnSpPr>
        <p:spPr bwMode="auto">
          <a:xfrm>
            <a:off x="5675311" y="3232151"/>
            <a:ext cx="300038" cy="112077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5" name="AutoShape 9"/>
          <p:cNvCxnSpPr>
            <a:cxnSpLocks noChangeShapeType="1"/>
            <a:stCxn id="34819" idx="13"/>
            <a:endCxn id="34819" idx="4"/>
          </p:cNvCxnSpPr>
          <p:nvPr/>
        </p:nvCxnSpPr>
        <p:spPr bwMode="auto">
          <a:xfrm flipH="1">
            <a:off x="5370511" y="3232150"/>
            <a:ext cx="304800" cy="633412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6" name="AutoShape 10"/>
          <p:cNvCxnSpPr>
            <a:cxnSpLocks noChangeShapeType="1"/>
            <a:stCxn id="34819" idx="6"/>
            <a:endCxn id="34819" idx="12"/>
          </p:cNvCxnSpPr>
          <p:nvPr/>
        </p:nvCxnSpPr>
        <p:spPr bwMode="auto">
          <a:xfrm flipV="1">
            <a:off x="5975349" y="3654425"/>
            <a:ext cx="582612" cy="6985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7" name="AutoShape 11"/>
          <p:cNvCxnSpPr>
            <a:cxnSpLocks noChangeShapeType="1"/>
            <a:stCxn id="34819" idx="12"/>
            <a:endCxn id="34819" idx="10"/>
          </p:cNvCxnSpPr>
          <p:nvPr/>
        </p:nvCxnSpPr>
        <p:spPr bwMode="auto">
          <a:xfrm>
            <a:off x="6557962" y="3654426"/>
            <a:ext cx="2320925" cy="585787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8" name="AutoShape 12"/>
          <p:cNvCxnSpPr>
            <a:cxnSpLocks noChangeShapeType="1"/>
            <a:stCxn id="34819" idx="6"/>
            <a:endCxn id="34819" idx="10"/>
          </p:cNvCxnSpPr>
          <p:nvPr/>
        </p:nvCxnSpPr>
        <p:spPr bwMode="auto">
          <a:xfrm flipV="1">
            <a:off x="5975350" y="4240213"/>
            <a:ext cx="2903537" cy="112713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9" name="AutoShape 13"/>
          <p:cNvCxnSpPr>
            <a:cxnSpLocks noChangeShapeType="1"/>
            <a:stCxn id="34819" idx="10"/>
            <a:endCxn id="34819" idx="8"/>
          </p:cNvCxnSpPr>
          <p:nvPr/>
        </p:nvCxnSpPr>
        <p:spPr bwMode="auto">
          <a:xfrm flipH="1">
            <a:off x="7507286" y="4240212"/>
            <a:ext cx="137160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0" name="AutoShape 14"/>
          <p:cNvCxnSpPr>
            <a:cxnSpLocks noChangeShapeType="1"/>
            <a:stCxn id="34819" idx="6"/>
            <a:endCxn id="34819" idx="8"/>
          </p:cNvCxnSpPr>
          <p:nvPr/>
        </p:nvCxnSpPr>
        <p:spPr bwMode="auto">
          <a:xfrm>
            <a:off x="5975350" y="4352926"/>
            <a:ext cx="1531937" cy="192087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43" name="Oval 27"/>
          <p:cNvSpPr>
            <a:spLocks noChangeArrowheads="1"/>
          </p:cNvSpPr>
          <p:nvPr/>
        </p:nvSpPr>
        <p:spPr bwMode="auto">
          <a:xfrm>
            <a:off x="5203825" y="3738563"/>
            <a:ext cx="257175" cy="246063"/>
          </a:xfrm>
          <a:prstGeom prst="ellipse">
            <a:avLst/>
          </a:prstGeom>
          <a:solidFill>
            <a:srgbClr val="FF00FF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844" name="Oval 28"/>
          <p:cNvSpPr>
            <a:spLocks noChangeArrowheads="1"/>
          </p:cNvSpPr>
          <p:nvPr/>
        </p:nvSpPr>
        <p:spPr bwMode="auto">
          <a:xfrm>
            <a:off x="3879850" y="2824163"/>
            <a:ext cx="257175" cy="246063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5" name="Oval 29"/>
          <p:cNvSpPr>
            <a:spLocks noChangeArrowheads="1"/>
          </p:cNvSpPr>
          <p:nvPr/>
        </p:nvSpPr>
        <p:spPr bwMode="auto">
          <a:xfrm>
            <a:off x="4302125" y="3573463"/>
            <a:ext cx="257175" cy="24606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6" name="Oval 30"/>
          <p:cNvSpPr>
            <a:spLocks noChangeArrowheads="1"/>
          </p:cNvSpPr>
          <p:nvPr/>
        </p:nvSpPr>
        <p:spPr bwMode="auto">
          <a:xfrm>
            <a:off x="5519737" y="3128963"/>
            <a:ext cx="257175" cy="24606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7" name="Oval 31"/>
          <p:cNvSpPr>
            <a:spLocks noChangeArrowheads="1"/>
          </p:cNvSpPr>
          <p:nvPr/>
        </p:nvSpPr>
        <p:spPr bwMode="auto">
          <a:xfrm>
            <a:off x="3563937" y="4500563"/>
            <a:ext cx="257175" cy="24606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8" name="Oval 32"/>
          <p:cNvSpPr>
            <a:spLocks noChangeArrowheads="1"/>
          </p:cNvSpPr>
          <p:nvPr/>
        </p:nvSpPr>
        <p:spPr bwMode="auto">
          <a:xfrm>
            <a:off x="8669337" y="4117975"/>
            <a:ext cx="257175" cy="24606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Oval 33"/>
          <p:cNvSpPr>
            <a:spLocks noChangeArrowheads="1"/>
          </p:cNvSpPr>
          <p:nvPr/>
        </p:nvSpPr>
        <p:spPr bwMode="auto">
          <a:xfrm>
            <a:off x="5867400" y="5099050"/>
            <a:ext cx="257175" cy="24606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72" name="Oval 56"/>
          <p:cNvSpPr>
            <a:spLocks noChangeArrowheads="1"/>
          </p:cNvSpPr>
          <p:nvPr/>
        </p:nvSpPr>
        <p:spPr bwMode="auto">
          <a:xfrm>
            <a:off x="4500562" y="2343150"/>
            <a:ext cx="257175" cy="246062"/>
          </a:xfrm>
          <a:prstGeom prst="ellipse">
            <a:avLst/>
          </a:prstGeom>
          <a:solidFill>
            <a:srgbClr val="FF00FF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873" name="Oval 57"/>
          <p:cNvSpPr>
            <a:spLocks noChangeArrowheads="1"/>
          </p:cNvSpPr>
          <p:nvPr/>
        </p:nvSpPr>
        <p:spPr bwMode="auto">
          <a:xfrm>
            <a:off x="6419850" y="3546475"/>
            <a:ext cx="257175" cy="246062"/>
          </a:xfrm>
          <a:prstGeom prst="ellipse">
            <a:avLst/>
          </a:prstGeom>
          <a:solidFill>
            <a:srgbClr val="FF00FF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874" name="Oval 58"/>
          <p:cNvSpPr>
            <a:spLocks noChangeArrowheads="1"/>
          </p:cNvSpPr>
          <p:nvPr/>
        </p:nvSpPr>
        <p:spPr bwMode="auto">
          <a:xfrm>
            <a:off x="7343775" y="4456113"/>
            <a:ext cx="257175" cy="246063"/>
          </a:xfrm>
          <a:prstGeom prst="ellipse">
            <a:avLst/>
          </a:prstGeom>
          <a:solidFill>
            <a:srgbClr val="FF00FF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885" name="Oval 69"/>
          <p:cNvSpPr>
            <a:spLocks noChangeArrowheads="1"/>
          </p:cNvSpPr>
          <p:nvPr/>
        </p:nvSpPr>
        <p:spPr bwMode="auto">
          <a:xfrm>
            <a:off x="6784975" y="2565400"/>
            <a:ext cx="257175" cy="246062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86" name="Oval 70"/>
          <p:cNvSpPr>
            <a:spLocks noChangeArrowheads="1"/>
          </p:cNvSpPr>
          <p:nvPr/>
        </p:nvSpPr>
        <p:spPr bwMode="auto">
          <a:xfrm>
            <a:off x="5813425" y="4194175"/>
            <a:ext cx="257175" cy="246062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87" name="Oval 71"/>
          <p:cNvSpPr>
            <a:spLocks noChangeArrowheads="1"/>
          </p:cNvSpPr>
          <p:nvPr/>
        </p:nvSpPr>
        <p:spPr bwMode="auto">
          <a:xfrm>
            <a:off x="7959725" y="4722813"/>
            <a:ext cx="257175" cy="246063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88" name="Oval 72"/>
          <p:cNvSpPr>
            <a:spLocks noChangeArrowheads="1"/>
          </p:cNvSpPr>
          <p:nvPr/>
        </p:nvSpPr>
        <p:spPr bwMode="auto">
          <a:xfrm>
            <a:off x="7150100" y="2286000"/>
            <a:ext cx="257175" cy="246062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99" name="Oval 83"/>
          <p:cNvSpPr>
            <a:spLocks noChangeAspect="1" noChangeArrowheads="1"/>
          </p:cNvSpPr>
          <p:nvPr/>
        </p:nvSpPr>
        <p:spPr bwMode="auto">
          <a:xfrm>
            <a:off x="2743200" y="2587625"/>
            <a:ext cx="511175" cy="488950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4900" name="Oval 84"/>
          <p:cNvSpPr>
            <a:spLocks noChangeAspect="1" noChangeArrowheads="1"/>
          </p:cNvSpPr>
          <p:nvPr/>
        </p:nvSpPr>
        <p:spPr bwMode="auto">
          <a:xfrm>
            <a:off x="2768600" y="3162300"/>
            <a:ext cx="515937" cy="493712"/>
          </a:xfrm>
          <a:prstGeom prst="ellipse">
            <a:avLst/>
          </a:prstGeom>
          <a:solidFill>
            <a:srgbClr val="FF00FF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4901" name="Oval 85"/>
          <p:cNvSpPr>
            <a:spLocks noChangeAspect="1" noChangeArrowheads="1"/>
          </p:cNvSpPr>
          <p:nvPr/>
        </p:nvSpPr>
        <p:spPr bwMode="auto">
          <a:xfrm>
            <a:off x="2779712" y="3714750"/>
            <a:ext cx="511175" cy="4889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6177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3" grpId="0" animBg="1" autoUpdateAnimBg="0"/>
      <p:bldP spid="34844" grpId="0" animBg="1"/>
      <p:bldP spid="34845" grpId="0" animBg="1"/>
      <p:bldP spid="34846" grpId="0" animBg="1"/>
      <p:bldP spid="34847" grpId="0" animBg="1"/>
      <p:bldP spid="34848" grpId="0" animBg="1"/>
      <p:bldP spid="34849" grpId="0" animBg="1"/>
      <p:bldP spid="34872" grpId="0" animBg="1" autoUpdateAnimBg="0"/>
      <p:bldP spid="34873" grpId="0" animBg="1" autoUpdateAnimBg="0"/>
      <p:bldP spid="34874" grpId="0" animBg="1" autoUpdateAnimBg="0"/>
      <p:bldP spid="34885" grpId="0" animBg="1"/>
      <p:bldP spid="34886" grpId="0" animBg="1"/>
      <p:bldP spid="34887" grpId="0" animBg="1"/>
      <p:bldP spid="34888" grpId="0" animBg="1"/>
      <p:bldP spid="34899" grpId="0" animBg="1" autoUpdateAnimBg="0"/>
      <p:bldP spid="34900" grpId="0" animBg="1" autoUpdateAnimBg="0"/>
      <p:bldP spid="34901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8014A-53CE-D147-8E98-B78DE9A582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3 colors suffice…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1E37E0-51D7-784A-9AFC-09F7E194D1B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831" name="Freeform 15"/>
          <p:cNvSpPr>
            <a:spLocks/>
          </p:cNvSpPr>
          <p:nvPr/>
        </p:nvSpPr>
        <p:spPr bwMode="auto">
          <a:xfrm>
            <a:off x="3705224" y="2192338"/>
            <a:ext cx="5111750" cy="2860675"/>
          </a:xfrm>
          <a:custGeom>
            <a:avLst/>
            <a:gdLst>
              <a:gd name="T0" fmla="*/ 2147483647 w 3220"/>
              <a:gd name="T1" fmla="*/ 2147483647 h 1802"/>
              <a:gd name="T2" fmla="*/ 2147483647 w 3220"/>
              <a:gd name="T3" fmla="*/ 2147483647 h 1802"/>
              <a:gd name="T4" fmla="*/ 2147483647 w 3220"/>
              <a:gd name="T5" fmla="*/ 2147483647 h 1802"/>
              <a:gd name="T6" fmla="*/ 2147483647 w 3220"/>
              <a:gd name="T7" fmla="*/ 2147483647 h 1802"/>
              <a:gd name="T8" fmla="*/ 2147483647 w 3220"/>
              <a:gd name="T9" fmla="*/ 2147483647 h 1802"/>
              <a:gd name="T10" fmla="*/ 0 w 3220"/>
              <a:gd name="T11" fmla="*/ 2147483647 h 1802"/>
              <a:gd name="T12" fmla="*/ 2147483647 w 3220"/>
              <a:gd name="T13" fmla="*/ 2147483647 h 1802"/>
              <a:gd name="T14" fmla="*/ 2147483647 w 3220"/>
              <a:gd name="T15" fmla="*/ 2147483647 h 1802"/>
              <a:gd name="T16" fmla="*/ 2147483647 w 3220"/>
              <a:gd name="T17" fmla="*/ 2147483647 h 1802"/>
              <a:gd name="T18" fmla="*/ 2147483647 w 3220"/>
              <a:gd name="T19" fmla="*/ 2147483647 h 1802"/>
              <a:gd name="T20" fmla="*/ 2147483647 w 3220"/>
              <a:gd name="T21" fmla="*/ 2147483647 h 1802"/>
              <a:gd name="T22" fmla="*/ 2147483647 w 3220"/>
              <a:gd name="T23" fmla="*/ 0 h 1802"/>
              <a:gd name="T24" fmla="*/ 2147483647 w 3220"/>
              <a:gd name="T25" fmla="*/ 2147483647 h 1802"/>
              <a:gd name="T26" fmla="*/ 2147483647 w 3220"/>
              <a:gd name="T27" fmla="*/ 2147483647 h 1802"/>
              <a:gd name="T28" fmla="*/ 2147483647 w 3220"/>
              <a:gd name="T29" fmla="*/ 2147483647 h 180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220"/>
              <a:gd name="T46" fmla="*/ 0 h 1802"/>
              <a:gd name="T47" fmla="*/ 3220 w 3220"/>
              <a:gd name="T48" fmla="*/ 1802 h 180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220" h="1802">
                <a:moveTo>
                  <a:pt x="2016" y="192"/>
                </a:moveTo>
                <a:lnTo>
                  <a:pt x="562" y="45"/>
                </a:lnTo>
                <a:lnTo>
                  <a:pt x="141" y="362"/>
                </a:lnTo>
                <a:lnTo>
                  <a:pt x="429" y="828"/>
                </a:lnTo>
                <a:lnTo>
                  <a:pt x="1034" y="946"/>
                </a:lnTo>
                <a:lnTo>
                  <a:pt x="0" y="1389"/>
                </a:lnTo>
                <a:lnTo>
                  <a:pt x="1403" y="1241"/>
                </a:lnTo>
                <a:lnTo>
                  <a:pt x="1411" y="1802"/>
                </a:lnTo>
                <a:lnTo>
                  <a:pt x="2356" y="1374"/>
                </a:lnTo>
                <a:lnTo>
                  <a:pt x="2755" y="1551"/>
                </a:lnTo>
                <a:lnTo>
                  <a:pt x="3220" y="1182"/>
                </a:lnTo>
                <a:lnTo>
                  <a:pt x="2223" y="0"/>
                </a:lnTo>
                <a:lnTo>
                  <a:pt x="1758" y="813"/>
                </a:lnTo>
                <a:lnTo>
                  <a:pt x="1226" y="547"/>
                </a:lnTo>
                <a:lnTo>
                  <a:pt x="2016" y="192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34832" name="AutoShape 16"/>
          <p:cNvCxnSpPr>
            <a:cxnSpLocks noChangeShapeType="1"/>
            <a:stCxn id="34831" idx="2"/>
            <a:endCxn id="34831" idx="4"/>
          </p:cNvCxnSpPr>
          <p:nvPr/>
        </p:nvCxnSpPr>
        <p:spPr bwMode="auto">
          <a:xfrm>
            <a:off x="3910011" y="2767012"/>
            <a:ext cx="1417638" cy="9271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3" name="AutoShape 17"/>
          <p:cNvCxnSpPr>
            <a:cxnSpLocks noChangeShapeType="1"/>
            <a:stCxn id="34831" idx="1"/>
            <a:endCxn id="34831" idx="13"/>
          </p:cNvCxnSpPr>
          <p:nvPr/>
        </p:nvCxnSpPr>
        <p:spPr bwMode="auto">
          <a:xfrm>
            <a:off x="4578349" y="2263775"/>
            <a:ext cx="1054100" cy="796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4" name="AutoShape 18"/>
          <p:cNvCxnSpPr>
            <a:cxnSpLocks noChangeShapeType="1"/>
            <a:stCxn id="34831" idx="1"/>
            <a:endCxn id="34831" idx="4"/>
          </p:cNvCxnSpPr>
          <p:nvPr/>
        </p:nvCxnSpPr>
        <p:spPr bwMode="auto">
          <a:xfrm>
            <a:off x="4578349" y="2263774"/>
            <a:ext cx="749300" cy="1430338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5" name="AutoShape 19"/>
          <p:cNvCxnSpPr>
            <a:cxnSpLocks noChangeShapeType="1"/>
            <a:stCxn id="34831" idx="4"/>
            <a:endCxn id="34831" idx="6"/>
          </p:cNvCxnSpPr>
          <p:nvPr/>
        </p:nvCxnSpPr>
        <p:spPr bwMode="auto">
          <a:xfrm>
            <a:off x="5327650" y="3694112"/>
            <a:ext cx="604837" cy="487362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6" name="AutoShape 20"/>
          <p:cNvCxnSpPr>
            <a:cxnSpLocks noChangeShapeType="1"/>
            <a:stCxn id="34831" idx="13"/>
            <a:endCxn id="34831" idx="6"/>
          </p:cNvCxnSpPr>
          <p:nvPr/>
        </p:nvCxnSpPr>
        <p:spPr bwMode="auto">
          <a:xfrm>
            <a:off x="5632450" y="3060700"/>
            <a:ext cx="300037" cy="112077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7" name="AutoShape 21"/>
          <p:cNvCxnSpPr>
            <a:cxnSpLocks noChangeShapeType="1"/>
            <a:stCxn id="34831" idx="13"/>
            <a:endCxn id="34831" idx="4"/>
          </p:cNvCxnSpPr>
          <p:nvPr/>
        </p:nvCxnSpPr>
        <p:spPr bwMode="auto">
          <a:xfrm flipH="1">
            <a:off x="5327649" y="3060700"/>
            <a:ext cx="304800" cy="633413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8" name="AutoShape 22"/>
          <p:cNvCxnSpPr>
            <a:cxnSpLocks noChangeShapeType="1"/>
            <a:stCxn id="34831" idx="6"/>
            <a:endCxn id="34831" idx="12"/>
          </p:cNvCxnSpPr>
          <p:nvPr/>
        </p:nvCxnSpPr>
        <p:spPr bwMode="auto">
          <a:xfrm flipV="1">
            <a:off x="5932487" y="3482974"/>
            <a:ext cx="582613" cy="6985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9" name="AutoShape 23"/>
          <p:cNvCxnSpPr>
            <a:cxnSpLocks noChangeShapeType="1"/>
            <a:stCxn id="34831" idx="8"/>
            <a:endCxn id="34831" idx="10"/>
          </p:cNvCxnSpPr>
          <p:nvPr/>
        </p:nvCxnSpPr>
        <p:spPr bwMode="auto">
          <a:xfrm flipV="1">
            <a:off x="7464424" y="4068762"/>
            <a:ext cx="137160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0" name="AutoShape 24"/>
          <p:cNvCxnSpPr>
            <a:cxnSpLocks noChangeShapeType="1"/>
            <a:stCxn id="34831" idx="12"/>
            <a:endCxn id="34831" idx="10"/>
          </p:cNvCxnSpPr>
          <p:nvPr/>
        </p:nvCxnSpPr>
        <p:spPr bwMode="auto">
          <a:xfrm>
            <a:off x="6515100" y="3482974"/>
            <a:ext cx="2320925" cy="585788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1" name="AutoShape 25"/>
          <p:cNvCxnSpPr>
            <a:cxnSpLocks noChangeShapeType="1"/>
            <a:stCxn id="34831" idx="12"/>
            <a:endCxn id="34831" idx="8"/>
          </p:cNvCxnSpPr>
          <p:nvPr/>
        </p:nvCxnSpPr>
        <p:spPr bwMode="auto">
          <a:xfrm>
            <a:off x="6515100" y="3482974"/>
            <a:ext cx="949325" cy="890588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2" name="AutoShape 26"/>
          <p:cNvCxnSpPr>
            <a:cxnSpLocks noChangeShapeType="1"/>
            <a:stCxn id="34831" idx="6"/>
            <a:endCxn id="34831" idx="8"/>
          </p:cNvCxnSpPr>
          <p:nvPr/>
        </p:nvCxnSpPr>
        <p:spPr bwMode="auto">
          <a:xfrm>
            <a:off x="5932486" y="4181474"/>
            <a:ext cx="1531938" cy="192088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50" name="Oval 34"/>
          <p:cNvSpPr>
            <a:spLocks noChangeArrowheads="1"/>
          </p:cNvSpPr>
          <p:nvPr/>
        </p:nvSpPr>
        <p:spPr bwMode="auto">
          <a:xfrm>
            <a:off x="3530600" y="4279900"/>
            <a:ext cx="257175" cy="246063"/>
          </a:xfrm>
          <a:prstGeom prst="ellipse">
            <a:avLst/>
          </a:prstGeom>
          <a:solidFill>
            <a:srgbClr val="FF00FF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3" name="Oval 37"/>
          <p:cNvSpPr>
            <a:spLocks noChangeArrowheads="1"/>
          </p:cNvSpPr>
          <p:nvPr/>
        </p:nvSpPr>
        <p:spPr bwMode="auto">
          <a:xfrm>
            <a:off x="3833812" y="2660650"/>
            <a:ext cx="257175" cy="246063"/>
          </a:xfrm>
          <a:prstGeom prst="ellipse">
            <a:avLst/>
          </a:prstGeom>
          <a:solidFill>
            <a:srgbClr val="FF00FF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4" name="Oval 38"/>
          <p:cNvSpPr>
            <a:spLocks noChangeArrowheads="1"/>
          </p:cNvSpPr>
          <p:nvPr/>
        </p:nvSpPr>
        <p:spPr bwMode="auto">
          <a:xfrm>
            <a:off x="5546725" y="2955925"/>
            <a:ext cx="257175" cy="246063"/>
          </a:xfrm>
          <a:prstGeom prst="ellipse">
            <a:avLst/>
          </a:prstGeom>
          <a:solidFill>
            <a:srgbClr val="FF00FF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8" name="Oval 42"/>
          <p:cNvSpPr>
            <a:spLocks noChangeArrowheads="1"/>
          </p:cNvSpPr>
          <p:nvPr/>
        </p:nvSpPr>
        <p:spPr bwMode="auto">
          <a:xfrm>
            <a:off x="7307262" y="4257675"/>
            <a:ext cx="257175" cy="246063"/>
          </a:xfrm>
          <a:prstGeom prst="ellipse">
            <a:avLst/>
          </a:prstGeom>
          <a:solidFill>
            <a:srgbClr val="FF00FF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80" name="Oval 64"/>
          <p:cNvSpPr>
            <a:spLocks noChangeArrowheads="1"/>
          </p:cNvSpPr>
          <p:nvPr/>
        </p:nvSpPr>
        <p:spPr bwMode="auto">
          <a:xfrm>
            <a:off x="4246562" y="3378200"/>
            <a:ext cx="257175" cy="24606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881" name="Oval 65"/>
          <p:cNvSpPr>
            <a:spLocks noChangeArrowheads="1"/>
          </p:cNvSpPr>
          <p:nvPr/>
        </p:nvSpPr>
        <p:spPr bwMode="auto">
          <a:xfrm>
            <a:off x="4479925" y="2157412"/>
            <a:ext cx="257175" cy="24606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882" name="Oval 66"/>
          <p:cNvSpPr>
            <a:spLocks noChangeArrowheads="1"/>
          </p:cNvSpPr>
          <p:nvPr/>
        </p:nvSpPr>
        <p:spPr bwMode="auto">
          <a:xfrm>
            <a:off x="7116762" y="2133600"/>
            <a:ext cx="257175" cy="246063"/>
          </a:xfrm>
          <a:prstGeom prst="ellipse">
            <a:avLst/>
          </a:prstGeom>
          <a:solidFill>
            <a:srgbClr val="FF00FF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883" name="Oval 67"/>
          <p:cNvSpPr>
            <a:spLocks noChangeArrowheads="1"/>
          </p:cNvSpPr>
          <p:nvPr/>
        </p:nvSpPr>
        <p:spPr bwMode="auto">
          <a:xfrm>
            <a:off x="8629650" y="3951287"/>
            <a:ext cx="257175" cy="24606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884" name="Oval 68"/>
          <p:cNvSpPr>
            <a:spLocks noChangeArrowheads="1"/>
          </p:cNvSpPr>
          <p:nvPr/>
        </p:nvSpPr>
        <p:spPr bwMode="auto">
          <a:xfrm>
            <a:off x="5805487" y="4057650"/>
            <a:ext cx="257175" cy="24606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893" name="Oval 77"/>
          <p:cNvSpPr>
            <a:spLocks noChangeArrowheads="1"/>
          </p:cNvSpPr>
          <p:nvPr/>
        </p:nvSpPr>
        <p:spPr bwMode="auto">
          <a:xfrm>
            <a:off x="6777037" y="2393950"/>
            <a:ext cx="257175" cy="246063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94" name="Oval 78"/>
          <p:cNvSpPr>
            <a:spLocks noChangeArrowheads="1"/>
          </p:cNvSpPr>
          <p:nvPr/>
        </p:nvSpPr>
        <p:spPr bwMode="auto">
          <a:xfrm>
            <a:off x="7915275" y="4514850"/>
            <a:ext cx="257175" cy="246063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95" name="Oval 79"/>
          <p:cNvSpPr>
            <a:spLocks noChangeArrowheads="1"/>
          </p:cNvSpPr>
          <p:nvPr/>
        </p:nvSpPr>
        <p:spPr bwMode="auto">
          <a:xfrm>
            <a:off x="5851525" y="4902200"/>
            <a:ext cx="257175" cy="246063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96" name="Oval 80"/>
          <p:cNvSpPr>
            <a:spLocks noChangeArrowheads="1"/>
          </p:cNvSpPr>
          <p:nvPr/>
        </p:nvSpPr>
        <p:spPr bwMode="auto">
          <a:xfrm>
            <a:off x="6402387" y="3354387"/>
            <a:ext cx="257175" cy="246062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97" name="Oval 81"/>
          <p:cNvSpPr>
            <a:spLocks noChangeArrowheads="1"/>
          </p:cNvSpPr>
          <p:nvPr/>
        </p:nvSpPr>
        <p:spPr bwMode="auto">
          <a:xfrm>
            <a:off x="5184775" y="3565525"/>
            <a:ext cx="257175" cy="246063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902" name="Oval 86"/>
          <p:cNvSpPr>
            <a:spLocks noChangeAspect="1" noChangeArrowheads="1"/>
          </p:cNvSpPr>
          <p:nvPr/>
        </p:nvSpPr>
        <p:spPr bwMode="auto">
          <a:xfrm>
            <a:off x="9347200" y="3200399"/>
            <a:ext cx="511175" cy="488950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4903" name="Oval 87"/>
          <p:cNvSpPr>
            <a:spLocks noChangeAspect="1" noChangeArrowheads="1"/>
          </p:cNvSpPr>
          <p:nvPr/>
        </p:nvSpPr>
        <p:spPr bwMode="auto">
          <a:xfrm>
            <a:off x="9358312" y="3787774"/>
            <a:ext cx="511175" cy="488950"/>
          </a:xfrm>
          <a:prstGeom prst="ellipse">
            <a:avLst/>
          </a:prstGeom>
          <a:solidFill>
            <a:srgbClr val="FF00FF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4904" name="Oval 88"/>
          <p:cNvSpPr>
            <a:spLocks noChangeAspect="1" noChangeArrowheads="1"/>
          </p:cNvSpPr>
          <p:nvPr/>
        </p:nvSpPr>
        <p:spPr bwMode="auto">
          <a:xfrm>
            <a:off x="9394825" y="4419599"/>
            <a:ext cx="511175" cy="4889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037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50" grpId="0" animBg="1"/>
      <p:bldP spid="34853" grpId="0" animBg="1"/>
      <p:bldP spid="34854" grpId="0" animBg="1"/>
      <p:bldP spid="34858" grpId="0" animBg="1"/>
      <p:bldP spid="34880" grpId="0" animBg="1" autoUpdateAnimBg="0"/>
      <p:bldP spid="34881" grpId="0" animBg="1" autoUpdateAnimBg="0"/>
      <p:bldP spid="34882" grpId="0" animBg="1" autoUpdateAnimBg="0"/>
      <p:bldP spid="34883" grpId="0" animBg="1" autoUpdateAnimBg="0"/>
      <p:bldP spid="34884" grpId="0" animBg="1" autoUpdateAnimBg="0"/>
      <p:bldP spid="34893" grpId="0" animBg="1"/>
      <p:bldP spid="34894" grpId="0" animBg="1"/>
      <p:bldP spid="34895" grpId="0" animBg="1"/>
      <p:bldP spid="34896" grpId="0" animBg="1"/>
      <p:bldP spid="34897" grpId="0" animBg="1"/>
      <p:bldP spid="34902" grpId="0" animBg="1" autoUpdateAnimBg="0"/>
      <p:bldP spid="34903" grpId="0" animBg="1" autoUpdateAnimBg="0"/>
      <p:bldP spid="34904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3 holes (colors) and 14 pigeons (vertices) to go into them.</a:t>
            </a:r>
          </a:p>
          <a:p>
            <a:r>
              <a:rPr lang="en-US" dirty="0"/>
              <a:t>There will always be one hole with less or equal to 14/3 pigeons</a:t>
            </a:r>
          </a:p>
          <a:p>
            <a:r>
              <a:rPr lang="en-US" dirty="0"/>
              <a:t>Generalizing: for 3 colors and N vertices there will be a color that is used at most N/3 times. Place the light at those colors.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0B471-78A3-A749-B22B-7BF4BDD550D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8C5B6D-A347-AA4B-9DE3-3819D08CE23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Pigeon Hole Principle</a:t>
            </a:r>
          </a:p>
        </p:txBody>
      </p:sp>
    </p:spTree>
    <p:extLst>
      <p:ext uri="{BB962C8B-B14F-4D97-AF65-F5344CB8AC3E}">
        <p14:creationId xmlns:p14="http://schemas.microsoft.com/office/powerpoint/2010/main" val="45261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B9CA0-64B3-B942-922E-BC8BD4C8FA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2E6C87-B057-B742-97AA-DEF373AFD09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4142733-A1F7-E843-843A-85E903DF2BA1}"/>
              </a:ext>
            </a:extLst>
          </p:cNvPr>
          <p:cNvGrpSpPr/>
          <p:nvPr/>
        </p:nvGrpSpPr>
        <p:grpSpPr>
          <a:xfrm>
            <a:off x="2703094" y="1502828"/>
            <a:ext cx="6785811" cy="4578378"/>
            <a:chOff x="2228248" y="1452742"/>
            <a:chExt cx="6785811" cy="4578378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EB8041E-1F96-3848-BF3C-2B91A34318A6}"/>
                </a:ext>
              </a:extLst>
            </p:cNvPr>
            <p:cNvSpPr/>
            <p:nvPr/>
          </p:nvSpPr>
          <p:spPr>
            <a:xfrm>
              <a:off x="2319688" y="1540042"/>
              <a:ext cx="6602931" cy="4408371"/>
            </a:xfrm>
            <a:custGeom>
              <a:avLst/>
              <a:gdLst>
                <a:gd name="connsiteX0" fmla="*/ 3638350 w 6602931"/>
                <a:gd name="connsiteY0" fmla="*/ 1597794 h 4408371"/>
                <a:gd name="connsiteX1" fmla="*/ 2117558 w 6602931"/>
                <a:gd name="connsiteY1" fmla="*/ 288758 h 4408371"/>
                <a:gd name="connsiteX2" fmla="*/ 0 w 6602931"/>
                <a:gd name="connsiteY2" fmla="*/ 182880 h 4408371"/>
                <a:gd name="connsiteX3" fmla="*/ 48127 w 6602931"/>
                <a:gd name="connsiteY3" fmla="*/ 2781701 h 4408371"/>
                <a:gd name="connsiteX4" fmla="*/ 1549668 w 6602931"/>
                <a:gd name="connsiteY4" fmla="*/ 1896177 h 4408371"/>
                <a:gd name="connsiteX5" fmla="*/ 2637323 w 6602931"/>
                <a:gd name="connsiteY5" fmla="*/ 4408371 h 4408371"/>
                <a:gd name="connsiteX6" fmla="*/ 5139891 w 6602931"/>
                <a:gd name="connsiteY6" fmla="*/ 2868329 h 4408371"/>
                <a:gd name="connsiteX7" fmla="*/ 6131293 w 6602931"/>
                <a:gd name="connsiteY7" fmla="*/ 3715352 h 4408371"/>
                <a:gd name="connsiteX8" fmla="*/ 6602931 w 6602931"/>
                <a:gd name="connsiteY8" fmla="*/ 1232034 h 4408371"/>
                <a:gd name="connsiteX9" fmla="*/ 4610501 w 6602931"/>
                <a:gd name="connsiteY9" fmla="*/ 0 h 4408371"/>
                <a:gd name="connsiteX10" fmla="*/ 3638350 w 6602931"/>
                <a:gd name="connsiteY10" fmla="*/ 1597794 h 440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02931" h="4408371">
                  <a:moveTo>
                    <a:pt x="3638350" y="1597794"/>
                  </a:moveTo>
                  <a:lnTo>
                    <a:pt x="2117558" y="288758"/>
                  </a:lnTo>
                  <a:lnTo>
                    <a:pt x="0" y="182880"/>
                  </a:lnTo>
                  <a:lnTo>
                    <a:pt x="48127" y="2781701"/>
                  </a:lnTo>
                  <a:lnTo>
                    <a:pt x="1549668" y="1896177"/>
                  </a:lnTo>
                  <a:lnTo>
                    <a:pt x="2637323" y="4408371"/>
                  </a:lnTo>
                  <a:lnTo>
                    <a:pt x="5139891" y="2868329"/>
                  </a:lnTo>
                  <a:lnTo>
                    <a:pt x="6131293" y="3715352"/>
                  </a:lnTo>
                  <a:lnTo>
                    <a:pt x="6602931" y="1232034"/>
                  </a:lnTo>
                  <a:lnTo>
                    <a:pt x="4610501" y="0"/>
                  </a:lnTo>
                  <a:lnTo>
                    <a:pt x="3638350" y="159779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5C0E0F2-3320-CB4F-BFDC-FDAB1A617B3C}"/>
                </a:ext>
              </a:extLst>
            </p:cNvPr>
            <p:cNvSpPr/>
            <p:nvPr/>
          </p:nvSpPr>
          <p:spPr>
            <a:xfrm>
              <a:off x="2228248" y="164592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41132D9-C0B9-B64D-A796-89BF02B27D24}"/>
                </a:ext>
              </a:extLst>
            </p:cNvPr>
            <p:cNvSpPr/>
            <p:nvPr/>
          </p:nvSpPr>
          <p:spPr>
            <a:xfrm>
              <a:off x="4343400" y="176784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3F4CD1B-0F85-C84E-8DCF-7FFA9CA0488E}"/>
                </a:ext>
              </a:extLst>
            </p:cNvPr>
            <p:cNvSpPr/>
            <p:nvPr/>
          </p:nvSpPr>
          <p:spPr>
            <a:xfrm>
              <a:off x="5867400" y="301752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F66021D-4391-6640-99D0-5B048AAC3C53}"/>
                </a:ext>
              </a:extLst>
            </p:cNvPr>
            <p:cNvSpPr/>
            <p:nvPr/>
          </p:nvSpPr>
          <p:spPr>
            <a:xfrm>
              <a:off x="3733800" y="335280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E889BC-E93C-964B-864D-75491548D154}"/>
                </a:ext>
              </a:extLst>
            </p:cNvPr>
            <p:cNvSpPr/>
            <p:nvPr/>
          </p:nvSpPr>
          <p:spPr>
            <a:xfrm>
              <a:off x="2255520" y="419100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EB47D42-9D92-B24E-AFA4-A307B489929F}"/>
                </a:ext>
              </a:extLst>
            </p:cNvPr>
            <p:cNvSpPr/>
            <p:nvPr/>
          </p:nvSpPr>
          <p:spPr>
            <a:xfrm>
              <a:off x="6858000" y="1452742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4B95488-C73F-1A4A-A65A-3C35D20AA5EA}"/>
                </a:ext>
              </a:extLst>
            </p:cNvPr>
            <p:cNvSpPr/>
            <p:nvPr/>
          </p:nvSpPr>
          <p:spPr>
            <a:xfrm>
              <a:off x="8831179" y="266700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63661C5-5B28-3D4F-8AB8-491682B9491B}"/>
                </a:ext>
              </a:extLst>
            </p:cNvPr>
            <p:cNvSpPr/>
            <p:nvPr/>
          </p:nvSpPr>
          <p:spPr>
            <a:xfrm>
              <a:off x="7391400" y="437388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272AA1F-F213-3047-AE95-416BF058234A}"/>
                </a:ext>
              </a:extLst>
            </p:cNvPr>
            <p:cNvSpPr/>
            <p:nvPr/>
          </p:nvSpPr>
          <p:spPr>
            <a:xfrm>
              <a:off x="8351520" y="515112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905FF59-C705-CE43-BCD0-4E1003E7E464}"/>
                </a:ext>
              </a:extLst>
            </p:cNvPr>
            <p:cNvSpPr/>
            <p:nvPr/>
          </p:nvSpPr>
          <p:spPr>
            <a:xfrm>
              <a:off x="4876800" y="584824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809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In a simple polygon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a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said to be </a:t>
                </a:r>
                <a:r>
                  <a:rPr lang="en-US" i="1" dirty="0">
                    <a:solidFill>
                      <a:srgbClr val="FF0000"/>
                    </a:solidFill>
                  </a:rPr>
                  <a:t>visible</a:t>
                </a:r>
                <a:r>
                  <a:rPr lang="en-US" dirty="0"/>
                  <a:t> from a point Y (or, vice versa) whenever the line segment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𝑋𝑌</m:t>
                    </m:r>
                  </m:oMath>
                </a14:m>
                <a:r>
                  <a:rPr lang="en-US" dirty="0"/>
                  <a:t> does not intersect with the exterior of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Vertices of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are considered non-blockers of visibility</a:t>
                </a:r>
              </a:p>
              <a:p>
                <a:endParaRPr lang="en-US" dirty="0"/>
              </a:p>
              <a:p>
                <a:r>
                  <a:rPr lang="en-US" dirty="0"/>
                  <a:t>Visibility: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range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84" b="-2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E2385D8-6593-AF42-9AC4-F3E835159EE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6DAA8F3-E107-924A-AECC-A1005F0B6121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The Art Gallery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2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Grp="1" noChangeArrowheads="1"/>
          </p:cNvSpPr>
          <p:nvPr>
            <p:ph sz="half" idx="1"/>
          </p:nvPr>
        </p:nvSpPr>
        <p:spPr>
          <a:xfrm>
            <a:off x="657986" y="1205309"/>
            <a:ext cx="10876027" cy="48249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Consider a room whose floor is polygon of N vertices, how many point lights (cameras) are needed to light the whole room?</a:t>
            </a:r>
          </a:p>
          <a:p>
            <a:endParaRPr lang="en-US" dirty="0"/>
          </a:p>
          <a:p>
            <a:r>
              <a:rPr lang="en-US" dirty="0"/>
              <a:t>A set of lights is said to </a:t>
            </a:r>
            <a:r>
              <a:rPr lang="en-US" u="sng" dirty="0"/>
              <a:t>cover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 polygon if every point in the </a:t>
            </a:r>
            <a:br>
              <a:rPr lang="en-US" dirty="0"/>
            </a:br>
            <a:r>
              <a:rPr lang="en-US" dirty="0"/>
              <a:t>polygon is lighted.</a:t>
            </a:r>
          </a:p>
          <a:p>
            <a:pPr lvl="1"/>
            <a:r>
              <a:rPr lang="en-US" dirty="0"/>
              <a:t>Assume the lights themselves are not </a:t>
            </a:r>
            <a:br>
              <a:rPr lang="en-US" dirty="0"/>
            </a:br>
            <a:r>
              <a:rPr lang="en-US" dirty="0"/>
              <a:t>sources of shadows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6ED448-03E2-2344-89AB-414F9302B70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F1312F-8301-4049-9F83-4C7D61475CD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The Art Gallery Problems</a:t>
            </a:r>
            <a:endParaRPr lang="en-US" dirty="0"/>
          </a:p>
        </p:txBody>
      </p:sp>
      <p:sp>
        <p:nvSpPr>
          <p:cNvPr id="9" name="Freeform 3076"/>
          <p:cNvSpPr>
            <a:spLocks/>
          </p:cNvSpPr>
          <p:nvPr/>
        </p:nvSpPr>
        <p:spPr bwMode="auto">
          <a:xfrm>
            <a:off x="7620000" y="3200400"/>
            <a:ext cx="4387447" cy="2438400"/>
          </a:xfrm>
          <a:custGeom>
            <a:avLst/>
            <a:gdLst>
              <a:gd name="T0" fmla="*/ 0 w 2000"/>
              <a:gd name="T1" fmla="*/ 226 h 1266"/>
              <a:gd name="T2" fmla="*/ 1027 w 2000"/>
              <a:gd name="T3" fmla="*/ 695 h 1266"/>
              <a:gd name="T4" fmla="*/ 905 w 2000"/>
              <a:gd name="T5" fmla="*/ 0 h 1266"/>
              <a:gd name="T6" fmla="*/ 1732 w 2000"/>
              <a:gd name="T7" fmla="*/ 355 h 1266"/>
              <a:gd name="T8" fmla="*/ 2000 w 2000"/>
              <a:gd name="T9" fmla="*/ 834 h 1266"/>
              <a:gd name="T10" fmla="*/ 1644 w 2000"/>
              <a:gd name="T11" fmla="*/ 789 h 1266"/>
              <a:gd name="T12" fmla="*/ 1235 w 2000"/>
              <a:gd name="T13" fmla="*/ 1266 h 1266"/>
              <a:gd name="T14" fmla="*/ 477 w 2000"/>
              <a:gd name="T15" fmla="*/ 1189 h 1266"/>
              <a:gd name="T16" fmla="*/ 688 w 2000"/>
              <a:gd name="T17" fmla="*/ 933 h 1266"/>
              <a:gd name="T18" fmla="*/ 0 w 2000"/>
              <a:gd name="T19" fmla="*/ 226 h 1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0" h="1266">
                <a:moveTo>
                  <a:pt x="0" y="226"/>
                </a:moveTo>
                <a:lnTo>
                  <a:pt x="1027" y="695"/>
                </a:lnTo>
                <a:lnTo>
                  <a:pt x="905" y="0"/>
                </a:lnTo>
                <a:lnTo>
                  <a:pt x="1732" y="355"/>
                </a:lnTo>
                <a:lnTo>
                  <a:pt x="2000" y="834"/>
                </a:lnTo>
                <a:lnTo>
                  <a:pt x="1644" y="789"/>
                </a:lnTo>
                <a:lnTo>
                  <a:pt x="1235" y="1266"/>
                </a:lnTo>
                <a:lnTo>
                  <a:pt x="477" y="1189"/>
                </a:lnTo>
                <a:lnTo>
                  <a:pt x="688" y="933"/>
                </a:lnTo>
                <a:lnTo>
                  <a:pt x="0" y="226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" name="Oval 3086"/>
          <p:cNvSpPr>
            <a:spLocks noChangeArrowheads="1"/>
          </p:cNvSpPr>
          <p:nvPr/>
        </p:nvSpPr>
        <p:spPr bwMode="auto">
          <a:xfrm>
            <a:off x="9774236" y="4849113"/>
            <a:ext cx="188660" cy="16756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2" name="Line 3087"/>
          <p:cNvSpPr>
            <a:spLocks noChangeShapeType="1"/>
          </p:cNvSpPr>
          <p:nvPr/>
        </p:nvSpPr>
        <p:spPr bwMode="auto">
          <a:xfrm flipH="1" flipV="1">
            <a:off x="9664550" y="3242773"/>
            <a:ext cx="903814" cy="77042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med" len="med"/>
          </a:ln>
          <a:effectLst>
            <a:glow rad="25400">
              <a:schemeClr val="tx1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" name="Line 3088"/>
          <p:cNvSpPr>
            <a:spLocks noChangeShapeType="1"/>
          </p:cNvSpPr>
          <p:nvPr/>
        </p:nvSpPr>
        <p:spPr bwMode="auto">
          <a:xfrm flipV="1">
            <a:off x="10634176" y="3918823"/>
            <a:ext cx="701992" cy="10786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med" len="med"/>
          </a:ln>
          <a:effectLst>
            <a:glow rad="25400">
              <a:schemeClr val="tx1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4" name="Line 3089"/>
          <p:cNvSpPr>
            <a:spLocks noChangeShapeType="1"/>
          </p:cNvSpPr>
          <p:nvPr/>
        </p:nvSpPr>
        <p:spPr bwMode="auto">
          <a:xfrm>
            <a:off x="10625401" y="4018978"/>
            <a:ext cx="1335978" cy="78968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med" len="med"/>
          </a:ln>
          <a:effectLst>
            <a:glow rad="25400">
              <a:schemeClr val="tx1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" name="Line 3090"/>
          <p:cNvSpPr>
            <a:spLocks noChangeShapeType="1"/>
          </p:cNvSpPr>
          <p:nvPr/>
        </p:nvSpPr>
        <p:spPr bwMode="auto">
          <a:xfrm flipH="1">
            <a:off x="9109538" y="4040165"/>
            <a:ext cx="1515863" cy="963033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med" len="med"/>
          </a:ln>
          <a:effectLst>
            <a:glow rad="25400">
              <a:schemeClr val="tx1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6" name="Line 3091"/>
          <p:cNvSpPr>
            <a:spLocks noChangeShapeType="1"/>
          </p:cNvSpPr>
          <p:nvPr/>
        </p:nvSpPr>
        <p:spPr bwMode="auto">
          <a:xfrm flipH="1">
            <a:off x="10272212" y="4011274"/>
            <a:ext cx="368546" cy="1625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med" len="med"/>
          </a:ln>
          <a:effectLst>
            <a:glow rad="25400">
              <a:schemeClr val="tx1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7" name="Line 3092"/>
          <p:cNvSpPr>
            <a:spLocks noChangeShapeType="1"/>
          </p:cNvSpPr>
          <p:nvPr/>
        </p:nvSpPr>
        <p:spPr bwMode="auto">
          <a:xfrm flipH="1" flipV="1">
            <a:off x="7736267" y="3712734"/>
            <a:ext cx="2051131" cy="11960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9" name="Line 3094"/>
          <p:cNvSpPr>
            <a:spLocks noChangeShapeType="1"/>
          </p:cNvSpPr>
          <p:nvPr/>
        </p:nvSpPr>
        <p:spPr bwMode="auto">
          <a:xfrm flipV="1">
            <a:off x="9866373" y="3889932"/>
            <a:ext cx="1581675" cy="104585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0" name="Line 3095"/>
          <p:cNvSpPr>
            <a:spLocks noChangeShapeType="1"/>
          </p:cNvSpPr>
          <p:nvPr/>
        </p:nvSpPr>
        <p:spPr bwMode="auto">
          <a:xfrm flipV="1">
            <a:off x="9916829" y="4596798"/>
            <a:ext cx="1948026" cy="315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1" name="Line 3096"/>
          <p:cNvSpPr>
            <a:spLocks noChangeShapeType="1"/>
          </p:cNvSpPr>
          <p:nvPr/>
        </p:nvSpPr>
        <p:spPr bwMode="auto">
          <a:xfrm>
            <a:off x="9868567" y="4933859"/>
            <a:ext cx="449712" cy="6991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2" name="Line 3097"/>
          <p:cNvSpPr>
            <a:spLocks noChangeShapeType="1"/>
          </p:cNvSpPr>
          <p:nvPr/>
        </p:nvSpPr>
        <p:spPr bwMode="auto">
          <a:xfrm flipH="1">
            <a:off x="8732218" y="4904969"/>
            <a:ext cx="1079312" cy="58167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Oval 3085"/>
          <p:cNvSpPr>
            <a:spLocks noChangeArrowheads="1"/>
          </p:cNvSpPr>
          <p:nvPr/>
        </p:nvSpPr>
        <p:spPr bwMode="auto">
          <a:xfrm>
            <a:off x="10515715" y="3938083"/>
            <a:ext cx="188660" cy="16756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8" name="Line 3093"/>
          <p:cNvSpPr>
            <a:spLocks noChangeShapeType="1"/>
          </p:cNvSpPr>
          <p:nvPr/>
        </p:nvSpPr>
        <p:spPr bwMode="auto">
          <a:xfrm flipV="1">
            <a:off x="9875148" y="3341003"/>
            <a:ext cx="24131" cy="1644861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23566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57986" y="1205308"/>
            <a:ext cx="10876027" cy="395067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Given a simple polygon P with n vertices, find the </a:t>
            </a:r>
            <a:r>
              <a:rPr lang="en-US" i="1" dirty="0"/>
              <a:t>minimum number of guards</a:t>
            </a:r>
            <a:r>
              <a:rPr lang="en-US" dirty="0"/>
              <a:t> required for every point of P to be visible from some guard</a:t>
            </a:r>
          </a:p>
          <a:p>
            <a:endParaRPr lang="en-US" dirty="0"/>
          </a:p>
          <a:p>
            <a:r>
              <a:rPr lang="en-US" dirty="0"/>
              <a:t>Assume that every guard can view 360 degrees around it</a:t>
            </a:r>
          </a:p>
          <a:p>
            <a:endParaRPr lang="en-US" dirty="0"/>
          </a:p>
          <a:p>
            <a:r>
              <a:rPr lang="en-US" dirty="0"/>
              <a:t>How many lights we need to place to guard a simple polygon?</a:t>
            </a:r>
          </a:p>
          <a:p>
            <a:pPr lvl="1"/>
            <a:r>
              <a:rPr lang="en-US" dirty="0"/>
              <a:t>One guard is both necessary and sufficient for any convex polygon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08C5B-FD7B-D148-9041-2FE7C990897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106223-6678-3542-9C30-C22B3F1816D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Guarding a simple polygon</a:t>
            </a:r>
            <a:endParaRPr lang="en-US" dirty="0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B3F99E62-D3B6-D04E-BA43-06EFB53490BB}"/>
              </a:ext>
            </a:extLst>
          </p:cNvPr>
          <p:cNvSpPr/>
          <p:nvPr/>
        </p:nvSpPr>
        <p:spPr>
          <a:xfrm>
            <a:off x="2629989" y="5199017"/>
            <a:ext cx="1201782" cy="1254034"/>
          </a:xfrm>
          <a:custGeom>
            <a:avLst/>
            <a:gdLst>
              <a:gd name="connsiteX0" fmla="*/ 609600 w 1201782"/>
              <a:gd name="connsiteY0" fmla="*/ 0 h 1254034"/>
              <a:gd name="connsiteX1" fmla="*/ 121920 w 1201782"/>
              <a:gd name="connsiteY1" fmla="*/ 252549 h 1254034"/>
              <a:gd name="connsiteX2" fmla="*/ 0 w 1201782"/>
              <a:gd name="connsiteY2" fmla="*/ 696686 h 1254034"/>
              <a:gd name="connsiteX3" fmla="*/ 156754 w 1201782"/>
              <a:gd name="connsiteY3" fmla="*/ 1201783 h 1254034"/>
              <a:gd name="connsiteX4" fmla="*/ 844731 w 1201782"/>
              <a:gd name="connsiteY4" fmla="*/ 1254034 h 1254034"/>
              <a:gd name="connsiteX5" fmla="*/ 1201782 w 1201782"/>
              <a:gd name="connsiteY5" fmla="*/ 435429 h 1254034"/>
              <a:gd name="connsiteX6" fmla="*/ 609600 w 1201782"/>
              <a:gd name="connsiteY6" fmla="*/ 0 h 125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1782" h="1254034">
                <a:moveTo>
                  <a:pt x="609600" y="0"/>
                </a:moveTo>
                <a:lnTo>
                  <a:pt x="121920" y="252549"/>
                </a:lnTo>
                <a:lnTo>
                  <a:pt x="0" y="696686"/>
                </a:lnTo>
                <a:lnTo>
                  <a:pt x="156754" y="1201783"/>
                </a:lnTo>
                <a:lnTo>
                  <a:pt x="844731" y="1254034"/>
                </a:lnTo>
                <a:lnTo>
                  <a:pt x="1201782" y="435429"/>
                </a:lnTo>
                <a:lnTo>
                  <a:pt x="60960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B85B24A-A7D2-404A-9EC0-CD00B3606472}"/>
              </a:ext>
            </a:extLst>
          </p:cNvPr>
          <p:cNvSpPr/>
          <p:nvPr/>
        </p:nvSpPr>
        <p:spPr>
          <a:xfrm>
            <a:off x="2971800" y="58674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C25F1100-8C34-CD46-8FE1-C31C1C030D2A}"/>
              </a:ext>
            </a:extLst>
          </p:cNvPr>
          <p:cNvSpPr/>
          <p:nvPr/>
        </p:nvSpPr>
        <p:spPr>
          <a:xfrm>
            <a:off x="4872625" y="5273458"/>
            <a:ext cx="1784959" cy="1152394"/>
          </a:xfrm>
          <a:custGeom>
            <a:avLst/>
            <a:gdLst>
              <a:gd name="connsiteX0" fmla="*/ 1227550 w 1784959"/>
              <a:gd name="connsiteY0" fmla="*/ 0 h 1152394"/>
              <a:gd name="connsiteX1" fmla="*/ 0 w 1784959"/>
              <a:gd name="connsiteY1" fmla="*/ 356991 h 1152394"/>
              <a:gd name="connsiteX2" fmla="*/ 532356 w 1784959"/>
              <a:gd name="connsiteY2" fmla="*/ 883084 h 1152394"/>
              <a:gd name="connsiteX3" fmla="*/ 169101 w 1784959"/>
              <a:gd name="connsiteY3" fmla="*/ 745298 h 1152394"/>
              <a:gd name="connsiteX4" fmla="*/ 81419 w 1784959"/>
              <a:gd name="connsiteY4" fmla="*/ 1152394 h 1152394"/>
              <a:gd name="connsiteX5" fmla="*/ 1196235 w 1784959"/>
              <a:gd name="connsiteY5" fmla="*/ 695194 h 1152394"/>
              <a:gd name="connsiteX6" fmla="*/ 1008345 w 1784959"/>
              <a:gd name="connsiteY6" fmla="*/ 945715 h 1152394"/>
              <a:gd name="connsiteX7" fmla="*/ 1622120 w 1784959"/>
              <a:gd name="connsiteY7" fmla="*/ 1114816 h 1152394"/>
              <a:gd name="connsiteX8" fmla="*/ 1590805 w 1784959"/>
              <a:gd name="connsiteY8" fmla="*/ 388306 h 1152394"/>
              <a:gd name="connsiteX9" fmla="*/ 1121079 w 1784959"/>
              <a:gd name="connsiteY9" fmla="*/ 607512 h 1152394"/>
              <a:gd name="connsiteX10" fmla="*/ 1227550 w 1784959"/>
              <a:gd name="connsiteY10" fmla="*/ 62630 h 1152394"/>
              <a:gd name="connsiteX11" fmla="*/ 1784959 w 1784959"/>
              <a:gd name="connsiteY11" fmla="*/ 375780 h 1152394"/>
              <a:gd name="connsiteX12" fmla="*/ 1227550 w 1784959"/>
              <a:gd name="connsiteY12" fmla="*/ 0 h 1152394"/>
              <a:gd name="connsiteX0" fmla="*/ 1227550 w 1784959"/>
              <a:gd name="connsiteY0" fmla="*/ 0 h 1152394"/>
              <a:gd name="connsiteX1" fmla="*/ 0 w 1784959"/>
              <a:gd name="connsiteY1" fmla="*/ 356991 h 1152394"/>
              <a:gd name="connsiteX2" fmla="*/ 532356 w 1784959"/>
              <a:gd name="connsiteY2" fmla="*/ 883084 h 1152394"/>
              <a:gd name="connsiteX3" fmla="*/ 169101 w 1784959"/>
              <a:gd name="connsiteY3" fmla="*/ 745298 h 1152394"/>
              <a:gd name="connsiteX4" fmla="*/ 81419 w 1784959"/>
              <a:gd name="connsiteY4" fmla="*/ 1152394 h 1152394"/>
              <a:gd name="connsiteX5" fmla="*/ 1196235 w 1784959"/>
              <a:gd name="connsiteY5" fmla="*/ 695194 h 1152394"/>
              <a:gd name="connsiteX6" fmla="*/ 1008345 w 1784959"/>
              <a:gd name="connsiteY6" fmla="*/ 945715 h 1152394"/>
              <a:gd name="connsiteX7" fmla="*/ 1622120 w 1784959"/>
              <a:gd name="connsiteY7" fmla="*/ 1114816 h 1152394"/>
              <a:gd name="connsiteX8" fmla="*/ 1590805 w 1784959"/>
              <a:gd name="connsiteY8" fmla="*/ 388306 h 1152394"/>
              <a:gd name="connsiteX9" fmla="*/ 1121079 w 1784959"/>
              <a:gd name="connsiteY9" fmla="*/ 607512 h 1152394"/>
              <a:gd name="connsiteX10" fmla="*/ 1212052 w 1784959"/>
              <a:gd name="connsiteY10" fmla="*/ 134955 h 1152394"/>
              <a:gd name="connsiteX11" fmla="*/ 1784959 w 1784959"/>
              <a:gd name="connsiteY11" fmla="*/ 375780 h 1152394"/>
              <a:gd name="connsiteX12" fmla="*/ 1227550 w 1784959"/>
              <a:gd name="connsiteY12" fmla="*/ 0 h 1152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84959" h="1152394">
                <a:moveTo>
                  <a:pt x="1227550" y="0"/>
                </a:moveTo>
                <a:lnTo>
                  <a:pt x="0" y="356991"/>
                </a:lnTo>
                <a:lnTo>
                  <a:pt x="532356" y="883084"/>
                </a:lnTo>
                <a:lnTo>
                  <a:pt x="169101" y="745298"/>
                </a:lnTo>
                <a:lnTo>
                  <a:pt x="81419" y="1152394"/>
                </a:lnTo>
                <a:lnTo>
                  <a:pt x="1196235" y="695194"/>
                </a:lnTo>
                <a:lnTo>
                  <a:pt x="1008345" y="945715"/>
                </a:lnTo>
                <a:lnTo>
                  <a:pt x="1622120" y="1114816"/>
                </a:lnTo>
                <a:lnTo>
                  <a:pt x="1590805" y="388306"/>
                </a:lnTo>
                <a:lnTo>
                  <a:pt x="1121079" y="607512"/>
                </a:lnTo>
                <a:lnTo>
                  <a:pt x="1212052" y="134955"/>
                </a:lnTo>
                <a:lnTo>
                  <a:pt x="1784959" y="375780"/>
                </a:lnTo>
                <a:lnTo>
                  <a:pt x="122755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B3CF10-3F07-8048-8A72-B20A429C9A00}"/>
              </a:ext>
            </a:extLst>
          </p:cNvPr>
          <p:cNvSpPr/>
          <p:nvPr/>
        </p:nvSpPr>
        <p:spPr>
          <a:xfrm>
            <a:off x="5105400" y="61722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97B3270-9F7B-EA47-9C87-488D0A957E92}"/>
              </a:ext>
            </a:extLst>
          </p:cNvPr>
          <p:cNvSpPr/>
          <p:nvPr/>
        </p:nvSpPr>
        <p:spPr>
          <a:xfrm>
            <a:off x="6248400" y="5832953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77FA087-0F7B-114C-9DEF-C594076392E5}"/>
              </a:ext>
            </a:extLst>
          </p:cNvPr>
          <p:cNvSpPr/>
          <p:nvPr/>
        </p:nvSpPr>
        <p:spPr>
          <a:xfrm>
            <a:off x="6057899" y="5313783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16D4293D-9515-3B4A-B3E4-7F2213A1ECE2}"/>
              </a:ext>
            </a:extLst>
          </p:cNvPr>
          <p:cNvSpPr/>
          <p:nvPr/>
        </p:nvSpPr>
        <p:spPr>
          <a:xfrm>
            <a:off x="7516678" y="5181600"/>
            <a:ext cx="1544664" cy="1462007"/>
          </a:xfrm>
          <a:custGeom>
            <a:avLst/>
            <a:gdLst>
              <a:gd name="connsiteX0" fmla="*/ 294468 w 1544664"/>
              <a:gd name="connsiteY0" fmla="*/ 821410 h 1462007"/>
              <a:gd name="connsiteX1" fmla="*/ 346129 w 1544664"/>
              <a:gd name="connsiteY1" fmla="*/ 1462007 h 1462007"/>
              <a:gd name="connsiteX2" fmla="*/ 423620 w 1544664"/>
              <a:gd name="connsiteY2" fmla="*/ 857573 h 1462007"/>
              <a:gd name="connsiteX3" fmla="*/ 573437 w 1544664"/>
              <a:gd name="connsiteY3" fmla="*/ 697424 h 1462007"/>
              <a:gd name="connsiteX4" fmla="*/ 1363851 w 1544664"/>
              <a:gd name="connsiteY4" fmla="*/ 919566 h 1462007"/>
              <a:gd name="connsiteX5" fmla="*/ 945397 w 1544664"/>
              <a:gd name="connsiteY5" fmla="*/ 676759 h 1462007"/>
              <a:gd name="connsiteX6" fmla="*/ 981559 w 1544664"/>
              <a:gd name="connsiteY6" fmla="*/ 315132 h 1462007"/>
              <a:gd name="connsiteX7" fmla="*/ 1544664 w 1544664"/>
              <a:gd name="connsiteY7" fmla="*/ 41329 h 1462007"/>
              <a:gd name="connsiteX8" fmla="*/ 836908 w 1544664"/>
              <a:gd name="connsiteY8" fmla="*/ 201478 h 1462007"/>
              <a:gd name="connsiteX9" fmla="*/ 852407 w 1544664"/>
              <a:gd name="connsiteY9" fmla="*/ 449451 h 1462007"/>
              <a:gd name="connsiteX10" fmla="*/ 0 w 1544664"/>
              <a:gd name="connsiteY10" fmla="*/ 0 h 1462007"/>
              <a:gd name="connsiteX11" fmla="*/ 609600 w 1544664"/>
              <a:gd name="connsiteY11" fmla="*/ 480447 h 1462007"/>
              <a:gd name="connsiteX12" fmla="*/ 294468 w 1544664"/>
              <a:gd name="connsiteY12" fmla="*/ 821410 h 1462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44664" h="1462007">
                <a:moveTo>
                  <a:pt x="294468" y="821410"/>
                </a:moveTo>
                <a:lnTo>
                  <a:pt x="346129" y="1462007"/>
                </a:lnTo>
                <a:lnTo>
                  <a:pt x="423620" y="857573"/>
                </a:lnTo>
                <a:lnTo>
                  <a:pt x="573437" y="697424"/>
                </a:lnTo>
                <a:lnTo>
                  <a:pt x="1363851" y="919566"/>
                </a:lnTo>
                <a:lnTo>
                  <a:pt x="945397" y="676759"/>
                </a:lnTo>
                <a:lnTo>
                  <a:pt x="981559" y="315132"/>
                </a:lnTo>
                <a:lnTo>
                  <a:pt x="1544664" y="41329"/>
                </a:lnTo>
                <a:lnTo>
                  <a:pt x="836908" y="201478"/>
                </a:lnTo>
                <a:lnTo>
                  <a:pt x="852407" y="449451"/>
                </a:lnTo>
                <a:lnTo>
                  <a:pt x="0" y="0"/>
                </a:lnTo>
                <a:lnTo>
                  <a:pt x="609600" y="480447"/>
                </a:lnTo>
                <a:lnTo>
                  <a:pt x="294468" y="82141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D2ADDE-6335-C245-9805-65EDDCCF8A86}"/>
              </a:ext>
            </a:extLst>
          </p:cNvPr>
          <p:cNvSpPr/>
          <p:nvPr/>
        </p:nvSpPr>
        <p:spPr>
          <a:xfrm>
            <a:off x="8382000" y="5671274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C77CE5-4F6C-A940-8926-721DE41F99EF}"/>
              </a:ext>
            </a:extLst>
          </p:cNvPr>
          <p:cNvSpPr/>
          <p:nvPr/>
        </p:nvSpPr>
        <p:spPr>
          <a:xfrm>
            <a:off x="8413642" y="5405243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99D55F7-D83C-744F-91F5-70F524DF63B2}"/>
              </a:ext>
            </a:extLst>
          </p:cNvPr>
          <p:cNvSpPr/>
          <p:nvPr/>
        </p:nvSpPr>
        <p:spPr>
          <a:xfrm>
            <a:off x="7837526" y="5999136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7504293-54D4-A143-A0C3-88F8151DBFA7}"/>
              </a:ext>
            </a:extLst>
          </p:cNvPr>
          <p:cNvSpPr/>
          <p:nvPr/>
        </p:nvSpPr>
        <p:spPr>
          <a:xfrm>
            <a:off x="8117140" y="5784766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20" grpId="0" animBg="1"/>
      <p:bldP spid="22" grpId="0" animBg="1"/>
      <p:bldP spid="24" grpId="0" animBg="1"/>
      <p:bldP spid="25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guards are sufficient to cover any n-vertex simple polygon?</a:t>
            </a:r>
          </a:p>
          <a:p>
            <a:pPr lvl="1"/>
            <a:r>
              <a:rPr lang="en-US" dirty="0"/>
              <a:t>By placing a guard at every vertex, any n-vertex simple polygon can be trivially guarded with n guards — loose upper bound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65E47B-794C-CA4F-9283-761B7F85FB3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9B0DBA-168E-4E4B-B84A-C86FE818BC6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5575" y="267892"/>
            <a:ext cx="9000850" cy="11129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Sufficient number of guards for any polygon of n vertices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E0C97087-602D-6E4A-B6A7-FDA75E48AF6F}"/>
              </a:ext>
            </a:extLst>
          </p:cNvPr>
          <p:cNvSpPr/>
          <p:nvPr/>
        </p:nvSpPr>
        <p:spPr>
          <a:xfrm>
            <a:off x="4516233" y="4143652"/>
            <a:ext cx="3657600" cy="1847850"/>
          </a:xfrm>
          <a:custGeom>
            <a:avLst/>
            <a:gdLst>
              <a:gd name="connsiteX0" fmla="*/ 2413000 w 3657600"/>
              <a:gd name="connsiteY0" fmla="*/ 177800 h 1847850"/>
              <a:gd name="connsiteX1" fmla="*/ 850900 w 3657600"/>
              <a:gd name="connsiteY1" fmla="*/ 0 h 1847850"/>
              <a:gd name="connsiteX2" fmla="*/ 177800 w 3657600"/>
              <a:gd name="connsiteY2" fmla="*/ 311150 h 1847850"/>
              <a:gd name="connsiteX3" fmla="*/ 476250 w 3657600"/>
              <a:gd name="connsiteY3" fmla="*/ 622300 h 1847850"/>
              <a:gd name="connsiteX4" fmla="*/ 1111250 w 3657600"/>
              <a:gd name="connsiteY4" fmla="*/ 723900 h 1847850"/>
              <a:gd name="connsiteX5" fmla="*/ 0 w 3657600"/>
              <a:gd name="connsiteY5" fmla="*/ 1244600 h 1847850"/>
              <a:gd name="connsiteX6" fmla="*/ 1416050 w 3657600"/>
              <a:gd name="connsiteY6" fmla="*/ 1206500 h 1847850"/>
              <a:gd name="connsiteX7" fmla="*/ 1422400 w 3657600"/>
              <a:gd name="connsiteY7" fmla="*/ 1847850 h 1847850"/>
              <a:gd name="connsiteX8" fmla="*/ 2654300 w 3657600"/>
              <a:gd name="connsiteY8" fmla="*/ 1136650 h 1847850"/>
              <a:gd name="connsiteX9" fmla="*/ 3111500 w 3657600"/>
              <a:gd name="connsiteY9" fmla="*/ 1543050 h 1847850"/>
              <a:gd name="connsiteX10" fmla="*/ 3657600 w 3657600"/>
              <a:gd name="connsiteY10" fmla="*/ 927100 h 1847850"/>
              <a:gd name="connsiteX11" fmla="*/ 2755900 w 3657600"/>
              <a:gd name="connsiteY11" fmla="*/ 38100 h 1847850"/>
              <a:gd name="connsiteX12" fmla="*/ 2184400 w 3657600"/>
              <a:gd name="connsiteY12" fmla="*/ 857250 h 1847850"/>
              <a:gd name="connsiteX13" fmla="*/ 1676400 w 3657600"/>
              <a:gd name="connsiteY13" fmla="*/ 342900 h 1847850"/>
              <a:gd name="connsiteX14" fmla="*/ 2413000 w 3657600"/>
              <a:gd name="connsiteY14" fmla="*/ 17780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57600" h="1847850">
                <a:moveTo>
                  <a:pt x="2413000" y="177800"/>
                </a:moveTo>
                <a:lnTo>
                  <a:pt x="850900" y="0"/>
                </a:lnTo>
                <a:lnTo>
                  <a:pt x="177800" y="311150"/>
                </a:lnTo>
                <a:lnTo>
                  <a:pt x="476250" y="622300"/>
                </a:lnTo>
                <a:lnTo>
                  <a:pt x="1111250" y="723900"/>
                </a:lnTo>
                <a:lnTo>
                  <a:pt x="0" y="1244600"/>
                </a:lnTo>
                <a:lnTo>
                  <a:pt x="1416050" y="1206500"/>
                </a:lnTo>
                <a:cubicBezTo>
                  <a:pt x="1418167" y="1420283"/>
                  <a:pt x="1420283" y="1634067"/>
                  <a:pt x="1422400" y="1847850"/>
                </a:cubicBezTo>
                <a:lnTo>
                  <a:pt x="2654300" y="1136650"/>
                </a:lnTo>
                <a:lnTo>
                  <a:pt x="3111500" y="1543050"/>
                </a:lnTo>
                <a:lnTo>
                  <a:pt x="3657600" y="927100"/>
                </a:lnTo>
                <a:lnTo>
                  <a:pt x="2755900" y="38100"/>
                </a:lnTo>
                <a:lnTo>
                  <a:pt x="2184400" y="857250"/>
                </a:lnTo>
                <a:lnTo>
                  <a:pt x="1676400" y="342900"/>
                </a:lnTo>
                <a:lnTo>
                  <a:pt x="2413000" y="1778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6E2BCA-C53D-3846-952A-3A637461BD5E}"/>
              </a:ext>
            </a:extLst>
          </p:cNvPr>
          <p:cNvSpPr/>
          <p:nvPr/>
        </p:nvSpPr>
        <p:spPr>
          <a:xfrm>
            <a:off x="4484483" y="535015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BADAE7-1C7D-3C48-9674-4196D3F6B862}"/>
              </a:ext>
            </a:extLst>
          </p:cNvPr>
          <p:cNvSpPr/>
          <p:nvPr/>
        </p:nvSpPr>
        <p:spPr>
          <a:xfrm>
            <a:off x="6897483" y="428335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49DB78-09D6-1343-BD43-BE22EC9EC5DC}"/>
              </a:ext>
            </a:extLst>
          </p:cNvPr>
          <p:cNvSpPr/>
          <p:nvPr/>
        </p:nvSpPr>
        <p:spPr>
          <a:xfrm>
            <a:off x="5894183" y="531205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AC26797-F7DA-2F4E-A008-E6DD7872D3B6}"/>
              </a:ext>
            </a:extLst>
          </p:cNvPr>
          <p:cNvSpPr/>
          <p:nvPr/>
        </p:nvSpPr>
        <p:spPr>
          <a:xfrm>
            <a:off x="5894183" y="594070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34ABBD-9FCC-2547-B7A3-981D76BE6770}"/>
              </a:ext>
            </a:extLst>
          </p:cNvPr>
          <p:cNvSpPr/>
          <p:nvPr/>
        </p:nvSpPr>
        <p:spPr>
          <a:xfrm>
            <a:off x="5570333" y="483580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130EF9-1797-1B45-989A-7364E2440954}"/>
              </a:ext>
            </a:extLst>
          </p:cNvPr>
          <p:cNvSpPr/>
          <p:nvPr/>
        </p:nvSpPr>
        <p:spPr>
          <a:xfrm>
            <a:off x="6141833" y="444845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73A31A-754D-6A45-BF36-5D82AEAC641C}"/>
              </a:ext>
            </a:extLst>
          </p:cNvPr>
          <p:cNvSpPr/>
          <p:nvPr/>
        </p:nvSpPr>
        <p:spPr>
          <a:xfrm>
            <a:off x="7234033" y="416270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167CF6-89A5-BC43-8B43-BC69A42D0708}"/>
              </a:ext>
            </a:extLst>
          </p:cNvPr>
          <p:cNvSpPr/>
          <p:nvPr/>
        </p:nvSpPr>
        <p:spPr>
          <a:xfrm>
            <a:off x="7583283" y="564225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6CB06B2-B0F3-B54F-87AB-1FABF17A1D5D}"/>
              </a:ext>
            </a:extLst>
          </p:cNvPr>
          <p:cNvSpPr/>
          <p:nvPr/>
        </p:nvSpPr>
        <p:spPr>
          <a:xfrm>
            <a:off x="4960733" y="472150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B549B03-4717-FB42-B9E9-C819D84F0760}"/>
              </a:ext>
            </a:extLst>
          </p:cNvPr>
          <p:cNvSpPr/>
          <p:nvPr/>
        </p:nvSpPr>
        <p:spPr>
          <a:xfrm>
            <a:off x="6662533" y="493740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C988AE-2F57-FE4E-A31A-C3FE4B93E821}"/>
              </a:ext>
            </a:extLst>
          </p:cNvPr>
          <p:cNvSpPr/>
          <p:nvPr/>
        </p:nvSpPr>
        <p:spPr>
          <a:xfrm>
            <a:off x="8142083" y="503265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11B0757-59BF-1B4C-85FA-7192AE4ABF0C}"/>
              </a:ext>
            </a:extLst>
          </p:cNvPr>
          <p:cNvSpPr/>
          <p:nvPr/>
        </p:nvSpPr>
        <p:spPr>
          <a:xfrm>
            <a:off x="7138783" y="525490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1E1012-EBBC-EF43-AAF1-19ACBE61ADBF}"/>
              </a:ext>
            </a:extLst>
          </p:cNvPr>
          <p:cNvSpPr/>
          <p:nvPr/>
        </p:nvSpPr>
        <p:spPr>
          <a:xfrm>
            <a:off x="5335383" y="411825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3F71C73-22BF-DA4E-8D41-AF2251FD4E19}"/>
              </a:ext>
            </a:extLst>
          </p:cNvPr>
          <p:cNvSpPr/>
          <p:nvPr/>
        </p:nvSpPr>
        <p:spPr>
          <a:xfrm>
            <a:off x="4674983" y="441670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2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699" name="Rectangle 3"/>
              <p:cNvSpPr>
                <a:spLocks noGrp="1" noChangeArrowheads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be the smallest number of lights need to cover a particular polygon of N sides.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S is the set of points where the lights are located</a:t>
                </a:r>
              </a:p>
              <a:p>
                <a:r>
                  <a:rPr lang="en-US" dirty="0"/>
                  <a:t> What is the max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over all P</a:t>
                </a:r>
                <a:r>
                  <a:rPr lang="en-US" baseline="-25000" dirty="0"/>
                  <a:t>N</a:t>
                </a:r>
                <a:r>
                  <a:rPr lang="en-US" dirty="0"/>
                  <a:t>?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96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12A794-BABF-E34B-8577-AA70AF0E990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21D77-EC1E-3446-8FB9-37519287C454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5575" y="267891"/>
            <a:ext cx="9000850" cy="1191417"/>
          </a:xfrm>
        </p:spPr>
        <p:txBody>
          <a:bodyPr>
            <a:normAutofit/>
          </a:bodyPr>
          <a:lstStyle/>
          <a:p>
            <a:r>
              <a:rPr lang="en-US" dirty="0"/>
              <a:t>Maximum over minimum formulation Formal definition</a:t>
            </a:r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820402"/>
              </p:ext>
            </p:extLst>
          </p:nvPr>
        </p:nvGraphicFramePr>
        <p:xfrm>
          <a:off x="3568700" y="3160589"/>
          <a:ext cx="505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8" name="Equation" r:id="rId4" imgW="5054600" imgH="457200" progId="Equation.3">
                  <p:embed/>
                </p:oleObj>
              </mc:Choice>
              <mc:Fallback>
                <p:oleObj name="Equation" r:id="rId4" imgW="5054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3160589"/>
                        <a:ext cx="5054600" cy="4572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246325"/>
              </p:ext>
            </p:extLst>
          </p:nvPr>
        </p:nvGraphicFramePr>
        <p:xfrm>
          <a:off x="4521200" y="5181600"/>
          <a:ext cx="3149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9" name="Equation" r:id="rId6" imgW="3149600" imgH="508000" progId="Equation.3">
                  <p:embed/>
                </p:oleObj>
              </mc:Choice>
              <mc:Fallback>
                <p:oleObj name="Equation" r:id="rId6" imgW="31496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5181600"/>
                        <a:ext cx="3149600" cy="5080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611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FA77F-A71B-DE4A-8531-EA327F7CB4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How many lights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578D3-9221-8749-AB6F-06C8EF56EB1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2900363" y="1500188"/>
            <a:ext cx="2698750" cy="2432050"/>
          </a:xfrm>
          <a:custGeom>
            <a:avLst/>
            <a:gdLst>
              <a:gd name="T0" fmla="*/ 2147483647 w 1700"/>
              <a:gd name="T1" fmla="*/ 2147483647 h 1532"/>
              <a:gd name="T2" fmla="*/ 2147483647 w 1700"/>
              <a:gd name="T3" fmla="*/ 2147483647 h 1532"/>
              <a:gd name="T4" fmla="*/ 2147483647 w 1700"/>
              <a:gd name="T5" fmla="*/ 2147483647 h 1532"/>
              <a:gd name="T6" fmla="*/ 0 w 1700"/>
              <a:gd name="T7" fmla="*/ 2147483647 h 1532"/>
              <a:gd name="T8" fmla="*/ 2147483647 w 1700"/>
              <a:gd name="T9" fmla="*/ 2147483647 h 1532"/>
              <a:gd name="T10" fmla="*/ 2147483647 w 1700"/>
              <a:gd name="T11" fmla="*/ 2147483647 h 1532"/>
              <a:gd name="T12" fmla="*/ 2147483647 w 1700"/>
              <a:gd name="T13" fmla="*/ 2147483647 h 1532"/>
              <a:gd name="T14" fmla="*/ 2147483647 w 1700"/>
              <a:gd name="T15" fmla="*/ 2147483647 h 1532"/>
              <a:gd name="T16" fmla="*/ 2147483647 w 1700"/>
              <a:gd name="T17" fmla="*/ 2147483647 h 1532"/>
              <a:gd name="T18" fmla="*/ 2147483647 w 1700"/>
              <a:gd name="T19" fmla="*/ 2147483647 h 1532"/>
              <a:gd name="T20" fmla="*/ 2147483647 w 1700"/>
              <a:gd name="T21" fmla="*/ 2147483647 h 1532"/>
              <a:gd name="T22" fmla="*/ 2147483647 w 1700"/>
              <a:gd name="T23" fmla="*/ 0 h 1532"/>
              <a:gd name="T24" fmla="*/ 2147483647 w 1700"/>
              <a:gd name="T25" fmla="*/ 2147483647 h 153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00"/>
              <a:gd name="T40" fmla="*/ 0 h 1532"/>
              <a:gd name="T41" fmla="*/ 1700 w 1700"/>
              <a:gd name="T42" fmla="*/ 1532 h 153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00" h="1532">
                <a:moveTo>
                  <a:pt x="62" y="515"/>
                </a:moveTo>
                <a:lnTo>
                  <a:pt x="626" y="968"/>
                </a:lnTo>
                <a:lnTo>
                  <a:pt x="6" y="1023"/>
                </a:lnTo>
                <a:lnTo>
                  <a:pt x="0" y="1532"/>
                </a:lnTo>
                <a:lnTo>
                  <a:pt x="1046" y="940"/>
                </a:lnTo>
                <a:lnTo>
                  <a:pt x="950" y="1404"/>
                </a:lnTo>
                <a:lnTo>
                  <a:pt x="1700" y="1230"/>
                </a:lnTo>
                <a:lnTo>
                  <a:pt x="1566" y="341"/>
                </a:lnTo>
                <a:lnTo>
                  <a:pt x="884" y="900"/>
                </a:lnTo>
                <a:lnTo>
                  <a:pt x="839" y="274"/>
                </a:lnTo>
                <a:lnTo>
                  <a:pt x="1393" y="241"/>
                </a:lnTo>
                <a:lnTo>
                  <a:pt x="1102" y="0"/>
                </a:lnTo>
                <a:lnTo>
                  <a:pt x="62" y="515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77" name="Freeform 5"/>
          <p:cNvSpPr>
            <a:spLocks/>
          </p:cNvSpPr>
          <p:nvPr/>
        </p:nvSpPr>
        <p:spPr bwMode="auto">
          <a:xfrm>
            <a:off x="6646864" y="1349375"/>
            <a:ext cx="2822575" cy="2503488"/>
          </a:xfrm>
          <a:custGeom>
            <a:avLst/>
            <a:gdLst>
              <a:gd name="T0" fmla="*/ 2147483647 w 1778"/>
              <a:gd name="T1" fmla="*/ 2147483647 h 1577"/>
              <a:gd name="T2" fmla="*/ 0 w 1778"/>
              <a:gd name="T3" fmla="*/ 2147483647 h 1577"/>
              <a:gd name="T4" fmla="*/ 2147483647 w 1778"/>
              <a:gd name="T5" fmla="*/ 2147483647 h 1577"/>
              <a:gd name="T6" fmla="*/ 2147483647 w 1778"/>
              <a:gd name="T7" fmla="*/ 2147483647 h 1577"/>
              <a:gd name="T8" fmla="*/ 2147483647 w 1778"/>
              <a:gd name="T9" fmla="*/ 2147483647 h 1577"/>
              <a:gd name="T10" fmla="*/ 2147483647 w 1778"/>
              <a:gd name="T11" fmla="*/ 2147483647 h 1577"/>
              <a:gd name="T12" fmla="*/ 2147483647 w 1778"/>
              <a:gd name="T13" fmla="*/ 2147483647 h 1577"/>
              <a:gd name="T14" fmla="*/ 2147483647 w 1778"/>
              <a:gd name="T15" fmla="*/ 2147483647 h 1577"/>
              <a:gd name="T16" fmla="*/ 2147483647 w 1778"/>
              <a:gd name="T17" fmla="*/ 2147483647 h 1577"/>
              <a:gd name="T18" fmla="*/ 2147483647 w 1778"/>
              <a:gd name="T19" fmla="*/ 2147483647 h 1577"/>
              <a:gd name="T20" fmla="*/ 2147483647 w 1778"/>
              <a:gd name="T21" fmla="*/ 2147483647 h 1577"/>
              <a:gd name="T22" fmla="*/ 2147483647 w 1778"/>
              <a:gd name="T23" fmla="*/ 0 h 1577"/>
              <a:gd name="T24" fmla="*/ 2147483647 w 1778"/>
              <a:gd name="T25" fmla="*/ 2147483647 h 157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8"/>
              <a:gd name="T40" fmla="*/ 0 h 1577"/>
              <a:gd name="T41" fmla="*/ 1778 w 1778"/>
              <a:gd name="T42" fmla="*/ 1577 h 157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8" h="1577">
                <a:moveTo>
                  <a:pt x="257" y="157"/>
                </a:moveTo>
                <a:lnTo>
                  <a:pt x="0" y="503"/>
                </a:lnTo>
                <a:lnTo>
                  <a:pt x="5" y="940"/>
                </a:lnTo>
                <a:lnTo>
                  <a:pt x="386" y="1387"/>
                </a:lnTo>
                <a:lnTo>
                  <a:pt x="906" y="1577"/>
                </a:lnTo>
                <a:lnTo>
                  <a:pt x="1437" y="1404"/>
                </a:lnTo>
                <a:lnTo>
                  <a:pt x="1717" y="1085"/>
                </a:lnTo>
                <a:lnTo>
                  <a:pt x="1778" y="526"/>
                </a:lnTo>
                <a:lnTo>
                  <a:pt x="1677" y="112"/>
                </a:lnTo>
                <a:lnTo>
                  <a:pt x="978" y="313"/>
                </a:lnTo>
                <a:lnTo>
                  <a:pt x="1118" y="6"/>
                </a:lnTo>
                <a:lnTo>
                  <a:pt x="766" y="0"/>
                </a:lnTo>
                <a:lnTo>
                  <a:pt x="257" y="157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78" name="Freeform 6"/>
          <p:cNvSpPr>
            <a:spLocks/>
          </p:cNvSpPr>
          <p:nvPr/>
        </p:nvSpPr>
        <p:spPr bwMode="auto">
          <a:xfrm>
            <a:off x="2654300" y="3995738"/>
            <a:ext cx="2997200" cy="2360612"/>
          </a:xfrm>
          <a:custGeom>
            <a:avLst/>
            <a:gdLst>
              <a:gd name="T0" fmla="*/ 2147483647 w 1888"/>
              <a:gd name="T1" fmla="*/ 2147483647 h 1487"/>
              <a:gd name="T2" fmla="*/ 2147483647 w 1888"/>
              <a:gd name="T3" fmla="*/ 2147483647 h 1487"/>
              <a:gd name="T4" fmla="*/ 0 w 1888"/>
              <a:gd name="T5" fmla="*/ 2147483647 h 1487"/>
              <a:gd name="T6" fmla="*/ 2147483647 w 1888"/>
              <a:gd name="T7" fmla="*/ 2147483647 h 1487"/>
              <a:gd name="T8" fmla="*/ 2147483647 w 1888"/>
              <a:gd name="T9" fmla="*/ 2147483647 h 1487"/>
              <a:gd name="T10" fmla="*/ 2147483647 w 1888"/>
              <a:gd name="T11" fmla="*/ 2147483647 h 1487"/>
              <a:gd name="T12" fmla="*/ 2147483647 w 1888"/>
              <a:gd name="T13" fmla="*/ 2147483647 h 1487"/>
              <a:gd name="T14" fmla="*/ 2147483647 w 1888"/>
              <a:gd name="T15" fmla="*/ 2147483647 h 1487"/>
              <a:gd name="T16" fmla="*/ 2147483647 w 1888"/>
              <a:gd name="T17" fmla="*/ 2147483647 h 1487"/>
              <a:gd name="T18" fmla="*/ 2147483647 w 1888"/>
              <a:gd name="T19" fmla="*/ 2147483647 h 1487"/>
              <a:gd name="T20" fmla="*/ 2147483647 w 1888"/>
              <a:gd name="T21" fmla="*/ 0 h 1487"/>
              <a:gd name="T22" fmla="*/ 2147483647 w 1888"/>
              <a:gd name="T23" fmla="*/ 2147483647 h 1487"/>
              <a:gd name="T24" fmla="*/ 2147483647 w 1888"/>
              <a:gd name="T25" fmla="*/ 2147483647 h 148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888"/>
              <a:gd name="T40" fmla="*/ 0 h 1487"/>
              <a:gd name="T41" fmla="*/ 1888 w 1888"/>
              <a:gd name="T42" fmla="*/ 1487 h 148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888" h="1487">
                <a:moveTo>
                  <a:pt x="56" y="330"/>
                </a:moveTo>
                <a:lnTo>
                  <a:pt x="748" y="648"/>
                </a:lnTo>
                <a:lnTo>
                  <a:pt x="0" y="838"/>
                </a:lnTo>
                <a:lnTo>
                  <a:pt x="1105" y="1487"/>
                </a:lnTo>
                <a:lnTo>
                  <a:pt x="395" y="917"/>
                </a:lnTo>
                <a:lnTo>
                  <a:pt x="641" y="760"/>
                </a:lnTo>
                <a:lnTo>
                  <a:pt x="1844" y="961"/>
                </a:lnTo>
                <a:lnTo>
                  <a:pt x="1122" y="726"/>
                </a:lnTo>
                <a:lnTo>
                  <a:pt x="1156" y="290"/>
                </a:lnTo>
                <a:lnTo>
                  <a:pt x="1888" y="626"/>
                </a:lnTo>
                <a:lnTo>
                  <a:pt x="1189" y="0"/>
                </a:lnTo>
                <a:lnTo>
                  <a:pt x="1005" y="531"/>
                </a:lnTo>
                <a:lnTo>
                  <a:pt x="56" y="33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6292851" y="4259263"/>
            <a:ext cx="325762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What is the maximum of</a:t>
            </a:r>
          </a:p>
          <a:p>
            <a:pPr eaLnBrk="1" hangingPunct="1"/>
            <a:r>
              <a:rPr lang="en-US" dirty="0"/>
              <a:t>the minimum number of </a:t>
            </a:r>
          </a:p>
          <a:p>
            <a:pPr eaLnBrk="1" hangingPunct="1"/>
            <a:r>
              <a:rPr lang="en-US" dirty="0"/>
              <a:t>lights needed to cover</a:t>
            </a:r>
          </a:p>
          <a:p>
            <a:pPr eaLnBrk="1" hangingPunct="1"/>
            <a:r>
              <a:rPr lang="en-US" dirty="0"/>
              <a:t>a 12 sided polygon?</a:t>
            </a:r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4995863" y="2840039"/>
            <a:ext cx="133350" cy="142875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3228975" y="3346451"/>
            <a:ext cx="133350" cy="142875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4108450" y="1784351"/>
            <a:ext cx="133350" cy="142875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Oval 11"/>
          <p:cNvSpPr>
            <a:spLocks noChangeArrowheads="1"/>
          </p:cNvSpPr>
          <p:nvPr/>
        </p:nvSpPr>
        <p:spPr bwMode="auto">
          <a:xfrm>
            <a:off x="8059738" y="1866901"/>
            <a:ext cx="133350" cy="142875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3070225" y="5389564"/>
            <a:ext cx="133350" cy="142875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3649663" y="5080001"/>
            <a:ext cx="133350" cy="142875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Oval 14"/>
          <p:cNvSpPr>
            <a:spLocks noChangeArrowheads="1"/>
          </p:cNvSpPr>
          <p:nvPr/>
        </p:nvSpPr>
        <p:spPr bwMode="auto">
          <a:xfrm>
            <a:off x="4183063" y="4833939"/>
            <a:ext cx="133350" cy="142875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4416425" y="4311651"/>
            <a:ext cx="133350" cy="142875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4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utoUpdateAnimBg="0"/>
      <p:bldP spid="28680" grpId="0" animBg="1"/>
      <p:bldP spid="28681" grpId="0" animBg="1"/>
      <p:bldP spid="28682" grpId="0" animBg="1"/>
      <p:bldP spid="28683" grpId="0" animBg="1"/>
      <p:bldP spid="28684" grpId="0" animBg="1"/>
      <p:bldP spid="28685" grpId="0" animBg="1"/>
      <p:bldP spid="28686" grpId="0" animBg="1"/>
      <p:bldP spid="28687" grpId="0" animBg="1"/>
    </p:bldLst>
  </p:timing>
</p:sld>
</file>

<file path=ppt/theme/theme1.xml><?xml version="1.0" encoding="utf-8"?>
<a:theme xmlns:a="http://schemas.openxmlformats.org/drawingml/2006/main" name="17/02/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4051</TotalTime>
  <Words>1689</Words>
  <Application>Microsoft Macintosh PowerPoint</Application>
  <PresentationFormat>Widescreen</PresentationFormat>
  <Paragraphs>219</Paragraphs>
  <Slides>38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Cambria Math</vt:lpstr>
      <vt:lpstr>Gill Sans MT</vt:lpstr>
      <vt:lpstr>Times New Roman</vt:lpstr>
      <vt:lpstr>17/02/15</vt:lpstr>
      <vt:lpstr>Equation</vt:lpstr>
      <vt:lpstr>COT 4521: Introduction to Computational Geometry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Valentina</dc:creator>
  <cp:lastModifiedBy>Rosen, Paul</cp:lastModifiedBy>
  <cp:revision>156</cp:revision>
  <dcterms:created xsi:type="dcterms:W3CDTF">2013-08-12T17:41:37Z</dcterms:created>
  <dcterms:modified xsi:type="dcterms:W3CDTF">2019-10-01T14:58:16Z</dcterms:modified>
</cp:coreProperties>
</file>