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427" r:id="rId4"/>
    <p:sldId id="335" r:id="rId5"/>
    <p:sldId id="339" r:id="rId6"/>
    <p:sldId id="340" r:id="rId7"/>
    <p:sldId id="341" r:id="rId8"/>
    <p:sldId id="574" r:id="rId9"/>
    <p:sldId id="577" r:id="rId10"/>
    <p:sldId id="576" r:id="rId11"/>
    <p:sldId id="348" r:id="rId12"/>
    <p:sldId id="397" r:id="rId13"/>
    <p:sldId id="398" r:id="rId14"/>
    <p:sldId id="428" r:id="rId15"/>
    <p:sldId id="456" r:id="rId16"/>
    <p:sldId id="399" r:id="rId17"/>
    <p:sldId id="400" r:id="rId18"/>
    <p:sldId id="579" r:id="rId19"/>
    <p:sldId id="575" r:id="rId20"/>
    <p:sldId id="402" r:id="rId21"/>
    <p:sldId id="580" r:id="rId22"/>
    <p:sldId id="403" r:id="rId23"/>
    <p:sldId id="582" r:id="rId24"/>
    <p:sldId id="404" r:id="rId25"/>
    <p:sldId id="405" r:id="rId26"/>
    <p:sldId id="406" r:id="rId27"/>
    <p:sldId id="607" r:id="rId28"/>
    <p:sldId id="407" r:id="rId29"/>
    <p:sldId id="409" r:id="rId30"/>
    <p:sldId id="410" r:id="rId31"/>
    <p:sldId id="605" r:id="rId32"/>
    <p:sldId id="411" r:id="rId33"/>
    <p:sldId id="412" r:id="rId34"/>
    <p:sldId id="408" r:id="rId35"/>
    <p:sldId id="414" r:id="rId36"/>
    <p:sldId id="415" r:id="rId37"/>
    <p:sldId id="578" r:id="rId38"/>
    <p:sldId id="584" r:id="rId39"/>
    <p:sldId id="585" r:id="rId40"/>
    <p:sldId id="586" r:id="rId41"/>
    <p:sldId id="587" r:id="rId42"/>
    <p:sldId id="589" r:id="rId43"/>
    <p:sldId id="606" r:id="rId44"/>
    <p:sldId id="600" r:id="rId45"/>
    <p:sldId id="423" r:id="rId46"/>
    <p:sldId id="424" r:id="rId47"/>
    <p:sldId id="333" r:id="rId48"/>
    <p:sldId id="558" r:id="rId49"/>
    <p:sldId id="487" r:id="rId50"/>
    <p:sldId id="483" r:id="rId51"/>
    <p:sldId id="476" r:id="rId52"/>
    <p:sldId id="448" r:id="rId53"/>
    <p:sldId id="449" r:id="rId54"/>
    <p:sldId id="444" r:id="rId55"/>
    <p:sldId id="445" r:id="rId56"/>
    <p:sldId id="446" r:id="rId57"/>
    <p:sldId id="447" r:id="rId58"/>
    <p:sldId id="603" r:id="rId59"/>
    <p:sldId id="60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3"/>
    <p:restoredTop sz="94626"/>
  </p:normalViewPr>
  <p:slideViewPr>
    <p:cSldViewPr>
      <p:cViewPr>
        <p:scale>
          <a:sx n="119" d="100"/>
          <a:sy n="119" d="100"/>
        </p:scale>
        <p:origin x="488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33986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6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13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84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27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91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6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44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2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05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14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6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9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3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5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5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1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3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image" Target="../media/image3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37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1.png"/><Relationship Id="rId12" Type="http://schemas.openxmlformats.org/officeDocument/2006/relationships/image" Target="../media/image7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48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5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5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4.png"/><Relationship Id="rId9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Polygon Partitioning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3E0FC-A001-174E-8DE1-EE81ED994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Triangulation: Implementation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C5D6-3C72-8141-B474-B9FFE87A7F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3585766" y="1525590"/>
            <a:ext cx="5020469" cy="248443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grpSp>
        <p:nvGrpSpPr>
          <p:cNvPr id="61445" name="Group 1029"/>
          <p:cNvGrpSpPr>
            <a:grpSpLocks/>
          </p:cNvGrpSpPr>
          <p:nvPr/>
        </p:nvGrpSpPr>
        <p:grpSpPr bwMode="auto">
          <a:xfrm>
            <a:off x="4766798" y="4352925"/>
            <a:ext cx="2627312" cy="1816100"/>
            <a:chOff x="3355" y="1076"/>
            <a:chExt cx="1655" cy="1144"/>
          </a:xfrm>
        </p:grpSpPr>
        <p:sp>
          <p:nvSpPr>
            <p:cNvPr id="165894" name="Freeform 1030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5" name="Line 1031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6" name="Line 1032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7" name="Line 1033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8" name="Line 1034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9" name="Line 1035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00" name="Line 1036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 Box 6">
            <a:extLst>
              <a:ext uri="{FF2B5EF4-FFF2-40B4-BE49-F238E27FC236}">
                <a16:creationId xmlns:a16="http://schemas.microsoft.com/office/drawing/2014/main" id="{99A58939-C025-7041-8F19-A40D053F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1905000"/>
            <a:ext cx="1006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A6D89020-70D1-684E-9A36-480FC641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198132"/>
            <a:ext cx="428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8A2C17F-CABC-3942-A119-048355E1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708702"/>
            <a:ext cx="13620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257FAE85-F698-CA4E-B933-C347BE8FE3D0}"/>
              </a:ext>
            </a:extLst>
          </p:cNvPr>
          <p:cNvSpPr>
            <a:spLocks/>
          </p:cNvSpPr>
          <p:nvPr/>
        </p:nvSpPr>
        <p:spPr bwMode="auto">
          <a:xfrm>
            <a:off x="2582863" y="2298145"/>
            <a:ext cx="354012" cy="1604962"/>
          </a:xfrm>
          <a:prstGeom prst="leftBrace">
            <a:avLst>
              <a:gd name="adj1" fmla="val 37780"/>
              <a:gd name="adj2" fmla="val 5000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1EEE01BE-5E1E-B447-90D1-3E8E50B5583A}"/>
              </a:ext>
            </a:extLst>
          </p:cNvPr>
          <p:cNvSpPr>
            <a:spLocks/>
          </p:cNvSpPr>
          <p:nvPr/>
        </p:nvSpPr>
        <p:spPr bwMode="auto">
          <a:xfrm>
            <a:off x="3317875" y="2601358"/>
            <a:ext cx="247650" cy="1366838"/>
          </a:xfrm>
          <a:prstGeom prst="leftBrace">
            <a:avLst>
              <a:gd name="adj1" fmla="val 30066"/>
              <a:gd name="adj2" fmla="val 41843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311FA48D-F473-D847-8FB4-E22C5610F3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649" y="2891582"/>
            <a:ext cx="1362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FBE32A74-E3FE-2148-B3D2-C772ED87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4217900"/>
            <a:ext cx="21685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Total: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Can be made: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15BFEEA8-9E45-3045-A127-9BF68F21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311" y="3651305"/>
            <a:ext cx="1362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D71855-1E01-6A4E-9CBC-178B0A43E825}"/>
              </a:ext>
            </a:extLst>
          </p:cNvPr>
          <p:cNvCxnSpPr>
            <a:endCxn id="20" idx="3"/>
          </p:cNvCxnSpPr>
          <p:nvPr/>
        </p:nvCxnSpPr>
        <p:spPr>
          <a:xfrm>
            <a:off x="4131866" y="3799667"/>
            <a:ext cx="3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3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78882" y="368300"/>
            <a:ext cx="7234237" cy="6184900"/>
            <a:chOff x="1528763" y="231775"/>
            <a:chExt cx="7234237" cy="6184900"/>
          </a:xfrm>
        </p:grpSpPr>
        <p:sp>
          <p:nvSpPr>
            <p:cNvPr id="17412" name="Freeform 5"/>
            <p:cNvSpPr>
              <a:spLocks/>
            </p:cNvSpPr>
            <p:nvPr/>
          </p:nvSpPr>
          <p:spPr bwMode="auto">
            <a:xfrm>
              <a:off x="2099422" y="665956"/>
              <a:ext cx="6635750" cy="5454650"/>
            </a:xfrm>
            <a:custGeom>
              <a:avLst/>
              <a:gdLst>
                <a:gd name="T0" fmla="*/ 2147483647 w 4179"/>
                <a:gd name="T1" fmla="*/ 2147483647 h 3436"/>
                <a:gd name="T2" fmla="*/ 2147483647 w 4179"/>
                <a:gd name="T3" fmla="*/ 2147483647 h 3436"/>
                <a:gd name="T4" fmla="*/ 2147483647 w 4179"/>
                <a:gd name="T5" fmla="*/ 2147483647 h 3436"/>
                <a:gd name="T6" fmla="*/ 2147483647 w 4179"/>
                <a:gd name="T7" fmla="*/ 2147483647 h 3436"/>
                <a:gd name="T8" fmla="*/ 2147483647 w 4179"/>
                <a:gd name="T9" fmla="*/ 0 h 3436"/>
                <a:gd name="T10" fmla="*/ 2147483647 w 4179"/>
                <a:gd name="T11" fmla="*/ 2147483647 h 3436"/>
                <a:gd name="T12" fmla="*/ 2147483647 w 4179"/>
                <a:gd name="T13" fmla="*/ 2147483647 h 3436"/>
                <a:gd name="T14" fmla="*/ 2147483647 w 4179"/>
                <a:gd name="T15" fmla="*/ 2147483647 h 3436"/>
                <a:gd name="T16" fmla="*/ 2147483647 w 4179"/>
                <a:gd name="T17" fmla="*/ 2147483647 h 3436"/>
                <a:gd name="T18" fmla="*/ 2147483647 w 4179"/>
                <a:gd name="T19" fmla="*/ 2147483647 h 3436"/>
                <a:gd name="T20" fmla="*/ 2147483647 w 4179"/>
                <a:gd name="T21" fmla="*/ 2147483647 h 3436"/>
                <a:gd name="T22" fmla="*/ 2147483647 w 4179"/>
                <a:gd name="T23" fmla="*/ 2147483647 h 3436"/>
                <a:gd name="T24" fmla="*/ 2147483647 w 4179"/>
                <a:gd name="T25" fmla="*/ 2147483647 h 3436"/>
                <a:gd name="T26" fmla="*/ 2147483647 w 4179"/>
                <a:gd name="T27" fmla="*/ 2147483647 h 3436"/>
                <a:gd name="T28" fmla="*/ 2147483647 w 4179"/>
                <a:gd name="T29" fmla="*/ 2147483647 h 3436"/>
                <a:gd name="T30" fmla="*/ 2147483647 w 4179"/>
                <a:gd name="T31" fmla="*/ 2147483647 h 3436"/>
                <a:gd name="T32" fmla="*/ 0 w 4179"/>
                <a:gd name="T33" fmla="*/ 2147483647 h 3436"/>
                <a:gd name="T34" fmla="*/ 2147483647 w 4179"/>
                <a:gd name="T35" fmla="*/ 2147483647 h 3436"/>
                <a:gd name="T36" fmla="*/ 2147483647 w 4179"/>
                <a:gd name="T37" fmla="*/ 2147483647 h 34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79" h="3436">
                  <a:moveTo>
                    <a:pt x="400" y="3436"/>
                  </a:moveTo>
                  <a:lnTo>
                    <a:pt x="2286" y="2097"/>
                  </a:lnTo>
                  <a:lnTo>
                    <a:pt x="2686" y="2840"/>
                  </a:lnTo>
                  <a:lnTo>
                    <a:pt x="4179" y="1853"/>
                  </a:lnTo>
                  <a:lnTo>
                    <a:pt x="2816" y="0"/>
                  </a:lnTo>
                  <a:lnTo>
                    <a:pt x="2277" y="1126"/>
                  </a:lnTo>
                  <a:lnTo>
                    <a:pt x="2653" y="759"/>
                  </a:lnTo>
                  <a:lnTo>
                    <a:pt x="3037" y="1681"/>
                  </a:lnTo>
                  <a:lnTo>
                    <a:pt x="1902" y="1526"/>
                  </a:lnTo>
                  <a:lnTo>
                    <a:pt x="1510" y="783"/>
                  </a:lnTo>
                  <a:lnTo>
                    <a:pt x="2245" y="579"/>
                  </a:lnTo>
                  <a:lnTo>
                    <a:pt x="1681" y="16"/>
                  </a:lnTo>
                  <a:lnTo>
                    <a:pt x="343" y="416"/>
                  </a:lnTo>
                  <a:lnTo>
                    <a:pt x="547" y="979"/>
                  </a:lnTo>
                  <a:lnTo>
                    <a:pt x="922" y="595"/>
                  </a:lnTo>
                  <a:lnTo>
                    <a:pt x="1339" y="1910"/>
                  </a:lnTo>
                  <a:lnTo>
                    <a:pt x="0" y="1738"/>
                  </a:lnTo>
                  <a:lnTo>
                    <a:pt x="1322" y="2473"/>
                  </a:lnTo>
                  <a:lnTo>
                    <a:pt x="400" y="3436"/>
                  </a:lnTo>
                  <a:close/>
                </a:path>
              </a:pathLst>
            </a:custGeom>
            <a:solidFill>
              <a:srgbClr val="CCFFFF"/>
            </a:solidFill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28763" y="231775"/>
              <a:ext cx="7234237" cy="6184900"/>
              <a:chOff x="1528763" y="231775"/>
              <a:chExt cx="7234237" cy="6184900"/>
            </a:xfrm>
          </p:grpSpPr>
          <p:sp>
            <p:nvSpPr>
              <p:cNvPr id="17413" name="Text Box 6"/>
              <p:cNvSpPr txBox="1">
                <a:spLocks noChangeArrowheads="1"/>
              </p:cNvSpPr>
              <p:nvPr/>
            </p:nvSpPr>
            <p:spPr bwMode="auto">
              <a:xfrm>
                <a:off x="2466975" y="604996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</a:p>
            </p:txBody>
          </p:sp>
          <p:sp>
            <p:nvSpPr>
              <p:cNvPr id="17414" name="Text Box 7"/>
              <p:cNvSpPr txBox="1">
                <a:spLocks noChangeArrowheads="1"/>
              </p:cNvSpPr>
              <p:nvPr/>
            </p:nvSpPr>
            <p:spPr bwMode="auto">
              <a:xfrm>
                <a:off x="8464550" y="37528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3</a:t>
                </a:r>
              </a:p>
            </p:txBody>
          </p:sp>
          <p:sp>
            <p:nvSpPr>
              <p:cNvPr id="17415" name="Text Box 8"/>
              <p:cNvSpPr txBox="1">
                <a:spLocks noChangeArrowheads="1"/>
              </p:cNvSpPr>
              <p:nvPr/>
            </p:nvSpPr>
            <p:spPr bwMode="auto">
              <a:xfrm>
                <a:off x="6205538" y="51879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2</a:t>
                </a:r>
              </a:p>
            </p:txBody>
          </p:sp>
          <p:sp>
            <p:nvSpPr>
              <p:cNvPr id="17416" name="Text Box 9"/>
              <p:cNvSpPr txBox="1">
                <a:spLocks noChangeArrowheads="1"/>
              </p:cNvSpPr>
              <p:nvPr/>
            </p:nvSpPr>
            <p:spPr bwMode="auto">
              <a:xfrm>
                <a:off x="5453063" y="413543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</a:p>
            </p:txBody>
          </p:sp>
          <p:sp>
            <p:nvSpPr>
              <p:cNvPr id="17417" name="Text Box 10"/>
              <p:cNvSpPr txBox="1">
                <a:spLocks noChangeArrowheads="1"/>
              </p:cNvSpPr>
              <p:nvPr/>
            </p:nvSpPr>
            <p:spPr bwMode="auto">
              <a:xfrm>
                <a:off x="6416675" y="285908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7</a:t>
                </a:r>
              </a:p>
            </p:txBody>
          </p:sp>
          <p:sp>
            <p:nvSpPr>
              <p:cNvPr id="17418" name="Text Box 11"/>
              <p:cNvSpPr txBox="1">
                <a:spLocks noChangeArrowheads="1"/>
              </p:cNvSpPr>
              <p:nvPr/>
            </p:nvSpPr>
            <p:spPr bwMode="auto">
              <a:xfrm>
                <a:off x="6101136" y="197676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6</a:t>
                </a:r>
              </a:p>
            </p:txBody>
          </p:sp>
          <p:sp>
            <p:nvSpPr>
              <p:cNvPr id="17419" name="Text Box 12"/>
              <p:cNvSpPr txBox="1">
                <a:spLocks noChangeArrowheads="1"/>
              </p:cNvSpPr>
              <p:nvPr/>
            </p:nvSpPr>
            <p:spPr bwMode="auto">
              <a:xfrm>
                <a:off x="5400675" y="23860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5</a:t>
                </a:r>
              </a:p>
            </p:txBody>
          </p:sp>
          <p:sp>
            <p:nvSpPr>
              <p:cNvPr id="17420" name="Text Box 13"/>
              <p:cNvSpPr txBox="1">
                <a:spLocks noChangeArrowheads="1"/>
              </p:cNvSpPr>
              <p:nvPr/>
            </p:nvSpPr>
            <p:spPr bwMode="auto">
              <a:xfrm>
                <a:off x="6589713" y="231775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</a:p>
            </p:txBody>
          </p:sp>
          <p:sp>
            <p:nvSpPr>
              <p:cNvPr id="17421" name="Text Box 14"/>
              <p:cNvSpPr txBox="1">
                <a:spLocks noChangeArrowheads="1"/>
              </p:cNvSpPr>
              <p:nvPr/>
            </p:nvSpPr>
            <p:spPr bwMode="auto">
              <a:xfrm>
                <a:off x="5495925" y="1104900"/>
                <a:ext cx="4413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</a:p>
            </p:txBody>
          </p:sp>
          <p:sp>
            <p:nvSpPr>
              <p:cNvPr id="17422" name="Text Box 15"/>
              <p:cNvSpPr txBox="1">
                <a:spLocks noChangeArrowheads="1"/>
              </p:cNvSpPr>
              <p:nvPr/>
            </p:nvSpPr>
            <p:spPr bwMode="auto">
              <a:xfrm>
                <a:off x="4659312" y="1858962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9</a:t>
                </a:r>
              </a:p>
            </p:txBody>
          </p:sp>
          <p:sp>
            <p:nvSpPr>
              <p:cNvPr id="17423" name="Text Box 16"/>
              <p:cNvSpPr txBox="1">
                <a:spLocks noChangeArrowheads="1"/>
              </p:cNvSpPr>
              <p:nvPr/>
            </p:nvSpPr>
            <p:spPr bwMode="auto">
              <a:xfrm>
                <a:off x="5062538" y="27289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8</a:t>
                </a:r>
              </a:p>
            </p:txBody>
          </p:sp>
          <p:sp>
            <p:nvSpPr>
              <p:cNvPr id="17424" name="Text Box 17"/>
              <p:cNvSpPr txBox="1">
                <a:spLocks noChangeArrowheads="1"/>
              </p:cNvSpPr>
              <p:nvPr/>
            </p:nvSpPr>
            <p:spPr bwMode="auto">
              <a:xfrm>
                <a:off x="4818063" y="330200"/>
                <a:ext cx="5064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11</a:t>
                </a:r>
              </a:p>
            </p:txBody>
          </p:sp>
          <p:sp>
            <p:nvSpPr>
              <p:cNvPr id="17425" name="Text Box 18"/>
              <p:cNvSpPr txBox="1">
                <a:spLocks noChangeArrowheads="1"/>
              </p:cNvSpPr>
              <p:nvPr/>
            </p:nvSpPr>
            <p:spPr bwMode="auto">
              <a:xfrm>
                <a:off x="2649538" y="2217738"/>
                <a:ext cx="62230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13</a:t>
                </a:r>
              </a:p>
            </p:txBody>
          </p:sp>
          <p:sp>
            <p:nvSpPr>
              <p:cNvPr id="17426" name="Text Box 19"/>
              <p:cNvSpPr txBox="1">
                <a:spLocks noChangeArrowheads="1"/>
              </p:cNvSpPr>
              <p:nvPr/>
            </p:nvSpPr>
            <p:spPr bwMode="auto">
              <a:xfrm>
                <a:off x="2220913" y="906463"/>
                <a:ext cx="6492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12</a:t>
                </a:r>
              </a:p>
            </p:txBody>
          </p:sp>
          <p:sp>
            <p:nvSpPr>
              <p:cNvPr id="17427" name="Text Box 20"/>
              <p:cNvSpPr txBox="1">
                <a:spLocks noChangeArrowheads="1"/>
              </p:cNvSpPr>
              <p:nvPr/>
            </p:nvSpPr>
            <p:spPr bwMode="auto">
              <a:xfrm>
                <a:off x="3500438" y="4418013"/>
                <a:ext cx="493712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</a:p>
            </p:txBody>
          </p:sp>
          <p:sp>
            <p:nvSpPr>
              <p:cNvPr id="17428" name="Text Box 21"/>
              <p:cNvSpPr txBox="1">
                <a:spLocks noChangeArrowheads="1"/>
              </p:cNvSpPr>
              <p:nvPr/>
            </p:nvSpPr>
            <p:spPr bwMode="auto">
              <a:xfrm>
                <a:off x="1528763" y="3209925"/>
                <a:ext cx="5572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16</a:t>
                </a:r>
              </a:p>
            </p:txBody>
          </p:sp>
          <p:sp>
            <p:nvSpPr>
              <p:cNvPr id="17429" name="Text Box 22"/>
              <p:cNvSpPr txBox="1">
                <a:spLocks noChangeArrowheads="1"/>
              </p:cNvSpPr>
              <p:nvPr/>
            </p:nvSpPr>
            <p:spPr bwMode="auto">
              <a:xfrm>
                <a:off x="3587750" y="3232150"/>
                <a:ext cx="5842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15</a:t>
                </a:r>
              </a:p>
            </p:txBody>
          </p:sp>
          <p:sp>
            <p:nvSpPr>
              <p:cNvPr id="17430" name="Text Box 23"/>
              <p:cNvSpPr txBox="1">
                <a:spLocks noChangeArrowheads="1"/>
              </p:cNvSpPr>
              <p:nvPr/>
            </p:nvSpPr>
            <p:spPr bwMode="auto">
              <a:xfrm>
                <a:off x="3233738" y="1758950"/>
                <a:ext cx="5318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</p:grp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AA6C7-AB92-5A40-9B6B-9B7CFC4B279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677977" cy="482496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dirty="0"/>
              <a:t>A </a:t>
            </a:r>
            <a:r>
              <a:rPr lang="en-US" altLang="en-US" sz="2400" b="1" dirty="0"/>
              <a:t>chain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rgbClr val="FF0000"/>
                </a:solidFill>
              </a:rPr>
              <a:t>monotone</a:t>
            </a:r>
            <a:r>
              <a:rPr lang="en-US" altLang="en-US" sz="2400" dirty="0"/>
              <a:t> with respect to a line L if every line orthogonal to L intersects the chain in at most 1 point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Polygon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monotone</a:t>
            </a:r>
            <a:r>
              <a:rPr lang="en-US" altLang="en-US" sz="2400" dirty="0"/>
              <a:t> with respect to a line L if boundary of P can be split into 2 polygonal chains A and B such that each chain is monotone with respect to L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Monotonicity implies sorted order with respect to L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Monotone polygon can be (greedily) triangulated in O(n) time!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DA223-F311-6243-A39C-64E2381CCF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A07A-91E6-E449-A1FC-BB778B67A5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Monotone Partitioning</a:t>
            </a:r>
            <a:endParaRPr lang="en-US" dirty="0"/>
          </a:p>
        </p:txBody>
      </p:sp>
      <p:grpSp>
        <p:nvGrpSpPr>
          <p:cNvPr id="6148" name="Group 26"/>
          <p:cNvGrpSpPr>
            <a:grpSpLocks/>
          </p:cNvGrpSpPr>
          <p:nvPr/>
        </p:nvGrpSpPr>
        <p:grpSpPr bwMode="auto">
          <a:xfrm>
            <a:off x="8180388" y="1688814"/>
            <a:ext cx="3478212" cy="4006850"/>
            <a:chOff x="3429" y="1066"/>
            <a:chExt cx="2191" cy="2524"/>
          </a:xfrm>
        </p:grpSpPr>
        <p:sp>
          <p:nvSpPr>
            <p:cNvPr id="207876" name="Freeform 4"/>
            <p:cNvSpPr>
              <a:spLocks/>
            </p:cNvSpPr>
            <p:nvPr/>
          </p:nvSpPr>
          <p:spPr bwMode="auto">
            <a:xfrm>
              <a:off x="3467" y="1122"/>
              <a:ext cx="2123" cy="2433"/>
            </a:xfrm>
            <a:custGeom>
              <a:avLst/>
              <a:gdLst>
                <a:gd name="T0" fmla="*/ 1078 w 2123"/>
                <a:gd name="T1" fmla="*/ 0 h 2433"/>
                <a:gd name="T2" fmla="*/ 0 w 2123"/>
                <a:gd name="T3" fmla="*/ 533 h 2433"/>
                <a:gd name="T4" fmla="*/ 878 w 2123"/>
                <a:gd name="T5" fmla="*/ 544 h 2433"/>
                <a:gd name="T6" fmla="*/ 978 w 2123"/>
                <a:gd name="T7" fmla="*/ 711 h 2433"/>
                <a:gd name="T8" fmla="*/ 911 w 2123"/>
                <a:gd name="T9" fmla="*/ 977 h 2433"/>
                <a:gd name="T10" fmla="*/ 189 w 2123"/>
                <a:gd name="T11" fmla="*/ 1233 h 2433"/>
                <a:gd name="T12" fmla="*/ 1156 w 2123"/>
                <a:gd name="T13" fmla="*/ 1444 h 2433"/>
                <a:gd name="T14" fmla="*/ 1200 w 2123"/>
                <a:gd name="T15" fmla="*/ 1889 h 2433"/>
                <a:gd name="T16" fmla="*/ 489 w 2123"/>
                <a:gd name="T17" fmla="*/ 2144 h 2433"/>
                <a:gd name="T18" fmla="*/ 2123 w 2123"/>
                <a:gd name="T19" fmla="*/ 2433 h 2433"/>
                <a:gd name="T20" fmla="*/ 1634 w 2123"/>
                <a:gd name="T21" fmla="*/ 1900 h 2433"/>
                <a:gd name="T22" fmla="*/ 1867 w 2123"/>
                <a:gd name="T23" fmla="*/ 1711 h 2433"/>
                <a:gd name="T24" fmla="*/ 1467 w 2123"/>
                <a:gd name="T25" fmla="*/ 1233 h 2433"/>
                <a:gd name="T26" fmla="*/ 2000 w 2123"/>
                <a:gd name="T27" fmla="*/ 1122 h 2433"/>
                <a:gd name="T28" fmla="*/ 1645 w 2123"/>
                <a:gd name="T29" fmla="*/ 955 h 2433"/>
                <a:gd name="T30" fmla="*/ 1545 w 2123"/>
                <a:gd name="T31" fmla="*/ 789 h 2433"/>
                <a:gd name="T32" fmla="*/ 1578 w 2123"/>
                <a:gd name="T33" fmla="*/ 644 h 2433"/>
                <a:gd name="T34" fmla="*/ 1867 w 2123"/>
                <a:gd name="T35" fmla="*/ 322 h 2433"/>
                <a:gd name="T36" fmla="*/ 1478 w 2123"/>
                <a:gd name="T37" fmla="*/ 166 h 2433"/>
                <a:gd name="T38" fmla="*/ 1678 w 2123"/>
                <a:gd name="T39" fmla="*/ 22 h 2433"/>
                <a:gd name="T40" fmla="*/ 1078 w 2123"/>
                <a:gd name="T41" fmla="*/ 0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3" h="2433">
                  <a:moveTo>
                    <a:pt x="1078" y="0"/>
                  </a:moveTo>
                  <a:lnTo>
                    <a:pt x="0" y="533"/>
                  </a:lnTo>
                  <a:lnTo>
                    <a:pt x="878" y="544"/>
                  </a:lnTo>
                  <a:lnTo>
                    <a:pt x="978" y="711"/>
                  </a:lnTo>
                  <a:lnTo>
                    <a:pt x="911" y="977"/>
                  </a:lnTo>
                  <a:lnTo>
                    <a:pt x="189" y="1233"/>
                  </a:lnTo>
                  <a:lnTo>
                    <a:pt x="1156" y="1444"/>
                  </a:lnTo>
                  <a:lnTo>
                    <a:pt x="1200" y="1889"/>
                  </a:lnTo>
                  <a:lnTo>
                    <a:pt x="489" y="2144"/>
                  </a:lnTo>
                  <a:lnTo>
                    <a:pt x="2123" y="2433"/>
                  </a:lnTo>
                  <a:lnTo>
                    <a:pt x="1634" y="1900"/>
                  </a:lnTo>
                  <a:lnTo>
                    <a:pt x="1867" y="1711"/>
                  </a:lnTo>
                  <a:lnTo>
                    <a:pt x="1467" y="1233"/>
                  </a:lnTo>
                  <a:lnTo>
                    <a:pt x="2000" y="1122"/>
                  </a:lnTo>
                  <a:lnTo>
                    <a:pt x="1645" y="955"/>
                  </a:lnTo>
                  <a:lnTo>
                    <a:pt x="1545" y="789"/>
                  </a:lnTo>
                  <a:lnTo>
                    <a:pt x="1578" y="644"/>
                  </a:lnTo>
                  <a:lnTo>
                    <a:pt x="1867" y="322"/>
                  </a:lnTo>
                  <a:lnTo>
                    <a:pt x="1478" y="166"/>
                  </a:lnTo>
                  <a:lnTo>
                    <a:pt x="1678" y="22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6150" name="Group 25"/>
            <p:cNvGrpSpPr>
              <a:grpSpLocks/>
            </p:cNvGrpSpPr>
            <p:nvPr/>
          </p:nvGrpSpPr>
          <p:grpSpPr bwMode="auto">
            <a:xfrm>
              <a:off x="3429" y="1066"/>
              <a:ext cx="2191" cy="2524"/>
              <a:chOff x="3429" y="1066"/>
              <a:chExt cx="2191" cy="2524"/>
            </a:xfrm>
          </p:grpSpPr>
          <p:sp>
            <p:nvSpPr>
              <p:cNvPr id="207877" name="Oval 5"/>
              <p:cNvSpPr>
                <a:spLocks noChangeArrowheads="1"/>
              </p:cNvSpPr>
              <p:nvPr/>
            </p:nvSpPr>
            <p:spPr bwMode="auto">
              <a:xfrm>
                <a:off x="4511" y="106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8" name="Oval 6"/>
              <p:cNvSpPr>
                <a:spLocks noChangeArrowheads="1"/>
              </p:cNvSpPr>
              <p:nvPr/>
            </p:nvSpPr>
            <p:spPr bwMode="auto">
              <a:xfrm>
                <a:off x="5085" y="110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9" name="Oval 7"/>
              <p:cNvSpPr>
                <a:spLocks noChangeArrowheads="1"/>
              </p:cNvSpPr>
              <p:nvPr/>
            </p:nvSpPr>
            <p:spPr bwMode="auto">
              <a:xfrm>
                <a:off x="4907" y="124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0" name="Oval 8"/>
              <p:cNvSpPr>
                <a:spLocks noChangeArrowheads="1"/>
              </p:cNvSpPr>
              <p:nvPr/>
            </p:nvSpPr>
            <p:spPr bwMode="auto">
              <a:xfrm>
                <a:off x="3429" y="1595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1" name="Oval 9"/>
              <p:cNvSpPr>
                <a:spLocks noChangeArrowheads="1"/>
              </p:cNvSpPr>
              <p:nvPr/>
            </p:nvSpPr>
            <p:spPr bwMode="auto">
              <a:xfrm>
                <a:off x="5279" y="14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2" name="Oval 10"/>
              <p:cNvSpPr>
                <a:spLocks noChangeArrowheads="1"/>
              </p:cNvSpPr>
              <p:nvPr/>
            </p:nvSpPr>
            <p:spPr bwMode="auto">
              <a:xfrm>
                <a:off x="4295" y="16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3" name="Oval 11"/>
              <p:cNvSpPr>
                <a:spLocks noChangeArrowheads="1"/>
              </p:cNvSpPr>
              <p:nvPr/>
            </p:nvSpPr>
            <p:spPr bwMode="auto">
              <a:xfrm>
                <a:off x="4397" y="179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4" name="Oval 12"/>
              <p:cNvSpPr>
                <a:spLocks noChangeArrowheads="1"/>
              </p:cNvSpPr>
              <p:nvPr/>
            </p:nvSpPr>
            <p:spPr bwMode="auto">
              <a:xfrm>
                <a:off x="4331" y="20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5" name="Oval 13"/>
              <p:cNvSpPr>
                <a:spLocks noChangeArrowheads="1"/>
              </p:cNvSpPr>
              <p:nvPr/>
            </p:nvSpPr>
            <p:spPr bwMode="auto">
              <a:xfrm>
                <a:off x="5009" y="17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6" name="Oval 14"/>
              <p:cNvSpPr>
                <a:spLocks noChangeArrowheads="1"/>
              </p:cNvSpPr>
              <p:nvPr/>
            </p:nvSpPr>
            <p:spPr bwMode="auto">
              <a:xfrm>
                <a:off x="4967" y="186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7" name="Oval 15"/>
              <p:cNvSpPr>
                <a:spLocks noChangeArrowheads="1"/>
              </p:cNvSpPr>
              <p:nvPr/>
            </p:nvSpPr>
            <p:spPr bwMode="auto">
              <a:xfrm>
                <a:off x="5057" y="202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8" name="Oval 16"/>
              <p:cNvSpPr>
                <a:spLocks noChangeArrowheads="1"/>
              </p:cNvSpPr>
              <p:nvPr/>
            </p:nvSpPr>
            <p:spPr bwMode="auto">
              <a:xfrm>
                <a:off x="5399" y="219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9" name="Oval 17"/>
              <p:cNvSpPr>
                <a:spLocks noChangeArrowheads="1"/>
              </p:cNvSpPr>
              <p:nvPr/>
            </p:nvSpPr>
            <p:spPr bwMode="auto">
              <a:xfrm>
                <a:off x="4907" y="231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0" name="Oval 18"/>
              <p:cNvSpPr>
                <a:spLocks noChangeArrowheads="1"/>
              </p:cNvSpPr>
              <p:nvPr/>
            </p:nvSpPr>
            <p:spPr bwMode="auto">
              <a:xfrm>
                <a:off x="3629" y="23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1" name="Oval 19"/>
              <p:cNvSpPr>
                <a:spLocks noChangeArrowheads="1"/>
              </p:cNvSpPr>
              <p:nvPr/>
            </p:nvSpPr>
            <p:spPr bwMode="auto">
              <a:xfrm>
                <a:off x="4571" y="25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2" name="Oval 20"/>
              <p:cNvSpPr>
                <a:spLocks noChangeArrowheads="1"/>
              </p:cNvSpPr>
              <p:nvPr/>
            </p:nvSpPr>
            <p:spPr bwMode="auto">
              <a:xfrm>
                <a:off x="5279" y="278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3" name="Oval 21"/>
              <p:cNvSpPr>
                <a:spLocks noChangeArrowheads="1"/>
              </p:cNvSpPr>
              <p:nvPr/>
            </p:nvSpPr>
            <p:spPr bwMode="auto">
              <a:xfrm>
                <a:off x="4607" y="29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4" name="Oval 22"/>
              <p:cNvSpPr>
                <a:spLocks noChangeArrowheads="1"/>
              </p:cNvSpPr>
              <p:nvPr/>
            </p:nvSpPr>
            <p:spPr bwMode="auto">
              <a:xfrm>
                <a:off x="5075" y="297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5" name="Oval 23"/>
              <p:cNvSpPr>
                <a:spLocks noChangeArrowheads="1"/>
              </p:cNvSpPr>
              <p:nvPr/>
            </p:nvSpPr>
            <p:spPr bwMode="auto">
              <a:xfrm>
                <a:off x="5531" y="349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6" name="Oval 24"/>
              <p:cNvSpPr>
                <a:spLocks noChangeArrowheads="1"/>
              </p:cNvSpPr>
              <p:nvPr/>
            </p:nvSpPr>
            <p:spPr bwMode="auto">
              <a:xfrm>
                <a:off x="3929" y="32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14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B132B-3BA7-A748-9448-15C1CB4F3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C293C0-E55E-FC46-B212-4F31E5F7ADF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3269" name="Group 21"/>
          <p:cNvGrpSpPr>
            <a:grpSpLocks/>
          </p:cNvGrpSpPr>
          <p:nvPr/>
        </p:nvGrpSpPr>
        <p:grpSpPr bwMode="auto">
          <a:xfrm>
            <a:off x="5753686" y="1639340"/>
            <a:ext cx="429725" cy="3891172"/>
            <a:chOff x="2759" y="1966"/>
            <a:chExt cx="203" cy="2082"/>
          </a:xfrm>
        </p:grpSpPr>
        <p:sp>
          <p:nvSpPr>
            <p:cNvPr id="39975" name="Line 7"/>
            <p:cNvSpPr>
              <a:spLocks noChangeShapeType="1"/>
            </p:cNvSpPr>
            <p:nvPr/>
          </p:nvSpPr>
          <p:spPr bwMode="auto">
            <a:xfrm>
              <a:off x="2783" y="2015"/>
              <a:ext cx="0" cy="20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Text Box 9"/>
            <p:cNvSpPr txBox="1">
              <a:spLocks noChangeArrowheads="1"/>
            </p:cNvSpPr>
            <p:nvPr/>
          </p:nvSpPr>
          <p:spPr bwMode="auto">
            <a:xfrm>
              <a:off x="2759" y="1966"/>
              <a:ext cx="20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</a:t>
              </a:r>
            </a:p>
          </p:txBody>
        </p:sp>
      </p:grpSp>
      <p:sp>
        <p:nvSpPr>
          <p:cNvPr id="39960" name="Freeform 6"/>
          <p:cNvSpPr>
            <a:spLocks/>
          </p:cNvSpPr>
          <p:nvPr/>
        </p:nvSpPr>
        <p:spPr bwMode="auto">
          <a:xfrm>
            <a:off x="2605784" y="2121983"/>
            <a:ext cx="2099941" cy="2984434"/>
          </a:xfrm>
          <a:custGeom>
            <a:avLst/>
            <a:gdLst>
              <a:gd name="T0" fmla="*/ 654 w 992"/>
              <a:gd name="T1" fmla="*/ 1621 h 1621"/>
              <a:gd name="T2" fmla="*/ 242 w 992"/>
              <a:gd name="T3" fmla="*/ 1379 h 1621"/>
              <a:gd name="T4" fmla="*/ 484 w 992"/>
              <a:gd name="T5" fmla="*/ 1040 h 1621"/>
              <a:gd name="T6" fmla="*/ 97 w 992"/>
              <a:gd name="T7" fmla="*/ 774 h 1621"/>
              <a:gd name="T8" fmla="*/ 0 w 992"/>
              <a:gd name="T9" fmla="*/ 411 h 1621"/>
              <a:gd name="T10" fmla="*/ 170 w 992"/>
              <a:gd name="T11" fmla="*/ 145 h 1621"/>
              <a:gd name="T12" fmla="*/ 654 w 992"/>
              <a:gd name="T13" fmla="*/ 0 h 1621"/>
              <a:gd name="T14" fmla="*/ 871 w 992"/>
              <a:gd name="T15" fmla="*/ 702 h 1621"/>
              <a:gd name="T16" fmla="*/ 581 w 992"/>
              <a:gd name="T17" fmla="*/ 1234 h 1621"/>
              <a:gd name="T18" fmla="*/ 968 w 992"/>
              <a:gd name="T19" fmla="*/ 1379 h 1621"/>
              <a:gd name="T20" fmla="*/ 992 w 992"/>
              <a:gd name="T21" fmla="*/ 1572 h 1621"/>
              <a:gd name="T22" fmla="*/ 654 w 992"/>
              <a:gd name="T23" fmla="*/ 1621 h 16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92" h="1621">
                <a:moveTo>
                  <a:pt x="654" y="1621"/>
                </a:moveTo>
                <a:lnTo>
                  <a:pt x="242" y="1379"/>
                </a:lnTo>
                <a:lnTo>
                  <a:pt x="484" y="1040"/>
                </a:lnTo>
                <a:lnTo>
                  <a:pt x="97" y="774"/>
                </a:lnTo>
                <a:lnTo>
                  <a:pt x="0" y="411"/>
                </a:lnTo>
                <a:lnTo>
                  <a:pt x="170" y="145"/>
                </a:lnTo>
                <a:lnTo>
                  <a:pt x="654" y="0"/>
                </a:lnTo>
                <a:lnTo>
                  <a:pt x="871" y="702"/>
                </a:lnTo>
                <a:lnTo>
                  <a:pt x="581" y="1234"/>
                </a:lnTo>
                <a:lnTo>
                  <a:pt x="968" y="1379"/>
                </a:lnTo>
                <a:lnTo>
                  <a:pt x="992" y="1572"/>
                </a:lnTo>
                <a:lnTo>
                  <a:pt x="654" y="1621"/>
                </a:lnTo>
                <a:close/>
              </a:path>
            </a:pathLst>
          </a:custGeom>
          <a:solidFill>
            <a:srgbClr val="B2B2B2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63" name="Group 11"/>
          <p:cNvGrpSpPr>
            <a:grpSpLocks/>
          </p:cNvGrpSpPr>
          <p:nvPr/>
        </p:nvGrpSpPr>
        <p:grpSpPr bwMode="auto">
          <a:xfrm>
            <a:off x="2400447" y="1720622"/>
            <a:ext cx="3482261" cy="462118"/>
            <a:chOff x="872" y="1966"/>
            <a:chExt cx="1645" cy="251"/>
          </a:xfrm>
        </p:grpSpPr>
        <p:sp>
          <p:nvSpPr>
            <p:cNvPr id="39973" name="Line 8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Text Box 1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4" name="Group 12"/>
          <p:cNvGrpSpPr>
            <a:grpSpLocks/>
          </p:cNvGrpSpPr>
          <p:nvPr/>
        </p:nvGrpSpPr>
        <p:grpSpPr bwMode="auto">
          <a:xfrm>
            <a:off x="2400447" y="2944958"/>
            <a:ext cx="3482261" cy="462118"/>
            <a:chOff x="872" y="1966"/>
            <a:chExt cx="1645" cy="251"/>
          </a:xfrm>
        </p:grpSpPr>
        <p:sp>
          <p:nvSpPr>
            <p:cNvPr id="39971" name="Line 13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Text Box 14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5" name="Group 15"/>
          <p:cNvGrpSpPr>
            <a:grpSpLocks/>
          </p:cNvGrpSpPr>
          <p:nvPr/>
        </p:nvGrpSpPr>
        <p:grpSpPr bwMode="auto">
          <a:xfrm>
            <a:off x="2400447" y="4126949"/>
            <a:ext cx="3482261" cy="462118"/>
            <a:chOff x="872" y="1966"/>
            <a:chExt cx="1645" cy="251"/>
          </a:xfrm>
        </p:grpSpPr>
        <p:sp>
          <p:nvSpPr>
            <p:cNvPr id="39969" name="Line 16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Text Box 17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6" name="Group 18"/>
          <p:cNvGrpSpPr>
            <a:grpSpLocks/>
          </p:cNvGrpSpPr>
          <p:nvPr/>
        </p:nvGrpSpPr>
        <p:grpSpPr bwMode="auto">
          <a:xfrm>
            <a:off x="2400447" y="4948082"/>
            <a:ext cx="3482261" cy="462118"/>
            <a:chOff x="872" y="1966"/>
            <a:chExt cx="1645" cy="251"/>
          </a:xfrm>
        </p:grpSpPr>
        <p:sp>
          <p:nvSpPr>
            <p:cNvPr id="39967" name="Line 19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Text Box 2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sp>
        <p:nvSpPr>
          <p:cNvPr id="39962" name="Text Box 38"/>
          <p:cNvSpPr txBox="1">
            <a:spLocks noChangeArrowheads="1"/>
          </p:cNvSpPr>
          <p:nvPr/>
        </p:nvSpPr>
        <p:spPr bwMode="auto">
          <a:xfrm>
            <a:off x="620154" y="3268993"/>
            <a:ext cx="1742189" cy="83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Monotone w.r.t. line L</a:t>
            </a:r>
          </a:p>
        </p:txBody>
      </p:sp>
      <p:sp>
        <p:nvSpPr>
          <p:cNvPr id="39945" name="Freeform 37"/>
          <p:cNvSpPr>
            <a:spLocks/>
          </p:cNvSpPr>
          <p:nvPr/>
        </p:nvSpPr>
        <p:spPr bwMode="auto">
          <a:xfrm>
            <a:off x="6628132" y="2149694"/>
            <a:ext cx="2049136" cy="3336705"/>
          </a:xfrm>
          <a:custGeom>
            <a:avLst/>
            <a:gdLst>
              <a:gd name="T0" fmla="*/ 73 w 968"/>
              <a:gd name="T1" fmla="*/ 72 h 1766"/>
              <a:gd name="T2" fmla="*/ 0 w 968"/>
              <a:gd name="T3" fmla="*/ 919 h 1766"/>
              <a:gd name="T4" fmla="*/ 314 w 968"/>
              <a:gd name="T5" fmla="*/ 1548 h 1766"/>
              <a:gd name="T6" fmla="*/ 629 w 968"/>
              <a:gd name="T7" fmla="*/ 1766 h 1766"/>
              <a:gd name="T8" fmla="*/ 968 w 968"/>
              <a:gd name="T9" fmla="*/ 895 h 1766"/>
              <a:gd name="T10" fmla="*/ 532 w 968"/>
              <a:gd name="T11" fmla="*/ 1282 h 1766"/>
              <a:gd name="T12" fmla="*/ 895 w 968"/>
              <a:gd name="T13" fmla="*/ 605 h 1766"/>
              <a:gd name="T14" fmla="*/ 895 w 968"/>
              <a:gd name="T15" fmla="*/ 0 h 1766"/>
              <a:gd name="T16" fmla="*/ 556 w 968"/>
              <a:gd name="T17" fmla="*/ 169 h 1766"/>
              <a:gd name="T18" fmla="*/ 774 w 968"/>
              <a:gd name="T19" fmla="*/ 266 h 1766"/>
              <a:gd name="T20" fmla="*/ 484 w 968"/>
              <a:gd name="T21" fmla="*/ 750 h 1766"/>
              <a:gd name="T22" fmla="*/ 73 w 968"/>
              <a:gd name="T23" fmla="*/ 72 h 17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68" h="1766">
                <a:moveTo>
                  <a:pt x="73" y="72"/>
                </a:moveTo>
                <a:lnTo>
                  <a:pt x="0" y="919"/>
                </a:lnTo>
                <a:lnTo>
                  <a:pt x="314" y="1548"/>
                </a:lnTo>
                <a:lnTo>
                  <a:pt x="629" y="1766"/>
                </a:lnTo>
                <a:lnTo>
                  <a:pt x="968" y="895"/>
                </a:lnTo>
                <a:lnTo>
                  <a:pt x="532" y="1282"/>
                </a:lnTo>
                <a:lnTo>
                  <a:pt x="895" y="605"/>
                </a:lnTo>
                <a:lnTo>
                  <a:pt x="895" y="0"/>
                </a:lnTo>
                <a:lnTo>
                  <a:pt x="556" y="169"/>
                </a:lnTo>
                <a:lnTo>
                  <a:pt x="774" y="266"/>
                </a:lnTo>
                <a:lnTo>
                  <a:pt x="484" y="750"/>
                </a:lnTo>
                <a:lnTo>
                  <a:pt x="73" y="72"/>
                </a:lnTo>
                <a:close/>
              </a:path>
            </a:pathLst>
          </a:custGeom>
          <a:solidFill>
            <a:srgbClr val="B2B2B2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8" name="Group 25"/>
          <p:cNvGrpSpPr>
            <a:grpSpLocks/>
          </p:cNvGrpSpPr>
          <p:nvPr/>
        </p:nvGrpSpPr>
        <p:grpSpPr bwMode="auto">
          <a:xfrm>
            <a:off x="6065043" y="1692456"/>
            <a:ext cx="3482261" cy="461017"/>
            <a:chOff x="872" y="1966"/>
            <a:chExt cx="1645" cy="244"/>
          </a:xfrm>
        </p:grpSpPr>
        <p:sp>
          <p:nvSpPr>
            <p:cNvPr id="39958" name="Line 26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Text Box 27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49" name="Group 28"/>
          <p:cNvGrpSpPr>
            <a:grpSpLocks/>
          </p:cNvGrpSpPr>
          <p:nvPr/>
        </p:nvGrpSpPr>
        <p:grpSpPr bwMode="auto">
          <a:xfrm>
            <a:off x="6065043" y="2948916"/>
            <a:ext cx="3482261" cy="461017"/>
            <a:chOff x="872" y="1966"/>
            <a:chExt cx="1645" cy="244"/>
          </a:xfrm>
        </p:grpSpPr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Text Box 3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50" name="Group 31"/>
          <p:cNvGrpSpPr>
            <a:grpSpLocks/>
          </p:cNvGrpSpPr>
          <p:nvPr/>
        </p:nvGrpSpPr>
        <p:grpSpPr bwMode="auto">
          <a:xfrm>
            <a:off x="6065043" y="4161920"/>
            <a:ext cx="3482261" cy="461017"/>
            <a:chOff x="872" y="1966"/>
            <a:chExt cx="1645" cy="244"/>
          </a:xfrm>
        </p:grpSpPr>
        <p:sp>
          <p:nvSpPr>
            <p:cNvPr id="39954" name="Line 32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Text Box 33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51" name="Group 34"/>
          <p:cNvGrpSpPr>
            <a:grpSpLocks/>
          </p:cNvGrpSpPr>
          <p:nvPr/>
        </p:nvGrpSpPr>
        <p:grpSpPr bwMode="auto">
          <a:xfrm>
            <a:off x="6065043" y="5004598"/>
            <a:ext cx="3482261" cy="461017"/>
            <a:chOff x="872" y="1966"/>
            <a:chExt cx="1645" cy="244"/>
          </a:xfrm>
        </p:grpSpPr>
        <p:sp>
          <p:nvSpPr>
            <p:cNvPr id="39952" name="Line 35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36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sp>
        <p:nvSpPr>
          <p:cNvPr id="39947" name="Text Box 39"/>
          <p:cNvSpPr txBox="1">
            <a:spLocks noChangeArrowheads="1"/>
          </p:cNvSpPr>
          <p:nvPr/>
        </p:nvSpPr>
        <p:spPr bwMode="auto">
          <a:xfrm>
            <a:off x="9422408" y="3289011"/>
            <a:ext cx="2201551" cy="83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not monotone w.r.t. L</a:t>
            </a:r>
          </a:p>
        </p:txBody>
      </p:sp>
    </p:spTree>
    <p:extLst>
      <p:ext uri="{BB962C8B-B14F-4D97-AF65-F5344CB8AC3E}">
        <p14:creationId xmlns:p14="http://schemas.microsoft.com/office/powerpoint/2010/main" val="25092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2" grpId="0"/>
      <p:bldP spid="399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9EB6-606B-FE41-B072-F5C2A6B488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337B7-12DB-174C-A7AB-62DB7A45EE0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7B346-CF71-CA4C-ADF2-24BF74780AE4}"/>
              </a:ext>
            </a:extLst>
          </p:cNvPr>
          <p:cNvGrpSpPr/>
          <p:nvPr/>
        </p:nvGrpSpPr>
        <p:grpSpPr>
          <a:xfrm>
            <a:off x="4114800" y="1600200"/>
            <a:ext cx="4718815" cy="3810000"/>
            <a:chOff x="3358385" y="1600200"/>
            <a:chExt cx="4718815" cy="3810000"/>
          </a:xfrm>
        </p:grpSpPr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044188" y="4850675"/>
              <a:ext cx="10330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</a:t>
              </a: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8385" y="2589176"/>
              <a:ext cx="3675275" cy="2194560"/>
            </a:xfrm>
            <a:custGeom>
              <a:avLst/>
              <a:gdLst>
                <a:gd name="T0" fmla="*/ 2147483647 w 1569"/>
                <a:gd name="T1" fmla="*/ 2147483647 h 1032"/>
                <a:gd name="T2" fmla="*/ 2147483647 w 1569"/>
                <a:gd name="T3" fmla="*/ 2147483647 h 1032"/>
                <a:gd name="T4" fmla="*/ 2147483647 w 1569"/>
                <a:gd name="T5" fmla="*/ 2147483647 h 1032"/>
                <a:gd name="T6" fmla="*/ 2147483647 w 1569"/>
                <a:gd name="T7" fmla="*/ 2147483647 h 1032"/>
                <a:gd name="T8" fmla="*/ 2147483647 w 1569"/>
                <a:gd name="T9" fmla="*/ 2147483647 h 1032"/>
                <a:gd name="T10" fmla="*/ 2147483647 w 1569"/>
                <a:gd name="T11" fmla="*/ 2147483647 h 1032"/>
                <a:gd name="T12" fmla="*/ 2147483647 w 1569"/>
                <a:gd name="T13" fmla="*/ 2147483647 h 1032"/>
                <a:gd name="T14" fmla="*/ 2147483647 w 1569"/>
                <a:gd name="T15" fmla="*/ 2147483647 h 1032"/>
                <a:gd name="T16" fmla="*/ 2147483647 w 1569"/>
                <a:gd name="T17" fmla="*/ 2147483647 h 1032"/>
                <a:gd name="T18" fmla="*/ 2147483647 w 1569"/>
                <a:gd name="T19" fmla="*/ 2147483647 h 1032"/>
                <a:gd name="T20" fmla="*/ 2147483647 w 1569"/>
                <a:gd name="T21" fmla="*/ 2147483647 h 1032"/>
                <a:gd name="T22" fmla="*/ 2147483647 w 1569"/>
                <a:gd name="T23" fmla="*/ 2147483647 h 1032"/>
                <a:gd name="T24" fmla="*/ 2147483647 w 1569"/>
                <a:gd name="T25" fmla="*/ 2147483647 h 1032"/>
                <a:gd name="T26" fmla="*/ 2147483647 w 1569"/>
                <a:gd name="T27" fmla="*/ 0 h 1032"/>
                <a:gd name="T28" fmla="*/ 2147483647 w 1569"/>
                <a:gd name="T29" fmla="*/ 2147483647 h 1032"/>
                <a:gd name="T30" fmla="*/ 2147483647 w 1569"/>
                <a:gd name="T31" fmla="*/ 2147483647 h 1032"/>
                <a:gd name="T32" fmla="*/ 2147483647 w 1569"/>
                <a:gd name="T33" fmla="*/ 2147483647 h 1032"/>
                <a:gd name="T34" fmla="*/ 2147483647 w 1569"/>
                <a:gd name="T35" fmla="*/ 2147483647 h 1032"/>
                <a:gd name="T36" fmla="*/ 2147483647 w 1569"/>
                <a:gd name="T37" fmla="*/ 2147483647 h 1032"/>
                <a:gd name="T38" fmla="*/ 2147483647 w 1569"/>
                <a:gd name="T39" fmla="*/ 2147483647 h 1032"/>
                <a:gd name="T40" fmla="*/ 2147483647 w 1569"/>
                <a:gd name="T41" fmla="*/ 2147483647 h 1032"/>
                <a:gd name="T42" fmla="*/ 2147483647 w 1569"/>
                <a:gd name="T43" fmla="*/ 2147483647 h 1032"/>
                <a:gd name="T44" fmla="*/ 2147483647 w 1569"/>
                <a:gd name="T45" fmla="*/ 2147483647 h 1032"/>
                <a:gd name="T46" fmla="*/ 2147483647 w 1569"/>
                <a:gd name="T47" fmla="*/ 2147483647 h 1032"/>
                <a:gd name="T48" fmla="*/ 2147483647 w 1569"/>
                <a:gd name="T49" fmla="*/ 2147483647 h 1032"/>
                <a:gd name="T50" fmla="*/ 2147483647 w 1569"/>
                <a:gd name="T51" fmla="*/ 2147483647 h 1032"/>
                <a:gd name="T52" fmla="*/ 0 w 1569"/>
                <a:gd name="T53" fmla="*/ 2147483647 h 1032"/>
                <a:gd name="T54" fmla="*/ 2147483647 w 1569"/>
                <a:gd name="T55" fmla="*/ 2147483647 h 1032"/>
                <a:gd name="T56" fmla="*/ 2147483647 w 1569"/>
                <a:gd name="T57" fmla="*/ 2147483647 h 1032"/>
                <a:gd name="T58" fmla="*/ 2147483647 w 1569"/>
                <a:gd name="T59" fmla="*/ 2147483647 h 1032"/>
                <a:gd name="T60" fmla="*/ 2147483647 w 1569"/>
                <a:gd name="T61" fmla="*/ 2147483647 h 1032"/>
                <a:gd name="T62" fmla="*/ 2147483647 w 1569"/>
                <a:gd name="T63" fmla="*/ 2147483647 h 1032"/>
                <a:gd name="T64" fmla="*/ 2147483647 w 1569"/>
                <a:gd name="T65" fmla="*/ 2147483647 h 1032"/>
                <a:gd name="T66" fmla="*/ 2147483647 w 1569"/>
                <a:gd name="T67" fmla="*/ 2147483647 h 1032"/>
                <a:gd name="T68" fmla="*/ 2147483647 w 1569"/>
                <a:gd name="T69" fmla="*/ 2147483647 h 1032"/>
                <a:gd name="T70" fmla="*/ 2147483647 w 1569"/>
                <a:gd name="T71" fmla="*/ 2147483647 h 1032"/>
                <a:gd name="T72" fmla="*/ 2147483647 w 1569"/>
                <a:gd name="T73" fmla="*/ 2147483647 h 1032"/>
                <a:gd name="T74" fmla="*/ 2147483647 w 1569"/>
                <a:gd name="T75" fmla="*/ 2147483647 h 1032"/>
                <a:gd name="T76" fmla="*/ 2147483647 w 1569"/>
                <a:gd name="T77" fmla="*/ 2147483647 h 1032"/>
                <a:gd name="T78" fmla="*/ 2147483647 w 1569"/>
                <a:gd name="T79" fmla="*/ 2147483647 h 1032"/>
                <a:gd name="T80" fmla="*/ 2147483647 w 1569"/>
                <a:gd name="T81" fmla="*/ 2147483647 h 1032"/>
                <a:gd name="T82" fmla="*/ 2147483647 w 1569"/>
                <a:gd name="T83" fmla="*/ 2147483647 h 1032"/>
                <a:gd name="T84" fmla="*/ 2147483647 w 1569"/>
                <a:gd name="T85" fmla="*/ 2147483647 h 10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69"/>
                <a:gd name="T130" fmla="*/ 0 h 1032"/>
                <a:gd name="T131" fmla="*/ 1569 w 1569"/>
                <a:gd name="T132" fmla="*/ 1032 h 10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69" h="1032">
                  <a:moveTo>
                    <a:pt x="921" y="418"/>
                  </a:moveTo>
                  <a:lnTo>
                    <a:pt x="801" y="514"/>
                  </a:lnTo>
                  <a:lnTo>
                    <a:pt x="643" y="456"/>
                  </a:lnTo>
                  <a:lnTo>
                    <a:pt x="609" y="365"/>
                  </a:lnTo>
                  <a:lnTo>
                    <a:pt x="686" y="279"/>
                  </a:lnTo>
                  <a:lnTo>
                    <a:pt x="902" y="231"/>
                  </a:lnTo>
                  <a:lnTo>
                    <a:pt x="1113" y="308"/>
                  </a:lnTo>
                  <a:lnTo>
                    <a:pt x="1166" y="543"/>
                  </a:lnTo>
                  <a:lnTo>
                    <a:pt x="1046" y="754"/>
                  </a:lnTo>
                  <a:lnTo>
                    <a:pt x="705" y="797"/>
                  </a:lnTo>
                  <a:lnTo>
                    <a:pt x="422" y="677"/>
                  </a:lnTo>
                  <a:lnTo>
                    <a:pt x="278" y="332"/>
                  </a:lnTo>
                  <a:lnTo>
                    <a:pt x="365" y="120"/>
                  </a:lnTo>
                  <a:lnTo>
                    <a:pt x="662" y="0"/>
                  </a:lnTo>
                  <a:lnTo>
                    <a:pt x="1099" y="15"/>
                  </a:lnTo>
                  <a:cubicBezTo>
                    <a:pt x="1201" y="55"/>
                    <a:pt x="1307" y="88"/>
                    <a:pt x="1406" y="135"/>
                  </a:cubicBezTo>
                  <a:cubicBezTo>
                    <a:pt x="1422" y="143"/>
                    <a:pt x="1409" y="171"/>
                    <a:pt x="1416" y="188"/>
                  </a:cubicBezTo>
                  <a:cubicBezTo>
                    <a:pt x="1427" y="216"/>
                    <a:pt x="1441" y="235"/>
                    <a:pt x="1454" y="260"/>
                  </a:cubicBezTo>
                  <a:cubicBezTo>
                    <a:pt x="1491" y="380"/>
                    <a:pt x="1533" y="498"/>
                    <a:pt x="1565" y="620"/>
                  </a:cubicBezTo>
                  <a:cubicBezTo>
                    <a:pt x="1569" y="636"/>
                    <a:pt x="1551" y="650"/>
                    <a:pt x="1545" y="663"/>
                  </a:cubicBezTo>
                  <a:cubicBezTo>
                    <a:pt x="1534" y="688"/>
                    <a:pt x="1524" y="711"/>
                    <a:pt x="1512" y="735"/>
                  </a:cubicBezTo>
                  <a:cubicBezTo>
                    <a:pt x="1503" y="753"/>
                    <a:pt x="1478" y="783"/>
                    <a:pt x="1478" y="783"/>
                  </a:cubicBezTo>
                  <a:cubicBezTo>
                    <a:pt x="1361" y="863"/>
                    <a:pt x="1273" y="950"/>
                    <a:pt x="1137" y="970"/>
                  </a:cubicBezTo>
                  <a:cubicBezTo>
                    <a:pt x="1132" y="972"/>
                    <a:pt x="1123" y="975"/>
                    <a:pt x="1123" y="975"/>
                  </a:cubicBezTo>
                  <a:lnTo>
                    <a:pt x="480" y="1032"/>
                  </a:lnTo>
                  <a:lnTo>
                    <a:pt x="96" y="888"/>
                  </a:lnTo>
                  <a:lnTo>
                    <a:pt x="0" y="634"/>
                  </a:lnTo>
                  <a:lnTo>
                    <a:pt x="110" y="668"/>
                  </a:lnTo>
                  <a:lnTo>
                    <a:pt x="278" y="792"/>
                  </a:lnTo>
                  <a:lnTo>
                    <a:pt x="437" y="864"/>
                  </a:lnTo>
                  <a:lnTo>
                    <a:pt x="753" y="898"/>
                  </a:lnTo>
                  <a:lnTo>
                    <a:pt x="1099" y="821"/>
                  </a:lnTo>
                  <a:lnTo>
                    <a:pt x="1310" y="687"/>
                  </a:lnTo>
                  <a:lnTo>
                    <a:pt x="1349" y="466"/>
                  </a:lnTo>
                  <a:lnTo>
                    <a:pt x="1176" y="226"/>
                  </a:lnTo>
                  <a:lnTo>
                    <a:pt x="969" y="116"/>
                  </a:lnTo>
                  <a:lnTo>
                    <a:pt x="609" y="154"/>
                  </a:lnTo>
                  <a:lnTo>
                    <a:pt x="480" y="308"/>
                  </a:lnTo>
                  <a:lnTo>
                    <a:pt x="528" y="538"/>
                  </a:lnTo>
                  <a:lnTo>
                    <a:pt x="753" y="615"/>
                  </a:lnTo>
                  <a:lnTo>
                    <a:pt x="960" y="596"/>
                  </a:lnTo>
                  <a:lnTo>
                    <a:pt x="1037" y="452"/>
                  </a:lnTo>
                  <a:lnTo>
                    <a:pt x="921" y="41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rot="5400000" flipH="1">
              <a:off x="3899349" y="1867944"/>
              <a:ext cx="3143794" cy="3857986"/>
            </a:xfrm>
            <a:prstGeom prst="line">
              <a:avLst/>
            </a:prstGeom>
            <a:noFill/>
            <a:ln w="53975">
              <a:solidFill>
                <a:srgbClr val="339933"/>
              </a:solidFill>
              <a:round/>
              <a:headEnd/>
              <a:tailEnd/>
            </a:ln>
            <a:effectLst>
              <a:glow rad="25400">
                <a:schemeClr val="bg1"/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rot="10800000" flipH="1">
              <a:off x="3680457" y="1824446"/>
              <a:ext cx="3382471" cy="3585754"/>
            </a:xfrm>
            <a:prstGeom prst="line">
              <a:avLst/>
            </a:prstGeom>
            <a:noFill/>
            <a:ln w="53975">
              <a:solidFill>
                <a:srgbClr val="339933"/>
              </a:solidFill>
              <a:round/>
              <a:headEnd/>
              <a:tailEnd/>
            </a:ln>
            <a:effectLst>
              <a:glow rad="25400">
                <a:schemeClr val="bg1"/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6831026" y="1600200"/>
              <a:ext cx="10330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l’</a:t>
              </a:r>
            </a:p>
          </p:txBody>
        </p:sp>
      </p:grp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8451799" y="2886536"/>
            <a:ext cx="22162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not monotone w.r.t. any line</a:t>
            </a:r>
          </a:p>
        </p:txBody>
      </p:sp>
    </p:spTree>
    <p:extLst>
      <p:ext uri="{BB962C8B-B14F-4D97-AF65-F5344CB8AC3E}">
        <p14:creationId xmlns:p14="http://schemas.microsoft.com/office/powerpoint/2010/main" val="273833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b="1" dirty="0"/>
              <a:t>Algorithm</a:t>
            </a:r>
            <a:r>
              <a:rPr lang="en-US" altLang="en-US" dirty="0"/>
              <a:t>: Polygon triangulation: monotone polygon with respect to y-line</a:t>
            </a:r>
          </a:p>
          <a:p>
            <a:pPr lvl="1"/>
            <a:r>
              <a:rPr lang="en-US" dirty="0"/>
              <a:t>Partition into monotone polygons</a:t>
            </a:r>
          </a:p>
          <a:p>
            <a:pPr lvl="1"/>
            <a:r>
              <a:rPr lang="en-US" dirty="0"/>
              <a:t>Triangulate each 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E0D20-7056-EB44-8274-AEFCC5FA83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F8C96F-94D7-324A-9056-433013E3546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75770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190614" cy="4824960"/>
          </a:xfrm>
        </p:spPr>
        <p:txBody>
          <a:bodyPr/>
          <a:lstStyle/>
          <a:p>
            <a:r>
              <a:rPr lang="en-US" dirty="0"/>
              <a:t>A y-monotone polygon has a top vertex, a bottom vertex, and two y-monotone chains between top and bottom as its boundary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EAAB02-FB51-3D4A-A0E6-DF4DF5591C6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0609B-35C5-684E-800B-869BD51D2B4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686800" y="1676400"/>
            <a:ext cx="0" cy="3581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8C0A9C73-9AE0-7C4E-8F72-97EE62511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7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9176438" cy="48249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polygonal </a:t>
                </a:r>
                <a:r>
                  <a:rPr lang="en-US" u="sng" dirty="0"/>
                  <a:t>chain</a:t>
                </a:r>
                <a:r>
                  <a:rPr lang="en-US" dirty="0"/>
                  <a:t> C is </a:t>
                </a:r>
                <a:r>
                  <a:rPr lang="en-US" u="sng" dirty="0"/>
                  <a:t>strictly</a:t>
                </a:r>
                <a:r>
                  <a:rPr lang="en-US" dirty="0"/>
                  <a:t> monotone w.r.t.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every </a:t>
                </a:r>
                <a:r>
                  <a:rPr lang="en-US" u="sng" dirty="0"/>
                  <a:t>L orthogonal 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meets C in </a:t>
                </a:r>
                <a:r>
                  <a:rPr lang="en-US" u="sng" dirty="0"/>
                  <a:t>at most one</a:t>
                </a:r>
                <a:r>
                  <a:rPr lang="en-US" dirty="0"/>
                  <a:t> point.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Simply monotone if L</a:t>
                </a:r>
                <a:r>
                  <a:rPr lang="en-US" dirty="0">
                    <a:sym typeface="Symbol" pitchFamily="18" charset="2"/>
                  </a:rPr>
                  <a:t>C has at most one connected line segment.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9176438" cy="4824960"/>
              </a:xfrm>
              <a:blipFill>
                <a:blip r:embed="rId3"/>
                <a:stretch>
                  <a:fillRect l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55FCB8-959D-064E-83F7-513E4DC288DE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1375090" y="879499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453710" y="2422113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399A0-BE2A-1447-9569-17FD9831F1C4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CD8E2-E7A1-A64D-93DA-69B6DF9AEB36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BFE60-5E61-FD41-8955-39320CBE0F3B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F08DA6-125A-0E45-844C-9754E74B4030}"/>
              </a:ext>
            </a:extLst>
          </p:cNvPr>
          <p:cNvSpPr/>
          <p:nvPr/>
        </p:nvSpPr>
        <p:spPr>
          <a:xfrm>
            <a:off x="10659237" y="25969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37A111-77D9-AB45-B20A-2471CA41BEE6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1448-7D93-1149-BB50-DD4E28FA41C3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A36F37-075B-A743-ABF0-D68DCF17D8BC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88BA78-9ABB-9C49-8523-C2295E5FC324}"/>
              </a:ext>
            </a:extLst>
          </p:cNvPr>
          <p:cNvSpPr/>
          <p:nvPr/>
        </p:nvSpPr>
        <p:spPr>
          <a:xfrm>
            <a:off x="9726751" y="41404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611302-35BD-FA4E-B066-02789B8F7CCA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B092A3-B8D4-3E4B-9054-A30BB85F2762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8409814" cy="4824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u="sng" dirty="0"/>
              <a:t>polygon P is said to be monotone</a:t>
            </a:r>
            <a:r>
              <a:rPr lang="en-US" dirty="0"/>
              <a:t> w.r.t. a line L if </a:t>
            </a:r>
            <a:r>
              <a:rPr lang="en-US" dirty="0">
                <a:sym typeface="Symbol" pitchFamily="18" charset="2"/>
              </a:rPr>
              <a:t>P can be split into two monotone chains </a:t>
            </a:r>
            <a:r>
              <a:rPr lang="en-US" dirty="0" err="1">
                <a:sym typeface="Symbol" pitchFamily="18" charset="2"/>
              </a:rPr>
              <a:t>w.r.t.</a:t>
            </a:r>
            <a:r>
              <a:rPr lang="en-US" dirty="0">
                <a:sym typeface="Symbol" pitchFamily="18" charset="2"/>
              </a:rPr>
              <a:t> 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0A9C73-9AE0-7C4E-8F72-97EE62511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07EA667-D740-8B46-9490-80070AD2E387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1375090" y="879499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453710" y="2422113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667844-A5E1-C740-833D-1CF28483F311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09A81F-E9D1-B141-9B4E-AA352DA628FE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2D1401-3B13-1F43-9B58-0671566BADA8}"/>
              </a:ext>
            </a:extLst>
          </p:cNvPr>
          <p:cNvSpPr/>
          <p:nvPr/>
        </p:nvSpPr>
        <p:spPr>
          <a:xfrm>
            <a:off x="10659237" y="25969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5D8F59-C457-2240-8165-70060FB16623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78BC23-F93F-C24D-8A3D-5EC2C08B664A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FA25D0-AF02-344D-9681-66A0EF5EF9B8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06C34-9D9E-324E-AC88-BBDD99E744BD}"/>
              </a:ext>
            </a:extLst>
          </p:cNvPr>
          <p:cNvSpPr/>
          <p:nvPr/>
        </p:nvSpPr>
        <p:spPr>
          <a:xfrm>
            <a:off x="9726751" y="41404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DE66B4-84C0-C545-9DFC-2DBA1C049DA3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BD75BED-E29A-544E-A3DE-96047539584A}"/>
              </a:ext>
            </a:extLst>
          </p:cNvPr>
          <p:cNvSpPr/>
          <p:nvPr/>
        </p:nvSpPr>
        <p:spPr>
          <a:xfrm>
            <a:off x="10235381" y="1769806"/>
            <a:ext cx="1468939" cy="3362633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939" h="3362633">
                <a:moveTo>
                  <a:pt x="442451" y="0"/>
                </a:moveTo>
                <a:lnTo>
                  <a:pt x="1020588" y="495546"/>
                </a:lnTo>
                <a:lnTo>
                  <a:pt x="0" y="684326"/>
                </a:lnTo>
                <a:lnTo>
                  <a:pt x="1244764" y="884904"/>
                </a:lnTo>
                <a:lnTo>
                  <a:pt x="784614" y="1168073"/>
                </a:lnTo>
                <a:lnTo>
                  <a:pt x="1132676" y="1262462"/>
                </a:lnTo>
                <a:lnTo>
                  <a:pt x="1468939" y="1734411"/>
                </a:lnTo>
                <a:lnTo>
                  <a:pt x="436552" y="1934989"/>
                </a:lnTo>
                <a:lnTo>
                  <a:pt x="1144474" y="2029379"/>
                </a:lnTo>
                <a:lnTo>
                  <a:pt x="802312" y="2412837"/>
                </a:lnTo>
                <a:lnTo>
                  <a:pt x="1138575" y="2690106"/>
                </a:lnTo>
                <a:lnTo>
                  <a:pt x="212376" y="2696006"/>
                </a:lnTo>
                <a:lnTo>
                  <a:pt x="1026487" y="3362633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160E19-C793-D94F-B3F5-C5CCA9D3348F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61B8C6-545B-624A-8DE6-BACCA7892354}"/>
              </a:ext>
            </a:extLst>
          </p:cNvPr>
          <p:cNvSpPr/>
          <p:nvPr/>
        </p:nvSpPr>
        <p:spPr>
          <a:xfrm>
            <a:off x="11667763" y="3470112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8746DD-066E-C246-A0CD-21AA63B21CE4}"/>
              </a:ext>
            </a:extLst>
          </p:cNvPr>
          <p:cNvSpPr/>
          <p:nvPr/>
        </p:nvSpPr>
        <p:spPr>
          <a:xfrm>
            <a:off x="10622593" y="3663808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1E1706-79BD-304F-89BB-FFB990BEB44A}"/>
              </a:ext>
            </a:extLst>
          </p:cNvPr>
          <p:cNvSpPr/>
          <p:nvPr/>
        </p:nvSpPr>
        <p:spPr>
          <a:xfrm>
            <a:off x="11341332" y="376311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4F2D18-B2EC-114B-A14F-8282188398EB}"/>
              </a:ext>
            </a:extLst>
          </p:cNvPr>
          <p:cNvSpPr/>
          <p:nvPr/>
        </p:nvSpPr>
        <p:spPr>
          <a:xfrm>
            <a:off x="10989828" y="4146311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E6046-3DD7-5049-99BB-ABA04FD765C3}"/>
              </a:ext>
            </a:extLst>
          </p:cNvPr>
          <p:cNvSpPr/>
          <p:nvPr/>
        </p:nvSpPr>
        <p:spPr>
          <a:xfrm>
            <a:off x="11342806" y="442259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3CD6C4-AE77-AA41-A205-AAF20F779BFE}"/>
              </a:ext>
            </a:extLst>
          </p:cNvPr>
          <p:cNvSpPr/>
          <p:nvPr/>
        </p:nvSpPr>
        <p:spPr>
          <a:xfrm>
            <a:off x="10392027" y="443341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99835D-FB0F-3A40-A4B3-8A2BA4EA3D78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459828-7DEC-1C4F-B37A-E3F00DC8699B}"/>
              </a:ext>
            </a:extLst>
          </p:cNvPr>
          <p:cNvSpPr/>
          <p:nvPr/>
        </p:nvSpPr>
        <p:spPr>
          <a:xfrm>
            <a:off x="11330516" y="300308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057670-0DF3-EE4C-B664-350F568404C9}"/>
              </a:ext>
            </a:extLst>
          </p:cNvPr>
          <p:cNvSpPr/>
          <p:nvPr/>
        </p:nvSpPr>
        <p:spPr>
          <a:xfrm>
            <a:off x="10987370" y="289000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9CD86-0B68-6F4B-8B81-4649532AC315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A80CE2-40A3-6742-A913-A8294A268FDB}"/>
              </a:ext>
            </a:extLst>
          </p:cNvPr>
          <p:cNvSpPr/>
          <p:nvPr/>
        </p:nvSpPr>
        <p:spPr>
          <a:xfrm>
            <a:off x="10183093" y="242199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4A4CB8-37EC-8343-B299-D43138EC31FF}"/>
              </a:ext>
            </a:extLst>
          </p:cNvPr>
          <p:cNvSpPr/>
          <p:nvPr/>
        </p:nvSpPr>
        <p:spPr>
          <a:xfrm>
            <a:off x="11214497" y="2226332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following property is characteristic for y-monotone polygons: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we walk from a topmost to a bottommost vertex along the left (or the right) boundary chain, then we always move downwards or horizontally, never upwards. 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37755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Triangulation algorithms </a:t>
            </a:r>
          </a:p>
          <a:p>
            <a:pPr lvl="1"/>
            <a:r>
              <a:rPr lang="en-US" dirty="0"/>
              <a:t>Diagonal-based triangulation algorithm</a:t>
            </a:r>
          </a:p>
          <a:p>
            <a:pPr lvl="1"/>
            <a:r>
              <a:rPr lang="en-US" dirty="0"/>
              <a:t>Ear-based triangulation algorithm</a:t>
            </a:r>
          </a:p>
          <a:p>
            <a:r>
              <a:rPr lang="en-US" dirty="0"/>
              <a:t>Complexity of the algorithms</a:t>
            </a:r>
          </a:p>
          <a:p>
            <a:r>
              <a:rPr lang="en-US" dirty="0"/>
              <a:t>Definition of monotone polygon</a:t>
            </a:r>
          </a:p>
          <a:p>
            <a:pPr lvl="1"/>
            <a:r>
              <a:rPr lang="en-US" dirty="0"/>
              <a:t>Triangulation of a monotone polygon</a:t>
            </a:r>
          </a:p>
          <a:p>
            <a:r>
              <a:rPr lang="en-US" dirty="0"/>
              <a:t>Partitioning into monotone polygons</a:t>
            </a:r>
          </a:p>
          <a:p>
            <a:r>
              <a:rPr lang="en-US" dirty="0"/>
              <a:t>Triangulation of a polygon in n log n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51F6DE-CEF5-DD4D-A2AD-A94CF1E9E15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4DB94-B2A9-7D47-ADE1-1EB580C3447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07102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99D7-FC8E-7842-A751-153A6C5A23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algorithm to triangulate a monotone polygon depends on its monotonicity.</a:t>
            </a:r>
          </a:p>
          <a:p>
            <a:r>
              <a:rPr lang="en-US" altLang="en-US" dirty="0"/>
              <a:t>Developed in 1978 by </a:t>
            </a:r>
            <a:r>
              <a:rPr lang="en-US" altLang="en-US" dirty="0" err="1"/>
              <a:t>Garey</a:t>
            </a:r>
            <a:r>
              <a:rPr lang="en-US" altLang="en-US" dirty="0"/>
              <a:t>, Johnson, </a:t>
            </a:r>
            <a:r>
              <a:rPr lang="en-US" altLang="en-US" dirty="0" err="1"/>
              <a:t>Preparata</a:t>
            </a:r>
            <a:r>
              <a:rPr lang="en-US" altLang="en-US" dirty="0"/>
              <a:t>, and </a:t>
            </a:r>
            <a:r>
              <a:rPr lang="en-US" altLang="en-US" dirty="0" err="1"/>
              <a:t>Tarjan</a:t>
            </a:r>
            <a:endParaRPr lang="en-US" altLang="en-US" dirty="0"/>
          </a:p>
          <a:p>
            <a:r>
              <a:rPr lang="en-US" altLang="en-US" dirty="0"/>
              <a:t>described in both </a:t>
            </a:r>
          </a:p>
          <a:p>
            <a:pPr lvl="1"/>
            <a:r>
              <a:rPr lang="en-US" altLang="en-US" dirty="0" err="1"/>
              <a:t>Preparata</a:t>
            </a:r>
            <a:r>
              <a:rPr lang="en-US" altLang="en-US" dirty="0"/>
              <a:t> pp. 239-241 (1985) </a:t>
            </a:r>
          </a:p>
          <a:p>
            <a:pPr lvl="1"/>
            <a:r>
              <a:rPr lang="en-US" altLang="en-US" dirty="0"/>
              <a:t>Laszlo pp. 128-135 (1996)</a:t>
            </a:r>
          </a:p>
          <a:p>
            <a:pPr lvl="1"/>
            <a:r>
              <a:rPr lang="en-US" altLang="en-US" dirty="0"/>
              <a:t>The former uses y-monotone polygons, the latter uses x-monotone.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0BB77-4446-2448-8DFD-C5F25B6990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30F0-AEE7-5849-B47F-F5DB744685D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of Monotone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286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632EC-2F82-754B-AD9A-ABD4876709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kind of vertices does a Non-Y-Monotone Polygon have with respect to sweep of 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73836-098A-B24E-973C-5D6E4F2ADB9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DD2D7E-A4BF-BC44-A1A0-EABA47D8B0B9}"/>
              </a:ext>
            </a:extLst>
          </p:cNvPr>
          <p:cNvSpPr/>
          <p:nvPr/>
        </p:nvSpPr>
        <p:spPr>
          <a:xfrm>
            <a:off x="4639733" y="1309511"/>
            <a:ext cx="2901245" cy="4617156"/>
          </a:xfrm>
          <a:custGeom>
            <a:avLst/>
            <a:gdLst>
              <a:gd name="connsiteX0" fmla="*/ 2212623 w 2901245"/>
              <a:gd name="connsiteY0" fmla="*/ 0 h 4617156"/>
              <a:gd name="connsiteX1" fmla="*/ 1524000 w 2901245"/>
              <a:gd name="connsiteY1" fmla="*/ 959556 h 4617156"/>
              <a:gd name="connsiteX2" fmla="*/ 1117600 w 2901245"/>
              <a:gd name="connsiteY2" fmla="*/ 428978 h 4617156"/>
              <a:gd name="connsiteX3" fmla="*/ 801511 w 2901245"/>
              <a:gd name="connsiteY3" fmla="*/ 1365956 h 4617156"/>
              <a:gd name="connsiteX4" fmla="*/ 417689 w 2901245"/>
              <a:gd name="connsiteY4" fmla="*/ 711200 h 4617156"/>
              <a:gd name="connsiteX5" fmla="*/ 0 w 2901245"/>
              <a:gd name="connsiteY5" fmla="*/ 2472267 h 4617156"/>
              <a:gd name="connsiteX6" fmla="*/ 1128889 w 2901245"/>
              <a:gd name="connsiteY6" fmla="*/ 3973689 h 4617156"/>
              <a:gd name="connsiteX7" fmla="*/ 1388534 w 2901245"/>
              <a:gd name="connsiteY7" fmla="*/ 3002845 h 4617156"/>
              <a:gd name="connsiteX8" fmla="*/ 1783645 w 2901245"/>
              <a:gd name="connsiteY8" fmla="*/ 3533422 h 4617156"/>
              <a:gd name="connsiteX9" fmla="*/ 824089 w 2901245"/>
              <a:gd name="connsiteY9" fmla="*/ 4617156 h 4617156"/>
              <a:gd name="connsiteX10" fmla="*/ 2506134 w 2901245"/>
              <a:gd name="connsiteY10" fmla="*/ 4357511 h 4617156"/>
              <a:gd name="connsiteX11" fmla="*/ 2212623 w 2901245"/>
              <a:gd name="connsiteY11" fmla="*/ 3251200 h 4617156"/>
              <a:gd name="connsiteX12" fmla="*/ 2901245 w 2901245"/>
              <a:gd name="connsiteY12" fmla="*/ 1907822 h 4617156"/>
              <a:gd name="connsiteX13" fmla="*/ 970845 w 2901245"/>
              <a:gd name="connsiteY13" fmla="*/ 2731911 h 4617156"/>
              <a:gd name="connsiteX14" fmla="*/ 688623 w 2901245"/>
              <a:gd name="connsiteY14" fmla="*/ 2190045 h 4617156"/>
              <a:gd name="connsiteX15" fmla="*/ 1806223 w 2901245"/>
              <a:gd name="connsiteY15" fmla="*/ 1648178 h 4617156"/>
              <a:gd name="connsiteX16" fmla="*/ 2212623 w 2901245"/>
              <a:gd name="connsiteY16" fmla="*/ 0 h 461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01245" h="4617156">
                <a:moveTo>
                  <a:pt x="2212623" y="0"/>
                </a:moveTo>
                <a:lnTo>
                  <a:pt x="1524000" y="959556"/>
                </a:lnTo>
                <a:lnTo>
                  <a:pt x="1117600" y="428978"/>
                </a:lnTo>
                <a:lnTo>
                  <a:pt x="801511" y="1365956"/>
                </a:lnTo>
                <a:lnTo>
                  <a:pt x="417689" y="711200"/>
                </a:lnTo>
                <a:lnTo>
                  <a:pt x="0" y="2472267"/>
                </a:lnTo>
                <a:lnTo>
                  <a:pt x="1128889" y="3973689"/>
                </a:lnTo>
                <a:lnTo>
                  <a:pt x="1388534" y="3002845"/>
                </a:lnTo>
                <a:lnTo>
                  <a:pt x="1783645" y="3533422"/>
                </a:lnTo>
                <a:lnTo>
                  <a:pt x="824089" y="4617156"/>
                </a:lnTo>
                <a:lnTo>
                  <a:pt x="2506134" y="4357511"/>
                </a:lnTo>
                <a:lnTo>
                  <a:pt x="2212623" y="3251200"/>
                </a:lnTo>
                <a:lnTo>
                  <a:pt x="2901245" y="1907822"/>
                </a:lnTo>
                <a:lnTo>
                  <a:pt x="970845" y="2731911"/>
                </a:lnTo>
                <a:lnTo>
                  <a:pt x="688623" y="2190045"/>
                </a:lnTo>
                <a:lnTo>
                  <a:pt x="1806223" y="1648178"/>
                </a:lnTo>
                <a:lnTo>
                  <a:pt x="221262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A8E724-3CC0-3F44-9413-B0441E4DFA1D}"/>
              </a:ext>
            </a:extLst>
          </p:cNvPr>
          <p:cNvSpPr/>
          <p:nvPr/>
        </p:nvSpPr>
        <p:spPr>
          <a:xfrm>
            <a:off x="6793089" y="125365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C40ACA-CB42-594D-81AC-95839942D4EB}"/>
              </a:ext>
            </a:extLst>
          </p:cNvPr>
          <p:cNvSpPr/>
          <p:nvPr/>
        </p:nvSpPr>
        <p:spPr>
          <a:xfrm>
            <a:off x="6098823" y="2198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98F52-796B-974D-885B-A4558F74C0E1}"/>
              </a:ext>
            </a:extLst>
          </p:cNvPr>
          <p:cNvSpPr/>
          <p:nvPr/>
        </p:nvSpPr>
        <p:spPr>
          <a:xfrm>
            <a:off x="5686778" y="169615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971E86-1575-0B40-A46A-85F25DC35F59}"/>
              </a:ext>
            </a:extLst>
          </p:cNvPr>
          <p:cNvSpPr/>
          <p:nvPr/>
        </p:nvSpPr>
        <p:spPr>
          <a:xfrm>
            <a:off x="5376333" y="258233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89CDCF-5F69-5B40-8334-873603368456}"/>
              </a:ext>
            </a:extLst>
          </p:cNvPr>
          <p:cNvSpPr/>
          <p:nvPr/>
        </p:nvSpPr>
        <p:spPr>
          <a:xfrm>
            <a:off x="4998156" y="19896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5C2D0-D020-324C-9FA4-90F764962D2C}"/>
              </a:ext>
            </a:extLst>
          </p:cNvPr>
          <p:cNvSpPr/>
          <p:nvPr/>
        </p:nvSpPr>
        <p:spPr>
          <a:xfrm>
            <a:off x="6381045" y="2887133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E47162-C9D7-B047-9D1B-4F4D595DA10C}"/>
              </a:ext>
            </a:extLst>
          </p:cNvPr>
          <p:cNvSpPr/>
          <p:nvPr/>
        </p:nvSpPr>
        <p:spPr>
          <a:xfrm>
            <a:off x="5269089" y="343464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CE4D58-E38F-4844-8382-B4D0586E24A2}"/>
              </a:ext>
            </a:extLst>
          </p:cNvPr>
          <p:cNvSpPr/>
          <p:nvPr/>
        </p:nvSpPr>
        <p:spPr>
          <a:xfrm>
            <a:off x="5545667" y="395957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A3760F-A881-B844-9070-ACF73A4F50C6}"/>
              </a:ext>
            </a:extLst>
          </p:cNvPr>
          <p:cNvSpPr/>
          <p:nvPr/>
        </p:nvSpPr>
        <p:spPr>
          <a:xfrm>
            <a:off x="6826956" y="4484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423988-0102-3643-9B47-59BD1F8176A3}"/>
              </a:ext>
            </a:extLst>
          </p:cNvPr>
          <p:cNvSpPr/>
          <p:nvPr/>
        </p:nvSpPr>
        <p:spPr>
          <a:xfrm>
            <a:off x="7069667" y="558517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6AE6DC-6170-064D-8B12-F0A279E07853}"/>
              </a:ext>
            </a:extLst>
          </p:cNvPr>
          <p:cNvSpPr/>
          <p:nvPr/>
        </p:nvSpPr>
        <p:spPr>
          <a:xfrm>
            <a:off x="7453489" y="318064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889C7-F932-8841-BDF6-6CCA68318CDD}"/>
              </a:ext>
            </a:extLst>
          </p:cNvPr>
          <p:cNvSpPr/>
          <p:nvPr/>
        </p:nvSpPr>
        <p:spPr>
          <a:xfrm>
            <a:off x="6352822" y="47893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32DBD-71FA-1549-AA1B-44050342A215}"/>
              </a:ext>
            </a:extLst>
          </p:cNvPr>
          <p:cNvSpPr/>
          <p:nvPr/>
        </p:nvSpPr>
        <p:spPr>
          <a:xfrm>
            <a:off x="5980289" y="42813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EEF04C-28D6-CC4D-AA89-9F25829D01B0}"/>
              </a:ext>
            </a:extLst>
          </p:cNvPr>
          <p:cNvSpPr/>
          <p:nvPr/>
        </p:nvSpPr>
        <p:spPr>
          <a:xfrm>
            <a:off x="5703712" y="51900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92CC0C-1223-C546-93A5-A0E6A706D752}"/>
              </a:ext>
            </a:extLst>
          </p:cNvPr>
          <p:cNvSpPr/>
          <p:nvPr/>
        </p:nvSpPr>
        <p:spPr>
          <a:xfrm>
            <a:off x="4586111" y="3722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B39A3-4894-BE42-9DAB-D1D750779810}"/>
              </a:ext>
            </a:extLst>
          </p:cNvPr>
          <p:cNvSpPr/>
          <p:nvPr/>
        </p:nvSpPr>
        <p:spPr>
          <a:xfrm>
            <a:off x="5427133" y="585046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809614" cy="4824960"/>
          </a:xfrm>
        </p:spPr>
        <p:txBody>
          <a:bodyPr/>
          <a:lstStyle/>
          <a:p>
            <a:r>
              <a:rPr lang="en-US" dirty="0"/>
              <a:t>If a polygon P has no interior cusps, then it is monotone</a:t>
            </a:r>
          </a:p>
          <a:p>
            <a:r>
              <a:rPr lang="en-US" dirty="0"/>
              <a:t>What types of vertices does a simple polygon have?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end</a:t>
            </a:r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regular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26EFB-781E-A24B-B71D-798837E2E8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0509-87AE-5A44-BFBC-2F1A03A6818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Properties of 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5164401-2F16-8C43-B03B-CF6BD33A6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r="21828"/>
          <a:stretch/>
        </p:blipFill>
        <p:spPr bwMode="auto">
          <a:xfrm>
            <a:off x="7467600" y="1047503"/>
            <a:ext cx="3581400" cy="532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91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2DD472-576E-3A44-A883-B87A0C47E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5B5E-74B5-354F-8040-1E9245A1431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974ED3F-F514-1840-8AAD-FBCB1BF88302}"/>
              </a:ext>
            </a:extLst>
          </p:cNvPr>
          <p:cNvSpPr/>
          <p:nvPr/>
        </p:nvSpPr>
        <p:spPr>
          <a:xfrm>
            <a:off x="2834640" y="2220686"/>
            <a:ext cx="5577840" cy="3174274"/>
          </a:xfrm>
          <a:custGeom>
            <a:avLst/>
            <a:gdLst>
              <a:gd name="connsiteX0" fmla="*/ 2952206 w 5577840"/>
              <a:gd name="connsiteY0" fmla="*/ 1227908 h 3174274"/>
              <a:gd name="connsiteX1" fmla="*/ 2011680 w 5577840"/>
              <a:gd name="connsiteY1" fmla="*/ 235131 h 3174274"/>
              <a:gd name="connsiteX2" fmla="*/ 0 w 5577840"/>
              <a:gd name="connsiteY2" fmla="*/ 1097280 h 3174274"/>
              <a:gd name="connsiteX3" fmla="*/ 2664823 w 5577840"/>
              <a:gd name="connsiteY3" fmla="*/ 3174274 h 3174274"/>
              <a:gd name="connsiteX4" fmla="*/ 5577840 w 5577840"/>
              <a:gd name="connsiteY4" fmla="*/ 1724297 h 3174274"/>
              <a:gd name="connsiteX5" fmla="*/ 4415246 w 5577840"/>
              <a:gd name="connsiteY5" fmla="*/ 0 h 3174274"/>
              <a:gd name="connsiteX6" fmla="*/ 2952206 w 5577840"/>
              <a:gd name="connsiteY6" fmla="*/ 1227908 h 317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840" h="3174274">
                <a:moveTo>
                  <a:pt x="2952206" y="1227908"/>
                </a:moveTo>
                <a:lnTo>
                  <a:pt x="2011680" y="235131"/>
                </a:lnTo>
                <a:lnTo>
                  <a:pt x="0" y="1097280"/>
                </a:lnTo>
                <a:lnTo>
                  <a:pt x="2664823" y="3174274"/>
                </a:lnTo>
                <a:lnTo>
                  <a:pt x="5577840" y="1724297"/>
                </a:lnTo>
                <a:lnTo>
                  <a:pt x="4415246" y="0"/>
                </a:lnTo>
                <a:lnTo>
                  <a:pt x="2952206" y="1227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90687-16C4-EC4B-897C-BACB2051E704}"/>
                  </a:ext>
                </a:extLst>
              </p:cNvPr>
              <p:cNvSpPr txBox="1"/>
              <p:nvPr/>
            </p:nvSpPr>
            <p:spPr>
              <a:xfrm>
                <a:off x="7107470" y="1326735"/>
                <a:ext cx="30980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Convex Vertex</a:t>
                </a:r>
              </a:p>
              <a:p>
                <a:pPr algn="ctr"/>
                <a:r>
                  <a:rPr lang="en-US" sz="2400" dirty="0"/>
                  <a:t>(internal angle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90687-16C4-EC4B-897C-BACB2051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470" y="1326735"/>
                <a:ext cx="3098028" cy="830997"/>
              </a:xfrm>
              <a:prstGeom prst="rect">
                <a:avLst/>
              </a:prstGeom>
              <a:blipFill>
                <a:blip r:embed="rId2"/>
                <a:stretch>
                  <a:fillRect l="-2449" t="-4478" r="-204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81B3C-DEA4-8A47-933F-769AF92E7893}"/>
                  </a:ext>
                </a:extLst>
              </p:cNvPr>
              <p:cNvSpPr txBox="1"/>
              <p:nvPr/>
            </p:nvSpPr>
            <p:spPr>
              <a:xfrm>
                <a:off x="3537150" y="1290339"/>
                <a:ext cx="31517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Reflex Vertex </a:t>
                </a:r>
                <a:br>
                  <a:rPr lang="en-US" sz="2400" dirty="0"/>
                </a:br>
                <a:r>
                  <a:rPr lang="en-US" sz="2400" dirty="0"/>
                  <a:t>(internal angle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81B3C-DEA4-8A47-933F-769AF92E7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50" y="1290339"/>
                <a:ext cx="3151743" cy="830997"/>
              </a:xfrm>
              <a:prstGeom prst="rect">
                <a:avLst/>
              </a:prstGeom>
              <a:blipFill>
                <a:blip r:embed="rId3"/>
                <a:stretch>
                  <a:fillRect l="-1606" t="-6061" r="-120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66DFCF-0323-DE4C-BA9D-C9FE7D2B3C42}"/>
              </a:ext>
            </a:extLst>
          </p:cNvPr>
          <p:cNvCxnSpPr>
            <a:stCxn id="5" idx="2"/>
          </p:cNvCxnSpPr>
          <p:nvPr/>
        </p:nvCxnSpPr>
        <p:spPr>
          <a:xfrm flipH="1">
            <a:off x="7391402" y="2157732"/>
            <a:ext cx="1265082" cy="629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91DA09-AC72-E344-AA76-20F7EC967C2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113022" y="2121336"/>
            <a:ext cx="729366" cy="11731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1727A-4B18-9042-AEDB-E71D48B0FAA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488682" y="2157732"/>
            <a:ext cx="167802" cy="16500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5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C143B951-7439-4A45-BD43-8618E661F19B}"/>
              </a:ext>
            </a:extLst>
          </p:cNvPr>
          <p:cNvSpPr/>
          <p:nvPr/>
        </p:nvSpPr>
        <p:spPr>
          <a:xfrm flipV="1">
            <a:off x="7585933" y="4333891"/>
            <a:ext cx="3485478" cy="1638747"/>
          </a:xfrm>
          <a:custGeom>
            <a:avLst/>
            <a:gdLst>
              <a:gd name="connsiteX0" fmla="*/ 1721224 w 3485478"/>
              <a:gd name="connsiteY0" fmla="*/ 710004 h 1097280"/>
              <a:gd name="connsiteX1" fmla="*/ 946673 w 3485478"/>
              <a:gd name="connsiteY1" fmla="*/ 0 h 1097280"/>
              <a:gd name="connsiteX2" fmla="*/ 0 w 3485478"/>
              <a:gd name="connsiteY2" fmla="*/ 1086522 h 1097280"/>
              <a:gd name="connsiteX3" fmla="*/ 3485478 w 3485478"/>
              <a:gd name="connsiteY3" fmla="*/ 1097280 h 1097280"/>
              <a:gd name="connsiteX4" fmla="*/ 2495774 w 3485478"/>
              <a:gd name="connsiteY4" fmla="*/ 107576 h 1097280"/>
              <a:gd name="connsiteX5" fmla="*/ 1721224 w 3485478"/>
              <a:gd name="connsiteY5" fmla="*/ 710004 h 1097280"/>
              <a:gd name="connsiteX0" fmla="*/ 1721224 w 3485478"/>
              <a:gd name="connsiteY0" fmla="*/ 803833 h 1191109"/>
              <a:gd name="connsiteX1" fmla="*/ 892885 w 3485478"/>
              <a:gd name="connsiteY1" fmla="*/ 0 h 1191109"/>
              <a:gd name="connsiteX2" fmla="*/ 0 w 3485478"/>
              <a:gd name="connsiteY2" fmla="*/ 1180351 h 1191109"/>
              <a:gd name="connsiteX3" fmla="*/ 3485478 w 3485478"/>
              <a:gd name="connsiteY3" fmla="*/ 1191109 h 1191109"/>
              <a:gd name="connsiteX4" fmla="*/ 2495774 w 3485478"/>
              <a:gd name="connsiteY4" fmla="*/ 201405 h 1191109"/>
              <a:gd name="connsiteX5" fmla="*/ 1721224 w 3485478"/>
              <a:gd name="connsiteY5" fmla="*/ 803833 h 1191109"/>
              <a:gd name="connsiteX0" fmla="*/ 1645920 w 3485478"/>
              <a:gd name="connsiteY0" fmla="*/ 569260 h 1191109"/>
              <a:gd name="connsiteX1" fmla="*/ 892885 w 3485478"/>
              <a:gd name="connsiteY1" fmla="*/ 0 h 1191109"/>
              <a:gd name="connsiteX2" fmla="*/ 0 w 3485478"/>
              <a:gd name="connsiteY2" fmla="*/ 1180351 h 1191109"/>
              <a:gd name="connsiteX3" fmla="*/ 3485478 w 3485478"/>
              <a:gd name="connsiteY3" fmla="*/ 1191109 h 1191109"/>
              <a:gd name="connsiteX4" fmla="*/ 2495774 w 3485478"/>
              <a:gd name="connsiteY4" fmla="*/ 201405 h 1191109"/>
              <a:gd name="connsiteX5" fmla="*/ 1645920 w 3485478"/>
              <a:gd name="connsiteY5" fmla="*/ 569260 h 1191109"/>
              <a:gd name="connsiteX0" fmla="*/ 1645920 w 3485478"/>
              <a:gd name="connsiteY0" fmla="*/ 569260 h 1191109"/>
              <a:gd name="connsiteX1" fmla="*/ 892885 w 3485478"/>
              <a:gd name="connsiteY1" fmla="*/ 0 h 1191109"/>
              <a:gd name="connsiteX2" fmla="*/ 0 w 3485478"/>
              <a:gd name="connsiteY2" fmla="*/ 1180351 h 1191109"/>
              <a:gd name="connsiteX3" fmla="*/ 3485478 w 3485478"/>
              <a:gd name="connsiteY3" fmla="*/ 1191109 h 1191109"/>
              <a:gd name="connsiteX4" fmla="*/ 2517289 w 3485478"/>
              <a:gd name="connsiteY4" fmla="*/ 170129 h 1191109"/>
              <a:gd name="connsiteX5" fmla="*/ 1645920 w 3485478"/>
              <a:gd name="connsiteY5" fmla="*/ 569260 h 11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5478" h="1191109">
                <a:moveTo>
                  <a:pt x="1645920" y="569260"/>
                </a:moveTo>
                <a:lnTo>
                  <a:pt x="892885" y="0"/>
                </a:lnTo>
                <a:lnTo>
                  <a:pt x="0" y="1180351"/>
                </a:lnTo>
                <a:lnTo>
                  <a:pt x="3485478" y="1191109"/>
                </a:lnTo>
                <a:lnTo>
                  <a:pt x="2517289" y="170129"/>
                </a:lnTo>
                <a:lnTo>
                  <a:pt x="1645920" y="569260"/>
                </a:lnTo>
                <a:close/>
              </a:path>
            </a:pathLst>
          </a:cu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3F349E7-77A8-724A-9E3D-6E976BE1F40D}"/>
              </a:ext>
            </a:extLst>
          </p:cNvPr>
          <p:cNvSpPr/>
          <p:nvPr/>
        </p:nvSpPr>
        <p:spPr>
          <a:xfrm>
            <a:off x="7670202" y="2269864"/>
            <a:ext cx="3485478" cy="1097280"/>
          </a:xfrm>
          <a:custGeom>
            <a:avLst/>
            <a:gdLst>
              <a:gd name="connsiteX0" fmla="*/ 1721224 w 3485478"/>
              <a:gd name="connsiteY0" fmla="*/ 710004 h 1097280"/>
              <a:gd name="connsiteX1" fmla="*/ 946673 w 3485478"/>
              <a:gd name="connsiteY1" fmla="*/ 0 h 1097280"/>
              <a:gd name="connsiteX2" fmla="*/ 0 w 3485478"/>
              <a:gd name="connsiteY2" fmla="*/ 1086522 h 1097280"/>
              <a:gd name="connsiteX3" fmla="*/ 3485478 w 3485478"/>
              <a:gd name="connsiteY3" fmla="*/ 1097280 h 1097280"/>
              <a:gd name="connsiteX4" fmla="*/ 2495774 w 3485478"/>
              <a:gd name="connsiteY4" fmla="*/ 107576 h 1097280"/>
              <a:gd name="connsiteX5" fmla="*/ 1721224 w 3485478"/>
              <a:gd name="connsiteY5" fmla="*/ 710004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5478" h="1097280">
                <a:moveTo>
                  <a:pt x="1721224" y="710004"/>
                </a:moveTo>
                <a:lnTo>
                  <a:pt x="946673" y="0"/>
                </a:lnTo>
                <a:lnTo>
                  <a:pt x="0" y="1086522"/>
                </a:lnTo>
                <a:lnTo>
                  <a:pt x="3485478" y="1097280"/>
                </a:lnTo>
                <a:lnTo>
                  <a:pt x="2495774" y="107576"/>
                </a:lnTo>
                <a:lnTo>
                  <a:pt x="1721224" y="710004"/>
                </a:lnTo>
                <a:close/>
              </a:path>
            </a:pathLst>
          </a:cu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2013" cy="4824960"/>
          </a:xfrm>
        </p:spPr>
        <p:txBody>
          <a:bodyPr/>
          <a:lstStyle/>
          <a:p>
            <a:r>
              <a:rPr lang="en-US" dirty="0"/>
              <a:t>Reflex vertex whose adjacent vertices are </a:t>
            </a:r>
            <a:r>
              <a:rPr lang="en-US"/>
              <a:t>either both at </a:t>
            </a:r>
            <a:r>
              <a:rPr lang="en-US" dirty="0"/>
              <a:t>or above v, or both at or below it.</a:t>
            </a:r>
          </a:p>
          <a:p>
            <a:endParaRPr lang="en-US" dirty="0"/>
          </a:p>
          <a:p>
            <a:r>
              <a:rPr lang="en-US" dirty="0"/>
              <a:t>If a polygon has no interior cusps then it is monotone with respect to the vertical 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9ED23E-0B64-1E41-A780-B5E1EABF52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36BEC-0A03-734C-A442-CA4492C6A1D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Properties of monotone polygon</a:t>
            </a:r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8652648" y="2276476"/>
            <a:ext cx="1506538" cy="695325"/>
          </a:xfrm>
          <a:custGeom>
            <a:avLst/>
            <a:gdLst>
              <a:gd name="T0" fmla="*/ 0 w 949"/>
              <a:gd name="T1" fmla="*/ 0 h 438"/>
              <a:gd name="T2" fmla="*/ 2147483647 w 949"/>
              <a:gd name="T3" fmla="*/ 2147483647 h 438"/>
              <a:gd name="T4" fmla="*/ 2147483647 w 949"/>
              <a:gd name="T5" fmla="*/ 2147483647 h 4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9" h="438">
                <a:moveTo>
                  <a:pt x="0" y="0"/>
                </a:moveTo>
                <a:lnTo>
                  <a:pt x="486" y="438"/>
                </a:lnTo>
                <a:lnTo>
                  <a:pt x="949" y="48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8497887" y="5197475"/>
            <a:ext cx="1636713" cy="746125"/>
          </a:xfrm>
          <a:custGeom>
            <a:avLst/>
            <a:gdLst>
              <a:gd name="T0" fmla="*/ 0 w 1031"/>
              <a:gd name="T1" fmla="*/ 2147483647 h 470"/>
              <a:gd name="T2" fmla="*/ 2147483647 w 1031"/>
              <a:gd name="T3" fmla="*/ 0 h 470"/>
              <a:gd name="T4" fmla="*/ 2147483647 w 1031"/>
              <a:gd name="T5" fmla="*/ 2147483647 h 4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1" h="470">
                <a:moveTo>
                  <a:pt x="0" y="470"/>
                </a:moveTo>
                <a:lnTo>
                  <a:pt x="471" y="0"/>
                </a:lnTo>
                <a:lnTo>
                  <a:pt x="1031" y="341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0238562" y="2197101"/>
            <a:ext cx="18622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Upward</a:t>
            </a:r>
          </a:p>
          <a:p>
            <a:pPr eaLnBrk="1" hangingPunct="1"/>
            <a:r>
              <a:rPr lang="en-US" dirty="0"/>
              <a:t>Cusp (merge)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0134600" y="4522350"/>
            <a:ext cx="20153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Downward cusp (split)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4049" y="1447800"/>
            <a:ext cx="344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Interior cusps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29718" y="3028098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55113" y="4775498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52096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E5CDA-FE31-7C48-B6E1-B45B70BA80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b="1" dirty="0"/>
              <a:t>Lemma</a:t>
            </a:r>
            <a:r>
              <a:rPr lang="en-US" altLang="en-US" dirty="0"/>
              <a:t>: A polygon is y-monotone if it has neither split vertices nor merge vertices</a:t>
            </a:r>
          </a:p>
          <a:p>
            <a:pPr>
              <a:lnSpc>
                <a:spcPct val="120000"/>
              </a:lnSpc>
            </a:pPr>
            <a:r>
              <a:rPr lang="en-US" altLang="en-US" b="1" dirty="0"/>
              <a:t>Proof</a:t>
            </a:r>
            <a:r>
              <a:rPr lang="en-US" altLang="en-US" dirty="0"/>
              <a:t>: If P is not monotone, there must exist a line l intersecting P in more than a single segment. </a:t>
            </a:r>
            <a:br>
              <a:rPr lang="en-US" altLang="en-US" dirty="0"/>
            </a:br>
            <a:r>
              <a:rPr lang="en-US" altLang="en-US" dirty="0"/>
              <a:t>Let [</a:t>
            </a:r>
            <a:r>
              <a:rPr lang="en-US" altLang="en-US" dirty="0" err="1"/>
              <a:t>p,q</a:t>
            </a:r>
            <a:r>
              <a:rPr lang="en-US" altLang="en-US" dirty="0"/>
              <a:t>] be its leftmost sub segment.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Follow the boundary of P starting at q, </a:t>
            </a:r>
            <a:br>
              <a:rPr lang="en-US" altLang="en-US" dirty="0"/>
            </a:br>
            <a:r>
              <a:rPr lang="en-US" altLang="en-US" dirty="0"/>
              <a:t>where P is on the left. At some point r we </a:t>
            </a:r>
            <a:br>
              <a:rPr lang="en-US" altLang="en-US" dirty="0"/>
            </a:br>
            <a:r>
              <a:rPr lang="en-US" altLang="en-US" dirty="0"/>
              <a:t>must cross l.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If r ≠ p then the highest vertex must be a </a:t>
            </a:r>
            <a:br>
              <a:rPr lang="en-US" altLang="en-US" dirty="0"/>
            </a:br>
            <a:r>
              <a:rPr lang="en-US" altLang="en-US" dirty="0"/>
              <a:t>split one.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C627-7D92-5945-A970-E4FEC27EC0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21890-C25F-FA4C-A474-8DB2A60DCA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Properties of monotone polygon</a:t>
            </a:r>
            <a:endParaRPr lang="en-US" altLang="en-US" sz="4000" dirty="0"/>
          </a:p>
        </p:txBody>
      </p:sp>
      <p:grpSp>
        <p:nvGrpSpPr>
          <p:cNvPr id="41992" name="Group 55"/>
          <p:cNvGrpSpPr>
            <a:grpSpLocks/>
          </p:cNvGrpSpPr>
          <p:nvPr/>
        </p:nvGrpSpPr>
        <p:grpSpPr bwMode="auto">
          <a:xfrm>
            <a:off x="8532812" y="3294062"/>
            <a:ext cx="3506788" cy="2573338"/>
            <a:chOff x="316" y="2184"/>
            <a:chExt cx="2209" cy="1621"/>
          </a:xfrm>
        </p:grpSpPr>
        <p:grpSp>
          <p:nvGrpSpPr>
            <p:cNvPr id="41993" name="Group 51"/>
            <p:cNvGrpSpPr>
              <a:grpSpLocks/>
            </p:cNvGrpSpPr>
            <p:nvPr/>
          </p:nvGrpSpPr>
          <p:grpSpPr bwMode="auto">
            <a:xfrm>
              <a:off x="316" y="2184"/>
              <a:ext cx="2209" cy="1621"/>
              <a:chOff x="364" y="2184"/>
              <a:chExt cx="2209" cy="1621"/>
            </a:xfrm>
          </p:grpSpPr>
          <p:grpSp>
            <p:nvGrpSpPr>
              <p:cNvPr id="41995" name="Group 10"/>
              <p:cNvGrpSpPr>
                <a:grpSpLocks/>
              </p:cNvGrpSpPr>
              <p:nvPr/>
            </p:nvGrpSpPr>
            <p:grpSpPr bwMode="auto">
              <a:xfrm>
                <a:off x="678" y="2233"/>
                <a:ext cx="1597" cy="1572"/>
                <a:chOff x="751" y="1749"/>
                <a:chExt cx="1597" cy="1572"/>
              </a:xfrm>
            </p:grpSpPr>
            <p:sp>
              <p:nvSpPr>
                <p:cNvPr id="42008" name="Freeform 5"/>
                <p:cNvSpPr>
                  <a:spLocks/>
                </p:cNvSpPr>
                <p:nvPr/>
              </p:nvSpPr>
              <p:spPr bwMode="auto">
                <a:xfrm>
                  <a:off x="751" y="1749"/>
                  <a:ext cx="1597" cy="1572"/>
                </a:xfrm>
                <a:custGeom>
                  <a:avLst/>
                  <a:gdLst>
                    <a:gd name="T0" fmla="*/ 0 w 1597"/>
                    <a:gd name="T1" fmla="*/ 1524 h 1572"/>
                    <a:gd name="T2" fmla="*/ 194 w 1597"/>
                    <a:gd name="T3" fmla="*/ 1500 h 1572"/>
                    <a:gd name="T4" fmla="*/ 290 w 1597"/>
                    <a:gd name="T5" fmla="*/ 1282 h 1572"/>
                    <a:gd name="T6" fmla="*/ 460 w 1597"/>
                    <a:gd name="T7" fmla="*/ 1306 h 1572"/>
                    <a:gd name="T8" fmla="*/ 508 w 1597"/>
                    <a:gd name="T9" fmla="*/ 1427 h 1572"/>
                    <a:gd name="T10" fmla="*/ 532 w 1597"/>
                    <a:gd name="T11" fmla="*/ 1524 h 1572"/>
                    <a:gd name="T12" fmla="*/ 702 w 1597"/>
                    <a:gd name="T13" fmla="*/ 1548 h 1572"/>
                    <a:gd name="T14" fmla="*/ 774 w 1597"/>
                    <a:gd name="T15" fmla="*/ 1524 h 1572"/>
                    <a:gd name="T16" fmla="*/ 702 w 1597"/>
                    <a:gd name="T17" fmla="*/ 1064 h 1572"/>
                    <a:gd name="T18" fmla="*/ 798 w 1597"/>
                    <a:gd name="T19" fmla="*/ 871 h 1572"/>
                    <a:gd name="T20" fmla="*/ 823 w 1597"/>
                    <a:gd name="T21" fmla="*/ 677 h 1572"/>
                    <a:gd name="T22" fmla="*/ 871 w 1597"/>
                    <a:gd name="T23" fmla="*/ 532 h 1572"/>
                    <a:gd name="T24" fmla="*/ 968 w 1597"/>
                    <a:gd name="T25" fmla="*/ 435 h 1572"/>
                    <a:gd name="T26" fmla="*/ 1065 w 1597"/>
                    <a:gd name="T27" fmla="*/ 411 h 1572"/>
                    <a:gd name="T28" fmla="*/ 1282 w 1597"/>
                    <a:gd name="T29" fmla="*/ 459 h 1572"/>
                    <a:gd name="T30" fmla="*/ 1331 w 1597"/>
                    <a:gd name="T31" fmla="*/ 726 h 1572"/>
                    <a:gd name="T32" fmla="*/ 1306 w 1597"/>
                    <a:gd name="T33" fmla="*/ 919 h 1572"/>
                    <a:gd name="T34" fmla="*/ 1210 w 1597"/>
                    <a:gd name="T35" fmla="*/ 1088 h 1572"/>
                    <a:gd name="T36" fmla="*/ 1210 w 1597"/>
                    <a:gd name="T37" fmla="*/ 1137 h 1572"/>
                    <a:gd name="T38" fmla="*/ 1234 w 1597"/>
                    <a:gd name="T39" fmla="*/ 1403 h 1572"/>
                    <a:gd name="T40" fmla="*/ 1306 w 1597"/>
                    <a:gd name="T41" fmla="*/ 1572 h 1572"/>
                    <a:gd name="T42" fmla="*/ 1548 w 1597"/>
                    <a:gd name="T43" fmla="*/ 1500 h 1572"/>
                    <a:gd name="T44" fmla="*/ 1524 w 1597"/>
                    <a:gd name="T45" fmla="*/ 1282 h 1572"/>
                    <a:gd name="T46" fmla="*/ 1597 w 1597"/>
                    <a:gd name="T47" fmla="*/ 629 h 1572"/>
                    <a:gd name="T48" fmla="*/ 1524 w 1597"/>
                    <a:gd name="T49" fmla="*/ 145 h 1572"/>
                    <a:gd name="T50" fmla="*/ 1016 w 1597"/>
                    <a:gd name="T51" fmla="*/ 0 h 1572"/>
                    <a:gd name="T52" fmla="*/ 605 w 1597"/>
                    <a:gd name="T53" fmla="*/ 314 h 1572"/>
                    <a:gd name="T54" fmla="*/ 532 w 1597"/>
                    <a:gd name="T55" fmla="*/ 677 h 1572"/>
                    <a:gd name="T56" fmla="*/ 508 w 1597"/>
                    <a:gd name="T57" fmla="*/ 1064 h 1572"/>
                    <a:gd name="T58" fmla="*/ 266 w 1597"/>
                    <a:gd name="T59" fmla="*/ 1064 h 1572"/>
                    <a:gd name="T60" fmla="*/ 194 w 1597"/>
                    <a:gd name="T61" fmla="*/ 871 h 1572"/>
                    <a:gd name="T62" fmla="*/ 48 w 1597"/>
                    <a:gd name="T63" fmla="*/ 846 h 1572"/>
                    <a:gd name="T64" fmla="*/ 0 w 1597"/>
                    <a:gd name="T65" fmla="*/ 1524 h 157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597" h="1572">
                      <a:moveTo>
                        <a:pt x="0" y="1524"/>
                      </a:moveTo>
                      <a:lnTo>
                        <a:pt x="194" y="1500"/>
                      </a:lnTo>
                      <a:lnTo>
                        <a:pt x="290" y="1282"/>
                      </a:lnTo>
                      <a:lnTo>
                        <a:pt x="460" y="1306"/>
                      </a:lnTo>
                      <a:lnTo>
                        <a:pt x="508" y="1427"/>
                      </a:lnTo>
                      <a:lnTo>
                        <a:pt x="532" y="1524"/>
                      </a:lnTo>
                      <a:lnTo>
                        <a:pt x="702" y="1548"/>
                      </a:lnTo>
                      <a:lnTo>
                        <a:pt x="774" y="1524"/>
                      </a:lnTo>
                      <a:lnTo>
                        <a:pt x="702" y="1064"/>
                      </a:lnTo>
                      <a:lnTo>
                        <a:pt x="798" y="871"/>
                      </a:lnTo>
                      <a:lnTo>
                        <a:pt x="823" y="677"/>
                      </a:lnTo>
                      <a:lnTo>
                        <a:pt x="871" y="532"/>
                      </a:lnTo>
                      <a:lnTo>
                        <a:pt x="968" y="435"/>
                      </a:lnTo>
                      <a:lnTo>
                        <a:pt x="1065" y="411"/>
                      </a:lnTo>
                      <a:lnTo>
                        <a:pt x="1282" y="459"/>
                      </a:lnTo>
                      <a:lnTo>
                        <a:pt x="1331" y="726"/>
                      </a:lnTo>
                      <a:lnTo>
                        <a:pt x="1306" y="919"/>
                      </a:lnTo>
                      <a:lnTo>
                        <a:pt x="1210" y="1088"/>
                      </a:lnTo>
                      <a:lnTo>
                        <a:pt x="1210" y="1137"/>
                      </a:lnTo>
                      <a:lnTo>
                        <a:pt x="1234" y="1403"/>
                      </a:lnTo>
                      <a:lnTo>
                        <a:pt x="1306" y="1572"/>
                      </a:lnTo>
                      <a:lnTo>
                        <a:pt x="1548" y="1500"/>
                      </a:lnTo>
                      <a:lnTo>
                        <a:pt x="1524" y="1282"/>
                      </a:lnTo>
                      <a:lnTo>
                        <a:pt x="1597" y="629"/>
                      </a:lnTo>
                      <a:lnTo>
                        <a:pt x="1524" y="145"/>
                      </a:lnTo>
                      <a:lnTo>
                        <a:pt x="1016" y="0"/>
                      </a:lnTo>
                      <a:lnTo>
                        <a:pt x="605" y="314"/>
                      </a:lnTo>
                      <a:lnTo>
                        <a:pt x="532" y="677"/>
                      </a:lnTo>
                      <a:lnTo>
                        <a:pt x="508" y="1064"/>
                      </a:lnTo>
                      <a:lnTo>
                        <a:pt x="266" y="1064"/>
                      </a:lnTo>
                      <a:lnTo>
                        <a:pt x="194" y="871"/>
                      </a:lnTo>
                      <a:lnTo>
                        <a:pt x="48" y="846"/>
                      </a:lnTo>
                      <a:lnTo>
                        <a:pt x="0" y="15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0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51" y="2595"/>
                  <a:ext cx="48" cy="6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0" name="Freeform 8"/>
                <p:cNvSpPr>
                  <a:spLocks/>
                </p:cNvSpPr>
                <p:nvPr/>
              </p:nvSpPr>
              <p:spPr bwMode="auto">
                <a:xfrm>
                  <a:off x="1453" y="2620"/>
                  <a:ext cx="96" cy="653"/>
                </a:xfrm>
                <a:custGeom>
                  <a:avLst/>
                  <a:gdLst>
                    <a:gd name="T0" fmla="*/ 72 w 96"/>
                    <a:gd name="T1" fmla="*/ 653 h 653"/>
                    <a:gd name="T2" fmla="*/ 0 w 96"/>
                    <a:gd name="T3" fmla="*/ 193 h 653"/>
                    <a:gd name="T4" fmla="*/ 96 w 96"/>
                    <a:gd name="T5" fmla="*/ 0 h 65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" h="653">
                      <a:moveTo>
                        <a:pt x="72" y="653"/>
                      </a:moveTo>
                      <a:lnTo>
                        <a:pt x="0" y="193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1" name="Freeform 9"/>
                <p:cNvSpPr>
                  <a:spLocks/>
                </p:cNvSpPr>
                <p:nvPr/>
              </p:nvSpPr>
              <p:spPr bwMode="auto">
                <a:xfrm>
                  <a:off x="1549" y="2160"/>
                  <a:ext cx="533" cy="1161"/>
                </a:xfrm>
                <a:custGeom>
                  <a:avLst/>
                  <a:gdLst>
                    <a:gd name="T0" fmla="*/ 0 w 533"/>
                    <a:gd name="T1" fmla="*/ 460 h 1161"/>
                    <a:gd name="T2" fmla="*/ 25 w 533"/>
                    <a:gd name="T3" fmla="*/ 242 h 1161"/>
                    <a:gd name="T4" fmla="*/ 73 w 533"/>
                    <a:gd name="T5" fmla="*/ 121 h 1161"/>
                    <a:gd name="T6" fmla="*/ 170 w 533"/>
                    <a:gd name="T7" fmla="*/ 24 h 1161"/>
                    <a:gd name="T8" fmla="*/ 267 w 533"/>
                    <a:gd name="T9" fmla="*/ 0 h 1161"/>
                    <a:gd name="T10" fmla="*/ 484 w 533"/>
                    <a:gd name="T11" fmla="*/ 48 h 1161"/>
                    <a:gd name="T12" fmla="*/ 533 w 533"/>
                    <a:gd name="T13" fmla="*/ 315 h 1161"/>
                    <a:gd name="T14" fmla="*/ 508 w 533"/>
                    <a:gd name="T15" fmla="*/ 508 h 1161"/>
                    <a:gd name="T16" fmla="*/ 412 w 533"/>
                    <a:gd name="T17" fmla="*/ 677 h 1161"/>
                    <a:gd name="T18" fmla="*/ 436 w 533"/>
                    <a:gd name="T19" fmla="*/ 992 h 1161"/>
                    <a:gd name="T20" fmla="*/ 508 w 533"/>
                    <a:gd name="T21" fmla="*/ 1161 h 1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3" h="1161">
                      <a:moveTo>
                        <a:pt x="0" y="460"/>
                      </a:moveTo>
                      <a:lnTo>
                        <a:pt x="25" y="242"/>
                      </a:lnTo>
                      <a:lnTo>
                        <a:pt x="73" y="121"/>
                      </a:lnTo>
                      <a:lnTo>
                        <a:pt x="170" y="24"/>
                      </a:lnTo>
                      <a:lnTo>
                        <a:pt x="267" y="0"/>
                      </a:lnTo>
                      <a:lnTo>
                        <a:pt x="484" y="48"/>
                      </a:lnTo>
                      <a:lnTo>
                        <a:pt x="533" y="315"/>
                      </a:lnTo>
                      <a:lnTo>
                        <a:pt x="508" y="508"/>
                      </a:lnTo>
                      <a:lnTo>
                        <a:pt x="412" y="677"/>
                      </a:lnTo>
                      <a:lnTo>
                        <a:pt x="436" y="992"/>
                      </a:lnTo>
                      <a:lnTo>
                        <a:pt x="508" y="116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996" name="Line 11"/>
              <p:cNvSpPr>
                <a:spLocks noChangeShapeType="1"/>
              </p:cNvSpPr>
              <p:nvPr/>
            </p:nvSpPr>
            <p:spPr bwMode="auto">
              <a:xfrm>
                <a:off x="485" y="3442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7" name="Text Box 14"/>
              <p:cNvSpPr txBox="1">
                <a:spLocks noChangeArrowheads="1"/>
              </p:cNvSpPr>
              <p:nvPr/>
            </p:nvSpPr>
            <p:spPr bwMode="auto">
              <a:xfrm>
                <a:off x="1864" y="2281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1998" name="Object 15"/>
              <p:cNvGraphicFramePr>
                <a:graphicFrameLocks noChangeAspect="1"/>
              </p:cNvGraphicFramePr>
              <p:nvPr/>
            </p:nvGraphicFramePr>
            <p:xfrm>
              <a:off x="485" y="3200"/>
              <a:ext cx="20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8" name="Equation" r:id="rId3" imgW="152268" imgH="164957" progId="Equation.DSMT4">
                      <p:embed/>
                    </p:oleObj>
                  </mc:Choice>
                  <mc:Fallback>
                    <p:oleObj name="Equation" r:id="rId3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" y="3200"/>
                            <a:ext cx="201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9" name="Object 16"/>
              <p:cNvGraphicFramePr>
                <a:graphicFrameLocks noChangeAspect="1"/>
              </p:cNvGraphicFramePr>
              <p:nvPr/>
            </p:nvGraphicFramePr>
            <p:xfrm>
              <a:off x="1469" y="3224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" name="Equation" r:id="rId5" imgW="126780" imgH="164814" progId="Equation.DSMT4">
                      <p:embed/>
                    </p:oleObj>
                  </mc:Choice>
                  <mc:Fallback>
                    <p:oleObj name="Equation" r:id="rId5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9" y="3224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0" name="Object 17"/>
              <p:cNvGraphicFramePr>
                <a:graphicFrameLocks noChangeAspect="1"/>
              </p:cNvGraphicFramePr>
              <p:nvPr/>
            </p:nvGraphicFramePr>
            <p:xfrm>
              <a:off x="1704" y="3224"/>
              <a:ext cx="172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0" name="Equation" r:id="rId7" imgW="114102" imgH="126780" progId="Equation.DSMT4">
                      <p:embed/>
                    </p:oleObj>
                  </mc:Choice>
                  <mc:Fallback>
                    <p:oleObj name="Equation" r:id="rId7" imgW="114102" imgH="1267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4" y="3224"/>
                            <a:ext cx="172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1" name="Object 18"/>
              <p:cNvGraphicFramePr>
                <a:graphicFrameLocks noChangeAspect="1"/>
              </p:cNvGraphicFramePr>
              <p:nvPr/>
            </p:nvGraphicFramePr>
            <p:xfrm>
              <a:off x="2436" y="3200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1" name="Equation" r:id="rId9" imgW="88669" imgH="177338" progId="Equation.DSMT4">
                      <p:embed/>
                    </p:oleObj>
                  </mc:Choice>
                  <mc:Fallback>
                    <p:oleObj name="Equation" r:id="rId9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6" y="3200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02" name="Oval 19"/>
              <p:cNvSpPr>
                <a:spLocks noChangeArrowheads="1"/>
              </p:cNvSpPr>
              <p:nvPr/>
            </p:nvSpPr>
            <p:spPr bwMode="auto">
              <a:xfrm>
                <a:off x="654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3" name="Oval 20"/>
              <p:cNvSpPr>
                <a:spLocks noChangeArrowheads="1"/>
              </p:cNvSpPr>
              <p:nvPr/>
            </p:nvSpPr>
            <p:spPr bwMode="auto">
              <a:xfrm>
                <a:off x="1355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4" name="Oval 21"/>
              <p:cNvSpPr>
                <a:spLocks noChangeArrowheads="1"/>
              </p:cNvSpPr>
              <p:nvPr/>
            </p:nvSpPr>
            <p:spPr bwMode="auto">
              <a:xfrm>
                <a:off x="1839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5" name="Oval 22"/>
              <p:cNvSpPr>
                <a:spLocks noChangeArrowheads="1"/>
              </p:cNvSpPr>
              <p:nvPr/>
            </p:nvSpPr>
            <p:spPr bwMode="auto">
              <a:xfrm>
                <a:off x="1694" y="2595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6" name="Text Box 23"/>
              <p:cNvSpPr txBox="1">
                <a:spLocks noChangeArrowheads="1"/>
              </p:cNvSpPr>
              <p:nvPr/>
            </p:nvSpPr>
            <p:spPr bwMode="auto">
              <a:xfrm>
                <a:off x="364" y="2184"/>
                <a:ext cx="9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split vertex</a:t>
                </a:r>
              </a:p>
            </p:txBody>
          </p:sp>
          <p:sp>
            <p:nvSpPr>
              <p:cNvPr id="42007" name="Line 24"/>
              <p:cNvSpPr>
                <a:spLocks noChangeShapeType="1"/>
              </p:cNvSpPr>
              <p:nvPr/>
            </p:nvSpPr>
            <p:spPr bwMode="auto">
              <a:xfrm>
                <a:off x="1041" y="2426"/>
                <a:ext cx="629" cy="1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4" name="Line 54"/>
            <p:cNvSpPr>
              <a:spLocks noChangeShapeType="1"/>
            </p:cNvSpPr>
            <p:nvPr/>
          </p:nvSpPr>
          <p:spPr bwMode="auto">
            <a:xfrm flipV="1">
              <a:off x="1432" y="2905"/>
              <a:ext cx="17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97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BFA04E-5678-D24F-8D8E-B5F3614865E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670039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If r = p we follow the boundary from q in opposite direction. </a:t>
                </a:r>
              </a:p>
              <a:p>
                <a:r>
                  <a:rPr lang="en-US" altLang="en-US" dirty="0"/>
                  <a:t>At some point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/>
                      </a:rPr>
                      <m:t>𝑟</m:t>
                    </m:r>
                    <m:r>
                      <a:rPr lang="en-US" altLang="en-US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altLang="en-US" dirty="0"/>
                  <a:t>we must cross l.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/>
                      </a:rPr>
                      <m:t>𝑟</m:t>
                    </m:r>
                    <m:r>
                      <a:rPr lang="en-US" altLang="en-US" dirty="0">
                        <a:latin typeface="Cambria Math"/>
                      </a:rPr>
                      <m:t>′ ≠ 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as otherwise it contradicts that P is not monotone.</a:t>
                </a:r>
              </a:p>
              <a:p>
                <a:r>
                  <a:rPr lang="en-US" altLang="en-US" dirty="0"/>
                  <a:t>This implies that the lowest encountered vertex must be a merge one.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BFA04E-5678-D24F-8D8E-B5F361486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670039" cy="4824960"/>
              </a:xfrm>
              <a:blipFill>
                <a:blip r:embed="rId3"/>
                <a:stretch>
                  <a:fillRect l="-2149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B06D-4E3C-DF42-ADF3-00E046252A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0056C-5C3E-2243-994A-6DA222AC9E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Properties of monotone polygon</a:t>
            </a:r>
            <a:endParaRPr lang="en-US" altLang="en-US" sz="4000" dirty="0"/>
          </a:p>
        </p:txBody>
      </p:sp>
      <p:grpSp>
        <p:nvGrpSpPr>
          <p:cNvPr id="43015" name="Group 28"/>
          <p:cNvGrpSpPr>
            <a:grpSpLocks/>
          </p:cNvGrpSpPr>
          <p:nvPr/>
        </p:nvGrpSpPr>
        <p:grpSpPr bwMode="auto">
          <a:xfrm>
            <a:off x="8077200" y="1823192"/>
            <a:ext cx="3929062" cy="3840163"/>
            <a:chOff x="267" y="950"/>
            <a:chExt cx="2475" cy="2419"/>
          </a:xfrm>
        </p:grpSpPr>
        <p:grpSp>
          <p:nvGrpSpPr>
            <p:cNvPr id="43016" name="Group 4"/>
            <p:cNvGrpSpPr>
              <a:grpSpLocks/>
            </p:cNvGrpSpPr>
            <p:nvPr/>
          </p:nvGrpSpPr>
          <p:grpSpPr bwMode="auto">
            <a:xfrm>
              <a:off x="267" y="950"/>
              <a:ext cx="2475" cy="2419"/>
              <a:chOff x="2783" y="1749"/>
              <a:chExt cx="2475" cy="2419"/>
            </a:xfrm>
          </p:grpSpPr>
          <p:sp>
            <p:nvSpPr>
              <p:cNvPr id="43019" name="Freeform 5"/>
              <p:cNvSpPr>
                <a:spLocks/>
              </p:cNvSpPr>
              <p:nvPr/>
            </p:nvSpPr>
            <p:spPr bwMode="auto">
              <a:xfrm>
                <a:off x="3291" y="1749"/>
                <a:ext cx="1742" cy="2419"/>
              </a:xfrm>
              <a:custGeom>
                <a:avLst/>
                <a:gdLst>
                  <a:gd name="T0" fmla="*/ 847 w 1742"/>
                  <a:gd name="T1" fmla="*/ 1621 h 2419"/>
                  <a:gd name="T2" fmla="*/ 799 w 1742"/>
                  <a:gd name="T3" fmla="*/ 1814 h 2419"/>
                  <a:gd name="T4" fmla="*/ 823 w 1742"/>
                  <a:gd name="T5" fmla="*/ 2008 h 2419"/>
                  <a:gd name="T6" fmla="*/ 1162 w 1742"/>
                  <a:gd name="T7" fmla="*/ 2201 h 2419"/>
                  <a:gd name="T8" fmla="*/ 1452 w 1742"/>
                  <a:gd name="T9" fmla="*/ 2153 h 2419"/>
                  <a:gd name="T10" fmla="*/ 1549 w 1742"/>
                  <a:gd name="T11" fmla="*/ 1887 h 2419"/>
                  <a:gd name="T12" fmla="*/ 1379 w 1742"/>
                  <a:gd name="T13" fmla="*/ 1669 h 2419"/>
                  <a:gd name="T14" fmla="*/ 1162 w 1742"/>
                  <a:gd name="T15" fmla="*/ 1572 h 2419"/>
                  <a:gd name="T16" fmla="*/ 1186 w 1742"/>
                  <a:gd name="T17" fmla="*/ 1403 h 2419"/>
                  <a:gd name="T18" fmla="*/ 1476 w 1742"/>
                  <a:gd name="T19" fmla="*/ 1064 h 2419"/>
                  <a:gd name="T20" fmla="*/ 1476 w 1742"/>
                  <a:gd name="T21" fmla="*/ 919 h 2419"/>
                  <a:gd name="T22" fmla="*/ 1670 w 1742"/>
                  <a:gd name="T23" fmla="*/ 871 h 2419"/>
                  <a:gd name="T24" fmla="*/ 1670 w 1742"/>
                  <a:gd name="T25" fmla="*/ 1258 h 2419"/>
                  <a:gd name="T26" fmla="*/ 1573 w 1742"/>
                  <a:gd name="T27" fmla="*/ 1500 h 2419"/>
                  <a:gd name="T28" fmla="*/ 1742 w 1742"/>
                  <a:gd name="T29" fmla="*/ 1984 h 2419"/>
                  <a:gd name="T30" fmla="*/ 1573 w 1742"/>
                  <a:gd name="T31" fmla="*/ 2395 h 2419"/>
                  <a:gd name="T32" fmla="*/ 992 w 1742"/>
                  <a:gd name="T33" fmla="*/ 2419 h 2419"/>
                  <a:gd name="T34" fmla="*/ 557 w 1742"/>
                  <a:gd name="T35" fmla="*/ 1959 h 2419"/>
                  <a:gd name="T36" fmla="*/ 581 w 1742"/>
                  <a:gd name="T37" fmla="*/ 1596 h 2419"/>
                  <a:gd name="T38" fmla="*/ 436 w 1742"/>
                  <a:gd name="T39" fmla="*/ 1475 h 2419"/>
                  <a:gd name="T40" fmla="*/ 266 w 1742"/>
                  <a:gd name="T41" fmla="*/ 1669 h 2419"/>
                  <a:gd name="T42" fmla="*/ 73 w 1742"/>
                  <a:gd name="T43" fmla="*/ 1669 h 2419"/>
                  <a:gd name="T44" fmla="*/ 73 w 1742"/>
                  <a:gd name="T45" fmla="*/ 1621 h 2419"/>
                  <a:gd name="T46" fmla="*/ 145 w 1742"/>
                  <a:gd name="T47" fmla="*/ 677 h 2419"/>
                  <a:gd name="T48" fmla="*/ 0 w 1742"/>
                  <a:gd name="T49" fmla="*/ 411 h 2419"/>
                  <a:gd name="T50" fmla="*/ 24 w 1742"/>
                  <a:gd name="T51" fmla="*/ 242 h 2419"/>
                  <a:gd name="T52" fmla="*/ 363 w 1742"/>
                  <a:gd name="T53" fmla="*/ 0 h 2419"/>
                  <a:gd name="T54" fmla="*/ 799 w 1742"/>
                  <a:gd name="T55" fmla="*/ 0 h 2419"/>
                  <a:gd name="T56" fmla="*/ 1210 w 1742"/>
                  <a:gd name="T57" fmla="*/ 290 h 2419"/>
                  <a:gd name="T58" fmla="*/ 1210 w 1742"/>
                  <a:gd name="T59" fmla="*/ 726 h 2419"/>
                  <a:gd name="T60" fmla="*/ 944 w 1742"/>
                  <a:gd name="T61" fmla="*/ 822 h 2419"/>
                  <a:gd name="T62" fmla="*/ 774 w 1742"/>
                  <a:gd name="T63" fmla="*/ 1161 h 2419"/>
                  <a:gd name="T64" fmla="*/ 847 w 1742"/>
                  <a:gd name="T65" fmla="*/ 1621 h 24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42" h="2419">
                    <a:moveTo>
                      <a:pt x="847" y="1621"/>
                    </a:moveTo>
                    <a:lnTo>
                      <a:pt x="799" y="1814"/>
                    </a:lnTo>
                    <a:lnTo>
                      <a:pt x="823" y="2008"/>
                    </a:lnTo>
                    <a:lnTo>
                      <a:pt x="1162" y="2201"/>
                    </a:lnTo>
                    <a:lnTo>
                      <a:pt x="1452" y="2153"/>
                    </a:lnTo>
                    <a:lnTo>
                      <a:pt x="1549" y="1887"/>
                    </a:lnTo>
                    <a:lnTo>
                      <a:pt x="1379" y="1669"/>
                    </a:lnTo>
                    <a:lnTo>
                      <a:pt x="1162" y="1572"/>
                    </a:lnTo>
                    <a:lnTo>
                      <a:pt x="1186" y="1403"/>
                    </a:lnTo>
                    <a:lnTo>
                      <a:pt x="1476" y="1064"/>
                    </a:lnTo>
                    <a:lnTo>
                      <a:pt x="1476" y="919"/>
                    </a:lnTo>
                    <a:lnTo>
                      <a:pt x="1670" y="871"/>
                    </a:lnTo>
                    <a:lnTo>
                      <a:pt x="1670" y="1258"/>
                    </a:lnTo>
                    <a:lnTo>
                      <a:pt x="1573" y="1500"/>
                    </a:lnTo>
                    <a:lnTo>
                      <a:pt x="1742" y="1984"/>
                    </a:lnTo>
                    <a:lnTo>
                      <a:pt x="1573" y="2395"/>
                    </a:lnTo>
                    <a:lnTo>
                      <a:pt x="992" y="2419"/>
                    </a:lnTo>
                    <a:lnTo>
                      <a:pt x="557" y="1959"/>
                    </a:lnTo>
                    <a:lnTo>
                      <a:pt x="581" y="1596"/>
                    </a:lnTo>
                    <a:lnTo>
                      <a:pt x="436" y="1475"/>
                    </a:lnTo>
                    <a:lnTo>
                      <a:pt x="266" y="1669"/>
                    </a:lnTo>
                    <a:lnTo>
                      <a:pt x="73" y="1669"/>
                    </a:lnTo>
                    <a:lnTo>
                      <a:pt x="73" y="1621"/>
                    </a:ln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774" y="1161"/>
                    </a:lnTo>
                    <a:lnTo>
                      <a:pt x="847" y="162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0" name="Line 6"/>
              <p:cNvSpPr>
                <a:spLocks noChangeShapeType="1"/>
              </p:cNvSpPr>
              <p:nvPr/>
            </p:nvSpPr>
            <p:spPr bwMode="auto">
              <a:xfrm flipV="1">
                <a:off x="3363" y="2692"/>
                <a:ext cx="48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1" name="Freeform 7"/>
              <p:cNvSpPr>
                <a:spLocks/>
              </p:cNvSpPr>
              <p:nvPr/>
            </p:nvSpPr>
            <p:spPr bwMode="auto">
              <a:xfrm>
                <a:off x="4065" y="2717"/>
                <a:ext cx="96" cy="653"/>
              </a:xfrm>
              <a:custGeom>
                <a:avLst/>
                <a:gdLst>
                  <a:gd name="T0" fmla="*/ 72 w 96"/>
                  <a:gd name="T1" fmla="*/ 653 h 653"/>
                  <a:gd name="T2" fmla="*/ 0 w 96"/>
                  <a:gd name="T3" fmla="*/ 193 h 653"/>
                  <a:gd name="T4" fmla="*/ 96 w 96"/>
                  <a:gd name="T5" fmla="*/ 0 h 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653">
                    <a:moveTo>
                      <a:pt x="72" y="653"/>
                    </a:moveTo>
                    <a:lnTo>
                      <a:pt x="0" y="193"/>
                    </a:lnTo>
                    <a:lnTo>
                      <a:pt x="9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2" name="Line 8"/>
              <p:cNvSpPr>
                <a:spLocks noChangeShapeType="1"/>
              </p:cNvSpPr>
              <p:nvPr/>
            </p:nvSpPr>
            <p:spPr bwMode="auto">
              <a:xfrm>
                <a:off x="3170" y="3055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3" name="Text Box 9"/>
              <p:cNvSpPr txBox="1">
                <a:spLocks noChangeArrowheads="1"/>
              </p:cNvSpPr>
              <p:nvPr/>
            </p:nvSpPr>
            <p:spPr bwMode="auto">
              <a:xfrm>
                <a:off x="3799" y="196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3024" name="Object 10"/>
              <p:cNvGraphicFramePr>
                <a:graphicFrameLocks noChangeAspect="1"/>
              </p:cNvGraphicFramePr>
              <p:nvPr/>
            </p:nvGraphicFramePr>
            <p:xfrm>
              <a:off x="2880" y="2789"/>
              <a:ext cx="48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" name="Equation" r:id="rId4" imgW="368140" imgH="165028" progId="Equation.DSMT4">
                      <p:embed/>
                    </p:oleObj>
                  </mc:Choice>
                  <mc:Fallback>
                    <p:oleObj name="Equation" r:id="rId4" imgW="368140" imgH="16502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789"/>
                            <a:ext cx="486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5" name="Object 11"/>
              <p:cNvGraphicFramePr>
                <a:graphicFrameLocks noChangeAspect="1"/>
              </p:cNvGraphicFramePr>
              <p:nvPr/>
            </p:nvGraphicFramePr>
            <p:xfrm>
              <a:off x="4154" y="2837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9" name="Equation" r:id="rId6" imgW="126780" imgH="164814" progId="Equation.DSMT4">
                      <p:embed/>
                    </p:oleObj>
                  </mc:Choice>
                  <mc:Fallback>
                    <p:oleObj name="Equation" r:id="rId6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837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6" name="Object 12"/>
              <p:cNvGraphicFramePr>
                <a:graphicFrameLocks noChangeAspect="1"/>
              </p:cNvGraphicFramePr>
              <p:nvPr/>
            </p:nvGraphicFramePr>
            <p:xfrm>
              <a:off x="4361" y="2808"/>
              <a:ext cx="22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0" name="Equation" r:id="rId8" imgW="152268" imgH="164957" progId="Equation.DSMT4">
                      <p:embed/>
                    </p:oleObj>
                  </mc:Choice>
                  <mc:Fallback>
                    <p:oleObj name="Equation" r:id="rId8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" y="2808"/>
                            <a:ext cx="22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7" name="Object 13"/>
              <p:cNvGraphicFramePr>
                <a:graphicFrameLocks noChangeAspect="1"/>
              </p:cNvGraphicFramePr>
              <p:nvPr/>
            </p:nvGraphicFramePr>
            <p:xfrm>
              <a:off x="5121" y="2813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" name="Equation" r:id="rId10" imgW="88669" imgH="177338" progId="Equation.DSMT4">
                      <p:embed/>
                    </p:oleObj>
                  </mc:Choice>
                  <mc:Fallback>
                    <p:oleObj name="Equation" r:id="rId10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1" y="2813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28" name="Oval 14"/>
              <p:cNvSpPr>
                <a:spLocks noChangeArrowheads="1"/>
              </p:cNvSpPr>
              <p:nvPr/>
            </p:nvSpPr>
            <p:spPr bwMode="auto">
              <a:xfrm>
                <a:off x="3339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29" name="Oval 15"/>
              <p:cNvSpPr>
                <a:spLocks noChangeArrowheads="1"/>
              </p:cNvSpPr>
              <p:nvPr/>
            </p:nvSpPr>
            <p:spPr bwMode="auto">
              <a:xfrm>
                <a:off x="4040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0" name="Oval 16"/>
              <p:cNvSpPr>
                <a:spLocks noChangeArrowheads="1"/>
              </p:cNvSpPr>
              <p:nvPr/>
            </p:nvSpPr>
            <p:spPr bwMode="auto">
              <a:xfrm>
                <a:off x="4524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1" name="Oval 17"/>
              <p:cNvSpPr>
                <a:spLocks noChangeArrowheads="1"/>
              </p:cNvSpPr>
              <p:nvPr/>
            </p:nvSpPr>
            <p:spPr bwMode="auto">
              <a:xfrm>
                <a:off x="4428" y="3902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2" name="Text Box 18"/>
              <p:cNvSpPr txBox="1">
                <a:spLocks noChangeArrowheads="1"/>
              </p:cNvSpPr>
              <p:nvPr/>
            </p:nvSpPr>
            <p:spPr bwMode="auto">
              <a:xfrm>
                <a:off x="2783" y="3781"/>
                <a:ext cx="10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merge vertex</a:t>
                </a:r>
              </a:p>
            </p:txBody>
          </p:sp>
          <p:sp>
            <p:nvSpPr>
              <p:cNvPr id="43033" name="Line 19"/>
              <p:cNvSpPr>
                <a:spLocks noChangeShapeType="1"/>
              </p:cNvSpPr>
              <p:nvPr/>
            </p:nvSpPr>
            <p:spPr bwMode="auto">
              <a:xfrm>
                <a:off x="3824" y="3926"/>
                <a:ext cx="580" cy="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Freeform 20"/>
              <p:cNvSpPr>
                <a:spLocks/>
              </p:cNvSpPr>
              <p:nvPr/>
            </p:nvSpPr>
            <p:spPr bwMode="auto">
              <a:xfrm>
                <a:off x="4090" y="2668"/>
                <a:ext cx="750" cy="1282"/>
              </a:xfrm>
              <a:custGeom>
                <a:avLst/>
                <a:gdLst>
                  <a:gd name="T0" fmla="*/ 48 w 750"/>
                  <a:gd name="T1" fmla="*/ 677 h 1282"/>
                  <a:gd name="T2" fmla="*/ 0 w 750"/>
                  <a:gd name="T3" fmla="*/ 895 h 1282"/>
                  <a:gd name="T4" fmla="*/ 24 w 750"/>
                  <a:gd name="T5" fmla="*/ 1089 h 1282"/>
                  <a:gd name="T6" fmla="*/ 363 w 750"/>
                  <a:gd name="T7" fmla="*/ 1282 h 1282"/>
                  <a:gd name="T8" fmla="*/ 653 w 750"/>
                  <a:gd name="T9" fmla="*/ 1234 h 1282"/>
                  <a:gd name="T10" fmla="*/ 750 w 750"/>
                  <a:gd name="T11" fmla="*/ 968 h 1282"/>
                  <a:gd name="T12" fmla="*/ 580 w 750"/>
                  <a:gd name="T13" fmla="*/ 750 h 1282"/>
                  <a:gd name="T14" fmla="*/ 363 w 750"/>
                  <a:gd name="T15" fmla="*/ 653 h 1282"/>
                  <a:gd name="T16" fmla="*/ 387 w 750"/>
                  <a:gd name="T17" fmla="*/ 484 h 1282"/>
                  <a:gd name="T18" fmla="*/ 677 w 750"/>
                  <a:gd name="T19" fmla="*/ 145 h 1282"/>
                  <a:gd name="T20" fmla="*/ 677 w 750"/>
                  <a:gd name="T21" fmla="*/ 0 h 12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50" h="1282">
                    <a:moveTo>
                      <a:pt x="48" y="677"/>
                    </a:moveTo>
                    <a:lnTo>
                      <a:pt x="0" y="895"/>
                    </a:lnTo>
                    <a:lnTo>
                      <a:pt x="24" y="1089"/>
                    </a:lnTo>
                    <a:lnTo>
                      <a:pt x="363" y="1282"/>
                    </a:lnTo>
                    <a:lnTo>
                      <a:pt x="653" y="1234"/>
                    </a:lnTo>
                    <a:lnTo>
                      <a:pt x="750" y="968"/>
                    </a:lnTo>
                    <a:lnTo>
                      <a:pt x="580" y="750"/>
                    </a:lnTo>
                    <a:lnTo>
                      <a:pt x="363" y="653"/>
                    </a:lnTo>
                    <a:lnTo>
                      <a:pt x="387" y="484"/>
                    </a:lnTo>
                    <a:lnTo>
                      <a:pt x="677" y="145"/>
                    </a:lnTo>
                    <a:lnTo>
                      <a:pt x="67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Freeform 21"/>
              <p:cNvSpPr>
                <a:spLocks/>
              </p:cNvSpPr>
              <p:nvPr/>
            </p:nvSpPr>
            <p:spPr bwMode="auto">
              <a:xfrm>
                <a:off x="3291" y="1749"/>
                <a:ext cx="1210" cy="967"/>
              </a:xfrm>
              <a:custGeom>
                <a:avLst/>
                <a:gdLst>
                  <a:gd name="T0" fmla="*/ 121 w 1210"/>
                  <a:gd name="T1" fmla="*/ 943 h 967"/>
                  <a:gd name="T2" fmla="*/ 145 w 1210"/>
                  <a:gd name="T3" fmla="*/ 677 h 967"/>
                  <a:gd name="T4" fmla="*/ 0 w 1210"/>
                  <a:gd name="T5" fmla="*/ 411 h 967"/>
                  <a:gd name="T6" fmla="*/ 24 w 1210"/>
                  <a:gd name="T7" fmla="*/ 242 h 967"/>
                  <a:gd name="T8" fmla="*/ 363 w 1210"/>
                  <a:gd name="T9" fmla="*/ 0 h 967"/>
                  <a:gd name="T10" fmla="*/ 799 w 1210"/>
                  <a:gd name="T11" fmla="*/ 0 h 967"/>
                  <a:gd name="T12" fmla="*/ 1210 w 1210"/>
                  <a:gd name="T13" fmla="*/ 290 h 967"/>
                  <a:gd name="T14" fmla="*/ 1210 w 1210"/>
                  <a:gd name="T15" fmla="*/ 726 h 967"/>
                  <a:gd name="T16" fmla="*/ 944 w 1210"/>
                  <a:gd name="T17" fmla="*/ 822 h 967"/>
                  <a:gd name="T18" fmla="*/ 871 w 1210"/>
                  <a:gd name="T19" fmla="*/ 967 h 9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0" h="967">
                    <a:moveTo>
                      <a:pt x="121" y="943"/>
                    </a:move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871" y="96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17" name="Line 26"/>
            <p:cNvSpPr>
              <a:spLocks noChangeShapeType="1"/>
            </p:cNvSpPr>
            <p:nvPr/>
          </p:nvSpPr>
          <p:spPr bwMode="auto">
            <a:xfrm>
              <a:off x="1574" y="2789"/>
              <a:ext cx="24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27"/>
            <p:cNvSpPr>
              <a:spLocks noChangeShapeType="1"/>
            </p:cNvSpPr>
            <p:nvPr/>
          </p:nvSpPr>
          <p:spPr bwMode="auto">
            <a:xfrm flipH="1" flipV="1">
              <a:off x="1307" y="950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38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487893" cy="4824960"/>
          </a:xfrm>
        </p:spPr>
        <p:txBody>
          <a:bodyPr/>
          <a:lstStyle/>
          <a:p>
            <a:r>
              <a:rPr lang="en-US" altLang="en-US" dirty="0"/>
              <a:t>Algorithm: POLYGON TRIANGULATION: MONOTONE PARTITION </a:t>
            </a:r>
          </a:p>
          <a:p>
            <a:pPr lvl="1"/>
            <a:r>
              <a:rPr lang="en-US" b="1" dirty="0"/>
              <a:t>Partition into monotone polygons</a:t>
            </a:r>
          </a:p>
          <a:p>
            <a:pPr lvl="1"/>
            <a:r>
              <a:rPr lang="en-US" dirty="0"/>
              <a:t>Triangulate each monotone polygon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38ED27D-CA71-2A42-AFC7-8F1770D30E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4979-2850-A343-AA25-48EA08B8AB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57163" y="2362200"/>
            <a:ext cx="2976850" cy="2802763"/>
            <a:chOff x="500063" y="1566863"/>
            <a:chExt cx="3814762" cy="4151312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/>
                  <a:t>P</a:t>
                </a:r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2551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745DB-C361-634D-9E1D-D74D66639E9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039801" cy="4824960"/>
              </a:xfrm>
            </p:spPr>
            <p:txBody>
              <a:bodyPr/>
              <a:lstStyle/>
              <a:p>
                <a:r>
                  <a:rPr lang="en-US" altLang="en-US" dirty="0"/>
                  <a:t>Sort P’s vertices from top to bottom</a:t>
                </a:r>
              </a:p>
              <a:p>
                <a:pPr lvl="1"/>
                <a:r>
                  <a:rPr lang="en-US" altLang="en-US" dirty="0"/>
                  <a:t>takes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time.</a:t>
                </a:r>
              </a:p>
              <a:p>
                <a:r>
                  <a:rPr lang="en-US" altLang="en-US" dirty="0"/>
                  <a:t>Scan from top to bottom to encounter vertices.</a:t>
                </a:r>
              </a:p>
              <a:p>
                <a:r>
                  <a:rPr lang="en-US" altLang="en-US" dirty="0"/>
                  <a:t>Diagonals are introduced at split and merge vertices.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745DB-C361-634D-9E1D-D74D6663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039801" cy="4824960"/>
              </a:xfrm>
              <a:blipFill>
                <a:blip r:embed="rId2"/>
                <a:stretch>
                  <a:fillRect l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671CB-FFBA-B44B-91B2-E96D591FF2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65D3F-A63B-7B43-9F58-68B530F4408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sz="4000" dirty="0"/>
              <a:t>Getting Rid of Split and Merge Vertices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274050" y="1581150"/>
            <a:ext cx="3062288" cy="4137025"/>
            <a:chOff x="854075" y="1581150"/>
            <a:chExt cx="3062288" cy="4137025"/>
          </a:xfrm>
        </p:grpSpPr>
        <p:grpSp>
          <p:nvGrpSpPr>
            <p:cNvPr id="44036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44052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</p:grp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377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44049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4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812789" cy="48249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“Draw” horizontal line through each vertex</a:t>
            </a:r>
          </a:p>
          <a:p>
            <a:pPr lvl="1"/>
            <a:r>
              <a:rPr lang="en-US" dirty="0"/>
              <a:t>Consider only the connected segment inside the polygon containing the vertex</a:t>
            </a:r>
          </a:p>
          <a:p>
            <a:pPr lvl="1"/>
            <a:r>
              <a:rPr lang="en-US" dirty="0"/>
              <a:t>Two supporting vertices – top and bottom</a:t>
            </a:r>
          </a:p>
          <a:p>
            <a:r>
              <a:rPr lang="en-US" dirty="0"/>
              <a:t>If an “interior” supporting vertex is an interior cusp, break it</a:t>
            </a:r>
          </a:p>
          <a:p>
            <a:pPr lvl="1"/>
            <a:r>
              <a:rPr lang="en-US" dirty="0"/>
              <a:t>Connect downward for a upward cusp</a:t>
            </a:r>
          </a:p>
          <a:p>
            <a:pPr lvl="1"/>
            <a:r>
              <a:rPr lang="en-US" dirty="0"/>
              <a:t>Connect upward for an downward cusp</a:t>
            </a:r>
          </a:p>
          <a:p>
            <a:pPr lvl="1"/>
            <a:r>
              <a:rPr lang="en-US" dirty="0"/>
              <a:t>These connections partitions the polygon into monotone parts.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8FA77A-332D-C04E-A88A-ED621D7763C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C8E88-88B5-A646-9DBE-F777A7F49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err="1"/>
              <a:t>Trapezoidalization</a:t>
            </a:r>
            <a:endParaRPr lang="en-US" dirty="0"/>
          </a:p>
        </p:txBody>
      </p:sp>
      <p:grpSp>
        <p:nvGrpSpPr>
          <p:cNvPr id="6" name="Group 34">
            <a:extLst>
              <a:ext uri="{FF2B5EF4-FFF2-40B4-BE49-F238E27FC236}">
                <a16:creationId xmlns:a16="http://schemas.microsoft.com/office/drawing/2014/main" id="{034896CD-8447-E544-A520-6DBB3BD6A196}"/>
              </a:ext>
            </a:extLst>
          </p:cNvPr>
          <p:cNvGrpSpPr>
            <a:grpSpLocks/>
          </p:cNvGrpSpPr>
          <p:nvPr/>
        </p:nvGrpSpPr>
        <p:grpSpPr bwMode="auto">
          <a:xfrm>
            <a:off x="8274050" y="1581150"/>
            <a:ext cx="3062288" cy="4137025"/>
            <a:chOff x="538" y="996"/>
            <a:chExt cx="1929" cy="260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997ECFF-E5DF-9348-A60B-FF2A78AA0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996"/>
              <a:ext cx="1929" cy="2606"/>
            </a:xfrm>
            <a:custGeom>
              <a:avLst/>
              <a:gdLst>
                <a:gd name="T0" fmla="*/ 1408 w 1929"/>
                <a:gd name="T1" fmla="*/ 2606 h 2606"/>
                <a:gd name="T2" fmla="*/ 759 w 1929"/>
                <a:gd name="T3" fmla="*/ 1929 h 2606"/>
                <a:gd name="T4" fmla="*/ 457 w 1929"/>
                <a:gd name="T5" fmla="*/ 2203 h 2606"/>
                <a:gd name="T6" fmla="*/ 55 w 1929"/>
                <a:gd name="T7" fmla="*/ 1783 h 2606"/>
                <a:gd name="T8" fmla="*/ 0 w 1929"/>
                <a:gd name="T9" fmla="*/ 905 h 2606"/>
                <a:gd name="T10" fmla="*/ 247 w 1929"/>
                <a:gd name="T11" fmla="*/ 1115 h 2606"/>
                <a:gd name="T12" fmla="*/ 393 w 1929"/>
                <a:gd name="T13" fmla="*/ 722 h 2606"/>
                <a:gd name="T14" fmla="*/ 46 w 1929"/>
                <a:gd name="T15" fmla="*/ 439 h 2606"/>
                <a:gd name="T16" fmla="*/ 667 w 1929"/>
                <a:gd name="T17" fmla="*/ 0 h 2606"/>
                <a:gd name="T18" fmla="*/ 942 w 1929"/>
                <a:gd name="T19" fmla="*/ 329 h 2606"/>
                <a:gd name="T20" fmla="*/ 1252 w 1929"/>
                <a:gd name="T21" fmla="*/ 64 h 2606"/>
                <a:gd name="T22" fmla="*/ 1435 w 1929"/>
                <a:gd name="T23" fmla="*/ 942 h 2606"/>
                <a:gd name="T24" fmla="*/ 1929 w 1929"/>
                <a:gd name="T25" fmla="*/ 622 h 2606"/>
                <a:gd name="T26" fmla="*/ 1838 w 1929"/>
                <a:gd name="T27" fmla="*/ 1920 h 2606"/>
                <a:gd name="T28" fmla="*/ 1024 w 1929"/>
                <a:gd name="T29" fmla="*/ 1417 h 2606"/>
                <a:gd name="T30" fmla="*/ 1408 w 1929"/>
                <a:gd name="T31" fmla="*/ 2606 h 26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29" h="2606">
                  <a:moveTo>
                    <a:pt x="1408" y="2606"/>
                  </a:moveTo>
                  <a:lnTo>
                    <a:pt x="759" y="1929"/>
                  </a:lnTo>
                  <a:lnTo>
                    <a:pt x="457" y="2203"/>
                  </a:lnTo>
                  <a:lnTo>
                    <a:pt x="55" y="1783"/>
                  </a:lnTo>
                  <a:lnTo>
                    <a:pt x="0" y="905"/>
                  </a:lnTo>
                  <a:lnTo>
                    <a:pt x="247" y="1115"/>
                  </a:lnTo>
                  <a:lnTo>
                    <a:pt x="393" y="722"/>
                  </a:lnTo>
                  <a:lnTo>
                    <a:pt x="46" y="439"/>
                  </a:lnTo>
                  <a:lnTo>
                    <a:pt x="667" y="0"/>
                  </a:lnTo>
                  <a:lnTo>
                    <a:pt x="942" y="329"/>
                  </a:lnTo>
                  <a:lnTo>
                    <a:pt x="1252" y="64"/>
                  </a:lnTo>
                  <a:lnTo>
                    <a:pt x="1435" y="942"/>
                  </a:lnTo>
                  <a:lnTo>
                    <a:pt x="1929" y="622"/>
                  </a:lnTo>
                  <a:lnTo>
                    <a:pt x="1838" y="1920"/>
                  </a:lnTo>
                  <a:lnTo>
                    <a:pt x="1024" y="1417"/>
                  </a:lnTo>
                  <a:lnTo>
                    <a:pt x="1408" y="2606"/>
                  </a:lnTo>
                  <a:close/>
                </a:path>
              </a:pathLst>
            </a:custGeom>
            <a:solidFill>
              <a:srgbClr val="B2B2B2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DF793672-829B-7D4A-9687-D1BC01829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2063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P</a:t>
              </a:r>
            </a:p>
          </p:txBody>
        </p:sp>
      </p:grpSp>
      <p:sp>
        <p:nvSpPr>
          <p:cNvPr id="8" name="Line 10">
            <a:extLst>
              <a:ext uri="{FF2B5EF4-FFF2-40B4-BE49-F238E27FC236}">
                <a16:creationId xmlns:a16="http://schemas.microsoft.com/office/drawing/2014/main" id="{39D0F73B-2042-CE48-B77D-4A7B2D5DB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1566863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B0D10E8-A245-0645-A8CB-14BCFA1F2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1675845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AD832B32-275A-0B49-B4F1-721967800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10978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35E9C631-EC8E-6B44-ADF5-231CB5812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27488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C7D27166-801B-004C-90A4-0F0708A4A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711450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8354682F-0FBD-E345-AC84-D72241D26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013075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089A1B81-7A40-1E48-8D10-7EC4FF234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3900" y="2084388"/>
            <a:ext cx="1420813" cy="1920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33">
            <a:extLst>
              <a:ext uri="{FF2B5EF4-FFF2-40B4-BE49-F238E27FC236}">
                <a16:creationId xmlns:a16="http://schemas.microsoft.com/office/drawing/2014/main" id="{B6FE20C3-E772-1F4D-8090-4CD5E930AEDC}"/>
              </a:ext>
            </a:extLst>
          </p:cNvPr>
          <p:cNvGrpSpPr>
            <a:grpSpLocks/>
          </p:cNvGrpSpPr>
          <p:nvPr/>
        </p:nvGrpSpPr>
        <p:grpSpPr bwMode="auto">
          <a:xfrm>
            <a:off x="8343900" y="3082925"/>
            <a:ext cx="2189163" cy="1536700"/>
            <a:chOff x="582" y="1942"/>
            <a:chExt cx="1379" cy="968"/>
          </a:xfrm>
        </p:grpSpPr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A290EBEC-9759-5848-B416-58A7EE9AE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" y="1942"/>
              <a:ext cx="1186" cy="17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67E8E5D3-FAE7-7141-B596-17749E71A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5" y="2112"/>
              <a:ext cx="774" cy="2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25265349-4CD6-6540-9ADC-D486500F3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2" y="2765"/>
              <a:ext cx="701" cy="1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Line 22">
            <a:extLst>
              <a:ext uri="{FF2B5EF4-FFF2-40B4-BE49-F238E27FC236}">
                <a16:creationId xmlns:a16="http://schemas.microsoft.com/office/drawing/2014/main" id="{2DBCDD34-74E8-3B46-A36E-85C83066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56827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3CC1A286-765B-564F-BACA-5CA24888B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345652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45FE9E8D-14EF-3C49-AB11-DC0B6278D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079890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1540AC86-46A3-DA4A-BC8E-B2E8377B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823121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B1D75B23-7BE6-1449-AAEE-C57BAC30F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4399689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1D748F16-A931-7848-BFBC-A78060C96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4624910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A60DB9FF-E85A-E44F-B8F3-905A3B71A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5075354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146D6D86-90A2-0B4E-A6AA-1EE48C8E7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571948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95095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Decompose the polygon into shapes that are easier to handle: triangles</a:t>
            </a:r>
          </a:p>
          <a:p>
            <a:r>
              <a:rPr lang="en-US" altLang="en-US" dirty="0"/>
              <a:t>A triangulation of a polygon P is a decomposition of P into triangles whose vertices are vertices of P. In other words, a triangulation is a maximal set of non-crossing diagonals.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ED5E8-66FF-A247-8746-4E0DDDA732B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53B0776-22B5-7248-85EA-528B49EA79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polygons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86001" y="3292475"/>
            <a:ext cx="6523037" cy="2940685"/>
            <a:chOff x="525463" y="3276600"/>
            <a:chExt cx="6523037" cy="2940685"/>
          </a:xfrm>
        </p:grpSpPr>
        <p:grpSp>
          <p:nvGrpSpPr>
            <p:cNvPr id="7" name="Group 6"/>
            <p:cNvGrpSpPr/>
            <p:nvPr/>
          </p:nvGrpSpPr>
          <p:grpSpPr>
            <a:xfrm>
              <a:off x="525463" y="3291205"/>
              <a:ext cx="6500812" cy="2926080"/>
              <a:chOff x="525463" y="3291205"/>
              <a:chExt cx="6500812" cy="2926080"/>
            </a:xfrm>
          </p:grpSpPr>
          <p:sp>
            <p:nvSpPr>
              <p:cNvPr id="8" name="Freeform 45"/>
              <p:cNvSpPr>
                <a:spLocks/>
              </p:cNvSpPr>
              <p:nvPr/>
            </p:nvSpPr>
            <p:spPr bwMode="auto">
              <a:xfrm>
                <a:off x="1203325" y="3291205"/>
                <a:ext cx="5822950" cy="2926080"/>
              </a:xfrm>
              <a:custGeom>
                <a:avLst/>
                <a:gdLst>
                  <a:gd name="T0" fmla="*/ 0 w 3668"/>
                  <a:gd name="T1" fmla="*/ 2147483647 h 1843"/>
                  <a:gd name="T2" fmla="*/ 2147483647 w 3668"/>
                  <a:gd name="T3" fmla="*/ 0 h 1843"/>
                  <a:gd name="T4" fmla="*/ 2147483647 w 3668"/>
                  <a:gd name="T5" fmla="*/ 2147483647 h 1843"/>
                  <a:gd name="T6" fmla="*/ 2147483647 w 3668"/>
                  <a:gd name="T7" fmla="*/ 2147483647 h 1843"/>
                  <a:gd name="T8" fmla="*/ 2147483647 w 3668"/>
                  <a:gd name="T9" fmla="*/ 2147483647 h 1843"/>
                  <a:gd name="T10" fmla="*/ 2147483647 w 3668"/>
                  <a:gd name="T11" fmla="*/ 2147483647 h 1843"/>
                  <a:gd name="T12" fmla="*/ 2147483647 w 3668"/>
                  <a:gd name="T13" fmla="*/ 2147483647 h 1843"/>
                  <a:gd name="T14" fmla="*/ 2147483647 w 3668"/>
                  <a:gd name="T15" fmla="*/ 2147483647 h 1843"/>
                  <a:gd name="T16" fmla="*/ 2147483647 w 3668"/>
                  <a:gd name="T17" fmla="*/ 2147483647 h 1843"/>
                  <a:gd name="T18" fmla="*/ 2147483647 w 3668"/>
                  <a:gd name="T19" fmla="*/ 2147483647 h 1843"/>
                  <a:gd name="T20" fmla="*/ 2147483647 w 3668"/>
                  <a:gd name="T21" fmla="*/ 2147483647 h 1843"/>
                  <a:gd name="T22" fmla="*/ 2147483647 w 3668"/>
                  <a:gd name="T23" fmla="*/ 2147483647 h 1843"/>
                  <a:gd name="T24" fmla="*/ 2147483647 w 3668"/>
                  <a:gd name="T25" fmla="*/ 2147483647 h 1843"/>
                  <a:gd name="T26" fmla="*/ 2147483647 w 3668"/>
                  <a:gd name="T27" fmla="*/ 2147483647 h 1843"/>
                  <a:gd name="T28" fmla="*/ 2147483647 w 3668"/>
                  <a:gd name="T29" fmla="*/ 2147483647 h 1843"/>
                  <a:gd name="T30" fmla="*/ 2147483647 w 3668"/>
                  <a:gd name="T31" fmla="*/ 2147483647 h 1843"/>
                  <a:gd name="T32" fmla="*/ 2147483647 w 3668"/>
                  <a:gd name="T33" fmla="*/ 2147483647 h 1843"/>
                  <a:gd name="T34" fmla="*/ 2147483647 w 3668"/>
                  <a:gd name="T35" fmla="*/ 2147483647 h 1843"/>
                  <a:gd name="T36" fmla="*/ 0 w 3668"/>
                  <a:gd name="T37" fmla="*/ 2147483647 h 18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668"/>
                  <a:gd name="T58" fmla="*/ 0 h 1843"/>
                  <a:gd name="T59" fmla="*/ 3668 w 3668"/>
                  <a:gd name="T60" fmla="*/ 1843 h 18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668" h="1843">
                    <a:moveTo>
                      <a:pt x="0" y="484"/>
                    </a:moveTo>
                    <a:lnTo>
                      <a:pt x="720" y="0"/>
                    </a:lnTo>
                    <a:lnTo>
                      <a:pt x="1301" y="748"/>
                    </a:lnTo>
                    <a:lnTo>
                      <a:pt x="2146" y="196"/>
                    </a:lnTo>
                    <a:lnTo>
                      <a:pt x="3620" y="100"/>
                    </a:lnTo>
                    <a:lnTo>
                      <a:pt x="3668" y="1401"/>
                    </a:lnTo>
                    <a:lnTo>
                      <a:pt x="1431" y="1843"/>
                    </a:lnTo>
                    <a:lnTo>
                      <a:pt x="3010" y="940"/>
                    </a:lnTo>
                    <a:lnTo>
                      <a:pt x="1872" y="1065"/>
                    </a:lnTo>
                    <a:lnTo>
                      <a:pt x="2996" y="552"/>
                    </a:lnTo>
                    <a:lnTo>
                      <a:pt x="3346" y="835"/>
                    </a:lnTo>
                    <a:lnTo>
                      <a:pt x="3188" y="1176"/>
                    </a:lnTo>
                    <a:lnTo>
                      <a:pt x="3519" y="1032"/>
                    </a:lnTo>
                    <a:lnTo>
                      <a:pt x="3370" y="316"/>
                    </a:lnTo>
                    <a:lnTo>
                      <a:pt x="2112" y="595"/>
                    </a:lnTo>
                    <a:lnTo>
                      <a:pt x="1080" y="1334"/>
                    </a:lnTo>
                    <a:lnTo>
                      <a:pt x="538" y="1752"/>
                    </a:lnTo>
                    <a:lnTo>
                      <a:pt x="720" y="489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Freeform 60"/>
              <p:cNvSpPr>
                <a:spLocks/>
              </p:cNvSpPr>
              <p:nvPr/>
            </p:nvSpPr>
            <p:spPr bwMode="auto">
              <a:xfrm>
                <a:off x="1774825" y="4838184"/>
                <a:ext cx="854075" cy="369332"/>
              </a:xfrm>
              <a:custGeom>
                <a:avLst/>
                <a:gdLst>
                  <a:gd name="T0" fmla="*/ 0 w 528"/>
                  <a:gd name="T1" fmla="*/ 2147483647 h 229"/>
                  <a:gd name="T2" fmla="*/ 2147483647 w 528"/>
                  <a:gd name="T3" fmla="*/ 2147483647 h 229"/>
                  <a:gd name="T4" fmla="*/ 2147483647 w 528"/>
                  <a:gd name="T5" fmla="*/ 2147483647 h 229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229"/>
                  <a:gd name="T11" fmla="*/ 528 w 528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229">
                    <a:moveTo>
                      <a:pt x="0" y="210"/>
                    </a:moveTo>
                    <a:cubicBezTo>
                      <a:pt x="83" y="105"/>
                      <a:pt x="167" y="0"/>
                      <a:pt x="255" y="3"/>
                    </a:cubicBezTo>
                    <a:cubicBezTo>
                      <a:pt x="343" y="6"/>
                      <a:pt x="435" y="117"/>
                      <a:pt x="528" y="229"/>
                    </a:cubicBezTo>
                  </a:path>
                </a:pathLst>
              </a:custGeom>
              <a:noFill/>
              <a:ln w="38100">
                <a:solidFill>
                  <a:srgbClr val="3399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Text Box 61"/>
              <p:cNvSpPr txBox="1">
                <a:spLocks noChangeArrowheads="1"/>
              </p:cNvSpPr>
              <p:nvPr/>
            </p:nvSpPr>
            <p:spPr bwMode="auto">
              <a:xfrm>
                <a:off x="525463" y="4960938"/>
                <a:ext cx="14033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>
                    <a:solidFill>
                      <a:srgbClr val="339933"/>
                    </a:solidFill>
                    <a:latin typeface="Comic Sans MS" pitchFamily="66" charset="0"/>
                  </a:rPr>
                  <a:t>diagonal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057400" y="3276600"/>
              <a:ext cx="4991100" cy="2933700"/>
              <a:chOff x="2049463" y="3284538"/>
              <a:chExt cx="4991100" cy="2933700"/>
            </a:xfrm>
          </p:grpSpPr>
          <p:sp>
            <p:nvSpPr>
              <p:cNvPr id="12" name="Line 46"/>
              <p:cNvSpPr>
                <a:spLocks noChangeShapeType="1"/>
              </p:cNvSpPr>
              <p:nvPr/>
            </p:nvSpPr>
            <p:spPr bwMode="auto">
              <a:xfrm>
                <a:off x="2346325" y="3284538"/>
                <a:ext cx="7938" cy="78422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47"/>
              <p:cNvSpPr>
                <a:spLocks noChangeShapeType="1"/>
              </p:cNvSpPr>
              <p:nvPr/>
            </p:nvSpPr>
            <p:spPr bwMode="auto">
              <a:xfrm>
                <a:off x="2346325" y="4068763"/>
                <a:ext cx="930275" cy="4111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48"/>
              <p:cNvSpPr>
                <a:spLocks noChangeShapeType="1"/>
              </p:cNvSpPr>
              <p:nvPr/>
            </p:nvSpPr>
            <p:spPr bwMode="auto">
              <a:xfrm flipH="1">
                <a:off x="2049463" y="4479925"/>
                <a:ext cx="1227137" cy="158591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49"/>
              <p:cNvSpPr>
                <a:spLocks noChangeShapeType="1"/>
              </p:cNvSpPr>
              <p:nvPr/>
            </p:nvSpPr>
            <p:spPr bwMode="auto">
              <a:xfrm flipV="1">
                <a:off x="3284538" y="4244975"/>
                <a:ext cx="1271587" cy="2286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50"/>
              <p:cNvSpPr>
                <a:spLocks noChangeShapeType="1"/>
              </p:cNvSpPr>
              <p:nvPr/>
            </p:nvSpPr>
            <p:spPr bwMode="auto">
              <a:xfrm flipV="1">
                <a:off x="4556125" y="3589338"/>
                <a:ext cx="53975" cy="65563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51"/>
              <p:cNvSpPr>
                <a:spLocks noChangeShapeType="1"/>
              </p:cNvSpPr>
              <p:nvPr/>
            </p:nvSpPr>
            <p:spPr bwMode="auto">
              <a:xfrm flipV="1">
                <a:off x="4557713" y="3459163"/>
                <a:ext cx="2392362" cy="777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52"/>
              <p:cNvSpPr>
                <a:spLocks noChangeShapeType="1"/>
              </p:cNvSpPr>
              <p:nvPr/>
            </p:nvSpPr>
            <p:spPr bwMode="auto">
              <a:xfrm flipV="1">
                <a:off x="6545263" y="3459163"/>
                <a:ext cx="396875" cy="3349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53"/>
              <p:cNvSpPr>
                <a:spLocks noChangeShapeType="1"/>
              </p:cNvSpPr>
              <p:nvPr/>
            </p:nvSpPr>
            <p:spPr bwMode="auto">
              <a:xfrm flipV="1">
                <a:off x="6789738" y="3489325"/>
                <a:ext cx="144462" cy="14398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54"/>
              <p:cNvSpPr>
                <a:spLocks noChangeShapeType="1"/>
              </p:cNvSpPr>
              <p:nvPr/>
            </p:nvSpPr>
            <p:spPr bwMode="auto">
              <a:xfrm>
                <a:off x="6781800" y="4930775"/>
                <a:ext cx="258763" cy="6016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55"/>
              <p:cNvSpPr>
                <a:spLocks noChangeShapeType="1"/>
              </p:cNvSpPr>
              <p:nvPr/>
            </p:nvSpPr>
            <p:spPr bwMode="auto">
              <a:xfrm>
                <a:off x="6262688" y="5143500"/>
                <a:ext cx="762000" cy="396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56"/>
              <p:cNvSpPr>
                <a:spLocks noChangeShapeType="1"/>
              </p:cNvSpPr>
              <p:nvPr/>
            </p:nvSpPr>
            <p:spPr bwMode="auto">
              <a:xfrm flipH="1">
                <a:off x="3482975" y="5143500"/>
                <a:ext cx="2787650" cy="1066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 flipH="1">
                <a:off x="3473450" y="4624388"/>
                <a:ext cx="3035300" cy="15938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58"/>
              <p:cNvSpPr>
                <a:spLocks noChangeShapeType="1"/>
              </p:cNvSpPr>
              <p:nvPr/>
            </p:nvSpPr>
            <p:spPr bwMode="auto">
              <a:xfrm flipV="1">
                <a:off x="5951538" y="4625975"/>
                <a:ext cx="541337" cy="1587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59"/>
              <p:cNvSpPr>
                <a:spLocks noChangeShapeType="1"/>
              </p:cNvSpPr>
              <p:nvPr/>
            </p:nvSpPr>
            <p:spPr bwMode="auto">
              <a:xfrm flipH="1">
                <a:off x="4170363" y="4624388"/>
                <a:ext cx="2338387" cy="3429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47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6733413" cy="4824960"/>
          </a:xfrm>
        </p:spPr>
        <p:txBody>
          <a:bodyPr/>
          <a:lstStyle/>
          <a:p>
            <a:r>
              <a:rPr lang="en-US" dirty="0"/>
              <a:t>Find diagonals from each merge vertex down, and from each split vertex up</a:t>
            </a:r>
          </a:p>
          <a:p>
            <a:r>
              <a:rPr lang="en-US" dirty="0"/>
              <a:t>A simple polygon with no split or merge vertices can have at most one start and one end vertex, so it is y-monotone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8A944-2DEF-5444-90AB-DEDCB57BC9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44A28C-205F-9F4A-B363-66CF8152B3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Sweep idea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10" y="429509"/>
            <a:ext cx="3394979" cy="32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353380"/>
            <a:ext cx="4724400" cy="280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88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114414" cy="4824960"/>
              </a:xfrm>
            </p:spPr>
            <p:txBody>
              <a:bodyPr/>
              <a:lstStyle/>
              <a:p>
                <a:r>
                  <a:rPr lang="en-US" dirty="0"/>
                  <a:t>For vertex of interest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find the closest vertex (in the y direction) that is between the edges to the left and right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114414" cy="4824960"/>
              </a:xfrm>
              <a:blipFill>
                <a:blip r:embed="rId2"/>
                <a:stretch>
                  <a:fillRect l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8A944-2DEF-5444-90AB-DEDCB57BC9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44A28C-205F-9F4A-B363-66CF8152B3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Sweep idea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54634"/>
          <a:stretch>
            <a:fillRect/>
          </a:stretch>
        </p:blipFill>
        <p:spPr bwMode="auto">
          <a:xfrm>
            <a:off x="8037702" y="267892"/>
            <a:ext cx="3123958" cy="27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40324"/>
          <a:stretch>
            <a:fillRect/>
          </a:stretch>
        </p:blipFill>
        <p:spPr bwMode="auto">
          <a:xfrm>
            <a:off x="8153400" y="3320401"/>
            <a:ext cx="2892562" cy="31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340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BC3DAB-A8BC-874E-A20F-C2F9903225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Maintain a list of sides intersected by the sweeping line, sorted by the x-</a:t>
                </a:r>
                <a:r>
                  <a:rPr lang="en-US" dirty="0" err="1"/>
                  <a:t>coord</a:t>
                </a:r>
                <a:r>
                  <a:rPr lang="en-US" dirty="0"/>
                  <a:t> of intersection</a:t>
                </a:r>
              </a:p>
              <a:p>
                <a:r>
                  <a:rPr lang="en-US" dirty="0"/>
                  <a:t>At each event, update the list</a:t>
                </a:r>
              </a:p>
              <a:p>
                <a:pPr lvl="1"/>
                <a:r>
                  <a:rPr lang="en-US" dirty="0"/>
                  <a:t>Can be done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list is maintained as a balanced binary tree</a:t>
                </a:r>
              </a:p>
              <a:p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BC3DAB-A8BC-874E-A20F-C2F990322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  <a:blipFill>
                <a:blip r:embed="rId2"/>
                <a:stretch>
                  <a:fillRect l="-2564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1A3703-61B0-0E49-8C22-0BBF951619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3EA8-0B0B-6F47-B314-064F03951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Forming trapezoids</a:t>
            </a:r>
          </a:p>
        </p:txBody>
      </p:sp>
      <p:pic>
        <p:nvPicPr>
          <p:cNvPr id="10" name="Picture 4" descr="Cases">
            <a:extLst>
              <a:ext uri="{FF2B5EF4-FFF2-40B4-BE49-F238E27FC236}">
                <a16:creationId xmlns:a16="http://schemas.microsoft.com/office/drawing/2014/main" id="{AB2D1B6B-EAC6-9A41-8EA0-D37E5231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t="3474" b="2627"/>
          <a:stretch/>
        </p:blipFill>
        <p:spPr>
          <a:xfrm>
            <a:off x="7239000" y="1371600"/>
            <a:ext cx="46863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555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15B-5F3B-2447-A708-D80336DC38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Sweep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7A2A45-85C2-AC42-80D7-0BCA2EE2A1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E19CE03-05A4-5D46-AB99-A170E6CACBBB}"/>
              </a:ext>
            </a:extLst>
          </p:cNvPr>
          <p:cNvSpPr/>
          <p:nvPr/>
        </p:nvSpPr>
        <p:spPr>
          <a:xfrm>
            <a:off x="2819400" y="1371600"/>
            <a:ext cx="6563627" cy="4284044"/>
          </a:xfrm>
          <a:custGeom>
            <a:avLst/>
            <a:gdLst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088682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331368 w 4697128"/>
              <a:gd name="connsiteY18" fmla="*/ 2396690 h 3195587"/>
              <a:gd name="connsiteX19" fmla="*/ 4697128 w 4697128"/>
              <a:gd name="connsiteY19" fmla="*/ 1886551 h 3195587"/>
              <a:gd name="connsiteX20" fmla="*/ 4600875 w 4697128"/>
              <a:gd name="connsiteY20" fmla="*/ 847023 h 3195587"/>
              <a:gd name="connsiteX21" fmla="*/ 3089709 w 4697128"/>
              <a:gd name="connsiteY21" fmla="*/ 0 h 3195587"/>
              <a:gd name="connsiteX22" fmla="*/ 2964581 w 4697128"/>
              <a:gd name="connsiteY22" fmla="*/ 933650 h 3195587"/>
              <a:gd name="connsiteX23" fmla="*/ 2165684 w 4697128"/>
              <a:gd name="connsiteY23" fmla="*/ 1193532 h 3195587"/>
              <a:gd name="connsiteX24" fmla="*/ 1703671 w 4697128"/>
              <a:gd name="connsiteY24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331368 w 4697128"/>
              <a:gd name="connsiteY18" fmla="*/ 2396690 h 3195587"/>
              <a:gd name="connsiteX19" fmla="*/ 4697128 w 4697128"/>
              <a:gd name="connsiteY19" fmla="*/ 1886551 h 3195587"/>
              <a:gd name="connsiteX20" fmla="*/ 4600875 w 4697128"/>
              <a:gd name="connsiteY20" fmla="*/ 847023 h 3195587"/>
              <a:gd name="connsiteX21" fmla="*/ 3089709 w 4697128"/>
              <a:gd name="connsiteY21" fmla="*/ 0 h 3195587"/>
              <a:gd name="connsiteX22" fmla="*/ 2964581 w 4697128"/>
              <a:gd name="connsiteY22" fmla="*/ 933650 h 3195587"/>
              <a:gd name="connsiteX23" fmla="*/ 2165684 w 4697128"/>
              <a:gd name="connsiteY23" fmla="*/ 1193532 h 3195587"/>
              <a:gd name="connsiteX24" fmla="*/ 1703671 w 4697128"/>
              <a:gd name="connsiteY24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697128 w 4697128"/>
              <a:gd name="connsiteY18" fmla="*/ 1886551 h 3195587"/>
              <a:gd name="connsiteX19" fmla="*/ 4600875 w 4697128"/>
              <a:gd name="connsiteY19" fmla="*/ 847023 h 3195587"/>
              <a:gd name="connsiteX20" fmla="*/ 3089709 w 4697128"/>
              <a:gd name="connsiteY20" fmla="*/ 0 h 3195587"/>
              <a:gd name="connsiteX21" fmla="*/ 2964581 w 4697128"/>
              <a:gd name="connsiteY21" fmla="*/ 933650 h 3195587"/>
              <a:gd name="connsiteX22" fmla="*/ 2165684 w 4697128"/>
              <a:gd name="connsiteY22" fmla="*/ 1193532 h 3195587"/>
              <a:gd name="connsiteX23" fmla="*/ 1703671 w 4697128"/>
              <a:gd name="connsiteY23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97128" h="3195587">
                <a:moveTo>
                  <a:pt x="1703671" y="394636"/>
                </a:moveTo>
                <a:lnTo>
                  <a:pt x="125128" y="1155031"/>
                </a:lnTo>
                <a:lnTo>
                  <a:pt x="1318661" y="1443789"/>
                </a:lnTo>
                <a:lnTo>
                  <a:pt x="1020278" y="2249728"/>
                </a:lnTo>
                <a:lnTo>
                  <a:pt x="481263" y="1414913"/>
                </a:lnTo>
                <a:lnTo>
                  <a:pt x="202130" y="2059806"/>
                </a:lnTo>
                <a:lnTo>
                  <a:pt x="0" y="1915427"/>
                </a:lnTo>
                <a:lnTo>
                  <a:pt x="67376" y="2608446"/>
                </a:lnTo>
                <a:lnTo>
                  <a:pt x="1453414" y="3195587"/>
                </a:lnTo>
                <a:lnTo>
                  <a:pt x="1809549" y="1963553"/>
                </a:lnTo>
                <a:lnTo>
                  <a:pt x="2156059" y="2358189"/>
                </a:lnTo>
                <a:lnTo>
                  <a:pt x="2627696" y="1645920"/>
                </a:lnTo>
                <a:lnTo>
                  <a:pt x="3291840" y="2800951"/>
                </a:lnTo>
                <a:lnTo>
                  <a:pt x="3542096" y="1925052"/>
                </a:lnTo>
                <a:lnTo>
                  <a:pt x="3262964" y="683393"/>
                </a:lnTo>
                <a:lnTo>
                  <a:pt x="3811604" y="1299410"/>
                </a:lnTo>
                <a:lnTo>
                  <a:pt x="4215865" y="2473692"/>
                </a:lnTo>
                <a:cubicBezTo>
                  <a:pt x="4508868" y="2135778"/>
                  <a:pt x="4223978" y="2460809"/>
                  <a:pt x="4697128" y="1886551"/>
                </a:cubicBezTo>
                <a:lnTo>
                  <a:pt x="4600875" y="847023"/>
                </a:lnTo>
                <a:lnTo>
                  <a:pt x="3089709" y="0"/>
                </a:lnTo>
                <a:lnTo>
                  <a:pt x="2964581" y="933650"/>
                </a:lnTo>
                <a:lnTo>
                  <a:pt x="2165684" y="1193532"/>
                </a:lnTo>
                <a:lnTo>
                  <a:pt x="1703671" y="39463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8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487893" cy="4824960"/>
          </a:xfrm>
        </p:spPr>
        <p:txBody>
          <a:bodyPr/>
          <a:lstStyle/>
          <a:p>
            <a:r>
              <a:rPr lang="en-US" altLang="en-US" dirty="0"/>
              <a:t>Algorithm: POLYGON TRIANGULATION: MONOTONE PARTITION </a:t>
            </a:r>
          </a:p>
          <a:p>
            <a:pPr lvl="1"/>
            <a:r>
              <a:rPr lang="en-US" dirty="0"/>
              <a:t>Partition into monotone polygons</a:t>
            </a:r>
          </a:p>
          <a:p>
            <a:pPr lvl="1"/>
            <a:r>
              <a:rPr lang="en-US" b="1" dirty="0"/>
              <a:t>Triangulate each monotone polygon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38ED27D-CA71-2A42-AFC7-8F1770D30E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4979-2850-A343-AA25-48EA08B8AB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57163" y="2362200"/>
            <a:ext cx="2976850" cy="2802763"/>
            <a:chOff x="500063" y="1566863"/>
            <a:chExt cx="3814762" cy="4151312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/>
                  <a:t>P</a:t>
                </a:r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722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7647814" cy="48249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Sort vertices by y-coordinate by a merge of the two chains.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the sorted sequence of vertices,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)&gt;…&gt;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algorithm preforms operations on a reflex chain, which is stored as a stack</a:t>
                </a:r>
              </a:p>
              <a:p>
                <a:r>
                  <a:rPr lang="en-US" dirty="0"/>
                  <a:t>Initialization</a:t>
                </a:r>
              </a:p>
              <a:p>
                <a:pPr lvl="1"/>
                <a:r>
                  <a:rPr lang="en-US" dirty="0"/>
                  <a:t>Reflex chain pushes two top vertices</a:t>
                </a:r>
              </a:p>
              <a:p>
                <a:pPr lvl="1"/>
                <a:r>
                  <a:rPr lang="en-US" dirty="0"/>
                  <a:t>Let v be the third highest vertex</a:t>
                </a:r>
              </a:p>
            </p:txBody>
          </p:sp>
        </mc:Choice>
        <mc:Fallback xmlns="">
          <p:sp>
            <p:nvSpPr>
              <p:cNvPr id="92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647814" cy="4824960"/>
              </a:xfrm>
              <a:blipFill>
                <a:blip r:embed="rId2"/>
                <a:stretch>
                  <a:fillRect l="-1824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E44B07A-1AF5-3045-938B-1234F439BF7B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93F89-1BC8-7F4F-9511-3397ACCFBA86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5528E-CE18-8242-9048-5939D64DF93F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740F21-5581-FD49-8C05-66B2E9BCEBD8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3C167F-1DDC-4547-809C-7E3DF5D7E7B4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438218-94FC-6140-95DF-D496122E46AE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1D685-1529-254D-A3AB-387551EBF1C8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5E3BF1B-B70B-B44E-84A8-E024A59D5D66}"/>
              </a:ext>
            </a:extLst>
          </p:cNvPr>
          <p:cNvSpPr/>
          <p:nvPr/>
        </p:nvSpPr>
        <p:spPr>
          <a:xfrm>
            <a:off x="10677833" y="1769806"/>
            <a:ext cx="920610" cy="3362633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610" h="3362633">
                <a:moveTo>
                  <a:pt x="0" y="0"/>
                </a:moveTo>
                <a:lnTo>
                  <a:pt x="802313" y="884904"/>
                </a:lnTo>
                <a:lnTo>
                  <a:pt x="342163" y="1168073"/>
                </a:lnTo>
                <a:lnTo>
                  <a:pt x="920610" y="1898040"/>
                </a:lnTo>
                <a:lnTo>
                  <a:pt x="359861" y="2412837"/>
                </a:lnTo>
                <a:lnTo>
                  <a:pt x="696124" y="2690106"/>
                </a:lnTo>
                <a:lnTo>
                  <a:pt x="584036" y="3362633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B42E2-3437-FA4A-9486-46157C5CCC18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996B20-5506-FA49-8DA3-4B23822FF35E}"/>
              </a:ext>
            </a:extLst>
          </p:cNvPr>
          <p:cNvSpPr/>
          <p:nvPr/>
        </p:nvSpPr>
        <p:spPr>
          <a:xfrm>
            <a:off x="10989828" y="4146311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158D0E-4F8D-DC4D-87C2-CABFDF7EEF06}"/>
              </a:ext>
            </a:extLst>
          </p:cNvPr>
          <p:cNvSpPr/>
          <p:nvPr/>
        </p:nvSpPr>
        <p:spPr>
          <a:xfrm>
            <a:off x="11342806" y="442259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AD6B9D-2901-C247-B9CE-C24AF93C5DD9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B5A20C-920B-C84B-B79C-F204E656D294}"/>
              </a:ext>
            </a:extLst>
          </p:cNvPr>
          <p:cNvSpPr/>
          <p:nvPr/>
        </p:nvSpPr>
        <p:spPr>
          <a:xfrm>
            <a:off x="10987370" y="289000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F3450A-C1DB-2746-8D59-15F64FBC6BF8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94474-8A68-A343-B50E-A4EE25FDCD9B}"/>
                  </a:ext>
                </a:extLst>
              </p:cNvPr>
              <p:cNvSpPr txBox="1"/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94474-8A68-A343-B50E-A4EE25FDC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8BEC98-CCDF-0B41-92A2-4C53D577CE17}"/>
                  </a:ext>
                </a:extLst>
              </p:cNvPr>
              <p:cNvSpPr txBox="1"/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8BEC98-CCDF-0B41-92A2-4C53D577C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827ECA-9119-144F-B37D-6F467FEE0530}"/>
                  </a:ext>
                </a:extLst>
              </p:cNvPr>
              <p:cNvSpPr txBox="1"/>
              <p:nvPr/>
            </p:nvSpPr>
            <p:spPr>
              <a:xfrm>
                <a:off x="9504249" y="24500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827ECA-9119-144F-B37D-6F467FEE0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49" y="2450068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BFA01-197E-0548-84A3-829396648B8E}"/>
                  </a:ext>
                </a:extLst>
              </p:cNvPr>
              <p:cNvSpPr txBox="1"/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BFA01-197E-0548-84A3-82939664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B980-709F-9A4C-85FA-B95E9A2CEE1E}"/>
                  </a:ext>
                </a:extLst>
              </p:cNvPr>
              <p:cNvSpPr txBox="1"/>
              <p:nvPr/>
            </p:nvSpPr>
            <p:spPr>
              <a:xfrm>
                <a:off x="9819080" y="271753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B980-709F-9A4C-85FA-B95E9A2CE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080" y="2717534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9EC9D-08F9-DB4D-8EDB-490F76CCA1DD}"/>
                  </a:ext>
                </a:extLst>
              </p:cNvPr>
              <p:cNvSpPr txBox="1"/>
              <p:nvPr/>
            </p:nvSpPr>
            <p:spPr>
              <a:xfrm>
                <a:off x="11061184" y="276014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9EC9D-08F9-DB4D-8EDB-490F76CC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84" y="2760140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5EF85-2ADC-134E-A6F4-4964F4F1F9BD}"/>
                  </a:ext>
                </a:extLst>
              </p:cNvPr>
              <p:cNvSpPr txBox="1"/>
              <p:nvPr/>
            </p:nvSpPr>
            <p:spPr>
              <a:xfrm>
                <a:off x="10049489" y="320111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5EF85-2ADC-134E-A6F4-4964F4F1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489" y="320111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0D1F118B-7CCC-374F-BF57-440E7733D185}"/>
              </a:ext>
            </a:extLst>
          </p:cNvPr>
          <p:cNvSpPr/>
          <p:nvPr/>
        </p:nvSpPr>
        <p:spPr>
          <a:xfrm>
            <a:off x="11553524" y="362872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85F3FE-3078-9E4F-AAD0-E81C92874913}"/>
                  </a:ext>
                </a:extLst>
              </p:cNvPr>
              <p:cNvSpPr txBox="1"/>
              <p:nvPr/>
            </p:nvSpPr>
            <p:spPr>
              <a:xfrm>
                <a:off x="11626329" y="35371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85F3FE-3078-9E4F-AAD0-E81C9287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329" y="353715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9F3681-7DEA-2347-A617-1160F8DF6E2B}"/>
                  </a:ext>
                </a:extLst>
              </p:cNvPr>
              <p:cNvSpPr txBox="1"/>
              <p:nvPr/>
            </p:nvSpPr>
            <p:spPr>
              <a:xfrm>
                <a:off x="9893437" y="3537983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9F3681-7DEA-2347-A617-1160F8DF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37" y="3537983"/>
                <a:ext cx="4731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D767-F8D4-EA47-B999-174295A2093B}"/>
                  </a:ext>
                </a:extLst>
              </p:cNvPr>
              <p:cNvSpPr txBox="1"/>
              <p:nvPr/>
            </p:nvSpPr>
            <p:spPr>
              <a:xfrm>
                <a:off x="11172808" y="3962557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D767-F8D4-EA47-B999-174295A20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808" y="3962557"/>
                <a:ext cx="5704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37D40-697D-B24B-8FDE-3CE70B8A2436}"/>
                  </a:ext>
                </a:extLst>
              </p:cNvPr>
              <p:cNvSpPr txBox="1"/>
              <p:nvPr/>
            </p:nvSpPr>
            <p:spPr>
              <a:xfrm>
                <a:off x="8609875" y="4083976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37D40-697D-B24B-8FDE-3CE70B8A2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875" y="4083976"/>
                <a:ext cx="5704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7F4961-52A6-644E-A9AD-5293CC01D5BE}"/>
                  </a:ext>
                </a:extLst>
              </p:cNvPr>
              <p:cNvSpPr txBox="1"/>
              <p:nvPr/>
            </p:nvSpPr>
            <p:spPr>
              <a:xfrm>
                <a:off x="11380906" y="4314131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7F4961-52A6-644E-A9AD-5293CC01D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906" y="4314131"/>
                <a:ext cx="5704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8DDEEA-CCAD-2940-B8FF-673D7A18B243}"/>
                  </a:ext>
                </a:extLst>
              </p:cNvPr>
              <p:cNvSpPr txBox="1"/>
              <p:nvPr/>
            </p:nvSpPr>
            <p:spPr>
              <a:xfrm>
                <a:off x="11253928" y="4978864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8DDEEA-CCAD-2940-B8FF-673D7A18B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928" y="4978864"/>
                <a:ext cx="5704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7202AAB-8A91-354E-84DC-45943E26FCCE}"/>
              </a:ext>
            </a:extLst>
          </p:cNvPr>
          <p:cNvSpPr txBox="1"/>
          <p:nvPr/>
        </p:nvSpPr>
        <p:spPr>
          <a:xfrm>
            <a:off x="8816436" y="1198046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Reflex chain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C01D22-549D-774E-99FC-B4990679F05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128077" y="1382712"/>
            <a:ext cx="465900" cy="3023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4BF001-2A59-F34D-8B8F-97390A49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128077" y="1382712"/>
            <a:ext cx="183255" cy="8130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29FCD1-F1DE-E849-9F0F-4D057CDD5E06}"/>
                  </a:ext>
                </a:extLst>
              </p:cNvPr>
              <p:cNvSpPr txBox="1"/>
              <p:nvPr/>
            </p:nvSpPr>
            <p:spPr>
              <a:xfrm>
                <a:off x="8941312" y="178023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29FCD1-F1DE-E849-9F0F-4D057CDD5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12" y="1780230"/>
                <a:ext cx="3693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988747-B548-464F-97A5-DD816BE38F01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310644" y="1964896"/>
            <a:ext cx="460373" cy="3994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algorithm processes one vertex at a time in order of decreasing y coordinate, creating diagonals of polygon P</a:t>
            </a:r>
          </a:p>
          <a:p>
            <a:pPr lvl="1"/>
            <a:r>
              <a:rPr lang="en-US" dirty="0"/>
              <a:t>At each step process 1 of 3 cases</a:t>
            </a:r>
          </a:p>
          <a:p>
            <a:r>
              <a:rPr lang="en-US" dirty="0"/>
              <a:t>Each diagonal bounds a triangle, and leaves a polygon with one less side still to be triangulated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4594F8-1E4B-FF41-AA4B-32D5A351C23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5BD40-FEB6-AA44-B57B-A74F8EA0D2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Description of the processing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882383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v != lowest vertex do:</a:t>
            </a:r>
          </a:p>
          <a:p>
            <a:pPr lvl="1"/>
            <a:r>
              <a:rPr lang="en-US" dirty="0"/>
              <a:t>Case 1: v is on chain opposite reflex chain</a:t>
            </a:r>
          </a:p>
          <a:p>
            <a:pPr lvl="1"/>
            <a:r>
              <a:rPr lang="en-US" dirty="0"/>
              <a:t>Case 2: v is adjacent to bottom of reflex chain and v+ is strictly convex</a:t>
            </a:r>
          </a:p>
          <a:p>
            <a:pPr lvl="1"/>
            <a:r>
              <a:rPr lang="en-US" dirty="0"/>
              <a:t>Case 3: v is adjacent to bottom of reflex chain and v+ is reflex or flat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DA1654-BF56-AF49-B01A-7473BB3BAD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2689114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5514214" cy="4824960"/>
          </a:xfrm>
        </p:spPr>
        <p:txBody>
          <a:bodyPr>
            <a:normAutofit/>
          </a:bodyPr>
          <a:lstStyle/>
          <a:p>
            <a:r>
              <a:rPr lang="en-US" dirty="0"/>
              <a:t>Case 1: v is on chain opposite reflex chain</a:t>
            </a:r>
          </a:p>
          <a:p>
            <a:pPr lvl="1"/>
            <a:r>
              <a:rPr lang="en-US" dirty="0"/>
              <a:t>Draw diagonal from v to second vertex from top of chain</a:t>
            </a:r>
          </a:p>
          <a:p>
            <a:pPr lvl="1"/>
            <a:r>
              <a:rPr lang="en-US" dirty="0"/>
              <a:t>Remove top of chain</a:t>
            </a:r>
          </a:p>
          <a:p>
            <a:pPr lvl="1"/>
            <a:r>
              <a:rPr lang="en-US" dirty="0"/>
              <a:t>If chain has one element then add v,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B6F428E-C5A6-F04E-B1A8-1EBB5FF4B4B9}"/>
              </a:ext>
            </a:extLst>
          </p:cNvPr>
          <p:cNvSpPr/>
          <p:nvPr/>
        </p:nvSpPr>
        <p:spPr>
          <a:xfrm>
            <a:off x="10225924" y="1765978"/>
            <a:ext cx="453710" cy="97722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710" h="977221">
                <a:moveTo>
                  <a:pt x="453710" y="0"/>
                </a:moveTo>
                <a:lnTo>
                  <a:pt x="125642" y="579352"/>
                </a:lnTo>
                <a:lnTo>
                  <a:pt x="0" y="97722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3A172E-26DA-A749-BB6F-51CF208DA9DA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509B21-0141-4049-9F58-CBEB8BA3BC54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334214A-FB16-9843-8B23-043A811370BD}"/>
              </a:ext>
            </a:extLst>
          </p:cNvPr>
          <p:cNvSpPr/>
          <p:nvPr/>
        </p:nvSpPr>
        <p:spPr>
          <a:xfrm>
            <a:off x="10677832" y="1769806"/>
            <a:ext cx="802313" cy="88490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2313" h="884904">
                <a:moveTo>
                  <a:pt x="0" y="0"/>
                </a:moveTo>
                <a:lnTo>
                  <a:pt x="802313" y="88490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9AD261-1772-5E42-A58A-5E7706E58065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386EA4-9C7A-4A4E-897E-4D41A400ED55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10C2DA-B907-824C-BB33-DF69DA8348B6}"/>
                  </a:ext>
                </a:extLst>
              </p:cNvPr>
              <p:cNvSpPr txBox="1"/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10C2DA-B907-824C-BB33-DF69DA83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92DF25-0AB7-034B-9244-69D86790D38E}"/>
                  </a:ext>
                </a:extLst>
              </p:cNvPr>
              <p:cNvSpPr txBox="1"/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92DF25-0AB7-034B-9244-69D86790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A85B4C-AE27-AC4D-9014-5E1B1215B9AB}"/>
                  </a:ext>
                </a:extLst>
              </p:cNvPr>
              <p:cNvSpPr txBox="1"/>
              <p:nvPr/>
            </p:nvSpPr>
            <p:spPr>
              <a:xfrm>
                <a:off x="10266249" y="25262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A85B4C-AE27-AC4D-9014-5E1B1215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49" y="2526268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FBF89D-CF42-004D-A654-5AC265BA8A6E}"/>
                  </a:ext>
                </a:extLst>
              </p:cNvPr>
              <p:cNvSpPr txBox="1"/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FBF89D-CF42-004D-A654-5AC265BA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7AD19D-317A-1B40-A170-CD2BCEB9B0F9}"/>
                  </a:ext>
                </a:extLst>
              </p:cNvPr>
              <p:cNvSpPr txBox="1"/>
              <p:nvPr/>
            </p:nvSpPr>
            <p:spPr>
              <a:xfrm>
                <a:off x="8816436" y="1198046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7AD19D-317A-1B40-A170-CD2BCEB9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436" y="1198046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2885" t="-1923" r="-28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93298B-A130-DF40-B76B-550576BEBFC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128077" y="1521212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B755DF-A0E1-8C43-8C6F-C24A1BEEF6B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128077" y="1521212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94690C-8F57-DA49-A16A-CB551AA71CD3}"/>
                  </a:ext>
                </a:extLst>
              </p:cNvPr>
              <p:cNvSpPr txBox="1"/>
              <p:nvPr/>
            </p:nvSpPr>
            <p:spPr>
              <a:xfrm>
                <a:off x="11800150" y="158132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94690C-8F57-DA49-A16A-CB551AA71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150" y="1581326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E6550A-6022-284D-90D6-8D0E51E72C26}"/>
              </a:ext>
            </a:extLst>
          </p:cNvPr>
          <p:cNvCxnSpPr>
            <a:cxnSpLocks/>
          </p:cNvCxnSpPr>
          <p:nvPr/>
        </p:nvCxnSpPr>
        <p:spPr>
          <a:xfrm flipH="1">
            <a:off x="11578953" y="1944469"/>
            <a:ext cx="307923" cy="5355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AD3DA2-33F4-B74B-BE3C-6F9A5F115717}"/>
              </a:ext>
            </a:extLst>
          </p:cNvPr>
          <p:cNvGrpSpPr/>
          <p:nvPr/>
        </p:nvGrpSpPr>
        <p:grpSpPr>
          <a:xfrm>
            <a:off x="7162800" y="3070444"/>
            <a:ext cx="3380580" cy="1501556"/>
            <a:chOff x="7162800" y="3070444"/>
            <a:chExt cx="3380580" cy="150155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314707-4423-F94B-88B9-929A97A4B564}"/>
                </a:ext>
              </a:extLst>
            </p:cNvPr>
            <p:cNvCxnSpPr>
              <a:cxnSpLocks/>
              <a:stCxn id="40" idx="2"/>
              <a:endCxn id="44" idx="2"/>
            </p:cNvCxnSpPr>
            <p:nvPr/>
          </p:nvCxnSpPr>
          <p:spPr>
            <a:xfrm>
              <a:off x="8667878" y="3968814"/>
              <a:ext cx="1158457" cy="286119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8C139C3-AACC-B940-8CBD-88783F1978F7}"/>
                </a:ext>
              </a:extLst>
            </p:cNvPr>
            <p:cNvSpPr/>
            <p:nvPr/>
          </p:nvSpPr>
          <p:spPr>
            <a:xfrm>
              <a:off x="8599822" y="3376954"/>
              <a:ext cx="453710" cy="977221"/>
            </a:xfrm>
            <a:custGeom>
              <a:avLst/>
              <a:gdLst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1375090 w 1947462"/>
                <a:gd name="connsiteY3" fmla="*/ 879499 h 3378394"/>
                <a:gd name="connsiteX4" fmla="*/ 914400 w 1947462"/>
                <a:gd name="connsiteY4" fmla="*/ 977221 h 3378394"/>
                <a:gd name="connsiteX5" fmla="*/ 1249447 w 1947462"/>
                <a:gd name="connsiteY5" fmla="*/ 1745038 h 3378394"/>
                <a:gd name="connsiteX6" fmla="*/ 1026082 w 1947462"/>
                <a:gd name="connsiteY6" fmla="*/ 2121966 h 3378394"/>
                <a:gd name="connsiteX7" fmla="*/ 453710 w 1947462"/>
                <a:gd name="connsiteY7" fmla="*/ 2422113 h 3378394"/>
                <a:gd name="connsiteX8" fmla="*/ 0 w 1947462"/>
                <a:gd name="connsiteY8" fmla="*/ 2512855 h 3378394"/>
                <a:gd name="connsiteX9" fmla="*/ 1947462 w 1947462"/>
                <a:gd name="connsiteY9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453710 w 1947462"/>
                <a:gd name="connsiteY6" fmla="*/ 2422113 h 3378394"/>
                <a:gd name="connsiteX7" fmla="*/ 0 w 1947462"/>
                <a:gd name="connsiteY7" fmla="*/ 2512855 h 3378394"/>
                <a:gd name="connsiteX8" fmla="*/ 1947462 w 1947462"/>
                <a:gd name="connsiteY8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606878 w 1947462"/>
                <a:gd name="connsiteY2" fmla="*/ 1043072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1026082 w 1947462"/>
                <a:gd name="connsiteY4" fmla="*/ 2121966 h 3378394"/>
                <a:gd name="connsiteX5" fmla="*/ 0 w 1947462"/>
                <a:gd name="connsiteY5" fmla="*/ 2512855 h 3378394"/>
                <a:gd name="connsiteX6" fmla="*/ 1947462 w 1947462"/>
                <a:gd name="connsiteY6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0 w 1947462"/>
                <a:gd name="connsiteY4" fmla="*/ 2512855 h 3378394"/>
                <a:gd name="connsiteX5" fmla="*/ 1947462 w 1947462"/>
                <a:gd name="connsiteY5" fmla="*/ 3378394 h 3378394"/>
                <a:gd name="connsiteX0" fmla="*/ 453710 w 1033062"/>
                <a:gd name="connsiteY0" fmla="*/ 0 h 3378394"/>
                <a:gd name="connsiteX1" fmla="*/ 125642 w 1033062"/>
                <a:gd name="connsiteY1" fmla="*/ 579352 h 3378394"/>
                <a:gd name="connsiteX2" fmla="*/ 0 w 1033062"/>
                <a:gd name="connsiteY2" fmla="*/ 977221 h 3378394"/>
                <a:gd name="connsiteX3" fmla="*/ 335047 w 1033062"/>
                <a:gd name="connsiteY3" fmla="*/ 1745038 h 3378394"/>
                <a:gd name="connsiteX4" fmla="*/ 1033062 w 1033062"/>
                <a:gd name="connsiteY4" fmla="*/ 3378394 h 3378394"/>
                <a:gd name="connsiteX0" fmla="*/ 453710 w 453710"/>
                <a:gd name="connsiteY0" fmla="*/ 0 h 1745038"/>
                <a:gd name="connsiteX1" fmla="*/ 125642 w 453710"/>
                <a:gd name="connsiteY1" fmla="*/ 579352 h 1745038"/>
                <a:gd name="connsiteX2" fmla="*/ 0 w 453710"/>
                <a:gd name="connsiteY2" fmla="*/ 977221 h 1745038"/>
                <a:gd name="connsiteX3" fmla="*/ 335047 w 453710"/>
                <a:gd name="connsiteY3" fmla="*/ 1745038 h 1745038"/>
                <a:gd name="connsiteX0" fmla="*/ 453710 w 453710"/>
                <a:gd name="connsiteY0" fmla="*/ 0 h 977221"/>
                <a:gd name="connsiteX1" fmla="*/ 125642 w 453710"/>
                <a:gd name="connsiteY1" fmla="*/ 579352 h 977221"/>
                <a:gd name="connsiteX2" fmla="*/ 0 w 453710"/>
                <a:gd name="connsiteY2" fmla="*/ 977221 h 97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710" h="977221">
                  <a:moveTo>
                    <a:pt x="453710" y="0"/>
                  </a:moveTo>
                  <a:lnTo>
                    <a:pt x="125642" y="579352"/>
                  </a:lnTo>
                  <a:lnTo>
                    <a:pt x="0" y="977221"/>
                  </a:ln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7ED9C8-932B-134A-8C31-155ABE3B2942}"/>
                </a:ext>
              </a:extLst>
            </p:cNvPr>
            <p:cNvSpPr/>
            <p:nvPr/>
          </p:nvSpPr>
          <p:spPr>
            <a:xfrm>
              <a:off x="8667878" y="393071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AFD37F-0A9B-634D-BCDA-B221A79DCE80}"/>
                </a:ext>
              </a:extLst>
            </p:cNvPr>
            <p:cNvSpPr/>
            <p:nvPr/>
          </p:nvSpPr>
          <p:spPr>
            <a:xfrm>
              <a:off x="8552387" y="43192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A39E0F7-F6C5-8C4F-A78B-3420929EC9DD}"/>
                </a:ext>
              </a:extLst>
            </p:cNvPr>
            <p:cNvSpPr/>
            <p:nvPr/>
          </p:nvSpPr>
          <p:spPr>
            <a:xfrm>
              <a:off x="9051730" y="3380782"/>
              <a:ext cx="802313" cy="884904"/>
            </a:xfrm>
            <a:custGeom>
              <a:avLst/>
              <a:gdLst>
                <a:gd name="connsiteX0" fmla="*/ 442451 w 1468939"/>
                <a:gd name="connsiteY0" fmla="*/ 0 h 3362633"/>
                <a:gd name="connsiteX1" fmla="*/ 1020588 w 1468939"/>
                <a:gd name="connsiteY1" fmla="*/ 495546 h 3362633"/>
                <a:gd name="connsiteX2" fmla="*/ 0 w 1468939"/>
                <a:gd name="connsiteY2" fmla="*/ 684326 h 3362633"/>
                <a:gd name="connsiteX3" fmla="*/ 1244764 w 1468939"/>
                <a:gd name="connsiteY3" fmla="*/ 884904 h 3362633"/>
                <a:gd name="connsiteX4" fmla="*/ 784614 w 1468939"/>
                <a:gd name="connsiteY4" fmla="*/ 1168073 h 3362633"/>
                <a:gd name="connsiteX5" fmla="*/ 1132676 w 1468939"/>
                <a:gd name="connsiteY5" fmla="*/ 1262462 h 3362633"/>
                <a:gd name="connsiteX6" fmla="*/ 1468939 w 1468939"/>
                <a:gd name="connsiteY6" fmla="*/ 1734411 h 3362633"/>
                <a:gd name="connsiteX7" fmla="*/ 436552 w 1468939"/>
                <a:gd name="connsiteY7" fmla="*/ 1934989 h 3362633"/>
                <a:gd name="connsiteX8" fmla="*/ 1144474 w 1468939"/>
                <a:gd name="connsiteY8" fmla="*/ 2029379 h 3362633"/>
                <a:gd name="connsiteX9" fmla="*/ 802312 w 1468939"/>
                <a:gd name="connsiteY9" fmla="*/ 2412837 h 3362633"/>
                <a:gd name="connsiteX10" fmla="*/ 1138575 w 1468939"/>
                <a:gd name="connsiteY10" fmla="*/ 2690106 h 3362633"/>
                <a:gd name="connsiteX11" fmla="*/ 212376 w 1468939"/>
                <a:gd name="connsiteY11" fmla="*/ 2696006 h 3362633"/>
                <a:gd name="connsiteX12" fmla="*/ 1026487 w 1468939"/>
                <a:gd name="connsiteY12" fmla="*/ 3362633 h 3362633"/>
                <a:gd name="connsiteX0" fmla="*/ 230075 w 1256563"/>
                <a:gd name="connsiteY0" fmla="*/ 0 h 3362633"/>
                <a:gd name="connsiteX1" fmla="*/ 808212 w 1256563"/>
                <a:gd name="connsiteY1" fmla="*/ 495546 h 3362633"/>
                <a:gd name="connsiteX2" fmla="*/ 1032388 w 1256563"/>
                <a:gd name="connsiteY2" fmla="*/ 884904 h 3362633"/>
                <a:gd name="connsiteX3" fmla="*/ 572238 w 1256563"/>
                <a:gd name="connsiteY3" fmla="*/ 1168073 h 3362633"/>
                <a:gd name="connsiteX4" fmla="*/ 920300 w 1256563"/>
                <a:gd name="connsiteY4" fmla="*/ 1262462 h 3362633"/>
                <a:gd name="connsiteX5" fmla="*/ 1256563 w 1256563"/>
                <a:gd name="connsiteY5" fmla="*/ 1734411 h 3362633"/>
                <a:gd name="connsiteX6" fmla="*/ 224176 w 1256563"/>
                <a:gd name="connsiteY6" fmla="*/ 1934989 h 3362633"/>
                <a:gd name="connsiteX7" fmla="*/ 932098 w 1256563"/>
                <a:gd name="connsiteY7" fmla="*/ 2029379 h 3362633"/>
                <a:gd name="connsiteX8" fmla="*/ 589936 w 1256563"/>
                <a:gd name="connsiteY8" fmla="*/ 2412837 h 3362633"/>
                <a:gd name="connsiteX9" fmla="*/ 926199 w 1256563"/>
                <a:gd name="connsiteY9" fmla="*/ 2690106 h 3362633"/>
                <a:gd name="connsiteX10" fmla="*/ 0 w 1256563"/>
                <a:gd name="connsiteY10" fmla="*/ 2696006 h 3362633"/>
                <a:gd name="connsiteX11" fmla="*/ 814111 w 1256563"/>
                <a:gd name="connsiteY11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224176 w 1256563"/>
                <a:gd name="connsiteY5" fmla="*/ 1934989 h 3362633"/>
                <a:gd name="connsiteX6" fmla="*/ 932098 w 1256563"/>
                <a:gd name="connsiteY6" fmla="*/ 2029379 h 3362633"/>
                <a:gd name="connsiteX7" fmla="*/ 589936 w 1256563"/>
                <a:gd name="connsiteY7" fmla="*/ 2412837 h 3362633"/>
                <a:gd name="connsiteX8" fmla="*/ 926199 w 1256563"/>
                <a:gd name="connsiteY8" fmla="*/ 2690106 h 3362633"/>
                <a:gd name="connsiteX9" fmla="*/ 0 w 1256563"/>
                <a:gd name="connsiteY9" fmla="*/ 2696006 h 3362633"/>
                <a:gd name="connsiteX10" fmla="*/ 814111 w 1256563"/>
                <a:gd name="connsiteY10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932098 w 1256563"/>
                <a:gd name="connsiteY5" fmla="*/ 2029379 h 3362633"/>
                <a:gd name="connsiteX6" fmla="*/ 589936 w 1256563"/>
                <a:gd name="connsiteY6" fmla="*/ 2412837 h 3362633"/>
                <a:gd name="connsiteX7" fmla="*/ 926199 w 1256563"/>
                <a:gd name="connsiteY7" fmla="*/ 2690106 h 3362633"/>
                <a:gd name="connsiteX8" fmla="*/ 0 w 1256563"/>
                <a:gd name="connsiteY8" fmla="*/ 2696006 h 3362633"/>
                <a:gd name="connsiteX9" fmla="*/ 814111 w 1256563"/>
                <a:gd name="connsiteY9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1256563 w 1256563"/>
                <a:gd name="connsiteY3" fmla="*/ 1734411 h 3362633"/>
                <a:gd name="connsiteX4" fmla="*/ 932098 w 1256563"/>
                <a:gd name="connsiteY4" fmla="*/ 2029379 h 3362633"/>
                <a:gd name="connsiteX5" fmla="*/ 589936 w 1256563"/>
                <a:gd name="connsiteY5" fmla="*/ 2412837 h 3362633"/>
                <a:gd name="connsiteX6" fmla="*/ 926199 w 1256563"/>
                <a:gd name="connsiteY6" fmla="*/ 2690106 h 3362633"/>
                <a:gd name="connsiteX7" fmla="*/ 0 w 1256563"/>
                <a:gd name="connsiteY7" fmla="*/ 2696006 h 3362633"/>
                <a:gd name="connsiteX8" fmla="*/ 814111 w 1256563"/>
                <a:gd name="connsiteY8" fmla="*/ 3362633 h 3362633"/>
                <a:gd name="connsiteX0" fmla="*/ 0 w 1026488"/>
                <a:gd name="connsiteY0" fmla="*/ 0 h 3362633"/>
                <a:gd name="connsiteX1" fmla="*/ 802313 w 1026488"/>
                <a:gd name="connsiteY1" fmla="*/ 884904 h 3362633"/>
                <a:gd name="connsiteX2" fmla="*/ 342163 w 1026488"/>
                <a:gd name="connsiteY2" fmla="*/ 1168073 h 3362633"/>
                <a:gd name="connsiteX3" fmla="*/ 1026488 w 1026488"/>
                <a:gd name="connsiteY3" fmla="*/ 1734411 h 3362633"/>
                <a:gd name="connsiteX4" fmla="*/ 702023 w 1026488"/>
                <a:gd name="connsiteY4" fmla="*/ 2029379 h 3362633"/>
                <a:gd name="connsiteX5" fmla="*/ 359861 w 1026488"/>
                <a:gd name="connsiteY5" fmla="*/ 2412837 h 3362633"/>
                <a:gd name="connsiteX6" fmla="*/ 696124 w 1026488"/>
                <a:gd name="connsiteY6" fmla="*/ 2690106 h 3362633"/>
                <a:gd name="connsiteX7" fmla="*/ 584036 w 1026488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702023 w 920610"/>
                <a:gd name="connsiteY4" fmla="*/ 2029379 h 3362633"/>
                <a:gd name="connsiteX5" fmla="*/ 359861 w 920610"/>
                <a:gd name="connsiteY5" fmla="*/ 2412837 h 3362633"/>
                <a:gd name="connsiteX6" fmla="*/ 696124 w 920610"/>
                <a:gd name="connsiteY6" fmla="*/ 2690106 h 3362633"/>
                <a:gd name="connsiteX7" fmla="*/ 584036 w 920610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359861 w 920610"/>
                <a:gd name="connsiteY4" fmla="*/ 2412837 h 3362633"/>
                <a:gd name="connsiteX5" fmla="*/ 696124 w 920610"/>
                <a:gd name="connsiteY5" fmla="*/ 2690106 h 3362633"/>
                <a:gd name="connsiteX6" fmla="*/ 584036 w 920610"/>
                <a:gd name="connsiteY6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920610 w 920610"/>
                <a:gd name="connsiteY2" fmla="*/ 1898040 h 3362633"/>
                <a:gd name="connsiteX3" fmla="*/ 359861 w 920610"/>
                <a:gd name="connsiteY3" fmla="*/ 2412837 h 3362633"/>
                <a:gd name="connsiteX4" fmla="*/ 696124 w 920610"/>
                <a:gd name="connsiteY4" fmla="*/ 2690106 h 3362633"/>
                <a:gd name="connsiteX5" fmla="*/ 584036 w 920610"/>
                <a:gd name="connsiteY5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359861 w 802313"/>
                <a:gd name="connsiteY2" fmla="*/ 2412837 h 3362633"/>
                <a:gd name="connsiteX3" fmla="*/ 696124 w 802313"/>
                <a:gd name="connsiteY3" fmla="*/ 2690106 h 3362633"/>
                <a:gd name="connsiteX4" fmla="*/ 584036 w 802313"/>
                <a:gd name="connsiteY4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696124 w 802313"/>
                <a:gd name="connsiteY2" fmla="*/ 2690106 h 3362633"/>
                <a:gd name="connsiteX3" fmla="*/ 584036 w 802313"/>
                <a:gd name="connsiteY3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584036 w 802313"/>
                <a:gd name="connsiteY2" fmla="*/ 3362633 h 3362633"/>
                <a:gd name="connsiteX0" fmla="*/ 0 w 802313"/>
                <a:gd name="connsiteY0" fmla="*/ 0 h 884904"/>
                <a:gd name="connsiteX1" fmla="*/ 802313 w 802313"/>
                <a:gd name="connsiteY1" fmla="*/ 884904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13" h="884904">
                  <a:moveTo>
                    <a:pt x="0" y="0"/>
                  </a:moveTo>
                  <a:lnTo>
                    <a:pt x="802313" y="88490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2B00F69-0183-5542-9E69-C5BE320B97FF}"/>
                </a:ext>
              </a:extLst>
            </p:cNvPr>
            <p:cNvSpPr/>
            <p:nvPr/>
          </p:nvSpPr>
          <p:spPr>
            <a:xfrm>
              <a:off x="9017439" y="335310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73CC99-2156-E048-A304-62E75AF8047B}"/>
                </a:ext>
              </a:extLst>
            </p:cNvPr>
            <p:cNvSpPr/>
            <p:nvPr/>
          </p:nvSpPr>
          <p:spPr>
            <a:xfrm>
              <a:off x="9826335" y="4216833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F0FFC-156A-A944-BB82-A5E660C10137}"/>
                    </a:ext>
                  </a:extLst>
                </p:cNvPr>
                <p:cNvSpPr txBox="1"/>
                <p:nvPr/>
              </p:nvSpPr>
              <p:spPr>
                <a:xfrm>
                  <a:off x="9102669" y="3070444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F0FFC-156A-A944-BB82-A5E660C10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2669" y="3070444"/>
                  <a:ext cx="4726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C965BB3-5C99-8D45-A326-87DE4331AB35}"/>
                    </a:ext>
                  </a:extLst>
                </p:cNvPr>
                <p:cNvSpPr txBox="1"/>
                <p:nvPr/>
              </p:nvSpPr>
              <p:spPr>
                <a:xfrm>
                  <a:off x="8745722" y="367633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C965BB3-5C99-8D45-A326-87DE4331A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722" y="3676338"/>
                  <a:ext cx="47795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5BA3E1-16E3-D44A-8644-94DBE038A028}"/>
                    </a:ext>
                  </a:extLst>
                </p:cNvPr>
                <p:cNvSpPr txBox="1"/>
                <p:nvPr/>
              </p:nvSpPr>
              <p:spPr>
                <a:xfrm>
                  <a:off x="8606090" y="420266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5BA3E1-16E3-D44A-8644-94DBE038A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090" y="4202668"/>
                  <a:ext cx="47795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390D78-D285-174E-A7D5-7FF2F36006BB}"/>
                    </a:ext>
                  </a:extLst>
                </p:cNvPr>
                <p:cNvSpPr txBox="1"/>
                <p:nvPr/>
              </p:nvSpPr>
              <p:spPr>
                <a:xfrm>
                  <a:off x="9880763" y="400682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390D78-D285-174E-A7D5-7FF2F3600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763" y="4006821"/>
                  <a:ext cx="4779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0EDCA6-CF56-3D4F-8BA3-71F32D8C1377}"/>
                    </a:ext>
                  </a:extLst>
                </p:cNvPr>
                <p:cNvSpPr txBox="1"/>
                <p:nvPr/>
              </p:nvSpPr>
              <p:spPr>
                <a:xfrm>
                  <a:off x="7162800" y="3321011"/>
                  <a:ext cx="1311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Reflex chain</a:t>
                  </a:r>
                </a:p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0EDCA6-CF56-3D4F-8BA3-71F32D8C1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321011"/>
                  <a:ext cx="1311641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3883" t="-1923" r="-291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CB21A95-8F90-B548-BF81-D0A28B3D7F63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8474441" y="3644177"/>
              <a:ext cx="154146" cy="26747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A8F44A-81BC-A442-AAF0-43A70872CE7A}"/>
                    </a:ext>
                  </a:extLst>
                </p:cNvPr>
                <p:cNvSpPr txBox="1"/>
                <p:nvPr/>
              </p:nvSpPr>
              <p:spPr>
                <a:xfrm>
                  <a:off x="10174048" y="3192302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A8F44A-81BC-A442-AAF0-43A70872C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048" y="3192302"/>
                  <a:ext cx="3693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293811B-E033-6A4B-B4A9-C1BBF6531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2851" y="3555445"/>
              <a:ext cx="307923" cy="5355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847967-A844-0045-A38D-6B205A361C9B}"/>
              </a:ext>
            </a:extLst>
          </p:cNvPr>
          <p:cNvGrpSpPr/>
          <p:nvPr/>
        </p:nvGrpSpPr>
        <p:grpSpPr>
          <a:xfrm>
            <a:off x="7772400" y="4693237"/>
            <a:ext cx="3510914" cy="1501556"/>
            <a:chOff x="7772400" y="4693237"/>
            <a:chExt cx="3510914" cy="150155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D91DB6-E7AB-9244-80F0-3EBE86E16DE2}"/>
                </a:ext>
              </a:extLst>
            </p:cNvPr>
            <p:cNvCxnSpPr>
              <a:cxnSpLocks/>
              <a:stCxn id="61" idx="2"/>
              <a:endCxn id="65" idx="2"/>
            </p:cNvCxnSpPr>
            <p:nvPr/>
          </p:nvCxnSpPr>
          <p:spPr>
            <a:xfrm>
              <a:off x="9407812" y="5591607"/>
              <a:ext cx="1158457" cy="286119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306179A-E9A4-B84B-877C-2CDB4BA4B7D1}"/>
                </a:ext>
              </a:extLst>
            </p:cNvPr>
            <p:cNvSpPr/>
            <p:nvPr/>
          </p:nvSpPr>
          <p:spPr>
            <a:xfrm>
              <a:off x="9339756" y="4999747"/>
              <a:ext cx="453710" cy="977221"/>
            </a:xfrm>
            <a:custGeom>
              <a:avLst/>
              <a:gdLst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1375090 w 1947462"/>
                <a:gd name="connsiteY3" fmla="*/ 879499 h 3378394"/>
                <a:gd name="connsiteX4" fmla="*/ 914400 w 1947462"/>
                <a:gd name="connsiteY4" fmla="*/ 977221 h 3378394"/>
                <a:gd name="connsiteX5" fmla="*/ 1249447 w 1947462"/>
                <a:gd name="connsiteY5" fmla="*/ 1745038 h 3378394"/>
                <a:gd name="connsiteX6" fmla="*/ 1026082 w 1947462"/>
                <a:gd name="connsiteY6" fmla="*/ 2121966 h 3378394"/>
                <a:gd name="connsiteX7" fmla="*/ 453710 w 1947462"/>
                <a:gd name="connsiteY7" fmla="*/ 2422113 h 3378394"/>
                <a:gd name="connsiteX8" fmla="*/ 0 w 1947462"/>
                <a:gd name="connsiteY8" fmla="*/ 2512855 h 3378394"/>
                <a:gd name="connsiteX9" fmla="*/ 1947462 w 1947462"/>
                <a:gd name="connsiteY9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453710 w 1947462"/>
                <a:gd name="connsiteY6" fmla="*/ 2422113 h 3378394"/>
                <a:gd name="connsiteX7" fmla="*/ 0 w 1947462"/>
                <a:gd name="connsiteY7" fmla="*/ 2512855 h 3378394"/>
                <a:gd name="connsiteX8" fmla="*/ 1947462 w 1947462"/>
                <a:gd name="connsiteY8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606878 w 1947462"/>
                <a:gd name="connsiteY2" fmla="*/ 1043072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1026082 w 1947462"/>
                <a:gd name="connsiteY4" fmla="*/ 2121966 h 3378394"/>
                <a:gd name="connsiteX5" fmla="*/ 0 w 1947462"/>
                <a:gd name="connsiteY5" fmla="*/ 2512855 h 3378394"/>
                <a:gd name="connsiteX6" fmla="*/ 1947462 w 1947462"/>
                <a:gd name="connsiteY6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0 w 1947462"/>
                <a:gd name="connsiteY4" fmla="*/ 2512855 h 3378394"/>
                <a:gd name="connsiteX5" fmla="*/ 1947462 w 1947462"/>
                <a:gd name="connsiteY5" fmla="*/ 3378394 h 3378394"/>
                <a:gd name="connsiteX0" fmla="*/ 453710 w 1033062"/>
                <a:gd name="connsiteY0" fmla="*/ 0 h 3378394"/>
                <a:gd name="connsiteX1" fmla="*/ 125642 w 1033062"/>
                <a:gd name="connsiteY1" fmla="*/ 579352 h 3378394"/>
                <a:gd name="connsiteX2" fmla="*/ 0 w 1033062"/>
                <a:gd name="connsiteY2" fmla="*/ 977221 h 3378394"/>
                <a:gd name="connsiteX3" fmla="*/ 335047 w 1033062"/>
                <a:gd name="connsiteY3" fmla="*/ 1745038 h 3378394"/>
                <a:gd name="connsiteX4" fmla="*/ 1033062 w 1033062"/>
                <a:gd name="connsiteY4" fmla="*/ 3378394 h 3378394"/>
                <a:gd name="connsiteX0" fmla="*/ 453710 w 453710"/>
                <a:gd name="connsiteY0" fmla="*/ 0 h 1745038"/>
                <a:gd name="connsiteX1" fmla="*/ 125642 w 453710"/>
                <a:gd name="connsiteY1" fmla="*/ 579352 h 1745038"/>
                <a:gd name="connsiteX2" fmla="*/ 0 w 453710"/>
                <a:gd name="connsiteY2" fmla="*/ 977221 h 1745038"/>
                <a:gd name="connsiteX3" fmla="*/ 335047 w 453710"/>
                <a:gd name="connsiteY3" fmla="*/ 1745038 h 1745038"/>
                <a:gd name="connsiteX0" fmla="*/ 453710 w 453710"/>
                <a:gd name="connsiteY0" fmla="*/ 0 h 977221"/>
                <a:gd name="connsiteX1" fmla="*/ 125642 w 453710"/>
                <a:gd name="connsiteY1" fmla="*/ 579352 h 977221"/>
                <a:gd name="connsiteX2" fmla="*/ 0 w 453710"/>
                <a:gd name="connsiteY2" fmla="*/ 977221 h 97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710" h="977221">
                  <a:moveTo>
                    <a:pt x="453710" y="0"/>
                  </a:moveTo>
                  <a:lnTo>
                    <a:pt x="125642" y="579352"/>
                  </a:lnTo>
                  <a:lnTo>
                    <a:pt x="0" y="977221"/>
                  </a:ln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97BAA7-B0B6-7F49-BDF0-81E173254D15}"/>
                </a:ext>
              </a:extLst>
            </p:cNvPr>
            <p:cNvSpPr/>
            <p:nvPr/>
          </p:nvSpPr>
          <p:spPr>
            <a:xfrm>
              <a:off x="9407812" y="555350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5091BF-1777-DB49-8982-7707E8143AF8}"/>
                </a:ext>
              </a:extLst>
            </p:cNvPr>
            <p:cNvSpPr/>
            <p:nvPr/>
          </p:nvSpPr>
          <p:spPr>
            <a:xfrm>
              <a:off x="9292321" y="594206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4D7D857-9BB3-F94F-9B75-470C706FB42B}"/>
                </a:ext>
              </a:extLst>
            </p:cNvPr>
            <p:cNvSpPr/>
            <p:nvPr/>
          </p:nvSpPr>
          <p:spPr>
            <a:xfrm>
              <a:off x="9791664" y="5003575"/>
              <a:ext cx="802313" cy="884904"/>
            </a:xfrm>
            <a:custGeom>
              <a:avLst/>
              <a:gdLst>
                <a:gd name="connsiteX0" fmla="*/ 442451 w 1468939"/>
                <a:gd name="connsiteY0" fmla="*/ 0 h 3362633"/>
                <a:gd name="connsiteX1" fmla="*/ 1020588 w 1468939"/>
                <a:gd name="connsiteY1" fmla="*/ 495546 h 3362633"/>
                <a:gd name="connsiteX2" fmla="*/ 0 w 1468939"/>
                <a:gd name="connsiteY2" fmla="*/ 684326 h 3362633"/>
                <a:gd name="connsiteX3" fmla="*/ 1244764 w 1468939"/>
                <a:gd name="connsiteY3" fmla="*/ 884904 h 3362633"/>
                <a:gd name="connsiteX4" fmla="*/ 784614 w 1468939"/>
                <a:gd name="connsiteY4" fmla="*/ 1168073 h 3362633"/>
                <a:gd name="connsiteX5" fmla="*/ 1132676 w 1468939"/>
                <a:gd name="connsiteY5" fmla="*/ 1262462 h 3362633"/>
                <a:gd name="connsiteX6" fmla="*/ 1468939 w 1468939"/>
                <a:gd name="connsiteY6" fmla="*/ 1734411 h 3362633"/>
                <a:gd name="connsiteX7" fmla="*/ 436552 w 1468939"/>
                <a:gd name="connsiteY7" fmla="*/ 1934989 h 3362633"/>
                <a:gd name="connsiteX8" fmla="*/ 1144474 w 1468939"/>
                <a:gd name="connsiteY8" fmla="*/ 2029379 h 3362633"/>
                <a:gd name="connsiteX9" fmla="*/ 802312 w 1468939"/>
                <a:gd name="connsiteY9" fmla="*/ 2412837 h 3362633"/>
                <a:gd name="connsiteX10" fmla="*/ 1138575 w 1468939"/>
                <a:gd name="connsiteY10" fmla="*/ 2690106 h 3362633"/>
                <a:gd name="connsiteX11" fmla="*/ 212376 w 1468939"/>
                <a:gd name="connsiteY11" fmla="*/ 2696006 h 3362633"/>
                <a:gd name="connsiteX12" fmla="*/ 1026487 w 1468939"/>
                <a:gd name="connsiteY12" fmla="*/ 3362633 h 3362633"/>
                <a:gd name="connsiteX0" fmla="*/ 230075 w 1256563"/>
                <a:gd name="connsiteY0" fmla="*/ 0 h 3362633"/>
                <a:gd name="connsiteX1" fmla="*/ 808212 w 1256563"/>
                <a:gd name="connsiteY1" fmla="*/ 495546 h 3362633"/>
                <a:gd name="connsiteX2" fmla="*/ 1032388 w 1256563"/>
                <a:gd name="connsiteY2" fmla="*/ 884904 h 3362633"/>
                <a:gd name="connsiteX3" fmla="*/ 572238 w 1256563"/>
                <a:gd name="connsiteY3" fmla="*/ 1168073 h 3362633"/>
                <a:gd name="connsiteX4" fmla="*/ 920300 w 1256563"/>
                <a:gd name="connsiteY4" fmla="*/ 1262462 h 3362633"/>
                <a:gd name="connsiteX5" fmla="*/ 1256563 w 1256563"/>
                <a:gd name="connsiteY5" fmla="*/ 1734411 h 3362633"/>
                <a:gd name="connsiteX6" fmla="*/ 224176 w 1256563"/>
                <a:gd name="connsiteY6" fmla="*/ 1934989 h 3362633"/>
                <a:gd name="connsiteX7" fmla="*/ 932098 w 1256563"/>
                <a:gd name="connsiteY7" fmla="*/ 2029379 h 3362633"/>
                <a:gd name="connsiteX8" fmla="*/ 589936 w 1256563"/>
                <a:gd name="connsiteY8" fmla="*/ 2412837 h 3362633"/>
                <a:gd name="connsiteX9" fmla="*/ 926199 w 1256563"/>
                <a:gd name="connsiteY9" fmla="*/ 2690106 h 3362633"/>
                <a:gd name="connsiteX10" fmla="*/ 0 w 1256563"/>
                <a:gd name="connsiteY10" fmla="*/ 2696006 h 3362633"/>
                <a:gd name="connsiteX11" fmla="*/ 814111 w 1256563"/>
                <a:gd name="connsiteY11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224176 w 1256563"/>
                <a:gd name="connsiteY5" fmla="*/ 1934989 h 3362633"/>
                <a:gd name="connsiteX6" fmla="*/ 932098 w 1256563"/>
                <a:gd name="connsiteY6" fmla="*/ 2029379 h 3362633"/>
                <a:gd name="connsiteX7" fmla="*/ 589936 w 1256563"/>
                <a:gd name="connsiteY7" fmla="*/ 2412837 h 3362633"/>
                <a:gd name="connsiteX8" fmla="*/ 926199 w 1256563"/>
                <a:gd name="connsiteY8" fmla="*/ 2690106 h 3362633"/>
                <a:gd name="connsiteX9" fmla="*/ 0 w 1256563"/>
                <a:gd name="connsiteY9" fmla="*/ 2696006 h 3362633"/>
                <a:gd name="connsiteX10" fmla="*/ 814111 w 1256563"/>
                <a:gd name="connsiteY10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932098 w 1256563"/>
                <a:gd name="connsiteY5" fmla="*/ 2029379 h 3362633"/>
                <a:gd name="connsiteX6" fmla="*/ 589936 w 1256563"/>
                <a:gd name="connsiteY6" fmla="*/ 2412837 h 3362633"/>
                <a:gd name="connsiteX7" fmla="*/ 926199 w 1256563"/>
                <a:gd name="connsiteY7" fmla="*/ 2690106 h 3362633"/>
                <a:gd name="connsiteX8" fmla="*/ 0 w 1256563"/>
                <a:gd name="connsiteY8" fmla="*/ 2696006 h 3362633"/>
                <a:gd name="connsiteX9" fmla="*/ 814111 w 1256563"/>
                <a:gd name="connsiteY9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1256563 w 1256563"/>
                <a:gd name="connsiteY3" fmla="*/ 1734411 h 3362633"/>
                <a:gd name="connsiteX4" fmla="*/ 932098 w 1256563"/>
                <a:gd name="connsiteY4" fmla="*/ 2029379 h 3362633"/>
                <a:gd name="connsiteX5" fmla="*/ 589936 w 1256563"/>
                <a:gd name="connsiteY5" fmla="*/ 2412837 h 3362633"/>
                <a:gd name="connsiteX6" fmla="*/ 926199 w 1256563"/>
                <a:gd name="connsiteY6" fmla="*/ 2690106 h 3362633"/>
                <a:gd name="connsiteX7" fmla="*/ 0 w 1256563"/>
                <a:gd name="connsiteY7" fmla="*/ 2696006 h 3362633"/>
                <a:gd name="connsiteX8" fmla="*/ 814111 w 1256563"/>
                <a:gd name="connsiteY8" fmla="*/ 3362633 h 3362633"/>
                <a:gd name="connsiteX0" fmla="*/ 0 w 1026488"/>
                <a:gd name="connsiteY0" fmla="*/ 0 h 3362633"/>
                <a:gd name="connsiteX1" fmla="*/ 802313 w 1026488"/>
                <a:gd name="connsiteY1" fmla="*/ 884904 h 3362633"/>
                <a:gd name="connsiteX2" fmla="*/ 342163 w 1026488"/>
                <a:gd name="connsiteY2" fmla="*/ 1168073 h 3362633"/>
                <a:gd name="connsiteX3" fmla="*/ 1026488 w 1026488"/>
                <a:gd name="connsiteY3" fmla="*/ 1734411 h 3362633"/>
                <a:gd name="connsiteX4" fmla="*/ 702023 w 1026488"/>
                <a:gd name="connsiteY4" fmla="*/ 2029379 h 3362633"/>
                <a:gd name="connsiteX5" fmla="*/ 359861 w 1026488"/>
                <a:gd name="connsiteY5" fmla="*/ 2412837 h 3362633"/>
                <a:gd name="connsiteX6" fmla="*/ 696124 w 1026488"/>
                <a:gd name="connsiteY6" fmla="*/ 2690106 h 3362633"/>
                <a:gd name="connsiteX7" fmla="*/ 584036 w 1026488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702023 w 920610"/>
                <a:gd name="connsiteY4" fmla="*/ 2029379 h 3362633"/>
                <a:gd name="connsiteX5" fmla="*/ 359861 w 920610"/>
                <a:gd name="connsiteY5" fmla="*/ 2412837 h 3362633"/>
                <a:gd name="connsiteX6" fmla="*/ 696124 w 920610"/>
                <a:gd name="connsiteY6" fmla="*/ 2690106 h 3362633"/>
                <a:gd name="connsiteX7" fmla="*/ 584036 w 920610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359861 w 920610"/>
                <a:gd name="connsiteY4" fmla="*/ 2412837 h 3362633"/>
                <a:gd name="connsiteX5" fmla="*/ 696124 w 920610"/>
                <a:gd name="connsiteY5" fmla="*/ 2690106 h 3362633"/>
                <a:gd name="connsiteX6" fmla="*/ 584036 w 920610"/>
                <a:gd name="connsiteY6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920610 w 920610"/>
                <a:gd name="connsiteY2" fmla="*/ 1898040 h 3362633"/>
                <a:gd name="connsiteX3" fmla="*/ 359861 w 920610"/>
                <a:gd name="connsiteY3" fmla="*/ 2412837 h 3362633"/>
                <a:gd name="connsiteX4" fmla="*/ 696124 w 920610"/>
                <a:gd name="connsiteY4" fmla="*/ 2690106 h 3362633"/>
                <a:gd name="connsiteX5" fmla="*/ 584036 w 920610"/>
                <a:gd name="connsiteY5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359861 w 802313"/>
                <a:gd name="connsiteY2" fmla="*/ 2412837 h 3362633"/>
                <a:gd name="connsiteX3" fmla="*/ 696124 w 802313"/>
                <a:gd name="connsiteY3" fmla="*/ 2690106 h 3362633"/>
                <a:gd name="connsiteX4" fmla="*/ 584036 w 802313"/>
                <a:gd name="connsiteY4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696124 w 802313"/>
                <a:gd name="connsiteY2" fmla="*/ 2690106 h 3362633"/>
                <a:gd name="connsiteX3" fmla="*/ 584036 w 802313"/>
                <a:gd name="connsiteY3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584036 w 802313"/>
                <a:gd name="connsiteY2" fmla="*/ 3362633 h 3362633"/>
                <a:gd name="connsiteX0" fmla="*/ 0 w 802313"/>
                <a:gd name="connsiteY0" fmla="*/ 0 h 884904"/>
                <a:gd name="connsiteX1" fmla="*/ 802313 w 802313"/>
                <a:gd name="connsiteY1" fmla="*/ 884904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13" h="884904">
                  <a:moveTo>
                    <a:pt x="0" y="0"/>
                  </a:moveTo>
                  <a:lnTo>
                    <a:pt x="802313" y="88490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CA9ABE9-0083-014C-83E8-D8E06F8C0312}"/>
                </a:ext>
              </a:extLst>
            </p:cNvPr>
            <p:cNvSpPr/>
            <p:nvPr/>
          </p:nvSpPr>
          <p:spPr>
            <a:xfrm>
              <a:off x="9757373" y="497589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F663D6D-D4D8-5048-8BD7-CF84BC68C05C}"/>
                </a:ext>
              </a:extLst>
            </p:cNvPr>
            <p:cNvSpPr/>
            <p:nvPr/>
          </p:nvSpPr>
          <p:spPr>
            <a:xfrm>
              <a:off x="10566269" y="5839626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B00AF2-DB9C-A44B-995F-FEC06DB8B77E}"/>
                    </a:ext>
                  </a:extLst>
                </p:cNvPr>
                <p:cNvSpPr txBox="1"/>
                <p:nvPr/>
              </p:nvSpPr>
              <p:spPr>
                <a:xfrm>
                  <a:off x="9842603" y="4693237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B00AF2-DB9C-A44B-995F-FEC06DB8B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603" y="4693237"/>
                  <a:ext cx="47262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67871EA-ECC1-CC40-91C1-06D855A635F4}"/>
                    </a:ext>
                  </a:extLst>
                </p:cNvPr>
                <p:cNvSpPr txBox="1"/>
                <p:nvPr/>
              </p:nvSpPr>
              <p:spPr>
                <a:xfrm>
                  <a:off x="9485656" y="529913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67871EA-ECC1-CC40-91C1-06D855A63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656" y="5299131"/>
                  <a:ext cx="47795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8FBD63-F0FB-1946-82BB-04D20066CEE6}"/>
                    </a:ext>
                  </a:extLst>
                </p:cNvPr>
                <p:cNvSpPr txBox="1"/>
                <p:nvPr/>
              </p:nvSpPr>
              <p:spPr>
                <a:xfrm>
                  <a:off x="9346024" y="582546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8FBD63-F0FB-1946-82BB-04D20066C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024" y="5825461"/>
                  <a:ext cx="47795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AA46943-997A-054D-A417-F641D8DA73A6}"/>
                    </a:ext>
                  </a:extLst>
                </p:cNvPr>
                <p:cNvSpPr txBox="1"/>
                <p:nvPr/>
              </p:nvSpPr>
              <p:spPr>
                <a:xfrm>
                  <a:off x="10620697" y="562961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AA46943-997A-054D-A417-F641D8DA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97" y="5629614"/>
                  <a:ext cx="4779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5239FC6-1906-AD45-B69D-C53CC8F6F6EA}"/>
                    </a:ext>
                  </a:extLst>
                </p:cNvPr>
                <p:cNvSpPr txBox="1"/>
                <p:nvPr/>
              </p:nvSpPr>
              <p:spPr>
                <a:xfrm>
                  <a:off x="7772400" y="4876800"/>
                  <a:ext cx="1311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Reflex chain</a:t>
                  </a:r>
                </a:p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5239FC6-1906-AD45-B69D-C53CC8F6F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4876800"/>
                  <a:ext cx="1311641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3883" t="-3922" r="-291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5244FAE-4438-CB46-AFCE-D0F05DFBC0B0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9084041" y="5199966"/>
              <a:ext cx="288559" cy="3345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29D8F87-C256-6E43-BAD4-4D738DECAF69}"/>
                    </a:ext>
                  </a:extLst>
                </p:cNvPr>
                <p:cNvSpPr txBox="1"/>
                <p:nvPr/>
              </p:nvSpPr>
              <p:spPr>
                <a:xfrm>
                  <a:off x="10913982" y="4815095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29D8F87-C256-6E43-BAD4-4D738DECA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982" y="4815095"/>
                  <a:ext cx="3693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DCB66B1-3675-6745-9728-F14953AE0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2785" y="5178238"/>
              <a:ext cx="307923" cy="5355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48CCFF-E32E-2E46-86AB-C09132754CD3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9084041" y="5199966"/>
              <a:ext cx="1371401" cy="58722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3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B8565C-12C9-FB42-98D1-D3481D67CFB4}"/>
              </a:ext>
            </a:extLst>
          </p:cNvPr>
          <p:cNvCxnSpPr>
            <a:cxnSpLocks/>
            <a:stCxn id="26" idx="4"/>
            <a:endCxn id="24" idx="4"/>
          </p:cNvCxnSpPr>
          <p:nvPr/>
        </p:nvCxnSpPr>
        <p:spPr>
          <a:xfrm flipH="1">
            <a:off x="9786476" y="4461576"/>
            <a:ext cx="38100" cy="1152605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6276214" cy="4824960"/>
          </a:xfrm>
        </p:spPr>
        <p:txBody>
          <a:bodyPr>
            <a:normAutofit/>
          </a:bodyPr>
          <a:lstStyle/>
          <a:p>
            <a:r>
              <a:rPr lang="en-US" dirty="0"/>
              <a:t>Case 2: v is adjacent to bottom of reflex chain AND v+ is strictly convex</a:t>
            </a:r>
          </a:p>
          <a:p>
            <a:pPr lvl="1"/>
            <a:r>
              <a:rPr lang="en-US" dirty="0"/>
              <a:t>Draw diagonal from v to second vertex from bottom of chain</a:t>
            </a:r>
          </a:p>
          <a:p>
            <a:pPr lvl="1"/>
            <a:r>
              <a:rPr lang="en-US" dirty="0"/>
              <a:t>Remove bottom of chain</a:t>
            </a:r>
          </a:p>
          <a:p>
            <a:pPr lvl="1"/>
            <a:r>
              <a:rPr lang="en-US" dirty="0"/>
              <a:t>Add v to chain,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F63A6A-4D2E-B447-9C68-E3857E326CCC}"/>
              </a:ext>
            </a:extLst>
          </p:cNvPr>
          <p:cNvSpPr/>
          <p:nvPr/>
        </p:nvSpPr>
        <p:spPr>
          <a:xfrm>
            <a:off x="9307530" y="2168132"/>
            <a:ext cx="328068" cy="117660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68" h="1176601">
                <a:moveTo>
                  <a:pt x="328068" y="0"/>
                </a:moveTo>
                <a:lnTo>
                  <a:pt x="0" y="579352"/>
                </a:lnTo>
                <a:lnTo>
                  <a:pt x="307494" y="117660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A1CA2D-8860-884C-9031-A15630DD4115}"/>
              </a:ext>
            </a:extLst>
          </p:cNvPr>
          <p:cNvSpPr/>
          <p:nvPr/>
        </p:nvSpPr>
        <p:spPr>
          <a:xfrm>
            <a:off x="9249944" y="27218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DD4BD-27D9-9545-A4BD-A0E4233CFBF4}"/>
              </a:ext>
            </a:extLst>
          </p:cNvPr>
          <p:cNvSpPr/>
          <p:nvPr/>
        </p:nvSpPr>
        <p:spPr>
          <a:xfrm>
            <a:off x="9561405" y="329688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5E06690-BD29-4044-A8DC-3738B7B93964}"/>
              </a:ext>
            </a:extLst>
          </p:cNvPr>
          <p:cNvSpPr/>
          <p:nvPr/>
        </p:nvSpPr>
        <p:spPr>
          <a:xfrm>
            <a:off x="9633797" y="2171960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9F635D-043D-D243-AC3A-CF5F83202CB1}"/>
              </a:ext>
            </a:extLst>
          </p:cNvPr>
          <p:cNvSpPr/>
          <p:nvPr/>
        </p:nvSpPr>
        <p:spPr>
          <a:xfrm>
            <a:off x="9599505" y="21442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F95E5-6324-3846-AB1B-2774FD7B21B5}"/>
              </a:ext>
            </a:extLst>
          </p:cNvPr>
          <p:cNvSpPr/>
          <p:nvPr/>
        </p:nvSpPr>
        <p:spPr>
          <a:xfrm>
            <a:off x="10666143" y="353054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C08AE-E0F3-D940-80A3-FBC0FE36CE32}"/>
                  </a:ext>
                </a:extLst>
              </p:cNvPr>
              <p:cNvSpPr txBox="1"/>
              <p:nvPr/>
            </p:nvSpPr>
            <p:spPr>
              <a:xfrm>
                <a:off x="9684735" y="1861622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C08AE-E0F3-D940-80A3-FBC0FE36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735" y="1861622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E3CC3-0D7C-E944-935F-9562E5106DA9}"/>
                  </a:ext>
                </a:extLst>
              </p:cNvPr>
              <p:cNvSpPr txBox="1"/>
              <p:nvPr/>
            </p:nvSpPr>
            <p:spPr>
              <a:xfrm>
                <a:off x="9362299" y="252185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E3CC3-0D7C-E944-935F-9562E5106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99" y="2521855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EC54D-5D38-0343-814D-817DF75C2989}"/>
                  </a:ext>
                </a:extLst>
              </p:cNvPr>
              <p:cNvSpPr txBox="1"/>
              <p:nvPr/>
            </p:nvSpPr>
            <p:spPr>
              <a:xfrm>
                <a:off x="10688878" y="340937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EC54D-5D38-0343-814D-817DF75C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878" y="3409376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7C18-7DA4-CD4A-8248-CF4C588A22E2}"/>
                  </a:ext>
                </a:extLst>
              </p:cNvPr>
              <p:cNvSpPr txBox="1"/>
              <p:nvPr/>
            </p:nvSpPr>
            <p:spPr>
              <a:xfrm>
                <a:off x="9650497" y="315032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7C18-7DA4-CD4A-8248-CF4C588A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97" y="3150323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DF5403-94B3-DA4F-907A-098CFFDB4E32}"/>
                  </a:ext>
                </a:extLst>
              </p:cNvPr>
              <p:cNvSpPr txBox="1"/>
              <p:nvPr/>
            </p:nvSpPr>
            <p:spPr>
              <a:xfrm>
                <a:off x="7772400" y="1600200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DF5403-94B3-DA4F-907A-098CFFDB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3883" t="-3846" r="-291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A7F465-9D04-AA40-99FC-617AB7E38C3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84041" y="1923366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4DC1B3-33C5-AC4A-B5A2-AE084982DBA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84041" y="1923366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DAD773-C96E-544F-BE9C-47CEAA2DAE5D}"/>
                  </a:ext>
                </a:extLst>
              </p:cNvPr>
              <p:cNvSpPr txBox="1"/>
              <p:nvPr/>
            </p:nvSpPr>
            <p:spPr>
              <a:xfrm>
                <a:off x="8602342" y="3186021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DAD773-C96E-544F-BE9C-47CEAA2D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342" y="3186021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87B5CB-E50F-DB49-9A03-D7F9C2F69A5C}"/>
              </a:ext>
            </a:extLst>
          </p:cNvPr>
          <p:cNvCxnSpPr>
            <a:cxnSpLocks/>
          </p:cNvCxnSpPr>
          <p:nvPr/>
        </p:nvCxnSpPr>
        <p:spPr>
          <a:xfrm flipV="1">
            <a:off x="8957940" y="3334989"/>
            <a:ext cx="531146" cy="168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E6EFCEAD-1939-794F-A90F-9DADE6DF9BF0}"/>
              </a:ext>
            </a:extLst>
          </p:cNvPr>
          <p:cNvSpPr/>
          <p:nvPr/>
        </p:nvSpPr>
        <p:spPr>
          <a:xfrm>
            <a:off x="9494501" y="4409224"/>
            <a:ext cx="328068" cy="117660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68" h="1176601">
                <a:moveTo>
                  <a:pt x="328068" y="0"/>
                </a:moveTo>
                <a:lnTo>
                  <a:pt x="0" y="579352"/>
                </a:lnTo>
                <a:lnTo>
                  <a:pt x="307494" y="117660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0EA9F9-3BB2-244D-A6AF-BD73AFB3BCF6}"/>
              </a:ext>
            </a:extLst>
          </p:cNvPr>
          <p:cNvSpPr/>
          <p:nvPr/>
        </p:nvSpPr>
        <p:spPr>
          <a:xfrm>
            <a:off x="9436915" y="49629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D3AC4F-8971-6C48-86AE-81F5DFCFEEFF}"/>
              </a:ext>
            </a:extLst>
          </p:cNvPr>
          <p:cNvSpPr/>
          <p:nvPr/>
        </p:nvSpPr>
        <p:spPr>
          <a:xfrm>
            <a:off x="9748376" y="553798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91FD5AD-C2ED-1D46-A9FC-BF725E1E2351}"/>
              </a:ext>
            </a:extLst>
          </p:cNvPr>
          <p:cNvSpPr/>
          <p:nvPr/>
        </p:nvSpPr>
        <p:spPr>
          <a:xfrm>
            <a:off x="9820768" y="4413052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A42056-91C3-DA49-A837-916CB28716B2}"/>
              </a:ext>
            </a:extLst>
          </p:cNvPr>
          <p:cNvSpPr/>
          <p:nvPr/>
        </p:nvSpPr>
        <p:spPr>
          <a:xfrm>
            <a:off x="9786476" y="438537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4BA9B6-559E-E242-99D3-9BED6517C816}"/>
              </a:ext>
            </a:extLst>
          </p:cNvPr>
          <p:cNvSpPr/>
          <p:nvPr/>
        </p:nvSpPr>
        <p:spPr>
          <a:xfrm>
            <a:off x="10853114" y="5771635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6D4C1-B277-5540-A455-D5B69DCAFD64}"/>
                  </a:ext>
                </a:extLst>
              </p:cNvPr>
              <p:cNvSpPr txBox="1"/>
              <p:nvPr/>
            </p:nvSpPr>
            <p:spPr>
              <a:xfrm>
                <a:off x="9871706" y="4102714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6D4C1-B277-5540-A455-D5B69DCAF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706" y="4102714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17F24F-6CAA-3D45-BAFF-00724C131272}"/>
                  </a:ext>
                </a:extLst>
              </p:cNvPr>
              <p:cNvSpPr txBox="1"/>
              <p:nvPr/>
            </p:nvSpPr>
            <p:spPr>
              <a:xfrm>
                <a:off x="9549270" y="476294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17F24F-6CAA-3D45-BAFF-00724C13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270" y="4762947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EC781C-151A-E444-9C6B-7520D86A017D}"/>
                  </a:ext>
                </a:extLst>
              </p:cNvPr>
              <p:cNvSpPr txBox="1"/>
              <p:nvPr/>
            </p:nvSpPr>
            <p:spPr>
              <a:xfrm>
                <a:off x="10875849" y="5650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EC781C-151A-E444-9C6B-7520D86A0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849" y="565046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B97830-09F2-6448-A393-AE4ECEA234D8}"/>
                  </a:ext>
                </a:extLst>
              </p:cNvPr>
              <p:cNvSpPr txBox="1"/>
              <p:nvPr/>
            </p:nvSpPr>
            <p:spPr>
              <a:xfrm>
                <a:off x="9837468" y="539141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B97830-09F2-6448-A393-AE4ECEA2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468" y="5391415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8E234-369B-E641-8073-AE5618D57E95}"/>
                  </a:ext>
                </a:extLst>
              </p:cNvPr>
              <p:cNvSpPr txBox="1"/>
              <p:nvPr/>
            </p:nvSpPr>
            <p:spPr>
              <a:xfrm>
                <a:off x="7391400" y="4587495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8E234-369B-E641-8073-AE5618D57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87495"/>
                <a:ext cx="1311641" cy="646331"/>
              </a:xfrm>
              <a:prstGeom prst="rect">
                <a:avLst/>
              </a:prstGeom>
              <a:blipFill>
                <a:blip r:embed="rId12"/>
                <a:stretch>
                  <a:fillRect l="-3846" t="-1923" r="-28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A1C2E8-7BE2-EE46-96FA-54D8CCD6730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703041" y="4409224"/>
            <a:ext cx="958237" cy="5014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F52236-1034-7C41-95CE-D648AE3F8A4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03041" y="4910661"/>
            <a:ext cx="952404" cy="6751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41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8227252" cy="48249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Diagonal Test</a:t>
                </a:r>
              </a:p>
              <a:p>
                <a:r>
                  <a:rPr lang="en-US" dirty="0"/>
                  <a:t>The segment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diagonal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lvl="1"/>
                <a:r>
                  <a:rPr lang="en-US" dirty="0"/>
                  <a:t>for all edges e of P that are not incident to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do not intersect.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internal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the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altLang="en-US" dirty="0"/>
                  <a:t>Algorithm: Diagonal Triangulation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Repeat n-3 times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		for each candidate diagonal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		test each of neighborhoods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	output Proper diagonal</a:t>
                </a:r>
              </a:p>
            </p:txBody>
          </p:sp>
        </mc:Choice>
        <mc:Fallback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227252" cy="4824960"/>
              </a:xfrm>
              <a:blipFill>
                <a:blip r:embed="rId2"/>
                <a:stretch>
                  <a:fillRect l="-1541" t="-525" r="-462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595A2-50D0-A34D-A995-1410C82A9E1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2348B-AFDC-394E-A381-4AF3D5A3D18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Diagonal-Based Triangulation</a:t>
            </a:r>
          </a:p>
        </p:txBody>
      </p:sp>
      <p:sp>
        <p:nvSpPr>
          <p:cNvPr id="4102" name="Freeform 13"/>
          <p:cNvSpPr>
            <a:spLocks/>
          </p:cNvSpPr>
          <p:nvPr/>
        </p:nvSpPr>
        <p:spPr bwMode="auto">
          <a:xfrm>
            <a:off x="9156701" y="2460625"/>
            <a:ext cx="2446337" cy="1892300"/>
          </a:xfrm>
          <a:custGeom>
            <a:avLst/>
            <a:gdLst>
              <a:gd name="T0" fmla="*/ 0 w 1541"/>
              <a:gd name="T1" fmla="*/ 2147483647 h 1192"/>
              <a:gd name="T2" fmla="*/ 2147483647 w 1541"/>
              <a:gd name="T3" fmla="*/ 2147483647 h 1192"/>
              <a:gd name="T4" fmla="*/ 2147483647 w 1541"/>
              <a:gd name="T5" fmla="*/ 0 h 1192"/>
              <a:gd name="T6" fmla="*/ 2147483647 w 1541"/>
              <a:gd name="T7" fmla="*/ 2147483647 h 1192"/>
              <a:gd name="T8" fmla="*/ 2147483647 w 1541"/>
              <a:gd name="T9" fmla="*/ 2147483647 h 1192"/>
              <a:gd name="T10" fmla="*/ 2147483647 w 1541"/>
              <a:gd name="T11" fmla="*/ 2147483647 h 1192"/>
              <a:gd name="T12" fmla="*/ 0 w 1541"/>
              <a:gd name="T13" fmla="*/ 2147483647 h 1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41" h="1192">
                <a:moveTo>
                  <a:pt x="0" y="1192"/>
                </a:moveTo>
                <a:lnTo>
                  <a:pt x="284" y="32"/>
                </a:lnTo>
                <a:lnTo>
                  <a:pt x="1103" y="0"/>
                </a:lnTo>
                <a:lnTo>
                  <a:pt x="1541" y="462"/>
                </a:lnTo>
                <a:lnTo>
                  <a:pt x="1322" y="1119"/>
                </a:lnTo>
                <a:lnTo>
                  <a:pt x="843" y="624"/>
                </a:lnTo>
                <a:lnTo>
                  <a:pt x="0" y="1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14"/>
          <p:cNvSpPr>
            <a:spLocks noChangeShapeType="1"/>
          </p:cNvSpPr>
          <p:nvPr/>
        </p:nvSpPr>
        <p:spPr bwMode="auto">
          <a:xfrm flipV="1">
            <a:off x="9144000" y="2433639"/>
            <a:ext cx="1763712" cy="1893887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15"/>
          <p:cNvSpPr>
            <a:spLocks noChangeShapeType="1"/>
          </p:cNvSpPr>
          <p:nvPr/>
        </p:nvSpPr>
        <p:spPr bwMode="auto">
          <a:xfrm flipV="1">
            <a:off x="9117013" y="3194051"/>
            <a:ext cx="2524125" cy="1146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6"/>
          <p:cNvSpPr>
            <a:spLocks noChangeShapeType="1"/>
          </p:cNvSpPr>
          <p:nvPr/>
        </p:nvSpPr>
        <p:spPr bwMode="auto">
          <a:xfrm flipV="1">
            <a:off x="9128126" y="4233864"/>
            <a:ext cx="2136775" cy="1174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8986837" y="428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10429875" y="2957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11163300" y="4103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4109" name="Text Box 20"/>
          <p:cNvSpPr txBox="1">
            <a:spLocks noChangeArrowheads="1"/>
          </p:cNvSpPr>
          <p:nvPr/>
        </p:nvSpPr>
        <p:spPr bwMode="auto">
          <a:xfrm>
            <a:off x="11626850" y="2828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4110" name="Text Box 21"/>
          <p:cNvSpPr txBox="1">
            <a:spLocks noChangeArrowheads="1"/>
          </p:cNvSpPr>
          <p:nvPr/>
        </p:nvSpPr>
        <p:spPr bwMode="auto">
          <a:xfrm>
            <a:off x="10764837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4</a:t>
            </a:r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9424987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264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6305211" cy="4824960"/>
          </a:xfrm>
        </p:spPr>
        <p:txBody>
          <a:bodyPr>
            <a:normAutofit/>
          </a:bodyPr>
          <a:lstStyle/>
          <a:p>
            <a:r>
              <a:rPr lang="en-US" dirty="0"/>
              <a:t>Case 3: v is adjacent to bottom of reflex chain AND v+ is reflex or flat</a:t>
            </a:r>
          </a:p>
          <a:p>
            <a:pPr lvl="1"/>
            <a:r>
              <a:rPr lang="en-US" dirty="0"/>
              <a:t>Add v to bottom of reflex chain,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89BDA6A-08FF-C54B-B469-4F9B30D7218F}"/>
              </a:ext>
            </a:extLst>
          </p:cNvPr>
          <p:cNvSpPr/>
          <p:nvPr/>
        </p:nvSpPr>
        <p:spPr>
          <a:xfrm>
            <a:off x="8976116" y="1939532"/>
            <a:ext cx="583282" cy="1082816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  <a:gd name="connsiteX0" fmla="*/ 210837 w 210837"/>
              <a:gd name="connsiteY0" fmla="*/ 0 h 1176601"/>
              <a:gd name="connsiteX1" fmla="*/ 0 w 210837"/>
              <a:gd name="connsiteY1" fmla="*/ 602798 h 1176601"/>
              <a:gd name="connsiteX2" fmla="*/ 190263 w 210837"/>
              <a:gd name="connsiteY2" fmla="*/ 1176601 h 1176601"/>
              <a:gd name="connsiteX0" fmla="*/ 583282 w 583282"/>
              <a:gd name="connsiteY0" fmla="*/ 0 h 1082816"/>
              <a:gd name="connsiteX1" fmla="*/ 372445 w 583282"/>
              <a:gd name="connsiteY1" fmla="*/ 602798 h 1082816"/>
              <a:gd name="connsiteX2" fmla="*/ 0 w 583282"/>
              <a:gd name="connsiteY2" fmla="*/ 1082816 h 10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82" h="1082816">
                <a:moveTo>
                  <a:pt x="583282" y="0"/>
                </a:moveTo>
                <a:lnTo>
                  <a:pt x="372445" y="602798"/>
                </a:lnTo>
                <a:lnTo>
                  <a:pt x="0" y="1082816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D6FA4B-6B97-C84A-B040-80A99AA4526F}"/>
              </a:ext>
            </a:extLst>
          </p:cNvPr>
          <p:cNvSpPr/>
          <p:nvPr/>
        </p:nvSpPr>
        <p:spPr>
          <a:xfrm>
            <a:off x="9291710" y="25144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943E17-CB16-4340-91DF-8E9D27E87AAC}"/>
              </a:ext>
            </a:extLst>
          </p:cNvPr>
          <p:cNvSpPr/>
          <p:nvPr/>
        </p:nvSpPr>
        <p:spPr>
          <a:xfrm>
            <a:off x="8915400" y="298424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86F86AD-F830-B042-A79C-F6C770D0EEC7}"/>
              </a:ext>
            </a:extLst>
          </p:cNvPr>
          <p:cNvSpPr/>
          <p:nvPr/>
        </p:nvSpPr>
        <p:spPr>
          <a:xfrm>
            <a:off x="9557597" y="1943360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F6AF4C-416E-3549-A82E-6BE57C4B5569}"/>
              </a:ext>
            </a:extLst>
          </p:cNvPr>
          <p:cNvSpPr/>
          <p:nvPr/>
        </p:nvSpPr>
        <p:spPr>
          <a:xfrm>
            <a:off x="9523305" y="19156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2AAAF-DBA8-A443-AFD8-7E06C86269D0}"/>
              </a:ext>
            </a:extLst>
          </p:cNvPr>
          <p:cNvSpPr/>
          <p:nvPr/>
        </p:nvSpPr>
        <p:spPr>
          <a:xfrm>
            <a:off x="10589943" y="330194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0197B-2524-CA4F-BE7B-6A8679E997F6}"/>
                  </a:ext>
                </a:extLst>
              </p:cNvPr>
              <p:cNvSpPr txBox="1"/>
              <p:nvPr/>
            </p:nvSpPr>
            <p:spPr>
              <a:xfrm>
                <a:off x="9608535" y="1633022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0197B-2524-CA4F-BE7B-6A8679E99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535" y="1633022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00F673-656F-E14C-B01E-06EA90702C03}"/>
                  </a:ext>
                </a:extLst>
              </p:cNvPr>
              <p:cNvSpPr txBox="1"/>
              <p:nvPr/>
            </p:nvSpPr>
            <p:spPr>
              <a:xfrm>
                <a:off x="9351849" y="2373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00F673-656F-E14C-B01E-06EA90702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49" y="2373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2C5BE-6517-E645-9D43-9C5F5941A29B}"/>
                  </a:ext>
                </a:extLst>
              </p:cNvPr>
              <p:cNvSpPr txBox="1"/>
              <p:nvPr/>
            </p:nvSpPr>
            <p:spPr>
              <a:xfrm>
                <a:off x="10612678" y="318077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2C5BE-6517-E645-9D43-9C5F594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678" y="3180776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A803E-CB7C-7949-9FFB-B7F2FFB65FA8}"/>
                  </a:ext>
                </a:extLst>
              </p:cNvPr>
              <p:cNvSpPr txBox="1"/>
              <p:nvPr/>
            </p:nvSpPr>
            <p:spPr>
              <a:xfrm>
                <a:off x="8977673" y="289918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A803E-CB7C-7949-9FFB-B7F2FFB65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673" y="2899186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91696-8EA6-0142-AF1E-699EB1249578}"/>
                  </a:ext>
                </a:extLst>
              </p:cNvPr>
              <p:cNvSpPr txBox="1"/>
              <p:nvPr/>
            </p:nvSpPr>
            <p:spPr>
              <a:xfrm>
                <a:off x="7696200" y="1371600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91696-8EA6-0142-AF1E-699EB124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371600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3846" t="-3922" r="-288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D522BE-CC07-E646-AC08-67CB430236E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07841" y="1694766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B31D2C-FF31-504A-B20E-0754DC85BF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07841" y="1694766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5D5ADA-3903-844E-91F8-20721D1159BD}"/>
                  </a:ext>
                </a:extLst>
              </p:cNvPr>
              <p:cNvSpPr txBox="1"/>
              <p:nvPr/>
            </p:nvSpPr>
            <p:spPr>
              <a:xfrm>
                <a:off x="7893025" y="289461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5D5ADA-3903-844E-91F8-20721D11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25" y="2894617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E09019-D823-0E42-9188-C4C41FD21BAF}"/>
              </a:ext>
            </a:extLst>
          </p:cNvPr>
          <p:cNvCxnSpPr>
            <a:cxnSpLocks/>
          </p:cNvCxnSpPr>
          <p:nvPr/>
        </p:nvCxnSpPr>
        <p:spPr>
          <a:xfrm flipV="1">
            <a:off x="8248623" y="3043585"/>
            <a:ext cx="531146" cy="168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F24E0A53-F7B7-B04E-AB45-815895943C27}"/>
              </a:ext>
            </a:extLst>
          </p:cNvPr>
          <p:cNvSpPr/>
          <p:nvPr/>
        </p:nvSpPr>
        <p:spPr>
          <a:xfrm>
            <a:off x="8609615" y="4465399"/>
            <a:ext cx="583282" cy="1082816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  <a:gd name="connsiteX0" fmla="*/ 210837 w 210837"/>
              <a:gd name="connsiteY0" fmla="*/ 0 h 1176601"/>
              <a:gd name="connsiteX1" fmla="*/ 0 w 210837"/>
              <a:gd name="connsiteY1" fmla="*/ 602798 h 1176601"/>
              <a:gd name="connsiteX2" fmla="*/ 190263 w 210837"/>
              <a:gd name="connsiteY2" fmla="*/ 1176601 h 1176601"/>
              <a:gd name="connsiteX0" fmla="*/ 583282 w 583282"/>
              <a:gd name="connsiteY0" fmla="*/ 0 h 1082816"/>
              <a:gd name="connsiteX1" fmla="*/ 372445 w 583282"/>
              <a:gd name="connsiteY1" fmla="*/ 602798 h 1082816"/>
              <a:gd name="connsiteX2" fmla="*/ 0 w 583282"/>
              <a:gd name="connsiteY2" fmla="*/ 1082816 h 10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82" h="1082816">
                <a:moveTo>
                  <a:pt x="583282" y="0"/>
                </a:moveTo>
                <a:lnTo>
                  <a:pt x="372445" y="602798"/>
                </a:lnTo>
                <a:lnTo>
                  <a:pt x="0" y="1082816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1AAA22-3519-7840-89DF-E5685E98D61F}"/>
              </a:ext>
            </a:extLst>
          </p:cNvPr>
          <p:cNvSpPr/>
          <p:nvPr/>
        </p:nvSpPr>
        <p:spPr>
          <a:xfrm>
            <a:off x="8925209" y="50403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26D1B3-DB97-6445-A700-DA1393569433}"/>
              </a:ext>
            </a:extLst>
          </p:cNvPr>
          <p:cNvSpPr/>
          <p:nvPr/>
        </p:nvSpPr>
        <p:spPr>
          <a:xfrm>
            <a:off x="8548899" y="55101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77E903B-7CC8-5647-BDBC-2444FF117166}"/>
              </a:ext>
            </a:extLst>
          </p:cNvPr>
          <p:cNvSpPr/>
          <p:nvPr/>
        </p:nvSpPr>
        <p:spPr>
          <a:xfrm>
            <a:off x="9191096" y="4469227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EF1C9E-CD0A-474B-8BE4-501C46D646D7}"/>
              </a:ext>
            </a:extLst>
          </p:cNvPr>
          <p:cNvSpPr/>
          <p:nvPr/>
        </p:nvSpPr>
        <p:spPr>
          <a:xfrm>
            <a:off x="9156804" y="444155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AC91E2-55BA-1446-A1ED-3ADD01635B9D}"/>
              </a:ext>
            </a:extLst>
          </p:cNvPr>
          <p:cNvSpPr/>
          <p:nvPr/>
        </p:nvSpPr>
        <p:spPr>
          <a:xfrm>
            <a:off x="10223442" y="582781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E4E26-9F92-B849-8EAA-2CF2A1BA543F}"/>
                  </a:ext>
                </a:extLst>
              </p:cNvPr>
              <p:cNvSpPr txBox="1"/>
              <p:nvPr/>
            </p:nvSpPr>
            <p:spPr>
              <a:xfrm>
                <a:off x="9242034" y="4158889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E4E26-9F92-B849-8EAA-2CF2A1BA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034" y="4158889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20688-0653-784C-97BC-593F0BD2A7A0}"/>
                  </a:ext>
                </a:extLst>
              </p:cNvPr>
              <p:cNvSpPr txBox="1"/>
              <p:nvPr/>
            </p:nvSpPr>
            <p:spPr>
              <a:xfrm>
                <a:off x="8985348" y="489973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20688-0653-784C-97BC-593F0BD2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348" y="4899735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5F34BD-A723-E745-8F05-1714FBA9FAB2}"/>
                  </a:ext>
                </a:extLst>
              </p:cNvPr>
              <p:cNvSpPr txBox="1"/>
              <p:nvPr/>
            </p:nvSpPr>
            <p:spPr>
              <a:xfrm>
                <a:off x="10246177" y="570664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5F34BD-A723-E745-8F05-1714FBA9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177" y="570664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93F53A-CC94-124F-A6D0-DCA3955FEEC2}"/>
                  </a:ext>
                </a:extLst>
              </p:cNvPr>
              <p:cNvSpPr txBox="1"/>
              <p:nvPr/>
            </p:nvSpPr>
            <p:spPr>
              <a:xfrm>
                <a:off x="8611172" y="54250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93F53A-CC94-124F-A6D0-DCA3955F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72" y="5425053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C737C6-6E2C-1C4D-AE0F-65F695332E1E}"/>
                  </a:ext>
                </a:extLst>
              </p:cNvPr>
              <p:cNvSpPr txBox="1"/>
              <p:nvPr/>
            </p:nvSpPr>
            <p:spPr>
              <a:xfrm>
                <a:off x="7329699" y="3897467"/>
                <a:ext cx="13263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C737C6-6E2C-1C4D-AE0F-65F69533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99" y="3897467"/>
                <a:ext cx="1326389" cy="646331"/>
              </a:xfrm>
              <a:prstGeom prst="rect">
                <a:avLst/>
              </a:prstGeom>
              <a:blipFill>
                <a:blip r:embed="rId12"/>
                <a:stretch>
                  <a:fillRect l="-2830" t="-3846" r="-94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5AC903-ED58-3D4E-9D9C-620F4B3699E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56088" y="4220633"/>
            <a:ext cx="451152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EF664-D672-7A42-B960-A29E5AE39F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56088" y="4220633"/>
            <a:ext cx="168507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AC3049-5426-2049-A31F-C476A693799F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8563032" y="4220633"/>
            <a:ext cx="93056" cy="11998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5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8184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64FA7-D72F-7B4E-8283-D71DDC2462A8}"/>
              </a:ext>
            </a:extLst>
          </p:cNvPr>
          <p:cNvCxnSpPr>
            <a:cxnSpLocks/>
            <a:stCxn id="2" idx="0"/>
            <a:endCxn id="78" idx="1"/>
          </p:cNvCxnSpPr>
          <p:nvPr/>
        </p:nvCxnSpPr>
        <p:spPr>
          <a:xfrm>
            <a:off x="6283858" y="1600748"/>
            <a:ext cx="353568" cy="647915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36C109-8F93-6645-9DB6-DEFD75C28F39}"/>
              </a:ext>
            </a:extLst>
          </p:cNvPr>
          <p:cNvSpPr txBox="1"/>
          <p:nvPr/>
        </p:nvSpPr>
        <p:spPr>
          <a:xfrm>
            <a:off x="7226358" y="1580975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Reflex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901A37-CB7D-FA4E-AC76-D79F0286C391}"/>
                  </a:ext>
                </a:extLst>
              </p:cNvPr>
              <p:cNvSpPr txBox="1"/>
              <p:nvPr/>
            </p:nvSpPr>
            <p:spPr>
              <a:xfrm>
                <a:off x="8242197" y="208581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901A37-CB7D-FA4E-AC76-D79F0286C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97" y="2085810"/>
                <a:ext cx="3693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04E63-FE80-8642-8A3F-983D1CA2DAE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622965" y="2270476"/>
            <a:ext cx="619232" cy="30328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641D83-F15B-DD4E-AF41-38C892133A7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37426" y="1765641"/>
            <a:ext cx="588932" cy="13683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4FA38-3227-A24C-AF66-9F9793A07B47}"/>
              </a:ext>
            </a:extLst>
          </p:cNvPr>
          <p:cNvSpPr txBox="1"/>
          <p:nvPr/>
        </p:nvSpPr>
        <p:spPr>
          <a:xfrm>
            <a:off x="9270583" y="600700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Case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F7D15-60B0-D441-8915-FB4545D91DF3}"/>
              </a:ext>
            </a:extLst>
          </p:cNvPr>
          <p:cNvSpPr/>
          <p:nvPr/>
        </p:nvSpPr>
        <p:spPr>
          <a:xfrm>
            <a:off x="430582" y="1143000"/>
            <a:ext cx="51721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Case 1: v is on chain opposite reflex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chain has one element then add v, advance 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4AE36-DD6C-9E44-948A-832B0FA30FC4}"/>
              </a:ext>
            </a:extLst>
          </p:cNvPr>
          <p:cNvSpPr/>
          <p:nvPr/>
        </p:nvSpPr>
        <p:spPr>
          <a:xfrm>
            <a:off x="430582" y="2187714"/>
            <a:ext cx="4742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Case 2: v is adjacent to bottom of reflex chain AND v+ is strictly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chain, advance 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0662B-D02F-F244-948D-00A4BD069E22}"/>
              </a:ext>
            </a:extLst>
          </p:cNvPr>
          <p:cNvSpPr/>
          <p:nvPr/>
        </p:nvSpPr>
        <p:spPr>
          <a:xfrm>
            <a:off x="430581" y="3755648"/>
            <a:ext cx="41237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n-US" u="sng" dirty="0"/>
              <a:t>Case 3: v is adjacent to bottom of reflex chain AND v+ is reflex or flat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bottom of reflex chain, advance v</a:t>
            </a:r>
          </a:p>
        </p:txBody>
      </p:sp>
    </p:spTree>
    <p:extLst>
      <p:ext uri="{BB962C8B-B14F-4D97-AF65-F5344CB8AC3E}">
        <p14:creationId xmlns:p14="http://schemas.microsoft.com/office/powerpoint/2010/main" val="227740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5671151-7471-C940-BBB0-265FE6F4FB8E}"/>
              </a:ext>
            </a:extLst>
          </p:cNvPr>
          <p:cNvSpPr/>
          <p:nvPr/>
        </p:nvSpPr>
        <p:spPr>
          <a:xfrm>
            <a:off x="430582" y="1143000"/>
            <a:ext cx="51721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Case 1: v is on chain opposite reflex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chain has one element then add v, advance 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7D299-652D-E14B-84A8-D3D29621B16D}"/>
              </a:ext>
            </a:extLst>
          </p:cNvPr>
          <p:cNvSpPr/>
          <p:nvPr/>
        </p:nvSpPr>
        <p:spPr>
          <a:xfrm>
            <a:off x="430582" y="2187714"/>
            <a:ext cx="4742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Case 2: v is adjacent to bottom of reflex chain AND v+ is strictly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chain, advance 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CF4E5-26C8-0842-B6D5-73730AF5BAED}"/>
              </a:ext>
            </a:extLst>
          </p:cNvPr>
          <p:cNvSpPr/>
          <p:nvPr/>
        </p:nvSpPr>
        <p:spPr>
          <a:xfrm>
            <a:off x="430581" y="3755648"/>
            <a:ext cx="41237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n-US" u="sng" dirty="0"/>
              <a:t>Case 3: v is adjacent to bottom of reflex chain AND v+ is reflex or flat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bottom of reflex chain, advance v</a:t>
            </a:r>
          </a:p>
        </p:txBody>
      </p:sp>
    </p:spTree>
    <p:extLst>
      <p:ext uri="{BB962C8B-B14F-4D97-AF65-F5344CB8AC3E}">
        <p14:creationId xmlns:p14="http://schemas.microsoft.com/office/powerpoint/2010/main" val="39988460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477000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B7EF81-895B-9742-B0E8-D230AF5139FE}"/>
              </a:ext>
            </a:extLst>
          </p:cNvPr>
          <p:cNvCxnSpPr>
            <a:cxnSpLocks/>
            <a:stCxn id="2" idx="7"/>
            <a:endCxn id="2" idx="1"/>
          </p:cNvCxnSpPr>
          <p:nvPr/>
        </p:nvCxnSpPr>
        <p:spPr>
          <a:xfrm flipH="1">
            <a:off x="6515067" y="3173178"/>
            <a:ext cx="2239846" cy="275866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D38EE1-9E78-1748-AA17-C088D6A1B60B}"/>
              </a:ext>
            </a:extLst>
          </p:cNvPr>
          <p:cNvCxnSpPr>
            <a:cxnSpLocks/>
            <a:stCxn id="2" idx="9"/>
            <a:endCxn id="2" idx="1"/>
          </p:cNvCxnSpPr>
          <p:nvPr/>
        </p:nvCxnSpPr>
        <p:spPr>
          <a:xfrm flipH="1">
            <a:off x="6515067" y="2345583"/>
            <a:ext cx="187859" cy="1103461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E9417C-DAC6-3947-B080-B8153A1BDADE}"/>
              </a:ext>
            </a:extLst>
          </p:cNvPr>
          <p:cNvCxnSpPr>
            <a:cxnSpLocks/>
            <a:stCxn id="84" idx="3"/>
            <a:endCxn id="2" idx="1"/>
          </p:cNvCxnSpPr>
          <p:nvPr/>
        </p:nvCxnSpPr>
        <p:spPr>
          <a:xfrm flipH="1">
            <a:off x="6515067" y="2899298"/>
            <a:ext cx="694278" cy="549746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F22169-1D87-B442-9D96-4954560EDEE9}"/>
              </a:ext>
            </a:extLst>
          </p:cNvPr>
          <p:cNvCxnSpPr>
            <a:cxnSpLocks/>
            <a:stCxn id="2" idx="7"/>
            <a:endCxn id="2" idx="2"/>
          </p:cNvCxnSpPr>
          <p:nvPr/>
        </p:nvCxnSpPr>
        <p:spPr>
          <a:xfrm flipH="1">
            <a:off x="7093093" y="3173178"/>
            <a:ext cx="1661820" cy="882768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01D5E3-D765-C94B-B1E0-6BA0907AB0E2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5864791" y="3173178"/>
            <a:ext cx="2890122" cy="1641398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48E2DF-8300-D545-9FE2-8D3C88A6941A}"/>
              </a:ext>
            </a:extLst>
          </p:cNvPr>
          <p:cNvCxnSpPr>
            <a:cxnSpLocks/>
            <a:stCxn id="2" idx="5"/>
            <a:endCxn id="2" idx="3"/>
          </p:cNvCxnSpPr>
          <p:nvPr/>
        </p:nvCxnSpPr>
        <p:spPr>
          <a:xfrm flipV="1">
            <a:off x="5662481" y="4814576"/>
            <a:ext cx="202310" cy="744835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388961-1060-4247-B2C2-DF0547CBADCC}"/>
              </a:ext>
            </a:extLst>
          </p:cNvPr>
          <p:cNvCxnSpPr>
            <a:cxnSpLocks/>
            <a:stCxn id="2" idx="6"/>
            <a:endCxn id="2" idx="3"/>
          </p:cNvCxnSpPr>
          <p:nvPr/>
        </p:nvCxnSpPr>
        <p:spPr>
          <a:xfrm flipH="1" flipV="1">
            <a:off x="5864791" y="4814576"/>
            <a:ext cx="1069345" cy="1586224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89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initial sort (merge) requires O(N) time.</a:t>
            </a:r>
          </a:p>
          <a:p>
            <a:r>
              <a:rPr lang="en-US" dirty="0"/>
              <a:t>Triangulation visits each of the N vertices and places on the stack exactly once, except when the while fails in case (ii).</a:t>
            </a:r>
          </a:p>
          <a:p>
            <a:pPr lvl="1"/>
            <a:r>
              <a:rPr lang="en-US" dirty="0"/>
              <a:t>This happens at most once per vertex, so that time can be charged to the current vertex.</a:t>
            </a:r>
          </a:p>
          <a:p>
            <a:pPr lvl="1"/>
            <a:endParaRPr lang="en-US" dirty="0"/>
          </a:p>
          <a:p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The algorithm requires O(N) time to triangulate a monotone polygon, where N is the number of vertices of the polygon.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56417A-64E5-DE4B-9277-20B3A41D49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3A5F-927E-3946-9770-63228A2C733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Analysis of triangulating a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1098570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Triangulation of Simple Polygon</a:t>
            </a:r>
          </a:p>
          <a:p>
            <a:pPr lvl="1"/>
            <a:r>
              <a:rPr lang="en-US" dirty="0"/>
              <a:t>Sort vertices by y coordinates: O(N log N)</a:t>
            </a:r>
          </a:p>
          <a:p>
            <a:pPr lvl="1"/>
            <a:r>
              <a:rPr lang="en-US" dirty="0"/>
              <a:t>Perform plane sweep to construct trapezoids: O(N log N)</a:t>
            </a:r>
          </a:p>
          <a:p>
            <a:pPr lvl="1"/>
            <a:r>
              <a:rPr lang="en-US" dirty="0"/>
              <a:t>Partition into monotone polygons: O(N)</a:t>
            </a:r>
          </a:p>
          <a:p>
            <a:pPr lvl="1"/>
            <a:r>
              <a:rPr lang="en-US" dirty="0"/>
              <a:t>Triangulate each monotone polygon: O(N)</a:t>
            </a:r>
          </a:p>
          <a:p>
            <a:pPr lvl="1"/>
            <a:endParaRPr lang="en-US" dirty="0"/>
          </a:p>
          <a:p>
            <a:r>
              <a:rPr lang="en-US" dirty="0"/>
              <a:t>Overall: O(N log N)</a:t>
            </a:r>
          </a:p>
          <a:p>
            <a:pPr lvl="1"/>
            <a:r>
              <a:rPr lang="en-US" dirty="0"/>
              <a:t>N is the number of vertices of the polygon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84D7C-0E47-1449-8EFB-15D4256C1C5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666C-DE9A-414D-B112-B42D358F9E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55824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Triangulation by Ear Removal improves the Diagonal-Based triangulation from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Partition a simple polygon into monotone parts and triangulation of monotone polygons requires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 complexity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3B02AF-B18F-574E-9CA9-A19940B6624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F97F8-7D7E-8A45-B2FD-FB33D92AFFD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47389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algorithm processes one vertex at a time in order of decreasing y coordinate, creating diagonals of polygon P.</a:t>
            </a:r>
          </a:p>
          <a:p>
            <a:pPr lvl="2"/>
            <a:r>
              <a:rPr lang="en-CA" dirty="0"/>
              <a:t>The sweep line moves from top to down and stops at each vertex of polygon P</a:t>
            </a:r>
          </a:p>
          <a:p>
            <a:endParaRPr lang="en-US" dirty="0"/>
          </a:p>
          <a:p>
            <a:r>
              <a:rPr lang="en-US" dirty="0"/>
              <a:t>Each diagonal bounds a triangle, and leaves a polygon with one less side still to be triangulated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7B5547-4068-4F43-BBA3-FDE43A6AA8B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757EA-3CD5-2049-A110-EFB6E3AA1AE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Description of the processing triangulation of y-monotone polygons</a:t>
            </a:r>
          </a:p>
        </p:txBody>
      </p:sp>
    </p:spTree>
    <p:extLst>
      <p:ext uri="{BB962C8B-B14F-4D97-AF65-F5344CB8AC3E}">
        <p14:creationId xmlns:p14="http://schemas.microsoft.com/office/powerpoint/2010/main" val="198917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Sort the vertices top-to-down by a merge of the two chains</a:t>
            </a:r>
          </a:p>
          <a:p>
            <a:pPr lvl="1"/>
            <a:r>
              <a:rPr lang="en-US" dirty="0"/>
              <a:t>Initialize a stack. Push the first two vertices in the stack</a:t>
            </a:r>
          </a:p>
          <a:p>
            <a:pPr lvl="1"/>
            <a:r>
              <a:rPr lang="en-US" dirty="0"/>
              <a:t>Take the next vertex u, and triangulate as much as possible, top-down, while popping the stack</a:t>
            </a:r>
          </a:p>
          <a:p>
            <a:pPr lvl="1"/>
            <a:r>
              <a:rPr lang="en-US" dirty="0"/>
              <a:t>Push u onto the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6C88FB-0230-1A4E-9876-133B5E8C92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B670-4660-3442-955B-6EC510357CF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Description of the processing triangulation of y-monotone polygons</a:t>
            </a:r>
          </a:p>
        </p:txBody>
      </p:sp>
    </p:spTree>
    <p:extLst>
      <p:ext uri="{BB962C8B-B14F-4D97-AF65-F5344CB8AC3E}">
        <p14:creationId xmlns:p14="http://schemas.microsoft.com/office/powerpoint/2010/main" val="259144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97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: Every polygon P of n vertices can be partitioned into triangle by the addition of (zero or more) diagonals. </a:t>
                </a:r>
              </a:p>
              <a:p>
                <a:r>
                  <a:rPr lang="en-US" dirty="0"/>
                  <a:t>Complexity of diagonal-based algorithm: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# of diagonal candidates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testing each of neighborhoods</a:t>
                </a:r>
              </a:p>
              <a:p>
                <a:pPr lvl="1"/>
                <a:r>
                  <a:rPr lang="en-US" dirty="0"/>
                  <a:t>Repeating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computation for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 diagonals yields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Can be made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19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787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76C4-B69F-F941-ACD4-35FD221B08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51177-4A01-E54A-A6CE-B9A553DD2C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Brute Force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76002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141840"/>
              </p:ext>
            </p:extLst>
          </p:nvPr>
        </p:nvGraphicFramePr>
        <p:xfrm>
          <a:off x="1548792" y="2209800"/>
          <a:ext cx="9094417" cy="32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Document" r:id="rId3" imgW="5635226" imgH="1999062" progId="Word.Document.8">
                  <p:embed/>
                </p:oleObj>
              </mc:Choice>
              <mc:Fallback>
                <p:oleObj name="Document" r:id="rId3" imgW="5635226" imgH="1999062" progId="Word.Document.8">
                  <p:embed/>
                  <p:pic>
                    <p:nvPicPr>
                      <p:cNvPr id="10" name="Content Placehold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792" y="2209800"/>
                        <a:ext cx="9094417" cy="3225315"/>
                      </a:xfrm>
                      <a:prstGeom prst="rect">
                        <a:avLst/>
                      </a:prstGeom>
                      <a:solidFill>
                        <a:srgbClr val="0000D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B772-D8E6-3543-82F3-90485C36982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667BD6-54D1-764A-AD9C-E01187F54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Towards Linear-Time Triangulation</a:t>
            </a:r>
            <a:endParaRPr lang="en-US" sz="4000" b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95575" y="1873125"/>
            <a:ext cx="90944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Year	Complexity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		</a:t>
            </a:r>
            <a:r>
              <a:rPr lang="en-US" b="1" dirty="0"/>
              <a:t>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19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Chazelle’s Algorithm (High-Level Sketch)</a:t>
            </a:r>
          </a:p>
          <a:p>
            <a:pPr lvl="1"/>
            <a:r>
              <a:rPr lang="en-US" dirty="0"/>
              <a:t>Computes visibility map</a:t>
            </a:r>
          </a:p>
          <a:p>
            <a:pPr lvl="1"/>
            <a:r>
              <a:rPr lang="en-US" dirty="0"/>
              <a:t>Algorithm is like </a:t>
            </a:r>
            <a:r>
              <a:rPr lang="en-US" dirty="0" err="1"/>
              <a:t>MergeSort</a:t>
            </a:r>
            <a:r>
              <a:rPr lang="en-US" dirty="0"/>
              <a:t> (divide-and-conquer)</a:t>
            </a:r>
          </a:p>
          <a:p>
            <a:pPr lvl="2"/>
            <a:r>
              <a:rPr lang="en-US" dirty="0"/>
              <a:t>Partition polygon of n vertices into n/2 vertex chains</a:t>
            </a:r>
          </a:p>
          <a:p>
            <a:pPr lvl="2"/>
            <a:r>
              <a:rPr lang="en-US" dirty="0"/>
              <a:t>Merge visibility maps of </a:t>
            </a:r>
            <a:r>
              <a:rPr lang="en-US" dirty="0" err="1"/>
              <a:t>subchains</a:t>
            </a:r>
            <a:r>
              <a:rPr lang="en-US" dirty="0"/>
              <a:t> to get one for chain</a:t>
            </a:r>
          </a:p>
          <a:p>
            <a:pPr lvl="1"/>
            <a:r>
              <a:rPr lang="en-US" dirty="0"/>
              <a:t>Improve this by dividing process into 2 phases: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Coarse approximations of visibility maps for linear-time merge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Refine coarse map into detailed map in linear time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673AEC-FFDA-774B-8706-B7C7D096B3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1F0CFF-C900-8D4E-823B-D38A61F4A09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Linear-Time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853139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Polygon partitioning is an important preprocessing step for many geometric algorithms</a:t>
            </a:r>
          </a:p>
          <a:p>
            <a:endParaRPr lang="en-US" dirty="0"/>
          </a:p>
          <a:p>
            <a:r>
              <a:rPr lang="en-US" u="sng" dirty="0"/>
              <a:t>Partitioning</a:t>
            </a:r>
            <a:r>
              <a:rPr lang="en-US" dirty="0"/>
              <a:t> a polygon means completely dividing the interior into </a:t>
            </a:r>
            <a:r>
              <a:rPr lang="en-US" dirty="0" err="1"/>
              <a:t>nonoverlapping</a:t>
            </a:r>
            <a:r>
              <a:rPr lang="en-US" dirty="0"/>
              <a:t> pieces.</a:t>
            </a:r>
          </a:p>
          <a:p>
            <a:endParaRPr lang="en-US" dirty="0"/>
          </a:p>
          <a:p>
            <a:r>
              <a:rPr lang="en-US" u="sng" dirty="0"/>
              <a:t>Covering</a:t>
            </a:r>
            <a:r>
              <a:rPr lang="en-US" dirty="0"/>
              <a:t> a polygon means that our decomposition is permitted to contain mutually overlapping pieces.</a:t>
            </a:r>
          </a:p>
          <a:p>
            <a:endParaRPr lang="en-US" dirty="0"/>
          </a:p>
          <a:p>
            <a:r>
              <a:rPr lang="en-US" dirty="0"/>
              <a:t>An issue associated with polygon decomposition is whether we are allowed to add </a:t>
            </a:r>
            <a:r>
              <a:rPr lang="en-US" u="sng" dirty="0"/>
              <a:t>Steiner vertices</a:t>
            </a:r>
            <a:r>
              <a:rPr lang="en-US" dirty="0"/>
              <a:t> (either by splitting edges or adding interior points) or whether we are restricted to adding chords between two existing vertices.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81C184-10ED-5643-8E1A-829CFF3EE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58F119-4D94-064C-AC90-AE7245DB85E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95636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280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Competing Goals:</a:t>
            </a:r>
          </a:p>
          <a:p>
            <a:pPr lvl="1"/>
            <a:r>
              <a:rPr lang="en-US" dirty="0"/>
              <a:t>minimize number of convex pieces</a:t>
            </a:r>
          </a:p>
          <a:p>
            <a:pPr lvl="1"/>
            <a:r>
              <a:rPr lang="en-US" dirty="0"/>
              <a:t>minimize partitioning time</a:t>
            </a:r>
          </a:p>
          <a:p>
            <a:r>
              <a:rPr lang="en-US" dirty="0"/>
              <a:t>Add (Steiner) points or just use diagonals and not add points?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01A16-791E-204C-8CD2-40351E4630D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8798C3-4233-BE45-A5F2-1AF2EB908C7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28618" r="24448" b="35123"/>
          <a:stretch>
            <a:fillRect/>
          </a:stretch>
        </p:blipFill>
        <p:spPr bwMode="auto">
          <a:xfrm>
            <a:off x="2234518" y="3581401"/>
            <a:ext cx="3023283" cy="22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 useBgFill="1">
        <p:nvSpPr>
          <p:cNvPr id="8" name="Freeform 7"/>
          <p:cNvSpPr/>
          <p:nvPr/>
        </p:nvSpPr>
        <p:spPr bwMode="auto">
          <a:xfrm>
            <a:off x="6131719" y="3680222"/>
            <a:ext cx="2671762" cy="2071687"/>
          </a:xfrm>
          <a:custGeom>
            <a:avLst/>
            <a:gdLst>
              <a:gd name="connsiteX0" fmla="*/ 257175 w 2671762"/>
              <a:gd name="connsiteY0" fmla="*/ 614362 h 2071687"/>
              <a:gd name="connsiteX1" fmla="*/ 1085850 w 2671762"/>
              <a:gd name="connsiteY1" fmla="*/ 0 h 2071687"/>
              <a:gd name="connsiteX2" fmla="*/ 1700212 w 2671762"/>
              <a:gd name="connsiteY2" fmla="*/ 400050 h 2071687"/>
              <a:gd name="connsiteX3" fmla="*/ 2157412 w 2671762"/>
              <a:gd name="connsiteY3" fmla="*/ 85725 h 2071687"/>
              <a:gd name="connsiteX4" fmla="*/ 2671762 w 2671762"/>
              <a:gd name="connsiteY4" fmla="*/ 614362 h 2071687"/>
              <a:gd name="connsiteX5" fmla="*/ 2286000 w 2671762"/>
              <a:gd name="connsiteY5" fmla="*/ 928687 h 2071687"/>
              <a:gd name="connsiteX6" fmla="*/ 2528887 w 2671762"/>
              <a:gd name="connsiteY6" fmla="*/ 1443037 h 2071687"/>
              <a:gd name="connsiteX7" fmla="*/ 2428875 w 2671762"/>
              <a:gd name="connsiteY7" fmla="*/ 1885950 h 2071687"/>
              <a:gd name="connsiteX8" fmla="*/ 1657350 w 2671762"/>
              <a:gd name="connsiteY8" fmla="*/ 2071687 h 2071687"/>
              <a:gd name="connsiteX9" fmla="*/ 1171575 w 2671762"/>
              <a:gd name="connsiteY9" fmla="*/ 1414462 h 2071687"/>
              <a:gd name="connsiteX10" fmla="*/ 414337 w 2671762"/>
              <a:gd name="connsiteY10" fmla="*/ 1914525 h 2071687"/>
              <a:gd name="connsiteX11" fmla="*/ 0 w 2671762"/>
              <a:gd name="connsiteY11" fmla="*/ 1457325 h 2071687"/>
              <a:gd name="connsiteX12" fmla="*/ 657225 w 2671762"/>
              <a:gd name="connsiteY12" fmla="*/ 971550 h 2071687"/>
              <a:gd name="connsiteX13" fmla="*/ 257175 w 2671762"/>
              <a:gd name="connsiteY13" fmla="*/ 614362 h 207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1762" h="2071687">
                <a:moveTo>
                  <a:pt x="257175" y="614362"/>
                </a:moveTo>
                <a:lnTo>
                  <a:pt x="1085850" y="0"/>
                </a:lnTo>
                <a:lnTo>
                  <a:pt x="1700212" y="400050"/>
                </a:lnTo>
                <a:lnTo>
                  <a:pt x="2157412" y="85725"/>
                </a:lnTo>
                <a:lnTo>
                  <a:pt x="2671762" y="614362"/>
                </a:lnTo>
                <a:lnTo>
                  <a:pt x="2286000" y="928687"/>
                </a:lnTo>
                <a:lnTo>
                  <a:pt x="2528887" y="1443037"/>
                </a:lnTo>
                <a:lnTo>
                  <a:pt x="2428875" y="1885950"/>
                </a:lnTo>
                <a:lnTo>
                  <a:pt x="1657350" y="2071687"/>
                </a:lnTo>
                <a:lnTo>
                  <a:pt x="1171575" y="1414462"/>
                </a:lnTo>
                <a:lnTo>
                  <a:pt x="414337" y="1914525"/>
                </a:lnTo>
                <a:lnTo>
                  <a:pt x="0" y="1457325"/>
                </a:lnTo>
                <a:lnTo>
                  <a:pt x="657225" y="971550"/>
                </a:lnTo>
                <a:lnTo>
                  <a:pt x="257175" y="614362"/>
                </a:lnTo>
                <a:close/>
              </a:path>
            </a:pathLst>
          </a:custGeom>
          <a:ln w="1270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8" idx="0"/>
            <a:endCxn id="8" idx="1"/>
          </p:cNvCxnSpPr>
          <p:nvPr/>
        </p:nvCxnSpPr>
        <p:spPr>
          <a:xfrm flipV="1">
            <a:off x="6388895" y="3680221"/>
            <a:ext cx="828675" cy="614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1"/>
            <a:endCxn id="8" idx="2"/>
          </p:cNvCxnSpPr>
          <p:nvPr/>
        </p:nvCxnSpPr>
        <p:spPr>
          <a:xfrm>
            <a:off x="7217569" y="3680221"/>
            <a:ext cx="614362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8" idx="12"/>
          </p:cNvCxnSpPr>
          <p:nvPr/>
        </p:nvCxnSpPr>
        <p:spPr>
          <a:xfrm>
            <a:off x="6388894" y="4294583"/>
            <a:ext cx="400050" cy="357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2"/>
            <a:endCxn id="8" idx="11"/>
          </p:cNvCxnSpPr>
          <p:nvPr/>
        </p:nvCxnSpPr>
        <p:spPr>
          <a:xfrm flipH="1">
            <a:off x="6131720" y="4651772"/>
            <a:ext cx="657225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1"/>
            <a:endCxn id="8" idx="10"/>
          </p:cNvCxnSpPr>
          <p:nvPr/>
        </p:nvCxnSpPr>
        <p:spPr>
          <a:xfrm>
            <a:off x="6131720" y="5137546"/>
            <a:ext cx="4143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0"/>
            <a:endCxn id="8" idx="9"/>
          </p:cNvCxnSpPr>
          <p:nvPr/>
        </p:nvCxnSpPr>
        <p:spPr>
          <a:xfrm flipV="1">
            <a:off x="6546056" y="5094684"/>
            <a:ext cx="757238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9"/>
            <a:endCxn id="8" idx="8"/>
          </p:cNvCxnSpPr>
          <p:nvPr/>
        </p:nvCxnSpPr>
        <p:spPr>
          <a:xfrm>
            <a:off x="7303295" y="5094684"/>
            <a:ext cx="485775" cy="65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8"/>
            <a:endCxn id="8" idx="7"/>
          </p:cNvCxnSpPr>
          <p:nvPr/>
        </p:nvCxnSpPr>
        <p:spPr>
          <a:xfrm flipV="1">
            <a:off x="7789070" y="5566172"/>
            <a:ext cx="771525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8" idx="6"/>
          </p:cNvCxnSpPr>
          <p:nvPr/>
        </p:nvCxnSpPr>
        <p:spPr>
          <a:xfrm flipV="1">
            <a:off x="8560594" y="5123259"/>
            <a:ext cx="100012" cy="442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8" idx="5"/>
          </p:cNvCxnSpPr>
          <p:nvPr/>
        </p:nvCxnSpPr>
        <p:spPr>
          <a:xfrm flipH="1" flipV="1">
            <a:off x="8417720" y="4608908"/>
            <a:ext cx="242887" cy="51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8" idx="4"/>
          </p:cNvCxnSpPr>
          <p:nvPr/>
        </p:nvCxnSpPr>
        <p:spPr>
          <a:xfrm flipV="1">
            <a:off x="8417719" y="4294584"/>
            <a:ext cx="385762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8" idx="3"/>
          </p:cNvCxnSpPr>
          <p:nvPr/>
        </p:nvCxnSpPr>
        <p:spPr>
          <a:xfrm flipH="1" flipV="1">
            <a:off x="8289131" y="3765947"/>
            <a:ext cx="514350" cy="52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  <a:endCxn id="8" idx="2"/>
          </p:cNvCxnSpPr>
          <p:nvPr/>
        </p:nvCxnSpPr>
        <p:spPr>
          <a:xfrm flipH="1">
            <a:off x="7831931" y="3765947"/>
            <a:ext cx="457200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12"/>
            <a:endCxn id="8" idx="2"/>
          </p:cNvCxnSpPr>
          <p:nvPr/>
        </p:nvCxnSpPr>
        <p:spPr>
          <a:xfrm flipV="1">
            <a:off x="6788945" y="4080271"/>
            <a:ext cx="1042987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8" idx="9"/>
          </p:cNvCxnSpPr>
          <p:nvPr/>
        </p:nvCxnSpPr>
        <p:spPr>
          <a:xfrm flipH="1">
            <a:off x="7303295" y="4608909"/>
            <a:ext cx="1114425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95488" y="6019801"/>
            <a:ext cx="39798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Adding segments with Steiner points.</a:t>
            </a:r>
          </a:p>
          <a:p>
            <a:pPr>
              <a:defRPr/>
            </a:pPr>
            <a:r>
              <a:rPr lang="en-US" i="1" dirty="0">
                <a:latin typeface="+mj-lt"/>
              </a:rPr>
              <a:t>r</a:t>
            </a:r>
            <a:r>
              <a:rPr lang="en-US" dirty="0"/>
              <a:t> = number of reflex vertices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1" y="6019801"/>
            <a:ext cx="2505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Adding only diagonals.</a:t>
            </a:r>
          </a:p>
        </p:txBody>
      </p:sp>
    </p:spTree>
    <p:extLst>
      <p:ext uri="{BB962C8B-B14F-4D97-AF65-F5344CB8AC3E}">
        <p14:creationId xmlns:p14="http://schemas.microsoft.com/office/powerpoint/2010/main" val="1070187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Theorem (Chazelle): Let F be the fewest number of convex pieces into which a polygon may be partitioned. For a polygon of r reflex vertices: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78861-26C6-3E40-841E-E46B16D8B1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9C8BA7-7518-2D41-85D7-7AC56574AD0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1" t="46829" r="23506" b="14310"/>
          <a:stretch>
            <a:fillRect/>
          </a:stretch>
        </p:blipFill>
        <p:spPr bwMode="auto">
          <a:xfrm>
            <a:off x="2293938" y="3248024"/>
            <a:ext cx="25066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28618" r="24448" b="35123"/>
          <a:stretch>
            <a:fillRect/>
          </a:stretch>
        </p:blipFill>
        <p:spPr bwMode="auto">
          <a:xfrm>
            <a:off x="6477000" y="3240768"/>
            <a:ext cx="2518000" cy="198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1014" y="5305425"/>
            <a:ext cx="403542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Lower bound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Must eliminate all reflex vertices. Single segment resolves at most 2 reflex angles.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1" y="5381625"/>
            <a:ext cx="31702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Upper bound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Bisect each reflex angle.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7124"/>
              </p:ext>
            </p:extLst>
          </p:nvPr>
        </p:nvGraphicFramePr>
        <p:xfrm>
          <a:off x="4800601" y="3705224"/>
          <a:ext cx="1903647" cy="75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1130040" imgH="431640" progId="Equation.3">
                  <p:embed/>
                </p:oleObj>
              </mc:Choice>
              <mc:Fallback>
                <p:oleObj name="Equation" r:id="rId5" imgW="1130040" imgH="43164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705224"/>
                        <a:ext cx="1903647" cy="75239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822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Hertel-Mehlhorn’s</a:t>
            </a:r>
            <a:r>
              <a:rPr lang="en-US" dirty="0"/>
              <a:t> Algorithm (1983):</a:t>
            </a:r>
          </a:p>
          <a:p>
            <a:pPr lvl="1"/>
            <a:r>
              <a:rPr lang="en-US" dirty="0"/>
              <a:t>Start with any triangulation.</a:t>
            </a:r>
          </a:p>
          <a:p>
            <a:pPr lvl="1"/>
            <a:r>
              <a:rPr lang="en-US" dirty="0"/>
              <a:t>Iteratively remove nonessential diagonals</a:t>
            </a:r>
          </a:p>
          <a:p>
            <a:pPr lvl="2"/>
            <a:r>
              <a:rPr lang="en-US" dirty="0"/>
              <a:t>Essential diagonal d are those that creates non-convex piece</a:t>
            </a:r>
          </a:p>
          <a:p>
            <a:pPr lvl="1"/>
            <a:r>
              <a:rPr lang="en-US" dirty="0"/>
              <a:t>Can be done in O(n) time with the use of appropriate data structures</a:t>
            </a:r>
          </a:p>
          <a:p>
            <a:pPr lvl="1"/>
            <a:r>
              <a:rPr lang="en-US" dirty="0"/>
              <a:t>The only issue is how far from the optimum might it be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C81E1-A247-BD41-BD9B-52926D8C08C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386994-284B-904F-AF23-A7ECE3704E3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</p:spTree>
    <p:extLst>
      <p:ext uri="{BB962C8B-B14F-4D97-AF65-F5344CB8AC3E}">
        <p14:creationId xmlns:p14="http://schemas.microsoft.com/office/powerpoint/2010/main" val="3844251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Optimal convex partition using diagonals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with dynamic programming</a:t>
                </a:r>
              </a:p>
              <a:p>
                <a:pPr lvl="1"/>
                <a:r>
                  <a:rPr lang="en-US" dirty="0" err="1"/>
                  <a:t>Keil</a:t>
                </a:r>
                <a:r>
                  <a:rPr lang="en-US" dirty="0"/>
                  <a:t> (1985):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with dynamic programming</a:t>
                </a:r>
              </a:p>
              <a:p>
                <a:r>
                  <a:rPr lang="en-US" dirty="0"/>
                  <a:t>Optimal convex partition using arbitrary segments</a:t>
                </a:r>
              </a:p>
              <a:p>
                <a:pPr lvl="1"/>
                <a:r>
                  <a:rPr lang="en-US" dirty="0" err="1"/>
                  <a:t>Chazelle</a:t>
                </a:r>
                <a:r>
                  <a:rPr lang="en-US" dirty="0"/>
                  <a:t> (1980) 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Approximate convex partition removing </a:t>
                </a:r>
                <a:br>
                  <a:rPr lang="en-US" dirty="0"/>
                </a:br>
                <a:r>
                  <a:rPr lang="en-US" dirty="0"/>
                  <a:t>inessential diagonals</a:t>
                </a:r>
              </a:p>
              <a:p>
                <a:pPr lvl="1"/>
                <a:r>
                  <a:rPr lang="en-US" dirty="0"/>
                  <a:t>Hertel/ </a:t>
                </a:r>
                <a:r>
                  <a:rPr lang="en-US" dirty="0" err="1"/>
                  <a:t>Mehlhorn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after </a:t>
                </a:r>
                <a:br>
                  <a:rPr lang="en-US" dirty="0"/>
                </a:br>
                <a:r>
                  <a:rPr lang="en-US" dirty="0"/>
                  <a:t>triangulation</a:t>
                </a:r>
              </a:p>
              <a:p>
                <a:r>
                  <a:rPr lang="en-US" dirty="0"/>
                  <a:t>Approximate convex partition using </a:t>
                </a:r>
                <a:br>
                  <a:rPr lang="en-US" dirty="0"/>
                </a:br>
                <a:r>
                  <a:rPr lang="en-US" dirty="0"/>
                  <a:t>sweep-line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starts with </a:t>
                </a:r>
                <a:br>
                  <a:rPr lang="en-US" dirty="0"/>
                </a:br>
                <a:r>
                  <a:rPr lang="en-US" dirty="0"/>
                  <a:t>y-monotone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t="-2100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E551C1-2DE4-0747-AF46-D46DAC3808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195FE1-DDDC-514C-81EC-F771D20DF94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Algorithms for Optimal Convex Partitioning of a Polygon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9" t="16911" r="19745" b="36423"/>
          <a:stretch>
            <a:fillRect/>
          </a:stretch>
        </p:blipFill>
        <p:spPr bwMode="auto">
          <a:xfrm>
            <a:off x="8305800" y="3581400"/>
            <a:ext cx="3743325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748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Y-Monotone partition:</a:t>
                </a:r>
              </a:p>
              <a:p>
                <a:pPr lvl="1"/>
                <a:r>
                  <a:rPr lang="en-US" dirty="0"/>
                  <a:t>de Berg et al.: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(see earlier slides)</a:t>
                </a:r>
              </a:p>
              <a:p>
                <a:r>
                  <a:rPr lang="en-US" dirty="0"/>
                  <a:t>Optimal convex partition using diagonals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with dynamic programming</a:t>
                </a:r>
              </a:p>
              <a:p>
                <a:r>
                  <a:rPr lang="en-US" dirty="0"/>
                  <a:t>Approximate convex partition removing inessential diagonals</a:t>
                </a:r>
              </a:p>
              <a:p>
                <a:pPr lvl="1"/>
                <a:r>
                  <a:rPr lang="en-US" dirty="0"/>
                  <a:t>Hertel/ </a:t>
                </a:r>
                <a:r>
                  <a:rPr lang="en-US" dirty="0" err="1"/>
                  <a:t>Melhorn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after triangulation</a:t>
                </a:r>
              </a:p>
              <a:p>
                <a:r>
                  <a:rPr lang="en-US" dirty="0"/>
                  <a:t>Approximate convex partition using sweep-line</a:t>
                </a:r>
              </a:p>
              <a:p>
                <a:pPr lvl="1"/>
                <a:r>
                  <a:rPr lang="en-US" dirty="0"/>
                  <a:t>Greene (1983):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starts with y-monotone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575" r="-933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0B8A1-8A06-3843-9481-18AB3E86470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62951D-A172-EB47-A2E4-2EDAEA6601D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Polygon Partitioning</a:t>
            </a:r>
          </a:p>
        </p:txBody>
      </p:sp>
    </p:spTree>
    <p:extLst>
      <p:ext uri="{BB962C8B-B14F-4D97-AF65-F5344CB8AC3E}">
        <p14:creationId xmlns:p14="http://schemas.microsoft.com/office/powerpoint/2010/main" val="2043176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0AA3-9837-CC4C-B9BA-C5A6EDF5B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D5A-5A78-5A47-ADB7-44C1ACEB2C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243C-3D15-624B-9BFD-5F7958FEE23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Locate an ear</a:t>
            </a:r>
          </a:p>
          <a:p>
            <a:pPr eaLnBrk="1" hangingPunct="1"/>
            <a:r>
              <a:rPr lang="en-US" dirty="0"/>
              <a:t>Output diagonal</a:t>
            </a:r>
          </a:p>
          <a:p>
            <a:pPr eaLnBrk="1" hangingPunct="1"/>
            <a:r>
              <a:rPr lang="en-US" dirty="0"/>
              <a:t>Clip the ear</a:t>
            </a:r>
          </a:p>
          <a:p>
            <a:pPr eaLnBrk="1" hangingPunct="1"/>
            <a:r>
              <a:rPr lang="en-US" dirty="0"/>
              <a:t>Repeat until a triangle is left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B5ED4-0680-3449-B66A-BD0C2DDFF46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C2514-80CB-A148-89BB-D35E23F25E7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</p:spTree>
    <p:extLst>
      <p:ext uri="{BB962C8B-B14F-4D97-AF65-F5344CB8AC3E}">
        <p14:creationId xmlns:p14="http://schemas.microsoft.com/office/powerpoint/2010/main" val="41055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7941502" cy="4824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Ear: Three consecutive vertices, a, b, c form an ear if ac is a diagonal</a:t>
                </a:r>
              </a:p>
              <a:p>
                <a:endParaRPr lang="en-US" dirty="0"/>
              </a:p>
              <a:p>
                <a:r>
                  <a:rPr lang="en-US" dirty="0" err="1"/>
                  <a:t>Meisters</a:t>
                </a:r>
                <a:r>
                  <a:rPr lang="en-US" dirty="0"/>
                  <a:t>’ Two Ears Theorem: Every polygon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4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) has at least two non-overlapping ears.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41502" cy="4824960"/>
              </a:xfrm>
              <a:blipFill>
                <a:blip r:embed="rId3"/>
                <a:stretch>
                  <a:fillRect l="-2077"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609D-2A75-8648-AB4F-F7A33A5AEC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944F-D040-524B-AC89-641B0342D5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  <p:grpSp>
        <p:nvGrpSpPr>
          <p:cNvPr id="9" name="Group 1029">
            <a:extLst>
              <a:ext uri="{FF2B5EF4-FFF2-40B4-BE49-F238E27FC236}">
                <a16:creationId xmlns:a16="http://schemas.microsoft.com/office/drawing/2014/main" id="{48EF86B9-45D4-074B-B618-AC2C0601B2DA}"/>
              </a:ext>
            </a:extLst>
          </p:cNvPr>
          <p:cNvGrpSpPr>
            <a:grpSpLocks/>
          </p:cNvGrpSpPr>
          <p:nvPr/>
        </p:nvGrpSpPr>
        <p:grpSpPr bwMode="auto">
          <a:xfrm>
            <a:off x="9144000" y="2590800"/>
            <a:ext cx="2627312" cy="1816100"/>
            <a:chOff x="3355" y="1076"/>
            <a:chExt cx="1655" cy="1144"/>
          </a:xfrm>
        </p:grpSpPr>
        <p:sp>
          <p:nvSpPr>
            <p:cNvPr id="10" name="Freeform 1030">
              <a:extLst>
                <a:ext uri="{FF2B5EF4-FFF2-40B4-BE49-F238E27FC236}">
                  <a16:creationId xmlns:a16="http://schemas.microsoft.com/office/drawing/2014/main" id="{CB1EDF61-BFB2-964F-BAE7-07BE051F5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1031">
              <a:extLst>
                <a:ext uri="{FF2B5EF4-FFF2-40B4-BE49-F238E27FC236}">
                  <a16:creationId xmlns:a16="http://schemas.microsoft.com/office/drawing/2014/main" id="{99B2C5FE-0B1C-B541-9218-4A85C67AC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1032">
              <a:extLst>
                <a:ext uri="{FF2B5EF4-FFF2-40B4-BE49-F238E27FC236}">
                  <a16:creationId xmlns:a16="http://schemas.microsoft.com/office/drawing/2014/main" id="{0EC59194-6BD9-D447-95B0-7D971661A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1033">
              <a:extLst>
                <a:ext uri="{FF2B5EF4-FFF2-40B4-BE49-F238E27FC236}">
                  <a16:creationId xmlns:a16="http://schemas.microsoft.com/office/drawing/2014/main" id="{AEEC2342-F55C-8246-9159-FC2B8456D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034">
              <a:extLst>
                <a:ext uri="{FF2B5EF4-FFF2-40B4-BE49-F238E27FC236}">
                  <a16:creationId xmlns:a16="http://schemas.microsoft.com/office/drawing/2014/main" id="{BF77B721-48A2-AE42-8D87-CFFBDBC29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035">
              <a:extLst>
                <a:ext uri="{FF2B5EF4-FFF2-40B4-BE49-F238E27FC236}">
                  <a16:creationId xmlns:a16="http://schemas.microsoft.com/office/drawing/2014/main" id="{85943166-A38B-544D-86E1-6F208C54F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036">
              <a:extLst>
                <a:ext uri="{FF2B5EF4-FFF2-40B4-BE49-F238E27FC236}">
                  <a16:creationId xmlns:a16="http://schemas.microsoft.com/office/drawing/2014/main" id="{FCE0ED5B-4D55-C24A-8BE3-92F129434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02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ym typeface="Symbol" pitchFamily="18" charset="2"/>
                  </a:rPr>
                  <a:t>Proof: Consider a triangulation of an n-polygon,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&gt;3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 The triangulation consists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triangles. Since the </a:t>
                </a:r>
                <a:r>
                  <a:rPr lang="en-US" u="sng" dirty="0">
                    <a:sym typeface="Symbol" pitchFamily="18" charset="2"/>
                  </a:rPr>
                  <a:t>polygon has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u="sng" dirty="0">
                    <a:sym typeface="Symbol" pitchFamily="18" charset="2"/>
                  </a:rPr>
                  <a:t> edges but there are only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</m:oMath>
                </a14:m>
                <a:r>
                  <a:rPr lang="en-US" u="sng" dirty="0">
                    <a:sym typeface="Symbol" pitchFamily="18" charset="2"/>
                  </a:rPr>
                  <a:t> triangles</a:t>
                </a:r>
                <a:r>
                  <a:rPr lang="en-US" dirty="0">
                    <a:sym typeface="Symbol" pitchFamily="18" charset="2"/>
                  </a:rPr>
                  <a:t>, by the Pigeonhole Principle, there are </a:t>
                </a:r>
                <a:r>
                  <a:rPr lang="en-US" u="sng" dirty="0">
                    <a:sym typeface="Symbol" pitchFamily="18" charset="2"/>
                  </a:rPr>
                  <a:t>at least two triangles with two polygon's edges</a:t>
                </a:r>
                <a:r>
                  <a:rPr lang="en-US" dirty="0">
                    <a:sym typeface="Symbol" pitchFamily="18" charset="2"/>
                  </a:rPr>
                  <a:t>. These are the ears.</a:t>
                </a:r>
              </a:p>
              <a:p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Another proof: </a:t>
                </a:r>
                <a:r>
                  <a:rPr lang="en-US" dirty="0"/>
                  <a:t>It is known that a simple polygon can always be triangulated. </a:t>
                </a:r>
                <a:r>
                  <a:rPr lang="en-US" u="sng" dirty="0"/>
                  <a:t>Leaves in the dual-tree of the triangulated polygon correspond to ears</a:t>
                </a:r>
                <a:r>
                  <a:rPr lang="en-US" dirty="0"/>
                  <a:t> and </a:t>
                </a:r>
                <a:r>
                  <a:rPr lang="en-US" u="sng" dirty="0"/>
                  <a:t>every tree of two or more nodes must have at least two leaves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6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80F15-25CA-7640-8B49-1F39EF023A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944F-D040-524B-AC89-641B0342D5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</p:spTree>
    <p:extLst>
      <p:ext uri="{BB962C8B-B14F-4D97-AF65-F5344CB8AC3E}">
        <p14:creationId xmlns:p14="http://schemas.microsoft.com/office/powerpoint/2010/main" val="21297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3E0FC-A001-174E-8DE1-EE81ED994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Triangulation: Implementation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C5D6-3C72-8141-B474-B9FFE87A7F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3585766" y="1525590"/>
            <a:ext cx="5020469" cy="248443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sp>
        <p:nvSpPr>
          <p:cNvPr id="165894" name="Freeform 1030"/>
          <p:cNvSpPr>
            <a:spLocks/>
          </p:cNvSpPr>
          <p:nvPr/>
        </p:nvSpPr>
        <p:spPr bwMode="auto">
          <a:xfrm>
            <a:off x="4766798" y="4352925"/>
            <a:ext cx="2627312" cy="1816100"/>
          </a:xfrm>
          <a:custGeom>
            <a:avLst/>
            <a:gdLst>
              <a:gd name="T0" fmla="*/ 0 w 2000"/>
              <a:gd name="T1" fmla="*/ 226 h 1266"/>
              <a:gd name="T2" fmla="*/ 1027 w 2000"/>
              <a:gd name="T3" fmla="*/ 695 h 1266"/>
              <a:gd name="T4" fmla="*/ 905 w 2000"/>
              <a:gd name="T5" fmla="*/ 0 h 1266"/>
              <a:gd name="T6" fmla="*/ 1732 w 2000"/>
              <a:gd name="T7" fmla="*/ 355 h 1266"/>
              <a:gd name="T8" fmla="*/ 2000 w 2000"/>
              <a:gd name="T9" fmla="*/ 834 h 1266"/>
              <a:gd name="T10" fmla="*/ 1644 w 2000"/>
              <a:gd name="T11" fmla="*/ 789 h 1266"/>
              <a:gd name="T12" fmla="*/ 1235 w 2000"/>
              <a:gd name="T13" fmla="*/ 1266 h 1266"/>
              <a:gd name="T14" fmla="*/ 477 w 2000"/>
              <a:gd name="T15" fmla="*/ 1189 h 1266"/>
              <a:gd name="T16" fmla="*/ 688 w 2000"/>
              <a:gd name="T17" fmla="*/ 933 h 1266"/>
              <a:gd name="T18" fmla="*/ 0 w 2000"/>
              <a:gd name="T19" fmla="*/ 226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1266">
                <a:moveTo>
                  <a:pt x="0" y="226"/>
                </a:moveTo>
                <a:lnTo>
                  <a:pt x="1027" y="695"/>
                </a:lnTo>
                <a:lnTo>
                  <a:pt x="905" y="0"/>
                </a:lnTo>
                <a:lnTo>
                  <a:pt x="1732" y="355"/>
                </a:lnTo>
                <a:lnTo>
                  <a:pt x="2000" y="834"/>
                </a:lnTo>
                <a:lnTo>
                  <a:pt x="1644" y="789"/>
                </a:lnTo>
                <a:lnTo>
                  <a:pt x="1235" y="1266"/>
                </a:lnTo>
                <a:lnTo>
                  <a:pt x="477" y="1189"/>
                </a:lnTo>
                <a:lnTo>
                  <a:pt x="688" y="933"/>
                </a:lnTo>
                <a:lnTo>
                  <a:pt x="0" y="226"/>
                </a:lnTo>
                <a:close/>
              </a:path>
            </a:pathLst>
          </a:custGeom>
          <a:solidFill>
            <a:srgbClr val="00CC00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377549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5004</TotalTime>
  <Words>2692</Words>
  <Application>Microsoft Macintosh PowerPoint</Application>
  <PresentationFormat>Widescreen</PresentationFormat>
  <Paragraphs>464</Paragraphs>
  <Slides>59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Comic Sans MS</vt:lpstr>
      <vt:lpstr>Gill Sans MT</vt:lpstr>
      <vt:lpstr>Times New Roman</vt:lpstr>
      <vt:lpstr>17/02/15</vt:lpstr>
      <vt:lpstr>Equation</vt:lpstr>
      <vt:lpstr>Document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154</cp:revision>
  <dcterms:created xsi:type="dcterms:W3CDTF">2013-08-12T17:41:37Z</dcterms:created>
  <dcterms:modified xsi:type="dcterms:W3CDTF">2019-10-03T04:16:05Z</dcterms:modified>
</cp:coreProperties>
</file>