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56" r:id="rId2"/>
    <p:sldId id="373" r:id="rId3"/>
    <p:sldId id="374" r:id="rId4"/>
    <p:sldId id="360" r:id="rId5"/>
    <p:sldId id="860" r:id="rId6"/>
    <p:sldId id="379" r:id="rId7"/>
    <p:sldId id="361" r:id="rId8"/>
    <p:sldId id="259" r:id="rId9"/>
    <p:sldId id="861" r:id="rId10"/>
    <p:sldId id="865" r:id="rId11"/>
    <p:sldId id="866" r:id="rId12"/>
    <p:sldId id="380" r:id="rId13"/>
    <p:sldId id="382" r:id="rId14"/>
    <p:sldId id="868" r:id="rId15"/>
    <p:sldId id="1265" r:id="rId16"/>
    <p:sldId id="867" r:id="rId17"/>
    <p:sldId id="1264" r:id="rId18"/>
    <p:sldId id="362" r:id="rId19"/>
    <p:sldId id="261" r:id="rId20"/>
    <p:sldId id="260" r:id="rId21"/>
    <p:sldId id="869" r:id="rId22"/>
    <p:sldId id="1266" r:id="rId23"/>
    <p:sldId id="262" r:id="rId24"/>
    <p:sldId id="263" r:id="rId25"/>
    <p:sldId id="363" r:id="rId26"/>
    <p:sldId id="364" r:id="rId27"/>
    <p:sldId id="365" r:id="rId28"/>
    <p:sldId id="366" r:id="rId29"/>
    <p:sldId id="367" r:id="rId30"/>
    <p:sldId id="368" r:id="rId31"/>
    <p:sldId id="271" r:id="rId32"/>
    <p:sldId id="862" r:id="rId33"/>
    <p:sldId id="863" r:id="rId34"/>
    <p:sldId id="269" r:id="rId35"/>
    <p:sldId id="273" r:id="rId36"/>
    <p:sldId id="264" r:id="rId37"/>
    <p:sldId id="267" r:id="rId38"/>
    <p:sldId id="864" r:id="rId39"/>
    <p:sldId id="1267" r:id="rId40"/>
    <p:sldId id="275" r:id="rId41"/>
    <p:sldId id="1263" r:id="rId42"/>
    <p:sldId id="2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/>
    <p:restoredTop sz="86259"/>
  </p:normalViewPr>
  <p:slideViewPr>
    <p:cSldViewPr>
      <p:cViewPr varScale="1">
        <p:scale>
          <a:sx n="91" d="100"/>
          <a:sy n="91" d="100"/>
        </p:scale>
        <p:origin x="22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850F3-9436-4150-AF08-335C6FD5034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24DB-C3B0-43A7-B983-D0A01406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24DB-C3B0-43A7-B983-D0A0140699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big omega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big theta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l-GR" i="0">
                    <a:latin typeface="Cambria Math" panose="02040503050406030204" pitchFamily="18" charset="0"/>
                  </a:rPr>
                  <a:t>Ω</a:t>
                </a:r>
                <a:r>
                  <a:rPr lang="en-US" dirty="0"/>
                  <a:t> big omega</a:t>
                </a:r>
              </a:p>
              <a:p>
                <a:r>
                  <a:rPr lang="el-GR" i="0">
                    <a:latin typeface="Cambria Math" panose="02040503050406030204" pitchFamily="18" charset="0"/>
                  </a:rPr>
                  <a:t>Θ</a:t>
                </a:r>
                <a:r>
                  <a:rPr lang="en-US" dirty="0"/>
                  <a:t> big theta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24DB-C3B0-43A7-B983-D0A0140699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big omega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big theta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l-GR" i="0">
                    <a:latin typeface="Cambria Math" panose="02040503050406030204" pitchFamily="18" charset="0"/>
                  </a:rPr>
                  <a:t>Ω</a:t>
                </a:r>
                <a:r>
                  <a:rPr lang="en-US" dirty="0"/>
                  <a:t> big omega</a:t>
                </a:r>
              </a:p>
              <a:p>
                <a:r>
                  <a:rPr lang="el-GR" i="0">
                    <a:latin typeface="Cambria Math" panose="02040503050406030204" pitchFamily="18" charset="0"/>
                  </a:rPr>
                  <a:t>Θ</a:t>
                </a:r>
                <a:r>
                  <a:rPr lang="en-US" dirty="0"/>
                  <a:t> big theta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24DB-C3B0-43A7-B983-D0A0140699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big omega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big theta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l-GR" i="0">
                    <a:latin typeface="Cambria Math" panose="02040503050406030204" pitchFamily="18" charset="0"/>
                  </a:rPr>
                  <a:t>Ω</a:t>
                </a:r>
                <a:r>
                  <a:rPr lang="en-US" dirty="0"/>
                  <a:t> big omega</a:t>
                </a:r>
              </a:p>
              <a:p>
                <a:r>
                  <a:rPr lang="el-GR" i="0">
                    <a:latin typeface="Cambria Math" panose="02040503050406030204" pitchFamily="18" charset="0"/>
                  </a:rPr>
                  <a:t>Θ</a:t>
                </a:r>
                <a:r>
                  <a:rPr lang="en-US" dirty="0"/>
                  <a:t> big theta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24DB-C3B0-43A7-B983-D0A0140699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3314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0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55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99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4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07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86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FD5E-D2D6-184F-93A1-260DB69BB2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7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9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8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0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0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90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30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0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471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0.png"/><Relationship Id="rId9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10" Type="http://schemas.openxmlformats.org/officeDocument/2006/relationships/image" Target="../media/image11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0.png"/><Relationship Id="rId5" Type="http://schemas.openxmlformats.org/officeDocument/2006/relationships/image" Target="../media/image210.png"/><Relationship Id="rId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1.png"/><Relationship Id="rId9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sz="5100" u="sng" dirty="0"/>
              <a:t>Preliminaries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</p:spPr>
        <p:txBody>
          <a:bodyPr/>
          <a:lstStyle/>
          <a:p>
            <a:fld id="{AAF71A22-6AF9-45E5-860F-5B8201FC6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02617C8-0B25-3745-A73F-2F07CCCED316}"/>
              </a:ext>
            </a:extLst>
          </p:cNvPr>
          <p:cNvSpPr/>
          <p:nvPr/>
        </p:nvSpPr>
        <p:spPr>
          <a:xfrm>
            <a:off x="4485190" y="3912242"/>
            <a:ext cx="204360" cy="555585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60" h="555585">
                <a:moveTo>
                  <a:pt x="190982" y="555585"/>
                </a:moveTo>
                <a:cubicBezTo>
                  <a:pt x="202074" y="439356"/>
                  <a:pt x="217025" y="324092"/>
                  <a:pt x="185195" y="231494"/>
                </a:cubicBezTo>
                <a:cubicBezTo>
                  <a:pt x="153365" y="138897"/>
                  <a:pt x="95973" y="728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A39565-990D-5044-8CEC-7DB7F89EC7A9}"/>
              </a:ext>
            </a:extLst>
          </p:cNvPr>
          <p:cNvCxnSpPr>
            <a:cxnSpLocks/>
          </p:cNvCxnSpPr>
          <p:nvPr/>
        </p:nvCxnSpPr>
        <p:spPr>
          <a:xfrm flipV="1">
            <a:off x="3657745" y="2872451"/>
            <a:ext cx="0" cy="3200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C4E28-395C-6E40-8ED6-2A1B8E9A52B8}"/>
              </a:ext>
            </a:extLst>
          </p:cNvPr>
          <p:cNvCxnSpPr>
            <a:cxnSpLocks/>
          </p:cNvCxnSpPr>
          <p:nvPr/>
        </p:nvCxnSpPr>
        <p:spPr>
          <a:xfrm>
            <a:off x="2095645" y="4472651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73AEA8-49EF-BB4F-A8A4-F1B68FBB7453}"/>
              </a:ext>
            </a:extLst>
          </p:cNvPr>
          <p:cNvCxnSpPr>
            <a:cxnSpLocks/>
          </p:cNvCxnSpPr>
          <p:nvPr/>
        </p:nvCxnSpPr>
        <p:spPr>
          <a:xfrm flipV="1">
            <a:off x="366931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27F03-7C85-7C4C-B2E9-F64362220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Vector 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57BE-0637-D447-8C08-877E55B556D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5261FE-D494-574C-A699-11C277DD59BD}"/>
                  </a:ext>
                </a:extLst>
              </p:cNvPr>
              <p:cNvSpPr txBox="1"/>
              <p:nvPr/>
            </p:nvSpPr>
            <p:spPr>
              <a:xfrm>
                <a:off x="4756588" y="3818654"/>
                <a:ext cx="307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5261FE-D494-574C-A699-11C277DD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88" y="3818654"/>
                <a:ext cx="307456" cy="430887"/>
              </a:xfrm>
              <a:prstGeom prst="rect">
                <a:avLst/>
              </a:prstGeom>
              <a:blipFill>
                <a:blip r:embed="rId2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3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16FE46E-0DEA-4142-B379-45801F537C1F}"/>
              </a:ext>
            </a:extLst>
          </p:cNvPr>
          <p:cNvSpPr/>
          <p:nvPr/>
        </p:nvSpPr>
        <p:spPr>
          <a:xfrm>
            <a:off x="8168624" y="4410553"/>
            <a:ext cx="204360" cy="555585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60" h="555585">
                <a:moveTo>
                  <a:pt x="190982" y="555585"/>
                </a:moveTo>
                <a:cubicBezTo>
                  <a:pt x="202074" y="439356"/>
                  <a:pt x="217025" y="324092"/>
                  <a:pt x="185195" y="231494"/>
                </a:cubicBezTo>
                <a:cubicBezTo>
                  <a:pt x="153365" y="138897"/>
                  <a:pt x="95973" y="728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2617C8-0B25-3745-A73F-2F07CCCED316}"/>
              </a:ext>
            </a:extLst>
          </p:cNvPr>
          <p:cNvSpPr/>
          <p:nvPr/>
        </p:nvSpPr>
        <p:spPr>
          <a:xfrm>
            <a:off x="4485190" y="3912242"/>
            <a:ext cx="204360" cy="555585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60" h="555585">
                <a:moveTo>
                  <a:pt x="190982" y="555585"/>
                </a:moveTo>
                <a:cubicBezTo>
                  <a:pt x="202074" y="439356"/>
                  <a:pt x="217025" y="324092"/>
                  <a:pt x="185195" y="231494"/>
                </a:cubicBezTo>
                <a:cubicBezTo>
                  <a:pt x="153365" y="138897"/>
                  <a:pt x="95973" y="728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A39565-990D-5044-8CEC-7DB7F89EC7A9}"/>
              </a:ext>
            </a:extLst>
          </p:cNvPr>
          <p:cNvCxnSpPr>
            <a:cxnSpLocks/>
          </p:cNvCxnSpPr>
          <p:nvPr/>
        </p:nvCxnSpPr>
        <p:spPr>
          <a:xfrm flipV="1">
            <a:off x="3657745" y="2872451"/>
            <a:ext cx="0" cy="3200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C4E28-395C-6E40-8ED6-2A1B8E9A52B8}"/>
              </a:ext>
            </a:extLst>
          </p:cNvPr>
          <p:cNvCxnSpPr>
            <a:cxnSpLocks/>
          </p:cNvCxnSpPr>
          <p:nvPr/>
        </p:nvCxnSpPr>
        <p:spPr>
          <a:xfrm>
            <a:off x="2095645" y="4472651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73AEA8-49EF-BB4F-A8A4-F1B68FBB7453}"/>
              </a:ext>
            </a:extLst>
          </p:cNvPr>
          <p:cNvCxnSpPr>
            <a:cxnSpLocks/>
          </p:cNvCxnSpPr>
          <p:nvPr/>
        </p:nvCxnSpPr>
        <p:spPr>
          <a:xfrm flipV="1">
            <a:off x="366931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27F03-7C85-7C4C-B2E9-F64362220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Vector 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57BE-0637-D447-8C08-877E55B556D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1CE17D6-991D-6346-866F-BFBC43637468}"/>
              </a:ext>
            </a:extLst>
          </p:cNvPr>
          <p:cNvSpPr/>
          <p:nvPr/>
        </p:nvSpPr>
        <p:spPr>
          <a:xfrm flipH="1">
            <a:off x="7239000" y="3137624"/>
            <a:ext cx="2788806" cy="1815376"/>
          </a:xfrm>
          <a:prstGeom prst="rt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1A1DB-C26F-FE44-954A-54F5D1154153}"/>
                  </a:ext>
                </a:extLst>
              </p:cNvPr>
              <p:cNvSpPr txBox="1"/>
              <p:nvPr/>
            </p:nvSpPr>
            <p:spPr>
              <a:xfrm>
                <a:off x="4756588" y="3818654"/>
                <a:ext cx="307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1A1DB-C26F-FE44-954A-54F5D1154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88" y="3818654"/>
                <a:ext cx="307456" cy="430887"/>
              </a:xfrm>
              <a:prstGeom prst="rect">
                <a:avLst/>
              </a:prstGeom>
              <a:blipFill>
                <a:blip r:embed="rId2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F2F2D3-BBBE-734D-AB47-2B6FDB53FAF2}"/>
                  </a:ext>
                </a:extLst>
              </p:cNvPr>
              <p:cNvSpPr txBox="1"/>
              <p:nvPr/>
            </p:nvSpPr>
            <p:spPr>
              <a:xfrm>
                <a:off x="8493643" y="4410553"/>
                <a:ext cx="307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F2F2D3-BBBE-734D-AB47-2B6FDB53F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643" y="4410553"/>
                <a:ext cx="307456" cy="430887"/>
              </a:xfrm>
              <a:prstGeom prst="rect">
                <a:avLst/>
              </a:prstGeom>
              <a:blipFill>
                <a:blip r:embed="rId3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35536-5963-D640-BD7E-AED394514205}"/>
                  </a:ext>
                </a:extLst>
              </p:cNvPr>
              <p:cNvSpPr txBox="1"/>
              <p:nvPr/>
            </p:nvSpPr>
            <p:spPr>
              <a:xfrm>
                <a:off x="8801099" y="506690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35536-5963-D640-BD7E-AED39451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099" y="5066904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1BFD92-DB1F-7744-8769-E88E246D8573}"/>
                  </a:ext>
                </a:extLst>
              </p:cNvPr>
              <p:cNvSpPr txBox="1"/>
              <p:nvPr/>
            </p:nvSpPr>
            <p:spPr>
              <a:xfrm>
                <a:off x="10134600" y="391224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1BFD92-DB1F-7744-8769-E88E246D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3912242"/>
                <a:ext cx="288284" cy="430887"/>
              </a:xfrm>
              <a:prstGeom prst="rect">
                <a:avLst/>
              </a:prstGeom>
              <a:blipFill>
                <a:blip r:embed="rId5"/>
                <a:stretch>
                  <a:fillRect l="-25000" r="-208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AC6A73-65EC-2D4B-A9DB-4BC7052E69B4}"/>
                  </a:ext>
                </a:extLst>
              </p:cNvPr>
              <p:cNvSpPr txBox="1"/>
              <p:nvPr/>
            </p:nvSpPr>
            <p:spPr>
              <a:xfrm>
                <a:off x="7971177" y="5721629"/>
                <a:ext cx="1776191" cy="737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AC6A73-65EC-2D4B-A9DB-4BC7052E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177" y="5721629"/>
                <a:ext cx="1776191" cy="737702"/>
              </a:xfrm>
              <a:prstGeom prst="rect">
                <a:avLst/>
              </a:prstGeom>
              <a:blipFill>
                <a:blip r:embed="rId6"/>
                <a:stretch>
                  <a:fillRect l="-2837" r="-283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-Shape 6">
            <a:extLst>
              <a:ext uri="{FF2B5EF4-FFF2-40B4-BE49-F238E27FC236}">
                <a16:creationId xmlns:a16="http://schemas.microsoft.com/office/drawing/2014/main" id="{B0F7C228-208D-574B-9942-8BB06F70D101}"/>
              </a:ext>
            </a:extLst>
          </p:cNvPr>
          <p:cNvSpPr/>
          <p:nvPr/>
        </p:nvSpPr>
        <p:spPr>
          <a:xfrm rot="5400000">
            <a:off x="9671982" y="4614051"/>
            <a:ext cx="298568" cy="322459"/>
          </a:xfrm>
          <a:prstGeom prst="corner">
            <a:avLst>
              <a:gd name="adj1" fmla="val 11717"/>
              <a:gd name="adj2" fmla="val 133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1">
                <a:extLst>
                  <a:ext uri="{FF2B5EF4-FFF2-40B4-BE49-F238E27FC236}">
                    <a16:creationId xmlns:a16="http://schemas.microsoft.com/office/drawing/2014/main" id="{CCEC5BDC-670D-F642-9245-7DA2BC17C5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42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 marL="14288" lvl="1" indent="0" algn="ctr">
                  <a:buNone/>
                </a:pPr>
                <a:r>
                  <a:rPr lang="en-US" altLang="zh-TW" dirty="0"/>
                  <a:t>or</a:t>
                </a:r>
              </a:p>
              <a:p>
                <a:pPr marL="142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 marL="457200" lvl="1" indent="0" algn="ctr">
                  <a:buNone/>
                </a:pPr>
                <a:r>
                  <a:rPr lang="en-US" altLang="zh-TW" dirty="0"/>
                  <a:t>(results in radians, not degrees)</a:t>
                </a:r>
              </a:p>
              <a:p>
                <a:pPr marL="457200" lvl="1" indent="0" algn="ctr">
                  <a:buNone/>
                </a:pPr>
                <a:endParaRPr lang="en-US" altLang="zh-TW" dirty="0"/>
              </a:p>
              <a:p>
                <a:pPr marL="457200" lvl="1" indent="0" algn="ctr">
                  <a:buNone/>
                </a:pPr>
                <a:r>
                  <a:rPr lang="en-US" altLang="zh-TW" b="1" i="1" dirty="0"/>
                  <a:t>Problems?</a:t>
                </a:r>
              </a:p>
            </p:txBody>
          </p:sp>
        </mc:Choice>
        <mc:Fallback xmlns="">
          <p:sp>
            <p:nvSpPr>
              <p:cNvPr id="15363" name="Content Placeholder 1">
                <a:extLst>
                  <a:ext uri="{FF2B5EF4-FFF2-40B4-BE49-F238E27FC236}">
                    <a16:creationId xmlns:a16="http://schemas.microsoft.com/office/drawing/2014/main" id="{CCEC5BDC-670D-F642-9245-7DA2BC17C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2481-75A5-5545-950B-E889C0A8AA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B350-8D45-9946-8EE5-7FD90B175B9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Angle</a:t>
            </a:r>
          </a:p>
        </p:txBody>
      </p:sp>
      <p:sp>
        <p:nvSpPr>
          <p:cNvPr id="15364" name="Slide Number Placeholder 36">
            <a:extLst>
              <a:ext uri="{FF2B5EF4-FFF2-40B4-BE49-F238E27FC236}">
                <a16:creationId xmlns:a16="http://schemas.microsoft.com/office/drawing/2014/main" id="{7E56D8E9-220D-AB40-AFC7-F2E0D9DF90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C03E72-3FBD-3F48-961E-F01105BEAF4C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26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E3A2B7-C733-164F-9103-2C6358D8BF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2762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Problem 1: Division by zero</a:t>
                </a:r>
              </a:p>
              <a:p>
                <a:pPr lvl="1"/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Problem 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doesn’t give a 1-to-1 mapping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457200" lvl="1" indent="0">
                  <a:buNone/>
                </a:pPr>
                <a:br>
                  <a:rPr lang="en-US" altLang="zh-TW" dirty="0"/>
                </a:br>
                <a:endParaRPr lang="en-US" altLang="zh-TW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E3A2B7-C733-164F-9103-2C6358D8B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276214" cy="4824960"/>
              </a:xfrm>
              <a:blipFill>
                <a:blip r:embed="rId2"/>
                <a:stretch>
                  <a:fillRect l="-2626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ardrop 20">
            <a:extLst>
              <a:ext uri="{FF2B5EF4-FFF2-40B4-BE49-F238E27FC236}">
                <a16:creationId xmlns:a16="http://schemas.microsoft.com/office/drawing/2014/main" id="{57B2686A-A307-9543-970D-59530E887AF8}"/>
              </a:ext>
            </a:extLst>
          </p:cNvPr>
          <p:cNvSpPr/>
          <p:nvPr/>
        </p:nvSpPr>
        <p:spPr>
          <a:xfrm rot="5400000">
            <a:off x="7791451" y="2811411"/>
            <a:ext cx="1645920" cy="1645920"/>
          </a:xfrm>
          <a:prstGeom prst="teardrop">
            <a:avLst/>
          </a:prstGeom>
          <a:solidFill>
            <a:srgbClr val="FF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0E9FAE82-E05C-6944-9B54-06E710AE69C2}"/>
              </a:ext>
            </a:extLst>
          </p:cNvPr>
          <p:cNvSpPr/>
          <p:nvPr/>
        </p:nvSpPr>
        <p:spPr>
          <a:xfrm rot="16200000">
            <a:off x="9517380" y="4529454"/>
            <a:ext cx="1645920" cy="1645920"/>
          </a:xfrm>
          <a:prstGeom prst="teardrop">
            <a:avLst/>
          </a:prstGeom>
          <a:solidFill>
            <a:srgbClr val="FF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CE2A990B-FA6E-D24C-9CCB-A7D120476FD3}"/>
              </a:ext>
            </a:extLst>
          </p:cNvPr>
          <p:cNvSpPr/>
          <p:nvPr/>
        </p:nvSpPr>
        <p:spPr>
          <a:xfrm rot="10800000">
            <a:off x="9517380" y="2811411"/>
            <a:ext cx="1645920" cy="1645920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50285E2B-9244-CD41-877C-A5C6B4CD3150}"/>
              </a:ext>
            </a:extLst>
          </p:cNvPr>
          <p:cNvSpPr/>
          <p:nvPr/>
        </p:nvSpPr>
        <p:spPr>
          <a:xfrm>
            <a:off x="7791451" y="4529454"/>
            <a:ext cx="1645920" cy="1645920"/>
          </a:xfrm>
          <a:prstGeom prst="teardrop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77B33D-52A1-DE4B-9D36-1D9F197FE8A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EB81-2171-E54A-877B-D9C8DE0C4A0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Vector Angle</a:t>
            </a:r>
            <a:endParaRPr 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FA46F32-D844-1F48-8BD6-05E8940B6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B735BC-C587-6248-938C-3EC4230EF6B6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13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526F7-3AF1-0746-9153-562FB685566E}"/>
              </a:ext>
            </a:extLst>
          </p:cNvPr>
          <p:cNvCxnSpPr>
            <a:cxnSpLocks/>
          </p:cNvCxnSpPr>
          <p:nvPr/>
        </p:nvCxnSpPr>
        <p:spPr>
          <a:xfrm flipV="1">
            <a:off x="9479280" y="2900830"/>
            <a:ext cx="0" cy="3200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554ECA-2BB5-F441-B9E1-34127CC59346}"/>
              </a:ext>
            </a:extLst>
          </p:cNvPr>
          <p:cNvCxnSpPr>
            <a:cxnSpLocks/>
          </p:cNvCxnSpPr>
          <p:nvPr/>
        </p:nvCxnSpPr>
        <p:spPr>
          <a:xfrm>
            <a:off x="7917180" y="450103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47F9BD-FC38-AB4E-9A38-BB8F356B32C0}"/>
                  </a:ext>
                </a:extLst>
              </p:cNvPr>
              <p:cNvSpPr/>
              <p:nvPr/>
            </p:nvSpPr>
            <p:spPr>
              <a:xfrm>
                <a:off x="9517380" y="358663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47F9BD-FC38-AB4E-9A38-BB8F356B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3586630"/>
                <a:ext cx="1567224" cy="56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B12ECF-C70C-AB44-ADD8-EE65821B6D56}"/>
                  </a:ext>
                </a:extLst>
              </p:cNvPr>
              <p:cNvSpPr/>
              <p:nvPr/>
            </p:nvSpPr>
            <p:spPr>
              <a:xfrm>
                <a:off x="7873956" y="358663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B12ECF-C70C-AB44-ADD8-EE65821B6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56" y="3586630"/>
                <a:ext cx="1567224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519F09-C7BB-9A4D-83BB-4FBE1941BD76}"/>
                  </a:ext>
                </a:extLst>
              </p:cNvPr>
              <p:cNvSpPr/>
              <p:nvPr/>
            </p:nvSpPr>
            <p:spPr>
              <a:xfrm>
                <a:off x="9517380" y="492500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519F09-C7BB-9A4D-83BB-4FBE1941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4925000"/>
                <a:ext cx="1567224" cy="566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349954-F16E-5448-A18A-1688FFC8AEDC}"/>
                  </a:ext>
                </a:extLst>
              </p:cNvPr>
              <p:cNvSpPr/>
              <p:nvPr/>
            </p:nvSpPr>
            <p:spPr>
              <a:xfrm>
                <a:off x="7873956" y="492500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349954-F16E-5448-A18A-1688FFC8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56" y="4925000"/>
                <a:ext cx="1567224" cy="566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7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E3A2B7-C733-164F-9103-2C6358D8BF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2762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Problem 1: Division by zero</a:t>
                </a:r>
              </a:p>
              <a:p>
                <a:pPr lvl="1"/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Problem 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doesn’t give a 1-to-1 mapping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b="1" i="1" cap="non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1" cap="non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𝐚𝐭𝐚𝐧</m:t>
                        </m:r>
                      </m:fName>
                      <m:e>
                        <m:r>
                          <a:rPr lang="en-US" b="1" i="1" cap="non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b="1" i="1" cap="non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cap="non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b="1" cap="non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cap="non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b="1" cap="none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Note: the arguments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dirty="0"/>
                  <a:t>, not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!!!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E3A2B7-C733-164F-9103-2C6358D8B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276214" cy="4824960"/>
              </a:xfrm>
              <a:blipFill>
                <a:blip r:embed="rId2"/>
                <a:stretch>
                  <a:fillRect l="-2626" t="-1050" r="-323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ardrop 20">
            <a:extLst>
              <a:ext uri="{FF2B5EF4-FFF2-40B4-BE49-F238E27FC236}">
                <a16:creationId xmlns:a16="http://schemas.microsoft.com/office/drawing/2014/main" id="{57B2686A-A307-9543-970D-59530E887AF8}"/>
              </a:ext>
            </a:extLst>
          </p:cNvPr>
          <p:cNvSpPr/>
          <p:nvPr/>
        </p:nvSpPr>
        <p:spPr>
          <a:xfrm rot="5400000">
            <a:off x="7791451" y="2811411"/>
            <a:ext cx="1645920" cy="1645920"/>
          </a:xfrm>
          <a:prstGeom prst="teardrop">
            <a:avLst/>
          </a:prstGeom>
          <a:solidFill>
            <a:srgbClr val="FF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0E9FAE82-E05C-6944-9B54-06E710AE69C2}"/>
              </a:ext>
            </a:extLst>
          </p:cNvPr>
          <p:cNvSpPr/>
          <p:nvPr/>
        </p:nvSpPr>
        <p:spPr>
          <a:xfrm rot="16200000">
            <a:off x="9517380" y="4529454"/>
            <a:ext cx="1645920" cy="1645920"/>
          </a:xfrm>
          <a:prstGeom prst="teardrop">
            <a:avLst/>
          </a:prstGeom>
          <a:solidFill>
            <a:srgbClr val="FF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CE2A990B-FA6E-D24C-9CCB-A7D120476FD3}"/>
              </a:ext>
            </a:extLst>
          </p:cNvPr>
          <p:cNvSpPr/>
          <p:nvPr/>
        </p:nvSpPr>
        <p:spPr>
          <a:xfrm rot="10800000">
            <a:off x="9517380" y="2811411"/>
            <a:ext cx="1645920" cy="1645920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50285E2B-9244-CD41-877C-A5C6B4CD3150}"/>
              </a:ext>
            </a:extLst>
          </p:cNvPr>
          <p:cNvSpPr/>
          <p:nvPr/>
        </p:nvSpPr>
        <p:spPr>
          <a:xfrm>
            <a:off x="7791451" y="4529454"/>
            <a:ext cx="1645920" cy="1645920"/>
          </a:xfrm>
          <a:prstGeom prst="teardrop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77B33D-52A1-DE4B-9D36-1D9F197FE8A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EB81-2171-E54A-877B-D9C8DE0C4A0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Vector Angle</a:t>
            </a:r>
            <a:endParaRPr 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FA46F32-D844-1F48-8BD6-05E8940B6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B735BC-C587-6248-938C-3EC4230EF6B6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14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526F7-3AF1-0746-9153-562FB685566E}"/>
              </a:ext>
            </a:extLst>
          </p:cNvPr>
          <p:cNvCxnSpPr>
            <a:cxnSpLocks/>
          </p:cNvCxnSpPr>
          <p:nvPr/>
        </p:nvCxnSpPr>
        <p:spPr>
          <a:xfrm flipV="1">
            <a:off x="9479280" y="2900830"/>
            <a:ext cx="0" cy="3200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554ECA-2BB5-F441-B9E1-34127CC59346}"/>
              </a:ext>
            </a:extLst>
          </p:cNvPr>
          <p:cNvCxnSpPr>
            <a:cxnSpLocks/>
          </p:cNvCxnSpPr>
          <p:nvPr/>
        </p:nvCxnSpPr>
        <p:spPr>
          <a:xfrm>
            <a:off x="7917180" y="450103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47F9BD-FC38-AB4E-9A38-BB8F356B32C0}"/>
                  </a:ext>
                </a:extLst>
              </p:cNvPr>
              <p:cNvSpPr/>
              <p:nvPr/>
            </p:nvSpPr>
            <p:spPr>
              <a:xfrm>
                <a:off x="9517380" y="358663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47F9BD-FC38-AB4E-9A38-BB8F356B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3586630"/>
                <a:ext cx="1567224" cy="56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B12ECF-C70C-AB44-ADD8-EE65821B6D56}"/>
                  </a:ext>
                </a:extLst>
              </p:cNvPr>
              <p:cNvSpPr/>
              <p:nvPr/>
            </p:nvSpPr>
            <p:spPr>
              <a:xfrm>
                <a:off x="7873956" y="358663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B12ECF-C70C-AB44-ADD8-EE65821B6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56" y="3586630"/>
                <a:ext cx="1567224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519F09-C7BB-9A4D-83BB-4FBE1941BD76}"/>
                  </a:ext>
                </a:extLst>
              </p:cNvPr>
              <p:cNvSpPr/>
              <p:nvPr/>
            </p:nvSpPr>
            <p:spPr>
              <a:xfrm>
                <a:off x="9517380" y="492500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519F09-C7BB-9A4D-83BB-4FBE1941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4925000"/>
                <a:ext cx="1567224" cy="566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349954-F16E-5448-A18A-1688FFC8AEDC}"/>
                  </a:ext>
                </a:extLst>
              </p:cNvPr>
              <p:cNvSpPr/>
              <p:nvPr/>
            </p:nvSpPr>
            <p:spPr>
              <a:xfrm>
                <a:off x="7873956" y="4925000"/>
                <a:ext cx="1567224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349954-F16E-5448-A18A-1688FFC8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56" y="4925000"/>
                <a:ext cx="1567224" cy="566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4C27-977C-3A49-A08A-C0C7B063C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Angle Between 2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6F32-EDF3-1547-85DB-81BE108A0C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EB50ED7-E4BF-3C4E-BA35-574F65CCC604}"/>
              </a:ext>
            </a:extLst>
          </p:cNvPr>
          <p:cNvSpPr/>
          <p:nvPr/>
        </p:nvSpPr>
        <p:spPr>
          <a:xfrm>
            <a:off x="5244464" y="4079874"/>
            <a:ext cx="165774" cy="263525"/>
          </a:xfrm>
          <a:custGeom>
            <a:avLst/>
            <a:gdLst>
              <a:gd name="connsiteX0" fmla="*/ 0 w 254000"/>
              <a:gd name="connsiteY0" fmla="*/ 0 h 304800"/>
              <a:gd name="connsiteX1" fmla="*/ 209550 w 254000"/>
              <a:gd name="connsiteY1" fmla="*/ 127000 h 304800"/>
              <a:gd name="connsiteX2" fmla="*/ 254000 w 254000"/>
              <a:gd name="connsiteY2" fmla="*/ 304800 h 304800"/>
              <a:gd name="connsiteX0" fmla="*/ 0 w 209583"/>
              <a:gd name="connsiteY0" fmla="*/ 0 h 368300"/>
              <a:gd name="connsiteX1" fmla="*/ 209550 w 209583"/>
              <a:gd name="connsiteY1" fmla="*/ 127000 h 368300"/>
              <a:gd name="connsiteX2" fmla="*/ 19050 w 209583"/>
              <a:gd name="connsiteY2" fmla="*/ 368300 h 368300"/>
              <a:gd name="connsiteX0" fmla="*/ 0 w 55836"/>
              <a:gd name="connsiteY0" fmla="*/ 0 h 368300"/>
              <a:gd name="connsiteX1" fmla="*/ 50800 w 55836"/>
              <a:gd name="connsiteY1" fmla="*/ 165100 h 368300"/>
              <a:gd name="connsiteX2" fmla="*/ 19050 w 55836"/>
              <a:gd name="connsiteY2" fmla="*/ 368300 h 368300"/>
              <a:gd name="connsiteX0" fmla="*/ 0 w 155562"/>
              <a:gd name="connsiteY0" fmla="*/ 0 h 241300"/>
              <a:gd name="connsiteX1" fmla="*/ 152400 w 155562"/>
              <a:gd name="connsiteY1" fmla="*/ 38100 h 241300"/>
              <a:gd name="connsiteX2" fmla="*/ 120650 w 155562"/>
              <a:gd name="connsiteY2" fmla="*/ 241300 h 241300"/>
              <a:gd name="connsiteX0" fmla="*/ 0 w 143354"/>
              <a:gd name="connsiteY0" fmla="*/ 0 h 241300"/>
              <a:gd name="connsiteX1" fmla="*/ 139700 w 143354"/>
              <a:gd name="connsiteY1" fmla="*/ 73025 h 241300"/>
              <a:gd name="connsiteX2" fmla="*/ 120650 w 143354"/>
              <a:gd name="connsiteY2" fmla="*/ 241300 h 241300"/>
              <a:gd name="connsiteX0" fmla="*/ 0 w 148668"/>
              <a:gd name="connsiteY0" fmla="*/ 0 h 241300"/>
              <a:gd name="connsiteX1" fmla="*/ 139700 w 148668"/>
              <a:gd name="connsiteY1" fmla="*/ 73025 h 241300"/>
              <a:gd name="connsiteX2" fmla="*/ 120650 w 148668"/>
              <a:gd name="connsiteY2" fmla="*/ 241300 h 241300"/>
              <a:gd name="connsiteX0" fmla="*/ 0 w 182765"/>
              <a:gd name="connsiteY0" fmla="*/ 0 h 247650"/>
              <a:gd name="connsiteX1" fmla="*/ 171450 w 182765"/>
              <a:gd name="connsiteY1" fmla="*/ 79375 h 247650"/>
              <a:gd name="connsiteX2" fmla="*/ 152400 w 182765"/>
              <a:gd name="connsiteY2" fmla="*/ 247650 h 247650"/>
              <a:gd name="connsiteX0" fmla="*/ 0 w 182765"/>
              <a:gd name="connsiteY0" fmla="*/ 0 h 247650"/>
              <a:gd name="connsiteX1" fmla="*/ 171450 w 182765"/>
              <a:gd name="connsiteY1" fmla="*/ 79375 h 247650"/>
              <a:gd name="connsiteX2" fmla="*/ 152400 w 182765"/>
              <a:gd name="connsiteY2" fmla="*/ 247650 h 247650"/>
              <a:gd name="connsiteX0" fmla="*/ 0 w 179355"/>
              <a:gd name="connsiteY0" fmla="*/ 0 h 263525"/>
              <a:gd name="connsiteX1" fmla="*/ 168275 w 179355"/>
              <a:gd name="connsiteY1" fmla="*/ 95250 h 263525"/>
              <a:gd name="connsiteX2" fmla="*/ 149225 w 179355"/>
              <a:gd name="connsiteY2" fmla="*/ 263525 h 263525"/>
              <a:gd name="connsiteX0" fmla="*/ 0 w 162652"/>
              <a:gd name="connsiteY0" fmla="*/ 0 h 263525"/>
              <a:gd name="connsiteX1" fmla="*/ 139700 w 162652"/>
              <a:gd name="connsiteY1" fmla="*/ 88900 h 263525"/>
              <a:gd name="connsiteX2" fmla="*/ 149225 w 162652"/>
              <a:gd name="connsiteY2" fmla="*/ 263525 h 263525"/>
              <a:gd name="connsiteX0" fmla="*/ 0 w 165774"/>
              <a:gd name="connsiteY0" fmla="*/ 0 h 263525"/>
              <a:gd name="connsiteX1" fmla="*/ 139700 w 165774"/>
              <a:gd name="connsiteY1" fmla="*/ 88900 h 263525"/>
              <a:gd name="connsiteX2" fmla="*/ 149225 w 165774"/>
              <a:gd name="connsiteY2" fmla="*/ 263525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4" h="263525">
                <a:moveTo>
                  <a:pt x="0" y="0"/>
                </a:moveTo>
                <a:cubicBezTo>
                  <a:pt x="83608" y="12700"/>
                  <a:pt x="105304" y="13229"/>
                  <a:pt x="139700" y="88900"/>
                </a:cubicBezTo>
                <a:cubicBezTo>
                  <a:pt x="174096" y="164571"/>
                  <a:pt x="171450" y="188383"/>
                  <a:pt x="149225" y="26352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/>
              <p:nvPr/>
            </p:nvSpPr>
            <p:spPr>
              <a:xfrm>
                <a:off x="5388171" y="3816711"/>
                <a:ext cx="492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71" y="3816711"/>
                <a:ext cx="4921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5621F-6D18-1349-84AA-955828A78CA5}"/>
              </a:ext>
            </a:extLst>
          </p:cNvPr>
          <p:cNvCxnSpPr>
            <a:cxnSpLocks/>
          </p:cNvCxnSpPr>
          <p:nvPr/>
        </p:nvCxnSpPr>
        <p:spPr>
          <a:xfrm flipV="1">
            <a:off x="469547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E16E-4A69-7347-A3EC-C710E0311D23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/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blipFill>
                <a:blip r:embed="rId8"/>
                <a:stretch>
                  <a:fillRect l="-10000" t="-8571" r="-36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/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blipFill>
                <a:blip r:embed="rId9"/>
                <a:stretch>
                  <a:fillRect l="-20000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5F2C91C1-15CE-4247-A6D2-43130D9217A9}"/>
              </a:ext>
            </a:extLst>
          </p:cNvPr>
          <p:cNvSpPr/>
          <p:nvPr/>
        </p:nvSpPr>
        <p:spPr>
          <a:xfrm>
            <a:off x="6041087" y="3456344"/>
            <a:ext cx="467291" cy="682911"/>
          </a:xfrm>
          <a:custGeom>
            <a:avLst/>
            <a:gdLst>
              <a:gd name="connsiteX0" fmla="*/ 0 w 254000"/>
              <a:gd name="connsiteY0" fmla="*/ 0 h 304800"/>
              <a:gd name="connsiteX1" fmla="*/ 209550 w 254000"/>
              <a:gd name="connsiteY1" fmla="*/ 127000 h 304800"/>
              <a:gd name="connsiteX2" fmla="*/ 254000 w 254000"/>
              <a:gd name="connsiteY2" fmla="*/ 304800 h 304800"/>
              <a:gd name="connsiteX0" fmla="*/ 0 w 209583"/>
              <a:gd name="connsiteY0" fmla="*/ 0 h 368300"/>
              <a:gd name="connsiteX1" fmla="*/ 209550 w 209583"/>
              <a:gd name="connsiteY1" fmla="*/ 127000 h 368300"/>
              <a:gd name="connsiteX2" fmla="*/ 19050 w 209583"/>
              <a:gd name="connsiteY2" fmla="*/ 368300 h 368300"/>
              <a:gd name="connsiteX0" fmla="*/ 0 w 55836"/>
              <a:gd name="connsiteY0" fmla="*/ 0 h 368300"/>
              <a:gd name="connsiteX1" fmla="*/ 50800 w 55836"/>
              <a:gd name="connsiteY1" fmla="*/ 165100 h 368300"/>
              <a:gd name="connsiteX2" fmla="*/ 19050 w 55836"/>
              <a:gd name="connsiteY2" fmla="*/ 368300 h 368300"/>
              <a:gd name="connsiteX0" fmla="*/ 0 w 155562"/>
              <a:gd name="connsiteY0" fmla="*/ 0 h 241300"/>
              <a:gd name="connsiteX1" fmla="*/ 152400 w 155562"/>
              <a:gd name="connsiteY1" fmla="*/ 38100 h 241300"/>
              <a:gd name="connsiteX2" fmla="*/ 120650 w 155562"/>
              <a:gd name="connsiteY2" fmla="*/ 241300 h 241300"/>
              <a:gd name="connsiteX0" fmla="*/ 0 w 143354"/>
              <a:gd name="connsiteY0" fmla="*/ 0 h 241300"/>
              <a:gd name="connsiteX1" fmla="*/ 139700 w 143354"/>
              <a:gd name="connsiteY1" fmla="*/ 73025 h 241300"/>
              <a:gd name="connsiteX2" fmla="*/ 120650 w 143354"/>
              <a:gd name="connsiteY2" fmla="*/ 241300 h 241300"/>
              <a:gd name="connsiteX0" fmla="*/ 0 w 148668"/>
              <a:gd name="connsiteY0" fmla="*/ 0 h 241300"/>
              <a:gd name="connsiteX1" fmla="*/ 139700 w 148668"/>
              <a:gd name="connsiteY1" fmla="*/ 73025 h 241300"/>
              <a:gd name="connsiteX2" fmla="*/ 120650 w 148668"/>
              <a:gd name="connsiteY2" fmla="*/ 241300 h 241300"/>
              <a:gd name="connsiteX0" fmla="*/ 0 w 182765"/>
              <a:gd name="connsiteY0" fmla="*/ 0 h 247650"/>
              <a:gd name="connsiteX1" fmla="*/ 171450 w 182765"/>
              <a:gd name="connsiteY1" fmla="*/ 79375 h 247650"/>
              <a:gd name="connsiteX2" fmla="*/ 152400 w 182765"/>
              <a:gd name="connsiteY2" fmla="*/ 247650 h 247650"/>
              <a:gd name="connsiteX0" fmla="*/ 0 w 182765"/>
              <a:gd name="connsiteY0" fmla="*/ 0 h 247650"/>
              <a:gd name="connsiteX1" fmla="*/ 171450 w 182765"/>
              <a:gd name="connsiteY1" fmla="*/ 79375 h 247650"/>
              <a:gd name="connsiteX2" fmla="*/ 152400 w 182765"/>
              <a:gd name="connsiteY2" fmla="*/ 247650 h 247650"/>
              <a:gd name="connsiteX0" fmla="*/ 0 w 179355"/>
              <a:gd name="connsiteY0" fmla="*/ 0 h 263525"/>
              <a:gd name="connsiteX1" fmla="*/ 168275 w 179355"/>
              <a:gd name="connsiteY1" fmla="*/ 95250 h 263525"/>
              <a:gd name="connsiteX2" fmla="*/ 149225 w 179355"/>
              <a:gd name="connsiteY2" fmla="*/ 263525 h 263525"/>
              <a:gd name="connsiteX0" fmla="*/ 0 w 162652"/>
              <a:gd name="connsiteY0" fmla="*/ 0 h 263525"/>
              <a:gd name="connsiteX1" fmla="*/ 139700 w 162652"/>
              <a:gd name="connsiteY1" fmla="*/ 88900 h 263525"/>
              <a:gd name="connsiteX2" fmla="*/ 149225 w 162652"/>
              <a:gd name="connsiteY2" fmla="*/ 263525 h 263525"/>
              <a:gd name="connsiteX0" fmla="*/ 0 w 165774"/>
              <a:gd name="connsiteY0" fmla="*/ 0 h 263525"/>
              <a:gd name="connsiteX1" fmla="*/ 139700 w 165774"/>
              <a:gd name="connsiteY1" fmla="*/ 88900 h 263525"/>
              <a:gd name="connsiteX2" fmla="*/ 149225 w 165774"/>
              <a:gd name="connsiteY2" fmla="*/ 263525 h 263525"/>
              <a:gd name="connsiteX0" fmla="*/ 0 w 323903"/>
              <a:gd name="connsiteY0" fmla="*/ 0 h 483531"/>
              <a:gd name="connsiteX1" fmla="*/ 297829 w 323903"/>
              <a:gd name="connsiteY1" fmla="*/ 308906 h 483531"/>
              <a:gd name="connsiteX2" fmla="*/ 307354 w 323903"/>
              <a:gd name="connsiteY2" fmla="*/ 483531 h 483531"/>
              <a:gd name="connsiteX0" fmla="*/ 0 w 427076"/>
              <a:gd name="connsiteY0" fmla="*/ 0 h 634786"/>
              <a:gd name="connsiteX1" fmla="*/ 297829 w 427076"/>
              <a:gd name="connsiteY1" fmla="*/ 308906 h 634786"/>
              <a:gd name="connsiteX2" fmla="*/ 424232 w 427076"/>
              <a:gd name="connsiteY2" fmla="*/ 634786 h 634786"/>
              <a:gd name="connsiteX0" fmla="*/ 0 w 428702"/>
              <a:gd name="connsiteY0" fmla="*/ 0 h 634786"/>
              <a:gd name="connsiteX1" fmla="*/ 345955 w 428702"/>
              <a:gd name="connsiteY1" fmla="*/ 288280 h 634786"/>
              <a:gd name="connsiteX2" fmla="*/ 424232 w 428702"/>
              <a:gd name="connsiteY2" fmla="*/ 634786 h 634786"/>
              <a:gd name="connsiteX0" fmla="*/ 0 w 435243"/>
              <a:gd name="connsiteY0" fmla="*/ 0 h 662286"/>
              <a:gd name="connsiteX1" fmla="*/ 345955 w 435243"/>
              <a:gd name="connsiteY1" fmla="*/ 288280 h 662286"/>
              <a:gd name="connsiteX2" fmla="*/ 431108 w 435243"/>
              <a:gd name="connsiteY2" fmla="*/ 662286 h 662286"/>
              <a:gd name="connsiteX0" fmla="*/ 0 w 469619"/>
              <a:gd name="connsiteY0" fmla="*/ 0 h 682911"/>
              <a:gd name="connsiteX1" fmla="*/ 380331 w 469619"/>
              <a:gd name="connsiteY1" fmla="*/ 308905 h 682911"/>
              <a:gd name="connsiteX2" fmla="*/ 465484 w 469619"/>
              <a:gd name="connsiteY2" fmla="*/ 682911 h 682911"/>
              <a:gd name="connsiteX0" fmla="*/ 0 w 469619"/>
              <a:gd name="connsiteY0" fmla="*/ 0 h 682911"/>
              <a:gd name="connsiteX1" fmla="*/ 380331 w 469619"/>
              <a:gd name="connsiteY1" fmla="*/ 308905 h 682911"/>
              <a:gd name="connsiteX2" fmla="*/ 465484 w 469619"/>
              <a:gd name="connsiteY2" fmla="*/ 682911 h 682911"/>
              <a:gd name="connsiteX0" fmla="*/ 0 w 465484"/>
              <a:gd name="connsiteY0" fmla="*/ 0 h 682911"/>
              <a:gd name="connsiteX1" fmla="*/ 465484 w 465484"/>
              <a:gd name="connsiteY1" fmla="*/ 682911 h 682911"/>
              <a:gd name="connsiteX0" fmla="*/ 0 w 466671"/>
              <a:gd name="connsiteY0" fmla="*/ 0 h 682911"/>
              <a:gd name="connsiteX1" fmla="*/ 465484 w 466671"/>
              <a:gd name="connsiteY1" fmla="*/ 682911 h 682911"/>
              <a:gd name="connsiteX0" fmla="*/ 0 w 467291"/>
              <a:gd name="connsiteY0" fmla="*/ 0 h 682911"/>
              <a:gd name="connsiteX1" fmla="*/ 465484 w 467291"/>
              <a:gd name="connsiteY1" fmla="*/ 682911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291" h="682911">
                <a:moveTo>
                  <a:pt x="0" y="0"/>
                </a:moveTo>
                <a:cubicBezTo>
                  <a:pt x="278914" y="117634"/>
                  <a:pt x="489078" y="352146"/>
                  <a:pt x="465484" y="68291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4C27-977C-3A49-A08A-C0C7B063C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Angle Between 2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6F32-EDF3-1547-85DB-81BE108A0C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/>
              <p:nvPr/>
            </p:nvSpPr>
            <p:spPr>
              <a:xfrm>
                <a:off x="5587935" y="3724715"/>
                <a:ext cx="6602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35" y="3724715"/>
                <a:ext cx="660244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5621F-6D18-1349-84AA-955828A78CA5}"/>
              </a:ext>
            </a:extLst>
          </p:cNvPr>
          <p:cNvCxnSpPr>
            <a:cxnSpLocks/>
          </p:cNvCxnSpPr>
          <p:nvPr/>
        </p:nvCxnSpPr>
        <p:spPr>
          <a:xfrm flipV="1">
            <a:off x="469547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E16E-4A69-7347-A3EC-C710E0311D23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/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blipFill>
                <a:blip r:embed="rId7"/>
                <a:stretch>
                  <a:fillRect l="-10000" t="-8571" r="-36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/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blipFill>
                <a:blip r:embed="rId8"/>
                <a:stretch>
                  <a:fillRect l="-20000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F8A1C9FB-3AEA-584F-9BDE-69E7C83F0B0B}"/>
              </a:ext>
            </a:extLst>
          </p:cNvPr>
          <p:cNvSpPr/>
          <p:nvPr/>
        </p:nvSpPr>
        <p:spPr>
          <a:xfrm>
            <a:off x="5492788" y="3907345"/>
            <a:ext cx="204360" cy="555585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60" h="555585">
                <a:moveTo>
                  <a:pt x="190982" y="555585"/>
                </a:moveTo>
                <a:cubicBezTo>
                  <a:pt x="202074" y="439356"/>
                  <a:pt x="217025" y="324092"/>
                  <a:pt x="185195" y="231494"/>
                </a:cubicBezTo>
                <a:cubicBezTo>
                  <a:pt x="153365" y="138897"/>
                  <a:pt x="95973" y="728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0F4C3D4-B7A1-F04B-9CCE-2F0FD9B4AC7D}"/>
              </a:ext>
            </a:extLst>
          </p:cNvPr>
          <p:cNvSpPr/>
          <p:nvPr/>
        </p:nvSpPr>
        <p:spPr>
          <a:xfrm>
            <a:off x="6251724" y="4224639"/>
            <a:ext cx="36562" cy="233267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322799"/>
              <a:gd name="connsiteY0" fmla="*/ 555585 h 555585"/>
              <a:gd name="connsiteX1" fmla="*/ 318326 w 322799"/>
              <a:gd name="connsiteY1" fmla="*/ 431191 h 555585"/>
              <a:gd name="connsiteX2" fmla="*/ 0 w 322799"/>
              <a:gd name="connsiteY2" fmla="*/ 0 h 555585"/>
              <a:gd name="connsiteX0" fmla="*/ 0 w 127473"/>
              <a:gd name="connsiteY0" fmla="*/ 226261 h 226261"/>
              <a:gd name="connsiteX1" fmla="*/ 127344 w 127473"/>
              <a:gd name="connsiteY1" fmla="*/ 101867 h 226261"/>
              <a:gd name="connsiteX2" fmla="*/ 12218 w 127473"/>
              <a:gd name="connsiteY2" fmla="*/ 0 h 226261"/>
              <a:gd name="connsiteX0" fmla="*/ 0 w 12218"/>
              <a:gd name="connsiteY0" fmla="*/ 226261 h 226261"/>
              <a:gd name="connsiteX1" fmla="*/ 12218 w 12218"/>
              <a:gd name="connsiteY1" fmla="*/ 0 h 226261"/>
              <a:gd name="connsiteX0" fmla="*/ 0 w 54973"/>
              <a:gd name="connsiteY0" fmla="*/ 226261 h 226261"/>
              <a:gd name="connsiteX1" fmla="*/ 12218 w 54973"/>
              <a:gd name="connsiteY1" fmla="*/ 0 h 226261"/>
              <a:gd name="connsiteX0" fmla="*/ 0 w 83800"/>
              <a:gd name="connsiteY0" fmla="*/ 226261 h 226261"/>
              <a:gd name="connsiteX1" fmla="*/ 12218 w 83800"/>
              <a:gd name="connsiteY1" fmla="*/ 0 h 226261"/>
              <a:gd name="connsiteX0" fmla="*/ 0 w 98000"/>
              <a:gd name="connsiteY0" fmla="*/ 229764 h 229764"/>
              <a:gd name="connsiteX1" fmla="*/ 36742 w 98000"/>
              <a:gd name="connsiteY1" fmla="*/ 0 h 229764"/>
              <a:gd name="connsiteX0" fmla="*/ 0 w 72258"/>
              <a:gd name="connsiteY0" fmla="*/ 229764 h 229764"/>
              <a:gd name="connsiteX1" fmla="*/ 36742 w 72258"/>
              <a:gd name="connsiteY1" fmla="*/ 0 h 229764"/>
              <a:gd name="connsiteX0" fmla="*/ 15810 w 67332"/>
              <a:gd name="connsiteY0" fmla="*/ 233267 h 233267"/>
              <a:gd name="connsiteX1" fmla="*/ 0 w 67332"/>
              <a:gd name="connsiteY1" fmla="*/ 0 h 233267"/>
              <a:gd name="connsiteX0" fmla="*/ 15810 w 36562"/>
              <a:gd name="connsiteY0" fmla="*/ 233267 h 233267"/>
              <a:gd name="connsiteX1" fmla="*/ 0 w 36562"/>
              <a:gd name="connsiteY1" fmla="*/ 0 h 23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62" h="233267">
                <a:moveTo>
                  <a:pt x="15810" y="233267"/>
                </a:moveTo>
                <a:cubicBezTo>
                  <a:pt x="51414" y="168359"/>
                  <a:pt x="37968" y="85931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7AB92-BFC1-FF46-8F5D-C37AE776DAE2}"/>
              </a:ext>
            </a:extLst>
          </p:cNvPr>
          <p:cNvCxnSpPr>
            <a:cxnSpLocks/>
          </p:cNvCxnSpPr>
          <p:nvPr/>
        </p:nvCxnSpPr>
        <p:spPr>
          <a:xfrm flipV="1">
            <a:off x="4704080" y="2862730"/>
            <a:ext cx="0" cy="3200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3B6900-C641-C344-AEFF-33C2695906A5}"/>
              </a:ext>
            </a:extLst>
          </p:cNvPr>
          <p:cNvCxnSpPr>
            <a:cxnSpLocks/>
          </p:cNvCxnSpPr>
          <p:nvPr/>
        </p:nvCxnSpPr>
        <p:spPr>
          <a:xfrm>
            <a:off x="3141980" y="4462930"/>
            <a:ext cx="521208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B46C07-051D-8940-B8FE-CF68ECE3935C}"/>
                  </a:ext>
                </a:extLst>
              </p:cNvPr>
              <p:cNvSpPr/>
              <p:nvPr/>
            </p:nvSpPr>
            <p:spPr>
              <a:xfrm>
                <a:off x="6302656" y="4027515"/>
                <a:ext cx="6660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B46C07-051D-8940-B8FE-CF68ECE3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56" y="4027515"/>
                <a:ext cx="66601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72415C-1A16-2044-96BA-368E79B14004}"/>
                  </a:ext>
                </a:extLst>
              </p:cNvPr>
              <p:cNvSpPr/>
              <p:nvPr/>
            </p:nvSpPr>
            <p:spPr>
              <a:xfrm>
                <a:off x="7827923" y="5210767"/>
                <a:ext cx="21800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72415C-1A16-2044-96BA-368E79B1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923" y="5210767"/>
                <a:ext cx="2180019" cy="523220"/>
              </a:xfrm>
              <a:prstGeom prst="rect">
                <a:avLst/>
              </a:prstGeom>
              <a:blipFill>
                <a:blip r:embed="rId1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059E3-C12E-8E4F-8FE1-AED79DDB36B6}"/>
                  </a:ext>
                </a:extLst>
              </p:cNvPr>
              <p:cNvSpPr/>
              <p:nvPr/>
            </p:nvSpPr>
            <p:spPr>
              <a:xfrm>
                <a:off x="6377299" y="3433812"/>
                <a:ext cx="492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059E3-C12E-8E4F-8FE1-AED79DDB3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99" y="3433812"/>
                <a:ext cx="4921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85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4C27-977C-3A49-A08A-C0C7B063C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Angle Between 2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6F32-EDF3-1547-85DB-81BE108A0C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/>
              <p:nvPr/>
            </p:nvSpPr>
            <p:spPr>
              <a:xfrm>
                <a:off x="5649728" y="4563740"/>
                <a:ext cx="7452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28" y="4563740"/>
                <a:ext cx="745204" cy="523220"/>
              </a:xfrm>
              <a:prstGeom prst="rect">
                <a:avLst/>
              </a:prstGeom>
              <a:blipFill>
                <a:blip r:embed="rId2"/>
                <a:stretch>
                  <a:fillRect t="-9302" r="-1500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5621F-6D18-1349-84AA-955828A78CA5}"/>
              </a:ext>
            </a:extLst>
          </p:cNvPr>
          <p:cNvCxnSpPr>
            <a:cxnSpLocks/>
          </p:cNvCxnSpPr>
          <p:nvPr/>
        </p:nvCxnSpPr>
        <p:spPr>
          <a:xfrm>
            <a:off x="4695479" y="4454404"/>
            <a:ext cx="1812899" cy="127958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E16E-4A69-7347-A3EC-C710E0311D23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/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blipFill>
                <a:blip r:embed="rId7"/>
                <a:stretch>
                  <a:fillRect l="-10000" t="-8571" r="-36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/>
              <p:nvPr/>
            </p:nvSpPr>
            <p:spPr>
              <a:xfrm>
                <a:off x="6635664" y="5815850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64" y="5815850"/>
                <a:ext cx="362150" cy="494559"/>
              </a:xfrm>
              <a:prstGeom prst="rect">
                <a:avLst/>
              </a:prstGeom>
              <a:blipFill>
                <a:blip r:embed="rId8"/>
                <a:stretch>
                  <a:fillRect l="-20000" r="-3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F8A1C9FB-3AEA-584F-9BDE-69E7C83F0B0B}"/>
              </a:ext>
            </a:extLst>
          </p:cNvPr>
          <p:cNvSpPr/>
          <p:nvPr/>
        </p:nvSpPr>
        <p:spPr>
          <a:xfrm flipV="1">
            <a:off x="5492788" y="4462930"/>
            <a:ext cx="145518" cy="523216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60" h="555585">
                <a:moveTo>
                  <a:pt x="190982" y="555585"/>
                </a:moveTo>
                <a:cubicBezTo>
                  <a:pt x="202074" y="439356"/>
                  <a:pt x="217025" y="324092"/>
                  <a:pt x="185195" y="231494"/>
                </a:cubicBezTo>
                <a:cubicBezTo>
                  <a:pt x="153365" y="138897"/>
                  <a:pt x="95973" y="728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0F4C3D4-B7A1-F04B-9CCE-2F0FD9B4AC7D}"/>
              </a:ext>
            </a:extLst>
          </p:cNvPr>
          <p:cNvSpPr/>
          <p:nvPr/>
        </p:nvSpPr>
        <p:spPr>
          <a:xfrm>
            <a:off x="6251724" y="4224639"/>
            <a:ext cx="36562" cy="233267"/>
          </a:xfrm>
          <a:custGeom>
            <a:avLst/>
            <a:gdLst>
              <a:gd name="connsiteX0" fmla="*/ 167833 w 179654"/>
              <a:gd name="connsiteY0" fmla="*/ 549798 h 549798"/>
              <a:gd name="connsiteX1" fmla="*/ 162046 w 179654"/>
              <a:gd name="connsiteY1" fmla="*/ 225707 h 549798"/>
              <a:gd name="connsiteX2" fmla="*/ 0 w 179654"/>
              <a:gd name="connsiteY2" fmla="*/ 0 h 549798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204360"/>
              <a:gd name="connsiteY0" fmla="*/ 555585 h 555585"/>
              <a:gd name="connsiteX1" fmla="*/ 185195 w 204360"/>
              <a:gd name="connsiteY1" fmla="*/ 231494 h 555585"/>
              <a:gd name="connsiteX2" fmla="*/ 0 w 204360"/>
              <a:gd name="connsiteY2" fmla="*/ 0 h 555585"/>
              <a:gd name="connsiteX0" fmla="*/ 190982 w 322799"/>
              <a:gd name="connsiteY0" fmla="*/ 555585 h 555585"/>
              <a:gd name="connsiteX1" fmla="*/ 318326 w 322799"/>
              <a:gd name="connsiteY1" fmla="*/ 431191 h 555585"/>
              <a:gd name="connsiteX2" fmla="*/ 0 w 322799"/>
              <a:gd name="connsiteY2" fmla="*/ 0 h 555585"/>
              <a:gd name="connsiteX0" fmla="*/ 0 w 127473"/>
              <a:gd name="connsiteY0" fmla="*/ 226261 h 226261"/>
              <a:gd name="connsiteX1" fmla="*/ 127344 w 127473"/>
              <a:gd name="connsiteY1" fmla="*/ 101867 h 226261"/>
              <a:gd name="connsiteX2" fmla="*/ 12218 w 127473"/>
              <a:gd name="connsiteY2" fmla="*/ 0 h 226261"/>
              <a:gd name="connsiteX0" fmla="*/ 0 w 12218"/>
              <a:gd name="connsiteY0" fmla="*/ 226261 h 226261"/>
              <a:gd name="connsiteX1" fmla="*/ 12218 w 12218"/>
              <a:gd name="connsiteY1" fmla="*/ 0 h 226261"/>
              <a:gd name="connsiteX0" fmla="*/ 0 w 54973"/>
              <a:gd name="connsiteY0" fmla="*/ 226261 h 226261"/>
              <a:gd name="connsiteX1" fmla="*/ 12218 w 54973"/>
              <a:gd name="connsiteY1" fmla="*/ 0 h 226261"/>
              <a:gd name="connsiteX0" fmla="*/ 0 w 83800"/>
              <a:gd name="connsiteY0" fmla="*/ 226261 h 226261"/>
              <a:gd name="connsiteX1" fmla="*/ 12218 w 83800"/>
              <a:gd name="connsiteY1" fmla="*/ 0 h 226261"/>
              <a:gd name="connsiteX0" fmla="*/ 0 w 98000"/>
              <a:gd name="connsiteY0" fmla="*/ 229764 h 229764"/>
              <a:gd name="connsiteX1" fmla="*/ 36742 w 98000"/>
              <a:gd name="connsiteY1" fmla="*/ 0 h 229764"/>
              <a:gd name="connsiteX0" fmla="*/ 0 w 72258"/>
              <a:gd name="connsiteY0" fmla="*/ 229764 h 229764"/>
              <a:gd name="connsiteX1" fmla="*/ 36742 w 72258"/>
              <a:gd name="connsiteY1" fmla="*/ 0 h 229764"/>
              <a:gd name="connsiteX0" fmla="*/ 15810 w 67332"/>
              <a:gd name="connsiteY0" fmla="*/ 233267 h 233267"/>
              <a:gd name="connsiteX1" fmla="*/ 0 w 67332"/>
              <a:gd name="connsiteY1" fmla="*/ 0 h 233267"/>
              <a:gd name="connsiteX0" fmla="*/ 15810 w 36562"/>
              <a:gd name="connsiteY0" fmla="*/ 233267 h 233267"/>
              <a:gd name="connsiteX1" fmla="*/ 0 w 36562"/>
              <a:gd name="connsiteY1" fmla="*/ 0 h 23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62" h="233267">
                <a:moveTo>
                  <a:pt x="15810" y="233267"/>
                </a:moveTo>
                <a:cubicBezTo>
                  <a:pt x="51414" y="168359"/>
                  <a:pt x="37968" y="85931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7AB92-BFC1-FF46-8F5D-C37AE776DAE2}"/>
              </a:ext>
            </a:extLst>
          </p:cNvPr>
          <p:cNvCxnSpPr>
            <a:cxnSpLocks/>
          </p:cNvCxnSpPr>
          <p:nvPr/>
        </p:nvCxnSpPr>
        <p:spPr>
          <a:xfrm flipV="1">
            <a:off x="4704080" y="2862730"/>
            <a:ext cx="0" cy="32004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3B6900-C641-C344-AEFF-33C2695906A5}"/>
              </a:ext>
            </a:extLst>
          </p:cNvPr>
          <p:cNvCxnSpPr>
            <a:cxnSpLocks/>
          </p:cNvCxnSpPr>
          <p:nvPr/>
        </p:nvCxnSpPr>
        <p:spPr>
          <a:xfrm>
            <a:off x="3141980" y="4462930"/>
            <a:ext cx="521208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B46C07-051D-8940-B8FE-CF68ECE3935C}"/>
                  </a:ext>
                </a:extLst>
              </p:cNvPr>
              <p:cNvSpPr/>
              <p:nvPr/>
            </p:nvSpPr>
            <p:spPr>
              <a:xfrm>
                <a:off x="6302656" y="4027515"/>
                <a:ext cx="6660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B46C07-051D-8940-B8FE-CF68ECE3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56" y="4027515"/>
                <a:ext cx="66601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72415C-1A16-2044-96BA-368E79B14004}"/>
                  </a:ext>
                </a:extLst>
              </p:cNvPr>
              <p:cNvSpPr/>
              <p:nvPr/>
            </p:nvSpPr>
            <p:spPr>
              <a:xfrm>
                <a:off x="7848600" y="5210767"/>
                <a:ext cx="22649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72415C-1A16-2044-96BA-368E79B1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210767"/>
                <a:ext cx="2264979" cy="523220"/>
              </a:xfrm>
              <a:prstGeom prst="rect">
                <a:avLst/>
              </a:prstGeom>
              <a:blipFill>
                <a:blip r:embed="rId10"/>
                <a:stretch>
                  <a:fillRect t="-9524" r="-446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8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FA7D27-5478-D944-8162-02DD400000D8}"/>
              </a:ext>
            </a:extLst>
          </p:cNvPr>
          <p:cNvCxnSpPr>
            <a:cxnSpLocks/>
          </p:cNvCxnSpPr>
          <p:nvPr/>
        </p:nvCxnSpPr>
        <p:spPr>
          <a:xfrm>
            <a:off x="6625168" y="2991540"/>
            <a:ext cx="189365" cy="1119181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E8FD5117-DB3E-5041-AF4F-49886AE17D6F}"/>
              </a:ext>
            </a:extLst>
          </p:cNvPr>
          <p:cNvSpPr/>
          <p:nvPr/>
        </p:nvSpPr>
        <p:spPr>
          <a:xfrm rot="15670710">
            <a:off x="5525065" y="3615361"/>
            <a:ext cx="601250" cy="2251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171BB-1FB2-D940-AE8D-C1025F432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8F13-1DBC-A349-858C-E99F4B924E9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92B7C-FFA4-B145-A54C-DAC3382D4052}"/>
                  </a:ext>
                </a:extLst>
              </p:cNvPr>
              <p:cNvSpPr txBox="1"/>
              <p:nvPr/>
            </p:nvSpPr>
            <p:spPr>
              <a:xfrm>
                <a:off x="5416366" y="5066031"/>
                <a:ext cx="3301545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92B7C-FFA4-B145-A54C-DAC3382D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66" y="5066031"/>
                <a:ext cx="3301545" cy="538481"/>
              </a:xfrm>
              <a:prstGeom prst="rect">
                <a:avLst/>
              </a:prstGeom>
              <a:blipFill>
                <a:blip r:embed="rId2"/>
                <a:stretch>
                  <a:fillRect l="-383" r="-383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-Shape 24">
            <a:extLst>
              <a:ext uri="{FF2B5EF4-FFF2-40B4-BE49-F238E27FC236}">
                <a16:creationId xmlns:a16="http://schemas.microsoft.com/office/drawing/2014/main" id="{EE3EC843-8567-214F-BB82-764BB44C6316}"/>
              </a:ext>
            </a:extLst>
          </p:cNvPr>
          <p:cNvSpPr/>
          <p:nvPr/>
        </p:nvSpPr>
        <p:spPr>
          <a:xfrm rot="4874623">
            <a:off x="6482292" y="3817119"/>
            <a:ext cx="274320" cy="274320"/>
          </a:xfrm>
          <a:prstGeom prst="corner">
            <a:avLst>
              <a:gd name="adj1" fmla="val 5967"/>
              <a:gd name="adj2" fmla="val 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5EA99-32C3-4147-B9AE-856F071C4262}"/>
              </a:ext>
            </a:extLst>
          </p:cNvPr>
          <p:cNvCxnSpPr>
            <a:cxnSpLocks/>
          </p:cNvCxnSpPr>
          <p:nvPr/>
        </p:nvCxnSpPr>
        <p:spPr>
          <a:xfrm flipV="1">
            <a:off x="469547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5A508B-6CFF-C443-BFEF-1C3E0BCCD352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ED46CA-BDCC-ED48-B903-A3FED20694F1}"/>
                  </a:ext>
                </a:extLst>
              </p:cNvPr>
              <p:cNvSpPr txBox="1"/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ED46CA-BDCC-ED48-B903-A3FED2069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blipFill>
                <a:blip r:embed="rId3"/>
                <a:stretch>
                  <a:fillRect l="-10000" t="-8571" r="-36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5982C-05F2-9D4B-B957-1ECEB53F3233}"/>
                  </a:ext>
                </a:extLst>
              </p:cNvPr>
              <p:cNvSpPr txBox="1"/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5982C-05F2-9D4B-B957-1ECEB53F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blipFill>
                <a:blip r:embed="rId4"/>
                <a:stretch>
                  <a:fillRect l="-20000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02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61FE1-7AE8-DB40-925C-1A97448B6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0902F-7644-8749-92D8-5ECF22D49F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92B7C-FFA4-B145-A54C-DAC3382D4052}"/>
                  </a:ext>
                </a:extLst>
              </p:cNvPr>
              <p:cNvSpPr txBox="1"/>
              <p:nvPr/>
            </p:nvSpPr>
            <p:spPr>
              <a:xfrm>
                <a:off x="574398" y="3184490"/>
                <a:ext cx="3297506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92B7C-FFA4-B145-A54C-DAC3382D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8" y="3184490"/>
                <a:ext cx="3297506" cy="538481"/>
              </a:xfrm>
              <a:prstGeom prst="rect">
                <a:avLst/>
              </a:prstGeom>
              <a:blipFill>
                <a:blip r:embed="rId2"/>
                <a:stretch>
                  <a:fillRect l="-766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85BD00-6A1E-704C-B051-4784BA6EE830}"/>
              </a:ext>
            </a:extLst>
          </p:cNvPr>
          <p:cNvCxnSpPr/>
          <p:nvPr/>
        </p:nvCxnSpPr>
        <p:spPr>
          <a:xfrm flipH="1" flipV="1">
            <a:off x="4141046" y="2991540"/>
            <a:ext cx="548640" cy="14628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2F676-2B0A-7C42-B0FA-555F5ACA71DF}"/>
              </a:ext>
            </a:extLst>
          </p:cNvPr>
          <p:cNvCxnSpPr>
            <a:cxnSpLocks/>
          </p:cNvCxnSpPr>
          <p:nvPr/>
        </p:nvCxnSpPr>
        <p:spPr>
          <a:xfrm>
            <a:off x="4683892" y="4454402"/>
            <a:ext cx="548640" cy="14630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54FEF5-4E00-6140-A4B3-23FEE8CA4CC9}"/>
                  </a:ext>
                </a:extLst>
              </p:cNvPr>
              <p:cNvSpPr txBox="1"/>
              <p:nvPr/>
            </p:nvSpPr>
            <p:spPr>
              <a:xfrm>
                <a:off x="5717618" y="5461114"/>
                <a:ext cx="3297506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54FEF5-4E00-6140-A4B3-23FEE8CA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18" y="5461114"/>
                <a:ext cx="3297506" cy="538481"/>
              </a:xfrm>
              <a:prstGeom prst="rect">
                <a:avLst/>
              </a:prstGeom>
              <a:blipFill>
                <a:blip r:embed="rId3"/>
                <a:stretch>
                  <a:fillRect l="-1916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73AEA8-49EF-BB4F-A8A4-F1B68FBB7453}"/>
              </a:ext>
            </a:extLst>
          </p:cNvPr>
          <p:cNvCxnSpPr>
            <a:cxnSpLocks/>
          </p:cNvCxnSpPr>
          <p:nvPr/>
        </p:nvCxnSpPr>
        <p:spPr>
          <a:xfrm flipV="1">
            <a:off x="469547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F656F-93D1-2942-B55A-BD96DC2FB0D7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CAC3D9-2DA5-5541-918E-85092129CE22}"/>
                  </a:ext>
                </a:extLst>
              </p:cNvPr>
              <p:cNvSpPr txBox="1"/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CAC3D9-2DA5-5541-918E-85092129C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blipFill>
                <a:blip r:embed="rId4"/>
                <a:stretch>
                  <a:fillRect l="-10000" t="-8571" r="-36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DAC837-6F42-3E4B-86B4-77CB7FA6CC64}"/>
                  </a:ext>
                </a:extLst>
              </p:cNvPr>
              <p:cNvSpPr txBox="1"/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DAC837-6F42-3E4B-86B4-77CB7FA6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blipFill>
                <a:blip r:embed="rId5"/>
                <a:stretch>
                  <a:fillRect l="-20000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6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A1CF2-4256-CF41-90C9-26941BDDA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076316" cy="4824960"/>
          </a:xfrm>
        </p:spPr>
        <p:txBody>
          <a:bodyPr/>
          <a:lstStyle/>
          <a:p>
            <a:pPr eaLnBrk="1" hangingPunct="1"/>
            <a:r>
              <a:rPr lang="en-US" altLang="zh-TW" dirty="0"/>
              <a:t>Point—Specified by two coordinates (x, y)</a:t>
            </a:r>
          </a:p>
          <a:p>
            <a:pPr eaLnBrk="1" hangingPunct="1"/>
            <a:r>
              <a:rPr lang="en-US" altLang="zh-TW" dirty="0"/>
              <a:t>Line—Extends to infinity in both directions</a:t>
            </a:r>
          </a:p>
          <a:p>
            <a:pPr eaLnBrk="1" hangingPunct="1"/>
            <a:r>
              <a:rPr lang="en-US" altLang="zh-TW" dirty="0"/>
              <a:t>Line segment—Specified by 2 endpoints</a:t>
            </a:r>
          </a:p>
          <a:p>
            <a:pPr eaLnBrk="1" hangingPunct="1"/>
            <a:r>
              <a:rPr lang="en-US" altLang="zh-TW" dirty="0"/>
              <a:t>Ray—Extends to infinity in 1 direction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7B0DC-7DEB-A941-8D55-048C63A096D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FA7C92-95F7-FE41-BB25-38E049EE332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Basic Objects of CG</a:t>
            </a:r>
            <a:endParaRPr lang="en-US" dirty="0"/>
          </a:p>
        </p:txBody>
      </p:sp>
      <p:sp>
        <p:nvSpPr>
          <p:cNvPr id="7172" name="Slide Number Placeholder 16">
            <a:extLst>
              <a:ext uri="{FF2B5EF4-FFF2-40B4-BE49-F238E27FC236}">
                <a16:creationId xmlns:a16="http://schemas.microsoft.com/office/drawing/2014/main" id="{65686E57-C61D-324D-AD7D-EE336635F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05AC492-21E7-294F-B0BF-329B14D7A93A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C42467-9D89-F14F-A0D3-B086BF4B0489}"/>
              </a:ext>
            </a:extLst>
          </p:cNvPr>
          <p:cNvSpPr/>
          <p:nvPr/>
        </p:nvSpPr>
        <p:spPr>
          <a:xfrm>
            <a:off x="7893369" y="178748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7B2113-D789-3642-8477-D527CA5A1C0E}"/>
              </a:ext>
            </a:extLst>
          </p:cNvPr>
          <p:cNvCxnSpPr>
            <a:cxnSpLocks/>
          </p:cNvCxnSpPr>
          <p:nvPr/>
        </p:nvCxnSpPr>
        <p:spPr>
          <a:xfrm flipV="1">
            <a:off x="7543800" y="2302869"/>
            <a:ext cx="2740024" cy="109183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A1A214-6885-6648-AC55-4E2EABFB9172}"/>
              </a:ext>
            </a:extLst>
          </p:cNvPr>
          <p:cNvCxnSpPr>
            <a:cxnSpLocks/>
          </p:cNvCxnSpPr>
          <p:nvPr/>
        </p:nvCxnSpPr>
        <p:spPr>
          <a:xfrm>
            <a:off x="8328820" y="4127056"/>
            <a:ext cx="2005011" cy="53149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A4DD9-03F9-FC44-9BEF-9D4D8CE64D7C}"/>
              </a:ext>
            </a:extLst>
          </p:cNvPr>
          <p:cNvCxnSpPr>
            <a:cxnSpLocks/>
          </p:cNvCxnSpPr>
          <p:nvPr/>
        </p:nvCxnSpPr>
        <p:spPr>
          <a:xfrm>
            <a:off x="7734302" y="5127244"/>
            <a:ext cx="3086098" cy="604275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4C27-977C-3A49-A08A-C0C7B063C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Angle Between 2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6F32-EDF3-1547-85DB-81BE108A0C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EB50ED7-E4BF-3C4E-BA35-574F65CCC604}"/>
              </a:ext>
            </a:extLst>
          </p:cNvPr>
          <p:cNvSpPr/>
          <p:nvPr/>
        </p:nvSpPr>
        <p:spPr>
          <a:xfrm>
            <a:off x="5244464" y="4079874"/>
            <a:ext cx="165774" cy="263525"/>
          </a:xfrm>
          <a:custGeom>
            <a:avLst/>
            <a:gdLst>
              <a:gd name="connsiteX0" fmla="*/ 0 w 254000"/>
              <a:gd name="connsiteY0" fmla="*/ 0 h 304800"/>
              <a:gd name="connsiteX1" fmla="*/ 209550 w 254000"/>
              <a:gd name="connsiteY1" fmla="*/ 127000 h 304800"/>
              <a:gd name="connsiteX2" fmla="*/ 254000 w 254000"/>
              <a:gd name="connsiteY2" fmla="*/ 304800 h 304800"/>
              <a:gd name="connsiteX0" fmla="*/ 0 w 209583"/>
              <a:gd name="connsiteY0" fmla="*/ 0 h 368300"/>
              <a:gd name="connsiteX1" fmla="*/ 209550 w 209583"/>
              <a:gd name="connsiteY1" fmla="*/ 127000 h 368300"/>
              <a:gd name="connsiteX2" fmla="*/ 19050 w 209583"/>
              <a:gd name="connsiteY2" fmla="*/ 368300 h 368300"/>
              <a:gd name="connsiteX0" fmla="*/ 0 w 55836"/>
              <a:gd name="connsiteY0" fmla="*/ 0 h 368300"/>
              <a:gd name="connsiteX1" fmla="*/ 50800 w 55836"/>
              <a:gd name="connsiteY1" fmla="*/ 165100 h 368300"/>
              <a:gd name="connsiteX2" fmla="*/ 19050 w 55836"/>
              <a:gd name="connsiteY2" fmla="*/ 368300 h 368300"/>
              <a:gd name="connsiteX0" fmla="*/ 0 w 155562"/>
              <a:gd name="connsiteY0" fmla="*/ 0 h 241300"/>
              <a:gd name="connsiteX1" fmla="*/ 152400 w 155562"/>
              <a:gd name="connsiteY1" fmla="*/ 38100 h 241300"/>
              <a:gd name="connsiteX2" fmla="*/ 120650 w 155562"/>
              <a:gd name="connsiteY2" fmla="*/ 241300 h 241300"/>
              <a:gd name="connsiteX0" fmla="*/ 0 w 143354"/>
              <a:gd name="connsiteY0" fmla="*/ 0 h 241300"/>
              <a:gd name="connsiteX1" fmla="*/ 139700 w 143354"/>
              <a:gd name="connsiteY1" fmla="*/ 73025 h 241300"/>
              <a:gd name="connsiteX2" fmla="*/ 120650 w 143354"/>
              <a:gd name="connsiteY2" fmla="*/ 241300 h 241300"/>
              <a:gd name="connsiteX0" fmla="*/ 0 w 148668"/>
              <a:gd name="connsiteY0" fmla="*/ 0 h 241300"/>
              <a:gd name="connsiteX1" fmla="*/ 139700 w 148668"/>
              <a:gd name="connsiteY1" fmla="*/ 73025 h 241300"/>
              <a:gd name="connsiteX2" fmla="*/ 120650 w 148668"/>
              <a:gd name="connsiteY2" fmla="*/ 241300 h 241300"/>
              <a:gd name="connsiteX0" fmla="*/ 0 w 182765"/>
              <a:gd name="connsiteY0" fmla="*/ 0 h 247650"/>
              <a:gd name="connsiteX1" fmla="*/ 171450 w 182765"/>
              <a:gd name="connsiteY1" fmla="*/ 79375 h 247650"/>
              <a:gd name="connsiteX2" fmla="*/ 152400 w 182765"/>
              <a:gd name="connsiteY2" fmla="*/ 247650 h 247650"/>
              <a:gd name="connsiteX0" fmla="*/ 0 w 182765"/>
              <a:gd name="connsiteY0" fmla="*/ 0 h 247650"/>
              <a:gd name="connsiteX1" fmla="*/ 171450 w 182765"/>
              <a:gd name="connsiteY1" fmla="*/ 79375 h 247650"/>
              <a:gd name="connsiteX2" fmla="*/ 152400 w 182765"/>
              <a:gd name="connsiteY2" fmla="*/ 247650 h 247650"/>
              <a:gd name="connsiteX0" fmla="*/ 0 w 179355"/>
              <a:gd name="connsiteY0" fmla="*/ 0 h 263525"/>
              <a:gd name="connsiteX1" fmla="*/ 168275 w 179355"/>
              <a:gd name="connsiteY1" fmla="*/ 95250 h 263525"/>
              <a:gd name="connsiteX2" fmla="*/ 149225 w 179355"/>
              <a:gd name="connsiteY2" fmla="*/ 263525 h 263525"/>
              <a:gd name="connsiteX0" fmla="*/ 0 w 162652"/>
              <a:gd name="connsiteY0" fmla="*/ 0 h 263525"/>
              <a:gd name="connsiteX1" fmla="*/ 139700 w 162652"/>
              <a:gd name="connsiteY1" fmla="*/ 88900 h 263525"/>
              <a:gd name="connsiteX2" fmla="*/ 149225 w 162652"/>
              <a:gd name="connsiteY2" fmla="*/ 263525 h 263525"/>
              <a:gd name="connsiteX0" fmla="*/ 0 w 165774"/>
              <a:gd name="connsiteY0" fmla="*/ 0 h 263525"/>
              <a:gd name="connsiteX1" fmla="*/ 139700 w 165774"/>
              <a:gd name="connsiteY1" fmla="*/ 88900 h 263525"/>
              <a:gd name="connsiteX2" fmla="*/ 149225 w 165774"/>
              <a:gd name="connsiteY2" fmla="*/ 263525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4" h="263525">
                <a:moveTo>
                  <a:pt x="0" y="0"/>
                </a:moveTo>
                <a:cubicBezTo>
                  <a:pt x="83608" y="12700"/>
                  <a:pt x="105304" y="13229"/>
                  <a:pt x="139700" y="88900"/>
                </a:cubicBezTo>
                <a:cubicBezTo>
                  <a:pt x="174096" y="164571"/>
                  <a:pt x="171450" y="188383"/>
                  <a:pt x="149225" y="26352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/>
              <p:nvPr/>
            </p:nvSpPr>
            <p:spPr>
              <a:xfrm>
                <a:off x="5388171" y="3816711"/>
                <a:ext cx="492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924042-6F04-1C42-A141-224581FE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71" y="3816711"/>
                <a:ext cx="4921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92B7C-FFA4-B145-A54C-DAC3382D4052}"/>
                  </a:ext>
                </a:extLst>
              </p:cNvPr>
              <p:cNvSpPr txBox="1"/>
              <p:nvPr/>
            </p:nvSpPr>
            <p:spPr>
              <a:xfrm>
                <a:off x="3202946" y="4837073"/>
                <a:ext cx="2665410" cy="1117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92B7C-FFA4-B145-A54C-DAC3382D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6" y="4837073"/>
                <a:ext cx="2665410" cy="1117742"/>
              </a:xfrm>
              <a:prstGeom prst="rect">
                <a:avLst/>
              </a:prstGeom>
              <a:blipFill>
                <a:blip r:embed="rId6"/>
                <a:stretch>
                  <a:fillRect l="-1429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EBC5E6-439F-094C-AD99-34E9A88E1714}"/>
                  </a:ext>
                </a:extLst>
              </p:cNvPr>
              <p:cNvSpPr txBox="1"/>
              <p:nvPr/>
            </p:nvSpPr>
            <p:spPr>
              <a:xfrm>
                <a:off x="6373338" y="4837073"/>
                <a:ext cx="2615716" cy="112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EBC5E6-439F-094C-AD99-34E9A88E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338" y="4837073"/>
                <a:ext cx="2615716" cy="1120178"/>
              </a:xfrm>
              <a:prstGeom prst="rect">
                <a:avLst/>
              </a:prstGeom>
              <a:blipFill>
                <a:blip r:embed="rId7"/>
                <a:stretch>
                  <a:fillRect l="-2415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5621F-6D18-1349-84AA-955828A78CA5}"/>
              </a:ext>
            </a:extLst>
          </p:cNvPr>
          <p:cNvCxnSpPr>
            <a:cxnSpLocks/>
          </p:cNvCxnSpPr>
          <p:nvPr/>
        </p:nvCxnSpPr>
        <p:spPr>
          <a:xfrm flipV="1">
            <a:off x="469547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E16E-4A69-7347-A3EC-C710E0311D23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/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44" y="3744112"/>
                <a:ext cx="369460" cy="430887"/>
              </a:xfrm>
              <a:prstGeom prst="rect">
                <a:avLst/>
              </a:prstGeom>
              <a:blipFill>
                <a:blip r:embed="rId8"/>
                <a:stretch>
                  <a:fillRect l="-10000" t="-8571" r="-366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/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24" y="2394325"/>
                <a:ext cx="362150" cy="494559"/>
              </a:xfrm>
              <a:prstGeom prst="rect">
                <a:avLst/>
              </a:prstGeom>
              <a:blipFill>
                <a:blip r:embed="rId9"/>
                <a:stretch>
                  <a:fillRect l="-20000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4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4C27-977C-3A49-A08A-C0C7B063C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Orientation of Triangles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6F32-EDF3-1547-85DB-81BE108A0C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F23F4-E55E-8E44-BD55-61D37B6E916A}"/>
              </a:ext>
            </a:extLst>
          </p:cNvPr>
          <p:cNvSpPr/>
          <p:nvPr/>
        </p:nvSpPr>
        <p:spPr>
          <a:xfrm>
            <a:off x="4512599" y="44071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033CD4-207A-E043-BDC2-B056D288A14C}"/>
              </a:ext>
            </a:extLst>
          </p:cNvPr>
          <p:cNvSpPr/>
          <p:nvPr/>
        </p:nvSpPr>
        <p:spPr>
          <a:xfrm>
            <a:off x="6590780" y="28955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036BFF-1DEE-C943-BA94-9F1A44448309}"/>
                  </a:ext>
                </a:extLst>
              </p:cNvPr>
              <p:cNvSpPr txBox="1"/>
              <p:nvPr/>
            </p:nvSpPr>
            <p:spPr>
              <a:xfrm>
                <a:off x="4695479" y="4560744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036BFF-1DEE-C943-BA94-9F1A44448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79" y="4560744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t="-2941" r="-7317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ACCE5-4E9C-174C-AECA-2618C5A38C50}"/>
                  </a:ext>
                </a:extLst>
              </p:cNvPr>
              <p:cNvSpPr txBox="1"/>
              <p:nvPr/>
            </p:nvSpPr>
            <p:spPr>
              <a:xfrm>
                <a:off x="8021940" y="4102400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ACCE5-4E9C-174C-AECA-2618C5A3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940" y="4102400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839" t="-2941" r="-806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BDDCEB3-E87F-7F4D-B610-B7493855DCEB}"/>
              </a:ext>
            </a:extLst>
          </p:cNvPr>
          <p:cNvSpPr/>
          <p:nvPr/>
        </p:nvSpPr>
        <p:spPr>
          <a:xfrm>
            <a:off x="8049504" y="381671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E9DC4B-8E47-1746-9033-370AE58F1019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6746878" y="3051685"/>
            <a:ext cx="1329408" cy="79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2B48DC-74F1-AE41-9BC1-27EB0FCBD418}"/>
                  </a:ext>
                </a:extLst>
              </p:cNvPr>
              <p:cNvSpPr txBox="1"/>
              <p:nvPr/>
            </p:nvSpPr>
            <p:spPr>
              <a:xfrm>
                <a:off x="6746878" y="2424510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2B48DC-74F1-AE41-9BC1-27EB0FCBD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78" y="2424510"/>
                <a:ext cx="1575881" cy="430887"/>
              </a:xfrm>
              <a:prstGeom prst="rect">
                <a:avLst/>
              </a:prstGeom>
              <a:blipFill>
                <a:blip r:embed="rId4"/>
                <a:stretch>
                  <a:fillRect l="-4839" t="-3030" r="-725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44F47D-CBC1-FB44-BCD0-545C8ACDF398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668697" y="3051685"/>
            <a:ext cx="1948865" cy="138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F5F101-E13B-CB45-95B3-9A3CB08D45FF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4695479" y="3972809"/>
            <a:ext cx="3380807" cy="52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FBC9F6-E8D1-7D41-963A-088D337C6B4A}"/>
              </a:ext>
            </a:extLst>
          </p:cNvPr>
          <p:cNvSpPr txBox="1"/>
          <p:nvPr/>
        </p:nvSpPr>
        <p:spPr>
          <a:xfrm>
            <a:off x="228600" y="1839422"/>
            <a:ext cx="446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you use the tools just discussed to determine orientation?</a:t>
            </a:r>
          </a:p>
        </p:txBody>
      </p:sp>
    </p:spTree>
    <p:extLst>
      <p:ext uri="{BB962C8B-B14F-4D97-AF65-F5344CB8AC3E}">
        <p14:creationId xmlns:p14="http://schemas.microsoft.com/office/powerpoint/2010/main" val="322759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4C27-977C-3A49-A08A-C0C7B063C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Orientation of Triangles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6F32-EDF3-1547-85DB-81BE108A0C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5621F-6D18-1349-84AA-955828A78CA5}"/>
              </a:ext>
            </a:extLst>
          </p:cNvPr>
          <p:cNvCxnSpPr>
            <a:cxnSpLocks/>
          </p:cNvCxnSpPr>
          <p:nvPr/>
        </p:nvCxnSpPr>
        <p:spPr>
          <a:xfrm flipV="1">
            <a:off x="469547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E16E-4A69-7347-A3EC-C710E0311D23}"/>
              </a:ext>
            </a:extLst>
          </p:cNvPr>
          <p:cNvCxnSpPr>
            <a:cxnSpLocks/>
          </p:cNvCxnSpPr>
          <p:nvPr/>
        </p:nvCxnSpPr>
        <p:spPr>
          <a:xfrm flipV="1">
            <a:off x="4695479" y="3895595"/>
            <a:ext cx="3445465" cy="558808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/>
              <p:nvPr/>
            </p:nvSpPr>
            <p:spPr>
              <a:xfrm>
                <a:off x="6336485" y="3744112"/>
                <a:ext cx="369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32854-DF8A-6B42-B9EA-0562D535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85" y="3744112"/>
                <a:ext cx="369460" cy="430887"/>
              </a:xfrm>
              <a:prstGeom prst="rect">
                <a:avLst/>
              </a:prstGeom>
              <a:blipFill>
                <a:blip r:embed="rId2"/>
                <a:stretch>
                  <a:fillRect l="-10000" t="-8824" r="-3666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/>
              <p:nvPr/>
            </p:nvSpPr>
            <p:spPr>
              <a:xfrm>
                <a:off x="5675563" y="2925292"/>
                <a:ext cx="36215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A0F79D-66BB-FD40-877B-C34DDFA3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63" y="2925292"/>
                <a:ext cx="362150" cy="494559"/>
              </a:xfrm>
              <a:prstGeom prst="rect">
                <a:avLst/>
              </a:prstGeom>
              <a:blipFill>
                <a:blip r:embed="rId3"/>
                <a:stretch>
                  <a:fillRect l="-20690" r="-3793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76F23F4-E55E-8E44-BD55-61D37B6E916A}"/>
              </a:ext>
            </a:extLst>
          </p:cNvPr>
          <p:cNvSpPr/>
          <p:nvPr/>
        </p:nvSpPr>
        <p:spPr>
          <a:xfrm>
            <a:off x="4512599" y="44071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033CD4-207A-E043-BDC2-B056D288A14C}"/>
              </a:ext>
            </a:extLst>
          </p:cNvPr>
          <p:cNvSpPr/>
          <p:nvPr/>
        </p:nvSpPr>
        <p:spPr>
          <a:xfrm>
            <a:off x="6590780" y="28955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036BFF-1DEE-C943-BA94-9F1A44448309}"/>
                  </a:ext>
                </a:extLst>
              </p:cNvPr>
              <p:cNvSpPr txBox="1"/>
              <p:nvPr/>
            </p:nvSpPr>
            <p:spPr>
              <a:xfrm>
                <a:off x="4695479" y="4560744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036BFF-1DEE-C943-BA94-9F1A44448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79" y="4560744"/>
                <a:ext cx="1551066" cy="430887"/>
              </a:xfrm>
              <a:prstGeom prst="rect">
                <a:avLst/>
              </a:prstGeom>
              <a:blipFill>
                <a:blip r:embed="rId4"/>
                <a:stretch>
                  <a:fillRect l="-4878" t="-2941" r="-7317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ACCE5-4E9C-174C-AECA-2618C5A38C50}"/>
                  </a:ext>
                </a:extLst>
              </p:cNvPr>
              <p:cNvSpPr txBox="1"/>
              <p:nvPr/>
            </p:nvSpPr>
            <p:spPr>
              <a:xfrm>
                <a:off x="8021940" y="4102400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ACCE5-4E9C-174C-AECA-2618C5A3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940" y="4102400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4839" t="-2941" r="-806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BDDCEB3-E87F-7F4D-B610-B7493855DCEB}"/>
              </a:ext>
            </a:extLst>
          </p:cNvPr>
          <p:cNvSpPr/>
          <p:nvPr/>
        </p:nvSpPr>
        <p:spPr>
          <a:xfrm>
            <a:off x="8049504" y="381671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E9DC4B-8E47-1746-9033-370AE58F1019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6746878" y="3051685"/>
            <a:ext cx="1329408" cy="79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2B48DC-74F1-AE41-9BC1-27EB0FCBD418}"/>
                  </a:ext>
                </a:extLst>
              </p:cNvPr>
              <p:cNvSpPr txBox="1"/>
              <p:nvPr/>
            </p:nvSpPr>
            <p:spPr>
              <a:xfrm>
                <a:off x="6746878" y="2424510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2B48DC-74F1-AE41-9BC1-27EB0FCBD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78" y="2424510"/>
                <a:ext cx="1575881" cy="430887"/>
              </a:xfrm>
              <a:prstGeom prst="rect">
                <a:avLst/>
              </a:prstGeom>
              <a:blipFill>
                <a:blip r:embed="rId6"/>
                <a:stretch>
                  <a:fillRect l="-4839" t="-3030" r="-725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0A40D06-5FFD-6D4F-9B99-215B8490DA93}"/>
              </a:ext>
            </a:extLst>
          </p:cNvPr>
          <p:cNvSpPr txBox="1"/>
          <p:nvPr/>
        </p:nvSpPr>
        <p:spPr>
          <a:xfrm>
            <a:off x="228600" y="1839422"/>
            <a:ext cx="4466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you use the tools just discussed to determine orientation?</a:t>
            </a:r>
          </a:p>
          <a:p>
            <a:r>
              <a:rPr lang="en-US" sz="2800" u="sng" dirty="0"/>
              <a:t>Choice 1</a:t>
            </a:r>
            <a:r>
              <a:rPr lang="en-US" sz="2800" dirty="0"/>
              <a:t>: difference in angles</a:t>
            </a:r>
          </a:p>
          <a:p>
            <a:r>
              <a:rPr lang="en-US" sz="2800" u="sng" dirty="0"/>
              <a:t>Choice 2</a:t>
            </a:r>
            <a:r>
              <a:rPr lang="en-US" sz="2800" dirty="0"/>
              <a:t>: dot product</a:t>
            </a:r>
          </a:p>
          <a:p>
            <a:r>
              <a:rPr lang="en-US" sz="2800" u="sng" dirty="0"/>
              <a:t>Choice 3</a:t>
            </a:r>
            <a:r>
              <a:rPr lang="en-US" sz="2800" dirty="0"/>
              <a:t>: cross product</a:t>
            </a:r>
          </a:p>
        </p:txBody>
      </p:sp>
    </p:spTree>
    <p:extLst>
      <p:ext uri="{BB962C8B-B14F-4D97-AF65-F5344CB8AC3E}">
        <p14:creationId xmlns:p14="http://schemas.microsoft.com/office/powerpoint/2010/main" val="345558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7866-5B5F-E549-A319-56B9F34F5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E79E8-C606-2544-B2AE-A39B6193E43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899933"/>
                  </p:ext>
                </p:extLst>
              </p:nvPr>
            </p:nvGraphicFramePr>
            <p:xfrm>
              <a:off x="7924800" y="2057400"/>
              <a:ext cx="1371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899933"/>
                  </p:ext>
                </p:extLst>
              </p:nvPr>
            </p:nvGraphicFramePr>
            <p:xfrm>
              <a:off x="7924800" y="2057400"/>
              <a:ext cx="1371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13889" r="-1852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213889" r="-1852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313889" r="-1852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413889" r="-1852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613889" r="-1852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1BBE25C-0E27-FA4E-B64F-54B12624EAD8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7CC5FD-0649-6C45-A796-5137747C3CD1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88402F-86DD-594D-AE4E-37DE3BD6D507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88402F-86DD-594D-AE4E-37DE3BD6D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4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F7572B-F9B8-8A4C-BE69-08A5394DFE39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F7572B-F9B8-8A4C-BE69-08A5394D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18BE98ED-0DF2-AC4E-A80A-499B9AD07C0C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B65CC-9A67-6149-8E88-EDE78C54F04B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B65CC-9A67-6149-8E88-EDE78C54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6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47A8FA9-401D-D04D-AA67-96585552BD53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A95F35-A172-0046-A483-7BB5850C2662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A95F35-A172-0046-A483-7BB5850C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7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B8509BD-0CEE-E948-97F5-2893533A4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574826"/>
                  </p:ext>
                </p:extLst>
              </p:nvPr>
            </p:nvGraphicFramePr>
            <p:xfrm>
              <a:off x="10100102" y="2057400"/>
              <a:ext cx="922638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638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B8509BD-0CEE-E948-97F5-2893533A4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574826"/>
                  </p:ext>
                </p:extLst>
              </p:nvPr>
            </p:nvGraphicFramePr>
            <p:xfrm>
              <a:off x="10100102" y="2057400"/>
              <a:ext cx="922638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638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70" t="-113889" r="-2740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70" t="-213889" r="-2740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70" t="-313889" r="-274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70" t="-413889" r="-274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70" t="-613889" r="-274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2BBD6A92-77A2-6348-B26D-6A766229D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47037"/>
                  </p:ext>
                </p:extLst>
              </p:nvPr>
            </p:nvGraphicFramePr>
            <p:xfrm>
              <a:off x="11175140" y="2057400"/>
              <a:ext cx="8644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460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2BBD6A92-77A2-6348-B26D-6A766229D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47037"/>
                  </p:ext>
                </p:extLst>
              </p:nvPr>
            </p:nvGraphicFramePr>
            <p:xfrm>
              <a:off x="11175140" y="2057400"/>
              <a:ext cx="8644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460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13889" r="-2899" b="-5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13889" r="-2899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13889" r="-2899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413889" r="-2899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613889" r="-2899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783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2173E-1291-6D4A-AAE4-DF9B5520323C}"/>
              </a:ext>
            </a:extLst>
          </p:cNvPr>
          <p:cNvCxnSpPr>
            <a:stCxn id="11" idx="4"/>
            <a:endCxn id="4" idx="0"/>
          </p:cNvCxnSpPr>
          <p:nvPr/>
        </p:nvCxnSpPr>
        <p:spPr>
          <a:xfrm>
            <a:off x="2645056" y="3147404"/>
            <a:ext cx="320627" cy="12802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E73D68-15E1-8B4D-B38F-6401F7C561A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V="1">
            <a:off x="2736496" y="2926882"/>
            <a:ext cx="2227232" cy="12908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271CE-FDC5-8D49-9539-C49CE937B195}"/>
              </a:ext>
            </a:extLst>
          </p:cNvPr>
          <p:cNvCxnSpPr>
            <a:cxnSpLocks/>
            <a:stCxn id="11" idx="4"/>
            <a:endCxn id="9" idx="1"/>
          </p:cNvCxnSpPr>
          <p:nvPr/>
        </p:nvCxnSpPr>
        <p:spPr>
          <a:xfrm>
            <a:off x="2645056" y="3147404"/>
            <a:ext cx="2528334" cy="141872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4B686-E7BC-A542-AE18-76EB7DA89E15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055168" y="3018322"/>
            <a:ext cx="182880" cy="152102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9591BD-281B-5648-98B8-DD104389131C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3030341" y="2991540"/>
            <a:ext cx="1960169" cy="1462863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71B6-5D5A-134A-A79C-33499D29C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Edges as Indices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1A265AC-5765-CA48-B56F-0F73E81B07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249406"/>
                  </p:ext>
                </p:extLst>
              </p:nvPr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111111" r="-1124" b="-5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211111" r="-1124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302703" r="-1124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413889" r="-1124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613889" r="-1124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B00BBED-2746-AD40-9C33-BFEA45D8C6CF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703986C-94DE-C94A-9FC1-98A25457EA01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A42400-8F5C-A144-9E77-B3BE7886B763}"/>
              </a:ext>
            </a:extLst>
          </p:cNvPr>
          <p:cNvGraphicFramePr>
            <a:graphicFrameLocks noGrp="1"/>
          </p:cNvGraphicFramePr>
          <p:nvPr/>
        </p:nvGraphicFramePr>
        <p:xfrm>
          <a:off x="7465280" y="2079307"/>
          <a:ext cx="128897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87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644487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Edge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389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24D6B5-D439-9E46-BD33-20128A8DB01F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24D6B5-D439-9E46-BD33-20128A8D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9CA9-6B7E-4948-9175-EAA27C1C60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Points as 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6C4AD-CFE0-DC4C-AFDC-6E8C0BDFC8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82130" y="2079307"/>
              <a:ext cx="1371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581462"/>
                  </p:ext>
                </p:extLst>
              </p:nvPr>
            </p:nvGraphicFramePr>
            <p:xfrm>
              <a:off x="9882130" y="2079307"/>
              <a:ext cx="1371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111111" r="-917" b="-5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211111" r="-917" b="-4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302703" r="-917" b="-3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413889" r="-917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613889" r="-917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90DE3C66-0EF6-4540-9F52-F302257D35B9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82D7D9-6266-064E-97A8-423B801D0845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CFE8A0-CFB6-BF41-8ED5-6926D7678180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CFE8A0-CFB6-BF41-8ED5-6926D7678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3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F52514-BDA9-E540-A007-188315FB6E8B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F52514-BDA9-E540-A007-188315FB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4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F64723C-18A0-984D-B8BD-FA6C00178B99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2AE1A2-5458-714E-8D80-C0867AD55732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2AE1A2-5458-714E-8D80-C0867AD5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DDE382C-8F39-104B-8ADF-A95205EBEE0E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786E71-2BBE-324C-ACEB-B1C5E925F5A9}"/>
              </a:ext>
            </a:extLst>
          </p:cNvPr>
          <p:cNvCxnSpPr>
            <a:stCxn id="26" idx="4"/>
            <a:endCxn id="12" idx="0"/>
          </p:cNvCxnSpPr>
          <p:nvPr/>
        </p:nvCxnSpPr>
        <p:spPr>
          <a:xfrm>
            <a:off x="2645056" y="3147404"/>
            <a:ext cx="320627" cy="12802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AD60EF-B33D-0E48-9DB9-60991771ECAE}"/>
              </a:ext>
            </a:extLst>
          </p:cNvPr>
          <p:cNvCxnSpPr>
            <a:cxnSpLocks/>
            <a:stCxn id="26" idx="6"/>
            <a:endCxn id="21" idx="2"/>
          </p:cNvCxnSpPr>
          <p:nvPr/>
        </p:nvCxnSpPr>
        <p:spPr>
          <a:xfrm flipV="1">
            <a:off x="2736496" y="2926882"/>
            <a:ext cx="2227232" cy="12908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18861C-5763-0A45-BC93-9B667C519804}"/>
              </a:ext>
            </a:extLst>
          </p:cNvPr>
          <p:cNvCxnSpPr>
            <a:cxnSpLocks/>
            <a:stCxn id="26" idx="4"/>
            <a:endCxn id="24" idx="1"/>
          </p:cNvCxnSpPr>
          <p:nvPr/>
        </p:nvCxnSpPr>
        <p:spPr>
          <a:xfrm>
            <a:off x="2645056" y="3147404"/>
            <a:ext cx="2528334" cy="141872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B4911E-7078-1F4D-A3BB-80FE6D529777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5055168" y="3018322"/>
            <a:ext cx="182880" cy="152102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EA47F0-1546-D748-9F7C-1292AC6D4D48}"/>
              </a:ext>
            </a:extLst>
          </p:cNvPr>
          <p:cNvCxnSpPr>
            <a:cxnSpLocks/>
            <a:stCxn id="21" idx="3"/>
            <a:endCxn id="12" idx="7"/>
          </p:cNvCxnSpPr>
          <p:nvPr/>
        </p:nvCxnSpPr>
        <p:spPr>
          <a:xfrm flipH="1">
            <a:off x="3030341" y="2991540"/>
            <a:ext cx="1960169" cy="1462863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287F9CD-B8D5-9E46-B31D-5C1B2A8B85AF}"/>
              </a:ext>
            </a:extLst>
          </p:cNvPr>
          <p:cNvGraphicFramePr>
            <a:graphicFrameLocks noGrp="1"/>
          </p:cNvGraphicFramePr>
          <p:nvPr/>
        </p:nvGraphicFramePr>
        <p:xfrm>
          <a:off x="7465280" y="2079307"/>
          <a:ext cx="128897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87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644487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Edge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389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E7B574D-0CF6-8C42-9C61-CAEDA84CFBCA}"/>
              </a:ext>
            </a:extLst>
          </p:cNvPr>
          <p:cNvCxnSpPr>
            <a:cxnSpLocks/>
            <a:stCxn id="3" idx="7"/>
          </p:cNvCxnSpPr>
          <p:nvPr/>
        </p:nvCxnSpPr>
        <p:spPr>
          <a:xfrm rot="16200000" flipH="1">
            <a:off x="8835154" y="1707357"/>
            <a:ext cx="48493" cy="2045454"/>
          </a:xfrm>
          <a:prstGeom prst="curvedConnector4">
            <a:avLst>
              <a:gd name="adj1" fmla="val -471408"/>
              <a:gd name="adj2" fmla="val 50491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B8A2C7F-3252-1948-858B-20207A52F92C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8491099" y="2754331"/>
            <a:ext cx="1391029" cy="1387363"/>
          </a:xfrm>
          <a:prstGeom prst="curvedConnector3">
            <a:avLst>
              <a:gd name="adj1" fmla="val 50000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FCE518E-FADC-314A-8139-5100D548C4D6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8491099" y="3210031"/>
            <a:ext cx="1391029" cy="931663"/>
          </a:xfrm>
          <a:prstGeom prst="curvedConnector3">
            <a:avLst>
              <a:gd name="adj1" fmla="val 43126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69AC253-8CF8-264F-BBB0-07399271167E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8491099" y="3665731"/>
            <a:ext cx="1384291" cy="475963"/>
          </a:xfrm>
          <a:prstGeom prst="curvedConnector3">
            <a:avLst>
              <a:gd name="adj1" fmla="val 34889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316B017-0067-0545-A658-073E59C2749D}"/>
              </a:ext>
            </a:extLst>
          </p:cNvPr>
          <p:cNvCxnSpPr>
            <a:cxnSpLocks/>
            <a:stCxn id="35" idx="7"/>
          </p:cNvCxnSpPr>
          <p:nvPr/>
        </p:nvCxnSpPr>
        <p:spPr>
          <a:xfrm rot="16200000" flipH="1">
            <a:off x="8823536" y="2174676"/>
            <a:ext cx="71732" cy="2045456"/>
          </a:xfrm>
          <a:prstGeom prst="curvedConnector4">
            <a:avLst>
              <a:gd name="adj1" fmla="val -318686"/>
              <a:gd name="adj2" fmla="val 50491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B7322E6-ADDC-F24C-9444-E0269AA2434B}"/>
              </a:ext>
            </a:extLst>
          </p:cNvPr>
          <p:cNvCxnSpPr>
            <a:cxnSpLocks/>
            <a:stCxn id="37" idx="7"/>
            <a:endCxn id="2" idx="1"/>
          </p:cNvCxnSpPr>
          <p:nvPr/>
        </p:nvCxnSpPr>
        <p:spPr>
          <a:xfrm rot="16200000" flipH="1">
            <a:off x="8828267" y="2625644"/>
            <a:ext cx="62269" cy="2045456"/>
          </a:xfrm>
          <a:prstGeom prst="curvedConnector4">
            <a:avLst>
              <a:gd name="adj1" fmla="val -367117"/>
              <a:gd name="adj2" fmla="val 53705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C5DE73E-980B-5249-A503-696BD3EDE563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856761" y="2754331"/>
            <a:ext cx="2018629" cy="1367101"/>
          </a:xfrm>
          <a:prstGeom prst="curvedConnector3">
            <a:avLst>
              <a:gd name="adj1" fmla="val 50000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77BD2EF-0933-8C41-8D5A-1C755432C83C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8491099" y="3233272"/>
            <a:ext cx="1384291" cy="888160"/>
          </a:xfrm>
          <a:prstGeom prst="curvedConnector3">
            <a:avLst>
              <a:gd name="adj1" fmla="val 50000"/>
            </a:avLst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FF1C6C6-1F42-2F4B-8DEC-6D9498AE76AD}"/>
              </a:ext>
            </a:extLst>
          </p:cNvPr>
          <p:cNvSpPr/>
          <p:nvPr/>
        </p:nvSpPr>
        <p:spPr>
          <a:xfrm>
            <a:off x="7719601" y="26857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16E36C-4654-6C4B-908E-74A6A61451C2}"/>
              </a:ext>
            </a:extLst>
          </p:cNvPr>
          <p:cNvSpPr/>
          <p:nvPr/>
        </p:nvSpPr>
        <p:spPr>
          <a:xfrm>
            <a:off x="8353939" y="26857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60EFDF-A073-FB4B-8CA9-4C29AA3AD240}"/>
              </a:ext>
            </a:extLst>
          </p:cNvPr>
          <p:cNvSpPr/>
          <p:nvPr/>
        </p:nvSpPr>
        <p:spPr>
          <a:xfrm>
            <a:off x="7719601" y="31414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1E27C4-CFFC-FE4F-A590-13C3CD37C47B}"/>
              </a:ext>
            </a:extLst>
          </p:cNvPr>
          <p:cNvSpPr/>
          <p:nvPr/>
        </p:nvSpPr>
        <p:spPr>
          <a:xfrm>
            <a:off x="8353939" y="31414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C938B2-60B6-2F4C-84BA-21D81FFD1310}"/>
              </a:ext>
            </a:extLst>
          </p:cNvPr>
          <p:cNvSpPr/>
          <p:nvPr/>
        </p:nvSpPr>
        <p:spPr>
          <a:xfrm>
            <a:off x="7719601" y="35971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83786F4-A802-B44F-A1B0-A3209E65DDE1}"/>
              </a:ext>
            </a:extLst>
          </p:cNvPr>
          <p:cNvSpPr/>
          <p:nvPr/>
        </p:nvSpPr>
        <p:spPr>
          <a:xfrm>
            <a:off x="8353939" y="35971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F1C071-0817-A243-AB38-4244421ECDB1}"/>
              </a:ext>
            </a:extLst>
          </p:cNvPr>
          <p:cNvSpPr/>
          <p:nvPr/>
        </p:nvSpPr>
        <p:spPr>
          <a:xfrm>
            <a:off x="7719601" y="405285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07B336-2DC8-B845-986D-6E4E321EA044}"/>
              </a:ext>
            </a:extLst>
          </p:cNvPr>
          <p:cNvSpPr/>
          <p:nvPr/>
        </p:nvSpPr>
        <p:spPr>
          <a:xfrm>
            <a:off x="8353939" y="405285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AE6AE1-284E-F54D-944D-69F5677DECEA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AE6AE1-284E-F54D-944D-69F5677D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54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D3F24396-7CE9-0049-950D-1C54DE8D08DC}"/>
              </a:ext>
            </a:extLst>
          </p:cNvPr>
          <p:cNvSpPr/>
          <p:nvPr/>
        </p:nvSpPr>
        <p:spPr>
          <a:xfrm>
            <a:off x="2646218" y="2909455"/>
            <a:ext cx="2563091" cy="1717963"/>
          </a:xfrm>
          <a:custGeom>
            <a:avLst/>
            <a:gdLst>
              <a:gd name="connsiteX0" fmla="*/ 0 w 2563091"/>
              <a:gd name="connsiteY0" fmla="*/ 166254 h 1717963"/>
              <a:gd name="connsiteX1" fmla="*/ 318655 w 2563091"/>
              <a:gd name="connsiteY1" fmla="*/ 1579418 h 1717963"/>
              <a:gd name="connsiteX2" fmla="*/ 2563091 w 2563091"/>
              <a:gd name="connsiteY2" fmla="*/ 1717963 h 1717963"/>
              <a:gd name="connsiteX3" fmla="*/ 2396837 w 2563091"/>
              <a:gd name="connsiteY3" fmla="*/ 0 h 1717963"/>
              <a:gd name="connsiteX4" fmla="*/ 0 w 2563091"/>
              <a:gd name="connsiteY4" fmla="*/ 166254 h 171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091" h="1717963">
                <a:moveTo>
                  <a:pt x="0" y="166254"/>
                </a:moveTo>
                <a:lnTo>
                  <a:pt x="318655" y="1579418"/>
                </a:lnTo>
                <a:lnTo>
                  <a:pt x="2563091" y="1717963"/>
                </a:lnTo>
                <a:lnTo>
                  <a:pt x="2396837" y="0"/>
                </a:lnTo>
                <a:lnTo>
                  <a:pt x="0" y="1662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34FEA3-211C-9749-A949-07F54EF5BB18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 flipV="1">
            <a:off x="2964873" y="2909455"/>
            <a:ext cx="2078182" cy="1579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EA07-51BD-474F-A972-A5F91E5450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Triangles with Indices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AF0AA1B-A28E-5844-8F89-2AB8A435C2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365648"/>
                  </p:ext>
                </p:extLst>
              </p:nvPr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111111" r="-1124" b="-5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211111" r="-1124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302703" r="-1124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413889" r="-1124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613889" r="-1124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A42400-8F5C-A144-9E77-B3BE7886B763}"/>
              </a:ext>
            </a:extLst>
          </p:cNvPr>
          <p:cNvGraphicFramePr>
            <a:graphicFrameLocks noGrp="1"/>
          </p:cNvGraphicFramePr>
          <p:nvPr/>
        </p:nvGraphicFramePr>
        <p:xfrm>
          <a:off x="7298794" y="2079307"/>
          <a:ext cx="1737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937081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Triangle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2947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0BBED-2746-AD40-9C33-BFEA45D8C6CF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3986C-94DE-C94A-9FC1-98A25457EA01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BA53BE-8060-8A43-BBBB-C9D3024673ED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BA53BE-8060-8A43-BBBB-C9D302467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54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756204-1BC9-CD45-A7FB-46200CC16C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Triangles with Indices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BD5A55-8B7E-3945-B666-7F5A647822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269420"/>
                  </p:ext>
                </p:extLst>
              </p:nvPr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111111" r="-1124" b="-5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211111" r="-1124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302703" r="-1124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413889" r="-1124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613889" r="-1124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A42400-8F5C-A144-9E77-B3BE7886B763}"/>
              </a:ext>
            </a:extLst>
          </p:cNvPr>
          <p:cNvGraphicFramePr>
            <a:graphicFrameLocks noGrp="1"/>
          </p:cNvGraphicFramePr>
          <p:nvPr/>
        </p:nvGraphicFramePr>
        <p:xfrm>
          <a:off x="7298794" y="2079307"/>
          <a:ext cx="1737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937081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Triangle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2947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p:sp>
        <p:nvSpPr>
          <p:cNvPr id="16" name="Freeform 15">
            <a:extLst>
              <a:ext uri="{FF2B5EF4-FFF2-40B4-BE49-F238E27FC236}">
                <a16:creationId xmlns:a16="http://schemas.microsoft.com/office/drawing/2014/main" id="{D3F24396-7CE9-0049-950D-1C54DE8D08DC}"/>
              </a:ext>
            </a:extLst>
          </p:cNvPr>
          <p:cNvSpPr/>
          <p:nvPr/>
        </p:nvSpPr>
        <p:spPr>
          <a:xfrm>
            <a:off x="2646218" y="2909455"/>
            <a:ext cx="2563091" cy="1717963"/>
          </a:xfrm>
          <a:custGeom>
            <a:avLst/>
            <a:gdLst>
              <a:gd name="connsiteX0" fmla="*/ 0 w 2563091"/>
              <a:gd name="connsiteY0" fmla="*/ 166254 h 1717963"/>
              <a:gd name="connsiteX1" fmla="*/ 318655 w 2563091"/>
              <a:gd name="connsiteY1" fmla="*/ 1579418 h 1717963"/>
              <a:gd name="connsiteX2" fmla="*/ 2563091 w 2563091"/>
              <a:gd name="connsiteY2" fmla="*/ 1717963 h 1717963"/>
              <a:gd name="connsiteX3" fmla="*/ 2396837 w 2563091"/>
              <a:gd name="connsiteY3" fmla="*/ 0 h 1717963"/>
              <a:gd name="connsiteX4" fmla="*/ 0 w 2563091"/>
              <a:gd name="connsiteY4" fmla="*/ 166254 h 171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091" h="1717963">
                <a:moveTo>
                  <a:pt x="0" y="166254"/>
                </a:moveTo>
                <a:lnTo>
                  <a:pt x="318655" y="1579418"/>
                </a:lnTo>
                <a:lnTo>
                  <a:pt x="2563091" y="1717963"/>
                </a:lnTo>
                <a:lnTo>
                  <a:pt x="2396837" y="0"/>
                </a:lnTo>
                <a:lnTo>
                  <a:pt x="0" y="1662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34FEA3-211C-9749-A949-07F54EF5BB18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 flipV="1">
            <a:off x="2964873" y="2909455"/>
            <a:ext cx="2078182" cy="1579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8569DB-8F54-AE46-BB7C-28E284A6F166}"/>
              </a:ext>
            </a:extLst>
          </p:cNvPr>
          <p:cNvSpPr txBox="1"/>
          <p:nvPr/>
        </p:nvSpPr>
        <p:spPr>
          <a:xfrm>
            <a:off x="5429760" y="1474976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clockwise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18874-B2CB-2548-BB40-0D5455C3BEEA}"/>
              </a:ext>
            </a:extLst>
          </p:cNvPr>
          <p:cNvSpPr txBox="1"/>
          <p:nvPr/>
        </p:nvSpPr>
        <p:spPr>
          <a:xfrm>
            <a:off x="6190999" y="4125493"/>
            <a:ext cx="2708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counterclockwise</a:t>
            </a: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63927B75-9896-1D4C-9031-5ACF847317B2}"/>
              </a:ext>
            </a:extLst>
          </p:cNvPr>
          <p:cNvSpPr/>
          <p:nvPr/>
        </p:nvSpPr>
        <p:spPr>
          <a:xfrm>
            <a:off x="4049328" y="3577530"/>
            <a:ext cx="914400" cy="914400"/>
          </a:xfrm>
          <a:prstGeom prst="circularArrow">
            <a:avLst>
              <a:gd name="adj1" fmla="val 4769"/>
              <a:gd name="adj2" fmla="val 1657760"/>
              <a:gd name="adj3" fmla="val 19539552"/>
              <a:gd name="adj4" fmla="val 1910668"/>
              <a:gd name="adj5" fmla="val 111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BD9A607C-2D2E-1749-AF37-D5B417B83406}"/>
              </a:ext>
            </a:extLst>
          </p:cNvPr>
          <p:cNvSpPr/>
          <p:nvPr/>
        </p:nvSpPr>
        <p:spPr>
          <a:xfrm flipH="1">
            <a:off x="3020740" y="3019015"/>
            <a:ext cx="914400" cy="914400"/>
          </a:xfrm>
          <a:prstGeom prst="circularArrow">
            <a:avLst>
              <a:gd name="adj1" fmla="val 4769"/>
              <a:gd name="adj2" fmla="val 1657760"/>
              <a:gd name="adj3" fmla="val 19539552"/>
              <a:gd name="adj4" fmla="val 1910668"/>
              <a:gd name="adj5" fmla="val 111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0BBED-2746-AD40-9C33-BFEA45D8C6CF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3986C-94DE-C94A-9FC1-98A25457EA01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3D11F-AED9-AF41-85F7-EB3E8C3CAA46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3D11F-AED9-AF41-85F7-EB3E8C3CA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144240C-FD27-F84B-A58B-1A89BF93C39A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6190999" y="3263183"/>
            <a:ext cx="1107796" cy="1123920"/>
          </a:xfrm>
          <a:prstGeom prst="curvedConnector4">
            <a:avLst>
              <a:gd name="adj1" fmla="val -20636"/>
              <a:gd name="adj2" fmla="val 10231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28B365C-C426-4249-ABEF-E2715D4B1103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6367377" y="1851020"/>
            <a:ext cx="749270" cy="1043622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2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756204-1BC9-CD45-A7FB-46200CC16C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Polygons with Indices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BD5A55-8B7E-3945-B666-7F5A647822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967158"/>
                  </p:ext>
                </p:extLst>
              </p:nvPr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111111" r="-1124" b="-5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211111" r="-1124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302703" r="-1124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413889" r="-1124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613889" r="-1124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A42400-8F5C-A144-9E77-B3BE7886B763}"/>
              </a:ext>
            </a:extLst>
          </p:cNvPr>
          <p:cNvGraphicFramePr>
            <a:graphicFrameLocks noGrp="1"/>
          </p:cNvGraphicFramePr>
          <p:nvPr/>
        </p:nvGraphicFramePr>
        <p:xfrm>
          <a:off x="7298794" y="2079307"/>
          <a:ext cx="17373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9370816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8603868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Polygon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p:sp>
        <p:nvSpPr>
          <p:cNvPr id="16" name="Freeform 15">
            <a:extLst>
              <a:ext uri="{FF2B5EF4-FFF2-40B4-BE49-F238E27FC236}">
                <a16:creationId xmlns:a16="http://schemas.microsoft.com/office/drawing/2014/main" id="{D3F24396-7CE9-0049-950D-1C54DE8D08DC}"/>
              </a:ext>
            </a:extLst>
          </p:cNvPr>
          <p:cNvSpPr/>
          <p:nvPr/>
        </p:nvSpPr>
        <p:spPr>
          <a:xfrm>
            <a:off x="2646218" y="2909455"/>
            <a:ext cx="2563091" cy="1717963"/>
          </a:xfrm>
          <a:custGeom>
            <a:avLst/>
            <a:gdLst>
              <a:gd name="connsiteX0" fmla="*/ 0 w 2563091"/>
              <a:gd name="connsiteY0" fmla="*/ 166254 h 1717963"/>
              <a:gd name="connsiteX1" fmla="*/ 318655 w 2563091"/>
              <a:gd name="connsiteY1" fmla="*/ 1579418 h 1717963"/>
              <a:gd name="connsiteX2" fmla="*/ 2563091 w 2563091"/>
              <a:gd name="connsiteY2" fmla="*/ 1717963 h 1717963"/>
              <a:gd name="connsiteX3" fmla="*/ 2396837 w 2563091"/>
              <a:gd name="connsiteY3" fmla="*/ 0 h 1717963"/>
              <a:gd name="connsiteX4" fmla="*/ 0 w 2563091"/>
              <a:gd name="connsiteY4" fmla="*/ 166254 h 171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091" h="1717963">
                <a:moveTo>
                  <a:pt x="0" y="166254"/>
                </a:moveTo>
                <a:lnTo>
                  <a:pt x="318655" y="1579418"/>
                </a:lnTo>
                <a:lnTo>
                  <a:pt x="2563091" y="1717963"/>
                </a:lnTo>
                <a:lnTo>
                  <a:pt x="2396837" y="0"/>
                </a:lnTo>
                <a:lnTo>
                  <a:pt x="0" y="1662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0BBED-2746-AD40-9C33-BFEA45D8C6CF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3986C-94DE-C94A-9FC1-98A25457EA01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8BAAA2-BAD5-054D-8087-5D754463308E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8BAAA2-BAD5-054D-8087-5D754463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756204-1BC9-CD45-A7FB-46200CC16C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Polygons with Indices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BD5A55-8B7E-3945-B666-7F5A647822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181862"/>
                  </p:ext>
                </p:extLst>
              </p:nvPr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111111" r="-1124" b="-5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211111" r="-1124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302703" r="-1124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413889" r="-1124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613889" r="-1124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A42400-8F5C-A144-9E77-B3BE7886B763}"/>
              </a:ext>
            </a:extLst>
          </p:cNvPr>
          <p:cNvGraphicFramePr>
            <a:graphicFrameLocks noGrp="1"/>
          </p:cNvGraphicFramePr>
          <p:nvPr/>
        </p:nvGraphicFramePr>
        <p:xfrm>
          <a:off x="7298794" y="2079307"/>
          <a:ext cx="17373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9370816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8603868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Polygon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p:sp>
        <p:nvSpPr>
          <p:cNvPr id="16" name="Freeform 15">
            <a:extLst>
              <a:ext uri="{FF2B5EF4-FFF2-40B4-BE49-F238E27FC236}">
                <a16:creationId xmlns:a16="http://schemas.microsoft.com/office/drawing/2014/main" id="{D3F24396-7CE9-0049-950D-1C54DE8D08DC}"/>
              </a:ext>
            </a:extLst>
          </p:cNvPr>
          <p:cNvSpPr/>
          <p:nvPr/>
        </p:nvSpPr>
        <p:spPr>
          <a:xfrm>
            <a:off x="2646218" y="2909455"/>
            <a:ext cx="2563091" cy="1717963"/>
          </a:xfrm>
          <a:custGeom>
            <a:avLst/>
            <a:gdLst>
              <a:gd name="connsiteX0" fmla="*/ 0 w 2563091"/>
              <a:gd name="connsiteY0" fmla="*/ 166254 h 1717963"/>
              <a:gd name="connsiteX1" fmla="*/ 318655 w 2563091"/>
              <a:gd name="connsiteY1" fmla="*/ 1579418 h 1717963"/>
              <a:gd name="connsiteX2" fmla="*/ 2563091 w 2563091"/>
              <a:gd name="connsiteY2" fmla="*/ 1717963 h 1717963"/>
              <a:gd name="connsiteX3" fmla="*/ 2396837 w 2563091"/>
              <a:gd name="connsiteY3" fmla="*/ 0 h 1717963"/>
              <a:gd name="connsiteX4" fmla="*/ 0 w 2563091"/>
              <a:gd name="connsiteY4" fmla="*/ 166254 h 171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091" h="1717963">
                <a:moveTo>
                  <a:pt x="0" y="166254"/>
                </a:moveTo>
                <a:lnTo>
                  <a:pt x="318655" y="1579418"/>
                </a:lnTo>
                <a:lnTo>
                  <a:pt x="2563091" y="1717963"/>
                </a:lnTo>
                <a:lnTo>
                  <a:pt x="2396837" y="0"/>
                </a:lnTo>
                <a:lnTo>
                  <a:pt x="0" y="1662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0BBED-2746-AD40-9C33-BFEA45D8C6CF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3986C-94DE-C94A-9FC1-98A25457EA01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40957806-BEFF-C444-B5D8-2D0BF5DE5818}"/>
              </a:ext>
            </a:extLst>
          </p:cNvPr>
          <p:cNvSpPr/>
          <p:nvPr/>
        </p:nvSpPr>
        <p:spPr>
          <a:xfrm flipH="1">
            <a:off x="3599684" y="3288148"/>
            <a:ext cx="914400" cy="914400"/>
          </a:xfrm>
          <a:prstGeom prst="circularArrow">
            <a:avLst>
              <a:gd name="adj1" fmla="val 4769"/>
              <a:gd name="adj2" fmla="val 1657760"/>
              <a:gd name="adj3" fmla="val 19539552"/>
              <a:gd name="adj4" fmla="val 1910668"/>
              <a:gd name="adj5" fmla="val 111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96831D-99F5-FC44-B319-69DAFE972DA9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96831D-99F5-FC44-B319-69DAFE972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327D1-4FA6-B34D-8510-95CBC6B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89269" cy="4824960"/>
          </a:xfrm>
        </p:spPr>
        <p:txBody>
          <a:bodyPr/>
          <a:lstStyle/>
          <a:p>
            <a:pPr eaLnBrk="1" hangingPunct="1"/>
            <a:r>
              <a:rPr lang="en-US" altLang="zh-TW" dirty="0"/>
              <a:t>Polygon</a:t>
            </a:r>
          </a:p>
          <a:p>
            <a:pPr lvl="1" eaLnBrk="1" hangingPunct="1"/>
            <a:r>
              <a:rPr lang="en-US" altLang="zh-TW" dirty="0"/>
              <a:t>We assume edges do not cross</a:t>
            </a:r>
          </a:p>
          <a:p>
            <a:pPr eaLnBrk="1" hangingPunct="1"/>
            <a:r>
              <a:rPr lang="en-US" altLang="zh-TW" dirty="0"/>
              <a:t>Convex polygon</a:t>
            </a:r>
          </a:p>
          <a:p>
            <a:pPr lvl="1" eaLnBrk="1" hangingPunct="1"/>
            <a:r>
              <a:rPr lang="en-US" altLang="zh-TW" dirty="0"/>
              <a:t>Every interior angle is at most 180 degrees</a:t>
            </a:r>
          </a:p>
          <a:p>
            <a:pPr lvl="1" eaLnBrk="1" hangingPunct="1"/>
            <a:r>
              <a:rPr lang="en-US" altLang="zh-TW" dirty="0"/>
              <a:t>Precise definition of </a:t>
            </a:r>
            <a:r>
              <a:rPr lang="en-US" altLang="zh-TW" i="1" dirty="0"/>
              <a:t>convex</a:t>
            </a:r>
            <a:r>
              <a:rPr lang="en-US" altLang="zh-TW" dirty="0"/>
              <a:t>: For any 2 points inside the polygon, the line segment joining them lies entirely inside the polygon (we’ll cover this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F82AB-D188-4340-88A7-7738A14B2D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757FB-1E06-E04C-B3C3-2141EFDEF20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Basic Objects of CG</a:t>
            </a:r>
            <a:endParaRPr lang="en-US" dirty="0"/>
          </a:p>
        </p:txBody>
      </p:sp>
      <p:sp>
        <p:nvSpPr>
          <p:cNvPr id="8196" name="Slide Number Placeholder 24">
            <a:extLst>
              <a:ext uri="{FF2B5EF4-FFF2-40B4-BE49-F238E27FC236}">
                <a16:creationId xmlns:a16="http://schemas.microsoft.com/office/drawing/2014/main" id="{A27ED951-901C-FD4B-B75E-545C9BB10A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AD0D2E-06D9-EE4A-9F0A-7CEF47C86215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C7E24D-4EF5-E947-A571-C9B1BC6894A7}"/>
              </a:ext>
            </a:extLst>
          </p:cNvPr>
          <p:cNvSpPr/>
          <p:nvPr/>
        </p:nvSpPr>
        <p:spPr>
          <a:xfrm>
            <a:off x="9235335" y="3590616"/>
            <a:ext cx="1636456" cy="1796655"/>
          </a:xfrm>
          <a:custGeom>
            <a:avLst/>
            <a:gdLst>
              <a:gd name="connsiteX0" fmla="*/ 0 w 1727200"/>
              <a:gd name="connsiteY0" fmla="*/ 440267 h 1557867"/>
              <a:gd name="connsiteX1" fmla="*/ 440267 w 1727200"/>
              <a:gd name="connsiteY1" fmla="*/ 1439333 h 1557867"/>
              <a:gd name="connsiteX2" fmla="*/ 1083734 w 1727200"/>
              <a:gd name="connsiteY2" fmla="*/ 1557867 h 1557867"/>
              <a:gd name="connsiteX3" fmla="*/ 1727200 w 1727200"/>
              <a:gd name="connsiteY3" fmla="*/ 829733 h 1557867"/>
              <a:gd name="connsiteX4" fmla="*/ 1202267 w 1727200"/>
              <a:gd name="connsiteY4" fmla="*/ 50800 h 1557867"/>
              <a:gd name="connsiteX5" fmla="*/ 491067 w 1727200"/>
              <a:gd name="connsiteY5" fmla="*/ 0 h 1557867"/>
              <a:gd name="connsiteX6" fmla="*/ 0 w 1727200"/>
              <a:gd name="connsiteY6" fmla="*/ 440267 h 155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7200" h="1557867">
                <a:moveTo>
                  <a:pt x="0" y="440267"/>
                </a:moveTo>
                <a:lnTo>
                  <a:pt x="440267" y="1439333"/>
                </a:lnTo>
                <a:lnTo>
                  <a:pt x="1083734" y="1557867"/>
                </a:lnTo>
                <a:lnTo>
                  <a:pt x="1727200" y="829733"/>
                </a:lnTo>
                <a:lnTo>
                  <a:pt x="1202267" y="50800"/>
                </a:lnTo>
                <a:lnTo>
                  <a:pt x="491067" y="0"/>
                </a:lnTo>
                <a:lnTo>
                  <a:pt x="0" y="440267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ABDFA1-6F5B-3C40-B9C6-370FC28FBA5E}"/>
              </a:ext>
            </a:extLst>
          </p:cNvPr>
          <p:cNvGrpSpPr/>
          <p:nvPr/>
        </p:nvGrpSpPr>
        <p:grpSpPr>
          <a:xfrm>
            <a:off x="8204142" y="1196579"/>
            <a:ext cx="3470924" cy="1630959"/>
            <a:chOff x="7543800" y="1084964"/>
            <a:chExt cx="3470924" cy="1630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1978EE-F0BA-DB4D-83F8-60A451D9652F}"/>
                </a:ext>
              </a:extLst>
            </p:cNvPr>
            <p:cNvCxnSpPr/>
            <p:nvPr/>
          </p:nvCxnSpPr>
          <p:spPr bwMode="auto">
            <a:xfrm rot="10800000" flipV="1">
              <a:off x="9189487" y="1299277"/>
              <a:ext cx="642937" cy="214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2" name="TextBox 26">
              <a:extLst>
                <a:ext uri="{FF2B5EF4-FFF2-40B4-BE49-F238E27FC236}">
                  <a16:creationId xmlns:a16="http://schemas.microsoft.com/office/drawing/2014/main" id="{91E8F411-AABC-0B4C-91E6-59A8DD5AA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4260" y="1084964"/>
              <a:ext cx="883714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dirty="0">
                  <a:latin typeface="Lucida Sans Unicode" panose="020B0602030504020204" pitchFamily="34" charset="0"/>
                  <a:ea typeface="微軟正黑體" panose="020B0604030504040204" pitchFamily="34" charset="-120"/>
                </a:rPr>
                <a:t>vertex</a:t>
              </a:r>
              <a:endParaRPr kumimoji="0" lang="zh-TW" altLang="en-US" dirty="0">
                <a:latin typeface="Lucida Sans Unicode" panose="020B0602030504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18C98A-D09E-4249-ABFF-F82029DE3D20}"/>
                </a:ext>
              </a:extLst>
            </p:cNvPr>
            <p:cNvCxnSpPr/>
            <p:nvPr/>
          </p:nvCxnSpPr>
          <p:spPr bwMode="auto">
            <a:xfrm rot="10800000">
              <a:off x="9354199" y="2161016"/>
              <a:ext cx="857250" cy="1428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4" name="TextBox 29">
              <a:extLst>
                <a:ext uri="{FF2B5EF4-FFF2-40B4-BE49-F238E27FC236}">
                  <a16:creationId xmlns:a16="http://schemas.microsoft.com/office/drawing/2014/main" id="{0E77BDA1-150A-1941-9510-D440098CC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319" y="2161016"/>
              <a:ext cx="731405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>
                  <a:latin typeface="Lucida Sans Unicode" panose="020B0602030504020204" pitchFamily="34" charset="0"/>
                  <a:ea typeface="微軟正黑體" panose="020B0604030504040204" pitchFamily="34" charset="-120"/>
                </a:rPr>
                <a:t>edge</a:t>
              </a:r>
              <a:endParaRPr kumimoji="0" lang="zh-TW" altLang="en-US">
                <a:latin typeface="Lucida Sans Unicode" panose="020B0602030504020204" pitchFamily="34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FB89C9-48B2-454B-AB3A-8B72110BD747}"/>
                </a:ext>
              </a:extLst>
            </p:cNvPr>
            <p:cNvGrpSpPr/>
            <p:nvPr/>
          </p:nvGrpSpPr>
          <p:grpSpPr>
            <a:xfrm>
              <a:off x="7543800" y="1207164"/>
              <a:ext cx="1889209" cy="1508759"/>
              <a:chOff x="9775804" y="129155"/>
              <a:chExt cx="1889209" cy="1508759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B0B9FCD-EBBB-0D45-9287-DD4946C416A5}"/>
                  </a:ext>
                </a:extLst>
              </p:cNvPr>
              <p:cNvSpPr/>
              <p:nvPr/>
            </p:nvSpPr>
            <p:spPr>
              <a:xfrm>
                <a:off x="9844384" y="213241"/>
                <a:ext cx="1761067" cy="1371600"/>
              </a:xfrm>
              <a:custGeom>
                <a:avLst/>
                <a:gdLst>
                  <a:gd name="connsiteX0" fmla="*/ 169333 w 1761067"/>
                  <a:gd name="connsiteY0" fmla="*/ 220133 h 1371600"/>
                  <a:gd name="connsiteX1" fmla="*/ 0 w 1761067"/>
                  <a:gd name="connsiteY1" fmla="*/ 762000 h 1371600"/>
                  <a:gd name="connsiteX2" fmla="*/ 304800 w 1761067"/>
                  <a:gd name="connsiteY2" fmla="*/ 880533 h 1371600"/>
                  <a:gd name="connsiteX3" fmla="*/ 254000 w 1761067"/>
                  <a:gd name="connsiteY3" fmla="*/ 1134533 h 1371600"/>
                  <a:gd name="connsiteX4" fmla="*/ 1270000 w 1761067"/>
                  <a:gd name="connsiteY4" fmla="*/ 1371600 h 1371600"/>
                  <a:gd name="connsiteX5" fmla="*/ 1337733 w 1761067"/>
                  <a:gd name="connsiteY5" fmla="*/ 1083733 h 1371600"/>
                  <a:gd name="connsiteX6" fmla="*/ 1659467 w 1761067"/>
                  <a:gd name="connsiteY6" fmla="*/ 1117600 h 1371600"/>
                  <a:gd name="connsiteX7" fmla="*/ 1761067 w 1761067"/>
                  <a:gd name="connsiteY7" fmla="*/ 592666 h 1371600"/>
                  <a:gd name="connsiteX8" fmla="*/ 1456267 w 1761067"/>
                  <a:gd name="connsiteY8" fmla="*/ 491066 h 1371600"/>
                  <a:gd name="connsiteX9" fmla="*/ 1490133 w 1761067"/>
                  <a:gd name="connsiteY9" fmla="*/ 254000 h 1371600"/>
                  <a:gd name="connsiteX10" fmla="*/ 508000 w 1761067"/>
                  <a:gd name="connsiteY10" fmla="*/ 0 h 1371600"/>
                  <a:gd name="connsiteX11" fmla="*/ 474133 w 1761067"/>
                  <a:gd name="connsiteY11" fmla="*/ 254000 h 1371600"/>
                  <a:gd name="connsiteX12" fmla="*/ 169333 w 1761067"/>
                  <a:gd name="connsiteY12" fmla="*/ 220133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61067" h="1371600">
                    <a:moveTo>
                      <a:pt x="169333" y="220133"/>
                    </a:moveTo>
                    <a:lnTo>
                      <a:pt x="0" y="762000"/>
                    </a:lnTo>
                    <a:lnTo>
                      <a:pt x="304800" y="880533"/>
                    </a:lnTo>
                    <a:lnTo>
                      <a:pt x="254000" y="1134533"/>
                    </a:lnTo>
                    <a:lnTo>
                      <a:pt x="1270000" y="1371600"/>
                    </a:lnTo>
                    <a:lnTo>
                      <a:pt x="1337733" y="1083733"/>
                    </a:lnTo>
                    <a:lnTo>
                      <a:pt x="1659467" y="1117600"/>
                    </a:lnTo>
                    <a:lnTo>
                      <a:pt x="1761067" y="592666"/>
                    </a:lnTo>
                    <a:lnTo>
                      <a:pt x="1456267" y="491066"/>
                    </a:lnTo>
                    <a:lnTo>
                      <a:pt x="1490133" y="254000"/>
                    </a:lnTo>
                    <a:lnTo>
                      <a:pt x="508000" y="0"/>
                    </a:lnTo>
                    <a:lnTo>
                      <a:pt x="474133" y="254000"/>
                    </a:lnTo>
                    <a:lnTo>
                      <a:pt x="169333" y="220133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684E7A7-25FB-7240-8869-758A30911788}"/>
                  </a:ext>
                </a:extLst>
              </p:cNvPr>
              <p:cNvSpPr/>
              <p:nvPr/>
            </p:nvSpPr>
            <p:spPr>
              <a:xfrm>
                <a:off x="10057641" y="10278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B197A29-9863-5547-8255-84AF0F064394}"/>
                  </a:ext>
                </a:extLst>
              </p:cNvPr>
              <p:cNvSpPr/>
              <p:nvPr/>
            </p:nvSpPr>
            <p:spPr>
              <a:xfrm>
                <a:off x="9775804" y="89070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9061E64-B332-534C-9A31-9D2583EB744E}"/>
                  </a:ext>
                </a:extLst>
              </p:cNvPr>
              <p:cNvSpPr/>
              <p:nvPr/>
            </p:nvSpPr>
            <p:spPr>
              <a:xfrm>
                <a:off x="9952305" y="3644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66C1A73-A255-0F48-97B0-3EF2E78172D5}"/>
                  </a:ext>
                </a:extLst>
              </p:cNvPr>
              <p:cNvSpPr/>
              <p:nvPr/>
            </p:nvSpPr>
            <p:spPr>
              <a:xfrm>
                <a:off x="10245900" y="38240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197574-AFC9-B74E-A083-8229EFC54C51}"/>
                  </a:ext>
                </a:extLst>
              </p:cNvPr>
              <p:cNvSpPr/>
              <p:nvPr/>
            </p:nvSpPr>
            <p:spPr>
              <a:xfrm>
                <a:off x="11258911" y="39361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EC6A95F-3714-5D49-A3C7-68963482A948}"/>
                  </a:ext>
                </a:extLst>
              </p:cNvPr>
              <p:cNvSpPr/>
              <p:nvPr/>
            </p:nvSpPr>
            <p:spPr>
              <a:xfrm>
                <a:off x="10281758" y="12915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891C669-682B-CF47-8D18-1507120F82A3}"/>
                  </a:ext>
                </a:extLst>
              </p:cNvPr>
              <p:cNvSpPr/>
              <p:nvPr/>
            </p:nvSpPr>
            <p:spPr>
              <a:xfrm>
                <a:off x="11234258" y="637901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F06E3E2-D198-124D-8A72-CF073A6530C2}"/>
                  </a:ext>
                </a:extLst>
              </p:cNvPr>
              <p:cNvSpPr/>
              <p:nvPr/>
            </p:nvSpPr>
            <p:spPr>
              <a:xfrm>
                <a:off x="11527853" y="74323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D4628CC-EE63-AB49-B7C5-A75DA21DC0B6}"/>
                  </a:ext>
                </a:extLst>
              </p:cNvPr>
              <p:cNvSpPr/>
              <p:nvPr/>
            </p:nvSpPr>
            <p:spPr>
              <a:xfrm>
                <a:off x="10028506" y="126767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03AF93-D8E9-DD44-BFAA-36BD9262D826}"/>
                  </a:ext>
                </a:extLst>
              </p:cNvPr>
              <p:cNvSpPr/>
              <p:nvPr/>
            </p:nvSpPr>
            <p:spPr>
              <a:xfrm>
                <a:off x="11041517" y="150075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0618CF-D885-C346-9B9F-F04629615204}"/>
                  </a:ext>
                </a:extLst>
              </p:cNvPr>
              <p:cNvSpPr/>
              <p:nvPr/>
            </p:nvSpPr>
            <p:spPr>
              <a:xfrm>
                <a:off x="11119959" y="122284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06064F0-4297-8145-84B4-245E4EAED87C}"/>
                  </a:ext>
                </a:extLst>
              </p:cNvPr>
              <p:cNvSpPr/>
              <p:nvPr/>
            </p:nvSpPr>
            <p:spPr>
              <a:xfrm>
                <a:off x="11420276" y="12542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2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7A9AB115-B53A-1246-83C0-05BE97EDB059}"/>
              </a:ext>
            </a:extLst>
          </p:cNvPr>
          <p:cNvSpPr/>
          <p:nvPr/>
        </p:nvSpPr>
        <p:spPr>
          <a:xfrm>
            <a:off x="2651760" y="2936240"/>
            <a:ext cx="2580640" cy="1727200"/>
          </a:xfrm>
          <a:custGeom>
            <a:avLst/>
            <a:gdLst>
              <a:gd name="connsiteX0" fmla="*/ 345440 w 2580640"/>
              <a:gd name="connsiteY0" fmla="*/ 1554480 h 1727200"/>
              <a:gd name="connsiteX1" fmla="*/ 2407920 w 2580640"/>
              <a:gd name="connsiteY1" fmla="*/ 0 h 1727200"/>
              <a:gd name="connsiteX2" fmla="*/ 2580640 w 2580640"/>
              <a:gd name="connsiteY2" fmla="*/ 1727200 h 1727200"/>
              <a:gd name="connsiteX3" fmla="*/ 0 w 2580640"/>
              <a:gd name="connsiteY3" fmla="*/ 152400 h 1727200"/>
              <a:gd name="connsiteX4" fmla="*/ 345440 w 2580640"/>
              <a:gd name="connsiteY4" fmla="*/ 155448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640" h="1727200">
                <a:moveTo>
                  <a:pt x="345440" y="1554480"/>
                </a:moveTo>
                <a:lnTo>
                  <a:pt x="2407920" y="0"/>
                </a:lnTo>
                <a:lnTo>
                  <a:pt x="2580640" y="1727200"/>
                </a:lnTo>
                <a:lnTo>
                  <a:pt x="0" y="152400"/>
                </a:lnTo>
                <a:lnTo>
                  <a:pt x="345440" y="15544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23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878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08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4000" t="-2941" r="-7200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756204-1BC9-CD45-A7FB-46200CC16C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Storing Polygons with Indices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BD5A55-8B7E-3945-B666-7F5A647822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7B76F3-1BDE-444B-B485-ACA0E9961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201904"/>
                  </p:ext>
                </p:extLst>
              </p:nvPr>
            </p:nvGraphicFramePr>
            <p:xfrm>
              <a:off x="9760945" y="2079307"/>
              <a:ext cx="173736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791">
                      <a:extLst>
                        <a:ext uri="{9D8B030D-6E8A-4147-A177-3AD203B41FA5}">
                          <a16:colId xmlns:a16="http://schemas.microsoft.com/office/drawing/2014/main" val="1396227128"/>
                        </a:ext>
                      </a:extLst>
                    </a:gridCol>
                    <a:gridCol w="1126569">
                      <a:extLst>
                        <a:ext uri="{9D8B030D-6E8A-4147-A177-3AD203B41FA5}">
                          <a16:colId xmlns:a16="http://schemas.microsoft.com/office/drawing/2014/main" val="1814260004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Point List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842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111111" r="-1124" b="-5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1606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211111" r="-1124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4294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302703" r="-1124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33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413889" r="-1124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38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0066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056" t="-613889" r="-1124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446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/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47466D-3C6B-544D-B011-8C979C3D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88" y="4692967"/>
                <a:ext cx="1575881" cy="430887"/>
              </a:xfrm>
              <a:prstGeom prst="rect">
                <a:avLst/>
              </a:prstGeom>
              <a:blipFill>
                <a:blip r:embed="rId5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225212-18BA-684D-B5C8-666558A1648B}"/>
                  </a:ext>
                </a:extLst>
              </p:cNvPr>
              <p:cNvSpPr txBox="1"/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225212-18BA-684D-B5C8-666558A1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9" y="2529973"/>
                <a:ext cx="1545231" cy="430887"/>
              </a:xfrm>
              <a:prstGeom prst="rect">
                <a:avLst/>
              </a:prstGeom>
              <a:blipFill>
                <a:blip r:embed="rId6"/>
                <a:stretch>
                  <a:fillRect l="-4918" r="-737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A42400-8F5C-A144-9E77-B3BE7886B763}"/>
              </a:ext>
            </a:extLst>
          </p:cNvPr>
          <p:cNvGraphicFramePr>
            <a:graphicFrameLocks noGrp="1"/>
          </p:cNvGraphicFramePr>
          <p:nvPr/>
        </p:nvGraphicFramePr>
        <p:xfrm>
          <a:off x="7298794" y="2079307"/>
          <a:ext cx="17373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181426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39686095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93708166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8603868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Polygon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06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67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2874243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4963728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0BBED-2746-AD40-9C33-BFEA45D8C6CF}"/>
              </a:ext>
            </a:extLst>
          </p:cNvPr>
          <p:cNvSpPr/>
          <p:nvPr/>
        </p:nvSpPr>
        <p:spPr>
          <a:xfrm>
            <a:off x="5146608" y="453934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03986C-94DE-C94A-9FC1-98A25457EA01}"/>
              </a:ext>
            </a:extLst>
          </p:cNvPr>
          <p:cNvSpPr/>
          <p:nvPr/>
        </p:nvSpPr>
        <p:spPr>
          <a:xfrm>
            <a:off x="2553616" y="2964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7751F39-9F8A-5746-AD89-E11BFC101BE3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>
            <a:off x="7298794" y="2765107"/>
            <a:ext cx="234770" cy="1560616"/>
          </a:xfrm>
          <a:prstGeom prst="curvedConnector3">
            <a:avLst>
              <a:gd name="adj1" fmla="val 197372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38272C-53DE-4B44-8F6E-2F94930DCE72}"/>
              </a:ext>
            </a:extLst>
          </p:cNvPr>
          <p:cNvSpPr txBox="1"/>
          <p:nvPr/>
        </p:nvSpPr>
        <p:spPr>
          <a:xfrm>
            <a:off x="7533564" y="3848669"/>
            <a:ext cx="1813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Take care with order</a:t>
            </a:r>
          </a:p>
        </p:txBody>
      </p:sp>
    </p:spTree>
    <p:extLst>
      <p:ext uri="{BB962C8B-B14F-4D97-AF65-F5344CB8AC3E}">
        <p14:creationId xmlns:p14="http://schemas.microsoft.com/office/powerpoint/2010/main" val="396285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110405-856A-CA47-99C2-CDD622054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23DB-F0E4-3E42-8A68-784DE38D5F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887B05-06D2-D349-9BBD-92B49792D7FF}"/>
              </a:ext>
            </a:extLst>
          </p:cNvPr>
          <p:cNvSpPr/>
          <p:nvPr/>
        </p:nvSpPr>
        <p:spPr>
          <a:xfrm>
            <a:off x="3513221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03C2B0-3752-684B-9E38-A3D09B91C441}"/>
              </a:ext>
            </a:extLst>
          </p:cNvPr>
          <p:cNvSpPr/>
          <p:nvPr/>
        </p:nvSpPr>
        <p:spPr>
          <a:xfrm>
            <a:off x="5602706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34E7A4-D907-2E45-83F4-76D4EA28C1F9}"/>
                  </a:ext>
                </a:extLst>
              </p:cNvPr>
              <p:cNvSpPr txBox="1"/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34E7A4-D907-2E45-83F4-76D4EA28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065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AA653-B56D-C549-9794-5A7BC9D35ACA}"/>
                  </a:ext>
                </a:extLst>
              </p:cNvPr>
              <p:cNvSpPr txBox="1"/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AA653-B56D-C549-9794-5A7BC9D3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47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110405-856A-CA47-99C2-CDD622054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23DB-F0E4-3E42-8A68-784DE38D5F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887B05-06D2-D349-9BBD-92B49792D7FF}"/>
              </a:ext>
            </a:extLst>
          </p:cNvPr>
          <p:cNvSpPr/>
          <p:nvPr/>
        </p:nvSpPr>
        <p:spPr>
          <a:xfrm>
            <a:off x="3513221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03C2B0-3752-684B-9E38-A3D09B91C441}"/>
              </a:ext>
            </a:extLst>
          </p:cNvPr>
          <p:cNvSpPr/>
          <p:nvPr/>
        </p:nvSpPr>
        <p:spPr>
          <a:xfrm>
            <a:off x="5602706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34E7A4-D907-2E45-83F4-76D4EA28C1F9}"/>
                  </a:ext>
                </a:extLst>
              </p:cNvPr>
              <p:cNvSpPr txBox="1"/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34E7A4-D907-2E45-83F4-76D4EA28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065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AA653-B56D-C549-9794-5A7BC9D35ACA}"/>
                  </a:ext>
                </a:extLst>
              </p:cNvPr>
              <p:cNvSpPr txBox="1"/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AA653-B56D-C549-9794-5A7BC9D3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C9487-DF17-ED4F-988D-E5D1A5F87122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3669319" y="2991540"/>
            <a:ext cx="1960169" cy="1462863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A988D0-EE9C-C24C-A072-3CCF2851FD15}"/>
                  </a:ext>
                </a:extLst>
              </p:cNvPr>
              <p:cNvSpPr txBox="1"/>
              <p:nvPr/>
            </p:nvSpPr>
            <p:spPr>
              <a:xfrm>
                <a:off x="6324600" y="4561983"/>
                <a:ext cx="5150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A988D0-EE9C-C24C-A072-3CCF2851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61983"/>
                <a:ext cx="5150000" cy="430887"/>
              </a:xfrm>
              <a:prstGeom prst="rect">
                <a:avLst/>
              </a:prstGeom>
              <a:blipFill>
                <a:blip r:embed="rId4"/>
                <a:stretch>
                  <a:fillRect l="-172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68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110405-856A-CA47-99C2-CDD622054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23DB-F0E4-3E42-8A68-784DE38D5F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887B05-06D2-D349-9BBD-92B49792D7FF}"/>
              </a:ext>
            </a:extLst>
          </p:cNvPr>
          <p:cNvSpPr/>
          <p:nvPr/>
        </p:nvSpPr>
        <p:spPr>
          <a:xfrm>
            <a:off x="3513221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03C2B0-3752-684B-9E38-A3D09B91C441}"/>
              </a:ext>
            </a:extLst>
          </p:cNvPr>
          <p:cNvSpPr/>
          <p:nvPr/>
        </p:nvSpPr>
        <p:spPr>
          <a:xfrm>
            <a:off x="5602706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34E7A4-D907-2E45-83F4-76D4EA28C1F9}"/>
                  </a:ext>
                </a:extLst>
              </p:cNvPr>
              <p:cNvSpPr txBox="1"/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34E7A4-D907-2E45-83F4-76D4EA28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065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AA653-B56D-C549-9794-5A7BC9D35ACA}"/>
                  </a:ext>
                </a:extLst>
              </p:cNvPr>
              <p:cNvSpPr txBox="1"/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AA653-B56D-C549-9794-5A7BC9D3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C9487-DF17-ED4F-988D-E5D1A5F87122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3669319" y="2991540"/>
            <a:ext cx="1960169" cy="1462863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C4DF82-C02D-1742-9926-95A58A8563C1}"/>
                  </a:ext>
                </a:extLst>
              </p:cNvPr>
              <p:cNvSpPr txBox="1"/>
              <p:nvPr/>
            </p:nvSpPr>
            <p:spPr>
              <a:xfrm>
                <a:off x="914400" y="4114800"/>
                <a:ext cx="22082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C4DF82-C02D-1742-9926-95A58A85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14800"/>
                <a:ext cx="2208297" cy="430887"/>
              </a:xfrm>
              <a:prstGeom prst="rect">
                <a:avLst/>
              </a:prstGeom>
              <a:blipFill>
                <a:blip r:embed="rId4"/>
                <a:stretch>
                  <a:fillRect l="-5747" t="-2941" r="-4598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EFEBD2-BE5E-A044-99D4-7FB94B9BE388}"/>
                  </a:ext>
                </a:extLst>
              </p:cNvPr>
              <p:cNvSpPr txBox="1"/>
              <p:nvPr/>
            </p:nvSpPr>
            <p:spPr>
              <a:xfrm>
                <a:off x="2667000" y="2083713"/>
                <a:ext cx="22082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EFEBD2-BE5E-A044-99D4-7FB94B9BE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83713"/>
                <a:ext cx="2208297" cy="430887"/>
              </a:xfrm>
              <a:prstGeom prst="rect">
                <a:avLst/>
              </a:prstGeom>
              <a:blipFill>
                <a:blip r:embed="rId5"/>
                <a:stretch>
                  <a:fillRect l="-5143" r="-514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0DD118-DD98-0E42-BAE4-C7D44FB40178}"/>
                  </a:ext>
                </a:extLst>
              </p:cNvPr>
              <p:cNvSpPr txBox="1"/>
              <p:nvPr/>
            </p:nvSpPr>
            <p:spPr>
              <a:xfrm>
                <a:off x="1371600" y="3352800"/>
                <a:ext cx="2480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,0.4)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0DD118-DD98-0E42-BAE4-C7D44FB4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2480807" cy="430887"/>
              </a:xfrm>
              <a:prstGeom prst="rect">
                <a:avLst/>
              </a:prstGeom>
              <a:blipFill>
                <a:blip r:embed="rId6"/>
                <a:stretch>
                  <a:fillRect l="-5128" t="-2941" r="-461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AF2890-9757-3E48-A019-C1A8001B5A57}"/>
                  </a:ext>
                </a:extLst>
              </p:cNvPr>
              <p:cNvSpPr txBox="1"/>
              <p:nvPr/>
            </p:nvSpPr>
            <p:spPr>
              <a:xfrm>
                <a:off x="2057400" y="2667000"/>
                <a:ext cx="2480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,0.8)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AF2890-9757-3E48-A019-C1A8001B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67000"/>
                <a:ext cx="2480807" cy="430887"/>
              </a:xfrm>
              <a:prstGeom prst="rect">
                <a:avLst/>
              </a:prstGeom>
              <a:blipFill>
                <a:blip r:embed="rId7"/>
                <a:stretch>
                  <a:fillRect l="-4592" r="-459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AE7DCC4-2637-6646-8E7D-0A4536465494}"/>
              </a:ext>
            </a:extLst>
          </p:cNvPr>
          <p:cNvSpPr/>
          <p:nvPr/>
        </p:nvSpPr>
        <p:spPr>
          <a:xfrm>
            <a:off x="4378215" y="381000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1FDEA5-8CD3-5146-B2D5-2F5DB724D8DA}"/>
              </a:ext>
            </a:extLst>
          </p:cNvPr>
          <p:cNvSpPr/>
          <p:nvPr/>
        </p:nvSpPr>
        <p:spPr>
          <a:xfrm>
            <a:off x="5105400" y="327660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25BE-315B-A54F-97D5-D430689A954E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3122697" y="4330244"/>
            <a:ext cx="390524" cy="18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9A52A0-27FB-764C-A0BD-EB3A1708BE1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852407" y="3568244"/>
            <a:ext cx="545895" cy="26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A749AF-F552-4B49-85A4-05ABA0F02BF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538207" y="2882444"/>
            <a:ext cx="587280" cy="41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DCCCCF-618E-8748-AB11-E3399D6403F4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875297" y="2299157"/>
            <a:ext cx="754191" cy="56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A3DF5A-5E98-9B43-8938-BF6E0A4EE9D6}"/>
                  </a:ext>
                </a:extLst>
              </p:cNvPr>
              <p:cNvSpPr txBox="1"/>
              <p:nvPr/>
            </p:nvSpPr>
            <p:spPr>
              <a:xfrm>
                <a:off x="6324600" y="4561983"/>
                <a:ext cx="5150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A3DF5A-5E98-9B43-8938-BF6E0A4E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61983"/>
                <a:ext cx="5150000" cy="430887"/>
              </a:xfrm>
              <a:prstGeom prst="rect">
                <a:avLst/>
              </a:prstGeom>
              <a:blipFill>
                <a:blip r:embed="rId8"/>
                <a:stretch>
                  <a:fillRect l="-172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808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8193443" cy="4824960"/>
              </a:xfrm>
            </p:spPr>
            <p:txBody>
              <a:bodyPr>
                <a:normAutofit fontScale="92500"/>
              </a:bodyPr>
              <a:lstStyle/>
              <a:p>
                <a:pPr lvl="1"/>
                <a:r>
                  <a:rPr lang="en-US" dirty="0"/>
                  <a:t>A graph is construct of two finite sets</a:t>
                </a:r>
              </a:p>
              <a:p>
                <a:pPr lvl="2"/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Edges, 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i="1" dirty="0"/>
                  <a:t>walk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sequence of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i="1" dirty="0"/>
                  <a:t>path</a:t>
                </a:r>
                <a:r>
                  <a:rPr lang="en-US" dirty="0"/>
                  <a:t> is a walk in which </a:t>
                </a:r>
                <a:r>
                  <a:rPr lang="en-US" u="sng" dirty="0"/>
                  <a:t>no edge is repeated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i="1" dirty="0"/>
                  <a:t>simple path </a:t>
                </a:r>
                <a:r>
                  <a:rPr lang="en-US" dirty="0"/>
                  <a:t>is a path in which </a:t>
                </a:r>
                <a:r>
                  <a:rPr lang="en-US" u="sng" dirty="0"/>
                  <a:t>no vertex is repeated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i="1" dirty="0"/>
                  <a:t>cycle</a:t>
                </a:r>
                <a:r>
                  <a:rPr lang="en-US" dirty="0"/>
                  <a:t> with 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walk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itself with </a:t>
                </a:r>
                <a:r>
                  <a:rPr lang="en-US" u="sng" dirty="0"/>
                  <a:t>no repeated edges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i="1" dirty="0"/>
                  <a:t>loop</a:t>
                </a:r>
                <a:r>
                  <a:rPr lang="en-US" dirty="0"/>
                  <a:t> is an edge from a </a:t>
                </a:r>
                <a:r>
                  <a:rPr lang="en-US" u="sng" dirty="0"/>
                  <a:t>vertex to itself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8193443" cy="4824960"/>
              </a:xfrm>
              <a:blipFill>
                <a:blip r:embed="rId2"/>
                <a:stretch>
                  <a:fillRect r="-2322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30961-B288-E54A-A646-E9F380F5C23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0A2C93-2C63-AC47-814A-C129A6639BB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and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A57A9-741A-754E-9582-E65D6EA821D5}"/>
                  </a:ext>
                </a:extLst>
              </p:cNvPr>
              <p:cNvSpPr txBox="1"/>
              <p:nvPr/>
            </p:nvSpPr>
            <p:spPr>
              <a:xfrm>
                <a:off x="10557927" y="2477240"/>
                <a:ext cx="552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A57A9-741A-754E-9582-E65D6EA82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927" y="2477240"/>
                <a:ext cx="552780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EA7ED-C988-F942-8BD8-CA8CD50E7D98}"/>
                  </a:ext>
                </a:extLst>
              </p:cNvPr>
              <p:cNvSpPr txBox="1"/>
              <p:nvPr/>
            </p:nvSpPr>
            <p:spPr>
              <a:xfrm>
                <a:off x="8475433" y="4810446"/>
                <a:ext cx="559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EA7ED-C988-F942-8BD8-CA8CD50E7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433" y="4810446"/>
                <a:ext cx="559896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6CE93D-4997-A745-AD73-85309D728EC8}"/>
                  </a:ext>
                </a:extLst>
              </p:cNvPr>
              <p:cNvSpPr txBox="1"/>
              <p:nvPr/>
            </p:nvSpPr>
            <p:spPr>
              <a:xfrm>
                <a:off x="11440298" y="5024735"/>
                <a:ext cx="559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6CE93D-4997-A745-AD73-85309D72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298" y="5024735"/>
                <a:ext cx="5598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7F5A88-C4EA-F74B-81F9-EA46726B07EE}"/>
              </a:ext>
            </a:extLst>
          </p:cNvPr>
          <p:cNvCxnSpPr>
            <a:stCxn id="17" idx="7"/>
            <a:endCxn id="18" idx="3"/>
          </p:cNvCxnSpPr>
          <p:nvPr/>
        </p:nvCxnSpPr>
        <p:spPr>
          <a:xfrm flipV="1">
            <a:off x="9165558" y="3192321"/>
            <a:ext cx="1487070" cy="1600686"/>
          </a:xfrm>
          <a:prstGeom prst="line">
            <a:avLst/>
          </a:prstGeom>
          <a:ln w="5715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8B1E-2E52-EF45-98EF-3142454E852C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9205316" y="4888992"/>
            <a:ext cx="2190572" cy="101389"/>
          </a:xfrm>
          <a:prstGeom prst="line">
            <a:avLst/>
          </a:prstGeom>
          <a:ln w="5715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FC4643-3568-C343-BC01-8A5C9D8B099A}"/>
              </a:ext>
            </a:extLst>
          </p:cNvPr>
          <p:cNvSpPr/>
          <p:nvPr/>
        </p:nvSpPr>
        <p:spPr>
          <a:xfrm rot="20295634">
            <a:off x="10824688" y="3020393"/>
            <a:ext cx="725968" cy="199437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30A5BF-D1E3-C24D-A655-1A55216E361B}"/>
                  </a:ext>
                </a:extLst>
              </p:cNvPr>
              <p:cNvSpPr txBox="1"/>
              <p:nvPr/>
            </p:nvSpPr>
            <p:spPr>
              <a:xfrm>
                <a:off x="11500157" y="3596075"/>
                <a:ext cx="53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30A5BF-D1E3-C24D-A655-1A55216E3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157" y="3596075"/>
                <a:ext cx="5394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6A39F-44C2-ED44-85A7-345AEC6DCFFC}"/>
                  </a:ext>
                </a:extLst>
              </p:cNvPr>
              <p:cNvSpPr txBox="1"/>
              <p:nvPr/>
            </p:nvSpPr>
            <p:spPr>
              <a:xfrm>
                <a:off x="10427314" y="4014548"/>
                <a:ext cx="53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6A39F-44C2-ED44-85A7-345AEC6D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14" y="4014548"/>
                <a:ext cx="53944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773C0-1C9C-8142-8F12-EA99B5BA061D}"/>
                  </a:ext>
                </a:extLst>
              </p:cNvPr>
              <p:cNvSpPr txBox="1"/>
              <p:nvPr/>
            </p:nvSpPr>
            <p:spPr>
              <a:xfrm>
                <a:off x="9358840" y="3620240"/>
                <a:ext cx="532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773C0-1C9C-8142-8F12-EA99B5BA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840" y="3620240"/>
                <a:ext cx="53232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73C0B4-F2CA-1441-A9A9-F3402DBC59F5}"/>
                  </a:ext>
                </a:extLst>
              </p:cNvPr>
              <p:cNvSpPr txBox="1"/>
              <p:nvPr/>
            </p:nvSpPr>
            <p:spPr>
              <a:xfrm>
                <a:off x="9920000" y="4828068"/>
                <a:ext cx="53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73C0B4-F2CA-1441-A9A9-F3402D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000" y="4828068"/>
                <a:ext cx="53944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97DE389C-99C0-024B-997E-0D9D564FFB43}"/>
              </a:ext>
            </a:extLst>
          </p:cNvPr>
          <p:cNvSpPr>
            <a:spLocks noChangeAspect="1"/>
          </p:cNvSpPr>
          <p:nvPr/>
        </p:nvSpPr>
        <p:spPr>
          <a:xfrm>
            <a:off x="8933829" y="4753249"/>
            <a:ext cx="271486" cy="2714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F408D-8AC6-1D42-AADB-5A2A76E9701B}"/>
              </a:ext>
            </a:extLst>
          </p:cNvPr>
          <p:cNvSpPr>
            <a:spLocks noChangeAspect="1"/>
          </p:cNvSpPr>
          <p:nvPr/>
        </p:nvSpPr>
        <p:spPr>
          <a:xfrm>
            <a:off x="10612870" y="2960593"/>
            <a:ext cx="271486" cy="2714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7BE070-1D97-214B-811E-49EFA83040A0}"/>
              </a:ext>
            </a:extLst>
          </p:cNvPr>
          <p:cNvSpPr>
            <a:spLocks noChangeAspect="1"/>
          </p:cNvSpPr>
          <p:nvPr/>
        </p:nvSpPr>
        <p:spPr>
          <a:xfrm>
            <a:off x="11395887" y="4854638"/>
            <a:ext cx="271486" cy="2714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712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33630" cy="48249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tree is a directed graph that has no cycles, and that has one distinct vertex (the root)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18E1FC-7B55-B749-9F53-DFC5C07E313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1B711E-C482-9444-ADD7-93EA4C979CC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F14C0A-F1C9-4344-BBAF-8A44A86960F2}"/>
              </a:ext>
            </a:extLst>
          </p:cNvPr>
          <p:cNvSpPr>
            <a:spLocks noChangeAspect="1"/>
          </p:cNvSpPr>
          <p:nvPr/>
        </p:nvSpPr>
        <p:spPr>
          <a:xfrm>
            <a:off x="7560041" y="5136083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3A234-1E3E-4A49-8220-AB86C1AB85CF}"/>
              </a:ext>
            </a:extLst>
          </p:cNvPr>
          <p:cNvSpPr>
            <a:spLocks noChangeAspect="1"/>
          </p:cNvSpPr>
          <p:nvPr/>
        </p:nvSpPr>
        <p:spPr>
          <a:xfrm>
            <a:off x="6392114" y="5136083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2F793B-226A-494D-A052-72F162E5BF1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6757874" y="4136575"/>
            <a:ext cx="325332" cy="999508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722798-E98E-5644-AF11-4A0043D5CE36}"/>
              </a:ext>
            </a:extLst>
          </p:cNvPr>
          <p:cNvCxnSpPr>
            <a:cxnSpLocks/>
            <a:stCxn id="12" idx="5"/>
            <a:endCxn id="5" idx="0"/>
          </p:cNvCxnSpPr>
          <p:nvPr/>
        </p:nvCxnSpPr>
        <p:spPr>
          <a:xfrm>
            <a:off x="7600468" y="4136575"/>
            <a:ext cx="325333" cy="999508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3A4D848-CFC8-F948-A5BF-DE336E3BCAD6}"/>
              </a:ext>
            </a:extLst>
          </p:cNvPr>
          <p:cNvSpPr>
            <a:spLocks noChangeAspect="1"/>
          </p:cNvSpPr>
          <p:nvPr/>
        </p:nvSpPr>
        <p:spPr>
          <a:xfrm>
            <a:off x="8007909" y="3512184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917CC-E48E-F548-A379-8C17CFFAE715}"/>
              </a:ext>
            </a:extLst>
          </p:cNvPr>
          <p:cNvSpPr>
            <a:spLocks noChangeAspect="1"/>
          </p:cNvSpPr>
          <p:nvPr/>
        </p:nvSpPr>
        <p:spPr>
          <a:xfrm>
            <a:off x="6976077" y="3512184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F47409-CD19-574C-8AAD-F993BC1EC9EC}"/>
              </a:ext>
            </a:extLst>
          </p:cNvPr>
          <p:cNvSpPr>
            <a:spLocks noChangeAspect="1"/>
          </p:cNvSpPr>
          <p:nvPr/>
        </p:nvSpPr>
        <p:spPr>
          <a:xfrm>
            <a:off x="9039741" y="3512184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666697-E47D-3D44-A7F8-06B28ACD462C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 flipH="1">
            <a:off x="7341837" y="2512675"/>
            <a:ext cx="773201" cy="999509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5296EB-46D5-E046-9AF0-77112056C6A5}"/>
              </a:ext>
            </a:extLst>
          </p:cNvPr>
          <p:cNvCxnSpPr>
            <a:cxnSpLocks/>
            <a:stCxn id="17" idx="5"/>
            <a:endCxn id="13" idx="0"/>
          </p:cNvCxnSpPr>
          <p:nvPr/>
        </p:nvCxnSpPr>
        <p:spPr>
          <a:xfrm>
            <a:off x="8632300" y="2512675"/>
            <a:ext cx="773201" cy="999509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3CF77C-886A-4D49-BDD5-FB64AA17EDE6}"/>
              </a:ext>
            </a:extLst>
          </p:cNvPr>
          <p:cNvCxnSpPr>
            <a:cxnSpLocks/>
            <a:stCxn id="17" idx="4"/>
            <a:endCxn id="11" idx="0"/>
          </p:cNvCxnSpPr>
          <p:nvPr/>
        </p:nvCxnSpPr>
        <p:spPr>
          <a:xfrm>
            <a:off x="8373669" y="2619804"/>
            <a:ext cx="0" cy="892380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6AF4E4-9C0B-8344-930A-108C09E8633D}"/>
              </a:ext>
            </a:extLst>
          </p:cNvPr>
          <p:cNvSpPr>
            <a:spLocks noChangeAspect="1"/>
          </p:cNvSpPr>
          <p:nvPr/>
        </p:nvSpPr>
        <p:spPr>
          <a:xfrm>
            <a:off x="8007909" y="1888284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16F65-8FAF-B54A-BD37-BB736FC4A2D2}"/>
              </a:ext>
            </a:extLst>
          </p:cNvPr>
          <p:cNvSpPr txBox="1"/>
          <p:nvPr/>
        </p:nvSpPr>
        <p:spPr>
          <a:xfrm>
            <a:off x="8700277" y="1697153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A029E-FB09-1245-8EA4-0841C2B2EB43}"/>
              </a:ext>
            </a:extLst>
          </p:cNvPr>
          <p:cNvSpPr txBox="1"/>
          <p:nvPr/>
        </p:nvSpPr>
        <p:spPr>
          <a:xfrm>
            <a:off x="6108879" y="3688341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63DEB-CD04-9D4F-AF0E-AE5835616486}"/>
              </a:ext>
            </a:extLst>
          </p:cNvPr>
          <p:cNvSpPr txBox="1"/>
          <p:nvPr/>
        </p:nvSpPr>
        <p:spPr>
          <a:xfrm>
            <a:off x="6108879" y="48223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C19A70-70BF-7C4A-80A9-29A755D2EDF7}"/>
              </a:ext>
            </a:extLst>
          </p:cNvPr>
          <p:cNvSpPr txBox="1"/>
          <p:nvPr/>
        </p:nvSpPr>
        <p:spPr>
          <a:xfrm>
            <a:off x="8411447" y="5517549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3777-9CAC-B248-B7E2-94569C78C7FD}"/>
              </a:ext>
            </a:extLst>
          </p:cNvPr>
          <p:cNvSpPr txBox="1"/>
          <p:nvPr/>
        </p:nvSpPr>
        <p:spPr>
          <a:xfrm>
            <a:off x="9842527" y="40759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C7E8BEE-8075-CA4F-AA39-E5E1C2FCFDEE}"/>
              </a:ext>
            </a:extLst>
          </p:cNvPr>
          <p:cNvSpPr/>
          <p:nvPr/>
        </p:nvSpPr>
        <p:spPr>
          <a:xfrm>
            <a:off x="5763842" y="3512184"/>
            <a:ext cx="502219" cy="23554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9BC0791-2AB2-834D-BB00-065BFE81846E}"/>
              </a:ext>
            </a:extLst>
          </p:cNvPr>
          <p:cNvSpPr/>
          <p:nvPr/>
        </p:nvSpPr>
        <p:spPr>
          <a:xfrm rot="10800000">
            <a:off x="10439400" y="1697153"/>
            <a:ext cx="502219" cy="418972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B90FB-7EF7-3A44-BFA5-A78529246D6F}"/>
              </a:ext>
            </a:extLst>
          </p:cNvPr>
          <p:cNvSpPr txBox="1"/>
          <p:nvPr/>
        </p:nvSpPr>
        <p:spPr>
          <a:xfrm>
            <a:off x="11113475" y="3688341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238121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695813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function is a rule that assigns to elements of one set a unique element of another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Where the domain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range </a:t>
                </a:r>
                <a:br>
                  <a:rPr lang="en-US" dirty="0"/>
                </a:b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total function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f the </a:t>
                </a:r>
                <a:br>
                  <a:rPr lang="en-US" dirty="0"/>
                </a:br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otherwise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partial function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695813" cy="4824960"/>
              </a:xfrm>
              <a:blipFill>
                <a:blip r:embed="rId3"/>
                <a:stretch>
                  <a:fillRect l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7616A0-64F2-7B43-856B-6F55431662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B5F455-861E-F844-BB42-5BB3EDEAE0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20E6EE-DEB3-4043-A8A9-4FB9B0C4A27F}"/>
              </a:ext>
            </a:extLst>
          </p:cNvPr>
          <p:cNvSpPr/>
          <p:nvPr/>
        </p:nvSpPr>
        <p:spPr>
          <a:xfrm>
            <a:off x="7239000" y="4419601"/>
            <a:ext cx="914400" cy="19811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90FF7B-A988-6D47-850E-EC9F731B2F57}"/>
              </a:ext>
            </a:extLst>
          </p:cNvPr>
          <p:cNvSpPr/>
          <p:nvPr/>
        </p:nvSpPr>
        <p:spPr>
          <a:xfrm>
            <a:off x="7696200" y="4768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E8D811-3352-1443-889D-39BBD4CEB01C}"/>
              </a:ext>
            </a:extLst>
          </p:cNvPr>
          <p:cNvSpPr/>
          <p:nvPr/>
        </p:nvSpPr>
        <p:spPr>
          <a:xfrm>
            <a:off x="7696200" y="5317867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D826B-3BB1-3544-8432-9FFE60FB9B72}"/>
              </a:ext>
            </a:extLst>
          </p:cNvPr>
          <p:cNvSpPr/>
          <p:nvPr/>
        </p:nvSpPr>
        <p:spPr>
          <a:xfrm>
            <a:off x="7696200" y="5911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04D66-ACA3-FB49-9401-65C73D3B1508}"/>
              </a:ext>
            </a:extLst>
          </p:cNvPr>
          <p:cNvSpPr txBox="1"/>
          <p:nvPr/>
        </p:nvSpPr>
        <p:spPr>
          <a:xfrm>
            <a:off x="7393377" y="4496083"/>
            <a:ext cx="30168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74188C-CC1D-D343-B486-9A9B91322BBC}"/>
              </a:ext>
            </a:extLst>
          </p:cNvPr>
          <p:cNvSpPr/>
          <p:nvPr/>
        </p:nvSpPr>
        <p:spPr>
          <a:xfrm>
            <a:off x="9829800" y="4419601"/>
            <a:ext cx="914400" cy="19811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54DEDA-F93F-2147-ABA9-F9834EB703AD}"/>
              </a:ext>
            </a:extLst>
          </p:cNvPr>
          <p:cNvSpPr/>
          <p:nvPr/>
        </p:nvSpPr>
        <p:spPr>
          <a:xfrm>
            <a:off x="10058400" y="4768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DBE110-0FEE-CA44-8860-87552F37BF37}"/>
              </a:ext>
            </a:extLst>
          </p:cNvPr>
          <p:cNvSpPr/>
          <p:nvPr/>
        </p:nvSpPr>
        <p:spPr>
          <a:xfrm>
            <a:off x="10058400" y="5317867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C6CEAB-A4AE-2E44-BE3A-4C7AD12249CC}"/>
              </a:ext>
            </a:extLst>
          </p:cNvPr>
          <p:cNvSpPr/>
          <p:nvPr/>
        </p:nvSpPr>
        <p:spPr>
          <a:xfrm>
            <a:off x="10058400" y="5911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3D5E9-5468-9745-8BEB-4F1749468AB1}"/>
              </a:ext>
            </a:extLst>
          </p:cNvPr>
          <p:cNvSpPr txBox="1"/>
          <p:nvPr/>
        </p:nvSpPr>
        <p:spPr>
          <a:xfrm>
            <a:off x="10290114" y="4496083"/>
            <a:ext cx="30168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8039AA-8417-9346-8AF3-8895813650F7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7879080" y="4860667"/>
            <a:ext cx="2179320" cy="1143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D011B9-093E-2E4A-A181-537CF44CF322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7879080" y="4860667"/>
            <a:ext cx="2179320" cy="5495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1A1ABD-25F5-004A-835B-5787CB37B1AE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7879080" y="4860667"/>
            <a:ext cx="2206102" cy="10777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9449F16-A656-134C-BF93-5B72674AE988}"/>
                  </a:ext>
                </a:extLst>
              </p:cNvPr>
              <p:cNvSpPr/>
              <p:nvPr/>
            </p:nvSpPr>
            <p:spPr>
              <a:xfrm>
                <a:off x="8664183" y="3985073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9449F16-A656-134C-BF93-5B72674A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183" y="3985073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B74C3-0E54-9348-9E63-B5D432E23F07}"/>
                  </a:ext>
                </a:extLst>
              </p:cNvPr>
              <p:cNvSpPr/>
              <p:nvPr/>
            </p:nvSpPr>
            <p:spPr>
              <a:xfrm>
                <a:off x="7469424" y="3993803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B74C3-0E54-9348-9E63-B5D432E23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424" y="3993803"/>
                <a:ext cx="45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867286-A2B2-6D4C-966C-10D25AD1F094}"/>
                  </a:ext>
                </a:extLst>
              </p:cNvPr>
              <p:cNvSpPr/>
              <p:nvPr/>
            </p:nvSpPr>
            <p:spPr>
              <a:xfrm>
                <a:off x="10075031" y="3993803"/>
                <a:ext cx="456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867286-A2B2-6D4C-966C-10D25AD1F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31" y="3993803"/>
                <a:ext cx="456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>
            <a:extLst>
              <a:ext uri="{FF2B5EF4-FFF2-40B4-BE49-F238E27FC236}">
                <a16:creationId xmlns:a16="http://schemas.microsoft.com/office/drawing/2014/main" id="{717266F1-48CF-E342-87F9-2C0A53FB32EE}"/>
              </a:ext>
            </a:extLst>
          </p:cNvPr>
          <p:cNvSpPr/>
          <p:nvPr/>
        </p:nvSpPr>
        <p:spPr>
          <a:xfrm>
            <a:off x="8592209" y="4409660"/>
            <a:ext cx="514881" cy="120695"/>
          </a:xfrm>
          <a:custGeom>
            <a:avLst/>
            <a:gdLst>
              <a:gd name="connsiteX0" fmla="*/ 0 w 832514"/>
              <a:gd name="connsiteY0" fmla="*/ 370570 h 370570"/>
              <a:gd name="connsiteX1" fmla="*/ 341194 w 832514"/>
              <a:gd name="connsiteY1" fmla="*/ 2080 h 370570"/>
              <a:gd name="connsiteX2" fmla="*/ 832514 w 832514"/>
              <a:gd name="connsiteY2" fmla="*/ 247740 h 370570"/>
              <a:gd name="connsiteX0" fmla="*/ 0 w 707386"/>
              <a:gd name="connsiteY0" fmla="*/ 163004 h 251930"/>
              <a:gd name="connsiteX1" fmla="*/ 216066 w 707386"/>
              <a:gd name="connsiteY1" fmla="*/ 6270 h 251930"/>
              <a:gd name="connsiteX2" fmla="*/ 707386 w 707386"/>
              <a:gd name="connsiteY2" fmla="*/ 251930 h 251930"/>
              <a:gd name="connsiteX0" fmla="*/ 0 w 707386"/>
              <a:gd name="connsiteY0" fmla="*/ 0 h 88926"/>
              <a:gd name="connsiteX1" fmla="*/ 707386 w 707386"/>
              <a:gd name="connsiteY1" fmla="*/ 88926 h 88926"/>
              <a:gd name="connsiteX0" fmla="*/ 0 w 514881"/>
              <a:gd name="connsiteY0" fmla="*/ 16952 h 16952"/>
              <a:gd name="connsiteX1" fmla="*/ 514881 w 514881"/>
              <a:gd name="connsiteY1" fmla="*/ 0 h 16952"/>
              <a:gd name="connsiteX0" fmla="*/ 0 w 514881"/>
              <a:gd name="connsiteY0" fmla="*/ 79900 h 79900"/>
              <a:gd name="connsiteX1" fmla="*/ 514881 w 514881"/>
              <a:gd name="connsiteY1" fmla="*/ 62948 h 79900"/>
              <a:gd name="connsiteX0" fmla="*/ 0 w 514881"/>
              <a:gd name="connsiteY0" fmla="*/ 120695 h 120695"/>
              <a:gd name="connsiteX1" fmla="*/ 514881 w 514881"/>
              <a:gd name="connsiteY1" fmla="*/ 103743 h 12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881" h="120695">
                <a:moveTo>
                  <a:pt x="0" y="120695"/>
                </a:moveTo>
                <a:cubicBezTo>
                  <a:pt x="152377" y="-29335"/>
                  <a:pt x="343254" y="-44611"/>
                  <a:pt x="514881" y="10374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8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Some functions can be represented by a set of pairs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element in the domain of the function,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corresponding value in its range </a:t>
                </a:r>
              </a:p>
              <a:p>
                <a:pPr lvl="1"/>
                <a:r>
                  <a:rPr lang="en-US" dirty="0"/>
                  <a:t>For such a set to define a function,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occur at </a:t>
                </a:r>
                <a:br>
                  <a:rPr lang="en-US" dirty="0"/>
                </a:br>
                <a:r>
                  <a:rPr lang="en-US" dirty="0"/>
                  <a:t>most once as the first element </a:t>
                </a:r>
                <a:br>
                  <a:rPr lang="en-US" dirty="0"/>
                </a:br>
                <a:r>
                  <a:rPr lang="en-US" dirty="0"/>
                  <a:t>of a pair.</a:t>
                </a:r>
              </a:p>
              <a:p>
                <a:pPr lvl="1"/>
                <a:r>
                  <a:rPr lang="en-US" dirty="0"/>
                  <a:t>If this is not satisfied, the set is </a:t>
                </a:r>
                <a:br>
                  <a:rPr lang="en-US" dirty="0"/>
                </a:br>
                <a:r>
                  <a:rPr lang="en-US" dirty="0"/>
                  <a:t>called a relation.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r="-2100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F2215A93-9168-B145-A5F8-E21FAF2D547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7BC776-B10A-1C45-BB47-E20545EDED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Relations 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8683-8760-4E4C-B55D-5463AD8CA5AE}"/>
              </a:ext>
            </a:extLst>
          </p:cNvPr>
          <p:cNvSpPr/>
          <p:nvPr/>
        </p:nvSpPr>
        <p:spPr>
          <a:xfrm>
            <a:off x="7239000" y="4419601"/>
            <a:ext cx="914400" cy="19811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EB8BB9-AB2D-3342-BB2B-2EB1D1118D60}"/>
              </a:ext>
            </a:extLst>
          </p:cNvPr>
          <p:cNvSpPr/>
          <p:nvPr/>
        </p:nvSpPr>
        <p:spPr>
          <a:xfrm>
            <a:off x="7696200" y="4768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BFFEEA-770F-324F-92F5-348C69D548E1}"/>
              </a:ext>
            </a:extLst>
          </p:cNvPr>
          <p:cNvSpPr/>
          <p:nvPr/>
        </p:nvSpPr>
        <p:spPr>
          <a:xfrm>
            <a:off x="7696200" y="5317867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6BAE7F-4BBF-C642-BD37-5B909D4FBCFC}"/>
              </a:ext>
            </a:extLst>
          </p:cNvPr>
          <p:cNvSpPr/>
          <p:nvPr/>
        </p:nvSpPr>
        <p:spPr>
          <a:xfrm>
            <a:off x="7696200" y="5911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9B2F7-EE08-014D-AE64-C7F80A3922B3}"/>
              </a:ext>
            </a:extLst>
          </p:cNvPr>
          <p:cNvSpPr txBox="1"/>
          <p:nvPr/>
        </p:nvSpPr>
        <p:spPr>
          <a:xfrm>
            <a:off x="7393377" y="4496083"/>
            <a:ext cx="30168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592730-9E48-CD4F-BB22-7F69EA243969}"/>
              </a:ext>
            </a:extLst>
          </p:cNvPr>
          <p:cNvSpPr/>
          <p:nvPr/>
        </p:nvSpPr>
        <p:spPr>
          <a:xfrm>
            <a:off x="9829800" y="4419601"/>
            <a:ext cx="914400" cy="19811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81F743-D818-9340-B9C0-B629A22FB11D}"/>
              </a:ext>
            </a:extLst>
          </p:cNvPr>
          <p:cNvSpPr/>
          <p:nvPr/>
        </p:nvSpPr>
        <p:spPr>
          <a:xfrm>
            <a:off x="10058400" y="4768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82FD53-5653-A64C-8F2F-28FB9D29F4EF}"/>
              </a:ext>
            </a:extLst>
          </p:cNvPr>
          <p:cNvSpPr/>
          <p:nvPr/>
        </p:nvSpPr>
        <p:spPr>
          <a:xfrm>
            <a:off x="10058400" y="5317867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D52077-49A3-3249-9BBF-F4BA56AFC805}"/>
              </a:ext>
            </a:extLst>
          </p:cNvPr>
          <p:cNvSpPr/>
          <p:nvPr/>
        </p:nvSpPr>
        <p:spPr>
          <a:xfrm>
            <a:off x="10058400" y="5911334"/>
            <a:ext cx="182880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B641D2-B371-AB44-A8C6-E9CE0171A501}"/>
              </a:ext>
            </a:extLst>
          </p:cNvPr>
          <p:cNvSpPr txBox="1"/>
          <p:nvPr/>
        </p:nvSpPr>
        <p:spPr>
          <a:xfrm>
            <a:off x="10290114" y="4496083"/>
            <a:ext cx="30168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0647AC-3BBA-FA4F-998A-33FE86200F30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7879080" y="5410200"/>
            <a:ext cx="21793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11521-A944-8F48-91E7-D9C1D858A4E8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7879080" y="4860667"/>
            <a:ext cx="2179320" cy="5495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0B6DD1-E41C-B448-AB44-DDBC3032F094}"/>
              </a:ext>
            </a:extLst>
          </p:cNvPr>
          <p:cNvCxnSpPr>
            <a:cxnSpLocks/>
            <a:stCxn id="27" idx="6"/>
            <a:endCxn id="34" idx="1"/>
          </p:cNvCxnSpPr>
          <p:nvPr/>
        </p:nvCxnSpPr>
        <p:spPr>
          <a:xfrm>
            <a:off x="7879080" y="4860667"/>
            <a:ext cx="2206102" cy="10777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1E3EAD-620F-FF45-A4F8-242E81CFCCF6}"/>
                  </a:ext>
                </a:extLst>
              </p:cNvPr>
              <p:cNvSpPr/>
              <p:nvPr/>
            </p:nvSpPr>
            <p:spPr>
              <a:xfrm>
                <a:off x="8664183" y="398507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1E3EAD-620F-FF45-A4F8-242E81CFC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183" y="398507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FA6B28-A5CC-A047-91DC-E2C0E2A4D82E}"/>
                  </a:ext>
                </a:extLst>
              </p:cNvPr>
              <p:cNvSpPr/>
              <p:nvPr/>
            </p:nvSpPr>
            <p:spPr>
              <a:xfrm>
                <a:off x="7469424" y="3993803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FA6B28-A5CC-A047-91DC-E2C0E2A4D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424" y="3993803"/>
                <a:ext cx="451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2FF13E-3165-BE45-95DF-7BA7C4DC3130}"/>
                  </a:ext>
                </a:extLst>
              </p:cNvPr>
              <p:cNvSpPr/>
              <p:nvPr/>
            </p:nvSpPr>
            <p:spPr>
              <a:xfrm>
                <a:off x="10075031" y="3993803"/>
                <a:ext cx="456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2FF13E-3165-BE45-95DF-7BA7C4DC3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31" y="3993803"/>
                <a:ext cx="456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>
            <a:extLst>
              <a:ext uri="{FF2B5EF4-FFF2-40B4-BE49-F238E27FC236}">
                <a16:creationId xmlns:a16="http://schemas.microsoft.com/office/drawing/2014/main" id="{75394601-3DA2-5040-8950-173B683DEFE0}"/>
              </a:ext>
            </a:extLst>
          </p:cNvPr>
          <p:cNvSpPr/>
          <p:nvPr/>
        </p:nvSpPr>
        <p:spPr>
          <a:xfrm>
            <a:off x="8592209" y="4409660"/>
            <a:ext cx="514881" cy="120695"/>
          </a:xfrm>
          <a:custGeom>
            <a:avLst/>
            <a:gdLst>
              <a:gd name="connsiteX0" fmla="*/ 0 w 832514"/>
              <a:gd name="connsiteY0" fmla="*/ 370570 h 370570"/>
              <a:gd name="connsiteX1" fmla="*/ 341194 w 832514"/>
              <a:gd name="connsiteY1" fmla="*/ 2080 h 370570"/>
              <a:gd name="connsiteX2" fmla="*/ 832514 w 832514"/>
              <a:gd name="connsiteY2" fmla="*/ 247740 h 370570"/>
              <a:gd name="connsiteX0" fmla="*/ 0 w 707386"/>
              <a:gd name="connsiteY0" fmla="*/ 163004 h 251930"/>
              <a:gd name="connsiteX1" fmla="*/ 216066 w 707386"/>
              <a:gd name="connsiteY1" fmla="*/ 6270 h 251930"/>
              <a:gd name="connsiteX2" fmla="*/ 707386 w 707386"/>
              <a:gd name="connsiteY2" fmla="*/ 251930 h 251930"/>
              <a:gd name="connsiteX0" fmla="*/ 0 w 707386"/>
              <a:gd name="connsiteY0" fmla="*/ 0 h 88926"/>
              <a:gd name="connsiteX1" fmla="*/ 707386 w 707386"/>
              <a:gd name="connsiteY1" fmla="*/ 88926 h 88926"/>
              <a:gd name="connsiteX0" fmla="*/ 0 w 514881"/>
              <a:gd name="connsiteY0" fmla="*/ 16952 h 16952"/>
              <a:gd name="connsiteX1" fmla="*/ 514881 w 514881"/>
              <a:gd name="connsiteY1" fmla="*/ 0 h 16952"/>
              <a:gd name="connsiteX0" fmla="*/ 0 w 514881"/>
              <a:gd name="connsiteY0" fmla="*/ 79900 h 79900"/>
              <a:gd name="connsiteX1" fmla="*/ 514881 w 514881"/>
              <a:gd name="connsiteY1" fmla="*/ 62948 h 79900"/>
              <a:gd name="connsiteX0" fmla="*/ 0 w 514881"/>
              <a:gd name="connsiteY0" fmla="*/ 120695 h 120695"/>
              <a:gd name="connsiteX1" fmla="*/ 514881 w 514881"/>
              <a:gd name="connsiteY1" fmla="*/ 103743 h 12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881" h="120695">
                <a:moveTo>
                  <a:pt x="0" y="120695"/>
                </a:moveTo>
                <a:cubicBezTo>
                  <a:pt x="152377" y="-29335"/>
                  <a:pt x="343254" y="-44611"/>
                  <a:pt x="514881" y="10374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4C1139-DD37-DD4F-BFE5-A292C10747F9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>
            <a:off x="7879080" y="6003667"/>
            <a:ext cx="21793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9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7616A0-64F2-7B43-856B-6F55431662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B5F455-861E-F844-BB42-5BB3EDEAE0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60B369E-CAB3-504B-8B70-B721D05065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022" y="1047504"/>
                <a:ext cx="6657778" cy="54890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457200" indent="-457200" algn="l" defTabSz="914353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 sz="3600" u="none" kern="1200" cap="small" baseline="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914400" indent="-457200" algn="l" defTabSz="13716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sz="3199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1371600" indent="-457200" algn="l" defTabSz="91435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Tx/>
                  <a:buSzPct val="100000"/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600118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2057295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471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48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5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1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behavior of functions:</a:t>
                </a:r>
              </a:p>
              <a:p>
                <a:pPr lvl="1"/>
                <a:r>
                  <a:rPr lang="en-US" dirty="0"/>
                  <a:t>Big O</a:t>
                </a:r>
              </a:p>
              <a:p>
                <a:pPr lvl="2"/>
                <a:r>
                  <a:rPr lang="en-US" dirty="0"/>
                  <a:t>f has order at most g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Big Omega</a:t>
                </a:r>
              </a:p>
              <a:p>
                <a:pPr lvl="2"/>
                <a:r>
                  <a:rPr lang="en-US" dirty="0"/>
                  <a:t>f has order at least 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Big Theta</a:t>
                </a:r>
              </a:p>
              <a:p>
                <a:pPr lvl="2"/>
                <a:r>
                  <a:rPr lang="en-US" dirty="0"/>
                  <a:t>f has the same order of magnitude as 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60B369E-CAB3-504B-8B70-B721D050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" y="1047504"/>
                <a:ext cx="6657778" cy="5489027"/>
              </a:xfrm>
              <a:prstGeom prst="rect">
                <a:avLst/>
              </a:prstGeom>
              <a:blipFill>
                <a:blip r:embed="rId3"/>
                <a:stretch>
                  <a:fillRect l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047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4022" y="1047504"/>
                <a:ext cx="6657778" cy="54890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behavior of functions:</a:t>
                </a:r>
              </a:p>
              <a:p>
                <a:pPr lvl="1"/>
                <a:r>
                  <a:rPr lang="en-US" dirty="0"/>
                  <a:t>Big O</a:t>
                </a:r>
              </a:p>
              <a:p>
                <a:pPr lvl="2"/>
                <a:r>
                  <a:rPr lang="en-US" dirty="0"/>
                  <a:t>f has order at most g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Big Omega</a:t>
                </a:r>
              </a:p>
              <a:p>
                <a:pPr lvl="2"/>
                <a:r>
                  <a:rPr lang="en-US" dirty="0"/>
                  <a:t>f has order at least 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Big Theta</a:t>
                </a:r>
              </a:p>
              <a:p>
                <a:pPr lvl="2"/>
                <a:r>
                  <a:rPr lang="en-US" dirty="0"/>
                  <a:t>f has the same order of magnitude as 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4022" y="1047504"/>
                <a:ext cx="6657778" cy="5489027"/>
              </a:xfrm>
              <a:blipFill>
                <a:blip r:embed="rId3"/>
                <a:stretch>
                  <a:fillRect l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7616A0-64F2-7B43-856B-6F55431662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B5F455-861E-F844-BB42-5BB3EDEAE0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7EAA4952-CD26-8642-B3FA-B90FE600A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0400" y="1205309"/>
                <a:ext cx="4724400" cy="4824960"/>
              </a:xfrm>
              <a:prstGeom prst="rect">
                <a:avLst/>
              </a:prstGeom>
            </p:spPr>
            <p:txBody>
              <a:bodyPr vert="horz" wrap="none" lIns="91440" tIns="45720" rIns="91440" bIns="45720" numCol="1" rtlCol="0" anchor="ctr">
                <a:noAutofit/>
              </a:bodyPr>
              <a:lstStyle>
                <a:lvl1pPr marL="457200" indent="-457200" algn="l" defTabSz="914353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 sz="3600" u="none" kern="1200" cap="small" baseline="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914400" indent="-457200" algn="l" defTabSz="13716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sz="3199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1371600" indent="-457200" algn="l" defTabSz="91435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Tx/>
                  <a:buSzPct val="100000"/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600118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2057295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471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48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5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1" indent="-228588" algn="l" defTabSz="91435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+300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True/False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7EAA4952-CD26-8642-B3FA-B90FE600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205309"/>
                <a:ext cx="4724400" cy="4824960"/>
              </a:xfrm>
              <a:prstGeom prst="rect">
                <a:avLst/>
              </a:prstGeom>
              <a:blipFill>
                <a:blip r:embed="rId4"/>
                <a:stretch>
                  <a:fillRect l="-3226" t="-3958" r="-8871" b="-7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3513221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5602706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065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CE23BF-F8BC-014C-8C30-F7E725181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D7EB-D347-5B40-A985-3EA904A5E3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95533-0DAC-7D4C-993F-F3F88B43A4AD}"/>
              </a:ext>
            </a:extLst>
          </p:cNvPr>
          <p:cNvSpPr txBox="1"/>
          <p:nvPr/>
        </p:nvSpPr>
        <p:spPr>
          <a:xfrm>
            <a:off x="7620000" y="1828800"/>
            <a:ext cx="441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the distance between these points?</a:t>
            </a:r>
          </a:p>
          <a:p>
            <a:r>
              <a:rPr lang="en-US" sz="2800" u="sng" dirty="0"/>
              <a:t>Choice 1</a:t>
            </a:r>
            <a:r>
              <a:rPr lang="en-US" sz="2800" dirty="0"/>
              <a:t>: difference between the point locations</a:t>
            </a:r>
          </a:p>
          <a:p>
            <a:r>
              <a:rPr lang="en-US" sz="2800" u="sng" dirty="0"/>
              <a:t>Choice 2</a:t>
            </a:r>
            <a:r>
              <a:rPr lang="en-US" sz="2800" dirty="0"/>
              <a:t>: Euclidean distance</a:t>
            </a:r>
          </a:p>
          <a:p>
            <a:r>
              <a:rPr lang="en-US" sz="2800" u="sng" dirty="0"/>
              <a:t>Choice 3</a:t>
            </a:r>
            <a:r>
              <a:rPr lang="en-US" sz="2800" dirty="0"/>
              <a:t>: Commute time distance</a:t>
            </a:r>
          </a:p>
          <a:p>
            <a:r>
              <a:rPr lang="en-US" sz="2800" u="sng" dirty="0"/>
              <a:t>Choice 4</a:t>
            </a:r>
            <a:r>
              <a:rPr lang="en-US" sz="2800" dirty="0"/>
              <a:t>: Ill-defined question</a:t>
            </a:r>
          </a:p>
        </p:txBody>
      </p:sp>
    </p:spTree>
    <p:extLst>
      <p:ext uri="{BB962C8B-B14F-4D97-AF65-F5344CB8AC3E}">
        <p14:creationId xmlns:p14="http://schemas.microsoft.com/office/powerpoint/2010/main" val="389060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proof is a sequence of steps that lead from some known facts to the desired conclusion; each step must be obviously correct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8EF82-1926-A24D-817D-25AB24010DE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6F1087-BF8F-EB4A-8843-5C4C02969F7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386371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by contradiction:</a:t>
                </a:r>
              </a:p>
              <a:p>
                <a:pPr lvl="1"/>
                <a:r>
                  <a:rPr lang="en-US" dirty="0"/>
                  <a:t>To prove some fact P, we show that “not P” is false</a:t>
                </a:r>
              </a:p>
              <a:p>
                <a:pPr lvl="1"/>
                <a:r>
                  <a:rPr lang="en-US" dirty="0"/>
                  <a:t>That is, we suppose “not P” and demonstrate that it leads to an obviously wrong result </a:t>
                </a:r>
              </a:p>
              <a:p>
                <a:pPr lvl="1"/>
                <a:r>
                  <a:rPr lang="en-US" dirty="0"/>
                  <a:t>E.g.: Prove that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r>
                  <a:rPr lang="en-US" dirty="0"/>
                  <a:t> is not rational. Suppose that is rational, that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where n and m do not have common factors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8EF82-1926-A24D-817D-25AB24010DE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6F1087-BF8F-EB4A-8843-5C4C02969F7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3994681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Proof by induction</a:t>
                </a:r>
              </a:p>
              <a:p>
                <a:pPr lvl="1"/>
                <a:r>
                  <a:rPr lang="en-US" dirty="0"/>
                  <a:t>We show that some fact is true for every natural number n, using two arguments:</a:t>
                </a:r>
              </a:p>
              <a:p>
                <a:pPr lvl="2"/>
                <a:r>
                  <a:rPr lang="en-US" dirty="0"/>
                  <a:t>Base: It is true for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en-US" dirty="0"/>
                  <a:t> (or for some small number)</a:t>
                </a:r>
              </a:p>
              <a:p>
                <a:pPr lvl="2"/>
                <a:r>
                  <a:rPr lang="en-US" dirty="0"/>
                  <a:t>Step: If it is true for n, then it is true for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E.g.: prove that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+1)/2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7FEF01-B377-CD4C-AB4A-05FB381ECF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38D594-B0D1-854E-9DCC-8F24E947489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Proof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3513221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5602706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/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1905A-77DF-4B48-BDFA-517E3889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065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/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D9876-2EFF-8348-95B0-115B6595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CE23BF-F8BC-014C-8C30-F7E725181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D7EB-D347-5B40-A985-3EA904A5E3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DC6F1D-C1DF-F84C-83DE-EADB31392BB0}"/>
                  </a:ext>
                </a:extLst>
              </p:cNvPr>
              <p:cNvSpPr txBox="1"/>
              <p:nvPr/>
            </p:nvSpPr>
            <p:spPr>
              <a:xfrm>
                <a:off x="5785586" y="1508412"/>
                <a:ext cx="5960863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DC6F1D-C1DF-F84C-83DE-EADB3139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1508412"/>
                <a:ext cx="5960863" cy="5218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5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935FE3-F96D-F04C-BD08-4283C31DA6C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Performance Trick</a:t>
                </a:r>
              </a:p>
              <a:p>
                <a:pPr lvl="1"/>
                <a:r>
                  <a:rPr lang="en-US" altLang="zh-TW" dirty="0"/>
                  <a:t>Square root is kind of slow and imprecise</a:t>
                </a:r>
              </a:p>
              <a:p>
                <a:pPr lvl="1"/>
                <a:r>
                  <a:rPr lang="en-US" altLang="zh-TW" dirty="0"/>
                  <a:t>If we only need to check whether the distance is less than some certain length, say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9525" lvl="1" indent="0" algn="ctr">
                  <a:buNone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…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935FE3-F96D-F04C-BD08-4283C31DA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1DD22-6149-D84E-830C-DA35BB4B65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30D5-D87E-F44E-9772-486AF2945C2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Euclidean Distance</a:t>
            </a: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E485585-004C-3D4D-A7BE-EE63120BCC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09BA1A-5F42-4A4B-94B3-C216C76E0DED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6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7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73AEA8-49EF-BB4F-A8A4-F1B68FBB7453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66931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5D9122-9EF3-E749-AB7E-5F3F4877AE54}"/>
              </a:ext>
            </a:extLst>
          </p:cNvPr>
          <p:cNvSpPr/>
          <p:nvPr/>
        </p:nvSpPr>
        <p:spPr>
          <a:xfrm>
            <a:off x="3513221" y="4427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5FC8C-A782-354C-922E-94A39A289D0D}"/>
              </a:ext>
            </a:extLst>
          </p:cNvPr>
          <p:cNvSpPr/>
          <p:nvPr/>
        </p:nvSpPr>
        <p:spPr>
          <a:xfrm>
            <a:off x="5602706" y="283544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06FB6E-06A0-234D-A13B-25517CC063C2}"/>
                  </a:ext>
                </a:extLst>
              </p:cNvPr>
              <p:cNvSpPr txBox="1"/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06FB6E-06A0-234D-A13B-25517CC0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01" y="4581241"/>
                <a:ext cx="1551066" cy="430887"/>
              </a:xfrm>
              <a:prstGeom prst="rect">
                <a:avLst/>
              </a:prstGeom>
              <a:blipFill>
                <a:blip r:embed="rId2"/>
                <a:stretch>
                  <a:fillRect l="-4065" r="-73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88CF1-0E18-0141-AC11-EDA3B87D3DE3}"/>
                  </a:ext>
                </a:extLst>
              </p:cNvPr>
              <p:cNvSpPr txBox="1"/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88CF1-0E18-0141-AC11-EDA3B87D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6" y="3053328"/>
                <a:ext cx="1575881" cy="430887"/>
              </a:xfrm>
              <a:prstGeom prst="rect">
                <a:avLst/>
              </a:prstGeom>
              <a:blipFill>
                <a:blip r:embed="rId3"/>
                <a:stretch>
                  <a:fillRect l="-5645" t="-2941" r="-6452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C841C-5431-C947-A04C-B7383EC57CF4}"/>
                  </a:ext>
                </a:extLst>
              </p:cNvPr>
              <p:cNvSpPr txBox="1"/>
              <p:nvPr/>
            </p:nvSpPr>
            <p:spPr>
              <a:xfrm>
                <a:off x="2514234" y="1863353"/>
                <a:ext cx="5849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C841C-5431-C947-A04C-B7383EC5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34" y="1863353"/>
                <a:ext cx="584968" cy="430887"/>
              </a:xfrm>
              <a:prstGeom prst="rect">
                <a:avLst/>
              </a:prstGeom>
              <a:blipFill>
                <a:blip r:embed="rId4"/>
                <a:stretch>
                  <a:fillRect l="-6383" r="-4255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3DB660-EE31-774A-81CC-2224159E0BBE}"/>
                  </a:ext>
                </a:extLst>
              </p:cNvPr>
              <p:cNvSpPr txBox="1"/>
              <p:nvPr/>
            </p:nvSpPr>
            <p:spPr>
              <a:xfrm>
                <a:off x="3099202" y="1863354"/>
                <a:ext cx="1570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3DB660-EE31-774A-81CC-2224159E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02" y="1863354"/>
                <a:ext cx="1570943" cy="430887"/>
              </a:xfrm>
              <a:prstGeom prst="rect">
                <a:avLst/>
              </a:prstGeom>
              <a:blipFill>
                <a:blip r:embed="rId5"/>
                <a:stretch>
                  <a:fillRect l="-1600" r="-8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BF9F1-C36B-094C-9B47-966014E658B6}"/>
                  </a:ext>
                </a:extLst>
              </p:cNvPr>
              <p:cNvSpPr txBox="1"/>
              <p:nvPr/>
            </p:nvSpPr>
            <p:spPr>
              <a:xfrm>
                <a:off x="3099202" y="2271349"/>
                <a:ext cx="34811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BF9F1-C36B-094C-9B47-966014E6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02" y="2271349"/>
                <a:ext cx="3481146" cy="430887"/>
              </a:xfrm>
              <a:prstGeom prst="rect">
                <a:avLst/>
              </a:prstGeom>
              <a:blipFill>
                <a:blip r:embed="rId6"/>
                <a:stretch>
                  <a:fillRect l="-364" r="-1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2A0F85-53DC-9D4C-8B6E-6B9F8F02AC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29FE6-17BA-CB4B-AC5A-26FDF97B4E8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73AEA8-49EF-BB4F-A8A4-F1B68FBB7453}"/>
              </a:ext>
            </a:extLst>
          </p:cNvPr>
          <p:cNvCxnSpPr>
            <a:cxnSpLocks/>
          </p:cNvCxnSpPr>
          <p:nvPr/>
        </p:nvCxnSpPr>
        <p:spPr>
          <a:xfrm flipV="1">
            <a:off x="366931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C841C-5431-C947-A04C-B7383EC57CF4}"/>
                  </a:ext>
                </a:extLst>
              </p:cNvPr>
              <p:cNvSpPr txBox="1"/>
              <p:nvPr/>
            </p:nvSpPr>
            <p:spPr>
              <a:xfrm>
                <a:off x="4649403" y="4245366"/>
                <a:ext cx="2677592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C841C-5431-C947-A04C-B7383EC5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03" y="4245366"/>
                <a:ext cx="2677592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27F03-7C85-7C4C-B2E9-F64362220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Vector Length/Magnitude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57BE-0637-D447-8C08-877E55B556D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8FCA247-CE8C-694A-ACE4-5AF0FF058F4C}"/>
              </a:ext>
            </a:extLst>
          </p:cNvPr>
          <p:cNvSpPr/>
          <p:nvPr/>
        </p:nvSpPr>
        <p:spPr>
          <a:xfrm rot="13944502">
            <a:off x="4571073" y="2825714"/>
            <a:ext cx="601250" cy="2445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73AEA8-49EF-BB4F-A8A4-F1B68FBB7453}"/>
              </a:ext>
            </a:extLst>
          </p:cNvPr>
          <p:cNvCxnSpPr>
            <a:cxnSpLocks/>
          </p:cNvCxnSpPr>
          <p:nvPr/>
        </p:nvCxnSpPr>
        <p:spPr>
          <a:xfrm flipV="1">
            <a:off x="3669319" y="2991540"/>
            <a:ext cx="1960169" cy="1462863"/>
          </a:xfrm>
          <a:prstGeom prst="straightConnector1">
            <a:avLst/>
          </a:prstGeom>
          <a:ln w="76200" cap="rnd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C841C-5431-C947-A04C-B7383EC57CF4}"/>
                  </a:ext>
                </a:extLst>
              </p:cNvPr>
              <p:cNvSpPr txBox="1"/>
              <p:nvPr/>
            </p:nvSpPr>
            <p:spPr>
              <a:xfrm>
                <a:off x="4649403" y="4245366"/>
                <a:ext cx="2677592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C841C-5431-C947-A04C-B7383EC5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03" y="4245366"/>
                <a:ext cx="2677592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27F03-7C85-7C4C-B2E9-F64362220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Vector Length/Magnitude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57BE-0637-D447-8C08-877E55B556D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8FCA247-CE8C-694A-ACE4-5AF0FF058F4C}"/>
              </a:ext>
            </a:extLst>
          </p:cNvPr>
          <p:cNvSpPr/>
          <p:nvPr/>
        </p:nvSpPr>
        <p:spPr>
          <a:xfrm rot="13944502">
            <a:off x="4571073" y="2825714"/>
            <a:ext cx="601250" cy="2445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12857-3B84-4E44-BF2F-9344BB5D9765}"/>
              </a:ext>
            </a:extLst>
          </p:cNvPr>
          <p:cNvSpPr txBox="1"/>
          <p:nvPr/>
        </p:nvSpPr>
        <p:spPr>
          <a:xfrm>
            <a:off x="8534400" y="5334000"/>
            <a:ext cx="338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Euclidean distance…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23392-866E-1F4C-9401-D4E4D98E914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543800" y="4876800"/>
            <a:ext cx="9906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59664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1329</TotalTime>
  <Words>1897</Words>
  <Application>Microsoft Macintosh PowerPoint</Application>
  <PresentationFormat>Widescreen</PresentationFormat>
  <Paragraphs>452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Gill Sans MT</vt:lpstr>
      <vt:lpstr>Lucida Sans Unicode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90</cp:revision>
  <dcterms:created xsi:type="dcterms:W3CDTF">2013-08-12T17:41:37Z</dcterms:created>
  <dcterms:modified xsi:type="dcterms:W3CDTF">2020-08-12T19:30:27Z</dcterms:modified>
</cp:coreProperties>
</file>