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handoutMasterIdLst>
    <p:handoutMasterId r:id="rId16"/>
  </p:handoutMasterIdLst>
  <p:sldIdLst>
    <p:sldId id="256" r:id="rId2"/>
    <p:sldId id="906" r:id="rId3"/>
    <p:sldId id="907" r:id="rId4"/>
    <p:sldId id="902" r:id="rId5"/>
    <p:sldId id="903" r:id="rId6"/>
    <p:sldId id="904" r:id="rId7"/>
    <p:sldId id="682" r:id="rId8"/>
    <p:sldId id="284" r:id="rId9"/>
    <p:sldId id="285" r:id="rId10"/>
    <p:sldId id="899" r:id="rId11"/>
    <p:sldId id="900" r:id="rId12"/>
    <p:sldId id="901" r:id="rId13"/>
    <p:sldId id="908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/>
    <p:restoredTop sz="88163"/>
  </p:normalViewPr>
  <p:slideViewPr>
    <p:cSldViewPr>
      <p:cViewPr varScale="1">
        <p:scale>
          <a:sx n="108" d="100"/>
          <a:sy n="108" d="100"/>
        </p:scale>
        <p:origin x="7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= (y2-y1)/(x2-x1)</a:t>
            </a:r>
          </a:p>
          <a:p>
            <a:r>
              <a:rPr lang="en-US" dirty="0"/>
              <a:t>Y1 = m*x1 + b  -&gt;  b = y1 / (m*x1)</a:t>
            </a:r>
          </a:p>
          <a:p>
            <a:endParaRPr lang="en-US" dirty="0"/>
          </a:p>
          <a:p>
            <a:r>
              <a:rPr lang="en-US" dirty="0"/>
              <a:t>Y = m1 x + b1</a:t>
            </a:r>
          </a:p>
          <a:p>
            <a:r>
              <a:rPr lang="en-US" dirty="0"/>
              <a:t>Y = m2 x + b2</a:t>
            </a:r>
          </a:p>
          <a:p>
            <a:r>
              <a:rPr lang="en-US" dirty="0"/>
              <a:t>M1 x + b1 = m2 x + b2</a:t>
            </a:r>
          </a:p>
          <a:p>
            <a:r>
              <a:rPr lang="en-US" dirty="0"/>
              <a:t>(m1 – m2 ) x = (b2 – b1)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= (b2 – b1) / (m1 – m2 )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 = m1 x + b1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(y2-y1)</a:t>
            </a:r>
          </a:p>
          <a:p>
            <a:r>
              <a:rPr lang="en-US" dirty="0"/>
              <a:t>B = (x2-x1)</a:t>
            </a:r>
          </a:p>
          <a:p>
            <a:r>
              <a:rPr lang="en-US" dirty="0"/>
              <a:t>C = -( A x1 + B y1 )</a:t>
            </a:r>
          </a:p>
          <a:p>
            <a:endParaRPr lang="en-US" dirty="0"/>
          </a:p>
          <a:p>
            <a:r>
              <a:rPr lang="en-US" dirty="0"/>
              <a:t>A1 x + B1 y + C1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A2 x + B2 y + C2 = 0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(y2-y1)</a:t>
            </a:r>
          </a:p>
          <a:p>
            <a:r>
              <a:rPr lang="en-US" dirty="0"/>
              <a:t>B = (x2-x1)</a:t>
            </a:r>
          </a:p>
          <a:p>
            <a:r>
              <a:rPr lang="en-US" dirty="0"/>
              <a:t>C = -( A x1 + B y1 )</a:t>
            </a:r>
          </a:p>
          <a:p>
            <a:endParaRPr lang="en-US" dirty="0"/>
          </a:p>
          <a:p>
            <a:r>
              <a:rPr lang="en-US" dirty="0"/>
              <a:t>A1 x + B1 y + C1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A2 x + B2 y + C2 = 0</a:t>
            </a:r>
          </a:p>
          <a:p>
            <a:endParaRPr lang="en-US" dirty="0"/>
          </a:p>
          <a:p>
            <a:r>
              <a:rPr lang="en-US" dirty="0"/>
              <a:t>Min(X1,X2) &lt;= XI &lt;= max(x1,X2)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Min(Y1,y2) &lt;= YI &lt;= max(y1,Y2)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Segment Intersection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Slope-Intercept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Given 2 lines,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23368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Standard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Given 2 lines,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r="-35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11110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Parametric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2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do you represent the parametric line?</a:t>
                </a:r>
              </a:p>
              <a:p>
                <a:r>
                  <a:rPr lang="en-US" dirty="0"/>
                  <a:t>Given 2 lines, how do you compute the intersection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, between them?</a:t>
                </a:r>
              </a:p>
              <a:p>
                <a:r>
                  <a:rPr lang="en-US" dirty="0"/>
                  <a:t>How do you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on the segment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8F5C4-711B-1C4C-8DE2-F548CC92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 t="-262" r="-93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6D1-7FB8-0746-A029-830D656481C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751B-8226-9949-9AB5-B08172DF9F8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a Line</a:t>
            </a:r>
          </a:p>
        </p:txBody>
      </p:sp>
    </p:spTree>
    <p:extLst>
      <p:ext uri="{BB962C8B-B14F-4D97-AF65-F5344CB8AC3E}">
        <p14:creationId xmlns:p14="http://schemas.microsoft.com/office/powerpoint/2010/main" val="2243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1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A203-59D4-5F44-B2E1-81AFC81CF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51134-A319-4F43-83E5-C03E942997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AD7DDC-AAD3-6040-A89C-434A0B55E8C0}"/>
              </a:ext>
            </a:extLst>
          </p:cNvPr>
          <p:cNvSpPr/>
          <p:nvPr/>
        </p:nvSpPr>
        <p:spPr>
          <a:xfrm>
            <a:off x="3796748" y="1928191"/>
            <a:ext cx="2713382" cy="3707296"/>
          </a:xfrm>
          <a:custGeom>
            <a:avLst/>
            <a:gdLst>
              <a:gd name="connsiteX0" fmla="*/ 0 w 2713382"/>
              <a:gd name="connsiteY0" fmla="*/ 0 h 3707296"/>
              <a:gd name="connsiteX1" fmla="*/ 1013791 w 2713382"/>
              <a:gd name="connsiteY1" fmla="*/ 1103244 h 3707296"/>
              <a:gd name="connsiteX2" fmla="*/ 646043 w 2713382"/>
              <a:gd name="connsiteY2" fmla="*/ 2524539 h 3707296"/>
              <a:gd name="connsiteX3" fmla="*/ 2713382 w 2713382"/>
              <a:gd name="connsiteY3" fmla="*/ 3707296 h 370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382" h="3707296">
                <a:moveTo>
                  <a:pt x="0" y="0"/>
                </a:moveTo>
                <a:cubicBezTo>
                  <a:pt x="453058" y="341244"/>
                  <a:pt x="906117" y="682488"/>
                  <a:pt x="1013791" y="1103244"/>
                </a:cubicBezTo>
                <a:cubicBezTo>
                  <a:pt x="1121465" y="1524000"/>
                  <a:pt x="362778" y="2090530"/>
                  <a:pt x="646043" y="2524539"/>
                </a:cubicBezTo>
                <a:cubicBezTo>
                  <a:pt x="929308" y="2958548"/>
                  <a:pt x="2312504" y="3496918"/>
                  <a:pt x="2713382" y="370729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94F34BA-6E59-5B48-B6B5-CBABA0572F09}"/>
              </a:ext>
            </a:extLst>
          </p:cNvPr>
          <p:cNvSpPr/>
          <p:nvPr/>
        </p:nvSpPr>
        <p:spPr>
          <a:xfrm>
            <a:off x="3220278" y="2464904"/>
            <a:ext cx="5575852" cy="2842592"/>
          </a:xfrm>
          <a:custGeom>
            <a:avLst/>
            <a:gdLst>
              <a:gd name="connsiteX0" fmla="*/ 0 w 5575852"/>
              <a:gd name="connsiteY0" fmla="*/ 2842592 h 2842592"/>
              <a:gd name="connsiteX1" fmla="*/ 1580322 w 5575852"/>
              <a:gd name="connsiteY1" fmla="*/ 1938131 h 2842592"/>
              <a:gd name="connsiteX2" fmla="*/ 4244009 w 5575852"/>
              <a:gd name="connsiteY2" fmla="*/ 2534479 h 2842592"/>
              <a:gd name="connsiteX3" fmla="*/ 5575852 w 5575852"/>
              <a:gd name="connsiteY3" fmla="*/ 0 h 28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852" h="2842592">
                <a:moveTo>
                  <a:pt x="0" y="2842592"/>
                </a:moveTo>
                <a:cubicBezTo>
                  <a:pt x="436493" y="2416037"/>
                  <a:pt x="872987" y="1989483"/>
                  <a:pt x="1580322" y="1938131"/>
                </a:cubicBezTo>
                <a:cubicBezTo>
                  <a:pt x="2287657" y="1886779"/>
                  <a:pt x="3578087" y="2857501"/>
                  <a:pt x="4244009" y="2534479"/>
                </a:cubicBezTo>
                <a:cubicBezTo>
                  <a:pt x="4909931" y="2211457"/>
                  <a:pt x="5242891" y="1105728"/>
                  <a:pt x="5575852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D66133-486F-A04C-8974-3E0FF23E5046}"/>
              </a:ext>
            </a:extLst>
          </p:cNvPr>
          <p:cNvSpPr/>
          <p:nvPr/>
        </p:nvSpPr>
        <p:spPr>
          <a:xfrm>
            <a:off x="5915815" y="1967948"/>
            <a:ext cx="2592081" cy="3299791"/>
          </a:xfrm>
          <a:custGeom>
            <a:avLst/>
            <a:gdLst>
              <a:gd name="connsiteX0" fmla="*/ 2592081 w 2592081"/>
              <a:gd name="connsiteY0" fmla="*/ 3299791 h 3299791"/>
              <a:gd name="connsiteX1" fmla="*/ 832855 w 2592081"/>
              <a:gd name="connsiteY1" fmla="*/ 2405269 h 3299791"/>
              <a:gd name="connsiteX2" fmla="*/ 1498776 w 2592081"/>
              <a:gd name="connsiteY2" fmla="*/ 815009 h 3299791"/>
              <a:gd name="connsiteX3" fmla="*/ 37724 w 2592081"/>
              <a:gd name="connsiteY3" fmla="*/ 1103243 h 3299791"/>
              <a:gd name="connsiteX4" fmla="*/ 574437 w 2592081"/>
              <a:gd name="connsiteY4" fmla="*/ 0 h 329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081" h="3299791">
                <a:moveTo>
                  <a:pt x="2592081" y="3299791"/>
                </a:moveTo>
                <a:cubicBezTo>
                  <a:pt x="1803576" y="3059595"/>
                  <a:pt x="1015072" y="2819399"/>
                  <a:pt x="832855" y="2405269"/>
                </a:cubicBezTo>
                <a:cubicBezTo>
                  <a:pt x="650638" y="1991139"/>
                  <a:pt x="1631298" y="1032013"/>
                  <a:pt x="1498776" y="815009"/>
                </a:cubicBezTo>
                <a:cubicBezTo>
                  <a:pt x="1366254" y="598005"/>
                  <a:pt x="191780" y="1239078"/>
                  <a:pt x="37724" y="1103243"/>
                </a:cubicBezTo>
                <a:cubicBezTo>
                  <a:pt x="-116332" y="967408"/>
                  <a:pt x="229052" y="483704"/>
                  <a:pt x="574437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3385A72-7841-6E49-BD19-C91AB30B1AB2}"/>
              </a:ext>
            </a:extLst>
          </p:cNvPr>
          <p:cNvSpPr/>
          <p:nvPr/>
        </p:nvSpPr>
        <p:spPr>
          <a:xfrm>
            <a:off x="3059833" y="1570383"/>
            <a:ext cx="5246383" cy="2505322"/>
          </a:xfrm>
          <a:custGeom>
            <a:avLst/>
            <a:gdLst>
              <a:gd name="connsiteX0" fmla="*/ 0 w 5115755"/>
              <a:gd name="connsiteY0" fmla="*/ 2872408 h 2872408"/>
              <a:gd name="connsiteX1" fmla="*/ 2345635 w 5115755"/>
              <a:gd name="connsiteY1" fmla="*/ 2435087 h 2872408"/>
              <a:gd name="connsiteX2" fmla="*/ 2266122 w 5115755"/>
              <a:gd name="connsiteY2" fmla="*/ 934278 h 2872408"/>
              <a:gd name="connsiteX3" fmla="*/ 4830417 w 5115755"/>
              <a:gd name="connsiteY3" fmla="*/ 874643 h 2872408"/>
              <a:gd name="connsiteX4" fmla="*/ 4939748 w 5115755"/>
              <a:gd name="connsiteY4" fmla="*/ 0 h 2872408"/>
              <a:gd name="connsiteX0" fmla="*/ 0 w 5246383"/>
              <a:gd name="connsiteY0" fmla="*/ 2310705 h 2505322"/>
              <a:gd name="connsiteX1" fmla="*/ 2476263 w 5246383"/>
              <a:gd name="connsiteY1" fmla="*/ 2435087 h 2505322"/>
              <a:gd name="connsiteX2" fmla="*/ 2396750 w 5246383"/>
              <a:gd name="connsiteY2" fmla="*/ 934278 h 2505322"/>
              <a:gd name="connsiteX3" fmla="*/ 4961045 w 5246383"/>
              <a:gd name="connsiteY3" fmla="*/ 874643 h 2505322"/>
              <a:gd name="connsiteX4" fmla="*/ 5070376 w 5246383"/>
              <a:gd name="connsiteY4" fmla="*/ 0 h 25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6383" h="2505322">
                <a:moveTo>
                  <a:pt x="0" y="2310705"/>
                </a:moveTo>
                <a:cubicBezTo>
                  <a:pt x="983974" y="2253555"/>
                  <a:pt x="2076805" y="2664491"/>
                  <a:pt x="2476263" y="2435087"/>
                </a:cubicBezTo>
                <a:cubicBezTo>
                  <a:pt x="2875721" y="2205683"/>
                  <a:pt x="1982620" y="1194352"/>
                  <a:pt x="2396750" y="934278"/>
                </a:cubicBezTo>
                <a:cubicBezTo>
                  <a:pt x="2810880" y="674204"/>
                  <a:pt x="4515441" y="1030356"/>
                  <a:pt x="4961045" y="874643"/>
                </a:cubicBezTo>
                <a:cubicBezTo>
                  <a:pt x="5406649" y="718930"/>
                  <a:pt x="5238512" y="359465"/>
                  <a:pt x="5070376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8F25D24-47DC-9A4F-A8C6-2D129C0B0785}"/>
              </a:ext>
            </a:extLst>
          </p:cNvPr>
          <p:cNvSpPr/>
          <p:nvPr/>
        </p:nvSpPr>
        <p:spPr>
          <a:xfrm>
            <a:off x="6335214" y="1763486"/>
            <a:ext cx="2638969" cy="2690948"/>
          </a:xfrm>
          <a:custGeom>
            <a:avLst/>
            <a:gdLst>
              <a:gd name="connsiteX0" fmla="*/ 1019175 w 2638969"/>
              <a:gd name="connsiteY0" fmla="*/ 0 h 2690948"/>
              <a:gd name="connsiteX1" fmla="*/ 65586 w 2638969"/>
              <a:gd name="connsiteY1" fmla="*/ 1698171 h 2690948"/>
              <a:gd name="connsiteX2" fmla="*/ 2638969 w 2638969"/>
              <a:gd name="connsiteY2" fmla="*/ 2690948 h 269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969" h="2690948">
                <a:moveTo>
                  <a:pt x="1019175" y="0"/>
                </a:moveTo>
                <a:cubicBezTo>
                  <a:pt x="407397" y="624840"/>
                  <a:pt x="-204380" y="1249680"/>
                  <a:pt x="65586" y="1698171"/>
                </a:cubicBezTo>
                <a:cubicBezTo>
                  <a:pt x="335552" y="2146662"/>
                  <a:pt x="1487260" y="2418805"/>
                  <a:pt x="2638969" y="269094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359791F4-C518-4145-940F-01645818C75C}"/>
              </a:ext>
            </a:extLst>
          </p:cNvPr>
          <p:cNvSpPr/>
          <p:nvPr/>
        </p:nvSpPr>
        <p:spPr>
          <a:xfrm>
            <a:off x="3059833" y="1570383"/>
            <a:ext cx="5246383" cy="2505322"/>
          </a:xfrm>
          <a:custGeom>
            <a:avLst/>
            <a:gdLst>
              <a:gd name="connsiteX0" fmla="*/ 0 w 5115755"/>
              <a:gd name="connsiteY0" fmla="*/ 2872408 h 2872408"/>
              <a:gd name="connsiteX1" fmla="*/ 2345635 w 5115755"/>
              <a:gd name="connsiteY1" fmla="*/ 2435087 h 2872408"/>
              <a:gd name="connsiteX2" fmla="*/ 2266122 w 5115755"/>
              <a:gd name="connsiteY2" fmla="*/ 934278 h 2872408"/>
              <a:gd name="connsiteX3" fmla="*/ 4830417 w 5115755"/>
              <a:gd name="connsiteY3" fmla="*/ 874643 h 2872408"/>
              <a:gd name="connsiteX4" fmla="*/ 4939748 w 5115755"/>
              <a:gd name="connsiteY4" fmla="*/ 0 h 2872408"/>
              <a:gd name="connsiteX0" fmla="*/ 0 w 5246383"/>
              <a:gd name="connsiteY0" fmla="*/ 2310705 h 2505322"/>
              <a:gd name="connsiteX1" fmla="*/ 2476263 w 5246383"/>
              <a:gd name="connsiteY1" fmla="*/ 2435087 h 2505322"/>
              <a:gd name="connsiteX2" fmla="*/ 2396750 w 5246383"/>
              <a:gd name="connsiteY2" fmla="*/ 934278 h 2505322"/>
              <a:gd name="connsiteX3" fmla="*/ 4961045 w 5246383"/>
              <a:gd name="connsiteY3" fmla="*/ 874643 h 2505322"/>
              <a:gd name="connsiteX4" fmla="*/ 5070376 w 5246383"/>
              <a:gd name="connsiteY4" fmla="*/ 0 h 250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6383" h="2505322">
                <a:moveTo>
                  <a:pt x="0" y="2310705"/>
                </a:moveTo>
                <a:cubicBezTo>
                  <a:pt x="983974" y="2253555"/>
                  <a:pt x="2076805" y="2664491"/>
                  <a:pt x="2476263" y="2435087"/>
                </a:cubicBezTo>
                <a:cubicBezTo>
                  <a:pt x="2875721" y="2205683"/>
                  <a:pt x="1982620" y="1194352"/>
                  <a:pt x="2396750" y="934278"/>
                </a:cubicBezTo>
                <a:cubicBezTo>
                  <a:pt x="2810880" y="674204"/>
                  <a:pt x="4515441" y="1030356"/>
                  <a:pt x="4961045" y="874643"/>
                </a:cubicBezTo>
                <a:cubicBezTo>
                  <a:pt x="5406649" y="718930"/>
                  <a:pt x="5238512" y="359465"/>
                  <a:pt x="5070376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A203-59D4-5F44-B2E1-81AFC81CF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51134-A319-4F43-83E5-C03E942997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AD7DDC-AAD3-6040-A89C-434A0B55E8C0}"/>
              </a:ext>
            </a:extLst>
          </p:cNvPr>
          <p:cNvSpPr/>
          <p:nvPr/>
        </p:nvSpPr>
        <p:spPr>
          <a:xfrm>
            <a:off x="3796748" y="1928191"/>
            <a:ext cx="2713382" cy="3707296"/>
          </a:xfrm>
          <a:custGeom>
            <a:avLst/>
            <a:gdLst>
              <a:gd name="connsiteX0" fmla="*/ 0 w 2713382"/>
              <a:gd name="connsiteY0" fmla="*/ 0 h 3707296"/>
              <a:gd name="connsiteX1" fmla="*/ 1013791 w 2713382"/>
              <a:gd name="connsiteY1" fmla="*/ 1103244 h 3707296"/>
              <a:gd name="connsiteX2" fmla="*/ 646043 w 2713382"/>
              <a:gd name="connsiteY2" fmla="*/ 2524539 h 3707296"/>
              <a:gd name="connsiteX3" fmla="*/ 2713382 w 2713382"/>
              <a:gd name="connsiteY3" fmla="*/ 3707296 h 370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382" h="3707296">
                <a:moveTo>
                  <a:pt x="0" y="0"/>
                </a:moveTo>
                <a:cubicBezTo>
                  <a:pt x="453058" y="341244"/>
                  <a:pt x="906117" y="682488"/>
                  <a:pt x="1013791" y="1103244"/>
                </a:cubicBezTo>
                <a:cubicBezTo>
                  <a:pt x="1121465" y="1524000"/>
                  <a:pt x="362778" y="2090530"/>
                  <a:pt x="646043" y="2524539"/>
                </a:cubicBezTo>
                <a:cubicBezTo>
                  <a:pt x="929308" y="2958548"/>
                  <a:pt x="2312504" y="3496918"/>
                  <a:pt x="2713382" y="370729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94F34BA-6E59-5B48-B6B5-CBABA0572F09}"/>
              </a:ext>
            </a:extLst>
          </p:cNvPr>
          <p:cNvSpPr/>
          <p:nvPr/>
        </p:nvSpPr>
        <p:spPr>
          <a:xfrm>
            <a:off x="3220278" y="2464904"/>
            <a:ext cx="5575852" cy="2842592"/>
          </a:xfrm>
          <a:custGeom>
            <a:avLst/>
            <a:gdLst>
              <a:gd name="connsiteX0" fmla="*/ 0 w 5575852"/>
              <a:gd name="connsiteY0" fmla="*/ 2842592 h 2842592"/>
              <a:gd name="connsiteX1" fmla="*/ 1580322 w 5575852"/>
              <a:gd name="connsiteY1" fmla="*/ 1938131 h 2842592"/>
              <a:gd name="connsiteX2" fmla="*/ 4244009 w 5575852"/>
              <a:gd name="connsiteY2" fmla="*/ 2534479 h 2842592"/>
              <a:gd name="connsiteX3" fmla="*/ 5575852 w 5575852"/>
              <a:gd name="connsiteY3" fmla="*/ 0 h 28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852" h="2842592">
                <a:moveTo>
                  <a:pt x="0" y="2842592"/>
                </a:moveTo>
                <a:cubicBezTo>
                  <a:pt x="436493" y="2416037"/>
                  <a:pt x="872987" y="1989483"/>
                  <a:pt x="1580322" y="1938131"/>
                </a:cubicBezTo>
                <a:cubicBezTo>
                  <a:pt x="2287657" y="1886779"/>
                  <a:pt x="3578087" y="2857501"/>
                  <a:pt x="4244009" y="2534479"/>
                </a:cubicBezTo>
                <a:cubicBezTo>
                  <a:pt x="4909931" y="2211457"/>
                  <a:pt x="5242891" y="1105728"/>
                  <a:pt x="5575852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D66133-486F-A04C-8974-3E0FF23E5046}"/>
              </a:ext>
            </a:extLst>
          </p:cNvPr>
          <p:cNvSpPr/>
          <p:nvPr/>
        </p:nvSpPr>
        <p:spPr>
          <a:xfrm>
            <a:off x="5915815" y="1967948"/>
            <a:ext cx="2592081" cy="3299791"/>
          </a:xfrm>
          <a:custGeom>
            <a:avLst/>
            <a:gdLst>
              <a:gd name="connsiteX0" fmla="*/ 2592081 w 2592081"/>
              <a:gd name="connsiteY0" fmla="*/ 3299791 h 3299791"/>
              <a:gd name="connsiteX1" fmla="*/ 832855 w 2592081"/>
              <a:gd name="connsiteY1" fmla="*/ 2405269 h 3299791"/>
              <a:gd name="connsiteX2" fmla="*/ 1498776 w 2592081"/>
              <a:gd name="connsiteY2" fmla="*/ 815009 h 3299791"/>
              <a:gd name="connsiteX3" fmla="*/ 37724 w 2592081"/>
              <a:gd name="connsiteY3" fmla="*/ 1103243 h 3299791"/>
              <a:gd name="connsiteX4" fmla="*/ 574437 w 2592081"/>
              <a:gd name="connsiteY4" fmla="*/ 0 h 329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081" h="3299791">
                <a:moveTo>
                  <a:pt x="2592081" y="3299791"/>
                </a:moveTo>
                <a:cubicBezTo>
                  <a:pt x="1803576" y="3059595"/>
                  <a:pt x="1015072" y="2819399"/>
                  <a:pt x="832855" y="2405269"/>
                </a:cubicBezTo>
                <a:cubicBezTo>
                  <a:pt x="650638" y="1991139"/>
                  <a:pt x="1631298" y="1032013"/>
                  <a:pt x="1498776" y="815009"/>
                </a:cubicBezTo>
                <a:cubicBezTo>
                  <a:pt x="1366254" y="598005"/>
                  <a:pt x="191780" y="1239078"/>
                  <a:pt x="37724" y="1103243"/>
                </a:cubicBezTo>
                <a:cubicBezTo>
                  <a:pt x="-116332" y="967408"/>
                  <a:pt x="229052" y="483704"/>
                  <a:pt x="574437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A88C0E-5DAA-2347-9251-52151892813B}"/>
              </a:ext>
            </a:extLst>
          </p:cNvPr>
          <p:cNvSpPr/>
          <p:nvPr/>
        </p:nvSpPr>
        <p:spPr>
          <a:xfrm>
            <a:off x="6096000" y="22860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F43CD9-A611-D64D-B7D2-CD4E2CAD5658}"/>
              </a:ext>
            </a:extLst>
          </p:cNvPr>
          <p:cNvSpPr/>
          <p:nvPr/>
        </p:nvSpPr>
        <p:spPr>
          <a:xfrm>
            <a:off x="7470250" y="4849065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AACE5-38DE-8A41-958C-3EB6FD7AD73B}"/>
              </a:ext>
            </a:extLst>
          </p:cNvPr>
          <p:cNvSpPr/>
          <p:nvPr/>
        </p:nvSpPr>
        <p:spPr>
          <a:xfrm>
            <a:off x="4312920" y="38862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185CCB-5683-2644-A24C-D11F1B547DDC}"/>
              </a:ext>
            </a:extLst>
          </p:cNvPr>
          <p:cNvSpPr/>
          <p:nvPr/>
        </p:nvSpPr>
        <p:spPr>
          <a:xfrm>
            <a:off x="4321438" y="4372412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66D3373-ACA9-6B4D-BC27-009D4712C0F9}"/>
              </a:ext>
            </a:extLst>
          </p:cNvPr>
          <p:cNvSpPr/>
          <p:nvPr/>
        </p:nvSpPr>
        <p:spPr>
          <a:xfrm>
            <a:off x="6335214" y="1763486"/>
            <a:ext cx="2638969" cy="2690948"/>
          </a:xfrm>
          <a:custGeom>
            <a:avLst/>
            <a:gdLst>
              <a:gd name="connsiteX0" fmla="*/ 1019175 w 2638969"/>
              <a:gd name="connsiteY0" fmla="*/ 0 h 2690948"/>
              <a:gd name="connsiteX1" fmla="*/ 65586 w 2638969"/>
              <a:gd name="connsiteY1" fmla="*/ 1698171 h 2690948"/>
              <a:gd name="connsiteX2" fmla="*/ 2638969 w 2638969"/>
              <a:gd name="connsiteY2" fmla="*/ 2690948 h 269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969" h="2690948">
                <a:moveTo>
                  <a:pt x="1019175" y="0"/>
                </a:moveTo>
                <a:cubicBezTo>
                  <a:pt x="407397" y="624840"/>
                  <a:pt x="-204380" y="1249680"/>
                  <a:pt x="65586" y="1698171"/>
                </a:cubicBezTo>
                <a:cubicBezTo>
                  <a:pt x="335552" y="2146662"/>
                  <a:pt x="1487260" y="2418805"/>
                  <a:pt x="2638969" y="269094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606F5E-FF9B-7E42-A9D0-AFD7319EF536}"/>
              </a:ext>
            </a:extLst>
          </p:cNvPr>
          <p:cNvSpPr/>
          <p:nvPr/>
        </p:nvSpPr>
        <p:spPr>
          <a:xfrm>
            <a:off x="6629400" y="2344215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B1B8F9-03E5-4E46-8673-B4AFA64E29A0}"/>
              </a:ext>
            </a:extLst>
          </p:cNvPr>
          <p:cNvSpPr/>
          <p:nvPr/>
        </p:nvSpPr>
        <p:spPr>
          <a:xfrm>
            <a:off x="6294120" y="28956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A2CFAC-A05A-DC44-AA76-1DBEF872267F}"/>
              </a:ext>
            </a:extLst>
          </p:cNvPr>
          <p:cNvSpPr/>
          <p:nvPr/>
        </p:nvSpPr>
        <p:spPr>
          <a:xfrm>
            <a:off x="6764032" y="3703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48EB15-BB71-8D44-8FFF-D7CE200E274B}"/>
              </a:ext>
            </a:extLst>
          </p:cNvPr>
          <p:cNvSpPr/>
          <p:nvPr/>
        </p:nvSpPr>
        <p:spPr>
          <a:xfrm>
            <a:off x="8077200" y="41482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often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793506C-2808-B048-94DB-9671FAB317F0}"/>
              </a:ext>
            </a:extLst>
          </p:cNvPr>
          <p:cNvSpPr/>
          <p:nvPr/>
        </p:nvSpPr>
        <p:spPr>
          <a:xfrm>
            <a:off x="2060294" y="4484201"/>
            <a:ext cx="6944810" cy="1719829"/>
          </a:xfrm>
          <a:custGeom>
            <a:avLst/>
            <a:gdLst>
              <a:gd name="connsiteX0" fmla="*/ 0 w 6944810"/>
              <a:gd name="connsiteY0" fmla="*/ 1719829 h 1719829"/>
              <a:gd name="connsiteX1" fmla="*/ 1666754 w 6944810"/>
              <a:gd name="connsiteY1" fmla="*/ 6776 h 1719829"/>
              <a:gd name="connsiteX2" fmla="*/ 3831220 w 6944810"/>
              <a:gd name="connsiteY2" fmla="*/ 1083222 h 1719829"/>
              <a:gd name="connsiteX3" fmla="*/ 6944810 w 6944810"/>
              <a:gd name="connsiteY3" fmla="*/ 53075 h 171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4810" h="1719829">
                <a:moveTo>
                  <a:pt x="0" y="1719829"/>
                </a:moveTo>
                <a:cubicBezTo>
                  <a:pt x="514108" y="916353"/>
                  <a:pt x="1028217" y="112877"/>
                  <a:pt x="1666754" y="6776"/>
                </a:cubicBezTo>
                <a:cubicBezTo>
                  <a:pt x="2305291" y="-99325"/>
                  <a:pt x="2951544" y="1075506"/>
                  <a:pt x="3831220" y="1083222"/>
                </a:cubicBezTo>
                <a:cubicBezTo>
                  <a:pt x="4710896" y="1090938"/>
                  <a:pt x="5827853" y="572006"/>
                  <a:pt x="6944810" y="53075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usually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793506C-2808-B048-94DB-9671FAB317F0}"/>
              </a:ext>
            </a:extLst>
          </p:cNvPr>
          <p:cNvSpPr/>
          <p:nvPr/>
        </p:nvSpPr>
        <p:spPr>
          <a:xfrm>
            <a:off x="2060294" y="4484201"/>
            <a:ext cx="6944810" cy="1719829"/>
          </a:xfrm>
          <a:custGeom>
            <a:avLst/>
            <a:gdLst>
              <a:gd name="connsiteX0" fmla="*/ 0 w 6944810"/>
              <a:gd name="connsiteY0" fmla="*/ 1719829 h 1719829"/>
              <a:gd name="connsiteX1" fmla="*/ 1666754 w 6944810"/>
              <a:gd name="connsiteY1" fmla="*/ 6776 h 1719829"/>
              <a:gd name="connsiteX2" fmla="*/ 3831220 w 6944810"/>
              <a:gd name="connsiteY2" fmla="*/ 1083222 h 1719829"/>
              <a:gd name="connsiteX3" fmla="*/ 6944810 w 6944810"/>
              <a:gd name="connsiteY3" fmla="*/ 53075 h 171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4810" h="1719829">
                <a:moveTo>
                  <a:pt x="0" y="1719829"/>
                </a:moveTo>
                <a:cubicBezTo>
                  <a:pt x="514108" y="916353"/>
                  <a:pt x="1028217" y="112877"/>
                  <a:pt x="1666754" y="6776"/>
                </a:cubicBezTo>
                <a:cubicBezTo>
                  <a:pt x="2305291" y="-99325"/>
                  <a:pt x="2951544" y="1075506"/>
                  <a:pt x="3831220" y="1083222"/>
                </a:cubicBezTo>
                <a:cubicBezTo>
                  <a:pt x="4710896" y="1090938"/>
                  <a:pt x="5827853" y="572006"/>
                  <a:pt x="6944810" y="53075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BF728D-721B-5641-9CDB-52F71FCF99D6}"/>
              </a:ext>
            </a:extLst>
          </p:cNvPr>
          <p:cNvSpPr/>
          <p:nvPr/>
        </p:nvSpPr>
        <p:spPr>
          <a:xfrm>
            <a:off x="1968854" y="61125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00A59-C731-E642-B5B4-7BAB5C016182}"/>
              </a:ext>
            </a:extLst>
          </p:cNvPr>
          <p:cNvSpPr/>
          <p:nvPr/>
        </p:nvSpPr>
        <p:spPr>
          <a:xfrm>
            <a:off x="2547588" y="5257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CD1C7-88EB-F642-99F4-34EBFDD25920}"/>
              </a:ext>
            </a:extLst>
          </p:cNvPr>
          <p:cNvSpPr/>
          <p:nvPr/>
        </p:nvSpPr>
        <p:spPr>
          <a:xfrm>
            <a:off x="3126322" y="4648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B55C8F-279C-B748-86E0-6BBB59726350}"/>
              </a:ext>
            </a:extLst>
          </p:cNvPr>
          <p:cNvSpPr/>
          <p:nvPr/>
        </p:nvSpPr>
        <p:spPr>
          <a:xfrm>
            <a:off x="3705056" y="43891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545DC3-F67E-F346-8DAB-8A06C7CFBF0C}"/>
              </a:ext>
            </a:extLst>
          </p:cNvPr>
          <p:cNvSpPr/>
          <p:nvPr/>
        </p:nvSpPr>
        <p:spPr>
          <a:xfrm>
            <a:off x="6019992" y="5486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99ECC4-5C5D-3646-BF3C-F8E541056B3B}"/>
              </a:ext>
            </a:extLst>
          </p:cNvPr>
          <p:cNvSpPr/>
          <p:nvPr/>
        </p:nvSpPr>
        <p:spPr>
          <a:xfrm>
            <a:off x="4283790" y="4648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621A27-39B2-B549-A19B-E061E6F094CE}"/>
              </a:ext>
            </a:extLst>
          </p:cNvPr>
          <p:cNvSpPr/>
          <p:nvPr/>
        </p:nvSpPr>
        <p:spPr>
          <a:xfrm>
            <a:off x="7177460" y="51816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5F36D2-C054-C845-8443-069AE991A242}"/>
              </a:ext>
            </a:extLst>
          </p:cNvPr>
          <p:cNvSpPr/>
          <p:nvPr/>
        </p:nvSpPr>
        <p:spPr>
          <a:xfrm>
            <a:off x="4862524" y="50749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1E3CC-17DA-1442-9BE0-77270D5CE753}"/>
              </a:ext>
            </a:extLst>
          </p:cNvPr>
          <p:cNvSpPr/>
          <p:nvPr/>
        </p:nvSpPr>
        <p:spPr>
          <a:xfrm>
            <a:off x="7756194" y="49530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E25756-5F0A-DC47-A27E-23D3D0EC5EB2}"/>
              </a:ext>
            </a:extLst>
          </p:cNvPr>
          <p:cNvSpPr/>
          <p:nvPr/>
        </p:nvSpPr>
        <p:spPr>
          <a:xfrm>
            <a:off x="5441258" y="54102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192AF-27DF-9C47-AE26-3C85D42C6E89}"/>
              </a:ext>
            </a:extLst>
          </p:cNvPr>
          <p:cNvSpPr/>
          <p:nvPr/>
        </p:nvSpPr>
        <p:spPr>
          <a:xfrm>
            <a:off x="8334928" y="4724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8B4A09-A26A-364C-9152-4AC871298A16}"/>
              </a:ext>
            </a:extLst>
          </p:cNvPr>
          <p:cNvSpPr/>
          <p:nvPr/>
        </p:nvSpPr>
        <p:spPr>
          <a:xfrm>
            <a:off x="6598726" y="5379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27F1E-841F-C94B-86C3-F0947F724943}"/>
              </a:ext>
            </a:extLst>
          </p:cNvPr>
          <p:cNvSpPr/>
          <p:nvPr/>
        </p:nvSpPr>
        <p:spPr>
          <a:xfrm>
            <a:off x="8913664" y="44530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9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F80A1-5102-5244-95C5-6536D1B1A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Curves usually represented by a polynomial or polynomial spline</a:t>
            </a:r>
          </a:p>
          <a:p>
            <a:pPr lvl="1"/>
            <a:r>
              <a:rPr lang="en-US" dirty="0"/>
              <a:t>Bezier, NURBS, etc.</a:t>
            </a:r>
          </a:p>
          <a:p>
            <a:r>
              <a:rPr lang="en-US" dirty="0"/>
              <a:t>Tesselate Curve into many small line segments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9C39-02B0-0942-8FEB-9905623807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B939-736D-4E40-A41C-7E0AB97E93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Representing Curves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1E322-3CA0-E547-BE5C-6C89B8BAEB1B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124952" y="5413898"/>
            <a:ext cx="449418" cy="72547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28F3C-F342-A040-851F-47E87878FF7E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703686" y="4804298"/>
            <a:ext cx="449418" cy="48028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03AA03-0BC0-2B45-B133-3B626C2341B0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3282420" y="4480560"/>
            <a:ext cx="422636" cy="19442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CA99A6-60E5-CA49-9D97-F3B818A6A42D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3887936" y="4480560"/>
            <a:ext cx="422636" cy="19442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8CB12A-4EFE-AD4B-83E0-36F522DBC609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4439888" y="4804298"/>
            <a:ext cx="449418" cy="29740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34F159-4066-1F4B-B62D-4E9447C722AF}"/>
              </a:ext>
            </a:extLst>
          </p:cNvPr>
          <p:cNvCxnSpPr>
            <a:cxnSpLocks/>
            <a:stCxn id="14" idx="2"/>
            <a:endCxn id="12" idx="7"/>
          </p:cNvCxnSpPr>
          <p:nvPr/>
        </p:nvCxnSpPr>
        <p:spPr>
          <a:xfrm flipH="1">
            <a:off x="7333558" y="5044440"/>
            <a:ext cx="422636" cy="16394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4EEDD1-D7BB-D242-9FD8-1E92271CF1D5}"/>
              </a:ext>
            </a:extLst>
          </p:cNvPr>
          <p:cNvCxnSpPr>
            <a:cxnSpLocks/>
            <a:stCxn id="16" idx="2"/>
            <a:endCxn id="14" idx="7"/>
          </p:cNvCxnSpPr>
          <p:nvPr/>
        </p:nvCxnSpPr>
        <p:spPr>
          <a:xfrm flipH="1">
            <a:off x="7912292" y="4815840"/>
            <a:ext cx="422636" cy="16394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80B45B-EDA8-BF48-9CFF-972F89BC8432}"/>
              </a:ext>
            </a:extLst>
          </p:cNvPr>
          <p:cNvCxnSpPr>
            <a:cxnSpLocks/>
            <a:stCxn id="18" idx="2"/>
            <a:endCxn id="16" idx="7"/>
          </p:cNvCxnSpPr>
          <p:nvPr/>
        </p:nvCxnSpPr>
        <p:spPr>
          <a:xfrm flipH="1">
            <a:off x="8491026" y="4544512"/>
            <a:ext cx="422638" cy="20667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EB5F66-7E0A-5944-869E-35E587FED712}"/>
              </a:ext>
            </a:extLst>
          </p:cNvPr>
          <p:cNvCxnSpPr>
            <a:cxnSpLocks/>
            <a:stCxn id="12" idx="2"/>
            <a:endCxn id="17" idx="7"/>
          </p:cNvCxnSpPr>
          <p:nvPr/>
        </p:nvCxnSpPr>
        <p:spPr>
          <a:xfrm flipH="1">
            <a:off x="6754824" y="5273040"/>
            <a:ext cx="422636" cy="133462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A96E9-E5AC-914A-B7B1-AB732DA6D0DF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202872" y="5486400"/>
            <a:ext cx="395854" cy="9144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B281C0-C25F-8447-AAB8-4F6DA155FF66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5018622" y="5231018"/>
            <a:ext cx="449418" cy="205964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9E9A69-3BB0-3E4F-A3D8-2B80B32C6BEB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5624138" y="5501640"/>
            <a:ext cx="395854" cy="76200"/>
          </a:xfrm>
          <a:prstGeom prst="line">
            <a:avLst/>
          </a:prstGeom>
          <a:ln w="635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8BF728D-721B-5641-9CDB-52F71FCF99D6}"/>
              </a:ext>
            </a:extLst>
          </p:cNvPr>
          <p:cNvSpPr/>
          <p:nvPr/>
        </p:nvSpPr>
        <p:spPr>
          <a:xfrm>
            <a:off x="1968854" y="611259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00A59-C731-E642-B5B4-7BAB5C016182}"/>
              </a:ext>
            </a:extLst>
          </p:cNvPr>
          <p:cNvSpPr/>
          <p:nvPr/>
        </p:nvSpPr>
        <p:spPr>
          <a:xfrm>
            <a:off x="2547588" y="52578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CD1C7-88EB-F642-99F4-34EBFDD25920}"/>
              </a:ext>
            </a:extLst>
          </p:cNvPr>
          <p:cNvSpPr/>
          <p:nvPr/>
        </p:nvSpPr>
        <p:spPr>
          <a:xfrm>
            <a:off x="3126322" y="4648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B55C8F-279C-B748-86E0-6BBB59726350}"/>
              </a:ext>
            </a:extLst>
          </p:cNvPr>
          <p:cNvSpPr/>
          <p:nvPr/>
        </p:nvSpPr>
        <p:spPr>
          <a:xfrm>
            <a:off x="3705056" y="43891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545DC3-F67E-F346-8DAB-8A06C7CFBF0C}"/>
              </a:ext>
            </a:extLst>
          </p:cNvPr>
          <p:cNvSpPr/>
          <p:nvPr/>
        </p:nvSpPr>
        <p:spPr>
          <a:xfrm>
            <a:off x="6019992" y="54864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99ECC4-5C5D-3646-BF3C-F8E541056B3B}"/>
              </a:ext>
            </a:extLst>
          </p:cNvPr>
          <p:cNvSpPr/>
          <p:nvPr/>
        </p:nvSpPr>
        <p:spPr>
          <a:xfrm>
            <a:off x="4283790" y="4648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621A27-39B2-B549-A19B-E061E6F094CE}"/>
              </a:ext>
            </a:extLst>
          </p:cNvPr>
          <p:cNvSpPr/>
          <p:nvPr/>
        </p:nvSpPr>
        <p:spPr>
          <a:xfrm>
            <a:off x="7177460" y="51816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5F36D2-C054-C845-8443-069AE991A242}"/>
              </a:ext>
            </a:extLst>
          </p:cNvPr>
          <p:cNvSpPr/>
          <p:nvPr/>
        </p:nvSpPr>
        <p:spPr>
          <a:xfrm>
            <a:off x="4862524" y="50749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1E3CC-17DA-1442-9BE0-77270D5CE753}"/>
              </a:ext>
            </a:extLst>
          </p:cNvPr>
          <p:cNvSpPr/>
          <p:nvPr/>
        </p:nvSpPr>
        <p:spPr>
          <a:xfrm>
            <a:off x="7756194" y="49530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E25756-5F0A-DC47-A27E-23D3D0EC5EB2}"/>
              </a:ext>
            </a:extLst>
          </p:cNvPr>
          <p:cNvSpPr/>
          <p:nvPr/>
        </p:nvSpPr>
        <p:spPr>
          <a:xfrm>
            <a:off x="5441258" y="54102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192AF-27DF-9C47-AE26-3C85D42C6E89}"/>
              </a:ext>
            </a:extLst>
          </p:cNvPr>
          <p:cNvSpPr/>
          <p:nvPr/>
        </p:nvSpPr>
        <p:spPr>
          <a:xfrm>
            <a:off x="8334928" y="472440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8B4A09-A26A-364C-9152-4AC871298A16}"/>
              </a:ext>
            </a:extLst>
          </p:cNvPr>
          <p:cNvSpPr/>
          <p:nvPr/>
        </p:nvSpPr>
        <p:spPr>
          <a:xfrm>
            <a:off x="6598726" y="5379720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27F1E-841F-C94B-86C3-F0947F724943}"/>
              </a:ext>
            </a:extLst>
          </p:cNvPr>
          <p:cNvSpPr/>
          <p:nvPr/>
        </p:nvSpPr>
        <p:spPr>
          <a:xfrm>
            <a:off x="8913664" y="4453072"/>
            <a:ext cx="182880" cy="182880"/>
          </a:xfrm>
          <a:prstGeom prst="ellips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0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952614" cy="4824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line segment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dirty="0"/>
                  <a:t> is denoted by its two endpoints p and q: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+(1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≤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 segments are assumed to be closed with endpoints, not open</a:t>
                </a:r>
              </a:p>
              <a:p>
                <a:r>
                  <a:rPr lang="en-US" dirty="0"/>
                  <a:t>Two line segments </a:t>
                </a:r>
                <a:r>
                  <a:rPr lang="en-US" i="1" u="sng" dirty="0"/>
                  <a:t>intersect if they have some point in common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It is a </a:t>
                </a:r>
                <a:r>
                  <a:rPr lang="en-US" i="1" u="sng" dirty="0"/>
                  <a:t>proper intersection </a:t>
                </a:r>
                <a:r>
                  <a:rPr lang="en-US" dirty="0"/>
                  <a:t>if it is </a:t>
                </a:r>
                <a:r>
                  <a:rPr lang="en-US" i="1" u="sng" dirty="0"/>
                  <a:t>exactly one interior point of each line segment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52614" cy="4824960"/>
              </a:xfrm>
              <a:blipFill>
                <a:blip r:embed="rId2"/>
                <a:stretch>
                  <a:fillRect l="-1595" t="-2887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58A25-43DC-814F-AC6F-4FEC91EFC81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2A1FD0-9810-1749-96A2-D48C73A6C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Segment-Segment Intersection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1409076"/>
            <a:ext cx="3295650" cy="46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8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EA8335-28A0-174A-811C-C6FE95D3C613}"/>
              </a:ext>
            </a:extLst>
          </p:cNvPr>
          <p:cNvCxnSpPr>
            <a:cxnSpLocks/>
          </p:cNvCxnSpPr>
          <p:nvPr/>
        </p:nvCxnSpPr>
        <p:spPr bwMode="auto">
          <a:xfrm>
            <a:off x="3687933" y="4229386"/>
            <a:ext cx="3265318" cy="224761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FF3E5B-5CC6-3047-9A10-6477721CE42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8600" y="3905250"/>
            <a:ext cx="2843214" cy="2333624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B7C38F-F103-6C47-89DA-F61033C366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Observation: If the two segments intersect, the two red points must lie on different</a:t>
            </a:r>
            <a:r>
              <a:rPr lang="zh-TW" altLang="en-US" dirty="0"/>
              <a:t> </a:t>
            </a:r>
            <a:r>
              <a:rPr lang="en-US" altLang="zh-TW" dirty="0"/>
              <a:t>sides of the black line (or lie exactly on it)</a:t>
            </a:r>
          </a:p>
          <a:p>
            <a:pPr eaLnBrk="1" hangingPunct="1"/>
            <a:r>
              <a:rPr lang="en-US" altLang="zh-TW" dirty="0"/>
              <a:t>The same holds with black/red switched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CEE5-3A90-A64D-AA45-4C34A80F9C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8D965-E2F5-814D-8AF6-E884E760279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Do they intersect?</a:t>
            </a: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F07C7DE9-2F9E-0A49-A7BB-6A3E4FC4D0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D749EA-D8BB-EA4B-8DB1-5211BF662CA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8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6F8801-3E9A-8042-A837-D0345DDB4B55}"/>
              </a:ext>
            </a:extLst>
          </p:cNvPr>
          <p:cNvSpPr/>
          <p:nvPr/>
        </p:nvSpPr>
        <p:spPr bwMode="auto">
          <a:xfrm>
            <a:off x="4459288" y="4721225"/>
            <a:ext cx="117475" cy="1254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AE6167-25D1-F740-9D60-A2BA8E46AED0}"/>
              </a:ext>
            </a:extLst>
          </p:cNvPr>
          <p:cNvSpPr/>
          <p:nvPr/>
        </p:nvSpPr>
        <p:spPr bwMode="auto">
          <a:xfrm>
            <a:off x="5681662" y="5591174"/>
            <a:ext cx="115888" cy="125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286566-60CF-5248-9999-698E03A0E566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 bwMode="auto">
          <a:xfrm flipV="1">
            <a:off x="4700052" y="4544108"/>
            <a:ext cx="1405215" cy="1152062"/>
          </a:xfrm>
          <a:prstGeom prst="line">
            <a:avLst/>
          </a:prstGeom>
          <a:ln w="38100" cap="rnd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C9FC5-7E5A-754D-A0A7-4E475DE2EA6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 bwMode="auto">
          <a:xfrm>
            <a:off x="4559559" y="4828272"/>
            <a:ext cx="1139074" cy="781268"/>
          </a:xfrm>
          <a:prstGeom prst="line">
            <a:avLst/>
          </a:prstGeom>
          <a:ln w="381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61AFCA0-B7D8-7140-B1D8-DB30A5D5C412}"/>
              </a:ext>
            </a:extLst>
          </p:cNvPr>
          <p:cNvSpPr/>
          <p:nvPr/>
        </p:nvSpPr>
        <p:spPr bwMode="auto">
          <a:xfrm>
            <a:off x="4599781" y="5677804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03A50-9F0B-924B-9E93-AE29B844D62B}"/>
              </a:ext>
            </a:extLst>
          </p:cNvPr>
          <p:cNvSpPr/>
          <p:nvPr/>
        </p:nvSpPr>
        <p:spPr bwMode="auto">
          <a:xfrm>
            <a:off x="6088063" y="4437062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308C8C-F283-F74E-A398-288F55C67A5B}"/>
                  </a:ext>
                </a:extLst>
              </p:cNvPr>
              <p:cNvSpPr txBox="1"/>
              <p:nvPr/>
            </p:nvSpPr>
            <p:spPr>
              <a:xfrm>
                <a:off x="4157152" y="4708138"/>
                <a:ext cx="2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308C8C-F283-F74E-A398-288F55C6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52" y="4708138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37417E-4586-E74E-A2EC-155CCFC07F25}"/>
                  </a:ext>
                </a:extLst>
              </p:cNvPr>
              <p:cNvSpPr txBox="1"/>
              <p:nvPr/>
            </p:nvSpPr>
            <p:spPr>
              <a:xfrm>
                <a:off x="5470744" y="5716586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37417E-4586-E74E-A2EC-155CCFC0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44" y="5716586"/>
                <a:ext cx="278088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DBE47-45F4-6740-9E7E-B9473B346D3A}"/>
                  </a:ext>
                </a:extLst>
              </p:cNvPr>
              <p:cNvSpPr txBox="1"/>
              <p:nvPr/>
            </p:nvSpPr>
            <p:spPr>
              <a:xfrm>
                <a:off x="4652325" y="5762651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3DBE47-45F4-6740-9E7E-B9473B34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25" y="5762651"/>
                <a:ext cx="278088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114120-2578-944E-A20B-268174EF73EE}"/>
                  </a:ext>
                </a:extLst>
              </p:cNvPr>
              <p:cNvSpPr txBox="1"/>
              <p:nvPr/>
            </p:nvSpPr>
            <p:spPr>
              <a:xfrm>
                <a:off x="6173347" y="4551273"/>
                <a:ext cx="268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114120-2578-944E-A20B-268174EF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47" y="4551273"/>
                <a:ext cx="268215" cy="276999"/>
              </a:xfrm>
              <a:prstGeom prst="rect">
                <a:avLst/>
              </a:prstGeom>
              <a:blipFill>
                <a:blip r:embed="rId5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08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AFB3B72A-E377-A046-90E8-F3E538D9D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 does “different sides” mean?</a:t>
            </a:r>
          </a:p>
          <a:p>
            <a:pPr eaLnBrk="1" hangingPunct="1"/>
            <a:r>
              <a:rPr lang="en-US" altLang="zh-TW" dirty="0"/>
              <a:t>Use the cross product to determine sidedness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F3C20A-D7F4-0B40-B77E-62ADDB6ABBB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5A88-425D-0D43-9DC5-111EC78EA94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Do they intersect?</a:t>
            </a:r>
            <a:endParaRPr 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31344DA-3006-AB45-AB9C-BBE4443064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BA7F03-9831-9142-88CC-68B799FA2C8B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9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4A76EC-162E-ED4A-A1F6-2A529821C888}"/>
              </a:ext>
            </a:extLst>
          </p:cNvPr>
          <p:cNvCxnSpPr>
            <a:cxnSpLocks/>
            <a:stCxn id="18" idx="4"/>
            <a:endCxn id="25" idx="0"/>
          </p:cNvCxnSpPr>
          <p:nvPr/>
        </p:nvCxnSpPr>
        <p:spPr>
          <a:xfrm>
            <a:off x="4518026" y="4448176"/>
            <a:ext cx="140493" cy="831166"/>
          </a:xfrm>
          <a:prstGeom prst="straightConnector1">
            <a:avLst/>
          </a:prstGeom>
          <a:ln w="254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42AE1-2C64-2B47-8693-4BFD21BA4A66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4576763" y="4101306"/>
            <a:ext cx="1511300" cy="284164"/>
          </a:xfrm>
          <a:prstGeom prst="straightConnector1">
            <a:avLst/>
          </a:prstGeom>
          <a:ln w="254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090E40A-191D-A641-809D-94964D14AF74}"/>
              </a:ext>
            </a:extLst>
          </p:cNvPr>
          <p:cNvSpPr/>
          <p:nvPr/>
        </p:nvSpPr>
        <p:spPr bwMode="auto">
          <a:xfrm>
            <a:off x="4459288" y="4322763"/>
            <a:ext cx="117475" cy="1254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301EBE-25D0-8146-AB2F-86D8E05FB928}"/>
              </a:ext>
            </a:extLst>
          </p:cNvPr>
          <p:cNvSpPr/>
          <p:nvPr/>
        </p:nvSpPr>
        <p:spPr bwMode="auto">
          <a:xfrm>
            <a:off x="5681662" y="5192712"/>
            <a:ext cx="115888" cy="1254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60C474-3727-AD4D-A111-263FB461CC30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 bwMode="auto">
          <a:xfrm>
            <a:off x="4559559" y="4429810"/>
            <a:ext cx="1139074" cy="781268"/>
          </a:xfrm>
          <a:prstGeom prst="line">
            <a:avLst/>
          </a:prstGeom>
          <a:ln w="381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2CD7C97-A44B-AE43-897B-90D339A780E8}"/>
              </a:ext>
            </a:extLst>
          </p:cNvPr>
          <p:cNvSpPr/>
          <p:nvPr/>
        </p:nvSpPr>
        <p:spPr bwMode="auto">
          <a:xfrm>
            <a:off x="4599781" y="5279342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78E39-8877-384E-BF88-E1DD9B2C586F}"/>
              </a:ext>
            </a:extLst>
          </p:cNvPr>
          <p:cNvSpPr/>
          <p:nvPr/>
        </p:nvSpPr>
        <p:spPr bwMode="auto">
          <a:xfrm>
            <a:off x="6088063" y="4038600"/>
            <a:ext cx="117475" cy="1254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3E1A8-138D-074E-AFCF-A8B72E49B8A1}"/>
                  </a:ext>
                </a:extLst>
              </p:cNvPr>
              <p:cNvSpPr txBox="1"/>
              <p:nvPr/>
            </p:nvSpPr>
            <p:spPr>
              <a:xfrm>
                <a:off x="4157152" y="4309676"/>
                <a:ext cx="272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F3E1A8-138D-074E-AFCF-A8B72E49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52" y="4309676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130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910139-8429-C74A-9DC1-1B4DC98AEB5C}"/>
                  </a:ext>
                </a:extLst>
              </p:cNvPr>
              <p:cNvSpPr txBox="1"/>
              <p:nvPr/>
            </p:nvSpPr>
            <p:spPr>
              <a:xfrm>
                <a:off x="5470744" y="5318124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910139-8429-C74A-9DC1-1B4DC98A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44" y="5318124"/>
                <a:ext cx="278088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AC645-8201-4C49-A80B-34A596F37C2D}"/>
                  </a:ext>
                </a:extLst>
              </p:cNvPr>
              <p:cNvSpPr txBox="1"/>
              <p:nvPr/>
            </p:nvSpPr>
            <p:spPr>
              <a:xfrm>
                <a:off x="4652325" y="5364189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AC645-8201-4C49-A80B-34A596F37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25" y="5364189"/>
                <a:ext cx="278088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FD2719-23FB-6340-9195-720257A08DB4}"/>
                  </a:ext>
                </a:extLst>
              </p:cNvPr>
              <p:cNvSpPr txBox="1"/>
              <p:nvPr/>
            </p:nvSpPr>
            <p:spPr>
              <a:xfrm>
                <a:off x="6173347" y="4152811"/>
                <a:ext cx="268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FD2719-23FB-6340-9195-720257A08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47" y="4152811"/>
                <a:ext cx="268215" cy="276999"/>
              </a:xfrm>
              <a:prstGeom prst="rect">
                <a:avLst/>
              </a:prstGeom>
              <a:blipFill>
                <a:blip r:embed="rId5"/>
                <a:stretch>
                  <a:fillRect l="-18182" r="-454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64951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6084</TotalTime>
  <Words>677</Words>
  <Application>Microsoft Macintosh PowerPoint</Application>
  <PresentationFormat>Widescreen</PresentationFormat>
  <Paragraphs>97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Paul Rosen</cp:lastModifiedBy>
  <cp:revision>164</cp:revision>
  <cp:lastPrinted>2018-01-19T17:52:39Z</cp:lastPrinted>
  <dcterms:created xsi:type="dcterms:W3CDTF">2013-08-12T17:41:37Z</dcterms:created>
  <dcterms:modified xsi:type="dcterms:W3CDTF">2020-08-11T01:45:35Z</dcterms:modified>
</cp:coreProperties>
</file>