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handoutMasterIdLst>
    <p:handoutMasterId r:id="rId25"/>
  </p:handoutMasterIdLst>
  <p:sldIdLst>
    <p:sldId id="256" r:id="rId2"/>
    <p:sldId id="909" r:id="rId3"/>
    <p:sldId id="919" r:id="rId4"/>
    <p:sldId id="684" r:id="rId5"/>
    <p:sldId id="685" r:id="rId6"/>
    <p:sldId id="691" r:id="rId7"/>
    <p:sldId id="937" r:id="rId8"/>
    <p:sldId id="920" r:id="rId9"/>
    <p:sldId id="921" r:id="rId10"/>
    <p:sldId id="922" r:id="rId11"/>
    <p:sldId id="680" r:id="rId12"/>
    <p:sldId id="695" r:id="rId13"/>
    <p:sldId id="924" r:id="rId14"/>
    <p:sldId id="697" r:id="rId15"/>
    <p:sldId id="925" r:id="rId16"/>
    <p:sldId id="935" r:id="rId17"/>
    <p:sldId id="936" r:id="rId18"/>
    <p:sldId id="926" r:id="rId19"/>
    <p:sldId id="927" r:id="rId20"/>
    <p:sldId id="699" r:id="rId21"/>
    <p:sldId id="928" r:id="rId22"/>
    <p:sldId id="908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0"/>
    <p:restoredTop sz="88133"/>
  </p:normalViewPr>
  <p:slideViewPr>
    <p:cSldViewPr>
      <p:cViewPr varScale="1">
        <p:scale>
          <a:sx n="62" d="100"/>
          <a:sy n="62" d="100"/>
        </p:scale>
        <p:origin x="224" y="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043494" y="1205308"/>
            <a:ext cx="8105013" cy="5424091"/>
          </a:xfrm>
          <a:solidFill>
            <a:srgbClr val="FFF2CC">
              <a:alpha val="10588"/>
            </a:srgbClr>
          </a:solidFill>
        </p:spPr>
        <p:txBody>
          <a:bodyPr anchor="ctr">
            <a:normAutofit/>
          </a:bodyPr>
          <a:lstStyle>
            <a:lvl1pPr marL="457200" indent="-457200" algn="l" defTabSz="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800" u="none" cap="none" baseline="0">
                <a:latin typeface="Courier" pitchFamily="2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cap="none">
                <a:latin typeface="Courier" pitchFamily="2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1800" cap="none">
                <a:latin typeface="Courier" pitchFamily="2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 cap="none">
                <a:latin typeface="Courier" pitchFamily="2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4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62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Segment Intersection AABB Algorithm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</p:spPr>
            <p:txBody>
              <a:bodyPr/>
              <a:lstStyle/>
              <a:p>
                <a:r>
                  <a:rPr lang="en-US" dirty="0"/>
                  <a:t>Many representations</a:t>
                </a:r>
              </a:p>
              <a:p>
                <a:pPr lvl="1"/>
                <a:r>
                  <a:rPr lang="en-US" dirty="0"/>
                  <a:t>2 Points</a:t>
                </a:r>
              </a:p>
              <a:p>
                <a:pPr lvl="1"/>
                <a:r>
                  <a:rPr lang="en-US" dirty="0"/>
                  <a:t>Point, width, height</a:t>
                </a:r>
              </a:p>
              <a:p>
                <a:pPr lvl="1"/>
                <a:r>
                  <a:rPr lang="en-US" dirty="0"/>
                  <a:t>Intervals</a:t>
                </a:r>
              </a:p>
              <a:p>
                <a:r>
                  <a:rPr lang="en-US" dirty="0"/>
                  <a:t>For our context, we will use intervals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DB15781-7006-024C-B42C-DB59A1507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428614" cy="4824960"/>
              </a:xfrm>
              <a:blipFill>
                <a:blip r:embed="rId2"/>
                <a:stretch>
                  <a:fillRect l="-2564" r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3FF9DD-8AF9-4E4F-8473-300BE6C001C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921D2D2-6260-1347-BAF7-3ABFC95318F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8001000" y="19812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8001000" y="1981200"/>
            <a:ext cx="3048000" cy="12192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/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8ACCAA-F43A-0548-AAD8-92A33C245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279302"/>
                <a:ext cx="11844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/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03DFEA-0A7B-BF47-8F89-56A106F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1532966"/>
                <a:ext cx="12003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3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Given a set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axis-parallel rectangles in the plane, report all intersecting pairs</a:t>
                </a:r>
              </a:p>
              <a:p>
                <a:pPr lvl="1"/>
                <a:r>
                  <a:rPr lang="en-US" altLang="en-US" dirty="0"/>
                  <a:t>Intersect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en-US" dirty="0"/>
                  <a:t> share at least one point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F36569-ACDB-904E-AACC-4EDF22A3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8"/>
                <a:ext cx="10876027" cy="1853804"/>
              </a:xfrm>
              <a:blipFill>
                <a:blip r:embed="rId2"/>
                <a:stretch>
                  <a:fillRect l="-1517"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D135-8957-E640-966B-01D83F53ACC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altLang="en-US" sz="1800" dirty="0"/>
              <a:t>Answer: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  <a:r>
              <a:rPr lang="en-US" altLang="en-US" sz="1800" dirty="0"/>
              <a:t>) (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  <a:r>
              <a:rPr lang="en-US" altLang="en-US" sz="1800" dirty="0"/>
              <a:t>,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  <a:r>
              <a:rPr lang="en-US" altLang="en-US" sz="1800" dirty="0"/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75A5D-D652-A04F-8355-684246725C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AABB Intersection</a:t>
            </a:r>
            <a:endParaRPr lang="en-US" altLang="en-US" dirty="0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2366964" y="60912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2354264" y="33432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94039" y="35877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602039" y="39020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218239" y="36099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6705601" y="40671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7945439" y="41513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021138" y="47529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999039" y="53879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272339" y="32162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209926" y="36988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4649788" y="53879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613151" y="43926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950075" y="31607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230938" y="3840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6923088" y="41513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8291513" y="48442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4025900" y="52625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7247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</p:spPr>
            <p:txBody>
              <a:bodyPr>
                <a:normAutofit fontScale="85000" lnSpcReduction="20000"/>
              </a:bodyPr>
              <a:lstStyle/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RECTANGLE INTERSECTION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INSTANCE:  Set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in the plane.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en-US" dirty="0"/>
                  <a:t>QUESTION:  Report all pairs of rectangles that intersect </a:t>
                </a:r>
              </a:p>
              <a:p>
                <a:pPr lvl="2"/>
                <a:r>
                  <a:rPr lang="en-US" altLang="en-US" dirty="0"/>
                  <a:t>(Edge and interior intersections should be reported.)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38AC923-19DB-6C47-AD02-F3EF79A1B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142603" cy="3138091"/>
              </a:xfrm>
              <a:blipFill>
                <a:blip r:embed="rId2"/>
                <a:stretch>
                  <a:fillRect t="-1210" r="-106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E0C9-4BA8-BD4F-9F54-56357385AE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382F978-E604-E946-BE12-8C0F83FE6D5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Intersection of rectangles Problem definition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889287-87CD-2745-BCF8-5B8D016D5C1A}"/>
              </a:ext>
            </a:extLst>
          </p:cNvPr>
          <p:cNvGrpSpPr/>
          <p:nvPr/>
        </p:nvGrpSpPr>
        <p:grpSpPr>
          <a:xfrm>
            <a:off x="2877494" y="4572924"/>
            <a:ext cx="6437013" cy="1827876"/>
            <a:chOff x="2021003" y="4682836"/>
            <a:chExt cx="6437013" cy="1827876"/>
          </a:xfrm>
        </p:grpSpPr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2021003" y="4682836"/>
              <a:ext cx="2475461" cy="1046993"/>
              <a:chOff x="605" y="4042"/>
              <a:chExt cx="1216" cy="960"/>
            </a:xfrm>
          </p:grpSpPr>
          <p:sp>
            <p:nvSpPr>
              <p:cNvPr id="20496" name="Rectangle 12"/>
              <p:cNvSpPr>
                <a:spLocks noChangeArrowheads="1"/>
              </p:cNvSpPr>
              <p:nvPr/>
            </p:nvSpPr>
            <p:spPr bwMode="auto">
              <a:xfrm>
                <a:off x="605" y="4042"/>
                <a:ext cx="656" cy="6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7" name="Rectangle 13"/>
              <p:cNvSpPr>
                <a:spLocks noChangeArrowheads="1"/>
              </p:cNvSpPr>
              <p:nvPr/>
            </p:nvSpPr>
            <p:spPr bwMode="auto">
              <a:xfrm>
                <a:off x="1269" y="4402"/>
                <a:ext cx="552" cy="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0489" name="Group 17"/>
            <p:cNvGrpSpPr>
              <a:grpSpLocks/>
            </p:cNvGrpSpPr>
            <p:nvPr/>
          </p:nvGrpSpPr>
          <p:grpSpPr bwMode="auto">
            <a:xfrm>
              <a:off x="6715422" y="4682836"/>
              <a:ext cx="1742594" cy="785245"/>
              <a:chOff x="2911" y="4042"/>
              <a:chExt cx="856" cy="720"/>
            </a:xfrm>
          </p:grpSpPr>
          <p:sp>
            <p:nvSpPr>
              <p:cNvPr id="20494" name="Rectangle 15"/>
              <p:cNvSpPr>
                <a:spLocks noChangeArrowheads="1"/>
              </p:cNvSpPr>
              <p:nvPr/>
            </p:nvSpPr>
            <p:spPr bwMode="auto">
              <a:xfrm>
                <a:off x="2911" y="4042"/>
                <a:ext cx="856" cy="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95" name="Rectangle 16"/>
              <p:cNvSpPr>
                <a:spLocks noChangeArrowheads="1"/>
              </p:cNvSpPr>
              <p:nvPr/>
            </p:nvSpPr>
            <p:spPr bwMode="auto">
              <a:xfrm>
                <a:off x="3311" y="4362"/>
                <a:ext cx="328" cy="3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20490" name="Rectangle 18"/>
            <p:cNvSpPr>
              <a:spLocks noChangeArrowheads="1"/>
            </p:cNvSpPr>
            <p:nvPr/>
          </p:nvSpPr>
          <p:spPr bwMode="auto">
            <a:xfrm>
              <a:off x="4422688" y="6144264"/>
              <a:ext cx="2369602" cy="366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Considered to intersect.</a:t>
              </a:r>
            </a:p>
          </p:txBody>
        </p:sp>
        <p:sp>
          <p:nvSpPr>
            <p:cNvPr id="20491" name="Arc 19"/>
            <p:cNvSpPr>
              <a:spLocks/>
            </p:cNvSpPr>
            <p:nvPr/>
          </p:nvSpPr>
          <p:spPr bwMode="auto">
            <a:xfrm rot="16200000">
              <a:off x="4865249" y="541545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Arc 20"/>
            <p:cNvSpPr>
              <a:spLocks/>
            </p:cNvSpPr>
            <p:nvPr/>
          </p:nvSpPr>
          <p:spPr bwMode="auto">
            <a:xfrm rot="5400000">
              <a:off x="5791511" y="5414368"/>
              <a:ext cx="555125" cy="9079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50E39C-8FDE-BD4F-8432-073922FD97CF}"/>
              </a:ext>
            </a:extLst>
          </p:cNvPr>
          <p:cNvGrpSpPr/>
          <p:nvPr/>
        </p:nvGrpSpPr>
        <p:grpSpPr>
          <a:xfrm>
            <a:off x="7860484" y="1887838"/>
            <a:ext cx="3282289" cy="1587427"/>
            <a:chOff x="3529604" y="3082002"/>
            <a:chExt cx="3282289" cy="1587427"/>
          </a:xfrm>
        </p:grpSpPr>
        <p:sp>
          <p:nvSpPr>
            <p:cNvPr id="20498" name="Rectangle 6"/>
            <p:cNvSpPr>
              <a:spLocks noChangeArrowheads="1"/>
            </p:cNvSpPr>
            <p:nvPr/>
          </p:nvSpPr>
          <p:spPr bwMode="auto">
            <a:xfrm>
              <a:off x="4325462" y="3175602"/>
              <a:ext cx="2377745" cy="913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/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6350" lvl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AF3F4D7-ECE9-B946-82E3-842E2EEB1B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221" y="3409013"/>
                  <a:ext cx="40222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/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67B256-0F9A-B545-A44B-A1D65C0C0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604" y="3717390"/>
                  <a:ext cx="52706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/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7F1404-C465-3640-842A-BA23EE237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93" y="4300097"/>
                  <a:ext cx="525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74DB47F5-C40F-934B-A270-CDA8A5BB07C9}"/>
                </a:ext>
              </a:extLst>
            </p:cNvPr>
            <p:cNvSpPr/>
            <p:nvPr/>
          </p:nvSpPr>
          <p:spPr>
            <a:xfrm>
              <a:off x="4030915" y="3175602"/>
              <a:ext cx="137160" cy="9144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EA7B97F4-3850-D149-A7D7-6594FF60D66A}"/>
                </a:ext>
              </a:extLst>
            </p:cNvPr>
            <p:cNvSpPr/>
            <p:nvPr/>
          </p:nvSpPr>
          <p:spPr>
            <a:xfrm rot="16200000">
              <a:off x="5445602" y="3058485"/>
              <a:ext cx="137160" cy="237744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/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DBF784C-8840-EB48-AEC0-18064D604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188" y="4300097"/>
                  <a:ext cx="5254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/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9966B98-12A6-B747-97D5-58C282838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59" y="3082002"/>
                  <a:ext cx="5270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49909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if?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 AND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 we code this intersection?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that the range of both intersections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1A7979-AC50-AA44-BFF9-2DCD345BB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7571614" cy="4824960"/>
              </a:xfrm>
              <a:blipFill>
                <a:blip r:embed="rId2"/>
                <a:stretch>
                  <a:fillRect l="-1843" t="-262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069820-3D0F-484B-B855-62C3369950B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9F3D-73F4-D841-8511-53565A6BFF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Checking if 2 Rectangles Intersect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BBEDA-13B3-3148-9FD6-AEF1ABA6FEC7}"/>
              </a:ext>
            </a:extLst>
          </p:cNvPr>
          <p:cNvSpPr/>
          <p:nvPr/>
        </p:nvSpPr>
        <p:spPr>
          <a:xfrm>
            <a:off x="9677400" y="25908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F7DB8-EC49-694D-AF49-891C19EA24C7}"/>
              </a:ext>
            </a:extLst>
          </p:cNvPr>
          <p:cNvSpPr/>
          <p:nvPr/>
        </p:nvSpPr>
        <p:spPr>
          <a:xfrm>
            <a:off x="8686800" y="30480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/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FBAA2C-C494-A745-8DC6-2FB32945A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81" y="3433123"/>
                <a:ext cx="4296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/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052C2A-44DF-C643-B33B-F6ACA66BB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2590800"/>
                <a:ext cx="434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Brute force algorithm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for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rectangles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	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en-US" dirty="0"/>
                  <a:t>) then</a:t>
                </a:r>
              </a:p>
              <a:p>
                <a:r>
                  <a:rPr lang="en-US" altLang="en-US" dirty="0"/>
                  <a:t>			report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26547" y="1046162"/>
                <a:ext cx="9538906" cy="2459038"/>
              </a:xfrm>
              <a:blipFill>
                <a:blip r:embed="rId2"/>
                <a:stretch>
                  <a:fillRect l="-1195" t="-513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a set of rectangles</a:t>
            </a:r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F5833AE-C9A6-864F-AD16-CE903D9FA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4" y="6319837"/>
            <a:ext cx="786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5517C91-9BAA-584A-AE61-8858E530BC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4264" y="3571875"/>
            <a:ext cx="3175" cy="275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8726326-5944-4C4D-9A14-E8BD600E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9" y="3816350"/>
            <a:ext cx="2562225" cy="5048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5601BF0-2820-EE45-A59F-941E4F59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039" y="4130674"/>
            <a:ext cx="682625" cy="9906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98A1474-6638-C84C-B942-5F640DE7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9" y="3838574"/>
            <a:ext cx="2295525" cy="5969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EBE5C9-950D-E34D-A8B6-9EFF0908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1" y="4295774"/>
            <a:ext cx="3260725" cy="382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02D4750-FA5B-1B44-8272-67561331A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9" y="4379913"/>
            <a:ext cx="695325" cy="1190625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9E1418E-7F11-CF4A-B130-4B102235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4981574"/>
            <a:ext cx="4152900" cy="10541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74FCCD7-A5A6-3D41-A512-51D89FDA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9" y="5616574"/>
            <a:ext cx="809625" cy="24130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D5517DB8-B2EC-2C48-935F-0C7A5A9D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9" y="3444874"/>
            <a:ext cx="746125" cy="25558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A59E0E34-09E3-9441-B579-D5811B62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6" y="3927474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7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512FB8E-A3C3-E341-8E88-064927A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561657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2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36B557F-B64E-1C45-93A1-25C2DBF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1" y="4621211"/>
            <a:ext cx="349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8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E876057-2E75-3B47-B8EB-9D9BF8A4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3389312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6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8D9C0DD-5066-E94D-ACA9-F0EC602F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40687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D4E6D69-2A8D-F04F-8876-7725A3A7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379913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4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B8340BE1-3647-B142-9B13-07391CED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513" y="5072856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3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84CF03F7-894C-194E-885B-0B2E86E5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491162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/>
              <a:t>r</a:t>
            </a:r>
            <a:r>
              <a:rPr lang="en-US" altLang="en-US" sz="1800" i="1" baseline="-25000" dirty="0"/>
              <a:t>1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04B29CE-BFD1-3049-80E3-1802B781D54B}"/>
              </a:ext>
            </a:extLst>
          </p:cNvPr>
          <p:cNvSpPr txBox="1">
            <a:spLocks/>
          </p:cNvSpPr>
          <p:nvPr/>
        </p:nvSpPr>
        <p:spPr>
          <a:xfrm>
            <a:off x="4756588" y="6536531"/>
            <a:ext cx="6429179" cy="321469"/>
          </a:xfrm>
          <a:prstGeom prst="rect">
            <a:avLst/>
          </a:prstGeom>
        </p:spPr>
        <p:txBody>
          <a:bodyPr/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en-US" sz="1800" dirty="0"/>
              <a:t>Answer: (r1, r2) (r1, r3) (r1, r8) (r3, r4) (r3, r5) (r4, r5) (r7, r8) </a:t>
            </a:r>
          </a:p>
        </p:txBody>
      </p:sp>
    </p:spTree>
    <p:extLst>
      <p:ext uri="{BB962C8B-B14F-4D97-AF65-F5344CB8AC3E}">
        <p14:creationId xmlns:p14="http://schemas.microsoft.com/office/powerpoint/2010/main" val="12099877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Preprocessing?</a:t>
                </a:r>
              </a:p>
              <a:p>
                <a:pPr lvl="2"/>
                <a:r>
                  <a:rPr lang="en-US" altLang="en-US" dirty="0"/>
                  <a:t>None</a:t>
                </a:r>
              </a:p>
              <a:p>
                <a:pPr lvl="1"/>
                <a:r>
                  <a:rPr lang="en-US" altLang="en-US" dirty="0"/>
                  <a:t>Query?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2"/>
                <a:endParaRPr lang="en-US" altLang="en-US" dirty="0"/>
              </a:p>
              <a:p>
                <a:r>
                  <a:rPr lang="en-US" altLang="en-US" dirty="0"/>
                  <a:t>Does this really help us with the Segment intersection problem?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D0FE41E-778F-9249-AE55-2293802B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36717" y="1205309"/>
                <a:ext cx="6918566" cy="4824960"/>
              </a:xfrm>
              <a:blipFill>
                <a:blip r:embed="rId2"/>
                <a:stretch>
                  <a:fillRect l="-2202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EC89-A768-9C43-817B-C7106A332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6BDAA-5D7A-7147-B449-31F939519B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7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E2128-D59A-7845-863D-61EDAC6F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480" y="1898054"/>
            <a:ext cx="5562599" cy="40524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Algorithm using interval trees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Plane sweep algorithm, vertical (top-to-bottom) sweep Event points are Beginning and end of rectangle intervals</a:t>
            </a:r>
          </a:p>
          <a:p>
            <a:r>
              <a:rPr lang="en-US" altLang="en-US" dirty="0"/>
              <a:t>At the starting interval:</a:t>
            </a:r>
          </a:p>
          <a:p>
            <a:r>
              <a:rPr lang="en-US" altLang="en-US" dirty="0"/>
              <a:t>Compare rectangle x-interval to active set for overlap.</a:t>
            </a:r>
          </a:p>
          <a:p>
            <a:r>
              <a:rPr lang="en-US" altLang="en-US" dirty="0"/>
              <a:t>Add rectangle x-interval to active set.</a:t>
            </a:r>
          </a:p>
          <a:p>
            <a:r>
              <a:rPr lang="en-US" altLang="en-US" dirty="0"/>
              <a:t>At the ending interval remove rectangle X-interval from active set.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5EDE22-3773-074A-9CE1-8A7464A4A9C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0F838E-608A-5D49-86E4-A6C417CF657D}"/>
              </a:ext>
            </a:extLst>
          </p:cNvPr>
          <p:cNvSpPr/>
          <p:nvPr/>
        </p:nvSpPr>
        <p:spPr>
          <a:xfrm>
            <a:off x="6096000" y="21336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6B09F7-15E4-144E-BEFA-0D1279519DC4}"/>
              </a:ext>
            </a:extLst>
          </p:cNvPr>
          <p:cNvSpPr/>
          <p:nvPr/>
        </p:nvSpPr>
        <p:spPr>
          <a:xfrm>
            <a:off x="6934200" y="19812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D4113-F7D8-2140-8D42-F3D74C0211BC}"/>
              </a:ext>
            </a:extLst>
          </p:cNvPr>
          <p:cNvSpPr/>
          <p:nvPr/>
        </p:nvSpPr>
        <p:spPr>
          <a:xfrm>
            <a:off x="7696200" y="35814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707C6B-BABD-0840-8335-012547A22304}"/>
              </a:ext>
            </a:extLst>
          </p:cNvPr>
          <p:cNvSpPr/>
          <p:nvPr/>
        </p:nvSpPr>
        <p:spPr>
          <a:xfrm>
            <a:off x="10363200" y="28194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D0FC53-83F6-FD48-80F8-A5E295493E25}"/>
              </a:ext>
            </a:extLst>
          </p:cNvPr>
          <p:cNvSpPr/>
          <p:nvPr/>
        </p:nvSpPr>
        <p:spPr>
          <a:xfrm>
            <a:off x="9372600" y="32766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22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Best case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active rectangles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We haven’t improved worst case, but the best case has gotten significantly better.</a:t>
                </a:r>
              </a:p>
              <a:p>
                <a:pPr lvl="1"/>
                <a:r>
                  <a:rPr lang="en-US" altLang="en-US" dirty="0"/>
                  <a:t>We are now output sensitive.</a:t>
                </a:r>
              </a:p>
              <a:p>
                <a:pPr lvl="1"/>
                <a:r>
                  <a:rPr lang="en-US" altLang="en-US" dirty="0"/>
                  <a:t>Can we do any better?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1050" r="-233" b="-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D23252-5CA0-144B-8230-A0803C2CE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6503237" cy="4824960"/>
          </a:xfrm>
        </p:spPr>
        <p:txBody>
          <a:bodyPr/>
          <a:lstStyle/>
          <a:p>
            <a:r>
              <a:rPr lang="en-US" dirty="0"/>
              <a:t>Tree-based Data structure </a:t>
            </a:r>
          </a:p>
          <a:p>
            <a:r>
              <a:rPr lang="en-US" dirty="0"/>
              <a:t>Each node stores a center point</a:t>
            </a:r>
          </a:p>
          <a:p>
            <a:pPr lvl="1"/>
            <a:r>
              <a:rPr lang="en-US" dirty="0"/>
              <a:t>Intervals are placed into 3 group, </a:t>
            </a:r>
          </a:p>
          <a:p>
            <a:pPr lvl="2"/>
            <a:r>
              <a:rPr lang="en-US" dirty="0"/>
              <a:t>Left of center—placed in left subtree</a:t>
            </a:r>
          </a:p>
          <a:p>
            <a:pPr lvl="2"/>
            <a:r>
              <a:rPr lang="en-US" dirty="0"/>
              <a:t>Right of center—placed in right subtree</a:t>
            </a:r>
          </a:p>
          <a:p>
            <a:pPr lvl="2"/>
            <a:r>
              <a:rPr lang="en-US" dirty="0"/>
              <a:t>Covering center—placed in a specialized list*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1FE0-3095-344B-A16C-E69EB960B1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AC4A-F6BC-A44E-9E05-AE3A9976AE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2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Performance Analysis</a:t>
                </a:r>
              </a:p>
              <a:p>
                <a:pPr lvl="1"/>
                <a:r>
                  <a:rPr lang="en-US" altLang="en-US" dirty="0"/>
                  <a:t>Insertion/removal: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422AC4A-F6BC-A44E-9E05-AE3A9976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95400" y="3505200"/>
                <a:ext cx="5954722" cy="2044322"/>
              </a:xfrm>
              <a:blipFill>
                <a:blip r:embed="rId2"/>
                <a:stretch>
                  <a:fillRect l="-2766" t="-4348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80">
            <a:extLst>
              <a:ext uri="{FF2B5EF4-FFF2-40B4-BE49-F238E27FC236}">
                <a16:creationId xmlns:a16="http://schemas.microsoft.com/office/drawing/2014/main" id="{546E4067-4DD4-7442-8918-E77FC42F3E7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AEBE32D8-732E-A84F-A353-CB7A96FC001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1D Centered Interval Trees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7B0BA26-29B5-DB41-906D-23A8E716EA00}"/>
              </a:ext>
            </a:extLst>
          </p:cNvPr>
          <p:cNvSpPr/>
          <p:nvPr/>
        </p:nvSpPr>
        <p:spPr>
          <a:xfrm>
            <a:off x="8651695" y="1447800"/>
            <a:ext cx="18288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E360D89-8FB8-9642-B1E9-2499648E8BCC}"/>
              </a:ext>
            </a:extLst>
          </p:cNvPr>
          <p:cNvSpPr/>
          <p:nvPr/>
        </p:nvSpPr>
        <p:spPr>
          <a:xfrm>
            <a:off x="7826195" y="3022482"/>
            <a:ext cx="12954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8FA363D-4558-2E4D-9960-B3F3463975EF}"/>
              </a:ext>
            </a:extLst>
          </p:cNvPr>
          <p:cNvSpPr/>
          <p:nvPr/>
        </p:nvSpPr>
        <p:spPr>
          <a:xfrm>
            <a:off x="10010595" y="3022482"/>
            <a:ext cx="1298448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DA1D41D-79F4-4C46-9CE0-9481F54FE733}"/>
              </a:ext>
            </a:extLst>
          </p:cNvPr>
          <p:cNvSpPr/>
          <p:nvPr/>
        </p:nvSpPr>
        <p:spPr>
          <a:xfrm>
            <a:off x="8804094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D0516A-3B09-474F-A014-D1B97083DE41}"/>
              </a:ext>
            </a:extLst>
          </p:cNvPr>
          <p:cNvSpPr/>
          <p:nvPr/>
        </p:nvSpPr>
        <p:spPr>
          <a:xfrm>
            <a:off x="7505647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C3C7921-68BE-5C4F-AD1C-0B53C9D6FD56}"/>
              </a:ext>
            </a:extLst>
          </p:cNvPr>
          <p:cNvSpPr/>
          <p:nvPr/>
        </p:nvSpPr>
        <p:spPr>
          <a:xfrm>
            <a:off x="11004243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79E81C6-B97F-4B4F-AE16-34521229BC93}"/>
              </a:ext>
            </a:extLst>
          </p:cNvPr>
          <p:cNvSpPr/>
          <p:nvPr/>
        </p:nvSpPr>
        <p:spPr>
          <a:xfrm>
            <a:off x="9705795" y="4597163"/>
            <a:ext cx="609600" cy="10668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9899FA-7EB4-7B47-93BD-8712950B99CB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7810447" y="4089282"/>
            <a:ext cx="15748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680B-7501-5148-BDC4-7A47CAF4B641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9108894" y="4089282"/>
            <a:ext cx="12701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2DC31-0385-7F41-9C01-4A0AE9E01AA2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11309043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1A70CA-4F5D-9243-B148-F2ADC62043FF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0480495" y="2514600"/>
            <a:ext cx="179324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88C027-C696-8446-B8DD-760D7C17DD1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473895" y="2514600"/>
            <a:ext cx="177800" cy="507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9CA0D3-51C7-8C48-8E3D-BD760EB23E7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0010595" y="4089282"/>
            <a:ext cx="0" cy="507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77F45A-4E68-E74B-8B98-18BDE31C36ED}"/>
              </a:ext>
            </a:extLst>
          </p:cNvPr>
          <p:cNvSpPr txBox="1"/>
          <p:nvPr/>
        </p:nvSpPr>
        <p:spPr>
          <a:xfrm>
            <a:off x="7501708" y="5726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[0,4]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0524C1-EAFE-3D4C-85F0-352365D9F885}"/>
              </a:ext>
            </a:extLst>
          </p:cNvPr>
          <p:cNvSpPr txBox="1"/>
          <p:nvPr/>
        </p:nvSpPr>
        <p:spPr>
          <a:xfrm>
            <a:off x="8741646" y="57266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[6,11]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BD4229-BE84-DE48-A92D-A021F6832EBB}"/>
              </a:ext>
            </a:extLst>
          </p:cNvPr>
          <p:cNvSpPr txBox="1"/>
          <p:nvPr/>
        </p:nvSpPr>
        <p:spPr>
          <a:xfrm>
            <a:off x="9643347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[13,16]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C5B5CC-D3BA-5E43-9936-164C0C603F8F}"/>
              </a:ext>
            </a:extLst>
          </p:cNvPr>
          <p:cNvSpPr txBox="1"/>
          <p:nvPr/>
        </p:nvSpPr>
        <p:spPr>
          <a:xfrm>
            <a:off x="10883285" y="5726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[19,24]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4E7281-C99D-174C-8C7F-522E6251B4A6}"/>
              </a:ext>
            </a:extLst>
          </p:cNvPr>
          <p:cNvSpPr txBox="1"/>
          <p:nvPr/>
        </p:nvSpPr>
        <p:spPr>
          <a:xfrm>
            <a:off x="10234061" y="40892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E603DE-3164-B94E-946D-910C72B1F843}"/>
              </a:ext>
            </a:extLst>
          </p:cNvPr>
          <p:cNvSpPr txBox="1"/>
          <p:nvPr/>
        </p:nvSpPr>
        <p:spPr>
          <a:xfrm>
            <a:off x="9356743" y="1870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F1F47-8C27-124A-9143-C83CCA1BA91B}"/>
              </a:ext>
            </a:extLst>
          </p:cNvPr>
          <p:cNvSpPr txBox="1"/>
          <p:nvPr/>
        </p:nvSpPr>
        <p:spPr>
          <a:xfrm>
            <a:off x="8235689" y="33967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92BE89-0E85-E64A-9E92-9478B04C8D22}"/>
              </a:ext>
            </a:extLst>
          </p:cNvPr>
          <p:cNvSpPr txBox="1"/>
          <p:nvPr/>
        </p:nvSpPr>
        <p:spPr>
          <a:xfrm>
            <a:off x="10363103" y="33967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15F3BD-EDAD-194E-9E2F-E8031C9CBA5D}"/>
              </a:ext>
            </a:extLst>
          </p:cNvPr>
          <p:cNvCxnSpPr>
            <a:cxnSpLocks/>
          </p:cNvCxnSpPr>
          <p:nvPr/>
        </p:nvCxnSpPr>
        <p:spPr>
          <a:xfrm flipV="1">
            <a:off x="2074091" y="2008707"/>
            <a:ext cx="78176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685CA0-C9BC-A14A-986C-AE623DF6B1D0}"/>
              </a:ext>
            </a:extLst>
          </p:cNvPr>
          <p:cNvCxnSpPr>
            <a:cxnSpLocks/>
          </p:cNvCxnSpPr>
          <p:nvPr/>
        </p:nvCxnSpPr>
        <p:spPr>
          <a:xfrm>
            <a:off x="3220289" y="2008707"/>
            <a:ext cx="9551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380F52-7D2A-044B-84A2-6DC803472B1F}"/>
              </a:ext>
            </a:extLst>
          </p:cNvPr>
          <p:cNvCxnSpPr>
            <a:cxnSpLocks/>
          </p:cNvCxnSpPr>
          <p:nvPr/>
        </p:nvCxnSpPr>
        <p:spPr>
          <a:xfrm>
            <a:off x="4557520" y="2293629"/>
            <a:ext cx="573099" cy="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010C57-3117-0D43-BB98-56F52A6B5223}"/>
              </a:ext>
            </a:extLst>
          </p:cNvPr>
          <p:cNvCxnSpPr>
            <a:cxnSpLocks/>
          </p:cNvCxnSpPr>
          <p:nvPr/>
        </p:nvCxnSpPr>
        <p:spPr>
          <a:xfrm>
            <a:off x="4748553" y="2008707"/>
            <a:ext cx="15315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21A4BA-4E21-5B40-9B11-C668AFD63446}"/>
              </a:ext>
            </a:extLst>
          </p:cNvPr>
          <p:cNvCxnSpPr>
            <a:cxnSpLocks/>
          </p:cNvCxnSpPr>
          <p:nvPr/>
        </p:nvCxnSpPr>
        <p:spPr>
          <a:xfrm>
            <a:off x="5703717" y="2608368"/>
            <a:ext cx="9551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988BAB-1DF2-C648-882B-6B55E9CBDC3C}"/>
              </a:ext>
            </a:extLst>
          </p:cNvPr>
          <p:cNvSpPr txBox="1"/>
          <p:nvPr/>
        </p:nvSpPr>
        <p:spPr>
          <a:xfrm>
            <a:off x="2156235" y="1600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8B53C6-AC70-834C-AB1D-D03A80710C54}"/>
              </a:ext>
            </a:extLst>
          </p:cNvPr>
          <p:cNvSpPr txBox="1"/>
          <p:nvPr/>
        </p:nvSpPr>
        <p:spPr>
          <a:xfrm>
            <a:off x="3330623" y="16002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[6,11]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44AF52-6331-0A4F-B98C-0123CD6502FD}"/>
              </a:ext>
            </a:extLst>
          </p:cNvPr>
          <p:cNvSpPr txBox="1"/>
          <p:nvPr/>
        </p:nvSpPr>
        <p:spPr>
          <a:xfrm>
            <a:off x="4418311" y="229012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[13,16]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C19E01-D6A0-3D48-820D-A903497C21C4}"/>
              </a:ext>
            </a:extLst>
          </p:cNvPr>
          <p:cNvSpPr txBox="1"/>
          <p:nvPr/>
        </p:nvSpPr>
        <p:spPr>
          <a:xfrm>
            <a:off x="5750835" y="22116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[19,24]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C7FA92-DFA9-A945-9279-B12EFFCC8036}"/>
              </a:ext>
            </a:extLst>
          </p:cNvPr>
          <p:cNvSpPr txBox="1"/>
          <p:nvPr/>
        </p:nvSpPr>
        <p:spPr>
          <a:xfrm>
            <a:off x="5081134" y="16558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[14,22]</a:t>
            </a:r>
          </a:p>
        </p:txBody>
      </p:sp>
    </p:spTree>
    <p:extLst>
      <p:ext uri="{BB962C8B-B14F-4D97-AF65-F5344CB8AC3E}">
        <p14:creationId xmlns:p14="http://schemas.microsoft.com/office/powerpoint/2010/main" val="13581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9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Analysis</a:t>
                </a:r>
              </a:p>
              <a:p>
                <a:pPr lvl="1"/>
                <a:r>
                  <a:rPr lang="en-US" altLang="en-US" dirty="0"/>
                  <a:t>Preprocessing: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ordering intervals for sweep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interval tree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event queue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lower bound for rectangle intersection problem. Can be shown by lower bounds proof.</a:t>
                </a:r>
              </a:p>
              <a:p>
                <a:pPr lvl="1"/>
                <a:r>
                  <a:rPr lang="en-US" altLang="en-US" dirty="0"/>
                  <a:t>We’ve gone to a lot of trouble to improve the time from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via the interval tree, for good reason. </a:t>
                </a:r>
              </a:p>
              <a:p>
                <a:pPr lvl="2"/>
                <a:r>
                  <a:rPr lang="en-US" altLang="en-US" dirty="0"/>
                  <a:t>E.g.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=2 ∙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4867192-8BF7-FF48-BEF9-74399CC49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CB9C-0EEB-0F4D-BCE3-6AE5E5AD1C9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AB46C0-60C8-5045-B7A5-FD67141F116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3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do better than reducing it to the AABB intersection problem?</a:t>
                </a:r>
              </a:p>
              <a:p>
                <a:endParaRPr lang="en-US" dirty="0"/>
              </a:p>
              <a:p>
                <a:r>
                  <a:rPr lang="en-US" dirty="0"/>
                  <a:t>Yes and no, can’t do better than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can improve constants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1D08F-382B-BB4B-9EB4-2497871E2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96E8-1779-304C-AF62-CDA4C02BA89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41D3-9ACC-BD40-BB7C-91686A50203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Back to the Segment Intersection Problem</a:t>
            </a:r>
          </a:p>
        </p:txBody>
      </p:sp>
    </p:spTree>
    <p:extLst>
      <p:ext uri="{BB962C8B-B14F-4D97-AF65-F5344CB8AC3E}">
        <p14:creationId xmlns:p14="http://schemas.microsoft.com/office/powerpoint/2010/main" val="37662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3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Intersection of &gt;2 Line Segments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Problem definition</a:t>
                </a:r>
              </a:p>
              <a:p>
                <a:pPr lvl="1"/>
                <a:r>
                  <a:rPr lang="en-US" altLang="en-US" dirty="0"/>
                  <a:t>Given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line segments in the plane, report all their points of intersection (pairwise).</a:t>
                </a:r>
              </a:p>
              <a:p>
                <a:r>
                  <a:rPr lang="en-US" altLang="en-US" dirty="0"/>
                  <a:t>Line Segment Intersection</a:t>
                </a:r>
              </a:p>
              <a:p>
                <a:pPr lvl="1"/>
                <a:r>
                  <a:rPr lang="en-US" altLang="en-US" dirty="0"/>
                  <a:t>Instance:  </a:t>
                </a:r>
              </a:p>
              <a:p>
                <a:pPr lvl="2"/>
                <a:r>
                  <a:rPr lang="en-US" altLang="en-US" dirty="0"/>
                  <a:t>Set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of line segments in the plane;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(endpoints of the segments); and</a:t>
                </a:r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(coordinates of the endpoints).</a:t>
                </a:r>
              </a:p>
              <a:p>
                <a:pPr lvl="1"/>
                <a:r>
                  <a:rPr lang="en-US" altLang="en-US" dirty="0"/>
                  <a:t>Question:  </a:t>
                </a:r>
              </a:p>
              <a:p>
                <a:pPr lvl="2"/>
                <a:r>
                  <a:rPr lang="en-US" altLang="en-US" dirty="0"/>
                  <a:t>Report all points of intersection of segments in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F39E2E7-5ADC-E742-9B82-D6FFED8CE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4520D9-C20F-1847-9543-11C189B484E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931E3-589A-CD44-8607-0A1AE269D11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30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en-US" dirty="0"/>
                  <a:t>Algorithm (brute force algorithm)</a:t>
                </a:r>
              </a:p>
              <a:p>
                <a:pPr lvl="1"/>
                <a:r>
                  <a:rPr lang="en-US" altLang="en-US" dirty="0"/>
                  <a:t>For every pair of segments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, test the two segments for intersection.</a:t>
                </a:r>
              </a:p>
              <a:p>
                <a:pPr lvl="1"/>
                <a:r>
                  <a:rPr lang="en-US" altLang="en-US" dirty="0"/>
                  <a:t>(Segment intersection test can be done in constant time using one of the methods we’ve already discussed.)</a:t>
                </a:r>
              </a:p>
              <a:p>
                <a:r>
                  <a:rPr lang="en-US" altLang="en-US" dirty="0"/>
                  <a:t>Analysis (Preprocessing, Query, and Storage costs)</a:t>
                </a:r>
              </a:p>
              <a:p>
                <a:pPr lvl="1"/>
                <a:r>
                  <a:rPr lang="en-US" altLang="en-US" dirty="0"/>
                  <a:t>Preprocessing:  None</a:t>
                </a:r>
              </a:p>
              <a:p>
                <a:pPr lvl="1"/>
                <a:r>
                  <a:rPr lang="en-US" altLang="en-US" dirty="0"/>
                  <a:t>Query: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en-US" altLang="en-US" dirty="0"/>
                  <a:t>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e>
                        </m:d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pairs, each requiring a constant time test.</a:t>
                </a:r>
              </a:p>
              <a:p>
                <a:pPr lvl="1"/>
                <a:r>
                  <a:rPr lang="en-US" altLang="en-US" dirty="0"/>
                  <a:t>Storage: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for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C5E0A0C-A777-994E-874B-0634171A8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78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A5F06-3DB9-104F-8E1A-880AC069D34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BE53E-DF6D-5A43-8A8A-39EF90DBF8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0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worst case number of intersections?</a:t>
                </a:r>
              </a:p>
              <a:p>
                <a:pPr lvl="1"/>
                <a:r>
                  <a:rPr lang="en-US" dirty="0"/>
                  <a:t>Choice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Choice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Choice 3: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82491-35D1-FD43-B555-A1B3B4A44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44418-CBCA-E94D-8C5F-5D48C907CB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altLang="en-US" dirty="0"/>
              <a:t>Intersection of &gt;2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the worst case number of intersections?</a:t>
                </a:r>
              </a:p>
              <a:p>
                <a:pPr lvl="1"/>
                <a:r>
                  <a:rPr lang="en-US" dirty="0"/>
                  <a:t>If all pairs intersect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intersections, then our time bound is optimal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Can we improve performance?</a:t>
                </a:r>
              </a:p>
              <a:p>
                <a:pPr lvl="1"/>
                <a:r>
                  <a:rPr lang="en-US" dirty="0"/>
                  <a:t>Yes, we will look for output-sensitive algorithms.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82491-35D1-FD43-B555-A1B3B4A44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44418-CBCA-E94D-8C5F-5D48C907CB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altLang="en-US" dirty="0"/>
              <a:t>Intersection of &gt;2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Observations?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70C08A-D38F-6146-BAB4-D914794FAF01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3EBAEF-1765-3046-8977-6EB2CDFD2EE8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4C4238-E154-F341-AB1C-E5C28D80CC32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Axis Aligned Bounding Boxes (AABB)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AB11DB-58AA-324E-AE1E-76D2010D9CD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0C30D7-7395-D743-A8C2-3F84F7F4AF65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7027-CC88-294F-BFA7-E31892609759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DA4BC6-5D50-944A-BB3C-EB19F2425DA4}"/>
              </a:ext>
            </a:extLst>
          </p:cNvPr>
          <p:cNvSpPr/>
          <p:nvPr/>
        </p:nvSpPr>
        <p:spPr>
          <a:xfrm>
            <a:off x="4282440" y="288036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BA180-114C-FC4B-ADEF-CE11E15894F9}"/>
              </a:ext>
            </a:extLst>
          </p:cNvPr>
          <p:cNvSpPr/>
          <p:nvPr/>
        </p:nvSpPr>
        <p:spPr>
          <a:xfrm>
            <a:off x="7665720" y="39624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82E3BC-5B16-8345-A67A-174AEE4C0D71}"/>
              </a:ext>
            </a:extLst>
          </p:cNvPr>
          <p:cNvSpPr/>
          <p:nvPr/>
        </p:nvSpPr>
        <p:spPr>
          <a:xfrm>
            <a:off x="8427720" y="431292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EC86C-05F4-F147-903C-53967ECF10F4}"/>
              </a:ext>
            </a:extLst>
          </p:cNvPr>
          <p:cNvSpPr/>
          <p:nvPr/>
        </p:nvSpPr>
        <p:spPr>
          <a:xfrm>
            <a:off x="2705100" y="2438400"/>
            <a:ext cx="3048000" cy="1143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87922-C853-F945-B990-C2F9CE05635D}"/>
              </a:ext>
            </a:extLst>
          </p:cNvPr>
          <p:cNvSpPr/>
          <p:nvPr/>
        </p:nvSpPr>
        <p:spPr>
          <a:xfrm>
            <a:off x="3543300" y="2286000"/>
            <a:ext cx="1600200" cy="13716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A4C4B-9470-D545-8EB6-4C32ACFFF3E2}"/>
              </a:ext>
            </a:extLst>
          </p:cNvPr>
          <p:cNvSpPr/>
          <p:nvPr/>
        </p:nvSpPr>
        <p:spPr>
          <a:xfrm>
            <a:off x="5143500" y="3886200"/>
            <a:ext cx="2819400" cy="22098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7E79F4-EA71-1244-9557-265DC45EB1CD}"/>
              </a:ext>
            </a:extLst>
          </p:cNvPr>
          <p:cNvSpPr/>
          <p:nvPr/>
        </p:nvSpPr>
        <p:spPr>
          <a:xfrm>
            <a:off x="7810500" y="3124200"/>
            <a:ext cx="1524000" cy="22860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2A7BDE-2CE4-DA41-8806-C1FC36121B4B}"/>
              </a:ext>
            </a:extLst>
          </p:cNvPr>
          <p:cNvSpPr/>
          <p:nvPr/>
        </p:nvSpPr>
        <p:spPr>
          <a:xfrm>
            <a:off x="6819900" y="3581400"/>
            <a:ext cx="2667000" cy="1295400"/>
          </a:xfrm>
          <a:prstGeom prst="rect">
            <a:avLst/>
          </a:prstGeom>
          <a:solidFill>
            <a:schemeClr val="tx1">
              <a:alpha val="1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8431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6167</TotalTime>
  <Words>1048</Words>
  <Application>Microsoft Macintosh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165</cp:revision>
  <cp:lastPrinted>2018-01-19T17:52:39Z</cp:lastPrinted>
  <dcterms:created xsi:type="dcterms:W3CDTF">2013-08-12T17:41:37Z</dcterms:created>
  <dcterms:modified xsi:type="dcterms:W3CDTF">2020-08-12T20:29:45Z</dcterms:modified>
</cp:coreProperties>
</file>