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5"/>
  </p:notesMasterIdLst>
  <p:handoutMasterIdLst>
    <p:handoutMasterId r:id="rId16"/>
  </p:handoutMasterIdLst>
  <p:sldIdLst>
    <p:sldId id="256" r:id="rId2"/>
    <p:sldId id="912" r:id="rId3"/>
    <p:sldId id="913" r:id="rId4"/>
    <p:sldId id="914" r:id="rId5"/>
    <p:sldId id="737" r:id="rId6"/>
    <p:sldId id="686" r:id="rId7"/>
    <p:sldId id="687" r:id="rId8"/>
    <p:sldId id="688" r:id="rId9"/>
    <p:sldId id="929" r:id="rId10"/>
    <p:sldId id="910" r:id="rId11"/>
    <p:sldId id="917" r:id="rId12"/>
    <p:sldId id="692" r:id="rId13"/>
    <p:sldId id="908" r:id="rId14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32"/>
    <p:restoredTop sz="88163"/>
  </p:normalViewPr>
  <p:slideViewPr>
    <p:cSldViewPr>
      <p:cViewPr varScale="1">
        <p:scale>
          <a:sx n="108" d="100"/>
          <a:sy n="108" d="100"/>
        </p:scale>
        <p:origin x="76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787A165-4FDD-49E5-9F6D-D505BB88ABC6}" type="datetimeFigureOut">
              <a:rPr lang="en-US" smtClean="0"/>
              <a:t>8/10/20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644C105-889D-45AE-A412-73DB489C5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241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D612DD9-5214-4F09-A917-0755DC49A4D5}" type="datetimeFigureOut">
              <a:rPr lang="en-US" smtClean="0"/>
              <a:t>8/10/20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1DA5BA5-4C4A-4C12-9934-7DE5F3F1D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629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1143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20350" y="725798"/>
            <a:ext cx="1406383" cy="11392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9301" y="482600"/>
            <a:ext cx="9496678" cy="16256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800" b="0" cap="small" baseline="0"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8026402" y="5486400"/>
            <a:ext cx="4165601" cy="1371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2" y="5486400"/>
            <a:ext cx="4165601" cy="1371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9" name="Line 4"/>
          <p:cNvSpPr>
            <a:spLocks noChangeShapeType="1"/>
          </p:cNvSpPr>
          <p:nvPr userDrawn="1"/>
        </p:nvSpPr>
        <p:spPr bwMode="auto">
          <a:xfrm>
            <a:off x="749300" y="2311400"/>
            <a:ext cx="10693400" cy="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lIns="108754" tIns="54379" rIns="108754" bIns="54379" anchor="ctr"/>
          <a:lstStyle/>
          <a:p>
            <a:endParaRPr lang="en-US" sz="2400"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-1" y="5745480"/>
            <a:ext cx="12192001" cy="111252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16" tIns="60958" rIns="121916" bIns="6095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10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2" name="Picture 2" descr="http://www.cspaul.com/publications/teasers/Cui.2010.TVCG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416" y="5745480"/>
            <a:ext cx="2110155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www.cspaul.com/publications/teasers/Popescu.2010.TVCG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544" y="5745480"/>
            <a:ext cx="1925052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http://www.cspaul.com/publications/teasers/Rosen.2011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5745480"/>
            <a:ext cx="2083441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http://www.cspaul.com/publications/teasers/Hoffmann.2006.JEI.jpg"/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1" r="4826"/>
          <a:stretch/>
        </p:blipFill>
        <p:spPr bwMode="auto">
          <a:xfrm>
            <a:off x="8411830" y="5745480"/>
            <a:ext cx="1834148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http://www.cspaul.com/publications/teasers/Rosen.2011.CGA.jp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6949" y="5745480"/>
            <a:ext cx="1925052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://www.cspaul.com/publications/teasers/Rosen.2008.TVCG.jp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568" y="5745480"/>
            <a:ext cx="2209288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301" y="2779403"/>
            <a:ext cx="10977432" cy="575630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lang="en-US" sz="3600" u="sng" kern="1200" dirty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543624" indent="0" algn="ctr">
              <a:buNone/>
              <a:defRPr/>
            </a:lvl2pPr>
            <a:lvl3pPr marL="1087251" indent="0" algn="ctr">
              <a:buNone/>
              <a:defRPr/>
            </a:lvl3pPr>
            <a:lvl4pPr marL="1630878" indent="0" algn="ctr">
              <a:buNone/>
              <a:defRPr/>
            </a:lvl4pPr>
            <a:lvl5pPr marL="2174501" indent="0" algn="ctr">
              <a:buNone/>
              <a:defRPr/>
            </a:lvl5pPr>
            <a:lvl6pPr marL="2718126" indent="0" algn="ctr">
              <a:buNone/>
              <a:defRPr/>
            </a:lvl6pPr>
            <a:lvl7pPr marL="3261753" indent="0" algn="ctr">
              <a:buNone/>
              <a:defRPr/>
            </a:lvl7pPr>
            <a:lvl8pPr marL="3805374" indent="0" algn="ctr">
              <a:buNone/>
              <a:defRPr/>
            </a:lvl8pPr>
            <a:lvl9pPr marL="43490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B04E000B-DC08-6C4D-9414-D068BFFB320D}"/>
              </a:ext>
            </a:extLst>
          </p:cNvPr>
          <p:cNvSpPr txBox="1">
            <a:spLocks/>
          </p:cNvSpPr>
          <p:nvPr userDrawn="1"/>
        </p:nvSpPr>
        <p:spPr>
          <a:xfrm>
            <a:off x="749301" y="3346618"/>
            <a:ext cx="5346700" cy="1498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588" indent="-228588" algn="l" defTabSz="91435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76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2942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118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29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471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48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1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Paul Rosen</a:t>
            </a:r>
            <a:br>
              <a:rPr lang="en-US" dirty="0"/>
            </a:br>
            <a:r>
              <a:rPr lang="en-US" dirty="0"/>
              <a:t>Assistant Professor</a:t>
            </a:r>
            <a:br>
              <a:rPr lang="en-US" dirty="0"/>
            </a:br>
            <a:r>
              <a:rPr lang="en-US" dirty="0"/>
              <a:t>University of South Florida</a:t>
            </a:r>
          </a:p>
        </p:txBody>
      </p:sp>
    </p:spTree>
    <p:extLst>
      <p:ext uri="{BB962C8B-B14F-4D97-AF65-F5344CB8AC3E}">
        <p14:creationId xmlns:p14="http://schemas.microsoft.com/office/powerpoint/2010/main" val="1141320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20965" y="827733"/>
            <a:ext cx="5707114" cy="5202536"/>
          </a:xfrm>
        </p:spPr>
        <p:txBody>
          <a:bodyPr anchor="ctr"/>
          <a:lstStyle>
            <a:lvl1pPr marL="0" indent="0" algn="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738352" y="827733"/>
            <a:ext cx="4982613" cy="5202536"/>
          </a:xfrm>
        </p:spPr>
        <p:txBody>
          <a:bodyPr anchor="ctr"/>
          <a:lstStyle>
            <a:lvl1pPr marL="0" indent="0" algn="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4833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5575" y="827733"/>
            <a:ext cx="9000850" cy="779612"/>
          </a:xfrm>
        </p:spPr>
        <p:txBody>
          <a:bodyPr anchor="ctr"/>
          <a:lstStyle>
            <a:lvl1pPr marL="0" indent="0" algn="ct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4694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5575" y="267892"/>
            <a:ext cx="9000850" cy="779612"/>
          </a:xfrm>
        </p:spPr>
        <p:txBody>
          <a:bodyPr anchor="ctr"/>
          <a:lstStyle>
            <a:lvl1pPr marL="0" indent="0" algn="ct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none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 cap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 cap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 cap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 cap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47576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49715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41012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_content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38493" y="827733"/>
            <a:ext cx="7715014" cy="5202536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ct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marL="0" indent="10045" algn="ct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58063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FD5E-D2D6-184F-93A1-260DB69BB2F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369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enter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57986" y="1205309"/>
            <a:ext cx="10876027" cy="4824960"/>
          </a:xfrm>
        </p:spPr>
        <p:txBody>
          <a:bodyPr anchor="ctr"/>
          <a:lstStyle>
            <a:lvl1pPr marL="457200" indent="-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 sz="3600" u="none" cap="small" baseline="0">
                <a:latin typeface="Gill Sans MT" panose="020B0502020104020203" pitchFamily="34" charset="0"/>
              </a:defRPr>
            </a:lvl1pPr>
            <a:lvl2pPr marL="914400" indent="-457200" algn="l" defTabSz="1371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marL="1371600" indent="-457200" algn="l">
              <a:lnSpc>
                <a:spcPct val="100000"/>
              </a:lnSpc>
              <a:buClrTx/>
              <a:buSzPct val="100000"/>
              <a:buFont typeface="Arial" panose="020B0604020202020204" pitchFamily="34" charset="0"/>
              <a:buChar char="•"/>
              <a:defRPr sz="2399">
                <a:latin typeface="Gill Sans MT" panose="020B0502020104020203" pitchFamily="34" charset="0"/>
              </a:defRPr>
            </a:lvl3pPr>
            <a:lvl4pPr marL="1600118" indent="-228588" algn="l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latin typeface="Gill Sans MT" panose="020B0502020104020203" pitchFamily="34" charset="0"/>
              </a:defRPr>
            </a:lvl4pPr>
            <a:lvl5pPr marL="2057295" indent="-228588" algn="l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none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 cap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 cap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 cap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 cap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832AF1-0049-D344-9F72-DA41467F3A61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1595575" y="267892"/>
            <a:ext cx="9000850" cy="779612"/>
          </a:xfrm>
        </p:spPr>
        <p:txBody>
          <a:bodyPr anchor="ctr"/>
          <a:lstStyle>
            <a:lvl1pPr marL="0" indent="0" algn="ct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8481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16" tIns="60958" rIns="121916" bIns="6095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10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4038600"/>
            <a:ext cx="5144373" cy="1991668"/>
          </a:xfrm>
        </p:spPr>
        <p:txBody>
          <a:bodyPr anchor="ctr"/>
          <a:lstStyle>
            <a:lvl1pPr marL="548612" indent="0" algn="r">
              <a:lnSpc>
                <a:spcPct val="100000"/>
              </a:lnSpc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4000" u="sng" cap="small" baseline="0"/>
            </a:lvl1pPr>
            <a:lvl2pPr marL="894213" indent="-342882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800"/>
            </a:lvl2pPr>
            <a:lvl3pPr algn="r">
              <a:buClr>
                <a:schemeClr val="bg1"/>
              </a:buClr>
              <a:defRPr/>
            </a:lvl3pPr>
            <a:lvl4pPr algn="r">
              <a:buClr>
                <a:schemeClr val="bg1"/>
              </a:buClr>
              <a:defRPr/>
            </a:lvl4pPr>
            <a:lvl5pPr algn="r">
              <a:buClr>
                <a:schemeClr val="bg1"/>
              </a:buCl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8326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827733"/>
            <a:ext cx="3857507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7477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" y="827733"/>
            <a:ext cx="5144373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94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827733"/>
            <a:ext cx="6429179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5416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27733"/>
            <a:ext cx="7715014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1371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27733"/>
            <a:ext cx="9000850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1378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86" y="827733"/>
            <a:ext cx="10876027" cy="5202536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ct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marL="0" indent="0" algn="ct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7536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1187441" y="6048131"/>
            <a:ext cx="1004559" cy="80367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9BF48-6E0A-4E37-BB05-8DF70571673D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9DC48-6C90-4ACC-914B-6AEB40FF2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330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61" r:id="rId16"/>
  </p:sldLayoutIdLst>
  <p:txStyles>
    <p:titleStyle>
      <a:lvl1pPr algn="l" defTabSz="91435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228588" indent="-228588" algn="l" defTabSz="91435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765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2942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118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295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471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COT 4521: Introduction to Computational Geometry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Segment Intersection Line Sweep</a:t>
            </a:r>
          </a:p>
        </p:txBody>
      </p:sp>
    </p:spTree>
    <p:extLst>
      <p:ext uri="{BB962C8B-B14F-4D97-AF65-F5344CB8AC3E}">
        <p14:creationId xmlns:p14="http://schemas.microsoft.com/office/powerpoint/2010/main" val="3909326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1E094-578D-AA45-BC05-EF1B78875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Data Structures Should We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CA9E8-2D27-5D45-8F54-E259FC36F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Self-balancing trees (AVL, Red-black)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DB5696-1717-5D40-8A47-194916D1FC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050" y="2590800"/>
            <a:ext cx="4533900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166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1E094-578D-AA45-BC05-EF1B78875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Data Structures Should We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CA9E8-2D27-5D45-8F54-E259FC36F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Priority Queue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894E74-4386-F644-AA84-BCAEE8FA9C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4600"/>
            <a:ext cx="12192000" cy="238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550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8FB8E5C-B4BF-7D4A-AC10-47599C4D355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altLang="en-US" dirty="0"/>
                  <a:t>Analysis of </a:t>
                </a:r>
                <a:r>
                  <a:rPr lang="en-US" altLang="en-US" dirty="0" err="1"/>
                  <a:t>Shamos-Hoey</a:t>
                </a:r>
                <a:r>
                  <a:rPr lang="en-US" altLang="en-US" dirty="0"/>
                  <a:t> algorithm</a:t>
                </a:r>
              </a:p>
              <a:p>
                <a:pPr lvl="1"/>
                <a:r>
                  <a:rPr lang="en-US" altLang="en-US" dirty="0"/>
                  <a:t>Preprocessing: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; sort of endpoints.</a:t>
                </a:r>
              </a:p>
              <a:p>
                <a:pPr lvl="1"/>
                <a:r>
                  <a:rPr lang="en-US" altLang="en-US" dirty="0"/>
                  <a:t>Query: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 </m:t>
                    </m:r>
                    <m:r>
                      <m:rPr>
                        <m:sty m:val="p"/>
                      </m:rPr>
                      <a:rPr lang="en-US" altLang="en-U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; </a:t>
                </a:r>
              </a:p>
              <a:p>
                <a:pPr lvl="2"/>
                <a:r>
                  <a:rPr lang="en-US" altLang="en-US" dirty="0"/>
                  <a:t>each of 2N endpoints and K intersections are inserted into E, an O(log N) operation.</a:t>
                </a:r>
              </a:p>
              <a:p>
                <a:pPr lvl="1"/>
                <a:r>
                  <a:rPr lang="en-US" altLang="en-US" dirty="0"/>
                  <a:t>Storage: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; at most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en-US" dirty="0"/>
                  <a:t> endpoints and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en-US" dirty="0"/>
                  <a:t> intersections are stored in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en-US" dirty="0"/>
                  <a:t>.</a:t>
                </a:r>
              </a:p>
              <a:p>
                <a:r>
                  <a:rPr lang="en-US" altLang="en-US" dirty="0"/>
                  <a:t>Comments</a:t>
                </a:r>
              </a:p>
              <a:p>
                <a:pPr lvl="1"/>
                <a:r>
                  <a:rPr lang="en-US" altLang="en-US" dirty="0"/>
                  <a:t>As given, assumption that no segments of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en-US" dirty="0"/>
                  <a:t> are horizontal.</a:t>
                </a:r>
              </a:p>
              <a:p>
                <a:pPr lvl="1"/>
                <a:r>
                  <a:rPr lang="en-US" altLang="en-US" dirty="0"/>
                  <a:t>As given, assumption that no three (or more) segments meet at a point.</a:t>
                </a:r>
              </a:p>
              <a:p>
                <a:pPr lvl="1"/>
                <a:r>
                  <a:rPr lang="en-US" altLang="en-US" dirty="0"/>
                  <a:t>Care must be taken with intersections at segment end points.</a:t>
                </a:r>
              </a:p>
              <a:p>
                <a:pPr lvl="1"/>
                <a:r>
                  <a:rPr lang="en-US" altLang="en-US" dirty="0"/>
                  <a:t>Query time of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 </m:t>
                    </m:r>
                    <m:r>
                      <m:rPr>
                        <m:sty m:val="p"/>
                      </m:rPr>
                      <a:rPr lang="en-US" altLang="en-U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is suboptimum; an optimum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algorithm exists but is quite difficult.	</a:t>
                </a:r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8FB8E5C-B4BF-7D4A-AC10-47599C4D35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167" t="-1312" b="-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880477-E166-1E42-A923-AC957B2866C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2E9DA3B-554D-344C-BB46-FC40292FEF53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/>
              <a:t>Intersection of line segment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74563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3132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8437A4-D1D3-3C42-BB69-CC558C862C69}"/>
              </a:ext>
            </a:extLst>
          </p:cNvPr>
          <p:cNvCxnSpPr/>
          <p:nvPr/>
        </p:nvCxnSpPr>
        <p:spPr>
          <a:xfrm>
            <a:off x="1455617" y="2286000"/>
            <a:ext cx="9280767" cy="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B15781-7006-024C-B42C-DB59A1507F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Sweep Algorithm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5FEF9D-F472-3541-8AA5-4C1C33BF80D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B0FF651-0955-E747-B4FC-825A94F830AB}"/>
              </a:ext>
            </a:extLst>
          </p:cNvPr>
          <p:cNvCxnSpPr/>
          <p:nvPr/>
        </p:nvCxnSpPr>
        <p:spPr>
          <a:xfrm>
            <a:off x="3543300" y="2286000"/>
            <a:ext cx="1600200" cy="13716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AB493FC-0D82-AE4F-A809-AF72907F132C}"/>
              </a:ext>
            </a:extLst>
          </p:cNvPr>
          <p:cNvCxnSpPr>
            <a:cxnSpLocks/>
          </p:cNvCxnSpPr>
          <p:nvPr/>
        </p:nvCxnSpPr>
        <p:spPr>
          <a:xfrm flipV="1">
            <a:off x="2705100" y="2438400"/>
            <a:ext cx="3048000" cy="12192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17E17F-F635-6341-8E8F-C541B247FA12}"/>
              </a:ext>
            </a:extLst>
          </p:cNvPr>
          <p:cNvCxnSpPr>
            <a:cxnSpLocks/>
          </p:cNvCxnSpPr>
          <p:nvPr/>
        </p:nvCxnSpPr>
        <p:spPr>
          <a:xfrm flipV="1">
            <a:off x="5143500" y="3886200"/>
            <a:ext cx="2819400" cy="22098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8C2C05-858B-A740-8DC4-CC9F77D371B6}"/>
              </a:ext>
            </a:extLst>
          </p:cNvPr>
          <p:cNvCxnSpPr>
            <a:cxnSpLocks/>
          </p:cNvCxnSpPr>
          <p:nvPr/>
        </p:nvCxnSpPr>
        <p:spPr>
          <a:xfrm>
            <a:off x="6819900" y="3581400"/>
            <a:ext cx="2667000" cy="12954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CAE64F-0C1B-7D49-924C-DFB694330A92}"/>
              </a:ext>
            </a:extLst>
          </p:cNvPr>
          <p:cNvCxnSpPr>
            <a:cxnSpLocks/>
          </p:cNvCxnSpPr>
          <p:nvPr/>
        </p:nvCxnSpPr>
        <p:spPr>
          <a:xfrm flipH="1">
            <a:off x="7810500" y="3124200"/>
            <a:ext cx="1524000" cy="22860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93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8437A4-D1D3-3C42-BB69-CC558C862C69}"/>
              </a:ext>
            </a:extLst>
          </p:cNvPr>
          <p:cNvCxnSpPr/>
          <p:nvPr/>
        </p:nvCxnSpPr>
        <p:spPr>
          <a:xfrm>
            <a:off x="1455617" y="2971800"/>
            <a:ext cx="9280767" cy="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B15781-7006-024C-B42C-DB59A1507F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Sweep Algorithm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5FEF9D-F472-3541-8AA5-4C1C33BF80D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B0FF651-0955-E747-B4FC-825A94F830AB}"/>
              </a:ext>
            </a:extLst>
          </p:cNvPr>
          <p:cNvCxnSpPr/>
          <p:nvPr/>
        </p:nvCxnSpPr>
        <p:spPr>
          <a:xfrm>
            <a:off x="3543300" y="2286000"/>
            <a:ext cx="1600200" cy="13716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AB493FC-0D82-AE4F-A809-AF72907F132C}"/>
              </a:ext>
            </a:extLst>
          </p:cNvPr>
          <p:cNvCxnSpPr>
            <a:cxnSpLocks/>
          </p:cNvCxnSpPr>
          <p:nvPr/>
        </p:nvCxnSpPr>
        <p:spPr>
          <a:xfrm flipV="1">
            <a:off x="2705100" y="2438400"/>
            <a:ext cx="3048000" cy="12192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17E17F-F635-6341-8E8F-C541B247FA12}"/>
              </a:ext>
            </a:extLst>
          </p:cNvPr>
          <p:cNvCxnSpPr>
            <a:cxnSpLocks/>
          </p:cNvCxnSpPr>
          <p:nvPr/>
        </p:nvCxnSpPr>
        <p:spPr>
          <a:xfrm flipV="1">
            <a:off x="5143500" y="3886200"/>
            <a:ext cx="2819400" cy="22098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8C2C05-858B-A740-8DC4-CC9F77D371B6}"/>
              </a:ext>
            </a:extLst>
          </p:cNvPr>
          <p:cNvCxnSpPr>
            <a:cxnSpLocks/>
          </p:cNvCxnSpPr>
          <p:nvPr/>
        </p:nvCxnSpPr>
        <p:spPr>
          <a:xfrm>
            <a:off x="6819900" y="3581400"/>
            <a:ext cx="2667000" cy="12954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CAE64F-0C1B-7D49-924C-DFB694330A92}"/>
              </a:ext>
            </a:extLst>
          </p:cNvPr>
          <p:cNvCxnSpPr>
            <a:cxnSpLocks/>
          </p:cNvCxnSpPr>
          <p:nvPr/>
        </p:nvCxnSpPr>
        <p:spPr>
          <a:xfrm flipH="1">
            <a:off x="7810500" y="3124200"/>
            <a:ext cx="1524000" cy="22860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564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8437A4-D1D3-3C42-BB69-CC558C862C69}"/>
              </a:ext>
            </a:extLst>
          </p:cNvPr>
          <p:cNvCxnSpPr/>
          <p:nvPr/>
        </p:nvCxnSpPr>
        <p:spPr>
          <a:xfrm>
            <a:off x="1455617" y="3657600"/>
            <a:ext cx="9280767" cy="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B15781-7006-024C-B42C-DB59A1507F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Sweep Algorithm – Where do Events Occur?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5FEF9D-F472-3541-8AA5-4C1C33BF80D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B0FF651-0955-E747-B4FC-825A94F830AB}"/>
              </a:ext>
            </a:extLst>
          </p:cNvPr>
          <p:cNvCxnSpPr/>
          <p:nvPr/>
        </p:nvCxnSpPr>
        <p:spPr>
          <a:xfrm>
            <a:off x="3543300" y="2286000"/>
            <a:ext cx="1600200" cy="13716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AB493FC-0D82-AE4F-A809-AF72907F132C}"/>
              </a:ext>
            </a:extLst>
          </p:cNvPr>
          <p:cNvCxnSpPr>
            <a:cxnSpLocks/>
          </p:cNvCxnSpPr>
          <p:nvPr/>
        </p:nvCxnSpPr>
        <p:spPr>
          <a:xfrm flipV="1">
            <a:off x="2705100" y="2438400"/>
            <a:ext cx="3048000" cy="12192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17E17F-F635-6341-8E8F-C541B247FA12}"/>
              </a:ext>
            </a:extLst>
          </p:cNvPr>
          <p:cNvCxnSpPr>
            <a:cxnSpLocks/>
          </p:cNvCxnSpPr>
          <p:nvPr/>
        </p:nvCxnSpPr>
        <p:spPr>
          <a:xfrm flipV="1">
            <a:off x="5143500" y="3886200"/>
            <a:ext cx="2819400" cy="22098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8C2C05-858B-A740-8DC4-CC9F77D371B6}"/>
              </a:ext>
            </a:extLst>
          </p:cNvPr>
          <p:cNvCxnSpPr>
            <a:cxnSpLocks/>
          </p:cNvCxnSpPr>
          <p:nvPr/>
        </p:nvCxnSpPr>
        <p:spPr>
          <a:xfrm>
            <a:off x="6819900" y="3581400"/>
            <a:ext cx="2667000" cy="12954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CAE64F-0C1B-7D49-924C-DFB694330A92}"/>
              </a:ext>
            </a:extLst>
          </p:cNvPr>
          <p:cNvCxnSpPr>
            <a:cxnSpLocks/>
          </p:cNvCxnSpPr>
          <p:nvPr/>
        </p:nvCxnSpPr>
        <p:spPr>
          <a:xfrm flipH="1">
            <a:off x="7810500" y="3124200"/>
            <a:ext cx="1524000" cy="22860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330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ChangeArrowheads="1"/>
          </p:cNvSpPr>
          <p:nvPr/>
        </p:nvSpPr>
        <p:spPr bwMode="auto">
          <a:xfrm>
            <a:off x="1835150" y="3619500"/>
            <a:ext cx="7653338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3A596-77B0-0242-87B9-5A7BAF41CD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When do the events happen?</a:t>
            </a:r>
          </a:p>
          <a:p>
            <a:pPr lvl="1"/>
            <a:r>
              <a:rPr lang="en-US" dirty="0"/>
              <a:t>When the sweep is:</a:t>
            </a:r>
          </a:p>
          <a:p>
            <a:pPr lvl="2"/>
            <a:r>
              <a:rPr lang="en-US" dirty="0"/>
              <a:t>At an upper endpoint of the line segment;</a:t>
            </a:r>
          </a:p>
          <a:p>
            <a:pPr lvl="2"/>
            <a:r>
              <a:rPr lang="en-US" dirty="0"/>
              <a:t>At a lower endpoint of the line segment; or</a:t>
            </a:r>
          </a:p>
          <a:p>
            <a:pPr lvl="2"/>
            <a:r>
              <a:rPr lang="en-US" dirty="0"/>
              <a:t>At an intersection point of line segments</a:t>
            </a:r>
          </a:p>
          <a:p>
            <a:pPr lvl="1"/>
            <a:r>
              <a:rPr lang="en-US" dirty="0"/>
              <a:t>At each type, the status changes</a:t>
            </a:r>
          </a:p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3602F61-F3F0-DB43-A4FB-9A13650EEC8B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12D642B-28C8-9B43-B27C-916F484D2AC5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/>
              <a:t>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98400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" name="Rectangle 12"/>
          <p:cNvSpPr>
            <a:spLocks noChangeArrowheads="1"/>
          </p:cNvSpPr>
          <p:nvPr/>
        </p:nvSpPr>
        <p:spPr bwMode="auto">
          <a:xfrm>
            <a:off x="1835150" y="3619500"/>
            <a:ext cx="7653338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B463B18-EF83-BC46-8542-68FF72F74CE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altLang="en-US" dirty="0"/>
                  <a:t>Algorithm idea (</a:t>
                </a:r>
                <a:r>
                  <a:rPr lang="en-US" altLang="en-US" dirty="0" err="1"/>
                  <a:t>Shamos-Hoey</a:t>
                </a:r>
                <a:r>
                  <a:rPr lang="en-US" altLang="en-US" dirty="0"/>
                  <a:t> algorithm) </a:t>
                </a:r>
              </a:p>
              <a:p>
                <a:r>
                  <a:rPr lang="en-US" altLang="en-US" dirty="0"/>
                  <a:t>Crucial observation: </a:t>
                </a:r>
              </a:p>
              <a:p>
                <a:pPr lvl="1"/>
                <a:r>
                  <a:rPr lang="en-US" altLang="en-US" dirty="0"/>
                  <a:t>For two segments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dirty="0"/>
                  <a:t> to intersect, there must be some Y for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dirty="0"/>
                  <a:t> are consecutive in the X ordering.</a:t>
                </a:r>
              </a:p>
              <a:p>
                <a:pPr lvl="1"/>
                <a:r>
                  <a:rPr lang="en-US" altLang="en-US" dirty="0"/>
                  <a:t>This suggests that the sequence of intersections of the segments with the horizontal line contains the information needed to find the intersections between the segments.</a:t>
                </a:r>
              </a:p>
              <a:p>
                <a:endParaRPr lang="en-US" altLang="en-US" dirty="0"/>
              </a:p>
              <a:p>
                <a:r>
                  <a:rPr lang="en-US" altLang="en-US" dirty="0"/>
                  <a:t>Plane sweep algorithms often use two data structures: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altLang="en-US" dirty="0"/>
                  <a:t>Sweep-line status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altLang="en-US" dirty="0"/>
                  <a:t>Event-point schedule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B463B18-EF83-BC46-8542-68FF72F74C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167" r="-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24A3D85-3722-4445-8CFA-CDD4C4601DB6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8047BB6-2143-B141-918E-A5DEC3CAB454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 dirty="0"/>
              <a:t>Intersection of line segments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04337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ChangeArrowheads="1"/>
          </p:cNvSpPr>
          <p:nvPr/>
        </p:nvSpPr>
        <p:spPr bwMode="auto">
          <a:xfrm>
            <a:off x="1835150" y="3619500"/>
            <a:ext cx="7653338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C7F017E-9F95-6D4B-B9E3-DAF5A13F7F5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altLang="en-US" dirty="0"/>
                  <a:t>Sweep-line status</a:t>
                </a:r>
              </a:p>
              <a:p>
                <a:pPr lvl="1"/>
                <a:r>
                  <a:rPr lang="en-US" altLang="en-US" dirty="0"/>
                  <a:t>The sweep-line status is a list of the currently comparable segments, ordered by the relation in X.</a:t>
                </a:r>
              </a:p>
              <a:p>
                <a:r>
                  <a:rPr lang="en-US" altLang="en-US" dirty="0"/>
                  <a:t>The sweep-line status data structure L is used to store the ordering of the currently comparable segments.  Because the set of currently comparable segments changes, the data structure for L must support these operations: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altLang="en-US" dirty="0"/>
                  <a:t>INSERT(s, L).  Insert segment s into the total order in L.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altLang="en-US" dirty="0"/>
                  <a:t>DELETE(s, L).  Delete segment s from L.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altLang="en-US" dirty="0"/>
                  <a:t>LEFT(s, L).  Return the name of the segment immediately left of s in the ordering in L.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altLang="en-US" dirty="0"/>
                  <a:t>RIGHT(s, L).  Return the name of the segment immediately right of s in the ordering in L.</a:t>
                </a:r>
              </a:p>
              <a:p>
                <a:r>
                  <a:rPr lang="en-US" altLang="en-US" dirty="0"/>
                  <a:t>These operations can be performed in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en-U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time (or better).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C7F017E-9F95-6D4B-B9E3-DAF5A13F7F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817" r="-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B0667A-2A88-DC4D-9C81-C743BCCFE42B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75AEAAB-5B7E-C74F-8E53-370BF4699CDB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/>
              <a:t>Intersection of line segments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36748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ChangeArrowheads="1"/>
          </p:cNvSpPr>
          <p:nvPr/>
        </p:nvSpPr>
        <p:spPr bwMode="auto">
          <a:xfrm>
            <a:off x="1835150" y="3619500"/>
            <a:ext cx="7653338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B6AC8C-D9AC-374A-B803-2FB2ADBE7E7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en-US" dirty="0"/>
              <a:t>Event-point schedule</a:t>
            </a:r>
          </a:p>
          <a:p>
            <a:pPr lvl="1"/>
            <a:r>
              <a:rPr lang="en-US" altLang="en-US" dirty="0"/>
              <a:t>As the sweep-line is swept from top to bottom, the set of the currently comparable segments and/or their ordering by the relation of X changes at a finite set of y values; those are known as events.</a:t>
            </a:r>
          </a:p>
          <a:p>
            <a:r>
              <a:rPr lang="en-US" altLang="en-US" dirty="0"/>
              <a:t>The events for this problem are segment endpoints and segment intersections.  The event-point schedule data structure E is used to store events prior to their processing.  For E the following operations are needed: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en-US" dirty="0"/>
              <a:t>MIN(E).  Determine the smallest element in E (based on y), return it, and delete it.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en-US" dirty="0"/>
              <a:t>INSERT(p, E).  Insert abscissa p, representing an event, into 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en-US" dirty="0"/>
              <a:t>MEMBER(p, E).  Determine if abscissa p is a member of E.</a:t>
            </a:r>
          </a:p>
          <a:p>
            <a:r>
              <a:rPr lang="en-US" altLang="en-US" dirty="0"/>
              <a:t>The priority queue data structure can perform all of these operations in O(log N) time.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54159-D1CD-C84C-B154-88C96BC7DA40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6B97F80-969A-1B45-8E1F-6F0FF4B50511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/>
              <a:t>Intersection of line segments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28889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B15781-7006-024C-B42C-DB59A1507F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Sweep Algorithm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5FEF9D-F472-3541-8AA5-4C1C33BF80D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B0FF651-0955-E747-B4FC-825A94F830AB}"/>
              </a:ext>
            </a:extLst>
          </p:cNvPr>
          <p:cNvCxnSpPr/>
          <p:nvPr/>
        </p:nvCxnSpPr>
        <p:spPr>
          <a:xfrm>
            <a:off x="3543300" y="2286000"/>
            <a:ext cx="1600200" cy="13716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AB493FC-0D82-AE4F-A809-AF72907F132C}"/>
              </a:ext>
            </a:extLst>
          </p:cNvPr>
          <p:cNvCxnSpPr>
            <a:cxnSpLocks/>
          </p:cNvCxnSpPr>
          <p:nvPr/>
        </p:nvCxnSpPr>
        <p:spPr>
          <a:xfrm flipV="1">
            <a:off x="2705100" y="2438400"/>
            <a:ext cx="3048000" cy="12192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17E17F-F635-6341-8E8F-C541B247FA12}"/>
              </a:ext>
            </a:extLst>
          </p:cNvPr>
          <p:cNvCxnSpPr>
            <a:cxnSpLocks/>
          </p:cNvCxnSpPr>
          <p:nvPr/>
        </p:nvCxnSpPr>
        <p:spPr>
          <a:xfrm flipV="1">
            <a:off x="5143500" y="3886200"/>
            <a:ext cx="2819400" cy="22098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8C2C05-858B-A740-8DC4-CC9F77D371B6}"/>
              </a:ext>
            </a:extLst>
          </p:cNvPr>
          <p:cNvCxnSpPr>
            <a:cxnSpLocks/>
          </p:cNvCxnSpPr>
          <p:nvPr/>
        </p:nvCxnSpPr>
        <p:spPr>
          <a:xfrm>
            <a:off x="6819900" y="3581400"/>
            <a:ext cx="2667000" cy="12954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CAE64F-0C1B-7D49-924C-DFB694330A92}"/>
              </a:ext>
            </a:extLst>
          </p:cNvPr>
          <p:cNvCxnSpPr>
            <a:cxnSpLocks/>
          </p:cNvCxnSpPr>
          <p:nvPr/>
        </p:nvCxnSpPr>
        <p:spPr>
          <a:xfrm flipH="1">
            <a:off x="7810500" y="3124200"/>
            <a:ext cx="1524000" cy="22860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884711"/>
      </p:ext>
    </p:extLst>
  </p:cSld>
  <p:clrMapOvr>
    <a:masterClrMapping/>
  </p:clrMapOvr>
</p:sld>
</file>

<file path=ppt/theme/theme1.xml><?xml version="1.0" encoding="utf-8"?>
<a:theme xmlns:a="http://schemas.openxmlformats.org/drawingml/2006/main" name="17/02/15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6087</TotalTime>
  <Words>630</Words>
  <Application>Microsoft Macintosh PowerPoint</Application>
  <PresentationFormat>Widescreen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 Math</vt:lpstr>
      <vt:lpstr>Gill Sans MT</vt:lpstr>
      <vt:lpstr>Times New Roman</vt:lpstr>
      <vt:lpstr>17/02/15</vt:lpstr>
      <vt:lpstr>COT 4521: Introduction to Computational Geometry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Data Structures Should We Use?</vt:lpstr>
      <vt:lpstr>What Data Structures Should We Use?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Valentina</dc:creator>
  <cp:lastModifiedBy>Paul Rosen</cp:lastModifiedBy>
  <cp:revision>162</cp:revision>
  <cp:lastPrinted>2018-01-19T17:52:39Z</cp:lastPrinted>
  <dcterms:created xsi:type="dcterms:W3CDTF">2013-08-12T17:41:37Z</dcterms:created>
  <dcterms:modified xsi:type="dcterms:W3CDTF">2020-08-11T01:53:18Z</dcterms:modified>
</cp:coreProperties>
</file>