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0" r:id="rId3"/>
    <p:sldId id="325" r:id="rId4"/>
    <p:sldId id="370" r:id="rId5"/>
    <p:sldId id="282" r:id="rId6"/>
    <p:sldId id="909" r:id="rId7"/>
    <p:sldId id="907" r:id="rId8"/>
    <p:sldId id="908" r:id="rId9"/>
    <p:sldId id="910" r:id="rId10"/>
    <p:sldId id="911" r:id="rId11"/>
    <p:sldId id="912" r:id="rId12"/>
    <p:sldId id="913" r:id="rId13"/>
    <p:sldId id="914" r:id="rId14"/>
    <p:sldId id="915" r:id="rId15"/>
    <p:sldId id="916" r:id="rId16"/>
    <p:sldId id="917" r:id="rId17"/>
    <p:sldId id="918" r:id="rId18"/>
    <p:sldId id="919" r:id="rId19"/>
    <p:sldId id="920" r:id="rId20"/>
    <p:sldId id="921" r:id="rId21"/>
    <p:sldId id="922" r:id="rId22"/>
    <p:sldId id="923" r:id="rId23"/>
    <p:sldId id="924" r:id="rId24"/>
    <p:sldId id="925" r:id="rId25"/>
    <p:sldId id="905" r:id="rId26"/>
    <p:sldId id="326" r:id="rId27"/>
    <p:sldId id="901" r:id="rId28"/>
    <p:sldId id="902" r:id="rId29"/>
    <p:sldId id="926" r:id="rId30"/>
    <p:sldId id="900" r:id="rId31"/>
    <p:sldId id="371" r:id="rId32"/>
    <p:sldId id="906" r:id="rId33"/>
    <p:sldId id="277" r:id="rId34"/>
    <p:sldId id="927" r:id="rId35"/>
    <p:sldId id="327" r:id="rId36"/>
    <p:sldId id="328" r:id="rId37"/>
    <p:sldId id="290" r:id="rId38"/>
    <p:sldId id="291" r:id="rId39"/>
    <p:sldId id="292" r:id="rId40"/>
    <p:sldId id="293" r:id="rId41"/>
    <p:sldId id="294" r:id="rId42"/>
    <p:sldId id="298" r:id="rId43"/>
    <p:sldId id="297" r:id="rId44"/>
    <p:sldId id="299" r:id="rId45"/>
    <p:sldId id="300" r:id="rId46"/>
    <p:sldId id="301" r:id="rId47"/>
    <p:sldId id="302" r:id="rId48"/>
    <p:sldId id="257" r:id="rId49"/>
    <p:sldId id="904" r:id="rId50"/>
    <p:sldId id="303" r:id="rId51"/>
    <p:sldId id="304" r:id="rId52"/>
    <p:sldId id="305" r:id="rId5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94"/>
  </p:normalViewPr>
  <p:slideViewPr>
    <p:cSldViewPr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A5BA5-4C4A-4C12-9934-7DE5F3F1D6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57066" indent="-291179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64717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30604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96491" indent="-232943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fld id="{0FF93EB4-76C6-489A-897F-4737F0A67436}" type="slidenum">
              <a:rPr lang="en-US" sz="1200"/>
              <a:pPr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2830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EC5CEB5-FFF5-064D-9948-3644B345D677}"/>
              </a:ext>
            </a:extLst>
          </p:cNvPr>
          <p:cNvSpPr txBox="1">
            <a:spLocks/>
          </p:cNvSpPr>
          <p:nvPr userDrawn="1"/>
        </p:nvSpPr>
        <p:spPr>
          <a:xfrm>
            <a:off x="749301" y="4836803"/>
            <a:ext cx="7356107" cy="268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baseline="0" dirty="0"/>
              <a:t>Some slides from Valentina </a:t>
            </a:r>
            <a:r>
              <a:rPr lang="en-US" sz="1400" kern="0" baseline="0" dirty="0" err="1"/>
              <a:t>Korzhova</a:t>
            </a:r>
            <a:endParaRPr lang="en-US" sz="1400" kern="0" baseline="0" dirty="0"/>
          </a:p>
        </p:txBody>
      </p:sp>
    </p:spTree>
    <p:extLst>
      <p:ext uri="{BB962C8B-B14F-4D97-AF65-F5344CB8AC3E}">
        <p14:creationId xmlns:p14="http://schemas.microsoft.com/office/powerpoint/2010/main" val="11413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53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833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69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75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497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101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8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4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9218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32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4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4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41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137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7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260.png"/><Relationship Id="rId7" Type="http://schemas.openxmlformats.org/officeDocument/2006/relationships/image" Target="../media/image1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280.png"/><Relationship Id="rId10" Type="http://schemas.openxmlformats.org/officeDocument/2006/relationships/image" Target="../media/image160.png"/><Relationship Id="rId4" Type="http://schemas.openxmlformats.org/officeDocument/2006/relationships/image" Target="../media/image270.png"/><Relationship Id="rId9" Type="http://schemas.openxmlformats.org/officeDocument/2006/relationships/image" Target="../media/image1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Polygons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FD927-CF12-D44D-B481-99D61F66D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Variation on a sweep algorithm</a:t>
            </a:r>
          </a:p>
          <a:p>
            <a:pPr lvl="1"/>
            <a:r>
              <a:rPr lang="en-US" dirty="0"/>
              <a:t>From a given vertex, sweep both clockwise and counterclockwise, ordered by the distance of points</a:t>
            </a:r>
          </a:p>
          <a:p>
            <a:pPr lvl="1"/>
            <a:r>
              <a:rPr lang="en-US" dirty="0"/>
              <a:t>Retain a notion of “valid space” for diagonals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B0BA-7871-DD47-A56C-32CAC176624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343399" y="3871135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4DBF10-B4D4-4841-A8AB-9565FE505EC6}"/>
              </a:ext>
            </a:extLst>
          </p:cNvPr>
          <p:cNvSpPr/>
          <p:nvPr/>
        </p:nvSpPr>
        <p:spPr>
          <a:xfrm>
            <a:off x="4312920" y="5029200"/>
            <a:ext cx="182880" cy="180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8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3883068" y="-43840"/>
            <a:ext cx="8329809" cy="7052154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9809" h="7052154">
                <a:moveTo>
                  <a:pt x="8329809" y="7052154"/>
                </a:moveTo>
                <a:lnTo>
                  <a:pt x="4108537" y="7002049"/>
                </a:lnTo>
                <a:lnTo>
                  <a:pt x="200417" y="4033381"/>
                </a:lnTo>
                <a:lnTo>
                  <a:pt x="0" y="0"/>
                </a:lnTo>
                <a:lnTo>
                  <a:pt x="8304757" y="1"/>
                </a:lnTo>
                <a:cubicBezTo>
                  <a:pt x="8313108" y="2350719"/>
                  <a:pt x="8321458" y="4701436"/>
                  <a:pt x="8329809" y="705215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956180" y="1390261"/>
            <a:ext cx="95246" cy="2582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3883068" y="-43840"/>
            <a:ext cx="8329809" cy="7052154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29809" h="7052154">
                <a:moveTo>
                  <a:pt x="8329809" y="7052154"/>
                </a:moveTo>
                <a:lnTo>
                  <a:pt x="4108537" y="7002049"/>
                </a:lnTo>
                <a:lnTo>
                  <a:pt x="200417" y="4033381"/>
                </a:lnTo>
                <a:lnTo>
                  <a:pt x="0" y="0"/>
                </a:lnTo>
                <a:lnTo>
                  <a:pt x="8304757" y="1"/>
                </a:lnTo>
                <a:cubicBezTo>
                  <a:pt x="8313108" y="2350719"/>
                  <a:pt x="8321458" y="4701436"/>
                  <a:pt x="8329809" y="705215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956180" y="1390261"/>
            <a:ext cx="95246" cy="2582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8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129392" cy="7052153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392" h="7052153">
                <a:moveTo>
                  <a:pt x="8129392" y="7052153"/>
                </a:moveTo>
                <a:lnTo>
                  <a:pt x="3908120" y="7002048"/>
                </a:ln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ubicBezTo>
                  <a:pt x="8112691" y="2350718"/>
                  <a:pt x="8121041" y="4701435"/>
                  <a:pt x="8129392" y="705215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129392" cy="7052153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9392" h="7052153">
                <a:moveTo>
                  <a:pt x="8129392" y="7052153"/>
                </a:moveTo>
                <a:lnTo>
                  <a:pt x="3908120" y="7002048"/>
                </a:ln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ubicBezTo>
                  <a:pt x="8112691" y="2350718"/>
                  <a:pt x="8121041" y="4701435"/>
                  <a:pt x="8129392" y="705215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4051426" y="3973093"/>
            <a:ext cx="2425574" cy="1822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4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6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3382538" y="55982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043404"/>
            <a:ext cx="1714892" cy="19296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733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5929795" y="37320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313992"/>
            <a:ext cx="2535986" cy="165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3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-43839"/>
            <a:ext cx="8927176" cy="4033380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76" h="4033380">
                <a:moveTo>
                  <a:pt x="8104340" y="0"/>
                </a:moveTo>
                <a:cubicBezTo>
                  <a:pt x="8893288" y="532527"/>
                  <a:pt x="9466950" y="2578912"/>
                  <a:pt x="8116227" y="3251142"/>
                </a:cubicBezTo>
                <a:lnTo>
                  <a:pt x="0" y="4033380"/>
                </a:lnTo>
                <a:lnTo>
                  <a:pt x="5929795" y="37320"/>
                </a:lnTo>
                <a:lnTo>
                  <a:pt x="810434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6000">
                <a:schemeClr val="accent1"/>
              </a:gs>
              <a:gs pos="50000">
                <a:schemeClr val="accent1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2313992"/>
            <a:ext cx="2535986" cy="1659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11FC98-BEF2-9747-A0F9-29BCC7ADCDB5}"/>
              </a:ext>
            </a:extLst>
          </p:cNvPr>
          <p:cNvCxnSpPr>
            <a:cxnSpLocks/>
            <a:stCxn id="5" idx="6"/>
            <a:endCxn id="5" idx="1"/>
          </p:cNvCxnSpPr>
          <p:nvPr/>
        </p:nvCxnSpPr>
        <p:spPr>
          <a:xfrm flipH="1">
            <a:off x="4051426" y="3767808"/>
            <a:ext cx="2557969" cy="205285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20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7987" y="1205309"/>
            <a:ext cx="4639778" cy="4824960"/>
          </a:xfrm>
        </p:spPr>
        <p:txBody>
          <a:bodyPr/>
          <a:lstStyle/>
          <a:p>
            <a:r>
              <a:rPr lang="en-US" b="1" dirty="0"/>
              <a:t>Polygon</a:t>
            </a:r>
            <a:r>
              <a:rPr lang="en-US" dirty="0"/>
              <a:t> is a </a:t>
            </a:r>
            <a:r>
              <a:rPr lang="en-US" u="sng" dirty="0"/>
              <a:t>region</a:t>
            </a:r>
            <a:r>
              <a:rPr lang="en-US" dirty="0"/>
              <a:t> of a plane bounded by a </a:t>
            </a:r>
            <a:r>
              <a:rPr lang="en-US" u="sng" dirty="0"/>
              <a:t>finite collection</a:t>
            </a:r>
            <a:r>
              <a:rPr lang="en-US" dirty="0"/>
              <a:t> of line segments forming a </a:t>
            </a:r>
            <a:r>
              <a:rPr lang="en-US" u="sng" dirty="0"/>
              <a:t>simple closed</a:t>
            </a:r>
            <a:r>
              <a:rPr lang="en-US" dirty="0"/>
              <a:t> curve.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9BCC8B-62A2-A342-9C33-7BF22254CF4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FB730-1893-8E46-A362-1B6DCCB7009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Polygon</a:t>
            </a:r>
            <a:endParaRPr lang="en-US" dirty="0"/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9107213" y="2209800"/>
            <a:ext cx="1438275" cy="1517650"/>
          </a:xfrm>
          <a:custGeom>
            <a:avLst/>
            <a:gdLst>
              <a:gd name="T0" fmla="*/ 2147483647 w 906"/>
              <a:gd name="T1" fmla="*/ 0 h 956"/>
              <a:gd name="T2" fmla="*/ 2147483647 w 906"/>
              <a:gd name="T3" fmla="*/ 2147483647 h 956"/>
              <a:gd name="T4" fmla="*/ 2147483647 w 906"/>
              <a:gd name="T5" fmla="*/ 2147483647 h 956"/>
              <a:gd name="T6" fmla="*/ 0 w 906"/>
              <a:gd name="T7" fmla="*/ 2147483647 h 956"/>
              <a:gd name="T8" fmla="*/ 2147483647 w 906"/>
              <a:gd name="T9" fmla="*/ 2147483647 h 956"/>
              <a:gd name="T10" fmla="*/ 2147483647 w 906"/>
              <a:gd name="T11" fmla="*/ 0 h 9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6"/>
              <a:gd name="T19" fmla="*/ 0 h 956"/>
              <a:gd name="T20" fmla="*/ 906 w 906"/>
              <a:gd name="T21" fmla="*/ 956 h 9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6" h="956">
                <a:moveTo>
                  <a:pt x="167" y="0"/>
                </a:moveTo>
                <a:lnTo>
                  <a:pt x="346" y="956"/>
                </a:lnTo>
                <a:lnTo>
                  <a:pt x="906" y="408"/>
                </a:lnTo>
                <a:lnTo>
                  <a:pt x="0" y="704"/>
                </a:lnTo>
                <a:lnTo>
                  <a:pt x="805" y="61"/>
                </a:lnTo>
                <a:lnTo>
                  <a:pt x="167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6152675" y="2174081"/>
            <a:ext cx="1366838" cy="1589087"/>
          </a:xfrm>
          <a:custGeom>
            <a:avLst/>
            <a:gdLst>
              <a:gd name="T0" fmla="*/ 0 w 861"/>
              <a:gd name="T1" fmla="*/ 2147483647 h 1001"/>
              <a:gd name="T2" fmla="*/ 2147483647 w 861"/>
              <a:gd name="T3" fmla="*/ 2147483647 h 1001"/>
              <a:gd name="T4" fmla="*/ 2147483647 w 861"/>
              <a:gd name="T5" fmla="*/ 2147483647 h 1001"/>
              <a:gd name="T6" fmla="*/ 2147483647 w 861"/>
              <a:gd name="T7" fmla="*/ 2147483647 h 1001"/>
              <a:gd name="T8" fmla="*/ 2147483647 w 861"/>
              <a:gd name="T9" fmla="*/ 2147483647 h 1001"/>
              <a:gd name="T10" fmla="*/ 2147483647 w 861"/>
              <a:gd name="T11" fmla="*/ 2147483647 h 1001"/>
              <a:gd name="T12" fmla="*/ 2147483647 w 861"/>
              <a:gd name="T13" fmla="*/ 2147483647 h 1001"/>
              <a:gd name="T14" fmla="*/ 2147483647 w 861"/>
              <a:gd name="T15" fmla="*/ 0 h 1001"/>
              <a:gd name="T16" fmla="*/ 0 w 861"/>
              <a:gd name="T17" fmla="*/ 2147483647 h 100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61"/>
              <a:gd name="T28" fmla="*/ 0 h 1001"/>
              <a:gd name="T29" fmla="*/ 861 w 861"/>
              <a:gd name="T30" fmla="*/ 1001 h 100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61" h="1001">
                <a:moveTo>
                  <a:pt x="0" y="128"/>
                </a:moveTo>
                <a:lnTo>
                  <a:pt x="296" y="1001"/>
                </a:lnTo>
                <a:lnTo>
                  <a:pt x="861" y="693"/>
                </a:lnTo>
                <a:lnTo>
                  <a:pt x="442" y="727"/>
                </a:lnTo>
                <a:lnTo>
                  <a:pt x="313" y="492"/>
                </a:lnTo>
                <a:lnTo>
                  <a:pt x="783" y="184"/>
                </a:lnTo>
                <a:lnTo>
                  <a:pt x="352" y="173"/>
                </a:lnTo>
                <a:lnTo>
                  <a:pt x="274" y="0"/>
                </a:lnTo>
                <a:lnTo>
                  <a:pt x="0" y="128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7316112" y="3487734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Simple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0021613" y="3483269"/>
            <a:ext cx="1636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Non-simple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613" y="4479424"/>
            <a:ext cx="4905375" cy="111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8D422E-E202-A848-9FC8-FF7E07B860D1}"/>
              </a:ext>
            </a:extLst>
          </p:cNvPr>
          <p:cNvSpPr txBox="1"/>
          <p:nvPr/>
        </p:nvSpPr>
        <p:spPr>
          <a:xfrm>
            <a:off x="7922787" y="1551500"/>
            <a:ext cx="139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35161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9" grpId="0" animBg="1"/>
      <p:bldP spid="27660" grpId="0" animBg="1"/>
      <p:bldP spid="27661" grpId="0"/>
      <p:bldP spid="276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1A20A3-D75F-BB47-86C6-23054688B5C9}"/>
              </a:ext>
            </a:extLst>
          </p:cNvPr>
          <p:cNvCxnSpPr>
            <a:cxnSpLocks/>
            <a:stCxn id="5" idx="5"/>
          </p:cNvCxnSpPr>
          <p:nvPr/>
        </p:nvCxnSpPr>
        <p:spPr>
          <a:xfrm flipH="1">
            <a:off x="4051427" y="3169004"/>
            <a:ext cx="2915382" cy="804089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92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73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1DE86A0F-BF78-A544-879D-BC2344E4CCC9}"/>
              </a:ext>
            </a:extLst>
          </p:cNvPr>
          <p:cNvSpPr/>
          <p:nvPr/>
        </p:nvSpPr>
        <p:spPr>
          <a:xfrm>
            <a:off x="4083486" y="3207303"/>
            <a:ext cx="8122488" cy="782238"/>
          </a:xfrm>
          <a:custGeom>
            <a:avLst/>
            <a:gdLst>
              <a:gd name="connsiteX0" fmla="*/ 7928976 w 7928976"/>
              <a:gd name="connsiteY0" fmla="*/ 4271375 h 4271375"/>
              <a:gd name="connsiteX1" fmla="*/ 2267211 w 7928976"/>
              <a:gd name="connsiteY1" fmla="*/ 4271375 h 4271375"/>
              <a:gd name="connsiteX2" fmla="*/ 125261 w 7928976"/>
              <a:gd name="connsiteY2" fmla="*/ 2567835 h 4271375"/>
              <a:gd name="connsiteX3" fmla="*/ 0 w 7928976"/>
              <a:gd name="connsiteY3" fmla="*/ 889348 h 4271375"/>
              <a:gd name="connsiteX4" fmla="*/ 7891398 w 7928976"/>
              <a:gd name="connsiteY4" fmla="*/ 0 h 4271375"/>
              <a:gd name="connsiteX5" fmla="*/ 7928976 w 7928976"/>
              <a:gd name="connsiteY5" fmla="*/ 4271375 h 4271375"/>
              <a:gd name="connsiteX0" fmla="*/ 7903924 w 7903924"/>
              <a:gd name="connsiteY0" fmla="*/ 4271375 h 4271375"/>
              <a:gd name="connsiteX1" fmla="*/ 2242159 w 7903924"/>
              <a:gd name="connsiteY1" fmla="*/ 4271375 h 4271375"/>
              <a:gd name="connsiteX2" fmla="*/ 100209 w 7903924"/>
              <a:gd name="connsiteY2" fmla="*/ 2567835 h 4271375"/>
              <a:gd name="connsiteX3" fmla="*/ 0 w 7903924"/>
              <a:gd name="connsiteY3" fmla="*/ 563671 h 4271375"/>
              <a:gd name="connsiteX4" fmla="*/ 7866346 w 7903924"/>
              <a:gd name="connsiteY4" fmla="*/ 0 h 4271375"/>
              <a:gd name="connsiteX5" fmla="*/ 7903924 w 7903924"/>
              <a:gd name="connsiteY5" fmla="*/ 4271375 h 4271375"/>
              <a:gd name="connsiteX0" fmla="*/ 8016658 w 8016658"/>
              <a:gd name="connsiteY0" fmla="*/ 4709786 h 4709786"/>
              <a:gd name="connsiteX1" fmla="*/ 2354893 w 8016658"/>
              <a:gd name="connsiteY1" fmla="*/ 4709786 h 4709786"/>
              <a:gd name="connsiteX2" fmla="*/ 212943 w 8016658"/>
              <a:gd name="connsiteY2" fmla="*/ 3006246 h 4709786"/>
              <a:gd name="connsiteX3" fmla="*/ 0 w 8016658"/>
              <a:gd name="connsiteY3" fmla="*/ 0 h 4709786"/>
              <a:gd name="connsiteX4" fmla="*/ 7979080 w 8016658"/>
              <a:gd name="connsiteY4" fmla="*/ 438411 h 4709786"/>
              <a:gd name="connsiteX5" fmla="*/ 8016658 w 8016658"/>
              <a:gd name="connsiteY5" fmla="*/ 4709786 h 4709786"/>
              <a:gd name="connsiteX0" fmla="*/ 8054236 w 8054236"/>
              <a:gd name="connsiteY0" fmla="*/ 5824603 h 5824603"/>
              <a:gd name="connsiteX1" fmla="*/ 2392471 w 8054236"/>
              <a:gd name="connsiteY1" fmla="*/ 5824603 h 5824603"/>
              <a:gd name="connsiteX2" fmla="*/ 250521 w 8054236"/>
              <a:gd name="connsiteY2" fmla="*/ 4121063 h 5824603"/>
              <a:gd name="connsiteX3" fmla="*/ 0 w 8054236"/>
              <a:gd name="connsiteY3" fmla="*/ 0 h 5824603"/>
              <a:gd name="connsiteX4" fmla="*/ 8016658 w 8054236"/>
              <a:gd name="connsiteY4" fmla="*/ 1553228 h 5824603"/>
              <a:gd name="connsiteX5" fmla="*/ 8054236 w 8054236"/>
              <a:gd name="connsiteY5" fmla="*/ 5824603 h 5824603"/>
              <a:gd name="connsiteX0" fmla="*/ 8066762 w 8066762"/>
              <a:gd name="connsiteY0" fmla="*/ 7202466 h 7202466"/>
              <a:gd name="connsiteX1" fmla="*/ 2404997 w 8066762"/>
              <a:gd name="connsiteY1" fmla="*/ 7202466 h 7202466"/>
              <a:gd name="connsiteX2" fmla="*/ 263047 w 8066762"/>
              <a:gd name="connsiteY2" fmla="*/ 5498926 h 7202466"/>
              <a:gd name="connsiteX3" fmla="*/ 0 w 8066762"/>
              <a:gd name="connsiteY3" fmla="*/ 0 h 7202466"/>
              <a:gd name="connsiteX4" fmla="*/ 8029184 w 8066762"/>
              <a:gd name="connsiteY4" fmla="*/ 2931091 h 7202466"/>
              <a:gd name="connsiteX5" fmla="*/ 8066762 w 8066762"/>
              <a:gd name="connsiteY5" fmla="*/ 7202466 h 7202466"/>
              <a:gd name="connsiteX0" fmla="*/ 8066762 w 8066762"/>
              <a:gd name="connsiteY0" fmla="*/ 7202466 h 7390356"/>
              <a:gd name="connsiteX1" fmla="*/ 2780778 w 8066762"/>
              <a:gd name="connsiteY1" fmla="*/ 7390356 h 7390356"/>
              <a:gd name="connsiteX2" fmla="*/ 263047 w 8066762"/>
              <a:gd name="connsiteY2" fmla="*/ 5498926 h 7390356"/>
              <a:gd name="connsiteX3" fmla="*/ 0 w 8066762"/>
              <a:gd name="connsiteY3" fmla="*/ 0 h 7390356"/>
              <a:gd name="connsiteX4" fmla="*/ 8029184 w 8066762"/>
              <a:gd name="connsiteY4" fmla="*/ 2931091 h 7390356"/>
              <a:gd name="connsiteX5" fmla="*/ 8066762 w 8066762"/>
              <a:gd name="connsiteY5" fmla="*/ 7202466 h 7390356"/>
              <a:gd name="connsiteX0" fmla="*/ 8066762 w 8066762"/>
              <a:gd name="connsiteY0" fmla="*/ 7202466 h 7452986"/>
              <a:gd name="connsiteX1" fmla="*/ 2730674 w 8066762"/>
              <a:gd name="connsiteY1" fmla="*/ 7452986 h 7452986"/>
              <a:gd name="connsiteX2" fmla="*/ 263047 w 8066762"/>
              <a:gd name="connsiteY2" fmla="*/ 5498926 h 7452986"/>
              <a:gd name="connsiteX3" fmla="*/ 0 w 8066762"/>
              <a:gd name="connsiteY3" fmla="*/ 0 h 7452986"/>
              <a:gd name="connsiteX4" fmla="*/ 8029184 w 8066762"/>
              <a:gd name="connsiteY4" fmla="*/ 2931091 h 7452986"/>
              <a:gd name="connsiteX5" fmla="*/ 8066762 w 8066762"/>
              <a:gd name="connsiteY5" fmla="*/ 7202466 h 7452986"/>
              <a:gd name="connsiteX0" fmla="*/ 8004132 w 8004132"/>
              <a:gd name="connsiteY0" fmla="*/ 5736921 h 5987441"/>
              <a:gd name="connsiteX1" fmla="*/ 2668044 w 8004132"/>
              <a:gd name="connsiteY1" fmla="*/ 5987441 h 5987441"/>
              <a:gd name="connsiteX2" fmla="*/ 200417 w 8004132"/>
              <a:gd name="connsiteY2" fmla="*/ 4033381 h 5987441"/>
              <a:gd name="connsiteX3" fmla="*/ 0 w 8004132"/>
              <a:gd name="connsiteY3" fmla="*/ 0 h 5987441"/>
              <a:gd name="connsiteX4" fmla="*/ 7966554 w 8004132"/>
              <a:gd name="connsiteY4" fmla="*/ 1465546 h 5987441"/>
              <a:gd name="connsiteX5" fmla="*/ 8004132 w 8004132"/>
              <a:gd name="connsiteY5" fmla="*/ 5736921 h 5987441"/>
              <a:gd name="connsiteX0" fmla="*/ 8004132 w 8304757"/>
              <a:gd name="connsiteY0" fmla="*/ 5736921 h 5987441"/>
              <a:gd name="connsiteX1" fmla="*/ 2668044 w 8304757"/>
              <a:gd name="connsiteY1" fmla="*/ 5987441 h 5987441"/>
              <a:gd name="connsiteX2" fmla="*/ 200417 w 8304757"/>
              <a:gd name="connsiteY2" fmla="*/ 4033381 h 5987441"/>
              <a:gd name="connsiteX3" fmla="*/ 0 w 8304757"/>
              <a:gd name="connsiteY3" fmla="*/ 0 h 5987441"/>
              <a:gd name="connsiteX4" fmla="*/ 8304757 w 8304757"/>
              <a:gd name="connsiteY4" fmla="*/ 1 h 5987441"/>
              <a:gd name="connsiteX5" fmla="*/ 8004132 w 8304757"/>
              <a:gd name="connsiteY5" fmla="*/ 5736921 h 5987441"/>
              <a:gd name="connsiteX0" fmla="*/ 8329809 w 8329809"/>
              <a:gd name="connsiteY0" fmla="*/ 7052154 h 7052154"/>
              <a:gd name="connsiteX1" fmla="*/ 2668044 w 8329809"/>
              <a:gd name="connsiteY1" fmla="*/ 5987441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329809 w 8329809"/>
              <a:gd name="connsiteY0" fmla="*/ 7052154 h 7052154"/>
              <a:gd name="connsiteX1" fmla="*/ 4108537 w 8329809"/>
              <a:gd name="connsiteY1" fmla="*/ 7002049 h 7052154"/>
              <a:gd name="connsiteX2" fmla="*/ 200417 w 8329809"/>
              <a:gd name="connsiteY2" fmla="*/ 4033381 h 7052154"/>
              <a:gd name="connsiteX3" fmla="*/ 0 w 8329809"/>
              <a:gd name="connsiteY3" fmla="*/ 0 h 7052154"/>
              <a:gd name="connsiteX4" fmla="*/ 8304757 w 8329809"/>
              <a:gd name="connsiteY4" fmla="*/ 1 h 7052154"/>
              <a:gd name="connsiteX5" fmla="*/ 8329809 w 8329809"/>
              <a:gd name="connsiteY5" fmla="*/ 7052154 h 7052154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242579 w 8129392"/>
              <a:gd name="connsiteY3" fmla="*/ 18660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3908120 w 8129392"/>
              <a:gd name="connsiteY1" fmla="*/ 700204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5391688 w 8129392"/>
              <a:gd name="connsiteY1" fmla="*/ 3493738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29392 w 8129392"/>
              <a:gd name="connsiteY0" fmla="*/ 7052153 h 7052153"/>
              <a:gd name="connsiteX1" fmla="*/ 8116227 w 8129392"/>
              <a:gd name="connsiteY1" fmla="*/ 3251142 h 7052153"/>
              <a:gd name="connsiteX2" fmla="*/ 0 w 8129392"/>
              <a:gd name="connsiteY2" fmla="*/ 4033380 h 7052153"/>
              <a:gd name="connsiteX3" fmla="*/ 3382538 w 8129392"/>
              <a:gd name="connsiteY3" fmla="*/ 55982 h 7052153"/>
              <a:gd name="connsiteX4" fmla="*/ 8104340 w 8129392"/>
              <a:gd name="connsiteY4" fmla="*/ 0 h 7052153"/>
              <a:gd name="connsiteX5" fmla="*/ 8129392 w 8129392"/>
              <a:gd name="connsiteY5" fmla="*/ 7052153 h 7052153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3382538 w 8927176"/>
              <a:gd name="connsiteY3" fmla="*/ 55982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5929795 w 8927176"/>
              <a:gd name="connsiteY3" fmla="*/ 37320 h 4033380"/>
              <a:gd name="connsiteX4" fmla="*/ 8104340 w 8927176"/>
              <a:gd name="connsiteY4" fmla="*/ 0 h 4033380"/>
              <a:gd name="connsiteX0" fmla="*/ 8104340 w 8927176"/>
              <a:gd name="connsiteY0" fmla="*/ 0 h 4033380"/>
              <a:gd name="connsiteX1" fmla="*/ 8116227 w 8927176"/>
              <a:gd name="connsiteY1" fmla="*/ 3251142 h 4033380"/>
              <a:gd name="connsiteX2" fmla="*/ 0 w 8927176"/>
              <a:gd name="connsiteY2" fmla="*/ 4033380 h 4033380"/>
              <a:gd name="connsiteX3" fmla="*/ 6769550 w 8927176"/>
              <a:gd name="connsiteY3" fmla="*/ 3508307 h 4033380"/>
              <a:gd name="connsiteX4" fmla="*/ 8104340 w 8927176"/>
              <a:gd name="connsiteY4" fmla="*/ 0 h 4033380"/>
              <a:gd name="connsiteX0" fmla="*/ 6769550 w 8116227"/>
              <a:gd name="connsiteY0" fmla="*/ 257165 h 782238"/>
              <a:gd name="connsiteX1" fmla="*/ 8116227 w 8116227"/>
              <a:gd name="connsiteY1" fmla="*/ 0 h 782238"/>
              <a:gd name="connsiteX2" fmla="*/ 0 w 8116227"/>
              <a:gd name="connsiteY2" fmla="*/ 782238 h 782238"/>
              <a:gd name="connsiteX3" fmla="*/ 6769550 w 8116227"/>
              <a:gd name="connsiteY3" fmla="*/ 257165 h 782238"/>
              <a:gd name="connsiteX0" fmla="*/ 8122488 w 8122488"/>
              <a:gd name="connsiteY0" fmla="*/ 145197 h 782238"/>
              <a:gd name="connsiteX1" fmla="*/ 8116227 w 8122488"/>
              <a:gd name="connsiteY1" fmla="*/ 0 h 782238"/>
              <a:gd name="connsiteX2" fmla="*/ 0 w 8122488"/>
              <a:gd name="connsiteY2" fmla="*/ 782238 h 782238"/>
              <a:gd name="connsiteX3" fmla="*/ 8122488 w 8122488"/>
              <a:gd name="connsiteY3" fmla="*/ 145197 h 78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2488" h="782238">
                <a:moveTo>
                  <a:pt x="8122488" y="145197"/>
                </a:moveTo>
                <a:lnTo>
                  <a:pt x="8116227" y="0"/>
                </a:lnTo>
                <a:lnTo>
                  <a:pt x="0" y="782238"/>
                </a:lnTo>
                <a:lnTo>
                  <a:pt x="8122488" y="145197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24000">
                <a:srgbClr val="FF0000"/>
              </a:gs>
              <a:gs pos="78000">
                <a:srgbClr val="FF0000">
                  <a:alpha val="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89047F-213D-7F4A-8ACA-451BB650E4DE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01616"/>
            <a:ext cx="3907586" cy="3714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C8BC54-1D01-E34B-BB97-FAD92A5942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4051426" y="3638939"/>
            <a:ext cx="4374117" cy="3341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1A20A3-D75F-BB47-86C6-23054688B5C9}"/>
              </a:ext>
            </a:extLst>
          </p:cNvPr>
          <p:cNvCxnSpPr>
            <a:cxnSpLocks/>
          </p:cNvCxnSpPr>
          <p:nvPr/>
        </p:nvCxnSpPr>
        <p:spPr>
          <a:xfrm flipH="1" flipV="1">
            <a:off x="4051427" y="3973093"/>
            <a:ext cx="3471495" cy="1139125"/>
          </a:xfrm>
          <a:prstGeom prst="line">
            <a:avLst/>
          </a:prstGeom>
          <a:ln w="539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1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2C3F2-2227-CC47-936F-E6B3991845E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8C11D0F-EA79-9745-8F41-C49F7BBCB69E}"/>
              </a:ext>
            </a:extLst>
          </p:cNvPr>
          <p:cNvSpPr/>
          <p:nvPr/>
        </p:nvSpPr>
        <p:spPr>
          <a:xfrm>
            <a:off x="4017722" y="2699953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2352F8-3DF3-3443-8962-24928347F058}"/>
              </a:ext>
            </a:extLst>
          </p:cNvPr>
          <p:cNvCxnSpPr>
            <a:cxnSpLocks/>
            <a:stCxn id="5" idx="8"/>
            <a:endCxn id="5" idx="1"/>
          </p:cNvCxnSpPr>
          <p:nvPr/>
        </p:nvCxnSpPr>
        <p:spPr>
          <a:xfrm flipH="1">
            <a:off x="4051426" y="3252763"/>
            <a:ext cx="623522" cy="72033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9D308-9D89-6540-968E-B30DA4986C81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051426" y="3805574"/>
            <a:ext cx="1820007" cy="167519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20B711-65E3-C74F-A08D-4318B1676424}"/>
              </a:ext>
            </a:extLst>
          </p:cNvPr>
          <p:cNvCxnSpPr>
            <a:cxnSpLocks/>
            <a:stCxn id="5" idx="7"/>
            <a:endCxn id="5" idx="1"/>
          </p:cNvCxnSpPr>
          <p:nvPr/>
        </p:nvCxnSpPr>
        <p:spPr>
          <a:xfrm flipH="1">
            <a:off x="4051426" y="2699953"/>
            <a:ext cx="1954823" cy="1273140"/>
          </a:xfrm>
          <a:prstGeom prst="line">
            <a:avLst/>
          </a:prstGeom>
          <a:ln w="539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15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Analysis</a:t>
                </a:r>
              </a:p>
              <a:p>
                <a:pPr lvl="1"/>
                <a:r>
                  <a:rPr lang="en-US" dirty="0"/>
                  <a:t>Preprocessing: None</a:t>
                </a:r>
              </a:p>
              <a:p>
                <a:pPr lvl="1"/>
                <a:r>
                  <a:rPr lang="en-US" dirty="0"/>
                  <a:t>Query: Worst 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per vertex</a:t>
                </a:r>
              </a:p>
              <a:p>
                <a:pPr lvl="1"/>
                <a:r>
                  <a:rPr lang="en-US" dirty="0"/>
                  <a:t>Storage: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14F-8B2D-4E47-AC57-797C6AE671E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19D9-D7E9-BE4D-AF5E-85E994EB3A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DC8E152-B8D3-6A4A-8EAB-47E23A2F6FA5}"/>
              </a:ext>
            </a:extLst>
          </p:cNvPr>
          <p:cNvSpPr/>
          <p:nvPr/>
        </p:nvSpPr>
        <p:spPr>
          <a:xfrm>
            <a:off x="6477000" y="3775809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kern="0" dirty="0"/>
              <a:t>Lemma: An internal diagonal exists between </a:t>
            </a:r>
            <a:r>
              <a:rPr lang="en-US" kern="0" dirty="0">
                <a:solidFill>
                  <a:srgbClr val="FF0000"/>
                </a:solidFill>
              </a:rPr>
              <a:t>any</a:t>
            </a:r>
            <a:r>
              <a:rPr lang="en-US" kern="0" dirty="0"/>
              <a:t> two nonadjacent vertices of a polygon P if and only if P is convex polygon.</a:t>
            </a:r>
          </a:p>
          <a:p>
            <a:r>
              <a:rPr lang="en-US" kern="0" dirty="0"/>
              <a:t>Proof: The proof consists of two parts, both established by contradiction.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CCD756-218B-3846-9399-BE43DA312875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5F8A-A607-F14E-A193-A95A3840FCA5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/>
              <a:t>Triangulation Theory: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5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endParaRPr lang="en-US"/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5E106F4-2F02-6C45-9E05-5C70A85FC027}"/>
              </a:ext>
            </a:extLst>
          </p:cNvPr>
          <p:cNvGraphicFramePr>
            <a:graphicFrameLocks noGrp="1"/>
          </p:cNvGraphicFramePr>
          <p:nvPr>
            <p:ph sz="half" idx="10"/>
          </p:nvPr>
        </p:nvGraphicFramePr>
        <p:xfrm>
          <a:off x="4016375" y="2341922"/>
          <a:ext cx="41592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250">
                  <a:extLst>
                    <a:ext uri="{9D8B030D-6E8A-4147-A177-3AD203B41FA5}">
                      <a16:colId xmlns:a16="http://schemas.microsoft.com/office/drawing/2014/main" val="42138648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03564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Sides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4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3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Quadrilateral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6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Pentagon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2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36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5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5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8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Dodecagon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3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</a:t>
                      </a:r>
                      <a:r>
                        <a:rPr lang="en-US" dirty="0" err="1"/>
                        <a:t>gon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328176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90024F-6EA2-7D46-A601-EB5B723F6FB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216888" y="267892"/>
            <a:ext cx="9758225" cy="1103708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/>
              <a:t>Classification of Polygons by the Number of Edges</a:t>
            </a:r>
          </a:p>
          <a:p>
            <a:r>
              <a:rPr lang="en-US" dirty="0"/>
              <a:t>Most Common Polygons</a:t>
            </a:r>
          </a:p>
        </p:txBody>
      </p:sp>
    </p:spTree>
    <p:extLst>
      <p:ext uri="{BB962C8B-B14F-4D97-AF65-F5344CB8AC3E}">
        <p14:creationId xmlns:p14="http://schemas.microsoft.com/office/powerpoint/2010/main" val="374223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sum of the internal angles of a polygon of n vertices 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555D5-2C0C-6247-A462-FC6080BDD3E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91F05-C4BD-6740-9746-4B39C1FD261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2DC84CE-A04C-5444-AE4C-3FA56BD87469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12DC84CE-A04C-5444-AE4C-3FA56BD87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754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Use the Triangle Angle-Sum Theorem to find the sum of the measures of the angles of a polygon.</a:t>
            </a:r>
          </a:p>
          <a:p>
            <a:endParaRPr lang="en-US" dirty="0"/>
          </a:p>
          <a:p>
            <a:r>
              <a:rPr lang="en-US" altLang="en-US" dirty="0"/>
              <a:t>Triangle Angle-Sum Theorem</a:t>
            </a:r>
          </a:p>
          <a:p>
            <a:pPr lvl="1"/>
            <a:r>
              <a:rPr lang="en-US" altLang="en-US" dirty="0"/>
              <a:t>The sum of the measures of the angles of a triangle measure 180º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ECE535-D51E-9B41-BDE7-86FEE51AE1B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B9FA387-7019-E942-BEB0-017C3E2C2D75}"/>
              </a:ext>
            </a:extLst>
          </p:cNvPr>
          <p:cNvSpPr/>
          <p:nvPr/>
        </p:nvSpPr>
        <p:spPr>
          <a:xfrm>
            <a:off x="4083485" y="4471792"/>
            <a:ext cx="3908120" cy="1866378"/>
          </a:xfrm>
          <a:custGeom>
            <a:avLst/>
            <a:gdLst>
              <a:gd name="connsiteX0" fmla="*/ 0 w 3908120"/>
              <a:gd name="connsiteY0" fmla="*/ 764087 h 1866378"/>
              <a:gd name="connsiteX1" fmla="*/ 2605414 w 3908120"/>
              <a:gd name="connsiteY1" fmla="*/ 1866378 h 1866378"/>
              <a:gd name="connsiteX2" fmla="*/ 3908120 w 3908120"/>
              <a:gd name="connsiteY2" fmla="*/ 0 h 1866378"/>
              <a:gd name="connsiteX3" fmla="*/ 0 w 3908120"/>
              <a:gd name="connsiteY3" fmla="*/ 764087 h 186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120" h="1866378">
                <a:moveTo>
                  <a:pt x="0" y="764087"/>
                </a:moveTo>
                <a:lnTo>
                  <a:pt x="2605414" y="1866378"/>
                </a:lnTo>
                <a:lnTo>
                  <a:pt x="3908120" y="0"/>
                </a:lnTo>
                <a:lnTo>
                  <a:pt x="0" y="76408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4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Theorem: </a:t>
            </a:r>
            <a:r>
              <a:rPr lang="en-US" altLang="en-US" dirty="0"/>
              <a:t>The sum of the measures of the internal angles of an n-</a:t>
            </a:r>
            <a:r>
              <a:rPr lang="en-US" altLang="en-US" dirty="0" err="1"/>
              <a:t>gon</a:t>
            </a:r>
            <a:r>
              <a:rPr lang="en-US" altLang="en-US" dirty="0"/>
              <a:t> is (n - 2) *180.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Proof by induction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6E52268-FC04-6540-9F50-5025AF6E47E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Angles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C86DB1D-9DA1-374F-8004-E8340D66C9AB}"/>
              </a:ext>
            </a:extLst>
          </p:cNvPr>
          <p:cNvSpPr/>
          <p:nvPr/>
        </p:nvSpPr>
        <p:spPr>
          <a:xfrm>
            <a:off x="5965521" y="274320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45A62A-BCDD-6F41-8411-067164BCC478}"/>
              </a:ext>
            </a:extLst>
          </p:cNvPr>
          <p:cNvCxnSpPr>
            <a:stCxn id="8" idx="3"/>
            <a:endCxn id="8" idx="1"/>
          </p:cNvCxnSpPr>
          <p:nvPr/>
        </p:nvCxnSpPr>
        <p:spPr>
          <a:xfrm flipH="1">
            <a:off x="6078255" y="5135671"/>
            <a:ext cx="1139869" cy="212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B6169-8D24-A849-830F-ADA8E24F907B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5965521" y="3770334"/>
            <a:ext cx="1252603" cy="1365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2AB2E-F801-204C-98B0-DEDF0C733026}"/>
              </a:ext>
            </a:extLst>
          </p:cNvPr>
          <p:cNvCxnSpPr>
            <a:cxnSpLocks/>
            <a:stCxn id="8" idx="3"/>
            <a:endCxn id="8" idx="8"/>
          </p:cNvCxnSpPr>
          <p:nvPr/>
        </p:nvCxnSpPr>
        <p:spPr>
          <a:xfrm flipH="1" flipV="1">
            <a:off x="6879921" y="2743200"/>
            <a:ext cx="338203" cy="2392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0F087-1A7B-6F4A-AD37-5F5ABFC1655E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V="1">
            <a:off x="7218124" y="4146115"/>
            <a:ext cx="776613" cy="989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045008-8F53-6748-BC0E-9C1DEBC2920D}"/>
              </a:ext>
            </a:extLst>
          </p:cNvPr>
          <p:cNvCxnSpPr>
            <a:cxnSpLocks/>
            <a:stCxn id="8" idx="4"/>
            <a:endCxn id="8" idx="6"/>
          </p:cNvCxnSpPr>
          <p:nvPr/>
        </p:nvCxnSpPr>
        <p:spPr>
          <a:xfrm flipH="1" flipV="1">
            <a:off x="8971767" y="3018773"/>
            <a:ext cx="601250" cy="2805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2BA675-2EBD-3942-B83D-2AE053E7B393}"/>
              </a:ext>
            </a:extLst>
          </p:cNvPr>
          <p:cNvCxnSpPr>
            <a:cxnSpLocks/>
            <a:stCxn id="8" idx="4"/>
            <a:endCxn id="8" idx="7"/>
          </p:cNvCxnSpPr>
          <p:nvPr/>
        </p:nvCxnSpPr>
        <p:spPr>
          <a:xfrm flipH="1" flipV="1">
            <a:off x="7994737" y="4146115"/>
            <a:ext cx="1578280" cy="1678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0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Edges – the line segments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Vertices –the points where adjacent edges meet</a:t>
                </a:r>
              </a:p>
              <a:p>
                <a:pPr lvl="1"/>
                <a:r>
                  <a:rPr lang="en-US" altLang="en-US" dirty="0"/>
                  <a:t>Start at any vertex and list the vertices consecutively in a counterclockwise direction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Angles</a:t>
                </a:r>
              </a:p>
              <a:p>
                <a:pPr lvl="1"/>
                <a:r>
                  <a:rPr lang="en-US" altLang="en-US" dirty="0"/>
                  <a:t>Name by angle naming convention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 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>
                        <a:latin typeface="Cambria Math" panose="02040503050406030204" pitchFamily="18" charset="0"/>
                      </a:rPr>
                      <m:t>,…, ∡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04AC8-5273-DD4C-9FF6-08A55D25CFE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20BB83-301E-1F49-9281-8E9EC39C36D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Polygon 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9855D1-C4F7-BA41-8B51-48FCC6E3D3E4}"/>
              </a:ext>
            </a:extLst>
          </p:cNvPr>
          <p:cNvGrpSpPr/>
          <p:nvPr/>
        </p:nvGrpSpPr>
        <p:grpSpPr>
          <a:xfrm>
            <a:off x="8382000" y="3962400"/>
            <a:ext cx="2645226" cy="2417614"/>
            <a:chOff x="8022774" y="4059386"/>
            <a:chExt cx="2645226" cy="241761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3EA0DEC-98FF-8F43-AEDC-7E778FA380AA}"/>
                </a:ext>
              </a:extLst>
            </p:cNvPr>
            <p:cNvSpPr/>
            <p:nvPr/>
          </p:nvSpPr>
          <p:spPr>
            <a:xfrm>
              <a:off x="8386558" y="4388236"/>
              <a:ext cx="1933780" cy="1783964"/>
            </a:xfrm>
            <a:custGeom>
              <a:avLst/>
              <a:gdLst>
                <a:gd name="connsiteX0" fmla="*/ 50800 w 1188720"/>
                <a:gd name="connsiteY0" fmla="*/ 0 h 1056640"/>
                <a:gd name="connsiteX1" fmla="*/ 0 w 1188720"/>
                <a:gd name="connsiteY1" fmla="*/ 721360 h 1056640"/>
                <a:gd name="connsiteX2" fmla="*/ 650240 w 1188720"/>
                <a:gd name="connsiteY2" fmla="*/ 1056640 h 1056640"/>
                <a:gd name="connsiteX3" fmla="*/ 1188720 w 1188720"/>
                <a:gd name="connsiteY3" fmla="*/ 690880 h 1056640"/>
                <a:gd name="connsiteX4" fmla="*/ 436880 w 1188720"/>
                <a:gd name="connsiteY4" fmla="*/ 20320 h 1056640"/>
                <a:gd name="connsiteX5" fmla="*/ 50800 w 1188720"/>
                <a:gd name="connsiteY5" fmla="*/ 0 h 105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720" h="1056640">
                  <a:moveTo>
                    <a:pt x="50800" y="0"/>
                  </a:moveTo>
                  <a:lnTo>
                    <a:pt x="0" y="721360"/>
                  </a:lnTo>
                  <a:lnTo>
                    <a:pt x="650240" y="1056640"/>
                  </a:lnTo>
                  <a:lnTo>
                    <a:pt x="1188720" y="690880"/>
                  </a:lnTo>
                  <a:lnTo>
                    <a:pt x="436880" y="20320"/>
                  </a:lnTo>
                  <a:lnTo>
                    <a:pt x="50800" y="0"/>
                  </a:lnTo>
                  <a:close/>
                </a:path>
              </a:pathLst>
            </a:custGeom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ircular Arrow 27">
              <a:extLst>
                <a:ext uri="{FF2B5EF4-FFF2-40B4-BE49-F238E27FC236}">
                  <a16:creationId xmlns:a16="http://schemas.microsoft.com/office/drawing/2014/main" id="{8BCC61B9-8FE1-E04E-BA53-1B7BA2AED540}"/>
                </a:ext>
              </a:extLst>
            </p:cNvPr>
            <p:cNvSpPr/>
            <p:nvPr/>
          </p:nvSpPr>
          <p:spPr>
            <a:xfrm rot="2583672" flipH="1">
              <a:off x="8675098" y="4841110"/>
              <a:ext cx="898729" cy="1007677"/>
            </a:xfrm>
            <a:prstGeom prst="circular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D7E4D8-D5FC-2449-8817-FA3007250EFA}"/>
                    </a:ext>
                  </a:extLst>
                </p:cNvPr>
                <p:cNvSpPr txBox="1"/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0D7E4D8-D5FC-2449-8817-FA3007250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C9BDC2-0019-5648-8D93-44FD0196C84C}"/>
                    </a:ext>
                  </a:extLst>
                </p:cNvPr>
                <p:cNvSpPr txBox="1"/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8C9BDC2-0019-5648-8D93-44FD0196C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270FE8-7478-274C-83F0-1F31C1156C92}"/>
                    </a:ext>
                  </a:extLst>
                </p:cNvPr>
                <p:cNvSpPr txBox="1"/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270FE8-7478-274C-83F0-1F31C1156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636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9D8E3D-DDDC-D54F-B3A6-49F7999171A4}"/>
                    </a:ext>
                  </a:extLst>
                </p:cNvPr>
                <p:cNvSpPr txBox="1"/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89D8E3D-DDDC-D54F-B3A6-49F799917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636" r="-454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FD9A53-F5B7-7B4C-9C45-F8DDC5367D4B}"/>
                    </a:ext>
                  </a:extLst>
                </p:cNvPr>
                <p:cNvSpPr txBox="1"/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FD9A53-F5B7-7B4C-9C45-F8DDC5367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348" r="-4348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9CDB13-E458-4A40-9BC0-264FC139ABB1}"/>
                    </a:ext>
                  </a:extLst>
                </p:cNvPr>
                <p:cNvSpPr txBox="1"/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9CDB13-E458-4A40-9BC0-264FC139A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AC23092-5A17-204E-AB17-72DC22AEB46C}"/>
                    </a:ext>
                  </a:extLst>
                </p:cNvPr>
                <p:cNvSpPr txBox="1"/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AC23092-5A17-204E-AB17-72DC22AEB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091" r="-454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266B3-7A7A-EE4C-8850-D32D1294AFD9}"/>
                    </a:ext>
                  </a:extLst>
                </p:cNvPr>
                <p:cNvSpPr txBox="1"/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266B3-7A7A-EE4C-8850-D32D1294A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545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07AA-5BE2-E640-B376-231339383ABE}"/>
                    </a:ext>
                  </a:extLst>
                </p:cNvPr>
                <p:cNvSpPr txBox="1"/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6A07AA-5BE2-E640-B376-231339383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636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6A116B-8DED-234F-9FCE-EE5627907376}"/>
                    </a:ext>
                  </a:extLst>
                </p:cNvPr>
                <p:cNvSpPr txBox="1"/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6A116B-8DED-234F-9FCE-EE56279073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F00E72D-55C1-9D4F-A71B-A9A5ABC576EB}"/>
                </a:ext>
              </a:extLst>
            </p:cNvPr>
            <p:cNvSpPr/>
            <p:nvPr/>
          </p:nvSpPr>
          <p:spPr>
            <a:xfrm>
              <a:off x="10210800" y="5486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5F75D0B-2A50-4F4C-B4EE-2A94307F57B1}"/>
                </a:ext>
              </a:extLst>
            </p:cNvPr>
            <p:cNvSpPr/>
            <p:nvPr/>
          </p:nvSpPr>
          <p:spPr>
            <a:xfrm>
              <a:off x="9067800" y="435864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3556ED-94B9-EF4D-A02E-3BC3AE62EB75}"/>
                </a:ext>
              </a:extLst>
            </p:cNvPr>
            <p:cNvSpPr/>
            <p:nvPr/>
          </p:nvSpPr>
          <p:spPr>
            <a:xfrm>
              <a:off x="9376542" y="60960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BC696E-1105-6848-BDC4-584BB19955C7}"/>
                </a:ext>
              </a:extLst>
            </p:cNvPr>
            <p:cNvSpPr/>
            <p:nvPr/>
          </p:nvSpPr>
          <p:spPr>
            <a:xfrm>
              <a:off x="8321922" y="55626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65D29C4-4E51-024A-B989-E83B4A3A8CAF}"/>
                </a:ext>
              </a:extLst>
            </p:cNvPr>
            <p:cNvSpPr/>
            <p:nvPr/>
          </p:nvSpPr>
          <p:spPr>
            <a:xfrm>
              <a:off x="8397240" y="4343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6487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1011" name="Rectangle 3"/>
              <p:cNvSpPr>
                <a:spLocks noGrp="1" noChangeArrowheads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en-US" b="1" dirty="0"/>
                  <a:t>Theorem</a:t>
                </a:r>
                <a:r>
                  <a:rPr lang="en-US" altLang="en-US" dirty="0"/>
                  <a:t>: Every triangulation of an n-vertex polygon P uses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−3 </m:t>
                    </m:r>
                  </m:oMath>
                </a14:m>
                <a:r>
                  <a:rPr lang="en-US" altLang="en-US" dirty="0"/>
                  <a:t>diagonals and consists of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dirty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en-US" altLang="en-US" dirty="0"/>
                  <a:t>triangles.</a:t>
                </a:r>
              </a:p>
              <a:p>
                <a:pPr lvl="1"/>
                <a:r>
                  <a:rPr lang="en-US" altLang="en-US" dirty="0"/>
                  <a:t>Proof by induction:</a:t>
                </a:r>
              </a:p>
              <a:p>
                <a:pPr lvl="2"/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Assume true for any polygon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sides</a:t>
                </a:r>
              </a:p>
              <a:p>
                <a:pPr lvl="2"/>
                <a:r>
                  <a:rPr lang="en-US" dirty="0"/>
                  <a:t>Given a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sided polygon partition it into two (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 by adding a diagonal</a:t>
                </a:r>
              </a:p>
              <a:p>
                <a:pPr marL="914400" lvl="2" indent="0">
                  <a:buNone/>
                </a:pPr>
                <a:r>
                  <a:rPr lang="en-US" dirty="0"/>
                  <a:t>	Total number of diagonals: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1 − 3 ) +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2 − 3) + 1 =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2 − 2 ) – 3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	Total number of triangles: </a:t>
                </a:r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1 − 2) +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2 − 2) = 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1 +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2) – 4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+2 – 4 =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1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4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E802F-B90C-1B4A-AEBB-8E0E7D3258F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E2776-364B-AB4D-A943-1800AA51795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8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5AD0-CD21-8B45-B8E8-3D7996EE9C2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E2776-364B-AB4D-A943-1800AA51795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en-US" dirty="0"/>
              <a:t>Triangulation Example</a:t>
            </a:r>
            <a:endParaRPr lang="en-US" dirty="0"/>
          </a:p>
        </p:txBody>
      </p:sp>
      <p:grpSp>
        <p:nvGrpSpPr>
          <p:cNvPr id="44036" name="Group 4"/>
          <p:cNvGrpSpPr>
            <a:grpSpLocks noChangeAspect="1"/>
          </p:cNvGrpSpPr>
          <p:nvPr/>
        </p:nvGrpSpPr>
        <p:grpSpPr bwMode="auto">
          <a:xfrm>
            <a:off x="1402025" y="2895600"/>
            <a:ext cx="3165536" cy="2033885"/>
            <a:chOff x="3355" y="1076"/>
            <a:chExt cx="1655" cy="1144"/>
          </a:xfrm>
        </p:grpSpPr>
        <p:sp>
          <p:nvSpPr>
            <p:cNvPr id="171013" name="Freeform 5"/>
            <p:cNvSpPr>
              <a:spLocks/>
            </p:cNvSpPr>
            <p:nvPr/>
          </p:nvSpPr>
          <p:spPr bwMode="auto">
            <a:xfrm>
              <a:off x="3355" y="1076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4" name="Line 6"/>
            <p:cNvSpPr>
              <a:spLocks noChangeShapeType="1"/>
            </p:cNvSpPr>
            <p:nvPr/>
          </p:nvSpPr>
          <p:spPr bwMode="auto">
            <a:xfrm flipV="1">
              <a:off x="4189" y="1411"/>
              <a:ext cx="601" cy="27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5" name="Line 7"/>
            <p:cNvSpPr>
              <a:spLocks noChangeShapeType="1"/>
            </p:cNvSpPr>
            <p:nvPr/>
          </p:nvSpPr>
          <p:spPr bwMode="auto">
            <a:xfrm flipH="1">
              <a:off x="4686" y="1407"/>
              <a:ext cx="99" cy="38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6" name="Line 8"/>
            <p:cNvSpPr>
              <a:spLocks noChangeShapeType="1"/>
            </p:cNvSpPr>
            <p:nvPr/>
          </p:nvSpPr>
          <p:spPr bwMode="auto">
            <a:xfrm>
              <a:off x="4192" y="1692"/>
              <a:ext cx="501" cy="1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 flipV="1">
              <a:off x="3921" y="1688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 flipH="1" flipV="1">
              <a:off x="4206" y="1684"/>
              <a:ext cx="144" cy="5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 flipH="1" flipV="1">
              <a:off x="3902" y="1902"/>
              <a:ext cx="455" cy="3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grpSp>
        <p:nvGrpSpPr>
          <p:cNvPr id="44037" name="Group 20"/>
          <p:cNvGrpSpPr>
            <a:grpSpLocks noChangeAspect="1"/>
          </p:cNvGrpSpPr>
          <p:nvPr/>
        </p:nvGrpSpPr>
        <p:grpSpPr bwMode="auto">
          <a:xfrm>
            <a:off x="7391400" y="2895600"/>
            <a:ext cx="3079505" cy="2057401"/>
            <a:chOff x="3118" y="2971"/>
            <a:chExt cx="1655" cy="1144"/>
          </a:xfrm>
        </p:grpSpPr>
        <p:sp>
          <p:nvSpPr>
            <p:cNvPr id="171021" name="Freeform 13"/>
            <p:cNvSpPr>
              <a:spLocks/>
            </p:cNvSpPr>
            <p:nvPr/>
          </p:nvSpPr>
          <p:spPr bwMode="auto">
            <a:xfrm>
              <a:off x="3118" y="2971"/>
              <a:ext cx="1655" cy="1144"/>
            </a:xfrm>
            <a:custGeom>
              <a:avLst/>
              <a:gdLst>
                <a:gd name="T0" fmla="*/ 0 w 2000"/>
                <a:gd name="T1" fmla="*/ 226 h 1266"/>
                <a:gd name="T2" fmla="*/ 1027 w 2000"/>
                <a:gd name="T3" fmla="*/ 695 h 1266"/>
                <a:gd name="T4" fmla="*/ 905 w 2000"/>
                <a:gd name="T5" fmla="*/ 0 h 1266"/>
                <a:gd name="T6" fmla="*/ 1732 w 2000"/>
                <a:gd name="T7" fmla="*/ 355 h 1266"/>
                <a:gd name="T8" fmla="*/ 2000 w 2000"/>
                <a:gd name="T9" fmla="*/ 834 h 1266"/>
                <a:gd name="T10" fmla="*/ 1644 w 2000"/>
                <a:gd name="T11" fmla="*/ 789 h 1266"/>
                <a:gd name="T12" fmla="*/ 1235 w 2000"/>
                <a:gd name="T13" fmla="*/ 1266 h 1266"/>
                <a:gd name="T14" fmla="*/ 477 w 2000"/>
                <a:gd name="T15" fmla="*/ 1189 h 1266"/>
                <a:gd name="T16" fmla="*/ 688 w 2000"/>
                <a:gd name="T17" fmla="*/ 933 h 1266"/>
                <a:gd name="T18" fmla="*/ 0 w 2000"/>
                <a:gd name="T19" fmla="*/ 22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0" h="1266">
                  <a:moveTo>
                    <a:pt x="0" y="226"/>
                  </a:moveTo>
                  <a:lnTo>
                    <a:pt x="1027" y="695"/>
                  </a:lnTo>
                  <a:lnTo>
                    <a:pt x="905" y="0"/>
                  </a:lnTo>
                  <a:lnTo>
                    <a:pt x="1732" y="355"/>
                  </a:lnTo>
                  <a:lnTo>
                    <a:pt x="2000" y="834"/>
                  </a:lnTo>
                  <a:lnTo>
                    <a:pt x="1644" y="789"/>
                  </a:lnTo>
                  <a:lnTo>
                    <a:pt x="1235" y="1266"/>
                  </a:lnTo>
                  <a:lnTo>
                    <a:pt x="477" y="1189"/>
                  </a:lnTo>
                  <a:lnTo>
                    <a:pt x="688" y="933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CC00"/>
            </a:solidFill>
            <a:ln w="127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>
              <a:off x="3886" y="2974"/>
              <a:ext cx="578" cy="7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3" name="Line 15"/>
            <p:cNvSpPr>
              <a:spLocks noChangeShapeType="1"/>
            </p:cNvSpPr>
            <p:nvPr/>
          </p:nvSpPr>
          <p:spPr bwMode="auto">
            <a:xfrm>
              <a:off x="3870" y="2980"/>
              <a:ext cx="890" cy="73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4" name="Line 16"/>
            <p:cNvSpPr>
              <a:spLocks noChangeShapeType="1"/>
            </p:cNvSpPr>
            <p:nvPr/>
          </p:nvSpPr>
          <p:spPr bwMode="auto">
            <a:xfrm flipV="1">
              <a:off x="3655" y="3687"/>
              <a:ext cx="835" cy="12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5" name="Line 17"/>
            <p:cNvSpPr>
              <a:spLocks noChangeShapeType="1"/>
            </p:cNvSpPr>
            <p:nvPr/>
          </p:nvSpPr>
          <p:spPr bwMode="auto">
            <a:xfrm flipV="1">
              <a:off x="3717" y="3572"/>
              <a:ext cx="267" cy="23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6" name="Line 18"/>
            <p:cNvSpPr>
              <a:spLocks noChangeShapeType="1"/>
            </p:cNvSpPr>
            <p:nvPr/>
          </p:nvSpPr>
          <p:spPr bwMode="auto">
            <a:xfrm flipH="1" flipV="1">
              <a:off x="3958" y="3590"/>
              <a:ext cx="556" cy="9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 flipH="1">
              <a:off x="3531" y="3678"/>
              <a:ext cx="944" cy="353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endParaRPr>
            </a:p>
          </p:txBody>
        </p:sp>
      </p:grp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4876203" y="3430741"/>
            <a:ext cx="2206554" cy="1200329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9 vertices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7 triangles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6 diagonals</a:t>
            </a:r>
          </a:p>
        </p:txBody>
      </p:sp>
    </p:spTree>
    <p:extLst>
      <p:ext uri="{BB962C8B-B14F-4D97-AF65-F5344CB8AC3E}">
        <p14:creationId xmlns:p14="http://schemas.microsoft.com/office/powerpoint/2010/main" val="1399100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EB1329-13E1-8340-905D-BE81D3428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area of the polygon?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8980-218D-324F-9BAC-E9FAD52CA70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65868-0E71-6C48-8374-EE9FBF1DEED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Area of a Polygon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7CB69CD-9D31-E240-A5EF-7F65779A4E62}"/>
              </a:ext>
            </a:extLst>
          </p:cNvPr>
          <p:cNvSpPr/>
          <p:nvPr/>
        </p:nvSpPr>
        <p:spPr>
          <a:xfrm>
            <a:off x="3935259" y="279226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26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9113E2-A02C-814E-9367-6FFD81BE889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26D21-64C3-5846-8A19-BD07751FD52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of a triangle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2B62DA-0768-8F48-B6F1-C656AF667F06}"/>
              </a:ext>
            </a:extLst>
          </p:cNvPr>
          <p:cNvGrpSpPr/>
          <p:nvPr/>
        </p:nvGrpSpPr>
        <p:grpSpPr>
          <a:xfrm>
            <a:off x="1883591" y="1143000"/>
            <a:ext cx="3400102" cy="2180034"/>
            <a:chOff x="2543498" y="1553766"/>
            <a:chExt cx="3400102" cy="21800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FA635-ABA8-A343-AA41-5575CEF20C77}"/>
                </a:ext>
              </a:extLst>
            </p:cNvPr>
            <p:cNvCxnSpPr/>
            <p:nvPr/>
          </p:nvCxnSpPr>
          <p:spPr>
            <a:xfrm>
              <a:off x="2889251" y="3341367"/>
              <a:ext cx="3054349" cy="16196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0EFC248-154A-3E4E-81D3-9B5438EDF24F}"/>
                </a:ext>
              </a:extLst>
            </p:cNvPr>
            <p:cNvCxnSpPr>
              <a:cxnSpLocks/>
            </p:cNvCxnSpPr>
            <p:nvPr/>
          </p:nvCxnSpPr>
          <p:spPr>
            <a:xfrm>
              <a:off x="5395911" y="1874520"/>
              <a:ext cx="0" cy="1554480"/>
            </a:xfrm>
            <a:prstGeom prst="line">
              <a:avLst/>
            </a:prstGeom>
            <a:ln w="349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BC8D13E-5FE4-3640-B528-EE931BCA258B}"/>
                </a:ext>
              </a:extLst>
            </p:cNvPr>
            <p:cNvSpPr/>
            <p:nvPr/>
          </p:nvSpPr>
          <p:spPr>
            <a:xfrm>
              <a:off x="2853726" y="1905000"/>
              <a:ext cx="2510972" cy="1445986"/>
            </a:xfrm>
            <a:custGeom>
              <a:avLst/>
              <a:gdLst>
                <a:gd name="connsiteX0" fmla="*/ 0 w 2510972"/>
                <a:gd name="connsiteY0" fmla="*/ 1436914 h 1436914"/>
                <a:gd name="connsiteX1" fmla="*/ 1669143 w 2510972"/>
                <a:gd name="connsiteY1" fmla="*/ 1407886 h 1436914"/>
                <a:gd name="connsiteX2" fmla="*/ 2510972 w 2510972"/>
                <a:gd name="connsiteY2" fmla="*/ 0 h 1436914"/>
                <a:gd name="connsiteX3" fmla="*/ 0 w 2510972"/>
                <a:gd name="connsiteY3" fmla="*/ 1436914 h 1436914"/>
                <a:gd name="connsiteX0" fmla="*/ 0 w 2510972"/>
                <a:gd name="connsiteY0" fmla="*/ 1436914 h 1445986"/>
                <a:gd name="connsiteX1" fmla="*/ 1722483 w 2510972"/>
                <a:gd name="connsiteY1" fmla="*/ 1445986 h 1445986"/>
                <a:gd name="connsiteX2" fmla="*/ 2510972 w 2510972"/>
                <a:gd name="connsiteY2" fmla="*/ 0 h 1445986"/>
                <a:gd name="connsiteX3" fmla="*/ 0 w 2510972"/>
                <a:gd name="connsiteY3" fmla="*/ 1436914 h 14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972" h="1445986">
                  <a:moveTo>
                    <a:pt x="0" y="1436914"/>
                  </a:moveTo>
                  <a:lnTo>
                    <a:pt x="1722483" y="1445986"/>
                  </a:lnTo>
                  <a:lnTo>
                    <a:pt x="2510972" y="0"/>
                  </a:lnTo>
                  <a:lnTo>
                    <a:pt x="0" y="1436914"/>
                  </a:lnTo>
                  <a:close/>
                </a:path>
              </a:pathLst>
            </a:custGeom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C020B8-FDA7-4E4D-8CF3-18E1199EC95E}"/>
                    </a:ext>
                  </a:extLst>
                </p:cNvPr>
                <p:cNvSpPr txBox="1"/>
                <p:nvPr/>
              </p:nvSpPr>
              <p:spPr>
                <a:xfrm>
                  <a:off x="2543498" y="3226713"/>
                  <a:ext cx="41274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C020B8-FDA7-4E4D-8CF3-18E1199EC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498" y="3226713"/>
                  <a:ext cx="41274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FABB0B-B384-F940-B998-F00AB14FCF8F}"/>
                    </a:ext>
                  </a:extLst>
                </p:cNvPr>
                <p:cNvSpPr txBox="1"/>
                <p:nvPr/>
              </p:nvSpPr>
              <p:spPr>
                <a:xfrm>
                  <a:off x="4388923" y="3302913"/>
                  <a:ext cx="40729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FABB0B-B384-F940-B998-F00AB14FC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8923" y="3302913"/>
                  <a:ext cx="407291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2474536-C39B-0D41-886F-06189EF4D8F5}"/>
                    </a:ext>
                  </a:extLst>
                </p:cNvPr>
                <p:cNvSpPr txBox="1"/>
                <p:nvPr/>
              </p:nvSpPr>
              <p:spPr>
                <a:xfrm>
                  <a:off x="5328503" y="1553766"/>
                  <a:ext cx="38760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2474536-C39B-0D41-886F-06189EF4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503" y="1553766"/>
                  <a:ext cx="38760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D52686-6019-B049-AEFD-82F0F6C915AC}"/>
                    </a:ext>
                  </a:extLst>
                </p:cNvPr>
                <p:cNvSpPr txBox="1"/>
                <p:nvPr/>
              </p:nvSpPr>
              <p:spPr>
                <a:xfrm>
                  <a:off x="5175736" y="3302913"/>
                  <a:ext cx="42126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D52686-6019-B049-AEFD-82F0F6C91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736" y="3302913"/>
                  <a:ext cx="42126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BA2FED-BF9E-484F-ADBA-B6CB70A415EC}"/>
                  </a:ext>
                </a:extLst>
              </p:cNvPr>
              <p:cNvSpPr txBox="1"/>
              <p:nvPr/>
            </p:nvSpPr>
            <p:spPr>
              <a:xfrm>
                <a:off x="6324600" y="1955617"/>
                <a:ext cx="40802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CBA2FED-BF9E-484F-ADBA-B6CB70A41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955617"/>
                <a:ext cx="40802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A32359-3CE7-1448-A6AB-3FCF5AB19F75}"/>
                  </a:ext>
                </a:extLst>
              </p:cNvPr>
              <p:cNvSpPr txBox="1"/>
              <p:nvPr/>
            </p:nvSpPr>
            <p:spPr>
              <a:xfrm>
                <a:off x="5117921" y="4768627"/>
                <a:ext cx="6630598" cy="621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A32359-3CE7-1448-A6AB-3FCF5AB19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921" y="4768627"/>
                <a:ext cx="6630598" cy="621452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Freeform 49">
            <a:extLst>
              <a:ext uri="{FF2B5EF4-FFF2-40B4-BE49-F238E27FC236}">
                <a16:creationId xmlns:a16="http://schemas.microsoft.com/office/drawing/2014/main" id="{95145A64-A3D3-5243-B224-6105A633DEE4}"/>
              </a:ext>
            </a:extLst>
          </p:cNvPr>
          <p:cNvSpPr/>
          <p:nvPr/>
        </p:nvSpPr>
        <p:spPr>
          <a:xfrm>
            <a:off x="1941202" y="4008834"/>
            <a:ext cx="2510972" cy="1445986"/>
          </a:xfrm>
          <a:custGeom>
            <a:avLst/>
            <a:gdLst>
              <a:gd name="connsiteX0" fmla="*/ 0 w 2510972"/>
              <a:gd name="connsiteY0" fmla="*/ 1436914 h 1436914"/>
              <a:gd name="connsiteX1" fmla="*/ 1669143 w 2510972"/>
              <a:gd name="connsiteY1" fmla="*/ 1407886 h 1436914"/>
              <a:gd name="connsiteX2" fmla="*/ 2510972 w 2510972"/>
              <a:gd name="connsiteY2" fmla="*/ 0 h 1436914"/>
              <a:gd name="connsiteX3" fmla="*/ 0 w 2510972"/>
              <a:gd name="connsiteY3" fmla="*/ 1436914 h 1436914"/>
              <a:gd name="connsiteX0" fmla="*/ 0 w 2510972"/>
              <a:gd name="connsiteY0" fmla="*/ 1436914 h 1445986"/>
              <a:gd name="connsiteX1" fmla="*/ 1722483 w 2510972"/>
              <a:gd name="connsiteY1" fmla="*/ 1445986 h 1445986"/>
              <a:gd name="connsiteX2" fmla="*/ 2510972 w 2510972"/>
              <a:gd name="connsiteY2" fmla="*/ 0 h 1445986"/>
              <a:gd name="connsiteX3" fmla="*/ 0 w 2510972"/>
              <a:gd name="connsiteY3" fmla="*/ 1436914 h 14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1445986">
                <a:moveTo>
                  <a:pt x="0" y="1436914"/>
                </a:moveTo>
                <a:lnTo>
                  <a:pt x="1722483" y="1445986"/>
                </a:lnTo>
                <a:lnTo>
                  <a:pt x="2510972" y="0"/>
                </a:lnTo>
                <a:lnTo>
                  <a:pt x="0" y="1436914"/>
                </a:lnTo>
                <a:close/>
              </a:path>
            </a:pathLst>
          </a:custGeom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21A696-696A-C44B-AE5B-E8A4857EA230}"/>
                  </a:ext>
                </a:extLst>
              </p:cNvPr>
              <p:cNvSpPr txBox="1"/>
              <p:nvPr/>
            </p:nvSpPr>
            <p:spPr>
              <a:xfrm>
                <a:off x="1630974" y="5330547"/>
                <a:ext cx="4383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221A696-696A-C44B-AE5B-E8A4857EA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74" y="5330547"/>
                <a:ext cx="43838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E15CF0-0546-8640-9644-B8C8794B79EE}"/>
                  </a:ext>
                </a:extLst>
              </p:cNvPr>
              <p:cNvSpPr txBox="1"/>
              <p:nvPr/>
            </p:nvSpPr>
            <p:spPr>
              <a:xfrm>
                <a:off x="3476399" y="5406747"/>
                <a:ext cx="4255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E15CF0-0546-8640-9644-B8C8794B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399" y="5406747"/>
                <a:ext cx="42556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23C22-04BB-A741-8627-236CCD205FD7}"/>
                  </a:ext>
                </a:extLst>
              </p:cNvPr>
              <p:cNvSpPr txBox="1"/>
              <p:nvPr/>
            </p:nvSpPr>
            <p:spPr>
              <a:xfrm>
                <a:off x="4415979" y="3657600"/>
                <a:ext cx="4223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E23C22-04BB-A741-8627-236CCD205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979" y="3657600"/>
                <a:ext cx="42235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6DD7A45B-D99A-B146-A56E-B8F10E6CC63F}"/>
              </a:ext>
            </a:extLst>
          </p:cNvPr>
          <p:cNvSpPr/>
          <p:nvPr/>
        </p:nvSpPr>
        <p:spPr>
          <a:xfrm rot="10800000">
            <a:off x="3661228" y="4015154"/>
            <a:ext cx="2510972" cy="1445986"/>
          </a:xfrm>
          <a:custGeom>
            <a:avLst/>
            <a:gdLst>
              <a:gd name="connsiteX0" fmla="*/ 0 w 2510972"/>
              <a:gd name="connsiteY0" fmla="*/ 1436914 h 1436914"/>
              <a:gd name="connsiteX1" fmla="*/ 1669143 w 2510972"/>
              <a:gd name="connsiteY1" fmla="*/ 1407886 h 1436914"/>
              <a:gd name="connsiteX2" fmla="*/ 2510972 w 2510972"/>
              <a:gd name="connsiteY2" fmla="*/ 0 h 1436914"/>
              <a:gd name="connsiteX3" fmla="*/ 0 w 2510972"/>
              <a:gd name="connsiteY3" fmla="*/ 1436914 h 1436914"/>
              <a:gd name="connsiteX0" fmla="*/ 0 w 2510972"/>
              <a:gd name="connsiteY0" fmla="*/ 1436914 h 1445986"/>
              <a:gd name="connsiteX1" fmla="*/ 1722483 w 2510972"/>
              <a:gd name="connsiteY1" fmla="*/ 1445986 h 1445986"/>
              <a:gd name="connsiteX2" fmla="*/ 2510972 w 2510972"/>
              <a:gd name="connsiteY2" fmla="*/ 0 h 1445986"/>
              <a:gd name="connsiteX3" fmla="*/ 0 w 2510972"/>
              <a:gd name="connsiteY3" fmla="*/ 1436914 h 14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0972" h="1445986">
                <a:moveTo>
                  <a:pt x="0" y="1436914"/>
                </a:moveTo>
                <a:lnTo>
                  <a:pt x="1722483" y="1445986"/>
                </a:lnTo>
                <a:lnTo>
                  <a:pt x="2510972" y="0"/>
                </a:lnTo>
                <a:lnTo>
                  <a:pt x="0" y="1436914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9B5DFA-D72E-054E-8986-38F6D9DDD4EF}"/>
              </a:ext>
            </a:extLst>
          </p:cNvPr>
          <p:cNvCxnSpPr>
            <a:stCxn id="50" idx="0"/>
            <a:endCxn id="50" idx="2"/>
          </p:cNvCxnSpPr>
          <p:nvPr/>
        </p:nvCxnSpPr>
        <p:spPr>
          <a:xfrm flipV="1">
            <a:off x="1941202" y="4008834"/>
            <a:ext cx="2510972" cy="1436914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BF9D27-EC41-214C-9C46-579BDE63B139}"/>
              </a:ext>
            </a:extLst>
          </p:cNvPr>
          <p:cNvCxnSpPr>
            <a:cxnSpLocks/>
            <a:stCxn id="50" idx="0"/>
            <a:endCxn id="50" idx="1"/>
          </p:cNvCxnSpPr>
          <p:nvPr/>
        </p:nvCxnSpPr>
        <p:spPr>
          <a:xfrm>
            <a:off x="1941202" y="5445748"/>
            <a:ext cx="1722483" cy="9072"/>
          </a:xfrm>
          <a:prstGeom prst="straightConnector1">
            <a:avLst/>
          </a:prstGeom>
          <a:ln w="508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33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Area of the polygon can be found by adding the areas of a triangulation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F456E-6050-9F47-B9E8-D44421E6CAF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5EFC-94EC-174C-B579-9E9D88F7ECD9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Sum of Areas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C86DB1D-9DA1-374F-8004-E8340D66C9AB}"/>
              </a:ext>
            </a:extLst>
          </p:cNvPr>
          <p:cNvSpPr/>
          <p:nvPr/>
        </p:nvSpPr>
        <p:spPr>
          <a:xfrm>
            <a:off x="3935259" y="2792260"/>
            <a:ext cx="4321479" cy="3532340"/>
          </a:xfrm>
          <a:custGeom>
            <a:avLst/>
            <a:gdLst>
              <a:gd name="connsiteX0" fmla="*/ 0 w 4321479"/>
              <a:gd name="connsiteY0" fmla="*/ 1027134 h 3532340"/>
              <a:gd name="connsiteX1" fmla="*/ 112734 w 4321479"/>
              <a:gd name="connsiteY1" fmla="*/ 2605414 h 3532340"/>
              <a:gd name="connsiteX2" fmla="*/ 2066794 w 4321479"/>
              <a:gd name="connsiteY2" fmla="*/ 3532340 h 3532340"/>
              <a:gd name="connsiteX3" fmla="*/ 1252603 w 4321479"/>
              <a:gd name="connsiteY3" fmla="*/ 2392471 h 3532340"/>
              <a:gd name="connsiteX4" fmla="*/ 3607496 w 4321479"/>
              <a:gd name="connsiteY4" fmla="*/ 3081403 h 3532340"/>
              <a:gd name="connsiteX5" fmla="*/ 4321479 w 4321479"/>
              <a:gd name="connsiteY5" fmla="*/ 1966586 h 3532340"/>
              <a:gd name="connsiteX6" fmla="*/ 3006246 w 4321479"/>
              <a:gd name="connsiteY6" fmla="*/ 275573 h 3532340"/>
              <a:gd name="connsiteX7" fmla="*/ 2029216 w 4321479"/>
              <a:gd name="connsiteY7" fmla="*/ 1402915 h 3532340"/>
              <a:gd name="connsiteX8" fmla="*/ 914400 w 4321479"/>
              <a:gd name="connsiteY8" fmla="*/ 0 h 3532340"/>
              <a:gd name="connsiteX9" fmla="*/ 0 w 4321479"/>
              <a:gd name="connsiteY9" fmla="*/ 1027134 h 35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1479" h="3532340">
                <a:moveTo>
                  <a:pt x="0" y="1027134"/>
                </a:moveTo>
                <a:lnTo>
                  <a:pt x="112734" y="2605414"/>
                </a:lnTo>
                <a:lnTo>
                  <a:pt x="2066794" y="3532340"/>
                </a:lnTo>
                <a:lnTo>
                  <a:pt x="1252603" y="2392471"/>
                </a:lnTo>
                <a:lnTo>
                  <a:pt x="3607496" y="3081403"/>
                </a:lnTo>
                <a:lnTo>
                  <a:pt x="4321479" y="1966586"/>
                </a:lnTo>
                <a:lnTo>
                  <a:pt x="3006246" y="275573"/>
                </a:lnTo>
                <a:lnTo>
                  <a:pt x="2029216" y="1402915"/>
                </a:lnTo>
                <a:lnTo>
                  <a:pt x="914400" y="0"/>
                </a:lnTo>
                <a:lnTo>
                  <a:pt x="0" y="1027134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45A62A-BCDD-6F41-8411-067164BCC478}"/>
              </a:ext>
            </a:extLst>
          </p:cNvPr>
          <p:cNvCxnSpPr>
            <a:stCxn id="8" idx="3"/>
            <a:endCxn id="8" idx="1"/>
          </p:cNvCxnSpPr>
          <p:nvPr/>
        </p:nvCxnSpPr>
        <p:spPr>
          <a:xfrm flipH="1">
            <a:off x="4047993" y="5184731"/>
            <a:ext cx="1139869" cy="2129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B6169-8D24-A849-830F-ADA8E24F907B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3935259" y="3819394"/>
            <a:ext cx="1252603" cy="13653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2AB2E-F801-204C-98B0-DEDF0C733026}"/>
              </a:ext>
            </a:extLst>
          </p:cNvPr>
          <p:cNvCxnSpPr>
            <a:cxnSpLocks/>
            <a:stCxn id="8" idx="3"/>
            <a:endCxn id="8" idx="8"/>
          </p:cNvCxnSpPr>
          <p:nvPr/>
        </p:nvCxnSpPr>
        <p:spPr>
          <a:xfrm flipH="1" flipV="1">
            <a:off x="4849659" y="2792260"/>
            <a:ext cx="338203" cy="2392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0F087-1A7B-6F4A-AD37-5F5ABFC1655E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V="1">
            <a:off x="5187862" y="4195175"/>
            <a:ext cx="776613" cy="989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045008-8F53-6748-BC0E-9C1DEBC2920D}"/>
              </a:ext>
            </a:extLst>
          </p:cNvPr>
          <p:cNvCxnSpPr>
            <a:cxnSpLocks/>
            <a:stCxn id="8" idx="4"/>
            <a:endCxn id="8" idx="6"/>
          </p:cNvCxnSpPr>
          <p:nvPr/>
        </p:nvCxnSpPr>
        <p:spPr>
          <a:xfrm flipH="1" flipV="1">
            <a:off x="6941505" y="3067833"/>
            <a:ext cx="601250" cy="28058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71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5B083-4F83-4C4D-BC02-DFC7C5DC75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5B083-4F83-4C4D-BC02-DFC7C5DC7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BDEF1-3ED2-874F-A94D-990E7E14106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24685B-E142-3C44-90F2-FA4D13BF3CE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Another way of computing area</a:t>
            </a:r>
          </a:p>
        </p:txBody>
      </p:sp>
      <p:sp>
        <p:nvSpPr>
          <p:cNvPr id="52229" name="Freeform 1029"/>
          <p:cNvSpPr>
            <a:spLocks/>
          </p:cNvSpPr>
          <p:nvPr/>
        </p:nvSpPr>
        <p:spPr bwMode="auto">
          <a:xfrm>
            <a:off x="5130800" y="3444875"/>
            <a:ext cx="2103438" cy="1295400"/>
          </a:xfrm>
          <a:custGeom>
            <a:avLst/>
            <a:gdLst>
              <a:gd name="T0" fmla="*/ 0 w 1325"/>
              <a:gd name="T1" fmla="*/ 2147483647 h 816"/>
              <a:gd name="T2" fmla="*/ 2147483647 w 1325"/>
              <a:gd name="T3" fmla="*/ 0 h 816"/>
              <a:gd name="T4" fmla="*/ 2147483647 w 1325"/>
              <a:gd name="T5" fmla="*/ 2147483647 h 816"/>
              <a:gd name="T6" fmla="*/ 0 w 1325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325"/>
              <a:gd name="T13" fmla="*/ 0 h 816"/>
              <a:gd name="T14" fmla="*/ 1325 w 1325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25" h="816">
                <a:moveTo>
                  <a:pt x="0" y="816"/>
                </a:moveTo>
                <a:lnTo>
                  <a:pt x="638" y="0"/>
                </a:lnTo>
                <a:lnTo>
                  <a:pt x="1325" y="386"/>
                </a:lnTo>
                <a:lnTo>
                  <a:pt x="0" y="816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1030"/>
          <p:cNvSpPr>
            <a:spLocks noChangeArrowheads="1"/>
          </p:cNvSpPr>
          <p:nvPr/>
        </p:nvSpPr>
        <p:spPr bwMode="auto">
          <a:xfrm>
            <a:off x="7669213" y="5592762"/>
            <a:ext cx="88900" cy="88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 sz="2400"/>
          </a:p>
        </p:txBody>
      </p:sp>
      <p:cxnSp>
        <p:nvCxnSpPr>
          <p:cNvPr id="52231" name="AutoShape 1031"/>
          <p:cNvCxnSpPr>
            <a:cxnSpLocks noChangeShapeType="1"/>
            <a:stCxn id="52230" idx="1"/>
            <a:endCxn id="52229" idx="2"/>
          </p:cNvCxnSpPr>
          <p:nvPr/>
        </p:nvCxnSpPr>
        <p:spPr bwMode="auto">
          <a:xfrm flipH="1" flipV="1">
            <a:off x="7253289" y="4057650"/>
            <a:ext cx="428625" cy="1528762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2" name="AutoShape 1032"/>
          <p:cNvCxnSpPr>
            <a:cxnSpLocks noChangeShapeType="1"/>
            <a:stCxn id="52230" idx="1"/>
            <a:endCxn id="52229" idx="3"/>
          </p:cNvCxnSpPr>
          <p:nvPr/>
        </p:nvCxnSpPr>
        <p:spPr bwMode="auto">
          <a:xfrm flipH="1" flipV="1">
            <a:off x="5111751" y="4740276"/>
            <a:ext cx="2570163" cy="84613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AutoShape 1033"/>
          <p:cNvCxnSpPr>
            <a:cxnSpLocks noChangeShapeType="1"/>
            <a:stCxn id="52230" idx="1"/>
            <a:endCxn id="52229" idx="1"/>
          </p:cNvCxnSpPr>
          <p:nvPr/>
        </p:nvCxnSpPr>
        <p:spPr bwMode="auto">
          <a:xfrm flipH="1" flipV="1">
            <a:off x="6143625" y="3425826"/>
            <a:ext cx="1538288" cy="2160587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4" name="Text Box 1034"/>
          <p:cNvSpPr txBox="1">
            <a:spLocks noChangeArrowheads="1"/>
          </p:cNvSpPr>
          <p:nvPr/>
        </p:nvSpPr>
        <p:spPr bwMode="auto">
          <a:xfrm>
            <a:off x="7816850" y="533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p</a:t>
            </a:r>
          </a:p>
        </p:txBody>
      </p:sp>
      <p:sp>
        <p:nvSpPr>
          <p:cNvPr id="52235" name="Text Box 1035"/>
          <p:cNvSpPr txBox="1">
            <a:spLocks noChangeArrowheads="1"/>
          </p:cNvSpPr>
          <p:nvPr/>
        </p:nvSpPr>
        <p:spPr bwMode="auto">
          <a:xfrm>
            <a:off x="4852989" y="4640262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a</a:t>
            </a:r>
          </a:p>
        </p:txBody>
      </p:sp>
      <p:sp>
        <p:nvSpPr>
          <p:cNvPr id="52236" name="Text Box 1036"/>
          <p:cNvSpPr txBox="1">
            <a:spLocks noChangeArrowheads="1"/>
          </p:cNvSpPr>
          <p:nvPr/>
        </p:nvSpPr>
        <p:spPr bwMode="auto">
          <a:xfrm>
            <a:off x="7453313" y="3717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b</a:t>
            </a:r>
          </a:p>
        </p:txBody>
      </p:sp>
      <p:sp>
        <p:nvSpPr>
          <p:cNvPr id="52237" name="Text Box 1037"/>
          <p:cNvSpPr txBox="1">
            <a:spLocks noChangeArrowheads="1"/>
          </p:cNvSpPr>
          <p:nvPr/>
        </p:nvSpPr>
        <p:spPr bwMode="auto">
          <a:xfrm>
            <a:off x="5988050" y="298132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2400"/>
              <a:t>c</a:t>
            </a:r>
          </a:p>
        </p:txBody>
      </p:sp>
      <p:sp>
        <p:nvSpPr>
          <p:cNvPr id="52241" name="Freeform 1041"/>
          <p:cNvSpPr>
            <a:spLocks/>
          </p:cNvSpPr>
          <p:nvPr/>
        </p:nvSpPr>
        <p:spPr bwMode="auto">
          <a:xfrm>
            <a:off x="6134101" y="3444876"/>
            <a:ext cx="1554163" cy="2147887"/>
          </a:xfrm>
          <a:custGeom>
            <a:avLst/>
            <a:gdLst>
              <a:gd name="T0" fmla="*/ 0 w 979"/>
              <a:gd name="T1" fmla="*/ 0 h 1353"/>
              <a:gd name="T2" fmla="*/ 2147483647 w 979"/>
              <a:gd name="T3" fmla="*/ 2147483647 h 1353"/>
              <a:gd name="T4" fmla="*/ 2147483647 w 979"/>
              <a:gd name="T5" fmla="*/ 2147483647 h 1353"/>
              <a:gd name="T6" fmla="*/ 0 w 979"/>
              <a:gd name="T7" fmla="*/ 0 h 1353"/>
              <a:gd name="T8" fmla="*/ 0 60000 65536"/>
              <a:gd name="T9" fmla="*/ 0 60000 65536"/>
              <a:gd name="T10" fmla="*/ 0 60000 65536"/>
              <a:gd name="T11" fmla="*/ 0 60000 65536"/>
              <a:gd name="T12" fmla="*/ 0 w 979"/>
              <a:gd name="T13" fmla="*/ 0 h 1353"/>
              <a:gd name="T14" fmla="*/ 979 w 979"/>
              <a:gd name="T15" fmla="*/ 1353 h 1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9" h="1353">
                <a:moveTo>
                  <a:pt x="0" y="0"/>
                </a:moveTo>
                <a:lnTo>
                  <a:pt x="979" y="1353"/>
                </a:lnTo>
                <a:lnTo>
                  <a:pt x="688" y="358"/>
                </a:lnTo>
                <a:lnTo>
                  <a:pt x="0" y="0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Freeform 1042"/>
          <p:cNvSpPr>
            <a:spLocks/>
          </p:cNvSpPr>
          <p:nvPr/>
        </p:nvSpPr>
        <p:spPr bwMode="auto">
          <a:xfrm>
            <a:off x="5113339" y="3444875"/>
            <a:ext cx="2555875" cy="2139950"/>
          </a:xfrm>
          <a:custGeom>
            <a:avLst/>
            <a:gdLst>
              <a:gd name="T0" fmla="*/ 0 w 1610"/>
              <a:gd name="T1" fmla="*/ 2147483647 h 1348"/>
              <a:gd name="T2" fmla="*/ 2147483647 w 1610"/>
              <a:gd name="T3" fmla="*/ 0 h 1348"/>
              <a:gd name="T4" fmla="*/ 2147483647 w 1610"/>
              <a:gd name="T5" fmla="*/ 2147483647 h 1348"/>
              <a:gd name="T6" fmla="*/ 0 w 1610"/>
              <a:gd name="T7" fmla="*/ 2147483647 h 1348"/>
              <a:gd name="T8" fmla="*/ 0 60000 65536"/>
              <a:gd name="T9" fmla="*/ 0 60000 65536"/>
              <a:gd name="T10" fmla="*/ 0 60000 65536"/>
              <a:gd name="T11" fmla="*/ 0 60000 65536"/>
              <a:gd name="T12" fmla="*/ 0 w 1610"/>
              <a:gd name="T13" fmla="*/ 0 h 1348"/>
              <a:gd name="T14" fmla="*/ 1610 w 1610"/>
              <a:gd name="T15" fmla="*/ 1348 h 1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0" h="1348">
                <a:moveTo>
                  <a:pt x="0" y="833"/>
                </a:moveTo>
                <a:lnTo>
                  <a:pt x="649" y="0"/>
                </a:lnTo>
                <a:lnTo>
                  <a:pt x="1610" y="1348"/>
                </a:lnTo>
                <a:lnTo>
                  <a:pt x="0" y="833"/>
                </a:lnTo>
                <a:close/>
              </a:path>
            </a:pathLst>
          </a:custGeom>
          <a:solidFill>
            <a:srgbClr val="99CC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3" name="Freeform 1043"/>
          <p:cNvSpPr>
            <a:spLocks/>
          </p:cNvSpPr>
          <p:nvPr/>
        </p:nvSpPr>
        <p:spPr bwMode="auto">
          <a:xfrm>
            <a:off x="5113338" y="4003676"/>
            <a:ext cx="2565400" cy="1589087"/>
          </a:xfrm>
          <a:custGeom>
            <a:avLst/>
            <a:gdLst>
              <a:gd name="T0" fmla="*/ 0 w 1616"/>
              <a:gd name="T1" fmla="*/ 2147483647 h 1001"/>
              <a:gd name="T2" fmla="*/ 2147483647 w 1616"/>
              <a:gd name="T3" fmla="*/ 0 h 1001"/>
              <a:gd name="T4" fmla="*/ 2147483647 w 1616"/>
              <a:gd name="T5" fmla="*/ 2147483647 h 1001"/>
              <a:gd name="T6" fmla="*/ 0 w 1616"/>
              <a:gd name="T7" fmla="*/ 2147483647 h 1001"/>
              <a:gd name="T8" fmla="*/ 0 60000 65536"/>
              <a:gd name="T9" fmla="*/ 0 60000 65536"/>
              <a:gd name="T10" fmla="*/ 0 60000 65536"/>
              <a:gd name="T11" fmla="*/ 0 60000 65536"/>
              <a:gd name="T12" fmla="*/ 0 w 1616"/>
              <a:gd name="T13" fmla="*/ 0 h 1001"/>
              <a:gd name="T14" fmla="*/ 1616 w 1616"/>
              <a:gd name="T15" fmla="*/ 1001 h 10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6" h="1001">
                <a:moveTo>
                  <a:pt x="0" y="487"/>
                </a:moveTo>
                <a:lnTo>
                  <a:pt x="1348" y="0"/>
                </a:lnTo>
                <a:lnTo>
                  <a:pt x="1616" y="1001"/>
                </a:lnTo>
                <a:lnTo>
                  <a:pt x="0" y="487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38100">
            <a:solidFill>
              <a:schemeClr val="tx1"/>
            </a:solidFill>
            <a:prstDash val="dash"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  <p:bldP spid="52234" grpId="0" autoUpdateAnimBg="0"/>
      <p:bldP spid="52241" grpId="0" animBg="1"/>
      <p:bldP spid="52242" grpId="0" animBg="1"/>
      <p:bldP spid="522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Theorem: Let a polygon (convex or non-convex) P have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𝐴𝑟𝑒𝑎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Proof is by induction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71C53-0E34-2444-9E1B-DF9D7677426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8F5C34-5F6F-1B49-8F3D-BD7B4324973D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Area of Polygon</a:t>
            </a:r>
          </a:p>
        </p:txBody>
      </p:sp>
    </p:spTree>
    <p:extLst>
      <p:ext uri="{BB962C8B-B14F-4D97-AF65-F5344CB8AC3E}">
        <p14:creationId xmlns:p14="http://schemas.microsoft.com/office/powerpoint/2010/main" val="2469089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9735B-4A24-0842-8B95-7E1CA58A57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Heron’s 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𝑠𝑞𝑟𝑡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TW" dirty="0"/>
                  <a:t> is the </a:t>
                </a:r>
                <a:r>
                  <a:rPr lang="en-US" altLang="zh-TW" dirty="0" err="1"/>
                  <a:t>semiperimeter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9735B-4A24-0842-8B95-7E1CA58A57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CF28D4-B565-754E-9D80-947B107103C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B44FC-4313-BA42-94D4-D93436DAFFD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6FD5CF5-D714-C148-BBB8-1F89BE870C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5DDD81-BA44-FB48-AB4D-477269BBB340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37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34821" name="Group 11">
            <a:extLst>
              <a:ext uri="{FF2B5EF4-FFF2-40B4-BE49-F238E27FC236}">
                <a16:creationId xmlns:a16="http://schemas.microsoft.com/office/drawing/2014/main" id="{8C8DB560-DDF3-AD45-8121-92611A0832C5}"/>
              </a:ext>
            </a:extLst>
          </p:cNvPr>
          <p:cNvGrpSpPr>
            <a:grpSpLocks/>
          </p:cNvGrpSpPr>
          <p:nvPr/>
        </p:nvGrpSpPr>
        <p:grpSpPr bwMode="auto">
          <a:xfrm>
            <a:off x="8197537" y="3352800"/>
            <a:ext cx="2851463" cy="2196029"/>
            <a:chOff x="5572132" y="3755897"/>
            <a:chExt cx="3503569" cy="3128161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58E1861-7797-AA43-A3BA-84664B8FA26D}"/>
                </a:ext>
              </a:extLst>
            </p:cNvPr>
            <p:cNvSpPr/>
            <p:nvPr/>
          </p:nvSpPr>
          <p:spPr>
            <a:xfrm rot="20902169">
              <a:off x="5665758" y="4190073"/>
              <a:ext cx="2787333" cy="1928919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823" name="TextBox 5">
              <a:extLst>
                <a:ext uri="{FF2B5EF4-FFF2-40B4-BE49-F238E27FC236}">
                  <a16:creationId xmlns:a16="http://schemas.microsoft.com/office/drawing/2014/main" id="{572ED1C8-FBCB-0140-BD7F-3377EBF69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7653" y="3755897"/>
              <a:ext cx="41597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endParaRPr lang="zh-TW" altLang="en-US"/>
            </a:p>
          </p:txBody>
        </p:sp>
        <p:sp>
          <p:nvSpPr>
            <p:cNvPr id="34824" name="TextBox 6">
              <a:extLst>
                <a:ext uri="{FF2B5EF4-FFF2-40B4-BE49-F238E27FC236}">
                  <a16:creationId xmlns:a16="http://schemas.microsoft.com/office/drawing/2014/main" id="{11340248-609C-0044-9A9A-77E4506C7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132" y="6357958"/>
              <a:ext cx="41597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  <a:endParaRPr lang="zh-TW" altLang="en-US"/>
            </a:p>
          </p:txBody>
        </p:sp>
        <p:sp>
          <p:nvSpPr>
            <p:cNvPr id="34825" name="TextBox 7">
              <a:extLst>
                <a:ext uri="{FF2B5EF4-FFF2-40B4-BE49-F238E27FC236}">
                  <a16:creationId xmlns:a16="http://schemas.microsoft.com/office/drawing/2014/main" id="{3193585A-AED4-624E-87C3-1FFA4843F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3966" y="5715016"/>
              <a:ext cx="43173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  <a:endParaRPr lang="zh-TW" altLang="en-US"/>
            </a:p>
          </p:txBody>
        </p:sp>
        <p:sp>
          <p:nvSpPr>
            <p:cNvPr id="34826" name="TextBox 8">
              <a:extLst>
                <a:ext uri="{FF2B5EF4-FFF2-40B4-BE49-F238E27FC236}">
                  <a16:creationId xmlns:a16="http://schemas.microsoft.com/office/drawing/2014/main" id="{CBE1BBB5-A024-904A-8F65-0AB61EFAC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44" y="6072206"/>
              <a:ext cx="38446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  <a:endParaRPr lang="zh-TW" altLang="en-US"/>
            </a:p>
          </p:txBody>
        </p:sp>
        <p:sp>
          <p:nvSpPr>
            <p:cNvPr id="34827" name="TextBox 9">
              <a:extLst>
                <a:ext uri="{FF2B5EF4-FFF2-40B4-BE49-F238E27FC236}">
                  <a16:creationId xmlns:a16="http://schemas.microsoft.com/office/drawing/2014/main" id="{EE32AB47-9EEF-A246-B40C-18F88D92D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6710" y="4714884"/>
              <a:ext cx="384465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  <a:endParaRPr lang="zh-TW" altLang="en-US"/>
            </a:p>
          </p:txBody>
        </p:sp>
        <p:sp>
          <p:nvSpPr>
            <p:cNvPr id="34828" name="TextBox 10">
              <a:extLst>
                <a:ext uri="{FF2B5EF4-FFF2-40B4-BE49-F238E27FC236}">
                  <a16:creationId xmlns:a16="http://schemas.microsoft.com/office/drawing/2014/main" id="{D36C7451-0213-824D-B7F0-353E430A7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60" y="5000637"/>
              <a:ext cx="368708" cy="52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23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237C7-E0F9-0741-A0A8-8A2A4A3AA1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TW" dirty="0"/>
                  <a:t>What if only the vertices of the triangle are given?</a:t>
                </a:r>
              </a:p>
              <a:p>
                <a:pPr eaLnBrk="1" hangingPunct="1"/>
                <a:r>
                  <a:rPr lang="en-US" altLang="zh-TW" dirty="0"/>
                  <a:t>Given 3 vertices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eaLnBrk="1" hangingPunct="1"/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altLang="zh-TW" sz="3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zh-TW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3000" dirty="0">
                  <a:solidFill>
                    <a:srgbClr val="FF0000"/>
                  </a:solidFill>
                </a:endParaRPr>
              </a:p>
              <a:p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/>
                  <a:t>Note: abs can be omitted if the vertices are in </a:t>
                </a:r>
                <a:r>
                  <a:rPr lang="en-US" altLang="zh-TW" b="1" dirty="0"/>
                  <a:t>counterclockwise</a:t>
                </a:r>
                <a:r>
                  <a:rPr lang="en-US" altLang="zh-TW" dirty="0"/>
                  <a:t> order. If the vertices are in clockwise order, the difference evaluates to a negative quantity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2237C7-E0F9-0741-A0A8-8A2A4A3AA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583" b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0B2834-8C7D-5945-9543-BA49B3E5B08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A067D-F19A-9646-843D-7F521081E05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ECA4EA48-75B5-B54D-94A7-FADF2C4A88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850393-B90A-3B4F-9EB8-8479C92E7700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38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9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1D0A31C9-D352-4047-8144-1F0E07098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That hard-to-memorize expression can be written this way: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Area = ½ * </a:t>
            </a:r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64D74A-99EE-C043-90CA-36A6A803A55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F487-1B50-ED4C-87D4-F6537F4AF61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triangle</a:t>
            </a:r>
            <a:endParaRPr lang="en-US" dirty="0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0F258B1-31BC-6548-97F1-DE6EC20A66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006E4F-9038-A946-A055-EA341BE3CDA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39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984250-53E8-2E4C-B5C7-64A5D0E08DE8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3571876"/>
          <a:ext cx="1214438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4D06C5-FFD2-D94E-81BD-D1199121302D}"/>
              </a:ext>
            </a:extLst>
          </p:cNvPr>
          <p:cNvCxnSpPr/>
          <p:nvPr/>
        </p:nvCxnSpPr>
        <p:spPr>
          <a:xfrm rot="5400000">
            <a:off x="3523457" y="4358482"/>
            <a:ext cx="157162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66B3E3-C0C2-6045-AC2B-B26AF31BA9F5}"/>
              </a:ext>
            </a:extLst>
          </p:cNvPr>
          <p:cNvCxnSpPr/>
          <p:nvPr/>
        </p:nvCxnSpPr>
        <p:spPr>
          <a:xfrm rot="5400000">
            <a:off x="4668045" y="4356895"/>
            <a:ext cx="1571625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D6EDDD-95EE-9E4C-B098-A78781A0C59D}"/>
              </a:ext>
            </a:extLst>
          </p:cNvPr>
          <p:cNvCxnSpPr/>
          <p:nvPr/>
        </p:nvCxnSpPr>
        <p:spPr>
          <a:xfrm>
            <a:off x="4738688" y="3786188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5D8903-D26D-4A44-A611-2937E76FAA8C}"/>
              </a:ext>
            </a:extLst>
          </p:cNvPr>
          <p:cNvCxnSpPr/>
          <p:nvPr/>
        </p:nvCxnSpPr>
        <p:spPr>
          <a:xfrm>
            <a:off x="4738688" y="4143375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4F58D-7422-F841-835F-CDC07A0CFC3E}"/>
              </a:ext>
            </a:extLst>
          </p:cNvPr>
          <p:cNvCxnSpPr/>
          <p:nvPr/>
        </p:nvCxnSpPr>
        <p:spPr>
          <a:xfrm>
            <a:off x="4738688" y="4500563"/>
            <a:ext cx="1071562" cy="857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91" name="Group 18">
            <a:extLst>
              <a:ext uri="{FF2B5EF4-FFF2-40B4-BE49-F238E27FC236}">
                <a16:creationId xmlns:a16="http://schemas.microsoft.com/office/drawing/2014/main" id="{021ABAE5-3965-EB48-BF89-ED07B212EB7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38688" y="3286126"/>
            <a:ext cx="1071562" cy="1571625"/>
            <a:chOff x="3367078" y="3938590"/>
            <a:chExt cx="1071570" cy="157163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6F49F9-A824-814C-BC02-6607D14B4F2A}"/>
                </a:ext>
              </a:extLst>
            </p:cNvPr>
            <p:cNvCxnSpPr/>
            <p:nvPr/>
          </p:nvCxnSpPr>
          <p:spPr>
            <a:xfrm>
              <a:off x="3367078" y="3938590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E339C-BC70-E944-B300-DB016371C04E}"/>
                </a:ext>
              </a:extLst>
            </p:cNvPr>
            <p:cNvCxnSpPr/>
            <p:nvPr/>
          </p:nvCxnSpPr>
          <p:spPr>
            <a:xfrm>
              <a:off x="3367078" y="4295779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B34749E-9C32-894F-8B71-6DC98C9C1D1F}"/>
                </a:ext>
              </a:extLst>
            </p:cNvPr>
            <p:cNvCxnSpPr/>
            <p:nvPr/>
          </p:nvCxnSpPr>
          <p:spPr>
            <a:xfrm>
              <a:off x="3367078" y="4652970"/>
              <a:ext cx="1071570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92" name="TextBox 19">
            <a:extLst>
              <a:ext uri="{FF2B5EF4-FFF2-40B4-BE49-F238E27FC236}">
                <a16:creationId xmlns:a16="http://schemas.microsoft.com/office/drawing/2014/main" id="{73EEBB16-8118-5743-BE9B-420ED3CE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3286126"/>
            <a:ext cx="338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00B0F0"/>
                </a:solidFill>
              </a:rPr>
              <a:t>-</a:t>
            </a:r>
            <a:endParaRPr lang="zh-TW" altLang="en-US" sz="3600" b="1">
              <a:solidFill>
                <a:srgbClr val="00B0F0"/>
              </a:solidFill>
            </a:endParaRPr>
          </a:p>
        </p:txBody>
      </p:sp>
      <p:sp>
        <p:nvSpPr>
          <p:cNvPr id="36893" name="TextBox 20">
            <a:extLst>
              <a:ext uri="{FF2B5EF4-FFF2-40B4-BE49-F238E27FC236}">
                <a16:creationId xmlns:a16="http://schemas.microsoft.com/office/drawing/2014/main" id="{AF706C47-3E0C-7343-AF26-E2E28848C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6" y="4714876"/>
            <a:ext cx="45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600" b="1">
                <a:solidFill>
                  <a:srgbClr val="FF0000"/>
                </a:solidFill>
              </a:rPr>
              <a:t>+</a:t>
            </a:r>
            <a:endParaRPr lang="zh-TW" altLang="en-US" sz="3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6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kern="0" dirty="0"/>
              <a:t>The line segments that make-up a polygon (called sides or edges) meet only at their endpoints, called vertices (singular: vertex) or less formally "corners"</a:t>
            </a:r>
          </a:p>
          <a:p>
            <a:r>
              <a:rPr lang="en-US" kern="0" dirty="0"/>
              <a:t>Exactly two edges meet at every vertex</a:t>
            </a:r>
          </a:p>
          <a:p>
            <a:r>
              <a:rPr lang="en-US" kern="0" dirty="0"/>
              <a:t>The number of edges always equals the number of vertices.</a:t>
            </a:r>
          </a:p>
          <a:p>
            <a:r>
              <a:rPr lang="en-US" kern="0" dirty="0"/>
              <a:t>Two edges meeting at a corner are required to form an angle that is not straight (180°); otherwise, the line segments will be considered parts of a single edge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FCCE5C-D878-1943-800B-9E38CC10182B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9C3974-5F92-384E-BF2D-E78A7FC3585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Properties of 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42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5B09-127D-E647-A01D-C6B27151D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It turns out the previous formula still works!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Area = ½ * </a:t>
            </a:r>
            <a:endParaRPr lang="zh-TW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6267B-A6BB-5040-944C-B6748FBC03C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DE6FBE-6715-D142-8733-F877456C6BD8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convex polygon</a:t>
            </a:r>
            <a:endParaRPr lang="en-US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E2948DF-7DAC-DC4B-91EC-B4AC1699E8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092869-BEB1-084E-9F75-B1D88A5ED24A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40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5" name="Regular Pentagon 4">
            <a:extLst>
              <a:ext uri="{FF2B5EF4-FFF2-40B4-BE49-F238E27FC236}">
                <a16:creationId xmlns:a16="http://schemas.microsoft.com/office/drawing/2014/main" id="{D33BF4D2-D5F4-0A45-B2ED-A3AF1A596D26}"/>
              </a:ext>
            </a:extLst>
          </p:cNvPr>
          <p:cNvSpPr/>
          <p:nvPr/>
        </p:nvSpPr>
        <p:spPr>
          <a:xfrm rot="1469560">
            <a:off x="7240588" y="4092576"/>
            <a:ext cx="2589212" cy="1947863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7894" name="TextBox 5">
            <a:extLst>
              <a:ext uri="{FF2B5EF4-FFF2-40B4-BE49-F238E27FC236}">
                <a16:creationId xmlns:a16="http://schemas.microsoft.com/office/drawing/2014/main" id="{5F829920-8239-B24F-BA00-22D67148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9" y="6286500"/>
            <a:ext cx="954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(x1, y1)</a:t>
            </a:r>
            <a:endParaRPr lang="zh-TW" altLang="en-US"/>
          </a:p>
        </p:txBody>
      </p:sp>
      <p:sp>
        <p:nvSpPr>
          <p:cNvPr id="37895" name="TextBox 6">
            <a:extLst>
              <a:ext uri="{FF2B5EF4-FFF2-40B4-BE49-F238E27FC236}">
                <a16:creationId xmlns:a16="http://schemas.microsoft.com/office/drawing/2014/main" id="{739F88F3-6F88-6347-BC44-BC4FD960B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914" y="5500689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(x2, y2)</a:t>
            </a:r>
            <a:endParaRPr lang="zh-TW" altLang="en-US"/>
          </a:p>
        </p:txBody>
      </p:sp>
      <p:sp>
        <p:nvSpPr>
          <p:cNvPr id="37896" name="TextBox 7">
            <a:extLst>
              <a:ext uri="{FF2B5EF4-FFF2-40B4-BE49-F238E27FC236}">
                <a16:creationId xmlns:a16="http://schemas.microsoft.com/office/drawing/2014/main" id="{37FE061B-8DDE-2A48-B9F8-9B124BCC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25" y="3786189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(x3, y3)</a:t>
            </a:r>
            <a:endParaRPr lang="zh-TW" altLang="en-US"/>
          </a:p>
        </p:txBody>
      </p:sp>
      <p:sp>
        <p:nvSpPr>
          <p:cNvPr id="37897" name="TextBox 8">
            <a:extLst>
              <a:ext uri="{FF2B5EF4-FFF2-40B4-BE49-F238E27FC236}">
                <a16:creationId xmlns:a16="http://schemas.microsoft.com/office/drawing/2014/main" id="{F82ACE3F-DD9B-524E-8991-4A3613139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9" y="3929064"/>
            <a:ext cx="95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(x4, y4)</a:t>
            </a:r>
            <a:endParaRPr lang="zh-TW" altLang="en-US"/>
          </a:p>
        </p:txBody>
      </p:sp>
      <p:sp>
        <p:nvSpPr>
          <p:cNvPr id="37898" name="TextBox 9">
            <a:extLst>
              <a:ext uri="{FF2B5EF4-FFF2-40B4-BE49-F238E27FC236}">
                <a16:creationId xmlns:a16="http://schemas.microsoft.com/office/drawing/2014/main" id="{B475EEA0-D7E9-BE4F-B0B6-0A97789F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715000"/>
            <a:ext cx="95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(x5, y5)</a:t>
            </a:r>
            <a:endParaRPr lang="zh-TW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195EA6-87D5-2649-94E3-00669074E2C1}"/>
              </a:ext>
            </a:extLst>
          </p:cNvPr>
          <p:cNvGraphicFramePr>
            <a:graphicFrameLocks noGrp="1"/>
          </p:cNvGraphicFramePr>
          <p:nvPr/>
        </p:nvGraphicFramePr>
        <p:xfrm>
          <a:off x="4381500" y="3143251"/>
          <a:ext cx="1214438" cy="221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y4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y5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94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49">
            <a:extLst>
              <a:ext uri="{FF2B5EF4-FFF2-40B4-BE49-F238E27FC236}">
                <a16:creationId xmlns:a16="http://schemas.microsoft.com/office/drawing/2014/main" id="{B2AE3497-A78A-3647-9582-A928D4C94601}"/>
              </a:ext>
            </a:extLst>
          </p:cNvPr>
          <p:cNvGrpSpPr>
            <a:grpSpLocks/>
          </p:cNvGrpSpPr>
          <p:nvPr/>
        </p:nvGrpSpPr>
        <p:grpSpPr bwMode="auto">
          <a:xfrm>
            <a:off x="4308476" y="2857500"/>
            <a:ext cx="2098675" cy="2857500"/>
            <a:chOff x="2785256" y="2857496"/>
            <a:chExt cx="2097838" cy="285752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99EB2C-0C0E-6F4A-96C9-F1A614C61588}"/>
                </a:ext>
              </a:extLst>
            </p:cNvPr>
            <p:cNvCxnSpPr/>
            <p:nvPr/>
          </p:nvCxnSpPr>
          <p:spPr>
            <a:xfrm rot="5400000">
              <a:off x="1643042" y="4287050"/>
              <a:ext cx="2286016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7871EB-5C7B-F24D-9DBC-427F169BC380}"/>
                </a:ext>
              </a:extLst>
            </p:cNvPr>
            <p:cNvCxnSpPr/>
            <p:nvPr/>
          </p:nvCxnSpPr>
          <p:spPr>
            <a:xfrm rot="5400000">
              <a:off x="2785586" y="4287050"/>
              <a:ext cx="2286016" cy="15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48B7A2-731C-D540-B870-AFC3F662B354}"/>
                </a:ext>
              </a:extLst>
            </p:cNvPr>
            <p:cNvCxnSpPr/>
            <p:nvPr/>
          </p:nvCxnSpPr>
          <p:spPr>
            <a:xfrm>
              <a:off x="3215297" y="3357563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A74BF3-EAE3-484A-9DA7-D32A985B03AB}"/>
                </a:ext>
              </a:extLst>
            </p:cNvPr>
            <p:cNvCxnSpPr/>
            <p:nvPr/>
          </p:nvCxnSpPr>
          <p:spPr>
            <a:xfrm>
              <a:off x="3215297" y="3714752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376E67-5B3E-F14A-BCD7-AF439A75A521}"/>
                </a:ext>
              </a:extLst>
            </p:cNvPr>
            <p:cNvCxnSpPr/>
            <p:nvPr/>
          </p:nvCxnSpPr>
          <p:spPr>
            <a:xfrm>
              <a:off x="3215297" y="4071943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1" name="TextBox 23">
              <a:extLst>
                <a:ext uri="{FF2B5EF4-FFF2-40B4-BE49-F238E27FC236}">
                  <a16:creationId xmlns:a16="http://schemas.microsoft.com/office/drawing/2014/main" id="{5D87C1D0-19E8-4A4D-A72D-ED921E5BF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4" y="4572008"/>
              <a:ext cx="45397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FF0000"/>
                  </a:solidFill>
                </a:rPr>
                <a:t>+</a:t>
              </a:r>
              <a:endParaRPr lang="zh-TW" altLang="en-US" sz="3600" b="1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263E18-7F5A-284E-B719-873DA4CDC4B7}"/>
                </a:ext>
              </a:extLst>
            </p:cNvPr>
            <p:cNvCxnSpPr/>
            <p:nvPr/>
          </p:nvCxnSpPr>
          <p:spPr>
            <a:xfrm>
              <a:off x="3215297" y="4500571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86DDF67-8703-6C4E-B6A8-916EEB412D3B}"/>
                </a:ext>
              </a:extLst>
            </p:cNvPr>
            <p:cNvCxnSpPr/>
            <p:nvPr/>
          </p:nvCxnSpPr>
          <p:spPr>
            <a:xfrm>
              <a:off x="3215297" y="4857760"/>
              <a:ext cx="1071135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2F54B-A4F2-9B4A-B213-EA4E953E83E1}"/>
                </a:ext>
              </a:extLst>
            </p:cNvPr>
            <p:cNvCxnSpPr/>
            <p:nvPr/>
          </p:nvCxnSpPr>
          <p:spPr>
            <a:xfrm flipV="1">
              <a:off x="3215297" y="2857496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566A48-E62B-DA43-900E-570747C5E64B}"/>
                </a:ext>
              </a:extLst>
            </p:cNvPr>
            <p:cNvCxnSpPr/>
            <p:nvPr/>
          </p:nvCxnSpPr>
          <p:spPr>
            <a:xfrm flipV="1">
              <a:off x="3215297" y="3214687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CD4EBD9-B6BF-9A47-BB0B-B97BBED66B23}"/>
                </a:ext>
              </a:extLst>
            </p:cNvPr>
            <p:cNvCxnSpPr/>
            <p:nvPr/>
          </p:nvCxnSpPr>
          <p:spPr>
            <a:xfrm flipV="1">
              <a:off x="3215297" y="3571876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02D9D5-9D42-7247-B2EE-947DF8FBB463}"/>
                </a:ext>
              </a:extLst>
            </p:cNvPr>
            <p:cNvCxnSpPr/>
            <p:nvPr/>
          </p:nvCxnSpPr>
          <p:spPr>
            <a:xfrm flipV="1">
              <a:off x="3215297" y="4000504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8650947-CDC9-C440-8E3C-6F52F5A2E809}"/>
                </a:ext>
              </a:extLst>
            </p:cNvPr>
            <p:cNvCxnSpPr/>
            <p:nvPr/>
          </p:nvCxnSpPr>
          <p:spPr>
            <a:xfrm flipV="1">
              <a:off x="3215297" y="4357695"/>
              <a:ext cx="1071135" cy="857256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9" name="TextBox 31">
              <a:extLst>
                <a:ext uri="{FF2B5EF4-FFF2-40B4-BE49-F238E27FC236}">
                  <a16:creationId xmlns:a16="http://schemas.microsoft.com/office/drawing/2014/main" id="{6F5238F4-9071-3B4D-80A0-8AD7780F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2" y="3214686"/>
              <a:ext cx="33855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3600" b="1">
                  <a:solidFill>
                    <a:srgbClr val="00B0F0"/>
                  </a:solidFill>
                </a:rPr>
                <a:t>-</a:t>
              </a:r>
              <a:endParaRPr lang="zh-TW" altLang="en-US" sz="3600" b="1">
                <a:solidFill>
                  <a:srgbClr val="00B0F0"/>
                </a:solidFill>
              </a:endParaRPr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01F7142B-0939-E64E-9EB4-E8A3DECCB37E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4179889"/>
            <a:ext cx="1487488" cy="2103437"/>
            <a:chOff x="5928169" y="4180178"/>
            <a:chExt cx="1486779" cy="210374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9614B4-2A71-A744-A503-C78BEAA55908}"/>
                </a:ext>
              </a:extLst>
            </p:cNvPr>
            <p:cNvCxnSpPr>
              <a:stCxn id="5" idx="4"/>
              <a:endCxn id="5" idx="0"/>
            </p:cNvCxnSpPr>
            <p:nvPr/>
          </p:nvCxnSpPr>
          <p:spPr>
            <a:xfrm rot="5400000" flipH="1" flipV="1">
              <a:off x="6323406" y="5192383"/>
              <a:ext cx="2103747" cy="793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8D6FE5D-0285-844B-9525-C26545135F00}"/>
                </a:ext>
              </a:extLst>
            </p:cNvPr>
            <p:cNvCxnSpPr>
              <a:stCxn id="5" idx="4"/>
              <a:endCxn id="5" idx="1"/>
            </p:cNvCxnSpPr>
            <p:nvPr/>
          </p:nvCxnSpPr>
          <p:spPr>
            <a:xfrm rot="5400000" flipH="1">
              <a:off x="5649877" y="4598191"/>
              <a:ext cx="1964026" cy="140744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88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274E-321C-6645-B19F-E1908312FE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Miraculously, the same formula still holds for non-convex polygons!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Area = ½ * …</a:t>
            </a:r>
          </a:p>
          <a:p>
            <a:pPr eaLnBrk="1" hangingPunct="1"/>
            <a:endParaRPr lang="en-US" altLang="zh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B8DA0-A719-2E43-9A07-AD2FCADABD5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068B1-89C1-5640-8192-AC75C425E71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Area of (non-convex) polygon</a:t>
            </a:r>
            <a:endParaRPr lang="en-US" dirty="0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BB2BA3CD-85C3-8142-965F-EE117B2D5E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69BA95B-FBF7-8249-8BA3-5FB40E0A6C3B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41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D4AF2F1-E224-934D-AAC1-92C7765ECD59}"/>
              </a:ext>
            </a:extLst>
          </p:cNvPr>
          <p:cNvSpPr/>
          <p:nvPr/>
        </p:nvSpPr>
        <p:spPr>
          <a:xfrm>
            <a:off x="6978316" y="3051208"/>
            <a:ext cx="3647975" cy="2964581"/>
          </a:xfrm>
          <a:custGeom>
            <a:avLst/>
            <a:gdLst>
              <a:gd name="connsiteX0" fmla="*/ 28876 w 3647975"/>
              <a:gd name="connsiteY0" fmla="*/ 933651 h 2964581"/>
              <a:gd name="connsiteX1" fmla="*/ 0 w 3647975"/>
              <a:gd name="connsiteY1" fmla="*/ 2550695 h 2964581"/>
              <a:gd name="connsiteX2" fmla="*/ 2136808 w 3647975"/>
              <a:gd name="connsiteY2" fmla="*/ 2964581 h 2964581"/>
              <a:gd name="connsiteX3" fmla="*/ 1665170 w 3647975"/>
              <a:gd name="connsiteY3" fmla="*/ 1867301 h 2964581"/>
              <a:gd name="connsiteX4" fmla="*/ 3647975 w 3647975"/>
              <a:gd name="connsiteY4" fmla="*/ 2425567 h 2964581"/>
              <a:gd name="connsiteX5" fmla="*/ 3609473 w 3647975"/>
              <a:gd name="connsiteY5" fmla="*/ 991403 h 2964581"/>
              <a:gd name="connsiteX6" fmla="*/ 1732547 w 3647975"/>
              <a:gd name="connsiteY6" fmla="*/ 0 h 2964581"/>
              <a:gd name="connsiteX7" fmla="*/ 1328286 w 3647975"/>
              <a:gd name="connsiteY7" fmla="*/ 1366788 h 2964581"/>
              <a:gd name="connsiteX8" fmla="*/ 28876 w 3647975"/>
              <a:gd name="connsiteY8" fmla="*/ 933651 h 296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7975" h="2964581">
                <a:moveTo>
                  <a:pt x="28876" y="933651"/>
                </a:moveTo>
                <a:lnTo>
                  <a:pt x="0" y="2550695"/>
                </a:lnTo>
                <a:lnTo>
                  <a:pt x="2136808" y="2964581"/>
                </a:lnTo>
                <a:lnTo>
                  <a:pt x="1665170" y="1867301"/>
                </a:lnTo>
                <a:lnTo>
                  <a:pt x="3647975" y="2425567"/>
                </a:lnTo>
                <a:lnTo>
                  <a:pt x="3609473" y="991403"/>
                </a:lnTo>
                <a:lnTo>
                  <a:pt x="1732547" y="0"/>
                </a:lnTo>
                <a:lnTo>
                  <a:pt x="1328286" y="1366788"/>
                </a:lnTo>
                <a:lnTo>
                  <a:pt x="28876" y="933651"/>
                </a:lnTo>
                <a:close/>
              </a:path>
            </a:pathLst>
          </a:cu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5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4491749-98D3-464A-892D-3F241C7A0E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Given a convex polygon and a point, is the point contained inside the polygon?</a:t>
            </a:r>
          </a:p>
          <a:p>
            <a:pPr lvl="1" eaLnBrk="1" hangingPunct="1"/>
            <a:r>
              <a:rPr lang="en-US" altLang="zh-TW" dirty="0"/>
              <a:t>Assume the vertices are given in </a:t>
            </a:r>
            <a:r>
              <a:rPr lang="en-US" altLang="zh-TW" b="1" dirty="0"/>
              <a:t>counterclockwise</a:t>
            </a:r>
            <a:r>
              <a:rPr lang="en-US" altLang="zh-TW" dirty="0"/>
              <a:t> order for convenience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en-US" altLang="zh-TW" dirty="0"/>
          </a:p>
          <a:p>
            <a:pPr lvl="1" eaLnBrk="1" hangingPunct="1"/>
            <a:endParaRPr lang="zh-TW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C1921-3AED-874A-8AFC-EE18A53C6B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278B-8037-474E-8F58-27D430B93C71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B0C40C3C-25E7-DA45-BB11-BBD8764D39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06F2A6F-5014-D745-A408-8117FF748122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42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6B109486-B72E-3C42-BAD4-6A591AC66AC6}"/>
              </a:ext>
            </a:extLst>
          </p:cNvPr>
          <p:cNvSpPr/>
          <p:nvPr/>
        </p:nvSpPr>
        <p:spPr>
          <a:xfrm rot="1469560">
            <a:off x="4240213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D6C94-8611-CD4B-925E-C6D3EEE55070}"/>
              </a:ext>
            </a:extLst>
          </p:cNvPr>
          <p:cNvSpPr/>
          <p:nvPr/>
        </p:nvSpPr>
        <p:spPr>
          <a:xfrm>
            <a:off x="5167314" y="55006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0E3C50-7D8E-624B-B8BD-A9D535C9B89B}"/>
              </a:ext>
            </a:extLst>
          </p:cNvPr>
          <p:cNvSpPr/>
          <p:nvPr/>
        </p:nvSpPr>
        <p:spPr>
          <a:xfrm>
            <a:off x="6881814" y="49291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AD32BF-8A0A-AC43-9221-D07BA4EECE9F}"/>
              </a:ext>
            </a:extLst>
          </p:cNvPr>
          <p:cNvSpPr/>
          <p:nvPr/>
        </p:nvSpPr>
        <p:spPr>
          <a:xfrm>
            <a:off x="6310314" y="592931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4AE8BE-F565-0A4F-BEEF-8B3AC1F1B749}"/>
              </a:ext>
            </a:extLst>
          </p:cNvPr>
          <p:cNvCxnSpPr/>
          <p:nvPr/>
        </p:nvCxnSpPr>
        <p:spPr>
          <a:xfrm>
            <a:off x="4024313" y="5214938"/>
            <a:ext cx="1071562" cy="285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6FC391-2134-F84E-9135-FEDBD1BAC81B}"/>
              </a:ext>
            </a:extLst>
          </p:cNvPr>
          <p:cNvCxnSpPr/>
          <p:nvPr/>
        </p:nvCxnSpPr>
        <p:spPr>
          <a:xfrm rot="10800000" flipV="1">
            <a:off x="7096126" y="4500564"/>
            <a:ext cx="785813" cy="4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ECEB97-69BD-1347-B8C3-ABF0335E890A}"/>
              </a:ext>
            </a:extLst>
          </p:cNvPr>
          <p:cNvCxnSpPr/>
          <p:nvPr/>
        </p:nvCxnSpPr>
        <p:spPr>
          <a:xfrm rot="10800000">
            <a:off x="6524626" y="6072188"/>
            <a:ext cx="714375" cy="214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8" name="TextBox 18">
            <a:extLst>
              <a:ext uri="{FF2B5EF4-FFF2-40B4-BE49-F238E27FC236}">
                <a16:creationId xmlns:a16="http://schemas.microsoft.com/office/drawing/2014/main" id="{3E5DF208-F2F7-2B4A-A36C-EFD7D9D7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5000625"/>
            <a:ext cx="78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inside</a:t>
            </a:r>
            <a:endParaRPr lang="zh-TW" altLang="en-US"/>
          </a:p>
        </p:txBody>
      </p:sp>
      <p:sp>
        <p:nvSpPr>
          <p:cNvPr id="39949" name="TextBox 19">
            <a:extLst>
              <a:ext uri="{FF2B5EF4-FFF2-40B4-BE49-F238E27FC236}">
                <a16:creationId xmlns:a16="http://schemas.microsoft.com/office/drawing/2014/main" id="{40787453-978C-1F46-9EA6-D2827B23E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75" y="4286250"/>
            <a:ext cx="928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outside</a:t>
            </a:r>
            <a:endParaRPr lang="zh-TW" altLang="en-US"/>
          </a:p>
        </p:txBody>
      </p:sp>
      <p:sp>
        <p:nvSpPr>
          <p:cNvPr id="39950" name="TextBox 20">
            <a:extLst>
              <a:ext uri="{FF2B5EF4-FFF2-40B4-BE49-F238E27FC236}">
                <a16:creationId xmlns:a16="http://schemas.microsoft.com/office/drawing/2014/main" id="{2095194A-F557-144B-84EC-F90151B89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6215064"/>
            <a:ext cx="324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inside (definition may change)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E22B-F536-4343-A9C5-39751FDF5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quick question – how to tell if a polygon is convex?</a:t>
            </a:r>
          </a:p>
          <a:p>
            <a:pPr eaLnBrk="1" hangingPunct="1"/>
            <a:r>
              <a:rPr lang="en-US" altLang="zh-TW"/>
              <a:t>Answer: It is convex if and only if every turn (at every vertex) is a left turn</a:t>
            </a:r>
          </a:p>
          <a:p>
            <a:pPr lvl="1" eaLnBrk="1" hangingPunct="1"/>
            <a:r>
              <a:rPr lang="en-US" altLang="zh-TW"/>
              <a:t>Whether a “straight” turn is allowed depends on the problem definition</a:t>
            </a:r>
          </a:p>
          <a:p>
            <a:pPr eaLnBrk="1" hangingPunct="1"/>
            <a:r>
              <a:rPr lang="en-US" altLang="zh-TW"/>
              <a:t>Our crossProd function is so useful</a:t>
            </a:r>
            <a:endParaRPr lang="zh-TW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8DC740-9B1D-EA41-8186-13123007383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C130D-BC27-D940-B05C-CEF8FA587EC7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Detour – Is polygon convex?</a:t>
            </a:r>
            <a:endParaRPr lang="en-US" dirty="0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4BF0650-9BF3-6146-8ABA-9DAF35AF64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2885B07-4164-CC4C-9214-F640CDED2C04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43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B663-55B3-CA4D-9E90-F73FCEC239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Consider the turn p </a:t>
            </a:r>
            <a:r>
              <a:rPr lang="en-US" altLang="zh-TW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→ </a:t>
            </a:r>
            <a:r>
              <a:rPr lang="en-US" altLang="zh-TW" dirty="0"/>
              <a:t>p1</a:t>
            </a:r>
            <a:r>
              <a:rPr lang="en-US" altLang="zh-TW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→</a:t>
            </a:r>
            <a:r>
              <a:rPr lang="en-US" altLang="zh-TW" dirty="0"/>
              <a:t> p2</a:t>
            </a:r>
          </a:p>
          <a:p>
            <a:pPr eaLnBrk="1" hangingPunct="1"/>
            <a:r>
              <a:rPr lang="en-US" altLang="zh-TW" dirty="0"/>
              <a:t>If p does lie inside the polygon, the turn must </a:t>
            </a:r>
            <a:r>
              <a:rPr lang="en-US" altLang="zh-TW" b="1" dirty="0"/>
              <a:t>not</a:t>
            </a:r>
            <a:r>
              <a:rPr lang="en-US" altLang="zh-TW" dirty="0"/>
              <a:t> be a right turn</a:t>
            </a:r>
          </a:p>
          <a:p>
            <a:pPr eaLnBrk="1" hangingPunct="1"/>
            <a:r>
              <a:rPr lang="en-US" altLang="zh-TW" dirty="0"/>
              <a:t>Also holds for other edges (mind the directions)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43172D-5485-0D48-8238-F8584DA06C4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71148ED-0E5E-8842-B295-4A445CF24CBC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F85EA75F-EEFD-0A4B-AD44-826EBF74E0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671885-8E3A-7541-8AF0-A8836183D2BF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44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FA6E5AC2-5744-9B42-B791-0EB1EFE862DB}"/>
              </a:ext>
            </a:extLst>
          </p:cNvPr>
          <p:cNvSpPr/>
          <p:nvPr/>
        </p:nvSpPr>
        <p:spPr>
          <a:xfrm rot="1469560">
            <a:off x="4706938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482A7A-1592-0145-ABF1-431EF27DA4DE}"/>
              </a:ext>
            </a:extLst>
          </p:cNvPr>
          <p:cNvSpPr/>
          <p:nvPr/>
        </p:nvSpPr>
        <p:spPr>
          <a:xfrm>
            <a:off x="5634039" y="55006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1991" name="TextBox 14">
            <a:extLst>
              <a:ext uri="{FF2B5EF4-FFF2-40B4-BE49-F238E27FC236}">
                <a16:creationId xmlns:a16="http://schemas.microsoft.com/office/drawing/2014/main" id="{B1B42CBB-DC31-8B4B-8B32-0C257453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8925" y="55721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p</a:t>
            </a:r>
            <a:endParaRPr lang="zh-TW" altLang="en-US"/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D498941E-3471-CD4B-90E2-520F4C220BAD}"/>
              </a:ext>
            </a:extLst>
          </p:cNvPr>
          <p:cNvGrpSpPr>
            <a:grpSpLocks/>
          </p:cNvGrpSpPr>
          <p:nvPr/>
        </p:nvGrpSpPr>
        <p:grpSpPr bwMode="auto">
          <a:xfrm>
            <a:off x="5991226" y="5500688"/>
            <a:ext cx="1819275" cy="1357312"/>
            <a:chOff x="4466949" y="5500726"/>
            <a:chExt cx="1819563" cy="1357298"/>
          </a:xfrm>
        </p:grpSpPr>
        <p:sp>
          <p:nvSpPr>
            <p:cNvPr id="42008" name="TextBox 15">
              <a:extLst>
                <a:ext uri="{FF2B5EF4-FFF2-40B4-BE49-F238E27FC236}">
                  <a16:creationId xmlns:a16="http://schemas.microsoft.com/office/drawing/2014/main" id="{B67104F6-70B2-F748-82FB-2B2B95F9D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6949" y="6488692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p1</a:t>
              </a:r>
              <a:endParaRPr lang="zh-TW" altLang="en-US"/>
            </a:p>
          </p:txBody>
        </p:sp>
        <p:sp>
          <p:nvSpPr>
            <p:cNvPr id="42009" name="TextBox 16">
              <a:extLst>
                <a:ext uri="{FF2B5EF4-FFF2-40B4-BE49-F238E27FC236}">
                  <a16:creationId xmlns:a16="http://schemas.microsoft.com/office/drawing/2014/main" id="{E8C3051A-F754-0248-BDA3-0C8B76D29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5366" y="5500726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/>
                <a:t>p2</a:t>
              </a:r>
              <a:endParaRPr lang="zh-TW" altLang="en-US"/>
            </a:p>
          </p:txBody>
        </p:sp>
      </p:grpSp>
      <p:grpSp>
        <p:nvGrpSpPr>
          <p:cNvPr id="4" name="Group 56">
            <a:extLst>
              <a:ext uri="{FF2B5EF4-FFF2-40B4-BE49-F238E27FC236}">
                <a16:creationId xmlns:a16="http://schemas.microsoft.com/office/drawing/2014/main" id="{31C2E952-6F0C-3146-A587-0719573C2379}"/>
              </a:ext>
            </a:extLst>
          </p:cNvPr>
          <p:cNvGrpSpPr>
            <a:grpSpLocks/>
          </p:cNvGrpSpPr>
          <p:nvPr/>
        </p:nvGrpSpPr>
        <p:grpSpPr bwMode="auto">
          <a:xfrm>
            <a:off x="5756275" y="5608638"/>
            <a:ext cx="1519238" cy="889000"/>
            <a:chOff x="4231945" y="5608203"/>
            <a:chExt cx="1519389" cy="89006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EDC5BF-E97E-4A48-8AD9-AED2379F17E1}"/>
                </a:ext>
              </a:extLst>
            </p:cNvPr>
            <p:cNvCxnSpPr>
              <a:stCxn id="7" idx="5"/>
            </p:cNvCxnSpPr>
            <p:nvPr/>
          </p:nvCxnSpPr>
          <p:spPr>
            <a:xfrm rot="16200000" flipH="1">
              <a:off x="4079052" y="5775400"/>
              <a:ext cx="875756" cy="5699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615236-758A-424D-AF45-330B4DAB5635}"/>
                </a:ext>
              </a:extLst>
            </p:cNvPr>
            <p:cNvCxnSpPr>
              <a:stCxn id="6" idx="4"/>
              <a:endCxn id="6" idx="5"/>
            </p:cNvCxnSpPr>
            <p:nvPr/>
          </p:nvCxnSpPr>
          <p:spPr>
            <a:xfrm rot="5400000" flipH="1" flipV="1">
              <a:off x="4831595" y="5578523"/>
              <a:ext cx="890060" cy="949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55">
            <a:extLst>
              <a:ext uri="{FF2B5EF4-FFF2-40B4-BE49-F238E27FC236}">
                <a16:creationId xmlns:a16="http://schemas.microsoft.com/office/drawing/2014/main" id="{494DCFCE-2098-F94F-9C32-1777E818AFC2}"/>
              </a:ext>
            </a:extLst>
          </p:cNvPr>
          <p:cNvGrpSpPr>
            <a:grpSpLocks/>
          </p:cNvGrpSpPr>
          <p:nvPr/>
        </p:nvGrpSpPr>
        <p:grpSpPr bwMode="auto">
          <a:xfrm>
            <a:off x="5776913" y="4394200"/>
            <a:ext cx="1498600" cy="1214438"/>
            <a:chOff x="4252869" y="4394517"/>
            <a:chExt cx="1498466" cy="121368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636D85-E037-CE43-B3E0-DB9C57A86C87}"/>
                </a:ext>
              </a:extLst>
            </p:cNvPr>
            <p:cNvCxnSpPr>
              <a:stCxn id="6" idx="5"/>
              <a:endCxn id="6" idx="0"/>
            </p:cNvCxnSpPr>
            <p:nvPr/>
          </p:nvCxnSpPr>
          <p:spPr>
            <a:xfrm flipH="1" flipV="1">
              <a:off x="4881463" y="4394517"/>
              <a:ext cx="869872" cy="1213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FE979B-9AC4-FD44-9B6B-F853D28F2055}"/>
                </a:ext>
              </a:extLst>
            </p:cNvPr>
            <p:cNvCxnSpPr>
              <a:stCxn id="7" idx="6"/>
              <a:endCxn id="6" idx="5"/>
            </p:cNvCxnSpPr>
            <p:nvPr/>
          </p:nvCxnSpPr>
          <p:spPr>
            <a:xfrm>
              <a:off x="4252869" y="5571713"/>
              <a:ext cx="1498466" cy="36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7">
            <a:extLst>
              <a:ext uri="{FF2B5EF4-FFF2-40B4-BE49-F238E27FC236}">
                <a16:creationId xmlns:a16="http://schemas.microsoft.com/office/drawing/2014/main" id="{92502B35-6592-4549-BD04-B0E24929C7F5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4394201"/>
            <a:ext cx="1487488" cy="1127125"/>
            <a:chOff x="3394459" y="4394517"/>
            <a:chExt cx="1486780" cy="1127134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5D1A10C-9B67-074B-A110-30DEA833CDF9}"/>
                </a:ext>
              </a:extLst>
            </p:cNvPr>
            <p:cNvCxnSpPr>
              <a:stCxn id="6" idx="0"/>
              <a:endCxn id="6" idx="1"/>
            </p:cNvCxnSpPr>
            <p:nvPr/>
          </p:nvCxnSpPr>
          <p:spPr>
            <a:xfrm rot="16200000" flipH="1" flipV="1">
              <a:off x="4067998" y="3720978"/>
              <a:ext cx="139701" cy="1486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1983923-C4EE-9342-BAC8-DCC6F3264119}"/>
                </a:ext>
              </a:extLst>
            </p:cNvPr>
            <p:cNvCxnSpPr>
              <a:stCxn id="7" idx="7"/>
              <a:endCxn id="6" idx="0"/>
            </p:cNvCxnSpPr>
            <p:nvPr/>
          </p:nvCxnSpPr>
          <p:spPr>
            <a:xfrm rot="5400000" flipH="1" flipV="1">
              <a:off x="3993182" y="4633595"/>
              <a:ext cx="1127134" cy="6489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58">
            <a:extLst>
              <a:ext uri="{FF2B5EF4-FFF2-40B4-BE49-F238E27FC236}">
                <a16:creationId xmlns:a16="http://schemas.microsoft.com/office/drawing/2014/main" id="{C76922FF-2777-554D-A06E-55F363FA9882}"/>
              </a:ext>
            </a:extLst>
          </p:cNvPr>
          <p:cNvGrpSpPr>
            <a:grpSpLocks/>
          </p:cNvGrpSpPr>
          <p:nvPr/>
        </p:nvGrpSpPr>
        <p:grpSpPr bwMode="auto">
          <a:xfrm>
            <a:off x="4870451" y="4533901"/>
            <a:ext cx="835025" cy="1300163"/>
            <a:chOff x="3345673" y="4534477"/>
            <a:chExt cx="835759" cy="1300184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7820CCE-FDDD-4149-874E-6141C47D00B2}"/>
                </a:ext>
              </a:extLst>
            </p:cNvPr>
            <p:cNvCxnSpPr>
              <a:stCxn id="6" idx="1"/>
              <a:endCxn id="6" idx="2"/>
            </p:cNvCxnSpPr>
            <p:nvPr/>
          </p:nvCxnSpPr>
          <p:spPr>
            <a:xfrm rot="10800000" flipV="1">
              <a:off x="3345673" y="4534477"/>
              <a:ext cx="49256" cy="1300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8F6D472-DE24-E547-99E2-6EBE68E73060}"/>
                </a:ext>
              </a:extLst>
            </p:cNvPr>
            <p:cNvCxnSpPr>
              <a:stCxn id="7" idx="0"/>
              <a:endCxn id="6" idx="1"/>
            </p:cNvCxnSpPr>
            <p:nvPr/>
          </p:nvCxnSpPr>
          <p:spPr>
            <a:xfrm rot="16200000" flipV="1">
              <a:off x="3304779" y="4624627"/>
              <a:ext cx="966804" cy="786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59">
            <a:extLst>
              <a:ext uri="{FF2B5EF4-FFF2-40B4-BE49-F238E27FC236}">
                <a16:creationId xmlns:a16="http://schemas.microsoft.com/office/drawing/2014/main" id="{8188BACA-E8B3-BB45-905C-1A508C5B7739}"/>
              </a:ext>
            </a:extLst>
          </p:cNvPr>
          <p:cNvGrpSpPr>
            <a:grpSpLocks/>
          </p:cNvGrpSpPr>
          <p:nvPr/>
        </p:nvGrpSpPr>
        <p:grpSpPr bwMode="auto">
          <a:xfrm>
            <a:off x="4870450" y="5572126"/>
            <a:ext cx="1455738" cy="925513"/>
            <a:chOff x="3345672" y="5572139"/>
            <a:chExt cx="1456635" cy="92612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A09DDE9-6E3B-864F-945A-D5623F74E80E}"/>
                </a:ext>
              </a:extLst>
            </p:cNvPr>
            <p:cNvCxnSpPr>
              <a:stCxn id="6" idx="2"/>
              <a:endCxn id="6" idx="4"/>
            </p:cNvCxnSpPr>
            <p:nvPr/>
          </p:nvCxnSpPr>
          <p:spPr>
            <a:xfrm rot="16200000" flipH="1">
              <a:off x="3741982" y="5437939"/>
              <a:ext cx="664013" cy="14566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55D818-5E10-CD45-8521-3CAC957AEA8C}"/>
                </a:ext>
              </a:extLst>
            </p:cNvPr>
            <p:cNvCxnSpPr>
              <a:endCxn id="6" idx="2"/>
            </p:cNvCxnSpPr>
            <p:nvPr/>
          </p:nvCxnSpPr>
          <p:spPr>
            <a:xfrm rot="10800000" flipV="1">
              <a:off x="3345672" y="5572139"/>
              <a:ext cx="797416" cy="2621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64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8933586E-1003-E64A-B779-BC61A9BF08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Conversely, if p was outside the polygon, there would be a right turn for some edge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A017-0450-1646-A1B2-D1EB0459402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B1659-FAE3-B542-A49E-7A142E87482B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polygon?</a:t>
            </a:r>
            <a:endParaRPr lang="en-US" dirty="0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6232322-E02E-2E4D-BEE5-1A2CA975B8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78BAC71-34CF-D940-BDF7-6052EC152935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45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6A9B3FA8-013E-2C41-89DE-CABD71AFA1E3}"/>
              </a:ext>
            </a:extLst>
          </p:cNvPr>
          <p:cNvSpPr/>
          <p:nvPr/>
        </p:nvSpPr>
        <p:spPr>
          <a:xfrm rot="1469560">
            <a:off x="4706938" y="4306888"/>
            <a:ext cx="2589212" cy="1947862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D3416C-0781-014D-AF8A-09AF8D220251}"/>
              </a:ext>
            </a:extLst>
          </p:cNvPr>
          <p:cNvSpPr/>
          <p:nvPr/>
        </p:nvSpPr>
        <p:spPr>
          <a:xfrm>
            <a:off x="6524626" y="37861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3015" name="TextBox 14">
            <a:extLst>
              <a:ext uri="{FF2B5EF4-FFF2-40B4-BE49-F238E27FC236}">
                <a16:creationId xmlns:a16="http://schemas.microsoft.com/office/drawing/2014/main" id="{67740BC2-60A6-844F-97B9-8965A8DE2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5718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/>
              <a:t>p</a:t>
            </a:r>
            <a:endParaRPr lang="zh-TW" altLang="en-US"/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C1F215A3-3215-9742-A555-53BEC474467E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3908426"/>
            <a:ext cx="1627188" cy="625475"/>
            <a:chOff x="3394459" y="3908142"/>
            <a:chExt cx="1627093" cy="62633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336CEC-166C-024E-AB69-180CBDD5B227}"/>
                </a:ext>
              </a:extLst>
            </p:cNvPr>
            <p:cNvCxnSpPr>
              <a:stCxn id="7" idx="3"/>
              <a:endCxn id="6" idx="0"/>
            </p:cNvCxnSpPr>
            <p:nvPr/>
          </p:nvCxnSpPr>
          <p:spPr>
            <a:xfrm rot="5400000">
              <a:off x="4708484" y="4081518"/>
              <a:ext cx="486443" cy="1396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BB601AD-E1CE-0F4E-BA88-1439B898B6EE}"/>
                </a:ext>
              </a:extLst>
            </p:cNvPr>
            <p:cNvCxnSpPr>
              <a:stCxn id="6" idx="0"/>
              <a:endCxn id="6" idx="1"/>
            </p:cNvCxnSpPr>
            <p:nvPr/>
          </p:nvCxnSpPr>
          <p:spPr>
            <a:xfrm rot="16200000" flipH="1" flipV="1">
              <a:off x="4068214" y="3720830"/>
              <a:ext cx="139892" cy="1487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20ACE3FC-EDF8-EC46-BF7F-E49C298A7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Conclusion: p is inside the polygon if and only if it makes a </a:t>
            </a:r>
            <a:r>
              <a:rPr lang="en-US" altLang="zh-TW" dirty="0">
                <a:solidFill>
                  <a:srgbClr val="FF0000"/>
                </a:solidFill>
              </a:rPr>
              <a:t>non-left turn</a:t>
            </a:r>
            <a:r>
              <a:rPr lang="en-US" altLang="zh-TW" dirty="0"/>
              <a:t> for </a:t>
            </a:r>
            <a:r>
              <a:rPr lang="en-US" altLang="zh-TW" dirty="0">
                <a:solidFill>
                  <a:srgbClr val="FF0000"/>
                </a:solidFill>
              </a:rPr>
              <a:t>every</a:t>
            </a:r>
            <a:r>
              <a:rPr lang="en-US" altLang="zh-TW" dirty="0"/>
              <a:t> edge (in the counterclockwise direction)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F6ABF-8B82-6F48-80CC-78573A322CD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E5D8-2E01-B647-A6B9-8B396B35ECD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convex polygon</a:t>
            </a:r>
            <a:endParaRPr lang="en-US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0491EBEB-E627-EF48-9020-5E2C0E440D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6F62898-FCF7-5649-9A91-6EC4C274E8E9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46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5201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0A96-6F8A-D242-A74F-D10A02590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Such a pain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A4269-BA6E-A441-80AF-BE9F6D69556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5EAE67-55EA-9E45-866B-B4E050AC6CB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(non-convex) polygon</a:t>
            </a:r>
            <a:endParaRPr lang="en-US" dirty="0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6F74439B-FA77-3A4E-83FA-E8AFB161B5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8DC9B0-9F3F-984A-BA66-782010FAD669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47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2" name="Group 127">
            <a:extLst>
              <a:ext uri="{FF2B5EF4-FFF2-40B4-BE49-F238E27FC236}">
                <a16:creationId xmlns:a16="http://schemas.microsoft.com/office/drawing/2014/main" id="{3F591BE7-CC70-C648-853D-4F1505FDD406}"/>
              </a:ext>
            </a:extLst>
          </p:cNvPr>
          <p:cNvGrpSpPr>
            <a:grpSpLocks/>
          </p:cNvGrpSpPr>
          <p:nvPr/>
        </p:nvGrpSpPr>
        <p:grpSpPr bwMode="auto">
          <a:xfrm>
            <a:off x="5522914" y="2428875"/>
            <a:ext cx="3716337" cy="4006850"/>
            <a:chOff x="3213884" y="3357562"/>
            <a:chExt cx="2717026" cy="29305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688F4D-D145-EF4F-9CAE-ECFC015B87EA}"/>
                </a:ext>
              </a:extLst>
            </p:cNvPr>
            <p:cNvCxnSpPr/>
            <p:nvPr/>
          </p:nvCxnSpPr>
          <p:spPr>
            <a:xfrm rot="5400000">
              <a:off x="1750352" y="4822255"/>
              <a:ext cx="2928224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BB1A3A9-4996-4C42-9B4B-1FD6614448F6}"/>
                </a:ext>
              </a:extLst>
            </p:cNvPr>
            <p:cNvCxnSpPr/>
            <p:nvPr/>
          </p:nvCxnSpPr>
          <p:spPr>
            <a:xfrm rot="5400000">
              <a:off x="5858924" y="3428388"/>
              <a:ext cx="142812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0A6148-63E5-1A41-95CF-14AE779B75CA}"/>
                </a:ext>
              </a:extLst>
            </p:cNvPr>
            <p:cNvCxnSpPr/>
            <p:nvPr/>
          </p:nvCxnSpPr>
          <p:spPr>
            <a:xfrm>
              <a:off x="3215044" y="3357562"/>
              <a:ext cx="27147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8464FD-57AE-4A47-A6A4-6B1717412619}"/>
                </a:ext>
              </a:extLst>
            </p:cNvPr>
            <p:cNvCxnSpPr/>
            <p:nvPr/>
          </p:nvCxnSpPr>
          <p:spPr>
            <a:xfrm>
              <a:off x="3215044" y="6286947"/>
              <a:ext cx="27147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B3FB7B-D97A-3346-9EF4-19E0D000318D}"/>
                </a:ext>
              </a:extLst>
            </p:cNvPr>
            <p:cNvCxnSpPr/>
            <p:nvPr/>
          </p:nvCxnSpPr>
          <p:spPr>
            <a:xfrm rot="5400000">
              <a:off x="2032438" y="4826899"/>
              <a:ext cx="265188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E97FE6-D07A-9443-A52A-D091C0DD76DA}"/>
                </a:ext>
              </a:extLst>
            </p:cNvPr>
            <p:cNvCxnSpPr/>
            <p:nvPr/>
          </p:nvCxnSpPr>
          <p:spPr>
            <a:xfrm rot="5400000">
              <a:off x="4607869" y="4965067"/>
              <a:ext cx="26437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F7888C-93FA-8241-8F10-015C757C11B7}"/>
                </a:ext>
              </a:extLst>
            </p:cNvPr>
            <p:cNvCxnSpPr/>
            <p:nvPr/>
          </p:nvCxnSpPr>
          <p:spPr>
            <a:xfrm>
              <a:off x="3357802" y="3500374"/>
              <a:ext cx="2571948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6CF602-6E08-4344-A7CB-208352D71C8F}"/>
                </a:ext>
              </a:extLst>
            </p:cNvPr>
            <p:cNvCxnSpPr/>
            <p:nvPr/>
          </p:nvCxnSpPr>
          <p:spPr>
            <a:xfrm>
              <a:off x="3357802" y="6144135"/>
              <a:ext cx="2445439" cy="10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FCE268-12DF-7B4B-A44A-3E69A3B26947}"/>
                </a:ext>
              </a:extLst>
            </p:cNvPr>
            <p:cNvCxnSpPr/>
            <p:nvPr/>
          </p:nvCxnSpPr>
          <p:spPr>
            <a:xfrm rot="5400000">
              <a:off x="2318006" y="4826900"/>
              <a:ext cx="236626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4562AA-17B4-A443-BA79-F1C1C1ACB7C5}"/>
                </a:ext>
              </a:extLst>
            </p:cNvPr>
            <p:cNvCxnSpPr/>
            <p:nvPr/>
          </p:nvCxnSpPr>
          <p:spPr>
            <a:xfrm rot="5400000">
              <a:off x="4607924" y="4965067"/>
              <a:ext cx="2356976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1E79F0-B0E2-804F-AFF0-1B674F42ACC7}"/>
                </a:ext>
              </a:extLst>
            </p:cNvPr>
            <p:cNvCxnSpPr/>
            <p:nvPr/>
          </p:nvCxnSpPr>
          <p:spPr>
            <a:xfrm>
              <a:off x="3500558" y="3643186"/>
              <a:ext cx="2429191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047805-BA4E-8849-BCD1-1E1FE45D8696}"/>
                </a:ext>
              </a:extLst>
            </p:cNvPr>
            <p:cNvCxnSpPr/>
            <p:nvPr/>
          </p:nvCxnSpPr>
          <p:spPr>
            <a:xfrm>
              <a:off x="3500558" y="6001324"/>
              <a:ext cx="2166890" cy="10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4C3590-A74D-514C-AEAA-5F722814A63F}"/>
                </a:ext>
              </a:extLst>
            </p:cNvPr>
            <p:cNvCxnSpPr/>
            <p:nvPr/>
          </p:nvCxnSpPr>
          <p:spPr>
            <a:xfrm rot="5400000">
              <a:off x="2602995" y="4826319"/>
              <a:ext cx="2081802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2D8BC5-DB03-8F46-A657-F194A22B150B}"/>
                </a:ext>
              </a:extLst>
            </p:cNvPr>
            <p:cNvCxnSpPr/>
            <p:nvPr/>
          </p:nvCxnSpPr>
          <p:spPr>
            <a:xfrm rot="5400000">
              <a:off x="4602754" y="4969130"/>
              <a:ext cx="2081803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BB5304E-71F7-3747-BD53-2698A3E51A02}"/>
                </a:ext>
              </a:extLst>
            </p:cNvPr>
            <p:cNvCxnSpPr/>
            <p:nvPr/>
          </p:nvCxnSpPr>
          <p:spPr>
            <a:xfrm>
              <a:off x="3643316" y="3785998"/>
              <a:ext cx="2143677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F66DC98-6916-F743-838C-1AC7A331207D}"/>
                </a:ext>
              </a:extLst>
            </p:cNvPr>
            <p:cNvCxnSpPr/>
            <p:nvPr/>
          </p:nvCxnSpPr>
          <p:spPr>
            <a:xfrm>
              <a:off x="3643316" y="5857351"/>
              <a:ext cx="185700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1FE8F5-743B-664A-938D-23C9EE5B8F03}"/>
                </a:ext>
              </a:extLst>
            </p:cNvPr>
            <p:cNvCxnSpPr/>
            <p:nvPr/>
          </p:nvCxnSpPr>
          <p:spPr>
            <a:xfrm rot="5400000">
              <a:off x="2893788" y="4821094"/>
              <a:ext cx="1785729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B39EDA-339F-4946-929F-2FEC99FC15A6}"/>
                </a:ext>
              </a:extLst>
            </p:cNvPr>
            <p:cNvCxnSpPr/>
            <p:nvPr/>
          </p:nvCxnSpPr>
          <p:spPr>
            <a:xfrm rot="5400000">
              <a:off x="4608034" y="4963906"/>
              <a:ext cx="178572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E84B791-45D1-434C-AC55-8D8D127A06A4}"/>
                </a:ext>
              </a:extLst>
            </p:cNvPr>
            <p:cNvCxnSpPr/>
            <p:nvPr/>
          </p:nvCxnSpPr>
          <p:spPr>
            <a:xfrm>
              <a:off x="3786072" y="3928809"/>
              <a:ext cx="185700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8A4F40-2A88-774C-BF0A-073D0C11BF97}"/>
                </a:ext>
              </a:extLst>
            </p:cNvPr>
            <p:cNvCxnSpPr/>
            <p:nvPr/>
          </p:nvCxnSpPr>
          <p:spPr>
            <a:xfrm>
              <a:off x="3786072" y="5714538"/>
              <a:ext cx="1571488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C54C6-0F3E-BB47-B445-D47CEA36E99C}"/>
                </a:ext>
              </a:extLst>
            </p:cNvPr>
            <p:cNvCxnSpPr/>
            <p:nvPr/>
          </p:nvCxnSpPr>
          <p:spPr>
            <a:xfrm rot="5400000">
              <a:off x="3179358" y="4821094"/>
              <a:ext cx="1500105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659624-FDB9-A049-9CE1-6963B5C1CEE7}"/>
                </a:ext>
              </a:extLst>
            </p:cNvPr>
            <p:cNvCxnSpPr/>
            <p:nvPr/>
          </p:nvCxnSpPr>
          <p:spPr>
            <a:xfrm rot="5400000">
              <a:off x="4608088" y="4963905"/>
              <a:ext cx="1500105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33121C0-6A07-BC42-AE27-C85E95EDBB3C}"/>
                </a:ext>
              </a:extLst>
            </p:cNvPr>
            <p:cNvCxnSpPr/>
            <p:nvPr/>
          </p:nvCxnSpPr>
          <p:spPr>
            <a:xfrm>
              <a:off x="3928830" y="4071622"/>
              <a:ext cx="1571488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11A4A5-8668-CE4D-A3A9-0DCA00721970}"/>
                </a:ext>
              </a:extLst>
            </p:cNvPr>
            <p:cNvCxnSpPr/>
            <p:nvPr/>
          </p:nvCxnSpPr>
          <p:spPr>
            <a:xfrm>
              <a:off x="3928830" y="5571727"/>
              <a:ext cx="1285974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2605533-1C67-E14B-AA65-8BAB2FDB0757}"/>
                </a:ext>
              </a:extLst>
            </p:cNvPr>
            <p:cNvCxnSpPr/>
            <p:nvPr/>
          </p:nvCxnSpPr>
          <p:spPr>
            <a:xfrm rot="5400000">
              <a:off x="3464926" y="4821094"/>
              <a:ext cx="1214481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DF3F07-4A15-B34B-AF14-C844E847766A}"/>
                </a:ext>
              </a:extLst>
            </p:cNvPr>
            <p:cNvCxnSpPr/>
            <p:nvPr/>
          </p:nvCxnSpPr>
          <p:spPr>
            <a:xfrm rot="5400000">
              <a:off x="4608143" y="4963906"/>
              <a:ext cx="1214481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6E1D1F0-9977-A145-B411-F69CB92BA82B}"/>
                </a:ext>
              </a:extLst>
            </p:cNvPr>
            <p:cNvCxnSpPr/>
            <p:nvPr/>
          </p:nvCxnSpPr>
          <p:spPr>
            <a:xfrm>
              <a:off x="4071587" y="4214433"/>
              <a:ext cx="1285974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8F7AA5-528A-3F48-B8B3-E4F7B71DF48C}"/>
                </a:ext>
              </a:extLst>
            </p:cNvPr>
            <p:cNvCxnSpPr/>
            <p:nvPr/>
          </p:nvCxnSpPr>
          <p:spPr>
            <a:xfrm>
              <a:off x="4071587" y="5428915"/>
              <a:ext cx="1000460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D8A519-296D-774B-B92C-A8308D356211}"/>
                </a:ext>
              </a:extLst>
            </p:cNvPr>
            <p:cNvCxnSpPr/>
            <p:nvPr/>
          </p:nvCxnSpPr>
          <p:spPr>
            <a:xfrm rot="5400000">
              <a:off x="3738885" y="4832705"/>
              <a:ext cx="952079" cy="1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B221EBC-7C68-C143-A338-4A9B12669CC5}"/>
                </a:ext>
              </a:extLst>
            </p:cNvPr>
            <p:cNvCxnSpPr/>
            <p:nvPr/>
          </p:nvCxnSpPr>
          <p:spPr>
            <a:xfrm rot="5400000">
              <a:off x="4596007" y="4976097"/>
              <a:ext cx="9520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D86F54-DB1A-0C45-A46F-C77C25B9CE52}"/>
                </a:ext>
              </a:extLst>
            </p:cNvPr>
            <p:cNvCxnSpPr/>
            <p:nvPr/>
          </p:nvCxnSpPr>
          <p:spPr>
            <a:xfrm>
              <a:off x="4214344" y="4357245"/>
              <a:ext cx="1000460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AE3322-29CC-8C41-8011-314C6EC703B1}"/>
                </a:ext>
              </a:extLst>
            </p:cNvPr>
            <p:cNvCxnSpPr/>
            <p:nvPr/>
          </p:nvCxnSpPr>
          <p:spPr>
            <a:xfrm>
              <a:off x="4214344" y="5286103"/>
              <a:ext cx="714946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059204-687D-194B-A447-414CF5B002C1}"/>
                </a:ext>
              </a:extLst>
            </p:cNvPr>
            <p:cNvCxnSpPr/>
            <p:nvPr/>
          </p:nvCxnSpPr>
          <p:spPr>
            <a:xfrm rot="16200000" flipV="1">
              <a:off x="4028517" y="4829801"/>
              <a:ext cx="6594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B3FB58D-99FB-8645-9E59-E978EE0BAA79}"/>
                </a:ext>
              </a:extLst>
            </p:cNvPr>
            <p:cNvCxnSpPr/>
            <p:nvPr/>
          </p:nvCxnSpPr>
          <p:spPr>
            <a:xfrm rot="5400000" flipH="1" flipV="1">
              <a:off x="4607672" y="4964487"/>
              <a:ext cx="6432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1E0394-10D5-B842-9265-B7DB99405612}"/>
                </a:ext>
              </a:extLst>
            </p:cNvPr>
            <p:cNvCxnSpPr/>
            <p:nvPr/>
          </p:nvCxnSpPr>
          <p:spPr>
            <a:xfrm>
              <a:off x="4358262" y="5143291"/>
              <a:ext cx="428271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E23123-96CE-6C45-AC2D-B44106F856E7}"/>
                </a:ext>
              </a:extLst>
            </p:cNvPr>
            <p:cNvCxnSpPr/>
            <p:nvPr/>
          </p:nvCxnSpPr>
          <p:spPr>
            <a:xfrm>
              <a:off x="4358262" y="4500057"/>
              <a:ext cx="7137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1F64A38-3890-FE43-AB5A-DFBDE2375C21}"/>
                </a:ext>
              </a:extLst>
            </p:cNvPr>
            <p:cNvCxnSpPr/>
            <p:nvPr/>
          </p:nvCxnSpPr>
          <p:spPr>
            <a:xfrm rot="5400000">
              <a:off x="4317569" y="4826319"/>
              <a:ext cx="3668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3EC09-6D34-8D41-B053-B37AC0FF4D98}"/>
                </a:ext>
              </a:extLst>
            </p:cNvPr>
            <p:cNvCxnSpPr/>
            <p:nvPr/>
          </p:nvCxnSpPr>
          <p:spPr>
            <a:xfrm rot="5400000">
              <a:off x="4603664" y="4969711"/>
              <a:ext cx="3657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BB4C6F-7D37-C84D-9797-6F8313D9CC3B}"/>
                </a:ext>
              </a:extLst>
            </p:cNvPr>
            <p:cNvCxnSpPr/>
            <p:nvPr/>
          </p:nvCxnSpPr>
          <p:spPr>
            <a:xfrm>
              <a:off x="4501018" y="4642869"/>
              <a:ext cx="428272" cy="23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DC9AFA6-29E1-A640-B4D8-D4ED53452F8D}"/>
                </a:ext>
              </a:extLst>
            </p:cNvPr>
            <p:cNvCxnSpPr/>
            <p:nvPr/>
          </p:nvCxnSpPr>
          <p:spPr>
            <a:xfrm>
              <a:off x="4501018" y="5000479"/>
              <a:ext cx="1427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3523E86-405C-874C-B7F1-164F0715CFC7}"/>
                </a:ext>
              </a:extLst>
            </p:cNvPr>
            <p:cNvCxnSpPr/>
            <p:nvPr/>
          </p:nvCxnSpPr>
          <p:spPr>
            <a:xfrm rot="5400000">
              <a:off x="4535796" y="4893661"/>
              <a:ext cx="214798" cy="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A249DAB-605B-304F-A139-59FD1D213666}"/>
                </a:ext>
              </a:extLst>
            </p:cNvPr>
            <p:cNvCxnSpPr/>
            <p:nvPr/>
          </p:nvCxnSpPr>
          <p:spPr>
            <a:xfrm>
              <a:off x="4643776" y="4786842"/>
              <a:ext cx="1427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Oval 126">
            <a:extLst>
              <a:ext uri="{FF2B5EF4-FFF2-40B4-BE49-F238E27FC236}">
                <a16:creationId xmlns:a16="http://schemas.microsoft.com/office/drawing/2014/main" id="{077B7CFD-81FE-484D-967A-7E6BDBADFE75}"/>
              </a:ext>
            </a:extLst>
          </p:cNvPr>
          <p:cNvSpPr/>
          <p:nvPr/>
        </p:nvSpPr>
        <p:spPr>
          <a:xfrm>
            <a:off x="7310439" y="4433889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79284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can we tell if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inside of polygon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9C6-30C8-0D44-81A3-09C28FCCD7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D44B-1EC4-4842-87C7-931DB4B698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inside a polygon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/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52CDA08-AD33-C044-8598-3820E00DC46B}"/>
              </a:ext>
            </a:extLst>
          </p:cNvPr>
          <p:cNvSpPr/>
          <p:nvPr/>
        </p:nvSpPr>
        <p:spPr>
          <a:xfrm>
            <a:off x="6019802" y="2774928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00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can we tell if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inside of polygon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C6874C-6544-FB47-A5BB-E0F5E5B17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9C6-30C8-0D44-81A3-09C28FCCD74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D44B-1EC4-4842-87C7-931DB4B6982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Point inside a polygon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/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544E3E39-743C-8241-81BB-ADFB122D7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259" y="2497929"/>
                <a:ext cx="4321479" cy="3532340"/>
              </a:xfrm>
              <a:custGeom>
                <a:avLst/>
                <a:gdLst>
                  <a:gd name="connsiteX0" fmla="*/ 0 w 4321479"/>
                  <a:gd name="connsiteY0" fmla="*/ 1027134 h 3532340"/>
                  <a:gd name="connsiteX1" fmla="*/ 112734 w 4321479"/>
                  <a:gd name="connsiteY1" fmla="*/ 2605414 h 3532340"/>
                  <a:gd name="connsiteX2" fmla="*/ 2066794 w 4321479"/>
                  <a:gd name="connsiteY2" fmla="*/ 3532340 h 3532340"/>
                  <a:gd name="connsiteX3" fmla="*/ 1252603 w 4321479"/>
                  <a:gd name="connsiteY3" fmla="*/ 2392471 h 3532340"/>
                  <a:gd name="connsiteX4" fmla="*/ 3607496 w 4321479"/>
                  <a:gd name="connsiteY4" fmla="*/ 3081403 h 3532340"/>
                  <a:gd name="connsiteX5" fmla="*/ 4321479 w 4321479"/>
                  <a:gd name="connsiteY5" fmla="*/ 1966586 h 3532340"/>
                  <a:gd name="connsiteX6" fmla="*/ 3006246 w 4321479"/>
                  <a:gd name="connsiteY6" fmla="*/ 275573 h 3532340"/>
                  <a:gd name="connsiteX7" fmla="*/ 2029216 w 4321479"/>
                  <a:gd name="connsiteY7" fmla="*/ 1402915 h 3532340"/>
                  <a:gd name="connsiteX8" fmla="*/ 914400 w 4321479"/>
                  <a:gd name="connsiteY8" fmla="*/ 0 h 3532340"/>
                  <a:gd name="connsiteX9" fmla="*/ 0 w 4321479"/>
                  <a:gd name="connsiteY9" fmla="*/ 1027134 h 3532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21479" h="3532340">
                    <a:moveTo>
                      <a:pt x="0" y="1027134"/>
                    </a:moveTo>
                    <a:lnTo>
                      <a:pt x="112734" y="2605414"/>
                    </a:lnTo>
                    <a:lnTo>
                      <a:pt x="2066794" y="3532340"/>
                    </a:lnTo>
                    <a:lnTo>
                      <a:pt x="1252603" y="2392471"/>
                    </a:lnTo>
                    <a:lnTo>
                      <a:pt x="3607496" y="3081403"/>
                    </a:lnTo>
                    <a:lnTo>
                      <a:pt x="4321479" y="1966586"/>
                    </a:lnTo>
                    <a:lnTo>
                      <a:pt x="3006246" y="275573"/>
                    </a:lnTo>
                    <a:lnTo>
                      <a:pt x="2029216" y="1402915"/>
                    </a:lnTo>
                    <a:lnTo>
                      <a:pt x="914400" y="0"/>
                    </a:lnTo>
                    <a:lnTo>
                      <a:pt x="0" y="1027134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/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3A54C-210F-3E41-981C-2B344F475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97929"/>
                <a:ext cx="201016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52CDA08-AD33-C044-8598-3820E00DC46B}"/>
              </a:ext>
            </a:extLst>
          </p:cNvPr>
          <p:cNvSpPr/>
          <p:nvPr/>
        </p:nvSpPr>
        <p:spPr>
          <a:xfrm>
            <a:off x="6019802" y="2774928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4E1258-1AE4-0646-9161-4634DD76AFBB}"/>
              </a:ext>
            </a:extLst>
          </p:cNvPr>
          <p:cNvCxnSpPr>
            <a:stCxn id="7" idx="3"/>
          </p:cNvCxnSpPr>
          <p:nvPr/>
        </p:nvCxnSpPr>
        <p:spPr>
          <a:xfrm flipH="1">
            <a:off x="2895600" y="2970050"/>
            <a:ext cx="3157679" cy="26687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0B3FAC0-A720-6647-A5F2-364B805D46A2}"/>
              </a:ext>
            </a:extLst>
          </p:cNvPr>
          <p:cNvSpPr/>
          <p:nvPr/>
        </p:nvSpPr>
        <p:spPr>
          <a:xfrm>
            <a:off x="4876800" y="5105400"/>
            <a:ext cx="228598" cy="2286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9ED49D-CAA9-CA4C-A50C-186747DB27EC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5071921" y="3003528"/>
            <a:ext cx="4757879" cy="21353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0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935103"/>
                <a:ext cx="9332151" cy="56014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kern="0" dirty="0"/>
                  <a:t>Formally, we are given n vertices (i.e., points)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1, . . . , 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kern="0" dirty="0"/>
                  <a:t>, the chain formed by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1∙∙∙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kern="0" dirty="0"/>
                  <a:t>is a simple polygon </a:t>
                </a:r>
                <a:r>
                  <a:rPr lang="en-US" kern="0" dirty="0" err="1"/>
                  <a:t>iff</a:t>
                </a:r>
                <a:endParaRPr lang="en-US" kern="0" dirty="0"/>
              </a:p>
              <a:p>
                <a:pPr lvl="1"/>
                <a:r>
                  <a:rPr lang="en-US" kern="0" dirty="0"/>
                  <a:t>The segments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 =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1 , . . . , 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kern="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kern="0" dirty="0"/>
                  <a:t>are disjoint in their interior</a:t>
                </a:r>
              </a:p>
              <a:p>
                <a:pPr lvl="1"/>
                <a:r>
                  <a:rPr lang="en-US" kern="0" dirty="0"/>
                  <a:t>Consecutive segments intersect only in their endpoints. Namely </a:t>
                </a: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𝑒𝑖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nb-NO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nb-NO" kern="0" dirty="0"/>
                  <a:t> for </a:t>
                </a:r>
                <a:br>
                  <a:rPr lang="nb-NO" kern="0" dirty="0"/>
                </a:b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 = 0, . . . ,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−2  </m:t>
                    </m:r>
                  </m:oMath>
                </a14:m>
                <a:r>
                  <a:rPr lang="nb-NO" kern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nb-NO" kern="0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0 = 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Non adjacent segments do not intersect </a:t>
                </a:r>
                <a:br>
                  <a:rPr lang="en-US" kern="0" dirty="0"/>
                </a:br>
                <a14:m>
                  <m:oMath xmlns:m="http://schemas.openxmlformats.org/officeDocument/2006/math">
                    <m:r>
                      <a:rPr lang="nb-NO" kern="0" dirty="0">
                        <a:latin typeface="Cambria Math" panose="02040503050406030204" pitchFamily="18" charset="0"/>
                      </a:rPr>
                      <m:t>𝑒𝑖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nb-NO" kern="0" dirty="0">
                        <a:latin typeface="Cambria Math" panose="02040503050406030204" pitchFamily="18" charset="0"/>
                      </a:rPr>
                      <m:t>𝑒𝑗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=  ᴓ</m:t>
                    </m:r>
                  </m:oMath>
                </a14:m>
                <a:r>
                  <a:rPr lang="en-US" kern="0" dirty="0"/>
                  <a:t>, for </a:t>
                </a:r>
                <a14:m>
                  <m:oMath xmlns:m="http://schemas.openxmlformats.org/officeDocument/2006/math">
                    <m:r>
                      <a:rPr lang="en-US" kern="0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US" kern="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kern="0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kern="0" dirty="0"/>
              </a:p>
              <a:p>
                <a:r>
                  <a:rPr lang="da-DK" kern="0" dirty="0"/>
                  <a:t>We work </a:t>
                </a:r>
                <a14:m>
                  <m:oMath xmlns:m="http://schemas.openxmlformats.org/officeDocument/2006/math">
                    <m:r>
                      <a:rPr lang="da-DK" kern="0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kern="0" dirty="0"/>
                  <a:t>. </a:t>
                </a:r>
              </a:p>
              <a:p>
                <a:pPr lvl="1"/>
                <a:r>
                  <a:rPr lang="da-DK" kern="0" dirty="0" err="1"/>
                  <a:t>Namely</a:t>
                </a:r>
                <a:r>
                  <a:rPr lang="da-DK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nb-NO" kern="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kern="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a-DK" kern="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a-DK" kern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935103"/>
                <a:ext cx="9332151" cy="5601428"/>
              </a:xfrm>
              <a:blipFill>
                <a:blip r:embed="rId2"/>
                <a:stretch>
                  <a:fillRect l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593DDCF0-AFF1-894E-8FE2-D4E5A67322F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BA80E65C-9B28-9E4F-8009-0C1D4B6D0B3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Formal Definition of a Simple Polygon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09A28D-4178-C942-ABF7-AB54341C4DA9}"/>
              </a:ext>
            </a:extLst>
          </p:cNvPr>
          <p:cNvGrpSpPr/>
          <p:nvPr/>
        </p:nvGrpSpPr>
        <p:grpSpPr>
          <a:xfrm>
            <a:off x="8382000" y="3962400"/>
            <a:ext cx="2645226" cy="2417614"/>
            <a:chOff x="8022774" y="4059386"/>
            <a:chExt cx="2645226" cy="24176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823BF2F-9CBA-C04A-B7AF-1CDF3F4CFD80}"/>
                </a:ext>
              </a:extLst>
            </p:cNvPr>
            <p:cNvSpPr/>
            <p:nvPr/>
          </p:nvSpPr>
          <p:spPr>
            <a:xfrm>
              <a:off x="8386558" y="4388236"/>
              <a:ext cx="1933780" cy="1783964"/>
            </a:xfrm>
            <a:custGeom>
              <a:avLst/>
              <a:gdLst>
                <a:gd name="connsiteX0" fmla="*/ 50800 w 1188720"/>
                <a:gd name="connsiteY0" fmla="*/ 0 h 1056640"/>
                <a:gd name="connsiteX1" fmla="*/ 0 w 1188720"/>
                <a:gd name="connsiteY1" fmla="*/ 721360 h 1056640"/>
                <a:gd name="connsiteX2" fmla="*/ 650240 w 1188720"/>
                <a:gd name="connsiteY2" fmla="*/ 1056640 h 1056640"/>
                <a:gd name="connsiteX3" fmla="*/ 1188720 w 1188720"/>
                <a:gd name="connsiteY3" fmla="*/ 690880 h 1056640"/>
                <a:gd name="connsiteX4" fmla="*/ 436880 w 1188720"/>
                <a:gd name="connsiteY4" fmla="*/ 20320 h 1056640"/>
                <a:gd name="connsiteX5" fmla="*/ 50800 w 1188720"/>
                <a:gd name="connsiteY5" fmla="*/ 0 h 105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720" h="1056640">
                  <a:moveTo>
                    <a:pt x="50800" y="0"/>
                  </a:moveTo>
                  <a:lnTo>
                    <a:pt x="0" y="721360"/>
                  </a:lnTo>
                  <a:lnTo>
                    <a:pt x="650240" y="1056640"/>
                  </a:lnTo>
                  <a:lnTo>
                    <a:pt x="1188720" y="690880"/>
                  </a:lnTo>
                  <a:lnTo>
                    <a:pt x="436880" y="20320"/>
                  </a:lnTo>
                  <a:lnTo>
                    <a:pt x="50800" y="0"/>
                  </a:lnTo>
                  <a:close/>
                </a:path>
              </a:pathLst>
            </a:custGeom>
            <a:ln w="254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ular Arrow 28">
              <a:extLst>
                <a:ext uri="{FF2B5EF4-FFF2-40B4-BE49-F238E27FC236}">
                  <a16:creationId xmlns:a16="http://schemas.microsoft.com/office/drawing/2014/main" id="{5B6016DF-B806-F04C-B23D-0B8BB93783BF}"/>
                </a:ext>
              </a:extLst>
            </p:cNvPr>
            <p:cNvSpPr/>
            <p:nvPr/>
          </p:nvSpPr>
          <p:spPr>
            <a:xfrm rot="2583672" flipH="1">
              <a:off x="8675098" y="4841110"/>
              <a:ext cx="898729" cy="1007677"/>
            </a:xfrm>
            <a:prstGeom prst="circular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70E3D3-5C8C-284A-9E63-9D799E41F97F}"/>
                    </a:ext>
                  </a:extLst>
                </p:cNvPr>
                <p:cNvSpPr txBox="1"/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70E3D3-5C8C-284A-9E63-9D799E41F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974" y="5486400"/>
                  <a:ext cx="2830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5BD7A98-ABE1-5440-A89F-28569BAC236A}"/>
                    </a:ext>
                  </a:extLst>
                </p:cNvPr>
                <p:cNvSpPr txBox="1"/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5BD7A98-ABE1-5440-A89F-28569BAC2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1095" y="4114800"/>
                  <a:ext cx="2777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D282E2-7B53-7447-ACB1-265BF150F59F}"/>
                    </a:ext>
                  </a:extLst>
                </p:cNvPr>
                <p:cNvSpPr txBox="1"/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D282E2-7B53-7447-ACB1-265BF150F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2774" y="5486400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636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3C263-81D3-1C4A-BE39-28A8803EF67C}"/>
                    </a:ext>
                  </a:extLst>
                </p:cNvPr>
                <p:cNvSpPr txBox="1"/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443C263-81D3-1C4A-BE39-28A8803EF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84" y="4059386"/>
                  <a:ext cx="2830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636" r="-454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E129255-D4AB-244C-88E7-D3D4FBF48DCF}"/>
                    </a:ext>
                  </a:extLst>
                </p:cNvPr>
                <p:cNvSpPr txBox="1"/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E129255-D4AB-244C-88E7-D3D4FBF48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677" y="6200001"/>
                  <a:ext cx="27315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348" r="-4348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F1F0F3-4E20-4D44-80D9-E7BA7FB641BD}"/>
                    </a:ext>
                  </a:extLst>
                </p:cNvPr>
                <p:cNvSpPr txBox="1"/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EF1F0F3-4E20-4D44-80D9-E7BA7FB64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6790" y="4700295"/>
                  <a:ext cx="26731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0B9082-7260-7F4D-A07A-1373A385A877}"/>
                    </a:ext>
                  </a:extLst>
                </p:cNvPr>
                <p:cNvSpPr txBox="1"/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0B9082-7260-7F4D-A07A-1373A385A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6328" y="4085311"/>
                  <a:ext cx="2619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091" r="-454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E396853-4886-D644-8002-A7D0CA42ED51}"/>
                    </a:ext>
                  </a:extLst>
                </p:cNvPr>
                <p:cNvSpPr txBox="1"/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E396853-4886-D644-8002-A7D0CA42E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693" y="5876254"/>
                  <a:ext cx="26731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545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DCC7D35-C542-3F41-8FCB-EB815D4C1218}"/>
                    </a:ext>
                  </a:extLst>
                </p:cNvPr>
                <p:cNvSpPr txBox="1"/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DCC7D35-C542-3F41-8FCB-EB815D4C1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73" y="4728096"/>
                  <a:ext cx="26731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3636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A6F35A-8DE9-E34A-A10F-F6ECFE7E2B99}"/>
                    </a:ext>
                  </a:extLst>
                </p:cNvPr>
                <p:cNvSpPr txBox="1"/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A6F35A-8DE9-E34A-A10F-F6ECFE7E2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87" y="5839788"/>
                  <a:ext cx="26731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ACF67D-7EF2-F148-8EE7-1235B1CAEE8D}"/>
                </a:ext>
              </a:extLst>
            </p:cNvPr>
            <p:cNvSpPr/>
            <p:nvPr/>
          </p:nvSpPr>
          <p:spPr>
            <a:xfrm>
              <a:off x="10210800" y="5486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692A7C-8D75-A943-A030-5EE7A72E1F14}"/>
                </a:ext>
              </a:extLst>
            </p:cNvPr>
            <p:cNvSpPr/>
            <p:nvPr/>
          </p:nvSpPr>
          <p:spPr>
            <a:xfrm>
              <a:off x="9067800" y="435864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2A65D7E-9474-8B45-9FBC-DD9438C02080}"/>
                </a:ext>
              </a:extLst>
            </p:cNvPr>
            <p:cNvSpPr/>
            <p:nvPr/>
          </p:nvSpPr>
          <p:spPr>
            <a:xfrm>
              <a:off x="9376542" y="60960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750E6C3-530C-5445-9E63-AE31F22B4ADE}"/>
                </a:ext>
              </a:extLst>
            </p:cNvPr>
            <p:cNvSpPr/>
            <p:nvPr/>
          </p:nvSpPr>
          <p:spPr>
            <a:xfrm>
              <a:off x="8321922" y="55626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9B72F6-C943-EE4A-9A8D-8345DDA260A6}"/>
                </a:ext>
              </a:extLst>
            </p:cNvPr>
            <p:cNvSpPr/>
            <p:nvPr/>
          </p:nvSpPr>
          <p:spPr>
            <a:xfrm>
              <a:off x="8397240" y="4343400"/>
              <a:ext cx="137160" cy="13716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768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F2A4E-AB5A-504F-9A96-6CA98BD43E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8635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even–odd rule algorithm</a:t>
                </a:r>
              </a:p>
              <a:p>
                <a:pPr lvl="1"/>
                <a:r>
                  <a:rPr lang="en-US" dirty="0"/>
                  <a:t>If a point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moves along a ray from infinity to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it crosses the boundary of a polygon, possibly several times, then it alternately goes from the outside to inside to outside</a:t>
                </a:r>
              </a:p>
              <a:p>
                <a:pPr lvl="1"/>
                <a:r>
                  <a:rPr lang="en-US" dirty="0"/>
                  <a:t>After every two "border crossings" the moving point goes outside.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observation may be </a:t>
                </a:r>
                <a:br>
                  <a:rPr lang="en-US" dirty="0"/>
                </a:br>
                <a:r>
                  <a:rPr lang="en-US" dirty="0"/>
                  <a:t>mathematically proved using </a:t>
                </a:r>
                <a:br>
                  <a:rPr lang="en-US" dirty="0"/>
                </a:br>
                <a:r>
                  <a:rPr lang="en-US" dirty="0"/>
                  <a:t>the Jordan curve theorem.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F2A4E-AB5A-504F-9A96-6CA98BD4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7986" y="1205309"/>
                <a:ext cx="10876027" cy="3863576"/>
              </a:xfrm>
              <a:blipFill>
                <a:blip r:embed="rId2"/>
                <a:stretch>
                  <a:fillRect l="-1284" t="-3607" b="-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673878-63B3-BA43-820E-35CD2A0F310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EE3DB3-7E77-D142-B450-903DE95F82E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7B04ED0B-FAD3-5040-A0E3-9613E04826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EFD955-AEB1-5947-B0A4-4C116234A28D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50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46085" name="Group 36">
            <a:extLst>
              <a:ext uri="{FF2B5EF4-FFF2-40B4-BE49-F238E27FC236}">
                <a16:creationId xmlns:a16="http://schemas.microsoft.com/office/drawing/2014/main" id="{9290F8CF-E916-494C-86A7-8A1BA60EE33E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4000500"/>
            <a:ext cx="2857500" cy="2571750"/>
            <a:chOff x="5286380" y="4000504"/>
            <a:chExt cx="2857520" cy="257176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A51EF3-14C8-C84C-94A0-5899948A2EB8}"/>
                </a:ext>
              </a:extLst>
            </p:cNvPr>
            <p:cNvCxnSpPr/>
            <p:nvPr/>
          </p:nvCxnSpPr>
          <p:spPr>
            <a:xfrm rot="10800000">
              <a:off x="5286380" y="4643447"/>
              <a:ext cx="1000132" cy="7858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FEDF33-BDF2-5848-97BB-734CF51E9323}"/>
                </a:ext>
              </a:extLst>
            </p:cNvPr>
            <p:cNvCxnSpPr/>
            <p:nvPr/>
          </p:nvCxnSpPr>
          <p:spPr>
            <a:xfrm rot="16200000" flipV="1">
              <a:off x="4607719" y="5322107"/>
              <a:ext cx="1928825" cy="5715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907467D-98B1-5245-9550-C9A337DC6FEC}"/>
                </a:ext>
              </a:extLst>
            </p:cNvPr>
            <p:cNvCxnSpPr/>
            <p:nvPr/>
          </p:nvCxnSpPr>
          <p:spPr>
            <a:xfrm rot="10800000" flipV="1">
              <a:off x="5857884" y="6500835"/>
              <a:ext cx="2286016" cy="714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AB92CD-5DB2-084B-BF88-76B1F3335F52}"/>
                </a:ext>
              </a:extLst>
            </p:cNvPr>
            <p:cNvCxnSpPr/>
            <p:nvPr/>
          </p:nvCxnSpPr>
          <p:spPr>
            <a:xfrm rot="16200000" flipV="1">
              <a:off x="6572264" y="4929199"/>
              <a:ext cx="1785951" cy="1357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EF209-BB66-F344-AC4B-D4970EAE48B3}"/>
                </a:ext>
              </a:extLst>
            </p:cNvPr>
            <p:cNvCxnSpPr/>
            <p:nvPr/>
          </p:nvCxnSpPr>
          <p:spPr>
            <a:xfrm rot="10800000" flipV="1">
              <a:off x="6786579" y="4000504"/>
              <a:ext cx="1357321" cy="7143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94D3F6E-D843-5E4F-83B5-A5BFD7ECE33B}"/>
                </a:ext>
              </a:extLst>
            </p:cNvPr>
            <p:cNvCxnSpPr/>
            <p:nvPr/>
          </p:nvCxnSpPr>
          <p:spPr>
            <a:xfrm rot="10800000" flipV="1">
              <a:off x="6072199" y="4000504"/>
              <a:ext cx="2071701" cy="2143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F311FB-1B6B-D840-89C1-27D59C6A1FF8}"/>
                </a:ext>
              </a:extLst>
            </p:cNvPr>
            <p:cNvCxnSpPr/>
            <p:nvPr/>
          </p:nvCxnSpPr>
          <p:spPr>
            <a:xfrm rot="16200000" flipV="1">
              <a:off x="5572132" y="4714885"/>
              <a:ext cx="1214445" cy="2143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37BC5A9-815E-EB47-8E73-2B3FFB3080AB}"/>
              </a:ext>
            </a:extLst>
          </p:cNvPr>
          <p:cNvSpPr/>
          <p:nvPr/>
        </p:nvSpPr>
        <p:spPr>
          <a:xfrm>
            <a:off x="8096251" y="507206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F7E0D7-621B-1846-A3F4-A264D14073E4}"/>
              </a:ext>
            </a:extLst>
          </p:cNvPr>
          <p:cNvSpPr/>
          <p:nvPr/>
        </p:nvSpPr>
        <p:spPr>
          <a:xfrm>
            <a:off x="6524626" y="6215064"/>
            <a:ext cx="142875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740275F7-9061-F148-9556-0CFBE36D2B34}"/>
              </a:ext>
            </a:extLst>
          </p:cNvPr>
          <p:cNvGrpSpPr>
            <a:grpSpLocks/>
          </p:cNvGrpSpPr>
          <p:nvPr/>
        </p:nvGrpSpPr>
        <p:grpSpPr bwMode="auto">
          <a:xfrm>
            <a:off x="3667125" y="5143500"/>
            <a:ext cx="6000750" cy="1092200"/>
            <a:chOff x="2143108" y="5143512"/>
            <a:chExt cx="6000791" cy="1092495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AB81EEE-D74B-1A42-9F36-DE0076DC2AED}"/>
                </a:ext>
              </a:extLst>
            </p:cNvPr>
            <p:cNvCxnSpPr>
              <a:stCxn id="25" idx="2"/>
            </p:cNvCxnSpPr>
            <p:nvPr/>
          </p:nvCxnSpPr>
          <p:spPr>
            <a:xfrm rot="10800000">
              <a:off x="2143108" y="5143512"/>
              <a:ext cx="4429155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0D1D63-58EB-2840-B8C3-3FB64B7A780D}"/>
                </a:ext>
              </a:extLst>
            </p:cNvPr>
            <p:cNvCxnSpPr>
              <a:stCxn id="31" idx="7"/>
            </p:cNvCxnSpPr>
            <p:nvPr/>
          </p:nvCxnSpPr>
          <p:spPr>
            <a:xfrm rot="5400000" flipH="1" flipV="1">
              <a:off x="6087135" y="4179243"/>
              <a:ext cx="1092495" cy="30210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B2174F05-CE56-FC4E-801D-50E9014979FE}"/>
              </a:ext>
            </a:extLst>
          </p:cNvPr>
          <p:cNvGrpSpPr>
            <a:grpSpLocks/>
          </p:cNvGrpSpPr>
          <p:nvPr/>
        </p:nvGrpSpPr>
        <p:grpSpPr bwMode="auto">
          <a:xfrm>
            <a:off x="6881814" y="5072064"/>
            <a:ext cx="2071687" cy="1000125"/>
            <a:chOff x="5357818" y="5072074"/>
            <a:chExt cx="2071701" cy="100013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E55413-6995-814E-A754-005A5FB4D668}"/>
                </a:ext>
              </a:extLst>
            </p:cNvPr>
            <p:cNvSpPr/>
            <p:nvPr/>
          </p:nvSpPr>
          <p:spPr>
            <a:xfrm>
              <a:off x="5857883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03EE1C-ACED-C749-A6A3-BE6C78474EFB}"/>
                </a:ext>
              </a:extLst>
            </p:cNvPr>
            <p:cNvSpPr/>
            <p:nvPr/>
          </p:nvSpPr>
          <p:spPr>
            <a:xfrm>
              <a:off x="6143635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7FE7F1-CD23-B34D-9171-A5EECBFA006E}"/>
                </a:ext>
              </a:extLst>
            </p:cNvPr>
            <p:cNvSpPr/>
            <p:nvPr/>
          </p:nvSpPr>
          <p:spPr>
            <a:xfrm>
              <a:off x="5357818" y="5072074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B2DFD9F-31BB-AC4D-89E6-CF3DD14114B7}"/>
                </a:ext>
              </a:extLst>
            </p:cNvPr>
            <p:cNvSpPr/>
            <p:nvPr/>
          </p:nvSpPr>
          <p:spPr>
            <a:xfrm>
              <a:off x="5643570" y="5929329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B3A86E-A091-B549-98BE-2E2E0C9D77AD}"/>
                </a:ext>
              </a:extLst>
            </p:cNvPr>
            <p:cNvSpPr/>
            <p:nvPr/>
          </p:nvSpPr>
          <p:spPr>
            <a:xfrm>
              <a:off x="7286643" y="5357826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71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D1053328-EEFB-0E44-9F68-77FC82391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533122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dirty="0"/>
              <a:t>Problematic cases: Degenerate intersections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r>
              <a:rPr lang="en-US" altLang="zh-TW" dirty="0"/>
              <a:t>Solution: Pick a random direction (i.e. random slope). If the ray hits a vertex of the polygon, pick a new direction. Repeat.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A2E8-56B8-4A49-A8B7-576EEACBDA80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4C86F8-147A-2C44-A2C1-DF42258E005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BB45198E-7CDD-6841-9952-CC087276A6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99641F6-FEBD-A74C-B22C-9441C520D10C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51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A82B7F81-4890-B346-812F-5227A933F250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2305049"/>
            <a:ext cx="3571875" cy="2571750"/>
            <a:chOff x="4572000" y="4000504"/>
            <a:chExt cx="3571900" cy="2571768"/>
          </a:xfrm>
        </p:grpSpPr>
        <p:grpSp>
          <p:nvGrpSpPr>
            <p:cNvPr id="47121" name="Group 4">
              <a:extLst>
                <a:ext uri="{FF2B5EF4-FFF2-40B4-BE49-F238E27FC236}">
                  <a16:creationId xmlns:a16="http://schemas.microsoft.com/office/drawing/2014/main" id="{164A1245-4A0E-FF4E-951E-0E7CA20F2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6380" y="4000504"/>
              <a:ext cx="2857520" cy="2571768"/>
              <a:chOff x="5286380" y="4000504"/>
              <a:chExt cx="2857520" cy="257176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532DE4E-4418-7544-AB25-F7D41A866B6E}"/>
                  </a:ext>
                </a:extLst>
              </p:cNvPr>
              <p:cNvCxnSpPr/>
              <p:nvPr/>
            </p:nvCxnSpPr>
            <p:spPr>
              <a:xfrm rot="10800000">
                <a:off x="5286380" y="4643445"/>
                <a:ext cx="1000132" cy="7858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F1EDC15-1186-9540-8460-CDC3234EA171}"/>
                  </a:ext>
                </a:extLst>
              </p:cNvPr>
              <p:cNvCxnSpPr/>
              <p:nvPr/>
            </p:nvCxnSpPr>
            <p:spPr>
              <a:xfrm rot="16200000" flipV="1">
                <a:off x="4607718" y="5322107"/>
                <a:ext cx="1928827" cy="571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D32CAD0-D516-954F-BE6E-DA0B7A8410CE}"/>
                  </a:ext>
                </a:extLst>
              </p:cNvPr>
              <p:cNvCxnSpPr/>
              <p:nvPr/>
            </p:nvCxnSpPr>
            <p:spPr>
              <a:xfrm rot="10800000" flipV="1">
                <a:off x="5857884" y="6500833"/>
                <a:ext cx="2286016" cy="71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225B3DF-9DC7-3240-AC82-F9BAE3BB69B7}"/>
                  </a:ext>
                </a:extLst>
              </p:cNvPr>
              <p:cNvCxnSpPr/>
              <p:nvPr/>
            </p:nvCxnSpPr>
            <p:spPr>
              <a:xfrm rot="16200000" flipV="1">
                <a:off x="6572264" y="4929199"/>
                <a:ext cx="1785949" cy="1357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5C0AA39-5DD9-494F-A4A4-5A9E972DE0CC}"/>
                  </a:ext>
                </a:extLst>
              </p:cNvPr>
              <p:cNvCxnSpPr/>
              <p:nvPr/>
            </p:nvCxnSpPr>
            <p:spPr>
              <a:xfrm rot="10800000" flipV="1">
                <a:off x="6786579" y="4000504"/>
                <a:ext cx="1357321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5F6DE4C-BDB2-D540-BEF4-1F201253A83A}"/>
                  </a:ext>
                </a:extLst>
              </p:cNvPr>
              <p:cNvCxnSpPr/>
              <p:nvPr/>
            </p:nvCxnSpPr>
            <p:spPr>
              <a:xfrm rot="10800000" flipV="1">
                <a:off x="6072199" y="4000504"/>
                <a:ext cx="2071701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64FF903-203A-0347-8FC8-57A33C59A440}"/>
                  </a:ext>
                </a:extLst>
              </p:cNvPr>
              <p:cNvCxnSpPr/>
              <p:nvPr/>
            </p:nvCxnSpPr>
            <p:spPr>
              <a:xfrm rot="16200000" flipV="1">
                <a:off x="5572132" y="4714884"/>
                <a:ext cx="1214447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4A43BC-726E-FB48-8D1D-865E37E5672D}"/>
                </a:ext>
              </a:extLst>
            </p:cNvPr>
            <p:cNvSpPr/>
            <p:nvPr/>
          </p:nvSpPr>
          <p:spPr>
            <a:xfrm>
              <a:off x="6572264" y="5072073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F58EE2-3527-C84C-96E9-4B0428870754}"/>
                </a:ext>
              </a:extLst>
            </p:cNvPr>
            <p:cNvCxnSpPr/>
            <p:nvPr/>
          </p:nvCxnSpPr>
          <p:spPr>
            <a:xfrm rot="10800000">
              <a:off x="4572000" y="4357693"/>
              <a:ext cx="2000264" cy="7874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CCE058-9811-3E46-A98D-5C6D0644472B}"/>
                </a:ext>
              </a:extLst>
            </p:cNvPr>
            <p:cNvSpPr/>
            <p:nvPr/>
          </p:nvSpPr>
          <p:spPr>
            <a:xfrm>
              <a:off x="5214943" y="4572008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AA80DB-8059-C544-B78F-3EEC3F8F6CFE}"/>
                </a:ext>
              </a:extLst>
            </p:cNvPr>
            <p:cNvSpPr/>
            <p:nvPr/>
          </p:nvSpPr>
          <p:spPr>
            <a:xfrm>
              <a:off x="6143636" y="4929197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</p:grpSp>
      <p:grpSp>
        <p:nvGrpSpPr>
          <p:cNvPr id="4" name="Group 33">
            <a:extLst>
              <a:ext uri="{FF2B5EF4-FFF2-40B4-BE49-F238E27FC236}">
                <a16:creationId xmlns:a16="http://schemas.microsoft.com/office/drawing/2014/main" id="{47BDABA6-8905-CA4D-AF13-567C619E5926}"/>
              </a:ext>
            </a:extLst>
          </p:cNvPr>
          <p:cNvGrpSpPr>
            <a:grpSpLocks/>
          </p:cNvGrpSpPr>
          <p:nvPr/>
        </p:nvGrpSpPr>
        <p:grpSpPr bwMode="auto">
          <a:xfrm>
            <a:off x="6810375" y="1804987"/>
            <a:ext cx="2857500" cy="3071813"/>
            <a:chOff x="1214414" y="3429000"/>
            <a:chExt cx="2857520" cy="3071834"/>
          </a:xfrm>
        </p:grpSpPr>
        <p:grpSp>
          <p:nvGrpSpPr>
            <p:cNvPr id="47111" name="Group 18">
              <a:extLst>
                <a:ext uri="{FF2B5EF4-FFF2-40B4-BE49-F238E27FC236}">
                  <a16:creationId xmlns:a16="http://schemas.microsoft.com/office/drawing/2014/main" id="{DCE50C75-7CA1-B446-A095-B709DE019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414" y="3929066"/>
              <a:ext cx="2857520" cy="2571768"/>
              <a:chOff x="5286380" y="4000504"/>
              <a:chExt cx="2857520" cy="257176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81B4014-F1FC-8349-8E07-3637BC5D991C}"/>
                  </a:ext>
                </a:extLst>
              </p:cNvPr>
              <p:cNvCxnSpPr/>
              <p:nvPr/>
            </p:nvCxnSpPr>
            <p:spPr>
              <a:xfrm rot="10800000">
                <a:off x="5286380" y="4643445"/>
                <a:ext cx="1000132" cy="7858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1F0F7EC-CD3F-1449-8367-E644AAED1A9C}"/>
                  </a:ext>
                </a:extLst>
              </p:cNvPr>
              <p:cNvCxnSpPr/>
              <p:nvPr/>
            </p:nvCxnSpPr>
            <p:spPr>
              <a:xfrm rot="16200000" flipV="1">
                <a:off x="4607718" y="5322107"/>
                <a:ext cx="1928827" cy="571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67C830D-DDE7-CD4F-85F4-F8FE3C3A9C08}"/>
                  </a:ext>
                </a:extLst>
              </p:cNvPr>
              <p:cNvCxnSpPr/>
              <p:nvPr/>
            </p:nvCxnSpPr>
            <p:spPr>
              <a:xfrm rot="10800000" flipV="1">
                <a:off x="5857884" y="6500833"/>
                <a:ext cx="2286016" cy="714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65B64FB-6EE0-EB46-ACB6-ACA7C2B6FA79}"/>
                  </a:ext>
                </a:extLst>
              </p:cNvPr>
              <p:cNvCxnSpPr/>
              <p:nvPr/>
            </p:nvCxnSpPr>
            <p:spPr>
              <a:xfrm rot="16200000" flipV="1">
                <a:off x="6572264" y="4929199"/>
                <a:ext cx="1785949" cy="13573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F6256C-E741-2F42-B1C3-7E9AAC1164AF}"/>
                  </a:ext>
                </a:extLst>
              </p:cNvPr>
              <p:cNvCxnSpPr/>
              <p:nvPr/>
            </p:nvCxnSpPr>
            <p:spPr>
              <a:xfrm rot="10800000" flipV="1">
                <a:off x="6786579" y="4000504"/>
                <a:ext cx="1357321" cy="714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49D467A-5C06-BB44-AAE9-6D50F106016C}"/>
                  </a:ext>
                </a:extLst>
              </p:cNvPr>
              <p:cNvCxnSpPr/>
              <p:nvPr/>
            </p:nvCxnSpPr>
            <p:spPr>
              <a:xfrm rot="10800000" flipV="1">
                <a:off x="6072199" y="4000504"/>
                <a:ext cx="2071701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CE798D1-24FE-5743-9CF2-81EEE1066B94}"/>
                  </a:ext>
                </a:extLst>
              </p:cNvPr>
              <p:cNvCxnSpPr/>
              <p:nvPr/>
            </p:nvCxnSpPr>
            <p:spPr>
              <a:xfrm rot="16200000" flipV="1">
                <a:off x="5572132" y="4714884"/>
                <a:ext cx="1214447" cy="214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0ECDE4-F2E5-6F44-88BD-24ED0FF3BC83}"/>
                </a:ext>
              </a:extLst>
            </p:cNvPr>
            <p:cNvSpPr/>
            <p:nvPr/>
          </p:nvSpPr>
          <p:spPr>
            <a:xfrm>
              <a:off x="2214546" y="5786454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C63859-549F-D144-BFB1-E5A494798CB9}"/>
                </a:ext>
              </a:extLst>
            </p:cNvPr>
            <p:cNvCxnSpPr>
              <a:stCxn id="27" idx="0"/>
            </p:cNvCxnSpPr>
            <p:nvPr/>
          </p:nvCxnSpPr>
          <p:spPr>
            <a:xfrm rot="16200000" flipV="1">
              <a:off x="892944" y="4393413"/>
              <a:ext cx="2357454" cy="428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60637112-FB73-BC4C-9002-23A9A07242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Solution: Pick a random direction (i.e. random slope). If the ray hits a vertex of the polygon, pick a new direction. Repeat.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BC945-2E16-CB4D-A067-4AA2B2625D9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F9D-3FE7-1145-8348-BAFEA5826BA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dirty="0"/>
              <a:t>Point inside polygon</a:t>
            </a:r>
            <a:endParaRPr lang="en-US" dirty="0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D7AB3BC-AB98-E24C-9394-8489D39203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176000" y="1588"/>
            <a:ext cx="1016000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44D416-8659-B844-9873-7DFC49B322A1}" type="slidenum">
              <a:rPr kumimoji="0" lang="zh-TW" altLang="en-US">
                <a:solidFill>
                  <a:srgbClr val="FFFFFF"/>
                </a:solidFill>
                <a:ea typeface="微軟正黑體" panose="020B0604030504040204" pitchFamily="34" charset="-120"/>
              </a:rPr>
              <a:pPr eaLnBrk="1" hangingPunct="1"/>
              <a:t>52</a:t>
            </a:fld>
            <a:endParaRPr kumimoji="0" lang="zh-TW" altLang="en-US">
              <a:solidFill>
                <a:srgbClr val="FFFFFF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858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Definition: The diagonal of a polygon is a line segment linking two non-adjacent vertices, interior to the polygon, and not blocked by portion of polygon’s boundary</a:t>
                </a:r>
              </a:p>
              <a:p>
                <a:endParaRPr lang="en-US" dirty="0"/>
              </a:p>
              <a:p>
                <a:r>
                  <a:rPr lang="en-US" dirty="0"/>
                  <a:t>Lemma: The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diagonal of P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For all edges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are not incident to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s and e do not intersect: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=∅;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 is internal to P in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r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BCAFC-3748-6A4A-AED5-212AC9CE1C8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4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13991"/>
          </a:xfrm>
        </p:spPr>
        <p:txBody>
          <a:bodyPr/>
          <a:lstStyle/>
          <a:p>
            <a:r>
              <a:rPr lang="en-US" dirty="0"/>
              <a:t>Definition: The diagonal of a polygon is a line segment linking two non-adjacent vertices, interior to the polygon, and not blocked by portion of polygon’s boundary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024632E-89BF-7B42-9E0D-4419407E8D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D5D01C1-9755-BA4E-9C42-811889CA2C24}"/>
              </a:ext>
            </a:extLst>
          </p:cNvPr>
          <p:cNvSpPr/>
          <p:nvPr/>
        </p:nvSpPr>
        <p:spPr>
          <a:xfrm>
            <a:off x="4648200" y="3883632"/>
            <a:ext cx="3225229" cy="2288567"/>
          </a:xfrm>
          <a:custGeom>
            <a:avLst/>
            <a:gdLst>
              <a:gd name="connsiteX0" fmla="*/ 863029 w 1859622"/>
              <a:gd name="connsiteY0" fmla="*/ 0 h 1695236"/>
              <a:gd name="connsiteX1" fmla="*/ 0 w 1859622"/>
              <a:gd name="connsiteY1" fmla="*/ 842481 h 1695236"/>
              <a:gd name="connsiteX2" fmla="*/ 945222 w 1859622"/>
              <a:gd name="connsiteY2" fmla="*/ 1695236 h 1695236"/>
              <a:gd name="connsiteX3" fmla="*/ 1859622 w 1859622"/>
              <a:gd name="connsiteY3" fmla="*/ 934948 h 1695236"/>
              <a:gd name="connsiteX4" fmla="*/ 1397285 w 1859622"/>
              <a:gd name="connsiteY4" fmla="*/ 41096 h 1695236"/>
              <a:gd name="connsiteX5" fmla="*/ 873303 w 1859622"/>
              <a:gd name="connsiteY5" fmla="*/ 51371 h 1695236"/>
              <a:gd name="connsiteX6" fmla="*/ 863029 w 1859622"/>
              <a:gd name="connsiteY6" fmla="*/ 0 h 1695236"/>
              <a:gd name="connsiteX0" fmla="*/ 863029 w 1859622"/>
              <a:gd name="connsiteY0" fmla="*/ 0 h 1695236"/>
              <a:gd name="connsiteX1" fmla="*/ 0 w 1859622"/>
              <a:gd name="connsiteY1" fmla="*/ 842481 h 1695236"/>
              <a:gd name="connsiteX2" fmla="*/ 945222 w 1859622"/>
              <a:gd name="connsiteY2" fmla="*/ 1695236 h 1695236"/>
              <a:gd name="connsiteX3" fmla="*/ 1859622 w 1859622"/>
              <a:gd name="connsiteY3" fmla="*/ 934948 h 1695236"/>
              <a:gd name="connsiteX4" fmla="*/ 1397285 w 1859622"/>
              <a:gd name="connsiteY4" fmla="*/ 41096 h 1695236"/>
              <a:gd name="connsiteX5" fmla="*/ 863029 w 1859622"/>
              <a:gd name="connsiteY5" fmla="*/ 0 h 1695236"/>
              <a:gd name="connsiteX0" fmla="*/ 349321 w 1859622"/>
              <a:gd name="connsiteY0" fmla="*/ 184936 h 1654140"/>
              <a:gd name="connsiteX1" fmla="*/ 0 w 1859622"/>
              <a:gd name="connsiteY1" fmla="*/ 801385 h 1654140"/>
              <a:gd name="connsiteX2" fmla="*/ 945222 w 1859622"/>
              <a:gd name="connsiteY2" fmla="*/ 1654140 h 1654140"/>
              <a:gd name="connsiteX3" fmla="*/ 1859622 w 1859622"/>
              <a:gd name="connsiteY3" fmla="*/ 893852 h 1654140"/>
              <a:gd name="connsiteX4" fmla="*/ 1397285 w 1859622"/>
              <a:gd name="connsiteY4" fmla="*/ 0 h 1654140"/>
              <a:gd name="connsiteX5" fmla="*/ 349321 w 1859622"/>
              <a:gd name="connsiteY5" fmla="*/ 184936 h 1654140"/>
              <a:gd name="connsiteX0" fmla="*/ 349321 w 1859622"/>
              <a:gd name="connsiteY0" fmla="*/ 71920 h 1541124"/>
              <a:gd name="connsiteX1" fmla="*/ 0 w 1859622"/>
              <a:gd name="connsiteY1" fmla="*/ 688369 h 1541124"/>
              <a:gd name="connsiteX2" fmla="*/ 945222 w 1859622"/>
              <a:gd name="connsiteY2" fmla="*/ 1541124 h 1541124"/>
              <a:gd name="connsiteX3" fmla="*/ 1859622 w 1859622"/>
              <a:gd name="connsiteY3" fmla="*/ 780836 h 1541124"/>
              <a:gd name="connsiteX4" fmla="*/ 1541123 w 1859622"/>
              <a:gd name="connsiteY4" fmla="*/ 0 h 1541124"/>
              <a:gd name="connsiteX5" fmla="*/ 349321 w 1859622"/>
              <a:gd name="connsiteY5" fmla="*/ 71920 h 1541124"/>
              <a:gd name="connsiteX0" fmla="*/ 349321 w 1859622"/>
              <a:gd name="connsiteY0" fmla="*/ 1 h 1469205"/>
              <a:gd name="connsiteX1" fmla="*/ 0 w 1859622"/>
              <a:gd name="connsiteY1" fmla="*/ 616450 h 1469205"/>
              <a:gd name="connsiteX2" fmla="*/ 945222 w 1859622"/>
              <a:gd name="connsiteY2" fmla="*/ 1469205 h 1469205"/>
              <a:gd name="connsiteX3" fmla="*/ 1859622 w 1859622"/>
              <a:gd name="connsiteY3" fmla="*/ 708917 h 1469205"/>
              <a:gd name="connsiteX4" fmla="*/ 1582220 w 1859622"/>
              <a:gd name="connsiteY4" fmla="*/ 0 h 1469205"/>
              <a:gd name="connsiteX5" fmla="*/ 349321 w 1859622"/>
              <a:gd name="connsiteY5" fmla="*/ 1 h 1469205"/>
              <a:gd name="connsiteX0" fmla="*/ 503434 w 1859622"/>
              <a:gd name="connsiteY0" fmla="*/ 10275 h 1469205"/>
              <a:gd name="connsiteX1" fmla="*/ 0 w 1859622"/>
              <a:gd name="connsiteY1" fmla="*/ 616450 h 1469205"/>
              <a:gd name="connsiteX2" fmla="*/ 945222 w 1859622"/>
              <a:gd name="connsiteY2" fmla="*/ 1469205 h 1469205"/>
              <a:gd name="connsiteX3" fmla="*/ 1859622 w 1859622"/>
              <a:gd name="connsiteY3" fmla="*/ 708917 h 1469205"/>
              <a:gd name="connsiteX4" fmla="*/ 1582220 w 1859622"/>
              <a:gd name="connsiteY4" fmla="*/ 0 h 1469205"/>
              <a:gd name="connsiteX5" fmla="*/ 503434 w 1859622"/>
              <a:gd name="connsiteY5" fmla="*/ 10275 h 1469205"/>
              <a:gd name="connsiteX0" fmla="*/ 503434 w 1859622"/>
              <a:gd name="connsiteY0" fmla="*/ 0 h 1458930"/>
              <a:gd name="connsiteX1" fmla="*/ 0 w 1859622"/>
              <a:gd name="connsiteY1" fmla="*/ 606175 h 1458930"/>
              <a:gd name="connsiteX2" fmla="*/ 945222 w 1859622"/>
              <a:gd name="connsiteY2" fmla="*/ 1458930 h 1458930"/>
              <a:gd name="connsiteX3" fmla="*/ 1859622 w 1859622"/>
              <a:gd name="connsiteY3" fmla="*/ 698642 h 1458930"/>
              <a:gd name="connsiteX4" fmla="*/ 1469204 w 1859622"/>
              <a:gd name="connsiteY4" fmla="*/ 20548 h 1458930"/>
              <a:gd name="connsiteX5" fmla="*/ 503434 w 1859622"/>
              <a:gd name="connsiteY5" fmla="*/ 0 h 145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9622" h="1458930">
                <a:moveTo>
                  <a:pt x="503434" y="0"/>
                </a:moveTo>
                <a:lnTo>
                  <a:pt x="0" y="606175"/>
                </a:lnTo>
                <a:lnTo>
                  <a:pt x="945222" y="1458930"/>
                </a:lnTo>
                <a:lnTo>
                  <a:pt x="1859622" y="698642"/>
                </a:lnTo>
                <a:lnTo>
                  <a:pt x="1469204" y="20548"/>
                </a:lnTo>
                <a:lnTo>
                  <a:pt x="503434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69DCF0-4270-9949-97E7-D622F490F685}"/>
              </a:ext>
            </a:extLst>
          </p:cNvPr>
          <p:cNvCxnSpPr>
            <a:cxnSpLocks/>
            <a:stCxn id="4" idx="4"/>
            <a:endCxn id="4" idx="2"/>
          </p:cNvCxnSpPr>
          <p:nvPr/>
        </p:nvCxnSpPr>
        <p:spPr>
          <a:xfrm flipH="1">
            <a:off x="6287543" y="3915865"/>
            <a:ext cx="908766" cy="2256334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A4FF5-24E5-774B-95F0-B6E76485B1F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648200" y="4834515"/>
            <a:ext cx="3225229" cy="14505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06354-866A-6744-96CD-829AC4C5EC63}"/>
              </a:ext>
            </a:extLst>
          </p:cNvPr>
          <p:cNvCxnSpPr>
            <a:cxnSpLocks/>
            <a:stCxn id="4" idx="0"/>
            <a:endCxn id="4" idx="3"/>
          </p:cNvCxnSpPr>
          <p:nvPr/>
        </p:nvCxnSpPr>
        <p:spPr>
          <a:xfrm>
            <a:off x="5521329" y="3883632"/>
            <a:ext cx="2352100" cy="1095933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900F48-60DB-A843-88DA-60A088C4A95D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521329" y="3883632"/>
            <a:ext cx="766214" cy="2288567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FD8F2A-1613-084D-A092-07E361984E26}"/>
              </a:ext>
            </a:extLst>
          </p:cNvPr>
          <p:cNvCxnSpPr>
            <a:cxnSpLocks/>
            <a:stCxn id="4" idx="1"/>
            <a:endCxn id="4" idx="4"/>
          </p:cNvCxnSpPr>
          <p:nvPr/>
        </p:nvCxnSpPr>
        <p:spPr>
          <a:xfrm flipV="1">
            <a:off x="4648200" y="3915865"/>
            <a:ext cx="2548109" cy="91865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99717-2D22-424C-AAB1-C3FF74A98CE6}"/>
              </a:ext>
            </a:extLst>
          </p:cNvPr>
          <p:cNvCxnSpPr/>
          <p:nvPr/>
        </p:nvCxnSpPr>
        <p:spPr>
          <a:xfrm flipH="1" flipV="1">
            <a:off x="6730430" y="5410200"/>
            <a:ext cx="794188" cy="620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FDB47D7-0BEF-2A40-BE37-E7274DFAA31B}"/>
              </a:ext>
            </a:extLst>
          </p:cNvPr>
          <p:cNvSpPr txBox="1"/>
          <p:nvPr/>
        </p:nvSpPr>
        <p:spPr>
          <a:xfrm>
            <a:off x="7640908" y="58660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</a:t>
            </a:r>
          </a:p>
        </p:txBody>
      </p:sp>
    </p:spTree>
    <p:extLst>
      <p:ext uri="{BB962C8B-B14F-4D97-AF65-F5344CB8AC3E}">
        <p14:creationId xmlns:p14="http://schemas.microsoft.com/office/powerpoint/2010/main" val="304234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1205309"/>
            <a:ext cx="10876027" cy="2313991"/>
          </a:xfrm>
        </p:spPr>
        <p:txBody>
          <a:bodyPr/>
          <a:lstStyle/>
          <a:p>
            <a:r>
              <a:rPr lang="en-US" dirty="0"/>
              <a:t>Definition: The diagonal of a polygon is a line segment linking two non-adjacent vertices, interior to the polygon, and not blocked by portion of polygon’s boundary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024632E-89BF-7B42-9E0D-4419407E8D0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1C2C5C9D-539D-B846-ABAB-F8B7CC7E2FBA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/>
              <a:t>Diagonals</a:t>
            </a:r>
            <a:endParaRPr lang="en-US" dirty="0"/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2168F50D-7357-8241-9E74-29CBC8757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859" y="4430641"/>
            <a:ext cx="3673175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latin typeface="Arial" panose="020B0604020202020204" pitchFamily="34" charset="0"/>
              </a:rPr>
              <a:t>which are legal diagonals?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DE0073-E281-3342-B927-6CFA8A2A7E13}"/>
              </a:ext>
            </a:extLst>
          </p:cNvPr>
          <p:cNvGrpSpPr/>
          <p:nvPr/>
        </p:nvGrpSpPr>
        <p:grpSpPr>
          <a:xfrm>
            <a:off x="3581400" y="3810000"/>
            <a:ext cx="3505200" cy="2412265"/>
            <a:chOff x="4343400" y="4064735"/>
            <a:chExt cx="2186152" cy="1513489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742ABD1-8204-5E4A-B268-FFF2E3A29DAE}"/>
                </a:ext>
              </a:extLst>
            </p:cNvPr>
            <p:cNvSpPr/>
            <p:nvPr/>
          </p:nvSpPr>
          <p:spPr>
            <a:xfrm>
              <a:off x="4343400" y="4064735"/>
              <a:ext cx="2186152" cy="1513489"/>
            </a:xfrm>
            <a:custGeom>
              <a:avLst/>
              <a:gdLst>
                <a:gd name="connsiteX0" fmla="*/ 0 w 2186152"/>
                <a:gd name="connsiteY0" fmla="*/ 241737 h 1513489"/>
                <a:gd name="connsiteX1" fmla="*/ 21021 w 2186152"/>
                <a:gd name="connsiteY1" fmla="*/ 798786 h 1513489"/>
                <a:gd name="connsiteX2" fmla="*/ 851338 w 2186152"/>
                <a:gd name="connsiteY2" fmla="*/ 1429406 h 1513489"/>
                <a:gd name="connsiteX3" fmla="*/ 1156138 w 2186152"/>
                <a:gd name="connsiteY3" fmla="*/ 693682 h 1513489"/>
                <a:gd name="connsiteX4" fmla="*/ 2186152 w 2186152"/>
                <a:gd name="connsiteY4" fmla="*/ 1513489 h 1513489"/>
                <a:gd name="connsiteX5" fmla="*/ 1839311 w 2186152"/>
                <a:gd name="connsiteY5" fmla="*/ 294289 h 1513489"/>
                <a:gd name="connsiteX6" fmla="*/ 1608083 w 2186152"/>
                <a:gd name="connsiteY6" fmla="*/ 620110 h 1513489"/>
                <a:gd name="connsiteX7" fmla="*/ 1240221 w 2186152"/>
                <a:gd name="connsiteY7" fmla="*/ 0 h 1513489"/>
                <a:gd name="connsiteX8" fmla="*/ 409904 w 2186152"/>
                <a:gd name="connsiteY8" fmla="*/ 346841 h 1513489"/>
                <a:gd name="connsiteX9" fmla="*/ 0 w 2186152"/>
                <a:gd name="connsiteY9" fmla="*/ 241737 h 1513489"/>
                <a:gd name="connsiteX0" fmla="*/ 0 w 2186152"/>
                <a:gd name="connsiteY0" fmla="*/ 241737 h 1513489"/>
                <a:gd name="connsiteX1" fmla="*/ 21021 w 2186152"/>
                <a:gd name="connsiteY1" fmla="*/ 798786 h 1513489"/>
                <a:gd name="connsiteX2" fmla="*/ 851338 w 2186152"/>
                <a:gd name="connsiteY2" fmla="*/ 1429406 h 1513489"/>
                <a:gd name="connsiteX3" fmla="*/ 1156138 w 2186152"/>
                <a:gd name="connsiteY3" fmla="*/ 693682 h 1513489"/>
                <a:gd name="connsiteX4" fmla="*/ 2186152 w 2186152"/>
                <a:gd name="connsiteY4" fmla="*/ 1513489 h 1513489"/>
                <a:gd name="connsiteX5" fmla="*/ 1839311 w 2186152"/>
                <a:gd name="connsiteY5" fmla="*/ 294289 h 1513489"/>
                <a:gd name="connsiteX6" fmla="*/ 1616396 w 2186152"/>
                <a:gd name="connsiteY6" fmla="*/ 669987 h 1513489"/>
                <a:gd name="connsiteX7" fmla="*/ 1240221 w 2186152"/>
                <a:gd name="connsiteY7" fmla="*/ 0 h 1513489"/>
                <a:gd name="connsiteX8" fmla="*/ 409904 w 2186152"/>
                <a:gd name="connsiteY8" fmla="*/ 346841 h 1513489"/>
                <a:gd name="connsiteX9" fmla="*/ 0 w 2186152"/>
                <a:gd name="connsiteY9" fmla="*/ 241737 h 151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6152" h="1513489">
                  <a:moveTo>
                    <a:pt x="0" y="241737"/>
                  </a:moveTo>
                  <a:lnTo>
                    <a:pt x="21021" y="798786"/>
                  </a:lnTo>
                  <a:lnTo>
                    <a:pt x="851338" y="1429406"/>
                  </a:lnTo>
                  <a:lnTo>
                    <a:pt x="1156138" y="693682"/>
                  </a:lnTo>
                  <a:lnTo>
                    <a:pt x="2186152" y="1513489"/>
                  </a:lnTo>
                  <a:lnTo>
                    <a:pt x="1839311" y="294289"/>
                  </a:lnTo>
                  <a:lnTo>
                    <a:pt x="1616396" y="669987"/>
                  </a:lnTo>
                  <a:lnTo>
                    <a:pt x="1240221" y="0"/>
                  </a:lnTo>
                  <a:lnTo>
                    <a:pt x="409904" y="346841"/>
                  </a:lnTo>
                  <a:lnTo>
                    <a:pt x="0" y="24173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268DB7-3259-5740-B1CF-35398C6578F5}"/>
                </a:ext>
              </a:extLst>
            </p:cNvPr>
            <p:cNvCxnSpPr>
              <a:stCxn id="14" idx="5"/>
            </p:cNvCxnSpPr>
            <p:nvPr/>
          </p:nvCxnSpPr>
          <p:spPr>
            <a:xfrm flipH="1">
              <a:off x="5490825" y="4359024"/>
              <a:ext cx="691886" cy="421944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F32344-855A-CA4F-B7C4-CFEF2696673B}"/>
                </a:ext>
              </a:extLst>
            </p:cNvPr>
            <p:cNvCxnSpPr>
              <a:cxnSpLocks/>
              <a:stCxn id="14" idx="8"/>
              <a:endCxn id="14" idx="2"/>
            </p:cNvCxnSpPr>
            <p:nvPr/>
          </p:nvCxnSpPr>
          <p:spPr>
            <a:xfrm>
              <a:off x="4753304" y="4411576"/>
              <a:ext cx="441434" cy="1082565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6A8BFA-C601-6545-9797-B4C2EB00030A}"/>
                </a:ext>
              </a:extLst>
            </p:cNvPr>
            <p:cNvCxnSpPr>
              <a:cxnSpLocks/>
              <a:stCxn id="14" idx="7"/>
              <a:endCxn id="14" idx="0"/>
            </p:cNvCxnSpPr>
            <p:nvPr/>
          </p:nvCxnSpPr>
          <p:spPr>
            <a:xfrm flipH="1">
              <a:off x="4343400" y="4064735"/>
              <a:ext cx="1240221" cy="241737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0C02A9-8F51-B545-90AC-61F31991B0C1}"/>
                </a:ext>
              </a:extLst>
            </p:cNvPr>
            <p:cNvCxnSpPr>
              <a:cxnSpLocks/>
              <a:stCxn id="14" idx="1"/>
              <a:endCxn id="14" idx="6"/>
            </p:cNvCxnSpPr>
            <p:nvPr/>
          </p:nvCxnSpPr>
          <p:spPr>
            <a:xfrm flipV="1">
              <a:off x="4364421" y="4734722"/>
              <a:ext cx="1595375" cy="128799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83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Brute force</a:t>
                </a:r>
              </a:p>
              <a:p>
                <a:pPr lvl="1"/>
                <a:r>
                  <a:rPr lang="en-US" dirty="0"/>
                  <a:t>Generate each potential diagonal—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possible diagonals</a:t>
                </a:r>
              </a:p>
              <a:p>
                <a:pPr lvl="1"/>
                <a:r>
                  <a:rPr lang="en-US" dirty="0"/>
                  <a:t>Check each diagonal against the boundary to determine</a:t>
                </a:r>
              </a:p>
              <a:p>
                <a:pPr lvl="2"/>
                <a:r>
                  <a:rPr lang="en-US" dirty="0"/>
                  <a:t>If it is inside or outside</a:t>
                </a:r>
              </a:p>
              <a:p>
                <a:pPr lvl="2"/>
                <a:r>
                  <a:rPr lang="en-US" dirty="0"/>
                  <a:t>If it intersects the boundary</a:t>
                </a:r>
              </a:p>
              <a:p>
                <a:pPr lvl="1"/>
                <a:r>
                  <a:rPr lang="en-US" dirty="0"/>
                  <a:t>Total performance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Can we do Better?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9E3A8B-E0B3-3944-AF1C-7A47A496A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17" b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614F-8B2D-4E47-AC57-797C6AE671E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19D9-D7E9-BE4D-AF5E-85E994EB3AF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Efficient Diagonal Finding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DC8E152-B8D3-6A4A-8EAB-47E23A2F6FA5}"/>
              </a:ext>
            </a:extLst>
          </p:cNvPr>
          <p:cNvSpPr/>
          <p:nvPr/>
        </p:nvSpPr>
        <p:spPr>
          <a:xfrm>
            <a:off x="6477000" y="3775809"/>
            <a:ext cx="3505200" cy="2412265"/>
          </a:xfrm>
          <a:custGeom>
            <a:avLst/>
            <a:gdLst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08083 w 2186152"/>
              <a:gd name="connsiteY6" fmla="*/ 620110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  <a:gd name="connsiteX0" fmla="*/ 0 w 2186152"/>
              <a:gd name="connsiteY0" fmla="*/ 241737 h 1513489"/>
              <a:gd name="connsiteX1" fmla="*/ 21021 w 2186152"/>
              <a:gd name="connsiteY1" fmla="*/ 798786 h 1513489"/>
              <a:gd name="connsiteX2" fmla="*/ 851338 w 2186152"/>
              <a:gd name="connsiteY2" fmla="*/ 1429406 h 1513489"/>
              <a:gd name="connsiteX3" fmla="*/ 1156138 w 2186152"/>
              <a:gd name="connsiteY3" fmla="*/ 693682 h 1513489"/>
              <a:gd name="connsiteX4" fmla="*/ 2186152 w 2186152"/>
              <a:gd name="connsiteY4" fmla="*/ 1513489 h 1513489"/>
              <a:gd name="connsiteX5" fmla="*/ 1839311 w 2186152"/>
              <a:gd name="connsiteY5" fmla="*/ 294289 h 1513489"/>
              <a:gd name="connsiteX6" fmla="*/ 1616396 w 2186152"/>
              <a:gd name="connsiteY6" fmla="*/ 669987 h 1513489"/>
              <a:gd name="connsiteX7" fmla="*/ 1240221 w 2186152"/>
              <a:gd name="connsiteY7" fmla="*/ 0 h 1513489"/>
              <a:gd name="connsiteX8" fmla="*/ 409904 w 2186152"/>
              <a:gd name="connsiteY8" fmla="*/ 346841 h 1513489"/>
              <a:gd name="connsiteX9" fmla="*/ 0 w 2186152"/>
              <a:gd name="connsiteY9" fmla="*/ 241737 h 151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6152" h="1513489">
                <a:moveTo>
                  <a:pt x="0" y="241737"/>
                </a:moveTo>
                <a:lnTo>
                  <a:pt x="21021" y="798786"/>
                </a:lnTo>
                <a:lnTo>
                  <a:pt x="851338" y="1429406"/>
                </a:lnTo>
                <a:lnTo>
                  <a:pt x="1156138" y="693682"/>
                </a:lnTo>
                <a:lnTo>
                  <a:pt x="2186152" y="1513489"/>
                </a:lnTo>
                <a:lnTo>
                  <a:pt x="1839311" y="294289"/>
                </a:lnTo>
                <a:lnTo>
                  <a:pt x="1616396" y="669987"/>
                </a:lnTo>
                <a:lnTo>
                  <a:pt x="1240221" y="0"/>
                </a:lnTo>
                <a:lnTo>
                  <a:pt x="409904" y="346841"/>
                </a:lnTo>
                <a:lnTo>
                  <a:pt x="0" y="241737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99793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2551</TotalTime>
  <Words>1670</Words>
  <Application>Microsoft Macintosh PowerPoint</Application>
  <PresentationFormat>Widescreen</PresentationFormat>
  <Paragraphs>347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Gill Sans MT</vt:lpstr>
      <vt:lpstr>Lucida Sans Unicode</vt:lpstr>
      <vt:lpstr>Times New Roman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122</cp:revision>
  <cp:lastPrinted>2018-09-13T01:35:16Z</cp:lastPrinted>
  <dcterms:created xsi:type="dcterms:W3CDTF">2013-08-12T17:41:37Z</dcterms:created>
  <dcterms:modified xsi:type="dcterms:W3CDTF">2020-08-12T21:50:42Z</dcterms:modified>
</cp:coreProperties>
</file>