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1" r:id="rId3"/>
    <p:sldId id="352" r:id="rId4"/>
    <p:sldId id="342" r:id="rId5"/>
    <p:sldId id="286" r:id="rId6"/>
    <p:sldId id="340" r:id="rId7"/>
    <p:sldId id="341" r:id="rId8"/>
    <p:sldId id="331" r:id="rId9"/>
    <p:sldId id="287" r:id="rId10"/>
    <p:sldId id="289" r:id="rId11"/>
    <p:sldId id="290" r:id="rId12"/>
    <p:sldId id="353" r:id="rId13"/>
    <p:sldId id="354" r:id="rId14"/>
    <p:sldId id="355" r:id="rId15"/>
    <p:sldId id="294" r:id="rId16"/>
    <p:sldId id="295" r:id="rId17"/>
    <p:sldId id="297" r:id="rId18"/>
    <p:sldId id="923" r:id="rId19"/>
    <p:sldId id="347" r:id="rId20"/>
    <p:sldId id="348" r:id="rId21"/>
    <p:sldId id="349" r:id="rId22"/>
    <p:sldId id="337" r:id="rId23"/>
    <p:sldId id="298" r:id="rId24"/>
    <p:sldId id="299" r:id="rId25"/>
    <p:sldId id="300" r:id="rId26"/>
    <p:sldId id="928" r:id="rId27"/>
    <p:sldId id="301" r:id="rId28"/>
    <p:sldId id="92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6327"/>
  </p:normalViewPr>
  <p:slideViewPr>
    <p:cSldViewPr>
      <p:cViewPr varScale="1">
        <p:scale>
          <a:sx n="123" d="100"/>
          <a:sy n="123" d="100"/>
        </p:scale>
        <p:origin x="6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2611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9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352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9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82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57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8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90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85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16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7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5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9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7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Art Gallery Problem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6F64C-D7F6-ED47-AAE9-9AAF57883E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/>
              <a:t>G(N)</a:t>
            </a:r>
            <a:r>
              <a:rPr lang="en-US"/>
              <a:t> = 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72B4E-8AF3-784E-B29D-E79229C524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404100" y="1433513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" name="Equation" r:id="rId4" imgW="2070100" imgH="419100" progId="Equation.3">
                  <p:embed/>
                </p:oleObj>
              </mc:Choice>
              <mc:Fallback>
                <p:oleObj name="Equation" r:id="rId4" imgW="2070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433513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480300" y="1952625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" name="Equation" r:id="rId6" imgW="1295400" imgH="419100" progId="Equation.3">
                  <p:embed/>
                </p:oleObj>
              </mc:Choice>
              <mc:Fallback>
                <p:oleObj name="Equation" r:id="rId6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1952625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450138" y="260826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" name="Equation" r:id="rId8" imgW="1308100" imgH="419100" progId="Equation.3">
                  <p:embed/>
                </p:oleObj>
              </mc:Choice>
              <mc:Fallback>
                <p:oleObj name="Equation" r:id="rId8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260826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518400" y="382587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" name="Equation" r:id="rId10" imgW="1384300" imgH="419100" progId="Equation.3">
                  <p:embed/>
                </p:oleObj>
              </mc:Choice>
              <mc:Fallback>
                <p:oleObj name="Equation" r:id="rId10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82587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7515225" y="319405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" name="Equation" r:id="rId12" imgW="1295400" imgH="419100" progId="Equation.3">
                  <p:embed/>
                </p:oleObj>
              </mc:Choice>
              <mc:Fallback>
                <p:oleObj name="Equation" r:id="rId12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19405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Freeform 11"/>
          <p:cNvSpPr>
            <a:spLocks/>
          </p:cNvSpPr>
          <p:nvPr/>
        </p:nvSpPr>
        <p:spPr bwMode="auto">
          <a:xfrm>
            <a:off x="4552950" y="1652588"/>
            <a:ext cx="1100138" cy="958850"/>
          </a:xfrm>
          <a:custGeom>
            <a:avLst/>
            <a:gdLst>
              <a:gd name="T0" fmla="*/ 0 w 693"/>
              <a:gd name="T1" fmla="*/ 2147483647 h 604"/>
              <a:gd name="T2" fmla="*/ 2147483647 w 693"/>
              <a:gd name="T3" fmla="*/ 2147483647 h 604"/>
              <a:gd name="T4" fmla="*/ 2147483647 w 693"/>
              <a:gd name="T5" fmla="*/ 0 h 604"/>
              <a:gd name="T6" fmla="*/ 2147483647 w 693"/>
              <a:gd name="T7" fmla="*/ 2147483647 h 604"/>
              <a:gd name="T8" fmla="*/ 0 w 693"/>
              <a:gd name="T9" fmla="*/ 2147483647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04"/>
              <a:gd name="T17" fmla="*/ 693 w 693"/>
              <a:gd name="T18" fmla="*/ 604 h 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04">
                <a:moveTo>
                  <a:pt x="0" y="207"/>
                </a:moveTo>
                <a:lnTo>
                  <a:pt x="324" y="604"/>
                </a:lnTo>
                <a:lnTo>
                  <a:pt x="693" y="0"/>
                </a:lnTo>
                <a:lnTo>
                  <a:pt x="223" y="307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2616200" y="3205163"/>
            <a:ext cx="825500" cy="825500"/>
          </a:xfrm>
          <a:custGeom>
            <a:avLst/>
            <a:gdLst>
              <a:gd name="T0" fmla="*/ 0 w 520"/>
              <a:gd name="T1" fmla="*/ 2147483647 h 520"/>
              <a:gd name="T2" fmla="*/ 2147483647 w 520"/>
              <a:gd name="T3" fmla="*/ 2147483647 h 520"/>
              <a:gd name="T4" fmla="*/ 2147483647 w 520"/>
              <a:gd name="T5" fmla="*/ 2147483647 h 520"/>
              <a:gd name="T6" fmla="*/ 2147483647 w 520"/>
              <a:gd name="T7" fmla="*/ 2147483647 h 520"/>
              <a:gd name="T8" fmla="*/ 2147483647 w 520"/>
              <a:gd name="T9" fmla="*/ 0 h 520"/>
              <a:gd name="T10" fmla="*/ 0 w 520"/>
              <a:gd name="T11" fmla="*/ 2147483647 h 5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0"/>
              <a:gd name="T19" fmla="*/ 0 h 520"/>
              <a:gd name="T20" fmla="*/ 520 w 520"/>
              <a:gd name="T21" fmla="*/ 520 h 5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0" h="520">
                <a:moveTo>
                  <a:pt x="0" y="274"/>
                </a:moveTo>
                <a:lnTo>
                  <a:pt x="117" y="520"/>
                </a:lnTo>
                <a:lnTo>
                  <a:pt x="520" y="464"/>
                </a:lnTo>
                <a:lnTo>
                  <a:pt x="475" y="140"/>
                </a:lnTo>
                <a:lnTo>
                  <a:pt x="156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3787776" y="3071814"/>
            <a:ext cx="1109663" cy="993775"/>
          </a:xfrm>
          <a:custGeom>
            <a:avLst/>
            <a:gdLst>
              <a:gd name="T0" fmla="*/ 2147483647 w 699"/>
              <a:gd name="T1" fmla="*/ 0 h 626"/>
              <a:gd name="T2" fmla="*/ 0 w 699"/>
              <a:gd name="T3" fmla="*/ 2147483647 h 626"/>
              <a:gd name="T4" fmla="*/ 2147483647 w 699"/>
              <a:gd name="T5" fmla="*/ 2147483647 h 626"/>
              <a:gd name="T6" fmla="*/ 2147483647 w 699"/>
              <a:gd name="T7" fmla="*/ 2147483647 h 626"/>
              <a:gd name="T8" fmla="*/ 2147483647 w 699"/>
              <a:gd name="T9" fmla="*/ 2147483647 h 626"/>
              <a:gd name="T10" fmla="*/ 2147483647 w 699"/>
              <a:gd name="T11" fmla="*/ 0 h 6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9"/>
              <a:gd name="T19" fmla="*/ 0 h 626"/>
              <a:gd name="T20" fmla="*/ 699 w 699"/>
              <a:gd name="T21" fmla="*/ 626 h 6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9" h="626">
                <a:moveTo>
                  <a:pt x="67" y="0"/>
                </a:moveTo>
                <a:lnTo>
                  <a:pt x="0" y="626"/>
                </a:lnTo>
                <a:lnTo>
                  <a:pt x="699" y="503"/>
                </a:lnTo>
                <a:lnTo>
                  <a:pt x="302" y="486"/>
                </a:lnTo>
                <a:lnTo>
                  <a:pt x="117" y="375"/>
                </a:lnTo>
                <a:lnTo>
                  <a:pt x="67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4879976" y="2982913"/>
            <a:ext cx="1401763" cy="1270000"/>
          </a:xfrm>
          <a:custGeom>
            <a:avLst/>
            <a:gdLst>
              <a:gd name="T0" fmla="*/ 0 w 883"/>
              <a:gd name="T1" fmla="*/ 2147483647 h 800"/>
              <a:gd name="T2" fmla="*/ 2147483647 w 883"/>
              <a:gd name="T3" fmla="*/ 2147483647 h 800"/>
              <a:gd name="T4" fmla="*/ 2147483647 w 883"/>
              <a:gd name="T5" fmla="*/ 2147483647 h 800"/>
              <a:gd name="T6" fmla="*/ 2147483647 w 883"/>
              <a:gd name="T7" fmla="*/ 0 h 800"/>
              <a:gd name="T8" fmla="*/ 2147483647 w 883"/>
              <a:gd name="T9" fmla="*/ 2147483647 h 800"/>
              <a:gd name="T10" fmla="*/ 0 w 883"/>
              <a:gd name="T11" fmla="*/ 2147483647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800"/>
              <a:gd name="T20" fmla="*/ 883 w 883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800">
                <a:moveTo>
                  <a:pt x="0" y="11"/>
                </a:moveTo>
                <a:lnTo>
                  <a:pt x="682" y="800"/>
                </a:lnTo>
                <a:lnTo>
                  <a:pt x="498" y="380"/>
                </a:lnTo>
                <a:lnTo>
                  <a:pt x="883" y="0"/>
                </a:lnTo>
                <a:lnTo>
                  <a:pt x="386" y="229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2660650" y="4670425"/>
            <a:ext cx="781050" cy="825500"/>
          </a:xfrm>
          <a:custGeom>
            <a:avLst/>
            <a:gdLst>
              <a:gd name="T0" fmla="*/ 0 w 492"/>
              <a:gd name="T1" fmla="*/ 2147483647 h 520"/>
              <a:gd name="T2" fmla="*/ 2147483647 w 492"/>
              <a:gd name="T3" fmla="*/ 0 h 520"/>
              <a:gd name="T4" fmla="*/ 2147483647 w 492"/>
              <a:gd name="T5" fmla="*/ 2147483647 h 520"/>
              <a:gd name="T6" fmla="*/ 2147483647 w 492"/>
              <a:gd name="T7" fmla="*/ 2147483647 h 520"/>
              <a:gd name="T8" fmla="*/ 2147483647 w 492"/>
              <a:gd name="T9" fmla="*/ 2147483647 h 520"/>
              <a:gd name="T10" fmla="*/ 2147483647 w 492"/>
              <a:gd name="T11" fmla="*/ 2147483647 h 520"/>
              <a:gd name="T12" fmla="*/ 0 w 492"/>
              <a:gd name="T13" fmla="*/ 2147483647 h 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2"/>
              <a:gd name="T22" fmla="*/ 0 h 520"/>
              <a:gd name="T23" fmla="*/ 492 w 492"/>
              <a:gd name="T24" fmla="*/ 520 h 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2" h="520">
                <a:moveTo>
                  <a:pt x="0" y="229"/>
                </a:moveTo>
                <a:lnTo>
                  <a:pt x="128" y="0"/>
                </a:lnTo>
                <a:lnTo>
                  <a:pt x="391" y="89"/>
                </a:lnTo>
                <a:lnTo>
                  <a:pt x="492" y="329"/>
                </a:lnTo>
                <a:lnTo>
                  <a:pt x="397" y="520"/>
                </a:lnTo>
                <a:lnTo>
                  <a:pt x="112" y="503"/>
                </a:lnTo>
                <a:lnTo>
                  <a:pt x="0" y="229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3797301" y="4625975"/>
            <a:ext cx="1597025" cy="1339850"/>
          </a:xfrm>
          <a:custGeom>
            <a:avLst/>
            <a:gdLst>
              <a:gd name="T0" fmla="*/ 0 w 1006"/>
              <a:gd name="T1" fmla="*/ 2147483647 h 844"/>
              <a:gd name="T2" fmla="*/ 2147483647 w 1006"/>
              <a:gd name="T3" fmla="*/ 0 h 844"/>
              <a:gd name="T4" fmla="*/ 2147483647 w 1006"/>
              <a:gd name="T5" fmla="*/ 2147483647 h 844"/>
              <a:gd name="T6" fmla="*/ 2147483647 w 1006"/>
              <a:gd name="T7" fmla="*/ 2147483647 h 844"/>
              <a:gd name="T8" fmla="*/ 2147483647 w 1006"/>
              <a:gd name="T9" fmla="*/ 2147483647 h 844"/>
              <a:gd name="T10" fmla="*/ 2147483647 w 1006"/>
              <a:gd name="T11" fmla="*/ 2147483647 h 844"/>
              <a:gd name="T12" fmla="*/ 0 w 1006"/>
              <a:gd name="T13" fmla="*/ 2147483647 h 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6"/>
              <a:gd name="T22" fmla="*/ 0 h 844"/>
              <a:gd name="T23" fmla="*/ 1006 w 1006"/>
              <a:gd name="T24" fmla="*/ 844 h 8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6" h="844">
                <a:moveTo>
                  <a:pt x="0" y="95"/>
                </a:moveTo>
                <a:lnTo>
                  <a:pt x="799" y="0"/>
                </a:lnTo>
                <a:lnTo>
                  <a:pt x="548" y="576"/>
                </a:lnTo>
                <a:lnTo>
                  <a:pt x="1006" y="559"/>
                </a:lnTo>
                <a:lnTo>
                  <a:pt x="324" y="844"/>
                </a:lnTo>
                <a:lnTo>
                  <a:pt x="564" y="206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5599113" y="4705350"/>
            <a:ext cx="1695450" cy="1250950"/>
          </a:xfrm>
          <a:custGeom>
            <a:avLst/>
            <a:gdLst>
              <a:gd name="T0" fmla="*/ 2147483647 w 1068"/>
              <a:gd name="T1" fmla="*/ 2147483647 h 788"/>
              <a:gd name="T2" fmla="*/ 2147483647 w 1068"/>
              <a:gd name="T3" fmla="*/ 2147483647 h 788"/>
              <a:gd name="T4" fmla="*/ 2147483647 w 1068"/>
              <a:gd name="T5" fmla="*/ 2147483647 h 788"/>
              <a:gd name="T6" fmla="*/ 2147483647 w 1068"/>
              <a:gd name="T7" fmla="*/ 0 h 788"/>
              <a:gd name="T8" fmla="*/ 2147483647 w 1068"/>
              <a:gd name="T9" fmla="*/ 2147483647 h 788"/>
              <a:gd name="T10" fmla="*/ 0 w 1068"/>
              <a:gd name="T11" fmla="*/ 2147483647 h 788"/>
              <a:gd name="T12" fmla="*/ 2147483647 w 1068"/>
              <a:gd name="T13" fmla="*/ 2147483647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8"/>
              <a:gd name="T22" fmla="*/ 0 h 788"/>
              <a:gd name="T23" fmla="*/ 1068 w 1068"/>
              <a:gd name="T24" fmla="*/ 788 h 7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8" h="788">
                <a:moveTo>
                  <a:pt x="179" y="11"/>
                </a:moveTo>
                <a:lnTo>
                  <a:pt x="313" y="621"/>
                </a:lnTo>
                <a:lnTo>
                  <a:pt x="816" y="609"/>
                </a:lnTo>
                <a:lnTo>
                  <a:pt x="889" y="0"/>
                </a:lnTo>
                <a:lnTo>
                  <a:pt x="1068" y="788"/>
                </a:lnTo>
                <a:lnTo>
                  <a:pt x="0" y="788"/>
                </a:lnTo>
                <a:lnTo>
                  <a:pt x="179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4943475" y="222091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2990850" y="36496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4740275" y="4814888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4529138" y="55800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3865563" y="3911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2987675" y="50673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457825" y="34448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6969125" y="5816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27"/>
          <p:cNvSpPr>
            <a:spLocks noChangeArrowheads="1"/>
          </p:cNvSpPr>
          <p:nvPr/>
        </p:nvSpPr>
        <p:spPr bwMode="auto">
          <a:xfrm>
            <a:off x="5878513" y="575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2894014" y="1589089"/>
            <a:ext cx="1100137" cy="1038225"/>
          </a:xfrm>
          <a:custGeom>
            <a:avLst/>
            <a:gdLst>
              <a:gd name="T0" fmla="*/ 0 w 693"/>
              <a:gd name="T1" fmla="*/ 2147483647 h 654"/>
              <a:gd name="T2" fmla="*/ 2147483647 w 693"/>
              <a:gd name="T3" fmla="*/ 2147483647 h 654"/>
              <a:gd name="T4" fmla="*/ 2147483647 w 693"/>
              <a:gd name="T5" fmla="*/ 2147483647 h 654"/>
              <a:gd name="T6" fmla="*/ 2147483647 w 693"/>
              <a:gd name="T7" fmla="*/ 0 h 654"/>
              <a:gd name="T8" fmla="*/ 0 w 693"/>
              <a:gd name="T9" fmla="*/ 2147483647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54"/>
              <a:gd name="T17" fmla="*/ 693 w 693"/>
              <a:gd name="T18" fmla="*/ 654 h 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54">
                <a:moveTo>
                  <a:pt x="0" y="257"/>
                </a:moveTo>
                <a:lnTo>
                  <a:pt x="324" y="654"/>
                </a:lnTo>
                <a:lnTo>
                  <a:pt x="693" y="50"/>
                </a:lnTo>
                <a:lnTo>
                  <a:pt x="166" y="0"/>
                </a:lnTo>
                <a:lnTo>
                  <a:pt x="0" y="2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0" name="Oval 30"/>
          <p:cNvSpPr>
            <a:spLocks noChangeArrowheads="1"/>
          </p:cNvSpPr>
          <p:nvPr/>
        </p:nvSpPr>
        <p:spPr bwMode="auto">
          <a:xfrm>
            <a:off x="3311525" y="194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32" grpId="0" animBg="1"/>
      <p:bldP spid="30733" grpId="0" animBg="1"/>
      <p:bldP spid="30734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3" grpId="0" animBg="1"/>
      <p:bldP spid="30744" grpId="0" animBg="1"/>
      <p:bldP spid="30745" grpId="0" animBg="1"/>
      <p:bldP spid="30746" grpId="0" animBg="1"/>
      <p:bldP spid="30747" grpId="0" animBg="1"/>
      <p:bldP spid="30748" grpId="0" animBg="1"/>
      <p:bldP spid="307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over minimum formulation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444D6F-098F-794A-809C-3EDA6FC298C4}"/>
              </a:ext>
            </a:extLst>
          </p:cNvPr>
          <p:cNvSpPr/>
          <p:nvPr/>
        </p:nvSpPr>
        <p:spPr>
          <a:xfrm>
            <a:off x="4573708" y="46128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3088C-B430-7245-9CC5-F8E958B624FD}"/>
              </a:ext>
            </a:extLst>
          </p:cNvPr>
          <p:cNvSpPr/>
          <p:nvPr/>
        </p:nvSpPr>
        <p:spPr>
          <a:xfrm>
            <a:off x="6294120" y="3322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7F49F1-C6A0-7E4C-9DC2-59CB3A4156DB}"/>
              </a:ext>
            </a:extLst>
          </p:cNvPr>
          <p:cNvSpPr/>
          <p:nvPr/>
        </p:nvSpPr>
        <p:spPr>
          <a:xfrm>
            <a:off x="6934200" y="5105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3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074B67-76B3-894D-B8E8-9C4ABB10C57A}"/>
              </a:ext>
            </a:extLst>
          </p:cNvPr>
          <p:cNvSpPr/>
          <p:nvPr/>
        </p:nvSpPr>
        <p:spPr>
          <a:xfrm>
            <a:off x="6063113" y="36110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F3F9F-B409-0D4B-B3D5-35B1E814FBDB}"/>
              </a:ext>
            </a:extLst>
          </p:cNvPr>
          <p:cNvSpPr/>
          <p:nvPr/>
        </p:nvSpPr>
        <p:spPr>
          <a:xfrm>
            <a:off x="5334000" y="44805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E7D1E-1B95-C248-BAF8-8676DAFD1964}"/>
              </a:ext>
            </a:extLst>
          </p:cNvPr>
          <p:cNvSpPr/>
          <p:nvPr/>
        </p:nvSpPr>
        <p:spPr>
          <a:xfrm>
            <a:off x="3733800" y="4876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8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Chvatal’s comb</a:t>
                </a:r>
              </a:p>
              <a:p>
                <a:pPr lvl="1"/>
                <a:r>
                  <a:rPr lang="en-US" i="1" dirty="0"/>
                  <a:t>G(12) = 4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dirty="0"/>
              </a:p>
              <a:p>
                <a:pPr eaLnBrk="1" hangingPunct="1"/>
                <a:r>
                  <a:rPr lang="en-US" dirty="0"/>
                  <a:t>Can it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19C6A-F9C8-944F-AE54-CC819AC3CC5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344ED-C83E-2E4F-A255-E22AC770FAE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i="1" dirty="0"/>
              <a:t>G(N) = ….</a:t>
            </a:r>
            <a:r>
              <a:rPr lang="en-US" dirty="0"/>
              <a:t> </a:t>
            </a:r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5257800" y="2398713"/>
            <a:ext cx="2751138" cy="1792287"/>
          </a:xfrm>
          <a:custGeom>
            <a:avLst/>
            <a:gdLst>
              <a:gd name="T0" fmla="*/ 0 w 1728"/>
              <a:gd name="T1" fmla="*/ 2147483647 h 1146"/>
              <a:gd name="T2" fmla="*/ 2147483647 w 1728"/>
              <a:gd name="T3" fmla="*/ 2147483647 h 1146"/>
              <a:gd name="T4" fmla="*/ 2147483647 w 1728"/>
              <a:gd name="T5" fmla="*/ 2147483647 h 1146"/>
              <a:gd name="T6" fmla="*/ 2147483647 w 1728"/>
              <a:gd name="T7" fmla="*/ 2147483647 h 1146"/>
              <a:gd name="T8" fmla="*/ 2147483647 w 1728"/>
              <a:gd name="T9" fmla="*/ 2147483647 h 1146"/>
              <a:gd name="T10" fmla="*/ 2147483647 w 1728"/>
              <a:gd name="T11" fmla="*/ 2147483647 h 1146"/>
              <a:gd name="T12" fmla="*/ 2147483647 w 1728"/>
              <a:gd name="T13" fmla="*/ 2147483647 h 1146"/>
              <a:gd name="T14" fmla="*/ 2147483647 w 1728"/>
              <a:gd name="T15" fmla="*/ 2147483647 h 1146"/>
              <a:gd name="T16" fmla="*/ 2147483647 w 1728"/>
              <a:gd name="T17" fmla="*/ 2147483647 h 1146"/>
              <a:gd name="T18" fmla="*/ 2147483647 w 1728"/>
              <a:gd name="T19" fmla="*/ 2147483647 h 1146"/>
              <a:gd name="T20" fmla="*/ 2147483647 w 1728"/>
              <a:gd name="T21" fmla="*/ 2147483647 h 1146"/>
              <a:gd name="T22" fmla="*/ 2147483647 w 1728"/>
              <a:gd name="T23" fmla="*/ 0 h 1146"/>
              <a:gd name="T24" fmla="*/ 0 w 1728"/>
              <a:gd name="T25" fmla="*/ 2147483647 h 1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28"/>
              <a:gd name="T40" fmla="*/ 0 h 1146"/>
              <a:gd name="T41" fmla="*/ 1728 w 1728"/>
              <a:gd name="T42" fmla="*/ 1146 h 1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28" h="1146">
                <a:moveTo>
                  <a:pt x="0" y="1146"/>
                </a:moveTo>
                <a:lnTo>
                  <a:pt x="1728" y="1146"/>
                </a:lnTo>
                <a:lnTo>
                  <a:pt x="1633" y="39"/>
                </a:lnTo>
                <a:lnTo>
                  <a:pt x="1421" y="940"/>
                </a:lnTo>
                <a:lnTo>
                  <a:pt x="1158" y="940"/>
                </a:lnTo>
                <a:lnTo>
                  <a:pt x="1057" y="39"/>
                </a:lnTo>
                <a:lnTo>
                  <a:pt x="901" y="906"/>
                </a:lnTo>
                <a:lnTo>
                  <a:pt x="621" y="906"/>
                </a:lnTo>
                <a:lnTo>
                  <a:pt x="537" y="45"/>
                </a:lnTo>
                <a:lnTo>
                  <a:pt x="330" y="912"/>
                </a:lnTo>
                <a:lnTo>
                  <a:pt x="135" y="912"/>
                </a:lnTo>
                <a:lnTo>
                  <a:pt x="17" y="0"/>
                </a:lnTo>
                <a:lnTo>
                  <a:pt x="0" y="1146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354638" y="3908424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978525" y="3936999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48475" y="393858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739063" y="395763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0" grpId="0" animBg="1"/>
      <p:bldP spid="31751" grpId="0" animBg="1"/>
      <p:bldP spid="31752" grpId="0" animBg="1"/>
      <p:bldP spid="317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 (Art Gallery Theorem). For a simple polygon with n vertices,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800" dirty="0"/>
                  <a:t> cameras are occasionally necessary and always sufficient to have every point in the polygon visible from at least one of the cameras</a:t>
                </a:r>
              </a:p>
              <a:p>
                <a:pPr lvl="1"/>
                <a:r>
                  <a:rPr lang="en-US" sz="2600" dirty="0"/>
                  <a:t>Sufficiency of n</a:t>
                </a:r>
              </a:p>
              <a:p>
                <a:pPr lvl="2"/>
                <a:r>
                  <a:rPr lang="en-US" sz="2400" dirty="0"/>
                  <a:t>Certainly at least one camera is needed—lower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ea typeface="Cambria Math"/>
                </a:endParaRPr>
              </a:p>
              <a:p>
                <a:pPr lvl="2"/>
                <a:r>
                  <a:rPr lang="en-US" sz="2400" dirty="0"/>
                  <a:t>An upper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600" dirty="0"/>
                  <a:t>The first proof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was due to </a:t>
                </a:r>
                <a:r>
                  <a:rPr lang="en-US" sz="2400" dirty="0" err="1"/>
                  <a:t>Ghvatal</a:t>
                </a:r>
                <a:r>
                  <a:rPr lang="en-US" sz="2400" dirty="0"/>
                  <a:t> (1975)</a:t>
                </a:r>
              </a:p>
              <a:p>
                <a:pPr lvl="1"/>
                <a:r>
                  <a:rPr lang="en-US" sz="2600" dirty="0"/>
                  <a:t>We will present Fiske’s proof of sufficiency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guards for any n-sided polygon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1E03-F112-0A4E-8A69-BC22D74F39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61D8C-93F6-FD48-9F21-21884D7BB8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Maximum over minimum formulation</a:t>
            </a:r>
          </a:p>
        </p:txBody>
      </p:sp>
    </p:spTree>
    <p:extLst>
      <p:ext uri="{BB962C8B-B14F-4D97-AF65-F5344CB8AC3E}">
        <p14:creationId xmlns:p14="http://schemas.microsoft.com/office/powerpoint/2010/main" val="68683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05309"/>
            <a:ext cx="8172449" cy="482496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arbitrary n-vertex P:</a:t>
            </a:r>
          </a:p>
          <a:p>
            <a:pPr lvl="1"/>
            <a:r>
              <a:rPr lang="en-US" altLang="en-US" dirty="0"/>
              <a:t>Triangulate P</a:t>
            </a:r>
          </a:p>
          <a:p>
            <a:pPr lvl="1"/>
            <a:r>
              <a:rPr lang="en-US" dirty="0"/>
              <a:t>Color the vertices of triangulation graph G</a:t>
            </a:r>
          </a:p>
          <a:p>
            <a:pPr lvl="1"/>
            <a:r>
              <a:rPr lang="en-US" dirty="0"/>
              <a:t>G can be 3-colored</a:t>
            </a:r>
          </a:p>
          <a:p>
            <a:pPr lvl="1"/>
            <a:r>
              <a:rPr lang="en-US" dirty="0"/>
              <a:t>Place lights at same colored nodes</a:t>
            </a:r>
          </a:p>
          <a:p>
            <a:pPr lvl="1"/>
            <a:r>
              <a:rPr lang="en-US" dirty="0"/>
              <a:t>Guaranteed to light the whole polygon 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01E8F-0D18-4743-B906-10F2749A677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24C04CC-1F1F-A74A-A616-71CE0382F3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8719342" y="304800"/>
            <a:ext cx="2627312" cy="1816100"/>
            <a:chOff x="3355" y="1076"/>
            <a:chExt cx="1655" cy="1144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8707436" y="2371725"/>
            <a:ext cx="2646362" cy="1873250"/>
            <a:chOff x="4093" y="1976"/>
            <a:chExt cx="1667" cy="1180"/>
          </a:xfrm>
        </p:grpSpPr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4096" y="1993"/>
              <a:ext cx="1655" cy="1144"/>
              <a:chOff x="3755" y="1087"/>
              <a:chExt cx="1655" cy="1144"/>
            </a:xfrm>
          </p:grpSpPr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825" y="1976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5491" y="2279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5689" y="269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5407" y="268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" name="Oval 44"/>
            <p:cNvSpPr>
              <a:spLocks noChangeArrowheads="1"/>
            </p:cNvSpPr>
            <p:nvPr/>
          </p:nvSpPr>
          <p:spPr bwMode="auto">
            <a:xfrm>
              <a:off x="4903" y="256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4093" y="218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4633" y="280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4483" y="302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" name="Oval 48"/>
            <p:cNvSpPr>
              <a:spLocks noChangeArrowheads="1"/>
            </p:cNvSpPr>
            <p:nvPr/>
          </p:nvSpPr>
          <p:spPr bwMode="auto">
            <a:xfrm>
              <a:off x="5071" y="3077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8707437" y="4495800"/>
            <a:ext cx="2646363" cy="1873250"/>
            <a:chOff x="3049" y="3020"/>
            <a:chExt cx="1667" cy="1180"/>
          </a:xfrm>
        </p:grpSpPr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52" y="3037"/>
              <a:ext cx="1655" cy="1144"/>
              <a:chOff x="3755" y="1087"/>
              <a:chExt cx="1655" cy="1144"/>
            </a:xfrm>
          </p:grpSpPr>
          <p:sp>
            <p:nvSpPr>
              <p:cNvPr id="45" name="Freeform 63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9" name="Line 67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68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3781" y="3020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4447" y="3323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4645" y="373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9" name="Oval 73"/>
            <p:cNvSpPr>
              <a:spLocks noChangeArrowheads="1"/>
            </p:cNvSpPr>
            <p:nvPr/>
          </p:nvSpPr>
          <p:spPr bwMode="auto">
            <a:xfrm>
              <a:off x="4363" y="372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3859" y="3605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1" name="Oval 75"/>
            <p:cNvSpPr>
              <a:spLocks noChangeArrowheads="1"/>
            </p:cNvSpPr>
            <p:nvPr/>
          </p:nvSpPr>
          <p:spPr bwMode="auto">
            <a:xfrm>
              <a:off x="3049" y="3227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2" name="Oval 76"/>
            <p:cNvSpPr>
              <a:spLocks noChangeArrowheads="1"/>
            </p:cNvSpPr>
            <p:nvPr/>
          </p:nvSpPr>
          <p:spPr bwMode="auto">
            <a:xfrm>
              <a:off x="3589" y="384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" name="Oval 77"/>
            <p:cNvSpPr>
              <a:spLocks noChangeArrowheads="1"/>
            </p:cNvSpPr>
            <p:nvPr/>
          </p:nvSpPr>
          <p:spPr bwMode="auto">
            <a:xfrm>
              <a:off x="3439" y="406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auto">
            <a:xfrm>
              <a:off x="4027" y="4121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4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Triangulate P using a diagonal-based approach</a:t>
            </a:r>
          </a:p>
          <a:p>
            <a:r>
              <a:rPr lang="en-US" b="1" dirty="0"/>
              <a:t>Theorem:</a:t>
            </a:r>
            <a:r>
              <a:rPr lang="en-US" dirty="0"/>
              <a:t> Every polygon P of n vertices can be partitioned into triangle by the addition of (zero or more) diagonals. </a:t>
            </a:r>
          </a:p>
          <a:p>
            <a:pPr lvl="1"/>
            <a:r>
              <a:rPr lang="en-US" dirty="0"/>
              <a:t>Complexity of diagonal-based algorithm:</a:t>
            </a:r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- # of diagonal candidates</a:t>
            </a:r>
          </a:p>
          <a:p>
            <a:pPr lvl="2"/>
            <a:r>
              <a:rPr lang="en-US" dirty="0"/>
              <a:t>O(n) testing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/>
              <a:t> of neighborhoods</a:t>
            </a:r>
          </a:p>
          <a:p>
            <a:pPr lvl="2"/>
            <a:r>
              <a:rPr lang="en-US" dirty="0"/>
              <a:t>Repeating this O(n</a:t>
            </a:r>
            <a:r>
              <a:rPr lang="en-US" baseline="30000" dirty="0"/>
              <a:t>3</a:t>
            </a:r>
            <a:r>
              <a:rPr lang="en-US" dirty="0"/>
              <a:t>) computation for each of the </a:t>
            </a:r>
            <a:r>
              <a:rPr lang="en-US" dirty="0">
                <a:solidFill>
                  <a:srgbClr val="FF0000"/>
                </a:solidFill>
              </a:rPr>
              <a:t>n-3</a:t>
            </a:r>
            <a:r>
              <a:rPr lang="en-US" dirty="0"/>
              <a:t> diagonals yields O(n</a:t>
            </a:r>
            <a:r>
              <a:rPr lang="en-US" baseline="30000" dirty="0"/>
              <a:t>4</a:t>
            </a:r>
            <a:r>
              <a:rPr lang="en-US" dirty="0"/>
              <a:t>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BB90D-8124-0F44-AE90-12E10E45D7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C3310-C7CF-9D41-86A2-99DDCB7847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09438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dual T of a triangulation is a </a:t>
            </a:r>
            <a:r>
              <a:rPr lang="en-US" u="sng" dirty="0"/>
              <a:t>tree</a:t>
            </a:r>
            <a:r>
              <a:rPr lang="en-US" dirty="0"/>
              <a:t>, with each node of </a:t>
            </a:r>
            <a:r>
              <a:rPr lang="en-US" u="sng" dirty="0"/>
              <a:t>degree at most three</a:t>
            </a:r>
            <a:r>
              <a:rPr lang="en-US" dirty="0"/>
              <a:t>.</a:t>
            </a:r>
          </a:p>
          <a:p>
            <a:r>
              <a:rPr lang="en-US" dirty="0"/>
              <a:t>Dual graph: each face gives a node; two nodes are connected if the faces are adjacent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6956-1B09-7348-8765-AA94D5A7002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1329C-94E0-9247-BF70-1DEBFB2763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Dual</a:t>
            </a:r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3784600" y="3692525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41989" name="AutoShape 5"/>
          <p:cNvCxnSpPr>
            <a:cxnSpLocks noChangeShapeType="1"/>
            <a:stCxn id="41988" idx="2"/>
            <a:endCxn id="41988" idx="4"/>
          </p:cNvCxnSpPr>
          <p:nvPr/>
        </p:nvCxnSpPr>
        <p:spPr bwMode="auto">
          <a:xfrm>
            <a:off x="3989389" y="4267199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6"/>
          <p:cNvCxnSpPr>
            <a:cxnSpLocks noChangeShapeType="1"/>
            <a:stCxn id="41988" idx="1"/>
            <a:endCxn id="41988" idx="13"/>
          </p:cNvCxnSpPr>
          <p:nvPr/>
        </p:nvCxnSpPr>
        <p:spPr bwMode="auto">
          <a:xfrm>
            <a:off x="4657725" y="3763962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/>
          <p:cNvCxnSpPr>
            <a:cxnSpLocks noChangeShapeType="1"/>
            <a:stCxn id="41988" idx="1"/>
            <a:endCxn id="41988" idx="4"/>
          </p:cNvCxnSpPr>
          <p:nvPr/>
        </p:nvCxnSpPr>
        <p:spPr bwMode="auto">
          <a:xfrm>
            <a:off x="4657725" y="3763961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/>
          <p:cNvCxnSpPr>
            <a:cxnSpLocks noChangeShapeType="1"/>
            <a:stCxn id="41988" idx="4"/>
            <a:endCxn id="41988" idx="6"/>
          </p:cNvCxnSpPr>
          <p:nvPr/>
        </p:nvCxnSpPr>
        <p:spPr bwMode="auto">
          <a:xfrm>
            <a:off x="5407025" y="5194299"/>
            <a:ext cx="604838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AutoShape 9"/>
          <p:cNvCxnSpPr>
            <a:cxnSpLocks noChangeShapeType="1"/>
            <a:stCxn id="41988" idx="13"/>
            <a:endCxn id="41988" idx="6"/>
          </p:cNvCxnSpPr>
          <p:nvPr/>
        </p:nvCxnSpPr>
        <p:spPr bwMode="auto">
          <a:xfrm>
            <a:off x="5711825" y="4560887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AutoShape 10"/>
          <p:cNvCxnSpPr>
            <a:cxnSpLocks noChangeShapeType="1"/>
            <a:stCxn id="41988" idx="13"/>
            <a:endCxn id="41988" idx="4"/>
          </p:cNvCxnSpPr>
          <p:nvPr/>
        </p:nvCxnSpPr>
        <p:spPr bwMode="auto">
          <a:xfrm flipH="1">
            <a:off x="5407025" y="4560887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11"/>
          <p:cNvCxnSpPr>
            <a:cxnSpLocks noChangeShapeType="1"/>
            <a:stCxn id="41988" idx="6"/>
            <a:endCxn id="41988" idx="12"/>
          </p:cNvCxnSpPr>
          <p:nvPr/>
        </p:nvCxnSpPr>
        <p:spPr bwMode="auto">
          <a:xfrm flipV="1">
            <a:off x="6011863" y="4983161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/>
          <p:cNvCxnSpPr>
            <a:cxnSpLocks noChangeShapeType="1"/>
            <a:stCxn id="41988" idx="8"/>
            <a:endCxn id="41988" idx="10"/>
          </p:cNvCxnSpPr>
          <p:nvPr/>
        </p:nvCxnSpPr>
        <p:spPr bwMode="auto">
          <a:xfrm flipV="1">
            <a:off x="7543800" y="5568949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8" idx="12"/>
            <a:endCxn id="41988" idx="10"/>
          </p:cNvCxnSpPr>
          <p:nvPr/>
        </p:nvCxnSpPr>
        <p:spPr bwMode="auto">
          <a:xfrm>
            <a:off x="6594476" y="4983161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88" idx="12"/>
            <a:endCxn id="41988" idx="8"/>
          </p:cNvCxnSpPr>
          <p:nvPr/>
        </p:nvCxnSpPr>
        <p:spPr bwMode="auto">
          <a:xfrm>
            <a:off x="6594476" y="4983161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88" idx="6"/>
            <a:endCxn id="41988" idx="8"/>
          </p:cNvCxnSpPr>
          <p:nvPr/>
        </p:nvCxnSpPr>
        <p:spPr bwMode="auto">
          <a:xfrm>
            <a:off x="6011864" y="5681661"/>
            <a:ext cx="1531937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Oval 16"/>
          <p:cNvSpPr>
            <a:spLocks noChangeAspect="1" noChangeArrowheads="1"/>
          </p:cNvSpPr>
          <p:nvPr/>
        </p:nvSpPr>
        <p:spPr bwMode="auto">
          <a:xfrm>
            <a:off x="5241925" y="5521325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Oval 17"/>
          <p:cNvSpPr>
            <a:spLocks noChangeAspect="1" noChangeArrowheads="1"/>
          </p:cNvSpPr>
          <p:nvPr/>
        </p:nvSpPr>
        <p:spPr bwMode="auto">
          <a:xfrm>
            <a:off x="4471989" y="4249737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18"/>
          <p:cNvSpPr>
            <a:spLocks noChangeAspect="1" noChangeArrowheads="1"/>
          </p:cNvSpPr>
          <p:nvPr/>
        </p:nvSpPr>
        <p:spPr bwMode="auto">
          <a:xfrm>
            <a:off x="5243514" y="4464050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19"/>
          <p:cNvSpPr>
            <a:spLocks noChangeAspect="1" noChangeArrowheads="1"/>
          </p:cNvSpPr>
          <p:nvPr/>
        </p:nvSpPr>
        <p:spPr bwMode="auto">
          <a:xfrm>
            <a:off x="7493000" y="5448300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Oval 21"/>
          <p:cNvSpPr>
            <a:spLocks noChangeAspect="1" noChangeArrowheads="1"/>
          </p:cNvSpPr>
          <p:nvPr/>
        </p:nvSpPr>
        <p:spPr bwMode="auto">
          <a:xfrm>
            <a:off x="4476750" y="48069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3" name="Oval 22"/>
          <p:cNvSpPr>
            <a:spLocks noChangeAspect="1" noChangeArrowheads="1"/>
          </p:cNvSpPr>
          <p:nvPr/>
        </p:nvSpPr>
        <p:spPr bwMode="auto">
          <a:xfrm>
            <a:off x="5508625" y="40830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4" name="Oval 23"/>
          <p:cNvSpPr>
            <a:spLocks noChangeAspect="1" noChangeArrowheads="1"/>
          </p:cNvSpPr>
          <p:nvPr/>
        </p:nvSpPr>
        <p:spPr bwMode="auto">
          <a:xfrm>
            <a:off x="7283450" y="4618037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5" name="Oval 25"/>
          <p:cNvSpPr>
            <a:spLocks noChangeAspect="1" noChangeArrowheads="1"/>
          </p:cNvSpPr>
          <p:nvPr/>
        </p:nvSpPr>
        <p:spPr bwMode="auto">
          <a:xfrm>
            <a:off x="6577014" y="5354637"/>
            <a:ext cx="128587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6" name="Oval 27"/>
          <p:cNvSpPr>
            <a:spLocks noChangeAspect="1" noChangeArrowheads="1"/>
          </p:cNvSpPr>
          <p:nvPr/>
        </p:nvSpPr>
        <p:spPr bwMode="auto">
          <a:xfrm>
            <a:off x="8012114" y="5883275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8"/>
          <p:cNvSpPr>
            <a:spLocks noChangeAspect="1" noChangeArrowheads="1"/>
          </p:cNvSpPr>
          <p:nvPr/>
        </p:nvSpPr>
        <p:spPr bwMode="auto">
          <a:xfrm>
            <a:off x="6348414" y="600233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Oval 29"/>
          <p:cNvSpPr>
            <a:spLocks noChangeAspect="1" noChangeArrowheads="1"/>
          </p:cNvSpPr>
          <p:nvPr/>
        </p:nvSpPr>
        <p:spPr bwMode="auto">
          <a:xfrm>
            <a:off x="6091239" y="491648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Oval 30"/>
          <p:cNvSpPr>
            <a:spLocks noChangeAspect="1" noChangeArrowheads="1"/>
          </p:cNvSpPr>
          <p:nvPr/>
        </p:nvSpPr>
        <p:spPr bwMode="auto">
          <a:xfrm>
            <a:off x="5629275" y="5129212"/>
            <a:ext cx="128588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70" name="AutoShape 31"/>
          <p:cNvCxnSpPr>
            <a:cxnSpLocks noChangeShapeType="1"/>
            <a:stCxn id="35859" idx="6"/>
            <a:endCxn id="35860" idx="2"/>
          </p:cNvCxnSpPr>
          <p:nvPr/>
        </p:nvCxnSpPr>
        <p:spPr bwMode="auto">
          <a:xfrm>
            <a:off x="4619625" y="4311649"/>
            <a:ext cx="604838" cy="2143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32"/>
          <p:cNvCxnSpPr>
            <a:cxnSpLocks noChangeShapeType="1"/>
            <a:stCxn id="35860" idx="7"/>
            <a:endCxn id="35863" idx="3"/>
          </p:cNvCxnSpPr>
          <p:nvPr/>
        </p:nvCxnSpPr>
        <p:spPr bwMode="auto">
          <a:xfrm flipV="1">
            <a:off x="5353051" y="4208461"/>
            <a:ext cx="174625" cy="2540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  <a:stCxn id="35860" idx="4"/>
            <a:endCxn id="35869" idx="0"/>
          </p:cNvCxnSpPr>
          <p:nvPr/>
        </p:nvCxnSpPr>
        <p:spPr bwMode="auto">
          <a:xfrm>
            <a:off x="5308601" y="4606925"/>
            <a:ext cx="385763" cy="503237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  <a:stCxn id="35859" idx="4"/>
            <a:endCxn id="35862" idx="5"/>
          </p:cNvCxnSpPr>
          <p:nvPr/>
        </p:nvCxnSpPr>
        <p:spPr bwMode="auto">
          <a:xfrm>
            <a:off x="4537076" y="4392611"/>
            <a:ext cx="49213" cy="5397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  <a:stCxn id="35869" idx="7"/>
            <a:endCxn id="35868" idx="2"/>
          </p:cNvCxnSpPr>
          <p:nvPr/>
        </p:nvCxnSpPr>
        <p:spPr bwMode="auto">
          <a:xfrm flipV="1">
            <a:off x="5738814" y="4978400"/>
            <a:ext cx="333375" cy="14922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AutoShape 36"/>
          <p:cNvCxnSpPr>
            <a:cxnSpLocks noChangeShapeType="1"/>
            <a:stCxn id="35869" idx="3"/>
            <a:endCxn id="35858" idx="7"/>
          </p:cNvCxnSpPr>
          <p:nvPr/>
        </p:nvCxnSpPr>
        <p:spPr bwMode="auto">
          <a:xfrm flipH="1">
            <a:off x="5351463" y="5254624"/>
            <a:ext cx="296862" cy="2651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AutoShape 37"/>
          <p:cNvCxnSpPr>
            <a:cxnSpLocks noChangeShapeType="1"/>
            <a:stCxn id="35865" idx="4"/>
            <a:endCxn id="35867" idx="7"/>
          </p:cNvCxnSpPr>
          <p:nvPr/>
        </p:nvCxnSpPr>
        <p:spPr bwMode="auto">
          <a:xfrm flipH="1">
            <a:off x="6457950" y="5497511"/>
            <a:ext cx="184150" cy="503238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AutoShape 38"/>
          <p:cNvCxnSpPr>
            <a:cxnSpLocks noChangeShapeType="1"/>
            <a:stCxn id="35868" idx="5"/>
            <a:endCxn id="35865" idx="1"/>
          </p:cNvCxnSpPr>
          <p:nvPr/>
        </p:nvCxnSpPr>
        <p:spPr bwMode="auto">
          <a:xfrm>
            <a:off x="6200775" y="5041899"/>
            <a:ext cx="395288" cy="3111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8" name="AutoShape 39"/>
          <p:cNvCxnSpPr>
            <a:cxnSpLocks noChangeAspect="1" noChangeShapeType="1"/>
            <a:stCxn id="35865" idx="6"/>
            <a:endCxn id="35861" idx="2"/>
          </p:cNvCxnSpPr>
          <p:nvPr/>
        </p:nvCxnSpPr>
        <p:spPr bwMode="auto">
          <a:xfrm>
            <a:off x="6724650" y="5416549"/>
            <a:ext cx="749300" cy="9366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9" name="AutoShape 40"/>
          <p:cNvCxnSpPr>
            <a:cxnSpLocks noChangeShapeType="1"/>
            <a:stCxn id="35861" idx="0"/>
            <a:endCxn id="35864" idx="5"/>
          </p:cNvCxnSpPr>
          <p:nvPr/>
        </p:nvCxnSpPr>
        <p:spPr bwMode="auto">
          <a:xfrm flipH="1" flipV="1">
            <a:off x="7392988" y="4743449"/>
            <a:ext cx="165100" cy="6858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0" name="AutoShape 41"/>
          <p:cNvCxnSpPr>
            <a:cxnSpLocks noChangeShapeType="1"/>
            <a:stCxn id="35866" idx="1"/>
            <a:endCxn id="35861" idx="5"/>
          </p:cNvCxnSpPr>
          <p:nvPr/>
        </p:nvCxnSpPr>
        <p:spPr bwMode="auto">
          <a:xfrm flipH="1" flipV="1">
            <a:off x="7602539" y="5573712"/>
            <a:ext cx="428625" cy="30797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122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Art Gallery Problem</a:t>
            </a:r>
            <a:r>
              <a:rPr lang="en-US" dirty="0"/>
              <a:t>: how many cameras we need to guard a given gallery so that every point is seen, and how we decide to place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geometry terminology: How many points are needed in a simple polygon with n vertices so that every point in the polygon is seen?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93D44-E363-F94B-B2C2-9A98417895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52382-33B9-7742-AD29-26FE6CEBB94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0526"/>
            <a:ext cx="40957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3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  <a:p>
            <a:pPr lvl="1"/>
            <a:r>
              <a:rPr lang="en-US" dirty="0"/>
              <a:t>The degree three is immediate from the fact that every triangle have three sides.</a:t>
            </a:r>
          </a:p>
          <a:p>
            <a:pPr lvl="1"/>
            <a:r>
              <a:rPr lang="en-US" dirty="0"/>
              <a:t>If there is a cycle C in T it is easy to verify that...</a:t>
            </a:r>
          </a:p>
          <a:p>
            <a:pPr lvl="1"/>
            <a:r>
              <a:rPr lang="en-US" dirty="0"/>
              <a:t>There must be a vertex inside the polygon...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72040-FBCF-6440-A763-0C2A09E260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CCD27B-AA6E-E147-B8C4-B51912520F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Properties of triangulations</a:t>
            </a:r>
            <a:endParaRPr lang="en-US" dirty="0"/>
          </a:p>
        </p:txBody>
      </p:sp>
      <p:pic>
        <p:nvPicPr>
          <p:cNvPr id="36868" name="Picture 2" descr="C:\Users\Valentina\Desktop\Courses2012-2013\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-9219" r="-1343" b="6526"/>
          <a:stretch/>
        </p:blipFill>
        <p:spPr bwMode="auto">
          <a:xfrm>
            <a:off x="2971800" y="3599860"/>
            <a:ext cx="5674440" cy="31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1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consecutive vertices, a, b, c form an ear if ac is a diagonal</a:t>
                </a:r>
              </a:p>
              <a:p>
                <a:r>
                  <a:rPr lang="en-US" altLang="en-US" dirty="0"/>
                  <a:t>“2-Ears” Theorem: every polygon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≥4 </m:t>
                    </m:r>
                  </m:oMath>
                </a14:m>
                <a:r>
                  <a:rPr lang="en-US" altLang="en-US" dirty="0"/>
                  <a:t>vertices has at least 2 non-overlapping ears.</a:t>
                </a:r>
              </a:p>
              <a:p>
                <a:pPr lvl="1"/>
                <a:r>
                  <a:rPr lang="en-US" dirty="0"/>
                  <a:t>The triangulation dual has at least 2 nodes</a:t>
                </a:r>
              </a:p>
              <a:p>
                <a:pPr lvl="1"/>
                <a:r>
                  <a:rPr lang="en-US" dirty="0"/>
                  <a:t>A tree of more than 2 nodes has at least </a:t>
                </a:r>
                <a:br>
                  <a:rPr lang="en-US" dirty="0"/>
                </a:br>
                <a:r>
                  <a:rPr lang="en-US" dirty="0"/>
                  <a:t>2 leaf nodes</a:t>
                </a:r>
              </a:p>
              <a:p>
                <a:pPr lvl="1"/>
                <a:r>
                  <a:rPr lang="en-US" dirty="0"/>
                  <a:t>Each leaf node corresponds to an ear.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2730B-FFC4-CD49-B413-291E1FEC19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287F2-11FF-6F46-9772-C49AE2710A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Meister’s Two Ears Theorem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60541" y="3962400"/>
            <a:ext cx="3627438" cy="1816100"/>
            <a:chOff x="2486025" y="4459288"/>
            <a:chExt cx="3627438" cy="181610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943225" y="4459288"/>
              <a:ext cx="2627313" cy="1816100"/>
              <a:chOff x="843" y="2798"/>
              <a:chExt cx="1655" cy="1144"/>
            </a:xfrm>
          </p:grpSpPr>
          <p:grpSp>
            <p:nvGrpSpPr>
              <p:cNvPr id="15" name="Group 4"/>
              <p:cNvGrpSpPr>
                <a:grpSpLocks/>
              </p:cNvGrpSpPr>
              <p:nvPr/>
            </p:nvGrpSpPr>
            <p:grpSpPr bwMode="auto">
              <a:xfrm>
                <a:off x="843" y="2798"/>
                <a:ext cx="1655" cy="1144"/>
                <a:chOff x="3355" y="1076"/>
                <a:chExt cx="1655" cy="1144"/>
              </a:xfrm>
            </p:grpSpPr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>
                  <a:off x="3355" y="1076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rnd" cmpd="sng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89" y="1411"/>
                  <a:ext cx="601" cy="278"/>
                </a:xfrm>
                <a:prstGeom prst="line">
                  <a:avLst/>
                </a:prstGeom>
                <a:noFill/>
                <a:ln w="12700" cap="rnd">
                  <a:solidFill>
                    <a:schemeClr val="bg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686" y="1407"/>
                  <a:ext cx="99" cy="389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Line 8"/>
                <p:cNvSpPr>
                  <a:spLocks noChangeShapeType="1"/>
                </p:cNvSpPr>
                <p:nvPr/>
              </p:nvSpPr>
              <p:spPr bwMode="auto">
                <a:xfrm>
                  <a:off x="4192" y="1692"/>
                  <a:ext cx="501" cy="1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921" y="1688"/>
                  <a:ext cx="267" cy="233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4206" y="1684"/>
                  <a:ext cx="144" cy="5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902" y="1902"/>
                  <a:ext cx="455" cy="3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1812" y="3090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1996" y="3307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2257" y="3403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1331" y="336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416" y="3762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578" y="3591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885" y="357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856" y="3133"/>
                <a:ext cx="166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030" y="3362"/>
                <a:ext cx="266" cy="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H="1">
                <a:off x="1925" y="3347"/>
                <a:ext cx="101" cy="2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>
                <a:off x="1610" y="3621"/>
                <a:ext cx="28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 flipV="1">
                <a:off x="1372" y="3395"/>
                <a:ext cx="234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1446" y="3613"/>
                <a:ext cx="179" cy="2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486025" y="5395913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V="1">
              <a:off x="3140075" y="5521325"/>
              <a:ext cx="352425" cy="87313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>
              <a:off x="3098800" y="5726113"/>
              <a:ext cx="528638" cy="17621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5407025" y="4578350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 flipH="1">
              <a:off x="5462588" y="5019675"/>
              <a:ext cx="195262" cy="31908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 flipH="1" flipV="1">
              <a:off x="5032375" y="4751388"/>
              <a:ext cx="336550" cy="333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05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</p:spPr>
            <p:txBody>
              <a:bodyPr/>
              <a:lstStyle/>
              <a:p>
                <a:r>
                  <a:rPr lang="en-US" altLang="en-US" dirty="0"/>
                  <a:t>“2-Ears” Theorem can be used to easily prove 3-colorability of triangulation graphs</a:t>
                </a:r>
              </a:p>
              <a:p>
                <a:pPr lvl="1"/>
                <a:r>
                  <a:rPr lang="en-US" altLang="en-US" dirty="0"/>
                  <a:t>Induction on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Base case: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≥ 4</m:t>
                    </m:r>
                  </m:oMath>
                </a14:m>
                <a:r>
                  <a:rPr lang="en-US" altLang="en-US" dirty="0"/>
                  <a:t>: 2-ears theorem guarantees that an ear </a:t>
                </a:r>
                <a:r>
                  <a:rPr lang="en-US" altLang="en-US" dirty="0" err="1"/>
                  <a:t>abc</a:t>
                </a:r>
                <a:r>
                  <a:rPr lang="en-US" altLang="en-US" dirty="0"/>
                  <a:t> exists apply inductive hypothesis to polygon P’ without ear “reattaching” ear adds back in one vertex (</a:t>
                </a:r>
                <a:r>
                  <a:rPr lang="en-US" altLang="en-US" dirty="0" err="1"/>
                  <a:t>w.l.o.g</a:t>
                </a:r>
                <a:r>
                  <a:rPr lang="en-US" altLang="en-US" dirty="0"/>
                  <a:t>. b) color b whatever color a and c don’t use result is a 3-coloring of P</a:t>
                </a:r>
              </a:p>
            </p:txBody>
          </p:sp>
        </mc:Choice>
        <mc:Fallback xmlns="">
          <p:sp>
            <p:nvSpPr>
              <p:cNvPr id="173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  <a:blipFill>
                <a:blip r:embed="rId2"/>
                <a:stretch>
                  <a:fillRect l="-2080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6B79-245B-CA42-A796-0352C817F0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8A3015-69C5-2243-8904-A6F87BF02F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Theory: 3-Coloring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8382000" y="2304592"/>
            <a:ext cx="3317030" cy="2626394"/>
            <a:chOff x="219075" y="4067175"/>
            <a:chExt cx="2646363" cy="2251708"/>
          </a:xfrm>
        </p:grpSpPr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219075" y="4067175"/>
              <a:ext cx="2646363" cy="1873250"/>
              <a:chOff x="3049" y="3020"/>
              <a:chExt cx="1667" cy="1180"/>
            </a:xfrm>
          </p:grpSpPr>
          <p:grpSp>
            <p:nvGrpSpPr>
              <p:cNvPr id="46088" name="Group 5"/>
              <p:cNvGrpSpPr>
                <a:grpSpLocks/>
              </p:cNvGrpSpPr>
              <p:nvPr/>
            </p:nvGrpSpPr>
            <p:grpSpPr bwMode="auto">
              <a:xfrm>
                <a:off x="3052" y="3037"/>
                <a:ext cx="1655" cy="1144"/>
                <a:chOff x="3755" y="1087"/>
                <a:chExt cx="1655" cy="1144"/>
              </a:xfrm>
            </p:grpSpPr>
            <p:sp>
              <p:nvSpPr>
                <p:cNvPr id="173062" name="Freeform 6"/>
                <p:cNvSpPr>
                  <a:spLocks/>
                </p:cNvSpPr>
                <p:nvPr/>
              </p:nvSpPr>
              <p:spPr bwMode="auto">
                <a:xfrm>
                  <a:off x="3755" y="1087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589" y="1422"/>
                  <a:ext cx="601" cy="278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086" y="1418"/>
                  <a:ext cx="99" cy="38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5" name="Line 9"/>
                <p:cNvSpPr>
                  <a:spLocks noChangeShapeType="1"/>
                </p:cNvSpPr>
                <p:nvPr/>
              </p:nvSpPr>
              <p:spPr bwMode="auto">
                <a:xfrm>
                  <a:off x="4592" y="1703"/>
                  <a:ext cx="501" cy="1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21" y="1699"/>
                  <a:ext cx="267" cy="233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4606" y="1695"/>
                  <a:ext cx="144" cy="5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8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302" y="1913"/>
                  <a:ext cx="455" cy="3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3069" name="Oval 13"/>
              <p:cNvSpPr>
                <a:spLocks noChangeArrowheads="1"/>
              </p:cNvSpPr>
              <p:nvPr/>
            </p:nvSpPr>
            <p:spPr bwMode="auto">
              <a:xfrm>
                <a:off x="3781" y="3020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0" name="Oval 14"/>
              <p:cNvSpPr>
                <a:spLocks noChangeArrowheads="1"/>
              </p:cNvSpPr>
              <p:nvPr/>
            </p:nvSpPr>
            <p:spPr bwMode="auto">
              <a:xfrm>
                <a:off x="4447" y="3323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1" name="Oval 15"/>
              <p:cNvSpPr>
                <a:spLocks noChangeArrowheads="1"/>
              </p:cNvSpPr>
              <p:nvPr/>
            </p:nvSpPr>
            <p:spPr bwMode="auto">
              <a:xfrm>
                <a:off x="4645" y="373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2" name="Oval 16"/>
              <p:cNvSpPr>
                <a:spLocks noChangeArrowheads="1"/>
              </p:cNvSpPr>
              <p:nvPr/>
            </p:nvSpPr>
            <p:spPr bwMode="auto">
              <a:xfrm>
                <a:off x="4363" y="372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3859" y="3605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4" name="Oval 18"/>
              <p:cNvSpPr>
                <a:spLocks noChangeArrowheads="1"/>
              </p:cNvSpPr>
              <p:nvPr/>
            </p:nvSpPr>
            <p:spPr bwMode="auto">
              <a:xfrm>
                <a:off x="3049" y="3227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5" name="Oval 19"/>
              <p:cNvSpPr>
                <a:spLocks noChangeArrowheads="1"/>
              </p:cNvSpPr>
              <p:nvPr/>
            </p:nvSpPr>
            <p:spPr bwMode="auto">
              <a:xfrm>
                <a:off x="3589" y="384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6" name="Oval 20"/>
              <p:cNvSpPr>
                <a:spLocks noChangeArrowheads="1"/>
              </p:cNvSpPr>
              <p:nvPr/>
            </p:nvSpPr>
            <p:spPr bwMode="auto">
              <a:xfrm>
                <a:off x="3439" y="406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7" name="Oval 21"/>
              <p:cNvSpPr>
                <a:spLocks noChangeArrowheads="1"/>
              </p:cNvSpPr>
              <p:nvPr/>
            </p:nvSpPr>
            <p:spPr bwMode="auto">
              <a:xfrm>
                <a:off x="4027" y="4121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3078" name="Text Box 22"/>
            <p:cNvSpPr txBox="1">
              <a:spLocks noChangeArrowheads="1"/>
            </p:cNvSpPr>
            <p:nvPr/>
          </p:nvSpPr>
          <p:spPr bwMode="auto">
            <a:xfrm>
              <a:off x="776288" y="5219699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>
              <a:off x="541338" y="56896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1474789" y="58293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08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7D3E5-04B4-8B43-A4DE-1C68ADCF04A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0D000-62BC-BA42-8C11-8BA3F25731A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86" y="2084886"/>
            <a:ext cx="8462825" cy="4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45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Apply the “pigeon-hole principle” – 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objects are placed into k pigeon holes, then at least one hole must contain no more than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FC7DA-BD63-5743-B906-07EC8E03A6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B3319-5F7C-E04A-918D-C86FC1E55E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</p:spTree>
    <p:extLst>
      <p:ext uri="{BB962C8B-B14F-4D97-AF65-F5344CB8AC3E}">
        <p14:creationId xmlns:p14="http://schemas.microsoft.com/office/powerpoint/2010/main" val="7554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A08D-53DF-704C-98A3-AD1DA351C76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Freeform 3"/>
          <p:cNvSpPr>
            <a:spLocks/>
          </p:cNvSpPr>
          <p:nvPr/>
        </p:nvSpPr>
        <p:spPr bwMode="auto">
          <a:xfrm>
            <a:off x="3748086" y="236378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20" name="AutoShape 4"/>
          <p:cNvCxnSpPr>
            <a:cxnSpLocks noChangeShapeType="1"/>
            <a:stCxn id="34819" idx="2"/>
            <a:endCxn id="34819" idx="4"/>
          </p:cNvCxnSpPr>
          <p:nvPr/>
        </p:nvCxnSpPr>
        <p:spPr bwMode="auto">
          <a:xfrm>
            <a:off x="3952875" y="2938462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5"/>
          <p:cNvCxnSpPr>
            <a:cxnSpLocks noChangeShapeType="1"/>
            <a:stCxn id="34819" idx="2"/>
            <a:endCxn id="34819" idx="13"/>
          </p:cNvCxnSpPr>
          <p:nvPr/>
        </p:nvCxnSpPr>
        <p:spPr bwMode="auto">
          <a:xfrm>
            <a:off x="3952875" y="2938462"/>
            <a:ext cx="1722437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6"/>
          <p:cNvCxnSpPr>
            <a:cxnSpLocks noChangeShapeType="1"/>
            <a:stCxn id="34819" idx="1"/>
            <a:endCxn id="34819" idx="13"/>
          </p:cNvCxnSpPr>
          <p:nvPr/>
        </p:nvCxnSpPr>
        <p:spPr bwMode="auto">
          <a:xfrm>
            <a:off x="4621211" y="2435226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AutoShape 7"/>
          <p:cNvCxnSpPr>
            <a:cxnSpLocks noChangeShapeType="1"/>
            <a:stCxn id="34819" idx="4"/>
            <a:endCxn id="34819" idx="6"/>
          </p:cNvCxnSpPr>
          <p:nvPr/>
        </p:nvCxnSpPr>
        <p:spPr bwMode="auto">
          <a:xfrm>
            <a:off x="5370511" y="3865563"/>
            <a:ext cx="604838" cy="487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4" name="AutoShape 8"/>
          <p:cNvCxnSpPr>
            <a:cxnSpLocks noChangeShapeType="1"/>
            <a:stCxn id="34819" idx="13"/>
            <a:endCxn id="34819" idx="6"/>
          </p:cNvCxnSpPr>
          <p:nvPr/>
        </p:nvCxnSpPr>
        <p:spPr bwMode="auto">
          <a:xfrm>
            <a:off x="5675311" y="3232151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9"/>
          <p:cNvCxnSpPr>
            <a:cxnSpLocks noChangeShapeType="1"/>
            <a:stCxn id="34819" idx="13"/>
            <a:endCxn id="34819" idx="4"/>
          </p:cNvCxnSpPr>
          <p:nvPr/>
        </p:nvCxnSpPr>
        <p:spPr bwMode="auto">
          <a:xfrm flipH="1">
            <a:off x="5370511" y="3232150"/>
            <a:ext cx="304800" cy="6334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0"/>
          <p:cNvCxnSpPr>
            <a:cxnSpLocks noChangeShapeType="1"/>
            <a:stCxn id="34819" idx="6"/>
            <a:endCxn id="34819" idx="12"/>
          </p:cNvCxnSpPr>
          <p:nvPr/>
        </p:nvCxnSpPr>
        <p:spPr bwMode="auto">
          <a:xfrm flipV="1">
            <a:off x="5975349" y="3654425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1"/>
          <p:cNvCxnSpPr>
            <a:cxnSpLocks noChangeShapeType="1"/>
            <a:stCxn id="34819" idx="12"/>
            <a:endCxn id="34819" idx="10"/>
          </p:cNvCxnSpPr>
          <p:nvPr/>
        </p:nvCxnSpPr>
        <p:spPr bwMode="auto">
          <a:xfrm>
            <a:off x="6557962" y="3654426"/>
            <a:ext cx="2320925" cy="5857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2"/>
          <p:cNvCxnSpPr>
            <a:cxnSpLocks noChangeShapeType="1"/>
            <a:stCxn id="34819" idx="6"/>
            <a:endCxn id="34819" idx="10"/>
          </p:cNvCxnSpPr>
          <p:nvPr/>
        </p:nvCxnSpPr>
        <p:spPr bwMode="auto">
          <a:xfrm flipV="1">
            <a:off x="5975350" y="4240213"/>
            <a:ext cx="2903537" cy="1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3"/>
          <p:cNvCxnSpPr>
            <a:cxnSpLocks noChangeShapeType="1"/>
            <a:stCxn id="34819" idx="10"/>
            <a:endCxn id="34819" idx="8"/>
          </p:cNvCxnSpPr>
          <p:nvPr/>
        </p:nvCxnSpPr>
        <p:spPr bwMode="auto">
          <a:xfrm flipH="1">
            <a:off x="7507286" y="424021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"/>
          <p:cNvCxnSpPr>
            <a:cxnSpLocks noChangeShapeType="1"/>
            <a:stCxn id="34819" idx="6"/>
            <a:endCxn id="34819" idx="8"/>
          </p:cNvCxnSpPr>
          <p:nvPr/>
        </p:nvCxnSpPr>
        <p:spPr bwMode="auto">
          <a:xfrm>
            <a:off x="5975350" y="4352926"/>
            <a:ext cx="1531937" cy="1920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5203825" y="373856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3879850" y="282416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>
            <a:off x="4302125" y="35734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5519737" y="31289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3563937" y="45005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8669337" y="4117975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5867400" y="5099050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/>
        </p:nvSpPr>
        <p:spPr bwMode="auto">
          <a:xfrm>
            <a:off x="4500562" y="2343150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6419850" y="3546475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7343775" y="445611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6784975" y="25654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6" name="Oval 70"/>
          <p:cNvSpPr>
            <a:spLocks noChangeArrowheads="1"/>
          </p:cNvSpPr>
          <p:nvPr/>
        </p:nvSpPr>
        <p:spPr bwMode="auto">
          <a:xfrm>
            <a:off x="5813425" y="4194175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Oval 71"/>
          <p:cNvSpPr>
            <a:spLocks noChangeArrowheads="1"/>
          </p:cNvSpPr>
          <p:nvPr/>
        </p:nvSpPr>
        <p:spPr bwMode="auto">
          <a:xfrm>
            <a:off x="7959725" y="472281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Oval 72"/>
          <p:cNvSpPr>
            <a:spLocks noChangeArrowheads="1"/>
          </p:cNvSpPr>
          <p:nvPr/>
        </p:nvSpPr>
        <p:spPr bwMode="auto">
          <a:xfrm>
            <a:off x="7150100" y="22860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9" name="Oval 83"/>
          <p:cNvSpPr>
            <a:spLocks noChangeAspect="1" noChangeArrowheads="1"/>
          </p:cNvSpPr>
          <p:nvPr/>
        </p:nvSpPr>
        <p:spPr bwMode="auto">
          <a:xfrm>
            <a:off x="2743200" y="2587625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0" name="Oval 84"/>
          <p:cNvSpPr>
            <a:spLocks noChangeAspect="1" noChangeArrowheads="1"/>
          </p:cNvSpPr>
          <p:nvPr/>
        </p:nvSpPr>
        <p:spPr bwMode="auto">
          <a:xfrm>
            <a:off x="2768600" y="3162300"/>
            <a:ext cx="515937" cy="49371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901" name="Oval 85"/>
          <p:cNvSpPr>
            <a:spLocks noChangeAspect="1" noChangeArrowheads="1"/>
          </p:cNvSpPr>
          <p:nvPr/>
        </p:nvSpPr>
        <p:spPr bwMode="auto">
          <a:xfrm>
            <a:off x="2779712" y="3714750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7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 animBg="1" autoUpdateAnimBg="0"/>
      <p:bldP spid="34844" grpId="0" animBg="1"/>
      <p:bldP spid="34845" grpId="0" animBg="1"/>
      <p:bldP spid="34846" grpId="0" animBg="1"/>
      <p:bldP spid="34847" grpId="0" animBg="1"/>
      <p:bldP spid="34848" grpId="0" animBg="1"/>
      <p:bldP spid="34849" grpId="0" animBg="1"/>
      <p:bldP spid="34872" grpId="0" animBg="1" autoUpdateAnimBg="0"/>
      <p:bldP spid="34873" grpId="0" animBg="1" autoUpdateAnimBg="0"/>
      <p:bldP spid="34874" grpId="0" animBg="1" autoUpdateAnimBg="0"/>
      <p:bldP spid="34885" grpId="0" animBg="1"/>
      <p:bldP spid="34886" grpId="0" animBg="1"/>
      <p:bldP spid="34887" grpId="0" animBg="1"/>
      <p:bldP spid="34888" grpId="0" animBg="1"/>
      <p:bldP spid="34899" grpId="0" animBg="1" autoUpdateAnimBg="0"/>
      <p:bldP spid="34900" grpId="0" animBg="1" autoUpdateAnimBg="0"/>
      <p:bldP spid="3490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E37E0-51D7-784A-9AFC-09F7E194D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31" name="Freeform 15"/>
          <p:cNvSpPr>
            <a:spLocks/>
          </p:cNvSpPr>
          <p:nvPr/>
        </p:nvSpPr>
        <p:spPr bwMode="auto">
          <a:xfrm>
            <a:off x="3705224" y="219233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32" name="AutoShape 16"/>
          <p:cNvCxnSpPr>
            <a:cxnSpLocks noChangeShapeType="1"/>
            <a:stCxn id="34831" idx="2"/>
            <a:endCxn id="34831" idx="4"/>
          </p:cNvCxnSpPr>
          <p:nvPr/>
        </p:nvCxnSpPr>
        <p:spPr bwMode="auto">
          <a:xfrm>
            <a:off x="3910011" y="2767012"/>
            <a:ext cx="1417638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7"/>
          <p:cNvCxnSpPr>
            <a:cxnSpLocks noChangeShapeType="1"/>
            <a:stCxn id="34831" idx="1"/>
            <a:endCxn id="34831" idx="13"/>
          </p:cNvCxnSpPr>
          <p:nvPr/>
        </p:nvCxnSpPr>
        <p:spPr bwMode="auto">
          <a:xfrm>
            <a:off x="4578349" y="2263775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/>
          <p:cNvCxnSpPr>
            <a:cxnSpLocks noChangeShapeType="1"/>
            <a:stCxn id="34831" idx="1"/>
            <a:endCxn id="34831" idx="4"/>
          </p:cNvCxnSpPr>
          <p:nvPr/>
        </p:nvCxnSpPr>
        <p:spPr bwMode="auto">
          <a:xfrm>
            <a:off x="4578349" y="2263774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/>
          <p:cNvCxnSpPr>
            <a:cxnSpLocks noChangeShapeType="1"/>
            <a:stCxn id="34831" idx="4"/>
            <a:endCxn id="34831" idx="6"/>
          </p:cNvCxnSpPr>
          <p:nvPr/>
        </p:nvCxnSpPr>
        <p:spPr bwMode="auto">
          <a:xfrm>
            <a:off x="5327650" y="3694112"/>
            <a:ext cx="604837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0"/>
          <p:cNvCxnSpPr>
            <a:cxnSpLocks noChangeShapeType="1"/>
            <a:stCxn id="34831" idx="13"/>
            <a:endCxn id="34831" idx="6"/>
          </p:cNvCxnSpPr>
          <p:nvPr/>
        </p:nvCxnSpPr>
        <p:spPr bwMode="auto">
          <a:xfrm>
            <a:off x="5632450" y="3060700"/>
            <a:ext cx="300037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/>
          <p:cNvCxnSpPr>
            <a:cxnSpLocks noChangeShapeType="1"/>
            <a:stCxn id="34831" idx="13"/>
            <a:endCxn id="34831" idx="4"/>
          </p:cNvCxnSpPr>
          <p:nvPr/>
        </p:nvCxnSpPr>
        <p:spPr bwMode="auto">
          <a:xfrm flipH="1">
            <a:off x="5327649" y="3060700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2"/>
          <p:cNvCxnSpPr>
            <a:cxnSpLocks noChangeShapeType="1"/>
            <a:stCxn id="34831" idx="6"/>
            <a:endCxn id="34831" idx="12"/>
          </p:cNvCxnSpPr>
          <p:nvPr/>
        </p:nvCxnSpPr>
        <p:spPr bwMode="auto">
          <a:xfrm flipV="1">
            <a:off x="5932487" y="3482974"/>
            <a:ext cx="582613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3"/>
          <p:cNvCxnSpPr>
            <a:cxnSpLocks noChangeShapeType="1"/>
            <a:stCxn id="34831" idx="8"/>
            <a:endCxn id="34831" idx="10"/>
          </p:cNvCxnSpPr>
          <p:nvPr/>
        </p:nvCxnSpPr>
        <p:spPr bwMode="auto">
          <a:xfrm flipV="1">
            <a:off x="7464424" y="406876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  <a:stCxn id="34831" idx="12"/>
            <a:endCxn id="34831" idx="10"/>
          </p:cNvCxnSpPr>
          <p:nvPr/>
        </p:nvCxnSpPr>
        <p:spPr bwMode="auto">
          <a:xfrm>
            <a:off x="6515100" y="3482974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  <a:stCxn id="34831" idx="12"/>
            <a:endCxn id="34831" idx="8"/>
          </p:cNvCxnSpPr>
          <p:nvPr/>
        </p:nvCxnSpPr>
        <p:spPr bwMode="auto">
          <a:xfrm>
            <a:off x="6515100" y="3482974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  <a:stCxn id="34831" idx="6"/>
            <a:endCxn id="34831" idx="8"/>
          </p:cNvCxnSpPr>
          <p:nvPr/>
        </p:nvCxnSpPr>
        <p:spPr bwMode="auto">
          <a:xfrm>
            <a:off x="5932486" y="4181474"/>
            <a:ext cx="1531938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0" name="Oval 34"/>
          <p:cNvSpPr>
            <a:spLocks noChangeArrowheads="1"/>
          </p:cNvSpPr>
          <p:nvPr/>
        </p:nvSpPr>
        <p:spPr bwMode="auto">
          <a:xfrm>
            <a:off x="3530600" y="42799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Oval 37"/>
          <p:cNvSpPr>
            <a:spLocks noChangeArrowheads="1"/>
          </p:cNvSpPr>
          <p:nvPr/>
        </p:nvSpPr>
        <p:spPr bwMode="auto">
          <a:xfrm>
            <a:off x="3833812" y="266065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Oval 38"/>
          <p:cNvSpPr>
            <a:spLocks noChangeArrowheads="1"/>
          </p:cNvSpPr>
          <p:nvPr/>
        </p:nvSpPr>
        <p:spPr bwMode="auto">
          <a:xfrm>
            <a:off x="5546725" y="295592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7307262" y="425767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4246562" y="337820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4479925" y="2157412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2" name="Oval 66"/>
          <p:cNvSpPr>
            <a:spLocks noChangeArrowheads="1"/>
          </p:cNvSpPr>
          <p:nvPr/>
        </p:nvSpPr>
        <p:spPr bwMode="auto">
          <a:xfrm>
            <a:off x="7116762" y="21336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8629650" y="3951287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5805487" y="405765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93" name="Oval 77"/>
          <p:cNvSpPr>
            <a:spLocks noChangeArrowheads="1"/>
          </p:cNvSpPr>
          <p:nvPr/>
        </p:nvSpPr>
        <p:spPr bwMode="auto">
          <a:xfrm>
            <a:off x="6777037" y="23939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4" name="Oval 78"/>
          <p:cNvSpPr>
            <a:spLocks noChangeArrowheads="1"/>
          </p:cNvSpPr>
          <p:nvPr/>
        </p:nvSpPr>
        <p:spPr bwMode="auto">
          <a:xfrm>
            <a:off x="7915275" y="45148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5" name="Oval 79"/>
          <p:cNvSpPr>
            <a:spLocks noChangeArrowheads="1"/>
          </p:cNvSpPr>
          <p:nvPr/>
        </p:nvSpPr>
        <p:spPr bwMode="auto">
          <a:xfrm>
            <a:off x="5851525" y="490220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6" name="Oval 80"/>
          <p:cNvSpPr>
            <a:spLocks noChangeArrowheads="1"/>
          </p:cNvSpPr>
          <p:nvPr/>
        </p:nvSpPr>
        <p:spPr bwMode="auto">
          <a:xfrm>
            <a:off x="6402387" y="3354387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7" name="Oval 81"/>
          <p:cNvSpPr>
            <a:spLocks noChangeArrowheads="1"/>
          </p:cNvSpPr>
          <p:nvPr/>
        </p:nvSpPr>
        <p:spPr bwMode="auto">
          <a:xfrm>
            <a:off x="5184775" y="3565525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02" name="Oval 86"/>
          <p:cNvSpPr>
            <a:spLocks noChangeAspect="1" noChangeArrowheads="1"/>
          </p:cNvSpPr>
          <p:nvPr/>
        </p:nvSpPr>
        <p:spPr bwMode="auto">
          <a:xfrm>
            <a:off x="9347200" y="3200399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3" name="Oval 87"/>
          <p:cNvSpPr>
            <a:spLocks noChangeAspect="1" noChangeArrowheads="1"/>
          </p:cNvSpPr>
          <p:nvPr/>
        </p:nvSpPr>
        <p:spPr bwMode="auto">
          <a:xfrm>
            <a:off x="9358312" y="3787774"/>
            <a:ext cx="511175" cy="488950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4" name="Oval 88"/>
          <p:cNvSpPr>
            <a:spLocks noChangeAspect="1" noChangeArrowheads="1"/>
          </p:cNvSpPr>
          <p:nvPr/>
        </p:nvSpPr>
        <p:spPr bwMode="auto">
          <a:xfrm>
            <a:off x="9394825" y="4419599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3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0" grpId="0" animBg="1"/>
      <p:bldP spid="34853" grpId="0" animBg="1"/>
      <p:bldP spid="34854" grpId="0" animBg="1"/>
      <p:bldP spid="34858" grpId="0" animBg="1"/>
      <p:bldP spid="34880" grpId="0" animBg="1" autoUpdateAnimBg="0"/>
      <p:bldP spid="34881" grpId="0" animBg="1" autoUpdateAnimBg="0"/>
      <p:bldP spid="34882" grpId="0" animBg="1" autoUpdateAnimBg="0"/>
      <p:bldP spid="34883" grpId="0" animBg="1" autoUpdateAnimBg="0"/>
      <p:bldP spid="34884" grpId="0" animBg="1" autoUpdateAnimBg="0"/>
      <p:bldP spid="34893" grpId="0" animBg="1"/>
      <p:bldP spid="34894" grpId="0" animBg="1"/>
      <p:bldP spid="34895" grpId="0" animBg="1"/>
      <p:bldP spid="34896" grpId="0" animBg="1"/>
      <p:bldP spid="34897" grpId="0" animBg="1"/>
      <p:bldP spid="34902" grpId="0" animBg="1" autoUpdateAnimBg="0"/>
      <p:bldP spid="34903" grpId="0" animBg="1" autoUpdateAnimBg="0"/>
      <p:bldP spid="3490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holes (colors) and 14 pigeons (vertices) to go into them.</a:t>
            </a:r>
          </a:p>
          <a:p>
            <a:r>
              <a:rPr lang="en-US" dirty="0"/>
              <a:t>There will always be one hole with less or equal to 14/3 pigeons</a:t>
            </a:r>
          </a:p>
          <a:p>
            <a:r>
              <a:rPr lang="en-US" dirty="0"/>
              <a:t>Generalizing: for 3 colors and N vertices there will be a color that is used at most N/3 times. Place the light at those colors.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B471-78A3-A749-B22B-7BF4BDD550D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C5B6D-A347-AA4B-9DE3-3819D08CE2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Pigeon Hole Principle</a:t>
            </a:r>
          </a:p>
        </p:txBody>
      </p:sp>
    </p:spTree>
    <p:extLst>
      <p:ext uri="{BB962C8B-B14F-4D97-AF65-F5344CB8AC3E}">
        <p14:creationId xmlns:p14="http://schemas.microsoft.com/office/powerpoint/2010/main" val="4526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B9CA0-64B3-B942-922E-BC8BD4C8FA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E6C87-B057-B742-97AA-DEF373AFD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142733-A1F7-E843-843A-85E903DF2BA1}"/>
              </a:ext>
            </a:extLst>
          </p:cNvPr>
          <p:cNvGrpSpPr/>
          <p:nvPr/>
        </p:nvGrpSpPr>
        <p:grpSpPr>
          <a:xfrm>
            <a:off x="2703094" y="1502828"/>
            <a:ext cx="6785811" cy="4578378"/>
            <a:chOff x="2228248" y="1452742"/>
            <a:chExt cx="6785811" cy="457837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EB8041E-1F96-3848-BF3C-2B91A34318A6}"/>
                </a:ext>
              </a:extLst>
            </p:cNvPr>
            <p:cNvSpPr/>
            <p:nvPr/>
          </p:nvSpPr>
          <p:spPr>
            <a:xfrm>
              <a:off x="2319688" y="1540042"/>
              <a:ext cx="6602931" cy="4408371"/>
            </a:xfrm>
            <a:custGeom>
              <a:avLst/>
              <a:gdLst>
                <a:gd name="connsiteX0" fmla="*/ 3638350 w 6602931"/>
                <a:gd name="connsiteY0" fmla="*/ 1597794 h 4408371"/>
                <a:gd name="connsiteX1" fmla="*/ 2117558 w 6602931"/>
                <a:gd name="connsiteY1" fmla="*/ 288758 h 4408371"/>
                <a:gd name="connsiteX2" fmla="*/ 0 w 6602931"/>
                <a:gd name="connsiteY2" fmla="*/ 182880 h 4408371"/>
                <a:gd name="connsiteX3" fmla="*/ 48127 w 6602931"/>
                <a:gd name="connsiteY3" fmla="*/ 2781701 h 4408371"/>
                <a:gd name="connsiteX4" fmla="*/ 1549668 w 6602931"/>
                <a:gd name="connsiteY4" fmla="*/ 1896177 h 4408371"/>
                <a:gd name="connsiteX5" fmla="*/ 2637323 w 6602931"/>
                <a:gd name="connsiteY5" fmla="*/ 4408371 h 4408371"/>
                <a:gd name="connsiteX6" fmla="*/ 5139891 w 6602931"/>
                <a:gd name="connsiteY6" fmla="*/ 2868329 h 4408371"/>
                <a:gd name="connsiteX7" fmla="*/ 6131293 w 6602931"/>
                <a:gd name="connsiteY7" fmla="*/ 3715352 h 4408371"/>
                <a:gd name="connsiteX8" fmla="*/ 6602931 w 6602931"/>
                <a:gd name="connsiteY8" fmla="*/ 1232034 h 4408371"/>
                <a:gd name="connsiteX9" fmla="*/ 4610501 w 6602931"/>
                <a:gd name="connsiteY9" fmla="*/ 0 h 4408371"/>
                <a:gd name="connsiteX10" fmla="*/ 3638350 w 6602931"/>
                <a:gd name="connsiteY10" fmla="*/ 1597794 h 440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02931" h="4408371">
                  <a:moveTo>
                    <a:pt x="3638350" y="1597794"/>
                  </a:moveTo>
                  <a:lnTo>
                    <a:pt x="2117558" y="288758"/>
                  </a:lnTo>
                  <a:lnTo>
                    <a:pt x="0" y="182880"/>
                  </a:lnTo>
                  <a:lnTo>
                    <a:pt x="48127" y="2781701"/>
                  </a:lnTo>
                  <a:lnTo>
                    <a:pt x="1549668" y="1896177"/>
                  </a:lnTo>
                  <a:lnTo>
                    <a:pt x="2637323" y="4408371"/>
                  </a:lnTo>
                  <a:lnTo>
                    <a:pt x="5139891" y="2868329"/>
                  </a:lnTo>
                  <a:lnTo>
                    <a:pt x="6131293" y="3715352"/>
                  </a:lnTo>
                  <a:lnTo>
                    <a:pt x="6602931" y="1232034"/>
                  </a:lnTo>
                  <a:lnTo>
                    <a:pt x="4610501" y="0"/>
                  </a:lnTo>
                  <a:lnTo>
                    <a:pt x="3638350" y="15977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C0E0F2-3320-CB4F-BFDC-FDAB1A617B3C}"/>
                </a:ext>
              </a:extLst>
            </p:cNvPr>
            <p:cNvSpPr/>
            <p:nvPr/>
          </p:nvSpPr>
          <p:spPr>
            <a:xfrm>
              <a:off x="2228248" y="16459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1132D9-C0B9-B64D-A796-89BF02B27D24}"/>
                </a:ext>
              </a:extLst>
            </p:cNvPr>
            <p:cNvSpPr/>
            <p:nvPr/>
          </p:nvSpPr>
          <p:spPr>
            <a:xfrm>
              <a:off x="4343400" y="17678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F4CD1B-0F85-C84E-8DCF-7FFA9CA0488E}"/>
                </a:ext>
              </a:extLst>
            </p:cNvPr>
            <p:cNvSpPr/>
            <p:nvPr/>
          </p:nvSpPr>
          <p:spPr>
            <a:xfrm>
              <a:off x="5867400" y="30175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66021D-4391-6640-99D0-5B048AAC3C53}"/>
                </a:ext>
              </a:extLst>
            </p:cNvPr>
            <p:cNvSpPr/>
            <p:nvPr/>
          </p:nvSpPr>
          <p:spPr>
            <a:xfrm>
              <a:off x="3733800" y="33528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889BC-E93C-964B-864D-75491548D154}"/>
                </a:ext>
              </a:extLst>
            </p:cNvPr>
            <p:cNvSpPr/>
            <p:nvPr/>
          </p:nvSpPr>
          <p:spPr>
            <a:xfrm>
              <a:off x="2255520" y="4191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B47D42-9D92-B24E-AFA4-A307B489929F}"/>
                </a:ext>
              </a:extLst>
            </p:cNvPr>
            <p:cNvSpPr/>
            <p:nvPr/>
          </p:nvSpPr>
          <p:spPr>
            <a:xfrm>
              <a:off x="6858000" y="145274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B95488-C73F-1A4A-A65A-3C35D20AA5EA}"/>
                </a:ext>
              </a:extLst>
            </p:cNvPr>
            <p:cNvSpPr/>
            <p:nvPr/>
          </p:nvSpPr>
          <p:spPr>
            <a:xfrm>
              <a:off x="8831179" y="2667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3661C5-5B28-3D4F-8AB8-491682B9491B}"/>
                </a:ext>
              </a:extLst>
            </p:cNvPr>
            <p:cNvSpPr/>
            <p:nvPr/>
          </p:nvSpPr>
          <p:spPr>
            <a:xfrm>
              <a:off x="7391400" y="437388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72AA1F-F213-3047-AE95-416BF058234A}"/>
                </a:ext>
              </a:extLst>
            </p:cNvPr>
            <p:cNvSpPr/>
            <p:nvPr/>
          </p:nvSpPr>
          <p:spPr>
            <a:xfrm>
              <a:off x="8351520" y="51511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05FF59-C705-CE43-BCD0-4E1003E7E464}"/>
                </a:ext>
              </a:extLst>
            </p:cNvPr>
            <p:cNvSpPr/>
            <p:nvPr/>
          </p:nvSpPr>
          <p:spPr>
            <a:xfrm>
              <a:off x="4876800" y="58482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problem was posed by Victor Klee in 1973</a:t>
            </a:r>
          </a:p>
          <a:p>
            <a:endParaRPr lang="en-US" dirty="0"/>
          </a:p>
          <a:p>
            <a:r>
              <a:rPr lang="en-US" dirty="0"/>
              <a:t>A guard of the gallery corresponds to a point on the polygonal floor plan.</a:t>
            </a:r>
          </a:p>
          <a:p>
            <a:endParaRPr lang="en-US" dirty="0"/>
          </a:p>
          <a:p>
            <a:r>
              <a:rPr lang="en-US" dirty="0"/>
              <a:t>Guards can see in every direction, with a full range of visibility</a:t>
            </a:r>
          </a:p>
          <a:p>
            <a:endParaRPr lang="en-US" dirty="0"/>
          </a:p>
          <a:p>
            <a:r>
              <a:rPr lang="en-US" dirty="0"/>
              <a:t>The optimization problem is computationally difficult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6726-86C9-D94E-A8A4-FBA355DBF0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15830-5F08-2842-A2AD-2625CA29F9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7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a simple polygon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</a:t>
                </a:r>
                <a:r>
                  <a:rPr lang="en-US" i="1" dirty="0">
                    <a:solidFill>
                      <a:srgbClr val="FF0000"/>
                    </a:solidFill>
                  </a:rPr>
                  <a:t>visible</a:t>
                </a:r>
                <a:r>
                  <a:rPr lang="en-US" dirty="0"/>
                  <a:t> from a point Y (or, vice versa) whenever the line segment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does not intersect with the exterior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Vertices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are considered non-blockers of visibility</a:t>
                </a:r>
              </a:p>
              <a:p>
                <a:endParaRPr lang="en-US" dirty="0"/>
              </a:p>
              <a:p>
                <a:r>
                  <a:rPr lang="en-US" dirty="0"/>
                  <a:t>Visibility: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range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2385D8-6593-AF42-9AC4-F3E835159E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DAA8F3-E107-924A-AECC-A1005F0B612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 room whose floor is polygon of N vertices, how many point lights (cameras) are needed to light the whole room?</a:t>
            </a:r>
          </a:p>
          <a:p>
            <a:endParaRPr lang="en-US" dirty="0"/>
          </a:p>
          <a:p>
            <a:r>
              <a:rPr lang="en-US" dirty="0"/>
              <a:t>A set of lights is said to </a:t>
            </a:r>
            <a:r>
              <a:rPr lang="en-US" u="sng" dirty="0"/>
              <a:t>cover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polygon if every point in the </a:t>
            </a:r>
            <a:br>
              <a:rPr lang="en-US" dirty="0"/>
            </a:br>
            <a:r>
              <a:rPr lang="en-US" dirty="0"/>
              <a:t>polygon is lighted.</a:t>
            </a:r>
          </a:p>
          <a:p>
            <a:pPr lvl="1"/>
            <a:r>
              <a:rPr lang="en-US" dirty="0"/>
              <a:t>Assume the lights themselves are not </a:t>
            </a:r>
            <a:br>
              <a:rPr lang="en-US" dirty="0"/>
            </a:br>
            <a:r>
              <a:rPr lang="en-US" dirty="0"/>
              <a:t>sources of shadows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ED448-03E2-2344-89AB-414F9302B7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1312F-8301-4049-9F83-4C7D61475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  <p:sp>
        <p:nvSpPr>
          <p:cNvPr id="9" name="Freeform 3076"/>
          <p:cNvSpPr>
            <a:spLocks/>
          </p:cNvSpPr>
          <p:nvPr/>
        </p:nvSpPr>
        <p:spPr bwMode="auto">
          <a:xfrm>
            <a:off x="7620000" y="3200400"/>
            <a:ext cx="4387447" cy="24384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Oval 3086"/>
          <p:cNvSpPr>
            <a:spLocks noChangeArrowheads="1"/>
          </p:cNvSpPr>
          <p:nvPr/>
        </p:nvSpPr>
        <p:spPr bwMode="auto">
          <a:xfrm>
            <a:off x="9774236" y="4849113"/>
            <a:ext cx="188660" cy="16756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Line 3087"/>
          <p:cNvSpPr>
            <a:spLocks noChangeShapeType="1"/>
          </p:cNvSpPr>
          <p:nvPr/>
        </p:nvSpPr>
        <p:spPr bwMode="auto">
          <a:xfrm flipH="1" flipV="1">
            <a:off x="9664550" y="3242773"/>
            <a:ext cx="903814" cy="77042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3088"/>
          <p:cNvSpPr>
            <a:spLocks noChangeShapeType="1"/>
          </p:cNvSpPr>
          <p:nvPr/>
        </p:nvSpPr>
        <p:spPr bwMode="auto">
          <a:xfrm flipV="1">
            <a:off x="10634176" y="3918823"/>
            <a:ext cx="701992" cy="10786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3089"/>
          <p:cNvSpPr>
            <a:spLocks noChangeShapeType="1"/>
          </p:cNvSpPr>
          <p:nvPr/>
        </p:nvSpPr>
        <p:spPr bwMode="auto">
          <a:xfrm>
            <a:off x="10625401" y="4018978"/>
            <a:ext cx="1335978" cy="7896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Line 3090"/>
          <p:cNvSpPr>
            <a:spLocks noChangeShapeType="1"/>
          </p:cNvSpPr>
          <p:nvPr/>
        </p:nvSpPr>
        <p:spPr bwMode="auto">
          <a:xfrm flipH="1">
            <a:off x="9109538" y="4040165"/>
            <a:ext cx="1515863" cy="96303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Line 3091"/>
          <p:cNvSpPr>
            <a:spLocks noChangeShapeType="1"/>
          </p:cNvSpPr>
          <p:nvPr/>
        </p:nvSpPr>
        <p:spPr bwMode="auto">
          <a:xfrm flipH="1">
            <a:off x="10272212" y="4011274"/>
            <a:ext cx="368546" cy="1625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3092"/>
          <p:cNvSpPr>
            <a:spLocks noChangeShapeType="1"/>
          </p:cNvSpPr>
          <p:nvPr/>
        </p:nvSpPr>
        <p:spPr bwMode="auto">
          <a:xfrm flipH="1" flipV="1">
            <a:off x="7736267" y="3712734"/>
            <a:ext cx="2051131" cy="1196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Line 3094"/>
          <p:cNvSpPr>
            <a:spLocks noChangeShapeType="1"/>
          </p:cNvSpPr>
          <p:nvPr/>
        </p:nvSpPr>
        <p:spPr bwMode="auto">
          <a:xfrm flipV="1">
            <a:off x="9866373" y="3889932"/>
            <a:ext cx="1581675" cy="104585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Line 3095"/>
          <p:cNvSpPr>
            <a:spLocks noChangeShapeType="1"/>
          </p:cNvSpPr>
          <p:nvPr/>
        </p:nvSpPr>
        <p:spPr bwMode="auto">
          <a:xfrm flipV="1">
            <a:off x="9916829" y="4596798"/>
            <a:ext cx="1948026" cy="3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" name="Line 3096"/>
          <p:cNvSpPr>
            <a:spLocks noChangeShapeType="1"/>
          </p:cNvSpPr>
          <p:nvPr/>
        </p:nvSpPr>
        <p:spPr bwMode="auto">
          <a:xfrm>
            <a:off x="9868567" y="4933859"/>
            <a:ext cx="449712" cy="699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3097"/>
          <p:cNvSpPr>
            <a:spLocks noChangeShapeType="1"/>
          </p:cNvSpPr>
          <p:nvPr/>
        </p:nvSpPr>
        <p:spPr bwMode="auto">
          <a:xfrm flipH="1">
            <a:off x="8732218" y="4904969"/>
            <a:ext cx="1079312" cy="5816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Oval 3085"/>
          <p:cNvSpPr>
            <a:spLocks noChangeArrowheads="1"/>
          </p:cNvSpPr>
          <p:nvPr/>
        </p:nvSpPr>
        <p:spPr bwMode="auto">
          <a:xfrm>
            <a:off x="10515715" y="3938083"/>
            <a:ext cx="188660" cy="16756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3093"/>
          <p:cNvSpPr>
            <a:spLocks noChangeShapeType="1"/>
          </p:cNvSpPr>
          <p:nvPr/>
        </p:nvSpPr>
        <p:spPr bwMode="auto">
          <a:xfrm flipV="1">
            <a:off x="9875148" y="3341003"/>
            <a:ext cx="24131" cy="164486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3566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7986" y="1205308"/>
            <a:ext cx="10876027" cy="395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simple polygon P with n vertices, find the </a:t>
            </a:r>
            <a:r>
              <a:rPr lang="en-US" i="1" dirty="0"/>
              <a:t>minimum number of guards</a:t>
            </a:r>
            <a:r>
              <a:rPr lang="en-US" dirty="0"/>
              <a:t> required for every point of P to be visible from some guard</a:t>
            </a:r>
          </a:p>
          <a:p>
            <a:endParaRPr lang="en-US" dirty="0"/>
          </a:p>
          <a:p>
            <a:r>
              <a:rPr lang="en-US" dirty="0"/>
              <a:t>Assume that every guard can view 360 degrees around it</a:t>
            </a:r>
          </a:p>
          <a:p>
            <a:endParaRPr lang="en-US" dirty="0"/>
          </a:p>
          <a:p>
            <a:r>
              <a:rPr lang="en-US" dirty="0"/>
              <a:t>How many lights we need to place to guard a simple polygon?</a:t>
            </a:r>
          </a:p>
          <a:p>
            <a:pPr lvl="1"/>
            <a:r>
              <a:rPr lang="en-US" dirty="0"/>
              <a:t>One guard is both necessary and sufficient for any convex polygon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08C5B-FD7B-D148-9041-2FE7C99089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06223-6678-3542-9C30-C22B3F1816D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Guarding a simple polygon</a:t>
            </a:r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F99E62-D3B6-D04E-BA43-06EFB53490BB}"/>
              </a:ext>
            </a:extLst>
          </p:cNvPr>
          <p:cNvSpPr/>
          <p:nvPr/>
        </p:nvSpPr>
        <p:spPr>
          <a:xfrm>
            <a:off x="2629989" y="5199017"/>
            <a:ext cx="1201782" cy="1254034"/>
          </a:xfrm>
          <a:custGeom>
            <a:avLst/>
            <a:gdLst>
              <a:gd name="connsiteX0" fmla="*/ 609600 w 1201782"/>
              <a:gd name="connsiteY0" fmla="*/ 0 h 1254034"/>
              <a:gd name="connsiteX1" fmla="*/ 121920 w 1201782"/>
              <a:gd name="connsiteY1" fmla="*/ 252549 h 1254034"/>
              <a:gd name="connsiteX2" fmla="*/ 0 w 1201782"/>
              <a:gd name="connsiteY2" fmla="*/ 696686 h 1254034"/>
              <a:gd name="connsiteX3" fmla="*/ 156754 w 1201782"/>
              <a:gd name="connsiteY3" fmla="*/ 1201783 h 1254034"/>
              <a:gd name="connsiteX4" fmla="*/ 844731 w 1201782"/>
              <a:gd name="connsiteY4" fmla="*/ 1254034 h 1254034"/>
              <a:gd name="connsiteX5" fmla="*/ 1201782 w 1201782"/>
              <a:gd name="connsiteY5" fmla="*/ 435429 h 1254034"/>
              <a:gd name="connsiteX6" fmla="*/ 609600 w 1201782"/>
              <a:gd name="connsiteY6" fmla="*/ 0 h 125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782" h="1254034">
                <a:moveTo>
                  <a:pt x="609600" y="0"/>
                </a:moveTo>
                <a:lnTo>
                  <a:pt x="121920" y="252549"/>
                </a:lnTo>
                <a:lnTo>
                  <a:pt x="0" y="696686"/>
                </a:lnTo>
                <a:lnTo>
                  <a:pt x="156754" y="1201783"/>
                </a:lnTo>
                <a:lnTo>
                  <a:pt x="844731" y="1254034"/>
                </a:lnTo>
                <a:lnTo>
                  <a:pt x="1201782" y="435429"/>
                </a:lnTo>
                <a:lnTo>
                  <a:pt x="60960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85B24A-A7D2-404A-9EC0-CD00B3606472}"/>
              </a:ext>
            </a:extLst>
          </p:cNvPr>
          <p:cNvSpPr/>
          <p:nvPr/>
        </p:nvSpPr>
        <p:spPr>
          <a:xfrm>
            <a:off x="2971800" y="5867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25F1100-8C34-CD46-8FE1-C31C1C030D2A}"/>
              </a:ext>
            </a:extLst>
          </p:cNvPr>
          <p:cNvSpPr/>
          <p:nvPr/>
        </p:nvSpPr>
        <p:spPr>
          <a:xfrm>
            <a:off x="4872625" y="5273458"/>
            <a:ext cx="1784959" cy="1152394"/>
          </a:xfrm>
          <a:custGeom>
            <a:avLst/>
            <a:gdLst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27550 w 1784959"/>
              <a:gd name="connsiteY10" fmla="*/ 62630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12052 w 1784959"/>
              <a:gd name="connsiteY10" fmla="*/ 134955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4959" h="1152394">
                <a:moveTo>
                  <a:pt x="1227550" y="0"/>
                </a:moveTo>
                <a:lnTo>
                  <a:pt x="0" y="356991"/>
                </a:lnTo>
                <a:lnTo>
                  <a:pt x="532356" y="883084"/>
                </a:lnTo>
                <a:lnTo>
                  <a:pt x="169101" y="745298"/>
                </a:lnTo>
                <a:lnTo>
                  <a:pt x="81419" y="1152394"/>
                </a:lnTo>
                <a:lnTo>
                  <a:pt x="1196235" y="695194"/>
                </a:lnTo>
                <a:lnTo>
                  <a:pt x="1008345" y="945715"/>
                </a:lnTo>
                <a:lnTo>
                  <a:pt x="1622120" y="1114816"/>
                </a:lnTo>
                <a:lnTo>
                  <a:pt x="1590805" y="388306"/>
                </a:lnTo>
                <a:lnTo>
                  <a:pt x="1121079" y="607512"/>
                </a:lnTo>
                <a:lnTo>
                  <a:pt x="1212052" y="134955"/>
                </a:lnTo>
                <a:lnTo>
                  <a:pt x="1784959" y="375780"/>
                </a:lnTo>
                <a:lnTo>
                  <a:pt x="122755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B3CF10-3F07-8048-8A72-B20A429C9A00}"/>
              </a:ext>
            </a:extLst>
          </p:cNvPr>
          <p:cNvSpPr/>
          <p:nvPr/>
        </p:nvSpPr>
        <p:spPr>
          <a:xfrm>
            <a:off x="5105400" y="6172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7B3270-9F7B-EA47-9C87-488D0A957E92}"/>
              </a:ext>
            </a:extLst>
          </p:cNvPr>
          <p:cNvSpPr/>
          <p:nvPr/>
        </p:nvSpPr>
        <p:spPr>
          <a:xfrm>
            <a:off x="6248400" y="583295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FA087-0F7B-114C-9DEF-C594076392E5}"/>
              </a:ext>
            </a:extLst>
          </p:cNvPr>
          <p:cNvSpPr/>
          <p:nvPr/>
        </p:nvSpPr>
        <p:spPr>
          <a:xfrm>
            <a:off x="6057899" y="531378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6D4293D-9515-3B4A-B3E4-7F2213A1ECE2}"/>
              </a:ext>
            </a:extLst>
          </p:cNvPr>
          <p:cNvSpPr/>
          <p:nvPr/>
        </p:nvSpPr>
        <p:spPr>
          <a:xfrm>
            <a:off x="7516678" y="5181600"/>
            <a:ext cx="1544664" cy="1462007"/>
          </a:xfrm>
          <a:custGeom>
            <a:avLst/>
            <a:gdLst>
              <a:gd name="connsiteX0" fmla="*/ 294468 w 1544664"/>
              <a:gd name="connsiteY0" fmla="*/ 821410 h 1462007"/>
              <a:gd name="connsiteX1" fmla="*/ 346129 w 1544664"/>
              <a:gd name="connsiteY1" fmla="*/ 1462007 h 1462007"/>
              <a:gd name="connsiteX2" fmla="*/ 423620 w 1544664"/>
              <a:gd name="connsiteY2" fmla="*/ 857573 h 1462007"/>
              <a:gd name="connsiteX3" fmla="*/ 573437 w 1544664"/>
              <a:gd name="connsiteY3" fmla="*/ 697424 h 1462007"/>
              <a:gd name="connsiteX4" fmla="*/ 1363851 w 1544664"/>
              <a:gd name="connsiteY4" fmla="*/ 919566 h 1462007"/>
              <a:gd name="connsiteX5" fmla="*/ 945397 w 1544664"/>
              <a:gd name="connsiteY5" fmla="*/ 676759 h 1462007"/>
              <a:gd name="connsiteX6" fmla="*/ 981559 w 1544664"/>
              <a:gd name="connsiteY6" fmla="*/ 315132 h 1462007"/>
              <a:gd name="connsiteX7" fmla="*/ 1544664 w 1544664"/>
              <a:gd name="connsiteY7" fmla="*/ 41329 h 1462007"/>
              <a:gd name="connsiteX8" fmla="*/ 836908 w 1544664"/>
              <a:gd name="connsiteY8" fmla="*/ 201478 h 1462007"/>
              <a:gd name="connsiteX9" fmla="*/ 852407 w 1544664"/>
              <a:gd name="connsiteY9" fmla="*/ 449451 h 1462007"/>
              <a:gd name="connsiteX10" fmla="*/ 0 w 1544664"/>
              <a:gd name="connsiteY10" fmla="*/ 0 h 1462007"/>
              <a:gd name="connsiteX11" fmla="*/ 609600 w 1544664"/>
              <a:gd name="connsiteY11" fmla="*/ 480447 h 1462007"/>
              <a:gd name="connsiteX12" fmla="*/ 294468 w 1544664"/>
              <a:gd name="connsiteY12" fmla="*/ 821410 h 146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4664" h="1462007">
                <a:moveTo>
                  <a:pt x="294468" y="821410"/>
                </a:moveTo>
                <a:lnTo>
                  <a:pt x="346129" y="1462007"/>
                </a:lnTo>
                <a:lnTo>
                  <a:pt x="423620" y="857573"/>
                </a:lnTo>
                <a:lnTo>
                  <a:pt x="573437" y="697424"/>
                </a:lnTo>
                <a:lnTo>
                  <a:pt x="1363851" y="919566"/>
                </a:lnTo>
                <a:lnTo>
                  <a:pt x="945397" y="676759"/>
                </a:lnTo>
                <a:lnTo>
                  <a:pt x="981559" y="315132"/>
                </a:lnTo>
                <a:lnTo>
                  <a:pt x="1544664" y="41329"/>
                </a:lnTo>
                <a:lnTo>
                  <a:pt x="836908" y="201478"/>
                </a:lnTo>
                <a:lnTo>
                  <a:pt x="852407" y="449451"/>
                </a:lnTo>
                <a:lnTo>
                  <a:pt x="0" y="0"/>
                </a:lnTo>
                <a:lnTo>
                  <a:pt x="609600" y="480447"/>
                </a:lnTo>
                <a:lnTo>
                  <a:pt x="294468" y="82141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D2ADDE-6335-C245-9805-65EDDCCF8A86}"/>
              </a:ext>
            </a:extLst>
          </p:cNvPr>
          <p:cNvSpPr/>
          <p:nvPr/>
        </p:nvSpPr>
        <p:spPr>
          <a:xfrm>
            <a:off x="8382000" y="567127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C77CE5-4F6C-A940-8926-721DE41F99EF}"/>
              </a:ext>
            </a:extLst>
          </p:cNvPr>
          <p:cNvSpPr/>
          <p:nvPr/>
        </p:nvSpPr>
        <p:spPr>
          <a:xfrm>
            <a:off x="8413642" y="54052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9D55F7-D83C-744F-91F5-70F524DF63B2}"/>
              </a:ext>
            </a:extLst>
          </p:cNvPr>
          <p:cNvSpPr/>
          <p:nvPr/>
        </p:nvSpPr>
        <p:spPr>
          <a:xfrm>
            <a:off x="7837526" y="59991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504293-54D4-A143-A0C3-88F8151DBFA7}"/>
              </a:ext>
            </a:extLst>
          </p:cNvPr>
          <p:cNvSpPr/>
          <p:nvPr/>
        </p:nvSpPr>
        <p:spPr>
          <a:xfrm>
            <a:off x="8117140" y="578476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guards are sufficient to cover any n-vertex simple polygon?</a:t>
            </a:r>
          </a:p>
          <a:p>
            <a:pPr lvl="1"/>
            <a:r>
              <a:rPr lang="en-US" dirty="0"/>
              <a:t>By placing a guard at every vertex, any n-vertex simple polygon can be trivially guarded with n guards — loose upper bound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65E47B-794C-CA4F-9283-761B7F85FB3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B0DBA-168E-4E4B-B84A-C86FE818BC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1112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Sufficient number of guards for any polygon of n vertices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0C97087-602D-6E4A-B6A7-FDA75E48AF6F}"/>
              </a:ext>
            </a:extLst>
          </p:cNvPr>
          <p:cNvSpPr/>
          <p:nvPr/>
        </p:nvSpPr>
        <p:spPr>
          <a:xfrm>
            <a:off x="4516233" y="4143652"/>
            <a:ext cx="3657600" cy="1847850"/>
          </a:xfrm>
          <a:custGeom>
            <a:avLst/>
            <a:gdLst>
              <a:gd name="connsiteX0" fmla="*/ 2413000 w 3657600"/>
              <a:gd name="connsiteY0" fmla="*/ 177800 h 1847850"/>
              <a:gd name="connsiteX1" fmla="*/ 850900 w 3657600"/>
              <a:gd name="connsiteY1" fmla="*/ 0 h 1847850"/>
              <a:gd name="connsiteX2" fmla="*/ 177800 w 3657600"/>
              <a:gd name="connsiteY2" fmla="*/ 311150 h 1847850"/>
              <a:gd name="connsiteX3" fmla="*/ 476250 w 3657600"/>
              <a:gd name="connsiteY3" fmla="*/ 622300 h 1847850"/>
              <a:gd name="connsiteX4" fmla="*/ 1111250 w 3657600"/>
              <a:gd name="connsiteY4" fmla="*/ 723900 h 1847850"/>
              <a:gd name="connsiteX5" fmla="*/ 0 w 3657600"/>
              <a:gd name="connsiteY5" fmla="*/ 1244600 h 1847850"/>
              <a:gd name="connsiteX6" fmla="*/ 1416050 w 3657600"/>
              <a:gd name="connsiteY6" fmla="*/ 1206500 h 1847850"/>
              <a:gd name="connsiteX7" fmla="*/ 1422400 w 3657600"/>
              <a:gd name="connsiteY7" fmla="*/ 1847850 h 1847850"/>
              <a:gd name="connsiteX8" fmla="*/ 2654300 w 3657600"/>
              <a:gd name="connsiteY8" fmla="*/ 1136650 h 1847850"/>
              <a:gd name="connsiteX9" fmla="*/ 3111500 w 3657600"/>
              <a:gd name="connsiteY9" fmla="*/ 1543050 h 1847850"/>
              <a:gd name="connsiteX10" fmla="*/ 3657600 w 3657600"/>
              <a:gd name="connsiteY10" fmla="*/ 927100 h 1847850"/>
              <a:gd name="connsiteX11" fmla="*/ 2755900 w 3657600"/>
              <a:gd name="connsiteY11" fmla="*/ 38100 h 1847850"/>
              <a:gd name="connsiteX12" fmla="*/ 2184400 w 3657600"/>
              <a:gd name="connsiteY12" fmla="*/ 857250 h 1847850"/>
              <a:gd name="connsiteX13" fmla="*/ 1676400 w 3657600"/>
              <a:gd name="connsiteY13" fmla="*/ 342900 h 1847850"/>
              <a:gd name="connsiteX14" fmla="*/ 2413000 w 3657600"/>
              <a:gd name="connsiteY14" fmla="*/ 17780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7600" h="1847850">
                <a:moveTo>
                  <a:pt x="2413000" y="177800"/>
                </a:moveTo>
                <a:lnTo>
                  <a:pt x="850900" y="0"/>
                </a:lnTo>
                <a:lnTo>
                  <a:pt x="177800" y="311150"/>
                </a:lnTo>
                <a:lnTo>
                  <a:pt x="476250" y="622300"/>
                </a:lnTo>
                <a:lnTo>
                  <a:pt x="1111250" y="723900"/>
                </a:lnTo>
                <a:lnTo>
                  <a:pt x="0" y="1244600"/>
                </a:lnTo>
                <a:lnTo>
                  <a:pt x="1416050" y="1206500"/>
                </a:lnTo>
                <a:cubicBezTo>
                  <a:pt x="1418167" y="1420283"/>
                  <a:pt x="1420283" y="1634067"/>
                  <a:pt x="1422400" y="1847850"/>
                </a:cubicBezTo>
                <a:lnTo>
                  <a:pt x="2654300" y="1136650"/>
                </a:lnTo>
                <a:lnTo>
                  <a:pt x="3111500" y="1543050"/>
                </a:lnTo>
                <a:lnTo>
                  <a:pt x="3657600" y="927100"/>
                </a:lnTo>
                <a:lnTo>
                  <a:pt x="2755900" y="38100"/>
                </a:lnTo>
                <a:lnTo>
                  <a:pt x="2184400" y="857250"/>
                </a:lnTo>
                <a:lnTo>
                  <a:pt x="1676400" y="342900"/>
                </a:lnTo>
                <a:lnTo>
                  <a:pt x="2413000" y="1778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6E2BCA-C53D-3846-952A-3A637461BD5E}"/>
              </a:ext>
            </a:extLst>
          </p:cNvPr>
          <p:cNvSpPr/>
          <p:nvPr/>
        </p:nvSpPr>
        <p:spPr>
          <a:xfrm>
            <a:off x="4484483" y="53501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ADAE7-1C7D-3C48-9674-4196D3F6B862}"/>
              </a:ext>
            </a:extLst>
          </p:cNvPr>
          <p:cNvSpPr/>
          <p:nvPr/>
        </p:nvSpPr>
        <p:spPr>
          <a:xfrm>
            <a:off x="6897483" y="42833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49DB78-09D6-1343-BD43-BE22EC9EC5DC}"/>
              </a:ext>
            </a:extLst>
          </p:cNvPr>
          <p:cNvSpPr/>
          <p:nvPr/>
        </p:nvSpPr>
        <p:spPr>
          <a:xfrm>
            <a:off x="5894183" y="53120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C26797-F7DA-2F4E-A008-E6DD7872D3B6}"/>
              </a:ext>
            </a:extLst>
          </p:cNvPr>
          <p:cNvSpPr/>
          <p:nvPr/>
        </p:nvSpPr>
        <p:spPr>
          <a:xfrm>
            <a:off x="5894183" y="5940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34ABBD-9FCC-2547-B7A3-981D76BE6770}"/>
              </a:ext>
            </a:extLst>
          </p:cNvPr>
          <p:cNvSpPr/>
          <p:nvPr/>
        </p:nvSpPr>
        <p:spPr>
          <a:xfrm>
            <a:off x="5570333" y="48358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130EF9-1797-1B45-989A-7364E2440954}"/>
              </a:ext>
            </a:extLst>
          </p:cNvPr>
          <p:cNvSpPr/>
          <p:nvPr/>
        </p:nvSpPr>
        <p:spPr>
          <a:xfrm>
            <a:off x="6141833" y="44484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73A31A-754D-6A45-BF36-5D82AEAC641C}"/>
              </a:ext>
            </a:extLst>
          </p:cNvPr>
          <p:cNvSpPr/>
          <p:nvPr/>
        </p:nvSpPr>
        <p:spPr>
          <a:xfrm>
            <a:off x="7234033" y="4162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67CF6-89A5-BC43-8B43-BC69A42D0708}"/>
              </a:ext>
            </a:extLst>
          </p:cNvPr>
          <p:cNvSpPr/>
          <p:nvPr/>
        </p:nvSpPr>
        <p:spPr>
          <a:xfrm>
            <a:off x="7583283" y="5642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CB06B2-B0F3-B54F-87AB-1FABF17A1D5D}"/>
              </a:ext>
            </a:extLst>
          </p:cNvPr>
          <p:cNvSpPr/>
          <p:nvPr/>
        </p:nvSpPr>
        <p:spPr>
          <a:xfrm>
            <a:off x="4960733" y="47215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549B03-4717-FB42-B9E9-C819D84F0760}"/>
              </a:ext>
            </a:extLst>
          </p:cNvPr>
          <p:cNvSpPr/>
          <p:nvPr/>
        </p:nvSpPr>
        <p:spPr>
          <a:xfrm>
            <a:off x="6662533" y="49374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C988AE-2F57-FE4E-A31A-C3FE4B93E821}"/>
              </a:ext>
            </a:extLst>
          </p:cNvPr>
          <p:cNvSpPr/>
          <p:nvPr/>
        </p:nvSpPr>
        <p:spPr>
          <a:xfrm>
            <a:off x="8142083" y="50326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1B0757-59BF-1B4C-85FA-7192AE4ABF0C}"/>
              </a:ext>
            </a:extLst>
          </p:cNvPr>
          <p:cNvSpPr/>
          <p:nvPr/>
        </p:nvSpPr>
        <p:spPr>
          <a:xfrm>
            <a:off x="7138783" y="52549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1E1012-EBBC-EF43-AAF1-19ACBE61ADBF}"/>
              </a:ext>
            </a:extLst>
          </p:cNvPr>
          <p:cNvSpPr/>
          <p:nvPr/>
        </p:nvSpPr>
        <p:spPr>
          <a:xfrm>
            <a:off x="5335383" y="4118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F71C73-22BF-DA4E-8D41-AF2251FD4E19}"/>
              </a:ext>
            </a:extLst>
          </p:cNvPr>
          <p:cNvSpPr/>
          <p:nvPr/>
        </p:nvSpPr>
        <p:spPr>
          <a:xfrm>
            <a:off x="4674983" y="4416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be the smallest number of lights need to cover a particular polygon of N sides.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 is the set of points where the lights are located</a:t>
                </a:r>
              </a:p>
              <a:p>
                <a:r>
                  <a:rPr lang="en-US" dirty="0"/>
                  <a:t> What is the max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over all P</a:t>
                </a:r>
                <a:r>
                  <a:rPr lang="en-US" baseline="-25000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A794-BABF-E34B-8577-AA70AF0E99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1D77-EC1E-3446-8FB9-37519287C45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1"/>
            <a:ext cx="9000850" cy="1191417"/>
          </a:xfrm>
        </p:spPr>
        <p:txBody>
          <a:bodyPr>
            <a:normAutofit/>
          </a:bodyPr>
          <a:lstStyle/>
          <a:p>
            <a:r>
              <a:rPr lang="en-US" dirty="0"/>
              <a:t>Maximum over minimum formulation Formal definition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20402"/>
              </p:ext>
            </p:extLst>
          </p:nvPr>
        </p:nvGraphicFramePr>
        <p:xfrm>
          <a:off x="3568700" y="3160589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4" imgW="5054600" imgH="457200" progId="Equation.3">
                  <p:embed/>
                </p:oleObj>
              </mc:Choice>
              <mc:Fallback>
                <p:oleObj name="Equation" r:id="rId4" imgW="505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160589"/>
                        <a:ext cx="5054600" cy="457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46325"/>
              </p:ext>
            </p:extLst>
          </p:nvPr>
        </p:nvGraphicFramePr>
        <p:xfrm>
          <a:off x="4521200" y="51816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6" imgW="3149600" imgH="508000" progId="Equation.3">
                  <p:embed/>
                </p:oleObj>
              </mc:Choice>
              <mc:Fallback>
                <p:oleObj name="Equation" r:id="rId6" imgW="3149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181600"/>
                        <a:ext cx="3149600" cy="50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77F-A71B-DE4A-8531-EA327F7CB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8D3-9221-8749-AB6F-06C8EF56EB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900363" y="1500188"/>
            <a:ext cx="2698750" cy="2432050"/>
          </a:xfrm>
          <a:custGeom>
            <a:avLst/>
            <a:gdLst>
              <a:gd name="T0" fmla="*/ 2147483647 w 1700"/>
              <a:gd name="T1" fmla="*/ 2147483647 h 1532"/>
              <a:gd name="T2" fmla="*/ 2147483647 w 1700"/>
              <a:gd name="T3" fmla="*/ 2147483647 h 1532"/>
              <a:gd name="T4" fmla="*/ 2147483647 w 1700"/>
              <a:gd name="T5" fmla="*/ 2147483647 h 1532"/>
              <a:gd name="T6" fmla="*/ 0 w 1700"/>
              <a:gd name="T7" fmla="*/ 2147483647 h 1532"/>
              <a:gd name="T8" fmla="*/ 2147483647 w 1700"/>
              <a:gd name="T9" fmla="*/ 2147483647 h 1532"/>
              <a:gd name="T10" fmla="*/ 2147483647 w 1700"/>
              <a:gd name="T11" fmla="*/ 2147483647 h 1532"/>
              <a:gd name="T12" fmla="*/ 2147483647 w 1700"/>
              <a:gd name="T13" fmla="*/ 2147483647 h 1532"/>
              <a:gd name="T14" fmla="*/ 2147483647 w 1700"/>
              <a:gd name="T15" fmla="*/ 2147483647 h 1532"/>
              <a:gd name="T16" fmla="*/ 2147483647 w 1700"/>
              <a:gd name="T17" fmla="*/ 2147483647 h 1532"/>
              <a:gd name="T18" fmla="*/ 2147483647 w 1700"/>
              <a:gd name="T19" fmla="*/ 2147483647 h 1532"/>
              <a:gd name="T20" fmla="*/ 2147483647 w 1700"/>
              <a:gd name="T21" fmla="*/ 2147483647 h 1532"/>
              <a:gd name="T22" fmla="*/ 2147483647 w 1700"/>
              <a:gd name="T23" fmla="*/ 0 h 1532"/>
              <a:gd name="T24" fmla="*/ 2147483647 w 1700"/>
              <a:gd name="T25" fmla="*/ 2147483647 h 15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0"/>
              <a:gd name="T40" fmla="*/ 0 h 1532"/>
              <a:gd name="T41" fmla="*/ 1700 w 1700"/>
              <a:gd name="T42" fmla="*/ 1532 h 15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0" h="1532">
                <a:moveTo>
                  <a:pt x="62" y="515"/>
                </a:moveTo>
                <a:lnTo>
                  <a:pt x="626" y="968"/>
                </a:lnTo>
                <a:lnTo>
                  <a:pt x="6" y="1023"/>
                </a:lnTo>
                <a:lnTo>
                  <a:pt x="0" y="1532"/>
                </a:lnTo>
                <a:lnTo>
                  <a:pt x="1046" y="940"/>
                </a:lnTo>
                <a:lnTo>
                  <a:pt x="950" y="1404"/>
                </a:lnTo>
                <a:lnTo>
                  <a:pt x="1700" y="1230"/>
                </a:lnTo>
                <a:lnTo>
                  <a:pt x="1566" y="341"/>
                </a:lnTo>
                <a:lnTo>
                  <a:pt x="884" y="900"/>
                </a:lnTo>
                <a:lnTo>
                  <a:pt x="839" y="274"/>
                </a:lnTo>
                <a:lnTo>
                  <a:pt x="1393" y="241"/>
                </a:lnTo>
                <a:lnTo>
                  <a:pt x="1102" y="0"/>
                </a:lnTo>
                <a:lnTo>
                  <a:pt x="62" y="51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6646864" y="1349375"/>
            <a:ext cx="2822575" cy="2503488"/>
          </a:xfrm>
          <a:custGeom>
            <a:avLst/>
            <a:gdLst>
              <a:gd name="T0" fmla="*/ 2147483647 w 1778"/>
              <a:gd name="T1" fmla="*/ 2147483647 h 1577"/>
              <a:gd name="T2" fmla="*/ 0 w 1778"/>
              <a:gd name="T3" fmla="*/ 2147483647 h 1577"/>
              <a:gd name="T4" fmla="*/ 2147483647 w 1778"/>
              <a:gd name="T5" fmla="*/ 2147483647 h 1577"/>
              <a:gd name="T6" fmla="*/ 2147483647 w 1778"/>
              <a:gd name="T7" fmla="*/ 2147483647 h 1577"/>
              <a:gd name="T8" fmla="*/ 2147483647 w 1778"/>
              <a:gd name="T9" fmla="*/ 2147483647 h 1577"/>
              <a:gd name="T10" fmla="*/ 2147483647 w 1778"/>
              <a:gd name="T11" fmla="*/ 2147483647 h 1577"/>
              <a:gd name="T12" fmla="*/ 2147483647 w 1778"/>
              <a:gd name="T13" fmla="*/ 2147483647 h 1577"/>
              <a:gd name="T14" fmla="*/ 2147483647 w 1778"/>
              <a:gd name="T15" fmla="*/ 2147483647 h 1577"/>
              <a:gd name="T16" fmla="*/ 2147483647 w 1778"/>
              <a:gd name="T17" fmla="*/ 2147483647 h 1577"/>
              <a:gd name="T18" fmla="*/ 2147483647 w 1778"/>
              <a:gd name="T19" fmla="*/ 2147483647 h 1577"/>
              <a:gd name="T20" fmla="*/ 2147483647 w 1778"/>
              <a:gd name="T21" fmla="*/ 2147483647 h 1577"/>
              <a:gd name="T22" fmla="*/ 2147483647 w 1778"/>
              <a:gd name="T23" fmla="*/ 0 h 1577"/>
              <a:gd name="T24" fmla="*/ 2147483647 w 1778"/>
              <a:gd name="T25" fmla="*/ 2147483647 h 15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8"/>
              <a:gd name="T40" fmla="*/ 0 h 1577"/>
              <a:gd name="T41" fmla="*/ 1778 w 1778"/>
              <a:gd name="T42" fmla="*/ 1577 h 15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8" h="1577">
                <a:moveTo>
                  <a:pt x="257" y="157"/>
                </a:moveTo>
                <a:lnTo>
                  <a:pt x="0" y="503"/>
                </a:lnTo>
                <a:lnTo>
                  <a:pt x="5" y="940"/>
                </a:lnTo>
                <a:lnTo>
                  <a:pt x="386" y="1387"/>
                </a:lnTo>
                <a:lnTo>
                  <a:pt x="906" y="1577"/>
                </a:lnTo>
                <a:lnTo>
                  <a:pt x="1437" y="1404"/>
                </a:lnTo>
                <a:lnTo>
                  <a:pt x="1717" y="1085"/>
                </a:lnTo>
                <a:lnTo>
                  <a:pt x="1778" y="526"/>
                </a:lnTo>
                <a:lnTo>
                  <a:pt x="1677" y="112"/>
                </a:lnTo>
                <a:lnTo>
                  <a:pt x="978" y="313"/>
                </a:lnTo>
                <a:lnTo>
                  <a:pt x="1118" y="6"/>
                </a:lnTo>
                <a:lnTo>
                  <a:pt x="766" y="0"/>
                </a:lnTo>
                <a:lnTo>
                  <a:pt x="257" y="1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2654300" y="3995738"/>
            <a:ext cx="2997200" cy="2360612"/>
          </a:xfrm>
          <a:custGeom>
            <a:avLst/>
            <a:gdLst>
              <a:gd name="T0" fmla="*/ 2147483647 w 1888"/>
              <a:gd name="T1" fmla="*/ 2147483647 h 1487"/>
              <a:gd name="T2" fmla="*/ 2147483647 w 1888"/>
              <a:gd name="T3" fmla="*/ 2147483647 h 1487"/>
              <a:gd name="T4" fmla="*/ 0 w 1888"/>
              <a:gd name="T5" fmla="*/ 2147483647 h 1487"/>
              <a:gd name="T6" fmla="*/ 2147483647 w 1888"/>
              <a:gd name="T7" fmla="*/ 2147483647 h 1487"/>
              <a:gd name="T8" fmla="*/ 2147483647 w 1888"/>
              <a:gd name="T9" fmla="*/ 2147483647 h 1487"/>
              <a:gd name="T10" fmla="*/ 2147483647 w 1888"/>
              <a:gd name="T11" fmla="*/ 2147483647 h 1487"/>
              <a:gd name="T12" fmla="*/ 2147483647 w 1888"/>
              <a:gd name="T13" fmla="*/ 2147483647 h 1487"/>
              <a:gd name="T14" fmla="*/ 2147483647 w 1888"/>
              <a:gd name="T15" fmla="*/ 2147483647 h 1487"/>
              <a:gd name="T16" fmla="*/ 2147483647 w 1888"/>
              <a:gd name="T17" fmla="*/ 2147483647 h 1487"/>
              <a:gd name="T18" fmla="*/ 2147483647 w 1888"/>
              <a:gd name="T19" fmla="*/ 2147483647 h 1487"/>
              <a:gd name="T20" fmla="*/ 2147483647 w 1888"/>
              <a:gd name="T21" fmla="*/ 0 h 1487"/>
              <a:gd name="T22" fmla="*/ 2147483647 w 1888"/>
              <a:gd name="T23" fmla="*/ 2147483647 h 1487"/>
              <a:gd name="T24" fmla="*/ 2147483647 w 1888"/>
              <a:gd name="T25" fmla="*/ 2147483647 h 14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88"/>
              <a:gd name="T40" fmla="*/ 0 h 1487"/>
              <a:gd name="T41" fmla="*/ 1888 w 1888"/>
              <a:gd name="T42" fmla="*/ 1487 h 148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88" h="1487">
                <a:moveTo>
                  <a:pt x="56" y="330"/>
                </a:moveTo>
                <a:lnTo>
                  <a:pt x="748" y="648"/>
                </a:lnTo>
                <a:lnTo>
                  <a:pt x="0" y="838"/>
                </a:lnTo>
                <a:lnTo>
                  <a:pt x="1105" y="1487"/>
                </a:lnTo>
                <a:lnTo>
                  <a:pt x="395" y="917"/>
                </a:lnTo>
                <a:lnTo>
                  <a:pt x="641" y="760"/>
                </a:lnTo>
                <a:lnTo>
                  <a:pt x="1844" y="961"/>
                </a:lnTo>
                <a:lnTo>
                  <a:pt x="1122" y="726"/>
                </a:lnTo>
                <a:lnTo>
                  <a:pt x="1156" y="290"/>
                </a:lnTo>
                <a:lnTo>
                  <a:pt x="1888" y="626"/>
                </a:lnTo>
                <a:lnTo>
                  <a:pt x="1189" y="0"/>
                </a:lnTo>
                <a:lnTo>
                  <a:pt x="1005" y="531"/>
                </a:lnTo>
                <a:lnTo>
                  <a:pt x="56" y="33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292851" y="4259263"/>
            <a:ext cx="32576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is the maximum of</a:t>
            </a:r>
          </a:p>
          <a:p>
            <a:pPr eaLnBrk="1" hangingPunct="1"/>
            <a:r>
              <a:rPr lang="en-US" dirty="0"/>
              <a:t>the minimum number of </a:t>
            </a:r>
          </a:p>
          <a:p>
            <a:pPr eaLnBrk="1" hangingPunct="1"/>
            <a:r>
              <a:rPr lang="en-US" dirty="0"/>
              <a:t>lights needed to cover</a:t>
            </a:r>
          </a:p>
          <a:p>
            <a:pPr eaLnBrk="1" hangingPunct="1"/>
            <a:r>
              <a:rPr lang="en-US" dirty="0"/>
              <a:t>a 12-sided polygon?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995863" y="28400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28975" y="33464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108450" y="17843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8059738" y="18669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070225" y="5389564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649663" y="50800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4183063" y="48339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4416425" y="43116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4075</TotalTime>
  <Words>1092</Words>
  <Application>Microsoft Macintosh PowerPoint</Application>
  <PresentationFormat>Widescreen</PresentationFormat>
  <Paragraphs>155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Times New Roman</vt:lpstr>
      <vt:lpstr>17/02/15</vt:lpstr>
      <vt:lpstr>Equation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158</cp:revision>
  <dcterms:created xsi:type="dcterms:W3CDTF">2013-08-12T17:41:37Z</dcterms:created>
  <dcterms:modified xsi:type="dcterms:W3CDTF">2020-08-12T21:43:43Z</dcterms:modified>
</cp:coreProperties>
</file>