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3"/>
  </p:notesMasterIdLst>
  <p:handoutMasterIdLst>
    <p:handoutMasterId r:id="rId24"/>
  </p:handoutMasterIdLst>
  <p:sldIdLst>
    <p:sldId id="256" r:id="rId2"/>
    <p:sldId id="427" r:id="rId3"/>
    <p:sldId id="335" r:id="rId4"/>
    <p:sldId id="334" r:id="rId5"/>
    <p:sldId id="343" r:id="rId6"/>
    <p:sldId id="344" r:id="rId7"/>
    <p:sldId id="345" r:id="rId8"/>
    <p:sldId id="905" r:id="rId9"/>
    <p:sldId id="906" r:id="rId10"/>
    <p:sldId id="908" r:id="rId11"/>
    <p:sldId id="346" r:id="rId12"/>
    <p:sldId id="926" r:id="rId13"/>
    <p:sldId id="927" r:id="rId14"/>
    <p:sldId id="339" r:id="rId15"/>
    <p:sldId id="340" r:id="rId16"/>
    <p:sldId id="341" r:id="rId17"/>
    <p:sldId id="574" r:id="rId18"/>
    <p:sldId id="577" r:id="rId19"/>
    <p:sldId id="576" r:id="rId20"/>
    <p:sldId id="348" r:id="rId21"/>
    <p:sldId id="60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24"/>
    <p:restoredTop sz="94694"/>
  </p:normalViewPr>
  <p:slideViewPr>
    <p:cSldViewPr>
      <p:cViewPr varScale="1">
        <p:scale>
          <a:sx n="97" d="100"/>
          <a:sy n="97" d="100"/>
        </p:scale>
        <p:origin x="232" y="7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7A165-4FDD-49E5-9F6D-D505BB88ABC6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4C105-889D-45AE-A412-73DB489C5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12DD9-5214-4F09-A917-0755DC49A4D5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A5BA5-4C4A-4C12-9934-7DE5F3F1D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62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induction, the two polygons can be triangulated using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 - 2 and n - m + 2 - 2 = n - m triangles. So the original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polygon is triangulated using m - 2 + n - m = n - 2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triangles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A5BA5-4C4A-4C12-9934-7DE5F3F1D6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11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A5BA5-4C4A-4C12-9934-7DE5F3F1D6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77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A5BA5-4C4A-4C12-9934-7DE5F3F1D6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779403"/>
            <a:ext cx="10977432" cy="57563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3600" u="sng" kern="120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4E000B-DC08-6C4D-9414-D068BFFB320D}"/>
              </a:ext>
            </a:extLst>
          </p:cNvPr>
          <p:cNvSpPr txBox="1">
            <a:spLocks/>
          </p:cNvSpPr>
          <p:nvPr userDrawn="1"/>
        </p:nvSpPr>
        <p:spPr>
          <a:xfrm>
            <a:off x="749301" y="3346618"/>
            <a:ext cx="53467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Paul Rosen</a:t>
            </a:r>
            <a:br>
              <a:rPr lang="en-US" dirty="0"/>
            </a:br>
            <a:r>
              <a:rPr lang="en-US" dirty="0"/>
              <a:t>Assistant Professor</a:t>
            </a:r>
            <a:br>
              <a:rPr lang="en-US" dirty="0"/>
            </a:br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339864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827733"/>
            <a:ext cx="10876027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264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965" y="827733"/>
            <a:ext cx="5707114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738352" y="827733"/>
            <a:ext cx="4982613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4131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827733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8845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270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2917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667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493" y="827733"/>
            <a:ext cx="7715014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10045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444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57986" y="1205309"/>
            <a:ext cx="10876027" cy="4824960"/>
          </a:xfrm>
        </p:spPr>
        <p:txBody>
          <a:bodyPr anchor="ctr"/>
          <a:lstStyle>
            <a:lvl1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3600" u="none" cap="small" baseline="0">
                <a:latin typeface="Gill Sans MT" panose="020B0502020104020203" pitchFamily="34" charset="0"/>
              </a:defRPr>
            </a:lvl1pPr>
            <a:lvl2pPr marL="914400" indent="-457200" algn="l" defTabSz="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1371600" indent="-4572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2399">
                <a:latin typeface="Gill Sans MT" panose="020B0502020104020203" pitchFamily="34" charset="0"/>
              </a:defRPr>
            </a:lvl3pPr>
            <a:lvl4pPr marL="1600118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4pPr>
            <a:lvl5pPr marL="2057295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32AF1-0049-D344-9F72-DA41467F3A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225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514600"/>
            <a:ext cx="10977432" cy="29718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3200" dirty="0" smtClean="0">
                <a:latin typeface="Gill Sans MT" panose="020B0502020104020203" pitchFamily="34" charset="0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05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4038600"/>
            <a:ext cx="5144373" cy="1991668"/>
          </a:xfrm>
        </p:spPr>
        <p:txBody>
          <a:bodyPr anchor="ctr"/>
          <a:lstStyle>
            <a:lvl1pPr marL="548612" indent="0" algn="r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4000" u="sng" cap="small" baseline="0"/>
            </a:lvl1pPr>
            <a:lvl2pPr marL="894213" indent="-34288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800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614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3857507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60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827733"/>
            <a:ext cx="5144373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099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6429179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039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7715014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957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9000850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854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187441" y="6048131"/>
            <a:ext cx="1004559" cy="8036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6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588" indent="-228588" algn="l" defTabSz="91435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76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2942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 4521: Introduction to Computational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Polygon Triangulation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2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kern="0" dirty="0"/>
                  <a:t>Theorem: Let P be a simple polygon with n vertices. The number of triangulations of P is between 1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ker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ker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kern="0" dirty="0"/>
                  <a:t> </a:t>
                </a:r>
              </a:p>
            </p:txBody>
          </p:sp>
        </mc:Choice>
        <mc:Fallback xmlns="">
          <p:sp>
            <p:nvSpPr>
              <p:cNvPr id="3277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r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04EAB3-D54D-FB4A-B211-6755F3D98DD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D069E-14B9-4649-AA26-A0C205D055C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Triangulation Theory: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443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Every polygon P of N vertices can be partitioned into triangles by the addition of zero or more diagonals. (Induction proof)</a:t>
            </a:r>
          </a:p>
          <a:p>
            <a:pPr lvl="1"/>
            <a:r>
              <a:rPr lang="en-US" dirty="0"/>
              <a:t>Base case: N = 3 (triangle)</a:t>
            </a:r>
          </a:p>
          <a:p>
            <a:pPr lvl="1"/>
            <a:r>
              <a:rPr lang="en-US" dirty="0"/>
              <a:t>Assumption: Let it be true for &lt; N sided polygon</a:t>
            </a:r>
          </a:p>
          <a:p>
            <a:pPr lvl="1"/>
            <a:r>
              <a:rPr lang="en-US" dirty="0"/>
              <a:t>Any N sided polygon can be partitioned into two polygons of less then N sides each by adding a diagonal, each of which can be partitioned by using premise 2 above</a:t>
            </a:r>
          </a:p>
          <a:p>
            <a:pPr lvl="1"/>
            <a:r>
              <a:rPr lang="en-US" dirty="0"/>
              <a:t>Thus, it is true for all N.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11173-CEF5-E444-92EF-0F46E0BAD18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310573-4461-9446-8783-B3E9A0BB4DD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Theory</a:t>
            </a:r>
          </a:p>
        </p:txBody>
      </p:sp>
    </p:spTree>
    <p:extLst>
      <p:ext uri="{BB962C8B-B14F-4D97-AF65-F5344CB8AC3E}">
        <p14:creationId xmlns:p14="http://schemas.microsoft.com/office/powerpoint/2010/main" val="3836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FBB6201-FC6A-A34E-8F7C-0EC3799E0F5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Any diagonal cuts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into two simple </a:t>
                </a:r>
                <a:r>
                  <a:rPr lang="en-US" dirty="0" err="1"/>
                  <a:t>subpolygons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be the number of vertices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the number of vertices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</a:p>
              <a:p>
                <a:r>
                  <a:rPr lang="en-US" dirty="0"/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must be smaller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So by induction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can be triangulated</a:t>
                </a:r>
              </a:p>
              <a:p>
                <a:pPr lvl="1"/>
                <a:r>
                  <a:rPr lang="en-US" dirty="0"/>
                  <a:t>Hence,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can be triangulated as </a:t>
                </a:r>
                <a:r>
                  <a:rPr lang="en-US" dirty="0" err="1"/>
                  <a:t>weIl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FBB6201-FC6A-A34E-8F7C-0EC3799E0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274A2-7A7D-F341-81BC-D38539808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44C3C-1606-5742-B3C2-1DD9E380AC9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Theory</a:t>
            </a:r>
          </a:p>
        </p:txBody>
      </p:sp>
    </p:spTree>
    <p:extLst>
      <p:ext uri="{BB962C8B-B14F-4D97-AF65-F5344CB8AC3E}">
        <p14:creationId xmlns:p14="http://schemas.microsoft.com/office/powerpoint/2010/main" val="1819456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FBB6201-FC6A-A34E-8F7C-0EC3799E0F5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any triangulation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consists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 triangles. </a:t>
                </a:r>
              </a:p>
              <a:p>
                <a:pPr lvl="1"/>
                <a:r>
                  <a:rPr lang="en-US" dirty="0"/>
                  <a:t>Consider an arbitrary diagonal in some triangulation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diagonal cuts P into two </a:t>
                </a:r>
                <a:r>
                  <a:rPr lang="en-US" dirty="0" err="1"/>
                  <a:t>subpolygons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vertices </a:t>
                </a:r>
              </a:p>
              <a:p>
                <a:pPr lvl="1"/>
                <a:r>
                  <a:rPr lang="en-US" dirty="0"/>
                  <a:t>Every vertex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occurs in exact1y one of the two </a:t>
                </a:r>
                <a:r>
                  <a:rPr lang="en-US" dirty="0" err="1"/>
                  <a:t>subpolygons</a:t>
                </a:r>
                <a:r>
                  <a:rPr lang="en-US" dirty="0"/>
                  <a:t>, except for the vertices defining the diagonal, which occur in both </a:t>
                </a:r>
                <a:r>
                  <a:rPr lang="en-US" dirty="0" err="1"/>
                  <a:t>subpolygons</a:t>
                </a:r>
                <a:r>
                  <a:rPr lang="en-US" dirty="0"/>
                  <a:t>. 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By induction, any triangulation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consists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 triangles, which implies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consists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−2)+(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 triangles.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FBB6201-FC6A-A34E-8F7C-0EC3799E0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4" t="-525" b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9F1B3-0678-614E-A7EB-6A9ABE465A3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6635E6-2A6E-B743-BA43-B6A1910DB42C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Theory</a:t>
            </a:r>
          </a:p>
        </p:txBody>
      </p:sp>
    </p:spTree>
    <p:extLst>
      <p:ext uri="{BB962C8B-B14F-4D97-AF65-F5344CB8AC3E}">
        <p14:creationId xmlns:p14="http://schemas.microsoft.com/office/powerpoint/2010/main" val="3206297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7" name="Content Placeholder 1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b="1" dirty="0"/>
                  <a:t>Theorem</a:t>
                </a:r>
                <a:r>
                  <a:rPr lang="en-US" dirty="0"/>
                  <a:t>: Every polygon P of n vertices can be partitioned into triangle by the addition of (zero or more) diagonals. </a:t>
                </a:r>
              </a:p>
              <a:p>
                <a:r>
                  <a:rPr lang="en-US" dirty="0"/>
                  <a:t>Complexity of diagonal-based algorithm: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- # of diagonal candidates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testing each of neighborhoods</a:t>
                </a:r>
              </a:p>
              <a:p>
                <a:pPr lvl="1"/>
                <a:r>
                  <a:rPr lang="en-US" dirty="0"/>
                  <a:t>Repeating this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computation for each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dirty="0"/>
                  <a:t> diagonals yields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Can be made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197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t="-787" b="-2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876C4-B69F-F941-ACD4-35FD221B08D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51177-4A01-E54A-A6CE-B9A553DD2C1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Brute Force Triangulation</a:t>
            </a:r>
          </a:p>
        </p:txBody>
      </p:sp>
    </p:spTree>
    <p:extLst>
      <p:ext uri="{BB962C8B-B14F-4D97-AF65-F5344CB8AC3E}">
        <p14:creationId xmlns:p14="http://schemas.microsoft.com/office/powerpoint/2010/main" val="2976002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Locate an ear</a:t>
            </a:r>
          </a:p>
          <a:p>
            <a:pPr eaLnBrk="1" hangingPunct="1"/>
            <a:r>
              <a:rPr lang="en-US" dirty="0"/>
              <a:t>Output diagonal</a:t>
            </a:r>
          </a:p>
          <a:p>
            <a:pPr eaLnBrk="1" hangingPunct="1"/>
            <a:r>
              <a:rPr lang="en-US" dirty="0"/>
              <a:t>Clip the ear</a:t>
            </a:r>
          </a:p>
          <a:p>
            <a:pPr eaLnBrk="1" hangingPunct="1"/>
            <a:r>
              <a:rPr lang="en-US" dirty="0"/>
              <a:t>Repeat until a triangle is left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CB5ED4-0680-3449-B66A-BD0C2DDFF46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C2514-80CB-A148-89BB-D35E23F25E7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Ear Based Idea….</a:t>
            </a:r>
          </a:p>
        </p:txBody>
      </p:sp>
    </p:spTree>
    <p:extLst>
      <p:ext uri="{BB962C8B-B14F-4D97-AF65-F5344CB8AC3E}">
        <p14:creationId xmlns:p14="http://schemas.microsoft.com/office/powerpoint/2010/main" val="410555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Rectangle 3"/>
              <p:cNvSpPr>
                <a:spLocks noGrp="1" noChangeArrowheads="1"/>
              </p:cNvSpPr>
              <p:nvPr>
                <p:ph sz="half" idx="1"/>
              </p:nvPr>
            </p:nvSpPr>
            <p:spPr>
              <a:xfrm>
                <a:off x="657987" y="1205309"/>
                <a:ext cx="7941502" cy="48249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Definition of Ear: Three consecutive vertices, a, b, c form an ear if ac is a diagonal</a:t>
                </a:r>
              </a:p>
              <a:p>
                <a:endParaRPr lang="en-US" dirty="0"/>
              </a:p>
              <a:p>
                <a:r>
                  <a:rPr lang="en-US" dirty="0" err="1"/>
                  <a:t>Meisters</a:t>
                </a:r>
                <a:r>
                  <a:rPr lang="en-US" dirty="0"/>
                  <a:t>’ Two Ears Theorem: Every polygon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4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) has at least two non-overlapping ears.</a:t>
                </a:r>
              </a:p>
            </p:txBody>
          </p:sp>
        </mc:Choice>
        <mc:Fallback xmlns="">
          <p:sp>
            <p:nvSpPr>
              <p:cNvPr id="1024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7941502" cy="4824960"/>
              </a:xfrm>
              <a:blipFill>
                <a:blip r:embed="rId3"/>
                <a:stretch>
                  <a:fillRect l="-2077" r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D609D-2A75-8648-AB4F-F7A33A5AECD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B944F-D040-524B-AC89-641B0342D5F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Ear Based Idea….</a:t>
            </a:r>
          </a:p>
        </p:txBody>
      </p:sp>
      <p:grpSp>
        <p:nvGrpSpPr>
          <p:cNvPr id="9" name="Group 1029">
            <a:extLst>
              <a:ext uri="{FF2B5EF4-FFF2-40B4-BE49-F238E27FC236}">
                <a16:creationId xmlns:a16="http://schemas.microsoft.com/office/drawing/2014/main" id="{48EF86B9-45D4-074B-B618-AC2C0601B2DA}"/>
              </a:ext>
            </a:extLst>
          </p:cNvPr>
          <p:cNvGrpSpPr>
            <a:grpSpLocks/>
          </p:cNvGrpSpPr>
          <p:nvPr/>
        </p:nvGrpSpPr>
        <p:grpSpPr bwMode="auto">
          <a:xfrm>
            <a:off x="9144000" y="2590800"/>
            <a:ext cx="2627312" cy="1816100"/>
            <a:chOff x="3355" y="1076"/>
            <a:chExt cx="1655" cy="1144"/>
          </a:xfrm>
        </p:grpSpPr>
        <p:sp>
          <p:nvSpPr>
            <p:cNvPr id="10" name="Freeform 1030">
              <a:extLst>
                <a:ext uri="{FF2B5EF4-FFF2-40B4-BE49-F238E27FC236}">
                  <a16:creationId xmlns:a16="http://schemas.microsoft.com/office/drawing/2014/main" id="{CB1EDF61-BFB2-964F-BAE7-07BE051F5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1076"/>
              <a:ext cx="1655" cy="1144"/>
            </a:xfrm>
            <a:custGeom>
              <a:avLst/>
              <a:gdLst>
                <a:gd name="T0" fmla="*/ 0 w 2000"/>
                <a:gd name="T1" fmla="*/ 226 h 1266"/>
                <a:gd name="T2" fmla="*/ 1027 w 2000"/>
                <a:gd name="T3" fmla="*/ 695 h 1266"/>
                <a:gd name="T4" fmla="*/ 905 w 2000"/>
                <a:gd name="T5" fmla="*/ 0 h 1266"/>
                <a:gd name="T6" fmla="*/ 1732 w 2000"/>
                <a:gd name="T7" fmla="*/ 355 h 1266"/>
                <a:gd name="T8" fmla="*/ 2000 w 2000"/>
                <a:gd name="T9" fmla="*/ 834 h 1266"/>
                <a:gd name="T10" fmla="*/ 1644 w 2000"/>
                <a:gd name="T11" fmla="*/ 789 h 1266"/>
                <a:gd name="T12" fmla="*/ 1235 w 2000"/>
                <a:gd name="T13" fmla="*/ 1266 h 1266"/>
                <a:gd name="T14" fmla="*/ 477 w 2000"/>
                <a:gd name="T15" fmla="*/ 1189 h 1266"/>
                <a:gd name="T16" fmla="*/ 688 w 2000"/>
                <a:gd name="T17" fmla="*/ 933 h 1266"/>
                <a:gd name="T18" fmla="*/ 0 w 2000"/>
                <a:gd name="T19" fmla="*/ 226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0" h="1266">
                  <a:moveTo>
                    <a:pt x="0" y="226"/>
                  </a:moveTo>
                  <a:lnTo>
                    <a:pt x="1027" y="695"/>
                  </a:lnTo>
                  <a:lnTo>
                    <a:pt x="905" y="0"/>
                  </a:lnTo>
                  <a:lnTo>
                    <a:pt x="1732" y="355"/>
                  </a:lnTo>
                  <a:lnTo>
                    <a:pt x="2000" y="834"/>
                  </a:lnTo>
                  <a:lnTo>
                    <a:pt x="1644" y="789"/>
                  </a:lnTo>
                  <a:lnTo>
                    <a:pt x="1235" y="1266"/>
                  </a:lnTo>
                  <a:lnTo>
                    <a:pt x="477" y="1189"/>
                  </a:lnTo>
                  <a:lnTo>
                    <a:pt x="688" y="933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Line 1031">
              <a:extLst>
                <a:ext uri="{FF2B5EF4-FFF2-40B4-BE49-F238E27FC236}">
                  <a16:creationId xmlns:a16="http://schemas.microsoft.com/office/drawing/2014/main" id="{99B2C5FE-0B1C-B541-9218-4A85C67ACB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9" y="1411"/>
              <a:ext cx="601" cy="27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Line 1032">
              <a:extLst>
                <a:ext uri="{FF2B5EF4-FFF2-40B4-BE49-F238E27FC236}">
                  <a16:creationId xmlns:a16="http://schemas.microsoft.com/office/drawing/2014/main" id="{0EC59194-6BD9-D447-95B0-7D971661A9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86" y="1407"/>
              <a:ext cx="99" cy="38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Line 1033">
              <a:extLst>
                <a:ext uri="{FF2B5EF4-FFF2-40B4-BE49-F238E27FC236}">
                  <a16:creationId xmlns:a16="http://schemas.microsoft.com/office/drawing/2014/main" id="{AEEC2342-F55C-8246-9159-FC2B8456D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2" y="1692"/>
              <a:ext cx="501" cy="1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Line 1034">
              <a:extLst>
                <a:ext uri="{FF2B5EF4-FFF2-40B4-BE49-F238E27FC236}">
                  <a16:creationId xmlns:a16="http://schemas.microsoft.com/office/drawing/2014/main" id="{BF77B721-48A2-AE42-8D87-CFFBDBC29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1" y="1688"/>
              <a:ext cx="267" cy="23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Line 1035">
              <a:extLst>
                <a:ext uri="{FF2B5EF4-FFF2-40B4-BE49-F238E27FC236}">
                  <a16:creationId xmlns:a16="http://schemas.microsoft.com/office/drawing/2014/main" id="{85943166-A38B-544D-86E1-6F208C54F2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06" y="1684"/>
              <a:ext cx="144" cy="5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Line 1036">
              <a:extLst>
                <a:ext uri="{FF2B5EF4-FFF2-40B4-BE49-F238E27FC236}">
                  <a16:creationId xmlns:a16="http://schemas.microsoft.com/office/drawing/2014/main" id="{FCE0ED5B-4D55-C24A-8BE3-92F129434D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02" y="1902"/>
              <a:ext cx="455" cy="3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020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Rectangle 3"/>
              <p:cNvSpPr>
                <a:spLocks noGrp="1" noChangeArrowheads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>
                    <a:sym typeface="Symbol" pitchFamily="18" charset="2"/>
                  </a:rPr>
                  <a:t>Proof: Consider a triangulation of an n-polygon,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&gt;3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. The triangulation consists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−2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triangles. Since the </a:t>
                </a:r>
                <a:r>
                  <a:rPr lang="en-US" u="sng" dirty="0">
                    <a:sym typeface="Symbol" pitchFamily="18" charset="2"/>
                  </a:rPr>
                  <a:t>polygon has </a:t>
                </a:r>
                <a14:m>
                  <m:oMath xmlns:m="http://schemas.openxmlformats.org/officeDocument/2006/math">
                    <m:r>
                      <a:rPr lang="en-US" i="1" u="sng" dirty="0"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</m:oMath>
                </a14:m>
                <a:r>
                  <a:rPr lang="en-US" u="sng" dirty="0">
                    <a:sym typeface="Symbol" pitchFamily="18" charset="2"/>
                  </a:rPr>
                  <a:t> edges but there are only </a:t>
                </a:r>
                <a14:m>
                  <m:oMath xmlns:m="http://schemas.openxmlformats.org/officeDocument/2006/math">
                    <m:r>
                      <a:rPr lang="en-US" i="1" u="sng" dirty="0"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i="1" u="sng" dirty="0">
                        <a:latin typeface="Cambria Math" panose="02040503050406030204" pitchFamily="18" charset="0"/>
                        <a:sym typeface="Symbol" pitchFamily="18" charset="2"/>
                      </a:rPr>
                      <m:t>−2</m:t>
                    </m:r>
                  </m:oMath>
                </a14:m>
                <a:r>
                  <a:rPr lang="en-US" u="sng" dirty="0">
                    <a:sym typeface="Symbol" pitchFamily="18" charset="2"/>
                  </a:rPr>
                  <a:t> triangles</a:t>
                </a:r>
                <a:r>
                  <a:rPr lang="en-US" dirty="0">
                    <a:sym typeface="Symbol" pitchFamily="18" charset="2"/>
                  </a:rPr>
                  <a:t>, by the Pigeonhole Principle, there are </a:t>
                </a:r>
                <a:r>
                  <a:rPr lang="en-US" u="sng" dirty="0">
                    <a:sym typeface="Symbol" pitchFamily="18" charset="2"/>
                  </a:rPr>
                  <a:t>at least two triangles with two polygon's edges</a:t>
                </a:r>
                <a:r>
                  <a:rPr lang="en-US" dirty="0">
                    <a:sym typeface="Symbol" pitchFamily="18" charset="2"/>
                  </a:rPr>
                  <a:t>. These are the ears.</a:t>
                </a:r>
              </a:p>
              <a:p>
                <a:endParaRPr lang="en-US" dirty="0">
                  <a:sym typeface="Symbol" pitchFamily="18" charset="2"/>
                </a:endParaRPr>
              </a:p>
              <a:p>
                <a:r>
                  <a:rPr lang="en-US" dirty="0">
                    <a:sym typeface="Symbol" pitchFamily="18" charset="2"/>
                  </a:rPr>
                  <a:t>Another proof: </a:t>
                </a:r>
                <a:r>
                  <a:rPr lang="en-US" dirty="0"/>
                  <a:t>It is known that a simple polygon can always be triangulated. </a:t>
                </a:r>
                <a:r>
                  <a:rPr lang="en-US" u="sng" dirty="0"/>
                  <a:t>Leaves in the dual-tree of the triangulated polygon correspond to ears</a:t>
                </a:r>
                <a:r>
                  <a:rPr lang="en-US" dirty="0"/>
                  <a:t> and </a:t>
                </a:r>
                <a:r>
                  <a:rPr lang="en-US" u="sng" dirty="0"/>
                  <a:t>every tree of two or more nodes must have at least two leaves</a:t>
                </a:r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1024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167" r="-1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80F15-25CA-7640-8B49-1F39EF023A0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B944F-D040-524B-AC89-641B0342D5F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Ear Based Idea….</a:t>
            </a:r>
          </a:p>
        </p:txBody>
      </p:sp>
    </p:spTree>
    <p:extLst>
      <p:ext uri="{BB962C8B-B14F-4D97-AF65-F5344CB8AC3E}">
        <p14:creationId xmlns:p14="http://schemas.microsoft.com/office/powerpoint/2010/main" val="212976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C3E0FC-A001-174E-8DE1-EE81ED994C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Triangulation: Implementation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29C5D6-3C72-8141-B474-B9FFE87A7FD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5892" name="Text Box 1028"/>
          <p:cNvSpPr txBox="1">
            <a:spLocks noChangeArrowheads="1"/>
          </p:cNvSpPr>
          <p:nvPr/>
        </p:nvSpPr>
        <p:spPr bwMode="auto">
          <a:xfrm>
            <a:off x="3585766" y="1525590"/>
            <a:ext cx="5020469" cy="248443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b="1" dirty="0"/>
              <a:t>Algorithm</a:t>
            </a:r>
            <a:r>
              <a:rPr lang="en-US" altLang="en-US" sz="2000" dirty="0"/>
              <a:t>: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TRIANGULATION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Initialize the ear tip status of each vertex.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while n &gt; 3 do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 Locate an ear tip v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	Output diagonal v</a:t>
            </a:r>
            <a:r>
              <a:rPr lang="en-US" altLang="en-US" sz="2000" baseline="-25000" dirty="0"/>
              <a:t>1 </a:t>
            </a:r>
            <a:r>
              <a:rPr lang="en-US" altLang="en-US" sz="2000" dirty="0"/>
              <a:t>v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	Delete v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	Update the ear tip status of v</a:t>
            </a:r>
            <a:r>
              <a:rPr lang="en-US" altLang="en-US" sz="2000" baseline="-25000" dirty="0"/>
              <a:t>1 </a:t>
            </a:r>
            <a:r>
              <a:rPr lang="en-US" altLang="en-US" sz="2000" dirty="0"/>
              <a:t>and v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. </a:t>
            </a:r>
          </a:p>
        </p:txBody>
      </p:sp>
      <p:sp>
        <p:nvSpPr>
          <p:cNvPr id="165894" name="Freeform 1030"/>
          <p:cNvSpPr>
            <a:spLocks/>
          </p:cNvSpPr>
          <p:nvPr/>
        </p:nvSpPr>
        <p:spPr bwMode="auto">
          <a:xfrm>
            <a:off x="4766798" y="4352925"/>
            <a:ext cx="2627312" cy="1816100"/>
          </a:xfrm>
          <a:custGeom>
            <a:avLst/>
            <a:gdLst>
              <a:gd name="T0" fmla="*/ 0 w 2000"/>
              <a:gd name="T1" fmla="*/ 226 h 1266"/>
              <a:gd name="T2" fmla="*/ 1027 w 2000"/>
              <a:gd name="T3" fmla="*/ 695 h 1266"/>
              <a:gd name="T4" fmla="*/ 905 w 2000"/>
              <a:gd name="T5" fmla="*/ 0 h 1266"/>
              <a:gd name="T6" fmla="*/ 1732 w 2000"/>
              <a:gd name="T7" fmla="*/ 355 h 1266"/>
              <a:gd name="T8" fmla="*/ 2000 w 2000"/>
              <a:gd name="T9" fmla="*/ 834 h 1266"/>
              <a:gd name="T10" fmla="*/ 1644 w 2000"/>
              <a:gd name="T11" fmla="*/ 789 h 1266"/>
              <a:gd name="T12" fmla="*/ 1235 w 2000"/>
              <a:gd name="T13" fmla="*/ 1266 h 1266"/>
              <a:gd name="T14" fmla="*/ 477 w 2000"/>
              <a:gd name="T15" fmla="*/ 1189 h 1266"/>
              <a:gd name="T16" fmla="*/ 688 w 2000"/>
              <a:gd name="T17" fmla="*/ 933 h 1266"/>
              <a:gd name="T18" fmla="*/ 0 w 2000"/>
              <a:gd name="T19" fmla="*/ 226 h 1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0" h="1266">
                <a:moveTo>
                  <a:pt x="0" y="226"/>
                </a:moveTo>
                <a:lnTo>
                  <a:pt x="1027" y="695"/>
                </a:lnTo>
                <a:lnTo>
                  <a:pt x="905" y="0"/>
                </a:lnTo>
                <a:lnTo>
                  <a:pt x="1732" y="355"/>
                </a:lnTo>
                <a:lnTo>
                  <a:pt x="2000" y="834"/>
                </a:lnTo>
                <a:lnTo>
                  <a:pt x="1644" y="789"/>
                </a:lnTo>
                <a:lnTo>
                  <a:pt x="1235" y="1266"/>
                </a:lnTo>
                <a:lnTo>
                  <a:pt x="477" y="1189"/>
                </a:lnTo>
                <a:lnTo>
                  <a:pt x="688" y="933"/>
                </a:lnTo>
                <a:lnTo>
                  <a:pt x="0" y="22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4377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C3E0FC-A001-174E-8DE1-EE81ED994C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Triangulation: Implementation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29C5D6-3C72-8141-B474-B9FFE87A7FD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5892" name="Text Box 1028"/>
          <p:cNvSpPr txBox="1">
            <a:spLocks noChangeArrowheads="1"/>
          </p:cNvSpPr>
          <p:nvPr/>
        </p:nvSpPr>
        <p:spPr bwMode="auto">
          <a:xfrm>
            <a:off x="3585766" y="1525590"/>
            <a:ext cx="5020469" cy="248443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b="1" dirty="0"/>
              <a:t>Algorithm</a:t>
            </a:r>
            <a:r>
              <a:rPr lang="en-US" altLang="en-US" sz="2000" dirty="0"/>
              <a:t>: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TRIANGULATION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Initialize the ear tip status of each vertex.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while n &gt; 3 do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 Locate an ear tip v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	Output diagonal v</a:t>
            </a:r>
            <a:r>
              <a:rPr lang="en-US" altLang="en-US" sz="2000" baseline="-25000" dirty="0"/>
              <a:t>1 </a:t>
            </a:r>
            <a:r>
              <a:rPr lang="en-US" altLang="en-US" sz="2000" dirty="0"/>
              <a:t>v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	Delete v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altLang="en-US" sz="2000" dirty="0"/>
              <a:t>	Update the ear tip status of v</a:t>
            </a:r>
            <a:r>
              <a:rPr lang="en-US" altLang="en-US" sz="2000" baseline="-25000" dirty="0"/>
              <a:t>1 </a:t>
            </a:r>
            <a:r>
              <a:rPr lang="en-US" altLang="en-US" sz="2000" dirty="0"/>
              <a:t>and v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. </a:t>
            </a:r>
          </a:p>
        </p:txBody>
      </p:sp>
      <p:grpSp>
        <p:nvGrpSpPr>
          <p:cNvPr id="61445" name="Group 1029"/>
          <p:cNvGrpSpPr>
            <a:grpSpLocks/>
          </p:cNvGrpSpPr>
          <p:nvPr/>
        </p:nvGrpSpPr>
        <p:grpSpPr bwMode="auto">
          <a:xfrm>
            <a:off x="4766798" y="4352925"/>
            <a:ext cx="2627312" cy="1816100"/>
            <a:chOff x="3355" y="1076"/>
            <a:chExt cx="1655" cy="1144"/>
          </a:xfrm>
        </p:grpSpPr>
        <p:sp>
          <p:nvSpPr>
            <p:cNvPr id="165894" name="Freeform 1030"/>
            <p:cNvSpPr>
              <a:spLocks/>
            </p:cNvSpPr>
            <p:nvPr/>
          </p:nvSpPr>
          <p:spPr bwMode="auto">
            <a:xfrm>
              <a:off x="3355" y="1076"/>
              <a:ext cx="1655" cy="1144"/>
            </a:xfrm>
            <a:custGeom>
              <a:avLst/>
              <a:gdLst>
                <a:gd name="T0" fmla="*/ 0 w 2000"/>
                <a:gd name="T1" fmla="*/ 226 h 1266"/>
                <a:gd name="T2" fmla="*/ 1027 w 2000"/>
                <a:gd name="T3" fmla="*/ 695 h 1266"/>
                <a:gd name="T4" fmla="*/ 905 w 2000"/>
                <a:gd name="T5" fmla="*/ 0 h 1266"/>
                <a:gd name="T6" fmla="*/ 1732 w 2000"/>
                <a:gd name="T7" fmla="*/ 355 h 1266"/>
                <a:gd name="T8" fmla="*/ 2000 w 2000"/>
                <a:gd name="T9" fmla="*/ 834 h 1266"/>
                <a:gd name="T10" fmla="*/ 1644 w 2000"/>
                <a:gd name="T11" fmla="*/ 789 h 1266"/>
                <a:gd name="T12" fmla="*/ 1235 w 2000"/>
                <a:gd name="T13" fmla="*/ 1266 h 1266"/>
                <a:gd name="T14" fmla="*/ 477 w 2000"/>
                <a:gd name="T15" fmla="*/ 1189 h 1266"/>
                <a:gd name="T16" fmla="*/ 688 w 2000"/>
                <a:gd name="T17" fmla="*/ 933 h 1266"/>
                <a:gd name="T18" fmla="*/ 0 w 2000"/>
                <a:gd name="T19" fmla="*/ 226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0" h="1266">
                  <a:moveTo>
                    <a:pt x="0" y="226"/>
                  </a:moveTo>
                  <a:lnTo>
                    <a:pt x="1027" y="695"/>
                  </a:lnTo>
                  <a:lnTo>
                    <a:pt x="905" y="0"/>
                  </a:lnTo>
                  <a:lnTo>
                    <a:pt x="1732" y="355"/>
                  </a:lnTo>
                  <a:lnTo>
                    <a:pt x="2000" y="834"/>
                  </a:lnTo>
                  <a:lnTo>
                    <a:pt x="1644" y="789"/>
                  </a:lnTo>
                  <a:lnTo>
                    <a:pt x="1235" y="1266"/>
                  </a:lnTo>
                  <a:lnTo>
                    <a:pt x="477" y="1189"/>
                  </a:lnTo>
                  <a:lnTo>
                    <a:pt x="688" y="933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895" name="Line 1031"/>
            <p:cNvSpPr>
              <a:spLocks noChangeShapeType="1"/>
            </p:cNvSpPr>
            <p:nvPr/>
          </p:nvSpPr>
          <p:spPr bwMode="auto">
            <a:xfrm flipV="1">
              <a:off x="4189" y="1411"/>
              <a:ext cx="601" cy="27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896" name="Line 1032"/>
            <p:cNvSpPr>
              <a:spLocks noChangeShapeType="1"/>
            </p:cNvSpPr>
            <p:nvPr/>
          </p:nvSpPr>
          <p:spPr bwMode="auto">
            <a:xfrm flipH="1">
              <a:off x="4686" y="1407"/>
              <a:ext cx="99" cy="38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897" name="Line 1033"/>
            <p:cNvSpPr>
              <a:spLocks noChangeShapeType="1"/>
            </p:cNvSpPr>
            <p:nvPr/>
          </p:nvSpPr>
          <p:spPr bwMode="auto">
            <a:xfrm>
              <a:off x="4192" y="1692"/>
              <a:ext cx="501" cy="1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898" name="Line 1034"/>
            <p:cNvSpPr>
              <a:spLocks noChangeShapeType="1"/>
            </p:cNvSpPr>
            <p:nvPr/>
          </p:nvSpPr>
          <p:spPr bwMode="auto">
            <a:xfrm flipV="1">
              <a:off x="3921" y="1688"/>
              <a:ext cx="267" cy="23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899" name="Line 1035"/>
            <p:cNvSpPr>
              <a:spLocks noChangeShapeType="1"/>
            </p:cNvSpPr>
            <p:nvPr/>
          </p:nvSpPr>
          <p:spPr bwMode="auto">
            <a:xfrm flipH="1" flipV="1">
              <a:off x="4206" y="1684"/>
              <a:ext cx="144" cy="5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900" name="Line 1036"/>
            <p:cNvSpPr>
              <a:spLocks noChangeShapeType="1"/>
            </p:cNvSpPr>
            <p:nvPr/>
          </p:nvSpPr>
          <p:spPr bwMode="auto">
            <a:xfrm flipH="1" flipV="1">
              <a:off x="3902" y="1902"/>
              <a:ext cx="455" cy="3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Text Box 6">
            <a:extLst>
              <a:ext uri="{FF2B5EF4-FFF2-40B4-BE49-F238E27FC236}">
                <a16:creationId xmlns:a16="http://schemas.microsoft.com/office/drawing/2014/main" id="{99A58939-C025-7041-8F19-A40D053F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075" y="1905000"/>
            <a:ext cx="1006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O(n</a:t>
            </a:r>
            <a:r>
              <a:rPr lang="en-US" altLang="en-US" b="1" baseline="300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A6D89020-70D1-684E-9A36-480FC641E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2198132"/>
            <a:ext cx="4286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48A2C17F-CABC-3942-A119-048355E12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2708702"/>
            <a:ext cx="136207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O(n)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iterations</a:t>
            </a:r>
          </a:p>
        </p:txBody>
      </p:sp>
      <p:sp>
        <p:nvSpPr>
          <p:cNvPr id="16" name="AutoShape 13">
            <a:extLst>
              <a:ext uri="{FF2B5EF4-FFF2-40B4-BE49-F238E27FC236}">
                <a16:creationId xmlns:a16="http://schemas.microsoft.com/office/drawing/2014/main" id="{257FAE85-F698-CA4E-B933-C347BE8FE3D0}"/>
              </a:ext>
            </a:extLst>
          </p:cNvPr>
          <p:cNvSpPr>
            <a:spLocks/>
          </p:cNvSpPr>
          <p:nvPr/>
        </p:nvSpPr>
        <p:spPr bwMode="auto">
          <a:xfrm>
            <a:off x="2582863" y="2298145"/>
            <a:ext cx="354012" cy="1604962"/>
          </a:xfrm>
          <a:prstGeom prst="leftBrace">
            <a:avLst>
              <a:gd name="adj1" fmla="val 37780"/>
              <a:gd name="adj2" fmla="val 50000"/>
            </a:avLst>
          </a:prstGeom>
          <a:noFill/>
          <a:ln w="12700">
            <a:solidFill>
              <a:schemeClr val="accent5">
                <a:lumMod val="5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14">
            <a:extLst>
              <a:ext uri="{FF2B5EF4-FFF2-40B4-BE49-F238E27FC236}">
                <a16:creationId xmlns:a16="http://schemas.microsoft.com/office/drawing/2014/main" id="{1EEE01BE-5E1E-B447-90D1-3E8E50B5583A}"/>
              </a:ext>
            </a:extLst>
          </p:cNvPr>
          <p:cNvSpPr>
            <a:spLocks/>
          </p:cNvSpPr>
          <p:nvPr/>
        </p:nvSpPr>
        <p:spPr bwMode="auto">
          <a:xfrm>
            <a:off x="3317875" y="2601358"/>
            <a:ext cx="247650" cy="1366838"/>
          </a:xfrm>
          <a:prstGeom prst="leftBrace">
            <a:avLst>
              <a:gd name="adj1" fmla="val 30066"/>
              <a:gd name="adj2" fmla="val 41843"/>
            </a:avLst>
          </a:prstGeom>
          <a:noFill/>
          <a:ln w="12700">
            <a:solidFill>
              <a:schemeClr val="accent6">
                <a:lumMod val="5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311FA48D-F473-D847-8FB4-E22C5610F34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420649" y="2891582"/>
            <a:ext cx="13620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600" b="1" dirty="0">
                <a:solidFill>
                  <a:schemeClr val="accent5">
                    <a:lumMod val="50000"/>
                  </a:schemeClr>
                </a:solidFill>
              </a:rPr>
              <a:t>O(n)</a:t>
            </a:r>
          </a:p>
          <a:p>
            <a:pPr algn="ctr">
              <a:defRPr/>
            </a:pPr>
            <a:r>
              <a:rPr lang="en-US" altLang="en-US" sz="1600" b="1" dirty="0">
                <a:solidFill>
                  <a:schemeClr val="accent5">
                    <a:lumMod val="50000"/>
                  </a:schemeClr>
                </a:solidFill>
              </a:rPr>
              <a:t>iterations</a:t>
            </a:r>
          </a:p>
        </p:txBody>
      </p:sp>
      <p:sp>
        <p:nvSpPr>
          <p:cNvPr id="19" name="Text Box 24">
            <a:extLst>
              <a:ext uri="{FF2B5EF4-FFF2-40B4-BE49-F238E27FC236}">
                <a16:creationId xmlns:a16="http://schemas.microsoft.com/office/drawing/2014/main" id="{FBE32A74-E3FE-2148-B3D2-C772ED874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075" y="4217900"/>
            <a:ext cx="216852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Total: O(n</a:t>
            </a:r>
            <a:r>
              <a:rPr lang="en-US" altLang="en-US" b="1" baseline="300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Can be made: O(n</a:t>
            </a:r>
            <a:r>
              <a:rPr lang="en-US" altLang="en-US" b="1" baseline="300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15BFEEA8-9E45-3045-A127-9BF68F215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3311" y="3651305"/>
            <a:ext cx="13620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600" b="1" dirty="0">
                <a:solidFill>
                  <a:schemeClr val="accent5">
                    <a:lumMod val="50000"/>
                  </a:schemeClr>
                </a:solidFill>
              </a:rPr>
              <a:t>O(n)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D71855-1E01-6A4E-9CBC-178B0A43E825}"/>
              </a:ext>
            </a:extLst>
          </p:cNvPr>
          <p:cNvCxnSpPr>
            <a:endCxn id="20" idx="3"/>
          </p:cNvCxnSpPr>
          <p:nvPr/>
        </p:nvCxnSpPr>
        <p:spPr>
          <a:xfrm>
            <a:off x="4131866" y="3799667"/>
            <a:ext cx="393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43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1950958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Decompose the polygon into shapes that are easier to handle: triangles</a:t>
            </a:r>
          </a:p>
          <a:p>
            <a:r>
              <a:rPr lang="en-US" altLang="en-US" dirty="0"/>
              <a:t>A triangulation of a polygon P is a decomposition of P into triangles whose vertices are vertices of P. In other words, a triangulation is a maximal set of non-crossing diagonals.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ED5E8-66FF-A247-8746-4E0DDDA732B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C53B0776-22B5-7248-85EA-528B49EA79E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of polygons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86001" y="3292475"/>
            <a:ext cx="6523037" cy="2940685"/>
            <a:chOff x="525463" y="3276600"/>
            <a:chExt cx="6523037" cy="2940685"/>
          </a:xfrm>
        </p:grpSpPr>
        <p:grpSp>
          <p:nvGrpSpPr>
            <p:cNvPr id="7" name="Group 6"/>
            <p:cNvGrpSpPr/>
            <p:nvPr/>
          </p:nvGrpSpPr>
          <p:grpSpPr>
            <a:xfrm>
              <a:off x="525463" y="3291205"/>
              <a:ext cx="6500812" cy="2926080"/>
              <a:chOff x="525463" y="3291205"/>
              <a:chExt cx="6500812" cy="2926080"/>
            </a:xfrm>
          </p:grpSpPr>
          <p:sp>
            <p:nvSpPr>
              <p:cNvPr id="8" name="Freeform 45"/>
              <p:cNvSpPr>
                <a:spLocks/>
              </p:cNvSpPr>
              <p:nvPr/>
            </p:nvSpPr>
            <p:spPr bwMode="auto">
              <a:xfrm>
                <a:off x="1203325" y="3291205"/>
                <a:ext cx="5822950" cy="2926080"/>
              </a:xfrm>
              <a:custGeom>
                <a:avLst/>
                <a:gdLst>
                  <a:gd name="T0" fmla="*/ 0 w 3668"/>
                  <a:gd name="T1" fmla="*/ 2147483647 h 1843"/>
                  <a:gd name="T2" fmla="*/ 2147483647 w 3668"/>
                  <a:gd name="T3" fmla="*/ 0 h 1843"/>
                  <a:gd name="T4" fmla="*/ 2147483647 w 3668"/>
                  <a:gd name="T5" fmla="*/ 2147483647 h 1843"/>
                  <a:gd name="T6" fmla="*/ 2147483647 w 3668"/>
                  <a:gd name="T7" fmla="*/ 2147483647 h 1843"/>
                  <a:gd name="T8" fmla="*/ 2147483647 w 3668"/>
                  <a:gd name="T9" fmla="*/ 2147483647 h 1843"/>
                  <a:gd name="T10" fmla="*/ 2147483647 w 3668"/>
                  <a:gd name="T11" fmla="*/ 2147483647 h 1843"/>
                  <a:gd name="T12" fmla="*/ 2147483647 w 3668"/>
                  <a:gd name="T13" fmla="*/ 2147483647 h 1843"/>
                  <a:gd name="T14" fmla="*/ 2147483647 w 3668"/>
                  <a:gd name="T15" fmla="*/ 2147483647 h 1843"/>
                  <a:gd name="T16" fmla="*/ 2147483647 w 3668"/>
                  <a:gd name="T17" fmla="*/ 2147483647 h 1843"/>
                  <a:gd name="T18" fmla="*/ 2147483647 w 3668"/>
                  <a:gd name="T19" fmla="*/ 2147483647 h 1843"/>
                  <a:gd name="T20" fmla="*/ 2147483647 w 3668"/>
                  <a:gd name="T21" fmla="*/ 2147483647 h 1843"/>
                  <a:gd name="T22" fmla="*/ 2147483647 w 3668"/>
                  <a:gd name="T23" fmla="*/ 2147483647 h 1843"/>
                  <a:gd name="T24" fmla="*/ 2147483647 w 3668"/>
                  <a:gd name="T25" fmla="*/ 2147483647 h 1843"/>
                  <a:gd name="T26" fmla="*/ 2147483647 w 3668"/>
                  <a:gd name="T27" fmla="*/ 2147483647 h 1843"/>
                  <a:gd name="T28" fmla="*/ 2147483647 w 3668"/>
                  <a:gd name="T29" fmla="*/ 2147483647 h 1843"/>
                  <a:gd name="T30" fmla="*/ 2147483647 w 3668"/>
                  <a:gd name="T31" fmla="*/ 2147483647 h 1843"/>
                  <a:gd name="T32" fmla="*/ 2147483647 w 3668"/>
                  <a:gd name="T33" fmla="*/ 2147483647 h 1843"/>
                  <a:gd name="T34" fmla="*/ 2147483647 w 3668"/>
                  <a:gd name="T35" fmla="*/ 2147483647 h 1843"/>
                  <a:gd name="T36" fmla="*/ 0 w 3668"/>
                  <a:gd name="T37" fmla="*/ 2147483647 h 184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668"/>
                  <a:gd name="T58" fmla="*/ 0 h 1843"/>
                  <a:gd name="T59" fmla="*/ 3668 w 3668"/>
                  <a:gd name="T60" fmla="*/ 1843 h 184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668" h="1843">
                    <a:moveTo>
                      <a:pt x="0" y="484"/>
                    </a:moveTo>
                    <a:lnTo>
                      <a:pt x="720" y="0"/>
                    </a:lnTo>
                    <a:lnTo>
                      <a:pt x="1301" y="748"/>
                    </a:lnTo>
                    <a:lnTo>
                      <a:pt x="2146" y="196"/>
                    </a:lnTo>
                    <a:lnTo>
                      <a:pt x="3620" y="100"/>
                    </a:lnTo>
                    <a:lnTo>
                      <a:pt x="3668" y="1401"/>
                    </a:lnTo>
                    <a:lnTo>
                      <a:pt x="1431" y="1843"/>
                    </a:lnTo>
                    <a:lnTo>
                      <a:pt x="3010" y="940"/>
                    </a:lnTo>
                    <a:lnTo>
                      <a:pt x="1872" y="1065"/>
                    </a:lnTo>
                    <a:lnTo>
                      <a:pt x="2996" y="552"/>
                    </a:lnTo>
                    <a:lnTo>
                      <a:pt x="3346" y="835"/>
                    </a:lnTo>
                    <a:lnTo>
                      <a:pt x="3188" y="1176"/>
                    </a:lnTo>
                    <a:lnTo>
                      <a:pt x="3519" y="1032"/>
                    </a:lnTo>
                    <a:lnTo>
                      <a:pt x="3370" y="316"/>
                    </a:lnTo>
                    <a:lnTo>
                      <a:pt x="2112" y="595"/>
                    </a:lnTo>
                    <a:lnTo>
                      <a:pt x="1080" y="1334"/>
                    </a:lnTo>
                    <a:lnTo>
                      <a:pt x="538" y="1752"/>
                    </a:lnTo>
                    <a:lnTo>
                      <a:pt x="720" y="489"/>
                    </a:lnTo>
                    <a:lnTo>
                      <a:pt x="0" y="48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" name="Freeform 60"/>
              <p:cNvSpPr>
                <a:spLocks/>
              </p:cNvSpPr>
              <p:nvPr/>
            </p:nvSpPr>
            <p:spPr bwMode="auto">
              <a:xfrm>
                <a:off x="1774825" y="4838184"/>
                <a:ext cx="854075" cy="369332"/>
              </a:xfrm>
              <a:custGeom>
                <a:avLst/>
                <a:gdLst>
                  <a:gd name="T0" fmla="*/ 0 w 528"/>
                  <a:gd name="T1" fmla="*/ 2147483647 h 229"/>
                  <a:gd name="T2" fmla="*/ 2147483647 w 528"/>
                  <a:gd name="T3" fmla="*/ 2147483647 h 229"/>
                  <a:gd name="T4" fmla="*/ 2147483647 w 528"/>
                  <a:gd name="T5" fmla="*/ 2147483647 h 229"/>
                  <a:gd name="T6" fmla="*/ 0 60000 65536"/>
                  <a:gd name="T7" fmla="*/ 0 60000 65536"/>
                  <a:gd name="T8" fmla="*/ 0 60000 65536"/>
                  <a:gd name="T9" fmla="*/ 0 w 528"/>
                  <a:gd name="T10" fmla="*/ 0 h 229"/>
                  <a:gd name="T11" fmla="*/ 528 w 528"/>
                  <a:gd name="T12" fmla="*/ 229 h 2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8" h="229">
                    <a:moveTo>
                      <a:pt x="0" y="210"/>
                    </a:moveTo>
                    <a:cubicBezTo>
                      <a:pt x="83" y="105"/>
                      <a:pt x="167" y="0"/>
                      <a:pt x="255" y="3"/>
                    </a:cubicBezTo>
                    <a:cubicBezTo>
                      <a:pt x="343" y="6"/>
                      <a:pt x="435" y="117"/>
                      <a:pt x="528" y="229"/>
                    </a:cubicBezTo>
                  </a:path>
                </a:pathLst>
              </a:custGeom>
              <a:noFill/>
              <a:ln w="38100">
                <a:solidFill>
                  <a:srgbClr val="339933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" name="Text Box 61"/>
              <p:cNvSpPr txBox="1">
                <a:spLocks noChangeArrowheads="1"/>
              </p:cNvSpPr>
              <p:nvPr/>
            </p:nvSpPr>
            <p:spPr bwMode="auto">
              <a:xfrm>
                <a:off x="525463" y="4960938"/>
                <a:ext cx="14033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000" dirty="0">
                    <a:solidFill>
                      <a:srgbClr val="339933"/>
                    </a:solidFill>
                    <a:latin typeface="Comic Sans MS" pitchFamily="66" charset="0"/>
                  </a:rPr>
                  <a:t>diagonal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057400" y="3276600"/>
              <a:ext cx="4991100" cy="2933700"/>
              <a:chOff x="2049463" y="3284538"/>
              <a:chExt cx="4991100" cy="2933700"/>
            </a:xfrm>
          </p:grpSpPr>
          <p:sp>
            <p:nvSpPr>
              <p:cNvPr id="12" name="Line 46"/>
              <p:cNvSpPr>
                <a:spLocks noChangeShapeType="1"/>
              </p:cNvSpPr>
              <p:nvPr/>
            </p:nvSpPr>
            <p:spPr bwMode="auto">
              <a:xfrm>
                <a:off x="2346325" y="3284538"/>
                <a:ext cx="7938" cy="78422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" name="Line 47"/>
              <p:cNvSpPr>
                <a:spLocks noChangeShapeType="1"/>
              </p:cNvSpPr>
              <p:nvPr/>
            </p:nvSpPr>
            <p:spPr bwMode="auto">
              <a:xfrm>
                <a:off x="2346325" y="4068763"/>
                <a:ext cx="930275" cy="41116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" name="Line 48"/>
              <p:cNvSpPr>
                <a:spLocks noChangeShapeType="1"/>
              </p:cNvSpPr>
              <p:nvPr/>
            </p:nvSpPr>
            <p:spPr bwMode="auto">
              <a:xfrm flipH="1">
                <a:off x="2049463" y="4479925"/>
                <a:ext cx="1227137" cy="158591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49"/>
              <p:cNvSpPr>
                <a:spLocks noChangeShapeType="1"/>
              </p:cNvSpPr>
              <p:nvPr/>
            </p:nvSpPr>
            <p:spPr bwMode="auto">
              <a:xfrm flipV="1">
                <a:off x="3284538" y="4244975"/>
                <a:ext cx="1271587" cy="2286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50"/>
              <p:cNvSpPr>
                <a:spLocks noChangeShapeType="1"/>
              </p:cNvSpPr>
              <p:nvPr/>
            </p:nvSpPr>
            <p:spPr bwMode="auto">
              <a:xfrm flipV="1">
                <a:off x="4556125" y="3589338"/>
                <a:ext cx="53975" cy="65563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51"/>
              <p:cNvSpPr>
                <a:spLocks noChangeShapeType="1"/>
              </p:cNvSpPr>
              <p:nvPr/>
            </p:nvSpPr>
            <p:spPr bwMode="auto">
              <a:xfrm flipV="1">
                <a:off x="4557713" y="3459163"/>
                <a:ext cx="2392362" cy="7778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" name="Line 52"/>
              <p:cNvSpPr>
                <a:spLocks noChangeShapeType="1"/>
              </p:cNvSpPr>
              <p:nvPr/>
            </p:nvSpPr>
            <p:spPr bwMode="auto">
              <a:xfrm flipV="1">
                <a:off x="6545263" y="3459163"/>
                <a:ext cx="396875" cy="33496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Line 53"/>
              <p:cNvSpPr>
                <a:spLocks noChangeShapeType="1"/>
              </p:cNvSpPr>
              <p:nvPr/>
            </p:nvSpPr>
            <p:spPr bwMode="auto">
              <a:xfrm flipV="1">
                <a:off x="6789738" y="3489325"/>
                <a:ext cx="144462" cy="143986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Line 54"/>
              <p:cNvSpPr>
                <a:spLocks noChangeShapeType="1"/>
              </p:cNvSpPr>
              <p:nvPr/>
            </p:nvSpPr>
            <p:spPr bwMode="auto">
              <a:xfrm>
                <a:off x="6781800" y="4930775"/>
                <a:ext cx="258763" cy="60166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" name="Line 55"/>
              <p:cNvSpPr>
                <a:spLocks noChangeShapeType="1"/>
              </p:cNvSpPr>
              <p:nvPr/>
            </p:nvSpPr>
            <p:spPr bwMode="auto">
              <a:xfrm>
                <a:off x="6262688" y="5143500"/>
                <a:ext cx="762000" cy="3968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" name="Line 56"/>
              <p:cNvSpPr>
                <a:spLocks noChangeShapeType="1"/>
              </p:cNvSpPr>
              <p:nvPr/>
            </p:nvSpPr>
            <p:spPr bwMode="auto">
              <a:xfrm flipH="1">
                <a:off x="3482975" y="5143500"/>
                <a:ext cx="2787650" cy="1066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" name="Line 57"/>
              <p:cNvSpPr>
                <a:spLocks noChangeShapeType="1"/>
              </p:cNvSpPr>
              <p:nvPr/>
            </p:nvSpPr>
            <p:spPr bwMode="auto">
              <a:xfrm flipH="1">
                <a:off x="3473450" y="4624388"/>
                <a:ext cx="3035300" cy="159385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" name="Line 58"/>
              <p:cNvSpPr>
                <a:spLocks noChangeShapeType="1"/>
              </p:cNvSpPr>
              <p:nvPr/>
            </p:nvSpPr>
            <p:spPr bwMode="auto">
              <a:xfrm flipV="1">
                <a:off x="5951538" y="4625975"/>
                <a:ext cx="541337" cy="15875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" name="Line 59"/>
              <p:cNvSpPr>
                <a:spLocks noChangeShapeType="1"/>
              </p:cNvSpPr>
              <p:nvPr/>
            </p:nvSpPr>
            <p:spPr bwMode="auto">
              <a:xfrm flipH="1">
                <a:off x="4170363" y="4624388"/>
                <a:ext cx="2338387" cy="3429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1477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478882" y="368300"/>
            <a:ext cx="7234237" cy="6184900"/>
            <a:chOff x="1528763" y="231775"/>
            <a:chExt cx="7234237" cy="6184900"/>
          </a:xfrm>
        </p:grpSpPr>
        <p:sp>
          <p:nvSpPr>
            <p:cNvPr id="17412" name="Freeform 5"/>
            <p:cNvSpPr>
              <a:spLocks/>
            </p:cNvSpPr>
            <p:nvPr/>
          </p:nvSpPr>
          <p:spPr bwMode="auto">
            <a:xfrm>
              <a:off x="2099422" y="665956"/>
              <a:ext cx="6635750" cy="5454650"/>
            </a:xfrm>
            <a:custGeom>
              <a:avLst/>
              <a:gdLst>
                <a:gd name="T0" fmla="*/ 2147483647 w 4179"/>
                <a:gd name="T1" fmla="*/ 2147483647 h 3436"/>
                <a:gd name="T2" fmla="*/ 2147483647 w 4179"/>
                <a:gd name="T3" fmla="*/ 2147483647 h 3436"/>
                <a:gd name="T4" fmla="*/ 2147483647 w 4179"/>
                <a:gd name="T5" fmla="*/ 2147483647 h 3436"/>
                <a:gd name="T6" fmla="*/ 2147483647 w 4179"/>
                <a:gd name="T7" fmla="*/ 2147483647 h 3436"/>
                <a:gd name="T8" fmla="*/ 2147483647 w 4179"/>
                <a:gd name="T9" fmla="*/ 0 h 3436"/>
                <a:gd name="T10" fmla="*/ 2147483647 w 4179"/>
                <a:gd name="T11" fmla="*/ 2147483647 h 3436"/>
                <a:gd name="T12" fmla="*/ 2147483647 w 4179"/>
                <a:gd name="T13" fmla="*/ 2147483647 h 3436"/>
                <a:gd name="T14" fmla="*/ 2147483647 w 4179"/>
                <a:gd name="T15" fmla="*/ 2147483647 h 3436"/>
                <a:gd name="T16" fmla="*/ 2147483647 w 4179"/>
                <a:gd name="T17" fmla="*/ 2147483647 h 3436"/>
                <a:gd name="T18" fmla="*/ 2147483647 w 4179"/>
                <a:gd name="T19" fmla="*/ 2147483647 h 3436"/>
                <a:gd name="T20" fmla="*/ 2147483647 w 4179"/>
                <a:gd name="T21" fmla="*/ 2147483647 h 3436"/>
                <a:gd name="T22" fmla="*/ 2147483647 w 4179"/>
                <a:gd name="T23" fmla="*/ 2147483647 h 3436"/>
                <a:gd name="T24" fmla="*/ 2147483647 w 4179"/>
                <a:gd name="T25" fmla="*/ 2147483647 h 3436"/>
                <a:gd name="T26" fmla="*/ 2147483647 w 4179"/>
                <a:gd name="T27" fmla="*/ 2147483647 h 3436"/>
                <a:gd name="T28" fmla="*/ 2147483647 w 4179"/>
                <a:gd name="T29" fmla="*/ 2147483647 h 3436"/>
                <a:gd name="T30" fmla="*/ 2147483647 w 4179"/>
                <a:gd name="T31" fmla="*/ 2147483647 h 3436"/>
                <a:gd name="T32" fmla="*/ 0 w 4179"/>
                <a:gd name="T33" fmla="*/ 2147483647 h 3436"/>
                <a:gd name="T34" fmla="*/ 2147483647 w 4179"/>
                <a:gd name="T35" fmla="*/ 2147483647 h 3436"/>
                <a:gd name="T36" fmla="*/ 2147483647 w 4179"/>
                <a:gd name="T37" fmla="*/ 2147483647 h 34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179" h="3436">
                  <a:moveTo>
                    <a:pt x="400" y="3436"/>
                  </a:moveTo>
                  <a:lnTo>
                    <a:pt x="2286" y="2097"/>
                  </a:lnTo>
                  <a:lnTo>
                    <a:pt x="2686" y="2840"/>
                  </a:lnTo>
                  <a:lnTo>
                    <a:pt x="4179" y="1853"/>
                  </a:lnTo>
                  <a:lnTo>
                    <a:pt x="2816" y="0"/>
                  </a:lnTo>
                  <a:lnTo>
                    <a:pt x="2277" y="1126"/>
                  </a:lnTo>
                  <a:lnTo>
                    <a:pt x="2653" y="759"/>
                  </a:lnTo>
                  <a:lnTo>
                    <a:pt x="3037" y="1681"/>
                  </a:lnTo>
                  <a:lnTo>
                    <a:pt x="1902" y="1526"/>
                  </a:lnTo>
                  <a:lnTo>
                    <a:pt x="1510" y="783"/>
                  </a:lnTo>
                  <a:lnTo>
                    <a:pt x="2245" y="579"/>
                  </a:lnTo>
                  <a:lnTo>
                    <a:pt x="1681" y="16"/>
                  </a:lnTo>
                  <a:lnTo>
                    <a:pt x="343" y="416"/>
                  </a:lnTo>
                  <a:lnTo>
                    <a:pt x="547" y="979"/>
                  </a:lnTo>
                  <a:lnTo>
                    <a:pt x="922" y="595"/>
                  </a:lnTo>
                  <a:lnTo>
                    <a:pt x="1339" y="1910"/>
                  </a:lnTo>
                  <a:lnTo>
                    <a:pt x="0" y="1738"/>
                  </a:lnTo>
                  <a:lnTo>
                    <a:pt x="1322" y="2473"/>
                  </a:lnTo>
                  <a:lnTo>
                    <a:pt x="400" y="3436"/>
                  </a:lnTo>
                  <a:close/>
                </a:path>
              </a:pathLst>
            </a:custGeom>
            <a:solidFill>
              <a:srgbClr val="CCFFFF"/>
            </a:solidFill>
            <a:ln w="381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528763" y="231775"/>
              <a:ext cx="7234237" cy="6184900"/>
              <a:chOff x="1528763" y="231775"/>
              <a:chExt cx="7234237" cy="6184900"/>
            </a:xfrm>
          </p:grpSpPr>
          <p:sp>
            <p:nvSpPr>
              <p:cNvPr id="17413" name="Text Box 6"/>
              <p:cNvSpPr txBox="1">
                <a:spLocks noChangeArrowheads="1"/>
              </p:cNvSpPr>
              <p:nvPr/>
            </p:nvSpPr>
            <p:spPr bwMode="auto">
              <a:xfrm>
                <a:off x="2466975" y="604996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</a:p>
            </p:txBody>
          </p:sp>
          <p:sp>
            <p:nvSpPr>
              <p:cNvPr id="17414" name="Text Box 7"/>
              <p:cNvSpPr txBox="1">
                <a:spLocks noChangeArrowheads="1"/>
              </p:cNvSpPr>
              <p:nvPr/>
            </p:nvSpPr>
            <p:spPr bwMode="auto">
              <a:xfrm>
                <a:off x="8464550" y="3752850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3</a:t>
                </a:r>
              </a:p>
            </p:txBody>
          </p:sp>
          <p:sp>
            <p:nvSpPr>
              <p:cNvPr id="17415" name="Text Box 8"/>
              <p:cNvSpPr txBox="1">
                <a:spLocks noChangeArrowheads="1"/>
              </p:cNvSpPr>
              <p:nvPr/>
            </p:nvSpPr>
            <p:spPr bwMode="auto">
              <a:xfrm>
                <a:off x="6205538" y="5187950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2</a:t>
                </a:r>
              </a:p>
            </p:txBody>
          </p:sp>
          <p:sp>
            <p:nvSpPr>
              <p:cNvPr id="17416" name="Text Box 9"/>
              <p:cNvSpPr txBox="1">
                <a:spLocks noChangeArrowheads="1"/>
              </p:cNvSpPr>
              <p:nvPr/>
            </p:nvSpPr>
            <p:spPr bwMode="auto">
              <a:xfrm>
                <a:off x="5453063" y="4135438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</a:t>
                </a:r>
              </a:p>
            </p:txBody>
          </p:sp>
          <p:sp>
            <p:nvSpPr>
              <p:cNvPr id="17417" name="Text Box 10"/>
              <p:cNvSpPr txBox="1">
                <a:spLocks noChangeArrowheads="1"/>
              </p:cNvSpPr>
              <p:nvPr/>
            </p:nvSpPr>
            <p:spPr bwMode="auto">
              <a:xfrm>
                <a:off x="6416675" y="2859088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7</a:t>
                </a:r>
              </a:p>
            </p:txBody>
          </p:sp>
          <p:sp>
            <p:nvSpPr>
              <p:cNvPr id="17418" name="Text Box 11"/>
              <p:cNvSpPr txBox="1">
                <a:spLocks noChangeArrowheads="1"/>
              </p:cNvSpPr>
              <p:nvPr/>
            </p:nvSpPr>
            <p:spPr bwMode="auto">
              <a:xfrm>
                <a:off x="6101136" y="1976761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dirty="0"/>
                  <a:t>6</a:t>
                </a:r>
              </a:p>
            </p:txBody>
          </p:sp>
          <p:sp>
            <p:nvSpPr>
              <p:cNvPr id="17419" name="Text Box 12"/>
              <p:cNvSpPr txBox="1">
                <a:spLocks noChangeArrowheads="1"/>
              </p:cNvSpPr>
              <p:nvPr/>
            </p:nvSpPr>
            <p:spPr bwMode="auto">
              <a:xfrm>
                <a:off x="5400675" y="23860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5</a:t>
                </a:r>
              </a:p>
            </p:txBody>
          </p:sp>
          <p:sp>
            <p:nvSpPr>
              <p:cNvPr id="17420" name="Text Box 13"/>
              <p:cNvSpPr txBox="1">
                <a:spLocks noChangeArrowheads="1"/>
              </p:cNvSpPr>
              <p:nvPr/>
            </p:nvSpPr>
            <p:spPr bwMode="auto">
              <a:xfrm>
                <a:off x="6589713" y="231775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4</a:t>
                </a:r>
              </a:p>
            </p:txBody>
          </p:sp>
          <p:sp>
            <p:nvSpPr>
              <p:cNvPr id="17421" name="Text Box 14"/>
              <p:cNvSpPr txBox="1">
                <a:spLocks noChangeArrowheads="1"/>
              </p:cNvSpPr>
              <p:nvPr/>
            </p:nvSpPr>
            <p:spPr bwMode="auto">
              <a:xfrm>
                <a:off x="5495925" y="1104900"/>
                <a:ext cx="441325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10</a:t>
                </a:r>
              </a:p>
            </p:txBody>
          </p:sp>
          <p:sp>
            <p:nvSpPr>
              <p:cNvPr id="17422" name="Text Box 15"/>
              <p:cNvSpPr txBox="1">
                <a:spLocks noChangeArrowheads="1"/>
              </p:cNvSpPr>
              <p:nvPr/>
            </p:nvSpPr>
            <p:spPr bwMode="auto">
              <a:xfrm>
                <a:off x="4659312" y="1858962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dirty="0"/>
                  <a:t>9</a:t>
                </a:r>
              </a:p>
            </p:txBody>
          </p:sp>
          <p:sp>
            <p:nvSpPr>
              <p:cNvPr id="17423" name="Text Box 16"/>
              <p:cNvSpPr txBox="1">
                <a:spLocks noChangeArrowheads="1"/>
              </p:cNvSpPr>
              <p:nvPr/>
            </p:nvSpPr>
            <p:spPr bwMode="auto">
              <a:xfrm>
                <a:off x="5062538" y="27289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8</a:t>
                </a:r>
              </a:p>
            </p:txBody>
          </p:sp>
          <p:sp>
            <p:nvSpPr>
              <p:cNvPr id="17424" name="Text Box 17"/>
              <p:cNvSpPr txBox="1">
                <a:spLocks noChangeArrowheads="1"/>
              </p:cNvSpPr>
              <p:nvPr/>
            </p:nvSpPr>
            <p:spPr bwMode="auto">
              <a:xfrm>
                <a:off x="4818063" y="330200"/>
                <a:ext cx="506412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11</a:t>
                </a:r>
              </a:p>
            </p:txBody>
          </p:sp>
          <p:sp>
            <p:nvSpPr>
              <p:cNvPr id="17425" name="Text Box 18"/>
              <p:cNvSpPr txBox="1">
                <a:spLocks noChangeArrowheads="1"/>
              </p:cNvSpPr>
              <p:nvPr/>
            </p:nvSpPr>
            <p:spPr bwMode="auto">
              <a:xfrm>
                <a:off x="2649538" y="2217738"/>
                <a:ext cx="62230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13</a:t>
                </a:r>
              </a:p>
            </p:txBody>
          </p:sp>
          <p:sp>
            <p:nvSpPr>
              <p:cNvPr id="17426" name="Text Box 19"/>
              <p:cNvSpPr txBox="1">
                <a:spLocks noChangeArrowheads="1"/>
              </p:cNvSpPr>
              <p:nvPr/>
            </p:nvSpPr>
            <p:spPr bwMode="auto">
              <a:xfrm>
                <a:off x="2220913" y="906463"/>
                <a:ext cx="649287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dirty="0"/>
                  <a:t>12</a:t>
                </a:r>
              </a:p>
            </p:txBody>
          </p:sp>
          <p:sp>
            <p:nvSpPr>
              <p:cNvPr id="17427" name="Text Box 20"/>
              <p:cNvSpPr txBox="1">
                <a:spLocks noChangeArrowheads="1"/>
              </p:cNvSpPr>
              <p:nvPr/>
            </p:nvSpPr>
            <p:spPr bwMode="auto">
              <a:xfrm>
                <a:off x="3500438" y="4418013"/>
                <a:ext cx="493712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17</a:t>
                </a:r>
              </a:p>
            </p:txBody>
          </p:sp>
          <p:sp>
            <p:nvSpPr>
              <p:cNvPr id="17428" name="Text Box 21"/>
              <p:cNvSpPr txBox="1">
                <a:spLocks noChangeArrowheads="1"/>
              </p:cNvSpPr>
              <p:nvPr/>
            </p:nvSpPr>
            <p:spPr bwMode="auto">
              <a:xfrm>
                <a:off x="1528763" y="3209925"/>
                <a:ext cx="557212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16</a:t>
                </a:r>
              </a:p>
            </p:txBody>
          </p:sp>
          <p:sp>
            <p:nvSpPr>
              <p:cNvPr id="17429" name="Text Box 22"/>
              <p:cNvSpPr txBox="1">
                <a:spLocks noChangeArrowheads="1"/>
              </p:cNvSpPr>
              <p:nvPr/>
            </p:nvSpPr>
            <p:spPr bwMode="auto">
              <a:xfrm>
                <a:off x="3587750" y="3232150"/>
                <a:ext cx="5842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15</a:t>
                </a:r>
              </a:p>
            </p:txBody>
          </p:sp>
          <p:sp>
            <p:nvSpPr>
              <p:cNvPr id="17430" name="Text Box 23"/>
              <p:cNvSpPr txBox="1">
                <a:spLocks noChangeArrowheads="1"/>
              </p:cNvSpPr>
              <p:nvPr/>
            </p:nvSpPr>
            <p:spPr bwMode="auto">
              <a:xfrm>
                <a:off x="3233738" y="1758950"/>
                <a:ext cx="531812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/>
                  <a:t>14</a:t>
                </a:r>
              </a:p>
            </p:txBody>
          </p:sp>
        </p:grpSp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2AA6C7-AB92-5A40-9B6B-9B7CFC4B279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04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8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419" name="Rectangle 3"/>
              <p:cNvSpPr>
                <a:spLocks noGrp="1" noChangeArrowheads="1"/>
              </p:cNvSpPr>
              <p:nvPr>
                <p:ph sz="half" idx="1"/>
              </p:nvPr>
            </p:nvSpPr>
            <p:spPr>
              <a:xfrm>
                <a:off x="657987" y="1205309"/>
                <a:ext cx="8227252" cy="482496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Diagonal Test</a:t>
                </a:r>
              </a:p>
              <a:p>
                <a:r>
                  <a:rPr lang="en-US" dirty="0"/>
                  <a:t>The segment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diagonal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endParaRPr lang="en-US" dirty="0"/>
              </a:p>
              <a:p>
                <a:pPr lvl="1"/>
                <a:r>
                  <a:rPr lang="en-US" dirty="0"/>
                  <a:t>for all edges e of P that are not incident to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do not intersect.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internal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in the neighborhood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altLang="en-US" dirty="0"/>
                  <a:t>Algorithm: Diagonal Triangulation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	Repeat n-3 times 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 		for each candidate diagonal 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 		test each of neighborhoods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		output Proper diagonal</a:t>
                </a:r>
              </a:p>
            </p:txBody>
          </p:sp>
        </mc:Choice>
        <mc:Fallback xmlns="">
          <p:sp>
            <p:nvSpPr>
              <p:cNvPr id="604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8227252" cy="4824960"/>
              </a:xfrm>
              <a:blipFill>
                <a:blip r:embed="rId2"/>
                <a:stretch>
                  <a:fillRect l="-1541" t="-525" r="-462" b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595A2-50D0-A34D-A995-1410C82A9E1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72348B-AFDC-394E-A381-4AF3D5A3D18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Diagonal-Based Triangulation</a:t>
            </a:r>
          </a:p>
        </p:txBody>
      </p:sp>
      <p:sp>
        <p:nvSpPr>
          <p:cNvPr id="4102" name="Freeform 13"/>
          <p:cNvSpPr>
            <a:spLocks/>
          </p:cNvSpPr>
          <p:nvPr/>
        </p:nvSpPr>
        <p:spPr bwMode="auto">
          <a:xfrm>
            <a:off x="9156701" y="2460625"/>
            <a:ext cx="2446337" cy="1892300"/>
          </a:xfrm>
          <a:custGeom>
            <a:avLst/>
            <a:gdLst>
              <a:gd name="T0" fmla="*/ 0 w 1541"/>
              <a:gd name="T1" fmla="*/ 2147483647 h 1192"/>
              <a:gd name="T2" fmla="*/ 2147483647 w 1541"/>
              <a:gd name="T3" fmla="*/ 2147483647 h 1192"/>
              <a:gd name="T4" fmla="*/ 2147483647 w 1541"/>
              <a:gd name="T5" fmla="*/ 0 h 1192"/>
              <a:gd name="T6" fmla="*/ 2147483647 w 1541"/>
              <a:gd name="T7" fmla="*/ 2147483647 h 1192"/>
              <a:gd name="T8" fmla="*/ 2147483647 w 1541"/>
              <a:gd name="T9" fmla="*/ 2147483647 h 1192"/>
              <a:gd name="T10" fmla="*/ 2147483647 w 1541"/>
              <a:gd name="T11" fmla="*/ 2147483647 h 1192"/>
              <a:gd name="T12" fmla="*/ 0 w 1541"/>
              <a:gd name="T13" fmla="*/ 2147483647 h 1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541" h="1192">
                <a:moveTo>
                  <a:pt x="0" y="1192"/>
                </a:moveTo>
                <a:lnTo>
                  <a:pt x="284" y="32"/>
                </a:lnTo>
                <a:lnTo>
                  <a:pt x="1103" y="0"/>
                </a:lnTo>
                <a:lnTo>
                  <a:pt x="1541" y="462"/>
                </a:lnTo>
                <a:lnTo>
                  <a:pt x="1322" y="1119"/>
                </a:lnTo>
                <a:lnTo>
                  <a:pt x="843" y="624"/>
                </a:lnTo>
                <a:lnTo>
                  <a:pt x="0" y="1192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Line 14"/>
          <p:cNvSpPr>
            <a:spLocks noChangeShapeType="1"/>
          </p:cNvSpPr>
          <p:nvPr/>
        </p:nvSpPr>
        <p:spPr bwMode="auto">
          <a:xfrm flipV="1">
            <a:off x="9144000" y="2433639"/>
            <a:ext cx="1763712" cy="1893887"/>
          </a:xfrm>
          <a:prstGeom prst="line">
            <a:avLst/>
          </a:prstGeom>
          <a:noFill/>
          <a:ln w="38100">
            <a:solidFill>
              <a:srgbClr val="00FF00"/>
            </a:solidFill>
            <a:prstDash val="dash"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Line 15"/>
          <p:cNvSpPr>
            <a:spLocks noChangeShapeType="1"/>
          </p:cNvSpPr>
          <p:nvPr/>
        </p:nvSpPr>
        <p:spPr bwMode="auto">
          <a:xfrm flipV="1">
            <a:off x="9117013" y="3194051"/>
            <a:ext cx="2524125" cy="114617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Line 16"/>
          <p:cNvSpPr>
            <a:spLocks noChangeShapeType="1"/>
          </p:cNvSpPr>
          <p:nvPr/>
        </p:nvSpPr>
        <p:spPr bwMode="auto">
          <a:xfrm flipV="1">
            <a:off x="9128126" y="4233864"/>
            <a:ext cx="2136775" cy="11747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Text Box 17"/>
          <p:cNvSpPr txBox="1">
            <a:spLocks noChangeArrowheads="1"/>
          </p:cNvSpPr>
          <p:nvPr/>
        </p:nvSpPr>
        <p:spPr bwMode="auto">
          <a:xfrm>
            <a:off x="8986837" y="4283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0</a:t>
            </a:r>
          </a:p>
        </p:txBody>
      </p:sp>
      <p:sp>
        <p:nvSpPr>
          <p:cNvPr id="4107" name="Text Box 18"/>
          <p:cNvSpPr txBox="1">
            <a:spLocks noChangeArrowheads="1"/>
          </p:cNvSpPr>
          <p:nvPr/>
        </p:nvSpPr>
        <p:spPr bwMode="auto">
          <a:xfrm>
            <a:off x="10429875" y="29575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1</a:t>
            </a:r>
          </a:p>
        </p:txBody>
      </p:sp>
      <p:sp>
        <p:nvSpPr>
          <p:cNvPr id="4108" name="Text Box 19"/>
          <p:cNvSpPr txBox="1">
            <a:spLocks noChangeArrowheads="1"/>
          </p:cNvSpPr>
          <p:nvPr/>
        </p:nvSpPr>
        <p:spPr bwMode="auto">
          <a:xfrm>
            <a:off x="11163300" y="41036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2</a:t>
            </a:r>
          </a:p>
        </p:txBody>
      </p:sp>
      <p:sp>
        <p:nvSpPr>
          <p:cNvPr id="4109" name="Text Box 20"/>
          <p:cNvSpPr txBox="1">
            <a:spLocks noChangeArrowheads="1"/>
          </p:cNvSpPr>
          <p:nvPr/>
        </p:nvSpPr>
        <p:spPr bwMode="auto">
          <a:xfrm>
            <a:off x="11626850" y="28289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3</a:t>
            </a:r>
          </a:p>
        </p:txBody>
      </p:sp>
      <p:sp>
        <p:nvSpPr>
          <p:cNvPr id="4110" name="Text Box 21"/>
          <p:cNvSpPr txBox="1">
            <a:spLocks noChangeArrowheads="1"/>
          </p:cNvSpPr>
          <p:nvPr/>
        </p:nvSpPr>
        <p:spPr bwMode="auto">
          <a:xfrm>
            <a:off x="10764837" y="2030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4</a:t>
            </a:r>
          </a:p>
        </p:txBody>
      </p:sp>
      <p:sp>
        <p:nvSpPr>
          <p:cNvPr id="4111" name="Text Box 22"/>
          <p:cNvSpPr txBox="1">
            <a:spLocks noChangeArrowheads="1"/>
          </p:cNvSpPr>
          <p:nvPr/>
        </p:nvSpPr>
        <p:spPr bwMode="auto">
          <a:xfrm>
            <a:off x="9424987" y="2030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2644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9987" name="Rectangle 3"/>
              <p:cNvSpPr>
                <a:spLocks noGrp="1" noChangeArrowheads="1"/>
              </p:cNvSpPr>
              <p:nvPr>
                <p:ph sz="half" idx="1"/>
              </p:nvPr>
            </p:nvSpPr>
            <p:spPr>
              <a:xfrm>
                <a:off x="657986" y="1205309"/>
                <a:ext cx="7876827" cy="482496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defRPr/>
                </a:pPr>
                <a:r>
                  <a:rPr lang="en-US" altLang="en-US" dirty="0"/>
                  <a:t>Every polygon must have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en-US" i="1" dirty="0" smtClean="0">
                        <a:latin typeface="Cambria Math"/>
                      </a:rPr>
                      <m:t> 1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i="1" dirty="0"/>
                  <a:t>strictly</a:t>
                </a:r>
                <a:r>
                  <a:rPr lang="en-US" altLang="en-US" dirty="0"/>
                  <a:t> convex vertex (no collinearity)</a:t>
                </a:r>
              </a:p>
              <a:p>
                <a:pPr marL="114300" indent="0">
                  <a:buNone/>
                  <a:defRPr/>
                </a:pPr>
                <a:endParaRPr lang="en-US" altLang="en-US" dirty="0"/>
              </a:p>
              <a:p>
                <a:pPr>
                  <a:defRPr/>
                </a:pPr>
                <a:r>
                  <a:rPr lang="en-US" altLang="en-US" dirty="0"/>
                  <a:t>Every polygon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𝑛</m:t>
                    </m:r>
                    <m:r>
                      <a:rPr lang="en-US" altLang="en-US" i="1" dirty="0" smtClean="0">
                        <a:latin typeface="Cambria Math"/>
                      </a:rPr>
                      <m:t> ≥ 4 </m:t>
                    </m:r>
                  </m:oMath>
                </a14:m>
                <a:r>
                  <a:rPr lang="en-US" altLang="en-US" dirty="0"/>
                  <a:t>vertices has a diagonal</a:t>
                </a:r>
              </a:p>
              <a:p>
                <a:pPr>
                  <a:defRPr/>
                </a:pPr>
                <a:endParaRPr lang="en-US" altLang="en-US" dirty="0"/>
              </a:p>
              <a:p>
                <a:pPr>
                  <a:defRPr/>
                </a:pPr>
                <a:r>
                  <a:rPr lang="en-US" altLang="en-US" dirty="0"/>
                  <a:t>Every n-vertex polygon P may be partitioned into triangles by adding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en-US" i="1" dirty="0" smtClean="0">
                        <a:latin typeface="Cambria Math"/>
                      </a:rPr>
                      <m:t>0) </m:t>
                    </m:r>
                  </m:oMath>
                </a14:m>
                <a:r>
                  <a:rPr lang="en-US" altLang="en-US" dirty="0"/>
                  <a:t>diagonals [proof by induction using diagonals]</a:t>
                </a:r>
              </a:p>
            </p:txBody>
          </p:sp>
        </mc:Choice>
        <mc:Fallback xmlns="">
          <p:sp>
            <p:nvSpPr>
              <p:cNvPr id="1699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7876827" cy="4824960"/>
              </a:xfrm>
              <a:blipFill>
                <a:blip r:embed="rId2"/>
                <a:stretch>
                  <a:fillRect l="-1771" t="-525" b="-2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35EF7B-CBC1-3548-8825-6E2390D574F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D8305-A375-4743-AC0C-0368FBBFF0E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12087" y="267892"/>
            <a:ext cx="10367826" cy="779612"/>
          </a:xfrm>
        </p:spPr>
        <p:txBody>
          <a:bodyPr>
            <a:normAutofit fontScale="92500"/>
          </a:bodyPr>
          <a:lstStyle/>
          <a:p>
            <a:r>
              <a:rPr lang="en-US" altLang="en-US" sz="4000" dirty="0"/>
              <a:t>Triangulation Theory: Existence of a Diagonal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E4C13A-5347-1C41-9C95-7DA3C52857E7}"/>
              </a:ext>
            </a:extLst>
          </p:cNvPr>
          <p:cNvGrpSpPr>
            <a:grpSpLocks noChangeAspect="1"/>
          </p:cNvGrpSpPr>
          <p:nvPr/>
        </p:nvGrpSpPr>
        <p:grpSpPr>
          <a:xfrm>
            <a:off x="8936381" y="989938"/>
            <a:ext cx="2597632" cy="4690797"/>
            <a:chOff x="8382001" y="1720850"/>
            <a:chExt cx="1643063" cy="2967039"/>
          </a:xfrm>
        </p:grpSpPr>
        <p:sp>
          <p:nvSpPr>
            <p:cNvPr id="170007" name="Freeform 23"/>
            <p:cNvSpPr>
              <a:spLocks/>
            </p:cNvSpPr>
            <p:nvPr/>
          </p:nvSpPr>
          <p:spPr bwMode="auto">
            <a:xfrm>
              <a:off x="8447088" y="3249613"/>
              <a:ext cx="1358900" cy="1416050"/>
            </a:xfrm>
            <a:custGeom>
              <a:avLst/>
              <a:gdLst>
                <a:gd name="T0" fmla="*/ 856 w 856"/>
                <a:gd name="T1" fmla="*/ 892 h 892"/>
                <a:gd name="T2" fmla="*/ 455 w 856"/>
                <a:gd name="T3" fmla="*/ 396 h 892"/>
                <a:gd name="T4" fmla="*/ 345 w 856"/>
                <a:gd name="T5" fmla="*/ 851 h 892"/>
                <a:gd name="T6" fmla="*/ 17 w 856"/>
                <a:gd name="T7" fmla="*/ 466 h 892"/>
                <a:gd name="T8" fmla="*/ 0 w 856"/>
                <a:gd name="T9" fmla="*/ 115 h 892"/>
                <a:gd name="T10" fmla="*/ 169 w 856"/>
                <a:gd name="T11" fmla="*/ 214 h 892"/>
                <a:gd name="T12" fmla="*/ 491 w 856"/>
                <a:gd name="T13" fmla="*/ 0 h 892"/>
                <a:gd name="T14" fmla="*/ 636 w 856"/>
                <a:gd name="T15" fmla="*/ 460 h 892"/>
                <a:gd name="T16" fmla="*/ 714 w 856"/>
                <a:gd name="T17" fmla="*/ 149 h 892"/>
                <a:gd name="T18" fmla="*/ 856 w 856"/>
                <a:gd name="T19" fmla="*/ 89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6" h="892">
                  <a:moveTo>
                    <a:pt x="856" y="892"/>
                  </a:moveTo>
                  <a:lnTo>
                    <a:pt x="455" y="396"/>
                  </a:lnTo>
                  <a:lnTo>
                    <a:pt x="345" y="851"/>
                  </a:lnTo>
                  <a:lnTo>
                    <a:pt x="17" y="466"/>
                  </a:lnTo>
                  <a:lnTo>
                    <a:pt x="0" y="115"/>
                  </a:lnTo>
                  <a:lnTo>
                    <a:pt x="169" y="214"/>
                  </a:lnTo>
                  <a:lnTo>
                    <a:pt x="491" y="0"/>
                  </a:lnTo>
                  <a:lnTo>
                    <a:pt x="636" y="460"/>
                  </a:lnTo>
                  <a:lnTo>
                    <a:pt x="714" y="149"/>
                  </a:lnTo>
                  <a:lnTo>
                    <a:pt x="856" y="89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grpSp>
          <p:nvGrpSpPr>
            <p:cNvPr id="43013" name="Group 29"/>
            <p:cNvGrpSpPr>
              <a:grpSpLocks/>
            </p:cNvGrpSpPr>
            <p:nvPr/>
          </p:nvGrpSpPr>
          <p:grpSpPr bwMode="auto">
            <a:xfrm>
              <a:off x="8382001" y="1720850"/>
              <a:ext cx="1579563" cy="1416050"/>
              <a:chOff x="4376" y="1084"/>
              <a:chExt cx="995" cy="892"/>
            </a:xfrm>
          </p:grpSpPr>
          <p:sp>
            <p:nvSpPr>
              <p:cNvPr id="169989" name="Freeform 5"/>
              <p:cNvSpPr>
                <a:spLocks/>
              </p:cNvSpPr>
              <p:nvPr/>
            </p:nvSpPr>
            <p:spPr bwMode="auto">
              <a:xfrm>
                <a:off x="4376" y="1084"/>
                <a:ext cx="856" cy="892"/>
              </a:xfrm>
              <a:custGeom>
                <a:avLst/>
                <a:gdLst>
                  <a:gd name="T0" fmla="*/ 856 w 856"/>
                  <a:gd name="T1" fmla="*/ 892 h 892"/>
                  <a:gd name="T2" fmla="*/ 455 w 856"/>
                  <a:gd name="T3" fmla="*/ 396 h 892"/>
                  <a:gd name="T4" fmla="*/ 345 w 856"/>
                  <a:gd name="T5" fmla="*/ 851 h 892"/>
                  <a:gd name="T6" fmla="*/ 17 w 856"/>
                  <a:gd name="T7" fmla="*/ 466 h 892"/>
                  <a:gd name="T8" fmla="*/ 0 w 856"/>
                  <a:gd name="T9" fmla="*/ 115 h 892"/>
                  <a:gd name="T10" fmla="*/ 169 w 856"/>
                  <a:gd name="T11" fmla="*/ 214 h 892"/>
                  <a:gd name="T12" fmla="*/ 491 w 856"/>
                  <a:gd name="T13" fmla="*/ 0 h 892"/>
                  <a:gd name="T14" fmla="*/ 636 w 856"/>
                  <a:gd name="T15" fmla="*/ 460 h 892"/>
                  <a:gd name="T16" fmla="*/ 714 w 856"/>
                  <a:gd name="T17" fmla="*/ 149 h 892"/>
                  <a:gd name="T18" fmla="*/ 856 w 856"/>
                  <a:gd name="T19" fmla="*/ 892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6" h="892">
                    <a:moveTo>
                      <a:pt x="856" y="892"/>
                    </a:moveTo>
                    <a:lnTo>
                      <a:pt x="455" y="396"/>
                    </a:lnTo>
                    <a:lnTo>
                      <a:pt x="345" y="851"/>
                    </a:lnTo>
                    <a:lnTo>
                      <a:pt x="17" y="466"/>
                    </a:lnTo>
                    <a:lnTo>
                      <a:pt x="0" y="115"/>
                    </a:lnTo>
                    <a:lnTo>
                      <a:pt x="169" y="214"/>
                    </a:lnTo>
                    <a:lnTo>
                      <a:pt x="491" y="0"/>
                    </a:lnTo>
                    <a:lnTo>
                      <a:pt x="636" y="460"/>
                    </a:lnTo>
                    <a:lnTo>
                      <a:pt x="714" y="149"/>
                    </a:lnTo>
                    <a:lnTo>
                      <a:pt x="856" y="892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127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69996" name="Line 12"/>
              <p:cNvSpPr>
                <a:spLocks noChangeShapeType="1"/>
              </p:cNvSpPr>
              <p:nvPr/>
            </p:nvSpPr>
            <p:spPr bwMode="auto">
              <a:xfrm>
                <a:off x="4845" y="1922"/>
                <a:ext cx="52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69997" name="Oval 13"/>
              <p:cNvSpPr>
                <a:spLocks noChangeArrowheads="1"/>
              </p:cNvSpPr>
              <p:nvPr/>
            </p:nvSpPr>
            <p:spPr bwMode="auto">
              <a:xfrm>
                <a:off x="5179" y="1879"/>
                <a:ext cx="71" cy="7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3014" name="Group 28"/>
            <p:cNvGrpSpPr>
              <a:grpSpLocks/>
            </p:cNvGrpSpPr>
            <p:nvPr/>
          </p:nvGrpSpPr>
          <p:grpSpPr bwMode="auto">
            <a:xfrm>
              <a:off x="9190039" y="4562476"/>
              <a:ext cx="835025" cy="125413"/>
              <a:chOff x="4829" y="2874"/>
              <a:chExt cx="526" cy="79"/>
            </a:xfrm>
          </p:grpSpPr>
          <p:sp>
            <p:nvSpPr>
              <p:cNvPr id="170001" name="Line 17"/>
              <p:cNvSpPr>
                <a:spLocks noChangeShapeType="1"/>
              </p:cNvSpPr>
              <p:nvPr/>
            </p:nvSpPr>
            <p:spPr bwMode="auto">
              <a:xfrm>
                <a:off x="4829" y="2917"/>
                <a:ext cx="52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70002" name="Oval 18"/>
              <p:cNvSpPr>
                <a:spLocks noChangeArrowheads="1"/>
              </p:cNvSpPr>
              <p:nvPr/>
            </p:nvSpPr>
            <p:spPr bwMode="auto">
              <a:xfrm>
                <a:off x="5163" y="2874"/>
                <a:ext cx="71" cy="7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0003" name="Oval 19"/>
            <p:cNvSpPr>
              <a:spLocks noChangeArrowheads="1"/>
            </p:cNvSpPr>
            <p:nvPr/>
          </p:nvSpPr>
          <p:spPr bwMode="auto">
            <a:xfrm>
              <a:off x="9537701" y="3533776"/>
              <a:ext cx="112713" cy="125413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0004" name="Oval 20"/>
            <p:cNvSpPr>
              <a:spLocks noChangeArrowheads="1"/>
            </p:cNvSpPr>
            <p:nvPr/>
          </p:nvSpPr>
          <p:spPr bwMode="auto">
            <a:xfrm>
              <a:off x="9113838" y="3886201"/>
              <a:ext cx="112712" cy="125413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0009" name="Line 25"/>
            <p:cNvSpPr>
              <a:spLocks noChangeShapeType="1"/>
            </p:cNvSpPr>
            <p:nvPr/>
          </p:nvSpPr>
          <p:spPr bwMode="auto">
            <a:xfrm flipH="1">
              <a:off x="9163051" y="3562351"/>
              <a:ext cx="422275" cy="3714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0010" name="Oval 26"/>
            <p:cNvSpPr>
              <a:spLocks noChangeArrowheads="1"/>
            </p:cNvSpPr>
            <p:nvPr/>
          </p:nvSpPr>
          <p:spPr bwMode="auto">
            <a:xfrm>
              <a:off x="9396413" y="3886201"/>
              <a:ext cx="112712" cy="125413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0011" name="Line 27"/>
            <p:cNvSpPr>
              <a:spLocks noChangeShapeType="1"/>
            </p:cNvSpPr>
            <p:nvPr/>
          </p:nvSpPr>
          <p:spPr bwMode="auto">
            <a:xfrm>
              <a:off x="9445625" y="3951289"/>
              <a:ext cx="317500" cy="66992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118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6" y="1205309"/>
            <a:ext cx="10876027" cy="48249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Lemma: Every polygon must have at least one strictly </a:t>
            </a:r>
            <a:r>
              <a:rPr lang="en-US" dirty="0">
                <a:solidFill>
                  <a:srgbClr val="FF0000"/>
                </a:solidFill>
              </a:rPr>
              <a:t>convex vertex</a:t>
            </a:r>
            <a:r>
              <a:rPr lang="en-US" dirty="0"/>
              <a:t>.</a:t>
            </a:r>
          </a:p>
          <a:p>
            <a:r>
              <a:rPr lang="en-CA" dirty="0"/>
              <a:t>Proof: </a:t>
            </a:r>
          </a:p>
          <a:p>
            <a:pPr lvl="1"/>
            <a:r>
              <a:rPr lang="en-CA" dirty="0"/>
              <a:t>If the edges of polygon oriented in a counter-clockwise traversal, then a convex vertex is a left turn, and reflex vertex is right turn and interior of the polygon is always to the left</a:t>
            </a:r>
          </a:p>
          <a:p>
            <a:pPr lvl="1"/>
            <a:r>
              <a:rPr lang="en-CA" dirty="0"/>
              <a:t>Let L is the line through the lowest </a:t>
            </a:r>
            <a:br>
              <a:rPr lang="en-CA" dirty="0"/>
            </a:br>
            <a:r>
              <a:rPr lang="en-CA" dirty="0"/>
              <a:t>vertex v (y-coordinate)</a:t>
            </a:r>
          </a:p>
          <a:p>
            <a:pPr lvl="2"/>
            <a:r>
              <a:rPr lang="en-CA" dirty="0"/>
              <a:t>The interior of the polygon must be above</a:t>
            </a:r>
          </a:p>
          <a:p>
            <a:pPr lvl="2"/>
            <a:r>
              <a:rPr lang="en-CA" dirty="0"/>
              <a:t>The edges following v must be above L</a:t>
            </a:r>
          </a:p>
          <a:p>
            <a:pPr lvl="2"/>
            <a:r>
              <a:rPr lang="en-CA" dirty="0"/>
              <a:t>The walker make the left turn at v, thus v is </a:t>
            </a:r>
            <a:br>
              <a:rPr lang="en-CA" dirty="0"/>
            </a:br>
            <a:r>
              <a:rPr lang="en-CA" dirty="0"/>
              <a:t>convex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925862-D7A2-E240-9807-65BEE7705F3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A61F8-FC0D-254A-90B4-738BABB5859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Triangulation Theory of </a:t>
            </a:r>
            <a:r>
              <a:rPr lang="en-US" dirty="0"/>
              <a:t>Polygon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848600" y="4085648"/>
            <a:ext cx="4077628" cy="1857952"/>
            <a:chOff x="1013" y="1493"/>
            <a:chExt cx="3019" cy="2180"/>
          </a:xfrm>
        </p:grpSpPr>
        <p:sp>
          <p:nvSpPr>
            <p:cNvPr id="29704" name="Freeform 5"/>
            <p:cNvSpPr>
              <a:spLocks/>
            </p:cNvSpPr>
            <p:nvPr/>
          </p:nvSpPr>
          <p:spPr bwMode="auto">
            <a:xfrm>
              <a:off x="1230" y="1493"/>
              <a:ext cx="1930" cy="1650"/>
            </a:xfrm>
            <a:custGeom>
              <a:avLst/>
              <a:gdLst>
                <a:gd name="T0" fmla="*/ 0 w 1930"/>
                <a:gd name="T1" fmla="*/ 436 h 1650"/>
                <a:gd name="T2" fmla="*/ 783 w 1930"/>
                <a:gd name="T3" fmla="*/ 571 h 1650"/>
                <a:gd name="T4" fmla="*/ 470 w 1930"/>
                <a:gd name="T5" fmla="*/ 850 h 1650"/>
                <a:gd name="T6" fmla="*/ 1063 w 1930"/>
                <a:gd name="T7" fmla="*/ 884 h 1650"/>
                <a:gd name="T8" fmla="*/ 565 w 1930"/>
                <a:gd name="T9" fmla="*/ 1650 h 1650"/>
                <a:gd name="T10" fmla="*/ 1158 w 1930"/>
                <a:gd name="T11" fmla="*/ 1650 h 1650"/>
                <a:gd name="T12" fmla="*/ 1616 w 1930"/>
                <a:gd name="T13" fmla="*/ 1387 h 1650"/>
                <a:gd name="T14" fmla="*/ 1930 w 1930"/>
                <a:gd name="T15" fmla="*/ 453 h 1650"/>
                <a:gd name="T16" fmla="*/ 1751 w 1930"/>
                <a:gd name="T17" fmla="*/ 28 h 1650"/>
                <a:gd name="T18" fmla="*/ 1728 w 1930"/>
                <a:gd name="T19" fmla="*/ 0 h 16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30"/>
                <a:gd name="T31" fmla="*/ 0 h 1650"/>
                <a:gd name="T32" fmla="*/ 1930 w 1930"/>
                <a:gd name="T33" fmla="*/ 1650 h 1650"/>
                <a:gd name="connsiteX0" fmla="*/ 0 w 10000"/>
                <a:gd name="connsiteY0" fmla="*/ 2642 h 10000"/>
                <a:gd name="connsiteX1" fmla="*/ 4057 w 10000"/>
                <a:gd name="connsiteY1" fmla="*/ 3461 h 10000"/>
                <a:gd name="connsiteX2" fmla="*/ 2435 w 10000"/>
                <a:gd name="connsiteY2" fmla="*/ 5152 h 10000"/>
                <a:gd name="connsiteX3" fmla="*/ 5508 w 10000"/>
                <a:gd name="connsiteY3" fmla="*/ 5358 h 10000"/>
                <a:gd name="connsiteX4" fmla="*/ 3215 w 10000"/>
                <a:gd name="connsiteY4" fmla="*/ 8753 h 10000"/>
                <a:gd name="connsiteX5" fmla="*/ 6000 w 10000"/>
                <a:gd name="connsiteY5" fmla="*/ 10000 h 10000"/>
                <a:gd name="connsiteX6" fmla="*/ 8373 w 10000"/>
                <a:gd name="connsiteY6" fmla="*/ 8406 h 10000"/>
                <a:gd name="connsiteX7" fmla="*/ 10000 w 10000"/>
                <a:gd name="connsiteY7" fmla="*/ 2745 h 10000"/>
                <a:gd name="connsiteX8" fmla="*/ 9073 w 10000"/>
                <a:gd name="connsiteY8" fmla="*/ 170 h 10000"/>
                <a:gd name="connsiteX9" fmla="*/ 8953 w 10000"/>
                <a:gd name="connsiteY9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000">
                  <a:moveTo>
                    <a:pt x="0" y="2642"/>
                  </a:moveTo>
                  <a:lnTo>
                    <a:pt x="4057" y="3461"/>
                  </a:lnTo>
                  <a:lnTo>
                    <a:pt x="2435" y="5152"/>
                  </a:lnTo>
                  <a:lnTo>
                    <a:pt x="5508" y="5358"/>
                  </a:lnTo>
                  <a:lnTo>
                    <a:pt x="3215" y="8753"/>
                  </a:lnTo>
                  <a:lnTo>
                    <a:pt x="6000" y="10000"/>
                  </a:lnTo>
                  <a:lnTo>
                    <a:pt x="8373" y="8406"/>
                  </a:lnTo>
                  <a:lnTo>
                    <a:pt x="10000" y="2745"/>
                  </a:lnTo>
                  <a:lnTo>
                    <a:pt x="9073" y="170"/>
                  </a:lnTo>
                  <a:lnTo>
                    <a:pt x="8953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Line 6"/>
            <p:cNvSpPr>
              <a:spLocks noChangeShapeType="1"/>
            </p:cNvSpPr>
            <p:nvPr/>
          </p:nvSpPr>
          <p:spPr bwMode="auto">
            <a:xfrm>
              <a:off x="1013" y="3148"/>
              <a:ext cx="2712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Text Box 7"/>
            <p:cNvSpPr txBox="1">
              <a:spLocks noChangeArrowheads="1"/>
            </p:cNvSpPr>
            <p:nvPr/>
          </p:nvSpPr>
          <p:spPr bwMode="auto">
            <a:xfrm>
              <a:off x="2285" y="3131"/>
              <a:ext cx="251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v</a:t>
              </a:r>
            </a:p>
          </p:txBody>
        </p:sp>
        <p:sp>
          <p:nvSpPr>
            <p:cNvPr id="29707" name="Oval 8"/>
            <p:cNvSpPr>
              <a:spLocks noChangeArrowheads="1"/>
            </p:cNvSpPr>
            <p:nvPr/>
          </p:nvSpPr>
          <p:spPr bwMode="auto">
            <a:xfrm>
              <a:off x="2343" y="3093"/>
              <a:ext cx="67" cy="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Text Box 9"/>
            <p:cNvSpPr txBox="1">
              <a:spLocks noChangeArrowheads="1"/>
            </p:cNvSpPr>
            <p:nvPr/>
          </p:nvSpPr>
          <p:spPr bwMode="auto">
            <a:xfrm>
              <a:off x="3756" y="2968"/>
              <a:ext cx="276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979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6861024" cy="4824960"/>
              </a:xfrm>
            </p:spPr>
            <p:txBody>
              <a:bodyPr/>
              <a:lstStyle/>
              <a:p>
                <a:r>
                  <a:rPr lang="en-CA" dirty="0"/>
                  <a:t>Lemma: every polygon P with more than three vertices has a diagonal</a:t>
                </a:r>
              </a:p>
              <a:p>
                <a:r>
                  <a:rPr lang="en-CA" dirty="0"/>
                  <a:t>Proof: </a:t>
                </a:r>
              </a:p>
              <a:p>
                <a:pPr lvl="1"/>
                <a:r>
                  <a:rPr lang="en-CA" dirty="0"/>
                  <a:t>Let </a:t>
                </a:r>
                <a14:m>
                  <m:oMath xmlns:m="http://schemas.openxmlformats.org/officeDocument/2006/math">
                    <m:r>
                      <a:rPr lang="en-CA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CA" dirty="0"/>
                  <a:t> be the leftmost vertex of P.</a:t>
                </a:r>
              </a:p>
              <a:p>
                <a:pPr lvl="1"/>
                <a:r>
                  <a:rPr lang="en-CA" dirty="0"/>
                  <a:t>Let </a:t>
                </a:r>
                <a14:m>
                  <m:oMath xmlns:m="http://schemas.openxmlformats.org/officeDocument/2006/math">
                    <m:r>
                      <a:rPr lang="en-CA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be its neighbors.</a:t>
                </a:r>
              </a:p>
              <a:p>
                <a:pPr lvl="1"/>
                <a:r>
                  <a:rPr lang="en-CA" dirty="0"/>
                  <a:t>If </a:t>
                </a:r>
                <a14:m>
                  <m:oMath xmlns:m="http://schemas.openxmlformats.org/officeDocument/2006/math">
                    <m:r>
                      <a:rPr lang="en-CA" dirty="0" smtClean="0">
                        <a:latin typeface="Cambria Math" panose="02040503050406030204" pitchFamily="18" charset="0"/>
                      </a:rPr>
                      <m:t>𝑢𝑤</m:t>
                    </m:r>
                  </m:oMath>
                </a14:m>
                <a:r>
                  <a:rPr lang="en-CA" dirty="0"/>
                  <a:t> is a diagonal we are done</a:t>
                </a:r>
              </a:p>
            </p:txBody>
          </p:sp>
        </mc:Choice>
        <mc:Fallback xmlns="">
          <p:sp>
            <p:nvSpPr>
              <p:cNvPr id="307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6861024" cy="4824960"/>
              </a:xfrm>
              <a:blipFill>
                <a:blip r:embed="rId2"/>
                <a:stretch>
                  <a:fillRect l="-2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AECFA1-242F-244F-9AF5-6143CDCCEFD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3EC889-6848-9C4C-A4AF-8BD13C334A5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CA" dirty="0"/>
              <a:t>Existence of a Diagonal</a:t>
            </a:r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4719627-524A-1744-937F-7E23727F8374}"/>
              </a:ext>
            </a:extLst>
          </p:cNvPr>
          <p:cNvSpPr/>
          <p:nvPr/>
        </p:nvSpPr>
        <p:spPr>
          <a:xfrm>
            <a:off x="8067040" y="2464855"/>
            <a:ext cx="3972560" cy="2426193"/>
          </a:xfrm>
          <a:custGeom>
            <a:avLst/>
            <a:gdLst>
              <a:gd name="connsiteX0" fmla="*/ 0 w 3972560"/>
              <a:gd name="connsiteY0" fmla="*/ 386080 h 1656080"/>
              <a:gd name="connsiteX1" fmla="*/ 274320 w 3972560"/>
              <a:gd name="connsiteY1" fmla="*/ 1188720 h 1656080"/>
              <a:gd name="connsiteX2" fmla="*/ 812800 w 3972560"/>
              <a:gd name="connsiteY2" fmla="*/ 1605280 h 1656080"/>
              <a:gd name="connsiteX3" fmla="*/ 1889760 w 3972560"/>
              <a:gd name="connsiteY3" fmla="*/ 1005840 h 1656080"/>
              <a:gd name="connsiteX4" fmla="*/ 2682240 w 3972560"/>
              <a:gd name="connsiteY4" fmla="*/ 1656080 h 1656080"/>
              <a:gd name="connsiteX5" fmla="*/ 3972560 w 3972560"/>
              <a:gd name="connsiteY5" fmla="*/ 1016000 h 1656080"/>
              <a:gd name="connsiteX6" fmla="*/ 3078480 w 3972560"/>
              <a:gd name="connsiteY6" fmla="*/ 223520 h 1656080"/>
              <a:gd name="connsiteX7" fmla="*/ 2682240 w 3972560"/>
              <a:gd name="connsiteY7" fmla="*/ 223520 h 1656080"/>
              <a:gd name="connsiteX8" fmla="*/ 2631440 w 3972560"/>
              <a:gd name="connsiteY8" fmla="*/ 345440 h 1656080"/>
              <a:gd name="connsiteX9" fmla="*/ 1381760 w 3972560"/>
              <a:gd name="connsiteY9" fmla="*/ 436880 h 1656080"/>
              <a:gd name="connsiteX10" fmla="*/ 894080 w 3972560"/>
              <a:gd name="connsiteY10" fmla="*/ 0 h 1656080"/>
              <a:gd name="connsiteX11" fmla="*/ 0 w 3972560"/>
              <a:gd name="connsiteY11" fmla="*/ 386080 h 16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2560" h="1656080">
                <a:moveTo>
                  <a:pt x="0" y="386080"/>
                </a:moveTo>
                <a:lnTo>
                  <a:pt x="274320" y="1188720"/>
                </a:lnTo>
                <a:lnTo>
                  <a:pt x="812800" y="1605280"/>
                </a:lnTo>
                <a:lnTo>
                  <a:pt x="1889760" y="1005840"/>
                </a:lnTo>
                <a:lnTo>
                  <a:pt x="2682240" y="1656080"/>
                </a:lnTo>
                <a:lnTo>
                  <a:pt x="3972560" y="1016000"/>
                </a:lnTo>
                <a:lnTo>
                  <a:pt x="3078480" y="223520"/>
                </a:lnTo>
                <a:lnTo>
                  <a:pt x="2682240" y="223520"/>
                </a:lnTo>
                <a:lnTo>
                  <a:pt x="2631440" y="345440"/>
                </a:lnTo>
                <a:lnTo>
                  <a:pt x="1381760" y="436880"/>
                </a:lnTo>
                <a:lnTo>
                  <a:pt x="894080" y="0"/>
                </a:lnTo>
                <a:lnTo>
                  <a:pt x="0" y="38608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30FE15-D7F6-DD45-9561-5A9B13DBC6EB}"/>
              </a:ext>
            </a:extLst>
          </p:cNvPr>
          <p:cNvCxnSpPr>
            <a:stCxn id="6" idx="1"/>
            <a:endCxn id="6" idx="10"/>
          </p:cNvCxnSpPr>
          <p:nvPr/>
        </p:nvCxnSpPr>
        <p:spPr>
          <a:xfrm flipV="1">
            <a:off x="8341360" y="2464855"/>
            <a:ext cx="619760" cy="1741500"/>
          </a:xfrm>
          <a:prstGeom prst="line">
            <a:avLst/>
          </a:prstGeom>
          <a:ln w="4762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2A740C-3E1C-6542-97BE-0BBCEC923954}"/>
              </a:ext>
            </a:extLst>
          </p:cNvPr>
          <p:cNvCxnSpPr>
            <a:cxnSpLocks/>
            <a:stCxn id="6" idx="0"/>
            <a:endCxn id="6" idx="0"/>
          </p:cNvCxnSpPr>
          <p:nvPr/>
        </p:nvCxnSpPr>
        <p:spPr>
          <a:xfrm>
            <a:off x="8067040" y="3030471"/>
            <a:ext cx="0" cy="0"/>
          </a:xfrm>
          <a:prstGeom prst="line">
            <a:avLst/>
          </a:prstGeom>
          <a:ln w="4762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57C0AC-4BC0-3342-B3F4-F0E27D8066A9}"/>
              </a:ext>
            </a:extLst>
          </p:cNvPr>
          <p:cNvSpPr txBox="1"/>
          <p:nvPr/>
        </p:nvSpPr>
        <p:spPr>
          <a:xfrm>
            <a:off x="8194846" y="42748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750C6-EEFD-5341-9EFF-C34E781C1F3F}"/>
              </a:ext>
            </a:extLst>
          </p:cNvPr>
          <p:cNvSpPr txBox="1"/>
          <p:nvPr/>
        </p:nvSpPr>
        <p:spPr>
          <a:xfrm>
            <a:off x="7785754" y="310837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F1F389-2D84-3D42-AB57-7508BD1B9224}"/>
              </a:ext>
            </a:extLst>
          </p:cNvPr>
          <p:cNvSpPr txBox="1"/>
          <p:nvPr/>
        </p:nvSpPr>
        <p:spPr>
          <a:xfrm>
            <a:off x="9060552" y="224902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58494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699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CA" dirty="0"/>
                  <a:t>If </a:t>
                </a:r>
                <a14:m>
                  <m:oMath xmlns:m="http://schemas.openxmlformats.org/officeDocument/2006/math">
                    <m:r>
                      <a:rPr lang="en-CA" dirty="0">
                        <a:latin typeface="Cambria Math" panose="02040503050406030204" pitchFamily="18" charset="0"/>
                      </a:rPr>
                      <m:t>𝑢𝑤</m:t>
                    </m:r>
                  </m:oMath>
                </a14:m>
                <a:r>
                  <a:rPr lang="en-CA" dirty="0"/>
                  <a:t> is not a diagonal, let </a:t>
                </a:r>
                <a14:m>
                  <m:oMath xmlns:m="http://schemas.openxmlformats.org/officeDocument/2006/math">
                    <m:r>
                      <a:rPr lang="en-CA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 ′</m:t>
                    </m:r>
                  </m:oMath>
                </a14:m>
                <a:r>
                  <a:rPr lang="en-CA" dirty="0"/>
                  <a:t> be the vertex in triangle </a:t>
                </a:r>
                <a14:m>
                  <m:oMath xmlns:m="http://schemas.openxmlformats.org/officeDocument/2006/math">
                    <m:r>
                      <a:rPr lang="en-CA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/>
                  <a:t>that is farthest from </a:t>
                </a:r>
                <a14:m>
                  <m:oMath xmlns:m="http://schemas.openxmlformats.org/officeDocument/2006/math">
                    <m:r>
                      <a:rPr lang="en-CA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CA" dirty="0"/>
              </a:p>
              <a:p>
                <a:r>
                  <a:rPr lang="en-CA" dirty="0"/>
                  <a:t>Then </a:t>
                </a:r>
                <a14:m>
                  <m:oMath xmlns:m="http://schemas.openxmlformats.org/officeDocument/2006/math">
                    <m:r>
                      <a:rPr lang="en-CA" dirty="0">
                        <a:latin typeface="Cambria Math" panose="02040503050406030204" pitchFamily="18" charset="0"/>
                      </a:rPr>
                      <m:t>𝑣𝑣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 ′</m:t>
                    </m:r>
                  </m:oMath>
                </a14:m>
                <a:r>
                  <a:rPr lang="en-CA" dirty="0"/>
                  <a:t> is a diagonal: if an </a:t>
                </a:r>
                <a:br>
                  <a:rPr lang="en-CA" dirty="0"/>
                </a:br>
                <a:r>
                  <a:rPr lang="en-CA" dirty="0"/>
                  <a:t>edge was crossing it, one of </a:t>
                </a:r>
                <a:br>
                  <a:rPr lang="en-CA" dirty="0"/>
                </a:br>
                <a:r>
                  <a:rPr lang="en-CA" dirty="0"/>
                  <a:t>its endpoints would be farther </a:t>
                </a:r>
                <a:br>
                  <a:rPr lang="en-CA" dirty="0"/>
                </a:br>
                <a:r>
                  <a:rPr lang="en-CA" dirty="0"/>
                  <a:t>from </a:t>
                </a:r>
                <a14:m>
                  <m:oMath xmlns:m="http://schemas.openxmlformats.org/officeDocument/2006/math">
                    <m:r>
                      <a:rPr lang="en-CA" dirty="0">
                        <a:latin typeface="Cambria Math" panose="02040503050406030204" pitchFamily="18" charset="0"/>
                      </a:rPr>
                      <m:t>𝑢𝑤</m:t>
                    </m:r>
                  </m:oMath>
                </a14:m>
                <a:r>
                  <a:rPr lang="en-CA" dirty="0"/>
                  <a:t> and inside </a:t>
                </a:r>
                <a14:m>
                  <m:oMath xmlns:m="http://schemas.openxmlformats.org/officeDocument/2006/math">
                    <m:r>
                      <a:rPr lang="en-CA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969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4F69710-374D-024C-878D-6C140530398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0EF24-8D4B-D94E-8D25-4F44218735F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CA" dirty="0"/>
              <a:t>Existence of a Diagonal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C08334-163E-0D49-AA50-B542CBA95353}"/>
              </a:ext>
            </a:extLst>
          </p:cNvPr>
          <p:cNvGrpSpPr/>
          <p:nvPr/>
        </p:nvGrpSpPr>
        <p:grpSpPr>
          <a:xfrm>
            <a:off x="7709554" y="3255807"/>
            <a:ext cx="4253846" cy="2763993"/>
            <a:chOff x="7391400" y="1905000"/>
            <a:chExt cx="4253846" cy="2763993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6957969-FBB8-7D4E-949C-388F9669EB77}"/>
                </a:ext>
              </a:extLst>
            </p:cNvPr>
            <p:cNvSpPr/>
            <p:nvPr/>
          </p:nvSpPr>
          <p:spPr>
            <a:xfrm>
              <a:off x="7672686" y="2274332"/>
              <a:ext cx="3972560" cy="2394661"/>
            </a:xfrm>
            <a:custGeom>
              <a:avLst/>
              <a:gdLst>
                <a:gd name="connsiteX0" fmla="*/ 0 w 3972560"/>
                <a:gd name="connsiteY0" fmla="*/ 386080 h 1656080"/>
                <a:gd name="connsiteX1" fmla="*/ 274320 w 3972560"/>
                <a:gd name="connsiteY1" fmla="*/ 1188720 h 1656080"/>
                <a:gd name="connsiteX2" fmla="*/ 812800 w 3972560"/>
                <a:gd name="connsiteY2" fmla="*/ 1605280 h 1656080"/>
                <a:gd name="connsiteX3" fmla="*/ 1889760 w 3972560"/>
                <a:gd name="connsiteY3" fmla="*/ 1005840 h 1656080"/>
                <a:gd name="connsiteX4" fmla="*/ 2682240 w 3972560"/>
                <a:gd name="connsiteY4" fmla="*/ 1656080 h 1656080"/>
                <a:gd name="connsiteX5" fmla="*/ 3972560 w 3972560"/>
                <a:gd name="connsiteY5" fmla="*/ 1016000 h 1656080"/>
                <a:gd name="connsiteX6" fmla="*/ 3078480 w 3972560"/>
                <a:gd name="connsiteY6" fmla="*/ 223520 h 1656080"/>
                <a:gd name="connsiteX7" fmla="*/ 2682240 w 3972560"/>
                <a:gd name="connsiteY7" fmla="*/ 223520 h 1656080"/>
                <a:gd name="connsiteX8" fmla="*/ 2631440 w 3972560"/>
                <a:gd name="connsiteY8" fmla="*/ 345440 h 1656080"/>
                <a:gd name="connsiteX9" fmla="*/ 1381760 w 3972560"/>
                <a:gd name="connsiteY9" fmla="*/ 436880 h 1656080"/>
                <a:gd name="connsiteX10" fmla="*/ 894080 w 3972560"/>
                <a:gd name="connsiteY10" fmla="*/ 0 h 1656080"/>
                <a:gd name="connsiteX11" fmla="*/ 0 w 3972560"/>
                <a:gd name="connsiteY11" fmla="*/ 386080 h 1656080"/>
                <a:gd name="connsiteX0" fmla="*/ 0 w 3972560"/>
                <a:gd name="connsiteY0" fmla="*/ 386080 h 1656080"/>
                <a:gd name="connsiteX1" fmla="*/ 274320 w 3972560"/>
                <a:gd name="connsiteY1" fmla="*/ 1188720 h 1656080"/>
                <a:gd name="connsiteX2" fmla="*/ 812800 w 3972560"/>
                <a:gd name="connsiteY2" fmla="*/ 1605280 h 1656080"/>
                <a:gd name="connsiteX3" fmla="*/ 1889760 w 3972560"/>
                <a:gd name="connsiteY3" fmla="*/ 1005840 h 1656080"/>
                <a:gd name="connsiteX4" fmla="*/ 2682240 w 3972560"/>
                <a:gd name="connsiteY4" fmla="*/ 1656080 h 1656080"/>
                <a:gd name="connsiteX5" fmla="*/ 3972560 w 3972560"/>
                <a:gd name="connsiteY5" fmla="*/ 1016000 h 1656080"/>
                <a:gd name="connsiteX6" fmla="*/ 3078480 w 3972560"/>
                <a:gd name="connsiteY6" fmla="*/ 223520 h 1656080"/>
                <a:gd name="connsiteX7" fmla="*/ 2682240 w 3972560"/>
                <a:gd name="connsiteY7" fmla="*/ 223520 h 1656080"/>
                <a:gd name="connsiteX8" fmla="*/ 2631440 w 3972560"/>
                <a:gd name="connsiteY8" fmla="*/ 345440 h 1656080"/>
                <a:gd name="connsiteX9" fmla="*/ 357002 w 3972560"/>
                <a:gd name="connsiteY9" fmla="*/ 533732 h 1656080"/>
                <a:gd name="connsiteX10" fmla="*/ 894080 w 3972560"/>
                <a:gd name="connsiteY10" fmla="*/ 0 h 1656080"/>
                <a:gd name="connsiteX11" fmla="*/ 0 w 3972560"/>
                <a:gd name="connsiteY11" fmla="*/ 386080 h 1656080"/>
                <a:gd name="connsiteX0" fmla="*/ 0 w 3972560"/>
                <a:gd name="connsiteY0" fmla="*/ 386080 h 1656080"/>
                <a:gd name="connsiteX1" fmla="*/ 431975 w 3972560"/>
                <a:gd name="connsiteY1" fmla="*/ 1446991 h 1656080"/>
                <a:gd name="connsiteX2" fmla="*/ 812800 w 3972560"/>
                <a:gd name="connsiteY2" fmla="*/ 1605280 h 1656080"/>
                <a:gd name="connsiteX3" fmla="*/ 1889760 w 3972560"/>
                <a:gd name="connsiteY3" fmla="*/ 1005840 h 1656080"/>
                <a:gd name="connsiteX4" fmla="*/ 2682240 w 3972560"/>
                <a:gd name="connsiteY4" fmla="*/ 1656080 h 1656080"/>
                <a:gd name="connsiteX5" fmla="*/ 3972560 w 3972560"/>
                <a:gd name="connsiteY5" fmla="*/ 1016000 h 1656080"/>
                <a:gd name="connsiteX6" fmla="*/ 3078480 w 3972560"/>
                <a:gd name="connsiteY6" fmla="*/ 223520 h 1656080"/>
                <a:gd name="connsiteX7" fmla="*/ 2682240 w 3972560"/>
                <a:gd name="connsiteY7" fmla="*/ 223520 h 1656080"/>
                <a:gd name="connsiteX8" fmla="*/ 2631440 w 3972560"/>
                <a:gd name="connsiteY8" fmla="*/ 345440 h 1656080"/>
                <a:gd name="connsiteX9" fmla="*/ 357002 w 3972560"/>
                <a:gd name="connsiteY9" fmla="*/ 533732 h 1656080"/>
                <a:gd name="connsiteX10" fmla="*/ 894080 w 3972560"/>
                <a:gd name="connsiteY10" fmla="*/ 0 h 1656080"/>
                <a:gd name="connsiteX11" fmla="*/ 0 w 3972560"/>
                <a:gd name="connsiteY11" fmla="*/ 386080 h 1656080"/>
                <a:gd name="connsiteX0" fmla="*/ 0 w 3972560"/>
                <a:gd name="connsiteY0" fmla="*/ 386080 h 1656080"/>
                <a:gd name="connsiteX1" fmla="*/ 431975 w 3972560"/>
                <a:gd name="connsiteY1" fmla="*/ 1446991 h 1656080"/>
                <a:gd name="connsiteX2" fmla="*/ 812800 w 3972560"/>
                <a:gd name="connsiteY2" fmla="*/ 1605280 h 1656080"/>
                <a:gd name="connsiteX3" fmla="*/ 1889760 w 3972560"/>
                <a:gd name="connsiteY3" fmla="*/ 1005840 h 1656080"/>
                <a:gd name="connsiteX4" fmla="*/ 2682240 w 3972560"/>
                <a:gd name="connsiteY4" fmla="*/ 1656080 h 1656080"/>
                <a:gd name="connsiteX5" fmla="*/ 3972560 w 3972560"/>
                <a:gd name="connsiteY5" fmla="*/ 1016000 h 1656080"/>
                <a:gd name="connsiteX6" fmla="*/ 3078480 w 3972560"/>
                <a:gd name="connsiteY6" fmla="*/ 223520 h 1656080"/>
                <a:gd name="connsiteX7" fmla="*/ 2682240 w 3972560"/>
                <a:gd name="connsiteY7" fmla="*/ 223520 h 1656080"/>
                <a:gd name="connsiteX8" fmla="*/ 2631440 w 3972560"/>
                <a:gd name="connsiteY8" fmla="*/ 345440 h 1656080"/>
                <a:gd name="connsiteX9" fmla="*/ 688078 w 3972560"/>
                <a:gd name="connsiteY9" fmla="*/ 781241 h 1656080"/>
                <a:gd name="connsiteX10" fmla="*/ 894080 w 3972560"/>
                <a:gd name="connsiteY10" fmla="*/ 0 h 1656080"/>
                <a:gd name="connsiteX11" fmla="*/ 0 w 3972560"/>
                <a:gd name="connsiteY11" fmla="*/ 386080 h 1656080"/>
                <a:gd name="connsiteX0" fmla="*/ 0 w 3972560"/>
                <a:gd name="connsiteY0" fmla="*/ 386080 h 1656080"/>
                <a:gd name="connsiteX1" fmla="*/ 431975 w 3972560"/>
                <a:gd name="connsiteY1" fmla="*/ 1446991 h 1656080"/>
                <a:gd name="connsiteX2" fmla="*/ 1538014 w 3972560"/>
                <a:gd name="connsiteY2" fmla="*/ 1508429 h 1656080"/>
                <a:gd name="connsiteX3" fmla="*/ 1889760 w 3972560"/>
                <a:gd name="connsiteY3" fmla="*/ 1005840 h 1656080"/>
                <a:gd name="connsiteX4" fmla="*/ 2682240 w 3972560"/>
                <a:gd name="connsiteY4" fmla="*/ 1656080 h 1656080"/>
                <a:gd name="connsiteX5" fmla="*/ 3972560 w 3972560"/>
                <a:gd name="connsiteY5" fmla="*/ 1016000 h 1656080"/>
                <a:gd name="connsiteX6" fmla="*/ 3078480 w 3972560"/>
                <a:gd name="connsiteY6" fmla="*/ 223520 h 1656080"/>
                <a:gd name="connsiteX7" fmla="*/ 2682240 w 3972560"/>
                <a:gd name="connsiteY7" fmla="*/ 223520 h 1656080"/>
                <a:gd name="connsiteX8" fmla="*/ 2631440 w 3972560"/>
                <a:gd name="connsiteY8" fmla="*/ 345440 h 1656080"/>
                <a:gd name="connsiteX9" fmla="*/ 688078 w 3972560"/>
                <a:gd name="connsiteY9" fmla="*/ 781241 h 1656080"/>
                <a:gd name="connsiteX10" fmla="*/ 894080 w 3972560"/>
                <a:gd name="connsiteY10" fmla="*/ 0 h 1656080"/>
                <a:gd name="connsiteX11" fmla="*/ 0 w 3972560"/>
                <a:gd name="connsiteY11" fmla="*/ 386080 h 1656080"/>
                <a:gd name="connsiteX0" fmla="*/ 0 w 3972560"/>
                <a:gd name="connsiteY0" fmla="*/ 386080 h 1656080"/>
                <a:gd name="connsiteX1" fmla="*/ 920706 w 3972560"/>
                <a:gd name="connsiteY1" fmla="*/ 1479275 h 1656080"/>
                <a:gd name="connsiteX2" fmla="*/ 1538014 w 3972560"/>
                <a:gd name="connsiteY2" fmla="*/ 1508429 h 1656080"/>
                <a:gd name="connsiteX3" fmla="*/ 1889760 w 3972560"/>
                <a:gd name="connsiteY3" fmla="*/ 1005840 h 1656080"/>
                <a:gd name="connsiteX4" fmla="*/ 2682240 w 3972560"/>
                <a:gd name="connsiteY4" fmla="*/ 1656080 h 1656080"/>
                <a:gd name="connsiteX5" fmla="*/ 3972560 w 3972560"/>
                <a:gd name="connsiteY5" fmla="*/ 1016000 h 1656080"/>
                <a:gd name="connsiteX6" fmla="*/ 3078480 w 3972560"/>
                <a:gd name="connsiteY6" fmla="*/ 223520 h 1656080"/>
                <a:gd name="connsiteX7" fmla="*/ 2682240 w 3972560"/>
                <a:gd name="connsiteY7" fmla="*/ 223520 h 1656080"/>
                <a:gd name="connsiteX8" fmla="*/ 2631440 w 3972560"/>
                <a:gd name="connsiteY8" fmla="*/ 345440 h 1656080"/>
                <a:gd name="connsiteX9" fmla="*/ 688078 w 3972560"/>
                <a:gd name="connsiteY9" fmla="*/ 781241 h 1656080"/>
                <a:gd name="connsiteX10" fmla="*/ 894080 w 3972560"/>
                <a:gd name="connsiteY10" fmla="*/ 0 h 1656080"/>
                <a:gd name="connsiteX11" fmla="*/ 0 w 3972560"/>
                <a:gd name="connsiteY11" fmla="*/ 386080 h 1656080"/>
                <a:gd name="connsiteX0" fmla="*/ 0 w 3972560"/>
                <a:gd name="connsiteY0" fmla="*/ 386080 h 1656080"/>
                <a:gd name="connsiteX1" fmla="*/ 920706 w 3972560"/>
                <a:gd name="connsiteY1" fmla="*/ 1479275 h 1656080"/>
                <a:gd name="connsiteX2" fmla="*/ 1538014 w 3972560"/>
                <a:gd name="connsiteY2" fmla="*/ 1508429 h 1656080"/>
                <a:gd name="connsiteX3" fmla="*/ 1889760 w 3972560"/>
                <a:gd name="connsiteY3" fmla="*/ 1005840 h 1656080"/>
                <a:gd name="connsiteX4" fmla="*/ 2682240 w 3972560"/>
                <a:gd name="connsiteY4" fmla="*/ 1656080 h 1656080"/>
                <a:gd name="connsiteX5" fmla="*/ 3972560 w 3972560"/>
                <a:gd name="connsiteY5" fmla="*/ 1016000 h 1656080"/>
                <a:gd name="connsiteX6" fmla="*/ 3078480 w 3972560"/>
                <a:gd name="connsiteY6" fmla="*/ 223520 h 1656080"/>
                <a:gd name="connsiteX7" fmla="*/ 2682240 w 3972560"/>
                <a:gd name="connsiteY7" fmla="*/ 223520 h 1656080"/>
                <a:gd name="connsiteX8" fmla="*/ 1559385 w 3972560"/>
                <a:gd name="connsiteY8" fmla="*/ 754368 h 1656080"/>
                <a:gd name="connsiteX9" fmla="*/ 688078 w 3972560"/>
                <a:gd name="connsiteY9" fmla="*/ 781241 h 1656080"/>
                <a:gd name="connsiteX10" fmla="*/ 894080 w 3972560"/>
                <a:gd name="connsiteY10" fmla="*/ 0 h 1656080"/>
                <a:gd name="connsiteX11" fmla="*/ 0 w 3972560"/>
                <a:gd name="connsiteY11" fmla="*/ 386080 h 1656080"/>
                <a:gd name="connsiteX0" fmla="*/ 0 w 3972560"/>
                <a:gd name="connsiteY0" fmla="*/ 386080 h 1656080"/>
                <a:gd name="connsiteX1" fmla="*/ 920706 w 3972560"/>
                <a:gd name="connsiteY1" fmla="*/ 1479275 h 1656080"/>
                <a:gd name="connsiteX2" fmla="*/ 1538014 w 3972560"/>
                <a:gd name="connsiteY2" fmla="*/ 1508429 h 1656080"/>
                <a:gd name="connsiteX3" fmla="*/ 1889760 w 3972560"/>
                <a:gd name="connsiteY3" fmla="*/ 1005840 h 1656080"/>
                <a:gd name="connsiteX4" fmla="*/ 2682240 w 3972560"/>
                <a:gd name="connsiteY4" fmla="*/ 1656080 h 1656080"/>
                <a:gd name="connsiteX5" fmla="*/ 3972560 w 3972560"/>
                <a:gd name="connsiteY5" fmla="*/ 1016000 h 1656080"/>
                <a:gd name="connsiteX6" fmla="*/ 3078480 w 3972560"/>
                <a:gd name="connsiteY6" fmla="*/ 223520 h 1656080"/>
                <a:gd name="connsiteX7" fmla="*/ 2051619 w 3972560"/>
                <a:gd name="connsiteY7" fmla="*/ 83623 h 1656080"/>
                <a:gd name="connsiteX8" fmla="*/ 1559385 w 3972560"/>
                <a:gd name="connsiteY8" fmla="*/ 754368 h 1656080"/>
                <a:gd name="connsiteX9" fmla="*/ 688078 w 3972560"/>
                <a:gd name="connsiteY9" fmla="*/ 781241 h 1656080"/>
                <a:gd name="connsiteX10" fmla="*/ 894080 w 3972560"/>
                <a:gd name="connsiteY10" fmla="*/ 0 h 1656080"/>
                <a:gd name="connsiteX11" fmla="*/ 0 w 3972560"/>
                <a:gd name="connsiteY11" fmla="*/ 386080 h 1656080"/>
                <a:gd name="connsiteX0" fmla="*/ 0 w 3972560"/>
                <a:gd name="connsiteY0" fmla="*/ 364557 h 1634557"/>
                <a:gd name="connsiteX1" fmla="*/ 920706 w 3972560"/>
                <a:gd name="connsiteY1" fmla="*/ 1457752 h 1634557"/>
                <a:gd name="connsiteX2" fmla="*/ 1538014 w 3972560"/>
                <a:gd name="connsiteY2" fmla="*/ 1486906 h 1634557"/>
                <a:gd name="connsiteX3" fmla="*/ 1889760 w 3972560"/>
                <a:gd name="connsiteY3" fmla="*/ 984317 h 1634557"/>
                <a:gd name="connsiteX4" fmla="*/ 2682240 w 3972560"/>
                <a:gd name="connsiteY4" fmla="*/ 1634557 h 1634557"/>
                <a:gd name="connsiteX5" fmla="*/ 3972560 w 3972560"/>
                <a:gd name="connsiteY5" fmla="*/ 994477 h 1634557"/>
                <a:gd name="connsiteX6" fmla="*/ 3078480 w 3972560"/>
                <a:gd name="connsiteY6" fmla="*/ 201997 h 1634557"/>
                <a:gd name="connsiteX7" fmla="*/ 2051619 w 3972560"/>
                <a:gd name="connsiteY7" fmla="*/ 62100 h 1634557"/>
                <a:gd name="connsiteX8" fmla="*/ 1559385 w 3972560"/>
                <a:gd name="connsiteY8" fmla="*/ 732845 h 1634557"/>
                <a:gd name="connsiteX9" fmla="*/ 688078 w 3972560"/>
                <a:gd name="connsiteY9" fmla="*/ 759718 h 1634557"/>
                <a:gd name="connsiteX10" fmla="*/ 1493170 w 3972560"/>
                <a:gd name="connsiteY10" fmla="*/ 0 h 1634557"/>
                <a:gd name="connsiteX11" fmla="*/ 0 w 3972560"/>
                <a:gd name="connsiteY11" fmla="*/ 364557 h 1634557"/>
                <a:gd name="connsiteX0" fmla="*/ 0 w 3972560"/>
                <a:gd name="connsiteY0" fmla="*/ 364557 h 1634557"/>
                <a:gd name="connsiteX1" fmla="*/ 920706 w 3972560"/>
                <a:gd name="connsiteY1" fmla="*/ 1457752 h 1634557"/>
                <a:gd name="connsiteX2" fmla="*/ 1538014 w 3972560"/>
                <a:gd name="connsiteY2" fmla="*/ 1486906 h 1634557"/>
                <a:gd name="connsiteX3" fmla="*/ 1889760 w 3972560"/>
                <a:gd name="connsiteY3" fmla="*/ 984317 h 1634557"/>
                <a:gd name="connsiteX4" fmla="*/ 2682240 w 3972560"/>
                <a:gd name="connsiteY4" fmla="*/ 1634557 h 1634557"/>
                <a:gd name="connsiteX5" fmla="*/ 3972560 w 3972560"/>
                <a:gd name="connsiteY5" fmla="*/ 994477 h 1634557"/>
                <a:gd name="connsiteX6" fmla="*/ 3078480 w 3972560"/>
                <a:gd name="connsiteY6" fmla="*/ 201997 h 1634557"/>
                <a:gd name="connsiteX7" fmla="*/ 2051619 w 3972560"/>
                <a:gd name="connsiteY7" fmla="*/ 62100 h 1634557"/>
                <a:gd name="connsiteX8" fmla="*/ 1559385 w 3972560"/>
                <a:gd name="connsiteY8" fmla="*/ 732845 h 1634557"/>
                <a:gd name="connsiteX9" fmla="*/ 751140 w 3972560"/>
                <a:gd name="connsiteY9" fmla="*/ 630583 h 1634557"/>
                <a:gd name="connsiteX10" fmla="*/ 1493170 w 3972560"/>
                <a:gd name="connsiteY10" fmla="*/ 0 h 1634557"/>
                <a:gd name="connsiteX11" fmla="*/ 0 w 3972560"/>
                <a:gd name="connsiteY11" fmla="*/ 364557 h 1634557"/>
                <a:gd name="connsiteX0" fmla="*/ 0 w 3972560"/>
                <a:gd name="connsiteY0" fmla="*/ 364557 h 1634557"/>
                <a:gd name="connsiteX1" fmla="*/ 920706 w 3972560"/>
                <a:gd name="connsiteY1" fmla="*/ 1457752 h 1634557"/>
                <a:gd name="connsiteX2" fmla="*/ 1538014 w 3972560"/>
                <a:gd name="connsiteY2" fmla="*/ 1486906 h 1634557"/>
                <a:gd name="connsiteX3" fmla="*/ 1889760 w 3972560"/>
                <a:gd name="connsiteY3" fmla="*/ 984317 h 1634557"/>
                <a:gd name="connsiteX4" fmla="*/ 2682240 w 3972560"/>
                <a:gd name="connsiteY4" fmla="*/ 1634557 h 1634557"/>
                <a:gd name="connsiteX5" fmla="*/ 3972560 w 3972560"/>
                <a:gd name="connsiteY5" fmla="*/ 994477 h 1634557"/>
                <a:gd name="connsiteX6" fmla="*/ 3078480 w 3972560"/>
                <a:gd name="connsiteY6" fmla="*/ 201997 h 1634557"/>
                <a:gd name="connsiteX7" fmla="*/ 2051619 w 3972560"/>
                <a:gd name="connsiteY7" fmla="*/ 62100 h 1634557"/>
                <a:gd name="connsiteX8" fmla="*/ 1559385 w 3972560"/>
                <a:gd name="connsiteY8" fmla="*/ 732845 h 1634557"/>
                <a:gd name="connsiteX9" fmla="*/ 561954 w 3972560"/>
                <a:gd name="connsiteY9" fmla="*/ 576777 h 1634557"/>
                <a:gd name="connsiteX10" fmla="*/ 1493170 w 3972560"/>
                <a:gd name="connsiteY10" fmla="*/ 0 h 1634557"/>
                <a:gd name="connsiteX11" fmla="*/ 0 w 3972560"/>
                <a:gd name="connsiteY11" fmla="*/ 364557 h 1634557"/>
                <a:gd name="connsiteX0" fmla="*/ 0 w 3972560"/>
                <a:gd name="connsiteY0" fmla="*/ 364557 h 1634557"/>
                <a:gd name="connsiteX1" fmla="*/ 1046830 w 3972560"/>
                <a:gd name="connsiteY1" fmla="*/ 1210242 h 1634557"/>
                <a:gd name="connsiteX2" fmla="*/ 1538014 w 3972560"/>
                <a:gd name="connsiteY2" fmla="*/ 1486906 h 1634557"/>
                <a:gd name="connsiteX3" fmla="*/ 1889760 w 3972560"/>
                <a:gd name="connsiteY3" fmla="*/ 984317 h 1634557"/>
                <a:gd name="connsiteX4" fmla="*/ 2682240 w 3972560"/>
                <a:gd name="connsiteY4" fmla="*/ 1634557 h 1634557"/>
                <a:gd name="connsiteX5" fmla="*/ 3972560 w 3972560"/>
                <a:gd name="connsiteY5" fmla="*/ 994477 h 1634557"/>
                <a:gd name="connsiteX6" fmla="*/ 3078480 w 3972560"/>
                <a:gd name="connsiteY6" fmla="*/ 201997 h 1634557"/>
                <a:gd name="connsiteX7" fmla="*/ 2051619 w 3972560"/>
                <a:gd name="connsiteY7" fmla="*/ 62100 h 1634557"/>
                <a:gd name="connsiteX8" fmla="*/ 1559385 w 3972560"/>
                <a:gd name="connsiteY8" fmla="*/ 732845 h 1634557"/>
                <a:gd name="connsiteX9" fmla="*/ 561954 w 3972560"/>
                <a:gd name="connsiteY9" fmla="*/ 576777 h 1634557"/>
                <a:gd name="connsiteX10" fmla="*/ 1493170 w 3972560"/>
                <a:gd name="connsiteY10" fmla="*/ 0 h 1634557"/>
                <a:gd name="connsiteX11" fmla="*/ 0 w 3972560"/>
                <a:gd name="connsiteY11" fmla="*/ 364557 h 1634557"/>
                <a:gd name="connsiteX0" fmla="*/ 0 w 3972560"/>
                <a:gd name="connsiteY0" fmla="*/ 364557 h 1634557"/>
                <a:gd name="connsiteX1" fmla="*/ 1046830 w 3972560"/>
                <a:gd name="connsiteY1" fmla="*/ 1210242 h 1634557"/>
                <a:gd name="connsiteX2" fmla="*/ 1632607 w 3972560"/>
                <a:gd name="connsiteY2" fmla="*/ 1196351 h 1634557"/>
                <a:gd name="connsiteX3" fmla="*/ 1889760 w 3972560"/>
                <a:gd name="connsiteY3" fmla="*/ 984317 h 1634557"/>
                <a:gd name="connsiteX4" fmla="*/ 2682240 w 3972560"/>
                <a:gd name="connsiteY4" fmla="*/ 1634557 h 1634557"/>
                <a:gd name="connsiteX5" fmla="*/ 3972560 w 3972560"/>
                <a:gd name="connsiteY5" fmla="*/ 994477 h 1634557"/>
                <a:gd name="connsiteX6" fmla="*/ 3078480 w 3972560"/>
                <a:gd name="connsiteY6" fmla="*/ 201997 h 1634557"/>
                <a:gd name="connsiteX7" fmla="*/ 2051619 w 3972560"/>
                <a:gd name="connsiteY7" fmla="*/ 62100 h 1634557"/>
                <a:gd name="connsiteX8" fmla="*/ 1559385 w 3972560"/>
                <a:gd name="connsiteY8" fmla="*/ 732845 h 1634557"/>
                <a:gd name="connsiteX9" fmla="*/ 561954 w 3972560"/>
                <a:gd name="connsiteY9" fmla="*/ 576777 h 1634557"/>
                <a:gd name="connsiteX10" fmla="*/ 1493170 w 3972560"/>
                <a:gd name="connsiteY10" fmla="*/ 0 h 1634557"/>
                <a:gd name="connsiteX11" fmla="*/ 0 w 3972560"/>
                <a:gd name="connsiteY11" fmla="*/ 364557 h 1634557"/>
                <a:gd name="connsiteX0" fmla="*/ 0 w 3972560"/>
                <a:gd name="connsiteY0" fmla="*/ 364557 h 1634557"/>
                <a:gd name="connsiteX1" fmla="*/ 1046830 w 3972560"/>
                <a:gd name="connsiteY1" fmla="*/ 1210242 h 1634557"/>
                <a:gd name="connsiteX2" fmla="*/ 1889760 w 3972560"/>
                <a:gd name="connsiteY2" fmla="*/ 984317 h 1634557"/>
                <a:gd name="connsiteX3" fmla="*/ 2682240 w 3972560"/>
                <a:gd name="connsiteY3" fmla="*/ 1634557 h 1634557"/>
                <a:gd name="connsiteX4" fmla="*/ 3972560 w 3972560"/>
                <a:gd name="connsiteY4" fmla="*/ 994477 h 1634557"/>
                <a:gd name="connsiteX5" fmla="*/ 3078480 w 3972560"/>
                <a:gd name="connsiteY5" fmla="*/ 201997 h 1634557"/>
                <a:gd name="connsiteX6" fmla="*/ 2051619 w 3972560"/>
                <a:gd name="connsiteY6" fmla="*/ 62100 h 1634557"/>
                <a:gd name="connsiteX7" fmla="*/ 1559385 w 3972560"/>
                <a:gd name="connsiteY7" fmla="*/ 732845 h 1634557"/>
                <a:gd name="connsiteX8" fmla="*/ 561954 w 3972560"/>
                <a:gd name="connsiteY8" fmla="*/ 576777 h 1634557"/>
                <a:gd name="connsiteX9" fmla="*/ 1493170 w 3972560"/>
                <a:gd name="connsiteY9" fmla="*/ 0 h 1634557"/>
                <a:gd name="connsiteX10" fmla="*/ 0 w 3972560"/>
                <a:gd name="connsiteY10" fmla="*/ 364557 h 163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72560" h="1634557">
                  <a:moveTo>
                    <a:pt x="0" y="364557"/>
                  </a:moveTo>
                  <a:lnTo>
                    <a:pt x="1046830" y="1210242"/>
                  </a:lnTo>
                  <a:lnTo>
                    <a:pt x="1889760" y="984317"/>
                  </a:lnTo>
                  <a:lnTo>
                    <a:pt x="2682240" y="1634557"/>
                  </a:lnTo>
                  <a:lnTo>
                    <a:pt x="3972560" y="994477"/>
                  </a:lnTo>
                  <a:lnTo>
                    <a:pt x="3078480" y="201997"/>
                  </a:lnTo>
                  <a:lnTo>
                    <a:pt x="2051619" y="62100"/>
                  </a:lnTo>
                  <a:lnTo>
                    <a:pt x="1559385" y="732845"/>
                  </a:lnTo>
                  <a:lnTo>
                    <a:pt x="561954" y="576777"/>
                  </a:lnTo>
                  <a:lnTo>
                    <a:pt x="1493170" y="0"/>
                  </a:lnTo>
                  <a:lnTo>
                    <a:pt x="0" y="36455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91B29F3-7ED8-0545-B524-9BCDACDAF1C2}"/>
                </a:ext>
              </a:extLst>
            </p:cNvPr>
            <p:cNvCxnSpPr>
              <a:cxnSpLocks/>
              <a:stCxn id="18" idx="1"/>
              <a:endCxn id="18" idx="9"/>
            </p:cNvCxnSpPr>
            <p:nvPr/>
          </p:nvCxnSpPr>
          <p:spPr>
            <a:xfrm flipV="1">
              <a:off x="8719516" y="2274332"/>
              <a:ext cx="446340" cy="1773030"/>
            </a:xfrm>
            <a:prstGeom prst="line">
              <a:avLst/>
            </a:prstGeom>
            <a:ln w="47625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2722232-79C3-F645-9E0A-C861A9EEFB74}"/>
                </a:ext>
              </a:extLst>
            </p:cNvPr>
            <p:cNvSpPr txBox="1"/>
            <p:nvPr/>
          </p:nvSpPr>
          <p:spPr>
            <a:xfrm>
              <a:off x="8716443" y="404736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4A4764-12A3-E74D-990F-FA8A5B1365F5}"/>
                </a:ext>
              </a:extLst>
            </p:cNvPr>
            <p:cNvSpPr txBox="1"/>
            <p:nvPr/>
          </p:nvSpPr>
          <p:spPr>
            <a:xfrm>
              <a:off x="7391400" y="288631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8C9D5A-4CDC-EA4B-9C1A-DEB682D9416C}"/>
                </a:ext>
              </a:extLst>
            </p:cNvPr>
            <p:cNvSpPr txBox="1"/>
            <p:nvPr/>
          </p:nvSpPr>
          <p:spPr>
            <a:xfrm>
              <a:off x="9272254" y="1905000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A2856F-FABA-9D4E-9EB4-87B2EF233C48}"/>
                </a:ext>
              </a:extLst>
            </p:cNvPr>
            <p:cNvSpPr txBox="1"/>
            <p:nvPr/>
          </p:nvSpPr>
          <p:spPr>
            <a:xfrm>
              <a:off x="8331520" y="2849468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v'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895AB4F-C01A-6A49-804C-58DF363947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0133" y="2147619"/>
              <a:ext cx="446340" cy="1773030"/>
            </a:xfrm>
            <a:prstGeom prst="line">
              <a:avLst/>
            </a:prstGeom>
            <a:ln w="47625">
              <a:solidFill>
                <a:schemeClr val="accent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67AD7D3-73C6-F244-956E-8FCAB8506EA4}"/>
                </a:ext>
              </a:extLst>
            </p:cNvPr>
            <p:cNvCxnSpPr>
              <a:cxnSpLocks/>
              <a:stCxn id="18" idx="8"/>
              <a:endCxn id="18" idx="0"/>
            </p:cNvCxnSpPr>
            <p:nvPr/>
          </p:nvCxnSpPr>
          <p:spPr>
            <a:xfrm flipH="1" flipV="1">
              <a:off x="7672686" y="2808416"/>
              <a:ext cx="561954" cy="310907"/>
            </a:xfrm>
            <a:prstGeom prst="line">
              <a:avLst/>
            </a:prstGeom>
            <a:ln w="47625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722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kern="0" dirty="0"/>
              <a:t>Lemma: An internal diagonal exists between </a:t>
            </a:r>
            <a:r>
              <a:rPr lang="en-US" kern="0" dirty="0">
                <a:solidFill>
                  <a:srgbClr val="FF0000"/>
                </a:solidFill>
              </a:rPr>
              <a:t>any</a:t>
            </a:r>
            <a:r>
              <a:rPr lang="en-US" kern="0" dirty="0"/>
              <a:t> two nonadjacent vertices of a polygon P if and only if P is convex polygon.</a:t>
            </a:r>
          </a:p>
          <a:p>
            <a:r>
              <a:rPr lang="en-US" kern="0" dirty="0"/>
              <a:t>Proof: The proof consists of two parts, both established by contradiction.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CCD756-218B-3846-9399-BE43DA31287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05F8A-A607-F14E-A193-A95A3840FCA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Triangulation Theory: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9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b="1" dirty="0"/>
                  <a:t>Theorem</a:t>
                </a:r>
                <a:r>
                  <a:rPr lang="en-US" dirty="0"/>
                  <a:t>: The number of distinct triangulations of a convex polygon with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vertices is the Catalan number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−2)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Proof: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be a convex polygon with vertices labeled from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counterclockwise.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be the set of triangulation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elements.</a:t>
                </a:r>
              </a:p>
              <a:p>
                <a:pPr marL="457200" lvl="1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be the map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277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t="-787" r="-817" b="-2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97F7C6-50A1-6049-A3E0-5B3F4E941A5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43439-9BC8-0E4E-B7AB-FBA70F4B3E7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Triangulation Theory: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13433"/>
      </p:ext>
    </p:extLst>
  </p:cSld>
  <p:clrMapOvr>
    <a:masterClrMapping/>
  </p:clrMapOvr>
</p:sld>
</file>

<file path=ppt/theme/theme1.xml><?xml version="1.0" encoding="utf-8"?>
<a:theme xmlns:a="http://schemas.openxmlformats.org/drawingml/2006/main" name="17/02/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5144</TotalTime>
  <Words>1235</Words>
  <Application>Microsoft Macintosh PowerPoint</Application>
  <PresentationFormat>Widescreen</PresentationFormat>
  <Paragraphs>153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Comic Sans MS</vt:lpstr>
      <vt:lpstr>Gill Sans MT</vt:lpstr>
      <vt:lpstr>Times New Roman</vt:lpstr>
      <vt:lpstr>17/02/15</vt:lpstr>
      <vt:lpstr>COT 4521: Introduction to Computational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</dc:creator>
  <cp:lastModifiedBy>Rosen, Paul</cp:lastModifiedBy>
  <cp:revision>162</cp:revision>
  <dcterms:created xsi:type="dcterms:W3CDTF">2013-08-12T17:41:37Z</dcterms:created>
  <dcterms:modified xsi:type="dcterms:W3CDTF">2020-08-12T22:00:45Z</dcterms:modified>
</cp:coreProperties>
</file>