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5"/>
  </p:notesMasterIdLst>
  <p:handoutMasterIdLst>
    <p:handoutMasterId r:id="rId26"/>
  </p:handoutMasterIdLst>
  <p:sldIdLst>
    <p:sldId id="256" r:id="rId2"/>
    <p:sldId id="397" r:id="rId3"/>
    <p:sldId id="398" r:id="rId4"/>
    <p:sldId id="428" r:id="rId5"/>
    <p:sldId id="456" r:id="rId6"/>
    <p:sldId id="399" r:id="rId7"/>
    <p:sldId id="400" r:id="rId8"/>
    <p:sldId id="579" r:id="rId9"/>
    <p:sldId id="575" r:id="rId10"/>
    <p:sldId id="402" r:id="rId11"/>
    <p:sldId id="580" r:id="rId12"/>
    <p:sldId id="403" r:id="rId13"/>
    <p:sldId id="582" r:id="rId14"/>
    <p:sldId id="404" r:id="rId15"/>
    <p:sldId id="405" r:id="rId16"/>
    <p:sldId id="406" r:id="rId17"/>
    <p:sldId id="607" r:id="rId18"/>
    <p:sldId id="407" r:id="rId19"/>
    <p:sldId id="409" r:id="rId20"/>
    <p:sldId id="410" r:id="rId21"/>
    <p:sldId id="605" r:id="rId22"/>
    <p:sldId id="411" r:id="rId23"/>
    <p:sldId id="41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93"/>
    <p:restoredTop sz="94694"/>
  </p:normalViewPr>
  <p:slideViewPr>
    <p:cSldViewPr>
      <p:cViewPr varScale="1">
        <p:scale>
          <a:sx n="97" d="100"/>
          <a:sy n="97" d="100"/>
        </p:scale>
        <p:origin x="232" y="7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1.wmf"/><Relationship Id="rId1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7A165-4FDD-49E5-9F6D-D505BB88ABC6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4C105-889D-45AE-A412-73DB489C5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24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12DD9-5214-4F09-A917-0755DC49A4D5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A5BA5-4C4A-4C12-9934-7DE5F3F1D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62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779403"/>
            <a:ext cx="10977432" cy="57563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3600" u="sng" kern="1200" dirty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04E000B-DC08-6C4D-9414-D068BFFB320D}"/>
              </a:ext>
            </a:extLst>
          </p:cNvPr>
          <p:cNvSpPr txBox="1">
            <a:spLocks/>
          </p:cNvSpPr>
          <p:nvPr userDrawn="1"/>
        </p:nvSpPr>
        <p:spPr>
          <a:xfrm>
            <a:off x="749301" y="3346618"/>
            <a:ext cx="53467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Paul Rosen</a:t>
            </a:r>
            <a:br>
              <a:rPr lang="en-US" dirty="0"/>
            </a:br>
            <a:r>
              <a:rPr lang="en-US" dirty="0"/>
              <a:t>Assistant Professor</a:t>
            </a:r>
            <a:br>
              <a:rPr lang="en-US" dirty="0"/>
            </a:br>
            <a:r>
              <a:rPr lang="en-US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339864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827733"/>
            <a:ext cx="10876027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264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0965" y="827733"/>
            <a:ext cx="5707114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738352" y="827733"/>
            <a:ext cx="4982613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4131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827733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8845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270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2917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667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493" y="827733"/>
            <a:ext cx="7715014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10045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444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57986" y="1205309"/>
            <a:ext cx="10876027" cy="4824960"/>
          </a:xfrm>
        </p:spPr>
        <p:txBody>
          <a:bodyPr anchor="ctr"/>
          <a:lstStyle>
            <a:lvl1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3600" u="none" cap="small" baseline="0">
                <a:latin typeface="Gill Sans MT" panose="020B0502020104020203" pitchFamily="34" charset="0"/>
              </a:defRPr>
            </a:lvl1pPr>
            <a:lvl2pPr marL="914400" indent="-457200" algn="l" defTabSz="1371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1371600" indent="-4572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  <a:defRPr sz="2399">
                <a:latin typeface="Gill Sans MT" panose="020B0502020104020203" pitchFamily="34" charset="0"/>
              </a:defRPr>
            </a:lvl3pPr>
            <a:lvl4pPr marL="1600118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4pPr>
            <a:lvl5pPr marL="2057295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832AF1-0049-D344-9F72-DA41467F3A6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225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514600"/>
            <a:ext cx="10977432" cy="29718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3200" dirty="0" smtClean="0">
                <a:latin typeface="Gill Sans MT" panose="020B0502020104020203" pitchFamily="34" charset="0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8405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4038600"/>
            <a:ext cx="5144373" cy="1991668"/>
          </a:xfrm>
        </p:spPr>
        <p:txBody>
          <a:bodyPr anchor="ctr"/>
          <a:lstStyle>
            <a:lvl1pPr marL="548612" indent="0" algn="r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4000" u="sng" cap="small" baseline="0"/>
            </a:lvl1pPr>
            <a:lvl2pPr marL="894213" indent="-342882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800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614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3857507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60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827733"/>
            <a:ext cx="5144373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099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6429179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039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7715014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957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9000850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854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1187441" y="6048131"/>
            <a:ext cx="1004559" cy="8036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6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91435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588" indent="-228588" algn="l" defTabSz="91435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76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2942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1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29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47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21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3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 4521: Introduction to Computational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Polygon Partitioning</a:t>
            </a:r>
          </a:p>
        </p:txBody>
      </p:sp>
    </p:spTree>
    <p:extLst>
      <p:ext uri="{BB962C8B-B14F-4D97-AF65-F5344CB8AC3E}">
        <p14:creationId xmlns:p14="http://schemas.microsoft.com/office/powerpoint/2010/main" val="390932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4A99D7-FC8E-7842-A751-153A6C5A23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algorithm to triangulate a monotone polygon depends on its monotonicity.</a:t>
            </a:r>
          </a:p>
          <a:p>
            <a:r>
              <a:rPr lang="en-US" altLang="en-US" dirty="0"/>
              <a:t>Developed in 1978 by </a:t>
            </a:r>
            <a:r>
              <a:rPr lang="en-US" altLang="en-US" dirty="0" err="1"/>
              <a:t>Garey</a:t>
            </a:r>
            <a:r>
              <a:rPr lang="en-US" altLang="en-US" dirty="0"/>
              <a:t>, Johnson, </a:t>
            </a:r>
            <a:r>
              <a:rPr lang="en-US" altLang="en-US" dirty="0" err="1"/>
              <a:t>Preparata</a:t>
            </a:r>
            <a:r>
              <a:rPr lang="en-US" altLang="en-US" dirty="0"/>
              <a:t>, and </a:t>
            </a:r>
            <a:r>
              <a:rPr lang="en-US" altLang="en-US" dirty="0" err="1"/>
              <a:t>Tarjan</a:t>
            </a:r>
            <a:endParaRPr lang="en-US" altLang="en-US" dirty="0"/>
          </a:p>
          <a:p>
            <a:r>
              <a:rPr lang="en-US" altLang="en-US" dirty="0"/>
              <a:t>described in both </a:t>
            </a:r>
          </a:p>
          <a:p>
            <a:pPr lvl="1"/>
            <a:r>
              <a:rPr lang="en-US" altLang="en-US" dirty="0" err="1"/>
              <a:t>Preparata</a:t>
            </a:r>
            <a:r>
              <a:rPr lang="en-US" altLang="en-US" dirty="0"/>
              <a:t> pp. 239-241 (1985) </a:t>
            </a:r>
          </a:p>
          <a:p>
            <a:pPr lvl="1"/>
            <a:r>
              <a:rPr lang="en-US" altLang="en-US" dirty="0"/>
              <a:t>Laszlo pp. 128-135 (1996)</a:t>
            </a:r>
          </a:p>
          <a:p>
            <a:pPr lvl="1"/>
            <a:r>
              <a:rPr lang="en-US" altLang="en-US" dirty="0"/>
              <a:t>The former uses y-monotone polygons, the latter uses x-monotone.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20BB77-4446-2448-8DFD-C5F25B69909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730F0-AEE7-5849-B47F-F5DB744685DC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Triangulation of Monotone Polygon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2868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632EC-2F82-754B-AD9A-ABD4876709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What kind of vertices does a Non-Y-Monotone Polygon have with respect to sweep of 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B73836-098A-B24E-973C-5D6E4F2ADB9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0DD2D7E-A4BF-BC44-A1A0-EABA47D8B0B9}"/>
              </a:ext>
            </a:extLst>
          </p:cNvPr>
          <p:cNvSpPr/>
          <p:nvPr/>
        </p:nvSpPr>
        <p:spPr>
          <a:xfrm>
            <a:off x="4639733" y="1309511"/>
            <a:ext cx="2901245" cy="4617156"/>
          </a:xfrm>
          <a:custGeom>
            <a:avLst/>
            <a:gdLst>
              <a:gd name="connsiteX0" fmla="*/ 2212623 w 2901245"/>
              <a:gd name="connsiteY0" fmla="*/ 0 h 4617156"/>
              <a:gd name="connsiteX1" fmla="*/ 1524000 w 2901245"/>
              <a:gd name="connsiteY1" fmla="*/ 959556 h 4617156"/>
              <a:gd name="connsiteX2" fmla="*/ 1117600 w 2901245"/>
              <a:gd name="connsiteY2" fmla="*/ 428978 h 4617156"/>
              <a:gd name="connsiteX3" fmla="*/ 801511 w 2901245"/>
              <a:gd name="connsiteY3" fmla="*/ 1365956 h 4617156"/>
              <a:gd name="connsiteX4" fmla="*/ 417689 w 2901245"/>
              <a:gd name="connsiteY4" fmla="*/ 711200 h 4617156"/>
              <a:gd name="connsiteX5" fmla="*/ 0 w 2901245"/>
              <a:gd name="connsiteY5" fmla="*/ 2472267 h 4617156"/>
              <a:gd name="connsiteX6" fmla="*/ 1128889 w 2901245"/>
              <a:gd name="connsiteY6" fmla="*/ 3973689 h 4617156"/>
              <a:gd name="connsiteX7" fmla="*/ 1388534 w 2901245"/>
              <a:gd name="connsiteY7" fmla="*/ 3002845 h 4617156"/>
              <a:gd name="connsiteX8" fmla="*/ 1783645 w 2901245"/>
              <a:gd name="connsiteY8" fmla="*/ 3533422 h 4617156"/>
              <a:gd name="connsiteX9" fmla="*/ 824089 w 2901245"/>
              <a:gd name="connsiteY9" fmla="*/ 4617156 h 4617156"/>
              <a:gd name="connsiteX10" fmla="*/ 2506134 w 2901245"/>
              <a:gd name="connsiteY10" fmla="*/ 4357511 h 4617156"/>
              <a:gd name="connsiteX11" fmla="*/ 2212623 w 2901245"/>
              <a:gd name="connsiteY11" fmla="*/ 3251200 h 4617156"/>
              <a:gd name="connsiteX12" fmla="*/ 2901245 w 2901245"/>
              <a:gd name="connsiteY12" fmla="*/ 1907822 h 4617156"/>
              <a:gd name="connsiteX13" fmla="*/ 970845 w 2901245"/>
              <a:gd name="connsiteY13" fmla="*/ 2731911 h 4617156"/>
              <a:gd name="connsiteX14" fmla="*/ 688623 w 2901245"/>
              <a:gd name="connsiteY14" fmla="*/ 2190045 h 4617156"/>
              <a:gd name="connsiteX15" fmla="*/ 1806223 w 2901245"/>
              <a:gd name="connsiteY15" fmla="*/ 1648178 h 4617156"/>
              <a:gd name="connsiteX16" fmla="*/ 2212623 w 2901245"/>
              <a:gd name="connsiteY16" fmla="*/ 0 h 461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01245" h="4617156">
                <a:moveTo>
                  <a:pt x="2212623" y="0"/>
                </a:moveTo>
                <a:lnTo>
                  <a:pt x="1524000" y="959556"/>
                </a:lnTo>
                <a:lnTo>
                  <a:pt x="1117600" y="428978"/>
                </a:lnTo>
                <a:lnTo>
                  <a:pt x="801511" y="1365956"/>
                </a:lnTo>
                <a:lnTo>
                  <a:pt x="417689" y="711200"/>
                </a:lnTo>
                <a:lnTo>
                  <a:pt x="0" y="2472267"/>
                </a:lnTo>
                <a:lnTo>
                  <a:pt x="1128889" y="3973689"/>
                </a:lnTo>
                <a:lnTo>
                  <a:pt x="1388534" y="3002845"/>
                </a:lnTo>
                <a:lnTo>
                  <a:pt x="1783645" y="3533422"/>
                </a:lnTo>
                <a:lnTo>
                  <a:pt x="824089" y="4617156"/>
                </a:lnTo>
                <a:lnTo>
                  <a:pt x="2506134" y="4357511"/>
                </a:lnTo>
                <a:lnTo>
                  <a:pt x="2212623" y="3251200"/>
                </a:lnTo>
                <a:lnTo>
                  <a:pt x="2901245" y="1907822"/>
                </a:lnTo>
                <a:lnTo>
                  <a:pt x="970845" y="2731911"/>
                </a:lnTo>
                <a:lnTo>
                  <a:pt x="688623" y="2190045"/>
                </a:lnTo>
                <a:lnTo>
                  <a:pt x="1806223" y="1648178"/>
                </a:lnTo>
                <a:lnTo>
                  <a:pt x="2212623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A8E724-3CC0-3F44-9413-B0441E4DFA1D}"/>
              </a:ext>
            </a:extLst>
          </p:cNvPr>
          <p:cNvSpPr/>
          <p:nvPr/>
        </p:nvSpPr>
        <p:spPr>
          <a:xfrm>
            <a:off x="6793089" y="1253658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C40ACA-CB42-594D-81AC-95839942D4EB}"/>
              </a:ext>
            </a:extLst>
          </p:cNvPr>
          <p:cNvSpPr/>
          <p:nvPr/>
        </p:nvSpPr>
        <p:spPr>
          <a:xfrm>
            <a:off x="6098823" y="2198511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298F52-796B-974D-885B-A4558F74C0E1}"/>
              </a:ext>
            </a:extLst>
          </p:cNvPr>
          <p:cNvSpPr/>
          <p:nvPr/>
        </p:nvSpPr>
        <p:spPr>
          <a:xfrm>
            <a:off x="5686778" y="1696155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971E86-1575-0B40-A46A-85F25DC35F59}"/>
              </a:ext>
            </a:extLst>
          </p:cNvPr>
          <p:cNvSpPr/>
          <p:nvPr/>
        </p:nvSpPr>
        <p:spPr>
          <a:xfrm>
            <a:off x="5376333" y="2582334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289CDCF-5F69-5B40-8334-873603368456}"/>
              </a:ext>
            </a:extLst>
          </p:cNvPr>
          <p:cNvSpPr/>
          <p:nvPr/>
        </p:nvSpPr>
        <p:spPr>
          <a:xfrm>
            <a:off x="4998156" y="1989666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5C2D0-D020-324C-9FA4-90F764962D2C}"/>
              </a:ext>
            </a:extLst>
          </p:cNvPr>
          <p:cNvSpPr/>
          <p:nvPr/>
        </p:nvSpPr>
        <p:spPr>
          <a:xfrm>
            <a:off x="6381045" y="2887133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E47162-C9D7-B047-9D1B-4F4D595DA10C}"/>
              </a:ext>
            </a:extLst>
          </p:cNvPr>
          <p:cNvSpPr/>
          <p:nvPr/>
        </p:nvSpPr>
        <p:spPr>
          <a:xfrm>
            <a:off x="5269089" y="3434644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6CE4D58-E38F-4844-8382-B4D0586E24A2}"/>
              </a:ext>
            </a:extLst>
          </p:cNvPr>
          <p:cNvSpPr/>
          <p:nvPr/>
        </p:nvSpPr>
        <p:spPr>
          <a:xfrm>
            <a:off x="5545667" y="3959577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CA3760F-A881-B844-9070-ACF73A4F50C6}"/>
              </a:ext>
            </a:extLst>
          </p:cNvPr>
          <p:cNvSpPr/>
          <p:nvPr/>
        </p:nvSpPr>
        <p:spPr>
          <a:xfrm>
            <a:off x="6826956" y="4484511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423988-0102-3643-9B47-59BD1F8176A3}"/>
              </a:ext>
            </a:extLst>
          </p:cNvPr>
          <p:cNvSpPr/>
          <p:nvPr/>
        </p:nvSpPr>
        <p:spPr>
          <a:xfrm>
            <a:off x="7069667" y="5585177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06AE6DC-6170-064D-8B12-F0A279E07853}"/>
              </a:ext>
            </a:extLst>
          </p:cNvPr>
          <p:cNvSpPr/>
          <p:nvPr/>
        </p:nvSpPr>
        <p:spPr>
          <a:xfrm>
            <a:off x="7453489" y="3180645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0889C7-F932-8841-BDF6-6CCA68318CDD}"/>
              </a:ext>
            </a:extLst>
          </p:cNvPr>
          <p:cNvSpPr/>
          <p:nvPr/>
        </p:nvSpPr>
        <p:spPr>
          <a:xfrm>
            <a:off x="6352822" y="4789311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9D32DBD-71FA-1549-AA1B-44050342A215}"/>
              </a:ext>
            </a:extLst>
          </p:cNvPr>
          <p:cNvSpPr/>
          <p:nvPr/>
        </p:nvSpPr>
        <p:spPr>
          <a:xfrm>
            <a:off x="5980289" y="4281311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9EEF04C-28D6-CC4D-AA89-9F25829D01B0}"/>
              </a:ext>
            </a:extLst>
          </p:cNvPr>
          <p:cNvSpPr/>
          <p:nvPr/>
        </p:nvSpPr>
        <p:spPr>
          <a:xfrm>
            <a:off x="5703712" y="5190066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92CC0C-1223-C546-93A5-A0E6A706D752}"/>
              </a:ext>
            </a:extLst>
          </p:cNvPr>
          <p:cNvSpPr/>
          <p:nvPr/>
        </p:nvSpPr>
        <p:spPr>
          <a:xfrm>
            <a:off x="4586111" y="3722511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AB39A3-4894-BE42-9DAB-D1D750779810}"/>
              </a:ext>
            </a:extLst>
          </p:cNvPr>
          <p:cNvSpPr/>
          <p:nvPr/>
        </p:nvSpPr>
        <p:spPr>
          <a:xfrm>
            <a:off x="5427133" y="5850467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34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7986" y="1205309"/>
            <a:ext cx="6809614" cy="4824960"/>
          </a:xfrm>
        </p:spPr>
        <p:txBody>
          <a:bodyPr/>
          <a:lstStyle/>
          <a:p>
            <a:r>
              <a:rPr lang="en-US" dirty="0"/>
              <a:t>If a polygon P has no interior cusps, then it is monotone</a:t>
            </a:r>
          </a:p>
          <a:p>
            <a:r>
              <a:rPr lang="en-US" dirty="0"/>
              <a:t>What types of vertices does a simple polygon have?</a:t>
            </a:r>
          </a:p>
          <a:p>
            <a:pPr lvl="1"/>
            <a:r>
              <a:rPr lang="en-US" dirty="0"/>
              <a:t>start</a:t>
            </a:r>
          </a:p>
          <a:p>
            <a:pPr lvl="1"/>
            <a:r>
              <a:rPr lang="en-US" dirty="0"/>
              <a:t>end</a:t>
            </a:r>
          </a:p>
          <a:p>
            <a:pPr lvl="1"/>
            <a:r>
              <a:rPr lang="en-US" dirty="0"/>
              <a:t>split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regular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F26EFB-781E-A24B-B71D-798837E2E8E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C0509-87AE-5A44-BFBC-2F1A03A6818E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Properties of monotone polygon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5164401-2F16-8C43-B03B-CF6BD33A66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5" r="21828"/>
          <a:stretch/>
        </p:blipFill>
        <p:spPr bwMode="auto">
          <a:xfrm>
            <a:off x="7467600" y="1047503"/>
            <a:ext cx="3581400" cy="5320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914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2DD472-576E-3A44-A883-B87A0C47E3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05B5E-74B5-354F-8040-1E9245A1431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3974ED3F-F514-1840-8AAD-FBCB1BF88302}"/>
              </a:ext>
            </a:extLst>
          </p:cNvPr>
          <p:cNvSpPr/>
          <p:nvPr/>
        </p:nvSpPr>
        <p:spPr>
          <a:xfrm>
            <a:off x="2834640" y="2220686"/>
            <a:ext cx="5577840" cy="3174274"/>
          </a:xfrm>
          <a:custGeom>
            <a:avLst/>
            <a:gdLst>
              <a:gd name="connsiteX0" fmla="*/ 2952206 w 5577840"/>
              <a:gd name="connsiteY0" fmla="*/ 1227908 h 3174274"/>
              <a:gd name="connsiteX1" fmla="*/ 2011680 w 5577840"/>
              <a:gd name="connsiteY1" fmla="*/ 235131 h 3174274"/>
              <a:gd name="connsiteX2" fmla="*/ 0 w 5577840"/>
              <a:gd name="connsiteY2" fmla="*/ 1097280 h 3174274"/>
              <a:gd name="connsiteX3" fmla="*/ 2664823 w 5577840"/>
              <a:gd name="connsiteY3" fmla="*/ 3174274 h 3174274"/>
              <a:gd name="connsiteX4" fmla="*/ 5577840 w 5577840"/>
              <a:gd name="connsiteY4" fmla="*/ 1724297 h 3174274"/>
              <a:gd name="connsiteX5" fmla="*/ 4415246 w 5577840"/>
              <a:gd name="connsiteY5" fmla="*/ 0 h 3174274"/>
              <a:gd name="connsiteX6" fmla="*/ 2952206 w 5577840"/>
              <a:gd name="connsiteY6" fmla="*/ 1227908 h 317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77840" h="3174274">
                <a:moveTo>
                  <a:pt x="2952206" y="1227908"/>
                </a:moveTo>
                <a:lnTo>
                  <a:pt x="2011680" y="235131"/>
                </a:lnTo>
                <a:lnTo>
                  <a:pt x="0" y="1097280"/>
                </a:lnTo>
                <a:lnTo>
                  <a:pt x="2664823" y="3174274"/>
                </a:lnTo>
                <a:lnTo>
                  <a:pt x="5577840" y="1724297"/>
                </a:lnTo>
                <a:lnTo>
                  <a:pt x="4415246" y="0"/>
                </a:lnTo>
                <a:lnTo>
                  <a:pt x="2952206" y="122790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390687-16C4-EC4B-897C-BACB2051E704}"/>
                  </a:ext>
                </a:extLst>
              </p:cNvPr>
              <p:cNvSpPr txBox="1"/>
              <p:nvPr/>
            </p:nvSpPr>
            <p:spPr>
              <a:xfrm>
                <a:off x="7107470" y="1326735"/>
                <a:ext cx="309802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Convex Vertex</a:t>
                </a:r>
              </a:p>
              <a:p>
                <a:pPr algn="ctr"/>
                <a:r>
                  <a:rPr lang="en-US" sz="2400" dirty="0"/>
                  <a:t>(internal angle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180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390687-16C4-EC4B-897C-BACB2051E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470" y="1326735"/>
                <a:ext cx="3098028" cy="830997"/>
              </a:xfrm>
              <a:prstGeom prst="rect">
                <a:avLst/>
              </a:prstGeom>
              <a:blipFill>
                <a:blip r:embed="rId2"/>
                <a:stretch>
                  <a:fillRect l="-2449" t="-4478" r="-2041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481B3C-DEA4-8A47-933F-769AF92E7893}"/>
                  </a:ext>
                </a:extLst>
              </p:cNvPr>
              <p:cNvSpPr txBox="1"/>
              <p:nvPr/>
            </p:nvSpPr>
            <p:spPr>
              <a:xfrm>
                <a:off x="3537150" y="1290339"/>
                <a:ext cx="315174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Reflex Vertex </a:t>
                </a:r>
                <a:br>
                  <a:rPr lang="en-US" sz="2400" dirty="0"/>
                </a:br>
                <a:r>
                  <a:rPr lang="en-US" sz="2400" dirty="0"/>
                  <a:t>(internal angle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180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481B3C-DEA4-8A47-933F-769AF92E7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150" y="1290339"/>
                <a:ext cx="3151743" cy="830997"/>
              </a:xfrm>
              <a:prstGeom prst="rect">
                <a:avLst/>
              </a:prstGeom>
              <a:blipFill>
                <a:blip r:embed="rId3"/>
                <a:stretch>
                  <a:fillRect l="-1606" t="-6061" r="-120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66DFCF-0323-DE4C-BA9D-C9FE7D2B3C42}"/>
              </a:ext>
            </a:extLst>
          </p:cNvPr>
          <p:cNvCxnSpPr>
            <a:stCxn id="5" idx="2"/>
          </p:cNvCxnSpPr>
          <p:nvPr/>
        </p:nvCxnSpPr>
        <p:spPr>
          <a:xfrm flipH="1">
            <a:off x="7391402" y="2157732"/>
            <a:ext cx="1265082" cy="6295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91DA09-AC72-E344-AA76-20F7EC967C2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113022" y="2121336"/>
            <a:ext cx="729366" cy="117318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D1727A-4B18-9042-AEDB-E71D48B0FAA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8488682" y="2157732"/>
            <a:ext cx="167802" cy="165009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251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>
            <a:extLst>
              <a:ext uri="{FF2B5EF4-FFF2-40B4-BE49-F238E27FC236}">
                <a16:creationId xmlns:a16="http://schemas.microsoft.com/office/drawing/2014/main" id="{C143B951-7439-4A45-BD43-8618E661F19B}"/>
              </a:ext>
            </a:extLst>
          </p:cNvPr>
          <p:cNvSpPr/>
          <p:nvPr/>
        </p:nvSpPr>
        <p:spPr>
          <a:xfrm flipV="1">
            <a:off x="7585933" y="4333891"/>
            <a:ext cx="3485478" cy="1638747"/>
          </a:xfrm>
          <a:custGeom>
            <a:avLst/>
            <a:gdLst>
              <a:gd name="connsiteX0" fmla="*/ 1721224 w 3485478"/>
              <a:gd name="connsiteY0" fmla="*/ 710004 h 1097280"/>
              <a:gd name="connsiteX1" fmla="*/ 946673 w 3485478"/>
              <a:gd name="connsiteY1" fmla="*/ 0 h 1097280"/>
              <a:gd name="connsiteX2" fmla="*/ 0 w 3485478"/>
              <a:gd name="connsiteY2" fmla="*/ 1086522 h 1097280"/>
              <a:gd name="connsiteX3" fmla="*/ 3485478 w 3485478"/>
              <a:gd name="connsiteY3" fmla="*/ 1097280 h 1097280"/>
              <a:gd name="connsiteX4" fmla="*/ 2495774 w 3485478"/>
              <a:gd name="connsiteY4" fmla="*/ 107576 h 1097280"/>
              <a:gd name="connsiteX5" fmla="*/ 1721224 w 3485478"/>
              <a:gd name="connsiteY5" fmla="*/ 710004 h 1097280"/>
              <a:gd name="connsiteX0" fmla="*/ 1721224 w 3485478"/>
              <a:gd name="connsiteY0" fmla="*/ 803833 h 1191109"/>
              <a:gd name="connsiteX1" fmla="*/ 892885 w 3485478"/>
              <a:gd name="connsiteY1" fmla="*/ 0 h 1191109"/>
              <a:gd name="connsiteX2" fmla="*/ 0 w 3485478"/>
              <a:gd name="connsiteY2" fmla="*/ 1180351 h 1191109"/>
              <a:gd name="connsiteX3" fmla="*/ 3485478 w 3485478"/>
              <a:gd name="connsiteY3" fmla="*/ 1191109 h 1191109"/>
              <a:gd name="connsiteX4" fmla="*/ 2495774 w 3485478"/>
              <a:gd name="connsiteY4" fmla="*/ 201405 h 1191109"/>
              <a:gd name="connsiteX5" fmla="*/ 1721224 w 3485478"/>
              <a:gd name="connsiteY5" fmla="*/ 803833 h 1191109"/>
              <a:gd name="connsiteX0" fmla="*/ 1645920 w 3485478"/>
              <a:gd name="connsiteY0" fmla="*/ 569260 h 1191109"/>
              <a:gd name="connsiteX1" fmla="*/ 892885 w 3485478"/>
              <a:gd name="connsiteY1" fmla="*/ 0 h 1191109"/>
              <a:gd name="connsiteX2" fmla="*/ 0 w 3485478"/>
              <a:gd name="connsiteY2" fmla="*/ 1180351 h 1191109"/>
              <a:gd name="connsiteX3" fmla="*/ 3485478 w 3485478"/>
              <a:gd name="connsiteY3" fmla="*/ 1191109 h 1191109"/>
              <a:gd name="connsiteX4" fmla="*/ 2495774 w 3485478"/>
              <a:gd name="connsiteY4" fmla="*/ 201405 h 1191109"/>
              <a:gd name="connsiteX5" fmla="*/ 1645920 w 3485478"/>
              <a:gd name="connsiteY5" fmla="*/ 569260 h 1191109"/>
              <a:gd name="connsiteX0" fmla="*/ 1645920 w 3485478"/>
              <a:gd name="connsiteY0" fmla="*/ 569260 h 1191109"/>
              <a:gd name="connsiteX1" fmla="*/ 892885 w 3485478"/>
              <a:gd name="connsiteY1" fmla="*/ 0 h 1191109"/>
              <a:gd name="connsiteX2" fmla="*/ 0 w 3485478"/>
              <a:gd name="connsiteY2" fmla="*/ 1180351 h 1191109"/>
              <a:gd name="connsiteX3" fmla="*/ 3485478 w 3485478"/>
              <a:gd name="connsiteY3" fmla="*/ 1191109 h 1191109"/>
              <a:gd name="connsiteX4" fmla="*/ 2517289 w 3485478"/>
              <a:gd name="connsiteY4" fmla="*/ 170129 h 1191109"/>
              <a:gd name="connsiteX5" fmla="*/ 1645920 w 3485478"/>
              <a:gd name="connsiteY5" fmla="*/ 569260 h 119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85478" h="1191109">
                <a:moveTo>
                  <a:pt x="1645920" y="569260"/>
                </a:moveTo>
                <a:lnTo>
                  <a:pt x="892885" y="0"/>
                </a:lnTo>
                <a:lnTo>
                  <a:pt x="0" y="1180351"/>
                </a:lnTo>
                <a:lnTo>
                  <a:pt x="3485478" y="1191109"/>
                </a:lnTo>
                <a:lnTo>
                  <a:pt x="2517289" y="170129"/>
                </a:lnTo>
                <a:lnTo>
                  <a:pt x="1645920" y="569260"/>
                </a:lnTo>
                <a:close/>
              </a:path>
            </a:pathLst>
          </a:custGeom>
          <a:pattFill prst="dkHorz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E3F349E7-77A8-724A-9E3D-6E976BE1F40D}"/>
              </a:ext>
            </a:extLst>
          </p:cNvPr>
          <p:cNvSpPr/>
          <p:nvPr/>
        </p:nvSpPr>
        <p:spPr>
          <a:xfrm>
            <a:off x="7670202" y="2269864"/>
            <a:ext cx="3485478" cy="1097280"/>
          </a:xfrm>
          <a:custGeom>
            <a:avLst/>
            <a:gdLst>
              <a:gd name="connsiteX0" fmla="*/ 1721224 w 3485478"/>
              <a:gd name="connsiteY0" fmla="*/ 710004 h 1097280"/>
              <a:gd name="connsiteX1" fmla="*/ 946673 w 3485478"/>
              <a:gd name="connsiteY1" fmla="*/ 0 h 1097280"/>
              <a:gd name="connsiteX2" fmla="*/ 0 w 3485478"/>
              <a:gd name="connsiteY2" fmla="*/ 1086522 h 1097280"/>
              <a:gd name="connsiteX3" fmla="*/ 3485478 w 3485478"/>
              <a:gd name="connsiteY3" fmla="*/ 1097280 h 1097280"/>
              <a:gd name="connsiteX4" fmla="*/ 2495774 w 3485478"/>
              <a:gd name="connsiteY4" fmla="*/ 107576 h 1097280"/>
              <a:gd name="connsiteX5" fmla="*/ 1721224 w 3485478"/>
              <a:gd name="connsiteY5" fmla="*/ 710004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85478" h="1097280">
                <a:moveTo>
                  <a:pt x="1721224" y="710004"/>
                </a:moveTo>
                <a:lnTo>
                  <a:pt x="946673" y="0"/>
                </a:lnTo>
                <a:lnTo>
                  <a:pt x="0" y="1086522"/>
                </a:lnTo>
                <a:lnTo>
                  <a:pt x="3485478" y="1097280"/>
                </a:lnTo>
                <a:lnTo>
                  <a:pt x="2495774" y="107576"/>
                </a:lnTo>
                <a:lnTo>
                  <a:pt x="1721224" y="710004"/>
                </a:lnTo>
                <a:close/>
              </a:path>
            </a:pathLst>
          </a:custGeom>
          <a:pattFill prst="dkHorz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7986" y="1205309"/>
            <a:ext cx="6962013" cy="4824960"/>
          </a:xfrm>
        </p:spPr>
        <p:txBody>
          <a:bodyPr/>
          <a:lstStyle/>
          <a:p>
            <a:r>
              <a:rPr lang="en-US" dirty="0"/>
              <a:t>Reflex vertex whose adjacent vertices are </a:t>
            </a:r>
            <a:r>
              <a:rPr lang="en-US"/>
              <a:t>either both at </a:t>
            </a:r>
            <a:r>
              <a:rPr lang="en-US" dirty="0"/>
              <a:t>or above v, or both at or below it.</a:t>
            </a:r>
          </a:p>
          <a:p>
            <a:endParaRPr lang="en-US" dirty="0"/>
          </a:p>
          <a:p>
            <a:r>
              <a:rPr lang="en-US" dirty="0"/>
              <a:t>If a polygon has no interior cusps then it is monotone with respect to the vertical line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9ED23E-0B64-1E41-A780-B5E1EABF52F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36BEC-0A03-734C-A442-CA4492C6A1D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Properties of monotone polygon</a:t>
            </a:r>
          </a:p>
        </p:txBody>
      </p:sp>
      <p:sp>
        <p:nvSpPr>
          <p:cNvPr id="7174" name="Freeform 6"/>
          <p:cNvSpPr>
            <a:spLocks/>
          </p:cNvSpPr>
          <p:nvPr/>
        </p:nvSpPr>
        <p:spPr bwMode="auto">
          <a:xfrm>
            <a:off x="8652648" y="2276476"/>
            <a:ext cx="1506538" cy="695325"/>
          </a:xfrm>
          <a:custGeom>
            <a:avLst/>
            <a:gdLst>
              <a:gd name="T0" fmla="*/ 0 w 949"/>
              <a:gd name="T1" fmla="*/ 0 h 438"/>
              <a:gd name="T2" fmla="*/ 2147483647 w 949"/>
              <a:gd name="T3" fmla="*/ 2147483647 h 438"/>
              <a:gd name="T4" fmla="*/ 2147483647 w 949"/>
              <a:gd name="T5" fmla="*/ 2147483647 h 4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49" h="438">
                <a:moveTo>
                  <a:pt x="0" y="0"/>
                </a:moveTo>
                <a:lnTo>
                  <a:pt x="486" y="438"/>
                </a:lnTo>
                <a:lnTo>
                  <a:pt x="949" y="48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lg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Freeform 7"/>
          <p:cNvSpPr>
            <a:spLocks/>
          </p:cNvSpPr>
          <p:nvPr/>
        </p:nvSpPr>
        <p:spPr bwMode="auto">
          <a:xfrm>
            <a:off x="8497887" y="5197475"/>
            <a:ext cx="1636713" cy="746125"/>
          </a:xfrm>
          <a:custGeom>
            <a:avLst/>
            <a:gdLst>
              <a:gd name="T0" fmla="*/ 0 w 1031"/>
              <a:gd name="T1" fmla="*/ 2147483647 h 470"/>
              <a:gd name="T2" fmla="*/ 2147483647 w 1031"/>
              <a:gd name="T3" fmla="*/ 0 h 470"/>
              <a:gd name="T4" fmla="*/ 2147483647 w 1031"/>
              <a:gd name="T5" fmla="*/ 2147483647 h 47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31" h="470">
                <a:moveTo>
                  <a:pt x="0" y="470"/>
                </a:moveTo>
                <a:lnTo>
                  <a:pt x="471" y="0"/>
                </a:lnTo>
                <a:lnTo>
                  <a:pt x="1031" y="341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lg" len="med"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10238562" y="2197101"/>
            <a:ext cx="186224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Upward</a:t>
            </a:r>
          </a:p>
          <a:p>
            <a:pPr eaLnBrk="1" hangingPunct="1"/>
            <a:r>
              <a:rPr lang="en-US" dirty="0"/>
              <a:t>Cusp (merge)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10134600" y="4522350"/>
            <a:ext cx="201535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Downward cusp (split)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24049" y="1447800"/>
            <a:ext cx="344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Interior cusps</a:t>
            </a:r>
          </a:p>
        </p:txBody>
      </p:sp>
      <p:sp>
        <p:nvSpPr>
          <p:cNvPr id="4" name="Rectangle 3"/>
          <p:cNvSpPr/>
          <p:nvPr/>
        </p:nvSpPr>
        <p:spPr>
          <a:xfrm>
            <a:off x="9329718" y="3028098"/>
            <a:ext cx="237331" cy="32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v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155113" y="4775498"/>
            <a:ext cx="237331" cy="32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952096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9E5CDA-FE31-7C48-B6E1-B45B70BA80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b="1" dirty="0"/>
              <a:t>Lemma</a:t>
            </a:r>
            <a:r>
              <a:rPr lang="en-US" altLang="en-US" dirty="0"/>
              <a:t>: A polygon is y-monotone if it has neither split vertices nor merge vertices</a:t>
            </a:r>
          </a:p>
          <a:p>
            <a:pPr>
              <a:lnSpc>
                <a:spcPct val="120000"/>
              </a:lnSpc>
            </a:pPr>
            <a:r>
              <a:rPr lang="en-US" altLang="en-US" b="1" dirty="0"/>
              <a:t>Proof</a:t>
            </a:r>
            <a:r>
              <a:rPr lang="en-US" altLang="en-US" dirty="0"/>
              <a:t>: If P is not monotone, there must exist a line l intersecting P in more than a single segment. </a:t>
            </a:r>
            <a:br>
              <a:rPr lang="en-US" altLang="en-US" dirty="0"/>
            </a:br>
            <a:r>
              <a:rPr lang="en-US" altLang="en-US" dirty="0"/>
              <a:t>Let [</a:t>
            </a:r>
            <a:r>
              <a:rPr lang="en-US" altLang="en-US" dirty="0" err="1"/>
              <a:t>p,q</a:t>
            </a:r>
            <a:r>
              <a:rPr lang="en-US" altLang="en-US" dirty="0"/>
              <a:t>] be its leftmost sub segment.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Follow the boundary of P starting at q, </a:t>
            </a:r>
            <a:br>
              <a:rPr lang="en-US" altLang="en-US" dirty="0"/>
            </a:br>
            <a:r>
              <a:rPr lang="en-US" altLang="en-US" dirty="0"/>
              <a:t>where P is on the left. At some point r we </a:t>
            </a:r>
            <a:br>
              <a:rPr lang="en-US" altLang="en-US" dirty="0"/>
            </a:br>
            <a:r>
              <a:rPr lang="en-US" altLang="en-US" dirty="0"/>
              <a:t>must cross l. 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If r ≠ p then the highest vertex must be a </a:t>
            </a:r>
            <a:br>
              <a:rPr lang="en-US" altLang="en-US" dirty="0"/>
            </a:br>
            <a:r>
              <a:rPr lang="en-US" altLang="en-US" dirty="0"/>
              <a:t>split one.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0C627-7D92-5945-A970-E4FEC27EC08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21890-C25F-FA4C-A474-8DB2A60DCA3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sz="4000" dirty="0"/>
              <a:t>Properties of monotone polygon</a:t>
            </a:r>
            <a:endParaRPr lang="en-US" altLang="en-US" sz="4000" dirty="0"/>
          </a:p>
        </p:txBody>
      </p:sp>
      <p:grpSp>
        <p:nvGrpSpPr>
          <p:cNvPr id="41992" name="Group 55"/>
          <p:cNvGrpSpPr>
            <a:grpSpLocks/>
          </p:cNvGrpSpPr>
          <p:nvPr/>
        </p:nvGrpSpPr>
        <p:grpSpPr bwMode="auto">
          <a:xfrm>
            <a:off x="8532812" y="3294062"/>
            <a:ext cx="3506788" cy="2573338"/>
            <a:chOff x="316" y="2184"/>
            <a:chExt cx="2209" cy="1621"/>
          </a:xfrm>
        </p:grpSpPr>
        <p:grpSp>
          <p:nvGrpSpPr>
            <p:cNvPr id="41993" name="Group 51"/>
            <p:cNvGrpSpPr>
              <a:grpSpLocks/>
            </p:cNvGrpSpPr>
            <p:nvPr/>
          </p:nvGrpSpPr>
          <p:grpSpPr bwMode="auto">
            <a:xfrm>
              <a:off x="316" y="2184"/>
              <a:ext cx="2209" cy="1621"/>
              <a:chOff x="364" y="2184"/>
              <a:chExt cx="2209" cy="1621"/>
            </a:xfrm>
          </p:grpSpPr>
          <p:grpSp>
            <p:nvGrpSpPr>
              <p:cNvPr id="41995" name="Group 10"/>
              <p:cNvGrpSpPr>
                <a:grpSpLocks/>
              </p:cNvGrpSpPr>
              <p:nvPr/>
            </p:nvGrpSpPr>
            <p:grpSpPr bwMode="auto">
              <a:xfrm>
                <a:off x="678" y="2233"/>
                <a:ext cx="1597" cy="1572"/>
                <a:chOff x="751" y="1749"/>
                <a:chExt cx="1597" cy="1572"/>
              </a:xfrm>
            </p:grpSpPr>
            <p:sp>
              <p:nvSpPr>
                <p:cNvPr id="42008" name="Freeform 5"/>
                <p:cNvSpPr>
                  <a:spLocks/>
                </p:cNvSpPr>
                <p:nvPr/>
              </p:nvSpPr>
              <p:spPr bwMode="auto">
                <a:xfrm>
                  <a:off x="751" y="1749"/>
                  <a:ext cx="1597" cy="1572"/>
                </a:xfrm>
                <a:custGeom>
                  <a:avLst/>
                  <a:gdLst>
                    <a:gd name="T0" fmla="*/ 0 w 1597"/>
                    <a:gd name="T1" fmla="*/ 1524 h 1572"/>
                    <a:gd name="T2" fmla="*/ 194 w 1597"/>
                    <a:gd name="T3" fmla="*/ 1500 h 1572"/>
                    <a:gd name="T4" fmla="*/ 290 w 1597"/>
                    <a:gd name="T5" fmla="*/ 1282 h 1572"/>
                    <a:gd name="T6" fmla="*/ 460 w 1597"/>
                    <a:gd name="T7" fmla="*/ 1306 h 1572"/>
                    <a:gd name="T8" fmla="*/ 508 w 1597"/>
                    <a:gd name="T9" fmla="*/ 1427 h 1572"/>
                    <a:gd name="T10" fmla="*/ 532 w 1597"/>
                    <a:gd name="T11" fmla="*/ 1524 h 1572"/>
                    <a:gd name="T12" fmla="*/ 702 w 1597"/>
                    <a:gd name="T13" fmla="*/ 1548 h 1572"/>
                    <a:gd name="T14" fmla="*/ 774 w 1597"/>
                    <a:gd name="T15" fmla="*/ 1524 h 1572"/>
                    <a:gd name="T16" fmla="*/ 702 w 1597"/>
                    <a:gd name="T17" fmla="*/ 1064 h 1572"/>
                    <a:gd name="T18" fmla="*/ 798 w 1597"/>
                    <a:gd name="T19" fmla="*/ 871 h 1572"/>
                    <a:gd name="T20" fmla="*/ 823 w 1597"/>
                    <a:gd name="T21" fmla="*/ 677 h 1572"/>
                    <a:gd name="T22" fmla="*/ 871 w 1597"/>
                    <a:gd name="T23" fmla="*/ 532 h 1572"/>
                    <a:gd name="T24" fmla="*/ 968 w 1597"/>
                    <a:gd name="T25" fmla="*/ 435 h 1572"/>
                    <a:gd name="T26" fmla="*/ 1065 w 1597"/>
                    <a:gd name="T27" fmla="*/ 411 h 1572"/>
                    <a:gd name="T28" fmla="*/ 1282 w 1597"/>
                    <a:gd name="T29" fmla="*/ 459 h 1572"/>
                    <a:gd name="T30" fmla="*/ 1331 w 1597"/>
                    <a:gd name="T31" fmla="*/ 726 h 1572"/>
                    <a:gd name="T32" fmla="*/ 1306 w 1597"/>
                    <a:gd name="T33" fmla="*/ 919 h 1572"/>
                    <a:gd name="T34" fmla="*/ 1210 w 1597"/>
                    <a:gd name="T35" fmla="*/ 1088 h 1572"/>
                    <a:gd name="T36" fmla="*/ 1210 w 1597"/>
                    <a:gd name="T37" fmla="*/ 1137 h 1572"/>
                    <a:gd name="T38" fmla="*/ 1234 w 1597"/>
                    <a:gd name="T39" fmla="*/ 1403 h 1572"/>
                    <a:gd name="T40" fmla="*/ 1306 w 1597"/>
                    <a:gd name="T41" fmla="*/ 1572 h 1572"/>
                    <a:gd name="T42" fmla="*/ 1548 w 1597"/>
                    <a:gd name="T43" fmla="*/ 1500 h 1572"/>
                    <a:gd name="T44" fmla="*/ 1524 w 1597"/>
                    <a:gd name="T45" fmla="*/ 1282 h 1572"/>
                    <a:gd name="T46" fmla="*/ 1597 w 1597"/>
                    <a:gd name="T47" fmla="*/ 629 h 1572"/>
                    <a:gd name="T48" fmla="*/ 1524 w 1597"/>
                    <a:gd name="T49" fmla="*/ 145 h 1572"/>
                    <a:gd name="T50" fmla="*/ 1016 w 1597"/>
                    <a:gd name="T51" fmla="*/ 0 h 1572"/>
                    <a:gd name="T52" fmla="*/ 605 w 1597"/>
                    <a:gd name="T53" fmla="*/ 314 h 1572"/>
                    <a:gd name="T54" fmla="*/ 532 w 1597"/>
                    <a:gd name="T55" fmla="*/ 677 h 1572"/>
                    <a:gd name="T56" fmla="*/ 508 w 1597"/>
                    <a:gd name="T57" fmla="*/ 1064 h 1572"/>
                    <a:gd name="T58" fmla="*/ 266 w 1597"/>
                    <a:gd name="T59" fmla="*/ 1064 h 1572"/>
                    <a:gd name="T60" fmla="*/ 194 w 1597"/>
                    <a:gd name="T61" fmla="*/ 871 h 1572"/>
                    <a:gd name="T62" fmla="*/ 48 w 1597"/>
                    <a:gd name="T63" fmla="*/ 846 h 1572"/>
                    <a:gd name="T64" fmla="*/ 0 w 1597"/>
                    <a:gd name="T65" fmla="*/ 1524 h 1572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597" h="1572">
                      <a:moveTo>
                        <a:pt x="0" y="1524"/>
                      </a:moveTo>
                      <a:lnTo>
                        <a:pt x="194" y="1500"/>
                      </a:lnTo>
                      <a:lnTo>
                        <a:pt x="290" y="1282"/>
                      </a:lnTo>
                      <a:lnTo>
                        <a:pt x="460" y="1306"/>
                      </a:lnTo>
                      <a:lnTo>
                        <a:pt x="508" y="1427"/>
                      </a:lnTo>
                      <a:lnTo>
                        <a:pt x="532" y="1524"/>
                      </a:lnTo>
                      <a:lnTo>
                        <a:pt x="702" y="1548"/>
                      </a:lnTo>
                      <a:lnTo>
                        <a:pt x="774" y="1524"/>
                      </a:lnTo>
                      <a:lnTo>
                        <a:pt x="702" y="1064"/>
                      </a:lnTo>
                      <a:lnTo>
                        <a:pt x="798" y="871"/>
                      </a:lnTo>
                      <a:lnTo>
                        <a:pt x="823" y="677"/>
                      </a:lnTo>
                      <a:lnTo>
                        <a:pt x="871" y="532"/>
                      </a:lnTo>
                      <a:lnTo>
                        <a:pt x="968" y="435"/>
                      </a:lnTo>
                      <a:lnTo>
                        <a:pt x="1065" y="411"/>
                      </a:lnTo>
                      <a:lnTo>
                        <a:pt x="1282" y="459"/>
                      </a:lnTo>
                      <a:lnTo>
                        <a:pt x="1331" y="726"/>
                      </a:lnTo>
                      <a:lnTo>
                        <a:pt x="1306" y="919"/>
                      </a:lnTo>
                      <a:lnTo>
                        <a:pt x="1210" y="1088"/>
                      </a:lnTo>
                      <a:lnTo>
                        <a:pt x="1210" y="1137"/>
                      </a:lnTo>
                      <a:lnTo>
                        <a:pt x="1234" y="1403"/>
                      </a:lnTo>
                      <a:lnTo>
                        <a:pt x="1306" y="1572"/>
                      </a:lnTo>
                      <a:lnTo>
                        <a:pt x="1548" y="1500"/>
                      </a:lnTo>
                      <a:lnTo>
                        <a:pt x="1524" y="1282"/>
                      </a:lnTo>
                      <a:lnTo>
                        <a:pt x="1597" y="629"/>
                      </a:lnTo>
                      <a:lnTo>
                        <a:pt x="1524" y="145"/>
                      </a:lnTo>
                      <a:lnTo>
                        <a:pt x="1016" y="0"/>
                      </a:lnTo>
                      <a:lnTo>
                        <a:pt x="605" y="314"/>
                      </a:lnTo>
                      <a:lnTo>
                        <a:pt x="532" y="677"/>
                      </a:lnTo>
                      <a:lnTo>
                        <a:pt x="508" y="1064"/>
                      </a:lnTo>
                      <a:lnTo>
                        <a:pt x="266" y="1064"/>
                      </a:lnTo>
                      <a:lnTo>
                        <a:pt x="194" y="871"/>
                      </a:lnTo>
                      <a:lnTo>
                        <a:pt x="48" y="846"/>
                      </a:lnTo>
                      <a:lnTo>
                        <a:pt x="0" y="1524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09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751" y="2595"/>
                  <a:ext cx="48" cy="6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10" name="Freeform 8"/>
                <p:cNvSpPr>
                  <a:spLocks/>
                </p:cNvSpPr>
                <p:nvPr/>
              </p:nvSpPr>
              <p:spPr bwMode="auto">
                <a:xfrm>
                  <a:off x="1453" y="2620"/>
                  <a:ext cx="96" cy="653"/>
                </a:xfrm>
                <a:custGeom>
                  <a:avLst/>
                  <a:gdLst>
                    <a:gd name="T0" fmla="*/ 72 w 96"/>
                    <a:gd name="T1" fmla="*/ 653 h 653"/>
                    <a:gd name="T2" fmla="*/ 0 w 96"/>
                    <a:gd name="T3" fmla="*/ 193 h 653"/>
                    <a:gd name="T4" fmla="*/ 96 w 96"/>
                    <a:gd name="T5" fmla="*/ 0 h 65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96" h="653">
                      <a:moveTo>
                        <a:pt x="72" y="653"/>
                      </a:moveTo>
                      <a:lnTo>
                        <a:pt x="0" y="193"/>
                      </a:lnTo>
                      <a:lnTo>
                        <a:pt x="96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11" name="Freeform 9"/>
                <p:cNvSpPr>
                  <a:spLocks/>
                </p:cNvSpPr>
                <p:nvPr/>
              </p:nvSpPr>
              <p:spPr bwMode="auto">
                <a:xfrm>
                  <a:off x="1549" y="2160"/>
                  <a:ext cx="533" cy="1161"/>
                </a:xfrm>
                <a:custGeom>
                  <a:avLst/>
                  <a:gdLst>
                    <a:gd name="T0" fmla="*/ 0 w 533"/>
                    <a:gd name="T1" fmla="*/ 460 h 1161"/>
                    <a:gd name="T2" fmla="*/ 25 w 533"/>
                    <a:gd name="T3" fmla="*/ 242 h 1161"/>
                    <a:gd name="T4" fmla="*/ 73 w 533"/>
                    <a:gd name="T5" fmla="*/ 121 h 1161"/>
                    <a:gd name="T6" fmla="*/ 170 w 533"/>
                    <a:gd name="T7" fmla="*/ 24 h 1161"/>
                    <a:gd name="T8" fmla="*/ 267 w 533"/>
                    <a:gd name="T9" fmla="*/ 0 h 1161"/>
                    <a:gd name="T10" fmla="*/ 484 w 533"/>
                    <a:gd name="T11" fmla="*/ 48 h 1161"/>
                    <a:gd name="T12" fmla="*/ 533 w 533"/>
                    <a:gd name="T13" fmla="*/ 315 h 1161"/>
                    <a:gd name="T14" fmla="*/ 508 w 533"/>
                    <a:gd name="T15" fmla="*/ 508 h 1161"/>
                    <a:gd name="T16" fmla="*/ 412 w 533"/>
                    <a:gd name="T17" fmla="*/ 677 h 1161"/>
                    <a:gd name="T18" fmla="*/ 436 w 533"/>
                    <a:gd name="T19" fmla="*/ 992 h 1161"/>
                    <a:gd name="T20" fmla="*/ 508 w 533"/>
                    <a:gd name="T21" fmla="*/ 1161 h 116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33" h="1161">
                      <a:moveTo>
                        <a:pt x="0" y="460"/>
                      </a:moveTo>
                      <a:lnTo>
                        <a:pt x="25" y="242"/>
                      </a:lnTo>
                      <a:lnTo>
                        <a:pt x="73" y="121"/>
                      </a:lnTo>
                      <a:lnTo>
                        <a:pt x="170" y="24"/>
                      </a:lnTo>
                      <a:lnTo>
                        <a:pt x="267" y="0"/>
                      </a:lnTo>
                      <a:lnTo>
                        <a:pt x="484" y="48"/>
                      </a:lnTo>
                      <a:lnTo>
                        <a:pt x="533" y="315"/>
                      </a:lnTo>
                      <a:lnTo>
                        <a:pt x="508" y="508"/>
                      </a:lnTo>
                      <a:lnTo>
                        <a:pt x="412" y="677"/>
                      </a:lnTo>
                      <a:lnTo>
                        <a:pt x="436" y="992"/>
                      </a:lnTo>
                      <a:lnTo>
                        <a:pt x="508" y="1161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996" name="Line 11"/>
              <p:cNvSpPr>
                <a:spLocks noChangeShapeType="1"/>
              </p:cNvSpPr>
              <p:nvPr/>
            </p:nvSpPr>
            <p:spPr bwMode="auto">
              <a:xfrm>
                <a:off x="485" y="3442"/>
                <a:ext cx="20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97" name="Text Box 14"/>
              <p:cNvSpPr txBox="1">
                <a:spLocks noChangeArrowheads="1"/>
              </p:cNvSpPr>
              <p:nvPr/>
            </p:nvSpPr>
            <p:spPr bwMode="auto">
              <a:xfrm>
                <a:off x="1864" y="2281"/>
                <a:ext cx="26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/>
                  <a:t>P</a:t>
                </a:r>
              </a:p>
            </p:txBody>
          </p:sp>
          <p:graphicFrame>
            <p:nvGraphicFramePr>
              <p:cNvPr id="41998" name="Object 15"/>
              <p:cNvGraphicFramePr>
                <a:graphicFrameLocks noChangeAspect="1"/>
              </p:cNvGraphicFramePr>
              <p:nvPr/>
            </p:nvGraphicFramePr>
            <p:xfrm>
              <a:off x="485" y="3200"/>
              <a:ext cx="201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6" name="Equation" r:id="rId3" imgW="152268" imgH="164957" progId="Equation.DSMT4">
                      <p:embed/>
                    </p:oleObj>
                  </mc:Choice>
                  <mc:Fallback>
                    <p:oleObj name="Equation" r:id="rId3" imgW="152268" imgH="164957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5" y="3200"/>
                            <a:ext cx="201" cy="2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99" name="Object 16"/>
              <p:cNvGraphicFramePr>
                <a:graphicFrameLocks noChangeAspect="1"/>
              </p:cNvGraphicFramePr>
              <p:nvPr/>
            </p:nvGraphicFramePr>
            <p:xfrm>
              <a:off x="1469" y="3224"/>
              <a:ext cx="167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7" name="Equation" r:id="rId5" imgW="126780" imgH="164814" progId="Equation.DSMT4">
                      <p:embed/>
                    </p:oleObj>
                  </mc:Choice>
                  <mc:Fallback>
                    <p:oleObj name="Equation" r:id="rId5" imgW="126780" imgH="164814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69" y="3224"/>
                            <a:ext cx="167" cy="2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000" name="Object 17"/>
              <p:cNvGraphicFramePr>
                <a:graphicFrameLocks noChangeAspect="1"/>
              </p:cNvGraphicFramePr>
              <p:nvPr/>
            </p:nvGraphicFramePr>
            <p:xfrm>
              <a:off x="1704" y="3224"/>
              <a:ext cx="172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8" name="Equation" r:id="rId7" imgW="114102" imgH="126780" progId="Equation.DSMT4">
                      <p:embed/>
                    </p:oleObj>
                  </mc:Choice>
                  <mc:Fallback>
                    <p:oleObj name="Equation" r:id="rId7" imgW="114102" imgH="1267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04" y="3224"/>
                            <a:ext cx="172" cy="1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001" name="Object 18"/>
              <p:cNvGraphicFramePr>
                <a:graphicFrameLocks noChangeAspect="1"/>
              </p:cNvGraphicFramePr>
              <p:nvPr/>
            </p:nvGraphicFramePr>
            <p:xfrm>
              <a:off x="2436" y="3200"/>
              <a:ext cx="137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9" name="Equation" r:id="rId9" imgW="88669" imgH="177338" progId="Equation.DSMT4">
                      <p:embed/>
                    </p:oleObj>
                  </mc:Choice>
                  <mc:Fallback>
                    <p:oleObj name="Equation" r:id="rId9" imgW="88669" imgH="17733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36" y="3200"/>
                            <a:ext cx="137" cy="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002" name="Oval 19"/>
              <p:cNvSpPr>
                <a:spLocks noChangeArrowheads="1"/>
              </p:cNvSpPr>
              <p:nvPr/>
            </p:nvSpPr>
            <p:spPr bwMode="auto">
              <a:xfrm>
                <a:off x="654" y="3394"/>
                <a:ext cx="97" cy="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en-US"/>
              </a:p>
            </p:txBody>
          </p:sp>
          <p:sp>
            <p:nvSpPr>
              <p:cNvPr id="42003" name="Oval 20"/>
              <p:cNvSpPr>
                <a:spLocks noChangeArrowheads="1"/>
              </p:cNvSpPr>
              <p:nvPr/>
            </p:nvSpPr>
            <p:spPr bwMode="auto">
              <a:xfrm>
                <a:off x="1355" y="3394"/>
                <a:ext cx="97" cy="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en-US"/>
              </a:p>
            </p:txBody>
          </p:sp>
          <p:sp>
            <p:nvSpPr>
              <p:cNvPr id="42004" name="Oval 21"/>
              <p:cNvSpPr>
                <a:spLocks noChangeArrowheads="1"/>
              </p:cNvSpPr>
              <p:nvPr/>
            </p:nvSpPr>
            <p:spPr bwMode="auto">
              <a:xfrm>
                <a:off x="1839" y="3394"/>
                <a:ext cx="97" cy="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en-US"/>
              </a:p>
            </p:txBody>
          </p:sp>
          <p:sp>
            <p:nvSpPr>
              <p:cNvPr id="42005" name="Oval 22"/>
              <p:cNvSpPr>
                <a:spLocks noChangeArrowheads="1"/>
              </p:cNvSpPr>
              <p:nvPr/>
            </p:nvSpPr>
            <p:spPr bwMode="auto">
              <a:xfrm>
                <a:off x="1694" y="2595"/>
                <a:ext cx="97" cy="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en-US"/>
              </a:p>
            </p:txBody>
          </p:sp>
          <p:sp>
            <p:nvSpPr>
              <p:cNvPr id="42006" name="Text Box 23"/>
              <p:cNvSpPr txBox="1">
                <a:spLocks noChangeArrowheads="1"/>
              </p:cNvSpPr>
              <p:nvPr/>
            </p:nvSpPr>
            <p:spPr bwMode="auto">
              <a:xfrm>
                <a:off x="364" y="2184"/>
                <a:ext cx="9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i="0"/>
                  <a:t>split vertex</a:t>
                </a:r>
              </a:p>
            </p:txBody>
          </p:sp>
          <p:sp>
            <p:nvSpPr>
              <p:cNvPr id="42007" name="Line 24"/>
              <p:cNvSpPr>
                <a:spLocks noChangeShapeType="1"/>
              </p:cNvSpPr>
              <p:nvPr/>
            </p:nvSpPr>
            <p:spPr bwMode="auto">
              <a:xfrm>
                <a:off x="1041" y="2426"/>
                <a:ext cx="629" cy="1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994" name="Line 54"/>
            <p:cNvSpPr>
              <a:spLocks noChangeShapeType="1"/>
            </p:cNvSpPr>
            <p:nvPr/>
          </p:nvSpPr>
          <p:spPr bwMode="auto">
            <a:xfrm flipV="1">
              <a:off x="1432" y="2905"/>
              <a:ext cx="17" cy="1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2978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ABFA04E-5678-D24F-8D8E-B5F3614865E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7670039" cy="48249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en-US" dirty="0"/>
                  <a:t>If r = p we follow the boundary from q in opposite direction. </a:t>
                </a:r>
              </a:p>
              <a:p>
                <a:r>
                  <a:rPr lang="en-US" altLang="en-US" dirty="0"/>
                  <a:t>At some point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/>
                      </a:rPr>
                      <m:t>𝑟</m:t>
                    </m:r>
                    <m:r>
                      <a:rPr lang="en-US" altLang="en-US" dirty="0">
                        <a:latin typeface="Cambria Math"/>
                      </a:rPr>
                      <m:t>′ </m:t>
                    </m:r>
                  </m:oMath>
                </a14:m>
                <a:r>
                  <a:rPr lang="en-US" altLang="en-US" dirty="0"/>
                  <a:t>we must cross l.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/>
                      </a:rPr>
                      <m:t>𝑟</m:t>
                    </m:r>
                    <m:r>
                      <a:rPr lang="en-US" altLang="en-US" dirty="0">
                        <a:latin typeface="Cambria Math"/>
                      </a:rPr>
                      <m:t>′ ≠ </m:t>
                    </m:r>
                    <m:r>
                      <a:rPr lang="en-US" altLang="en-US" dirty="0">
                        <a:latin typeface="Cambria Math"/>
                      </a:rPr>
                      <m:t>𝑝</m:t>
                    </m:r>
                    <m:r>
                      <a:rPr lang="en-US" altLang="en-US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dirty="0"/>
                  <a:t>as otherwise it contradicts that P is not monotone.</a:t>
                </a:r>
              </a:p>
              <a:p>
                <a:r>
                  <a:rPr lang="en-US" altLang="en-US" dirty="0"/>
                  <a:t>This implies that the lowest encountered vertex must be a merge one.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ABFA04E-5678-D24F-8D8E-B5F3614865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7670039" cy="4824960"/>
              </a:xfrm>
              <a:blipFill>
                <a:blip r:embed="rId3"/>
                <a:stretch>
                  <a:fillRect l="-2149" b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6B06D-4E3C-DF42-ADF3-00E046252A2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0056C-5C3E-2243-994A-6DA222AC9E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sz="4000" dirty="0"/>
              <a:t>Properties of monotone polygon</a:t>
            </a:r>
            <a:endParaRPr lang="en-US" altLang="en-US" sz="4000" dirty="0"/>
          </a:p>
        </p:txBody>
      </p:sp>
      <p:grpSp>
        <p:nvGrpSpPr>
          <p:cNvPr id="43015" name="Group 28"/>
          <p:cNvGrpSpPr>
            <a:grpSpLocks/>
          </p:cNvGrpSpPr>
          <p:nvPr/>
        </p:nvGrpSpPr>
        <p:grpSpPr bwMode="auto">
          <a:xfrm>
            <a:off x="8077200" y="1823192"/>
            <a:ext cx="3929062" cy="3840163"/>
            <a:chOff x="267" y="950"/>
            <a:chExt cx="2475" cy="2419"/>
          </a:xfrm>
        </p:grpSpPr>
        <p:grpSp>
          <p:nvGrpSpPr>
            <p:cNvPr id="43016" name="Group 4"/>
            <p:cNvGrpSpPr>
              <a:grpSpLocks/>
            </p:cNvGrpSpPr>
            <p:nvPr/>
          </p:nvGrpSpPr>
          <p:grpSpPr bwMode="auto">
            <a:xfrm>
              <a:off x="267" y="950"/>
              <a:ext cx="2475" cy="2419"/>
              <a:chOff x="2783" y="1749"/>
              <a:chExt cx="2475" cy="2419"/>
            </a:xfrm>
          </p:grpSpPr>
          <p:sp>
            <p:nvSpPr>
              <p:cNvPr id="43019" name="Freeform 5"/>
              <p:cNvSpPr>
                <a:spLocks/>
              </p:cNvSpPr>
              <p:nvPr/>
            </p:nvSpPr>
            <p:spPr bwMode="auto">
              <a:xfrm>
                <a:off x="3291" y="1749"/>
                <a:ext cx="1742" cy="2419"/>
              </a:xfrm>
              <a:custGeom>
                <a:avLst/>
                <a:gdLst>
                  <a:gd name="T0" fmla="*/ 847 w 1742"/>
                  <a:gd name="T1" fmla="*/ 1621 h 2419"/>
                  <a:gd name="T2" fmla="*/ 799 w 1742"/>
                  <a:gd name="T3" fmla="*/ 1814 h 2419"/>
                  <a:gd name="T4" fmla="*/ 823 w 1742"/>
                  <a:gd name="T5" fmla="*/ 2008 h 2419"/>
                  <a:gd name="T6" fmla="*/ 1162 w 1742"/>
                  <a:gd name="T7" fmla="*/ 2201 h 2419"/>
                  <a:gd name="T8" fmla="*/ 1452 w 1742"/>
                  <a:gd name="T9" fmla="*/ 2153 h 2419"/>
                  <a:gd name="T10" fmla="*/ 1549 w 1742"/>
                  <a:gd name="T11" fmla="*/ 1887 h 2419"/>
                  <a:gd name="T12" fmla="*/ 1379 w 1742"/>
                  <a:gd name="T13" fmla="*/ 1669 h 2419"/>
                  <a:gd name="T14" fmla="*/ 1162 w 1742"/>
                  <a:gd name="T15" fmla="*/ 1572 h 2419"/>
                  <a:gd name="T16" fmla="*/ 1186 w 1742"/>
                  <a:gd name="T17" fmla="*/ 1403 h 2419"/>
                  <a:gd name="T18" fmla="*/ 1476 w 1742"/>
                  <a:gd name="T19" fmla="*/ 1064 h 2419"/>
                  <a:gd name="T20" fmla="*/ 1476 w 1742"/>
                  <a:gd name="T21" fmla="*/ 919 h 2419"/>
                  <a:gd name="T22" fmla="*/ 1670 w 1742"/>
                  <a:gd name="T23" fmla="*/ 871 h 2419"/>
                  <a:gd name="T24" fmla="*/ 1670 w 1742"/>
                  <a:gd name="T25" fmla="*/ 1258 h 2419"/>
                  <a:gd name="T26" fmla="*/ 1573 w 1742"/>
                  <a:gd name="T27" fmla="*/ 1500 h 2419"/>
                  <a:gd name="T28" fmla="*/ 1742 w 1742"/>
                  <a:gd name="T29" fmla="*/ 1984 h 2419"/>
                  <a:gd name="T30" fmla="*/ 1573 w 1742"/>
                  <a:gd name="T31" fmla="*/ 2395 h 2419"/>
                  <a:gd name="T32" fmla="*/ 992 w 1742"/>
                  <a:gd name="T33" fmla="*/ 2419 h 2419"/>
                  <a:gd name="T34" fmla="*/ 557 w 1742"/>
                  <a:gd name="T35" fmla="*/ 1959 h 2419"/>
                  <a:gd name="T36" fmla="*/ 581 w 1742"/>
                  <a:gd name="T37" fmla="*/ 1596 h 2419"/>
                  <a:gd name="T38" fmla="*/ 436 w 1742"/>
                  <a:gd name="T39" fmla="*/ 1475 h 2419"/>
                  <a:gd name="T40" fmla="*/ 266 w 1742"/>
                  <a:gd name="T41" fmla="*/ 1669 h 2419"/>
                  <a:gd name="T42" fmla="*/ 73 w 1742"/>
                  <a:gd name="T43" fmla="*/ 1669 h 2419"/>
                  <a:gd name="T44" fmla="*/ 73 w 1742"/>
                  <a:gd name="T45" fmla="*/ 1621 h 2419"/>
                  <a:gd name="T46" fmla="*/ 145 w 1742"/>
                  <a:gd name="T47" fmla="*/ 677 h 2419"/>
                  <a:gd name="T48" fmla="*/ 0 w 1742"/>
                  <a:gd name="T49" fmla="*/ 411 h 2419"/>
                  <a:gd name="T50" fmla="*/ 24 w 1742"/>
                  <a:gd name="T51" fmla="*/ 242 h 2419"/>
                  <a:gd name="T52" fmla="*/ 363 w 1742"/>
                  <a:gd name="T53" fmla="*/ 0 h 2419"/>
                  <a:gd name="T54" fmla="*/ 799 w 1742"/>
                  <a:gd name="T55" fmla="*/ 0 h 2419"/>
                  <a:gd name="T56" fmla="*/ 1210 w 1742"/>
                  <a:gd name="T57" fmla="*/ 290 h 2419"/>
                  <a:gd name="T58" fmla="*/ 1210 w 1742"/>
                  <a:gd name="T59" fmla="*/ 726 h 2419"/>
                  <a:gd name="T60" fmla="*/ 944 w 1742"/>
                  <a:gd name="T61" fmla="*/ 822 h 2419"/>
                  <a:gd name="T62" fmla="*/ 774 w 1742"/>
                  <a:gd name="T63" fmla="*/ 1161 h 2419"/>
                  <a:gd name="T64" fmla="*/ 847 w 1742"/>
                  <a:gd name="T65" fmla="*/ 1621 h 241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742" h="2419">
                    <a:moveTo>
                      <a:pt x="847" y="1621"/>
                    </a:moveTo>
                    <a:lnTo>
                      <a:pt x="799" y="1814"/>
                    </a:lnTo>
                    <a:lnTo>
                      <a:pt x="823" y="2008"/>
                    </a:lnTo>
                    <a:lnTo>
                      <a:pt x="1162" y="2201"/>
                    </a:lnTo>
                    <a:lnTo>
                      <a:pt x="1452" y="2153"/>
                    </a:lnTo>
                    <a:lnTo>
                      <a:pt x="1549" y="1887"/>
                    </a:lnTo>
                    <a:lnTo>
                      <a:pt x="1379" y="1669"/>
                    </a:lnTo>
                    <a:lnTo>
                      <a:pt x="1162" y="1572"/>
                    </a:lnTo>
                    <a:lnTo>
                      <a:pt x="1186" y="1403"/>
                    </a:lnTo>
                    <a:lnTo>
                      <a:pt x="1476" y="1064"/>
                    </a:lnTo>
                    <a:lnTo>
                      <a:pt x="1476" y="919"/>
                    </a:lnTo>
                    <a:lnTo>
                      <a:pt x="1670" y="871"/>
                    </a:lnTo>
                    <a:lnTo>
                      <a:pt x="1670" y="1258"/>
                    </a:lnTo>
                    <a:lnTo>
                      <a:pt x="1573" y="1500"/>
                    </a:lnTo>
                    <a:lnTo>
                      <a:pt x="1742" y="1984"/>
                    </a:lnTo>
                    <a:lnTo>
                      <a:pt x="1573" y="2395"/>
                    </a:lnTo>
                    <a:lnTo>
                      <a:pt x="992" y="2419"/>
                    </a:lnTo>
                    <a:lnTo>
                      <a:pt x="557" y="1959"/>
                    </a:lnTo>
                    <a:lnTo>
                      <a:pt x="581" y="1596"/>
                    </a:lnTo>
                    <a:lnTo>
                      <a:pt x="436" y="1475"/>
                    </a:lnTo>
                    <a:lnTo>
                      <a:pt x="266" y="1669"/>
                    </a:lnTo>
                    <a:lnTo>
                      <a:pt x="73" y="1669"/>
                    </a:lnTo>
                    <a:lnTo>
                      <a:pt x="73" y="1621"/>
                    </a:lnTo>
                    <a:lnTo>
                      <a:pt x="145" y="677"/>
                    </a:lnTo>
                    <a:lnTo>
                      <a:pt x="0" y="411"/>
                    </a:lnTo>
                    <a:lnTo>
                      <a:pt x="24" y="242"/>
                    </a:lnTo>
                    <a:lnTo>
                      <a:pt x="363" y="0"/>
                    </a:lnTo>
                    <a:lnTo>
                      <a:pt x="799" y="0"/>
                    </a:lnTo>
                    <a:lnTo>
                      <a:pt x="1210" y="290"/>
                    </a:lnTo>
                    <a:lnTo>
                      <a:pt x="1210" y="726"/>
                    </a:lnTo>
                    <a:lnTo>
                      <a:pt x="944" y="822"/>
                    </a:lnTo>
                    <a:lnTo>
                      <a:pt x="774" y="1161"/>
                    </a:lnTo>
                    <a:lnTo>
                      <a:pt x="847" y="1621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0" name="Line 6"/>
              <p:cNvSpPr>
                <a:spLocks noChangeShapeType="1"/>
              </p:cNvSpPr>
              <p:nvPr/>
            </p:nvSpPr>
            <p:spPr bwMode="auto">
              <a:xfrm flipV="1">
                <a:off x="3363" y="2692"/>
                <a:ext cx="48" cy="6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1" name="Freeform 7"/>
              <p:cNvSpPr>
                <a:spLocks/>
              </p:cNvSpPr>
              <p:nvPr/>
            </p:nvSpPr>
            <p:spPr bwMode="auto">
              <a:xfrm>
                <a:off x="4065" y="2717"/>
                <a:ext cx="96" cy="653"/>
              </a:xfrm>
              <a:custGeom>
                <a:avLst/>
                <a:gdLst>
                  <a:gd name="T0" fmla="*/ 72 w 96"/>
                  <a:gd name="T1" fmla="*/ 653 h 653"/>
                  <a:gd name="T2" fmla="*/ 0 w 96"/>
                  <a:gd name="T3" fmla="*/ 193 h 653"/>
                  <a:gd name="T4" fmla="*/ 96 w 96"/>
                  <a:gd name="T5" fmla="*/ 0 h 65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" h="653">
                    <a:moveTo>
                      <a:pt x="72" y="653"/>
                    </a:moveTo>
                    <a:lnTo>
                      <a:pt x="0" y="193"/>
                    </a:lnTo>
                    <a:lnTo>
                      <a:pt x="96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2" name="Line 8"/>
              <p:cNvSpPr>
                <a:spLocks noChangeShapeType="1"/>
              </p:cNvSpPr>
              <p:nvPr/>
            </p:nvSpPr>
            <p:spPr bwMode="auto">
              <a:xfrm>
                <a:off x="3170" y="3055"/>
                <a:ext cx="20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3" name="Text Box 9"/>
              <p:cNvSpPr txBox="1">
                <a:spLocks noChangeArrowheads="1"/>
              </p:cNvSpPr>
              <p:nvPr/>
            </p:nvSpPr>
            <p:spPr bwMode="auto">
              <a:xfrm>
                <a:off x="3799" y="1966"/>
                <a:ext cx="26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/>
                  <a:t>P</a:t>
                </a:r>
              </a:p>
            </p:txBody>
          </p:sp>
          <p:graphicFrame>
            <p:nvGraphicFramePr>
              <p:cNvPr id="43024" name="Object 10"/>
              <p:cNvGraphicFramePr>
                <a:graphicFrameLocks noChangeAspect="1"/>
              </p:cNvGraphicFramePr>
              <p:nvPr/>
            </p:nvGraphicFramePr>
            <p:xfrm>
              <a:off x="2880" y="2789"/>
              <a:ext cx="486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86" name="Equation" r:id="rId4" imgW="368140" imgH="165028" progId="Equation.DSMT4">
                      <p:embed/>
                    </p:oleObj>
                  </mc:Choice>
                  <mc:Fallback>
                    <p:oleObj name="Equation" r:id="rId4" imgW="368140" imgH="16502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2789"/>
                            <a:ext cx="486" cy="2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25" name="Object 11"/>
              <p:cNvGraphicFramePr>
                <a:graphicFrameLocks noChangeAspect="1"/>
              </p:cNvGraphicFramePr>
              <p:nvPr/>
            </p:nvGraphicFramePr>
            <p:xfrm>
              <a:off x="4154" y="2837"/>
              <a:ext cx="167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87" name="Equation" r:id="rId6" imgW="126780" imgH="164814" progId="Equation.DSMT4">
                      <p:embed/>
                    </p:oleObj>
                  </mc:Choice>
                  <mc:Fallback>
                    <p:oleObj name="Equation" r:id="rId6" imgW="126780" imgH="164814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4" y="2837"/>
                            <a:ext cx="167" cy="2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26" name="Object 12"/>
              <p:cNvGraphicFramePr>
                <a:graphicFrameLocks noChangeAspect="1"/>
              </p:cNvGraphicFramePr>
              <p:nvPr/>
            </p:nvGraphicFramePr>
            <p:xfrm>
              <a:off x="4361" y="2808"/>
              <a:ext cx="229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88" name="Equation" r:id="rId8" imgW="152268" imgH="164957" progId="Equation.DSMT4">
                      <p:embed/>
                    </p:oleObj>
                  </mc:Choice>
                  <mc:Fallback>
                    <p:oleObj name="Equation" r:id="rId8" imgW="152268" imgH="164957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1" y="2808"/>
                            <a:ext cx="229" cy="2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27" name="Object 13"/>
              <p:cNvGraphicFramePr>
                <a:graphicFrameLocks noChangeAspect="1"/>
              </p:cNvGraphicFramePr>
              <p:nvPr/>
            </p:nvGraphicFramePr>
            <p:xfrm>
              <a:off x="5121" y="2813"/>
              <a:ext cx="137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89" name="Equation" r:id="rId10" imgW="88669" imgH="177338" progId="Equation.DSMT4">
                      <p:embed/>
                    </p:oleObj>
                  </mc:Choice>
                  <mc:Fallback>
                    <p:oleObj name="Equation" r:id="rId10" imgW="88669" imgH="17733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21" y="2813"/>
                            <a:ext cx="137" cy="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28" name="Oval 14"/>
              <p:cNvSpPr>
                <a:spLocks noChangeArrowheads="1"/>
              </p:cNvSpPr>
              <p:nvPr/>
            </p:nvSpPr>
            <p:spPr bwMode="auto">
              <a:xfrm>
                <a:off x="3339" y="3007"/>
                <a:ext cx="97" cy="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en-US"/>
              </a:p>
            </p:txBody>
          </p:sp>
          <p:sp>
            <p:nvSpPr>
              <p:cNvPr id="43029" name="Oval 15"/>
              <p:cNvSpPr>
                <a:spLocks noChangeArrowheads="1"/>
              </p:cNvSpPr>
              <p:nvPr/>
            </p:nvSpPr>
            <p:spPr bwMode="auto">
              <a:xfrm>
                <a:off x="4040" y="3007"/>
                <a:ext cx="97" cy="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en-US"/>
              </a:p>
            </p:txBody>
          </p:sp>
          <p:sp>
            <p:nvSpPr>
              <p:cNvPr id="43030" name="Oval 16"/>
              <p:cNvSpPr>
                <a:spLocks noChangeArrowheads="1"/>
              </p:cNvSpPr>
              <p:nvPr/>
            </p:nvSpPr>
            <p:spPr bwMode="auto">
              <a:xfrm>
                <a:off x="4524" y="3007"/>
                <a:ext cx="97" cy="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en-US"/>
              </a:p>
            </p:txBody>
          </p:sp>
          <p:sp>
            <p:nvSpPr>
              <p:cNvPr id="43031" name="Oval 17"/>
              <p:cNvSpPr>
                <a:spLocks noChangeArrowheads="1"/>
              </p:cNvSpPr>
              <p:nvPr/>
            </p:nvSpPr>
            <p:spPr bwMode="auto">
              <a:xfrm>
                <a:off x="4428" y="3902"/>
                <a:ext cx="97" cy="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en-US"/>
              </a:p>
            </p:txBody>
          </p:sp>
          <p:sp>
            <p:nvSpPr>
              <p:cNvPr id="43032" name="Text Box 18"/>
              <p:cNvSpPr txBox="1">
                <a:spLocks noChangeArrowheads="1"/>
              </p:cNvSpPr>
              <p:nvPr/>
            </p:nvSpPr>
            <p:spPr bwMode="auto">
              <a:xfrm>
                <a:off x="2783" y="3781"/>
                <a:ext cx="10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i="0"/>
                  <a:t>merge vertex</a:t>
                </a:r>
              </a:p>
            </p:txBody>
          </p:sp>
          <p:sp>
            <p:nvSpPr>
              <p:cNvPr id="43033" name="Line 19"/>
              <p:cNvSpPr>
                <a:spLocks noChangeShapeType="1"/>
              </p:cNvSpPr>
              <p:nvPr/>
            </p:nvSpPr>
            <p:spPr bwMode="auto">
              <a:xfrm>
                <a:off x="3824" y="3926"/>
                <a:ext cx="580" cy="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4" name="Freeform 20"/>
              <p:cNvSpPr>
                <a:spLocks/>
              </p:cNvSpPr>
              <p:nvPr/>
            </p:nvSpPr>
            <p:spPr bwMode="auto">
              <a:xfrm>
                <a:off x="4090" y="2668"/>
                <a:ext cx="750" cy="1282"/>
              </a:xfrm>
              <a:custGeom>
                <a:avLst/>
                <a:gdLst>
                  <a:gd name="T0" fmla="*/ 48 w 750"/>
                  <a:gd name="T1" fmla="*/ 677 h 1282"/>
                  <a:gd name="T2" fmla="*/ 0 w 750"/>
                  <a:gd name="T3" fmla="*/ 895 h 1282"/>
                  <a:gd name="T4" fmla="*/ 24 w 750"/>
                  <a:gd name="T5" fmla="*/ 1089 h 1282"/>
                  <a:gd name="T6" fmla="*/ 363 w 750"/>
                  <a:gd name="T7" fmla="*/ 1282 h 1282"/>
                  <a:gd name="T8" fmla="*/ 653 w 750"/>
                  <a:gd name="T9" fmla="*/ 1234 h 1282"/>
                  <a:gd name="T10" fmla="*/ 750 w 750"/>
                  <a:gd name="T11" fmla="*/ 968 h 1282"/>
                  <a:gd name="T12" fmla="*/ 580 w 750"/>
                  <a:gd name="T13" fmla="*/ 750 h 1282"/>
                  <a:gd name="T14" fmla="*/ 363 w 750"/>
                  <a:gd name="T15" fmla="*/ 653 h 1282"/>
                  <a:gd name="T16" fmla="*/ 387 w 750"/>
                  <a:gd name="T17" fmla="*/ 484 h 1282"/>
                  <a:gd name="T18" fmla="*/ 677 w 750"/>
                  <a:gd name="T19" fmla="*/ 145 h 1282"/>
                  <a:gd name="T20" fmla="*/ 677 w 750"/>
                  <a:gd name="T21" fmla="*/ 0 h 12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50" h="1282">
                    <a:moveTo>
                      <a:pt x="48" y="677"/>
                    </a:moveTo>
                    <a:lnTo>
                      <a:pt x="0" y="895"/>
                    </a:lnTo>
                    <a:lnTo>
                      <a:pt x="24" y="1089"/>
                    </a:lnTo>
                    <a:lnTo>
                      <a:pt x="363" y="1282"/>
                    </a:lnTo>
                    <a:lnTo>
                      <a:pt x="653" y="1234"/>
                    </a:lnTo>
                    <a:lnTo>
                      <a:pt x="750" y="968"/>
                    </a:lnTo>
                    <a:lnTo>
                      <a:pt x="580" y="750"/>
                    </a:lnTo>
                    <a:lnTo>
                      <a:pt x="363" y="653"/>
                    </a:lnTo>
                    <a:lnTo>
                      <a:pt x="387" y="484"/>
                    </a:lnTo>
                    <a:lnTo>
                      <a:pt x="677" y="145"/>
                    </a:lnTo>
                    <a:lnTo>
                      <a:pt x="677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5" name="Freeform 21"/>
              <p:cNvSpPr>
                <a:spLocks/>
              </p:cNvSpPr>
              <p:nvPr/>
            </p:nvSpPr>
            <p:spPr bwMode="auto">
              <a:xfrm>
                <a:off x="3291" y="1749"/>
                <a:ext cx="1210" cy="967"/>
              </a:xfrm>
              <a:custGeom>
                <a:avLst/>
                <a:gdLst>
                  <a:gd name="T0" fmla="*/ 121 w 1210"/>
                  <a:gd name="T1" fmla="*/ 943 h 967"/>
                  <a:gd name="T2" fmla="*/ 145 w 1210"/>
                  <a:gd name="T3" fmla="*/ 677 h 967"/>
                  <a:gd name="T4" fmla="*/ 0 w 1210"/>
                  <a:gd name="T5" fmla="*/ 411 h 967"/>
                  <a:gd name="T6" fmla="*/ 24 w 1210"/>
                  <a:gd name="T7" fmla="*/ 242 h 967"/>
                  <a:gd name="T8" fmla="*/ 363 w 1210"/>
                  <a:gd name="T9" fmla="*/ 0 h 967"/>
                  <a:gd name="T10" fmla="*/ 799 w 1210"/>
                  <a:gd name="T11" fmla="*/ 0 h 967"/>
                  <a:gd name="T12" fmla="*/ 1210 w 1210"/>
                  <a:gd name="T13" fmla="*/ 290 h 967"/>
                  <a:gd name="T14" fmla="*/ 1210 w 1210"/>
                  <a:gd name="T15" fmla="*/ 726 h 967"/>
                  <a:gd name="T16" fmla="*/ 944 w 1210"/>
                  <a:gd name="T17" fmla="*/ 822 h 967"/>
                  <a:gd name="T18" fmla="*/ 871 w 1210"/>
                  <a:gd name="T19" fmla="*/ 967 h 9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10" h="967">
                    <a:moveTo>
                      <a:pt x="121" y="943"/>
                    </a:moveTo>
                    <a:lnTo>
                      <a:pt x="145" y="677"/>
                    </a:lnTo>
                    <a:lnTo>
                      <a:pt x="0" y="411"/>
                    </a:lnTo>
                    <a:lnTo>
                      <a:pt x="24" y="242"/>
                    </a:lnTo>
                    <a:lnTo>
                      <a:pt x="363" y="0"/>
                    </a:lnTo>
                    <a:lnTo>
                      <a:pt x="799" y="0"/>
                    </a:lnTo>
                    <a:lnTo>
                      <a:pt x="1210" y="290"/>
                    </a:lnTo>
                    <a:lnTo>
                      <a:pt x="1210" y="726"/>
                    </a:lnTo>
                    <a:lnTo>
                      <a:pt x="944" y="822"/>
                    </a:lnTo>
                    <a:lnTo>
                      <a:pt x="871" y="967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017" name="Line 26"/>
            <p:cNvSpPr>
              <a:spLocks noChangeShapeType="1"/>
            </p:cNvSpPr>
            <p:nvPr/>
          </p:nvSpPr>
          <p:spPr bwMode="auto">
            <a:xfrm>
              <a:off x="1574" y="2789"/>
              <a:ext cx="24" cy="1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8" name="Line 27"/>
            <p:cNvSpPr>
              <a:spLocks noChangeShapeType="1"/>
            </p:cNvSpPr>
            <p:nvPr/>
          </p:nvSpPr>
          <p:spPr bwMode="auto">
            <a:xfrm flipH="1" flipV="1">
              <a:off x="1307" y="950"/>
              <a:ext cx="1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3938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7986" y="1205309"/>
            <a:ext cx="7487893" cy="4824960"/>
          </a:xfrm>
        </p:spPr>
        <p:txBody>
          <a:bodyPr/>
          <a:lstStyle/>
          <a:p>
            <a:r>
              <a:rPr lang="en-US" altLang="en-US" dirty="0"/>
              <a:t>Algorithm: POLYGON TRIANGULATION: MONOTONE PARTITION </a:t>
            </a:r>
          </a:p>
          <a:p>
            <a:pPr lvl="1"/>
            <a:r>
              <a:rPr lang="en-US" b="1" dirty="0"/>
              <a:t>Partition into monotone polygons</a:t>
            </a:r>
          </a:p>
          <a:p>
            <a:pPr lvl="1"/>
            <a:r>
              <a:rPr lang="en-US" dirty="0"/>
              <a:t>Triangulate each monotone polygon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38ED27D-CA71-2A42-AFC7-8F1770D30E2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54979-2850-A343-AA25-48EA08B8AB3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Polygon Triangulation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557163" y="2362200"/>
            <a:ext cx="2976850" cy="2802763"/>
            <a:chOff x="500063" y="1566863"/>
            <a:chExt cx="3814762" cy="4151312"/>
          </a:xfrm>
        </p:grpSpPr>
        <p:grpSp>
          <p:nvGrpSpPr>
            <p:cNvPr id="8" name="Group 34"/>
            <p:cNvGrpSpPr>
              <a:grpSpLocks/>
            </p:cNvGrpSpPr>
            <p:nvPr/>
          </p:nvGrpSpPr>
          <p:grpSpPr bwMode="auto">
            <a:xfrm>
              <a:off x="854075" y="1581150"/>
              <a:ext cx="3062288" cy="4137025"/>
              <a:chOff x="538" y="996"/>
              <a:chExt cx="1929" cy="2606"/>
            </a:xfrm>
          </p:grpSpPr>
          <p:sp>
            <p:nvSpPr>
              <p:cNvPr id="20" name="Freeform 7"/>
              <p:cNvSpPr>
                <a:spLocks/>
              </p:cNvSpPr>
              <p:nvPr/>
            </p:nvSpPr>
            <p:spPr bwMode="auto">
              <a:xfrm>
                <a:off x="538" y="996"/>
                <a:ext cx="1929" cy="2606"/>
              </a:xfrm>
              <a:custGeom>
                <a:avLst/>
                <a:gdLst>
                  <a:gd name="T0" fmla="*/ 1408 w 1929"/>
                  <a:gd name="T1" fmla="*/ 2606 h 2606"/>
                  <a:gd name="T2" fmla="*/ 759 w 1929"/>
                  <a:gd name="T3" fmla="*/ 1929 h 2606"/>
                  <a:gd name="T4" fmla="*/ 457 w 1929"/>
                  <a:gd name="T5" fmla="*/ 2203 h 2606"/>
                  <a:gd name="T6" fmla="*/ 55 w 1929"/>
                  <a:gd name="T7" fmla="*/ 1783 h 2606"/>
                  <a:gd name="T8" fmla="*/ 0 w 1929"/>
                  <a:gd name="T9" fmla="*/ 905 h 2606"/>
                  <a:gd name="T10" fmla="*/ 247 w 1929"/>
                  <a:gd name="T11" fmla="*/ 1115 h 2606"/>
                  <a:gd name="T12" fmla="*/ 393 w 1929"/>
                  <a:gd name="T13" fmla="*/ 722 h 2606"/>
                  <a:gd name="T14" fmla="*/ 46 w 1929"/>
                  <a:gd name="T15" fmla="*/ 439 h 2606"/>
                  <a:gd name="T16" fmla="*/ 667 w 1929"/>
                  <a:gd name="T17" fmla="*/ 0 h 2606"/>
                  <a:gd name="T18" fmla="*/ 942 w 1929"/>
                  <a:gd name="T19" fmla="*/ 329 h 2606"/>
                  <a:gd name="T20" fmla="*/ 1252 w 1929"/>
                  <a:gd name="T21" fmla="*/ 64 h 2606"/>
                  <a:gd name="T22" fmla="*/ 1435 w 1929"/>
                  <a:gd name="T23" fmla="*/ 942 h 2606"/>
                  <a:gd name="T24" fmla="*/ 1929 w 1929"/>
                  <a:gd name="T25" fmla="*/ 622 h 2606"/>
                  <a:gd name="T26" fmla="*/ 1838 w 1929"/>
                  <a:gd name="T27" fmla="*/ 1920 h 2606"/>
                  <a:gd name="T28" fmla="*/ 1024 w 1929"/>
                  <a:gd name="T29" fmla="*/ 1417 h 2606"/>
                  <a:gd name="T30" fmla="*/ 1408 w 1929"/>
                  <a:gd name="T31" fmla="*/ 2606 h 260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929" h="2606">
                    <a:moveTo>
                      <a:pt x="1408" y="2606"/>
                    </a:moveTo>
                    <a:lnTo>
                      <a:pt x="759" y="1929"/>
                    </a:lnTo>
                    <a:lnTo>
                      <a:pt x="457" y="2203"/>
                    </a:lnTo>
                    <a:lnTo>
                      <a:pt x="55" y="1783"/>
                    </a:lnTo>
                    <a:lnTo>
                      <a:pt x="0" y="905"/>
                    </a:lnTo>
                    <a:lnTo>
                      <a:pt x="247" y="1115"/>
                    </a:lnTo>
                    <a:lnTo>
                      <a:pt x="393" y="722"/>
                    </a:lnTo>
                    <a:lnTo>
                      <a:pt x="46" y="439"/>
                    </a:lnTo>
                    <a:lnTo>
                      <a:pt x="667" y="0"/>
                    </a:lnTo>
                    <a:lnTo>
                      <a:pt x="942" y="329"/>
                    </a:lnTo>
                    <a:lnTo>
                      <a:pt x="1252" y="64"/>
                    </a:lnTo>
                    <a:lnTo>
                      <a:pt x="1435" y="942"/>
                    </a:lnTo>
                    <a:lnTo>
                      <a:pt x="1929" y="622"/>
                    </a:lnTo>
                    <a:lnTo>
                      <a:pt x="1838" y="1920"/>
                    </a:lnTo>
                    <a:lnTo>
                      <a:pt x="1024" y="1417"/>
                    </a:lnTo>
                    <a:lnTo>
                      <a:pt x="1408" y="2606"/>
                    </a:lnTo>
                    <a:close/>
                  </a:path>
                </a:pathLst>
              </a:custGeom>
              <a:solidFill>
                <a:srgbClr val="B2B2B2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 Box 27"/>
              <p:cNvSpPr txBox="1">
                <a:spLocks noChangeArrowheads="1"/>
              </p:cNvSpPr>
              <p:nvPr/>
            </p:nvSpPr>
            <p:spPr bwMode="auto">
              <a:xfrm>
                <a:off x="1525" y="2063"/>
                <a:ext cx="387" cy="4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 dirty="0"/>
                  <a:t>P</a:t>
                </a:r>
              </a:p>
            </p:txBody>
          </p:sp>
        </p:grp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501650" y="1566863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506413" y="1693863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500063" y="2109788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500063" y="2274888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500063" y="2711450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>
              <a:off x="511175" y="3013075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9"/>
            <p:cNvSpPr>
              <a:spLocks noChangeShapeType="1"/>
            </p:cNvSpPr>
            <p:nvPr/>
          </p:nvSpPr>
          <p:spPr bwMode="auto">
            <a:xfrm flipH="1">
              <a:off x="923925" y="2084388"/>
              <a:ext cx="1420813" cy="19208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" name="Group 33"/>
            <p:cNvGrpSpPr>
              <a:grpSpLocks/>
            </p:cNvGrpSpPr>
            <p:nvPr/>
          </p:nvGrpSpPr>
          <p:grpSpPr bwMode="auto">
            <a:xfrm>
              <a:off x="923925" y="3082925"/>
              <a:ext cx="2189163" cy="1536700"/>
              <a:chOff x="582" y="1942"/>
              <a:chExt cx="1379" cy="968"/>
            </a:xfrm>
          </p:grpSpPr>
          <p:sp>
            <p:nvSpPr>
              <p:cNvPr id="17" name="Line 30"/>
              <p:cNvSpPr>
                <a:spLocks noChangeShapeType="1"/>
              </p:cNvSpPr>
              <p:nvPr/>
            </p:nvSpPr>
            <p:spPr bwMode="auto">
              <a:xfrm flipH="1">
                <a:off x="775" y="1942"/>
                <a:ext cx="1186" cy="17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31"/>
              <p:cNvSpPr>
                <a:spLocks noChangeShapeType="1"/>
              </p:cNvSpPr>
              <p:nvPr/>
            </p:nvSpPr>
            <p:spPr bwMode="auto">
              <a:xfrm flipH="1" flipV="1">
                <a:off x="775" y="2112"/>
                <a:ext cx="774" cy="29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32"/>
              <p:cNvSpPr>
                <a:spLocks noChangeShapeType="1"/>
              </p:cNvSpPr>
              <p:nvPr/>
            </p:nvSpPr>
            <p:spPr bwMode="auto">
              <a:xfrm flipH="1" flipV="1">
                <a:off x="582" y="2765"/>
                <a:ext cx="701" cy="145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2551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2745DB-C361-634D-9E1D-D74D66639E9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7039801" cy="4824960"/>
              </a:xfrm>
            </p:spPr>
            <p:txBody>
              <a:bodyPr/>
              <a:lstStyle/>
              <a:p>
                <a:r>
                  <a:rPr lang="en-US" altLang="en-US" dirty="0"/>
                  <a:t>Sort P’s vertices from top to bottom</a:t>
                </a:r>
              </a:p>
              <a:p>
                <a:pPr lvl="1"/>
                <a:r>
                  <a:rPr lang="en-US" altLang="en-US" dirty="0"/>
                  <a:t>takes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i="0" dirty="0" err="1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time.</a:t>
                </a:r>
              </a:p>
              <a:p>
                <a:r>
                  <a:rPr lang="en-US" altLang="en-US" dirty="0"/>
                  <a:t>Scan from top to bottom to encounter vertices.</a:t>
                </a:r>
              </a:p>
              <a:p>
                <a:r>
                  <a:rPr lang="en-US" altLang="en-US" dirty="0"/>
                  <a:t>Diagonals are introduced at split and merge vertices.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2745DB-C361-634D-9E1D-D74D66639E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7039801" cy="4824960"/>
              </a:xfrm>
              <a:blipFill>
                <a:blip r:embed="rId2"/>
                <a:stretch>
                  <a:fillRect l="-2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671CB-FFBA-B44B-91B2-E96D591FF2D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465D3F-A63B-7B43-9F58-68B530F4408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sz="4000" dirty="0"/>
              <a:t>Getting Rid of Split and Merge Vertices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8274050" y="1581150"/>
            <a:ext cx="3062288" cy="4137025"/>
            <a:chOff x="854075" y="1581150"/>
            <a:chExt cx="3062288" cy="4137025"/>
          </a:xfrm>
        </p:grpSpPr>
        <p:grpSp>
          <p:nvGrpSpPr>
            <p:cNvPr id="44036" name="Group 34"/>
            <p:cNvGrpSpPr>
              <a:grpSpLocks/>
            </p:cNvGrpSpPr>
            <p:nvPr/>
          </p:nvGrpSpPr>
          <p:grpSpPr bwMode="auto">
            <a:xfrm>
              <a:off x="854075" y="1581150"/>
              <a:ext cx="3062288" cy="4137025"/>
              <a:chOff x="538" y="996"/>
              <a:chExt cx="1929" cy="2606"/>
            </a:xfrm>
          </p:grpSpPr>
          <p:sp>
            <p:nvSpPr>
              <p:cNvPr id="44052" name="Freeform 7"/>
              <p:cNvSpPr>
                <a:spLocks/>
              </p:cNvSpPr>
              <p:nvPr/>
            </p:nvSpPr>
            <p:spPr bwMode="auto">
              <a:xfrm>
                <a:off x="538" y="996"/>
                <a:ext cx="1929" cy="2606"/>
              </a:xfrm>
              <a:custGeom>
                <a:avLst/>
                <a:gdLst>
                  <a:gd name="T0" fmla="*/ 1408 w 1929"/>
                  <a:gd name="T1" fmla="*/ 2606 h 2606"/>
                  <a:gd name="T2" fmla="*/ 759 w 1929"/>
                  <a:gd name="T3" fmla="*/ 1929 h 2606"/>
                  <a:gd name="T4" fmla="*/ 457 w 1929"/>
                  <a:gd name="T5" fmla="*/ 2203 h 2606"/>
                  <a:gd name="T6" fmla="*/ 55 w 1929"/>
                  <a:gd name="T7" fmla="*/ 1783 h 2606"/>
                  <a:gd name="T8" fmla="*/ 0 w 1929"/>
                  <a:gd name="T9" fmla="*/ 905 h 2606"/>
                  <a:gd name="T10" fmla="*/ 247 w 1929"/>
                  <a:gd name="T11" fmla="*/ 1115 h 2606"/>
                  <a:gd name="T12" fmla="*/ 393 w 1929"/>
                  <a:gd name="T13" fmla="*/ 722 h 2606"/>
                  <a:gd name="T14" fmla="*/ 46 w 1929"/>
                  <a:gd name="T15" fmla="*/ 439 h 2606"/>
                  <a:gd name="T16" fmla="*/ 667 w 1929"/>
                  <a:gd name="T17" fmla="*/ 0 h 2606"/>
                  <a:gd name="T18" fmla="*/ 942 w 1929"/>
                  <a:gd name="T19" fmla="*/ 329 h 2606"/>
                  <a:gd name="T20" fmla="*/ 1252 w 1929"/>
                  <a:gd name="T21" fmla="*/ 64 h 2606"/>
                  <a:gd name="T22" fmla="*/ 1435 w 1929"/>
                  <a:gd name="T23" fmla="*/ 942 h 2606"/>
                  <a:gd name="T24" fmla="*/ 1929 w 1929"/>
                  <a:gd name="T25" fmla="*/ 622 h 2606"/>
                  <a:gd name="T26" fmla="*/ 1838 w 1929"/>
                  <a:gd name="T27" fmla="*/ 1920 h 2606"/>
                  <a:gd name="T28" fmla="*/ 1024 w 1929"/>
                  <a:gd name="T29" fmla="*/ 1417 h 2606"/>
                  <a:gd name="T30" fmla="*/ 1408 w 1929"/>
                  <a:gd name="T31" fmla="*/ 2606 h 260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929" h="2606">
                    <a:moveTo>
                      <a:pt x="1408" y="2606"/>
                    </a:moveTo>
                    <a:lnTo>
                      <a:pt x="759" y="1929"/>
                    </a:lnTo>
                    <a:lnTo>
                      <a:pt x="457" y="2203"/>
                    </a:lnTo>
                    <a:lnTo>
                      <a:pt x="55" y="1783"/>
                    </a:lnTo>
                    <a:lnTo>
                      <a:pt x="0" y="905"/>
                    </a:lnTo>
                    <a:lnTo>
                      <a:pt x="247" y="1115"/>
                    </a:lnTo>
                    <a:lnTo>
                      <a:pt x="393" y="722"/>
                    </a:lnTo>
                    <a:lnTo>
                      <a:pt x="46" y="439"/>
                    </a:lnTo>
                    <a:lnTo>
                      <a:pt x="667" y="0"/>
                    </a:lnTo>
                    <a:lnTo>
                      <a:pt x="942" y="329"/>
                    </a:lnTo>
                    <a:lnTo>
                      <a:pt x="1252" y="64"/>
                    </a:lnTo>
                    <a:lnTo>
                      <a:pt x="1435" y="942"/>
                    </a:lnTo>
                    <a:lnTo>
                      <a:pt x="1929" y="622"/>
                    </a:lnTo>
                    <a:lnTo>
                      <a:pt x="1838" y="1920"/>
                    </a:lnTo>
                    <a:lnTo>
                      <a:pt x="1024" y="1417"/>
                    </a:lnTo>
                    <a:lnTo>
                      <a:pt x="1408" y="2606"/>
                    </a:lnTo>
                    <a:close/>
                  </a:path>
                </a:pathLst>
              </a:custGeom>
              <a:solidFill>
                <a:srgbClr val="B2B2B2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3" name="Text Box 27"/>
              <p:cNvSpPr txBox="1">
                <a:spLocks noChangeArrowheads="1"/>
              </p:cNvSpPr>
              <p:nvPr/>
            </p:nvSpPr>
            <p:spPr bwMode="auto">
              <a:xfrm>
                <a:off x="1525" y="2063"/>
                <a:ext cx="3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/>
                  <a:t>P</a:t>
                </a:r>
              </a:p>
            </p:txBody>
          </p:sp>
        </p:grpSp>
        <p:sp>
          <p:nvSpPr>
            <p:cNvPr id="57373" name="Line 29"/>
            <p:cNvSpPr>
              <a:spLocks noChangeShapeType="1"/>
            </p:cNvSpPr>
            <p:nvPr/>
          </p:nvSpPr>
          <p:spPr bwMode="auto">
            <a:xfrm flipH="1">
              <a:off x="923925" y="2084388"/>
              <a:ext cx="1420813" cy="19208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7377" name="Group 33"/>
            <p:cNvGrpSpPr>
              <a:grpSpLocks/>
            </p:cNvGrpSpPr>
            <p:nvPr/>
          </p:nvGrpSpPr>
          <p:grpSpPr bwMode="auto">
            <a:xfrm>
              <a:off x="923925" y="3082925"/>
              <a:ext cx="2189163" cy="1536700"/>
              <a:chOff x="582" y="1942"/>
              <a:chExt cx="1379" cy="968"/>
            </a:xfrm>
          </p:grpSpPr>
          <p:sp>
            <p:nvSpPr>
              <p:cNvPr id="44049" name="Line 30"/>
              <p:cNvSpPr>
                <a:spLocks noChangeShapeType="1"/>
              </p:cNvSpPr>
              <p:nvPr/>
            </p:nvSpPr>
            <p:spPr bwMode="auto">
              <a:xfrm flipH="1">
                <a:off x="775" y="1942"/>
                <a:ext cx="1186" cy="17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0" name="Line 31"/>
              <p:cNvSpPr>
                <a:spLocks noChangeShapeType="1"/>
              </p:cNvSpPr>
              <p:nvPr/>
            </p:nvSpPr>
            <p:spPr bwMode="auto">
              <a:xfrm flipH="1" flipV="1">
                <a:off x="775" y="2112"/>
                <a:ext cx="774" cy="29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1" name="Line 32"/>
              <p:cNvSpPr>
                <a:spLocks noChangeShapeType="1"/>
              </p:cNvSpPr>
              <p:nvPr/>
            </p:nvSpPr>
            <p:spPr bwMode="auto">
              <a:xfrm flipH="1" flipV="1">
                <a:off x="582" y="2765"/>
                <a:ext cx="701" cy="145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045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7986" y="1205309"/>
            <a:ext cx="6812789" cy="482496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“Draw” horizontal line through each vertex</a:t>
            </a:r>
          </a:p>
          <a:p>
            <a:pPr lvl="1"/>
            <a:r>
              <a:rPr lang="en-US" dirty="0"/>
              <a:t>Consider only the connected segment inside the polygon containing the vertex</a:t>
            </a:r>
          </a:p>
          <a:p>
            <a:pPr lvl="1"/>
            <a:r>
              <a:rPr lang="en-US" dirty="0"/>
              <a:t>Two supporting vertices – top and bottom</a:t>
            </a:r>
          </a:p>
          <a:p>
            <a:r>
              <a:rPr lang="en-US" dirty="0"/>
              <a:t>If an “interior” supporting vertex is an interior cusp, break it</a:t>
            </a:r>
          </a:p>
          <a:p>
            <a:pPr lvl="1"/>
            <a:r>
              <a:rPr lang="en-US" dirty="0"/>
              <a:t>Connect downward for a upward cusp</a:t>
            </a:r>
          </a:p>
          <a:p>
            <a:pPr lvl="1"/>
            <a:r>
              <a:rPr lang="en-US" dirty="0"/>
              <a:t>Connect upward for an downward cusp</a:t>
            </a:r>
          </a:p>
          <a:p>
            <a:pPr lvl="1"/>
            <a:r>
              <a:rPr lang="en-US" dirty="0"/>
              <a:t>These connections partitions the polygon into monotone parts.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8FA77A-332D-C04E-A88A-ED621D7763C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C8E88-88B5-A646-9DBE-F777A7F49D1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 err="1"/>
              <a:t>Trapezoidalization</a:t>
            </a:r>
            <a:endParaRPr lang="en-US" dirty="0"/>
          </a:p>
        </p:txBody>
      </p:sp>
      <p:grpSp>
        <p:nvGrpSpPr>
          <p:cNvPr id="6" name="Group 34">
            <a:extLst>
              <a:ext uri="{FF2B5EF4-FFF2-40B4-BE49-F238E27FC236}">
                <a16:creationId xmlns:a16="http://schemas.microsoft.com/office/drawing/2014/main" id="{034896CD-8447-E544-A520-6DBB3BD6A196}"/>
              </a:ext>
            </a:extLst>
          </p:cNvPr>
          <p:cNvGrpSpPr>
            <a:grpSpLocks/>
          </p:cNvGrpSpPr>
          <p:nvPr/>
        </p:nvGrpSpPr>
        <p:grpSpPr bwMode="auto">
          <a:xfrm>
            <a:off x="8274050" y="1581150"/>
            <a:ext cx="3062288" cy="4137025"/>
            <a:chOff x="538" y="996"/>
            <a:chExt cx="1929" cy="2606"/>
          </a:xfrm>
        </p:grpSpPr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9997ECFF-E5DF-9348-A60B-FF2A78AA0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" y="996"/>
              <a:ext cx="1929" cy="2606"/>
            </a:xfrm>
            <a:custGeom>
              <a:avLst/>
              <a:gdLst>
                <a:gd name="T0" fmla="*/ 1408 w 1929"/>
                <a:gd name="T1" fmla="*/ 2606 h 2606"/>
                <a:gd name="T2" fmla="*/ 759 w 1929"/>
                <a:gd name="T3" fmla="*/ 1929 h 2606"/>
                <a:gd name="T4" fmla="*/ 457 w 1929"/>
                <a:gd name="T5" fmla="*/ 2203 h 2606"/>
                <a:gd name="T6" fmla="*/ 55 w 1929"/>
                <a:gd name="T7" fmla="*/ 1783 h 2606"/>
                <a:gd name="T8" fmla="*/ 0 w 1929"/>
                <a:gd name="T9" fmla="*/ 905 h 2606"/>
                <a:gd name="T10" fmla="*/ 247 w 1929"/>
                <a:gd name="T11" fmla="*/ 1115 h 2606"/>
                <a:gd name="T12" fmla="*/ 393 w 1929"/>
                <a:gd name="T13" fmla="*/ 722 h 2606"/>
                <a:gd name="T14" fmla="*/ 46 w 1929"/>
                <a:gd name="T15" fmla="*/ 439 h 2606"/>
                <a:gd name="T16" fmla="*/ 667 w 1929"/>
                <a:gd name="T17" fmla="*/ 0 h 2606"/>
                <a:gd name="T18" fmla="*/ 942 w 1929"/>
                <a:gd name="T19" fmla="*/ 329 h 2606"/>
                <a:gd name="T20" fmla="*/ 1252 w 1929"/>
                <a:gd name="T21" fmla="*/ 64 h 2606"/>
                <a:gd name="T22" fmla="*/ 1435 w 1929"/>
                <a:gd name="T23" fmla="*/ 942 h 2606"/>
                <a:gd name="T24" fmla="*/ 1929 w 1929"/>
                <a:gd name="T25" fmla="*/ 622 h 2606"/>
                <a:gd name="T26" fmla="*/ 1838 w 1929"/>
                <a:gd name="T27" fmla="*/ 1920 h 2606"/>
                <a:gd name="T28" fmla="*/ 1024 w 1929"/>
                <a:gd name="T29" fmla="*/ 1417 h 2606"/>
                <a:gd name="T30" fmla="*/ 1408 w 1929"/>
                <a:gd name="T31" fmla="*/ 2606 h 260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929" h="2606">
                  <a:moveTo>
                    <a:pt x="1408" y="2606"/>
                  </a:moveTo>
                  <a:lnTo>
                    <a:pt x="759" y="1929"/>
                  </a:lnTo>
                  <a:lnTo>
                    <a:pt x="457" y="2203"/>
                  </a:lnTo>
                  <a:lnTo>
                    <a:pt x="55" y="1783"/>
                  </a:lnTo>
                  <a:lnTo>
                    <a:pt x="0" y="905"/>
                  </a:lnTo>
                  <a:lnTo>
                    <a:pt x="247" y="1115"/>
                  </a:lnTo>
                  <a:lnTo>
                    <a:pt x="393" y="722"/>
                  </a:lnTo>
                  <a:lnTo>
                    <a:pt x="46" y="439"/>
                  </a:lnTo>
                  <a:lnTo>
                    <a:pt x="667" y="0"/>
                  </a:lnTo>
                  <a:lnTo>
                    <a:pt x="942" y="329"/>
                  </a:lnTo>
                  <a:lnTo>
                    <a:pt x="1252" y="64"/>
                  </a:lnTo>
                  <a:lnTo>
                    <a:pt x="1435" y="942"/>
                  </a:lnTo>
                  <a:lnTo>
                    <a:pt x="1929" y="622"/>
                  </a:lnTo>
                  <a:lnTo>
                    <a:pt x="1838" y="1920"/>
                  </a:lnTo>
                  <a:lnTo>
                    <a:pt x="1024" y="1417"/>
                  </a:lnTo>
                  <a:lnTo>
                    <a:pt x="1408" y="2606"/>
                  </a:lnTo>
                  <a:close/>
                </a:path>
              </a:pathLst>
            </a:custGeom>
            <a:solidFill>
              <a:srgbClr val="B2B2B2"/>
            </a:solid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27">
              <a:extLst>
                <a:ext uri="{FF2B5EF4-FFF2-40B4-BE49-F238E27FC236}">
                  <a16:creationId xmlns:a16="http://schemas.microsoft.com/office/drawing/2014/main" id="{DF793672-829B-7D4A-9687-D1BC01829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5" y="2063"/>
              <a:ext cx="3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/>
                <a:t>P</a:t>
              </a:r>
            </a:p>
          </p:txBody>
        </p:sp>
      </p:grpSp>
      <p:sp>
        <p:nvSpPr>
          <p:cNvPr id="8" name="Line 10">
            <a:extLst>
              <a:ext uri="{FF2B5EF4-FFF2-40B4-BE49-F238E27FC236}">
                <a16:creationId xmlns:a16="http://schemas.microsoft.com/office/drawing/2014/main" id="{39D0F73B-2042-CE48-B77D-4A7B2D5DB17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240" y="1566863"/>
            <a:ext cx="3566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1B0D10E8-A245-0645-A8CB-14BCFA1F24F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240" y="1675845"/>
            <a:ext cx="3566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AD832B32-275A-0B49-B4F1-721967800BF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240" y="2109788"/>
            <a:ext cx="3566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35E9C631-EC8E-6B44-ADF5-231CB581261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240" y="2274888"/>
            <a:ext cx="3566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7">
            <a:extLst>
              <a:ext uri="{FF2B5EF4-FFF2-40B4-BE49-F238E27FC236}">
                <a16:creationId xmlns:a16="http://schemas.microsoft.com/office/drawing/2014/main" id="{C7D27166-801B-004C-90A4-0F0708A4AB6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240" y="2711450"/>
            <a:ext cx="3566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22">
            <a:extLst>
              <a:ext uri="{FF2B5EF4-FFF2-40B4-BE49-F238E27FC236}">
                <a16:creationId xmlns:a16="http://schemas.microsoft.com/office/drawing/2014/main" id="{8354682F-0FBD-E345-AC84-D72241D26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240" y="3013075"/>
            <a:ext cx="3566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29">
            <a:extLst>
              <a:ext uri="{FF2B5EF4-FFF2-40B4-BE49-F238E27FC236}">
                <a16:creationId xmlns:a16="http://schemas.microsoft.com/office/drawing/2014/main" id="{089A1B81-7A40-1E48-8D10-7EC4FF2348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43900" y="2084388"/>
            <a:ext cx="1420813" cy="19208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" name="Group 33">
            <a:extLst>
              <a:ext uri="{FF2B5EF4-FFF2-40B4-BE49-F238E27FC236}">
                <a16:creationId xmlns:a16="http://schemas.microsoft.com/office/drawing/2014/main" id="{B6FE20C3-E772-1F4D-8090-4CD5E930AEDC}"/>
              </a:ext>
            </a:extLst>
          </p:cNvPr>
          <p:cNvGrpSpPr>
            <a:grpSpLocks/>
          </p:cNvGrpSpPr>
          <p:nvPr/>
        </p:nvGrpSpPr>
        <p:grpSpPr bwMode="auto">
          <a:xfrm>
            <a:off x="8343900" y="3082925"/>
            <a:ext cx="2189163" cy="1536700"/>
            <a:chOff x="582" y="1942"/>
            <a:chExt cx="1379" cy="968"/>
          </a:xfrm>
        </p:grpSpPr>
        <p:sp>
          <p:nvSpPr>
            <p:cNvPr id="16" name="Line 30">
              <a:extLst>
                <a:ext uri="{FF2B5EF4-FFF2-40B4-BE49-F238E27FC236}">
                  <a16:creationId xmlns:a16="http://schemas.microsoft.com/office/drawing/2014/main" id="{A290EBEC-9759-5848-B416-58A7EE9AE1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5" y="1942"/>
              <a:ext cx="1186" cy="17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1">
              <a:extLst>
                <a:ext uri="{FF2B5EF4-FFF2-40B4-BE49-F238E27FC236}">
                  <a16:creationId xmlns:a16="http://schemas.microsoft.com/office/drawing/2014/main" id="{67E8E5D3-FAE7-7141-B596-17749E71AD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75" y="2112"/>
              <a:ext cx="774" cy="29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2">
              <a:extLst>
                <a:ext uri="{FF2B5EF4-FFF2-40B4-BE49-F238E27FC236}">
                  <a16:creationId xmlns:a16="http://schemas.microsoft.com/office/drawing/2014/main" id="{25265349-4CD6-6540-9ADC-D486500F38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2" y="2765"/>
              <a:ext cx="701" cy="14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Line 22">
            <a:extLst>
              <a:ext uri="{FF2B5EF4-FFF2-40B4-BE49-F238E27FC236}">
                <a16:creationId xmlns:a16="http://schemas.microsoft.com/office/drawing/2014/main" id="{2DBCDD34-74E8-3B46-A36E-85C830666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240" y="2568278"/>
            <a:ext cx="3566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3CC1A286-765B-564F-BACA-5CA24888B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240" y="3345652"/>
            <a:ext cx="3566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45FE9E8D-14EF-3C49-AB11-DC0B6278D09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240" y="3079890"/>
            <a:ext cx="3566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1540AC86-46A3-DA4A-BC8E-B2E8377B73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240" y="3823121"/>
            <a:ext cx="3566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B1D75B23-7BE6-1449-AAEE-C57BAC30F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240" y="4399689"/>
            <a:ext cx="3566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2">
            <a:extLst>
              <a:ext uri="{FF2B5EF4-FFF2-40B4-BE49-F238E27FC236}">
                <a16:creationId xmlns:a16="http://schemas.microsoft.com/office/drawing/2014/main" id="{1D748F16-A931-7848-BFBC-A78060C966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240" y="4624910"/>
            <a:ext cx="3566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2">
            <a:extLst>
              <a:ext uri="{FF2B5EF4-FFF2-40B4-BE49-F238E27FC236}">
                <a16:creationId xmlns:a16="http://schemas.microsoft.com/office/drawing/2014/main" id="{A60DB9FF-E85A-E44F-B8F3-905A3B71A2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240" y="5075354"/>
            <a:ext cx="3566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2">
            <a:extLst>
              <a:ext uri="{FF2B5EF4-FFF2-40B4-BE49-F238E27FC236}">
                <a16:creationId xmlns:a16="http://schemas.microsoft.com/office/drawing/2014/main" id="{146D6D86-90A2-0B4E-A6AA-1EE48C8E7E7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240" y="5719488"/>
            <a:ext cx="3566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7986" y="1205309"/>
            <a:ext cx="7677977" cy="482496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sz="2400" dirty="0"/>
              <a:t>A </a:t>
            </a:r>
            <a:r>
              <a:rPr lang="en-US" altLang="en-US" sz="2400" b="1" dirty="0"/>
              <a:t>chain</a:t>
            </a:r>
            <a:r>
              <a:rPr lang="en-US" altLang="en-US" sz="2400" dirty="0"/>
              <a:t> is </a:t>
            </a:r>
            <a:r>
              <a:rPr lang="en-US" altLang="en-US" sz="2400" b="1" dirty="0">
                <a:solidFill>
                  <a:srgbClr val="FF0000"/>
                </a:solidFill>
              </a:rPr>
              <a:t>monotone</a:t>
            </a:r>
            <a:r>
              <a:rPr lang="en-US" altLang="en-US" sz="2400" dirty="0"/>
              <a:t> with respect to a line L if every line orthogonal to L intersects the chain in at most 1 point</a:t>
            </a:r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b="1" dirty="0">
                <a:solidFill>
                  <a:srgbClr val="FF0000"/>
                </a:solidFill>
              </a:rPr>
              <a:t>Polygon</a:t>
            </a:r>
            <a:r>
              <a:rPr lang="en-US" altLang="en-US" sz="2400" dirty="0"/>
              <a:t> is </a:t>
            </a:r>
            <a:r>
              <a:rPr lang="en-US" altLang="en-US" sz="2400" b="1" dirty="0"/>
              <a:t>monotone</a:t>
            </a:r>
            <a:r>
              <a:rPr lang="en-US" altLang="en-US" sz="2400" dirty="0"/>
              <a:t> with respect to a line L if boundary of P can be split into 2 polygonal chains A and B such that each chain is monotone with respect to L</a:t>
            </a:r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dirty="0"/>
              <a:t>Monotonicity implies sorted order with respect to L</a:t>
            </a:r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dirty="0"/>
              <a:t>Monotone polygon can be (greedily) triangulated in O(n) time!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DDA223-F311-6243-A39C-64E2381CCF5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BA07A-91E6-E449-A1FC-BB778B67A54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Monotone Partitioning</a:t>
            </a:r>
            <a:endParaRPr lang="en-US" dirty="0"/>
          </a:p>
        </p:txBody>
      </p:sp>
      <p:grpSp>
        <p:nvGrpSpPr>
          <p:cNvPr id="6148" name="Group 26"/>
          <p:cNvGrpSpPr>
            <a:grpSpLocks/>
          </p:cNvGrpSpPr>
          <p:nvPr/>
        </p:nvGrpSpPr>
        <p:grpSpPr bwMode="auto">
          <a:xfrm>
            <a:off x="8180388" y="1688814"/>
            <a:ext cx="3478212" cy="4006850"/>
            <a:chOff x="3429" y="1066"/>
            <a:chExt cx="2191" cy="2524"/>
          </a:xfrm>
        </p:grpSpPr>
        <p:sp>
          <p:nvSpPr>
            <p:cNvPr id="207876" name="Freeform 4"/>
            <p:cNvSpPr>
              <a:spLocks/>
            </p:cNvSpPr>
            <p:nvPr/>
          </p:nvSpPr>
          <p:spPr bwMode="auto">
            <a:xfrm>
              <a:off x="3467" y="1122"/>
              <a:ext cx="2123" cy="2433"/>
            </a:xfrm>
            <a:custGeom>
              <a:avLst/>
              <a:gdLst>
                <a:gd name="T0" fmla="*/ 1078 w 2123"/>
                <a:gd name="T1" fmla="*/ 0 h 2433"/>
                <a:gd name="T2" fmla="*/ 0 w 2123"/>
                <a:gd name="T3" fmla="*/ 533 h 2433"/>
                <a:gd name="T4" fmla="*/ 878 w 2123"/>
                <a:gd name="T5" fmla="*/ 544 h 2433"/>
                <a:gd name="T6" fmla="*/ 978 w 2123"/>
                <a:gd name="T7" fmla="*/ 711 h 2433"/>
                <a:gd name="T8" fmla="*/ 911 w 2123"/>
                <a:gd name="T9" fmla="*/ 977 h 2433"/>
                <a:gd name="T10" fmla="*/ 189 w 2123"/>
                <a:gd name="T11" fmla="*/ 1233 h 2433"/>
                <a:gd name="T12" fmla="*/ 1156 w 2123"/>
                <a:gd name="T13" fmla="*/ 1444 h 2433"/>
                <a:gd name="T14" fmla="*/ 1200 w 2123"/>
                <a:gd name="T15" fmla="*/ 1889 h 2433"/>
                <a:gd name="T16" fmla="*/ 489 w 2123"/>
                <a:gd name="T17" fmla="*/ 2144 h 2433"/>
                <a:gd name="T18" fmla="*/ 2123 w 2123"/>
                <a:gd name="T19" fmla="*/ 2433 h 2433"/>
                <a:gd name="T20" fmla="*/ 1634 w 2123"/>
                <a:gd name="T21" fmla="*/ 1900 h 2433"/>
                <a:gd name="T22" fmla="*/ 1867 w 2123"/>
                <a:gd name="T23" fmla="*/ 1711 h 2433"/>
                <a:gd name="T24" fmla="*/ 1467 w 2123"/>
                <a:gd name="T25" fmla="*/ 1233 h 2433"/>
                <a:gd name="T26" fmla="*/ 2000 w 2123"/>
                <a:gd name="T27" fmla="*/ 1122 h 2433"/>
                <a:gd name="T28" fmla="*/ 1645 w 2123"/>
                <a:gd name="T29" fmla="*/ 955 h 2433"/>
                <a:gd name="T30" fmla="*/ 1545 w 2123"/>
                <a:gd name="T31" fmla="*/ 789 h 2433"/>
                <a:gd name="T32" fmla="*/ 1578 w 2123"/>
                <a:gd name="T33" fmla="*/ 644 h 2433"/>
                <a:gd name="T34" fmla="*/ 1867 w 2123"/>
                <a:gd name="T35" fmla="*/ 322 h 2433"/>
                <a:gd name="T36" fmla="*/ 1478 w 2123"/>
                <a:gd name="T37" fmla="*/ 166 h 2433"/>
                <a:gd name="T38" fmla="*/ 1678 w 2123"/>
                <a:gd name="T39" fmla="*/ 22 h 2433"/>
                <a:gd name="T40" fmla="*/ 1078 w 2123"/>
                <a:gd name="T41" fmla="*/ 0 h 2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3" h="2433">
                  <a:moveTo>
                    <a:pt x="1078" y="0"/>
                  </a:moveTo>
                  <a:lnTo>
                    <a:pt x="0" y="533"/>
                  </a:lnTo>
                  <a:lnTo>
                    <a:pt x="878" y="544"/>
                  </a:lnTo>
                  <a:lnTo>
                    <a:pt x="978" y="711"/>
                  </a:lnTo>
                  <a:lnTo>
                    <a:pt x="911" y="977"/>
                  </a:lnTo>
                  <a:lnTo>
                    <a:pt x="189" y="1233"/>
                  </a:lnTo>
                  <a:lnTo>
                    <a:pt x="1156" y="1444"/>
                  </a:lnTo>
                  <a:lnTo>
                    <a:pt x="1200" y="1889"/>
                  </a:lnTo>
                  <a:lnTo>
                    <a:pt x="489" y="2144"/>
                  </a:lnTo>
                  <a:lnTo>
                    <a:pt x="2123" y="2433"/>
                  </a:lnTo>
                  <a:lnTo>
                    <a:pt x="1634" y="1900"/>
                  </a:lnTo>
                  <a:lnTo>
                    <a:pt x="1867" y="1711"/>
                  </a:lnTo>
                  <a:lnTo>
                    <a:pt x="1467" y="1233"/>
                  </a:lnTo>
                  <a:lnTo>
                    <a:pt x="2000" y="1122"/>
                  </a:lnTo>
                  <a:lnTo>
                    <a:pt x="1645" y="955"/>
                  </a:lnTo>
                  <a:lnTo>
                    <a:pt x="1545" y="789"/>
                  </a:lnTo>
                  <a:lnTo>
                    <a:pt x="1578" y="644"/>
                  </a:lnTo>
                  <a:lnTo>
                    <a:pt x="1867" y="322"/>
                  </a:lnTo>
                  <a:lnTo>
                    <a:pt x="1478" y="166"/>
                  </a:lnTo>
                  <a:lnTo>
                    <a:pt x="1678" y="22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grpSp>
          <p:nvGrpSpPr>
            <p:cNvPr id="6150" name="Group 25"/>
            <p:cNvGrpSpPr>
              <a:grpSpLocks/>
            </p:cNvGrpSpPr>
            <p:nvPr/>
          </p:nvGrpSpPr>
          <p:grpSpPr bwMode="auto">
            <a:xfrm>
              <a:off x="3429" y="1066"/>
              <a:ext cx="2191" cy="2524"/>
              <a:chOff x="3429" y="1066"/>
              <a:chExt cx="2191" cy="2524"/>
            </a:xfrm>
          </p:grpSpPr>
          <p:sp>
            <p:nvSpPr>
              <p:cNvPr id="207877" name="Oval 5"/>
              <p:cNvSpPr>
                <a:spLocks noChangeArrowheads="1"/>
              </p:cNvSpPr>
              <p:nvPr/>
            </p:nvSpPr>
            <p:spPr bwMode="auto">
              <a:xfrm>
                <a:off x="4511" y="1066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78" name="Oval 6"/>
              <p:cNvSpPr>
                <a:spLocks noChangeArrowheads="1"/>
              </p:cNvSpPr>
              <p:nvPr/>
            </p:nvSpPr>
            <p:spPr bwMode="auto">
              <a:xfrm>
                <a:off x="5085" y="1106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79" name="Oval 7"/>
              <p:cNvSpPr>
                <a:spLocks noChangeArrowheads="1"/>
              </p:cNvSpPr>
              <p:nvPr/>
            </p:nvSpPr>
            <p:spPr bwMode="auto">
              <a:xfrm>
                <a:off x="4907" y="124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0" name="Oval 8"/>
              <p:cNvSpPr>
                <a:spLocks noChangeArrowheads="1"/>
              </p:cNvSpPr>
              <p:nvPr/>
            </p:nvSpPr>
            <p:spPr bwMode="auto">
              <a:xfrm>
                <a:off x="3429" y="1595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1" name="Oval 9"/>
              <p:cNvSpPr>
                <a:spLocks noChangeArrowheads="1"/>
              </p:cNvSpPr>
              <p:nvPr/>
            </p:nvSpPr>
            <p:spPr bwMode="auto">
              <a:xfrm>
                <a:off x="5279" y="1402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2" name="Oval 10"/>
              <p:cNvSpPr>
                <a:spLocks noChangeArrowheads="1"/>
              </p:cNvSpPr>
              <p:nvPr/>
            </p:nvSpPr>
            <p:spPr bwMode="auto">
              <a:xfrm>
                <a:off x="4295" y="163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3" name="Oval 11"/>
              <p:cNvSpPr>
                <a:spLocks noChangeArrowheads="1"/>
              </p:cNvSpPr>
              <p:nvPr/>
            </p:nvSpPr>
            <p:spPr bwMode="auto">
              <a:xfrm>
                <a:off x="4397" y="1798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4" name="Oval 12"/>
              <p:cNvSpPr>
                <a:spLocks noChangeArrowheads="1"/>
              </p:cNvSpPr>
              <p:nvPr/>
            </p:nvSpPr>
            <p:spPr bwMode="auto">
              <a:xfrm>
                <a:off x="4331" y="2044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5" name="Oval 13"/>
              <p:cNvSpPr>
                <a:spLocks noChangeArrowheads="1"/>
              </p:cNvSpPr>
              <p:nvPr/>
            </p:nvSpPr>
            <p:spPr bwMode="auto">
              <a:xfrm>
                <a:off x="5009" y="172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6" name="Oval 14"/>
              <p:cNvSpPr>
                <a:spLocks noChangeArrowheads="1"/>
              </p:cNvSpPr>
              <p:nvPr/>
            </p:nvSpPr>
            <p:spPr bwMode="auto">
              <a:xfrm>
                <a:off x="4967" y="1864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7" name="Oval 15"/>
              <p:cNvSpPr>
                <a:spLocks noChangeArrowheads="1"/>
              </p:cNvSpPr>
              <p:nvPr/>
            </p:nvSpPr>
            <p:spPr bwMode="auto">
              <a:xfrm>
                <a:off x="5057" y="2026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8" name="Oval 16"/>
              <p:cNvSpPr>
                <a:spLocks noChangeArrowheads="1"/>
              </p:cNvSpPr>
              <p:nvPr/>
            </p:nvSpPr>
            <p:spPr bwMode="auto">
              <a:xfrm>
                <a:off x="5399" y="2194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9" name="Oval 17"/>
              <p:cNvSpPr>
                <a:spLocks noChangeArrowheads="1"/>
              </p:cNvSpPr>
              <p:nvPr/>
            </p:nvSpPr>
            <p:spPr bwMode="auto">
              <a:xfrm>
                <a:off x="4907" y="2314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90" name="Oval 18"/>
              <p:cNvSpPr>
                <a:spLocks noChangeArrowheads="1"/>
              </p:cNvSpPr>
              <p:nvPr/>
            </p:nvSpPr>
            <p:spPr bwMode="auto">
              <a:xfrm>
                <a:off x="3629" y="2308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91" name="Oval 19"/>
              <p:cNvSpPr>
                <a:spLocks noChangeArrowheads="1"/>
              </p:cNvSpPr>
              <p:nvPr/>
            </p:nvSpPr>
            <p:spPr bwMode="auto">
              <a:xfrm>
                <a:off x="4571" y="253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92" name="Oval 20"/>
              <p:cNvSpPr>
                <a:spLocks noChangeArrowheads="1"/>
              </p:cNvSpPr>
              <p:nvPr/>
            </p:nvSpPr>
            <p:spPr bwMode="auto">
              <a:xfrm>
                <a:off x="5279" y="2782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93" name="Oval 21"/>
              <p:cNvSpPr>
                <a:spLocks noChangeArrowheads="1"/>
              </p:cNvSpPr>
              <p:nvPr/>
            </p:nvSpPr>
            <p:spPr bwMode="auto">
              <a:xfrm>
                <a:off x="4607" y="2944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94" name="Oval 22"/>
              <p:cNvSpPr>
                <a:spLocks noChangeArrowheads="1"/>
              </p:cNvSpPr>
              <p:nvPr/>
            </p:nvSpPr>
            <p:spPr bwMode="auto">
              <a:xfrm>
                <a:off x="5075" y="2974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95" name="Oval 23"/>
              <p:cNvSpPr>
                <a:spLocks noChangeArrowheads="1"/>
              </p:cNvSpPr>
              <p:nvPr/>
            </p:nvSpPr>
            <p:spPr bwMode="auto">
              <a:xfrm>
                <a:off x="5531" y="349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96" name="Oval 24"/>
              <p:cNvSpPr>
                <a:spLocks noChangeArrowheads="1"/>
              </p:cNvSpPr>
              <p:nvPr/>
            </p:nvSpPr>
            <p:spPr bwMode="auto">
              <a:xfrm>
                <a:off x="3929" y="3208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7143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6733413" cy="4824960"/>
          </a:xfrm>
        </p:spPr>
        <p:txBody>
          <a:bodyPr/>
          <a:lstStyle/>
          <a:p>
            <a:r>
              <a:rPr lang="en-US" dirty="0"/>
              <a:t>Find diagonals from each merge vertex down, and from each split vertex up</a:t>
            </a:r>
          </a:p>
          <a:p>
            <a:r>
              <a:rPr lang="en-US" dirty="0"/>
              <a:t>A simple polygon with no split or merge vertices can have at most one start and one end vertex, so it is y-monotone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88A944-2DEF-5444-90AB-DEDCB57BC9A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244A28C-205F-9F4A-B363-66CF8152B33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sz="4000" dirty="0"/>
              <a:t>Sweep idea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710" y="429509"/>
            <a:ext cx="3394979" cy="320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353380"/>
            <a:ext cx="4724400" cy="2809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883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7114414" cy="4824960"/>
              </a:xfrm>
            </p:spPr>
            <p:txBody>
              <a:bodyPr/>
              <a:lstStyle/>
              <a:p>
                <a:r>
                  <a:rPr lang="en-US" dirty="0"/>
                  <a:t>For vertex of interest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 find the closest vertex (in the y direction) that is between the edges to the left and right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7114414" cy="4824960"/>
              </a:xfrm>
              <a:blipFill>
                <a:blip r:embed="rId2"/>
                <a:stretch>
                  <a:fillRect l="-2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88A944-2DEF-5444-90AB-DEDCB57BC9A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244A28C-205F-9F4A-B363-66CF8152B33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sz="4000" dirty="0"/>
              <a:t>Sweep idea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5" t="18211" r="60176" b="54634"/>
          <a:stretch>
            <a:fillRect/>
          </a:stretch>
        </p:blipFill>
        <p:spPr bwMode="auto">
          <a:xfrm>
            <a:off x="8037702" y="267892"/>
            <a:ext cx="3123958" cy="2790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5" t="18211" r="60176" b="40324"/>
          <a:stretch>
            <a:fillRect/>
          </a:stretch>
        </p:blipFill>
        <p:spPr bwMode="auto">
          <a:xfrm>
            <a:off x="8153400" y="3320401"/>
            <a:ext cx="2892562" cy="31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340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BC3DAB-A8BC-874E-A20F-C2F9903225F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6428614" cy="48249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Maintain a list of sides intersected by the sweeping line, sorted by the x-</a:t>
                </a:r>
                <a:r>
                  <a:rPr lang="en-US" dirty="0" err="1"/>
                  <a:t>coord</a:t>
                </a:r>
                <a:r>
                  <a:rPr lang="en-US" dirty="0"/>
                  <a:t> of intersection</a:t>
                </a:r>
              </a:p>
              <a:p>
                <a:r>
                  <a:rPr lang="en-US" dirty="0"/>
                  <a:t>At each event, update the list</a:t>
                </a:r>
              </a:p>
              <a:p>
                <a:pPr lvl="1"/>
                <a:r>
                  <a:rPr lang="en-US" dirty="0"/>
                  <a:t>Can be done in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the list is maintained as a balanced binary tree</a:t>
                </a:r>
              </a:p>
              <a:p>
                <a:r>
                  <a:rPr lang="en-US" dirty="0"/>
                  <a:t>Overall: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BC3DAB-A8BC-874E-A20F-C2F9903225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6428614" cy="4824960"/>
              </a:xfrm>
              <a:blipFill>
                <a:blip r:embed="rId2"/>
                <a:stretch>
                  <a:fillRect l="-2564" r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1A3703-61B0-0E49-8C22-0BBF951619E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03EA8-0B0B-6F47-B314-064F03951D1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Forming trapezoids</a:t>
            </a:r>
          </a:p>
        </p:txBody>
      </p:sp>
      <p:pic>
        <p:nvPicPr>
          <p:cNvPr id="10" name="Picture 4" descr="Cases">
            <a:extLst>
              <a:ext uri="{FF2B5EF4-FFF2-40B4-BE49-F238E27FC236}">
                <a16:creationId xmlns:a16="http://schemas.microsoft.com/office/drawing/2014/main" id="{AB2D1B6B-EAC6-9A41-8EA0-D37E5231F8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9" t="3474" b="2627"/>
          <a:stretch/>
        </p:blipFill>
        <p:spPr>
          <a:xfrm>
            <a:off x="7239000" y="1371600"/>
            <a:ext cx="46863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555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1215B-5F3B-2447-A708-D80336DC38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Line Sweep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7A2A45-85C2-AC42-80D7-0BCA2EE2A17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4E19CE03-05A4-5D46-AB99-A170E6CACBBB}"/>
              </a:ext>
            </a:extLst>
          </p:cNvPr>
          <p:cNvSpPr/>
          <p:nvPr/>
        </p:nvSpPr>
        <p:spPr>
          <a:xfrm>
            <a:off x="2819400" y="1371600"/>
            <a:ext cx="6563627" cy="4284044"/>
          </a:xfrm>
          <a:custGeom>
            <a:avLst/>
            <a:gdLst>
              <a:gd name="connsiteX0" fmla="*/ 1703671 w 4697128"/>
              <a:gd name="connsiteY0" fmla="*/ 394636 h 3195587"/>
              <a:gd name="connsiteX1" fmla="*/ 125128 w 4697128"/>
              <a:gd name="connsiteY1" fmla="*/ 1155031 h 3195587"/>
              <a:gd name="connsiteX2" fmla="*/ 1318661 w 4697128"/>
              <a:gd name="connsiteY2" fmla="*/ 1443789 h 3195587"/>
              <a:gd name="connsiteX3" fmla="*/ 1020278 w 4697128"/>
              <a:gd name="connsiteY3" fmla="*/ 2088682 h 3195587"/>
              <a:gd name="connsiteX4" fmla="*/ 481263 w 4697128"/>
              <a:gd name="connsiteY4" fmla="*/ 1414913 h 3195587"/>
              <a:gd name="connsiteX5" fmla="*/ 202130 w 4697128"/>
              <a:gd name="connsiteY5" fmla="*/ 2059806 h 3195587"/>
              <a:gd name="connsiteX6" fmla="*/ 0 w 4697128"/>
              <a:gd name="connsiteY6" fmla="*/ 1915427 h 3195587"/>
              <a:gd name="connsiteX7" fmla="*/ 67376 w 4697128"/>
              <a:gd name="connsiteY7" fmla="*/ 2608446 h 3195587"/>
              <a:gd name="connsiteX8" fmla="*/ 1453414 w 4697128"/>
              <a:gd name="connsiteY8" fmla="*/ 3195587 h 3195587"/>
              <a:gd name="connsiteX9" fmla="*/ 1809549 w 4697128"/>
              <a:gd name="connsiteY9" fmla="*/ 1963553 h 3195587"/>
              <a:gd name="connsiteX10" fmla="*/ 2156059 w 4697128"/>
              <a:gd name="connsiteY10" fmla="*/ 2358189 h 3195587"/>
              <a:gd name="connsiteX11" fmla="*/ 2627696 w 4697128"/>
              <a:gd name="connsiteY11" fmla="*/ 1645920 h 3195587"/>
              <a:gd name="connsiteX12" fmla="*/ 3291840 w 4697128"/>
              <a:gd name="connsiteY12" fmla="*/ 2800951 h 3195587"/>
              <a:gd name="connsiteX13" fmla="*/ 3542096 w 4697128"/>
              <a:gd name="connsiteY13" fmla="*/ 1925052 h 3195587"/>
              <a:gd name="connsiteX14" fmla="*/ 3262964 w 4697128"/>
              <a:gd name="connsiteY14" fmla="*/ 683393 h 3195587"/>
              <a:gd name="connsiteX15" fmla="*/ 3811604 w 4697128"/>
              <a:gd name="connsiteY15" fmla="*/ 1299410 h 3195587"/>
              <a:gd name="connsiteX16" fmla="*/ 4215865 w 4697128"/>
              <a:gd name="connsiteY16" fmla="*/ 2473692 h 3195587"/>
              <a:gd name="connsiteX17" fmla="*/ 4283242 w 4697128"/>
              <a:gd name="connsiteY17" fmla="*/ 2425566 h 3195587"/>
              <a:gd name="connsiteX18" fmla="*/ 4331368 w 4697128"/>
              <a:gd name="connsiteY18" fmla="*/ 2396690 h 3195587"/>
              <a:gd name="connsiteX19" fmla="*/ 4697128 w 4697128"/>
              <a:gd name="connsiteY19" fmla="*/ 1886551 h 3195587"/>
              <a:gd name="connsiteX20" fmla="*/ 4600875 w 4697128"/>
              <a:gd name="connsiteY20" fmla="*/ 847023 h 3195587"/>
              <a:gd name="connsiteX21" fmla="*/ 3089709 w 4697128"/>
              <a:gd name="connsiteY21" fmla="*/ 0 h 3195587"/>
              <a:gd name="connsiteX22" fmla="*/ 2964581 w 4697128"/>
              <a:gd name="connsiteY22" fmla="*/ 933650 h 3195587"/>
              <a:gd name="connsiteX23" fmla="*/ 2165684 w 4697128"/>
              <a:gd name="connsiteY23" fmla="*/ 1193532 h 3195587"/>
              <a:gd name="connsiteX24" fmla="*/ 1703671 w 4697128"/>
              <a:gd name="connsiteY24" fmla="*/ 394636 h 3195587"/>
              <a:gd name="connsiteX0" fmla="*/ 1703671 w 4697128"/>
              <a:gd name="connsiteY0" fmla="*/ 394636 h 3195587"/>
              <a:gd name="connsiteX1" fmla="*/ 125128 w 4697128"/>
              <a:gd name="connsiteY1" fmla="*/ 1155031 h 3195587"/>
              <a:gd name="connsiteX2" fmla="*/ 1318661 w 4697128"/>
              <a:gd name="connsiteY2" fmla="*/ 1443789 h 3195587"/>
              <a:gd name="connsiteX3" fmla="*/ 1020278 w 4697128"/>
              <a:gd name="connsiteY3" fmla="*/ 2249728 h 3195587"/>
              <a:gd name="connsiteX4" fmla="*/ 481263 w 4697128"/>
              <a:gd name="connsiteY4" fmla="*/ 1414913 h 3195587"/>
              <a:gd name="connsiteX5" fmla="*/ 202130 w 4697128"/>
              <a:gd name="connsiteY5" fmla="*/ 2059806 h 3195587"/>
              <a:gd name="connsiteX6" fmla="*/ 0 w 4697128"/>
              <a:gd name="connsiteY6" fmla="*/ 1915427 h 3195587"/>
              <a:gd name="connsiteX7" fmla="*/ 67376 w 4697128"/>
              <a:gd name="connsiteY7" fmla="*/ 2608446 h 3195587"/>
              <a:gd name="connsiteX8" fmla="*/ 1453414 w 4697128"/>
              <a:gd name="connsiteY8" fmla="*/ 3195587 h 3195587"/>
              <a:gd name="connsiteX9" fmla="*/ 1809549 w 4697128"/>
              <a:gd name="connsiteY9" fmla="*/ 1963553 h 3195587"/>
              <a:gd name="connsiteX10" fmla="*/ 2156059 w 4697128"/>
              <a:gd name="connsiteY10" fmla="*/ 2358189 h 3195587"/>
              <a:gd name="connsiteX11" fmla="*/ 2627696 w 4697128"/>
              <a:gd name="connsiteY11" fmla="*/ 1645920 h 3195587"/>
              <a:gd name="connsiteX12" fmla="*/ 3291840 w 4697128"/>
              <a:gd name="connsiteY12" fmla="*/ 2800951 h 3195587"/>
              <a:gd name="connsiteX13" fmla="*/ 3542096 w 4697128"/>
              <a:gd name="connsiteY13" fmla="*/ 1925052 h 3195587"/>
              <a:gd name="connsiteX14" fmla="*/ 3262964 w 4697128"/>
              <a:gd name="connsiteY14" fmla="*/ 683393 h 3195587"/>
              <a:gd name="connsiteX15" fmla="*/ 3811604 w 4697128"/>
              <a:gd name="connsiteY15" fmla="*/ 1299410 h 3195587"/>
              <a:gd name="connsiteX16" fmla="*/ 4215865 w 4697128"/>
              <a:gd name="connsiteY16" fmla="*/ 2473692 h 3195587"/>
              <a:gd name="connsiteX17" fmla="*/ 4283242 w 4697128"/>
              <a:gd name="connsiteY17" fmla="*/ 2425566 h 3195587"/>
              <a:gd name="connsiteX18" fmla="*/ 4331368 w 4697128"/>
              <a:gd name="connsiteY18" fmla="*/ 2396690 h 3195587"/>
              <a:gd name="connsiteX19" fmla="*/ 4697128 w 4697128"/>
              <a:gd name="connsiteY19" fmla="*/ 1886551 h 3195587"/>
              <a:gd name="connsiteX20" fmla="*/ 4600875 w 4697128"/>
              <a:gd name="connsiteY20" fmla="*/ 847023 h 3195587"/>
              <a:gd name="connsiteX21" fmla="*/ 3089709 w 4697128"/>
              <a:gd name="connsiteY21" fmla="*/ 0 h 3195587"/>
              <a:gd name="connsiteX22" fmla="*/ 2964581 w 4697128"/>
              <a:gd name="connsiteY22" fmla="*/ 933650 h 3195587"/>
              <a:gd name="connsiteX23" fmla="*/ 2165684 w 4697128"/>
              <a:gd name="connsiteY23" fmla="*/ 1193532 h 3195587"/>
              <a:gd name="connsiteX24" fmla="*/ 1703671 w 4697128"/>
              <a:gd name="connsiteY24" fmla="*/ 394636 h 3195587"/>
              <a:gd name="connsiteX0" fmla="*/ 1703671 w 4697128"/>
              <a:gd name="connsiteY0" fmla="*/ 394636 h 3195587"/>
              <a:gd name="connsiteX1" fmla="*/ 125128 w 4697128"/>
              <a:gd name="connsiteY1" fmla="*/ 1155031 h 3195587"/>
              <a:gd name="connsiteX2" fmla="*/ 1318661 w 4697128"/>
              <a:gd name="connsiteY2" fmla="*/ 1443789 h 3195587"/>
              <a:gd name="connsiteX3" fmla="*/ 1020278 w 4697128"/>
              <a:gd name="connsiteY3" fmla="*/ 2249728 h 3195587"/>
              <a:gd name="connsiteX4" fmla="*/ 481263 w 4697128"/>
              <a:gd name="connsiteY4" fmla="*/ 1414913 h 3195587"/>
              <a:gd name="connsiteX5" fmla="*/ 202130 w 4697128"/>
              <a:gd name="connsiteY5" fmla="*/ 2059806 h 3195587"/>
              <a:gd name="connsiteX6" fmla="*/ 0 w 4697128"/>
              <a:gd name="connsiteY6" fmla="*/ 1915427 h 3195587"/>
              <a:gd name="connsiteX7" fmla="*/ 67376 w 4697128"/>
              <a:gd name="connsiteY7" fmla="*/ 2608446 h 3195587"/>
              <a:gd name="connsiteX8" fmla="*/ 1453414 w 4697128"/>
              <a:gd name="connsiteY8" fmla="*/ 3195587 h 3195587"/>
              <a:gd name="connsiteX9" fmla="*/ 1809549 w 4697128"/>
              <a:gd name="connsiteY9" fmla="*/ 1963553 h 3195587"/>
              <a:gd name="connsiteX10" fmla="*/ 2156059 w 4697128"/>
              <a:gd name="connsiteY10" fmla="*/ 2358189 h 3195587"/>
              <a:gd name="connsiteX11" fmla="*/ 2627696 w 4697128"/>
              <a:gd name="connsiteY11" fmla="*/ 1645920 h 3195587"/>
              <a:gd name="connsiteX12" fmla="*/ 3291840 w 4697128"/>
              <a:gd name="connsiteY12" fmla="*/ 2800951 h 3195587"/>
              <a:gd name="connsiteX13" fmla="*/ 3542096 w 4697128"/>
              <a:gd name="connsiteY13" fmla="*/ 1925052 h 3195587"/>
              <a:gd name="connsiteX14" fmla="*/ 3262964 w 4697128"/>
              <a:gd name="connsiteY14" fmla="*/ 683393 h 3195587"/>
              <a:gd name="connsiteX15" fmla="*/ 3811604 w 4697128"/>
              <a:gd name="connsiteY15" fmla="*/ 1299410 h 3195587"/>
              <a:gd name="connsiteX16" fmla="*/ 4215865 w 4697128"/>
              <a:gd name="connsiteY16" fmla="*/ 2473692 h 3195587"/>
              <a:gd name="connsiteX17" fmla="*/ 4283242 w 4697128"/>
              <a:gd name="connsiteY17" fmla="*/ 2425566 h 3195587"/>
              <a:gd name="connsiteX18" fmla="*/ 4697128 w 4697128"/>
              <a:gd name="connsiteY18" fmla="*/ 1886551 h 3195587"/>
              <a:gd name="connsiteX19" fmla="*/ 4600875 w 4697128"/>
              <a:gd name="connsiteY19" fmla="*/ 847023 h 3195587"/>
              <a:gd name="connsiteX20" fmla="*/ 3089709 w 4697128"/>
              <a:gd name="connsiteY20" fmla="*/ 0 h 3195587"/>
              <a:gd name="connsiteX21" fmla="*/ 2964581 w 4697128"/>
              <a:gd name="connsiteY21" fmla="*/ 933650 h 3195587"/>
              <a:gd name="connsiteX22" fmla="*/ 2165684 w 4697128"/>
              <a:gd name="connsiteY22" fmla="*/ 1193532 h 3195587"/>
              <a:gd name="connsiteX23" fmla="*/ 1703671 w 4697128"/>
              <a:gd name="connsiteY23" fmla="*/ 394636 h 3195587"/>
              <a:gd name="connsiteX0" fmla="*/ 1703671 w 4697128"/>
              <a:gd name="connsiteY0" fmla="*/ 394636 h 3195587"/>
              <a:gd name="connsiteX1" fmla="*/ 125128 w 4697128"/>
              <a:gd name="connsiteY1" fmla="*/ 1155031 h 3195587"/>
              <a:gd name="connsiteX2" fmla="*/ 1318661 w 4697128"/>
              <a:gd name="connsiteY2" fmla="*/ 1443789 h 3195587"/>
              <a:gd name="connsiteX3" fmla="*/ 1020278 w 4697128"/>
              <a:gd name="connsiteY3" fmla="*/ 2249728 h 3195587"/>
              <a:gd name="connsiteX4" fmla="*/ 481263 w 4697128"/>
              <a:gd name="connsiteY4" fmla="*/ 1414913 h 3195587"/>
              <a:gd name="connsiteX5" fmla="*/ 202130 w 4697128"/>
              <a:gd name="connsiteY5" fmla="*/ 2059806 h 3195587"/>
              <a:gd name="connsiteX6" fmla="*/ 0 w 4697128"/>
              <a:gd name="connsiteY6" fmla="*/ 1915427 h 3195587"/>
              <a:gd name="connsiteX7" fmla="*/ 67376 w 4697128"/>
              <a:gd name="connsiteY7" fmla="*/ 2608446 h 3195587"/>
              <a:gd name="connsiteX8" fmla="*/ 1453414 w 4697128"/>
              <a:gd name="connsiteY8" fmla="*/ 3195587 h 3195587"/>
              <a:gd name="connsiteX9" fmla="*/ 1809549 w 4697128"/>
              <a:gd name="connsiteY9" fmla="*/ 1963553 h 3195587"/>
              <a:gd name="connsiteX10" fmla="*/ 2156059 w 4697128"/>
              <a:gd name="connsiteY10" fmla="*/ 2358189 h 3195587"/>
              <a:gd name="connsiteX11" fmla="*/ 2627696 w 4697128"/>
              <a:gd name="connsiteY11" fmla="*/ 1645920 h 3195587"/>
              <a:gd name="connsiteX12" fmla="*/ 3291840 w 4697128"/>
              <a:gd name="connsiteY12" fmla="*/ 2800951 h 3195587"/>
              <a:gd name="connsiteX13" fmla="*/ 3542096 w 4697128"/>
              <a:gd name="connsiteY13" fmla="*/ 1925052 h 3195587"/>
              <a:gd name="connsiteX14" fmla="*/ 3262964 w 4697128"/>
              <a:gd name="connsiteY14" fmla="*/ 683393 h 3195587"/>
              <a:gd name="connsiteX15" fmla="*/ 3811604 w 4697128"/>
              <a:gd name="connsiteY15" fmla="*/ 1299410 h 3195587"/>
              <a:gd name="connsiteX16" fmla="*/ 4215865 w 4697128"/>
              <a:gd name="connsiteY16" fmla="*/ 2473692 h 3195587"/>
              <a:gd name="connsiteX17" fmla="*/ 4697128 w 4697128"/>
              <a:gd name="connsiteY17" fmla="*/ 1886551 h 3195587"/>
              <a:gd name="connsiteX18" fmla="*/ 4600875 w 4697128"/>
              <a:gd name="connsiteY18" fmla="*/ 847023 h 3195587"/>
              <a:gd name="connsiteX19" fmla="*/ 3089709 w 4697128"/>
              <a:gd name="connsiteY19" fmla="*/ 0 h 3195587"/>
              <a:gd name="connsiteX20" fmla="*/ 2964581 w 4697128"/>
              <a:gd name="connsiteY20" fmla="*/ 933650 h 3195587"/>
              <a:gd name="connsiteX21" fmla="*/ 2165684 w 4697128"/>
              <a:gd name="connsiteY21" fmla="*/ 1193532 h 3195587"/>
              <a:gd name="connsiteX22" fmla="*/ 1703671 w 4697128"/>
              <a:gd name="connsiteY22" fmla="*/ 394636 h 3195587"/>
              <a:gd name="connsiteX0" fmla="*/ 1703671 w 4697128"/>
              <a:gd name="connsiteY0" fmla="*/ 394636 h 3195587"/>
              <a:gd name="connsiteX1" fmla="*/ 125128 w 4697128"/>
              <a:gd name="connsiteY1" fmla="*/ 1155031 h 3195587"/>
              <a:gd name="connsiteX2" fmla="*/ 1318661 w 4697128"/>
              <a:gd name="connsiteY2" fmla="*/ 1443789 h 3195587"/>
              <a:gd name="connsiteX3" fmla="*/ 1020278 w 4697128"/>
              <a:gd name="connsiteY3" fmla="*/ 2249728 h 3195587"/>
              <a:gd name="connsiteX4" fmla="*/ 481263 w 4697128"/>
              <a:gd name="connsiteY4" fmla="*/ 1414913 h 3195587"/>
              <a:gd name="connsiteX5" fmla="*/ 202130 w 4697128"/>
              <a:gd name="connsiteY5" fmla="*/ 2059806 h 3195587"/>
              <a:gd name="connsiteX6" fmla="*/ 0 w 4697128"/>
              <a:gd name="connsiteY6" fmla="*/ 1915427 h 3195587"/>
              <a:gd name="connsiteX7" fmla="*/ 67376 w 4697128"/>
              <a:gd name="connsiteY7" fmla="*/ 2608446 h 3195587"/>
              <a:gd name="connsiteX8" fmla="*/ 1453414 w 4697128"/>
              <a:gd name="connsiteY8" fmla="*/ 3195587 h 3195587"/>
              <a:gd name="connsiteX9" fmla="*/ 1809549 w 4697128"/>
              <a:gd name="connsiteY9" fmla="*/ 1963553 h 3195587"/>
              <a:gd name="connsiteX10" fmla="*/ 2156059 w 4697128"/>
              <a:gd name="connsiteY10" fmla="*/ 2358189 h 3195587"/>
              <a:gd name="connsiteX11" fmla="*/ 2627696 w 4697128"/>
              <a:gd name="connsiteY11" fmla="*/ 1645920 h 3195587"/>
              <a:gd name="connsiteX12" fmla="*/ 3291840 w 4697128"/>
              <a:gd name="connsiteY12" fmla="*/ 2800951 h 3195587"/>
              <a:gd name="connsiteX13" fmla="*/ 3542096 w 4697128"/>
              <a:gd name="connsiteY13" fmla="*/ 1925052 h 3195587"/>
              <a:gd name="connsiteX14" fmla="*/ 3262964 w 4697128"/>
              <a:gd name="connsiteY14" fmla="*/ 683393 h 3195587"/>
              <a:gd name="connsiteX15" fmla="*/ 3811604 w 4697128"/>
              <a:gd name="connsiteY15" fmla="*/ 1299410 h 3195587"/>
              <a:gd name="connsiteX16" fmla="*/ 4215865 w 4697128"/>
              <a:gd name="connsiteY16" fmla="*/ 2473692 h 3195587"/>
              <a:gd name="connsiteX17" fmla="*/ 4697128 w 4697128"/>
              <a:gd name="connsiteY17" fmla="*/ 1886551 h 3195587"/>
              <a:gd name="connsiteX18" fmla="*/ 4600875 w 4697128"/>
              <a:gd name="connsiteY18" fmla="*/ 847023 h 3195587"/>
              <a:gd name="connsiteX19" fmla="*/ 3089709 w 4697128"/>
              <a:gd name="connsiteY19" fmla="*/ 0 h 3195587"/>
              <a:gd name="connsiteX20" fmla="*/ 2964581 w 4697128"/>
              <a:gd name="connsiteY20" fmla="*/ 933650 h 3195587"/>
              <a:gd name="connsiteX21" fmla="*/ 2165684 w 4697128"/>
              <a:gd name="connsiteY21" fmla="*/ 1193532 h 3195587"/>
              <a:gd name="connsiteX22" fmla="*/ 1703671 w 4697128"/>
              <a:gd name="connsiteY22" fmla="*/ 394636 h 3195587"/>
              <a:gd name="connsiteX0" fmla="*/ 1703671 w 4697128"/>
              <a:gd name="connsiteY0" fmla="*/ 394636 h 3195587"/>
              <a:gd name="connsiteX1" fmla="*/ 125128 w 4697128"/>
              <a:gd name="connsiteY1" fmla="*/ 1155031 h 3195587"/>
              <a:gd name="connsiteX2" fmla="*/ 1318661 w 4697128"/>
              <a:gd name="connsiteY2" fmla="*/ 1443789 h 3195587"/>
              <a:gd name="connsiteX3" fmla="*/ 1020278 w 4697128"/>
              <a:gd name="connsiteY3" fmla="*/ 2249728 h 3195587"/>
              <a:gd name="connsiteX4" fmla="*/ 481263 w 4697128"/>
              <a:gd name="connsiteY4" fmla="*/ 1414913 h 3195587"/>
              <a:gd name="connsiteX5" fmla="*/ 202130 w 4697128"/>
              <a:gd name="connsiteY5" fmla="*/ 2059806 h 3195587"/>
              <a:gd name="connsiteX6" fmla="*/ 0 w 4697128"/>
              <a:gd name="connsiteY6" fmla="*/ 1915427 h 3195587"/>
              <a:gd name="connsiteX7" fmla="*/ 67376 w 4697128"/>
              <a:gd name="connsiteY7" fmla="*/ 2608446 h 3195587"/>
              <a:gd name="connsiteX8" fmla="*/ 1453414 w 4697128"/>
              <a:gd name="connsiteY8" fmla="*/ 3195587 h 3195587"/>
              <a:gd name="connsiteX9" fmla="*/ 1809549 w 4697128"/>
              <a:gd name="connsiteY9" fmla="*/ 1963553 h 3195587"/>
              <a:gd name="connsiteX10" fmla="*/ 2156059 w 4697128"/>
              <a:gd name="connsiteY10" fmla="*/ 2358189 h 3195587"/>
              <a:gd name="connsiteX11" fmla="*/ 2627696 w 4697128"/>
              <a:gd name="connsiteY11" fmla="*/ 1645920 h 3195587"/>
              <a:gd name="connsiteX12" fmla="*/ 3291840 w 4697128"/>
              <a:gd name="connsiteY12" fmla="*/ 2800951 h 3195587"/>
              <a:gd name="connsiteX13" fmla="*/ 3542096 w 4697128"/>
              <a:gd name="connsiteY13" fmla="*/ 1925052 h 3195587"/>
              <a:gd name="connsiteX14" fmla="*/ 3262964 w 4697128"/>
              <a:gd name="connsiteY14" fmla="*/ 683393 h 3195587"/>
              <a:gd name="connsiteX15" fmla="*/ 3811604 w 4697128"/>
              <a:gd name="connsiteY15" fmla="*/ 1299410 h 3195587"/>
              <a:gd name="connsiteX16" fmla="*/ 4215865 w 4697128"/>
              <a:gd name="connsiteY16" fmla="*/ 2473692 h 3195587"/>
              <a:gd name="connsiteX17" fmla="*/ 4697128 w 4697128"/>
              <a:gd name="connsiteY17" fmla="*/ 1886551 h 3195587"/>
              <a:gd name="connsiteX18" fmla="*/ 4600875 w 4697128"/>
              <a:gd name="connsiteY18" fmla="*/ 847023 h 3195587"/>
              <a:gd name="connsiteX19" fmla="*/ 3089709 w 4697128"/>
              <a:gd name="connsiteY19" fmla="*/ 0 h 3195587"/>
              <a:gd name="connsiteX20" fmla="*/ 2964581 w 4697128"/>
              <a:gd name="connsiteY20" fmla="*/ 933650 h 3195587"/>
              <a:gd name="connsiteX21" fmla="*/ 2165684 w 4697128"/>
              <a:gd name="connsiteY21" fmla="*/ 1193532 h 3195587"/>
              <a:gd name="connsiteX22" fmla="*/ 1703671 w 4697128"/>
              <a:gd name="connsiteY22" fmla="*/ 394636 h 3195587"/>
              <a:gd name="connsiteX0" fmla="*/ 1703671 w 4697128"/>
              <a:gd name="connsiteY0" fmla="*/ 394636 h 3195587"/>
              <a:gd name="connsiteX1" fmla="*/ 125128 w 4697128"/>
              <a:gd name="connsiteY1" fmla="*/ 1155031 h 3195587"/>
              <a:gd name="connsiteX2" fmla="*/ 1318661 w 4697128"/>
              <a:gd name="connsiteY2" fmla="*/ 1443789 h 3195587"/>
              <a:gd name="connsiteX3" fmla="*/ 1020278 w 4697128"/>
              <a:gd name="connsiteY3" fmla="*/ 2249728 h 3195587"/>
              <a:gd name="connsiteX4" fmla="*/ 481263 w 4697128"/>
              <a:gd name="connsiteY4" fmla="*/ 1414913 h 3195587"/>
              <a:gd name="connsiteX5" fmla="*/ 202130 w 4697128"/>
              <a:gd name="connsiteY5" fmla="*/ 2059806 h 3195587"/>
              <a:gd name="connsiteX6" fmla="*/ 0 w 4697128"/>
              <a:gd name="connsiteY6" fmla="*/ 1915427 h 3195587"/>
              <a:gd name="connsiteX7" fmla="*/ 67376 w 4697128"/>
              <a:gd name="connsiteY7" fmla="*/ 2608446 h 3195587"/>
              <a:gd name="connsiteX8" fmla="*/ 1453414 w 4697128"/>
              <a:gd name="connsiteY8" fmla="*/ 3195587 h 3195587"/>
              <a:gd name="connsiteX9" fmla="*/ 1809549 w 4697128"/>
              <a:gd name="connsiteY9" fmla="*/ 1963553 h 3195587"/>
              <a:gd name="connsiteX10" fmla="*/ 2156059 w 4697128"/>
              <a:gd name="connsiteY10" fmla="*/ 2358189 h 3195587"/>
              <a:gd name="connsiteX11" fmla="*/ 2627696 w 4697128"/>
              <a:gd name="connsiteY11" fmla="*/ 1645920 h 3195587"/>
              <a:gd name="connsiteX12" fmla="*/ 3291840 w 4697128"/>
              <a:gd name="connsiteY12" fmla="*/ 2800951 h 3195587"/>
              <a:gd name="connsiteX13" fmla="*/ 3542096 w 4697128"/>
              <a:gd name="connsiteY13" fmla="*/ 1925052 h 3195587"/>
              <a:gd name="connsiteX14" fmla="*/ 3262964 w 4697128"/>
              <a:gd name="connsiteY14" fmla="*/ 683393 h 3195587"/>
              <a:gd name="connsiteX15" fmla="*/ 3811604 w 4697128"/>
              <a:gd name="connsiteY15" fmla="*/ 1299410 h 3195587"/>
              <a:gd name="connsiteX16" fmla="*/ 4215865 w 4697128"/>
              <a:gd name="connsiteY16" fmla="*/ 2473692 h 3195587"/>
              <a:gd name="connsiteX17" fmla="*/ 4697128 w 4697128"/>
              <a:gd name="connsiteY17" fmla="*/ 1886551 h 3195587"/>
              <a:gd name="connsiteX18" fmla="*/ 4600875 w 4697128"/>
              <a:gd name="connsiteY18" fmla="*/ 847023 h 3195587"/>
              <a:gd name="connsiteX19" fmla="*/ 3089709 w 4697128"/>
              <a:gd name="connsiteY19" fmla="*/ 0 h 3195587"/>
              <a:gd name="connsiteX20" fmla="*/ 2964581 w 4697128"/>
              <a:gd name="connsiteY20" fmla="*/ 933650 h 3195587"/>
              <a:gd name="connsiteX21" fmla="*/ 2165684 w 4697128"/>
              <a:gd name="connsiteY21" fmla="*/ 1193532 h 3195587"/>
              <a:gd name="connsiteX22" fmla="*/ 1703671 w 4697128"/>
              <a:gd name="connsiteY22" fmla="*/ 394636 h 3195587"/>
              <a:gd name="connsiteX0" fmla="*/ 1703671 w 4697128"/>
              <a:gd name="connsiteY0" fmla="*/ 394636 h 3195587"/>
              <a:gd name="connsiteX1" fmla="*/ 125128 w 4697128"/>
              <a:gd name="connsiteY1" fmla="*/ 1155031 h 3195587"/>
              <a:gd name="connsiteX2" fmla="*/ 1318661 w 4697128"/>
              <a:gd name="connsiteY2" fmla="*/ 1443789 h 3195587"/>
              <a:gd name="connsiteX3" fmla="*/ 1020278 w 4697128"/>
              <a:gd name="connsiteY3" fmla="*/ 2249728 h 3195587"/>
              <a:gd name="connsiteX4" fmla="*/ 481263 w 4697128"/>
              <a:gd name="connsiteY4" fmla="*/ 1414913 h 3195587"/>
              <a:gd name="connsiteX5" fmla="*/ 202130 w 4697128"/>
              <a:gd name="connsiteY5" fmla="*/ 2059806 h 3195587"/>
              <a:gd name="connsiteX6" fmla="*/ 0 w 4697128"/>
              <a:gd name="connsiteY6" fmla="*/ 1915427 h 3195587"/>
              <a:gd name="connsiteX7" fmla="*/ 67376 w 4697128"/>
              <a:gd name="connsiteY7" fmla="*/ 2608446 h 3195587"/>
              <a:gd name="connsiteX8" fmla="*/ 1453414 w 4697128"/>
              <a:gd name="connsiteY8" fmla="*/ 3195587 h 3195587"/>
              <a:gd name="connsiteX9" fmla="*/ 1809549 w 4697128"/>
              <a:gd name="connsiteY9" fmla="*/ 1963553 h 3195587"/>
              <a:gd name="connsiteX10" fmla="*/ 2156059 w 4697128"/>
              <a:gd name="connsiteY10" fmla="*/ 2358189 h 3195587"/>
              <a:gd name="connsiteX11" fmla="*/ 2627696 w 4697128"/>
              <a:gd name="connsiteY11" fmla="*/ 1645920 h 3195587"/>
              <a:gd name="connsiteX12" fmla="*/ 3291840 w 4697128"/>
              <a:gd name="connsiteY12" fmla="*/ 2800951 h 3195587"/>
              <a:gd name="connsiteX13" fmla="*/ 3542096 w 4697128"/>
              <a:gd name="connsiteY13" fmla="*/ 1925052 h 3195587"/>
              <a:gd name="connsiteX14" fmla="*/ 3262964 w 4697128"/>
              <a:gd name="connsiteY14" fmla="*/ 683393 h 3195587"/>
              <a:gd name="connsiteX15" fmla="*/ 3811604 w 4697128"/>
              <a:gd name="connsiteY15" fmla="*/ 1299410 h 3195587"/>
              <a:gd name="connsiteX16" fmla="*/ 4215865 w 4697128"/>
              <a:gd name="connsiteY16" fmla="*/ 2473692 h 3195587"/>
              <a:gd name="connsiteX17" fmla="*/ 4697128 w 4697128"/>
              <a:gd name="connsiteY17" fmla="*/ 1886551 h 3195587"/>
              <a:gd name="connsiteX18" fmla="*/ 4600875 w 4697128"/>
              <a:gd name="connsiteY18" fmla="*/ 847023 h 3195587"/>
              <a:gd name="connsiteX19" fmla="*/ 3089709 w 4697128"/>
              <a:gd name="connsiteY19" fmla="*/ 0 h 3195587"/>
              <a:gd name="connsiteX20" fmla="*/ 2964581 w 4697128"/>
              <a:gd name="connsiteY20" fmla="*/ 933650 h 3195587"/>
              <a:gd name="connsiteX21" fmla="*/ 2165684 w 4697128"/>
              <a:gd name="connsiteY21" fmla="*/ 1193532 h 3195587"/>
              <a:gd name="connsiteX22" fmla="*/ 1703671 w 4697128"/>
              <a:gd name="connsiteY22" fmla="*/ 394636 h 3195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697128" h="3195587">
                <a:moveTo>
                  <a:pt x="1703671" y="394636"/>
                </a:moveTo>
                <a:lnTo>
                  <a:pt x="125128" y="1155031"/>
                </a:lnTo>
                <a:lnTo>
                  <a:pt x="1318661" y="1443789"/>
                </a:lnTo>
                <a:lnTo>
                  <a:pt x="1020278" y="2249728"/>
                </a:lnTo>
                <a:lnTo>
                  <a:pt x="481263" y="1414913"/>
                </a:lnTo>
                <a:lnTo>
                  <a:pt x="202130" y="2059806"/>
                </a:lnTo>
                <a:lnTo>
                  <a:pt x="0" y="1915427"/>
                </a:lnTo>
                <a:lnTo>
                  <a:pt x="67376" y="2608446"/>
                </a:lnTo>
                <a:lnTo>
                  <a:pt x="1453414" y="3195587"/>
                </a:lnTo>
                <a:lnTo>
                  <a:pt x="1809549" y="1963553"/>
                </a:lnTo>
                <a:lnTo>
                  <a:pt x="2156059" y="2358189"/>
                </a:lnTo>
                <a:lnTo>
                  <a:pt x="2627696" y="1645920"/>
                </a:lnTo>
                <a:lnTo>
                  <a:pt x="3291840" y="2800951"/>
                </a:lnTo>
                <a:lnTo>
                  <a:pt x="3542096" y="1925052"/>
                </a:lnTo>
                <a:lnTo>
                  <a:pt x="3262964" y="683393"/>
                </a:lnTo>
                <a:lnTo>
                  <a:pt x="3811604" y="1299410"/>
                </a:lnTo>
                <a:lnTo>
                  <a:pt x="4215865" y="2473692"/>
                </a:lnTo>
                <a:cubicBezTo>
                  <a:pt x="4508868" y="2135778"/>
                  <a:pt x="4223978" y="2460809"/>
                  <a:pt x="4697128" y="1886551"/>
                </a:cubicBezTo>
                <a:lnTo>
                  <a:pt x="4600875" y="847023"/>
                </a:lnTo>
                <a:lnTo>
                  <a:pt x="3089709" y="0"/>
                </a:lnTo>
                <a:lnTo>
                  <a:pt x="2964581" y="933650"/>
                </a:lnTo>
                <a:lnTo>
                  <a:pt x="2165684" y="1193532"/>
                </a:lnTo>
                <a:lnTo>
                  <a:pt x="1703671" y="39463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6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B132B-3BA7-A748-9448-15C1CB4F3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5575" y="267892"/>
            <a:ext cx="9000850" cy="779612"/>
          </a:xfrm>
        </p:spPr>
        <p:txBody>
          <a:bodyPr/>
          <a:lstStyle/>
          <a:p>
            <a:r>
              <a:rPr lang="en-US" dirty="0"/>
              <a:t>Monotone Polygon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C293C0-E55E-FC46-B212-4F31E5F7ADF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3269" name="Group 21"/>
          <p:cNvGrpSpPr>
            <a:grpSpLocks/>
          </p:cNvGrpSpPr>
          <p:nvPr/>
        </p:nvGrpSpPr>
        <p:grpSpPr bwMode="auto">
          <a:xfrm>
            <a:off x="5753686" y="1639340"/>
            <a:ext cx="429725" cy="3891172"/>
            <a:chOff x="2759" y="1966"/>
            <a:chExt cx="203" cy="2082"/>
          </a:xfrm>
        </p:grpSpPr>
        <p:sp>
          <p:nvSpPr>
            <p:cNvPr id="39975" name="Line 7"/>
            <p:cNvSpPr>
              <a:spLocks noChangeShapeType="1"/>
            </p:cNvSpPr>
            <p:nvPr/>
          </p:nvSpPr>
          <p:spPr bwMode="auto">
            <a:xfrm>
              <a:off x="2783" y="2015"/>
              <a:ext cx="0" cy="20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6" name="Text Box 9"/>
            <p:cNvSpPr txBox="1">
              <a:spLocks noChangeArrowheads="1"/>
            </p:cNvSpPr>
            <p:nvPr/>
          </p:nvSpPr>
          <p:spPr bwMode="auto">
            <a:xfrm>
              <a:off x="2759" y="1966"/>
              <a:ext cx="203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L</a:t>
              </a:r>
            </a:p>
          </p:txBody>
        </p:sp>
      </p:grpSp>
      <p:sp>
        <p:nvSpPr>
          <p:cNvPr id="39960" name="Freeform 6"/>
          <p:cNvSpPr>
            <a:spLocks/>
          </p:cNvSpPr>
          <p:nvPr/>
        </p:nvSpPr>
        <p:spPr bwMode="auto">
          <a:xfrm>
            <a:off x="2605784" y="2121983"/>
            <a:ext cx="2099941" cy="2984434"/>
          </a:xfrm>
          <a:custGeom>
            <a:avLst/>
            <a:gdLst>
              <a:gd name="T0" fmla="*/ 654 w 992"/>
              <a:gd name="T1" fmla="*/ 1621 h 1621"/>
              <a:gd name="T2" fmla="*/ 242 w 992"/>
              <a:gd name="T3" fmla="*/ 1379 h 1621"/>
              <a:gd name="T4" fmla="*/ 484 w 992"/>
              <a:gd name="T5" fmla="*/ 1040 h 1621"/>
              <a:gd name="T6" fmla="*/ 97 w 992"/>
              <a:gd name="T7" fmla="*/ 774 h 1621"/>
              <a:gd name="T8" fmla="*/ 0 w 992"/>
              <a:gd name="T9" fmla="*/ 411 h 1621"/>
              <a:gd name="T10" fmla="*/ 170 w 992"/>
              <a:gd name="T11" fmla="*/ 145 h 1621"/>
              <a:gd name="T12" fmla="*/ 654 w 992"/>
              <a:gd name="T13" fmla="*/ 0 h 1621"/>
              <a:gd name="T14" fmla="*/ 871 w 992"/>
              <a:gd name="T15" fmla="*/ 702 h 1621"/>
              <a:gd name="T16" fmla="*/ 581 w 992"/>
              <a:gd name="T17" fmla="*/ 1234 h 1621"/>
              <a:gd name="T18" fmla="*/ 968 w 992"/>
              <a:gd name="T19" fmla="*/ 1379 h 1621"/>
              <a:gd name="T20" fmla="*/ 992 w 992"/>
              <a:gd name="T21" fmla="*/ 1572 h 1621"/>
              <a:gd name="T22" fmla="*/ 654 w 992"/>
              <a:gd name="T23" fmla="*/ 1621 h 162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92" h="1621">
                <a:moveTo>
                  <a:pt x="654" y="1621"/>
                </a:moveTo>
                <a:lnTo>
                  <a:pt x="242" y="1379"/>
                </a:lnTo>
                <a:lnTo>
                  <a:pt x="484" y="1040"/>
                </a:lnTo>
                <a:lnTo>
                  <a:pt x="97" y="774"/>
                </a:lnTo>
                <a:lnTo>
                  <a:pt x="0" y="411"/>
                </a:lnTo>
                <a:lnTo>
                  <a:pt x="170" y="145"/>
                </a:lnTo>
                <a:lnTo>
                  <a:pt x="654" y="0"/>
                </a:lnTo>
                <a:lnTo>
                  <a:pt x="871" y="702"/>
                </a:lnTo>
                <a:lnTo>
                  <a:pt x="581" y="1234"/>
                </a:lnTo>
                <a:lnTo>
                  <a:pt x="968" y="1379"/>
                </a:lnTo>
                <a:lnTo>
                  <a:pt x="992" y="1572"/>
                </a:lnTo>
                <a:lnTo>
                  <a:pt x="654" y="1621"/>
                </a:lnTo>
                <a:close/>
              </a:path>
            </a:pathLst>
          </a:custGeom>
          <a:solidFill>
            <a:srgbClr val="B2B2B2"/>
          </a:solidFill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963" name="Group 11"/>
          <p:cNvGrpSpPr>
            <a:grpSpLocks/>
          </p:cNvGrpSpPr>
          <p:nvPr/>
        </p:nvGrpSpPr>
        <p:grpSpPr bwMode="auto">
          <a:xfrm>
            <a:off x="2400447" y="1720622"/>
            <a:ext cx="3482261" cy="462118"/>
            <a:chOff x="872" y="1966"/>
            <a:chExt cx="1645" cy="251"/>
          </a:xfrm>
        </p:grpSpPr>
        <p:sp>
          <p:nvSpPr>
            <p:cNvPr id="39973" name="Line 8"/>
            <p:cNvSpPr>
              <a:spLocks noChangeShapeType="1"/>
            </p:cNvSpPr>
            <p:nvPr/>
          </p:nvSpPr>
          <p:spPr bwMode="auto">
            <a:xfrm>
              <a:off x="872" y="2063"/>
              <a:ext cx="1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4" name="Text Box 10"/>
            <p:cNvSpPr txBox="1">
              <a:spLocks noChangeArrowheads="1"/>
            </p:cNvSpPr>
            <p:nvPr/>
          </p:nvSpPr>
          <p:spPr bwMode="auto">
            <a:xfrm>
              <a:off x="2251" y="1966"/>
              <a:ext cx="26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l’</a:t>
              </a:r>
            </a:p>
          </p:txBody>
        </p:sp>
      </p:grpSp>
      <p:grpSp>
        <p:nvGrpSpPr>
          <p:cNvPr id="39964" name="Group 12"/>
          <p:cNvGrpSpPr>
            <a:grpSpLocks/>
          </p:cNvGrpSpPr>
          <p:nvPr/>
        </p:nvGrpSpPr>
        <p:grpSpPr bwMode="auto">
          <a:xfrm>
            <a:off x="2400447" y="2944958"/>
            <a:ext cx="3482261" cy="462118"/>
            <a:chOff x="872" y="1966"/>
            <a:chExt cx="1645" cy="251"/>
          </a:xfrm>
        </p:grpSpPr>
        <p:sp>
          <p:nvSpPr>
            <p:cNvPr id="39971" name="Line 13"/>
            <p:cNvSpPr>
              <a:spLocks noChangeShapeType="1"/>
            </p:cNvSpPr>
            <p:nvPr/>
          </p:nvSpPr>
          <p:spPr bwMode="auto">
            <a:xfrm>
              <a:off x="872" y="2063"/>
              <a:ext cx="1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2" name="Text Box 14"/>
            <p:cNvSpPr txBox="1">
              <a:spLocks noChangeArrowheads="1"/>
            </p:cNvSpPr>
            <p:nvPr/>
          </p:nvSpPr>
          <p:spPr bwMode="auto">
            <a:xfrm>
              <a:off x="2251" y="1966"/>
              <a:ext cx="26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l’</a:t>
              </a:r>
            </a:p>
          </p:txBody>
        </p:sp>
      </p:grpSp>
      <p:grpSp>
        <p:nvGrpSpPr>
          <p:cNvPr id="39965" name="Group 15"/>
          <p:cNvGrpSpPr>
            <a:grpSpLocks/>
          </p:cNvGrpSpPr>
          <p:nvPr/>
        </p:nvGrpSpPr>
        <p:grpSpPr bwMode="auto">
          <a:xfrm>
            <a:off x="2400447" y="4126949"/>
            <a:ext cx="3482261" cy="462118"/>
            <a:chOff x="872" y="1966"/>
            <a:chExt cx="1645" cy="251"/>
          </a:xfrm>
        </p:grpSpPr>
        <p:sp>
          <p:nvSpPr>
            <p:cNvPr id="39969" name="Line 16"/>
            <p:cNvSpPr>
              <a:spLocks noChangeShapeType="1"/>
            </p:cNvSpPr>
            <p:nvPr/>
          </p:nvSpPr>
          <p:spPr bwMode="auto">
            <a:xfrm>
              <a:off x="872" y="2063"/>
              <a:ext cx="1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0" name="Text Box 17"/>
            <p:cNvSpPr txBox="1">
              <a:spLocks noChangeArrowheads="1"/>
            </p:cNvSpPr>
            <p:nvPr/>
          </p:nvSpPr>
          <p:spPr bwMode="auto">
            <a:xfrm>
              <a:off x="2251" y="1966"/>
              <a:ext cx="26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l’</a:t>
              </a:r>
            </a:p>
          </p:txBody>
        </p:sp>
      </p:grpSp>
      <p:grpSp>
        <p:nvGrpSpPr>
          <p:cNvPr id="39966" name="Group 18"/>
          <p:cNvGrpSpPr>
            <a:grpSpLocks/>
          </p:cNvGrpSpPr>
          <p:nvPr/>
        </p:nvGrpSpPr>
        <p:grpSpPr bwMode="auto">
          <a:xfrm>
            <a:off x="2400447" y="4948082"/>
            <a:ext cx="3482261" cy="462118"/>
            <a:chOff x="872" y="1966"/>
            <a:chExt cx="1645" cy="251"/>
          </a:xfrm>
        </p:grpSpPr>
        <p:sp>
          <p:nvSpPr>
            <p:cNvPr id="39967" name="Line 19"/>
            <p:cNvSpPr>
              <a:spLocks noChangeShapeType="1"/>
            </p:cNvSpPr>
            <p:nvPr/>
          </p:nvSpPr>
          <p:spPr bwMode="auto">
            <a:xfrm>
              <a:off x="872" y="2063"/>
              <a:ext cx="1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8" name="Text Box 20"/>
            <p:cNvSpPr txBox="1">
              <a:spLocks noChangeArrowheads="1"/>
            </p:cNvSpPr>
            <p:nvPr/>
          </p:nvSpPr>
          <p:spPr bwMode="auto">
            <a:xfrm>
              <a:off x="2251" y="1966"/>
              <a:ext cx="26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l’</a:t>
              </a:r>
            </a:p>
          </p:txBody>
        </p:sp>
      </p:grpSp>
      <p:sp>
        <p:nvSpPr>
          <p:cNvPr id="39962" name="Text Box 38"/>
          <p:cNvSpPr txBox="1">
            <a:spLocks noChangeArrowheads="1"/>
          </p:cNvSpPr>
          <p:nvPr/>
        </p:nvSpPr>
        <p:spPr bwMode="auto">
          <a:xfrm>
            <a:off x="620154" y="3268993"/>
            <a:ext cx="1742189" cy="830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i="0" dirty="0"/>
              <a:t>Monotone w.r.t. line L</a:t>
            </a:r>
          </a:p>
        </p:txBody>
      </p:sp>
      <p:sp>
        <p:nvSpPr>
          <p:cNvPr id="39945" name="Freeform 37"/>
          <p:cNvSpPr>
            <a:spLocks/>
          </p:cNvSpPr>
          <p:nvPr/>
        </p:nvSpPr>
        <p:spPr bwMode="auto">
          <a:xfrm>
            <a:off x="6628132" y="2149694"/>
            <a:ext cx="2049136" cy="3336705"/>
          </a:xfrm>
          <a:custGeom>
            <a:avLst/>
            <a:gdLst>
              <a:gd name="T0" fmla="*/ 73 w 968"/>
              <a:gd name="T1" fmla="*/ 72 h 1766"/>
              <a:gd name="T2" fmla="*/ 0 w 968"/>
              <a:gd name="T3" fmla="*/ 919 h 1766"/>
              <a:gd name="T4" fmla="*/ 314 w 968"/>
              <a:gd name="T5" fmla="*/ 1548 h 1766"/>
              <a:gd name="T6" fmla="*/ 629 w 968"/>
              <a:gd name="T7" fmla="*/ 1766 h 1766"/>
              <a:gd name="T8" fmla="*/ 968 w 968"/>
              <a:gd name="T9" fmla="*/ 895 h 1766"/>
              <a:gd name="T10" fmla="*/ 532 w 968"/>
              <a:gd name="T11" fmla="*/ 1282 h 1766"/>
              <a:gd name="T12" fmla="*/ 895 w 968"/>
              <a:gd name="T13" fmla="*/ 605 h 1766"/>
              <a:gd name="T14" fmla="*/ 895 w 968"/>
              <a:gd name="T15" fmla="*/ 0 h 1766"/>
              <a:gd name="T16" fmla="*/ 556 w 968"/>
              <a:gd name="T17" fmla="*/ 169 h 1766"/>
              <a:gd name="T18" fmla="*/ 774 w 968"/>
              <a:gd name="T19" fmla="*/ 266 h 1766"/>
              <a:gd name="T20" fmla="*/ 484 w 968"/>
              <a:gd name="T21" fmla="*/ 750 h 1766"/>
              <a:gd name="T22" fmla="*/ 73 w 968"/>
              <a:gd name="T23" fmla="*/ 72 h 176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68" h="1766">
                <a:moveTo>
                  <a:pt x="73" y="72"/>
                </a:moveTo>
                <a:lnTo>
                  <a:pt x="0" y="919"/>
                </a:lnTo>
                <a:lnTo>
                  <a:pt x="314" y="1548"/>
                </a:lnTo>
                <a:lnTo>
                  <a:pt x="629" y="1766"/>
                </a:lnTo>
                <a:lnTo>
                  <a:pt x="968" y="895"/>
                </a:lnTo>
                <a:lnTo>
                  <a:pt x="532" y="1282"/>
                </a:lnTo>
                <a:lnTo>
                  <a:pt x="895" y="605"/>
                </a:lnTo>
                <a:lnTo>
                  <a:pt x="895" y="0"/>
                </a:lnTo>
                <a:lnTo>
                  <a:pt x="556" y="169"/>
                </a:lnTo>
                <a:lnTo>
                  <a:pt x="774" y="266"/>
                </a:lnTo>
                <a:lnTo>
                  <a:pt x="484" y="750"/>
                </a:lnTo>
                <a:lnTo>
                  <a:pt x="73" y="72"/>
                </a:lnTo>
                <a:close/>
              </a:path>
            </a:pathLst>
          </a:custGeom>
          <a:solidFill>
            <a:srgbClr val="B2B2B2"/>
          </a:solidFill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948" name="Group 25"/>
          <p:cNvGrpSpPr>
            <a:grpSpLocks/>
          </p:cNvGrpSpPr>
          <p:nvPr/>
        </p:nvGrpSpPr>
        <p:grpSpPr bwMode="auto">
          <a:xfrm>
            <a:off x="6065043" y="1692456"/>
            <a:ext cx="3482261" cy="461017"/>
            <a:chOff x="872" y="1966"/>
            <a:chExt cx="1645" cy="244"/>
          </a:xfrm>
        </p:grpSpPr>
        <p:sp>
          <p:nvSpPr>
            <p:cNvPr id="39958" name="Line 26"/>
            <p:cNvSpPr>
              <a:spLocks noChangeShapeType="1"/>
            </p:cNvSpPr>
            <p:nvPr/>
          </p:nvSpPr>
          <p:spPr bwMode="auto">
            <a:xfrm>
              <a:off x="872" y="2063"/>
              <a:ext cx="1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9" name="Text Box 27"/>
            <p:cNvSpPr txBox="1">
              <a:spLocks noChangeArrowheads="1"/>
            </p:cNvSpPr>
            <p:nvPr/>
          </p:nvSpPr>
          <p:spPr bwMode="auto">
            <a:xfrm>
              <a:off x="2251" y="1966"/>
              <a:ext cx="266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l’</a:t>
              </a:r>
            </a:p>
          </p:txBody>
        </p:sp>
      </p:grpSp>
      <p:grpSp>
        <p:nvGrpSpPr>
          <p:cNvPr id="39949" name="Group 28"/>
          <p:cNvGrpSpPr>
            <a:grpSpLocks/>
          </p:cNvGrpSpPr>
          <p:nvPr/>
        </p:nvGrpSpPr>
        <p:grpSpPr bwMode="auto">
          <a:xfrm>
            <a:off x="6065043" y="2948916"/>
            <a:ext cx="3482261" cy="461017"/>
            <a:chOff x="872" y="1966"/>
            <a:chExt cx="1645" cy="244"/>
          </a:xfrm>
        </p:grpSpPr>
        <p:sp>
          <p:nvSpPr>
            <p:cNvPr id="39956" name="Line 29"/>
            <p:cNvSpPr>
              <a:spLocks noChangeShapeType="1"/>
            </p:cNvSpPr>
            <p:nvPr/>
          </p:nvSpPr>
          <p:spPr bwMode="auto">
            <a:xfrm>
              <a:off x="872" y="2063"/>
              <a:ext cx="1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7" name="Text Box 30"/>
            <p:cNvSpPr txBox="1">
              <a:spLocks noChangeArrowheads="1"/>
            </p:cNvSpPr>
            <p:nvPr/>
          </p:nvSpPr>
          <p:spPr bwMode="auto">
            <a:xfrm>
              <a:off x="2251" y="1966"/>
              <a:ext cx="266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l’</a:t>
              </a:r>
            </a:p>
          </p:txBody>
        </p:sp>
      </p:grpSp>
      <p:grpSp>
        <p:nvGrpSpPr>
          <p:cNvPr id="39950" name="Group 31"/>
          <p:cNvGrpSpPr>
            <a:grpSpLocks/>
          </p:cNvGrpSpPr>
          <p:nvPr/>
        </p:nvGrpSpPr>
        <p:grpSpPr bwMode="auto">
          <a:xfrm>
            <a:off x="6065043" y="4161920"/>
            <a:ext cx="3482261" cy="461017"/>
            <a:chOff x="872" y="1966"/>
            <a:chExt cx="1645" cy="244"/>
          </a:xfrm>
        </p:grpSpPr>
        <p:sp>
          <p:nvSpPr>
            <p:cNvPr id="39954" name="Line 32"/>
            <p:cNvSpPr>
              <a:spLocks noChangeShapeType="1"/>
            </p:cNvSpPr>
            <p:nvPr/>
          </p:nvSpPr>
          <p:spPr bwMode="auto">
            <a:xfrm>
              <a:off x="872" y="2063"/>
              <a:ext cx="1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5" name="Text Box 33"/>
            <p:cNvSpPr txBox="1">
              <a:spLocks noChangeArrowheads="1"/>
            </p:cNvSpPr>
            <p:nvPr/>
          </p:nvSpPr>
          <p:spPr bwMode="auto">
            <a:xfrm>
              <a:off x="2251" y="1966"/>
              <a:ext cx="266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l’</a:t>
              </a:r>
            </a:p>
          </p:txBody>
        </p:sp>
      </p:grpSp>
      <p:grpSp>
        <p:nvGrpSpPr>
          <p:cNvPr id="39951" name="Group 34"/>
          <p:cNvGrpSpPr>
            <a:grpSpLocks/>
          </p:cNvGrpSpPr>
          <p:nvPr/>
        </p:nvGrpSpPr>
        <p:grpSpPr bwMode="auto">
          <a:xfrm>
            <a:off x="6065043" y="5004598"/>
            <a:ext cx="3482261" cy="461017"/>
            <a:chOff x="872" y="1966"/>
            <a:chExt cx="1645" cy="244"/>
          </a:xfrm>
        </p:grpSpPr>
        <p:sp>
          <p:nvSpPr>
            <p:cNvPr id="39952" name="Line 35"/>
            <p:cNvSpPr>
              <a:spLocks noChangeShapeType="1"/>
            </p:cNvSpPr>
            <p:nvPr/>
          </p:nvSpPr>
          <p:spPr bwMode="auto">
            <a:xfrm>
              <a:off x="872" y="2063"/>
              <a:ext cx="1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3" name="Text Box 36"/>
            <p:cNvSpPr txBox="1">
              <a:spLocks noChangeArrowheads="1"/>
            </p:cNvSpPr>
            <p:nvPr/>
          </p:nvSpPr>
          <p:spPr bwMode="auto">
            <a:xfrm>
              <a:off x="2251" y="1966"/>
              <a:ext cx="266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l’</a:t>
              </a:r>
            </a:p>
          </p:txBody>
        </p:sp>
      </p:grpSp>
      <p:sp>
        <p:nvSpPr>
          <p:cNvPr id="39947" name="Text Box 39"/>
          <p:cNvSpPr txBox="1">
            <a:spLocks noChangeArrowheads="1"/>
          </p:cNvSpPr>
          <p:nvPr/>
        </p:nvSpPr>
        <p:spPr bwMode="auto">
          <a:xfrm>
            <a:off x="9422408" y="3289011"/>
            <a:ext cx="2201551" cy="83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i="0" dirty="0"/>
              <a:t>not monotone w.r.t. L</a:t>
            </a:r>
          </a:p>
        </p:txBody>
      </p:sp>
    </p:spTree>
    <p:extLst>
      <p:ext uri="{BB962C8B-B14F-4D97-AF65-F5344CB8AC3E}">
        <p14:creationId xmlns:p14="http://schemas.microsoft.com/office/powerpoint/2010/main" val="250924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2" grpId="0"/>
      <p:bldP spid="399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E9EB6-606B-FE41-B072-F5C2A6B488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Monotone Polygon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3337B7-12DB-174C-A7AB-62DB7A45EE0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F7B346-CF71-CA4C-ADF2-24BF74780AE4}"/>
              </a:ext>
            </a:extLst>
          </p:cNvPr>
          <p:cNvGrpSpPr/>
          <p:nvPr/>
        </p:nvGrpSpPr>
        <p:grpSpPr>
          <a:xfrm>
            <a:off x="4114800" y="1600200"/>
            <a:ext cx="4718815" cy="3810000"/>
            <a:chOff x="3358385" y="1600200"/>
            <a:chExt cx="4718815" cy="3810000"/>
          </a:xfrm>
        </p:grpSpPr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7044188" y="4850675"/>
              <a:ext cx="103301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i="1">
                  <a:solidFill>
                    <a:srgbClr val="009999"/>
                  </a:solidFill>
                </a:rPr>
                <a:t>l</a:t>
              </a:r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3358385" y="2589176"/>
              <a:ext cx="3675275" cy="2194560"/>
            </a:xfrm>
            <a:custGeom>
              <a:avLst/>
              <a:gdLst>
                <a:gd name="T0" fmla="*/ 2147483647 w 1569"/>
                <a:gd name="T1" fmla="*/ 2147483647 h 1032"/>
                <a:gd name="T2" fmla="*/ 2147483647 w 1569"/>
                <a:gd name="T3" fmla="*/ 2147483647 h 1032"/>
                <a:gd name="T4" fmla="*/ 2147483647 w 1569"/>
                <a:gd name="T5" fmla="*/ 2147483647 h 1032"/>
                <a:gd name="T6" fmla="*/ 2147483647 w 1569"/>
                <a:gd name="T7" fmla="*/ 2147483647 h 1032"/>
                <a:gd name="T8" fmla="*/ 2147483647 w 1569"/>
                <a:gd name="T9" fmla="*/ 2147483647 h 1032"/>
                <a:gd name="T10" fmla="*/ 2147483647 w 1569"/>
                <a:gd name="T11" fmla="*/ 2147483647 h 1032"/>
                <a:gd name="T12" fmla="*/ 2147483647 w 1569"/>
                <a:gd name="T13" fmla="*/ 2147483647 h 1032"/>
                <a:gd name="T14" fmla="*/ 2147483647 w 1569"/>
                <a:gd name="T15" fmla="*/ 2147483647 h 1032"/>
                <a:gd name="T16" fmla="*/ 2147483647 w 1569"/>
                <a:gd name="T17" fmla="*/ 2147483647 h 1032"/>
                <a:gd name="T18" fmla="*/ 2147483647 w 1569"/>
                <a:gd name="T19" fmla="*/ 2147483647 h 1032"/>
                <a:gd name="T20" fmla="*/ 2147483647 w 1569"/>
                <a:gd name="T21" fmla="*/ 2147483647 h 1032"/>
                <a:gd name="T22" fmla="*/ 2147483647 w 1569"/>
                <a:gd name="T23" fmla="*/ 2147483647 h 1032"/>
                <a:gd name="T24" fmla="*/ 2147483647 w 1569"/>
                <a:gd name="T25" fmla="*/ 2147483647 h 1032"/>
                <a:gd name="T26" fmla="*/ 2147483647 w 1569"/>
                <a:gd name="T27" fmla="*/ 0 h 1032"/>
                <a:gd name="T28" fmla="*/ 2147483647 w 1569"/>
                <a:gd name="T29" fmla="*/ 2147483647 h 1032"/>
                <a:gd name="T30" fmla="*/ 2147483647 w 1569"/>
                <a:gd name="T31" fmla="*/ 2147483647 h 1032"/>
                <a:gd name="T32" fmla="*/ 2147483647 w 1569"/>
                <a:gd name="T33" fmla="*/ 2147483647 h 1032"/>
                <a:gd name="T34" fmla="*/ 2147483647 w 1569"/>
                <a:gd name="T35" fmla="*/ 2147483647 h 1032"/>
                <a:gd name="T36" fmla="*/ 2147483647 w 1569"/>
                <a:gd name="T37" fmla="*/ 2147483647 h 1032"/>
                <a:gd name="T38" fmla="*/ 2147483647 w 1569"/>
                <a:gd name="T39" fmla="*/ 2147483647 h 1032"/>
                <a:gd name="T40" fmla="*/ 2147483647 w 1569"/>
                <a:gd name="T41" fmla="*/ 2147483647 h 1032"/>
                <a:gd name="T42" fmla="*/ 2147483647 w 1569"/>
                <a:gd name="T43" fmla="*/ 2147483647 h 1032"/>
                <a:gd name="T44" fmla="*/ 2147483647 w 1569"/>
                <a:gd name="T45" fmla="*/ 2147483647 h 1032"/>
                <a:gd name="T46" fmla="*/ 2147483647 w 1569"/>
                <a:gd name="T47" fmla="*/ 2147483647 h 1032"/>
                <a:gd name="T48" fmla="*/ 2147483647 w 1569"/>
                <a:gd name="T49" fmla="*/ 2147483647 h 1032"/>
                <a:gd name="T50" fmla="*/ 2147483647 w 1569"/>
                <a:gd name="T51" fmla="*/ 2147483647 h 1032"/>
                <a:gd name="T52" fmla="*/ 0 w 1569"/>
                <a:gd name="T53" fmla="*/ 2147483647 h 1032"/>
                <a:gd name="T54" fmla="*/ 2147483647 w 1569"/>
                <a:gd name="T55" fmla="*/ 2147483647 h 1032"/>
                <a:gd name="T56" fmla="*/ 2147483647 w 1569"/>
                <a:gd name="T57" fmla="*/ 2147483647 h 1032"/>
                <a:gd name="T58" fmla="*/ 2147483647 w 1569"/>
                <a:gd name="T59" fmla="*/ 2147483647 h 1032"/>
                <a:gd name="T60" fmla="*/ 2147483647 w 1569"/>
                <a:gd name="T61" fmla="*/ 2147483647 h 1032"/>
                <a:gd name="T62" fmla="*/ 2147483647 w 1569"/>
                <a:gd name="T63" fmla="*/ 2147483647 h 1032"/>
                <a:gd name="T64" fmla="*/ 2147483647 w 1569"/>
                <a:gd name="T65" fmla="*/ 2147483647 h 1032"/>
                <a:gd name="T66" fmla="*/ 2147483647 w 1569"/>
                <a:gd name="T67" fmla="*/ 2147483647 h 1032"/>
                <a:gd name="T68" fmla="*/ 2147483647 w 1569"/>
                <a:gd name="T69" fmla="*/ 2147483647 h 1032"/>
                <a:gd name="T70" fmla="*/ 2147483647 w 1569"/>
                <a:gd name="T71" fmla="*/ 2147483647 h 1032"/>
                <a:gd name="T72" fmla="*/ 2147483647 w 1569"/>
                <a:gd name="T73" fmla="*/ 2147483647 h 1032"/>
                <a:gd name="T74" fmla="*/ 2147483647 w 1569"/>
                <a:gd name="T75" fmla="*/ 2147483647 h 1032"/>
                <a:gd name="T76" fmla="*/ 2147483647 w 1569"/>
                <a:gd name="T77" fmla="*/ 2147483647 h 1032"/>
                <a:gd name="T78" fmla="*/ 2147483647 w 1569"/>
                <a:gd name="T79" fmla="*/ 2147483647 h 1032"/>
                <a:gd name="T80" fmla="*/ 2147483647 w 1569"/>
                <a:gd name="T81" fmla="*/ 2147483647 h 1032"/>
                <a:gd name="T82" fmla="*/ 2147483647 w 1569"/>
                <a:gd name="T83" fmla="*/ 2147483647 h 1032"/>
                <a:gd name="T84" fmla="*/ 2147483647 w 1569"/>
                <a:gd name="T85" fmla="*/ 2147483647 h 103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569"/>
                <a:gd name="T130" fmla="*/ 0 h 1032"/>
                <a:gd name="T131" fmla="*/ 1569 w 1569"/>
                <a:gd name="T132" fmla="*/ 1032 h 103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569" h="1032">
                  <a:moveTo>
                    <a:pt x="921" y="418"/>
                  </a:moveTo>
                  <a:lnTo>
                    <a:pt x="801" y="514"/>
                  </a:lnTo>
                  <a:lnTo>
                    <a:pt x="643" y="456"/>
                  </a:lnTo>
                  <a:lnTo>
                    <a:pt x="609" y="365"/>
                  </a:lnTo>
                  <a:lnTo>
                    <a:pt x="686" y="279"/>
                  </a:lnTo>
                  <a:lnTo>
                    <a:pt x="902" y="231"/>
                  </a:lnTo>
                  <a:lnTo>
                    <a:pt x="1113" y="308"/>
                  </a:lnTo>
                  <a:lnTo>
                    <a:pt x="1166" y="543"/>
                  </a:lnTo>
                  <a:lnTo>
                    <a:pt x="1046" y="754"/>
                  </a:lnTo>
                  <a:lnTo>
                    <a:pt x="705" y="797"/>
                  </a:lnTo>
                  <a:lnTo>
                    <a:pt x="422" y="677"/>
                  </a:lnTo>
                  <a:lnTo>
                    <a:pt x="278" y="332"/>
                  </a:lnTo>
                  <a:lnTo>
                    <a:pt x="365" y="120"/>
                  </a:lnTo>
                  <a:lnTo>
                    <a:pt x="662" y="0"/>
                  </a:lnTo>
                  <a:lnTo>
                    <a:pt x="1099" y="15"/>
                  </a:lnTo>
                  <a:cubicBezTo>
                    <a:pt x="1201" y="55"/>
                    <a:pt x="1307" y="88"/>
                    <a:pt x="1406" y="135"/>
                  </a:cubicBezTo>
                  <a:cubicBezTo>
                    <a:pt x="1422" y="143"/>
                    <a:pt x="1409" y="171"/>
                    <a:pt x="1416" y="188"/>
                  </a:cubicBezTo>
                  <a:cubicBezTo>
                    <a:pt x="1427" y="216"/>
                    <a:pt x="1441" y="235"/>
                    <a:pt x="1454" y="260"/>
                  </a:cubicBezTo>
                  <a:cubicBezTo>
                    <a:pt x="1491" y="380"/>
                    <a:pt x="1533" y="498"/>
                    <a:pt x="1565" y="620"/>
                  </a:cubicBezTo>
                  <a:cubicBezTo>
                    <a:pt x="1569" y="636"/>
                    <a:pt x="1551" y="650"/>
                    <a:pt x="1545" y="663"/>
                  </a:cubicBezTo>
                  <a:cubicBezTo>
                    <a:pt x="1534" y="688"/>
                    <a:pt x="1524" y="711"/>
                    <a:pt x="1512" y="735"/>
                  </a:cubicBezTo>
                  <a:cubicBezTo>
                    <a:pt x="1503" y="753"/>
                    <a:pt x="1478" y="783"/>
                    <a:pt x="1478" y="783"/>
                  </a:cubicBezTo>
                  <a:cubicBezTo>
                    <a:pt x="1361" y="863"/>
                    <a:pt x="1273" y="950"/>
                    <a:pt x="1137" y="970"/>
                  </a:cubicBezTo>
                  <a:cubicBezTo>
                    <a:pt x="1132" y="972"/>
                    <a:pt x="1123" y="975"/>
                    <a:pt x="1123" y="975"/>
                  </a:cubicBezTo>
                  <a:lnTo>
                    <a:pt x="480" y="1032"/>
                  </a:lnTo>
                  <a:lnTo>
                    <a:pt x="96" y="888"/>
                  </a:lnTo>
                  <a:lnTo>
                    <a:pt x="0" y="634"/>
                  </a:lnTo>
                  <a:lnTo>
                    <a:pt x="110" y="668"/>
                  </a:lnTo>
                  <a:lnTo>
                    <a:pt x="278" y="792"/>
                  </a:lnTo>
                  <a:lnTo>
                    <a:pt x="437" y="864"/>
                  </a:lnTo>
                  <a:lnTo>
                    <a:pt x="753" y="898"/>
                  </a:lnTo>
                  <a:lnTo>
                    <a:pt x="1099" y="821"/>
                  </a:lnTo>
                  <a:lnTo>
                    <a:pt x="1310" y="687"/>
                  </a:lnTo>
                  <a:lnTo>
                    <a:pt x="1349" y="466"/>
                  </a:lnTo>
                  <a:lnTo>
                    <a:pt x="1176" y="226"/>
                  </a:lnTo>
                  <a:lnTo>
                    <a:pt x="969" y="116"/>
                  </a:lnTo>
                  <a:lnTo>
                    <a:pt x="609" y="154"/>
                  </a:lnTo>
                  <a:lnTo>
                    <a:pt x="480" y="308"/>
                  </a:lnTo>
                  <a:lnTo>
                    <a:pt x="528" y="538"/>
                  </a:lnTo>
                  <a:lnTo>
                    <a:pt x="753" y="615"/>
                  </a:lnTo>
                  <a:lnTo>
                    <a:pt x="960" y="596"/>
                  </a:lnTo>
                  <a:lnTo>
                    <a:pt x="1037" y="452"/>
                  </a:lnTo>
                  <a:lnTo>
                    <a:pt x="921" y="41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Line 6"/>
            <p:cNvSpPr>
              <a:spLocks noChangeShapeType="1"/>
            </p:cNvSpPr>
            <p:nvPr/>
          </p:nvSpPr>
          <p:spPr bwMode="auto">
            <a:xfrm rot="5400000" flipH="1">
              <a:off x="3899349" y="1867944"/>
              <a:ext cx="3143794" cy="3857986"/>
            </a:xfrm>
            <a:prstGeom prst="line">
              <a:avLst/>
            </a:prstGeom>
            <a:noFill/>
            <a:ln w="53975">
              <a:solidFill>
                <a:srgbClr val="339933"/>
              </a:solidFill>
              <a:round/>
              <a:headEnd/>
              <a:tailEnd/>
            </a:ln>
            <a:effectLst>
              <a:glow rad="25400">
                <a:schemeClr val="bg1"/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 rot="10800000" flipH="1">
              <a:off x="3680457" y="1824446"/>
              <a:ext cx="3382471" cy="3585754"/>
            </a:xfrm>
            <a:prstGeom prst="line">
              <a:avLst/>
            </a:prstGeom>
            <a:noFill/>
            <a:ln w="53975">
              <a:solidFill>
                <a:srgbClr val="339933"/>
              </a:solidFill>
              <a:round/>
              <a:headEnd/>
              <a:tailEnd/>
            </a:ln>
            <a:effectLst>
              <a:glow rad="25400">
                <a:schemeClr val="bg1"/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Text Box 13"/>
            <p:cNvSpPr txBox="1">
              <a:spLocks noChangeArrowheads="1"/>
            </p:cNvSpPr>
            <p:nvPr/>
          </p:nvSpPr>
          <p:spPr bwMode="auto">
            <a:xfrm>
              <a:off x="6831026" y="1600200"/>
              <a:ext cx="103301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i="1">
                  <a:solidFill>
                    <a:srgbClr val="009999"/>
                  </a:solidFill>
                </a:rPr>
                <a:t>l’</a:t>
              </a:r>
            </a:p>
          </p:txBody>
        </p:sp>
      </p:grpSp>
      <p:sp>
        <p:nvSpPr>
          <p:cNvPr id="47" name="Text Box 39"/>
          <p:cNvSpPr txBox="1">
            <a:spLocks noChangeArrowheads="1"/>
          </p:cNvSpPr>
          <p:nvPr/>
        </p:nvSpPr>
        <p:spPr bwMode="auto">
          <a:xfrm>
            <a:off x="8451799" y="2886536"/>
            <a:ext cx="221620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i="0" dirty="0"/>
              <a:t>not monotone w.r.t. any line</a:t>
            </a:r>
          </a:p>
        </p:txBody>
      </p:sp>
    </p:spTree>
    <p:extLst>
      <p:ext uri="{BB962C8B-B14F-4D97-AF65-F5344CB8AC3E}">
        <p14:creationId xmlns:p14="http://schemas.microsoft.com/office/powerpoint/2010/main" val="273833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b="1" dirty="0"/>
              <a:t>Algorithm</a:t>
            </a:r>
            <a:r>
              <a:rPr lang="en-US" altLang="en-US" dirty="0"/>
              <a:t>: Polygon triangulation: monotone polygon with respect to y-line</a:t>
            </a:r>
          </a:p>
          <a:p>
            <a:pPr lvl="1"/>
            <a:r>
              <a:rPr lang="en-US" dirty="0"/>
              <a:t>Partition into monotone polygons</a:t>
            </a:r>
          </a:p>
          <a:p>
            <a:pPr lvl="1"/>
            <a:r>
              <a:rPr lang="en-US" dirty="0"/>
              <a:t>Triangulate each monotone polygon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5E0D20-7056-EB44-8274-AEFCC5FA83B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F8C96F-94D7-324A-9056-433013E3546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Polygon triangulation</a:t>
            </a:r>
          </a:p>
        </p:txBody>
      </p:sp>
    </p:spTree>
    <p:extLst>
      <p:ext uri="{BB962C8B-B14F-4D97-AF65-F5344CB8AC3E}">
        <p14:creationId xmlns:p14="http://schemas.microsoft.com/office/powerpoint/2010/main" val="275770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7190614" cy="4824960"/>
          </a:xfrm>
        </p:spPr>
        <p:txBody>
          <a:bodyPr/>
          <a:lstStyle/>
          <a:p>
            <a:r>
              <a:rPr lang="en-US" dirty="0"/>
              <a:t>A y-monotone polygon has a top vertex, a bottom vertex, and two y-monotone chains between top and bottom as its boundary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FEAAB02-FB51-3D4A-A0E6-DF4DF5591C6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20609B-35C5-684E-800B-869BD51D2B4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Monotone Polygon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9" r="11111"/>
          <a:stretch/>
        </p:blipFill>
        <p:spPr bwMode="auto">
          <a:xfrm>
            <a:off x="9144000" y="1676400"/>
            <a:ext cx="2743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8686800" y="1676400"/>
            <a:ext cx="0" cy="35814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413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8C0A9C73-9AE0-7C4E-8F72-97EE625115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9" r="11111"/>
          <a:stretch/>
        </p:blipFill>
        <p:spPr bwMode="auto">
          <a:xfrm>
            <a:off x="9144000" y="1676400"/>
            <a:ext cx="2743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7"/>
              <p:cNvSpPr>
                <a:spLocks noGrp="1" noChangeArrowheads="1"/>
              </p:cNvSpPr>
              <p:nvPr>
                <p:ph sz="half" idx="1"/>
              </p:nvPr>
            </p:nvSpPr>
            <p:spPr>
              <a:xfrm>
                <a:off x="657987" y="1205309"/>
                <a:ext cx="9176438" cy="48249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A polygonal </a:t>
                </a:r>
                <a:r>
                  <a:rPr lang="en-US" u="sng" dirty="0"/>
                  <a:t>chain</a:t>
                </a:r>
                <a:r>
                  <a:rPr lang="en-US" dirty="0"/>
                  <a:t> C is </a:t>
                </a:r>
                <a:r>
                  <a:rPr lang="en-US" u="sng" dirty="0"/>
                  <a:t>strictly</a:t>
                </a:r>
                <a:r>
                  <a:rPr lang="en-US" dirty="0"/>
                  <a:t> monotone w.r.t.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every </a:t>
                </a:r>
                <a:r>
                  <a:rPr lang="en-US" u="sng" dirty="0"/>
                  <a:t>L orthogonal 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meets C in </a:t>
                </a:r>
                <a:r>
                  <a:rPr lang="en-US" u="sng" dirty="0"/>
                  <a:t>at most one</a:t>
                </a:r>
                <a:r>
                  <a:rPr lang="en-US" dirty="0"/>
                  <a:t> point.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Simply monotone if L</a:t>
                </a:r>
                <a:r>
                  <a:rPr lang="en-US" dirty="0">
                    <a:sym typeface="Symbol" pitchFamily="18" charset="2"/>
                  </a:rPr>
                  <a:t>C has at most one connected line segment.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9176438" cy="4824960"/>
              </a:xfrm>
              <a:blipFill>
                <a:blip r:embed="rId3"/>
                <a:stretch>
                  <a:fillRect l="-1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A103172-512E-E54A-8E7D-AAF46B17EEC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1D39F-3F77-D145-B437-AA50E9243D8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Monotone Polygon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855FCB8-959D-064E-83F7-513E4DC288DE}"/>
              </a:ext>
            </a:extLst>
          </p:cNvPr>
          <p:cNvSpPr/>
          <p:nvPr/>
        </p:nvSpPr>
        <p:spPr>
          <a:xfrm>
            <a:off x="9311524" y="1765979"/>
            <a:ext cx="1947462" cy="3378394"/>
          </a:xfrm>
          <a:custGeom>
            <a:avLst/>
            <a:gdLst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1375090 w 1947462"/>
              <a:gd name="connsiteY3" fmla="*/ 879499 h 3378394"/>
              <a:gd name="connsiteX4" fmla="*/ 914400 w 1947462"/>
              <a:gd name="connsiteY4" fmla="*/ 977221 h 3378394"/>
              <a:gd name="connsiteX5" fmla="*/ 1249447 w 1947462"/>
              <a:gd name="connsiteY5" fmla="*/ 1745038 h 3378394"/>
              <a:gd name="connsiteX6" fmla="*/ 1026082 w 1947462"/>
              <a:gd name="connsiteY6" fmla="*/ 2121966 h 3378394"/>
              <a:gd name="connsiteX7" fmla="*/ 453710 w 1947462"/>
              <a:gd name="connsiteY7" fmla="*/ 2422113 h 3378394"/>
              <a:gd name="connsiteX8" fmla="*/ 0 w 1947462"/>
              <a:gd name="connsiteY8" fmla="*/ 2512855 h 3378394"/>
              <a:gd name="connsiteX9" fmla="*/ 1947462 w 1947462"/>
              <a:gd name="connsiteY9" fmla="*/ 3378394 h 337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7462" h="3378394">
                <a:moveTo>
                  <a:pt x="1368110" y="0"/>
                </a:moveTo>
                <a:lnTo>
                  <a:pt x="1040042" y="579352"/>
                </a:lnTo>
                <a:lnTo>
                  <a:pt x="572372" y="698015"/>
                </a:lnTo>
                <a:lnTo>
                  <a:pt x="1375090" y="879499"/>
                </a:lnTo>
                <a:lnTo>
                  <a:pt x="914400" y="977221"/>
                </a:lnTo>
                <a:lnTo>
                  <a:pt x="1249447" y="1745038"/>
                </a:lnTo>
                <a:lnTo>
                  <a:pt x="1026082" y="2121966"/>
                </a:lnTo>
                <a:lnTo>
                  <a:pt x="453710" y="2422113"/>
                </a:lnTo>
                <a:lnTo>
                  <a:pt x="0" y="2512855"/>
                </a:lnTo>
                <a:lnTo>
                  <a:pt x="1947462" y="3378394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1399A0-BE2A-1447-9569-17FD9831F1C4}"/>
              </a:ext>
            </a:extLst>
          </p:cNvPr>
          <p:cNvSpPr/>
          <p:nvPr/>
        </p:nvSpPr>
        <p:spPr>
          <a:xfrm>
            <a:off x="10643541" y="174213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CD8E2-E7A1-A64D-93DA-69B6DF9AEB36}"/>
              </a:ext>
            </a:extLst>
          </p:cNvPr>
          <p:cNvSpPr/>
          <p:nvPr/>
        </p:nvSpPr>
        <p:spPr>
          <a:xfrm>
            <a:off x="10293980" y="231973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BBFE60-5E61-FD41-8955-39320CBE0F3B}"/>
              </a:ext>
            </a:extLst>
          </p:cNvPr>
          <p:cNvSpPr/>
          <p:nvPr/>
        </p:nvSpPr>
        <p:spPr>
          <a:xfrm>
            <a:off x="9834425" y="241106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F08DA6-125A-0E45-844C-9754E74B4030}"/>
              </a:ext>
            </a:extLst>
          </p:cNvPr>
          <p:cNvSpPr/>
          <p:nvPr/>
        </p:nvSpPr>
        <p:spPr>
          <a:xfrm>
            <a:off x="10659237" y="259691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37A111-77D9-AB45-B20A-2471CA41BEE6}"/>
              </a:ext>
            </a:extLst>
          </p:cNvPr>
          <p:cNvSpPr/>
          <p:nvPr/>
        </p:nvSpPr>
        <p:spPr>
          <a:xfrm>
            <a:off x="10178489" y="270829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051448-7D93-1149-BB50-DD4E28FA41C3}"/>
              </a:ext>
            </a:extLst>
          </p:cNvPr>
          <p:cNvSpPr/>
          <p:nvPr/>
        </p:nvSpPr>
        <p:spPr>
          <a:xfrm>
            <a:off x="10522963" y="346593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A36F37-075B-A743-ABF0-D68DCF17D8BC}"/>
              </a:ext>
            </a:extLst>
          </p:cNvPr>
          <p:cNvSpPr/>
          <p:nvPr/>
        </p:nvSpPr>
        <p:spPr>
          <a:xfrm>
            <a:off x="10287085" y="385077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F88BA78-9ABB-9C49-8523-C2295E5FC324}"/>
              </a:ext>
            </a:extLst>
          </p:cNvPr>
          <p:cNvSpPr/>
          <p:nvPr/>
        </p:nvSpPr>
        <p:spPr>
          <a:xfrm>
            <a:off x="9726751" y="414048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A611302-35BD-FA4E-B066-02789B8F7CCA}"/>
              </a:ext>
            </a:extLst>
          </p:cNvPr>
          <p:cNvSpPr/>
          <p:nvPr/>
        </p:nvSpPr>
        <p:spPr>
          <a:xfrm>
            <a:off x="9255485" y="423054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4B092A3-B8D4-3E4B-9054-A30BB85F2762}"/>
              </a:ext>
            </a:extLst>
          </p:cNvPr>
          <p:cNvSpPr/>
          <p:nvPr/>
        </p:nvSpPr>
        <p:spPr>
          <a:xfrm>
            <a:off x="11220886" y="510121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12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sz="half" idx="1"/>
          </p:nvPr>
        </p:nvSpPr>
        <p:spPr>
          <a:xfrm>
            <a:off x="657987" y="1205309"/>
            <a:ext cx="8409814" cy="4824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</a:t>
            </a:r>
            <a:r>
              <a:rPr lang="en-US" u="sng" dirty="0"/>
              <a:t>polygon P is said to be monotone</a:t>
            </a:r>
            <a:r>
              <a:rPr lang="en-US" dirty="0"/>
              <a:t> w.r.t. a line L if </a:t>
            </a:r>
            <a:r>
              <a:rPr lang="en-US" dirty="0">
                <a:sym typeface="Symbol" pitchFamily="18" charset="2"/>
              </a:rPr>
              <a:t>P can be split into two monotone chains </a:t>
            </a:r>
            <a:r>
              <a:rPr lang="en-US" dirty="0" err="1">
                <a:sym typeface="Symbol" pitchFamily="18" charset="2"/>
              </a:rPr>
              <a:t>w.r.t.</a:t>
            </a:r>
            <a:r>
              <a:rPr lang="en-US" dirty="0">
                <a:sym typeface="Symbol" pitchFamily="18" charset="2"/>
              </a:rPr>
              <a:t> 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A103172-512E-E54A-8E7D-AAF46B17EEC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1D39F-3F77-D145-B437-AA50E9243D8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Monotone Polygon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C0A9C73-9AE0-7C4E-8F72-97EE625115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9" r="11111"/>
          <a:stretch/>
        </p:blipFill>
        <p:spPr bwMode="auto">
          <a:xfrm>
            <a:off x="9144000" y="1676400"/>
            <a:ext cx="2743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C07EA667-D740-8B46-9490-80070AD2E387}"/>
              </a:ext>
            </a:extLst>
          </p:cNvPr>
          <p:cNvSpPr/>
          <p:nvPr/>
        </p:nvSpPr>
        <p:spPr>
          <a:xfrm>
            <a:off x="9311524" y="1765979"/>
            <a:ext cx="1947462" cy="3378394"/>
          </a:xfrm>
          <a:custGeom>
            <a:avLst/>
            <a:gdLst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1375090 w 1947462"/>
              <a:gd name="connsiteY3" fmla="*/ 879499 h 3378394"/>
              <a:gd name="connsiteX4" fmla="*/ 914400 w 1947462"/>
              <a:gd name="connsiteY4" fmla="*/ 977221 h 3378394"/>
              <a:gd name="connsiteX5" fmla="*/ 1249447 w 1947462"/>
              <a:gd name="connsiteY5" fmla="*/ 1745038 h 3378394"/>
              <a:gd name="connsiteX6" fmla="*/ 1026082 w 1947462"/>
              <a:gd name="connsiteY6" fmla="*/ 2121966 h 3378394"/>
              <a:gd name="connsiteX7" fmla="*/ 453710 w 1947462"/>
              <a:gd name="connsiteY7" fmla="*/ 2422113 h 3378394"/>
              <a:gd name="connsiteX8" fmla="*/ 0 w 1947462"/>
              <a:gd name="connsiteY8" fmla="*/ 2512855 h 3378394"/>
              <a:gd name="connsiteX9" fmla="*/ 1947462 w 1947462"/>
              <a:gd name="connsiteY9" fmla="*/ 3378394 h 337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7462" h="3378394">
                <a:moveTo>
                  <a:pt x="1368110" y="0"/>
                </a:moveTo>
                <a:lnTo>
                  <a:pt x="1040042" y="579352"/>
                </a:lnTo>
                <a:lnTo>
                  <a:pt x="572372" y="698015"/>
                </a:lnTo>
                <a:lnTo>
                  <a:pt x="1375090" y="879499"/>
                </a:lnTo>
                <a:lnTo>
                  <a:pt x="914400" y="977221"/>
                </a:lnTo>
                <a:lnTo>
                  <a:pt x="1249447" y="1745038"/>
                </a:lnTo>
                <a:lnTo>
                  <a:pt x="1026082" y="2121966"/>
                </a:lnTo>
                <a:lnTo>
                  <a:pt x="453710" y="2422113"/>
                </a:lnTo>
                <a:lnTo>
                  <a:pt x="0" y="2512855"/>
                </a:lnTo>
                <a:lnTo>
                  <a:pt x="1947462" y="3378394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667844-A5E1-C740-833D-1CF28483F311}"/>
              </a:ext>
            </a:extLst>
          </p:cNvPr>
          <p:cNvSpPr/>
          <p:nvPr/>
        </p:nvSpPr>
        <p:spPr>
          <a:xfrm>
            <a:off x="10293980" y="231973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09A81F-E9D1-B141-9B4E-AA352DA628FE}"/>
              </a:ext>
            </a:extLst>
          </p:cNvPr>
          <p:cNvSpPr/>
          <p:nvPr/>
        </p:nvSpPr>
        <p:spPr>
          <a:xfrm>
            <a:off x="9834425" y="241106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12D1401-3B13-1F43-9B58-0671566BADA8}"/>
              </a:ext>
            </a:extLst>
          </p:cNvPr>
          <p:cNvSpPr/>
          <p:nvPr/>
        </p:nvSpPr>
        <p:spPr>
          <a:xfrm>
            <a:off x="10659237" y="259691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85D8F59-C457-2240-8165-70060FB16623}"/>
              </a:ext>
            </a:extLst>
          </p:cNvPr>
          <p:cNvSpPr/>
          <p:nvPr/>
        </p:nvSpPr>
        <p:spPr>
          <a:xfrm>
            <a:off x="10178489" y="270829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778BC23-F93F-C24D-8A3D-5EC2C08B664A}"/>
              </a:ext>
            </a:extLst>
          </p:cNvPr>
          <p:cNvSpPr/>
          <p:nvPr/>
        </p:nvSpPr>
        <p:spPr>
          <a:xfrm>
            <a:off x="10522963" y="346593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0FA25D0-AF02-344D-9681-66A0EF5EF9B8}"/>
              </a:ext>
            </a:extLst>
          </p:cNvPr>
          <p:cNvSpPr/>
          <p:nvPr/>
        </p:nvSpPr>
        <p:spPr>
          <a:xfrm>
            <a:off x="10287085" y="385077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506C34-9D9E-324E-AC88-BBDD99E744BD}"/>
              </a:ext>
            </a:extLst>
          </p:cNvPr>
          <p:cNvSpPr/>
          <p:nvPr/>
        </p:nvSpPr>
        <p:spPr>
          <a:xfrm>
            <a:off x="9726751" y="414048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FDE66B4-84C0-C545-9DFC-2DBA1C049DA3}"/>
              </a:ext>
            </a:extLst>
          </p:cNvPr>
          <p:cNvSpPr/>
          <p:nvPr/>
        </p:nvSpPr>
        <p:spPr>
          <a:xfrm>
            <a:off x="9255485" y="423054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8BD75BED-E29A-544E-A3DE-96047539584A}"/>
              </a:ext>
            </a:extLst>
          </p:cNvPr>
          <p:cNvSpPr/>
          <p:nvPr/>
        </p:nvSpPr>
        <p:spPr>
          <a:xfrm>
            <a:off x="10235381" y="1769806"/>
            <a:ext cx="1468939" cy="3362633"/>
          </a:xfrm>
          <a:custGeom>
            <a:avLst/>
            <a:gdLst>
              <a:gd name="connsiteX0" fmla="*/ 442451 w 1468939"/>
              <a:gd name="connsiteY0" fmla="*/ 0 h 3362633"/>
              <a:gd name="connsiteX1" fmla="*/ 1020588 w 1468939"/>
              <a:gd name="connsiteY1" fmla="*/ 495546 h 3362633"/>
              <a:gd name="connsiteX2" fmla="*/ 0 w 1468939"/>
              <a:gd name="connsiteY2" fmla="*/ 684326 h 3362633"/>
              <a:gd name="connsiteX3" fmla="*/ 1244764 w 1468939"/>
              <a:gd name="connsiteY3" fmla="*/ 884904 h 3362633"/>
              <a:gd name="connsiteX4" fmla="*/ 784614 w 1468939"/>
              <a:gd name="connsiteY4" fmla="*/ 1168073 h 3362633"/>
              <a:gd name="connsiteX5" fmla="*/ 1132676 w 1468939"/>
              <a:gd name="connsiteY5" fmla="*/ 1262462 h 3362633"/>
              <a:gd name="connsiteX6" fmla="*/ 1468939 w 1468939"/>
              <a:gd name="connsiteY6" fmla="*/ 1734411 h 3362633"/>
              <a:gd name="connsiteX7" fmla="*/ 436552 w 1468939"/>
              <a:gd name="connsiteY7" fmla="*/ 1934989 h 3362633"/>
              <a:gd name="connsiteX8" fmla="*/ 1144474 w 1468939"/>
              <a:gd name="connsiteY8" fmla="*/ 2029379 h 3362633"/>
              <a:gd name="connsiteX9" fmla="*/ 802312 w 1468939"/>
              <a:gd name="connsiteY9" fmla="*/ 2412837 h 3362633"/>
              <a:gd name="connsiteX10" fmla="*/ 1138575 w 1468939"/>
              <a:gd name="connsiteY10" fmla="*/ 2690106 h 3362633"/>
              <a:gd name="connsiteX11" fmla="*/ 212376 w 1468939"/>
              <a:gd name="connsiteY11" fmla="*/ 2696006 h 3362633"/>
              <a:gd name="connsiteX12" fmla="*/ 1026487 w 1468939"/>
              <a:gd name="connsiteY12" fmla="*/ 3362633 h 336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68939" h="3362633">
                <a:moveTo>
                  <a:pt x="442451" y="0"/>
                </a:moveTo>
                <a:lnTo>
                  <a:pt x="1020588" y="495546"/>
                </a:lnTo>
                <a:lnTo>
                  <a:pt x="0" y="684326"/>
                </a:lnTo>
                <a:lnTo>
                  <a:pt x="1244764" y="884904"/>
                </a:lnTo>
                <a:lnTo>
                  <a:pt x="784614" y="1168073"/>
                </a:lnTo>
                <a:lnTo>
                  <a:pt x="1132676" y="1262462"/>
                </a:lnTo>
                <a:lnTo>
                  <a:pt x="1468939" y="1734411"/>
                </a:lnTo>
                <a:lnTo>
                  <a:pt x="436552" y="1934989"/>
                </a:lnTo>
                <a:lnTo>
                  <a:pt x="1144474" y="2029379"/>
                </a:lnTo>
                <a:lnTo>
                  <a:pt x="802312" y="2412837"/>
                </a:lnTo>
                <a:lnTo>
                  <a:pt x="1138575" y="2690106"/>
                </a:lnTo>
                <a:lnTo>
                  <a:pt x="212376" y="2696006"/>
                </a:lnTo>
                <a:lnTo>
                  <a:pt x="1026487" y="3362633"/>
                </a:ln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160E19-C793-D94F-B3F5-C5CCA9D3348F}"/>
              </a:ext>
            </a:extLst>
          </p:cNvPr>
          <p:cNvSpPr/>
          <p:nvPr/>
        </p:nvSpPr>
        <p:spPr>
          <a:xfrm>
            <a:off x="10643541" y="174213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61B8C6-545B-624A-8DE6-BACCA7892354}"/>
              </a:ext>
            </a:extLst>
          </p:cNvPr>
          <p:cNvSpPr/>
          <p:nvPr/>
        </p:nvSpPr>
        <p:spPr>
          <a:xfrm>
            <a:off x="11667763" y="3470112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88746DD-066E-C246-A0CD-21AA63B21CE4}"/>
              </a:ext>
            </a:extLst>
          </p:cNvPr>
          <p:cNvSpPr/>
          <p:nvPr/>
        </p:nvSpPr>
        <p:spPr>
          <a:xfrm>
            <a:off x="10622593" y="3663808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A1E1706-79BD-304F-89BB-FFB990BEB44A}"/>
              </a:ext>
            </a:extLst>
          </p:cNvPr>
          <p:cNvSpPr/>
          <p:nvPr/>
        </p:nvSpPr>
        <p:spPr>
          <a:xfrm>
            <a:off x="11341332" y="3763114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54F2D18-B2EC-114B-A14F-8282188398EB}"/>
              </a:ext>
            </a:extLst>
          </p:cNvPr>
          <p:cNvSpPr/>
          <p:nvPr/>
        </p:nvSpPr>
        <p:spPr>
          <a:xfrm>
            <a:off x="10989828" y="4146311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72E6046-3DD7-5049-99BB-ABA04FD765C3}"/>
              </a:ext>
            </a:extLst>
          </p:cNvPr>
          <p:cNvSpPr/>
          <p:nvPr/>
        </p:nvSpPr>
        <p:spPr>
          <a:xfrm>
            <a:off x="11342806" y="4422597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93CD6C4-AE77-AA41-A205-AAF20F779BFE}"/>
              </a:ext>
            </a:extLst>
          </p:cNvPr>
          <p:cNvSpPr/>
          <p:nvPr/>
        </p:nvSpPr>
        <p:spPr>
          <a:xfrm>
            <a:off x="10392027" y="4433413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99835D-FB0F-3A40-A4B3-8A2BA4EA3D78}"/>
              </a:ext>
            </a:extLst>
          </p:cNvPr>
          <p:cNvSpPr/>
          <p:nvPr/>
        </p:nvSpPr>
        <p:spPr>
          <a:xfrm>
            <a:off x="11220886" y="510121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A459828-7DEC-1C4F-B37A-E3F00DC8699B}"/>
              </a:ext>
            </a:extLst>
          </p:cNvPr>
          <p:cNvSpPr/>
          <p:nvPr/>
        </p:nvSpPr>
        <p:spPr>
          <a:xfrm>
            <a:off x="11330516" y="3003080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8057670-0DF3-EE4C-B664-350F568404C9}"/>
              </a:ext>
            </a:extLst>
          </p:cNvPr>
          <p:cNvSpPr/>
          <p:nvPr/>
        </p:nvSpPr>
        <p:spPr>
          <a:xfrm>
            <a:off x="10987370" y="2890009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9CD86-0B68-6F4B-8B81-4649532AC315}"/>
              </a:ext>
            </a:extLst>
          </p:cNvPr>
          <p:cNvSpPr/>
          <p:nvPr/>
        </p:nvSpPr>
        <p:spPr>
          <a:xfrm>
            <a:off x="11452437" y="2605857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0A80CE2-40A3-6742-A913-A8294A268FDB}"/>
              </a:ext>
            </a:extLst>
          </p:cNvPr>
          <p:cNvSpPr/>
          <p:nvPr/>
        </p:nvSpPr>
        <p:spPr>
          <a:xfrm>
            <a:off x="10183093" y="2421993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44A4CB8-37EC-8343-B299-D43138EC31FF}"/>
              </a:ext>
            </a:extLst>
          </p:cNvPr>
          <p:cNvSpPr/>
          <p:nvPr/>
        </p:nvSpPr>
        <p:spPr>
          <a:xfrm>
            <a:off x="11214497" y="2226332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39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following property is characteristic for y-monotone polygons: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we walk from a topmost to a bottommost vertex along the left (or the right) boundary chain, then we always move downwards or horizontally, never upwards. </a:t>
            </a:r>
            <a:endParaRPr lang="en-CA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A103172-512E-E54A-8E7D-AAF46B17EEC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1D39F-3F77-D145-B437-AA50E9243D8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Monotone Polygon</a:t>
            </a:r>
          </a:p>
        </p:txBody>
      </p:sp>
    </p:spTree>
    <p:extLst>
      <p:ext uri="{BB962C8B-B14F-4D97-AF65-F5344CB8AC3E}">
        <p14:creationId xmlns:p14="http://schemas.microsoft.com/office/powerpoint/2010/main" val="3775570210"/>
      </p:ext>
    </p:extLst>
  </p:cSld>
  <p:clrMapOvr>
    <a:masterClrMapping/>
  </p:clrMapOvr>
</p:sld>
</file>

<file path=ppt/theme/theme1.xml><?xml version="1.0" encoding="utf-8"?>
<a:theme xmlns:a="http://schemas.openxmlformats.org/drawingml/2006/main" name="17/02/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5114</TotalTime>
  <Words>895</Words>
  <Application>Microsoft Macintosh PowerPoint</Application>
  <PresentationFormat>Widescreen</PresentationFormat>
  <Paragraphs>114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Gill Sans MT</vt:lpstr>
      <vt:lpstr>Times New Roman</vt:lpstr>
      <vt:lpstr>17/02/15</vt:lpstr>
      <vt:lpstr>Equation</vt:lpstr>
      <vt:lpstr>COT 4521: Introduction to Computational Geometry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Valentina</dc:creator>
  <cp:lastModifiedBy>Rosen, Paul</cp:lastModifiedBy>
  <cp:revision>161</cp:revision>
  <dcterms:created xsi:type="dcterms:W3CDTF">2013-08-12T17:41:37Z</dcterms:created>
  <dcterms:modified xsi:type="dcterms:W3CDTF">2020-08-12T22:01:45Z</dcterms:modified>
</cp:coreProperties>
</file>