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4"/>
  </p:notesMasterIdLst>
  <p:handoutMasterIdLst>
    <p:handoutMasterId r:id="rId25"/>
  </p:handoutMasterIdLst>
  <p:sldIdLst>
    <p:sldId id="256" r:id="rId2"/>
    <p:sldId id="408" r:id="rId3"/>
    <p:sldId id="558" r:id="rId4"/>
    <p:sldId id="487" r:id="rId5"/>
    <p:sldId id="414" r:id="rId6"/>
    <p:sldId id="578" r:id="rId7"/>
    <p:sldId id="584" r:id="rId8"/>
    <p:sldId id="585" r:id="rId9"/>
    <p:sldId id="586" r:id="rId10"/>
    <p:sldId id="587" r:id="rId11"/>
    <p:sldId id="589" r:id="rId12"/>
    <p:sldId id="606" r:id="rId13"/>
    <p:sldId id="600" r:id="rId14"/>
    <p:sldId id="423" r:id="rId15"/>
    <p:sldId id="424" r:id="rId16"/>
    <p:sldId id="333" r:id="rId17"/>
    <p:sldId id="483" r:id="rId18"/>
    <p:sldId id="476" r:id="rId19"/>
    <p:sldId id="448" r:id="rId20"/>
    <p:sldId id="449" r:id="rId21"/>
    <p:sldId id="444" r:id="rId22"/>
    <p:sldId id="6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/>
    <p:restoredTop sz="94694"/>
  </p:normalViewPr>
  <p:slideViewPr>
    <p:cSldViewPr>
      <p:cViewPr>
        <p:scale>
          <a:sx n="123" d="100"/>
          <a:sy n="123" d="100"/>
        </p:scale>
        <p:origin x="32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48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5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5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Monotone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818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64FA7-D72F-7B4E-8283-D71DDC2462A8}"/>
              </a:ext>
            </a:extLst>
          </p:cNvPr>
          <p:cNvCxnSpPr>
            <a:cxnSpLocks/>
            <a:stCxn id="2" idx="0"/>
            <a:endCxn id="78" idx="1"/>
          </p:cNvCxnSpPr>
          <p:nvPr/>
        </p:nvCxnSpPr>
        <p:spPr>
          <a:xfrm>
            <a:off x="6283858" y="1600748"/>
            <a:ext cx="353568" cy="647915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6C109-8F93-6645-9DB6-DEFD75C28F39}"/>
              </a:ext>
            </a:extLst>
          </p:cNvPr>
          <p:cNvSpPr txBox="1"/>
          <p:nvPr/>
        </p:nvSpPr>
        <p:spPr>
          <a:xfrm>
            <a:off x="7226358" y="158097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/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04E63-FE80-8642-8A3F-983D1CA2DAE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2965" y="2270476"/>
            <a:ext cx="619232" cy="3032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41D83-F15B-DD4E-AF41-38C892133A7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37426" y="1765641"/>
            <a:ext cx="588932" cy="13683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4FA38-3227-A24C-AF66-9F9793A07B47}"/>
              </a:ext>
            </a:extLst>
          </p:cNvPr>
          <p:cNvSpPr txBox="1"/>
          <p:nvPr/>
        </p:nvSpPr>
        <p:spPr>
          <a:xfrm>
            <a:off x="9270583" y="600700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Case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F7D15-60B0-D441-8915-FB4545D91DF3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4AE36-DD6C-9E44-948A-832B0FA30FC4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0662B-D02F-F244-948D-00A4BD069E22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227740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671151-7471-C940-BBB0-265FE6F4FB8E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299-652D-E14B-84A8-D3D29621B16D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CF4E5-26C8-0842-B6D5-73730AF5BAED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39988460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B7EF81-895B-9742-B0E8-D230AF5139FE}"/>
              </a:ext>
            </a:extLst>
          </p:cNvPr>
          <p:cNvCxnSpPr>
            <a:cxnSpLocks/>
            <a:stCxn id="2" idx="7"/>
            <a:endCxn id="2" idx="1"/>
          </p:cNvCxnSpPr>
          <p:nvPr/>
        </p:nvCxnSpPr>
        <p:spPr>
          <a:xfrm flipH="1">
            <a:off x="6515067" y="3173178"/>
            <a:ext cx="2239846" cy="27586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D38EE1-9E78-1748-AA17-C088D6A1B60B}"/>
              </a:ext>
            </a:extLst>
          </p:cNvPr>
          <p:cNvCxnSpPr>
            <a:cxnSpLocks/>
            <a:stCxn id="2" idx="9"/>
            <a:endCxn id="2" idx="1"/>
          </p:cNvCxnSpPr>
          <p:nvPr/>
        </p:nvCxnSpPr>
        <p:spPr>
          <a:xfrm flipH="1">
            <a:off x="6515067" y="2345583"/>
            <a:ext cx="187859" cy="1103461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9417C-DAC6-3947-B080-B8153A1BDADE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 flipH="1">
            <a:off x="6515067" y="2899298"/>
            <a:ext cx="694278" cy="54974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F22169-1D87-B442-9D96-4954560EDEE9}"/>
              </a:ext>
            </a:extLst>
          </p:cNvPr>
          <p:cNvCxnSpPr>
            <a:cxnSpLocks/>
            <a:stCxn id="2" idx="7"/>
            <a:endCxn id="2" idx="2"/>
          </p:cNvCxnSpPr>
          <p:nvPr/>
        </p:nvCxnSpPr>
        <p:spPr>
          <a:xfrm flipH="1">
            <a:off x="7093093" y="3173178"/>
            <a:ext cx="1661820" cy="88276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1D5E3-D765-C94B-B1E0-6BA0907AB0E2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5864791" y="3173178"/>
            <a:ext cx="2890122" cy="164139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48E2DF-8300-D545-9FE2-8D3C88A6941A}"/>
              </a:ext>
            </a:extLst>
          </p:cNvPr>
          <p:cNvCxnSpPr>
            <a:cxnSpLocks/>
            <a:stCxn id="2" idx="5"/>
            <a:endCxn id="2" idx="3"/>
          </p:cNvCxnSpPr>
          <p:nvPr/>
        </p:nvCxnSpPr>
        <p:spPr>
          <a:xfrm flipV="1">
            <a:off x="5662481" y="4814576"/>
            <a:ext cx="202310" cy="74483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388961-1060-4247-B2C2-DF0547CBADCC}"/>
              </a:ext>
            </a:extLst>
          </p:cNvPr>
          <p:cNvCxnSpPr>
            <a:cxnSpLocks/>
            <a:stCxn id="2" idx="6"/>
            <a:endCxn id="2" idx="3"/>
          </p:cNvCxnSpPr>
          <p:nvPr/>
        </p:nvCxnSpPr>
        <p:spPr>
          <a:xfrm flipH="1" flipV="1">
            <a:off x="5864791" y="4814576"/>
            <a:ext cx="1069345" cy="1586224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8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sort (merge) requires O(N) time.</a:t>
            </a:r>
          </a:p>
          <a:p>
            <a:r>
              <a:rPr lang="en-US" dirty="0"/>
              <a:t>Triangulation visits each of the N vertices and places on the stack exactly once, except when the while fails in case (ii).</a:t>
            </a:r>
          </a:p>
          <a:p>
            <a:pPr lvl="1"/>
            <a:r>
              <a:rPr lang="en-US" dirty="0"/>
              <a:t>This happens at most once per vertex, so that time can be charged to the current vertex.</a:t>
            </a:r>
          </a:p>
          <a:p>
            <a:pPr lvl="1"/>
            <a:endParaRPr lang="en-US" dirty="0"/>
          </a:p>
          <a:p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The algorithm requires O(N) time to triangulate a monotone polygon, where N is the number of vertices of the polygon.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6417A-64E5-DE4B-9277-20B3A41D49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3A5F-927E-3946-9770-63228A2C73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of triangulating a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109857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Triangulation of Simple Polygon</a:t>
            </a:r>
          </a:p>
          <a:p>
            <a:pPr lvl="1"/>
            <a:r>
              <a:rPr lang="en-US" dirty="0"/>
              <a:t>Sort vertices by y coordinates: O(N log N)</a:t>
            </a:r>
          </a:p>
          <a:p>
            <a:pPr lvl="1"/>
            <a:r>
              <a:rPr lang="en-US" dirty="0"/>
              <a:t>Perform plane sweep to partition polygons: O(N log N)</a:t>
            </a:r>
          </a:p>
          <a:p>
            <a:pPr lvl="1"/>
            <a:r>
              <a:rPr lang="en-US" dirty="0"/>
              <a:t>Triangulate each monotone polygon: O(N)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  <a:p>
            <a:pPr lvl="1"/>
            <a:r>
              <a:rPr lang="en-US" dirty="0"/>
              <a:t>N is the number of vertices of the polygon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84D7C-0E47-1449-8EFB-15D4256C1C5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666C-DE9A-414D-B112-B42D358F9E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82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Triangulation by Ear Removal improves the Diagonal-Based triangulation from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Partition a simple polygon into monotone parts and triangulation of monotone polygons requires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B02AF-B18F-574E-9CA9-A19940B662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F97F8-7D7E-8A45-B2FD-FB33D92AFF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4738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141840"/>
              </p:ext>
            </p:extLst>
          </p:nvPr>
        </p:nvGraphicFramePr>
        <p:xfrm>
          <a:off x="1548792" y="2209800"/>
          <a:ext cx="9094417" cy="32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3" imgW="5635226" imgH="1999062" progId="Word.Document.8">
                  <p:embed/>
                </p:oleObj>
              </mc:Choice>
              <mc:Fallback>
                <p:oleObj name="Document" r:id="rId3" imgW="5635226" imgH="1999062" progId="Word.Document.8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92" y="2209800"/>
                        <a:ext cx="9094417" cy="3225315"/>
                      </a:xfrm>
                      <a:prstGeom prst="rect">
                        <a:avLst/>
                      </a:prstGeom>
                      <a:solidFill>
                        <a:srgbClr val="0000D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B772-D8E6-3543-82F3-90485C36982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667BD6-54D1-764A-AD9C-E01187F54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Towards Linear-Time Triangulation</a:t>
            </a:r>
            <a:endParaRPr lang="en-US" sz="40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5575" y="1873125"/>
            <a:ext cx="90944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Year	Complexity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		</a:t>
            </a:r>
            <a:r>
              <a:rPr lang="en-US" b="1" dirty="0"/>
              <a:t>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Chazelle’s Algorithm (High-Level Sketch)</a:t>
            </a:r>
          </a:p>
          <a:p>
            <a:pPr lvl="1"/>
            <a:r>
              <a:rPr lang="en-US" dirty="0"/>
              <a:t>Computes visibility map</a:t>
            </a:r>
          </a:p>
          <a:p>
            <a:pPr lvl="1"/>
            <a:r>
              <a:rPr lang="en-US" dirty="0"/>
              <a:t>Algorithm is like </a:t>
            </a:r>
            <a:r>
              <a:rPr lang="en-US" dirty="0" err="1"/>
              <a:t>MergeSort</a:t>
            </a:r>
            <a:r>
              <a:rPr lang="en-US" dirty="0"/>
              <a:t> (divide-and-conquer)</a:t>
            </a:r>
          </a:p>
          <a:p>
            <a:pPr lvl="2"/>
            <a:r>
              <a:rPr lang="en-US" dirty="0"/>
              <a:t>Partition polygon of n vertices into n/2 vertex chains</a:t>
            </a:r>
          </a:p>
          <a:p>
            <a:pPr lvl="2"/>
            <a:r>
              <a:rPr lang="en-US" dirty="0"/>
              <a:t>Merge visibility maps of </a:t>
            </a:r>
            <a:r>
              <a:rPr lang="en-US" dirty="0" err="1"/>
              <a:t>subchains</a:t>
            </a:r>
            <a:r>
              <a:rPr lang="en-US" dirty="0"/>
              <a:t> to get one for chain</a:t>
            </a:r>
          </a:p>
          <a:p>
            <a:pPr lvl="1"/>
            <a:r>
              <a:rPr lang="en-US" dirty="0"/>
              <a:t>Improve this by dividing process into 2 phases: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Coarse approximations of visibility maps for linear-time merge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Refine coarse map into detailed map in linear time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673AEC-FFDA-774B-8706-B7C7D096B3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F0CFF-C900-8D4E-823B-D38A61F4A09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Linear-Time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85313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Polygon partitioning is an important preprocessing step for many geometric algorithms</a:t>
            </a:r>
          </a:p>
          <a:p>
            <a:endParaRPr lang="en-US" dirty="0"/>
          </a:p>
          <a:p>
            <a:r>
              <a:rPr lang="en-US" u="sng" dirty="0"/>
              <a:t>Partitioning</a:t>
            </a:r>
            <a:r>
              <a:rPr lang="en-US" dirty="0"/>
              <a:t> a polygon means completely dividing the interior into </a:t>
            </a:r>
            <a:r>
              <a:rPr lang="en-US" dirty="0" err="1"/>
              <a:t>nonoverlapping</a:t>
            </a:r>
            <a:r>
              <a:rPr lang="en-US" dirty="0"/>
              <a:t> pieces.</a:t>
            </a:r>
          </a:p>
          <a:p>
            <a:endParaRPr lang="en-US" dirty="0"/>
          </a:p>
          <a:p>
            <a:r>
              <a:rPr lang="en-US" u="sng" dirty="0"/>
              <a:t>Covering</a:t>
            </a:r>
            <a:r>
              <a:rPr lang="en-US" dirty="0"/>
              <a:t> a polygon means that our decomposition is permitted to contain mutually overlapping pieces.</a:t>
            </a:r>
          </a:p>
          <a:p>
            <a:endParaRPr lang="en-US" dirty="0"/>
          </a:p>
          <a:p>
            <a:r>
              <a:rPr lang="en-US" dirty="0"/>
              <a:t>An issue associated with polygon decomposition is whether we are allowed to add </a:t>
            </a:r>
            <a:r>
              <a:rPr lang="en-US" u="sng" dirty="0"/>
              <a:t>Steiner vertices</a:t>
            </a:r>
            <a:r>
              <a:rPr lang="en-US" dirty="0"/>
              <a:t> (either by splitting edges or adding interior points) or whether we are restricted to adding chords between two existing vertices.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1C184-10ED-5643-8E1A-829CFF3EE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58F119-4D94-064C-AC90-AE7245DB85E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956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b="1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72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28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Competing Goals:</a:t>
            </a:r>
          </a:p>
          <a:p>
            <a:pPr lvl="1"/>
            <a:r>
              <a:rPr lang="en-US" dirty="0"/>
              <a:t>minimize number of convex pieces</a:t>
            </a:r>
          </a:p>
          <a:p>
            <a:pPr lvl="1"/>
            <a:r>
              <a:rPr lang="en-US" dirty="0"/>
              <a:t>minimize partitioning time</a:t>
            </a:r>
          </a:p>
          <a:p>
            <a:r>
              <a:rPr lang="en-US" dirty="0"/>
              <a:t>Add (Steiner) points or just use diagonals and not add points?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01A16-791E-204C-8CD2-40351E4630D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8798C3-4233-BE45-A5F2-1AF2EB908C7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2234518" y="3581401"/>
            <a:ext cx="3023283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 useBgFill="1">
        <p:nvSpPr>
          <p:cNvPr id="8" name="Freeform 7"/>
          <p:cNvSpPr/>
          <p:nvPr/>
        </p:nvSpPr>
        <p:spPr bwMode="auto">
          <a:xfrm>
            <a:off x="6131719" y="3680222"/>
            <a:ext cx="2671762" cy="2071687"/>
          </a:xfrm>
          <a:custGeom>
            <a:avLst/>
            <a:gdLst>
              <a:gd name="connsiteX0" fmla="*/ 257175 w 2671762"/>
              <a:gd name="connsiteY0" fmla="*/ 614362 h 2071687"/>
              <a:gd name="connsiteX1" fmla="*/ 1085850 w 2671762"/>
              <a:gd name="connsiteY1" fmla="*/ 0 h 2071687"/>
              <a:gd name="connsiteX2" fmla="*/ 1700212 w 2671762"/>
              <a:gd name="connsiteY2" fmla="*/ 400050 h 2071687"/>
              <a:gd name="connsiteX3" fmla="*/ 2157412 w 2671762"/>
              <a:gd name="connsiteY3" fmla="*/ 85725 h 2071687"/>
              <a:gd name="connsiteX4" fmla="*/ 2671762 w 2671762"/>
              <a:gd name="connsiteY4" fmla="*/ 614362 h 2071687"/>
              <a:gd name="connsiteX5" fmla="*/ 2286000 w 2671762"/>
              <a:gd name="connsiteY5" fmla="*/ 928687 h 2071687"/>
              <a:gd name="connsiteX6" fmla="*/ 2528887 w 2671762"/>
              <a:gd name="connsiteY6" fmla="*/ 1443037 h 2071687"/>
              <a:gd name="connsiteX7" fmla="*/ 2428875 w 2671762"/>
              <a:gd name="connsiteY7" fmla="*/ 1885950 h 2071687"/>
              <a:gd name="connsiteX8" fmla="*/ 1657350 w 2671762"/>
              <a:gd name="connsiteY8" fmla="*/ 2071687 h 2071687"/>
              <a:gd name="connsiteX9" fmla="*/ 1171575 w 2671762"/>
              <a:gd name="connsiteY9" fmla="*/ 1414462 h 2071687"/>
              <a:gd name="connsiteX10" fmla="*/ 414337 w 2671762"/>
              <a:gd name="connsiteY10" fmla="*/ 1914525 h 2071687"/>
              <a:gd name="connsiteX11" fmla="*/ 0 w 2671762"/>
              <a:gd name="connsiteY11" fmla="*/ 1457325 h 2071687"/>
              <a:gd name="connsiteX12" fmla="*/ 657225 w 2671762"/>
              <a:gd name="connsiteY12" fmla="*/ 971550 h 2071687"/>
              <a:gd name="connsiteX13" fmla="*/ 257175 w 2671762"/>
              <a:gd name="connsiteY13" fmla="*/ 614362 h 207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1762" h="2071687">
                <a:moveTo>
                  <a:pt x="257175" y="614362"/>
                </a:moveTo>
                <a:lnTo>
                  <a:pt x="1085850" y="0"/>
                </a:lnTo>
                <a:lnTo>
                  <a:pt x="1700212" y="400050"/>
                </a:lnTo>
                <a:lnTo>
                  <a:pt x="2157412" y="85725"/>
                </a:lnTo>
                <a:lnTo>
                  <a:pt x="2671762" y="614362"/>
                </a:lnTo>
                <a:lnTo>
                  <a:pt x="2286000" y="928687"/>
                </a:lnTo>
                <a:lnTo>
                  <a:pt x="2528887" y="1443037"/>
                </a:lnTo>
                <a:lnTo>
                  <a:pt x="2428875" y="1885950"/>
                </a:lnTo>
                <a:lnTo>
                  <a:pt x="1657350" y="2071687"/>
                </a:lnTo>
                <a:lnTo>
                  <a:pt x="1171575" y="1414462"/>
                </a:lnTo>
                <a:lnTo>
                  <a:pt x="414337" y="1914525"/>
                </a:lnTo>
                <a:lnTo>
                  <a:pt x="0" y="1457325"/>
                </a:lnTo>
                <a:lnTo>
                  <a:pt x="657225" y="971550"/>
                </a:lnTo>
                <a:lnTo>
                  <a:pt x="257175" y="614362"/>
                </a:lnTo>
                <a:close/>
              </a:path>
            </a:pathLst>
          </a:custGeom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1"/>
          </p:cNvCxnSpPr>
          <p:nvPr/>
        </p:nvCxnSpPr>
        <p:spPr>
          <a:xfrm flipV="1">
            <a:off x="6388895" y="3680221"/>
            <a:ext cx="828675" cy="614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  <a:endCxn id="8" idx="2"/>
          </p:cNvCxnSpPr>
          <p:nvPr/>
        </p:nvCxnSpPr>
        <p:spPr>
          <a:xfrm>
            <a:off x="7217569" y="3680221"/>
            <a:ext cx="614362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8" idx="12"/>
          </p:cNvCxnSpPr>
          <p:nvPr/>
        </p:nvCxnSpPr>
        <p:spPr>
          <a:xfrm>
            <a:off x="6388894" y="4294583"/>
            <a:ext cx="400050" cy="35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2"/>
            <a:endCxn id="8" idx="11"/>
          </p:cNvCxnSpPr>
          <p:nvPr/>
        </p:nvCxnSpPr>
        <p:spPr>
          <a:xfrm flipH="1">
            <a:off x="6131720" y="4651772"/>
            <a:ext cx="657225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1"/>
            <a:endCxn id="8" idx="10"/>
          </p:cNvCxnSpPr>
          <p:nvPr/>
        </p:nvCxnSpPr>
        <p:spPr>
          <a:xfrm>
            <a:off x="6131720" y="5137546"/>
            <a:ext cx="4143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0"/>
            <a:endCxn id="8" idx="9"/>
          </p:cNvCxnSpPr>
          <p:nvPr/>
        </p:nvCxnSpPr>
        <p:spPr>
          <a:xfrm flipV="1">
            <a:off x="6546056" y="5094684"/>
            <a:ext cx="757238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9"/>
            <a:endCxn id="8" idx="8"/>
          </p:cNvCxnSpPr>
          <p:nvPr/>
        </p:nvCxnSpPr>
        <p:spPr>
          <a:xfrm>
            <a:off x="7303295" y="5094684"/>
            <a:ext cx="485775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8"/>
            <a:endCxn id="8" idx="7"/>
          </p:cNvCxnSpPr>
          <p:nvPr/>
        </p:nvCxnSpPr>
        <p:spPr>
          <a:xfrm flipV="1">
            <a:off x="7789070" y="5566172"/>
            <a:ext cx="771525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8" idx="6"/>
          </p:cNvCxnSpPr>
          <p:nvPr/>
        </p:nvCxnSpPr>
        <p:spPr>
          <a:xfrm flipV="1">
            <a:off x="8560594" y="5123259"/>
            <a:ext cx="1000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8" idx="5"/>
          </p:cNvCxnSpPr>
          <p:nvPr/>
        </p:nvCxnSpPr>
        <p:spPr>
          <a:xfrm flipH="1" flipV="1">
            <a:off x="8417720" y="4608908"/>
            <a:ext cx="242887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8" idx="4"/>
          </p:cNvCxnSpPr>
          <p:nvPr/>
        </p:nvCxnSpPr>
        <p:spPr>
          <a:xfrm flipV="1">
            <a:off x="8417719" y="4294584"/>
            <a:ext cx="385762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8" idx="3"/>
          </p:cNvCxnSpPr>
          <p:nvPr/>
        </p:nvCxnSpPr>
        <p:spPr>
          <a:xfrm flipH="1" flipV="1">
            <a:off x="8289131" y="3765947"/>
            <a:ext cx="514350" cy="5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8" idx="2"/>
          </p:cNvCxnSpPr>
          <p:nvPr/>
        </p:nvCxnSpPr>
        <p:spPr>
          <a:xfrm flipH="1">
            <a:off x="7831931" y="3765947"/>
            <a:ext cx="457200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2"/>
            <a:endCxn id="8" idx="2"/>
          </p:cNvCxnSpPr>
          <p:nvPr/>
        </p:nvCxnSpPr>
        <p:spPr>
          <a:xfrm flipV="1">
            <a:off x="6788945" y="4080271"/>
            <a:ext cx="104298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8" idx="9"/>
          </p:cNvCxnSpPr>
          <p:nvPr/>
        </p:nvCxnSpPr>
        <p:spPr>
          <a:xfrm flipH="1">
            <a:off x="7303295" y="4608909"/>
            <a:ext cx="11144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95488" y="6019801"/>
            <a:ext cx="39798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segments with Steiner points.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r</a:t>
            </a:r>
            <a:r>
              <a:rPr lang="en-US" dirty="0"/>
              <a:t> = number of reflex vertices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1" y="6019801"/>
            <a:ext cx="2505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only diagonals.</a:t>
            </a:r>
          </a:p>
        </p:txBody>
      </p:sp>
    </p:spTree>
    <p:extLst>
      <p:ext uri="{BB962C8B-B14F-4D97-AF65-F5344CB8AC3E}">
        <p14:creationId xmlns:p14="http://schemas.microsoft.com/office/powerpoint/2010/main" val="107018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Theorem (Chazelle): Let F be the fewest number of convex pieces into which a polygon may be partitioned. For a polygon of r reflex vertices: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78861-26C6-3E40-841E-E46B16D8B1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C8BA7-7518-2D41-85D7-7AC56574AD0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1" t="46829" r="23506" b="14310"/>
          <a:stretch>
            <a:fillRect/>
          </a:stretch>
        </p:blipFill>
        <p:spPr bwMode="auto">
          <a:xfrm>
            <a:off x="2293938" y="3248024"/>
            <a:ext cx="25066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6477000" y="3240768"/>
            <a:ext cx="2518000" cy="19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1014" y="5305425"/>
            <a:ext cx="40354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Lower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Must eliminate all reflex vertices. Single segment resolves at most 2 reflex angles.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1" y="5381625"/>
            <a:ext cx="31702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Upper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Bisect each reflex angle.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7124"/>
              </p:ext>
            </p:extLst>
          </p:nvPr>
        </p:nvGraphicFramePr>
        <p:xfrm>
          <a:off x="4800601" y="3705224"/>
          <a:ext cx="1903647" cy="7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1130040" imgH="431640" progId="Equation.3">
                  <p:embed/>
                </p:oleObj>
              </mc:Choice>
              <mc:Fallback>
                <p:oleObj name="Equation" r:id="rId5" imgW="1130040" imgH="43164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705224"/>
                        <a:ext cx="1903647" cy="7523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82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P.</a:t>
            </a:r>
          </a:p>
          <a:p>
            <a:pPr lvl="2"/>
            <a:r>
              <a:rPr lang="en-CA" dirty="0"/>
              <a:t>The sweep line moves from top to down and stops at each vertex of polygon P</a:t>
            </a:r>
          </a:p>
          <a:p>
            <a:endParaRPr lang="en-US" dirty="0"/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B5547-4068-4F43-BBA3-FDE43A6AA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57EA-3CD5-2049-A110-EFB6E3AA1AE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432560" y="267892"/>
            <a:ext cx="9326880" cy="1097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7435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Sort the vertices top-to-down by a merge of the two chains</a:t>
            </a:r>
          </a:p>
          <a:p>
            <a:pPr lvl="1"/>
            <a:r>
              <a:rPr lang="en-US" dirty="0"/>
              <a:t>Initialize a stack. Push the first two vertices in the stack</a:t>
            </a:r>
          </a:p>
          <a:p>
            <a:pPr lvl="1"/>
            <a:r>
              <a:rPr lang="en-US" dirty="0"/>
              <a:t>Take the next vertex u, and triangulate as much as possible, top-down, while popping the stack</a:t>
            </a:r>
          </a:p>
          <a:p>
            <a:pPr lvl="1"/>
            <a:r>
              <a:rPr lang="en-US" dirty="0"/>
              <a:t>Push u onto the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6C88FB-0230-1A4E-9876-133B5E8C92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B670-4660-3442-955B-6EC510357CF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432560" y="267892"/>
            <a:ext cx="9326880" cy="1097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65295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79012" cy="542409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Sort vertices by y-coordinate by a merge of the two chains.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the sorted sequence of vertices,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)&gt;…&gt;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algorithm preforms operations on a reflex chain, which is stored as a stack</a:t>
                </a:r>
              </a:p>
              <a:p>
                <a:r>
                  <a:rPr lang="en-US" dirty="0"/>
                  <a:t>Initialization</a:t>
                </a:r>
              </a:p>
              <a:p>
                <a:pPr lvl="1"/>
                <a:r>
                  <a:rPr lang="en-US" dirty="0"/>
                  <a:t>Reflex chain pushes two top vertices</a:t>
                </a:r>
              </a:p>
              <a:p>
                <a:pPr lvl="1"/>
                <a:r>
                  <a:rPr lang="en-US" dirty="0"/>
                  <a:t>Let v be the third highest vertex</a:t>
                </a:r>
              </a:p>
              <a:p>
                <a:r>
                  <a:rPr lang="en-US" dirty="0"/>
                  <a:t>processes one vertex at a time in decreasing y</a:t>
                </a:r>
              </a:p>
              <a:p>
                <a:pPr lvl="1"/>
                <a:r>
                  <a:rPr lang="en-US" dirty="0"/>
                  <a:t>At each step process 1 of 3 cases</a:t>
                </a:r>
              </a:p>
            </p:txBody>
          </p:sp>
        </mc:Choice>
        <mc:Fallback xmlns="">
          <p:sp>
            <p:nvSpPr>
              <p:cNvPr id="92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79012" cy="5424090"/>
              </a:xfrm>
              <a:blipFill>
                <a:blip r:embed="rId2"/>
                <a:stretch>
                  <a:fillRect l="-1590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E44B07A-1AF5-3045-938B-1234F439BF7B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93F89-1BC8-7F4F-9511-3397ACCFBA8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5528E-CE18-8242-9048-5939D64DF93F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740F21-5581-FD49-8C05-66B2E9BCEBD8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3C167F-1DDC-4547-809C-7E3DF5D7E7B4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438218-94FC-6140-95DF-D496122E46AE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1D685-1529-254D-A3AB-387551EBF1C8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5E3BF1B-B70B-B44E-84A8-E024A59D5D66}"/>
              </a:ext>
            </a:extLst>
          </p:cNvPr>
          <p:cNvSpPr/>
          <p:nvPr/>
        </p:nvSpPr>
        <p:spPr>
          <a:xfrm>
            <a:off x="10677833" y="1769806"/>
            <a:ext cx="920610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610" h="3362633">
                <a:moveTo>
                  <a:pt x="0" y="0"/>
                </a:moveTo>
                <a:lnTo>
                  <a:pt x="802313" y="884904"/>
                </a:lnTo>
                <a:lnTo>
                  <a:pt x="342163" y="1168073"/>
                </a:lnTo>
                <a:lnTo>
                  <a:pt x="920610" y="1898040"/>
                </a:lnTo>
                <a:lnTo>
                  <a:pt x="359861" y="2412837"/>
                </a:lnTo>
                <a:lnTo>
                  <a:pt x="696124" y="2690106"/>
                </a:lnTo>
                <a:lnTo>
                  <a:pt x="584036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B42E2-3437-FA4A-9486-46157C5CCC18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996B20-5506-FA49-8DA3-4B23822FF35E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158D0E-4F8D-DC4D-87C2-CABFDF7EEF06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D6B9D-2901-C247-B9CE-C24AF93C5DD9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B5A20C-920B-C84B-B79C-F204E656D294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3450A-C1DB-2746-8D59-15F64FBC6BF8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/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/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/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/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D1F118B-7CCC-374F-BF57-440E7733D185}"/>
              </a:ext>
            </a:extLst>
          </p:cNvPr>
          <p:cNvSpPr/>
          <p:nvPr/>
        </p:nvSpPr>
        <p:spPr>
          <a:xfrm>
            <a:off x="11553524" y="362872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/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/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/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/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/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/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202AAB-8A91-354E-84DC-45943E26FCCE}"/>
              </a:ext>
            </a:extLst>
          </p:cNvPr>
          <p:cNvSpPr txBox="1"/>
          <p:nvPr/>
        </p:nvSpPr>
        <p:spPr>
          <a:xfrm>
            <a:off x="8816436" y="1198046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01D22-549D-774E-99FC-B4990679F0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465900" cy="3023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4BF001-2A59-F34D-8B8F-97390A49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183255" cy="8130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/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988747-B548-464F-97A5-DD816BE38F0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310644" y="1964896"/>
            <a:ext cx="460373" cy="3994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v != lowest vertex do:</a:t>
            </a:r>
          </a:p>
          <a:p>
            <a:pPr lvl="1"/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Case 3: v is adjacent to bottom of reflex chain and v+ is reflex or flat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A1654-BF56-AF49-B01A-7473BB3BAD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26891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5514214" cy="4824960"/>
          </a:xfrm>
        </p:spPr>
        <p:txBody>
          <a:bodyPr>
            <a:normAutofit/>
          </a:bodyPr>
          <a:lstStyle/>
          <a:p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Draw diagonal from v to second vertex from top of chain</a:t>
            </a:r>
          </a:p>
          <a:p>
            <a:pPr lvl="1"/>
            <a:r>
              <a:rPr lang="en-US" dirty="0"/>
              <a:t>Remove top of chain</a:t>
            </a:r>
          </a:p>
          <a:p>
            <a:pPr lvl="1"/>
            <a:r>
              <a:rPr lang="en-US" dirty="0"/>
              <a:t>If chain has one element then add v,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B6F428E-C5A6-F04E-B1A8-1EBB5FF4B4B9}"/>
              </a:ext>
            </a:extLst>
          </p:cNvPr>
          <p:cNvSpPr/>
          <p:nvPr/>
        </p:nvSpPr>
        <p:spPr>
          <a:xfrm>
            <a:off x="10225924" y="1765978"/>
            <a:ext cx="453710" cy="97722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710" h="977221">
                <a:moveTo>
                  <a:pt x="453710" y="0"/>
                </a:moveTo>
                <a:lnTo>
                  <a:pt x="125642" y="579352"/>
                </a:lnTo>
                <a:lnTo>
                  <a:pt x="0" y="97722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A172E-26DA-A749-BB6F-51CF208DA9DA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509B21-0141-4049-9F58-CBEB8BA3BC54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334214A-FB16-9843-8B23-043A811370BD}"/>
              </a:ext>
            </a:extLst>
          </p:cNvPr>
          <p:cNvSpPr/>
          <p:nvPr/>
        </p:nvSpPr>
        <p:spPr>
          <a:xfrm>
            <a:off x="10677832" y="1769806"/>
            <a:ext cx="802313" cy="88490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313" h="884904">
                <a:moveTo>
                  <a:pt x="0" y="0"/>
                </a:moveTo>
                <a:lnTo>
                  <a:pt x="802313" y="88490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9AD261-1772-5E42-A58A-5E7706E58065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86EA4-9C7A-4A4E-897E-4D41A400ED5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/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/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2885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3298B-A130-DF40-B76B-550576BEBFC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B755DF-A0E1-8C43-8C6F-C24A1BEEF6B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/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6550A-6022-284D-90D6-8D0E51E72C26}"/>
              </a:ext>
            </a:extLst>
          </p:cNvPr>
          <p:cNvCxnSpPr>
            <a:cxnSpLocks/>
          </p:cNvCxnSpPr>
          <p:nvPr/>
        </p:nvCxnSpPr>
        <p:spPr>
          <a:xfrm flipH="1">
            <a:off x="11578953" y="1944469"/>
            <a:ext cx="307923" cy="535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AD3DA2-33F4-B74B-BE3C-6F9A5F115717}"/>
              </a:ext>
            </a:extLst>
          </p:cNvPr>
          <p:cNvGrpSpPr/>
          <p:nvPr/>
        </p:nvGrpSpPr>
        <p:grpSpPr>
          <a:xfrm>
            <a:off x="7162800" y="3070444"/>
            <a:ext cx="3380580" cy="1501556"/>
            <a:chOff x="7162800" y="3070444"/>
            <a:chExt cx="3380580" cy="150155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314707-4423-F94B-88B9-929A97A4B564}"/>
                </a:ext>
              </a:extLst>
            </p:cNvPr>
            <p:cNvCxnSpPr>
              <a:cxnSpLocks/>
              <a:stCxn id="40" idx="2"/>
              <a:endCxn id="44" idx="2"/>
            </p:cNvCxnSpPr>
            <p:nvPr/>
          </p:nvCxnSpPr>
          <p:spPr>
            <a:xfrm>
              <a:off x="8667878" y="3968814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8C139C3-AACC-B940-8CBD-88783F1978F7}"/>
                </a:ext>
              </a:extLst>
            </p:cNvPr>
            <p:cNvSpPr/>
            <p:nvPr/>
          </p:nvSpPr>
          <p:spPr>
            <a:xfrm>
              <a:off x="8599822" y="3376954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7ED9C8-932B-134A-8C31-155ABE3B2942}"/>
                </a:ext>
              </a:extLst>
            </p:cNvPr>
            <p:cNvSpPr/>
            <p:nvPr/>
          </p:nvSpPr>
          <p:spPr>
            <a:xfrm>
              <a:off x="8667878" y="393071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AFD37F-0A9B-634D-BCDA-B221A79DCE80}"/>
                </a:ext>
              </a:extLst>
            </p:cNvPr>
            <p:cNvSpPr/>
            <p:nvPr/>
          </p:nvSpPr>
          <p:spPr>
            <a:xfrm>
              <a:off x="8552387" y="43192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39E0F7-F6C5-8C4F-A78B-3420929EC9DD}"/>
                </a:ext>
              </a:extLst>
            </p:cNvPr>
            <p:cNvSpPr/>
            <p:nvPr/>
          </p:nvSpPr>
          <p:spPr>
            <a:xfrm>
              <a:off x="9051730" y="3380782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B00F69-0183-5542-9E69-C5BE320B97FF}"/>
                </a:ext>
              </a:extLst>
            </p:cNvPr>
            <p:cNvSpPr/>
            <p:nvPr/>
          </p:nvSpPr>
          <p:spPr>
            <a:xfrm>
              <a:off x="9017439" y="33531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73CC99-2156-E048-A304-62E75AF8047B}"/>
                </a:ext>
              </a:extLst>
            </p:cNvPr>
            <p:cNvSpPr/>
            <p:nvPr/>
          </p:nvSpPr>
          <p:spPr>
            <a:xfrm>
              <a:off x="9826335" y="4216833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/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/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/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/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/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3883" t="-1923" r="-291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B21A95-8F90-B548-BF81-D0A28B3D7F63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4441" y="3644177"/>
              <a:ext cx="154146" cy="2674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/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293811B-E033-6A4B-B4A9-C1BBF6531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2851" y="3555445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847967-A844-0045-A38D-6B205A361C9B}"/>
              </a:ext>
            </a:extLst>
          </p:cNvPr>
          <p:cNvGrpSpPr/>
          <p:nvPr/>
        </p:nvGrpSpPr>
        <p:grpSpPr>
          <a:xfrm>
            <a:off x="7772400" y="4693237"/>
            <a:ext cx="3510914" cy="1501556"/>
            <a:chOff x="7772400" y="4693237"/>
            <a:chExt cx="3510914" cy="150155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D91DB6-E7AB-9244-80F0-3EBE86E16DE2}"/>
                </a:ext>
              </a:extLst>
            </p:cNvPr>
            <p:cNvCxnSpPr>
              <a:cxnSpLocks/>
              <a:stCxn id="61" idx="2"/>
              <a:endCxn id="65" idx="2"/>
            </p:cNvCxnSpPr>
            <p:nvPr/>
          </p:nvCxnSpPr>
          <p:spPr>
            <a:xfrm>
              <a:off x="9407812" y="5591607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306179A-E9A4-B84B-877C-2CDB4BA4B7D1}"/>
                </a:ext>
              </a:extLst>
            </p:cNvPr>
            <p:cNvSpPr/>
            <p:nvPr/>
          </p:nvSpPr>
          <p:spPr>
            <a:xfrm>
              <a:off x="9339756" y="4999747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97BAA7-B0B6-7F49-BDF0-81E173254D15}"/>
                </a:ext>
              </a:extLst>
            </p:cNvPr>
            <p:cNvSpPr/>
            <p:nvPr/>
          </p:nvSpPr>
          <p:spPr>
            <a:xfrm>
              <a:off x="9407812" y="555350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5091BF-1777-DB49-8982-7707E8143AF8}"/>
                </a:ext>
              </a:extLst>
            </p:cNvPr>
            <p:cNvSpPr/>
            <p:nvPr/>
          </p:nvSpPr>
          <p:spPr>
            <a:xfrm>
              <a:off x="9292321" y="594206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4D7D857-9BB3-F94F-9B75-470C706FB42B}"/>
                </a:ext>
              </a:extLst>
            </p:cNvPr>
            <p:cNvSpPr/>
            <p:nvPr/>
          </p:nvSpPr>
          <p:spPr>
            <a:xfrm>
              <a:off x="9791664" y="5003575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CA9ABE9-0083-014C-83E8-D8E06F8C0312}"/>
                </a:ext>
              </a:extLst>
            </p:cNvPr>
            <p:cNvSpPr/>
            <p:nvPr/>
          </p:nvSpPr>
          <p:spPr>
            <a:xfrm>
              <a:off x="9757373" y="497589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663D6D-D4D8-5048-8BD7-CF84BC68C05C}"/>
                </a:ext>
              </a:extLst>
            </p:cNvPr>
            <p:cNvSpPr/>
            <p:nvPr/>
          </p:nvSpPr>
          <p:spPr>
            <a:xfrm>
              <a:off x="10566269" y="5839626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/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/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/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/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/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3883" t="-3922" r="-291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244FAE-4438-CB46-AFCE-D0F05DFBC0B0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288559" cy="3345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/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DCB66B1-3675-6745-9728-F14953AE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2785" y="5178238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48CCFF-E32E-2E46-86AB-C09132754CD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1371401" cy="5872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3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8565C-12C9-FB42-98D1-D3481D67CFB4}"/>
              </a:ext>
            </a:extLst>
          </p:cNvPr>
          <p:cNvCxnSpPr>
            <a:cxnSpLocks/>
            <a:stCxn id="26" idx="4"/>
            <a:endCxn id="24" idx="4"/>
          </p:cNvCxnSpPr>
          <p:nvPr/>
        </p:nvCxnSpPr>
        <p:spPr>
          <a:xfrm flipH="1">
            <a:off x="9786476" y="4461576"/>
            <a:ext cx="38100" cy="115260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276214" cy="4824960"/>
          </a:xfrm>
        </p:spPr>
        <p:txBody>
          <a:bodyPr>
            <a:normAutofit/>
          </a:bodyPr>
          <a:lstStyle/>
          <a:p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Draw diagonal from v to second vertex from bottom of chain</a:t>
            </a:r>
          </a:p>
          <a:p>
            <a:pPr lvl="1"/>
            <a:r>
              <a:rPr lang="en-US" dirty="0"/>
              <a:t>Remove bottom of chain</a:t>
            </a:r>
          </a:p>
          <a:p>
            <a:pPr lvl="1"/>
            <a:r>
              <a:rPr lang="en-US" dirty="0"/>
              <a:t>Add v to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F63A6A-4D2E-B447-9C68-E3857E326CCC}"/>
              </a:ext>
            </a:extLst>
          </p:cNvPr>
          <p:cNvSpPr/>
          <p:nvPr/>
        </p:nvSpPr>
        <p:spPr>
          <a:xfrm>
            <a:off x="9307530" y="2168132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1CA2D-8860-884C-9031-A15630DD4115}"/>
              </a:ext>
            </a:extLst>
          </p:cNvPr>
          <p:cNvSpPr/>
          <p:nvPr/>
        </p:nvSpPr>
        <p:spPr>
          <a:xfrm>
            <a:off x="9249944" y="27218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DD4BD-27D9-9545-A4BD-A0E4233CFBF4}"/>
              </a:ext>
            </a:extLst>
          </p:cNvPr>
          <p:cNvSpPr/>
          <p:nvPr/>
        </p:nvSpPr>
        <p:spPr>
          <a:xfrm>
            <a:off x="9561405" y="329688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5E06690-BD29-4044-A8DC-3738B7B93964}"/>
              </a:ext>
            </a:extLst>
          </p:cNvPr>
          <p:cNvSpPr/>
          <p:nvPr/>
        </p:nvSpPr>
        <p:spPr>
          <a:xfrm>
            <a:off x="9633797" y="21719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F635D-043D-D243-AC3A-CF5F83202CB1}"/>
              </a:ext>
            </a:extLst>
          </p:cNvPr>
          <p:cNvSpPr/>
          <p:nvPr/>
        </p:nvSpPr>
        <p:spPr>
          <a:xfrm>
            <a:off x="9599505" y="21442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F95E5-6324-3846-AB1B-2774FD7B21B5}"/>
              </a:ext>
            </a:extLst>
          </p:cNvPr>
          <p:cNvSpPr/>
          <p:nvPr/>
        </p:nvSpPr>
        <p:spPr>
          <a:xfrm>
            <a:off x="10666143" y="35305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/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/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/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/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/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83" t="-3846" r="-291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7F465-9D04-AA40-99FC-617AB7E38C3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DC1B3-33C5-AC4A-B5A2-AE084982DBA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/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7B5CB-E50F-DB49-9A03-D7F9C2F69A5C}"/>
              </a:ext>
            </a:extLst>
          </p:cNvPr>
          <p:cNvCxnSpPr>
            <a:cxnSpLocks/>
          </p:cNvCxnSpPr>
          <p:nvPr/>
        </p:nvCxnSpPr>
        <p:spPr>
          <a:xfrm flipV="1">
            <a:off x="8957940" y="3334989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6EFCEAD-1939-794F-A90F-9DADE6DF9BF0}"/>
              </a:ext>
            </a:extLst>
          </p:cNvPr>
          <p:cNvSpPr/>
          <p:nvPr/>
        </p:nvSpPr>
        <p:spPr>
          <a:xfrm>
            <a:off x="9494501" y="4409224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0EA9F9-3BB2-244D-A6AF-BD73AFB3BCF6}"/>
              </a:ext>
            </a:extLst>
          </p:cNvPr>
          <p:cNvSpPr/>
          <p:nvPr/>
        </p:nvSpPr>
        <p:spPr>
          <a:xfrm>
            <a:off x="9436915" y="49629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D3AC4F-8971-6C48-86AE-81F5DFCFEEFF}"/>
              </a:ext>
            </a:extLst>
          </p:cNvPr>
          <p:cNvSpPr/>
          <p:nvPr/>
        </p:nvSpPr>
        <p:spPr>
          <a:xfrm>
            <a:off x="9748376" y="553798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91FD5AD-C2ED-1D46-A9FC-BF725E1E2351}"/>
              </a:ext>
            </a:extLst>
          </p:cNvPr>
          <p:cNvSpPr/>
          <p:nvPr/>
        </p:nvSpPr>
        <p:spPr>
          <a:xfrm>
            <a:off x="9820768" y="4413052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42056-91C3-DA49-A837-916CB28716B2}"/>
              </a:ext>
            </a:extLst>
          </p:cNvPr>
          <p:cNvSpPr/>
          <p:nvPr/>
        </p:nvSpPr>
        <p:spPr>
          <a:xfrm>
            <a:off x="9786476" y="43853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4BA9B6-559E-E242-99D3-9BED6517C816}"/>
              </a:ext>
            </a:extLst>
          </p:cNvPr>
          <p:cNvSpPr/>
          <p:nvPr/>
        </p:nvSpPr>
        <p:spPr>
          <a:xfrm>
            <a:off x="10853114" y="577163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/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/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/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/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/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blipFill>
                <a:blip r:embed="rId12"/>
                <a:stretch>
                  <a:fillRect l="-3846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1C2E8-7BE2-EE46-96FA-54D8CCD6730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03041" y="4409224"/>
            <a:ext cx="958237" cy="5014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F52236-1034-7C41-95CE-D648AE3F8A4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03041" y="4910661"/>
            <a:ext cx="952404" cy="6751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305211" cy="4824960"/>
          </a:xfrm>
        </p:spPr>
        <p:txBody>
          <a:bodyPr>
            <a:normAutofit/>
          </a:bodyPr>
          <a:lstStyle/>
          <a:p>
            <a:r>
              <a:rPr lang="en-US" dirty="0"/>
              <a:t>Case 3: v is adjacent to bottom of reflex chain AND v+ is reflex or flat</a:t>
            </a:r>
          </a:p>
          <a:p>
            <a:pPr lvl="1"/>
            <a:r>
              <a:rPr lang="en-US" dirty="0"/>
              <a:t>Add v to bottom of reflex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9BDA6A-08FF-C54B-B469-4F9B30D7218F}"/>
              </a:ext>
            </a:extLst>
          </p:cNvPr>
          <p:cNvSpPr/>
          <p:nvPr/>
        </p:nvSpPr>
        <p:spPr>
          <a:xfrm>
            <a:off x="8976116" y="1939532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6FA4B-6B97-C84A-B040-80A99AA4526F}"/>
              </a:ext>
            </a:extLst>
          </p:cNvPr>
          <p:cNvSpPr/>
          <p:nvPr/>
        </p:nvSpPr>
        <p:spPr>
          <a:xfrm>
            <a:off x="9291710" y="2514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943E17-CB16-4340-91DF-8E9D27E87AAC}"/>
              </a:ext>
            </a:extLst>
          </p:cNvPr>
          <p:cNvSpPr/>
          <p:nvPr/>
        </p:nvSpPr>
        <p:spPr>
          <a:xfrm>
            <a:off x="8915400" y="29842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6F86AD-F830-B042-A79C-F6C770D0EEC7}"/>
              </a:ext>
            </a:extLst>
          </p:cNvPr>
          <p:cNvSpPr/>
          <p:nvPr/>
        </p:nvSpPr>
        <p:spPr>
          <a:xfrm>
            <a:off x="9557597" y="19433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6AF4C-416E-3549-A82E-6BE57C4B5569}"/>
              </a:ext>
            </a:extLst>
          </p:cNvPr>
          <p:cNvSpPr/>
          <p:nvPr/>
        </p:nvSpPr>
        <p:spPr>
          <a:xfrm>
            <a:off x="9523305" y="19156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2AAAF-DBA8-A443-AFD8-7E06C86269D0}"/>
              </a:ext>
            </a:extLst>
          </p:cNvPr>
          <p:cNvSpPr/>
          <p:nvPr/>
        </p:nvSpPr>
        <p:spPr>
          <a:xfrm>
            <a:off x="10589943" y="33019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/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/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/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/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/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46" t="-3922" r="-288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522BE-CC07-E646-AC08-67CB430236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B31D2C-FF31-504A-B20E-0754DC85BF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/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09019-D823-0E42-9188-C4C41FD21BAF}"/>
              </a:ext>
            </a:extLst>
          </p:cNvPr>
          <p:cNvCxnSpPr>
            <a:cxnSpLocks/>
          </p:cNvCxnSpPr>
          <p:nvPr/>
        </p:nvCxnSpPr>
        <p:spPr>
          <a:xfrm flipV="1">
            <a:off x="8248623" y="3043585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24E0A53-F7B7-B04E-AB45-815895943C27}"/>
              </a:ext>
            </a:extLst>
          </p:cNvPr>
          <p:cNvSpPr/>
          <p:nvPr/>
        </p:nvSpPr>
        <p:spPr>
          <a:xfrm>
            <a:off x="8609615" y="4465399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AAA22-3519-7840-89DF-E5685E98D61F}"/>
              </a:ext>
            </a:extLst>
          </p:cNvPr>
          <p:cNvSpPr/>
          <p:nvPr/>
        </p:nvSpPr>
        <p:spPr>
          <a:xfrm>
            <a:off x="8925209" y="50403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26D1B3-DB97-6445-A700-DA1393569433}"/>
              </a:ext>
            </a:extLst>
          </p:cNvPr>
          <p:cNvSpPr/>
          <p:nvPr/>
        </p:nvSpPr>
        <p:spPr>
          <a:xfrm>
            <a:off x="8548899" y="55101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77E903B-7CC8-5647-BDBC-2444FF117166}"/>
              </a:ext>
            </a:extLst>
          </p:cNvPr>
          <p:cNvSpPr/>
          <p:nvPr/>
        </p:nvSpPr>
        <p:spPr>
          <a:xfrm>
            <a:off x="9191096" y="4469227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EF1C9E-CD0A-474B-8BE4-501C46D646D7}"/>
              </a:ext>
            </a:extLst>
          </p:cNvPr>
          <p:cNvSpPr/>
          <p:nvPr/>
        </p:nvSpPr>
        <p:spPr>
          <a:xfrm>
            <a:off x="9156804" y="4441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C91E2-55BA-1446-A1ED-3ADD01635B9D}"/>
              </a:ext>
            </a:extLst>
          </p:cNvPr>
          <p:cNvSpPr/>
          <p:nvPr/>
        </p:nvSpPr>
        <p:spPr>
          <a:xfrm>
            <a:off x="10223442" y="582781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/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/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/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/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/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blipFill>
                <a:blip r:embed="rId12"/>
                <a:stretch>
                  <a:fillRect l="-2830" t="-3846" r="-94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5AC903-ED58-3D4E-9D9C-620F4B3699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451152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EF664-D672-7A42-B960-A29E5AE39F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168507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AC3049-5426-2049-A31F-C476A693799F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563032" y="4220633"/>
            <a:ext cx="93056" cy="11998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595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5117</TotalTime>
  <Words>1217</Words>
  <Application>Microsoft Macintosh PowerPoint</Application>
  <PresentationFormat>Widescreen</PresentationFormat>
  <Paragraphs>228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Gill Sans MT</vt:lpstr>
      <vt:lpstr>17/02/15</vt:lpstr>
      <vt:lpstr>Document</vt:lpstr>
      <vt:lpstr>Equation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Paul Rosen</cp:lastModifiedBy>
  <cp:revision>159</cp:revision>
  <dcterms:created xsi:type="dcterms:W3CDTF">2013-08-12T17:41:37Z</dcterms:created>
  <dcterms:modified xsi:type="dcterms:W3CDTF">2020-08-11T02:17:47Z</dcterms:modified>
</cp:coreProperties>
</file>