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handoutMasterIdLst>
    <p:handoutMasterId r:id="rId33"/>
  </p:handoutMasterIdLst>
  <p:sldIdLst>
    <p:sldId id="256" r:id="rId2"/>
    <p:sldId id="640" r:id="rId3"/>
    <p:sldId id="649" r:id="rId4"/>
    <p:sldId id="637" r:id="rId5"/>
    <p:sldId id="638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  <p:sldId id="663" r:id="rId20"/>
    <p:sldId id="683" r:id="rId21"/>
    <p:sldId id="664" r:id="rId22"/>
    <p:sldId id="665" r:id="rId23"/>
    <p:sldId id="666" r:id="rId24"/>
    <p:sldId id="684" r:id="rId25"/>
    <p:sldId id="667" r:id="rId26"/>
    <p:sldId id="669" r:id="rId27"/>
    <p:sldId id="670" r:id="rId28"/>
    <p:sldId id="671" r:id="rId29"/>
    <p:sldId id="672" r:id="rId30"/>
    <p:sldId id="6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5"/>
    <p:restoredTop sz="94762"/>
  </p:normalViewPr>
  <p:slideViewPr>
    <p:cSldViewPr>
      <p:cViewPr varScale="1">
        <p:scale>
          <a:sx n="114" d="100"/>
          <a:sy n="114" d="100"/>
        </p:scale>
        <p:origin x="16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4269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94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044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91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923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69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20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73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2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4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8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67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24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74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Voronoi Diagram - Fortune’s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995091"/>
          </a:xfrm>
        </p:spPr>
        <p:txBody>
          <a:bodyPr/>
          <a:lstStyle/>
          <a:p>
            <a:r>
              <a:rPr lang="en-US" dirty="0"/>
              <a:t>We have detected a circle that is empty (contains no sites) and touches 3 or more sites.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5605-AB13-D84E-81CB-CFB718A7B4A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3DEE8D-DD47-EC4D-ABFD-A95412E44A6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Circle Event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4" y="3429000"/>
            <a:ext cx="4857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0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412480"/>
          </a:xfrm>
        </p:spPr>
        <p:txBody>
          <a:bodyPr/>
          <a:lstStyle/>
          <a:p>
            <a:r>
              <a:rPr lang="en-US" dirty="0"/>
              <a:t>We have detected a circle that is empty (contains no sites) and touches 3 or more sites when the sweep line passes the lowest point in the circle.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DF2ECB-3E76-6D49-BC48-37B819D3EDB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EF53C-2C5A-7740-868D-96A99AA239A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Circle Event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45" y="3617789"/>
            <a:ext cx="8239508" cy="26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0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Voronoi edges are traced by the break points as the sweep line moves down.</a:t>
            </a:r>
          </a:p>
          <a:p>
            <a:pPr lvl="1"/>
            <a:r>
              <a:rPr lang="en-US" dirty="0"/>
              <a:t>Emergence of a new break point(s) (from formation of a new arc or a fusion of two existing break points) identifies a new edge</a:t>
            </a:r>
          </a:p>
          <a:p>
            <a:pPr lvl="1"/>
            <a:r>
              <a:rPr lang="en-US" dirty="0"/>
              <a:t>Voronoi vertices are identified when two break points meet (fuse).</a:t>
            </a:r>
          </a:p>
          <a:p>
            <a:pPr lvl="1"/>
            <a:r>
              <a:rPr lang="en-US" dirty="0"/>
              <a:t>Decimation of an old arc identifies new vertex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4339CC-3CDD-344E-B907-F47B59E3D09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F4744B-E1A8-FD49-9B4A-B31B8869C18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Beach Line Properties</a:t>
            </a:r>
          </a:p>
        </p:txBody>
      </p:sp>
    </p:spTree>
    <p:extLst>
      <p:ext uri="{BB962C8B-B14F-4D97-AF65-F5344CB8AC3E}">
        <p14:creationId xmlns:p14="http://schemas.microsoft.com/office/powerpoint/2010/main" val="87021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state of the Voronoi diagram</a:t>
            </a:r>
          </a:p>
          <a:p>
            <a:pPr lvl="1"/>
            <a:r>
              <a:rPr lang="en-US" dirty="0"/>
              <a:t>Doubly-linked list</a:t>
            </a:r>
          </a:p>
          <a:p>
            <a:r>
              <a:rPr lang="en-US" dirty="0"/>
              <a:t>The beach line is represented by a balanced binary search tree</a:t>
            </a:r>
          </a:p>
          <a:p>
            <a:r>
              <a:rPr lang="en-US" dirty="0"/>
              <a:t>The event queue is implemented as priority queue</a:t>
            </a:r>
          </a:p>
          <a:p>
            <a:pPr lvl="1"/>
            <a:r>
              <a:rPr lang="en-US" dirty="0"/>
              <a:t>Priority event queue sorted on decreasing y-coordinate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0ACE99-5890-834F-8B20-0C166FED40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7C11EC-402A-3A4F-BDE0-B7CE0931D62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23446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757091"/>
          </a:xfrm>
        </p:spPr>
        <p:txBody>
          <a:bodyPr/>
          <a:lstStyle/>
          <a:p>
            <a:r>
              <a:rPr lang="en-US" dirty="0"/>
              <a:t>Goal: a simple data structure that allows an algorithm to traverse a Voronoi diagram’s segments, cells and vertices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F93F67-95EA-174D-97F1-4AC7E036BC2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387CF-17AC-2D43-A7DC-E697E5FEAD3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Doubly Linked List (</a:t>
            </a:r>
            <a:r>
              <a:rPr lang="en-US" i="1" dirty="0"/>
              <a:t>D</a:t>
            </a:r>
            <a:r>
              <a:rPr lang="en-US" dirty="0"/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1" y="4607000"/>
            <a:ext cx="3838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52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83310"/>
          </a:xfrm>
        </p:spPr>
        <p:txBody>
          <a:bodyPr>
            <a:normAutofit/>
          </a:bodyPr>
          <a:lstStyle/>
          <a:p>
            <a:r>
              <a:rPr lang="en-US" dirty="0"/>
              <a:t>Divide segments into unidirectional half-edges</a:t>
            </a:r>
          </a:p>
          <a:p>
            <a:r>
              <a:rPr lang="en-US" dirty="0"/>
              <a:t>A chain of counter-clockwise half-edges forms a cell</a:t>
            </a:r>
          </a:p>
          <a:p>
            <a:r>
              <a:rPr lang="en-US" dirty="0"/>
              <a:t>Define a half-edge’s “twin” to be its opposite half-edge of the same segment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968034-FB61-794B-8BE6-8EEA54DE60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B8EBA9-8159-9A49-88FA-C8F4376BD7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Doubly Linked List (</a:t>
            </a:r>
            <a:r>
              <a:rPr lang="en-US" i="1" dirty="0"/>
              <a:t>D</a:t>
            </a:r>
            <a:r>
              <a:rPr lang="en-US" dirty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37528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74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8"/>
            <a:ext cx="10876027" cy="32904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balanced binary search tree is used to maintain the status of the beach line.</a:t>
            </a:r>
          </a:p>
          <a:p>
            <a:r>
              <a:rPr lang="en-US" dirty="0"/>
              <a:t>Internal nodes represent break points between two arcs</a:t>
            </a:r>
          </a:p>
          <a:p>
            <a:pPr lvl="1"/>
            <a:r>
              <a:rPr lang="en-US" dirty="0"/>
              <a:t>Also contains a pointer to the </a:t>
            </a:r>
            <a:r>
              <a:rPr lang="en-US" i="1" dirty="0"/>
              <a:t>D </a:t>
            </a:r>
            <a:r>
              <a:rPr lang="en-US" dirty="0"/>
              <a:t>record of the edge being traced</a:t>
            </a:r>
          </a:p>
          <a:p>
            <a:r>
              <a:rPr lang="en-US" dirty="0"/>
              <a:t>Leaf nodes represent arcs, each arc is in turn represented by the site that generated it</a:t>
            </a:r>
          </a:p>
          <a:p>
            <a:pPr lvl="1"/>
            <a:r>
              <a:rPr lang="en-US" dirty="0"/>
              <a:t>Also contains a pointer to a potential circle event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908D86-124A-8144-A50D-93355A1690E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433C8-2087-214F-BBCA-F432D61881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Balanced Binary Tree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4629150"/>
            <a:ext cx="51339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23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an interesting point encountered by the sweep line that makes discrete stops at events as it sweeps from top to bottom</a:t>
            </a:r>
          </a:p>
          <a:p>
            <a:r>
              <a:rPr lang="en-US" dirty="0"/>
              <a:t>Consists of:</a:t>
            </a:r>
          </a:p>
          <a:p>
            <a:pPr lvl="1"/>
            <a:r>
              <a:rPr lang="en-US" u="sng" dirty="0"/>
              <a:t>Site Events</a:t>
            </a:r>
            <a:r>
              <a:rPr lang="en-US" dirty="0"/>
              <a:t> – when the sweep line encounters a new site point</a:t>
            </a:r>
          </a:p>
          <a:p>
            <a:pPr lvl="1"/>
            <a:r>
              <a:rPr lang="en-US" u="sng" dirty="0"/>
              <a:t>Circle Events</a:t>
            </a:r>
            <a:r>
              <a:rPr lang="en-US" dirty="0"/>
              <a:t> – when the sweep line encounters the </a:t>
            </a:r>
            <a:r>
              <a:rPr lang="en-US" i="1" dirty="0"/>
              <a:t>bottom </a:t>
            </a:r>
            <a:r>
              <a:rPr lang="en-US" dirty="0"/>
              <a:t>of an empty circle touching 3 or more sites</a:t>
            </a:r>
          </a:p>
          <a:p>
            <a:r>
              <a:rPr lang="en-US" dirty="0"/>
              <a:t>Events are prioritized based on y-coordinate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ADC54-E3D8-2C4A-A269-D2B1F7D8F0D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D13B65-9CB7-4748-BF77-EFA0EB8C95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Event Queue (</a:t>
            </a:r>
            <a:r>
              <a:rPr lang="en-US" i="1" dirty="0"/>
              <a:t>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7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309292"/>
          </a:xfrm>
        </p:spPr>
        <p:txBody>
          <a:bodyPr/>
          <a:lstStyle/>
          <a:p>
            <a:r>
              <a:rPr lang="en-US" dirty="0"/>
              <a:t>A new arc appears when a new site appears.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59F00-E311-2141-829A-86AB054D620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6FC8A0-9B1B-F04C-91EF-26D0E2DDF5C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Site Event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02" y="2641362"/>
            <a:ext cx="10029797" cy="31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842691"/>
          </a:xfrm>
        </p:spPr>
        <p:txBody>
          <a:bodyPr/>
          <a:lstStyle/>
          <a:p>
            <a:r>
              <a:rPr lang="en-US" dirty="0"/>
              <a:t>Original arc above the new site is broken into two arcs</a:t>
            </a:r>
          </a:p>
          <a:p>
            <a:pPr lvl="1"/>
            <a:r>
              <a:rPr lang="en-US" dirty="0"/>
              <a:t>Number of arcs on beach line is O(n)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08D4D8-F675-D64F-B94D-7186C1F390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BD585-E7E7-1143-A1F3-1427963DF7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Site Event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8" y="3166802"/>
            <a:ext cx="6286501" cy="35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en-US" b="1" dirty="0"/>
                  <a:t>Fortune's algorithm</a:t>
                </a:r>
                <a:r>
                  <a:rPr lang="en-US" altLang="en-US" dirty="0"/>
                  <a:t> is a sweep line algorithm for generating a Voronoi diagram from a set of points in a plane using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𝑂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/>
                      </a:rPr>
                      <m:t>log</m:t>
                    </m:r>
                    <m:r>
                      <a:rPr lang="en-US" altLang="en-US" i="1" dirty="0" smtClean="0">
                        <a:latin typeface="Cambria Math"/>
                      </a:rPr>
                      <m:t>⁡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en-US" dirty="0"/>
                  <a:t>time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𝑂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space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The strategy in a plane sweep algorithm is to sweep a horizontal line (sweep line) (L) from top to bottom</a:t>
                </a:r>
              </a:p>
              <a:p>
                <a:pPr lvl="1"/>
                <a:r>
                  <a:rPr lang="en-US" altLang="en-US" dirty="0"/>
                  <a:t>Information maintained about the part of the Voronoi diagram of the sites above L that cannot be changed by sites below L</a:t>
                </a: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FAE9-8476-5F46-8915-F7E2406947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28E298-2B72-1A41-9F46-07499ABF1B7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Fortune’s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Effects on Binary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3613DD-47BD-0C43-AABC-96EECF1B988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4E0CC5-5E9B-B245-9F27-EB3EA75190E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Site Event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93E616E-06B6-BD48-8B08-C041FBB1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6" y="2819401"/>
            <a:ext cx="6286501" cy="35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5ABF1F2-2965-5348-9B1A-1DBBE292AC3B}"/>
              </a:ext>
            </a:extLst>
          </p:cNvPr>
          <p:cNvSpPr/>
          <p:nvPr/>
        </p:nvSpPr>
        <p:spPr>
          <a:xfrm>
            <a:off x="6829687" y="4038185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E86D27-8F4E-9643-A326-71505460AC3C}"/>
              </a:ext>
            </a:extLst>
          </p:cNvPr>
          <p:cNvSpPr/>
          <p:nvPr/>
        </p:nvSpPr>
        <p:spPr>
          <a:xfrm>
            <a:off x="7339144" y="2853301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EE9DC-D2C2-E341-A879-C4D6A072FEEC}"/>
              </a:ext>
            </a:extLst>
          </p:cNvPr>
          <p:cNvSpPr/>
          <p:nvPr/>
        </p:nvSpPr>
        <p:spPr>
          <a:xfrm>
            <a:off x="7848600" y="4038185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6E4B6D-583B-8245-8D1C-5509C1F43AE1}"/>
              </a:ext>
            </a:extLst>
          </p:cNvPr>
          <p:cNvCxnSpPr>
            <a:cxnSpLocks/>
            <a:stCxn id="10" idx="3"/>
            <a:endCxn id="2" idx="0"/>
          </p:cNvCxnSpPr>
          <p:nvPr/>
        </p:nvCxnSpPr>
        <p:spPr>
          <a:xfrm flipH="1">
            <a:off x="7167444" y="3369015"/>
            <a:ext cx="270627" cy="66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851B3C-01C9-C441-8EF7-2E54D65EC0F7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915730" y="3369015"/>
            <a:ext cx="270627" cy="66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5B2F993-8860-924A-A3DB-6A83942580E7}"/>
              </a:ext>
            </a:extLst>
          </p:cNvPr>
          <p:cNvSpPr/>
          <p:nvPr/>
        </p:nvSpPr>
        <p:spPr>
          <a:xfrm>
            <a:off x="9254305" y="4953000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439B6D-DF49-434D-AE71-B07EE244CF34}"/>
              </a:ext>
            </a:extLst>
          </p:cNvPr>
          <p:cNvSpPr/>
          <p:nvPr/>
        </p:nvSpPr>
        <p:spPr>
          <a:xfrm>
            <a:off x="10388338" y="2853301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AB673E-4E83-9F4E-A687-525C6FE30E35}"/>
              </a:ext>
            </a:extLst>
          </p:cNvPr>
          <p:cNvSpPr/>
          <p:nvPr/>
        </p:nvSpPr>
        <p:spPr>
          <a:xfrm>
            <a:off x="10925082" y="3861965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AABFC-6BEB-784A-97E3-43D71E31361F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10189352" y="3369015"/>
            <a:ext cx="297913" cy="4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FA4BCE-C17C-A645-9464-0A66F3D5C40B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10964924" y="3369015"/>
            <a:ext cx="297915" cy="4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E7F7483-9E54-9144-B54E-215333E64843}"/>
              </a:ext>
            </a:extLst>
          </p:cNvPr>
          <p:cNvSpPr/>
          <p:nvPr/>
        </p:nvSpPr>
        <p:spPr>
          <a:xfrm>
            <a:off x="10394159" y="4953000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A5F28E-F5E6-A946-A59D-2BE79968F207}"/>
              </a:ext>
            </a:extLst>
          </p:cNvPr>
          <p:cNvSpPr/>
          <p:nvPr/>
        </p:nvSpPr>
        <p:spPr>
          <a:xfrm>
            <a:off x="9851595" y="3861965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1CD0AC-AA46-B545-BA79-D1F644FD0AE7}"/>
              </a:ext>
            </a:extLst>
          </p:cNvPr>
          <p:cNvCxnSpPr>
            <a:cxnSpLocks/>
            <a:stCxn id="25" idx="3"/>
            <a:endCxn id="18" idx="0"/>
          </p:cNvCxnSpPr>
          <p:nvPr/>
        </p:nvCxnSpPr>
        <p:spPr>
          <a:xfrm flipH="1">
            <a:off x="9592062" y="4377679"/>
            <a:ext cx="358460" cy="5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DEBFB2-0959-AF49-9F74-6DB27CA8353A}"/>
              </a:ext>
            </a:extLst>
          </p:cNvPr>
          <p:cNvCxnSpPr>
            <a:cxnSpLocks/>
            <a:stCxn id="25" idx="5"/>
            <a:endCxn id="24" idx="0"/>
          </p:cNvCxnSpPr>
          <p:nvPr/>
        </p:nvCxnSpPr>
        <p:spPr>
          <a:xfrm>
            <a:off x="10428181" y="4377679"/>
            <a:ext cx="303735" cy="5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5BC542-FE8E-974A-8B4E-BB368932350A}"/>
              </a:ext>
            </a:extLst>
          </p:cNvPr>
          <p:cNvSpPr txBox="1"/>
          <p:nvPr/>
        </p:nvSpPr>
        <p:spPr>
          <a:xfrm>
            <a:off x="4739655" y="288995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8C4E4D-3D28-A141-8B35-9543895002F4}"/>
              </a:ext>
            </a:extLst>
          </p:cNvPr>
          <p:cNvSpPr txBox="1"/>
          <p:nvPr/>
        </p:nvSpPr>
        <p:spPr>
          <a:xfrm>
            <a:off x="2286000" y="400945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473213-4BA9-5548-94E7-FA5C5630F6E5}"/>
              </a:ext>
            </a:extLst>
          </p:cNvPr>
          <p:cNvSpPr txBox="1"/>
          <p:nvPr/>
        </p:nvSpPr>
        <p:spPr>
          <a:xfrm>
            <a:off x="3048000" y="575427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B1ACF9-AD0E-5E4E-BBFA-2683E6E7B363}"/>
              </a:ext>
            </a:extLst>
          </p:cNvPr>
          <p:cNvSpPr txBox="1"/>
          <p:nvPr/>
        </p:nvSpPr>
        <p:spPr>
          <a:xfrm>
            <a:off x="3272131" y="307462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3E98EB-381C-A642-9F56-F48A40C98263}"/>
              </a:ext>
            </a:extLst>
          </p:cNvPr>
          <p:cNvSpPr txBox="1"/>
          <p:nvPr/>
        </p:nvSpPr>
        <p:spPr>
          <a:xfrm>
            <a:off x="3048000" y="45748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4F1B1C-400E-0247-A3B5-C80B2A885B7B}"/>
              </a:ext>
            </a:extLst>
          </p:cNvPr>
          <p:cNvSpPr txBox="1"/>
          <p:nvPr/>
        </p:nvSpPr>
        <p:spPr>
          <a:xfrm>
            <a:off x="5438014" y="48002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</p:spTree>
    <p:extLst>
      <p:ext uri="{BB962C8B-B14F-4D97-AF65-F5344CB8AC3E}">
        <p14:creationId xmlns:p14="http://schemas.microsoft.com/office/powerpoint/2010/main" val="15601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53312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arc disappears whenever an empty circle touches three or more sites and is tangent to the circle.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Sweep line helps determine that the circle is indeed empty.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83E53-D274-B549-927E-A82D36C8C24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01C1BB-FE6D-C54E-B356-58261A9CE55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Circle Event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6259500" cy="270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432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Effects on Binary Tree</a:t>
            </a:r>
          </a:p>
          <a:p>
            <a:pPr lvl="1"/>
            <a:r>
              <a:rPr lang="en-US" sz="2399" dirty="0"/>
              <a:t>Other circle events will remove nodes from the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3613DD-47BD-0C43-AABC-96EECF1B988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4E0CC5-5E9B-B245-9F27-EB3EA75190E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Circle Event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7CF7EC-75F5-7D43-844A-0AFDE852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6" y="2819401"/>
            <a:ext cx="6286501" cy="35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493F4-65FC-0A45-B1CE-67E550008EBF}"/>
              </a:ext>
            </a:extLst>
          </p:cNvPr>
          <p:cNvSpPr txBox="1"/>
          <p:nvPr/>
        </p:nvSpPr>
        <p:spPr>
          <a:xfrm>
            <a:off x="4739655" y="288995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77544-95CE-AE44-9B72-CB074613E636}"/>
              </a:ext>
            </a:extLst>
          </p:cNvPr>
          <p:cNvSpPr txBox="1"/>
          <p:nvPr/>
        </p:nvSpPr>
        <p:spPr>
          <a:xfrm>
            <a:off x="2286000" y="400945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E40DA-DE61-344C-9689-1496551E74C8}"/>
              </a:ext>
            </a:extLst>
          </p:cNvPr>
          <p:cNvSpPr txBox="1"/>
          <p:nvPr/>
        </p:nvSpPr>
        <p:spPr>
          <a:xfrm>
            <a:off x="3048000" y="575427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F6344-8F5E-6743-8E6F-0978A3C14834}"/>
              </a:ext>
            </a:extLst>
          </p:cNvPr>
          <p:cNvSpPr txBox="1"/>
          <p:nvPr/>
        </p:nvSpPr>
        <p:spPr>
          <a:xfrm>
            <a:off x="3272131" y="307462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0FA3F-6982-EB4E-969E-9FE6AEC855AD}"/>
              </a:ext>
            </a:extLst>
          </p:cNvPr>
          <p:cNvSpPr txBox="1"/>
          <p:nvPr/>
        </p:nvSpPr>
        <p:spPr>
          <a:xfrm>
            <a:off x="3048000" y="45748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33415-3BEB-A14C-8C2E-5CF7867BD823}"/>
              </a:ext>
            </a:extLst>
          </p:cNvPr>
          <p:cNvSpPr txBox="1"/>
          <p:nvPr/>
        </p:nvSpPr>
        <p:spPr>
          <a:xfrm>
            <a:off x="5438014" y="48002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43D242-93EE-E640-ADA4-86B2AE2F04B2}"/>
              </a:ext>
            </a:extLst>
          </p:cNvPr>
          <p:cNvSpPr>
            <a:spLocks noChangeAspect="1"/>
          </p:cNvSpPr>
          <p:nvPr/>
        </p:nvSpPr>
        <p:spPr>
          <a:xfrm>
            <a:off x="2694814" y="3087045"/>
            <a:ext cx="2743200" cy="27432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638651-9766-8042-99AF-49B6600010A3}"/>
              </a:ext>
            </a:extLst>
          </p:cNvPr>
          <p:cNvSpPr/>
          <p:nvPr/>
        </p:nvSpPr>
        <p:spPr>
          <a:xfrm>
            <a:off x="6807733" y="5061686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7DDF83-910B-454B-9EA9-CF69AB710377}"/>
              </a:ext>
            </a:extLst>
          </p:cNvPr>
          <p:cNvSpPr/>
          <p:nvPr/>
        </p:nvSpPr>
        <p:spPr>
          <a:xfrm>
            <a:off x="7941766" y="2961987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5527FD-F858-194D-83EE-44D9D97069D0}"/>
              </a:ext>
            </a:extLst>
          </p:cNvPr>
          <p:cNvSpPr/>
          <p:nvPr/>
        </p:nvSpPr>
        <p:spPr>
          <a:xfrm>
            <a:off x="8478510" y="3970651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26E83C-7B0E-094D-A623-962F0F8EEFA0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 flipH="1">
            <a:off x="7742780" y="3477701"/>
            <a:ext cx="297913" cy="4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9218DD-F926-A641-8CE7-A8A72EF59535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8518352" y="3477701"/>
            <a:ext cx="297915" cy="4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4FFE2D3-BFC6-0447-AA53-51F6CBD64B40}"/>
              </a:ext>
            </a:extLst>
          </p:cNvPr>
          <p:cNvSpPr/>
          <p:nvPr/>
        </p:nvSpPr>
        <p:spPr>
          <a:xfrm>
            <a:off x="7947587" y="5061686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7B97F1-9F05-9D46-9484-233190B5C49D}"/>
              </a:ext>
            </a:extLst>
          </p:cNvPr>
          <p:cNvSpPr/>
          <p:nvPr/>
        </p:nvSpPr>
        <p:spPr>
          <a:xfrm>
            <a:off x="7405023" y="3970651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D99A99-2EBF-0A4E-92D8-E03F47B1320A}"/>
              </a:ext>
            </a:extLst>
          </p:cNvPr>
          <p:cNvCxnSpPr>
            <a:cxnSpLocks/>
            <a:stCxn id="21" idx="3"/>
            <a:endCxn id="15" idx="0"/>
          </p:cNvCxnSpPr>
          <p:nvPr/>
        </p:nvCxnSpPr>
        <p:spPr>
          <a:xfrm flipH="1">
            <a:off x="7145490" y="4486365"/>
            <a:ext cx="358460" cy="5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6DDD2F-01B5-5240-B6FA-64FA186033E6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7981609" y="4486365"/>
            <a:ext cx="303735" cy="5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DDBD568-9464-C049-803D-CC02595BF9EC}"/>
              </a:ext>
            </a:extLst>
          </p:cNvPr>
          <p:cNvSpPr/>
          <p:nvPr/>
        </p:nvSpPr>
        <p:spPr>
          <a:xfrm>
            <a:off x="9369412" y="5211828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091806-BC00-624C-A5F7-9A38AFA14B34}"/>
              </a:ext>
            </a:extLst>
          </p:cNvPr>
          <p:cNvSpPr/>
          <p:nvPr/>
        </p:nvSpPr>
        <p:spPr>
          <a:xfrm>
            <a:off x="10503445" y="3112129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F3F01D-E5C3-F14F-B6B1-B5391E6DEB15}"/>
              </a:ext>
            </a:extLst>
          </p:cNvPr>
          <p:cNvSpPr/>
          <p:nvPr/>
        </p:nvSpPr>
        <p:spPr>
          <a:xfrm>
            <a:off x="11040189" y="4120793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642293-9DC6-5C44-BF2F-FCB2C737E0CC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10304459" y="3627843"/>
            <a:ext cx="297913" cy="4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A9A806-F5E4-C144-8B66-1A737ACDCCB2}"/>
              </a:ext>
            </a:extLst>
          </p:cNvPr>
          <p:cNvCxnSpPr>
            <a:cxnSpLocks/>
            <a:stCxn id="25" idx="5"/>
            <a:endCxn id="26" idx="0"/>
          </p:cNvCxnSpPr>
          <p:nvPr/>
        </p:nvCxnSpPr>
        <p:spPr>
          <a:xfrm>
            <a:off x="11080031" y="3627843"/>
            <a:ext cx="297915" cy="4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C58DFFC-00EB-8C46-B432-4F77D661C899}"/>
              </a:ext>
            </a:extLst>
          </p:cNvPr>
          <p:cNvSpPr/>
          <p:nvPr/>
        </p:nvSpPr>
        <p:spPr>
          <a:xfrm>
            <a:off x="10509266" y="5211828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F5256D-B5E9-4A46-B9A8-F1B701DA3B5B}"/>
              </a:ext>
            </a:extLst>
          </p:cNvPr>
          <p:cNvSpPr/>
          <p:nvPr/>
        </p:nvSpPr>
        <p:spPr>
          <a:xfrm>
            <a:off x="9966702" y="4120793"/>
            <a:ext cx="675513" cy="60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B7BEDA-BA64-7442-B944-EBA10F71C59E}"/>
              </a:ext>
            </a:extLst>
          </p:cNvPr>
          <p:cNvCxnSpPr>
            <a:cxnSpLocks/>
            <a:stCxn id="30" idx="3"/>
            <a:endCxn id="24" idx="0"/>
          </p:cNvCxnSpPr>
          <p:nvPr/>
        </p:nvCxnSpPr>
        <p:spPr>
          <a:xfrm flipH="1">
            <a:off x="9707169" y="4636507"/>
            <a:ext cx="358460" cy="5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DB935A-0913-5341-A0C2-759EA20F89FF}"/>
              </a:ext>
            </a:extLst>
          </p:cNvPr>
          <p:cNvCxnSpPr>
            <a:cxnSpLocks/>
            <a:stCxn id="30" idx="5"/>
            <a:endCxn id="29" idx="0"/>
          </p:cNvCxnSpPr>
          <p:nvPr/>
        </p:nvCxnSpPr>
        <p:spPr>
          <a:xfrm>
            <a:off x="10543288" y="4636507"/>
            <a:ext cx="303735" cy="5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05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Site Events are</a:t>
            </a:r>
          </a:p>
          <a:p>
            <a:pPr lvl="1"/>
            <a:r>
              <a:rPr lang="en-US" dirty="0"/>
              <a:t>given as input</a:t>
            </a:r>
          </a:p>
          <a:p>
            <a:pPr lvl="1"/>
            <a:r>
              <a:rPr lang="en-US" dirty="0"/>
              <a:t>represented by the (</a:t>
            </a:r>
            <a:r>
              <a:rPr lang="en-US" dirty="0" err="1"/>
              <a:t>x,y</a:t>
            </a:r>
            <a:r>
              <a:rPr lang="en-US" dirty="0"/>
              <a:t>)-coordinate of the site point</a:t>
            </a:r>
          </a:p>
          <a:p>
            <a:r>
              <a:rPr lang="en-US" dirty="0"/>
              <a:t>Circle Events are</a:t>
            </a:r>
          </a:p>
          <a:p>
            <a:pPr lvl="1"/>
            <a:r>
              <a:rPr lang="en-US" dirty="0"/>
              <a:t>represented by the (</a:t>
            </a:r>
            <a:r>
              <a:rPr lang="en-US" dirty="0" err="1"/>
              <a:t>x,y</a:t>
            </a:r>
            <a:r>
              <a:rPr lang="en-US" dirty="0"/>
              <a:t>)-coordinate of the lowest point of an empty circle touching three or more sites</a:t>
            </a:r>
          </a:p>
          <a:p>
            <a:pPr lvl="1"/>
            <a:r>
              <a:rPr lang="en-US" dirty="0"/>
              <a:t>computed on the fly (intersection of the two bisectors in between the three sites)</a:t>
            </a:r>
          </a:p>
          <a:p>
            <a:pPr lvl="1"/>
            <a:r>
              <a:rPr lang="en-US" dirty="0"/>
              <a:t> “anticipated”: these newly generated events may represented by the (</a:t>
            </a:r>
            <a:r>
              <a:rPr lang="en-US" dirty="0" err="1"/>
              <a:t>x,y</a:t>
            </a:r>
            <a:r>
              <a:rPr lang="en-US" dirty="0"/>
              <a:t>)-coordinate of the lowest point of an empty circle touching three or more sites; they can be false and need to be removed later</a:t>
            </a:r>
          </a:p>
          <a:p>
            <a:r>
              <a:rPr lang="en-US" dirty="0"/>
              <a:t>Event Queue prioritizes events based on their y-coordinates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C9FC76-0056-D049-A6B3-6F4CD6E8E3B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043C3-AE56-9647-859B-60A50B58217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Event Queue Summary</a:t>
            </a:r>
          </a:p>
        </p:txBody>
      </p:sp>
    </p:spTree>
    <p:extLst>
      <p:ext uri="{BB962C8B-B14F-4D97-AF65-F5344CB8AC3E}">
        <p14:creationId xmlns:p14="http://schemas.microsoft.com/office/powerpoint/2010/main" val="413847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E043C3-AE56-9647-859B-60A50B5821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C56C43-CC0A-3247-A96A-9419BB4ECF7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5000A1-41BB-C048-8494-16EE400E1BA8}"/>
              </a:ext>
            </a:extLst>
          </p:cNvPr>
          <p:cNvSpPr/>
          <p:nvPr/>
        </p:nvSpPr>
        <p:spPr>
          <a:xfrm>
            <a:off x="3352800" y="247875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373518-7E2A-9B44-8F6C-48185F8F9707}"/>
              </a:ext>
            </a:extLst>
          </p:cNvPr>
          <p:cNvSpPr/>
          <p:nvPr/>
        </p:nvSpPr>
        <p:spPr>
          <a:xfrm>
            <a:off x="7376160" y="17048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5E745-A941-0B4C-BA79-8D6E88F929FA}"/>
              </a:ext>
            </a:extLst>
          </p:cNvPr>
          <p:cNvSpPr/>
          <p:nvPr/>
        </p:nvSpPr>
        <p:spPr>
          <a:xfrm>
            <a:off x="5364480" y="32526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26ABE2-DFB6-2D47-95FA-4F4AD96441D2}"/>
              </a:ext>
            </a:extLst>
          </p:cNvPr>
          <p:cNvSpPr/>
          <p:nvPr/>
        </p:nvSpPr>
        <p:spPr>
          <a:xfrm>
            <a:off x="6370320" y="55743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5BFB5-9362-0C40-BBD9-040F3DAF0F64}"/>
              </a:ext>
            </a:extLst>
          </p:cNvPr>
          <p:cNvSpPr/>
          <p:nvPr/>
        </p:nvSpPr>
        <p:spPr>
          <a:xfrm>
            <a:off x="4358640" y="480047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131F80-2AFD-394A-9658-99FBCAC82265}"/>
              </a:ext>
            </a:extLst>
          </p:cNvPr>
          <p:cNvSpPr/>
          <p:nvPr/>
        </p:nvSpPr>
        <p:spPr>
          <a:xfrm>
            <a:off x="8382000" y="40265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 state of the Voronoi diagram</a:t>
            </a:r>
          </a:p>
          <a:p>
            <a:pPr lvl="1"/>
            <a:r>
              <a:rPr lang="en-US" dirty="0"/>
              <a:t>Doubly linked list of half-edges, vertices, cell records</a:t>
            </a:r>
          </a:p>
          <a:p>
            <a:r>
              <a:rPr lang="en-US" dirty="0"/>
              <a:t>Current state of the beach line</a:t>
            </a:r>
          </a:p>
          <a:p>
            <a:pPr lvl="1"/>
            <a:r>
              <a:rPr lang="en-US" dirty="0"/>
              <a:t>Keep track of break points</a:t>
            </a:r>
          </a:p>
          <a:p>
            <a:r>
              <a:rPr lang="en-US" dirty="0"/>
              <a:t>Inner nodes of binary search tree; represented by a tuple</a:t>
            </a:r>
          </a:p>
          <a:p>
            <a:pPr lvl="1"/>
            <a:r>
              <a:rPr lang="en-US" dirty="0"/>
              <a:t>Keep track of arcs currently on beach line</a:t>
            </a:r>
          </a:p>
          <a:p>
            <a:r>
              <a:rPr lang="en-US" dirty="0"/>
              <a:t>Leaf nodes of binary search tree; represented by a site that generated the arc</a:t>
            </a:r>
          </a:p>
          <a:p>
            <a:r>
              <a:rPr lang="en-US" dirty="0"/>
              <a:t>Current state of the sweep line</a:t>
            </a:r>
          </a:p>
          <a:p>
            <a:pPr lvl="1"/>
            <a:r>
              <a:rPr lang="en-US" dirty="0"/>
              <a:t>Priority event queue sorted on decreasing y-coordinate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CC8EC4-6E27-6148-B185-AD134C27002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7957C1-B3AF-CA44-9721-55789A00F9C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Summarizing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146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Events in Q share the same y-coordinate</a:t>
            </a:r>
          </a:p>
          <a:p>
            <a:pPr lvl="1"/>
            <a:r>
              <a:rPr lang="en-US" dirty="0"/>
              <a:t>Can additionally sort them using x-coordinate</a:t>
            </a:r>
          </a:p>
          <a:p>
            <a:r>
              <a:rPr lang="en-US" dirty="0"/>
              <a:t>Circle event involving more than 3 sites</a:t>
            </a:r>
          </a:p>
          <a:p>
            <a:pPr lvl="1"/>
            <a:r>
              <a:rPr lang="en-US" dirty="0"/>
              <a:t>Current algorithm produces multiple degree 3 Voronoi vertices joined by zero-length edges</a:t>
            </a:r>
          </a:p>
          <a:p>
            <a:pPr lvl="1"/>
            <a:r>
              <a:rPr lang="en-US" dirty="0"/>
              <a:t>Can be fixed in post 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1DBE77-8A22-EB4E-8819-71BA076158E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015C-76A0-AA42-A5F7-F8334AB158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Degenerate Cases</a:t>
            </a:r>
          </a:p>
        </p:txBody>
      </p:sp>
    </p:spTree>
    <p:extLst>
      <p:ext uri="{BB962C8B-B14F-4D97-AF65-F5344CB8AC3E}">
        <p14:creationId xmlns:p14="http://schemas.microsoft.com/office/powerpoint/2010/main" val="268858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Site points are collinear (break points neither converge or diverge)</a:t>
            </a:r>
          </a:p>
          <a:p>
            <a:pPr lvl="1"/>
            <a:r>
              <a:rPr lang="en-US" dirty="0"/>
              <a:t>Bounding box takes care of this</a:t>
            </a:r>
          </a:p>
          <a:p>
            <a:r>
              <a:rPr lang="en-US" dirty="0"/>
              <a:t>One of the sites coincides with the lowest point of the circle event</a:t>
            </a:r>
          </a:p>
          <a:p>
            <a:pPr lvl="1"/>
            <a:r>
              <a:rPr lang="en-US" dirty="0"/>
              <a:t>Do nothing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36A85C-FD86-A64D-BA6C-3B1F0033D6D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D3FF-E204-104C-983B-12BEFD4BE52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Degenerate Cases</a:t>
            </a:r>
          </a:p>
        </p:txBody>
      </p:sp>
    </p:spTree>
    <p:extLst>
      <p:ext uri="{BB962C8B-B14F-4D97-AF65-F5344CB8AC3E}">
        <p14:creationId xmlns:p14="http://schemas.microsoft.com/office/powerpoint/2010/main" val="51552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9938439" cy="482496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Locate the leaf representing the existing arc that is above the new site</a:t>
            </a:r>
          </a:p>
          <a:p>
            <a:pPr lvl="1"/>
            <a:r>
              <a:rPr lang="en-US" dirty="0"/>
              <a:t>Delete the potential circle event in the event queue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Break the arc by replacing the leaf node with a sub tree representing the new arc and break points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Add a new edge record in the link list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Check for potential circle event(s), add them to queue if they exist</a:t>
            </a:r>
          </a:p>
          <a:p>
            <a:pPr lvl="1"/>
            <a:r>
              <a:rPr lang="en-US" dirty="0"/>
              <a:t>Store in the corresponding leaf of T a pointer to the new circle event in the queue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40900A-40E2-F649-8E0D-97835B6D2BD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B4E233-7720-0247-B803-A12BF6BCCC6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Handling Site Events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B80D2-C98C-1B4E-8929-B980369E3CFB}"/>
              </a:ext>
            </a:extLst>
          </p:cNvPr>
          <p:cNvSpPr/>
          <p:nvPr/>
        </p:nvSpPr>
        <p:spPr>
          <a:xfrm>
            <a:off x="762000" y="1371600"/>
            <a:ext cx="10972800" cy="121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O(N log 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68844-7191-9048-851B-3B94D59F047C}"/>
              </a:ext>
            </a:extLst>
          </p:cNvPr>
          <p:cNvSpPr/>
          <p:nvPr/>
        </p:nvSpPr>
        <p:spPr>
          <a:xfrm>
            <a:off x="762000" y="2590800"/>
            <a:ext cx="10972800" cy="12079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B2947-AA83-3946-AE11-70DFD9735A5E}"/>
              </a:ext>
            </a:extLst>
          </p:cNvPr>
          <p:cNvSpPr/>
          <p:nvPr/>
        </p:nvSpPr>
        <p:spPr>
          <a:xfrm>
            <a:off x="762000" y="3798711"/>
            <a:ext cx="10972800" cy="392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59007-F572-4742-BAD9-5284024263F7}"/>
              </a:ext>
            </a:extLst>
          </p:cNvPr>
          <p:cNvSpPr/>
          <p:nvPr/>
        </p:nvSpPr>
        <p:spPr>
          <a:xfrm>
            <a:off x="762000" y="4191000"/>
            <a:ext cx="10972800" cy="160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81131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9781414" cy="482496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Delete from T the leaf node of the disappearing arc and its associated circle events in the event queue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Add vertex record in doubly link list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Create new edge record in doubly link list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Check the new triplets formed by the former neighboring arcs form potential circle events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30F2D3-E7DE-9A45-A083-637B21B40D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E10C20-0D39-864E-ABC4-9A5D1EE6051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Handling Circle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6BBFC-68DC-014B-9124-B05EAA4CF8E3}"/>
              </a:ext>
            </a:extLst>
          </p:cNvPr>
          <p:cNvSpPr/>
          <p:nvPr/>
        </p:nvSpPr>
        <p:spPr>
          <a:xfrm>
            <a:off x="762000" y="1439792"/>
            <a:ext cx="11201400" cy="16844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O(N log 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DCAAB-E4E9-924E-BB48-F7F961B55B69}"/>
              </a:ext>
            </a:extLst>
          </p:cNvPr>
          <p:cNvSpPr/>
          <p:nvPr/>
        </p:nvSpPr>
        <p:spPr>
          <a:xfrm>
            <a:off x="762000" y="3124199"/>
            <a:ext cx="11201400" cy="4789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85C807-AEF8-FF4E-857A-CED8A4EBCDC7}"/>
              </a:ext>
            </a:extLst>
          </p:cNvPr>
          <p:cNvSpPr/>
          <p:nvPr/>
        </p:nvSpPr>
        <p:spPr>
          <a:xfrm>
            <a:off x="762000" y="3603159"/>
            <a:ext cx="11201400" cy="5878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FE516-8ABB-FE44-A3DE-A4D8B41C5F1A}"/>
              </a:ext>
            </a:extLst>
          </p:cNvPr>
          <p:cNvSpPr/>
          <p:nvPr/>
        </p:nvSpPr>
        <p:spPr>
          <a:xfrm>
            <a:off x="762000" y="4191001"/>
            <a:ext cx="11201400" cy="1676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2973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algorithm maintains both a </a:t>
            </a:r>
            <a:r>
              <a:rPr lang="en-US" altLang="en-US" i="1" u="sng" dirty="0"/>
              <a:t>sweep line</a:t>
            </a:r>
            <a:r>
              <a:rPr lang="en-US" altLang="en-US" i="1" dirty="0"/>
              <a:t> </a:t>
            </a:r>
            <a:r>
              <a:rPr lang="en-US" altLang="en-US" dirty="0"/>
              <a:t>and a </a:t>
            </a:r>
            <a:r>
              <a:rPr lang="en-US" altLang="en-US" i="1" u="sng" dirty="0"/>
              <a:t>beach line</a:t>
            </a:r>
            <a:r>
              <a:rPr lang="en-US" altLang="en-US" dirty="0"/>
              <a:t>, which both move through the plane as the algorithm progresses.</a:t>
            </a:r>
          </a:p>
          <a:p>
            <a:pPr lvl="1"/>
            <a:r>
              <a:rPr lang="en-US" dirty="0"/>
              <a:t>Horizontal sweep line maintains order of construction</a:t>
            </a:r>
          </a:p>
          <a:p>
            <a:pPr lvl="1"/>
            <a:r>
              <a:rPr lang="en-US" dirty="0"/>
              <a:t>Beach line maintains portion of diagram, which cannot change due to sites below sweep line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4C43-7600-F741-8894-0892549A1B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5BF2-4D7F-D145-8AF5-A4A08571CC2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Fortune’s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6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new site can generate at most two new arcs  beach line can have at most 2</a:t>
            </a:r>
            <a:r>
              <a:rPr lang="en-US" i="1" dirty="0"/>
              <a:t>n </a:t>
            </a:r>
            <a:r>
              <a:rPr lang="en-US" dirty="0"/>
              <a:t>– 1 arcs</a:t>
            </a:r>
          </a:p>
          <a:p>
            <a:r>
              <a:rPr lang="en-US" dirty="0"/>
              <a:t>Each “false circle event” can be changed to </a:t>
            </a:r>
            <a:r>
              <a:rPr lang="pt-BR" dirty="0"/>
              <a:t>a real </a:t>
            </a:r>
            <a:r>
              <a:rPr lang="pt-BR" dirty="0" err="1"/>
              <a:t>event</a:t>
            </a:r>
            <a:r>
              <a:rPr lang="pt-BR" dirty="0"/>
              <a:t> O(n) events</a:t>
            </a:r>
          </a:p>
          <a:p>
            <a:r>
              <a:rPr lang="en-US" dirty="0"/>
              <a:t>Site/Circle Event Handler O(log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	O(</a:t>
            </a:r>
            <a:r>
              <a:rPr lang="pt-BR" i="1" dirty="0"/>
              <a:t>n </a:t>
            </a:r>
            <a:r>
              <a:rPr lang="pt-BR" dirty="0"/>
              <a:t>log </a:t>
            </a:r>
            <a:r>
              <a:rPr lang="pt-BR" i="1" dirty="0"/>
              <a:t>n</a:t>
            </a:r>
            <a:r>
              <a:rPr lang="pt-BR" dirty="0"/>
              <a:t>) total running time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1AA701-A5EF-0849-9990-E5BB4816EEF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F898C7-2F51-2341-BA88-F5C5DE32638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Total Running Time</a:t>
            </a:r>
          </a:p>
        </p:txBody>
      </p:sp>
    </p:spTree>
    <p:extLst>
      <p:ext uri="{BB962C8B-B14F-4D97-AF65-F5344CB8AC3E}">
        <p14:creationId xmlns:p14="http://schemas.microsoft.com/office/powerpoint/2010/main" val="413302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895214" cy="4824960"/>
              </a:xfrm>
            </p:spPr>
            <p:txBody>
              <a:bodyPr/>
              <a:lstStyle/>
              <a:p>
                <a:r>
                  <a:rPr lang="en-US" dirty="0"/>
                  <a:t>Consider two nearby cones</a:t>
                </a:r>
              </a:p>
              <a:p>
                <a:r>
                  <a:rPr lang="en-US" dirty="0"/>
                  <a:t>If cones over all sites are opaque, and they are viewed from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dirty="0"/>
                  <a:t>, what is seen is precisely the Voronoi diagram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895214" cy="4824960"/>
              </a:xfrm>
              <a:blipFill>
                <a:blip r:embed="rId2"/>
                <a:stretch>
                  <a:fillRect l="-2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238A297-96F2-E04B-AD1D-1AFF31E9511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D69B03-6BFF-444C-B871-5C005E22151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Fortune’s algorithm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 r="21337"/>
          <a:stretch/>
        </p:blipFill>
        <p:spPr bwMode="auto">
          <a:xfrm>
            <a:off x="7391400" y="1678654"/>
            <a:ext cx="3167253" cy="387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81C7F2-C61B-9E45-9281-FC1A68EBF9D5}"/>
              </a:ext>
            </a:extLst>
          </p:cNvPr>
          <p:cNvCxnSpPr/>
          <p:nvPr/>
        </p:nvCxnSpPr>
        <p:spPr>
          <a:xfrm flipV="1">
            <a:off x="10787114" y="990600"/>
            <a:ext cx="0" cy="48768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CDC77F-2B96-BD47-AFA9-754BD553078F}"/>
                  </a:ext>
                </a:extLst>
              </p:cNvPr>
              <p:cNvSpPr txBox="1"/>
              <p:nvPr/>
            </p:nvSpPr>
            <p:spPr>
              <a:xfrm>
                <a:off x="11011590" y="990600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CDC77F-2B96-BD47-AFA9-754BD5530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590" y="990600"/>
                <a:ext cx="342210" cy="276999"/>
              </a:xfrm>
              <a:prstGeom prst="rect">
                <a:avLst/>
              </a:prstGeom>
              <a:blipFill>
                <a:blip r:embed="rId4"/>
                <a:stretch>
                  <a:fillRect l="-1071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979B59-D968-DB45-9B4D-F5074714D574}"/>
                  </a:ext>
                </a:extLst>
              </p:cNvPr>
              <p:cNvSpPr txBox="1"/>
              <p:nvPr/>
            </p:nvSpPr>
            <p:spPr>
              <a:xfrm>
                <a:off x="11011590" y="5590401"/>
                <a:ext cx="246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979B59-D968-DB45-9B4D-F5074714D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590" y="5590401"/>
                <a:ext cx="246028" cy="276999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37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133213" cy="4824960"/>
              </a:xfrm>
            </p:spPr>
            <p:txBody>
              <a:bodyPr/>
              <a:lstStyle/>
              <a:p>
                <a:r>
                  <a:rPr lang="en-US" dirty="0"/>
                  <a:t>Fortune’s idea: Sweep the cones with a plane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slanted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to the </a:t>
                </a:r>
                <a:r>
                  <a:rPr lang="en-US" dirty="0" err="1"/>
                  <a:t>xy</a:t>
                </a:r>
                <a:r>
                  <a:rPr lang="en-US" dirty="0"/>
                  <a:t>-plane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133213" cy="4824960"/>
              </a:xfrm>
              <a:blipFill>
                <a:blip r:embed="rId2"/>
                <a:stretch>
                  <a:fillRect l="-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B06A5-A0A3-9042-A250-2945136627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7B989D-D810-9F48-A551-A76D6948414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Fortune’s algorithm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r="16299"/>
          <a:stretch/>
        </p:blipFill>
        <p:spPr bwMode="auto">
          <a:xfrm>
            <a:off x="6400799" y="1553766"/>
            <a:ext cx="5459159" cy="424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83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points are closer to a site above the sweep line than to the sweep line itself?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set of parabolic arcs form a beach-line that bounds the locus of all such points</a:t>
            </a:r>
          </a:p>
          <a:p>
            <a:r>
              <a:rPr lang="en-US" dirty="0"/>
              <a:t>The beach line is monotone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88FD21-F710-D14F-AE10-F7DA44943B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58E0D5-5017-D64D-AFCD-DB4220BAE1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Beach line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04973A-7CCE-DE4F-B54D-F812CC6DEDD5}"/>
              </a:ext>
            </a:extLst>
          </p:cNvPr>
          <p:cNvGrpSpPr>
            <a:grpSpLocks noChangeAspect="1"/>
          </p:cNvGrpSpPr>
          <p:nvPr/>
        </p:nvGrpSpPr>
        <p:grpSpPr>
          <a:xfrm>
            <a:off x="2990798" y="2545080"/>
            <a:ext cx="6245312" cy="1645920"/>
            <a:chOff x="2959000" y="2726575"/>
            <a:chExt cx="5556645" cy="146442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DDA1B33-3677-1547-9D51-F9EF30425B2F}"/>
                </a:ext>
              </a:extLst>
            </p:cNvPr>
            <p:cNvSpPr/>
            <p:nvPr/>
          </p:nvSpPr>
          <p:spPr>
            <a:xfrm>
              <a:off x="6152971" y="3708875"/>
              <a:ext cx="199422" cy="401572"/>
            </a:xfrm>
            <a:custGeom>
              <a:avLst/>
              <a:gdLst>
                <a:gd name="connsiteX0" fmla="*/ 0 w 231374"/>
                <a:gd name="connsiteY0" fmla="*/ 0 h 393106"/>
                <a:gd name="connsiteX1" fmla="*/ 205099 w 231374"/>
                <a:gd name="connsiteY1" fmla="*/ 119641 h 393106"/>
                <a:gd name="connsiteX2" fmla="*/ 222191 w 231374"/>
                <a:gd name="connsiteY2" fmla="*/ 393106 h 393106"/>
                <a:gd name="connsiteX0" fmla="*/ 0 w 231374"/>
                <a:gd name="connsiteY0" fmla="*/ 0 h 393106"/>
                <a:gd name="connsiteX1" fmla="*/ 205099 w 231374"/>
                <a:gd name="connsiteY1" fmla="*/ 119641 h 393106"/>
                <a:gd name="connsiteX2" fmla="*/ 222191 w 231374"/>
                <a:gd name="connsiteY2" fmla="*/ 393106 h 393106"/>
                <a:gd name="connsiteX0" fmla="*/ 0 w 231374"/>
                <a:gd name="connsiteY0" fmla="*/ 0 h 393106"/>
                <a:gd name="connsiteX1" fmla="*/ 205099 w 231374"/>
                <a:gd name="connsiteY1" fmla="*/ 119641 h 393106"/>
                <a:gd name="connsiteX2" fmla="*/ 222191 w 231374"/>
                <a:gd name="connsiteY2" fmla="*/ 393106 h 393106"/>
                <a:gd name="connsiteX0" fmla="*/ 0 w 224953"/>
                <a:gd name="connsiteY0" fmla="*/ 0 h 393106"/>
                <a:gd name="connsiteX1" fmla="*/ 205099 w 224953"/>
                <a:gd name="connsiteY1" fmla="*/ 119641 h 393106"/>
                <a:gd name="connsiteX2" fmla="*/ 222191 w 224953"/>
                <a:gd name="connsiteY2" fmla="*/ 393106 h 393106"/>
                <a:gd name="connsiteX0" fmla="*/ 0 w 222191"/>
                <a:gd name="connsiteY0" fmla="*/ 0 h 393106"/>
                <a:gd name="connsiteX1" fmla="*/ 205099 w 222191"/>
                <a:gd name="connsiteY1" fmla="*/ 119641 h 393106"/>
                <a:gd name="connsiteX2" fmla="*/ 222191 w 222191"/>
                <a:gd name="connsiteY2" fmla="*/ 393106 h 393106"/>
                <a:gd name="connsiteX0" fmla="*/ 0 w 206863"/>
                <a:gd name="connsiteY0" fmla="*/ 0 h 401572"/>
                <a:gd name="connsiteX1" fmla="*/ 205099 w 206863"/>
                <a:gd name="connsiteY1" fmla="*/ 119641 h 401572"/>
                <a:gd name="connsiteX2" fmla="*/ 196791 w 206863"/>
                <a:gd name="connsiteY2" fmla="*/ 401572 h 401572"/>
                <a:gd name="connsiteX0" fmla="*/ 0 w 199422"/>
                <a:gd name="connsiteY0" fmla="*/ 0 h 401572"/>
                <a:gd name="connsiteX1" fmla="*/ 196633 w 199422"/>
                <a:gd name="connsiteY1" fmla="*/ 136574 h 401572"/>
                <a:gd name="connsiteX2" fmla="*/ 196791 w 199422"/>
                <a:gd name="connsiteY2" fmla="*/ 401572 h 401572"/>
                <a:gd name="connsiteX0" fmla="*/ 0 w 199422"/>
                <a:gd name="connsiteY0" fmla="*/ 0 h 401572"/>
                <a:gd name="connsiteX1" fmla="*/ 196633 w 199422"/>
                <a:gd name="connsiteY1" fmla="*/ 136574 h 401572"/>
                <a:gd name="connsiteX2" fmla="*/ 196791 w 199422"/>
                <a:gd name="connsiteY2" fmla="*/ 401572 h 401572"/>
                <a:gd name="connsiteX0" fmla="*/ 0 w 199422"/>
                <a:gd name="connsiteY0" fmla="*/ 0 h 401572"/>
                <a:gd name="connsiteX1" fmla="*/ 196633 w 199422"/>
                <a:gd name="connsiteY1" fmla="*/ 136574 h 401572"/>
                <a:gd name="connsiteX2" fmla="*/ 196791 w 199422"/>
                <a:gd name="connsiteY2" fmla="*/ 401572 h 401572"/>
                <a:gd name="connsiteX0" fmla="*/ 0 w 199422"/>
                <a:gd name="connsiteY0" fmla="*/ 0 h 401572"/>
                <a:gd name="connsiteX1" fmla="*/ 196633 w 199422"/>
                <a:gd name="connsiteY1" fmla="*/ 136574 h 401572"/>
                <a:gd name="connsiteX2" fmla="*/ 196791 w 199422"/>
                <a:gd name="connsiteY2" fmla="*/ 401572 h 401572"/>
                <a:gd name="connsiteX0" fmla="*/ 0 w 199422"/>
                <a:gd name="connsiteY0" fmla="*/ 0 h 401572"/>
                <a:gd name="connsiteX1" fmla="*/ 196633 w 199422"/>
                <a:gd name="connsiteY1" fmla="*/ 136574 h 401572"/>
                <a:gd name="connsiteX2" fmla="*/ 196791 w 199422"/>
                <a:gd name="connsiteY2" fmla="*/ 401572 h 40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422" h="401572">
                  <a:moveTo>
                    <a:pt x="0" y="0"/>
                  </a:moveTo>
                  <a:cubicBezTo>
                    <a:pt x="71332" y="48228"/>
                    <a:pt x="113034" y="83756"/>
                    <a:pt x="196633" y="136574"/>
                  </a:cubicBezTo>
                  <a:cubicBezTo>
                    <a:pt x="204032" y="295225"/>
                    <a:pt x="194061" y="280664"/>
                    <a:pt x="196791" y="401572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E7E6D9-3542-DE45-9308-201D77485595}"/>
                </a:ext>
              </a:extLst>
            </p:cNvPr>
            <p:cNvSpPr/>
            <p:nvPr/>
          </p:nvSpPr>
          <p:spPr>
            <a:xfrm>
              <a:off x="6042920" y="3610496"/>
              <a:ext cx="137160" cy="1371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707AF9-00C4-E74F-B739-34D468037E68}"/>
                </a:ext>
              </a:extLst>
            </p:cNvPr>
            <p:cNvSpPr/>
            <p:nvPr/>
          </p:nvSpPr>
          <p:spPr>
            <a:xfrm>
              <a:off x="4815839" y="3771207"/>
              <a:ext cx="137160" cy="1371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4F001B-E91B-AC44-B19A-01611EE1C80A}"/>
                </a:ext>
              </a:extLst>
            </p:cNvPr>
            <p:cNvSpPr/>
            <p:nvPr/>
          </p:nvSpPr>
          <p:spPr>
            <a:xfrm>
              <a:off x="5245068" y="3555076"/>
              <a:ext cx="137160" cy="1371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E940CA5-B814-9E49-A555-9DB69357B608}"/>
                </a:ext>
              </a:extLst>
            </p:cNvPr>
            <p:cNvSpPr/>
            <p:nvPr/>
          </p:nvSpPr>
          <p:spPr>
            <a:xfrm>
              <a:off x="6134360" y="3307773"/>
              <a:ext cx="137160" cy="1371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C912ED-9D73-FE4E-BEF7-3106616F2FD3}"/>
                </a:ext>
              </a:extLst>
            </p:cNvPr>
            <p:cNvSpPr/>
            <p:nvPr/>
          </p:nvSpPr>
          <p:spPr>
            <a:xfrm>
              <a:off x="5152505" y="3261040"/>
              <a:ext cx="137160" cy="1371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ACCBB89-FC04-1644-94C6-DF62364EC015}"/>
                </a:ext>
              </a:extLst>
            </p:cNvPr>
            <p:cNvSpPr/>
            <p:nvPr/>
          </p:nvSpPr>
          <p:spPr>
            <a:xfrm>
              <a:off x="4164676" y="2726575"/>
              <a:ext cx="1562793" cy="872836"/>
            </a:xfrm>
            <a:custGeom>
              <a:avLst/>
              <a:gdLst>
                <a:gd name="connsiteX0" fmla="*/ 0 w 1562793"/>
                <a:gd name="connsiteY0" fmla="*/ 307570 h 872836"/>
                <a:gd name="connsiteX1" fmla="*/ 872837 w 1562793"/>
                <a:gd name="connsiteY1" fmla="*/ 872836 h 872836"/>
                <a:gd name="connsiteX2" fmla="*/ 1521229 w 1562793"/>
                <a:gd name="connsiteY2" fmla="*/ 556952 h 872836"/>
                <a:gd name="connsiteX3" fmla="*/ 1562793 w 1562793"/>
                <a:gd name="connsiteY3" fmla="*/ 0 h 87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793" h="872836">
                  <a:moveTo>
                    <a:pt x="0" y="307570"/>
                  </a:moveTo>
                  <a:lnTo>
                    <a:pt x="872837" y="872836"/>
                  </a:lnTo>
                  <a:lnTo>
                    <a:pt x="1521229" y="556952"/>
                  </a:lnTo>
                  <a:lnTo>
                    <a:pt x="1562793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6FF956-A776-2940-9FFB-22ECC428508C}"/>
                </a:ext>
              </a:extLst>
            </p:cNvPr>
            <p:cNvSpPr/>
            <p:nvPr/>
          </p:nvSpPr>
          <p:spPr>
            <a:xfrm>
              <a:off x="5694218" y="3433156"/>
              <a:ext cx="814647" cy="498764"/>
            </a:xfrm>
            <a:custGeom>
              <a:avLst/>
              <a:gdLst>
                <a:gd name="connsiteX0" fmla="*/ 850967 w 850967"/>
                <a:gd name="connsiteY0" fmla="*/ 210766 h 510024"/>
                <a:gd name="connsiteX1" fmla="*/ 69571 w 850967"/>
                <a:gd name="connsiteY1" fmla="*/ 11260 h 510024"/>
                <a:gd name="connsiteX2" fmla="*/ 36320 w 850967"/>
                <a:gd name="connsiteY2" fmla="*/ 510024 h 510024"/>
                <a:gd name="connsiteX0" fmla="*/ 850967 w 850967"/>
                <a:gd name="connsiteY0" fmla="*/ 210766 h 510024"/>
                <a:gd name="connsiteX1" fmla="*/ 69571 w 850967"/>
                <a:gd name="connsiteY1" fmla="*/ 11260 h 510024"/>
                <a:gd name="connsiteX2" fmla="*/ 36320 w 850967"/>
                <a:gd name="connsiteY2" fmla="*/ 510024 h 510024"/>
                <a:gd name="connsiteX0" fmla="*/ 814647 w 814647"/>
                <a:gd name="connsiteY0" fmla="*/ 210766 h 510024"/>
                <a:gd name="connsiteX1" fmla="*/ 33251 w 814647"/>
                <a:gd name="connsiteY1" fmla="*/ 11260 h 510024"/>
                <a:gd name="connsiteX2" fmla="*/ 0 w 814647"/>
                <a:gd name="connsiteY2" fmla="*/ 510024 h 510024"/>
                <a:gd name="connsiteX0" fmla="*/ 814647 w 814647"/>
                <a:gd name="connsiteY0" fmla="*/ 199506 h 498764"/>
                <a:gd name="connsiteX1" fmla="*/ 33251 w 814647"/>
                <a:gd name="connsiteY1" fmla="*/ 0 h 498764"/>
                <a:gd name="connsiteX2" fmla="*/ 0 w 814647"/>
                <a:gd name="connsiteY2" fmla="*/ 498764 h 498764"/>
                <a:gd name="connsiteX0" fmla="*/ 814647 w 814647"/>
                <a:gd name="connsiteY0" fmla="*/ 199506 h 498764"/>
                <a:gd name="connsiteX1" fmla="*/ 33251 w 814647"/>
                <a:gd name="connsiteY1" fmla="*/ 0 h 498764"/>
                <a:gd name="connsiteX2" fmla="*/ 0 w 814647"/>
                <a:gd name="connsiteY2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647" h="498764">
                  <a:moveTo>
                    <a:pt x="814647" y="199506"/>
                  </a:moveTo>
                  <a:cubicBezTo>
                    <a:pt x="508461" y="133004"/>
                    <a:pt x="360218" y="74815"/>
                    <a:pt x="33251" y="0"/>
                  </a:cubicBezTo>
                  <a:cubicBezTo>
                    <a:pt x="13856" y="224444"/>
                    <a:pt x="2771" y="475211"/>
                    <a:pt x="0" y="49876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9269A6-AD56-E947-B609-AA93DFE4E122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685905" y="3283527"/>
              <a:ext cx="41564" cy="16002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B2B8BD9-2115-2541-A76C-BEBC66F5DA9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037513" y="3599411"/>
              <a:ext cx="160236" cy="30827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EAD184-7C5B-8643-9628-987F3052CB5C}"/>
                </a:ext>
              </a:extLst>
            </p:cNvPr>
            <p:cNvSpPr/>
            <p:nvPr/>
          </p:nvSpPr>
          <p:spPr>
            <a:xfrm>
              <a:off x="4391890" y="3593870"/>
              <a:ext cx="914400" cy="423949"/>
            </a:xfrm>
            <a:custGeom>
              <a:avLst/>
              <a:gdLst>
                <a:gd name="connsiteX0" fmla="*/ 0 w 1280160"/>
                <a:gd name="connsiteY0" fmla="*/ 0 h 523702"/>
                <a:gd name="connsiteX1" fmla="*/ 673331 w 1280160"/>
                <a:gd name="connsiteY1" fmla="*/ 523702 h 523702"/>
                <a:gd name="connsiteX2" fmla="*/ 1280160 w 1280160"/>
                <a:gd name="connsiteY2" fmla="*/ 0 h 523702"/>
                <a:gd name="connsiteX0" fmla="*/ 0 w 1745673"/>
                <a:gd name="connsiteY0" fmla="*/ 116379 h 525246"/>
                <a:gd name="connsiteX1" fmla="*/ 1138844 w 1745673"/>
                <a:gd name="connsiteY1" fmla="*/ 523702 h 525246"/>
                <a:gd name="connsiteX2" fmla="*/ 1745673 w 1745673"/>
                <a:gd name="connsiteY2" fmla="*/ 0 h 525246"/>
                <a:gd name="connsiteX0" fmla="*/ 0 w 1745673"/>
                <a:gd name="connsiteY0" fmla="*/ 116379 h 475920"/>
                <a:gd name="connsiteX1" fmla="*/ 523703 w 1745673"/>
                <a:gd name="connsiteY1" fmla="*/ 473826 h 475920"/>
                <a:gd name="connsiteX2" fmla="*/ 1745673 w 1745673"/>
                <a:gd name="connsiteY2" fmla="*/ 0 h 475920"/>
                <a:gd name="connsiteX0" fmla="*/ 0 w 897775"/>
                <a:gd name="connsiteY0" fmla="*/ 66502 h 424727"/>
                <a:gd name="connsiteX1" fmla="*/ 523703 w 897775"/>
                <a:gd name="connsiteY1" fmla="*/ 423949 h 424727"/>
                <a:gd name="connsiteX2" fmla="*/ 897775 w 897775"/>
                <a:gd name="connsiteY2" fmla="*/ 0 h 424727"/>
                <a:gd name="connsiteX0" fmla="*/ 0 w 914400"/>
                <a:gd name="connsiteY0" fmla="*/ 1 h 423949"/>
                <a:gd name="connsiteX1" fmla="*/ 540328 w 914400"/>
                <a:gd name="connsiteY1" fmla="*/ 423949 h 423949"/>
                <a:gd name="connsiteX2" fmla="*/ 914400 w 914400"/>
                <a:gd name="connsiteY2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23949">
                  <a:moveTo>
                    <a:pt x="0" y="1"/>
                  </a:moveTo>
                  <a:cubicBezTo>
                    <a:pt x="229985" y="261852"/>
                    <a:pt x="387928" y="423949"/>
                    <a:pt x="540328" y="423949"/>
                  </a:cubicBezTo>
                  <a:cubicBezTo>
                    <a:pt x="692728" y="423949"/>
                    <a:pt x="717665" y="261851"/>
                    <a:pt x="914400" y="0"/>
                  </a:cubicBezTo>
                </a:path>
              </a:pathLst>
            </a:cu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D101A18-B855-2241-BACE-66EF1D1D0CCB}"/>
                </a:ext>
              </a:extLst>
            </p:cNvPr>
            <p:cNvSpPr/>
            <p:nvPr/>
          </p:nvSpPr>
          <p:spPr>
            <a:xfrm>
              <a:off x="5103582" y="2969030"/>
              <a:ext cx="1862050" cy="998267"/>
            </a:xfrm>
            <a:custGeom>
              <a:avLst/>
              <a:gdLst>
                <a:gd name="connsiteX0" fmla="*/ 0 w 1280160"/>
                <a:gd name="connsiteY0" fmla="*/ 0 h 523702"/>
                <a:gd name="connsiteX1" fmla="*/ 673331 w 1280160"/>
                <a:gd name="connsiteY1" fmla="*/ 523702 h 523702"/>
                <a:gd name="connsiteX2" fmla="*/ 1280160 w 1280160"/>
                <a:gd name="connsiteY2" fmla="*/ 0 h 523702"/>
                <a:gd name="connsiteX0" fmla="*/ 0 w 1745673"/>
                <a:gd name="connsiteY0" fmla="*/ 116379 h 525246"/>
                <a:gd name="connsiteX1" fmla="*/ 1138844 w 1745673"/>
                <a:gd name="connsiteY1" fmla="*/ 523702 h 525246"/>
                <a:gd name="connsiteX2" fmla="*/ 1745673 w 1745673"/>
                <a:gd name="connsiteY2" fmla="*/ 0 h 525246"/>
                <a:gd name="connsiteX0" fmla="*/ 0 w 1745673"/>
                <a:gd name="connsiteY0" fmla="*/ 116379 h 475920"/>
                <a:gd name="connsiteX1" fmla="*/ 523703 w 1745673"/>
                <a:gd name="connsiteY1" fmla="*/ 473826 h 475920"/>
                <a:gd name="connsiteX2" fmla="*/ 1745673 w 1745673"/>
                <a:gd name="connsiteY2" fmla="*/ 0 h 475920"/>
                <a:gd name="connsiteX0" fmla="*/ 0 w 897775"/>
                <a:gd name="connsiteY0" fmla="*/ 66502 h 424727"/>
                <a:gd name="connsiteX1" fmla="*/ 523703 w 897775"/>
                <a:gd name="connsiteY1" fmla="*/ 423949 h 424727"/>
                <a:gd name="connsiteX2" fmla="*/ 897775 w 897775"/>
                <a:gd name="connsiteY2" fmla="*/ 0 h 424727"/>
                <a:gd name="connsiteX0" fmla="*/ 0 w 914400"/>
                <a:gd name="connsiteY0" fmla="*/ 1 h 423949"/>
                <a:gd name="connsiteX1" fmla="*/ 540328 w 914400"/>
                <a:gd name="connsiteY1" fmla="*/ 423949 h 423949"/>
                <a:gd name="connsiteX2" fmla="*/ 914400 w 914400"/>
                <a:gd name="connsiteY2" fmla="*/ 0 h 423949"/>
                <a:gd name="connsiteX0" fmla="*/ 0 w 989214"/>
                <a:gd name="connsiteY0" fmla="*/ 232757 h 449849"/>
                <a:gd name="connsiteX1" fmla="*/ 615142 w 989214"/>
                <a:gd name="connsiteY1" fmla="*/ 423949 h 449849"/>
                <a:gd name="connsiteX2" fmla="*/ 989214 w 989214"/>
                <a:gd name="connsiteY2" fmla="*/ 0 h 449849"/>
                <a:gd name="connsiteX0" fmla="*/ 0 w 1388225"/>
                <a:gd name="connsiteY0" fmla="*/ 0 h 1017891"/>
                <a:gd name="connsiteX1" fmla="*/ 1014153 w 1388225"/>
                <a:gd name="connsiteY1" fmla="*/ 997526 h 1017891"/>
                <a:gd name="connsiteX2" fmla="*/ 1388225 w 1388225"/>
                <a:gd name="connsiteY2" fmla="*/ 573577 h 1017891"/>
                <a:gd name="connsiteX0" fmla="*/ 0 w 1862050"/>
                <a:gd name="connsiteY0" fmla="*/ 0 h 998267"/>
                <a:gd name="connsiteX1" fmla="*/ 1014153 w 1862050"/>
                <a:gd name="connsiteY1" fmla="*/ 997526 h 998267"/>
                <a:gd name="connsiteX2" fmla="*/ 1862050 w 1862050"/>
                <a:gd name="connsiteY2" fmla="*/ 149628 h 998267"/>
                <a:gd name="connsiteX0" fmla="*/ 0 w 1862050"/>
                <a:gd name="connsiteY0" fmla="*/ 0 h 998267"/>
                <a:gd name="connsiteX1" fmla="*/ 1014153 w 1862050"/>
                <a:gd name="connsiteY1" fmla="*/ 997526 h 998267"/>
                <a:gd name="connsiteX2" fmla="*/ 1862050 w 1862050"/>
                <a:gd name="connsiteY2" fmla="*/ 149628 h 9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2050" h="998267">
                  <a:moveTo>
                    <a:pt x="0" y="0"/>
                  </a:moveTo>
                  <a:cubicBezTo>
                    <a:pt x="180109" y="286789"/>
                    <a:pt x="703811" y="972588"/>
                    <a:pt x="1014153" y="997526"/>
                  </a:cubicBezTo>
                  <a:cubicBezTo>
                    <a:pt x="1324495" y="1022464"/>
                    <a:pt x="1665315" y="411479"/>
                    <a:pt x="1862050" y="149628"/>
                  </a:cubicBezTo>
                </a:path>
              </a:pathLst>
            </a:cu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950A2C2-110E-B041-85C1-4D132923966E}"/>
                </a:ext>
              </a:extLst>
            </p:cNvPr>
            <p:cNvSpPr/>
            <p:nvPr/>
          </p:nvSpPr>
          <p:spPr>
            <a:xfrm>
              <a:off x="4696691" y="3369426"/>
              <a:ext cx="1305098" cy="523707"/>
            </a:xfrm>
            <a:custGeom>
              <a:avLst/>
              <a:gdLst>
                <a:gd name="connsiteX0" fmla="*/ 0 w 1280160"/>
                <a:gd name="connsiteY0" fmla="*/ 0 h 523702"/>
                <a:gd name="connsiteX1" fmla="*/ 673331 w 1280160"/>
                <a:gd name="connsiteY1" fmla="*/ 523702 h 523702"/>
                <a:gd name="connsiteX2" fmla="*/ 1280160 w 1280160"/>
                <a:gd name="connsiteY2" fmla="*/ 0 h 523702"/>
                <a:gd name="connsiteX0" fmla="*/ 0 w 1263535"/>
                <a:gd name="connsiteY0" fmla="*/ 41564 h 565397"/>
                <a:gd name="connsiteX1" fmla="*/ 673331 w 1263535"/>
                <a:gd name="connsiteY1" fmla="*/ 565266 h 565397"/>
                <a:gd name="connsiteX2" fmla="*/ 1263535 w 1263535"/>
                <a:gd name="connsiteY2" fmla="*/ 0 h 565397"/>
                <a:gd name="connsiteX0" fmla="*/ 0 w 1305098"/>
                <a:gd name="connsiteY0" fmla="*/ 0 h 523707"/>
                <a:gd name="connsiteX1" fmla="*/ 673331 w 1305098"/>
                <a:gd name="connsiteY1" fmla="*/ 523702 h 523707"/>
                <a:gd name="connsiteX2" fmla="*/ 1305098 w 1305098"/>
                <a:gd name="connsiteY2" fmla="*/ 8312 h 52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098" h="523707">
                  <a:moveTo>
                    <a:pt x="0" y="0"/>
                  </a:moveTo>
                  <a:cubicBezTo>
                    <a:pt x="229985" y="261851"/>
                    <a:pt x="455815" y="522317"/>
                    <a:pt x="673331" y="523702"/>
                  </a:cubicBezTo>
                  <a:cubicBezTo>
                    <a:pt x="890847" y="525087"/>
                    <a:pt x="1108363" y="270163"/>
                    <a:pt x="1305098" y="8312"/>
                  </a:cubicBezTo>
                </a:path>
              </a:pathLst>
            </a:cu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2616736-3472-4E4F-9671-8B87E7DBC06A}"/>
                </a:ext>
              </a:extLst>
            </p:cNvPr>
            <p:cNvSpPr/>
            <p:nvPr/>
          </p:nvSpPr>
          <p:spPr>
            <a:xfrm>
              <a:off x="4389120" y="3117272"/>
              <a:ext cx="2585258" cy="904889"/>
            </a:xfrm>
            <a:custGeom>
              <a:avLst/>
              <a:gdLst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729047 w 2585258"/>
                <a:gd name="connsiteY5" fmla="*/ 864523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729047 w 2585258"/>
                <a:gd name="connsiteY5" fmla="*/ 864523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729047 w 2585258"/>
                <a:gd name="connsiteY5" fmla="*/ 864523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802789 w 2585258"/>
                <a:gd name="connsiteY5" fmla="*/ 854690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802789 w 2585258"/>
                <a:gd name="connsiteY5" fmla="*/ 854690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802789 w 2585258"/>
                <a:gd name="connsiteY5" fmla="*/ 854690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743795 w 2585258"/>
                <a:gd name="connsiteY5" fmla="*/ 854690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743795 w 2585258"/>
                <a:gd name="connsiteY5" fmla="*/ 854690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768375 w 2585258"/>
                <a:gd name="connsiteY5" fmla="*/ 849774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64276 w 2585258"/>
                <a:gd name="connsiteY3" fmla="*/ 789709 h 918461"/>
                <a:gd name="connsiteX4" fmla="*/ 1338349 w 2585258"/>
                <a:gd name="connsiteY4" fmla="*/ 606829 h 918461"/>
                <a:gd name="connsiteX5" fmla="*/ 1768375 w 2585258"/>
                <a:gd name="connsiteY5" fmla="*/ 849774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93773 w 2585258"/>
                <a:gd name="connsiteY3" fmla="*/ 784793 h 918461"/>
                <a:gd name="connsiteX4" fmla="*/ 1338349 w 2585258"/>
                <a:gd name="connsiteY4" fmla="*/ 606829 h 918461"/>
                <a:gd name="connsiteX5" fmla="*/ 1768375 w 2585258"/>
                <a:gd name="connsiteY5" fmla="*/ 849774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93773 w 2585258"/>
                <a:gd name="connsiteY3" fmla="*/ 784793 h 918461"/>
                <a:gd name="connsiteX4" fmla="*/ 1338349 w 2585258"/>
                <a:gd name="connsiteY4" fmla="*/ 606829 h 918461"/>
                <a:gd name="connsiteX5" fmla="*/ 1768375 w 2585258"/>
                <a:gd name="connsiteY5" fmla="*/ 849774 h 918461"/>
                <a:gd name="connsiteX6" fmla="*/ 2585258 w 2585258"/>
                <a:gd name="connsiteY6" fmla="*/ 0 h 918461"/>
                <a:gd name="connsiteX0" fmla="*/ 0 w 2585258"/>
                <a:gd name="connsiteY0" fmla="*/ 473825 h 918461"/>
                <a:gd name="connsiteX1" fmla="*/ 515389 w 2585258"/>
                <a:gd name="connsiteY1" fmla="*/ 914400 h 918461"/>
                <a:gd name="connsiteX2" fmla="*/ 764771 w 2585258"/>
                <a:gd name="connsiteY2" fmla="*/ 698269 h 918461"/>
                <a:gd name="connsiteX3" fmla="*/ 993773 w 2585258"/>
                <a:gd name="connsiteY3" fmla="*/ 784793 h 918461"/>
                <a:gd name="connsiteX4" fmla="*/ 1338349 w 2585258"/>
                <a:gd name="connsiteY4" fmla="*/ 606829 h 918461"/>
                <a:gd name="connsiteX5" fmla="*/ 1768375 w 2585258"/>
                <a:gd name="connsiteY5" fmla="*/ 849774 h 918461"/>
                <a:gd name="connsiteX6" fmla="*/ 2585258 w 2585258"/>
                <a:gd name="connsiteY6" fmla="*/ 0 h 918461"/>
                <a:gd name="connsiteX0" fmla="*/ 0 w 2585258"/>
                <a:gd name="connsiteY0" fmla="*/ 473825 h 919487"/>
                <a:gd name="connsiteX1" fmla="*/ 515389 w 2585258"/>
                <a:gd name="connsiteY1" fmla="*/ 914400 h 919487"/>
                <a:gd name="connsiteX2" fmla="*/ 764771 w 2585258"/>
                <a:gd name="connsiteY2" fmla="*/ 698269 h 919487"/>
                <a:gd name="connsiteX3" fmla="*/ 993773 w 2585258"/>
                <a:gd name="connsiteY3" fmla="*/ 784793 h 919487"/>
                <a:gd name="connsiteX4" fmla="*/ 1338349 w 2585258"/>
                <a:gd name="connsiteY4" fmla="*/ 606829 h 919487"/>
                <a:gd name="connsiteX5" fmla="*/ 1768375 w 2585258"/>
                <a:gd name="connsiteY5" fmla="*/ 849774 h 919487"/>
                <a:gd name="connsiteX6" fmla="*/ 2585258 w 2585258"/>
                <a:gd name="connsiteY6" fmla="*/ 0 h 919487"/>
                <a:gd name="connsiteX0" fmla="*/ 0 w 2585258"/>
                <a:gd name="connsiteY0" fmla="*/ 473825 h 914702"/>
                <a:gd name="connsiteX1" fmla="*/ 515389 w 2585258"/>
                <a:gd name="connsiteY1" fmla="*/ 914400 h 914702"/>
                <a:gd name="connsiteX2" fmla="*/ 764771 w 2585258"/>
                <a:gd name="connsiteY2" fmla="*/ 698269 h 914702"/>
                <a:gd name="connsiteX3" fmla="*/ 993773 w 2585258"/>
                <a:gd name="connsiteY3" fmla="*/ 784793 h 914702"/>
                <a:gd name="connsiteX4" fmla="*/ 1338349 w 2585258"/>
                <a:gd name="connsiteY4" fmla="*/ 606829 h 914702"/>
                <a:gd name="connsiteX5" fmla="*/ 1768375 w 2585258"/>
                <a:gd name="connsiteY5" fmla="*/ 849774 h 914702"/>
                <a:gd name="connsiteX6" fmla="*/ 2585258 w 2585258"/>
                <a:gd name="connsiteY6" fmla="*/ 0 h 914702"/>
                <a:gd name="connsiteX0" fmla="*/ 0 w 2585258"/>
                <a:gd name="connsiteY0" fmla="*/ 473825 h 904889"/>
                <a:gd name="connsiteX1" fmla="*/ 515389 w 2585258"/>
                <a:gd name="connsiteY1" fmla="*/ 904567 h 904889"/>
                <a:gd name="connsiteX2" fmla="*/ 764771 w 2585258"/>
                <a:gd name="connsiteY2" fmla="*/ 698269 h 904889"/>
                <a:gd name="connsiteX3" fmla="*/ 993773 w 2585258"/>
                <a:gd name="connsiteY3" fmla="*/ 784793 h 904889"/>
                <a:gd name="connsiteX4" fmla="*/ 1338349 w 2585258"/>
                <a:gd name="connsiteY4" fmla="*/ 606829 h 904889"/>
                <a:gd name="connsiteX5" fmla="*/ 1768375 w 2585258"/>
                <a:gd name="connsiteY5" fmla="*/ 849774 h 904889"/>
                <a:gd name="connsiteX6" fmla="*/ 2585258 w 2585258"/>
                <a:gd name="connsiteY6" fmla="*/ 0 h 904889"/>
                <a:gd name="connsiteX0" fmla="*/ 0 w 2585258"/>
                <a:gd name="connsiteY0" fmla="*/ 473825 h 904889"/>
                <a:gd name="connsiteX1" fmla="*/ 515389 w 2585258"/>
                <a:gd name="connsiteY1" fmla="*/ 904567 h 904889"/>
                <a:gd name="connsiteX2" fmla="*/ 764771 w 2585258"/>
                <a:gd name="connsiteY2" fmla="*/ 698269 h 904889"/>
                <a:gd name="connsiteX3" fmla="*/ 993773 w 2585258"/>
                <a:gd name="connsiteY3" fmla="*/ 784793 h 904889"/>
                <a:gd name="connsiteX4" fmla="*/ 1338349 w 2585258"/>
                <a:gd name="connsiteY4" fmla="*/ 606829 h 904889"/>
                <a:gd name="connsiteX5" fmla="*/ 1768375 w 2585258"/>
                <a:gd name="connsiteY5" fmla="*/ 849774 h 904889"/>
                <a:gd name="connsiteX6" fmla="*/ 2585258 w 2585258"/>
                <a:gd name="connsiteY6" fmla="*/ 0 h 904889"/>
                <a:gd name="connsiteX0" fmla="*/ 0 w 2585258"/>
                <a:gd name="connsiteY0" fmla="*/ 473825 h 904889"/>
                <a:gd name="connsiteX1" fmla="*/ 515389 w 2585258"/>
                <a:gd name="connsiteY1" fmla="*/ 904567 h 904889"/>
                <a:gd name="connsiteX2" fmla="*/ 764771 w 2585258"/>
                <a:gd name="connsiteY2" fmla="*/ 698269 h 904889"/>
                <a:gd name="connsiteX3" fmla="*/ 993773 w 2585258"/>
                <a:gd name="connsiteY3" fmla="*/ 784793 h 904889"/>
                <a:gd name="connsiteX4" fmla="*/ 1338349 w 2585258"/>
                <a:gd name="connsiteY4" fmla="*/ 606829 h 904889"/>
                <a:gd name="connsiteX5" fmla="*/ 1768375 w 2585258"/>
                <a:gd name="connsiteY5" fmla="*/ 849774 h 904889"/>
                <a:gd name="connsiteX6" fmla="*/ 2585258 w 2585258"/>
                <a:gd name="connsiteY6" fmla="*/ 0 h 90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5258" h="904889">
                  <a:moveTo>
                    <a:pt x="0" y="473825"/>
                  </a:moveTo>
                  <a:cubicBezTo>
                    <a:pt x="193963" y="675409"/>
                    <a:pt x="387927" y="896657"/>
                    <a:pt x="515389" y="904567"/>
                  </a:cubicBezTo>
                  <a:cubicBezTo>
                    <a:pt x="642851" y="912477"/>
                    <a:pt x="719454" y="773129"/>
                    <a:pt x="764771" y="698269"/>
                  </a:cubicBezTo>
                  <a:cubicBezTo>
                    <a:pt x="859249" y="765978"/>
                    <a:pt x="868680" y="780368"/>
                    <a:pt x="993773" y="784793"/>
                  </a:cubicBezTo>
                  <a:cubicBezTo>
                    <a:pt x="1118866" y="789218"/>
                    <a:pt x="1215803" y="697598"/>
                    <a:pt x="1338349" y="606829"/>
                  </a:cubicBezTo>
                  <a:cubicBezTo>
                    <a:pt x="1426482" y="693040"/>
                    <a:pt x="1550724" y="857505"/>
                    <a:pt x="1768375" y="849774"/>
                  </a:cubicBezTo>
                  <a:cubicBezTo>
                    <a:pt x="1986026" y="842043"/>
                    <a:pt x="2305307" y="455434"/>
                    <a:pt x="2585258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0A51E5-E372-1743-B94B-660766C296EB}"/>
                </a:ext>
              </a:extLst>
            </p:cNvPr>
            <p:cNvCxnSpPr/>
            <p:nvPr/>
          </p:nvCxnSpPr>
          <p:spPr>
            <a:xfrm>
              <a:off x="4164676" y="4114800"/>
              <a:ext cx="330292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509FCE-6BB6-A14B-9E58-037CA46B1FAF}"/>
                </a:ext>
              </a:extLst>
            </p:cNvPr>
            <p:cNvSpPr txBox="1"/>
            <p:nvPr/>
          </p:nvSpPr>
          <p:spPr>
            <a:xfrm>
              <a:off x="6874644" y="3493424"/>
              <a:ext cx="123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Equidistant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38D3715-EA56-E84A-A4A8-00D2861C4002}"/>
                </a:ext>
              </a:extLst>
            </p:cNvPr>
            <p:cNvCxnSpPr>
              <a:stCxn id="33" idx="1"/>
            </p:cNvCxnSpPr>
            <p:nvPr/>
          </p:nvCxnSpPr>
          <p:spPr>
            <a:xfrm flipH="1">
              <a:off x="6290131" y="3678090"/>
              <a:ext cx="584513" cy="93117"/>
            </a:xfrm>
            <a:prstGeom prst="straightConnector1">
              <a:avLst/>
            </a:prstGeom>
            <a:ln w="22225"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CEA4727-E09B-F847-8623-069BF3F1D562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6389717" y="3678090"/>
              <a:ext cx="484927" cy="332908"/>
            </a:xfrm>
            <a:prstGeom prst="straightConnector1">
              <a:avLst/>
            </a:prstGeom>
            <a:ln w="22225"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A31B32-6856-1A4A-9D74-11161465EDAD}"/>
                </a:ext>
              </a:extLst>
            </p:cNvPr>
            <p:cNvSpPr txBox="1"/>
            <p:nvPr/>
          </p:nvSpPr>
          <p:spPr>
            <a:xfrm>
              <a:off x="7491319" y="3028868"/>
              <a:ext cx="1024326" cy="32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Beach line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40AB45-1A79-E341-BDFB-41938C837D16}"/>
                </a:ext>
              </a:extLst>
            </p:cNvPr>
            <p:cNvCxnSpPr>
              <a:stCxn id="40" idx="1"/>
            </p:cNvCxnSpPr>
            <p:nvPr/>
          </p:nvCxnSpPr>
          <p:spPr>
            <a:xfrm flipH="1">
              <a:off x="6906807" y="3193171"/>
              <a:ext cx="584512" cy="113481"/>
            </a:xfrm>
            <a:prstGeom prst="straightConnector1">
              <a:avLst/>
            </a:prstGeom>
            <a:ln w="22225"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FA576-499B-C846-B563-318F7CFC8FDD}"/>
                </a:ext>
              </a:extLst>
            </p:cNvPr>
            <p:cNvSpPr txBox="1"/>
            <p:nvPr/>
          </p:nvSpPr>
          <p:spPr>
            <a:xfrm>
              <a:off x="2959000" y="3805844"/>
              <a:ext cx="1067855" cy="32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Sweep line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4EFB6EF-0B69-CF43-ADC3-57DA2E584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3494" y="3839787"/>
              <a:ext cx="4417" cy="351213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0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Breakpoints trace out Voronoi edges.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only way in which a new arc can appear on the beach line is through a site event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A2AB2-E765-7C4F-8D8D-D1A7FECCF47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5FE0B4-AEF3-994F-B027-996C0D9830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48" y="2023159"/>
            <a:ext cx="5812702" cy="28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60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537891"/>
          </a:xfrm>
        </p:spPr>
        <p:txBody>
          <a:bodyPr/>
          <a:lstStyle/>
          <a:p>
            <a:r>
              <a:rPr lang="en-US" dirty="0"/>
              <a:t>Arcs flatten out as sweep line moves down.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2A5D8A-E5B3-A64B-A113-856CD5B152C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AAC3C8-A7A3-8C4E-8732-FE7B6C8D7D5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43" y="2743200"/>
            <a:ext cx="6234111" cy="288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5331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Eventually, the middle arc disappears.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only way in which an existing arc can disappear from the beach line is through a circle event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BB522-7B42-EB4C-B549-AA346CF4E5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A47711-02CA-9F4E-93F1-2EDE45D2BD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4" y="2209800"/>
            <a:ext cx="47053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912089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5664</TotalTime>
  <Words>1276</Words>
  <Application>Microsoft Macintosh PowerPoint</Application>
  <PresentationFormat>Widescreen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Paul Rosen</cp:lastModifiedBy>
  <cp:revision>209</cp:revision>
  <dcterms:created xsi:type="dcterms:W3CDTF">2013-08-12T17:41:37Z</dcterms:created>
  <dcterms:modified xsi:type="dcterms:W3CDTF">2020-08-11T02:23:06Z</dcterms:modified>
</cp:coreProperties>
</file>