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1"/>
  </p:notesMasterIdLst>
  <p:handoutMasterIdLst>
    <p:handoutMasterId r:id="rId22"/>
  </p:handoutMasterIdLst>
  <p:sldIdLst>
    <p:sldId id="256" r:id="rId2"/>
    <p:sldId id="523" r:id="rId3"/>
    <p:sldId id="517" r:id="rId4"/>
    <p:sldId id="524" r:id="rId5"/>
    <p:sldId id="526" r:id="rId6"/>
    <p:sldId id="504" r:id="rId7"/>
    <p:sldId id="552" r:id="rId8"/>
    <p:sldId id="512" r:id="rId9"/>
    <p:sldId id="505" r:id="rId10"/>
    <p:sldId id="519" r:id="rId11"/>
    <p:sldId id="527" r:id="rId12"/>
    <p:sldId id="550" r:id="rId13"/>
    <p:sldId id="539" r:id="rId14"/>
    <p:sldId id="540" r:id="rId15"/>
    <p:sldId id="528" r:id="rId16"/>
    <p:sldId id="529" r:id="rId17"/>
    <p:sldId id="546" r:id="rId18"/>
    <p:sldId id="587" r:id="rId19"/>
    <p:sldId id="58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94694"/>
  </p:normalViewPr>
  <p:slideViewPr>
    <p:cSldViewPr>
      <p:cViewPr varScale="1">
        <p:scale>
          <a:sx n="107" d="100"/>
          <a:sy n="107" d="100"/>
        </p:scale>
        <p:origin x="176" y="3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87A165-4FDD-49E5-9F6D-D505BB88ABC6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44C105-889D-45AE-A412-73DB489C5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2241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612DD9-5214-4F09-A917-0755DC49A4D5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DA5BA5-4C4A-4C12-9934-7DE5F3F1D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5629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auto">
          <a:xfrm>
            <a:off x="0" y="0"/>
            <a:ext cx="12192000" cy="11430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08724" tIns="54365" rIns="108724" bIns="54365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8725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20350" y="725798"/>
            <a:ext cx="1406383" cy="11392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9301" y="482600"/>
            <a:ext cx="9496678" cy="16256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800" b="0" cap="small" baseline="0">
                <a:latin typeface="Gill Sans MT" panose="020B05020201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8026402" y="5486400"/>
            <a:ext cx="4165601" cy="13716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08724" tIns="54365" rIns="108724" bIns="54365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8725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2" y="5486400"/>
            <a:ext cx="4165601" cy="13716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08724" tIns="54365" rIns="108724" bIns="54365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8725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9" name="Line 4"/>
          <p:cNvSpPr>
            <a:spLocks noChangeShapeType="1"/>
          </p:cNvSpPr>
          <p:nvPr userDrawn="1"/>
        </p:nvSpPr>
        <p:spPr bwMode="auto">
          <a:xfrm>
            <a:off x="749300" y="2311400"/>
            <a:ext cx="10693400" cy="0"/>
          </a:xfrm>
          <a:prstGeom prst="line">
            <a:avLst/>
          </a:prstGeom>
          <a:noFill/>
          <a:ln w="12700">
            <a:solidFill>
              <a:srgbClr val="969696"/>
            </a:solidFill>
            <a:round/>
            <a:headEnd/>
            <a:tailEnd/>
          </a:ln>
          <a:effectLst/>
        </p:spPr>
        <p:txBody>
          <a:bodyPr wrap="none" lIns="108754" tIns="54379" rIns="108754" bIns="54379" anchor="ctr"/>
          <a:lstStyle/>
          <a:p>
            <a:endParaRPr lang="en-US" sz="2400">
              <a:latin typeface="Gill Sans MT" panose="020B0502020104020203" pitchFamily="34" charset="0"/>
            </a:endParaRP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-1" y="5745480"/>
            <a:ext cx="12192001" cy="111252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16" tIns="60958" rIns="121916" bIns="6095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10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pic>
        <p:nvPicPr>
          <p:cNvPr id="12" name="Picture 2" descr="http://www.cspaul.com/publications/teasers/Cui.2010.TVCG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4416" y="5745480"/>
            <a:ext cx="2110155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ttp://www.cspaul.com/publications/teasers/Popescu.2010.TVCG.jp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5544" y="5745480"/>
            <a:ext cx="1925052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http://www.cspaul.com/publications/teasers/Rosen.2011.jp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5745480"/>
            <a:ext cx="2083441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http://www.cspaul.com/publications/teasers/Hoffmann.2006.JEI.jpg"/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1" r="4826"/>
          <a:stretch/>
        </p:blipFill>
        <p:spPr bwMode="auto">
          <a:xfrm>
            <a:off x="8411830" y="5745480"/>
            <a:ext cx="1834148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 descr="http://www.cspaul.com/publications/teasers/Rosen.2011.CGA.jpg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6949" y="5745480"/>
            <a:ext cx="1925052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http://www.cspaul.com/publications/teasers/Rosen.2008.TVCG.jpg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568" y="5745480"/>
            <a:ext cx="2209288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301" y="2779403"/>
            <a:ext cx="10977432" cy="575630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lang="en-US" sz="3600" u="sng" kern="1200" dirty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543624" indent="0" algn="ctr">
              <a:buNone/>
              <a:defRPr/>
            </a:lvl2pPr>
            <a:lvl3pPr marL="1087251" indent="0" algn="ctr">
              <a:buNone/>
              <a:defRPr/>
            </a:lvl3pPr>
            <a:lvl4pPr marL="1630878" indent="0" algn="ctr">
              <a:buNone/>
              <a:defRPr/>
            </a:lvl4pPr>
            <a:lvl5pPr marL="2174501" indent="0" algn="ctr">
              <a:buNone/>
              <a:defRPr/>
            </a:lvl5pPr>
            <a:lvl6pPr marL="2718126" indent="0" algn="ctr">
              <a:buNone/>
              <a:defRPr/>
            </a:lvl6pPr>
            <a:lvl7pPr marL="3261753" indent="0" algn="ctr">
              <a:buNone/>
              <a:defRPr/>
            </a:lvl7pPr>
            <a:lvl8pPr marL="3805374" indent="0" algn="ctr">
              <a:buNone/>
              <a:defRPr/>
            </a:lvl8pPr>
            <a:lvl9pPr marL="43490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B04E000B-DC08-6C4D-9414-D068BFFB320D}"/>
              </a:ext>
            </a:extLst>
          </p:cNvPr>
          <p:cNvSpPr txBox="1">
            <a:spLocks/>
          </p:cNvSpPr>
          <p:nvPr userDrawn="1"/>
        </p:nvSpPr>
        <p:spPr>
          <a:xfrm>
            <a:off x="749301" y="3346618"/>
            <a:ext cx="5346700" cy="1498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588" indent="-228588" algn="l" defTabSz="91435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765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2942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118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295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471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48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5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1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Paul Rosen</a:t>
            </a:r>
            <a:br>
              <a:rPr lang="en-US" dirty="0"/>
            </a:br>
            <a:r>
              <a:rPr lang="en-US" dirty="0"/>
              <a:t>Assistant Professor</a:t>
            </a:r>
            <a:br>
              <a:rPr lang="en-US" dirty="0"/>
            </a:br>
            <a:r>
              <a:rPr lang="en-US" dirty="0"/>
              <a:t>University of South Florida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FEC5CEB5-FFF5-064D-9948-3644B345D677}"/>
              </a:ext>
            </a:extLst>
          </p:cNvPr>
          <p:cNvSpPr txBox="1">
            <a:spLocks/>
          </p:cNvSpPr>
          <p:nvPr userDrawn="1"/>
        </p:nvSpPr>
        <p:spPr>
          <a:xfrm>
            <a:off x="749301" y="4836803"/>
            <a:ext cx="7356107" cy="2685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28588" indent="-228588" algn="l" defTabSz="91435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765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2942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118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295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471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48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5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1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kern="0" baseline="0" dirty="0"/>
              <a:t>Some slides from Valentina </a:t>
            </a:r>
            <a:r>
              <a:rPr lang="en-US" sz="1400" kern="0" baseline="0" dirty="0" err="1"/>
              <a:t>Korzhova</a:t>
            </a:r>
            <a:endParaRPr lang="en-US" sz="1400" kern="0" baseline="0" dirty="0"/>
          </a:p>
        </p:txBody>
      </p:sp>
    </p:spTree>
    <p:extLst>
      <p:ext uri="{BB962C8B-B14F-4D97-AF65-F5344CB8AC3E}">
        <p14:creationId xmlns:p14="http://schemas.microsoft.com/office/powerpoint/2010/main" val="3426932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482600"/>
            <a:ext cx="12192000" cy="5080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08" tIns="60954" rIns="121908" bIns="6095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0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99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86" y="827733"/>
            <a:ext cx="10876027" cy="5202536"/>
          </a:xfrm>
        </p:spPr>
        <p:txBody>
          <a:bodyPr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843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3999" u="sng" cap="small" baseline="0">
                <a:latin typeface="Gill Sans MT" panose="020B0502020104020203" pitchFamily="34" charset="0"/>
              </a:defRPr>
            </a:lvl1pPr>
            <a:lvl2pPr marL="0" indent="0" algn="ctr" defTabSz="117461">
              <a:spcBef>
                <a:spcPts val="1266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marL="0" indent="0" algn="ctr">
              <a:buClr>
                <a:schemeClr val="bg1"/>
              </a:buClr>
              <a:buSzPct val="25000"/>
              <a:defRPr sz="2399">
                <a:latin typeface="Gill Sans MT" panose="020B0502020104020203" pitchFamily="34" charset="0"/>
              </a:defRPr>
            </a:lvl3pPr>
            <a:lvl4pPr algn="ct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ct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87311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482600"/>
            <a:ext cx="12192000" cy="5080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08" tIns="60954" rIns="121908" bIns="6095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0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99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20965" y="827733"/>
            <a:ext cx="5707114" cy="5202536"/>
          </a:xfrm>
        </p:spPr>
        <p:txBody>
          <a:bodyPr anchor="ctr"/>
          <a:lstStyle>
            <a:lvl1pPr marL="0" indent="0" algn="r">
              <a:lnSpc>
                <a:spcPct val="90000"/>
              </a:lnSpc>
              <a:spcBef>
                <a:spcPts val="0"/>
              </a:spcBef>
              <a:spcAft>
                <a:spcPts val="843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3999" u="sng" cap="small" baseline="0">
                <a:latin typeface="Gill Sans MT" panose="020B0502020104020203" pitchFamily="34" charset="0"/>
              </a:defRPr>
            </a:lvl1pPr>
            <a:lvl2pPr marL="0" indent="0" algn="r" defTabSz="117461">
              <a:spcBef>
                <a:spcPts val="1266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738352" y="827733"/>
            <a:ext cx="4982613" cy="5202536"/>
          </a:xfrm>
        </p:spPr>
        <p:txBody>
          <a:bodyPr anchor="ctr"/>
          <a:lstStyle>
            <a:lvl1pPr marL="0" indent="0" algn="r">
              <a:lnSpc>
                <a:spcPct val="90000"/>
              </a:lnSpc>
              <a:spcBef>
                <a:spcPts val="0"/>
              </a:spcBef>
              <a:spcAft>
                <a:spcPts val="843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3999" u="sng" cap="small" baseline="0">
                <a:latin typeface="Gill Sans MT" panose="020B0502020104020203" pitchFamily="34" charset="0"/>
              </a:defRPr>
            </a:lvl1pPr>
            <a:lvl2pPr marL="0" indent="0" algn="r" defTabSz="117461">
              <a:spcBef>
                <a:spcPts val="1266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1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869444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w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482600"/>
            <a:ext cx="12192000" cy="5080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08" tIns="60954" rIns="121908" bIns="6095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0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99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5575" y="827733"/>
            <a:ext cx="9000850" cy="779612"/>
          </a:xfrm>
        </p:spPr>
        <p:txBody>
          <a:bodyPr anchor="ctr"/>
          <a:lstStyle>
            <a:lvl1pPr marL="0" indent="0" algn="ctr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3999" u="sng" cap="small" baseline="0">
                <a:latin typeface="Gill Sans MT" panose="020B0502020104020203" pitchFamily="34" charset="0"/>
              </a:defRPr>
            </a:lvl1pPr>
            <a:lvl2pPr marL="0" indent="0" algn="r" defTabSz="117461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090443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482600"/>
            <a:ext cx="12192000" cy="5080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08" tIns="60954" rIns="121908" bIns="6095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0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99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5575" y="267892"/>
            <a:ext cx="9000850" cy="779612"/>
          </a:xfrm>
        </p:spPr>
        <p:txBody>
          <a:bodyPr anchor="ctr"/>
          <a:lstStyle>
            <a:lvl1pPr marL="0" indent="0" algn="ctr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3999" u="sng" cap="small" baseline="0">
                <a:latin typeface="Gill Sans MT" panose="020B0502020104020203" pitchFamily="34" charset="0"/>
              </a:defRPr>
            </a:lvl1pPr>
            <a:lvl2pPr marL="0" indent="0" algn="r" defTabSz="117461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579101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19237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tal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26946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_content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482600"/>
            <a:ext cx="12192000" cy="5080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08" tIns="60954" rIns="121908" bIns="6095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0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99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38493" y="827733"/>
            <a:ext cx="7715014" cy="5202536"/>
          </a:xfrm>
        </p:spPr>
        <p:txBody>
          <a:bodyPr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843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3999" u="sng" cap="small" baseline="0">
                <a:latin typeface="Gill Sans MT" panose="020B0502020104020203" pitchFamily="34" charset="0"/>
              </a:defRPr>
            </a:lvl1pPr>
            <a:lvl2pPr marL="0" indent="0" algn="ctr" defTabSz="117461">
              <a:spcBef>
                <a:spcPts val="1266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marL="0" indent="10045" algn="ctr">
              <a:buClr>
                <a:schemeClr val="bg1"/>
              </a:buClr>
              <a:buSzPct val="25000"/>
              <a:defRPr sz="2399">
                <a:latin typeface="Gill Sans MT" panose="020B0502020104020203" pitchFamily="34" charset="0"/>
              </a:defRPr>
            </a:lvl3pPr>
            <a:lvl4pPr algn="ct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ct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95203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enter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482600"/>
            <a:ext cx="12192000" cy="5080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08" tIns="60954" rIns="121908" bIns="6095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0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99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57986" y="1205309"/>
            <a:ext cx="10876027" cy="4824960"/>
          </a:xfrm>
        </p:spPr>
        <p:txBody>
          <a:bodyPr anchor="ctr"/>
          <a:lstStyle>
            <a:lvl1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tabLst/>
              <a:defRPr sz="3600" u="none" cap="small" baseline="0">
                <a:latin typeface="Gill Sans MT" panose="020B0502020104020203" pitchFamily="34" charset="0"/>
              </a:defRPr>
            </a:lvl1pPr>
            <a:lvl2pPr marL="914400" indent="-457200" algn="l" defTabSz="1371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marL="1371600" indent="-457200" algn="l">
              <a:lnSpc>
                <a:spcPct val="100000"/>
              </a:lnSpc>
              <a:buClrTx/>
              <a:buSzPct val="100000"/>
              <a:buFont typeface="Arial" panose="020B0604020202020204" pitchFamily="34" charset="0"/>
              <a:buChar char="•"/>
              <a:defRPr sz="2399">
                <a:latin typeface="Gill Sans MT" panose="020B0502020104020203" pitchFamily="34" charset="0"/>
              </a:defRPr>
            </a:lvl3pPr>
            <a:lvl4pPr marL="1600118" indent="-228588" algn="l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>
                <a:latin typeface="Gill Sans MT" panose="020B0502020104020203" pitchFamily="34" charset="0"/>
              </a:defRPr>
            </a:lvl4pPr>
            <a:lvl5pPr marL="2057295" indent="-228588" algn="l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0832AF1-0049-D344-9F72-DA41467F3A61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1595575" y="267892"/>
            <a:ext cx="9000850" cy="779612"/>
          </a:xfrm>
        </p:spPr>
        <p:txBody>
          <a:bodyPr anchor="ctr"/>
          <a:lstStyle>
            <a:lvl1pPr marL="0" indent="0" algn="ctr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3999" u="sng" cap="small" baseline="0">
                <a:latin typeface="Gill Sans MT" panose="020B0502020104020203" pitchFamily="34" charset="0"/>
              </a:defRPr>
            </a:lvl1pPr>
            <a:lvl2pPr marL="0" indent="0" algn="r" defTabSz="117461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6660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auto">
          <a:xfrm>
            <a:off x="0" y="0"/>
            <a:ext cx="12192000" cy="11430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08724" tIns="54365" rIns="108724" bIns="54365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8725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20350" y="725798"/>
            <a:ext cx="1406383" cy="11392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9301" y="482600"/>
            <a:ext cx="9496678" cy="16256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800" b="0" cap="small" baseline="0">
                <a:latin typeface="Gill Sans MT" panose="020B05020201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8026402" y="5486400"/>
            <a:ext cx="4165601" cy="13716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08724" tIns="54365" rIns="108724" bIns="54365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8725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2" y="5486400"/>
            <a:ext cx="4165601" cy="13716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08724" tIns="54365" rIns="108724" bIns="54365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8725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9" name="Line 4"/>
          <p:cNvSpPr>
            <a:spLocks noChangeShapeType="1"/>
          </p:cNvSpPr>
          <p:nvPr userDrawn="1"/>
        </p:nvSpPr>
        <p:spPr bwMode="auto">
          <a:xfrm>
            <a:off x="749300" y="2311400"/>
            <a:ext cx="10693400" cy="0"/>
          </a:xfrm>
          <a:prstGeom prst="line">
            <a:avLst/>
          </a:prstGeom>
          <a:noFill/>
          <a:ln w="12700">
            <a:solidFill>
              <a:srgbClr val="969696"/>
            </a:solidFill>
            <a:round/>
            <a:headEnd/>
            <a:tailEnd/>
          </a:ln>
          <a:effectLst/>
        </p:spPr>
        <p:txBody>
          <a:bodyPr wrap="none" lIns="108754" tIns="54379" rIns="108754" bIns="54379" anchor="ctr"/>
          <a:lstStyle/>
          <a:p>
            <a:endParaRPr lang="en-US" sz="2400">
              <a:latin typeface="Gill Sans MT" panose="020B0502020104020203" pitchFamily="34" charset="0"/>
            </a:endParaRP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-1" y="5745480"/>
            <a:ext cx="12192001" cy="111252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16" tIns="60958" rIns="121916" bIns="6095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10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pic>
        <p:nvPicPr>
          <p:cNvPr id="12" name="Picture 2" descr="http://www.cspaul.com/publications/teasers/Cui.2010.TVCG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4416" y="5745480"/>
            <a:ext cx="2110155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ttp://www.cspaul.com/publications/teasers/Popescu.2010.TVCG.jp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5544" y="5745480"/>
            <a:ext cx="1925052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http://www.cspaul.com/publications/teasers/Rosen.2011.jp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5745480"/>
            <a:ext cx="2083441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http://www.cspaul.com/publications/teasers/Hoffmann.2006.JEI.jpg"/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1" r="4826"/>
          <a:stretch/>
        </p:blipFill>
        <p:spPr bwMode="auto">
          <a:xfrm>
            <a:off x="8411830" y="5745480"/>
            <a:ext cx="1834148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 descr="http://www.cspaul.com/publications/teasers/Rosen.2011.CGA.jpg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6949" y="5745480"/>
            <a:ext cx="1925052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http://www.cspaul.com/publications/teasers/Rosen.2008.TVCG.jpg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568" y="5745480"/>
            <a:ext cx="2209288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301" y="2514600"/>
            <a:ext cx="10977432" cy="2971800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lang="en-US" sz="3200" dirty="0" smtClean="0">
                <a:latin typeface="Gill Sans MT" panose="020B0502020104020203" pitchFamily="34" charset="0"/>
              </a:defRPr>
            </a:lvl1pPr>
            <a:lvl2pPr marL="543624" indent="0" algn="ctr">
              <a:buNone/>
              <a:defRPr/>
            </a:lvl2pPr>
            <a:lvl3pPr marL="1087251" indent="0" algn="ctr">
              <a:buNone/>
              <a:defRPr/>
            </a:lvl3pPr>
            <a:lvl4pPr marL="1630878" indent="0" algn="ctr">
              <a:buNone/>
              <a:defRPr/>
            </a:lvl4pPr>
            <a:lvl5pPr marL="2174501" indent="0" algn="ctr">
              <a:buNone/>
              <a:defRPr/>
            </a:lvl5pPr>
            <a:lvl6pPr marL="2718126" indent="0" algn="ctr">
              <a:buNone/>
              <a:defRPr/>
            </a:lvl6pPr>
            <a:lvl7pPr marL="3261753" indent="0" algn="ctr">
              <a:buNone/>
              <a:defRPr/>
            </a:lvl7pPr>
            <a:lvl8pPr marL="3805374" indent="0" algn="ctr">
              <a:buNone/>
              <a:defRPr/>
            </a:lvl8pPr>
            <a:lvl9pPr marL="43490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03737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482600"/>
            <a:ext cx="12192000" cy="50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16" tIns="60958" rIns="121916" bIns="6095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10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" y="4038600"/>
            <a:ext cx="5144373" cy="1991668"/>
          </a:xfrm>
        </p:spPr>
        <p:txBody>
          <a:bodyPr anchor="ctr"/>
          <a:lstStyle>
            <a:lvl1pPr marL="548612" indent="0" algn="r">
              <a:lnSpc>
                <a:spcPct val="100000"/>
              </a:lnSpc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4000" u="sng" cap="small" baseline="0"/>
            </a:lvl1pPr>
            <a:lvl2pPr marL="894213" indent="-342882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2800"/>
            </a:lvl2pPr>
            <a:lvl3pPr algn="r">
              <a:buClr>
                <a:schemeClr val="bg1"/>
              </a:buClr>
              <a:defRPr/>
            </a:lvl3pPr>
            <a:lvl4pPr algn="r">
              <a:buClr>
                <a:schemeClr val="bg1"/>
              </a:buClr>
              <a:defRPr/>
            </a:lvl4pPr>
            <a:lvl5pPr algn="r">
              <a:buClr>
                <a:schemeClr val="bg1"/>
              </a:buCl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38258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content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" y="827733"/>
            <a:ext cx="3857507" cy="5202536"/>
          </a:xfrm>
        </p:spPr>
        <p:txBody>
          <a:bodyPr anchor="ctr"/>
          <a:lstStyle>
            <a:lvl1pPr marL="325901" indent="0" algn="r">
              <a:lnSpc>
                <a:spcPct val="100000"/>
              </a:lnSpc>
              <a:spcAft>
                <a:spcPts val="599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3999" u="sng" cap="small" baseline="0">
                <a:latin typeface="Gill Sans MT" panose="020B0502020104020203" pitchFamily="34" charset="0"/>
              </a:defRPr>
            </a:lvl1pPr>
            <a:lvl2pPr marL="325901" indent="0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3198">
                <a:latin typeface="Gill Sans MT" panose="020B0502020104020203" pitchFamily="34" charset="0"/>
              </a:defRPr>
            </a:lvl2pPr>
            <a:lvl3pPr marL="325901" indent="0" algn="r">
              <a:buClr>
                <a:schemeClr val="bg1"/>
              </a:buClr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3447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content_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" y="827733"/>
            <a:ext cx="5144373" cy="5202536"/>
          </a:xfrm>
        </p:spPr>
        <p:txBody>
          <a:bodyPr anchor="ctr"/>
          <a:lstStyle>
            <a:lvl1pPr marL="325901" indent="0" algn="r">
              <a:lnSpc>
                <a:spcPct val="100000"/>
              </a:lnSpc>
              <a:spcAft>
                <a:spcPts val="599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3999" u="sng" cap="small" baseline="0">
                <a:latin typeface="Gill Sans MT" panose="020B0502020104020203" pitchFamily="34" charset="0"/>
              </a:defRPr>
            </a:lvl1pPr>
            <a:lvl2pPr marL="325901" indent="0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3198">
                <a:latin typeface="Gill Sans MT" panose="020B0502020104020203" pitchFamily="34" charset="0"/>
              </a:defRPr>
            </a:lvl2pPr>
            <a:lvl3pPr marL="325901" indent="0" algn="r">
              <a:buClr>
                <a:schemeClr val="bg1"/>
              </a:buClr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02830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content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" y="827733"/>
            <a:ext cx="6429179" cy="5202536"/>
          </a:xfrm>
        </p:spPr>
        <p:txBody>
          <a:bodyPr anchor="ctr"/>
          <a:lstStyle>
            <a:lvl1pPr marL="325901" indent="0" algn="r">
              <a:lnSpc>
                <a:spcPct val="100000"/>
              </a:lnSpc>
              <a:spcAft>
                <a:spcPts val="599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3999" u="sng" cap="small" baseline="0">
                <a:latin typeface="Gill Sans MT" panose="020B0502020104020203" pitchFamily="34" charset="0"/>
              </a:defRPr>
            </a:lvl1pPr>
            <a:lvl2pPr marL="325901" indent="0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3198">
                <a:latin typeface="Gill Sans MT" panose="020B0502020104020203" pitchFamily="34" charset="0"/>
              </a:defRPr>
            </a:lvl2pPr>
            <a:lvl3pPr marL="325901" indent="0" algn="r">
              <a:buClr>
                <a:schemeClr val="bg1"/>
              </a:buClr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0678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content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827733"/>
            <a:ext cx="7715014" cy="5202536"/>
          </a:xfrm>
        </p:spPr>
        <p:txBody>
          <a:bodyPr anchor="ctr"/>
          <a:lstStyle>
            <a:lvl1pPr marL="325901" indent="0" algn="r">
              <a:lnSpc>
                <a:spcPct val="100000"/>
              </a:lnSpc>
              <a:spcAft>
                <a:spcPts val="599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3999" u="sng" cap="small" baseline="0">
                <a:latin typeface="Gill Sans MT" panose="020B0502020104020203" pitchFamily="34" charset="0"/>
              </a:defRPr>
            </a:lvl1pPr>
            <a:lvl2pPr marL="325901" indent="0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3198">
                <a:latin typeface="Gill Sans MT" panose="020B0502020104020203" pitchFamily="34" charset="0"/>
              </a:defRPr>
            </a:lvl2pPr>
            <a:lvl3pPr marL="325901" indent="0" algn="r">
              <a:buClr>
                <a:schemeClr val="bg1"/>
              </a:buClr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59244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content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827733"/>
            <a:ext cx="9000850" cy="5202536"/>
          </a:xfrm>
        </p:spPr>
        <p:txBody>
          <a:bodyPr anchor="ctr"/>
          <a:lstStyle>
            <a:lvl1pPr marL="325901" indent="0" algn="r">
              <a:lnSpc>
                <a:spcPct val="100000"/>
              </a:lnSpc>
              <a:spcAft>
                <a:spcPts val="599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3999" u="sng" cap="small" baseline="0">
                <a:latin typeface="Gill Sans MT" panose="020B0502020104020203" pitchFamily="34" charset="0"/>
              </a:defRPr>
            </a:lvl1pPr>
            <a:lvl2pPr marL="325901" indent="0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3198">
                <a:latin typeface="Gill Sans MT" panose="020B0502020104020203" pitchFamily="34" charset="0"/>
              </a:defRPr>
            </a:lvl2pPr>
            <a:lvl3pPr marL="325901" indent="0" algn="r">
              <a:buClr>
                <a:schemeClr val="bg1"/>
              </a:buClr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32741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11187441" y="6048131"/>
            <a:ext cx="1004559" cy="80367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9BF48-6E0A-4E37-BB05-8DF70571673D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9DC48-6C90-4ACC-914B-6AEB40FF2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228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  <p:sldLayoutId id="2147483756" r:id="rId14"/>
    <p:sldLayoutId id="2147483757" r:id="rId15"/>
    <p:sldLayoutId id="2147483758" r:id="rId16"/>
  </p:sldLayoutIdLst>
  <p:txStyles>
    <p:titleStyle>
      <a:lvl1pPr algn="l" defTabSz="91435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ill Sans MT" panose="020B0502020104020203" pitchFamily="34" charset="0"/>
          <a:ea typeface="+mj-ea"/>
          <a:cs typeface="+mj-cs"/>
        </a:defRPr>
      </a:lvl1pPr>
    </p:titleStyle>
    <p:bodyStyle>
      <a:lvl1pPr marL="228588" indent="-228588" algn="l" defTabSz="91435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1pPr>
      <a:lvl2pPr marL="685765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2pPr>
      <a:lvl3pPr marL="1142942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3pPr>
      <a:lvl4pPr marL="1600118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4pPr>
      <a:lvl5pPr marL="2057295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5pPr>
      <a:lvl6pPr marL="2514471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48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5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1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5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COT 4521: Introduction to Computational Geometry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dirty="0"/>
              <a:t>Delaunay Triangulation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326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60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657986" y="1205309"/>
                <a:ext cx="7571614" cy="4824960"/>
              </a:xfrm>
            </p:spPr>
            <p:txBody>
              <a:bodyPr>
                <a:normAutofit/>
              </a:bodyPr>
              <a:lstStyle/>
              <a:p>
                <a:r>
                  <a:rPr lang="en-US" altLang="en-US" dirty="0"/>
                  <a:t>Each node of </a:t>
                </a:r>
                <a14:m>
                  <m:oMath xmlns:m="http://schemas.openxmlformats.org/officeDocument/2006/math">
                    <m:r>
                      <a:rPr lang="en-US" altLang="en-US" dirty="0">
                        <a:latin typeface="Cambria Math" panose="02040503050406030204" pitchFamily="18" charset="0"/>
                      </a:rPr>
                      <m:t>𝐷</m:t>
                    </m:r>
                    <m:r>
                      <m:rPr>
                        <m:sty m:val="p"/>
                      </m:rPr>
                      <a:rPr lang="en-US" altLang="en-US" b="0" i="0" dirty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/>
                  <a:t> corresponds to a region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dirty="0" smtClean="0">
                        <a:latin typeface="Cambria Math" panose="02040503050406030204" pitchFamily="18" charset="0"/>
                      </a:rPr>
                      <m:t>V</m:t>
                    </m:r>
                    <m:r>
                      <m:rPr>
                        <m:sty m:val="p"/>
                      </m:rPr>
                      <a:rPr lang="en-US" altLang="en-US" b="0" i="0" dirty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dirty="0"/>
              </a:p>
              <a:p>
                <a:r>
                  <a:rPr lang="en-US" altLang="en-US" dirty="0"/>
                  <a:t>The boundary of </a:t>
                </a:r>
                <a14:m>
                  <m:oMath xmlns:m="http://schemas.openxmlformats.org/officeDocument/2006/math">
                    <m:r>
                      <a:rPr lang="en-US" altLang="en-US" dirty="0">
                        <a:latin typeface="Cambria Math" panose="02040503050406030204" pitchFamily="18" charset="0"/>
                      </a:rPr>
                      <m:t>𝐷</m:t>
                    </m:r>
                    <m:r>
                      <m:rPr>
                        <m:sty m:val="p"/>
                      </m:rPr>
                      <a:rPr lang="en-US" altLang="en-US" b="0" i="0" dirty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/>
                  <a:t> is the convex hull of sites</a:t>
                </a:r>
              </a:p>
              <a:p>
                <a:r>
                  <a:rPr lang="en-US" altLang="en-US" dirty="0"/>
                  <a:t>The interior of each (triangle) face of </a:t>
                </a:r>
                <a14:m>
                  <m:oMath xmlns:m="http://schemas.openxmlformats.org/officeDocument/2006/math">
                    <m:r>
                      <a:rPr lang="en-US" altLang="en-US" dirty="0">
                        <a:latin typeface="Cambria Math" panose="02040503050406030204" pitchFamily="18" charset="0"/>
                      </a:rPr>
                      <m:t>𝐷</m:t>
                    </m:r>
                    <m:r>
                      <m:rPr>
                        <m:sty m:val="p"/>
                      </m:rPr>
                      <a:rPr lang="en-US" altLang="en-US" b="0" i="0" dirty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/>
                  <a:t> contains no sites </a:t>
                </a:r>
              </a:p>
            </p:txBody>
          </p:sp>
        </mc:Choice>
        <mc:Fallback xmlns="">
          <p:sp>
            <p:nvSpPr>
              <p:cNvPr id="2560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57986" y="1205309"/>
                <a:ext cx="7571614" cy="4824960"/>
              </a:xfrm>
              <a:blipFill>
                <a:blip r:embed="rId2"/>
                <a:stretch>
                  <a:fillRect l="-2178" r="-5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F6BAA90-0123-0442-BE68-58B3C1489A89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382ED1-324D-7540-8C63-913D67671E1B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altLang="en-US" dirty="0"/>
              <a:t>Properties of Delaunay Triangulations</a:t>
            </a:r>
            <a:endParaRPr 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1981200"/>
            <a:ext cx="2847975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2949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435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657986" y="1205309"/>
                <a:ext cx="10876027" cy="1537891"/>
              </a:xfrm>
            </p:spPr>
            <p:txBody>
              <a:bodyPr/>
              <a:lstStyle/>
              <a:p>
                <a:r>
                  <a:rPr lang="en-US" altLang="en-US" dirty="0"/>
                  <a:t>The boundary of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𝐷𝑇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/>
                  <a:t> is convex hull of the sites. </a:t>
                </a:r>
              </a:p>
            </p:txBody>
          </p:sp>
        </mc:Choice>
        <mc:Fallback xmlns="">
          <p:sp>
            <p:nvSpPr>
              <p:cNvPr id="1843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57986" y="1205309"/>
                <a:ext cx="10876027" cy="1537891"/>
              </a:xfrm>
              <a:blipFill>
                <a:blip r:embed="rId2"/>
                <a:stretch>
                  <a:fillRect l="-1517" r="-19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4450E-20E5-5841-9518-43A85D51844C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D8A428-89F4-A341-A324-87DF73EE17D3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altLang="en-US" dirty="0"/>
              <a:t>Convex Hull</a:t>
            </a:r>
            <a:endParaRPr lang="en-US" dirty="0"/>
          </a:p>
        </p:txBody>
      </p:sp>
      <p:pic>
        <p:nvPicPr>
          <p:cNvPr id="184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4267" y="2743200"/>
            <a:ext cx="4843463" cy="300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prstDash val="dash"/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2764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449389"/>
            <a:ext cx="3981450" cy="193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prstDash val="dash"/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Let T be a triangulation of S</a:t>
                </a:r>
              </a:p>
              <a:p>
                <a:r>
                  <a:rPr lang="en-US" dirty="0"/>
                  <a:t>Angle sequence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Sequence of all the angles of the triangle of T in non-decreasing order</a:t>
                </a:r>
              </a:p>
              <a:p>
                <a:r>
                  <a:rPr lang="en-US" dirty="0"/>
                  <a:t>Example: Angle Sequence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Comparison: Let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𝒯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𝒯</m:t>
                        </m:r>
                      </m:e>
                      <m:sup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be two triangulation of S. We compare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𝒯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𝒯</m:t>
                        </m:r>
                      </m:e>
                      <m:sup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) in lexicographical order</a:t>
                </a:r>
              </a:p>
              <a:p>
                <a:r>
                  <a:rPr lang="en-US" dirty="0"/>
                  <a:t>Example:{1,1,3,4,5} &lt;{1,2,5,6,7}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1284" t="-1312" r="-700" b="-18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2479921-5B4F-CC4B-B6D1-E249685AD3D8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BD0E16F-687E-2C48-9AD7-1CECF80819F4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en-US" dirty="0"/>
              <a:t>Triangulation Maximizing the Minimum Angle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866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Content Placeholder 2"/>
          <p:cNvSpPr>
            <a:spLocks noGrp="1"/>
          </p:cNvSpPr>
          <p:nvPr>
            <p:ph sz="half" idx="1"/>
          </p:nvPr>
        </p:nvSpPr>
        <p:spPr>
          <a:xfrm>
            <a:off x="657986" y="1205309"/>
            <a:ext cx="10876027" cy="2995216"/>
          </a:xfrm>
        </p:spPr>
        <p:txBody>
          <a:bodyPr>
            <a:normAutofit lnSpcReduction="10000"/>
          </a:bodyPr>
          <a:lstStyle/>
          <a:p>
            <a:r>
              <a:rPr lang="en-US" altLang="en-US" b="1" dirty="0"/>
              <a:t>Theorem</a:t>
            </a:r>
            <a:r>
              <a:rPr lang="en-US" altLang="en-US" dirty="0"/>
              <a:t>: Let S be a set of points in general position. Then the angle sequence of DT (S) is maximal among all triangulations of S.</a:t>
            </a:r>
          </a:p>
          <a:p>
            <a:pPr lvl="1"/>
            <a:r>
              <a:rPr lang="en-US" altLang="en-US" dirty="0"/>
              <a:t>So the Delaunay triangulation maximizes the minimum angle.</a:t>
            </a:r>
          </a:p>
          <a:p>
            <a:pPr lvl="1"/>
            <a:r>
              <a:rPr lang="en-US" altLang="en-US" dirty="0"/>
              <a:t>Intuition: Avoids skinny triangles.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51ABAC-3C89-7A44-B9B9-EE0167E7F75D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6D81D7-2C3C-304F-92F1-09963E913592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>
            <a:normAutofit fontScale="92500"/>
          </a:bodyPr>
          <a:lstStyle/>
          <a:p>
            <a:r>
              <a:rPr lang="en-US" altLang="en-US" dirty="0"/>
              <a:t>Optimality of the Delaunay Triangulation</a:t>
            </a:r>
            <a:endParaRPr lang="en-US" dirty="0"/>
          </a:p>
        </p:txBody>
      </p:sp>
      <p:pic>
        <p:nvPicPr>
          <p:cNvPr id="307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862" y="4216359"/>
            <a:ext cx="6772274" cy="2591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prstDash val="dash"/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1776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Content Placeholder 2"/>
          <p:cNvSpPr>
            <a:spLocks noGrp="1"/>
          </p:cNvSpPr>
          <p:nvPr>
            <p:ph sz="half" idx="1"/>
          </p:nvPr>
        </p:nvSpPr>
        <p:spPr>
          <a:xfrm>
            <a:off x="657986" y="1205309"/>
            <a:ext cx="10876027" cy="1766491"/>
          </a:xfrm>
        </p:spPr>
        <p:txBody>
          <a:bodyPr/>
          <a:lstStyle/>
          <a:p>
            <a:r>
              <a:rPr lang="en-US" altLang="en-US" dirty="0"/>
              <a:t>Proof: Idea </a:t>
            </a:r>
          </a:p>
          <a:p>
            <a:pPr lvl="1"/>
            <a:r>
              <a:rPr lang="en-US" altLang="en-US" dirty="0"/>
              <a:t>Flip edges to ensure the circumcircle property.</a:t>
            </a:r>
          </a:p>
          <a:p>
            <a:pPr lvl="1"/>
            <a:r>
              <a:rPr lang="en-US" altLang="en-US" dirty="0"/>
              <a:t>It increases the angle sequence.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59B13C-089A-4341-A5A8-2028473C36BE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60A1EB-9F8D-EC4A-B792-3D7A563F43B2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>
            <a:normAutofit fontScale="92500"/>
          </a:bodyPr>
          <a:lstStyle/>
          <a:p>
            <a:r>
              <a:rPr lang="en-US" altLang="en-US" dirty="0"/>
              <a:t>Optimality of the Delaunay Triangulation</a:t>
            </a:r>
            <a:endParaRPr lang="en-US" dirty="0"/>
          </a:p>
        </p:txBody>
      </p:sp>
      <p:pic>
        <p:nvPicPr>
          <p:cNvPr id="317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6767" y="2973779"/>
            <a:ext cx="7298463" cy="35813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prstDash val="dash"/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79464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657986" y="1205309"/>
                <a:ext cx="10876027" cy="2757091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Property (Circumcircle)</a:t>
                </a:r>
              </a:p>
              <a:p>
                <a:pPr lvl="1"/>
                <a:r>
                  <a:rPr lang="en-US" dirty="0"/>
                  <a:t>The circumcircle of any triangle in 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 panose="02040503050406030204" pitchFamily="18" charset="0"/>
                      </a:rPr>
                      <m:t>𝐷𝑇</m:t>
                    </m:r>
                    <m:r>
                      <a:rPr lang="en-US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empty. (It contains no site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in its interior.)</a:t>
                </a:r>
              </a:p>
              <a:p>
                <a:r>
                  <a:rPr lang="en-US" dirty="0"/>
                  <a:t>Proof: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be a triangle in 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 panose="02040503050406030204" pitchFamily="18" charset="0"/>
                      </a:rPr>
                      <m:t>𝐷𝑇</m:t>
                    </m:r>
                    <m:r>
                      <a:rPr lang="en-US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let v be the corresponding Voronoi vertex. Property of </a:t>
                </a:r>
                <a:r>
                  <a:rPr lang="en-US" dirty="0" err="1"/>
                  <a:t>Voronoi</a:t>
                </a:r>
                <a:r>
                  <a:rPr lang="en-US" dirty="0"/>
                  <a:t> vertices: the circle centered at 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through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is empty.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57986" y="1205309"/>
                <a:ext cx="10876027" cy="2757091"/>
              </a:xfrm>
              <a:blipFill>
                <a:blip r:embed="rId2"/>
                <a:stretch>
                  <a:fillRect l="-1167" r="-1050" b="-2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E393B67-C5BE-BB4C-9A10-4BE1B6CC4D06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E4DA66A-524E-9541-BC97-7C818647A355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altLang="en-US" dirty="0"/>
              <a:t>Circumcircle Property</a:t>
            </a:r>
            <a:endParaRPr lang="en-US" dirty="0"/>
          </a:p>
        </p:txBody>
      </p:sp>
      <p:pic>
        <p:nvPicPr>
          <p:cNvPr id="194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126" y="3886200"/>
            <a:ext cx="5569745" cy="2992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prstDash val="dash"/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08292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65" t="11935" r="13906"/>
          <a:stretch/>
        </p:blipFill>
        <p:spPr bwMode="auto">
          <a:xfrm>
            <a:off x="3376709" y="3496133"/>
            <a:ext cx="5438579" cy="3373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prstDash val="dash"/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483" name="Content Placeholder 2"/>
          <p:cNvSpPr>
            <a:spLocks noGrp="1"/>
          </p:cNvSpPr>
          <p:nvPr>
            <p:ph sz="half" idx="1"/>
          </p:nvPr>
        </p:nvSpPr>
        <p:spPr>
          <a:xfrm>
            <a:off x="657986" y="1205309"/>
            <a:ext cx="10876027" cy="2919960"/>
          </a:xfrm>
        </p:spPr>
        <p:txBody>
          <a:bodyPr/>
          <a:lstStyle/>
          <a:p>
            <a:r>
              <a:rPr lang="en-US" altLang="en-US" dirty="0"/>
              <a:t>Property (Empty circle)</a:t>
            </a:r>
          </a:p>
          <a:p>
            <a:pPr lvl="1"/>
            <a:r>
              <a:rPr lang="en-US" altLang="en-US" dirty="0"/>
              <a:t>(</a:t>
            </a:r>
            <a:r>
              <a:rPr lang="en-US" altLang="en-US" i="1" dirty="0" err="1"/>
              <a:t>s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</a:t>
            </a:r>
            <a:r>
              <a:rPr lang="en-US" altLang="en-US" i="1" dirty="0" err="1"/>
              <a:t>s</a:t>
            </a:r>
            <a:r>
              <a:rPr lang="en-US" altLang="en-US" i="1" baseline="-25000" dirty="0" err="1"/>
              <a:t>j</a:t>
            </a:r>
            <a:r>
              <a:rPr lang="en-US" altLang="en-US" dirty="0"/>
              <a:t> ) is an edge of </a:t>
            </a:r>
            <a:r>
              <a:rPr lang="en-US" altLang="en-US" i="1" dirty="0"/>
              <a:t>DT</a:t>
            </a:r>
            <a:r>
              <a:rPr lang="en-US" altLang="en-US" dirty="0"/>
              <a:t> (</a:t>
            </a:r>
            <a:r>
              <a:rPr lang="en-US" altLang="en-US" i="1" dirty="0"/>
              <a:t>S</a:t>
            </a:r>
            <a:r>
              <a:rPr lang="en-US" altLang="en-US" dirty="0"/>
              <a:t>) </a:t>
            </a:r>
            <a:r>
              <a:rPr lang="en-US" altLang="en-US" dirty="0" err="1"/>
              <a:t>iff</a:t>
            </a:r>
            <a:r>
              <a:rPr lang="en-US" altLang="en-US" dirty="0"/>
              <a:t> there is an empty circle through </a:t>
            </a:r>
            <a:r>
              <a:rPr lang="en-US" altLang="en-US" i="1" dirty="0" err="1"/>
              <a:t>s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and </a:t>
            </a:r>
            <a:r>
              <a:rPr lang="en-US" altLang="en-US" i="1" dirty="0" err="1"/>
              <a:t>s</a:t>
            </a:r>
            <a:r>
              <a:rPr lang="en-US" altLang="en-US" i="1" baseline="-25000" dirty="0" err="1"/>
              <a:t>j</a:t>
            </a:r>
            <a:r>
              <a:rPr lang="en-US" altLang="en-US" dirty="0"/>
              <a:t> 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D8BB1-9D7C-E046-B666-25FFE980C72F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A0EEBC-6BE5-3048-A820-2AB239AAB311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altLang="en-US" dirty="0"/>
              <a:t>Empty Circle Property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7281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3863233"/>
            <a:ext cx="4772025" cy="284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prstDash val="dash"/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657986" y="1205309"/>
                <a:ext cx="10876027" cy="3138091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Proof :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 is a Delaunay edge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𝑎𝑛𝑑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share the positive edge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𝑒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𝑉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𝑃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Put the circle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dirty="0"/>
                  <a:t>with the center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on the interior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/>
                  <a:t> with the radius equal to the distance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. If circle is not empty then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would be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, but we know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57986" y="1205309"/>
                <a:ext cx="10876027" cy="3138091"/>
              </a:xfrm>
              <a:blipFill>
                <a:blip r:embed="rId3"/>
                <a:stretch>
                  <a:fillRect l="-1284" t="-12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6046916-E272-B343-8B56-BCC10AA7EE7C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D1B20CB-4745-4F4C-8B89-79F59E973F30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altLang="en-US" dirty="0"/>
              <a:t>Empty Circle Property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0710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AFE0F5C4-7D7C-E849-90C2-F38CA0CC5594}"/>
              </a:ext>
            </a:extLst>
          </p:cNvPr>
          <p:cNvSpPr>
            <a:spLocks noChangeAspect="1"/>
          </p:cNvSpPr>
          <p:nvPr/>
        </p:nvSpPr>
        <p:spPr>
          <a:xfrm>
            <a:off x="1828800" y="4653605"/>
            <a:ext cx="4480560" cy="4480560"/>
          </a:xfrm>
          <a:prstGeom prst="ellipse">
            <a:avLst/>
          </a:prstGeom>
          <a:solidFill>
            <a:schemeClr val="accent2">
              <a:alpha val="42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29ED211-5337-C949-ABCF-7E230C2B54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7986" y="1205309"/>
            <a:ext cx="10876027" cy="3290491"/>
          </a:xfrm>
        </p:spPr>
        <p:txBody>
          <a:bodyPr/>
          <a:lstStyle/>
          <a:p>
            <a:r>
              <a:rPr lang="en-US" dirty="0"/>
              <a:t>Any triangulation of the convex hull can be converted into a Delaunay triangulation by repeatedly test the empty circle property.</a:t>
            </a:r>
          </a:p>
          <a:p>
            <a:r>
              <a:rPr lang="en-US" dirty="0"/>
              <a:t>If any edge “fails” the test, it is swapped with a new  edge between the connecting triangles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0B038-F9DF-B840-A036-5630D5A7B982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2E1FF6-C8A7-CD43-BCA0-A7E3F1951AAF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Delaunay-</a:t>
            </a:r>
            <a:r>
              <a:rPr lang="en-US" dirty="0" err="1"/>
              <a:t>ization</a:t>
            </a:r>
            <a:r>
              <a:rPr lang="en-US" dirty="0"/>
              <a:t> of a triangulation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A6AD726-7B01-384A-8ACB-35FA28FC57F3}"/>
              </a:ext>
            </a:extLst>
          </p:cNvPr>
          <p:cNvCxnSpPr>
            <a:stCxn id="6" idx="0"/>
            <a:endCxn id="6" idx="2"/>
          </p:cNvCxnSpPr>
          <p:nvPr/>
        </p:nvCxnSpPr>
        <p:spPr>
          <a:xfrm>
            <a:off x="3352800" y="4769931"/>
            <a:ext cx="2501462" cy="714704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>
            <a:extLst>
              <a:ext uri="{FF2B5EF4-FFF2-40B4-BE49-F238E27FC236}">
                <a16:creationId xmlns:a16="http://schemas.microsoft.com/office/drawing/2014/main" id="{9F0E8101-DB88-3343-966C-8E92A6FB05AD}"/>
              </a:ext>
            </a:extLst>
          </p:cNvPr>
          <p:cNvSpPr/>
          <p:nvPr/>
        </p:nvSpPr>
        <p:spPr>
          <a:xfrm>
            <a:off x="3352800" y="4769931"/>
            <a:ext cx="2501462" cy="1418897"/>
          </a:xfrm>
          <a:custGeom>
            <a:avLst/>
            <a:gdLst>
              <a:gd name="connsiteX0" fmla="*/ 0 w 2501462"/>
              <a:gd name="connsiteY0" fmla="*/ 0 h 1418897"/>
              <a:gd name="connsiteX1" fmla="*/ 1366345 w 2501462"/>
              <a:gd name="connsiteY1" fmla="*/ 1418897 h 1418897"/>
              <a:gd name="connsiteX2" fmla="*/ 2501462 w 2501462"/>
              <a:gd name="connsiteY2" fmla="*/ 714704 h 1418897"/>
              <a:gd name="connsiteX3" fmla="*/ 1366345 w 2501462"/>
              <a:gd name="connsiteY3" fmla="*/ 21021 h 1418897"/>
              <a:gd name="connsiteX4" fmla="*/ 0 w 2501462"/>
              <a:gd name="connsiteY4" fmla="*/ 0 h 1418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1462" h="1418897">
                <a:moveTo>
                  <a:pt x="0" y="0"/>
                </a:moveTo>
                <a:lnTo>
                  <a:pt x="1366345" y="1418897"/>
                </a:lnTo>
                <a:lnTo>
                  <a:pt x="2501462" y="714704"/>
                </a:lnTo>
                <a:lnTo>
                  <a:pt x="1366345" y="21021"/>
                </a:lnTo>
                <a:lnTo>
                  <a:pt x="0" y="0"/>
                </a:lnTo>
                <a:close/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1276D5D-D7E3-124C-A1BB-2AAF1383DC5F}"/>
              </a:ext>
            </a:extLst>
          </p:cNvPr>
          <p:cNvSpPr/>
          <p:nvPr/>
        </p:nvSpPr>
        <p:spPr>
          <a:xfrm>
            <a:off x="4648200" y="4710736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A723899-1666-004A-88A4-B3DE19FAC214}"/>
              </a:ext>
            </a:extLst>
          </p:cNvPr>
          <p:cNvSpPr/>
          <p:nvPr/>
        </p:nvSpPr>
        <p:spPr>
          <a:xfrm>
            <a:off x="3291840" y="4663440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44A75C0-98E7-3A4B-A310-679F4946515D}"/>
              </a:ext>
            </a:extLst>
          </p:cNvPr>
          <p:cNvSpPr/>
          <p:nvPr/>
        </p:nvSpPr>
        <p:spPr>
          <a:xfrm>
            <a:off x="5778062" y="5414289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59B22FC-E4E6-A540-830E-4AF30A75B001}"/>
              </a:ext>
            </a:extLst>
          </p:cNvPr>
          <p:cNvSpPr/>
          <p:nvPr/>
        </p:nvSpPr>
        <p:spPr>
          <a:xfrm>
            <a:off x="4620085" y="6110863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DDA2A0E-359B-3A41-BF3F-14C79345A13E}"/>
              </a:ext>
            </a:extLst>
          </p:cNvPr>
          <p:cNvSpPr>
            <a:spLocks noChangeAspect="1"/>
          </p:cNvSpPr>
          <p:nvPr/>
        </p:nvSpPr>
        <p:spPr>
          <a:xfrm>
            <a:off x="8458200" y="4922520"/>
            <a:ext cx="1554480" cy="1554480"/>
          </a:xfrm>
          <a:prstGeom prst="ellipse">
            <a:avLst/>
          </a:prstGeom>
          <a:solidFill>
            <a:schemeClr val="accent2">
              <a:alpha val="42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880810C-4D43-094B-AD16-5A2397473CE0}"/>
              </a:ext>
            </a:extLst>
          </p:cNvPr>
          <p:cNvCxnSpPr>
            <a:cxnSpLocks/>
            <a:stCxn id="16" idx="1"/>
            <a:endCxn id="16" idx="3"/>
          </p:cNvCxnSpPr>
          <p:nvPr/>
        </p:nvCxnSpPr>
        <p:spPr>
          <a:xfrm flipV="1">
            <a:off x="8906598" y="4985243"/>
            <a:ext cx="0" cy="1397876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5">
            <a:extLst>
              <a:ext uri="{FF2B5EF4-FFF2-40B4-BE49-F238E27FC236}">
                <a16:creationId xmlns:a16="http://schemas.microsoft.com/office/drawing/2014/main" id="{216E6FC2-36EE-9948-8FC1-6C253F250C4E}"/>
              </a:ext>
            </a:extLst>
          </p:cNvPr>
          <p:cNvSpPr/>
          <p:nvPr/>
        </p:nvSpPr>
        <p:spPr>
          <a:xfrm>
            <a:off x="7540253" y="4964222"/>
            <a:ext cx="2501462" cy="1418897"/>
          </a:xfrm>
          <a:custGeom>
            <a:avLst/>
            <a:gdLst>
              <a:gd name="connsiteX0" fmla="*/ 0 w 2501462"/>
              <a:gd name="connsiteY0" fmla="*/ 0 h 1418897"/>
              <a:gd name="connsiteX1" fmla="*/ 1366345 w 2501462"/>
              <a:gd name="connsiteY1" fmla="*/ 1418897 h 1418897"/>
              <a:gd name="connsiteX2" fmla="*/ 2501462 w 2501462"/>
              <a:gd name="connsiteY2" fmla="*/ 714704 h 1418897"/>
              <a:gd name="connsiteX3" fmla="*/ 1366345 w 2501462"/>
              <a:gd name="connsiteY3" fmla="*/ 21021 h 1418897"/>
              <a:gd name="connsiteX4" fmla="*/ 0 w 2501462"/>
              <a:gd name="connsiteY4" fmla="*/ 0 h 1418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1462" h="1418897">
                <a:moveTo>
                  <a:pt x="0" y="0"/>
                </a:moveTo>
                <a:lnTo>
                  <a:pt x="1366345" y="1418897"/>
                </a:lnTo>
                <a:lnTo>
                  <a:pt x="2501462" y="714704"/>
                </a:lnTo>
                <a:lnTo>
                  <a:pt x="1366345" y="21021"/>
                </a:lnTo>
                <a:lnTo>
                  <a:pt x="0" y="0"/>
                </a:lnTo>
                <a:close/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23269A3-C5F4-2747-95A9-B04F32F2A2FC}"/>
              </a:ext>
            </a:extLst>
          </p:cNvPr>
          <p:cNvSpPr/>
          <p:nvPr/>
        </p:nvSpPr>
        <p:spPr>
          <a:xfrm>
            <a:off x="8839200" y="4905027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98A9367-E923-D441-B058-B5A19D33B13D}"/>
              </a:ext>
            </a:extLst>
          </p:cNvPr>
          <p:cNvSpPr/>
          <p:nvPr/>
        </p:nvSpPr>
        <p:spPr>
          <a:xfrm>
            <a:off x="7479293" y="4857731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9D14C83-1638-6C42-B76C-495596FE6060}"/>
              </a:ext>
            </a:extLst>
          </p:cNvPr>
          <p:cNvSpPr/>
          <p:nvPr/>
        </p:nvSpPr>
        <p:spPr>
          <a:xfrm>
            <a:off x="9965515" y="5608580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84E757C-6759-A242-B658-1B370D4E922D}"/>
              </a:ext>
            </a:extLst>
          </p:cNvPr>
          <p:cNvSpPr/>
          <p:nvPr/>
        </p:nvSpPr>
        <p:spPr>
          <a:xfrm>
            <a:off x="8807538" y="6305154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B24A2C6C-CFED-5749-BEEE-8AA7279365B0}"/>
              </a:ext>
            </a:extLst>
          </p:cNvPr>
          <p:cNvSpPr/>
          <p:nvPr/>
        </p:nvSpPr>
        <p:spPr>
          <a:xfrm>
            <a:off x="6706454" y="5385991"/>
            <a:ext cx="6096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613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8030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Definition (Point-set triangulation)</a:t>
            </a:r>
          </a:p>
          <a:p>
            <a:pPr lvl="1"/>
            <a:r>
              <a:rPr lang="en-US" altLang="en-US"/>
              <a:t>Given a set </a:t>
            </a:r>
            <a:r>
              <a:rPr lang="en-US" altLang="en-US" i="1"/>
              <a:t>S</a:t>
            </a:r>
            <a:r>
              <a:rPr lang="en-US" altLang="en-US"/>
              <a:t> of </a:t>
            </a:r>
            <a:r>
              <a:rPr lang="en-US" altLang="en-US" i="1"/>
              <a:t>n</a:t>
            </a:r>
            <a:r>
              <a:rPr lang="en-US" altLang="en-US"/>
              <a:t> points in R</a:t>
            </a:r>
            <a:r>
              <a:rPr lang="en-US" altLang="en-US" baseline="30000"/>
              <a:t>2</a:t>
            </a:r>
            <a:r>
              <a:rPr lang="en-US" altLang="en-US"/>
              <a:t>, a triangulation of S is a planar graph with vertex set </a:t>
            </a:r>
            <a:r>
              <a:rPr lang="en-US" altLang="en-US" i="1"/>
              <a:t>S</a:t>
            </a:r>
            <a:r>
              <a:rPr lang="en-US" altLang="en-US"/>
              <a:t>, such that all the bounded faces are triangles, and these faces form a partition of the convex hull </a:t>
            </a:r>
            <a:r>
              <a:rPr lang="en-US" altLang="en-US" i="1"/>
              <a:t>CH</a:t>
            </a:r>
            <a:r>
              <a:rPr lang="en-US" altLang="en-US"/>
              <a:t>(</a:t>
            </a:r>
            <a:r>
              <a:rPr lang="en-US" altLang="en-US" i="1"/>
              <a:t>S</a:t>
            </a:r>
            <a:r>
              <a:rPr lang="en-US" altLang="en-US"/>
              <a:t>) of </a:t>
            </a:r>
            <a:r>
              <a:rPr lang="en-US" altLang="en-US" i="1"/>
              <a:t>S</a:t>
            </a:r>
            <a:r>
              <a:rPr lang="en-US" altLang="en-US"/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8D79D-3307-434B-AABD-2D756AA6C5E6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5E4CC8-DD92-4043-A002-50B04648B943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altLang="en-US" dirty="0"/>
              <a:t>Triangulation of a point-set</a:t>
            </a:r>
            <a:endParaRPr lang="en-US" dirty="0"/>
          </a:p>
        </p:txBody>
      </p:sp>
      <p:pic>
        <p:nvPicPr>
          <p:cNvPr id="143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014" y="1143000"/>
            <a:ext cx="3971925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prstDash val="dash"/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719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657987" y="1205309"/>
                <a:ext cx="8181214" cy="482496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The </a:t>
                </a:r>
                <a:r>
                  <a:rPr lang="en-US" dirty="0" err="1"/>
                  <a:t>Voronoi</a:t>
                </a:r>
                <a:r>
                  <a:rPr lang="en-US" dirty="0"/>
                  <a:t> diagram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𝑉𝑜𝑟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the subdivision of the plane into </a:t>
                </a:r>
                <a:r>
                  <a:rPr lang="en-US" dirty="0" err="1"/>
                  <a:t>Voronoi</a:t>
                </a:r>
                <a:r>
                  <a:rPr lang="en-US" dirty="0"/>
                  <a:t> cells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∈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In 1934 Delaunay proved that when the dual graph is drawn with straight lines, it produces a planar triangulation of the Voronoi sites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, now called the Delaunay Triangulation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57987" y="1205309"/>
                <a:ext cx="8181214" cy="4824960"/>
              </a:xfrm>
              <a:blipFill>
                <a:blip r:embed="rId2"/>
                <a:stretch>
                  <a:fillRect l="-2016" r="-2636" b="-15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60953F7-67C1-7B42-9CA1-EAEED50E7152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88BAC14-C13C-D843-A7C9-702AECA83925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Delaunay Triangulations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3522" y="1066800"/>
            <a:ext cx="26289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0185" y="3810000"/>
            <a:ext cx="2695575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4795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Content Placeholder 2"/>
          <p:cNvSpPr>
            <a:spLocks noGrp="1"/>
          </p:cNvSpPr>
          <p:nvPr>
            <p:ph sz="half" idx="1"/>
          </p:nvPr>
        </p:nvSpPr>
        <p:spPr>
          <a:xfrm>
            <a:off x="657986" y="1205309"/>
            <a:ext cx="10876027" cy="2909491"/>
          </a:xfrm>
        </p:spPr>
        <p:txBody>
          <a:bodyPr/>
          <a:lstStyle/>
          <a:p>
            <a:r>
              <a:rPr lang="en-US" altLang="en-US" dirty="0"/>
              <a:t>The Delaunay triangulation of the same set.</a:t>
            </a:r>
          </a:p>
          <a:p>
            <a:r>
              <a:rPr lang="en-US" altLang="en-US" dirty="0"/>
              <a:t>It has many interesting properties.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79B3A5-DF73-ED49-8392-2E1A389AE7FA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DBA6CC-9296-D24A-AE06-AE9EC24F2366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altLang="en-US" dirty="0"/>
              <a:t>The Delaunay Triangulation</a:t>
            </a:r>
            <a:endParaRPr lang="en-US" dirty="0"/>
          </a:p>
        </p:txBody>
      </p:sp>
      <p:pic>
        <p:nvPicPr>
          <p:cNvPr id="153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1" y="3657600"/>
            <a:ext cx="4562475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prstDash val="dash"/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895725"/>
            <a:ext cx="4267200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prstDash val="dash"/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B2D5EA4D-6A9F-B747-B8DE-26EC5C997C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657600"/>
            <a:ext cx="3971925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prstDash val="dash"/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3854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411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altLang="en-US" dirty="0"/>
                  <a:t>Let S be a set of n points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en-US" dirty="0"/>
                  <a:t>. We assume general position in the sense that no 4 points in S are co-circular. The Delaunay triangulation DT of S is the dual graph of the </a:t>
                </a:r>
                <a:r>
                  <a:rPr lang="en-US" altLang="en-US" dirty="0" err="1"/>
                  <a:t>Voronoi</a:t>
                </a:r>
                <a:r>
                  <a:rPr lang="en-US" altLang="en-US" dirty="0"/>
                  <a:t> diagram of S such that:</a:t>
                </a:r>
              </a:p>
              <a:p>
                <a:pPr lvl="1"/>
                <a:r>
                  <a:rPr lang="en-US" altLang="en-US" dirty="0"/>
                  <a:t>Each vertex DT(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dirty="0"/>
                  <a:t>) is located at the corresponding site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dirty="0"/>
                  <a:t> </a:t>
                </a:r>
              </a:p>
              <a:p>
                <a:pPr lvl="1"/>
                <a:r>
                  <a:rPr lang="en-US" altLang="en-US" dirty="0"/>
                  <a:t>The edges of DT(S) are straight line segments.</a:t>
                </a:r>
              </a:p>
            </p:txBody>
          </p:sp>
        </mc:Choice>
        <mc:Fallback xmlns="">
          <p:sp>
            <p:nvSpPr>
              <p:cNvPr id="1741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6FFF74-D308-474D-9250-C1AA177AA1A6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879B6A-DED9-4D4B-A4C5-1483999F5D12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altLang="en-US" dirty="0"/>
              <a:t>The Delaunay Triangulation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678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4579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altLang="en-US" dirty="0"/>
                  <a:t>The planar Voronoi diagram and the Delaunay triangulation are duals in a graph theoretical sense </a:t>
                </a:r>
              </a:p>
              <a:p>
                <a:pPr lvl="1"/>
                <a:r>
                  <a:rPr lang="en-US" altLang="en-US" dirty="0"/>
                  <a:t>Voronoi vertices correspond to Delaunay triangles</a:t>
                </a:r>
              </a:p>
              <a:p>
                <a:pPr lvl="1"/>
                <a:r>
                  <a:rPr lang="en-US" altLang="en-US" dirty="0"/>
                  <a:t>Node of </a:t>
                </a:r>
                <a14:m>
                  <m:oMath xmlns:m="http://schemas.openxmlformats.org/officeDocument/2006/math"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m:rPr>
                        <m:sty m:val="p"/>
                      </m:rPr>
                      <a:rPr lang="en-US" altLang="en-US" b="0" i="0" dirty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/>
                  <a:t> corresponds to Voronoi regions  </a:t>
                </a:r>
              </a:p>
              <a:p>
                <a:pPr lvl="1"/>
                <a:r>
                  <a:rPr lang="en-US" altLang="en-US" dirty="0"/>
                  <a:t>Edges of both types correspond by definition.</a:t>
                </a:r>
              </a:p>
            </p:txBody>
          </p:sp>
        </mc:Choice>
        <mc:Fallback>
          <p:sp>
            <p:nvSpPr>
              <p:cNvPr id="24579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3C796D3-A7EE-AD44-A857-E74348440E3F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A10E01-3973-5C41-A3E6-FB8407606CFF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altLang="en-US" dirty="0"/>
              <a:t>Properties of Delaunay Triangulations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666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DT over VD</a:t>
            </a:r>
          </a:p>
          <a:p>
            <a:pPr lvl="1"/>
            <a:r>
              <a:rPr lang="en-US" dirty="0"/>
              <a:t>Face of DT(S) </a:t>
            </a:r>
            <a:r>
              <a:rPr lang="en-US" dirty="0">
                <a:sym typeface="Wingdings" panose="05000000000000000000" pitchFamily="2" charset="2"/>
              </a:rPr>
              <a:t> vertex of VD(S)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Node of DT(S)  sites of VD(S)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Edges of DT(S)  edges of VD(S)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Boundary of DT(S): convex hull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Interior of each DT(S) face do not contain any cite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7ABC993-10CB-D443-87E6-943CC0641E74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20FCA42-A9D5-FB4C-93B4-D2258229F410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altLang="en-US" dirty="0"/>
              <a:t>The Delaunay Triangulation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1205309"/>
            <a:ext cx="32004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prstDash val="dash"/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4032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4579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altLang="en-US" dirty="0"/>
                  <a:t>The duality immediately implies upper bounds of </a:t>
                </a:r>
                <a14:m>
                  <m:oMath xmlns:m="http://schemas.openxmlformats.org/officeDocument/2006/math"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–6</m:t>
                    </m:r>
                  </m:oMath>
                </a14:m>
                <a:r>
                  <a:rPr lang="en-US" altLang="en-US" dirty="0"/>
                  <a:t> and of </a:t>
                </a:r>
                <a14:m>
                  <m:oMath xmlns:m="http://schemas.openxmlformats.org/officeDocument/2006/math"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–5</m:t>
                    </m:r>
                  </m:oMath>
                </a14:m>
                <a:r>
                  <a:rPr lang="en-US" altLang="en-US" dirty="0"/>
                  <a:t> on the number of Delaunay edges and triangles, respectively. </a:t>
                </a:r>
              </a:p>
              <a:p>
                <a:r>
                  <a:rPr lang="en-US" altLang="en-US" dirty="0"/>
                  <a:t>The Delaunay triangulation and its duality to Voronoi diagrams generalize to higher dimensions in an obvious way. </a:t>
                </a:r>
              </a:p>
            </p:txBody>
          </p:sp>
        </mc:Choice>
        <mc:Fallback xmlns="">
          <p:sp>
            <p:nvSpPr>
              <p:cNvPr id="24579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517" r="-1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BB78571-FBB0-A943-858B-11BC8C39717F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59C2A7-E4A3-F24D-ABDD-FA061DBAE12F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altLang="en-US" dirty="0"/>
              <a:t>Properties of Delaunay Triangulations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52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60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657987" y="1205309"/>
                <a:ext cx="8333614" cy="4824960"/>
              </a:xfrm>
            </p:spPr>
            <p:txBody>
              <a:bodyPr>
                <a:normAutofit fontScale="925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m:rPr>
                        <m:sty m:val="p"/>
                      </m:rPr>
                      <a:rPr lang="en-US" altLang="en-US" b="0" i="0" dirty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/>
                  <a:t> is the straight-line dual of </a:t>
                </a:r>
                <a14:m>
                  <m:oMath xmlns:m="http://schemas.openxmlformats.org/officeDocument/2006/math"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m:rPr>
                        <m:sty m:val="p"/>
                      </m:rPr>
                      <a:rPr lang="en-US" altLang="en-US" b="0" i="0" dirty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/>
                  <a:t>. This is by definition.</a:t>
                </a:r>
              </a:p>
              <a:p>
                <a14:m>
                  <m:oMath xmlns:m="http://schemas.openxmlformats.org/officeDocument/2006/math">
                    <m:r>
                      <a:rPr lang="en-US" altLang="en-US" dirty="0">
                        <a:latin typeface="Cambria Math" panose="02040503050406030204" pitchFamily="18" charset="0"/>
                      </a:rPr>
                      <m:t>𝐷</m:t>
                    </m:r>
                    <m:r>
                      <m:rPr>
                        <m:sty m:val="p"/>
                      </m:rPr>
                      <a:rPr lang="en-US" altLang="en-US" b="0" i="0" dirty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/>
                  <a:t> is a triangulation if no four points of </a:t>
                </a:r>
                <a14:m>
                  <m:oMath xmlns:m="http://schemas.openxmlformats.org/officeDocument/2006/math">
                    <m:r>
                      <a:rPr lang="en-US" altLang="en-US" dirty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en-US" dirty="0"/>
                  <a:t> are co-circular: Every face is a triangle. This is a Delaunay’s theorem. The faces of </a:t>
                </a:r>
                <a14:m>
                  <m:oMath xmlns:m="http://schemas.openxmlformats.org/officeDocument/2006/math">
                    <m:r>
                      <a:rPr lang="en-US" altLang="en-US" dirty="0">
                        <a:latin typeface="Cambria Math" panose="02040503050406030204" pitchFamily="18" charset="0"/>
                      </a:rPr>
                      <m:t>𝐷</m:t>
                    </m:r>
                    <m:r>
                      <m:rPr>
                        <m:sty m:val="p"/>
                      </m:rPr>
                      <a:rPr lang="en-US" altLang="en-US" b="0" i="0" dirty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/>
                  <a:t> are called Delaunay triangles</a:t>
                </a:r>
              </a:p>
              <a:p>
                <a:r>
                  <a:rPr lang="en-US" altLang="en-US" dirty="0"/>
                  <a:t>Each face (triangle) of </a:t>
                </a:r>
                <a14:m>
                  <m:oMath xmlns:m="http://schemas.openxmlformats.org/officeDocument/2006/math">
                    <m:r>
                      <a:rPr lang="en-US" altLang="en-US" dirty="0">
                        <a:latin typeface="Cambria Math" panose="02040503050406030204" pitchFamily="18" charset="0"/>
                      </a:rPr>
                      <m:t>𝐷</m:t>
                    </m:r>
                    <m:r>
                      <m:rPr>
                        <m:sty m:val="p"/>
                      </m:rPr>
                      <a:rPr lang="en-US" altLang="en-US" b="0" i="0" dirty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/>
                  <a:t> corresponds to a vertex of </a:t>
                </a:r>
                <a14:m>
                  <m:oMath xmlns:m="http://schemas.openxmlformats.org/officeDocument/2006/math">
                    <m:r>
                      <a:rPr lang="en-US" altLang="en-US" dirty="0">
                        <a:latin typeface="Cambria Math" panose="02040503050406030204" pitchFamily="18" charset="0"/>
                      </a:rPr>
                      <m:t>𝑉</m:t>
                    </m:r>
                    <m:r>
                      <m:rPr>
                        <m:sty m:val="p"/>
                      </m:rPr>
                      <a:rPr lang="en-US" altLang="en-US" b="0" i="0" dirty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dirty="0"/>
              </a:p>
              <a:p>
                <a:r>
                  <a:rPr lang="en-US" altLang="en-US" dirty="0"/>
                  <a:t>Each edge of </a:t>
                </a:r>
                <a14:m>
                  <m:oMath xmlns:m="http://schemas.openxmlformats.org/officeDocument/2006/math">
                    <m:r>
                      <a:rPr lang="en-US" altLang="en-US" dirty="0">
                        <a:latin typeface="Cambria Math" panose="02040503050406030204" pitchFamily="18" charset="0"/>
                      </a:rPr>
                      <m:t>𝐷</m:t>
                    </m:r>
                    <m:r>
                      <m:rPr>
                        <m:sty m:val="p"/>
                      </m:rPr>
                      <a:rPr lang="en-US" altLang="en-US" b="0" i="0" dirty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/>
                  <a:t> corresponds to an edge of </a:t>
                </a:r>
                <a14:m>
                  <m:oMath xmlns:m="http://schemas.openxmlformats.org/officeDocument/2006/math">
                    <m:r>
                      <a:rPr lang="en-US" altLang="en-US" dirty="0">
                        <a:latin typeface="Cambria Math" panose="02040503050406030204" pitchFamily="18" charset="0"/>
                      </a:rPr>
                      <m:t>𝑉</m:t>
                    </m:r>
                    <m:r>
                      <m:rPr>
                        <m:sty m:val="p"/>
                      </m:rPr>
                      <a:rPr lang="en-US" altLang="en-US" b="0" i="0" dirty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2560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57987" y="1205309"/>
                <a:ext cx="8333614" cy="4824960"/>
              </a:xfrm>
              <a:blipFill>
                <a:blip r:embed="rId2"/>
                <a:stretch>
                  <a:fillRect l="-1674" t="-525" r="-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CBEC643-B197-C24E-A539-AD8A013828E2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A34FB6-E3A4-8E48-BBCA-68B67088AF39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altLang="en-US" dirty="0"/>
              <a:t>Properties of Delaunay Triangulations</a:t>
            </a:r>
            <a:endParaRPr 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1625" y="1143000"/>
            <a:ext cx="2314575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1625" y="2743201"/>
            <a:ext cx="2314575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6385" y="4724400"/>
            <a:ext cx="2314575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1277358"/>
      </p:ext>
    </p:extLst>
  </p:cSld>
  <p:clrMapOvr>
    <a:masterClrMapping/>
  </p:clrMapOvr>
</p:sld>
</file>

<file path=ppt/theme/theme1.xml><?xml version="1.0" encoding="utf-8"?>
<a:theme xmlns:a="http://schemas.openxmlformats.org/drawingml/2006/main" name="17/02/15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6553</TotalTime>
  <Words>906</Words>
  <Application>Microsoft Macintosh PowerPoint</Application>
  <PresentationFormat>Widescreen</PresentationFormat>
  <Paragraphs>77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Cambria Math</vt:lpstr>
      <vt:lpstr>Gill Sans MT</vt:lpstr>
      <vt:lpstr>17/02/15</vt:lpstr>
      <vt:lpstr>COT 4521: Introduction to Computational Geometry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Valentina</dc:creator>
  <cp:lastModifiedBy>Rosen, Paul</cp:lastModifiedBy>
  <cp:revision>203</cp:revision>
  <cp:lastPrinted>2018-10-29T02:14:11Z</cp:lastPrinted>
  <dcterms:created xsi:type="dcterms:W3CDTF">2013-08-12T17:41:37Z</dcterms:created>
  <dcterms:modified xsi:type="dcterms:W3CDTF">2019-11-12T14:16:39Z</dcterms:modified>
</cp:coreProperties>
</file>