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0"/>
  </p:notesMasterIdLst>
  <p:handoutMasterIdLst>
    <p:handoutMasterId r:id="rId11"/>
  </p:handoutMasterIdLst>
  <p:sldIdLst>
    <p:sldId id="256" r:id="rId2"/>
    <p:sldId id="575" r:id="rId3"/>
    <p:sldId id="578" r:id="rId4"/>
    <p:sldId id="577" r:id="rId5"/>
    <p:sldId id="574" r:id="rId6"/>
    <p:sldId id="579" r:id="rId7"/>
    <p:sldId id="580" r:id="rId8"/>
    <p:sldId id="57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84"/>
    <p:restoredTop sz="94694"/>
  </p:normalViewPr>
  <p:slideViewPr>
    <p:cSldViewPr>
      <p:cViewPr varScale="1">
        <p:scale>
          <a:sx n="117" d="100"/>
          <a:sy n="117" d="100"/>
        </p:scale>
        <p:origin x="472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7A165-4FDD-49E5-9F6D-D505BB88ABC6}" type="datetimeFigureOut">
              <a:rPr lang="en-US" smtClean="0"/>
              <a:t>12/2/19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4C105-889D-45AE-A412-73DB489C5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241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12DD9-5214-4F09-A917-0755DC49A4D5}" type="datetimeFigureOut">
              <a:rPr lang="en-US" smtClean="0"/>
              <a:t>12/2/19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A5BA5-4C4A-4C12-9934-7DE5F3F1D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62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0350" y="725798"/>
            <a:ext cx="1406383" cy="1139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301" y="482600"/>
            <a:ext cx="9496678" cy="16256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small" baseline="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02640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>
            <a:off x="749300" y="2311400"/>
            <a:ext cx="106934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lIns="108754" tIns="54379" rIns="108754" bIns="54379" anchor="ctr"/>
          <a:lstStyle/>
          <a:p>
            <a:endParaRPr lang="en-US" sz="2400"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-1" y="5745480"/>
            <a:ext cx="12192001" cy="111252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2" name="Picture 2" descr="http://www.cspaul.com/publications/teasers/Cui.2010.TVCG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416" y="5745480"/>
            <a:ext cx="2110155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cspaul.com/publications/teasers/Popescu.2010.TVCG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544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www.cspaul.com/publications/teasers/Rosen.2011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5745480"/>
            <a:ext cx="2083441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www.cspaul.com/publications/teasers/Hoffmann.2006.JEI.jp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r="4826"/>
          <a:stretch/>
        </p:blipFill>
        <p:spPr bwMode="auto">
          <a:xfrm>
            <a:off x="8411830" y="5745480"/>
            <a:ext cx="183414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://www.cspaul.com/publications/teasers/Rosen.2011.CGA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949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www.cspaul.com/publications/teasers/Rosen.2008.TVCG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568" y="5745480"/>
            <a:ext cx="220928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301" y="2779403"/>
            <a:ext cx="10977432" cy="57563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3600" u="sng" kern="1200" dirty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543624" indent="0" algn="ctr">
              <a:buNone/>
              <a:defRPr/>
            </a:lvl2pPr>
            <a:lvl3pPr marL="1087251" indent="0" algn="ctr">
              <a:buNone/>
              <a:defRPr/>
            </a:lvl3pPr>
            <a:lvl4pPr marL="1630878" indent="0" algn="ctr">
              <a:buNone/>
              <a:defRPr/>
            </a:lvl4pPr>
            <a:lvl5pPr marL="2174501" indent="0" algn="ctr">
              <a:buNone/>
              <a:defRPr/>
            </a:lvl5pPr>
            <a:lvl6pPr marL="2718126" indent="0" algn="ctr">
              <a:buNone/>
              <a:defRPr/>
            </a:lvl6pPr>
            <a:lvl7pPr marL="3261753" indent="0" algn="ctr">
              <a:buNone/>
              <a:defRPr/>
            </a:lvl7pPr>
            <a:lvl8pPr marL="3805374" indent="0" algn="ctr">
              <a:buNone/>
              <a:defRPr/>
            </a:lvl8pPr>
            <a:lvl9pPr marL="43490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B04E000B-DC08-6C4D-9414-D068BFFB320D}"/>
              </a:ext>
            </a:extLst>
          </p:cNvPr>
          <p:cNvSpPr txBox="1">
            <a:spLocks/>
          </p:cNvSpPr>
          <p:nvPr userDrawn="1"/>
        </p:nvSpPr>
        <p:spPr>
          <a:xfrm>
            <a:off x="749301" y="3346618"/>
            <a:ext cx="5346700" cy="149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588" indent="-228588" algn="l" defTabSz="91435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76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2942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11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29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47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8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5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1" indent="-228588" algn="l" defTabSz="91435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Paul Rosen</a:t>
            </a:r>
            <a:br>
              <a:rPr lang="en-US" dirty="0"/>
            </a:br>
            <a:r>
              <a:rPr lang="en-US" dirty="0"/>
              <a:t>Assistant Professor</a:t>
            </a:r>
            <a:br>
              <a:rPr lang="en-US" dirty="0"/>
            </a:br>
            <a:r>
              <a:rPr lang="en-US" dirty="0"/>
              <a:t>University of South Florida</a:t>
            </a:r>
          </a:p>
        </p:txBody>
      </p:sp>
    </p:spTree>
    <p:extLst>
      <p:ext uri="{BB962C8B-B14F-4D97-AF65-F5344CB8AC3E}">
        <p14:creationId xmlns:p14="http://schemas.microsoft.com/office/powerpoint/2010/main" val="4108332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986" y="827733"/>
            <a:ext cx="10876027" cy="5202536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ct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0" indent="0" algn="ct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6974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0965" y="827733"/>
            <a:ext cx="5707114" cy="5202536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738352" y="827733"/>
            <a:ext cx="4982613" cy="5202536"/>
          </a:xfrm>
        </p:spPr>
        <p:txBody>
          <a:bodyPr anchor="ctr"/>
          <a:lstStyle>
            <a:lvl1pPr marL="0" indent="0" algn="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1140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5575" y="827733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2523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5575" y="267892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2419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5650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1297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_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8493" y="827733"/>
            <a:ext cx="7715014" cy="5202536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843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ctr" defTabSz="117461">
              <a:spcBef>
                <a:spcPts val="126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0" indent="10045" algn="ct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ct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30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ente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08" tIns="60954" rIns="121908" bIns="6095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03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199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57986" y="1205309"/>
            <a:ext cx="10876027" cy="4824960"/>
          </a:xfrm>
        </p:spPr>
        <p:txBody>
          <a:bodyPr anchor="ctr"/>
          <a:lstStyle>
            <a:lvl1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3600" u="none" cap="small" baseline="0">
                <a:latin typeface="Gill Sans MT" panose="020B0502020104020203" pitchFamily="34" charset="0"/>
              </a:defRPr>
            </a:lvl1pPr>
            <a:lvl2pPr marL="914400" indent="-457200" algn="l" defTabSz="13716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marL="1371600" indent="-457200" algn="l">
              <a:lnSpc>
                <a:spcPct val="100000"/>
              </a:lnSpc>
              <a:buClrTx/>
              <a:buSzPct val="100000"/>
              <a:buFont typeface="Arial" panose="020B0604020202020204" pitchFamily="34" charset="0"/>
              <a:buChar char="•"/>
              <a:defRPr sz="2399">
                <a:latin typeface="Gill Sans MT" panose="020B0502020104020203" pitchFamily="34" charset="0"/>
              </a:defRPr>
            </a:lvl3pPr>
            <a:lvl4pPr marL="1600118" indent="-228588" algn="l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latin typeface="Gill Sans MT" panose="020B0502020104020203" pitchFamily="34" charset="0"/>
              </a:defRPr>
            </a:lvl4pPr>
            <a:lvl5pPr marL="2057295" indent="-228588" algn="l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832AF1-0049-D344-9F72-DA41467F3A6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1595575" y="267892"/>
            <a:ext cx="9000850" cy="779612"/>
          </a:xfrm>
        </p:spPr>
        <p:txBody>
          <a:bodyPr anchor="ctr"/>
          <a:lstStyle>
            <a:lvl1pPr marL="0" indent="0" algn="ctr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tabLst/>
              <a:defRPr sz="3999" u="sng" cap="small" baseline="0">
                <a:latin typeface="Gill Sans MT" panose="020B0502020104020203" pitchFamily="34" charset="0"/>
              </a:defRPr>
            </a:lvl1pPr>
            <a:lvl2pPr marL="0" indent="0" algn="r" defTabSz="117461">
              <a:buClr>
                <a:schemeClr val="bg1"/>
              </a:buClr>
              <a:buSzPct val="25000"/>
              <a:buFont typeface="Arial" panose="020B0604020202020204" pitchFamily="34" charset="0"/>
              <a:buChar char="•"/>
              <a:defRPr sz="3199">
                <a:latin typeface="Gill Sans MT" panose="020B0502020104020203" pitchFamily="34" charset="0"/>
              </a:defRPr>
            </a:lvl2pPr>
            <a:lvl3pPr algn="r">
              <a:buClr>
                <a:schemeClr val="bg1"/>
              </a:buClr>
              <a:buSzPct val="25000"/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buSzPct val="25000"/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2100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11430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0350" y="725798"/>
            <a:ext cx="1406383" cy="11392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301" y="482600"/>
            <a:ext cx="9496678" cy="16256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 b="0" cap="small" baseline="0"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02640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2" y="5486400"/>
            <a:ext cx="4165601" cy="13716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08724" tIns="54365" rIns="108724" bIns="54365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087251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>
            <a:off x="749300" y="2311400"/>
            <a:ext cx="10693400" cy="0"/>
          </a:xfrm>
          <a:prstGeom prst="line">
            <a:avLst/>
          </a:prstGeom>
          <a:noFill/>
          <a:ln w="12700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lIns="108754" tIns="54379" rIns="108754" bIns="54379" anchor="ctr"/>
          <a:lstStyle/>
          <a:p>
            <a:endParaRPr lang="en-US" sz="2400">
              <a:latin typeface="Gill Sans MT" panose="020B0502020104020203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-1" y="5745480"/>
            <a:ext cx="12192001" cy="111252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12" name="Picture 2" descr="http://www.cspaul.com/publications/teasers/Cui.2010.TVCG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416" y="5745480"/>
            <a:ext cx="2110155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://www.cspaul.com/publications/teasers/Popescu.2010.TVCG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544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www.cspaul.com/publications/teasers/Rosen.2011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5745480"/>
            <a:ext cx="2083441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www.cspaul.com/publications/teasers/Hoffmann.2006.JEI.jpg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r="4826"/>
          <a:stretch/>
        </p:blipFill>
        <p:spPr bwMode="auto">
          <a:xfrm>
            <a:off x="8411830" y="5745480"/>
            <a:ext cx="183414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http://www.cspaul.com/publications/teasers/Rosen.2011.CGA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949" y="5745480"/>
            <a:ext cx="1925052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://www.cspaul.com/publications/teasers/Rosen.2008.TVCG.jp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568" y="5745480"/>
            <a:ext cx="2209288" cy="109728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301" y="2514600"/>
            <a:ext cx="10977432" cy="2971800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lang="en-US" sz="3200" dirty="0" smtClean="0">
                <a:latin typeface="Gill Sans MT" panose="020B0502020104020203" pitchFamily="34" charset="0"/>
              </a:defRPr>
            </a:lvl1pPr>
            <a:lvl2pPr marL="543624" indent="0" algn="ctr">
              <a:buNone/>
              <a:defRPr/>
            </a:lvl2pPr>
            <a:lvl3pPr marL="1087251" indent="0" algn="ctr">
              <a:buNone/>
              <a:defRPr/>
            </a:lvl3pPr>
            <a:lvl4pPr marL="1630878" indent="0" algn="ctr">
              <a:buNone/>
              <a:defRPr/>
            </a:lvl4pPr>
            <a:lvl5pPr marL="2174501" indent="0" algn="ctr">
              <a:buNone/>
              <a:defRPr/>
            </a:lvl5pPr>
            <a:lvl6pPr marL="2718126" indent="0" algn="ctr">
              <a:buNone/>
              <a:defRPr/>
            </a:lvl6pPr>
            <a:lvl7pPr marL="3261753" indent="0" algn="ctr">
              <a:buNone/>
              <a:defRPr/>
            </a:lvl7pPr>
            <a:lvl8pPr marL="3805374" indent="0" algn="ctr">
              <a:buNone/>
              <a:defRPr/>
            </a:lvl8pPr>
            <a:lvl9pPr marL="43490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68871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482600"/>
            <a:ext cx="12192000" cy="50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121916" tIns="60958" rIns="121916" bIns="609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0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4038600"/>
            <a:ext cx="5144373" cy="1991668"/>
          </a:xfrm>
        </p:spPr>
        <p:txBody>
          <a:bodyPr anchor="ctr"/>
          <a:lstStyle>
            <a:lvl1pPr marL="548612" indent="0" algn="r">
              <a:lnSpc>
                <a:spcPct val="100000"/>
              </a:lnSpc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4000" u="sng" cap="small" baseline="0"/>
            </a:lvl1pPr>
            <a:lvl2pPr marL="894213" indent="-342882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800"/>
            </a:lvl2pPr>
            <a:lvl3pPr algn="r">
              <a:buClr>
                <a:schemeClr val="bg1"/>
              </a:buClr>
              <a:defRPr/>
            </a:lvl3pPr>
            <a:lvl4pPr algn="r">
              <a:buClr>
                <a:schemeClr val="bg1"/>
              </a:buClr>
              <a:defRPr/>
            </a:lvl4pPr>
            <a:lvl5pPr algn="r">
              <a:buClr>
                <a:schemeClr val="bg1"/>
              </a:buCl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7737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827733"/>
            <a:ext cx="3857507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020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" y="827733"/>
            <a:ext cx="5144373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6294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" y="827733"/>
            <a:ext cx="6429179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1799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27733"/>
            <a:ext cx="7715014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7781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content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27733"/>
            <a:ext cx="9000850" cy="5202536"/>
          </a:xfrm>
        </p:spPr>
        <p:txBody>
          <a:bodyPr anchor="ctr"/>
          <a:lstStyle>
            <a:lvl1pPr marL="325901" indent="0" algn="r">
              <a:lnSpc>
                <a:spcPct val="100000"/>
              </a:lnSpc>
              <a:spcAft>
                <a:spcPts val="599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999" u="sng" cap="small" baseline="0">
                <a:latin typeface="Gill Sans MT" panose="020B0502020104020203" pitchFamily="34" charset="0"/>
              </a:defRPr>
            </a:lvl1pPr>
            <a:lvl2pPr marL="325901" indent="0" algn="r"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3198">
                <a:latin typeface="Gill Sans MT" panose="020B0502020104020203" pitchFamily="34" charset="0"/>
              </a:defRPr>
            </a:lvl2pPr>
            <a:lvl3pPr marL="325901" indent="0" algn="r">
              <a:buClr>
                <a:schemeClr val="bg1"/>
              </a:buClr>
              <a:defRPr sz="2399">
                <a:latin typeface="Gill Sans MT" panose="020B0502020104020203" pitchFamily="34" charset="0"/>
              </a:defRPr>
            </a:lvl3pPr>
            <a:lvl4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4pPr>
            <a:lvl5pPr algn="r">
              <a:buClr>
                <a:schemeClr val="bg1"/>
              </a:buClr>
              <a:defRPr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756588" y="6536531"/>
            <a:ext cx="6429179" cy="321469"/>
          </a:xfrm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87" u="none" cap="small" baseline="0">
                <a:latin typeface="Gill Sans MT" panose="020B0502020104020203" pitchFamily="34" charset="0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5" u="none">
                <a:latin typeface="Gill Sans MT" panose="020B0502020104020203" pitchFamily="34" charset="0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1266" u="none">
                <a:latin typeface="Gill Sans MT" panose="020B0502020104020203" pitchFamily="34" charset="0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defRPr sz="984" u="none">
                <a:latin typeface="Gill Sans MT" panose="020B0502020104020203" pitchFamily="34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9656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1187441" y="6048131"/>
            <a:ext cx="1004559" cy="80367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9BF48-6E0A-4E37-BB05-8DF70571673D}" type="datetimeFigureOut">
              <a:rPr lang="en-US" smtClean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9DC48-6C90-4ACC-914B-6AEB40FF2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8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</p:sldLayoutIdLst>
  <p:txStyles>
    <p:titleStyle>
      <a:lvl1pPr algn="l" defTabSz="91435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588" indent="-228588" algn="l" defTabSz="91435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76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2942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118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29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471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8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5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1" indent="-228588" algn="l" defTabSz="91435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COT 4521: Introduction to Computational Geometry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Final Review Topics</a:t>
            </a:r>
          </a:p>
        </p:txBody>
      </p:sp>
    </p:spTree>
    <p:extLst>
      <p:ext uri="{BB962C8B-B14F-4D97-AF65-F5344CB8AC3E}">
        <p14:creationId xmlns:p14="http://schemas.microsoft.com/office/powerpoint/2010/main" val="3909326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907C3F7-0218-8A49-B9E9-3269448720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Pen/pencil</a:t>
            </a:r>
          </a:p>
          <a:p>
            <a:r>
              <a:rPr lang="en-US" dirty="0"/>
              <a:t>Cheat sheet (one) 8.5x11 front side only</a:t>
            </a:r>
          </a:p>
          <a:p>
            <a:r>
              <a:rPr lang="en-US" dirty="0"/>
              <a:t>Straight edge (we have some, if you don’t)</a:t>
            </a:r>
          </a:p>
          <a:p>
            <a:endParaRPr lang="en-US" dirty="0"/>
          </a:p>
          <a:p>
            <a:r>
              <a:rPr lang="en-US" dirty="0"/>
              <a:t>No calculators</a:t>
            </a:r>
          </a:p>
          <a:p>
            <a:r>
              <a:rPr lang="en-US" dirty="0"/>
              <a:t>No other notes</a:t>
            </a:r>
          </a:p>
          <a:p>
            <a:r>
              <a:rPr lang="en-US" dirty="0"/>
              <a:t>No books</a:t>
            </a:r>
          </a:p>
          <a:p>
            <a:r>
              <a:rPr lang="en-US" dirty="0"/>
              <a:t>No electronics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95ECB-EA42-CE44-853F-A65D8A53F08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42EE2-6FE2-764E-8086-B9EE1E9A8AC6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What you are allowed/Need</a:t>
            </a:r>
          </a:p>
        </p:txBody>
      </p:sp>
    </p:spTree>
    <p:extLst>
      <p:ext uri="{BB962C8B-B14F-4D97-AF65-F5344CB8AC3E}">
        <p14:creationId xmlns:p14="http://schemas.microsoft.com/office/powerpoint/2010/main" val="3456275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CCDB16-B668-8440-941C-4677497A80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Exam Thursday December 12, 7:30am</a:t>
            </a:r>
          </a:p>
          <a:p>
            <a:pPr lvl="1"/>
            <a:r>
              <a:rPr lang="en-US" dirty="0"/>
              <a:t>You have 120 minutes to take the exam.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A7A9F-DF29-9242-8848-5989ED28801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F00F2-9502-1241-86E9-4849E895A8DE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What to expect</a:t>
            </a:r>
          </a:p>
        </p:txBody>
      </p:sp>
    </p:spTree>
    <p:extLst>
      <p:ext uri="{BB962C8B-B14F-4D97-AF65-F5344CB8AC3E}">
        <p14:creationId xmlns:p14="http://schemas.microsoft.com/office/powerpoint/2010/main" val="203779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907C3F7-0218-8A49-B9E9-3269448720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Geometry &amp; Trigonometry</a:t>
            </a:r>
          </a:p>
          <a:p>
            <a:pPr lvl="1"/>
            <a:r>
              <a:rPr lang="en-US" dirty="0"/>
              <a:t>points, vectors, angles, cross products, etc.</a:t>
            </a:r>
          </a:p>
          <a:p>
            <a:r>
              <a:rPr lang="en-US" dirty="0"/>
              <a:t>Segment/Segment Intersection</a:t>
            </a:r>
          </a:p>
          <a:p>
            <a:pPr lvl="1"/>
            <a:r>
              <a:rPr lang="en-US" dirty="0"/>
              <a:t>pairwise, AABB method, sweep method</a:t>
            </a:r>
          </a:p>
          <a:p>
            <a:r>
              <a:rPr lang="en-US" dirty="0"/>
              <a:t>Polygons</a:t>
            </a:r>
          </a:p>
          <a:p>
            <a:pPr lvl="1"/>
            <a:r>
              <a:rPr lang="en-US" dirty="0"/>
              <a:t>Simple/non-simple, orientation, internal/external angles, diagonal definition, point inside polygon, number of triangulations, area, intersection by walking 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95ECB-EA42-CE44-853F-A65D8A53F08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42EE2-6FE2-764E-8086-B9EE1E9A8AC6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Midterm Topics</a:t>
            </a:r>
          </a:p>
        </p:txBody>
      </p:sp>
    </p:spTree>
    <p:extLst>
      <p:ext uri="{BB962C8B-B14F-4D97-AF65-F5344CB8AC3E}">
        <p14:creationId xmlns:p14="http://schemas.microsoft.com/office/powerpoint/2010/main" val="3515917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907C3F7-0218-8A49-B9E9-3269448720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Art gallery problem</a:t>
            </a:r>
          </a:p>
          <a:p>
            <a:pPr lvl="1"/>
            <a:r>
              <a:rPr lang="en-US" dirty="0"/>
              <a:t>Max of mins definition, triangulation, dual of a triangulation, coloring of vertices</a:t>
            </a:r>
          </a:p>
          <a:p>
            <a:r>
              <a:rPr lang="en-US" dirty="0"/>
              <a:t>Triangulation</a:t>
            </a:r>
          </a:p>
          <a:p>
            <a:pPr lvl="1"/>
            <a:r>
              <a:rPr lang="en-US" dirty="0"/>
              <a:t>Diagonal-based approach, ear-based approach, monotone partitioning, monotone triangulation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95ECB-EA42-CE44-853F-A65D8A53F08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42EE2-6FE2-764E-8086-B9EE1E9A8AC6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Midterm Topics</a:t>
            </a:r>
          </a:p>
        </p:txBody>
      </p:sp>
    </p:spTree>
    <p:extLst>
      <p:ext uri="{BB962C8B-B14F-4D97-AF65-F5344CB8AC3E}">
        <p14:creationId xmlns:p14="http://schemas.microsoft.com/office/powerpoint/2010/main" val="1291046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907C3F7-0218-8A49-B9E9-3269448720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Convex Hulls</a:t>
            </a:r>
          </a:p>
          <a:p>
            <a:pPr lvl="1"/>
            <a:r>
              <a:rPr lang="en-US" altLang="en-US" dirty="0"/>
              <a:t>Definitions</a:t>
            </a:r>
          </a:p>
          <a:p>
            <a:pPr lvl="1"/>
            <a:r>
              <a:rPr lang="en-US" altLang="en-US" dirty="0"/>
              <a:t>Naïve Algorithms, </a:t>
            </a:r>
            <a:r>
              <a:rPr lang="en-US" altLang="en-US" dirty="0" err="1"/>
              <a:t>QuickHull</a:t>
            </a:r>
            <a:r>
              <a:rPr lang="en-US" altLang="en-US" dirty="0"/>
              <a:t>, Gift Wrapping, Graham Scan, Incremental, Divide-and-Conquer</a:t>
            </a:r>
          </a:p>
          <a:p>
            <a:r>
              <a:rPr lang="en-US" altLang="en-US" dirty="0"/>
              <a:t>Voronoi Diagram</a:t>
            </a:r>
            <a:endParaRPr lang="en-US" dirty="0"/>
          </a:p>
          <a:p>
            <a:pPr lvl="1"/>
            <a:r>
              <a:rPr lang="en-US" dirty="0"/>
              <a:t>Definitions, Complexity of diagram</a:t>
            </a:r>
          </a:p>
          <a:p>
            <a:pPr lvl="1"/>
            <a:r>
              <a:rPr lang="en-US" altLang="en-US" dirty="0"/>
              <a:t>Naïve Algorithms, Incremental, Divide-and-Conquer</a:t>
            </a:r>
          </a:p>
          <a:p>
            <a:r>
              <a:rPr lang="en-US" altLang="en-US" dirty="0"/>
              <a:t>Delaunay Triangulation</a:t>
            </a:r>
            <a:endParaRPr lang="en-US" dirty="0"/>
          </a:p>
          <a:p>
            <a:pPr lvl="1"/>
            <a:r>
              <a:rPr lang="en-US" dirty="0"/>
              <a:t>Definitions, relation to convex hull and Voronoi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95ECB-EA42-CE44-853F-A65D8A53F08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42EE2-6FE2-764E-8086-B9EE1E9A8AC6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New Topics</a:t>
            </a:r>
          </a:p>
        </p:txBody>
      </p:sp>
    </p:spTree>
    <p:extLst>
      <p:ext uri="{BB962C8B-B14F-4D97-AF65-F5344CB8AC3E}">
        <p14:creationId xmlns:p14="http://schemas.microsoft.com/office/powerpoint/2010/main" val="47735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907C3F7-0218-8A49-B9E9-3269448720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Searches</a:t>
            </a:r>
          </a:p>
          <a:p>
            <a:pPr lvl="1"/>
            <a:r>
              <a:rPr lang="en-US" altLang="en-US" dirty="0"/>
              <a:t>Grids, </a:t>
            </a:r>
            <a:r>
              <a:rPr lang="en-US" altLang="en-US" dirty="0" err="1"/>
              <a:t>quadtress</a:t>
            </a:r>
            <a:r>
              <a:rPr lang="en-US" altLang="en-US" dirty="0"/>
              <a:t>, </a:t>
            </a:r>
            <a:r>
              <a:rPr lang="en-US" altLang="en-US" dirty="0" err="1"/>
              <a:t>kd</a:t>
            </a:r>
            <a:r>
              <a:rPr lang="en-US" altLang="en-US" dirty="0"/>
              <a:t>-trees, binary space partition, bounding volume hierarchy</a:t>
            </a:r>
          </a:p>
          <a:p>
            <a:pPr lvl="1"/>
            <a:r>
              <a:rPr lang="en-US" altLang="en-US" dirty="0"/>
              <a:t>Nearest neighbor, K-Nearest neighbor, range search</a:t>
            </a:r>
          </a:p>
          <a:p>
            <a:r>
              <a:rPr lang="en-US" altLang="en-US" dirty="0"/>
              <a:t>Clustering</a:t>
            </a:r>
            <a:endParaRPr lang="en-US" dirty="0"/>
          </a:p>
          <a:p>
            <a:pPr lvl="1"/>
            <a:r>
              <a:rPr lang="en-US" dirty="0"/>
              <a:t>K-means</a:t>
            </a:r>
            <a:endParaRPr lang="en-US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95ECB-EA42-CE44-853F-A65D8A53F08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42EE2-6FE2-764E-8086-B9EE1E9A8AC6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New Topics</a:t>
            </a:r>
          </a:p>
        </p:txBody>
      </p:sp>
    </p:spTree>
    <p:extLst>
      <p:ext uri="{BB962C8B-B14F-4D97-AF65-F5344CB8AC3E}">
        <p14:creationId xmlns:p14="http://schemas.microsoft.com/office/powerpoint/2010/main" val="3591581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B484FA-5C44-8D41-88B0-68BE359D23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For all algorithms, study the algorithm themselves, time complexity (worst/best/average case), and worst/best case configurations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6F037-1937-1F4E-8181-FCBB18B38B67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268BD-345F-5B4C-A8B6-976F800DF0E4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Review Topics</a:t>
            </a:r>
          </a:p>
        </p:txBody>
      </p:sp>
    </p:spTree>
    <p:extLst>
      <p:ext uri="{BB962C8B-B14F-4D97-AF65-F5344CB8AC3E}">
        <p14:creationId xmlns:p14="http://schemas.microsoft.com/office/powerpoint/2010/main" val="3821066884"/>
      </p:ext>
    </p:extLst>
  </p:cSld>
  <p:clrMapOvr>
    <a:masterClrMapping/>
  </p:clrMapOvr>
</p:sld>
</file>

<file path=ppt/theme/theme1.xml><?xml version="1.0" encoding="utf-8"?>
<a:theme xmlns:a="http://schemas.openxmlformats.org/drawingml/2006/main" name="17/02/1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3939</TotalTime>
  <Words>251</Words>
  <Application>Microsoft Macintosh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17/02/15</vt:lpstr>
      <vt:lpstr>COT 4521: Introduction to Computational Geometry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Valentina</dc:creator>
  <cp:lastModifiedBy>Rosen, Paul</cp:lastModifiedBy>
  <cp:revision>165</cp:revision>
  <cp:lastPrinted>2018-10-08T13:25:28Z</cp:lastPrinted>
  <dcterms:created xsi:type="dcterms:W3CDTF">2013-08-12T17:41:37Z</dcterms:created>
  <dcterms:modified xsi:type="dcterms:W3CDTF">2019-12-03T03:38:03Z</dcterms:modified>
</cp:coreProperties>
</file>