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5"/>
  </p:notesMasterIdLst>
  <p:handoutMasterIdLst>
    <p:handoutMasterId r:id="rId46"/>
  </p:handoutMasterIdLst>
  <p:sldIdLst>
    <p:sldId id="256" r:id="rId2"/>
    <p:sldId id="906" r:id="rId3"/>
    <p:sldId id="907" r:id="rId4"/>
    <p:sldId id="902" r:id="rId5"/>
    <p:sldId id="903" r:id="rId6"/>
    <p:sldId id="904" r:id="rId7"/>
    <p:sldId id="682" r:id="rId8"/>
    <p:sldId id="284" r:id="rId9"/>
    <p:sldId id="285" r:id="rId10"/>
    <p:sldId id="899" r:id="rId11"/>
    <p:sldId id="900" r:id="rId12"/>
    <p:sldId id="901" r:id="rId13"/>
    <p:sldId id="909" r:id="rId14"/>
    <p:sldId id="919" r:id="rId15"/>
    <p:sldId id="684" r:id="rId16"/>
    <p:sldId id="685" r:id="rId17"/>
    <p:sldId id="691" r:id="rId18"/>
    <p:sldId id="920" r:id="rId19"/>
    <p:sldId id="921" r:id="rId20"/>
    <p:sldId id="922" r:id="rId21"/>
    <p:sldId id="680" r:id="rId22"/>
    <p:sldId id="695" r:id="rId23"/>
    <p:sldId id="924" r:id="rId24"/>
    <p:sldId id="697" r:id="rId25"/>
    <p:sldId id="925" r:id="rId26"/>
    <p:sldId id="935" r:id="rId27"/>
    <p:sldId id="936" r:id="rId28"/>
    <p:sldId id="926" r:id="rId29"/>
    <p:sldId id="927" r:id="rId30"/>
    <p:sldId id="699" r:id="rId31"/>
    <p:sldId id="928" r:id="rId32"/>
    <p:sldId id="912" r:id="rId33"/>
    <p:sldId id="913" r:id="rId34"/>
    <p:sldId id="914" r:id="rId35"/>
    <p:sldId id="737" r:id="rId36"/>
    <p:sldId id="686" r:id="rId37"/>
    <p:sldId id="687" r:id="rId38"/>
    <p:sldId id="688" r:id="rId39"/>
    <p:sldId id="929" r:id="rId40"/>
    <p:sldId id="910" r:id="rId41"/>
    <p:sldId id="917" r:id="rId42"/>
    <p:sldId id="692" r:id="rId43"/>
    <p:sldId id="908" r:id="rId4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2"/>
    <p:restoredTop sz="88163"/>
  </p:normalViewPr>
  <p:slideViewPr>
    <p:cSldViewPr>
      <p:cViewPr varScale="1">
        <p:scale>
          <a:sx n="108" d="100"/>
          <a:sy n="108" d="100"/>
        </p:scale>
        <p:origin x="7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 = (y2-y1)/(x2-x1)</a:t>
            </a:r>
          </a:p>
          <a:p>
            <a:r>
              <a:rPr lang="en-US" dirty="0"/>
              <a:t>Y1 = m*x1 + b  -&gt;  b = y1 / (m*x1)</a:t>
            </a:r>
          </a:p>
          <a:p>
            <a:endParaRPr lang="en-US" dirty="0"/>
          </a:p>
          <a:p>
            <a:r>
              <a:rPr lang="en-US" dirty="0"/>
              <a:t>Y = m1 x + b1</a:t>
            </a:r>
          </a:p>
          <a:p>
            <a:r>
              <a:rPr lang="en-US" dirty="0"/>
              <a:t>Y = m2 x + b2</a:t>
            </a:r>
          </a:p>
          <a:p>
            <a:r>
              <a:rPr lang="en-US" dirty="0"/>
              <a:t>M1 x + b1 = m2 x + b2</a:t>
            </a:r>
          </a:p>
          <a:p>
            <a:r>
              <a:rPr lang="en-US" dirty="0"/>
              <a:t>(m1 – m2 ) x = (b2 – b1)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 = (b2 – b1) / (m1 – m2 )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 = m1 x + b1</a:t>
            </a:r>
          </a:p>
          <a:p>
            <a:endParaRPr lang="en-US" dirty="0"/>
          </a:p>
          <a:p>
            <a:r>
              <a:rPr lang="en-US" dirty="0"/>
              <a:t>Min(X1,X2) &lt;= XI &lt;= max(x1,X2)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Min(Y1,y2) &lt;= YI &lt;= max(y1,Y2)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7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= (y2-y1)</a:t>
            </a:r>
          </a:p>
          <a:p>
            <a:r>
              <a:rPr lang="en-US" dirty="0"/>
              <a:t>B = (x2-x1)</a:t>
            </a:r>
          </a:p>
          <a:p>
            <a:r>
              <a:rPr lang="en-US" dirty="0"/>
              <a:t>C = -( A x1 + B y1 )</a:t>
            </a:r>
          </a:p>
          <a:p>
            <a:endParaRPr lang="en-US" dirty="0"/>
          </a:p>
          <a:p>
            <a:r>
              <a:rPr lang="en-US" dirty="0"/>
              <a:t>A1 x + B1 y + C1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A2 x + B2 y + C2 = 0</a:t>
            </a:r>
          </a:p>
          <a:p>
            <a:endParaRPr lang="en-US" dirty="0"/>
          </a:p>
          <a:p>
            <a:r>
              <a:rPr lang="en-US" dirty="0"/>
              <a:t>Min(X1,X2) &lt;= XI &lt;= max(x1,X2)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Min(Y1,y2) &lt;= YI &lt;= max(y1,Y2)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4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= (y2-y1)</a:t>
            </a:r>
          </a:p>
          <a:p>
            <a:r>
              <a:rPr lang="en-US" dirty="0"/>
              <a:t>B = (x2-x1)</a:t>
            </a:r>
          </a:p>
          <a:p>
            <a:r>
              <a:rPr lang="en-US" dirty="0"/>
              <a:t>C = -( A x1 + B y1 )</a:t>
            </a:r>
          </a:p>
          <a:p>
            <a:endParaRPr lang="en-US" dirty="0"/>
          </a:p>
          <a:p>
            <a:r>
              <a:rPr lang="en-US" dirty="0"/>
              <a:t>A1 x + B1 y + C1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A2 x + B2 y + C2 = 0</a:t>
            </a:r>
          </a:p>
          <a:p>
            <a:endParaRPr lang="en-US" dirty="0"/>
          </a:p>
          <a:p>
            <a:r>
              <a:rPr lang="en-US" dirty="0"/>
              <a:t>Min(X1,X2) &lt;= XI &lt;= max(x1,X2)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Min(Y1,y2) &lt;= YI &lt;= max(y1,Y2)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6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11413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83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694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none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 cap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 cap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 cap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 cap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757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497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10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5806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FD5E-D2D6-184F-93A1-260DB69BB2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69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43494" y="1205308"/>
            <a:ext cx="8105013" cy="5424091"/>
          </a:xfrm>
          <a:solidFill>
            <a:srgbClr val="FFF2CC">
              <a:alpha val="10588"/>
            </a:srgbClr>
          </a:solidFill>
        </p:spPr>
        <p:txBody>
          <a:bodyPr anchor="ctr">
            <a:normAutofit/>
          </a:bodyPr>
          <a:lstStyle>
            <a:lvl1pPr marL="457200" indent="-457200" algn="l" defTabSz="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800" u="none" cap="none" baseline="0">
                <a:latin typeface="Courier" pitchFamily="2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2400" cap="none">
                <a:latin typeface="Courier" pitchFamily="2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1800" cap="none">
                <a:latin typeface="Courier" pitchFamily="2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400" cap="none">
                <a:latin typeface="Courier" pitchFamily="2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400" cap="none">
                <a:latin typeface="Courier" pitchFamily="2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74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none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 cap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 cap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 cap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 cap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4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3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47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4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41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137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7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536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3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61" r:id="rId16"/>
    <p:sldLayoutId id="2147483762" r:id="rId17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Segment Intersection</a:t>
            </a:r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8F5C4-711B-1C4C-8DE2-F548CC9219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Slope-Intercept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Given 2 points,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how do you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Given 2 lines,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how do you compute the intersection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, between them?</a:t>
                </a:r>
              </a:p>
              <a:p>
                <a:r>
                  <a:rPr lang="en-US" dirty="0"/>
                  <a:t>How do you know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is on the segment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8F5C4-711B-1C4C-8DE2-F548CC921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517" t="-262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A6D1-7FB8-0746-A029-830D656481C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8751B-8226-9949-9AB5-B08172DF9F8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Representing a Line</a:t>
            </a:r>
          </a:p>
        </p:txBody>
      </p:sp>
    </p:spTree>
    <p:extLst>
      <p:ext uri="{BB962C8B-B14F-4D97-AF65-F5344CB8AC3E}">
        <p14:creationId xmlns:p14="http://schemas.microsoft.com/office/powerpoint/2010/main" val="233683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8F5C4-711B-1C4C-8DE2-F548CC9219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Standard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Given 2 points,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how do you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Given 2 lines,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how do you compute the intersection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, between them?</a:t>
                </a:r>
              </a:p>
              <a:p>
                <a:r>
                  <a:rPr lang="en-US" dirty="0"/>
                  <a:t>How do you know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is on the segment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8F5C4-711B-1C4C-8DE2-F548CC921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517" t="-262" r="-350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A6D1-7FB8-0746-A029-830D656481C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8751B-8226-9949-9AB5-B08172DF9F8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Representing a Line</a:t>
            </a:r>
          </a:p>
        </p:txBody>
      </p:sp>
    </p:spTree>
    <p:extLst>
      <p:ext uri="{BB962C8B-B14F-4D97-AF65-F5344CB8AC3E}">
        <p14:creationId xmlns:p14="http://schemas.microsoft.com/office/powerpoint/2010/main" val="111105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8F5C4-711B-1C4C-8DE2-F548CC9219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Parametric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Given 2 points,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how do you represent the parametric line?</a:t>
                </a:r>
              </a:p>
              <a:p>
                <a:r>
                  <a:rPr lang="en-US" dirty="0"/>
                  <a:t>Given 2 lines, how do you compute the intersection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, between them?</a:t>
                </a:r>
              </a:p>
              <a:p>
                <a:r>
                  <a:rPr lang="en-US" dirty="0"/>
                  <a:t>How do you know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is on the segment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8F5C4-711B-1C4C-8DE2-F548CC921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517" t="-262" r="-933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A6D1-7FB8-0746-A029-830D656481C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8751B-8226-9949-9AB5-B08172DF9F8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Representing a Line</a:t>
            </a:r>
          </a:p>
        </p:txBody>
      </p:sp>
    </p:spTree>
    <p:extLst>
      <p:ext uri="{BB962C8B-B14F-4D97-AF65-F5344CB8AC3E}">
        <p14:creationId xmlns:p14="http://schemas.microsoft.com/office/powerpoint/2010/main" val="22430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Intersection of &gt;2 Line Segments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AB11DB-58AA-324E-AE1E-76D2010D9CD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0C30D7-7395-D743-A8C2-3F84F7F4AF65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2B7027-CC88-294F-BFA7-E31892609759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9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Intersection of &gt;2 Line Segments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AB11DB-58AA-324E-AE1E-76D2010D9CD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0C30D7-7395-D743-A8C2-3F84F7F4AF65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2B7027-CC88-294F-BFA7-E31892609759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470C08A-D38F-6146-BAB4-D914794FAF01}"/>
              </a:ext>
            </a:extLst>
          </p:cNvPr>
          <p:cNvSpPr/>
          <p:nvPr/>
        </p:nvSpPr>
        <p:spPr>
          <a:xfrm>
            <a:off x="4282440" y="288036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3EBAEF-1765-3046-8977-6EB2CDFD2EE8}"/>
              </a:ext>
            </a:extLst>
          </p:cNvPr>
          <p:cNvSpPr/>
          <p:nvPr/>
        </p:nvSpPr>
        <p:spPr>
          <a:xfrm>
            <a:off x="7665720" y="39624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4C4238-E154-F341-AB1C-E5C28D80CC32}"/>
              </a:ext>
            </a:extLst>
          </p:cNvPr>
          <p:cNvSpPr/>
          <p:nvPr/>
        </p:nvSpPr>
        <p:spPr>
          <a:xfrm>
            <a:off x="8427720" y="431292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7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F39E2E7-5ADC-E742-9B82-D6FFED8CEB7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Problem definition</a:t>
                </a:r>
              </a:p>
              <a:p>
                <a:pPr lvl="1"/>
                <a:r>
                  <a:rPr lang="en-US" altLang="en-US" dirty="0"/>
                  <a:t>Given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dirty="0"/>
                  <a:t> line segments in the plane, report all their points of intersection (pairwise).</a:t>
                </a:r>
              </a:p>
              <a:p>
                <a:r>
                  <a:rPr lang="en-US" altLang="en-US" dirty="0"/>
                  <a:t>Line Segment Intersection (LSI).</a:t>
                </a:r>
              </a:p>
              <a:p>
                <a:pPr lvl="1"/>
                <a:r>
                  <a:rPr lang="en-US" altLang="en-US" dirty="0"/>
                  <a:t>Instance:  </a:t>
                </a:r>
              </a:p>
              <a:p>
                <a:pPr lvl="2"/>
                <a:r>
                  <a:rPr lang="en-US" altLang="en-US" dirty="0"/>
                  <a:t>Set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of line segments in the plane;</a:t>
                </a:r>
              </a:p>
              <a:p>
                <a:pPr lvl="2"/>
                <a:r>
                  <a:rPr lang="en-US" altLang="en-US" dirty="0"/>
                  <a:t>For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(endpoints of the segments); and</a:t>
                </a:r>
              </a:p>
              <a:p>
                <a:pPr lvl="2"/>
                <a:r>
                  <a:rPr lang="en-US" altLang="en-US" dirty="0"/>
                  <a:t>For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(coordinates of the endpoints).</a:t>
                </a:r>
              </a:p>
              <a:p>
                <a:pPr lvl="1"/>
                <a:r>
                  <a:rPr lang="en-US" altLang="en-US" dirty="0"/>
                  <a:t>Question:  </a:t>
                </a:r>
              </a:p>
              <a:p>
                <a:pPr lvl="2"/>
                <a:r>
                  <a:rPr lang="en-US" altLang="en-US" dirty="0"/>
                  <a:t>Report all points of intersection of segments in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F39E2E7-5ADC-E742-9B82-D6FFED8CE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t="-1050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84520D9-C20F-1847-9543-11C189B484E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931E3-589A-CD44-8607-0A1AE269D11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line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8308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C5E0A0C-A777-994E-874B-0634171A815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/>
                  <a:t>Algorithm (brute force algorithm)</a:t>
                </a:r>
              </a:p>
              <a:p>
                <a:pPr lvl="1"/>
                <a:r>
                  <a:rPr lang="en-US" altLang="en-US" dirty="0"/>
                  <a:t>For every pair of segments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, test the two segments for intersection.</a:t>
                </a:r>
              </a:p>
              <a:p>
                <a:pPr lvl="1"/>
                <a:r>
                  <a:rPr lang="en-US" altLang="en-US" dirty="0"/>
                  <a:t>(Segment intersection test can be done in constant time using one of the methods we’ve already discussed.)</a:t>
                </a:r>
              </a:p>
              <a:p>
                <a:r>
                  <a:rPr lang="en-US" altLang="en-US" dirty="0"/>
                  <a:t>Analysis (Preprocessing, Query, and Storage costs)</a:t>
                </a:r>
              </a:p>
              <a:p>
                <a:pPr lvl="1"/>
                <a:r>
                  <a:rPr lang="en-US" altLang="en-US" dirty="0"/>
                  <a:t>Preprocessing:  None</a:t>
                </a:r>
              </a:p>
              <a:p>
                <a:pPr lvl="1"/>
                <a:r>
                  <a:rPr lang="en-US" altLang="en-US" dirty="0"/>
                  <a:t>Query: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r>
                  <a:rPr lang="en-US" altLang="en-US" dirty="0"/>
                  <a:t>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e>
                        </m:d>
                      </m:num>
                      <m:den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pairs, each requiring a constant time test.</a:t>
                </a:r>
              </a:p>
              <a:p>
                <a:pPr lvl="1"/>
                <a:r>
                  <a:rPr lang="en-US" altLang="en-US" dirty="0"/>
                  <a:t>Storage: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for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C5E0A0C-A777-994E-874B-0634171A8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 t="-787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A5F06-3DB9-104F-8E1A-880AC069D34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3BE53E-DF6D-5A43-8A8A-39EF90DBF8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line segments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10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is the worst case number of intersections?</a:t>
                </a:r>
              </a:p>
              <a:p>
                <a:pPr lvl="1"/>
                <a:r>
                  <a:rPr lang="en-US" dirty="0"/>
                  <a:t>If all pairs intersect 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intersections, then our time bound is optimal as a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Can we improve performance?</a:t>
                </a:r>
              </a:p>
              <a:p>
                <a:pPr lvl="1"/>
                <a:r>
                  <a:rPr lang="en-US" dirty="0"/>
                  <a:t>Yes, we will look for output-sensitive algorithms.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B82491-35D1-FD43-B555-A1B3B4A440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844418-CBCA-E94D-8C5F-5D48C907CB2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altLang="en-US" dirty="0"/>
              <a:t>Intersection of &gt;2 Line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5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Observations?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AB11DB-58AA-324E-AE1E-76D2010D9CD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0C30D7-7395-D743-A8C2-3F84F7F4AF65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2B7027-CC88-294F-BFA7-E31892609759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470C08A-D38F-6146-BAB4-D914794FAF01}"/>
              </a:ext>
            </a:extLst>
          </p:cNvPr>
          <p:cNvSpPr/>
          <p:nvPr/>
        </p:nvSpPr>
        <p:spPr>
          <a:xfrm>
            <a:off x="4282440" y="288036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3EBAEF-1765-3046-8977-6EB2CDFD2EE8}"/>
              </a:ext>
            </a:extLst>
          </p:cNvPr>
          <p:cNvSpPr/>
          <p:nvPr/>
        </p:nvSpPr>
        <p:spPr>
          <a:xfrm>
            <a:off x="7665720" y="39624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4C4238-E154-F341-AB1C-E5C28D80CC32}"/>
              </a:ext>
            </a:extLst>
          </p:cNvPr>
          <p:cNvSpPr/>
          <p:nvPr/>
        </p:nvSpPr>
        <p:spPr>
          <a:xfrm>
            <a:off x="8427720" y="431292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Axis Aligned Bounding Boxes (AABB)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AB11DB-58AA-324E-AE1E-76D2010D9CD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0C30D7-7395-D743-A8C2-3F84F7F4AF65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2B7027-CC88-294F-BFA7-E31892609759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4DA4BC6-5D50-944A-BB3C-EB19F2425DA4}"/>
              </a:ext>
            </a:extLst>
          </p:cNvPr>
          <p:cNvSpPr/>
          <p:nvPr/>
        </p:nvSpPr>
        <p:spPr>
          <a:xfrm>
            <a:off x="4282440" y="288036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9BA180-114C-FC4B-ADEF-CE11E15894F9}"/>
              </a:ext>
            </a:extLst>
          </p:cNvPr>
          <p:cNvSpPr/>
          <p:nvPr/>
        </p:nvSpPr>
        <p:spPr>
          <a:xfrm>
            <a:off x="7665720" y="39624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82E3BC-5B16-8345-A67A-174AEE4C0D71}"/>
              </a:ext>
            </a:extLst>
          </p:cNvPr>
          <p:cNvSpPr/>
          <p:nvPr/>
        </p:nvSpPr>
        <p:spPr>
          <a:xfrm>
            <a:off x="8427720" y="431292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2EC86C-05F4-F147-903C-53967ECF10F4}"/>
              </a:ext>
            </a:extLst>
          </p:cNvPr>
          <p:cNvSpPr/>
          <p:nvPr/>
        </p:nvSpPr>
        <p:spPr>
          <a:xfrm>
            <a:off x="2705100" y="2438400"/>
            <a:ext cx="3048000" cy="11430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B87922-C853-F945-B990-C2F9CE05635D}"/>
              </a:ext>
            </a:extLst>
          </p:cNvPr>
          <p:cNvSpPr/>
          <p:nvPr/>
        </p:nvSpPr>
        <p:spPr>
          <a:xfrm>
            <a:off x="3543300" y="2286000"/>
            <a:ext cx="1600200" cy="13716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BA4C4B-9470-D545-8EB6-4C32ACFFF3E2}"/>
              </a:ext>
            </a:extLst>
          </p:cNvPr>
          <p:cNvSpPr/>
          <p:nvPr/>
        </p:nvSpPr>
        <p:spPr>
          <a:xfrm>
            <a:off x="5143500" y="3886200"/>
            <a:ext cx="2819400" cy="22098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7E79F4-EA71-1244-9557-265DC45EB1CD}"/>
              </a:ext>
            </a:extLst>
          </p:cNvPr>
          <p:cNvSpPr/>
          <p:nvPr/>
        </p:nvSpPr>
        <p:spPr>
          <a:xfrm>
            <a:off x="7810500" y="3124200"/>
            <a:ext cx="1524000" cy="22860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2A7BDE-2CE4-DA41-8806-C1FC36121B4B}"/>
              </a:ext>
            </a:extLst>
          </p:cNvPr>
          <p:cNvSpPr/>
          <p:nvPr/>
        </p:nvSpPr>
        <p:spPr>
          <a:xfrm>
            <a:off x="6819900" y="3581400"/>
            <a:ext cx="2667000" cy="12954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3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4A203-59D4-5F44-B2E1-81AFC81CFB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A51134-A319-4F43-83E5-C03E9429971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AD7DDC-AAD3-6040-A89C-434A0B55E8C0}"/>
              </a:ext>
            </a:extLst>
          </p:cNvPr>
          <p:cNvSpPr/>
          <p:nvPr/>
        </p:nvSpPr>
        <p:spPr>
          <a:xfrm>
            <a:off x="3796748" y="1928191"/>
            <a:ext cx="2713382" cy="3707296"/>
          </a:xfrm>
          <a:custGeom>
            <a:avLst/>
            <a:gdLst>
              <a:gd name="connsiteX0" fmla="*/ 0 w 2713382"/>
              <a:gd name="connsiteY0" fmla="*/ 0 h 3707296"/>
              <a:gd name="connsiteX1" fmla="*/ 1013791 w 2713382"/>
              <a:gd name="connsiteY1" fmla="*/ 1103244 h 3707296"/>
              <a:gd name="connsiteX2" fmla="*/ 646043 w 2713382"/>
              <a:gd name="connsiteY2" fmla="*/ 2524539 h 3707296"/>
              <a:gd name="connsiteX3" fmla="*/ 2713382 w 2713382"/>
              <a:gd name="connsiteY3" fmla="*/ 3707296 h 370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382" h="3707296">
                <a:moveTo>
                  <a:pt x="0" y="0"/>
                </a:moveTo>
                <a:cubicBezTo>
                  <a:pt x="453058" y="341244"/>
                  <a:pt x="906117" y="682488"/>
                  <a:pt x="1013791" y="1103244"/>
                </a:cubicBezTo>
                <a:cubicBezTo>
                  <a:pt x="1121465" y="1524000"/>
                  <a:pt x="362778" y="2090530"/>
                  <a:pt x="646043" y="2524539"/>
                </a:cubicBezTo>
                <a:cubicBezTo>
                  <a:pt x="929308" y="2958548"/>
                  <a:pt x="2312504" y="3496918"/>
                  <a:pt x="2713382" y="370729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94F34BA-6E59-5B48-B6B5-CBABA0572F09}"/>
              </a:ext>
            </a:extLst>
          </p:cNvPr>
          <p:cNvSpPr/>
          <p:nvPr/>
        </p:nvSpPr>
        <p:spPr>
          <a:xfrm>
            <a:off x="3220278" y="2464904"/>
            <a:ext cx="5575852" cy="2842592"/>
          </a:xfrm>
          <a:custGeom>
            <a:avLst/>
            <a:gdLst>
              <a:gd name="connsiteX0" fmla="*/ 0 w 5575852"/>
              <a:gd name="connsiteY0" fmla="*/ 2842592 h 2842592"/>
              <a:gd name="connsiteX1" fmla="*/ 1580322 w 5575852"/>
              <a:gd name="connsiteY1" fmla="*/ 1938131 h 2842592"/>
              <a:gd name="connsiteX2" fmla="*/ 4244009 w 5575852"/>
              <a:gd name="connsiteY2" fmla="*/ 2534479 h 2842592"/>
              <a:gd name="connsiteX3" fmla="*/ 5575852 w 5575852"/>
              <a:gd name="connsiteY3" fmla="*/ 0 h 284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5852" h="2842592">
                <a:moveTo>
                  <a:pt x="0" y="2842592"/>
                </a:moveTo>
                <a:cubicBezTo>
                  <a:pt x="436493" y="2416037"/>
                  <a:pt x="872987" y="1989483"/>
                  <a:pt x="1580322" y="1938131"/>
                </a:cubicBezTo>
                <a:cubicBezTo>
                  <a:pt x="2287657" y="1886779"/>
                  <a:pt x="3578087" y="2857501"/>
                  <a:pt x="4244009" y="2534479"/>
                </a:cubicBezTo>
                <a:cubicBezTo>
                  <a:pt x="4909931" y="2211457"/>
                  <a:pt x="5242891" y="1105728"/>
                  <a:pt x="5575852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5D66133-486F-A04C-8974-3E0FF23E5046}"/>
              </a:ext>
            </a:extLst>
          </p:cNvPr>
          <p:cNvSpPr/>
          <p:nvPr/>
        </p:nvSpPr>
        <p:spPr>
          <a:xfrm>
            <a:off x="5915815" y="1967948"/>
            <a:ext cx="2592081" cy="3299791"/>
          </a:xfrm>
          <a:custGeom>
            <a:avLst/>
            <a:gdLst>
              <a:gd name="connsiteX0" fmla="*/ 2592081 w 2592081"/>
              <a:gd name="connsiteY0" fmla="*/ 3299791 h 3299791"/>
              <a:gd name="connsiteX1" fmla="*/ 832855 w 2592081"/>
              <a:gd name="connsiteY1" fmla="*/ 2405269 h 3299791"/>
              <a:gd name="connsiteX2" fmla="*/ 1498776 w 2592081"/>
              <a:gd name="connsiteY2" fmla="*/ 815009 h 3299791"/>
              <a:gd name="connsiteX3" fmla="*/ 37724 w 2592081"/>
              <a:gd name="connsiteY3" fmla="*/ 1103243 h 3299791"/>
              <a:gd name="connsiteX4" fmla="*/ 574437 w 2592081"/>
              <a:gd name="connsiteY4" fmla="*/ 0 h 329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2081" h="3299791">
                <a:moveTo>
                  <a:pt x="2592081" y="3299791"/>
                </a:moveTo>
                <a:cubicBezTo>
                  <a:pt x="1803576" y="3059595"/>
                  <a:pt x="1015072" y="2819399"/>
                  <a:pt x="832855" y="2405269"/>
                </a:cubicBezTo>
                <a:cubicBezTo>
                  <a:pt x="650638" y="1991139"/>
                  <a:pt x="1631298" y="1032013"/>
                  <a:pt x="1498776" y="815009"/>
                </a:cubicBezTo>
                <a:cubicBezTo>
                  <a:pt x="1366254" y="598005"/>
                  <a:pt x="191780" y="1239078"/>
                  <a:pt x="37724" y="1103243"/>
                </a:cubicBezTo>
                <a:cubicBezTo>
                  <a:pt x="-116332" y="967408"/>
                  <a:pt x="229052" y="483704"/>
                  <a:pt x="574437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3385A72-7841-6E49-BD19-C91AB30B1AB2}"/>
              </a:ext>
            </a:extLst>
          </p:cNvPr>
          <p:cNvSpPr/>
          <p:nvPr/>
        </p:nvSpPr>
        <p:spPr>
          <a:xfrm>
            <a:off x="3059833" y="1570383"/>
            <a:ext cx="5246383" cy="2505322"/>
          </a:xfrm>
          <a:custGeom>
            <a:avLst/>
            <a:gdLst>
              <a:gd name="connsiteX0" fmla="*/ 0 w 5115755"/>
              <a:gd name="connsiteY0" fmla="*/ 2872408 h 2872408"/>
              <a:gd name="connsiteX1" fmla="*/ 2345635 w 5115755"/>
              <a:gd name="connsiteY1" fmla="*/ 2435087 h 2872408"/>
              <a:gd name="connsiteX2" fmla="*/ 2266122 w 5115755"/>
              <a:gd name="connsiteY2" fmla="*/ 934278 h 2872408"/>
              <a:gd name="connsiteX3" fmla="*/ 4830417 w 5115755"/>
              <a:gd name="connsiteY3" fmla="*/ 874643 h 2872408"/>
              <a:gd name="connsiteX4" fmla="*/ 4939748 w 5115755"/>
              <a:gd name="connsiteY4" fmla="*/ 0 h 2872408"/>
              <a:gd name="connsiteX0" fmla="*/ 0 w 5246383"/>
              <a:gd name="connsiteY0" fmla="*/ 2310705 h 2505322"/>
              <a:gd name="connsiteX1" fmla="*/ 2476263 w 5246383"/>
              <a:gd name="connsiteY1" fmla="*/ 2435087 h 2505322"/>
              <a:gd name="connsiteX2" fmla="*/ 2396750 w 5246383"/>
              <a:gd name="connsiteY2" fmla="*/ 934278 h 2505322"/>
              <a:gd name="connsiteX3" fmla="*/ 4961045 w 5246383"/>
              <a:gd name="connsiteY3" fmla="*/ 874643 h 2505322"/>
              <a:gd name="connsiteX4" fmla="*/ 5070376 w 5246383"/>
              <a:gd name="connsiteY4" fmla="*/ 0 h 250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6383" h="2505322">
                <a:moveTo>
                  <a:pt x="0" y="2310705"/>
                </a:moveTo>
                <a:cubicBezTo>
                  <a:pt x="983974" y="2253555"/>
                  <a:pt x="2076805" y="2664491"/>
                  <a:pt x="2476263" y="2435087"/>
                </a:cubicBezTo>
                <a:cubicBezTo>
                  <a:pt x="2875721" y="2205683"/>
                  <a:pt x="1982620" y="1194352"/>
                  <a:pt x="2396750" y="934278"/>
                </a:cubicBezTo>
                <a:cubicBezTo>
                  <a:pt x="2810880" y="674204"/>
                  <a:pt x="4515441" y="1030356"/>
                  <a:pt x="4961045" y="874643"/>
                </a:cubicBezTo>
                <a:cubicBezTo>
                  <a:pt x="5406649" y="718930"/>
                  <a:pt x="5238512" y="359465"/>
                  <a:pt x="5070376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8F25D24-47DC-9A4F-A8C6-2D129C0B0785}"/>
              </a:ext>
            </a:extLst>
          </p:cNvPr>
          <p:cNvSpPr/>
          <p:nvPr/>
        </p:nvSpPr>
        <p:spPr>
          <a:xfrm>
            <a:off x="6335214" y="1763486"/>
            <a:ext cx="2638969" cy="2690948"/>
          </a:xfrm>
          <a:custGeom>
            <a:avLst/>
            <a:gdLst>
              <a:gd name="connsiteX0" fmla="*/ 1019175 w 2638969"/>
              <a:gd name="connsiteY0" fmla="*/ 0 h 2690948"/>
              <a:gd name="connsiteX1" fmla="*/ 65586 w 2638969"/>
              <a:gd name="connsiteY1" fmla="*/ 1698171 h 2690948"/>
              <a:gd name="connsiteX2" fmla="*/ 2638969 w 2638969"/>
              <a:gd name="connsiteY2" fmla="*/ 2690948 h 269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8969" h="2690948">
                <a:moveTo>
                  <a:pt x="1019175" y="0"/>
                </a:moveTo>
                <a:cubicBezTo>
                  <a:pt x="407397" y="624840"/>
                  <a:pt x="-204380" y="1249680"/>
                  <a:pt x="65586" y="1698171"/>
                </a:cubicBezTo>
                <a:cubicBezTo>
                  <a:pt x="335552" y="2146662"/>
                  <a:pt x="1487260" y="2418805"/>
                  <a:pt x="2638969" y="2690948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2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DB15781-7006-024C-B42C-DB59A1507F5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6428614" cy="4824960"/>
              </a:xfrm>
            </p:spPr>
            <p:txBody>
              <a:bodyPr/>
              <a:lstStyle/>
              <a:p>
                <a:r>
                  <a:rPr lang="en-US" dirty="0"/>
                  <a:t>Many representations</a:t>
                </a:r>
              </a:p>
              <a:p>
                <a:pPr lvl="1"/>
                <a:r>
                  <a:rPr lang="en-US" dirty="0"/>
                  <a:t>2 Points</a:t>
                </a:r>
              </a:p>
              <a:p>
                <a:pPr lvl="1"/>
                <a:r>
                  <a:rPr lang="en-US" dirty="0"/>
                  <a:t>Point, width, height</a:t>
                </a:r>
              </a:p>
              <a:p>
                <a:pPr lvl="1"/>
                <a:r>
                  <a:rPr lang="en-US" dirty="0"/>
                  <a:t>Intervals</a:t>
                </a:r>
              </a:p>
              <a:p>
                <a:r>
                  <a:rPr lang="en-US" dirty="0"/>
                  <a:t>For our context, we will use intervals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DB15781-7006-024C-B42C-DB59A1507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6428614" cy="4824960"/>
              </a:xfrm>
              <a:blipFill>
                <a:blip r:embed="rId2"/>
                <a:stretch>
                  <a:fillRect l="-2564" r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3FF9DD-8AF9-4E4F-8473-300BE6C001C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921D2D2-6260-1347-BAF7-3ABFC95318F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Axis Aligned Bounding Boxes (AABB)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8001000" y="19812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02EC86C-05F4-F147-903C-53967ECF10F4}"/>
              </a:ext>
            </a:extLst>
          </p:cNvPr>
          <p:cNvSpPr/>
          <p:nvPr/>
        </p:nvSpPr>
        <p:spPr>
          <a:xfrm>
            <a:off x="8001000" y="1981200"/>
            <a:ext cx="3048000" cy="12192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8ACCAA-F43A-0548-AAD8-92A33C2453FF}"/>
                  </a:ext>
                </a:extLst>
              </p:cNvPr>
              <p:cNvSpPr txBox="1"/>
              <p:nvPr/>
            </p:nvSpPr>
            <p:spPr>
              <a:xfrm>
                <a:off x="7848600" y="3279302"/>
                <a:ext cx="1184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8ACCAA-F43A-0548-AAD8-92A33C245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3279302"/>
                <a:ext cx="118442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03DFEA-0A7B-BF47-8F89-56A106FAAD07}"/>
                  </a:ext>
                </a:extLst>
              </p:cNvPr>
              <p:cNvSpPr txBox="1"/>
              <p:nvPr/>
            </p:nvSpPr>
            <p:spPr>
              <a:xfrm>
                <a:off x="10515600" y="1532966"/>
                <a:ext cx="1200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03DFEA-0A7B-BF47-8F89-56A106FAA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0" y="1532966"/>
                <a:ext cx="120039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32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F36569-ACDB-904E-AACC-4EDF22A3AD7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8"/>
                <a:ext cx="10876027" cy="1853804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Given a set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dirty="0"/>
                  <a:t> axis-parallel rectangles in the plane, report all intersecting pairs</a:t>
                </a:r>
              </a:p>
              <a:p>
                <a:pPr lvl="1"/>
                <a:r>
                  <a:rPr lang="en-US" altLang="en-US" dirty="0"/>
                  <a:t>Intersect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en-US" dirty="0"/>
                  <a:t> share at least one point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F36569-ACDB-904E-AACC-4EDF22A3A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8"/>
                <a:ext cx="10876027" cy="1853804"/>
              </a:xfrm>
              <a:blipFill>
                <a:blip r:embed="rId2"/>
                <a:stretch>
                  <a:fillRect l="-1517" b="-5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1D135-8957-E640-966B-01D83F53ACC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en-US" sz="1800" dirty="0"/>
              <a:t>Answer: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2</a:t>
            </a:r>
            <a:r>
              <a:rPr lang="en-US" altLang="en-US" sz="1800" dirty="0"/>
              <a:t>)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3</a:t>
            </a:r>
            <a:r>
              <a:rPr lang="en-US" altLang="en-US" sz="1800" dirty="0"/>
              <a:t>)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8</a:t>
            </a:r>
            <a:r>
              <a:rPr lang="en-US" altLang="en-US" sz="1800" dirty="0"/>
              <a:t>)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3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4</a:t>
            </a:r>
            <a:r>
              <a:rPr lang="en-US" altLang="en-US" sz="1800" dirty="0"/>
              <a:t>)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3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5</a:t>
            </a:r>
            <a:r>
              <a:rPr lang="en-US" altLang="en-US" sz="1800" dirty="0"/>
              <a:t>)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4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5</a:t>
            </a:r>
            <a:r>
              <a:rPr lang="en-US" altLang="en-US" sz="1800" dirty="0"/>
              <a:t>)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7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8</a:t>
            </a:r>
            <a:r>
              <a:rPr lang="en-US" altLang="en-US" sz="1800" dirty="0"/>
              <a:t>)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B75A5D-D652-A04F-8355-684246725C4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AABB Intersection</a:t>
            </a:r>
            <a:endParaRPr lang="en-US" altLang="en-US" dirty="0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2366964" y="6091237"/>
            <a:ext cx="7869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2354264" y="3343275"/>
            <a:ext cx="3175" cy="275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094039" y="3587750"/>
            <a:ext cx="2562225" cy="504825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602039" y="3902074"/>
            <a:ext cx="682625" cy="9906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6218239" y="3609974"/>
            <a:ext cx="2295525" cy="5969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6705601" y="4067174"/>
            <a:ext cx="3260725" cy="382588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7945439" y="4151313"/>
            <a:ext cx="695325" cy="1190625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4021138" y="4752974"/>
            <a:ext cx="4152900" cy="10541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4999039" y="5387974"/>
            <a:ext cx="809625" cy="2413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7272339" y="3216274"/>
            <a:ext cx="746125" cy="255588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3209926" y="3698874"/>
            <a:ext cx="349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7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4649788" y="5387974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2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3613151" y="4392611"/>
            <a:ext cx="349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8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6950075" y="316071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6</a:t>
            </a:r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6230938" y="3840162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5</a:t>
            </a:r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6923088" y="4151313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4</a:t>
            </a:r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8291513" y="4844256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3</a:t>
            </a:r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4025900" y="5262562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0672478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38AC923-19DB-6C47-AD02-F3EF79A1B0B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7142603" cy="3138091"/>
              </a:xfrm>
            </p:spPr>
            <p:txBody>
              <a:bodyPr>
                <a:normAutofit fontScale="85000" lnSpcReduction="20000"/>
              </a:bodyPr>
              <a:lstStyle/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en-US" dirty="0"/>
                  <a:t>RECTANGLE INTERSECTION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en-US" dirty="0"/>
                  <a:t>INSTANCE:  Set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of rectangles in the plane.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en-US" dirty="0"/>
                  <a:t>For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en-US" dirty="0"/>
                  <a:t>QUESTION:  Report all pairs of rectangles that intersect </a:t>
                </a:r>
              </a:p>
              <a:p>
                <a:pPr lvl="2"/>
                <a:r>
                  <a:rPr lang="en-US" altLang="en-US" dirty="0"/>
                  <a:t>(Edge and interior intersections should be reported.)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38AC923-19DB-6C47-AD02-F3EF79A1B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142603" cy="3138091"/>
              </a:xfrm>
              <a:blipFill>
                <a:blip r:embed="rId2"/>
                <a:stretch>
                  <a:fillRect t="-1210" r="-1066" b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2AE0C9-4BA8-BD4F-9F54-56357385AE1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382F978-E604-E946-BE12-8C0F83FE6D5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Intersection of rectangles Problem definition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889287-87CD-2745-BCF8-5B8D016D5C1A}"/>
              </a:ext>
            </a:extLst>
          </p:cNvPr>
          <p:cNvGrpSpPr/>
          <p:nvPr/>
        </p:nvGrpSpPr>
        <p:grpSpPr>
          <a:xfrm>
            <a:off x="2877494" y="4572924"/>
            <a:ext cx="6437013" cy="1827876"/>
            <a:chOff x="2021003" y="4682836"/>
            <a:chExt cx="6437013" cy="1827876"/>
          </a:xfrm>
        </p:grpSpPr>
        <p:grpSp>
          <p:nvGrpSpPr>
            <p:cNvPr id="20488" name="Group 14"/>
            <p:cNvGrpSpPr>
              <a:grpSpLocks/>
            </p:cNvGrpSpPr>
            <p:nvPr/>
          </p:nvGrpSpPr>
          <p:grpSpPr bwMode="auto">
            <a:xfrm>
              <a:off x="2021003" y="4682836"/>
              <a:ext cx="2475461" cy="1046993"/>
              <a:chOff x="605" y="4042"/>
              <a:chExt cx="1216" cy="960"/>
            </a:xfrm>
          </p:grpSpPr>
          <p:sp>
            <p:nvSpPr>
              <p:cNvPr id="20496" name="Rectangle 12"/>
              <p:cNvSpPr>
                <a:spLocks noChangeArrowheads="1"/>
              </p:cNvSpPr>
              <p:nvPr/>
            </p:nvSpPr>
            <p:spPr bwMode="auto">
              <a:xfrm>
                <a:off x="605" y="4042"/>
                <a:ext cx="656" cy="6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497" name="Rectangle 13"/>
              <p:cNvSpPr>
                <a:spLocks noChangeArrowheads="1"/>
              </p:cNvSpPr>
              <p:nvPr/>
            </p:nvSpPr>
            <p:spPr bwMode="auto">
              <a:xfrm>
                <a:off x="1269" y="4402"/>
                <a:ext cx="552" cy="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20489" name="Group 17"/>
            <p:cNvGrpSpPr>
              <a:grpSpLocks/>
            </p:cNvGrpSpPr>
            <p:nvPr/>
          </p:nvGrpSpPr>
          <p:grpSpPr bwMode="auto">
            <a:xfrm>
              <a:off x="6715422" y="4682836"/>
              <a:ext cx="1742594" cy="785245"/>
              <a:chOff x="2911" y="4042"/>
              <a:chExt cx="856" cy="720"/>
            </a:xfrm>
          </p:grpSpPr>
          <p:sp>
            <p:nvSpPr>
              <p:cNvPr id="20494" name="Rectangle 15"/>
              <p:cNvSpPr>
                <a:spLocks noChangeArrowheads="1"/>
              </p:cNvSpPr>
              <p:nvPr/>
            </p:nvSpPr>
            <p:spPr bwMode="auto">
              <a:xfrm>
                <a:off x="2911" y="4042"/>
                <a:ext cx="856" cy="7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495" name="Rectangle 16"/>
              <p:cNvSpPr>
                <a:spLocks noChangeArrowheads="1"/>
              </p:cNvSpPr>
              <p:nvPr/>
            </p:nvSpPr>
            <p:spPr bwMode="auto">
              <a:xfrm>
                <a:off x="3311" y="4362"/>
                <a:ext cx="328" cy="3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20490" name="Rectangle 18"/>
            <p:cNvSpPr>
              <a:spLocks noChangeArrowheads="1"/>
            </p:cNvSpPr>
            <p:nvPr/>
          </p:nvSpPr>
          <p:spPr bwMode="auto">
            <a:xfrm>
              <a:off x="4422688" y="6144264"/>
              <a:ext cx="2369602" cy="366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Considered to intersect.</a:t>
              </a:r>
            </a:p>
          </p:txBody>
        </p:sp>
        <p:sp>
          <p:nvSpPr>
            <p:cNvPr id="20491" name="Arc 19"/>
            <p:cNvSpPr>
              <a:spLocks/>
            </p:cNvSpPr>
            <p:nvPr/>
          </p:nvSpPr>
          <p:spPr bwMode="auto">
            <a:xfrm rot="16200000">
              <a:off x="4865249" y="5415458"/>
              <a:ext cx="555125" cy="9079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Arc 20"/>
            <p:cNvSpPr>
              <a:spLocks/>
            </p:cNvSpPr>
            <p:nvPr/>
          </p:nvSpPr>
          <p:spPr bwMode="auto">
            <a:xfrm rot="5400000">
              <a:off x="5791511" y="5414368"/>
              <a:ext cx="555125" cy="9079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50E39C-8FDE-BD4F-8432-073922FD97CF}"/>
              </a:ext>
            </a:extLst>
          </p:cNvPr>
          <p:cNvGrpSpPr/>
          <p:nvPr/>
        </p:nvGrpSpPr>
        <p:grpSpPr>
          <a:xfrm>
            <a:off x="7860484" y="1887838"/>
            <a:ext cx="3282289" cy="1587427"/>
            <a:chOff x="3529604" y="3082002"/>
            <a:chExt cx="3282289" cy="1587427"/>
          </a:xfrm>
        </p:grpSpPr>
        <p:sp>
          <p:nvSpPr>
            <p:cNvPr id="20498" name="Rectangle 6"/>
            <p:cNvSpPr>
              <a:spLocks noChangeArrowheads="1"/>
            </p:cNvSpPr>
            <p:nvPr/>
          </p:nvSpPr>
          <p:spPr bwMode="auto">
            <a:xfrm>
              <a:off x="4325462" y="3175602"/>
              <a:ext cx="2377745" cy="9139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AF3F4D7-ECE9-B946-82E3-842E2EEB1BD6}"/>
                    </a:ext>
                  </a:extLst>
                </p:cNvPr>
                <p:cNvSpPr/>
                <p:nvPr/>
              </p:nvSpPr>
              <p:spPr>
                <a:xfrm>
                  <a:off x="5313221" y="3409013"/>
                  <a:ext cx="4022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6350" lvl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AF3F4D7-ECE9-B946-82E3-842E2EEB1B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221" y="3409013"/>
                  <a:ext cx="40222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67B256-0F9A-B545-A44B-A1D65C0C07FD}"/>
                    </a:ext>
                  </a:extLst>
                </p:cNvPr>
                <p:cNvSpPr/>
                <p:nvPr/>
              </p:nvSpPr>
              <p:spPr>
                <a:xfrm>
                  <a:off x="3529604" y="3717390"/>
                  <a:ext cx="5270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67B256-0F9A-B545-A44B-A1D65C0C07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9604" y="3717390"/>
                  <a:ext cx="52706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B7F1404-C465-3640-842A-BA23EE23760D}"/>
                    </a:ext>
                  </a:extLst>
                </p:cNvPr>
                <p:cNvSpPr/>
                <p:nvPr/>
              </p:nvSpPr>
              <p:spPr>
                <a:xfrm>
                  <a:off x="6286493" y="4300097"/>
                  <a:ext cx="5254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B7F1404-C465-3640-842A-BA23EE2376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93" y="4300097"/>
                  <a:ext cx="5254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74DB47F5-C40F-934B-A270-CDA8A5BB07C9}"/>
                </a:ext>
              </a:extLst>
            </p:cNvPr>
            <p:cNvSpPr/>
            <p:nvPr/>
          </p:nvSpPr>
          <p:spPr>
            <a:xfrm>
              <a:off x="4030915" y="3175602"/>
              <a:ext cx="137160" cy="914400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EA7B97F4-3850-D149-A7D7-6594FF60D66A}"/>
                </a:ext>
              </a:extLst>
            </p:cNvPr>
            <p:cNvSpPr/>
            <p:nvPr/>
          </p:nvSpPr>
          <p:spPr>
            <a:xfrm rot="16200000">
              <a:off x="5445602" y="3058485"/>
              <a:ext cx="137160" cy="2377440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DBF784C-8840-EB48-AEC0-18064D604D96}"/>
                    </a:ext>
                  </a:extLst>
                </p:cNvPr>
                <p:cNvSpPr/>
                <p:nvPr/>
              </p:nvSpPr>
              <p:spPr>
                <a:xfrm>
                  <a:off x="4231188" y="4300097"/>
                  <a:ext cx="5254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DBF784C-8840-EB48-AEC0-18064D604D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188" y="4300097"/>
                  <a:ext cx="5254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9966B98-12A6-B747-97D5-58C282838457}"/>
                    </a:ext>
                  </a:extLst>
                </p:cNvPr>
                <p:cNvSpPr/>
                <p:nvPr/>
              </p:nvSpPr>
              <p:spPr>
                <a:xfrm>
                  <a:off x="3555359" y="3082002"/>
                  <a:ext cx="5270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9966B98-12A6-B747-97D5-58C282838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359" y="3082002"/>
                  <a:ext cx="52706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499097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1A7979-AC50-AA44-BFF9-2DCD345BB18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7571614" cy="482496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if?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en-US" dirty="0"/>
                  <a:t> AND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do we code this intersection?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mtClean="0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</m:d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mtClean="0">
                            <a:latin typeface="Cambria Math" panose="02040503050406030204" pitchFamily="18" charset="0"/>
                          </a:rPr>
                          <m:t>min</m:t>
                        </m:r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</m:d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</a:rPr>
                          <m:t>min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Check that the range of both intersections is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1A7979-AC50-AA44-BFF9-2DCD345BB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571614" cy="4824960"/>
              </a:xfrm>
              <a:blipFill>
                <a:blip r:embed="rId2"/>
                <a:stretch>
                  <a:fillRect l="-1843" t="-262" b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069820-3D0F-484B-B855-62C3369950B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99F3D-73F4-D841-8511-53565A6BFF9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Checking if 2 Rectangles Intersect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6BBEDA-13B3-3148-9FD6-AEF1ABA6FEC7}"/>
              </a:ext>
            </a:extLst>
          </p:cNvPr>
          <p:cNvSpPr/>
          <p:nvPr/>
        </p:nvSpPr>
        <p:spPr>
          <a:xfrm>
            <a:off x="9677400" y="2590800"/>
            <a:ext cx="1524000" cy="22860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F7DB8-EC49-694D-AF49-891C19EA24C7}"/>
              </a:ext>
            </a:extLst>
          </p:cNvPr>
          <p:cNvSpPr/>
          <p:nvPr/>
        </p:nvSpPr>
        <p:spPr>
          <a:xfrm>
            <a:off x="8686800" y="3048000"/>
            <a:ext cx="2667000" cy="12954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FBAA2C-C494-A745-8DC6-2FB32945A942}"/>
                  </a:ext>
                </a:extLst>
              </p:cNvPr>
              <p:cNvSpPr/>
              <p:nvPr/>
            </p:nvSpPr>
            <p:spPr>
              <a:xfrm>
                <a:off x="8912081" y="3433123"/>
                <a:ext cx="429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350"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FBAA2C-C494-A745-8DC6-2FB32945A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081" y="3433123"/>
                <a:ext cx="4296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052C2A-44DF-C643-B33B-F6ACA66BB0F6}"/>
                  </a:ext>
                </a:extLst>
              </p:cNvPr>
              <p:cNvSpPr/>
              <p:nvPr/>
            </p:nvSpPr>
            <p:spPr>
              <a:xfrm>
                <a:off x="9906000" y="2590800"/>
                <a:ext cx="4349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350"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052C2A-44DF-C643-B33B-F6ACA66BB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0" y="2590800"/>
                <a:ext cx="4349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8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D0FE41E-778F-9249-AE55-2293802B77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26547" y="1046162"/>
                <a:ext cx="9538906" cy="24590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Brute force algorithm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for every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of rectangles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	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en-US" dirty="0"/>
                  <a:t>) then</a:t>
                </a:r>
              </a:p>
              <a:p>
                <a:r>
                  <a:rPr lang="en-US" altLang="en-US" dirty="0"/>
                  <a:t>			report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D0FE41E-778F-9249-AE55-2293802B7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26547" y="1046162"/>
                <a:ext cx="9538906" cy="2459038"/>
              </a:xfrm>
              <a:blipFill>
                <a:blip r:embed="rId2"/>
                <a:stretch>
                  <a:fillRect l="-1195" t="-513" b="-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C6BDAA-5D7A-7147-B449-31F939519BC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Intersection of a set of rectangles</a:t>
            </a:r>
            <a:endParaRPr lang="en-US" dirty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2F5833AE-C9A6-864F-AD16-CE903D9FA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6964" y="6319837"/>
            <a:ext cx="7869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B5517C91-9BAA-584A-AE61-8858E530BC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4264" y="3571875"/>
            <a:ext cx="3175" cy="275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F8726326-5944-4C4D-9A14-E8BD600EC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039" y="3816350"/>
            <a:ext cx="2562225" cy="504825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5601BF0-2820-EE45-A59F-941E4F599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039" y="4130674"/>
            <a:ext cx="682625" cy="9906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698A1474-6638-C84C-B942-5F640DE75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9" y="3838574"/>
            <a:ext cx="2295525" cy="5969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4EBE5C9-950D-E34D-A8B6-9EFF09085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1" y="4295774"/>
            <a:ext cx="3260725" cy="382588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902D4750-FA5B-1B44-8272-67561331A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439" y="4379913"/>
            <a:ext cx="695325" cy="1190625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E9E1418E-7F11-CF4A-B130-4B1022353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4981574"/>
            <a:ext cx="4152900" cy="10541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174FCCD7-A5A6-3D41-A512-51D89FDAC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9" y="5616574"/>
            <a:ext cx="809625" cy="2413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D5517DB8-B2EC-2C48-935F-0C7A5A9D3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9" y="3444874"/>
            <a:ext cx="746125" cy="255588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A59E0E34-09E3-9441-B579-D5811B62B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26" y="3927474"/>
            <a:ext cx="349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7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A512FB8E-A3C3-E341-8E88-064927ADE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88" y="5616574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2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136B557F-B64E-1C45-93A1-25C2DBF7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1" y="4621211"/>
            <a:ext cx="349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8</a:t>
            </a: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DE876057-2E75-3B47-B8EB-9D9BF8A4F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5" y="338931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6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98D9C0DD-5066-E94D-ACA9-F0EC602F3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38" y="4068762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5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D4E6D69-2A8D-F04F-8876-7725A3A7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4379913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4</a:t>
            </a: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B8340BE1-3647-B142-9B13-07391CED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513" y="5072856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3</a:t>
            </a: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84CF03F7-894C-194E-885B-0B2E86E5F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5491162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1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04B29CE-BFD1-3049-80E3-1802B781D54B}"/>
              </a:ext>
            </a:extLst>
          </p:cNvPr>
          <p:cNvSpPr txBox="1">
            <a:spLocks/>
          </p:cNvSpPr>
          <p:nvPr/>
        </p:nvSpPr>
        <p:spPr>
          <a:xfrm>
            <a:off x="4756588" y="6536531"/>
            <a:ext cx="6429179" cy="321469"/>
          </a:xfrm>
          <a:prstGeom prst="rect">
            <a:avLst/>
          </a:prstGeom>
        </p:spPr>
        <p:txBody>
          <a:bodyPr/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en-US" sz="1800" dirty="0"/>
              <a:t>Answer: (r1, r2) (r1, r3) (r1, r8) (r3, r4) (r3, r5) (r4, r5) (r7, r8) </a:t>
            </a:r>
          </a:p>
        </p:txBody>
      </p:sp>
    </p:spTree>
    <p:extLst>
      <p:ext uri="{BB962C8B-B14F-4D97-AF65-F5344CB8AC3E}">
        <p14:creationId xmlns:p14="http://schemas.microsoft.com/office/powerpoint/2010/main" val="120998770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D0FE41E-778F-9249-AE55-2293802B77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636717" y="1205309"/>
                <a:ext cx="6918566" cy="48249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/>
                  <a:t>Analysis</a:t>
                </a:r>
              </a:p>
              <a:p>
                <a:pPr lvl="1"/>
                <a:r>
                  <a:rPr lang="en-US" altLang="en-US" dirty="0"/>
                  <a:t>Preprocessing?</a:t>
                </a:r>
              </a:p>
              <a:p>
                <a:pPr lvl="2"/>
                <a:r>
                  <a:rPr lang="en-US" altLang="en-US" dirty="0"/>
                  <a:t>None</a:t>
                </a:r>
              </a:p>
              <a:p>
                <a:pPr lvl="1"/>
                <a:r>
                  <a:rPr lang="en-US" altLang="en-US" dirty="0"/>
                  <a:t>Query?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e>
                        </m:d>
                      </m:num>
                      <m:den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Storage?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2"/>
                <a:endParaRPr lang="en-US" altLang="en-US" dirty="0"/>
              </a:p>
              <a:p>
                <a:r>
                  <a:rPr lang="en-US" altLang="en-US" dirty="0"/>
                  <a:t>Does this really help us with the Segment intersection problem?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D0FE41E-778F-9249-AE55-2293802B7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636717" y="1205309"/>
                <a:ext cx="6918566" cy="4824960"/>
              </a:xfrm>
              <a:blipFill>
                <a:blip r:embed="rId2"/>
                <a:stretch>
                  <a:fillRect l="-2202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1EC89-A768-9C43-817B-C7106A332FE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C6BDAA-5D7A-7147-B449-31F939519BC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rectangles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67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E2128-D59A-7845-863D-61EDAC6FB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480" y="1898054"/>
            <a:ext cx="5562599" cy="40524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dirty="0"/>
              <a:t>Algorithm using interval trees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Plane sweep algorithm, vertical (top-to-bottom) sweep Event points are Beginning and end of rectangle intervals</a:t>
            </a:r>
          </a:p>
          <a:p>
            <a:r>
              <a:rPr lang="en-US" altLang="en-US" dirty="0"/>
              <a:t>At the starting interval:</a:t>
            </a:r>
          </a:p>
          <a:p>
            <a:r>
              <a:rPr lang="en-US" altLang="en-US" dirty="0"/>
              <a:t>Compare rectangle x-interval to active set for overlap.</a:t>
            </a:r>
          </a:p>
          <a:p>
            <a:r>
              <a:rPr lang="en-US" altLang="en-US" dirty="0"/>
              <a:t>Add rectangle x-interval to active set.</a:t>
            </a:r>
          </a:p>
          <a:p>
            <a:r>
              <a:rPr lang="en-US" altLang="en-US" dirty="0"/>
              <a:t>At the ending interval remove rectangle X-interval from active set.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5EDE22-3773-074A-9CE1-8A7464A4A9C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rectangles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0F838E-608A-5D49-86E4-A6C417CF657D}"/>
              </a:ext>
            </a:extLst>
          </p:cNvPr>
          <p:cNvSpPr/>
          <p:nvPr/>
        </p:nvSpPr>
        <p:spPr>
          <a:xfrm>
            <a:off x="6096000" y="2133600"/>
            <a:ext cx="3048000" cy="11430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6B09F7-15E4-144E-BEFA-0D1279519DC4}"/>
              </a:ext>
            </a:extLst>
          </p:cNvPr>
          <p:cNvSpPr/>
          <p:nvPr/>
        </p:nvSpPr>
        <p:spPr>
          <a:xfrm>
            <a:off x="6934200" y="1981200"/>
            <a:ext cx="1600200" cy="13716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D4113-F7D8-2140-8D42-F3D74C0211BC}"/>
              </a:ext>
            </a:extLst>
          </p:cNvPr>
          <p:cNvSpPr/>
          <p:nvPr/>
        </p:nvSpPr>
        <p:spPr>
          <a:xfrm>
            <a:off x="7696200" y="3581400"/>
            <a:ext cx="2819400" cy="22098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707C6B-BABD-0840-8335-012547A22304}"/>
              </a:ext>
            </a:extLst>
          </p:cNvPr>
          <p:cNvSpPr/>
          <p:nvPr/>
        </p:nvSpPr>
        <p:spPr>
          <a:xfrm>
            <a:off x="10363200" y="2819400"/>
            <a:ext cx="1524000" cy="22860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D0FC53-83F6-FD48-80F8-A5E295493E25}"/>
              </a:ext>
            </a:extLst>
          </p:cNvPr>
          <p:cNvSpPr/>
          <p:nvPr/>
        </p:nvSpPr>
        <p:spPr>
          <a:xfrm>
            <a:off x="9372600" y="3276600"/>
            <a:ext cx="2667000" cy="12954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5223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4867192-8BF7-FF48-BEF9-74399CC490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/>
                  <a:t>Analysis</a:t>
                </a:r>
              </a:p>
              <a:p>
                <a:pPr lvl="1"/>
                <a:r>
                  <a:rPr lang="en-US" altLang="en-US" dirty="0"/>
                  <a:t>Preprocessing: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ordering intervals for sweep</a:t>
                </a:r>
              </a:p>
              <a:p>
                <a:pPr lvl="1"/>
                <a:r>
                  <a:rPr lang="en-US" altLang="en-US" dirty="0"/>
                  <a:t>Query: Worst case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Best case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Storage: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active rectangles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, event queue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Comments</a:t>
                </a:r>
              </a:p>
              <a:p>
                <a:pPr lvl="1"/>
                <a:r>
                  <a:rPr lang="en-US" altLang="en-US" dirty="0"/>
                  <a:t>We haven’t improved worst case, but the best case has gotten significantly better.</a:t>
                </a:r>
              </a:p>
              <a:p>
                <a:pPr lvl="1"/>
                <a:r>
                  <a:rPr lang="en-US" altLang="en-US" dirty="0"/>
                  <a:t>We are now output sensitive.</a:t>
                </a:r>
              </a:p>
              <a:p>
                <a:pPr lvl="1"/>
                <a:r>
                  <a:rPr lang="en-US" altLang="en-US" dirty="0"/>
                  <a:t>Can we do any better?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4867192-8BF7-FF48-BEF9-74399CC49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t="-1050" r="-233" b="-3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0CB9C-0EEB-0F4D-BCE3-6AE5E5AD1C9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AB46C0-60C8-5045-B7A5-FD67141F116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rectangles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D23252-5CA0-144B-8230-A0803C2CE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6503237" cy="4824960"/>
          </a:xfrm>
        </p:spPr>
        <p:txBody>
          <a:bodyPr/>
          <a:lstStyle/>
          <a:p>
            <a:r>
              <a:rPr lang="en-US" dirty="0"/>
              <a:t>Tree-based Data structure </a:t>
            </a:r>
          </a:p>
          <a:p>
            <a:r>
              <a:rPr lang="en-US" dirty="0"/>
              <a:t>Each node stores a center point</a:t>
            </a:r>
          </a:p>
          <a:p>
            <a:pPr lvl="1"/>
            <a:r>
              <a:rPr lang="en-US" dirty="0"/>
              <a:t>Intervals are placed into 3 group, </a:t>
            </a:r>
          </a:p>
          <a:p>
            <a:pPr lvl="2"/>
            <a:r>
              <a:rPr lang="en-US" dirty="0"/>
              <a:t>Left of center—placed in left subtree</a:t>
            </a:r>
          </a:p>
          <a:p>
            <a:pPr lvl="2"/>
            <a:r>
              <a:rPr lang="en-US" dirty="0"/>
              <a:t>Right of center—placed in right subtree</a:t>
            </a:r>
          </a:p>
          <a:p>
            <a:pPr lvl="2"/>
            <a:r>
              <a:rPr lang="en-US" dirty="0"/>
              <a:t>Covering center—placed in a specialized list*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1FE0-3095-344B-A16C-E69EB960B1F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2AC4A-F6BC-A44E-9E05-AE3A9976AE9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1D Centered Interval Trees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7B0BA26-29B5-DB41-906D-23A8E716EA00}"/>
              </a:ext>
            </a:extLst>
          </p:cNvPr>
          <p:cNvSpPr/>
          <p:nvPr/>
        </p:nvSpPr>
        <p:spPr>
          <a:xfrm>
            <a:off x="8651695" y="1447800"/>
            <a:ext cx="18288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3E360D89-8FB8-9642-B1E9-2499648E8BCC}"/>
              </a:ext>
            </a:extLst>
          </p:cNvPr>
          <p:cNvSpPr/>
          <p:nvPr/>
        </p:nvSpPr>
        <p:spPr>
          <a:xfrm>
            <a:off x="7826195" y="3022482"/>
            <a:ext cx="12954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8FA363D-4558-2E4D-9960-B3F3463975EF}"/>
              </a:ext>
            </a:extLst>
          </p:cNvPr>
          <p:cNvSpPr/>
          <p:nvPr/>
        </p:nvSpPr>
        <p:spPr>
          <a:xfrm>
            <a:off x="10010595" y="3022482"/>
            <a:ext cx="1298448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DA1D41D-79F4-4C46-9CE0-9481F54FE733}"/>
              </a:ext>
            </a:extLst>
          </p:cNvPr>
          <p:cNvSpPr/>
          <p:nvPr/>
        </p:nvSpPr>
        <p:spPr>
          <a:xfrm>
            <a:off x="8804094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ED0516A-3B09-474F-A014-D1B97083DE41}"/>
              </a:ext>
            </a:extLst>
          </p:cNvPr>
          <p:cNvSpPr/>
          <p:nvPr/>
        </p:nvSpPr>
        <p:spPr>
          <a:xfrm>
            <a:off x="7505647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C3C7921-68BE-5C4F-AD1C-0B53C9D6FD56}"/>
              </a:ext>
            </a:extLst>
          </p:cNvPr>
          <p:cNvSpPr/>
          <p:nvPr/>
        </p:nvSpPr>
        <p:spPr>
          <a:xfrm>
            <a:off x="11004243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B79E81C6-B97F-4B4F-AE16-34521229BC93}"/>
              </a:ext>
            </a:extLst>
          </p:cNvPr>
          <p:cNvSpPr/>
          <p:nvPr/>
        </p:nvSpPr>
        <p:spPr>
          <a:xfrm>
            <a:off x="9705795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9899FA-7EB4-7B47-93BD-8712950B99CB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7810447" y="4089282"/>
            <a:ext cx="15748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D8680B-7501-5148-BDC4-7A47CAF4B641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V="1">
            <a:off x="9108894" y="4089282"/>
            <a:ext cx="12701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D2DC31-0385-7F41-9C01-4A0AE9E01AA2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11309043" y="4089282"/>
            <a:ext cx="0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1A70CA-4F5D-9243-B148-F2ADC62043FF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10480495" y="2514600"/>
            <a:ext cx="179324" cy="507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88C027-C696-8446-B8DD-760D7C17DD1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8473895" y="2514600"/>
            <a:ext cx="177800" cy="507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9CA0D3-51C7-8C48-8E3D-BD760EB23E7B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10010595" y="4089282"/>
            <a:ext cx="0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426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422AC4A-F6BC-A44E-9E05-AE3A9976AE9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95400" y="3505200"/>
                <a:ext cx="5954722" cy="20443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Performance Analysis</a:t>
                </a:r>
              </a:p>
              <a:p>
                <a:pPr lvl="1"/>
                <a:r>
                  <a:rPr lang="en-US" altLang="en-US" dirty="0"/>
                  <a:t>Insertion/removal: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Query: 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Storage: 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422AC4A-F6BC-A44E-9E05-AE3A9976A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95400" y="3505200"/>
                <a:ext cx="5954722" cy="2044322"/>
              </a:xfrm>
              <a:blipFill>
                <a:blip r:embed="rId2"/>
                <a:stretch>
                  <a:fillRect l="-2766" t="-4348" b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80">
            <a:extLst>
              <a:ext uri="{FF2B5EF4-FFF2-40B4-BE49-F238E27FC236}">
                <a16:creationId xmlns:a16="http://schemas.microsoft.com/office/drawing/2014/main" id="{546E4067-4DD4-7442-8918-E77FC42F3E7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AEBE32D8-732E-A84F-A353-CB7A96FC001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1D Centered Interval Trees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7B0BA26-29B5-DB41-906D-23A8E716EA00}"/>
              </a:ext>
            </a:extLst>
          </p:cNvPr>
          <p:cNvSpPr/>
          <p:nvPr/>
        </p:nvSpPr>
        <p:spPr>
          <a:xfrm>
            <a:off x="8651695" y="1447800"/>
            <a:ext cx="18288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3E360D89-8FB8-9642-B1E9-2499648E8BCC}"/>
              </a:ext>
            </a:extLst>
          </p:cNvPr>
          <p:cNvSpPr/>
          <p:nvPr/>
        </p:nvSpPr>
        <p:spPr>
          <a:xfrm>
            <a:off x="7826195" y="3022482"/>
            <a:ext cx="12954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8FA363D-4558-2E4D-9960-B3F3463975EF}"/>
              </a:ext>
            </a:extLst>
          </p:cNvPr>
          <p:cNvSpPr/>
          <p:nvPr/>
        </p:nvSpPr>
        <p:spPr>
          <a:xfrm>
            <a:off x="10010595" y="3022482"/>
            <a:ext cx="1298448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DA1D41D-79F4-4C46-9CE0-9481F54FE733}"/>
              </a:ext>
            </a:extLst>
          </p:cNvPr>
          <p:cNvSpPr/>
          <p:nvPr/>
        </p:nvSpPr>
        <p:spPr>
          <a:xfrm>
            <a:off x="8804094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ED0516A-3B09-474F-A014-D1B97083DE41}"/>
              </a:ext>
            </a:extLst>
          </p:cNvPr>
          <p:cNvSpPr/>
          <p:nvPr/>
        </p:nvSpPr>
        <p:spPr>
          <a:xfrm>
            <a:off x="7505647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C3C7921-68BE-5C4F-AD1C-0B53C9D6FD56}"/>
              </a:ext>
            </a:extLst>
          </p:cNvPr>
          <p:cNvSpPr/>
          <p:nvPr/>
        </p:nvSpPr>
        <p:spPr>
          <a:xfrm>
            <a:off x="11004243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B79E81C6-B97F-4B4F-AE16-34521229BC93}"/>
              </a:ext>
            </a:extLst>
          </p:cNvPr>
          <p:cNvSpPr/>
          <p:nvPr/>
        </p:nvSpPr>
        <p:spPr>
          <a:xfrm>
            <a:off x="9705795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9899FA-7EB4-7B47-93BD-8712950B99CB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7810447" y="4089282"/>
            <a:ext cx="15748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D8680B-7501-5148-BDC4-7A47CAF4B641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V="1">
            <a:off x="9108894" y="4089282"/>
            <a:ext cx="12701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D2DC31-0385-7F41-9C01-4A0AE9E01AA2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11309043" y="4089282"/>
            <a:ext cx="0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1A70CA-4F5D-9243-B148-F2ADC62043FF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10480495" y="2514600"/>
            <a:ext cx="179324" cy="507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88C027-C696-8446-B8DD-760D7C17DD1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8473895" y="2514600"/>
            <a:ext cx="177800" cy="507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9CA0D3-51C7-8C48-8E3D-BD760EB23E7B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10010595" y="4089282"/>
            <a:ext cx="0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277F45A-4E68-E74B-8B98-18BDE31C36ED}"/>
              </a:ext>
            </a:extLst>
          </p:cNvPr>
          <p:cNvSpPr txBox="1"/>
          <p:nvPr/>
        </p:nvSpPr>
        <p:spPr>
          <a:xfrm>
            <a:off x="7501708" y="57266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[0,4]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0524C1-EAFE-3D4C-85F0-352365D9F885}"/>
              </a:ext>
            </a:extLst>
          </p:cNvPr>
          <p:cNvSpPr txBox="1"/>
          <p:nvPr/>
        </p:nvSpPr>
        <p:spPr>
          <a:xfrm>
            <a:off x="8741646" y="57266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[6,11]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BD4229-BE84-DE48-A92D-A021F6832EBB}"/>
              </a:ext>
            </a:extLst>
          </p:cNvPr>
          <p:cNvSpPr txBox="1"/>
          <p:nvPr/>
        </p:nvSpPr>
        <p:spPr>
          <a:xfrm>
            <a:off x="9643347" y="5726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[13,16]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C5B5CC-D3BA-5E43-9936-164C0C603F8F}"/>
              </a:ext>
            </a:extLst>
          </p:cNvPr>
          <p:cNvSpPr txBox="1"/>
          <p:nvPr/>
        </p:nvSpPr>
        <p:spPr>
          <a:xfrm>
            <a:off x="10883285" y="5726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[19,24]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4E7281-C99D-174C-8C7F-522E6251B4A6}"/>
              </a:ext>
            </a:extLst>
          </p:cNvPr>
          <p:cNvSpPr txBox="1"/>
          <p:nvPr/>
        </p:nvSpPr>
        <p:spPr>
          <a:xfrm>
            <a:off x="10234061" y="40892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[14,22]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E603DE-3164-B94E-946D-910C72B1F843}"/>
              </a:ext>
            </a:extLst>
          </p:cNvPr>
          <p:cNvSpPr txBox="1"/>
          <p:nvPr/>
        </p:nvSpPr>
        <p:spPr>
          <a:xfrm>
            <a:off x="9356743" y="18709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4F1F47-8C27-124A-9143-C83CCA1BA91B}"/>
              </a:ext>
            </a:extLst>
          </p:cNvPr>
          <p:cNvSpPr txBox="1"/>
          <p:nvPr/>
        </p:nvSpPr>
        <p:spPr>
          <a:xfrm>
            <a:off x="8235689" y="33967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92BE89-0E85-E64A-9E92-9478B04C8D22}"/>
              </a:ext>
            </a:extLst>
          </p:cNvPr>
          <p:cNvSpPr txBox="1"/>
          <p:nvPr/>
        </p:nvSpPr>
        <p:spPr>
          <a:xfrm>
            <a:off x="10363103" y="33967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18.5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15F3BD-EDAD-194E-9E2F-E8031C9CBA5D}"/>
              </a:ext>
            </a:extLst>
          </p:cNvPr>
          <p:cNvCxnSpPr>
            <a:cxnSpLocks/>
          </p:cNvCxnSpPr>
          <p:nvPr/>
        </p:nvCxnSpPr>
        <p:spPr>
          <a:xfrm flipV="1">
            <a:off x="2074091" y="2008707"/>
            <a:ext cx="78176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685CA0-C9BC-A14A-986C-AE623DF6B1D0}"/>
              </a:ext>
            </a:extLst>
          </p:cNvPr>
          <p:cNvCxnSpPr>
            <a:cxnSpLocks/>
          </p:cNvCxnSpPr>
          <p:nvPr/>
        </p:nvCxnSpPr>
        <p:spPr>
          <a:xfrm>
            <a:off x="3220289" y="2008707"/>
            <a:ext cx="9551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380F52-7D2A-044B-84A2-6DC803472B1F}"/>
              </a:ext>
            </a:extLst>
          </p:cNvPr>
          <p:cNvCxnSpPr>
            <a:cxnSpLocks/>
          </p:cNvCxnSpPr>
          <p:nvPr/>
        </p:nvCxnSpPr>
        <p:spPr>
          <a:xfrm>
            <a:off x="4557520" y="2293629"/>
            <a:ext cx="573099" cy="9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010C57-3117-0D43-BB98-56F52A6B5223}"/>
              </a:ext>
            </a:extLst>
          </p:cNvPr>
          <p:cNvCxnSpPr>
            <a:cxnSpLocks/>
          </p:cNvCxnSpPr>
          <p:nvPr/>
        </p:nvCxnSpPr>
        <p:spPr>
          <a:xfrm>
            <a:off x="4748553" y="2008707"/>
            <a:ext cx="15315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21A4BA-4E21-5B40-9B11-C668AFD63446}"/>
              </a:ext>
            </a:extLst>
          </p:cNvPr>
          <p:cNvCxnSpPr>
            <a:cxnSpLocks/>
          </p:cNvCxnSpPr>
          <p:nvPr/>
        </p:nvCxnSpPr>
        <p:spPr>
          <a:xfrm>
            <a:off x="5703717" y="2608368"/>
            <a:ext cx="9551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988BAB-1DF2-C648-882B-6B55E9CBDC3C}"/>
              </a:ext>
            </a:extLst>
          </p:cNvPr>
          <p:cNvSpPr txBox="1"/>
          <p:nvPr/>
        </p:nvSpPr>
        <p:spPr>
          <a:xfrm>
            <a:off x="2156235" y="1600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[0,4]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8B53C6-AC70-834C-AB1D-D03A80710C54}"/>
              </a:ext>
            </a:extLst>
          </p:cNvPr>
          <p:cNvSpPr txBox="1"/>
          <p:nvPr/>
        </p:nvSpPr>
        <p:spPr>
          <a:xfrm>
            <a:off x="3330623" y="16002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[6,11]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44AF52-6331-0A4F-B98C-0123CD6502FD}"/>
              </a:ext>
            </a:extLst>
          </p:cNvPr>
          <p:cNvSpPr txBox="1"/>
          <p:nvPr/>
        </p:nvSpPr>
        <p:spPr>
          <a:xfrm>
            <a:off x="4418311" y="229012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[13,16]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C19E01-D6A0-3D48-820D-A903497C21C4}"/>
              </a:ext>
            </a:extLst>
          </p:cNvPr>
          <p:cNvSpPr txBox="1"/>
          <p:nvPr/>
        </p:nvSpPr>
        <p:spPr>
          <a:xfrm>
            <a:off x="5750835" y="221160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[19,24]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C7FA92-DFA9-A945-9279-B12EFFCC8036}"/>
              </a:ext>
            </a:extLst>
          </p:cNvPr>
          <p:cNvSpPr txBox="1"/>
          <p:nvPr/>
        </p:nvSpPr>
        <p:spPr>
          <a:xfrm>
            <a:off x="5081134" y="165585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[14,22]</a:t>
            </a:r>
          </a:p>
        </p:txBody>
      </p:sp>
    </p:spTree>
    <p:extLst>
      <p:ext uri="{BB962C8B-B14F-4D97-AF65-F5344CB8AC3E}">
        <p14:creationId xmlns:p14="http://schemas.microsoft.com/office/powerpoint/2010/main" val="135812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359791F4-C518-4145-940F-01645818C75C}"/>
              </a:ext>
            </a:extLst>
          </p:cNvPr>
          <p:cNvSpPr/>
          <p:nvPr/>
        </p:nvSpPr>
        <p:spPr>
          <a:xfrm>
            <a:off x="3059833" y="1570383"/>
            <a:ext cx="5246383" cy="2505322"/>
          </a:xfrm>
          <a:custGeom>
            <a:avLst/>
            <a:gdLst>
              <a:gd name="connsiteX0" fmla="*/ 0 w 5115755"/>
              <a:gd name="connsiteY0" fmla="*/ 2872408 h 2872408"/>
              <a:gd name="connsiteX1" fmla="*/ 2345635 w 5115755"/>
              <a:gd name="connsiteY1" fmla="*/ 2435087 h 2872408"/>
              <a:gd name="connsiteX2" fmla="*/ 2266122 w 5115755"/>
              <a:gd name="connsiteY2" fmla="*/ 934278 h 2872408"/>
              <a:gd name="connsiteX3" fmla="*/ 4830417 w 5115755"/>
              <a:gd name="connsiteY3" fmla="*/ 874643 h 2872408"/>
              <a:gd name="connsiteX4" fmla="*/ 4939748 w 5115755"/>
              <a:gd name="connsiteY4" fmla="*/ 0 h 2872408"/>
              <a:gd name="connsiteX0" fmla="*/ 0 w 5246383"/>
              <a:gd name="connsiteY0" fmla="*/ 2310705 h 2505322"/>
              <a:gd name="connsiteX1" fmla="*/ 2476263 w 5246383"/>
              <a:gd name="connsiteY1" fmla="*/ 2435087 h 2505322"/>
              <a:gd name="connsiteX2" fmla="*/ 2396750 w 5246383"/>
              <a:gd name="connsiteY2" fmla="*/ 934278 h 2505322"/>
              <a:gd name="connsiteX3" fmla="*/ 4961045 w 5246383"/>
              <a:gd name="connsiteY3" fmla="*/ 874643 h 2505322"/>
              <a:gd name="connsiteX4" fmla="*/ 5070376 w 5246383"/>
              <a:gd name="connsiteY4" fmla="*/ 0 h 250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6383" h="2505322">
                <a:moveTo>
                  <a:pt x="0" y="2310705"/>
                </a:moveTo>
                <a:cubicBezTo>
                  <a:pt x="983974" y="2253555"/>
                  <a:pt x="2076805" y="2664491"/>
                  <a:pt x="2476263" y="2435087"/>
                </a:cubicBezTo>
                <a:cubicBezTo>
                  <a:pt x="2875721" y="2205683"/>
                  <a:pt x="1982620" y="1194352"/>
                  <a:pt x="2396750" y="934278"/>
                </a:cubicBezTo>
                <a:cubicBezTo>
                  <a:pt x="2810880" y="674204"/>
                  <a:pt x="4515441" y="1030356"/>
                  <a:pt x="4961045" y="874643"/>
                </a:cubicBezTo>
                <a:cubicBezTo>
                  <a:pt x="5406649" y="718930"/>
                  <a:pt x="5238512" y="359465"/>
                  <a:pt x="5070376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4A203-59D4-5F44-B2E1-81AFC81CFB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A51134-A319-4F43-83E5-C03E9429971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AD7DDC-AAD3-6040-A89C-434A0B55E8C0}"/>
              </a:ext>
            </a:extLst>
          </p:cNvPr>
          <p:cNvSpPr/>
          <p:nvPr/>
        </p:nvSpPr>
        <p:spPr>
          <a:xfrm>
            <a:off x="3796748" y="1928191"/>
            <a:ext cx="2713382" cy="3707296"/>
          </a:xfrm>
          <a:custGeom>
            <a:avLst/>
            <a:gdLst>
              <a:gd name="connsiteX0" fmla="*/ 0 w 2713382"/>
              <a:gd name="connsiteY0" fmla="*/ 0 h 3707296"/>
              <a:gd name="connsiteX1" fmla="*/ 1013791 w 2713382"/>
              <a:gd name="connsiteY1" fmla="*/ 1103244 h 3707296"/>
              <a:gd name="connsiteX2" fmla="*/ 646043 w 2713382"/>
              <a:gd name="connsiteY2" fmla="*/ 2524539 h 3707296"/>
              <a:gd name="connsiteX3" fmla="*/ 2713382 w 2713382"/>
              <a:gd name="connsiteY3" fmla="*/ 3707296 h 370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382" h="3707296">
                <a:moveTo>
                  <a:pt x="0" y="0"/>
                </a:moveTo>
                <a:cubicBezTo>
                  <a:pt x="453058" y="341244"/>
                  <a:pt x="906117" y="682488"/>
                  <a:pt x="1013791" y="1103244"/>
                </a:cubicBezTo>
                <a:cubicBezTo>
                  <a:pt x="1121465" y="1524000"/>
                  <a:pt x="362778" y="2090530"/>
                  <a:pt x="646043" y="2524539"/>
                </a:cubicBezTo>
                <a:cubicBezTo>
                  <a:pt x="929308" y="2958548"/>
                  <a:pt x="2312504" y="3496918"/>
                  <a:pt x="2713382" y="370729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94F34BA-6E59-5B48-B6B5-CBABA0572F09}"/>
              </a:ext>
            </a:extLst>
          </p:cNvPr>
          <p:cNvSpPr/>
          <p:nvPr/>
        </p:nvSpPr>
        <p:spPr>
          <a:xfrm>
            <a:off x="3220278" y="2464904"/>
            <a:ext cx="5575852" cy="2842592"/>
          </a:xfrm>
          <a:custGeom>
            <a:avLst/>
            <a:gdLst>
              <a:gd name="connsiteX0" fmla="*/ 0 w 5575852"/>
              <a:gd name="connsiteY0" fmla="*/ 2842592 h 2842592"/>
              <a:gd name="connsiteX1" fmla="*/ 1580322 w 5575852"/>
              <a:gd name="connsiteY1" fmla="*/ 1938131 h 2842592"/>
              <a:gd name="connsiteX2" fmla="*/ 4244009 w 5575852"/>
              <a:gd name="connsiteY2" fmla="*/ 2534479 h 2842592"/>
              <a:gd name="connsiteX3" fmla="*/ 5575852 w 5575852"/>
              <a:gd name="connsiteY3" fmla="*/ 0 h 284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5852" h="2842592">
                <a:moveTo>
                  <a:pt x="0" y="2842592"/>
                </a:moveTo>
                <a:cubicBezTo>
                  <a:pt x="436493" y="2416037"/>
                  <a:pt x="872987" y="1989483"/>
                  <a:pt x="1580322" y="1938131"/>
                </a:cubicBezTo>
                <a:cubicBezTo>
                  <a:pt x="2287657" y="1886779"/>
                  <a:pt x="3578087" y="2857501"/>
                  <a:pt x="4244009" y="2534479"/>
                </a:cubicBezTo>
                <a:cubicBezTo>
                  <a:pt x="4909931" y="2211457"/>
                  <a:pt x="5242891" y="1105728"/>
                  <a:pt x="5575852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5D66133-486F-A04C-8974-3E0FF23E5046}"/>
              </a:ext>
            </a:extLst>
          </p:cNvPr>
          <p:cNvSpPr/>
          <p:nvPr/>
        </p:nvSpPr>
        <p:spPr>
          <a:xfrm>
            <a:off x="5915815" y="1967948"/>
            <a:ext cx="2592081" cy="3299791"/>
          </a:xfrm>
          <a:custGeom>
            <a:avLst/>
            <a:gdLst>
              <a:gd name="connsiteX0" fmla="*/ 2592081 w 2592081"/>
              <a:gd name="connsiteY0" fmla="*/ 3299791 h 3299791"/>
              <a:gd name="connsiteX1" fmla="*/ 832855 w 2592081"/>
              <a:gd name="connsiteY1" fmla="*/ 2405269 h 3299791"/>
              <a:gd name="connsiteX2" fmla="*/ 1498776 w 2592081"/>
              <a:gd name="connsiteY2" fmla="*/ 815009 h 3299791"/>
              <a:gd name="connsiteX3" fmla="*/ 37724 w 2592081"/>
              <a:gd name="connsiteY3" fmla="*/ 1103243 h 3299791"/>
              <a:gd name="connsiteX4" fmla="*/ 574437 w 2592081"/>
              <a:gd name="connsiteY4" fmla="*/ 0 h 329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2081" h="3299791">
                <a:moveTo>
                  <a:pt x="2592081" y="3299791"/>
                </a:moveTo>
                <a:cubicBezTo>
                  <a:pt x="1803576" y="3059595"/>
                  <a:pt x="1015072" y="2819399"/>
                  <a:pt x="832855" y="2405269"/>
                </a:cubicBezTo>
                <a:cubicBezTo>
                  <a:pt x="650638" y="1991139"/>
                  <a:pt x="1631298" y="1032013"/>
                  <a:pt x="1498776" y="815009"/>
                </a:cubicBezTo>
                <a:cubicBezTo>
                  <a:pt x="1366254" y="598005"/>
                  <a:pt x="191780" y="1239078"/>
                  <a:pt x="37724" y="1103243"/>
                </a:cubicBezTo>
                <a:cubicBezTo>
                  <a:pt x="-116332" y="967408"/>
                  <a:pt x="229052" y="483704"/>
                  <a:pt x="574437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A88C0E-5DAA-2347-9251-52151892813B}"/>
              </a:ext>
            </a:extLst>
          </p:cNvPr>
          <p:cNvSpPr/>
          <p:nvPr/>
        </p:nvSpPr>
        <p:spPr>
          <a:xfrm>
            <a:off x="6096000" y="22860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F43CD9-A611-D64D-B7D2-CD4E2CAD5658}"/>
              </a:ext>
            </a:extLst>
          </p:cNvPr>
          <p:cNvSpPr/>
          <p:nvPr/>
        </p:nvSpPr>
        <p:spPr>
          <a:xfrm>
            <a:off x="7470250" y="4849065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EAACE5-38DE-8A41-958C-3EB6FD7AD73B}"/>
              </a:ext>
            </a:extLst>
          </p:cNvPr>
          <p:cNvSpPr/>
          <p:nvPr/>
        </p:nvSpPr>
        <p:spPr>
          <a:xfrm>
            <a:off x="4312920" y="38862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185CCB-5683-2644-A24C-D11F1B547DDC}"/>
              </a:ext>
            </a:extLst>
          </p:cNvPr>
          <p:cNvSpPr/>
          <p:nvPr/>
        </p:nvSpPr>
        <p:spPr>
          <a:xfrm>
            <a:off x="4321438" y="4372412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66D3373-ACA9-6B4D-BC27-009D4712C0F9}"/>
              </a:ext>
            </a:extLst>
          </p:cNvPr>
          <p:cNvSpPr/>
          <p:nvPr/>
        </p:nvSpPr>
        <p:spPr>
          <a:xfrm>
            <a:off x="6335214" y="1763486"/>
            <a:ext cx="2638969" cy="2690948"/>
          </a:xfrm>
          <a:custGeom>
            <a:avLst/>
            <a:gdLst>
              <a:gd name="connsiteX0" fmla="*/ 1019175 w 2638969"/>
              <a:gd name="connsiteY0" fmla="*/ 0 h 2690948"/>
              <a:gd name="connsiteX1" fmla="*/ 65586 w 2638969"/>
              <a:gd name="connsiteY1" fmla="*/ 1698171 h 2690948"/>
              <a:gd name="connsiteX2" fmla="*/ 2638969 w 2638969"/>
              <a:gd name="connsiteY2" fmla="*/ 2690948 h 269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8969" h="2690948">
                <a:moveTo>
                  <a:pt x="1019175" y="0"/>
                </a:moveTo>
                <a:cubicBezTo>
                  <a:pt x="407397" y="624840"/>
                  <a:pt x="-204380" y="1249680"/>
                  <a:pt x="65586" y="1698171"/>
                </a:cubicBezTo>
                <a:cubicBezTo>
                  <a:pt x="335552" y="2146662"/>
                  <a:pt x="1487260" y="2418805"/>
                  <a:pt x="2638969" y="2690948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606F5E-FF9B-7E42-A9D0-AFD7319EF536}"/>
              </a:ext>
            </a:extLst>
          </p:cNvPr>
          <p:cNvSpPr/>
          <p:nvPr/>
        </p:nvSpPr>
        <p:spPr>
          <a:xfrm>
            <a:off x="6629400" y="2344215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B1B8F9-03E5-4E46-8673-B4AFA64E29A0}"/>
              </a:ext>
            </a:extLst>
          </p:cNvPr>
          <p:cNvSpPr/>
          <p:nvPr/>
        </p:nvSpPr>
        <p:spPr>
          <a:xfrm>
            <a:off x="6294120" y="28956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A2CFAC-A05A-DC44-AA76-1DBEF872267F}"/>
              </a:ext>
            </a:extLst>
          </p:cNvPr>
          <p:cNvSpPr/>
          <p:nvPr/>
        </p:nvSpPr>
        <p:spPr>
          <a:xfrm>
            <a:off x="6764032" y="370332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48EB15-BB71-8D44-8FFF-D7CE200E274B}"/>
              </a:ext>
            </a:extLst>
          </p:cNvPr>
          <p:cNvSpPr/>
          <p:nvPr/>
        </p:nvSpPr>
        <p:spPr>
          <a:xfrm>
            <a:off x="8077200" y="414826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79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4867192-8BF7-FF48-BEF9-74399CC490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/>
                  <a:t>Analysis</a:t>
                </a:r>
              </a:p>
              <a:p>
                <a:pPr lvl="1"/>
                <a:r>
                  <a:rPr lang="en-US" altLang="en-US" dirty="0"/>
                  <a:t>Preprocessing: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ordering intervals for sweep</a:t>
                </a:r>
              </a:p>
              <a:p>
                <a:pPr lvl="1"/>
                <a:r>
                  <a:rPr lang="en-US" altLang="en-US" dirty="0"/>
                  <a:t>Query: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Storage: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interval tree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, event queue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Comments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lower bound for rectangle intersection problem. Can be shown by lower bounds proof.</a:t>
                </a:r>
              </a:p>
              <a:p>
                <a:pPr lvl="1"/>
                <a:r>
                  <a:rPr lang="en-US" altLang="en-US" dirty="0"/>
                  <a:t>We’ve gone to a lot of trouble to improve the time 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via the interval tree, for good reason. </a:t>
                </a:r>
              </a:p>
              <a:p>
                <a:pPr lvl="2"/>
                <a:r>
                  <a:rPr lang="en-US" altLang="en-US" dirty="0"/>
                  <a:t>E.g. 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=2 ∙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4867192-8BF7-FF48-BEF9-74399CC49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0CB9C-0EEB-0F4D-BCE3-6AE5E5AD1C9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AB46C0-60C8-5045-B7A5-FD67141F116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rectangles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36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21D08F-382B-BB4B-9EB4-2497871E2B1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Can we do better than reducing it to the AABB intersection problem?</a:t>
                </a:r>
              </a:p>
              <a:p>
                <a:endParaRPr lang="en-US" dirty="0"/>
              </a:p>
              <a:p>
                <a:r>
                  <a:rPr lang="en-US" dirty="0"/>
                  <a:t>Yes and no, can’t do better than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can improve constants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21D08F-382B-BB4B-9EB4-2497871E2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96E8-1779-304C-AF62-CDA4C02BA89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841D3-9ACC-BD40-BB7C-91686A5020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Back to the Segment Intersection Problem</a:t>
            </a:r>
          </a:p>
        </p:txBody>
      </p:sp>
    </p:spTree>
    <p:extLst>
      <p:ext uri="{BB962C8B-B14F-4D97-AF65-F5344CB8AC3E}">
        <p14:creationId xmlns:p14="http://schemas.microsoft.com/office/powerpoint/2010/main" val="37662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8437A4-D1D3-3C42-BB69-CC558C862C69}"/>
              </a:ext>
            </a:extLst>
          </p:cNvPr>
          <p:cNvCxnSpPr/>
          <p:nvPr/>
        </p:nvCxnSpPr>
        <p:spPr>
          <a:xfrm>
            <a:off x="1455617" y="2286000"/>
            <a:ext cx="9280767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Sweep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17E17F-F635-6341-8E8F-C541B247FA1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8C2C05-858B-A740-8DC4-CC9F77D371B6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AE64F-0C1B-7D49-924C-DFB694330A92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93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8437A4-D1D3-3C42-BB69-CC558C862C69}"/>
              </a:ext>
            </a:extLst>
          </p:cNvPr>
          <p:cNvCxnSpPr/>
          <p:nvPr/>
        </p:nvCxnSpPr>
        <p:spPr>
          <a:xfrm>
            <a:off x="1455617" y="2971800"/>
            <a:ext cx="9280767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Sweep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17E17F-F635-6341-8E8F-C541B247FA1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8C2C05-858B-A740-8DC4-CC9F77D371B6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AE64F-0C1B-7D49-924C-DFB694330A92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64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8437A4-D1D3-3C42-BB69-CC558C862C69}"/>
              </a:ext>
            </a:extLst>
          </p:cNvPr>
          <p:cNvCxnSpPr/>
          <p:nvPr/>
        </p:nvCxnSpPr>
        <p:spPr>
          <a:xfrm>
            <a:off x="1455617" y="3657600"/>
            <a:ext cx="9280767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Sweep Algorithm – Where do Events Occur?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17E17F-F635-6341-8E8F-C541B247FA1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8C2C05-858B-A740-8DC4-CC9F77D371B6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AE64F-0C1B-7D49-924C-DFB694330A92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30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835150" y="3619500"/>
            <a:ext cx="76533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A596-77B0-0242-87B9-5A7BAF41CD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do the events happen?</a:t>
            </a:r>
          </a:p>
          <a:p>
            <a:pPr lvl="1"/>
            <a:r>
              <a:rPr lang="en-US" dirty="0"/>
              <a:t>When the sweep is:</a:t>
            </a:r>
          </a:p>
          <a:p>
            <a:pPr lvl="2"/>
            <a:r>
              <a:rPr lang="en-US" dirty="0"/>
              <a:t>At an upper endpoint of the line segment;</a:t>
            </a:r>
          </a:p>
          <a:p>
            <a:pPr lvl="2"/>
            <a:r>
              <a:rPr lang="en-US" dirty="0"/>
              <a:t>At a lower endpoint of the line segment; or</a:t>
            </a:r>
          </a:p>
          <a:p>
            <a:pPr lvl="2"/>
            <a:r>
              <a:rPr lang="en-US" dirty="0"/>
              <a:t>At an intersection point of line segments</a:t>
            </a:r>
          </a:p>
          <a:p>
            <a:pPr lvl="1"/>
            <a:r>
              <a:rPr lang="en-US" dirty="0"/>
              <a:t>At each type, the status changes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602F61-F3F0-DB43-A4FB-9A13650EEC8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2D642B-28C8-9B43-B27C-916F484D2AC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8400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1835150" y="3619500"/>
            <a:ext cx="76533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B463B18-EF83-BC46-8542-68FF72F74CE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en-US" dirty="0"/>
                  <a:t>Algorithm idea (</a:t>
                </a:r>
                <a:r>
                  <a:rPr lang="en-US" altLang="en-US" dirty="0" err="1"/>
                  <a:t>Shamos-Hoey</a:t>
                </a:r>
                <a:r>
                  <a:rPr lang="en-US" altLang="en-US" dirty="0"/>
                  <a:t> algorithm) </a:t>
                </a:r>
              </a:p>
              <a:p>
                <a:r>
                  <a:rPr lang="en-US" altLang="en-US" dirty="0"/>
                  <a:t>Crucial observation: </a:t>
                </a:r>
              </a:p>
              <a:p>
                <a:pPr lvl="1"/>
                <a:r>
                  <a:rPr lang="en-US" altLang="en-US" dirty="0"/>
                  <a:t>For two segments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to intersect, there must be some Y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are consecutive in the X ordering.</a:t>
                </a:r>
              </a:p>
              <a:p>
                <a:pPr lvl="1"/>
                <a:r>
                  <a:rPr lang="en-US" altLang="en-US" dirty="0"/>
                  <a:t>This suggests that the sequence of intersections of the segments with the horizontal line contains the information needed to find the intersections between the segments.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Plane sweep algorithms often use two data structures: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en-US" dirty="0"/>
                  <a:t>Sweep-line status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en-US" dirty="0"/>
                  <a:t>Event-point schedule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B463B18-EF83-BC46-8542-68FF72F74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67" r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4A3D85-3722-4445-8CFA-CDD4C4601DB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047BB6-2143-B141-918E-A5DEC3CAB45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Intersection of line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4337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1835150" y="3619500"/>
            <a:ext cx="76533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7F017E-9F95-6D4B-B9E3-DAF5A13F7F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en-US" dirty="0"/>
                  <a:t>Sweep-line status</a:t>
                </a:r>
              </a:p>
              <a:p>
                <a:pPr lvl="1"/>
                <a:r>
                  <a:rPr lang="en-US" altLang="en-US" dirty="0"/>
                  <a:t>The sweep-line status is a list of the currently comparable segments, ordered by the relation in X.</a:t>
                </a:r>
              </a:p>
              <a:p>
                <a:r>
                  <a:rPr lang="en-US" altLang="en-US" dirty="0"/>
                  <a:t>The sweep-line status data structure L is used to store the ordering of the currently comparable segments.  Because the set of currently comparable segments changes, the data structure for L must support these operations: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en-US" dirty="0"/>
                  <a:t>INSERT(s, L).  Insert segment s into the total order in L.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en-US" dirty="0"/>
                  <a:t>DELETE(s, L).  Delete segment s from L.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en-US" dirty="0"/>
                  <a:t>LEFT(s, L).  Return the name of the segment immediately left of s in the ordering in L.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en-US" dirty="0"/>
                  <a:t>RIGHT(s, L).  Return the name of the segment immediately right of s in the ordering in L.</a:t>
                </a:r>
              </a:p>
              <a:p>
                <a:r>
                  <a:rPr lang="en-US" altLang="en-US" dirty="0"/>
                  <a:t>These operations can be performed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time (or better).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7F017E-9F95-6D4B-B9E3-DAF5A13F7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17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0667A-2A88-DC4D-9C81-C743BCCFE42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5AEAAB-5B7E-C74F-8E53-370BF4699C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line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6748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835150" y="3619500"/>
            <a:ext cx="76533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B6AC8C-D9AC-374A-B803-2FB2ADBE7E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/>
              <a:t>Event-point schedule</a:t>
            </a:r>
          </a:p>
          <a:p>
            <a:pPr lvl="1"/>
            <a:r>
              <a:rPr lang="en-US" altLang="en-US" dirty="0"/>
              <a:t>As the sweep-line is swept from top to bottom, the set of the currently comparable segments and/or their ordering by the relation of X changes at a finite set of y values; those are known as events.</a:t>
            </a:r>
          </a:p>
          <a:p>
            <a:r>
              <a:rPr lang="en-US" altLang="en-US" dirty="0"/>
              <a:t>The events for this problem are segment endpoints and segment intersections.  The event-point schedule data structure E is used to store events prior to their processing.  For E the following operations are needed: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MIN(E).  Determine the smallest element in E (based on y), return it, and delete it.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INSERT(p, E).  Insert abscissa p, representing an event, into 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MEMBER(p, E).  Determine if abscissa p is a member of E.</a:t>
            </a:r>
          </a:p>
          <a:p>
            <a:r>
              <a:rPr lang="en-US" altLang="en-US" dirty="0"/>
              <a:t>The priority queue data structure can perform all of these operations in O(log N) time.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54159-D1CD-C84C-B154-88C96BC7DA4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B97F80-969A-1B45-8E1F-6F0FF4B5051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line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8889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Sweep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17E17F-F635-6341-8E8F-C541B247FA1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8C2C05-858B-A740-8DC4-CC9F77D371B6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AE64F-0C1B-7D49-924C-DFB694330A92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8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7F80A1-5102-5244-95C5-6536D1B1A3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Curves often represented by a polynomial or polynomial spline</a:t>
            </a:r>
          </a:p>
          <a:p>
            <a:pPr lvl="1"/>
            <a:r>
              <a:rPr lang="en-US" dirty="0"/>
              <a:t>Bezier, NURBS, etc.</a:t>
            </a:r>
          </a:p>
          <a:p>
            <a:r>
              <a:rPr lang="en-US" dirty="0"/>
              <a:t>Tesselate Curve into many small line segments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9C39-02B0-0942-8FEB-99056238074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EB939-736D-4E40-A41C-7E0AB97E93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Representing Curves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793506C-2808-B048-94DB-9671FAB317F0}"/>
              </a:ext>
            </a:extLst>
          </p:cNvPr>
          <p:cNvSpPr/>
          <p:nvPr/>
        </p:nvSpPr>
        <p:spPr>
          <a:xfrm>
            <a:off x="2060294" y="4484201"/>
            <a:ext cx="6944810" cy="1719829"/>
          </a:xfrm>
          <a:custGeom>
            <a:avLst/>
            <a:gdLst>
              <a:gd name="connsiteX0" fmla="*/ 0 w 6944810"/>
              <a:gd name="connsiteY0" fmla="*/ 1719829 h 1719829"/>
              <a:gd name="connsiteX1" fmla="*/ 1666754 w 6944810"/>
              <a:gd name="connsiteY1" fmla="*/ 6776 h 1719829"/>
              <a:gd name="connsiteX2" fmla="*/ 3831220 w 6944810"/>
              <a:gd name="connsiteY2" fmla="*/ 1083222 h 1719829"/>
              <a:gd name="connsiteX3" fmla="*/ 6944810 w 6944810"/>
              <a:gd name="connsiteY3" fmla="*/ 53075 h 171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4810" h="1719829">
                <a:moveTo>
                  <a:pt x="0" y="1719829"/>
                </a:moveTo>
                <a:cubicBezTo>
                  <a:pt x="514108" y="916353"/>
                  <a:pt x="1028217" y="112877"/>
                  <a:pt x="1666754" y="6776"/>
                </a:cubicBezTo>
                <a:cubicBezTo>
                  <a:pt x="2305291" y="-99325"/>
                  <a:pt x="2951544" y="1075506"/>
                  <a:pt x="3831220" y="1083222"/>
                </a:cubicBezTo>
                <a:cubicBezTo>
                  <a:pt x="4710896" y="1090938"/>
                  <a:pt x="5827853" y="572006"/>
                  <a:pt x="6944810" y="53075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77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E094-578D-AA45-BC05-EF1B7887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Structures Should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CA9E8-2D27-5D45-8F54-E259FC36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Self-balancing trees (AVL, Red-black)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B5696-1717-5D40-8A47-194916D1F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590800"/>
            <a:ext cx="45339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66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E094-578D-AA45-BC05-EF1B7887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Structures Should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CA9E8-2D27-5D45-8F54-E259FC36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94E74-4386-F644-AA84-BCAEE8FA9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12192000" cy="238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50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8FB8E5C-B4BF-7D4A-AC10-47599C4D355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en-US" dirty="0"/>
                  <a:t>Analysis of </a:t>
                </a:r>
                <a:r>
                  <a:rPr lang="en-US" altLang="en-US" dirty="0" err="1"/>
                  <a:t>Shamos-Hoey</a:t>
                </a:r>
                <a:r>
                  <a:rPr lang="en-US" altLang="en-US" dirty="0"/>
                  <a:t> algorithm</a:t>
                </a:r>
              </a:p>
              <a:p>
                <a:pPr lvl="1"/>
                <a:r>
                  <a:rPr lang="en-US" altLang="en-US" dirty="0"/>
                  <a:t>Preprocessing: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sort of endpoints.</a:t>
                </a:r>
              </a:p>
              <a:p>
                <a:pPr lvl="1"/>
                <a:r>
                  <a:rPr lang="en-US" altLang="en-US" dirty="0"/>
                  <a:t>Query: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</a:t>
                </a:r>
              </a:p>
              <a:p>
                <a:pPr lvl="2"/>
                <a:r>
                  <a:rPr lang="en-US" altLang="en-US" dirty="0"/>
                  <a:t>each of 2N endpoints and K intersections are inserted into E, an O(log N) operation.</a:t>
                </a:r>
              </a:p>
              <a:p>
                <a:pPr lvl="1"/>
                <a:r>
                  <a:rPr lang="en-US" altLang="en-US" dirty="0"/>
                  <a:t>Storage: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at most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dirty="0"/>
                  <a:t> endpoints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en-US" dirty="0"/>
                  <a:t> intersections are stored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Comments</a:t>
                </a:r>
              </a:p>
              <a:p>
                <a:pPr lvl="1"/>
                <a:r>
                  <a:rPr lang="en-US" altLang="en-US" dirty="0"/>
                  <a:t>As given, assumption that no segments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 are horizontal.</a:t>
                </a:r>
              </a:p>
              <a:p>
                <a:pPr lvl="1"/>
                <a:r>
                  <a:rPr lang="en-US" altLang="en-US" dirty="0"/>
                  <a:t>As given, assumption that no three (or more) segments meet at a point.</a:t>
                </a:r>
              </a:p>
              <a:p>
                <a:pPr lvl="1"/>
                <a:r>
                  <a:rPr lang="en-US" altLang="en-US" dirty="0"/>
                  <a:t>Care must be taken with intersections at segment end points.</a:t>
                </a:r>
              </a:p>
              <a:p>
                <a:pPr lvl="1"/>
                <a:r>
                  <a:rPr lang="en-US" altLang="en-US" dirty="0"/>
                  <a:t>Query time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suboptimum; an optimum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algorithm exists, but is quite difficult.	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8FB8E5C-B4BF-7D4A-AC10-47599C4D3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67" t="-1312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80477-E166-1E42-A923-AC957B2866C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E9DA3B-554D-344C-BB46-FC40292FEF5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line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4563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13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7F80A1-5102-5244-95C5-6536D1B1A3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Curves usually represented by a polynomial or polynomial spline</a:t>
            </a:r>
          </a:p>
          <a:p>
            <a:pPr lvl="1"/>
            <a:r>
              <a:rPr lang="en-US" dirty="0"/>
              <a:t>Bezier, NURBS, etc.</a:t>
            </a:r>
          </a:p>
          <a:p>
            <a:r>
              <a:rPr lang="en-US" dirty="0"/>
              <a:t>Tesselate Curve into many small line segments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9C39-02B0-0942-8FEB-99056238074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EB939-736D-4E40-A41C-7E0AB97E93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Representing Curves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793506C-2808-B048-94DB-9671FAB317F0}"/>
              </a:ext>
            </a:extLst>
          </p:cNvPr>
          <p:cNvSpPr/>
          <p:nvPr/>
        </p:nvSpPr>
        <p:spPr>
          <a:xfrm>
            <a:off x="2060294" y="4484201"/>
            <a:ext cx="6944810" cy="1719829"/>
          </a:xfrm>
          <a:custGeom>
            <a:avLst/>
            <a:gdLst>
              <a:gd name="connsiteX0" fmla="*/ 0 w 6944810"/>
              <a:gd name="connsiteY0" fmla="*/ 1719829 h 1719829"/>
              <a:gd name="connsiteX1" fmla="*/ 1666754 w 6944810"/>
              <a:gd name="connsiteY1" fmla="*/ 6776 h 1719829"/>
              <a:gd name="connsiteX2" fmla="*/ 3831220 w 6944810"/>
              <a:gd name="connsiteY2" fmla="*/ 1083222 h 1719829"/>
              <a:gd name="connsiteX3" fmla="*/ 6944810 w 6944810"/>
              <a:gd name="connsiteY3" fmla="*/ 53075 h 171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4810" h="1719829">
                <a:moveTo>
                  <a:pt x="0" y="1719829"/>
                </a:moveTo>
                <a:cubicBezTo>
                  <a:pt x="514108" y="916353"/>
                  <a:pt x="1028217" y="112877"/>
                  <a:pt x="1666754" y="6776"/>
                </a:cubicBezTo>
                <a:cubicBezTo>
                  <a:pt x="2305291" y="-99325"/>
                  <a:pt x="2951544" y="1075506"/>
                  <a:pt x="3831220" y="1083222"/>
                </a:cubicBezTo>
                <a:cubicBezTo>
                  <a:pt x="4710896" y="1090938"/>
                  <a:pt x="5827853" y="572006"/>
                  <a:pt x="6944810" y="53075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BF728D-721B-5641-9CDB-52F71FCF99D6}"/>
              </a:ext>
            </a:extLst>
          </p:cNvPr>
          <p:cNvSpPr/>
          <p:nvPr/>
        </p:nvSpPr>
        <p:spPr>
          <a:xfrm>
            <a:off x="1968854" y="611259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00A59-C731-E642-B5B4-7BAB5C016182}"/>
              </a:ext>
            </a:extLst>
          </p:cNvPr>
          <p:cNvSpPr/>
          <p:nvPr/>
        </p:nvSpPr>
        <p:spPr>
          <a:xfrm>
            <a:off x="2547588" y="52578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5CD1C7-88EB-F642-99F4-34EBFDD25920}"/>
              </a:ext>
            </a:extLst>
          </p:cNvPr>
          <p:cNvSpPr/>
          <p:nvPr/>
        </p:nvSpPr>
        <p:spPr>
          <a:xfrm>
            <a:off x="3126322" y="46482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B55C8F-279C-B748-86E0-6BBB59726350}"/>
              </a:ext>
            </a:extLst>
          </p:cNvPr>
          <p:cNvSpPr/>
          <p:nvPr/>
        </p:nvSpPr>
        <p:spPr>
          <a:xfrm>
            <a:off x="3705056" y="43891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545DC3-F67E-F346-8DAB-8A06C7CFBF0C}"/>
              </a:ext>
            </a:extLst>
          </p:cNvPr>
          <p:cNvSpPr/>
          <p:nvPr/>
        </p:nvSpPr>
        <p:spPr>
          <a:xfrm>
            <a:off x="6019992" y="54864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99ECC4-5C5D-3646-BF3C-F8E541056B3B}"/>
              </a:ext>
            </a:extLst>
          </p:cNvPr>
          <p:cNvSpPr/>
          <p:nvPr/>
        </p:nvSpPr>
        <p:spPr>
          <a:xfrm>
            <a:off x="4283790" y="46482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621A27-39B2-B549-A19B-E061E6F094CE}"/>
              </a:ext>
            </a:extLst>
          </p:cNvPr>
          <p:cNvSpPr/>
          <p:nvPr/>
        </p:nvSpPr>
        <p:spPr>
          <a:xfrm>
            <a:off x="7177460" y="51816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5F36D2-C054-C845-8443-069AE991A242}"/>
              </a:ext>
            </a:extLst>
          </p:cNvPr>
          <p:cNvSpPr/>
          <p:nvPr/>
        </p:nvSpPr>
        <p:spPr>
          <a:xfrm>
            <a:off x="4862524" y="50749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11E3CC-17DA-1442-9BE0-77270D5CE753}"/>
              </a:ext>
            </a:extLst>
          </p:cNvPr>
          <p:cNvSpPr/>
          <p:nvPr/>
        </p:nvSpPr>
        <p:spPr>
          <a:xfrm>
            <a:off x="7756194" y="49530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E25756-5F0A-DC47-A27E-23D3D0EC5EB2}"/>
              </a:ext>
            </a:extLst>
          </p:cNvPr>
          <p:cNvSpPr/>
          <p:nvPr/>
        </p:nvSpPr>
        <p:spPr>
          <a:xfrm>
            <a:off x="5441258" y="54102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C192AF-27DF-9C47-AE26-3C85D42C6E89}"/>
              </a:ext>
            </a:extLst>
          </p:cNvPr>
          <p:cNvSpPr/>
          <p:nvPr/>
        </p:nvSpPr>
        <p:spPr>
          <a:xfrm>
            <a:off x="8334928" y="47244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8B4A09-A26A-364C-9152-4AC871298A16}"/>
              </a:ext>
            </a:extLst>
          </p:cNvPr>
          <p:cNvSpPr/>
          <p:nvPr/>
        </p:nvSpPr>
        <p:spPr>
          <a:xfrm>
            <a:off x="6598726" y="53797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227F1E-841F-C94B-86C3-F0947F724943}"/>
              </a:ext>
            </a:extLst>
          </p:cNvPr>
          <p:cNvSpPr/>
          <p:nvPr/>
        </p:nvSpPr>
        <p:spPr>
          <a:xfrm>
            <a:off x="8913664" y="445307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9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7F80A1-5102-5244-95C5-6536D1B1A3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Curves usually represented by a polynomial or polynomial spline</a:t>
            </a:r>
          </a:p>
          <a:p>
            <a:pPr lvl="1"/>
            <a:r>
              <a:rPr lang="en-US" dirty="0"/>
              <a:t>Bezier, NURBS, etc.</a:t>
            </a:r>
          </a:p>
          <a:p>
            <a:r>
              <a:rPr lang="en-US" dirty="0"/>
              <a:t>Tesselate Curve into many small line segments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9C39-02B0-0942-8FEB-99056238074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EB939-736D-4E40-A41C-7E0AB97E93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Representing Curves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31E322-3CA0-E547-BE5C-6C89B8BAEB1B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2124952" y="5413898"/>
            <a:ext cx="449418" cy="725474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C28F3C-F342-A040-851F-47E87878FF7E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2703686" y="4804298"/>
            <a:ext cx="449418" cy="480284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03AA03-0BC0-2B45-B133-3B626C2341B0}"/>
              </a:ext>
            </a:extLst>
          </p:cNvPr>
          <p:cNvCxnSpPr>
            <a:cxnSpLocks/>
            <a:stCxn id="8" idx="7"/>
            <a:endCxn id="9" idx="2"/>
          </p:cNvCxnSpPr>
          <p:nvPr/>
        </p:nvCxnSpPr>
        <p:spPr>
          <a:xfrm flipV="1">
            <a:off x="3282420" y="4480560"/>
            <a:ext cx="422636" cy="194422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CA99A6-60E5-CA49-9D97-F3B818A6A42D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3887936" y="4480560"/>
            <a:ext cx="422636" cy="194422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8CB12A-4EFE-AD4B-83E0-36F522DBC609}"/>
              </a:ext>
            </a:extLst>
          </p:cNvPr>
          <p:cNvCxnSpPr>
            <a:cxnSpLocks/>
            <a:stCxn id="13" idx="1"/>
            <a:endCxn id="11" idx="5"/>
          </p:cNvCxnSpPr>
          <p:nvPr/>
        </p:nvCxnSpPr>
        <p:spPr>
          <a:xfrm flipH="1" flipV="1">
            <a:off x="4439888" y="4804298"/>
            <a:ext cx="449418" cy="297404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34F159-4066-1F4B-B62D-4E9447C722AF}"/>
              </a:ext>
            </a:extLst>
          </p:cNvPr>
          <p:cNvCxnSpPr>
            <a:cxnSpLocks/>
            <a:stCxn id="14" idx="2"/>
            <a:endCxn id="12" idx="7"/>
          </p:cNvCxnSpPr>
          <p:nvPr/>
        </p:nvCxnSpPr>
        <p:spPr>
          <a:xfrm flipH="1">
            <a:off x="7333558" y="5044440"/>
            <a:ext cx="422636" cy="163942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4EEDD1-D7BB-D242-9FD8-1E92271CF1D5}"/>
              </a:ext>
            </a:extLst>
          </p:cNvPr>
          <p:cNvCxnSpPr>
            <a:cxnSpLocks/>
            <a:stCxn id="16" idx="2"/>
            <a:endCxn id="14" idx="7"/>
          </p:cNvCxnSpPr>
          <p:nvPr/>
        </p:nvCxnSpPr>
        <p:spPr>
          <a:xfrm flipH="1">
            <a:off x="7912292" y="4815840"/>
            <a:ext cx="422636" cy="163942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80B45B-EDA8-BF48-9CFF-972F89BC8432}"/>
              </a:ext>
            </a:extLst>
          </p:cNvPr>
          <p:cNvCxnSpPr>
            <a:cxnSpLocks/>
            <a:stCxn id="18" idx="2"/>
            <a:endCxn id="16" idx="7"/>
          </p:cNvCxnSpPr>
          <p:nvPr/>
        </p:nvCxnSpPr>
        <p:spPr>
          <a:xfrm flipH="1">
            <a:off x="8491026" y="4544512"/>
            <a:ext cx="422638" cy="206670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EB5F66-7E0A-5944-869E-35E587FED712}"/>
              </a:ext>
            </a:extLst>
          </p:cNvPr>
          <p:cNvCxnSpPr>
            <a:cxnSpLocks/>
            <a:stCxn id="12" idx="2"/>
            <a:endCxn id="17" idx="7"/>
          </p:cNvCxnSpPr>
          <p:nvPr/>
        </p:nvCxnSpPr>
        <p:spPr>
          <a:xfrm flipH="1">
            <a:off x="6754824" y="5273040"/>
            <a:ext cx="422636" cy="133462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0A96E9-E5AC-914A-B7B1-AB732DA6D0DF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202872" y="5486400"/>
            <a:ext cx="395854" cy="91440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B281C0-C25F-8447-AAB8-4F6DA155FF66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5018622" y="5231018"/>
            <a:ext cx="449418" cy="205964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9E9A69-3BB0-3E4F-A3D8-2B80B32C6BEB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>
            <a:off x="5624138" y="5501640"/>
            <a:ext cx="395854" cy="76200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8BF728D-721B-5641-9CDB-52F71FCF99D6}"/>
              </a:ext>
            </a:extLst>
          </p:cNvPr>
          <p:cNvSpPr/>
          <p:nvPr/>
        </p:nvSpPr>
        <p:spPr>
          <a:xfrm>
            <a:off x="1968854" y="611259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00A59-C731-E642-B5B4-7BAB5C016182}"/>
              </a:ext>
            </a:extLst>
          </p:cNvPr>
          <p:cNvSpPr/>
          <p:nvPr/>
        </p:nvSpPr>
        <p:spPr>
          <a:xfrm>
            <a:off x="2547588" y="52578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5CD1C7-88EB-F642-99F4-34EBFDD25920}"/>
              </a:ext>
            </a:extLst>
          </p:cNvPr>
          <p:cNvSpPr/>
          <p:nvPr/>
        </p:nvSpPr>
        <p:spPr>
          <a:xfrm>
            <a:off x="3126322" y="46482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B55C8F-279C-B748-86E0-6BBB59726350}"/>
              </a:ext>
            </a:extLst>
          </p:cNvPr>
          <p:cNvSpPr/>
          <p:nvPr/>
        </p:nvSpPr>
        <p:spPr>
          <a:xfrm>
            <a:off x="3705056" y="438912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545DC3-F67E-F346-8DAB-8A06C7CFBF0C}"/>
              </a:ext>
            </a:extLst>
          </p:cNvPr>
          <p:cNvSpPr/>
          <p:nvPr/>
        </p:nvSpPr>
        <p:spPr>
          <a:xfrm>
            <a:off x="6019992" y="54864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99ECC4-5C5D-3646-BF3C-F8E541056B3B}"/>
              </a:ext>
            </a:extLst>
          </p:cNvPr>
          <p:cNvSpPr/>
          <p:nvPr/>
        </p:nvSpPr>
        <p:spPr>
          <a:xfrm>
            <a:off x="4283790" y="46482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621A27-39B2-B549-A19B-E061E6F094CE}"/>
              </a:ext>
            </a:extLst>
          </p:cNvPr>
          <p:cNvSpPr/>
          <p:nvPr/>
        </p:nvSpPr>
        <p:spPr>
          <a:xfrm>
            <a:off x="7177460" y="51816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5F36D2-C054-C845-8443-069AE991A242}"/>
              </a:ext>
            </a:extLst>
          </p:cNvPr>
          <p:cNvSpPr/>
          <p:nvPr/>
        </p:nvSpPr>
        <p:spPr>
          <a:xfrm>
            <a:off x="4862524" y="507492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11E3CC-17DA-1442-9BE0-77270D5CE753}"/>
              </a:ext>
            </a:extLst>
          </p:cNvPr>
          <p:cNvSpPr/>
          <p:nvPr/>
        </p:nvSpPr>
        <p:spPr>
          <a:xfrm>
            <a:off x="7756194" y="49530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E25756-5F0A-DC47-A27E-23D3D0EC5EB2}"/>
              </a:ext>
            </a:extLst>
          </p:cNvPr>
          <p:cNvSpPr/>
          <p:nvPr/>
        </p:nvSpPr>
        <p:spPr>
          <a:xfrm>
            <a:off x="5441258" y="54102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C192AF-27DF-9C47-AE26-3C85D42C6E89}"/>
              </a:ext>
            </a:extLst>
          </p:cNvPr>
          <p:cNvSpPr/>
          <p:nvPr/>
        </p:nvSpPr>
        <p:spPr>
          <a:xfrm>
            <a:off x="8334928" y="47244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8B4A09-A26A-364C-9152-4AC871298A16}"/>
              </a:ext>
            </a:extLst>
          </p:cNvPr>
          <p:cNvSpPr/>
          <p:nvPr/>
        </p:nvSpPr>
        <p:spPr>
          <a:xfrm>
            <a:off x="6598726" y="537972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227F1E-841F-C94B-86C3-F0947F724943}"/>
              </a:ext>
            </a:extLst>
          </p:cNvPr>
          <p:cNvSpPr/>
          <p:nvPr/>
        </p:nvSpPr>
        <p:spPr>
          <a:xfrm>
            <a:off x="8913664" y="4453072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0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7952614" cy="48249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 line segment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r>
                  <a:rPr lang="en-US" dirty="0"/>
                  <a:t> is denoted by its two endpoints p and q: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+(1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 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0 ≤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≤ 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 segments are assumed to be closed with endpoints, not open</a:t>
                </a:r>
              </a:p>
              <a:p>
                <a:r>
                  <a:rPr lang="en-US" dirty="0"/>
                  <a:t>Two line segments </a:t>
                </a:r>
                <a:r>
                  <a:rPr lang="en-US" i="1" u="sng" dirty="0"/>
                  <a:t>intersect if they have some point in common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It is a </a:t>
                </a:r>
                <a:r>
                  <a:rPr lang="en-US" i="1" u="sng" dirty="0"/>
                  <a:t>proper intersection </a:t>
                </a:r>
                <a:r>
                  <a:rPr lang="en-US" dirty="0"/>
                  <a:t>if it is </a:t>
                </a:r>
                <a:r>
                  <a:rPr lang="en-US" i="1" u="sng" dirty="0"/>
                  <a:t>exactly one interior point of each line segment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952614" cy="4824960"/>
              </a:xfrm>
              <a:blipFill>
                <a:blip r:embed="rId2"/>
                <a:stretch>
                  <a:fillRect l="-1595" t="-2887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958A25-43DC-814F-AC6F-4FEC91EFC81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2A1FD0-9810-1749-96A2-D48C73A6CD6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Segment-Segment Intersection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1409076"/>
            <a:ext cx="3295650" cy="46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85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EA8335-28A0-174A-811C-C6FE95D3C613}"/>
              </a:ext>
            </a:extLst>
          </p:cNvPr>
          <p:cNvCxnSpPr>
            <a:cxnSpLocks/>
          </p:cNvCxnSpPr>
          <p:nvPr/>
        </p:nvCxnSpPr>
        <p:spPr bwMode="auto">
          <a:xfrm>
            <a:off x="3687933" y="4229386"/>
            <a:ext cx="3265318" cy="2247614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FF3E5B-5CC6-3047-9A10-6477721CE42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38600" y="3905250"/>
            <a:ext cx="2843214" cy="2333624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B7C38F-F103-6C47-89DA-F61033C366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Observation: If the two segments intersect, the two red points must lie on different</a:t>
            </a:r>
            <a:r>
              <a:rPr lang="zh-TW" altLang="en-US" dirty="0"/>
              <a:t> </a:t>
            </a:r>
            <a:r>
              <a:rPr lang="en-US" altLang="zh-TW" dirty="0"/>
              <a:t>sides of the black line (or lie exactly on it)</a:t>
            </a:r>
          </a:p>
          <a:p>
            <a:pPr eaLnBrk="1" hangingPunct="1"/>
            <a:r>
              <a:rPr lang="en-US" altLang="zh-TW" dirty="0"/>
              <a:t>The same holds with black/red switched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CEE5-3A90-A64D-AA45-4C34A80F9CD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F8D965-E2F5-814D-8AF6-E884E760279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Do they intersect?</a:t>
            </a:r>
            <a:endParaRPr 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F07C7DE9-2F9E-0A49-A7BB-6A3E4FC4D02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D749EA-D8BB-EA4B-8DB1-5211BF662CA4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8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6F8801-3E9A-8042-A837-D0345DDB4B55}"/>
              </a:ext>
            </a:extLst>
          </p:cNvPr>
          <p:cNvSpPr/>
          <p:nvPr/>
        </p:nvSpPr>
        <p:spPr bwMode="auto">
          <a:xfrm>
            <a:off x="4459288" y="4721225"/>
            <a:ext cx="117475" cy="1254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AE6167-25D1-F740-9D60-A2BA8E46AED0}"/>
              </a:ext>
            </a:extLst>
          </p:cNvPr>
          <p:cNvSpPr/>
          <p:nvPr/>
        </p:nvSpPr>
        <p:spPr bwMode="auto">
          <a:xfrm>
            <a:off x="5681662" y="5591174"/>
            <a:ext cx="115888" cy="1254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286566-60CF-5248-9999-698E03A0E566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 bwMode="auto">
          <a:xfrm flipV="1">
            <a:off x="4700052" y="4544108"/>
            <a:ext cx="1405215" cy="1152062"/>
          </a:xfrm>
          <a:prstGeom prst="line">
            <a:avLst/>
          </a:prstGeom>
          <a:ln w="38100" cap="rnd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BC9FC5-7E5A-754D-A0A7-4E475DE2EA6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 bwMode="auto">
          <a:xfrm>
            <a:off x="4559559" y="4828272"/>
            <a:ext cx="1139074" cy="781268"/>
          </a:xfrm>
          <a:prstGeom prst="line">
            <a:avLst/>
          </a:prstGeom>
          <a:ln w="3810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61AFCA0-B7D8-7140-B1D8-DB30A5D5C412}"/>
              </a:ext>
            </a:extLst>
          </p:cNvPr>
          <p:cNvSpPr/>
          <p:nvPr/>
        </p:nvSpPr>
        <p:spPr bwMode="auto">
          <a:xfrm>
            <a:off x="4599781" y="5677804"/>
            <a:ext cx="117475" cy="1254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603A50-9F0B-924B-9E93-AE29B844D62B}"/>
              </a:ext>
            </a:extLst>
          </p:cNvPr>
          <p:cNvSpPr/>
          <p:nvPr/>
        </p:nvSpPr>
        <p:spPr bwMode="auto">
          <a:xfrm>
            <a:off x="6088063" y="4437062"/>
            <a:ext cx="117475" cy="1254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308C8C-F283-F74E-A398-288F55C67A5B}"/>
                  </a:ext>
                </a:extLst>
              </p:cNvPr>
              <p:cNvSpPr txBox="1"/>
              <p:nvPr/>
            </p:nvSpPr>
            <p:spPr>
              <a:xfrm>
                <a:off x="4157152" y="4708138"/>
                <a:ext cx="272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308C8C-F283-F74E-A398-288F55C6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152" y="4708138"/>
                <a:ext cx="272767" cy="276999"/>
              </a:xfrm>
              <a:prstGeom prst="rect">
                <a:avLst/>
              </a:prstGeom>
              <a:blipFill>
                <a:blip r:embed="rId2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37417E-4586-E74E-A2EC-155CCFC07F25}"/>
                  </a:ext>
                </a:extLst>
              </p:cNvPr>
              <p:cNvSpPr txBox="1"/>
              <p:nvPr/>
            </p:nvSpPr>
            <p:spPr>
              <a:xfrm>
                <a:off x="5470744" y="5716586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37417E-4586-E74E-A2EC-155CCFC07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744" y="5716586"/>
                <a:ext cx="278088" cy="276999"/>
              </a:xfrm>
              <a:prstGeom prst="rect">
                <a:avLst/>
              </a:prstGeom>
              <a:blipFill>
                <a:blip r:embed="rId3"/>
                <a:stretch>
                  <a:fillRect l="-17391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3DBE47-45F4-6740-9E7E-B9473B346D3A}"/>
                  </a:ext>
                </a:extLst>
              </p:cNvPr>
              <p:cNvSpPr txBox="1"/>
              <p:nvPr/>
            </p:nvSpPr>
            <p:spPr>
              <a:xfrm>
                <a:off x="4652325" y="5762651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3DBE47-45F4-6740-9E7E-B9473B346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25" y="5762651"/>
                <a:ext cx="278088" cy="276999"/>
              </a:xfrm>
              <a:prstGeom prst="rect">
                <a:avLst/>
              </a:prstGeom>
              <a:blipFill>
                <a:blip r:embed="rId4"/>
                <a:stretch>
                  <a:fillRect l="-13043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114120-2578-944E-A20B-268174EF73EE}"/>
                  </a:ext>
                </a:extLst>
              </p:cNvPr>
              <p:cNvSpPr txBox="1"/>
              <p:nvPr/>
            </p:nvSpPr>
            <p:spPr>
              <a:xfrm>
                <a:off x="6173347" y="4551273"/>
                <a:ext cx="268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114120-2578-944E-A20B-268174EF7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47" y="4551273"/>
                <a:ext cx="268215" cy="276999"/>
              </a:xfrm>
              <a:prstGeom prst="rect">
                <a:avLst/>
              </a:prstGeom>
              <a:blipFill>
                <a:blip r:embed="rId5"/>
                <a:stretch>
                  <a:fillRect l="-18182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08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1">
            <a:extLst>
              <a:ext uri="{FF2B5EF4-FFF2-40B4-BE49-F238E27FC236}">
                <a16:creationId xmlns:a16="http://schemas.microsoft.com/office/drawing/2014/main" id="{AFB3B72A-E377-A046-90E8-F3E538D9DA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What does “different sides” mean?</a:t>
            </a:r>
          </a:p>
          <a:p>
            <a:pPr eaLnBrk="1" hangingPunct="1"/>
            <a:r>
              <a:rPr lang="en-US" altLang="zh-TW" dirty="0"/>
              <a:t>Use the cross product to determine sidedness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zh-TW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F3C20A-D7F4-0B40-B77E-62ADDB6ABBB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35A88-425D-0D43-9DC5-111EC78EA94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Do they intersect?</a:t>
            </a:r>
            <a:endParaRPr lang="en-US" dirty="0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731344DA-3006-AB45-AB9C-BBE44430645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BBA7F03-9831-9142-88CC-68B799FA2C8B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9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4A76EC-162E-ED4A-A1F6-2A529821C888}"/>
              </a:ext>
            </a:extLst>
          </p:cNvPr>
          <p:cNvCxnSpPr>
            <a:cxnSpLocks/>
            <a:stCxn id="18" idx="4"/>
            <a:endCxn id="25" idx="0"/>
          </p:cNvCxnSpPr>
          <p:nvPr/>
        </p:nvCxnSpPr>
        <p:spPr>
          <a:xfrm>
            <a:off x="4518026" y="4448176"/>
            <a:ext cx="140493" cy="831166"/>
          </a:xfrm>
          <a:prstGeom prst="straightConnector1">
            <a:avLst/>
          </a:prstGeom>
          <a:ln w="254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F42AE1-2C64-2B47-8693-4BFD21BA4A66}"/>
              </a:ext>
            </a:extLst>
          </p:cNvPr>
          <p:cNvCxnSpPr>
            <a:cxnSpLocks/>
            <a:stCxn id="18" idx="6"/>
            <a:endCxn id="27" idx="2"/>
          </p:cNvCxnSpPr>
          <p:nvPr/>
        </p:nvCxnSpPr>
        <p:spPr>
          <a:xfrm flipV="1">
            <a:off x="4576763" y="4101306"/>
            <a:ext cx="1511300" cy="284164"/>
          </a:xfrm>
          <a:prstGeom prst="straightConnector1">
            <a:avLst/>
          </a:prstGeom>
          <a:ln w="254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090E40A-191D-A641-809D-94964D14AF74}"/>
              </a:ext>
            </a:extLst>
          </p:cNvPr>
          <p:cNvSpPr/>
          <p:nvPr/>
        </p:nvSpPr>
        <p:spPr bwMode="auto">
          <a:xfrm>
            <a:off x="4459288" y="4322763"/>
            <a:ext cx="117475" cy="1254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301EBE-25D0-8146-AB2F-86D8E05FB928}"/>
              </a:ext>
            </a:extLst>
          </p:cNvPr>
          <p:cNvSpPr/>
          <p:nvPr/>
        </p:nvSpPr>
        <p:spPr bwMode="auto">
          <a:xfrm>
            <a:off x="5681662" y="5192712"/>
            <a:ext cx="115888" cy="1254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60C474-3727-AD4D-A111-263FB461CC30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 bwMode="auto">
          <a:xfrm>
            <a:off x="4559559" y="4429810"/>
            <a:ext cx="1139074" cy="781268"/>
          </a:xfrm>
          <a:prstGeom prst="line">
            <a:avLst/>
          </a:prstGeom>
          <a:ln w="381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2CD7C97-A44B-AE43-897B-90D339A780E8}"/>
              </a:ext>
            </a:extLst>
          </p:cNvPr>
          <p:cNvSpPr/>
          <p:nvPr/>
        </p:nvSpPr>
        <p:spPr bwMode="auto">
          <a:xfrm>
            <a:off x="4599781" y="5279342"/>
            <a:ext cx="117475" cy="1254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178E39-8877-384E-BF88-E1DD9B2C586F}"/>
              </a:ext>
            </a:extLst>
          </p:cNvPr>
          <p:cNvSpPr/>
          <p:nvPr/>
        </p:nvSpPr>
        <p:spPr bwMode="auto">
          <a:xfrm>
            <a:off x="6088063" y="4038600"/>
            <a:ext cx="117475" cy="1254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F3E1A8-138D-074E-AFCF-A8B72E49B8A1}"/>
                  </a:ext>
                </a:extLst>
              </p:cNvPr>
              <p:cNvSpPr txBox="1"/>
              <p:nvPr/>
            </p:nvSpPr>
            <p:spPr>
              <a:xfrm>
                <a:off x="4157152" y="4309676"/>
                <a:ext cx="272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F3E1A8-138D-074E-AFCF-A8B72E49B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152" y="4309676"/>
                <a:ext cx="272767" cy="276999"/>
              </a:xfrm>
              <a:prstGeom prst="rect">
                <a:avLst/>
              </a:prstGeom>
              <a:blipFill>
                <a:blip r:embed="rId2"/>
                <a:stretch>
                  <a:fillRect l="-1304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910139-8429-C74A-9DC1-1B4DC98AEB5C}"/>
                  </a:ext>
                </a:extLst>
              </p:cNvPr>
              <p:cNvSpPr txBox="1"/>
              <p:nvPr/>
            </p:nvSpPr>
            <p:spPr>
              <a:xfrm>
                <a:off x="5470744" y="5318124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910139-8429-C74A-9DC1-1B4DC98AE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744" y="5318124"/>
                <a:ext cx="278088" cy="276999"/>
              </a:xfrm>
              <a:prstGeom prst="rect">
                <a:avLst/>
              </a:prstGeom>
              <a:blipFill>
                <a:blip r:embed="rId3"/>
                <a:stretch>
                  <a:fillRect l="-17391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CAC645-8201-4C49-A80B-34A596F37C2D}"/>
                  </a:ext>
                </a:extLst>
              </p:cNvPr>
              <p:cNvSpPr txBox="1"/>
              <p:nvPr/>
            </p:nvSpPr>
            <p:spPr>
              <a:xfrm>
                <a:off x="4652325" y="5364189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CAC645-8201-4C49-A80B-34A596F37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25" y="5364189"/>
                <a:ext cx="278088" cy="276999"/>
              </a:xfrm>
              <a:prstGeom prst="rect">
                <a:avLst/>
              </a:prstGeom>
              <a:blipFill>
                <a:blip r:embed="rId4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FD2719-23FB-6340-9195-720257A08DB4}"/>
                  </a:ext>
                </a:extLst>
              </p:cNvPr>
              <p:cNvSpPr txBox="1"/>
              <p:nvPr/>
            </p:nvSpPr>
            <p:spPr>
              <a:xfrm>
                <a:off x="6173347" y="4152811"/>
                <a:ext cx="268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FD2719-23FB-6340-9195-720257A08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47" y="4152811"/>
                <a:ext cx="268215" cy="276999"/>
              </a:xfrm>
              <a:prstGeom prst="rect">
                <a:avLst/>
              </a:prstGeom>
              <a:blipFill>
                <a:blip r:embed="rId5"/>
                <a:stretch>
                  <a:fillRect l="-18182" r="-454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464951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6079</TotalTime>
  <Words>2280</Words>
  <Application>Microsoft Macintosh PowerPoint</Application>
  <PresentationFormat>Widescreen</PresentationFormat>
  <Paragraphs>299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Cambria Math</vt:lpstr>
      <vt:lpstr>Courier</vt:lpstr>
      <vt:lpstr>Gill Sans MT</vt:lpstr>
      <vt:lpstr>Times New Roman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Data Structures Should We Use?</vt:lpstr>
      <vt:lpstr>What Data Structures Should We Use?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161</cp:revision>
  <cp:lastPrinted>2018-01-19T17:52:39Z</cp:lastPrinted>
  <dcterms:created xsi:type="dcterms:W3CDTF">2013-08-12T17:41:37Z</dcterms:created>
  <dcterms:modified xsi:type="dcterms:W3CDTF">2019-09-10T02:02:39Z</dcterms:modified>
</cp:coreProperties>
</file>