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0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37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77" r:id="rId32"/>
    <p:sldId id="376" r:id="rId33"/>
    <p:sldId id="289" r:id="rId34"/>
    <p:sldId id="292" r:id="rId35"/>
    <p:sldId id="375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3" r:id="rId44"/>
    <p:sldId id="256" r:id="rId45"/>
    <p:sldId id="305" r:id="rId46"/>
    <p:sldId id="306" r:id="rId47"/>
    <p:sldId id="307" r:id="rId48"/>
    <p:sldId id="313" r:id="rId49"/>
    <p:sldId id="315" r:id="rId50"/>
    <p:sldId id="316" r:id="rId51"/>
    <p:sldId id="317" r:id="rId52"/>
    <p:sldId id="318" r:id="rId53"/>
    <p:sldId id="319" r:id="rId54"/>
    <p:sldId id="328" r:id="rId55"/>
    <p:sldId id="329" r:id="rId56"/>
    <p:sldId id="338" r:id="rId57"/>
    <p:sldId id="380" r:id="rId58"/>
    <p:sldId id="382" r:id="rId59"/>
    <p:sldId id="381" r:id="rId60"/>
    <p:sldId id="354" r:id="rId61"/>
    <p:sldId id="355" r:id="rId62"/>
    <p:sldId id="359" r:id="rId63"/>
    <p:sldId id="360" r:id="rId64"/>
    <p:sldId id="361" r:id="rId65"/>
    <p:sldId id="362" r:id="rId66"/>
    <p:sldId id="379" r:id="rId6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5"/>
  </p:normalViewPr>
  <p:slideViewPr>
    <p:cSldViewPr>
      <p:cViewPr varScale="1">
        <p:scale>
          <a:sx n="133" d="100"/>
          <a:sy n="133" d="100"/>
        </p:scale>
        <p:origin x="224" y="3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735892E-9955-7C49-8531-229C2E9EE2FE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Mustafa </a:t>
            </a:r>
            <a:r>
              <a:rPr lang="en-US" sz="1400" kern="0" baseline="0" dirty="0" err="1"/>
              <a:t>Hajij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25194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60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979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411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889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13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11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885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526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154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23129" y="2127019"/>
            <a:ext cx="2326144" cy="2089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5731" y="268985"/>
            <a:ext cx="1140053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4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89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3479" y="471297"/>
            <a:ext cx="8306776" cy="4712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60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98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882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352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19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67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7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cluster/plot_kmeans_assumptions.html#sphx-glr-auto-examples-cluster-plot-kmeans-assumptions-p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g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doids" TargetMode="External"/><Relationship Id="rId2" Type="http://schemas.openxmlformats.org/officeDocument/2006/relationships/hyperlink" Target="https://en.wikipedia.org/wiki/K-medians_clust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-means_clusterin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Single-linkage_clust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en.wikipedia.org/wiki/Energy_distanc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n.wikipedia.org/wiki/Energy_dist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BSCAN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BSCAN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BSCAN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uster/plot_dbscan.html#sphx-glr-auto-examples-cluster-plot-dbscan-py" TargetMode="External"/><Relationship Id="rId2" Type="http://schemas.openxmlformats.org/officeDocument/2006/relationships/hyperlink" Target="http://scikit-learn.org/stable/modules/generated/sklearn.cluster.DBSCAN.html#sklearn.cluster.DBSCA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ustering.html#clustering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01CA-93DC-674B-91C8-45CDAEF75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C685-5E23-BA4B-885E-232920C4B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Clustering Algorithms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AADD95A-6762-4345-A6D8-CFA43F640430}"/>
              </a:ext>
            </a:extLst>
          </p:cNvPr>
          <p:cNvSpPr/>
          <p:nvPr/>
        </p:nvSpPr>
        <p:spPr>
          <a:xfrm>
            <a:off x="6934200" y="3502968"/>
            <a:ext cx="2502307" cy="187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3E2EB9A-877A-C149-AA60-51C05CB0EDA6}"/>
              </a:ext>
            </a:extLst>
          </p:cNvPr>
          <p:cNvSpPr/>
          <p:nvPr/>
        </p:nvSpPr>
        <p:spPr>
          <a:xfrm>
            <a:off x="9525000" y="2574888"/>
            <a:ext cx="2044908" cy="185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90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878" y="1884426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Repeat until  convergence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618DCC-F3F5-7343-BCA3-5FAE11747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73FD09-75E8-5A48-A75C-BF516C00DDB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878" y="1884426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Repeat until  convergence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C5A8D-5962-C647-889E-38998ED2A3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251D13-D144-B64F-8432-102CA7F860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878" y="1884426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Repeat until  convergence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43E9C7-982F-0B40-B850-91FC6D231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5CDBB9-3EC1-674C-9036-91C864F278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4538E5-F0AC-F34A-8BAD-D6FB1DFC4E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Euclidian space will be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A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will be denoted by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In this lecture  the term data, or the training set,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will mean a finite set of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 𝑖𝑠 𝑎 𝑝𝑜𝑖𝑛𝑡 𝑖𝑛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Euclidian distance between two points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will be denoted by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4538E5-F0AC-F34A-8BAD-D6FB1DFC4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787" r="-2567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862157-A181-B84E-B12C-DBC3DE99F80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5A3309-56E9-4344-AC45-3BE33E108D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5A1E12-BBB6-6E40-AAC6-6D2ECE643C8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K-means algorithm takes two inputs:</a:t>
                </a:r>
              </a:p>
              <a:p>
                <a:pPr lvl="1"/>
                <a:r>
                  <a:rPr lang="en-US" dirty="0"/>
                  <a:t>A parameter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which is the number of clusters one wants to find in the data.</a:t>
                </a:r>
              </a:p>
              <a:p>
                <a:pPr lvl="1"/>
                <a:r>
                  <a:rPr lang="en-US" dirty="0"/>
                  <a:t>The training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the points.	𝐻𝑒𝑟𝑒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 𝑖𝑠 𝑎 𝑝𝑜𝑖𝑛𝑡 𝑖𝑛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algorithm returns a label partitioning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-clusters.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5A1E12-BBB6-6E40-AAC6-6D2ECE643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98F4FEF1-A0F4-EF41-9AA7-13A84AE1B8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11501-4A11-904A-A19C-E84FD165270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6D8B53E-6A12-844F-8FD7-A84F98EC38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Choose randomly k centroids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pPr lvl="1"/>
                <a:r>
                  <a:rPr lang="en-US" dirty="0"/>
                  <a:t>We assign each point x in the set to the </a:t>
                </a:r>
                <a:br>
                  <a:rPr lang="en-US" dirty="0"/>
                </a:br>
                <a:r>
                  <a:rPr lang="en-US" dirty="0"/>
                  <a:t>closest centroid.</a:t>
                </a:r>
              </a:p>
              <a:p>
                <a:pPr lvl="1"/>
                <a:r>
                  <a:rPr lang="en-US" dirty="0"/>
                  <a:t>Update the centroids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:br>
                  <a:rPr lang="en-US" dirty="0"/>
                </a:br>
                <a:r>
                  <a:rPr lang="en-US" dirty="0"/>
                  <a:t>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cluster associated with the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Convergence:</a:t>
                </a:r>
              </a:p>
              <a:p>
                <a:pPr lvl="2"/>
                <a:r>
                  <a:rPr lang="en-US" dirty="0"/>
                  <a:t>None of the cluster assignments change</a:t>
                </a:r>
              </a:p>
              <a:p>
                <a:pPr lvl="2"/>
                <a:r>
                  <a:rPr lang="en-US" dirty="0"/>
                  <a:t>Centroids do not change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6D8B53E-6A12-844F-8FD7-A84F98EC3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BFEBE921-9EF8-7649-89C7-83D66D1644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EBA7586-8140-1F41-A4B1-FE3A6B554E3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15" name="object 15"/>
          <p:cNvSpPr/>
          <p:nvPr/>
        </p:nvSpPr>
        <p:spPr>
          <a:xfrm>
            <a:off x="7620000" y="2241804"/>
            <a:ext cx="825500" cy="228600"/>
          </a:xfrm>
          <a:custGeom>
            <a:avLst/>
            <a:gdLst/>
            <a:ahLst/>
            <a:cxnLst/>
            <a:rect l="l" t="t" r="r" b="b"/>
            <a:pathLst>
              <a:path w="825500" h="228600">
                <a:moveTo>
                  <a:pt x="227329" y="0"/>
                </a:moveTo>
                <a:lnTo>
                  <a:pt x="0" y="116839"/>
                </a:lnTo>
                <a:lnTo>
                  <a:pt x="229870" y="228600"/>
                </a:lnTo>
                <a:lnTo>
                  <a:pt x="229027" y="152781"/>
                </a:lnTo>
                <a:lnTo>
                  <a:pt x="190880" y="152781"/>
                </a:lnTo>
                <a:lnTo>
                  <a:pt x="190119" y="76581"/>
                </a:lnTo>
                <a:lnTo>
                  <a:pt x="228176" y="76169"/>
                </a:lnTo>
                <a:lnTo>
                  <a:pt x="227329" y="0"/>
                </a:lnTo>
                <a:close/>
              </a:path>
              <a:path w="825500" h="228600">
                <a:moveTo>
                  <a:pt x="228176" y="76169"/>
                </a:moveTo>
                <a:lnTo>
                  <a:pt x="190119" y="76581"/>
                </a:lnTo>
                <a:lnTo>
                  <a:pt x="190880" y="152781"/>
                </a:lnTo>
                <a:lnTo>
                  <a:pt x="229022" y="152368"/>
                </a:lnTo>
                <a:lnTo>
                  <a:pt x="228176" y="76169"/>
                </a:lnTo>
                <a:close/>
              </a:path>
              <a:path w="825500" h="228600">
                <a:moveTo>
                  <a:pt x="229022" y="152368"/>
                </a:moveTo>
                <a:lnTo>
                  <a:pt x="190880" y="152781"/>
                </a:lnTo>
                <a:lnTo>
                  <a:pt x="229027" y="152781"/>
                </a:lnTo>
                <a:lnTo>
                  <a:pt x="229022" y="152368"/>
                </a:lnTo>
                <a:close/>
              </a:path>
              <a:path w="825500" h="228600">
                <a:moveTo>
                  <a:pt x="824356" y="69723"/>
                </a:moveTo>
                <a:lnTo>
                  <a:pt x="228176" y="76169"/>
                </a:lnTo>
                <a:lnTo>
                  <a:pt x="229022" y="152368"/>
                </a:lnTo>
                <a:lnTo>
                  <a:pt x="825119" y="145923"/>
                </a:lnTo>
                <a:lnTo>
                  <a:pt x="824356" y="697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00" y="2895600"/>
            <a:ext cx="825500" cy="228600"/>
          </a:xfrm>
          <a:custGeom>
            <a:avLst/>
            <a:gdLst/>
            <a:ahLst/>
            <a:cxnLst/>
            <a:rect l="l" t="t" r="r" b="b"/>
            <a:pathLst>
              <a:path w="825500" h="228600">
                <a:moveTo>
                  <a:pt x="227329" y="0"/>
                </a:moveTo>
                <a:lnTo>
                  <a:pt x="0" y="116839"/>
                </a:lnTo>
                <a:lnTo>
                  <a:pt x="229870" y="228600"/>
                </a:lnTo>
                <a:lnTo>
                  <a:pt x="229027" y="152780"/>
                </a:lnTo>
                <a:lnTo>
                  <a:pt x="190880" y="152780"/>
                </a:lnTo>
                <a:lnTo>
                  <a:pt x="190119" y="76580"/>
                </a:lnTo>
                <a:lnTo>
                  <a:pt x="228176" y="76169"/>
                </a:lnTo>
                <a:lnTo>
                  <a:pt x="227329" y="0"/>
                </a:lnTo>
                <a:close/>
              </a:path>
              <a:path w="825500" h="228600">
                <a:moveTo>
                  <a:pt x="228176" y="76169"/>
                </a:moveTo>
                <a:lnTo>
                  <a:pt x="190119" y="76580"/>
                </a:lnTo>
                <a:lnTo>
                  <a:pt x="190880" y="152780"/>
                </a:lnTo>
                <a:lnTo>
                  <a:pt x="229022" y="152368"/>
                </a:lnTo>
                <a:lnTo>
                  <a:pt x="228176" y="76169"/>
                </a:lnTo>
                <a:close/>
              </a:path>
              <a:path w="825500" h="228600">
                <a:moveTo>
                  <a:pt x="229022" y="152368"/>
                </a:moveTo>
                <a:lnTo>
                  <a:pt x="190880" y="152780"/>
                </a:lnTo>
                <a:lnTo>
                  <a:pt x="229027" y="152780"/>
                </a:lnTo>
                <a:lnTo>
                  <a:pt x="229022" y="152368"/>
                </a:lnTo>
                <a:close/>
              </a:path>
              <a:path w="825500" h="228600">
                <a:moveTo>
                  <a:pt x="824356" y="69723"/>
                </a:moveTo>
                <a:lnTo>
                  <a:pt x="228176" y="76169"/>
                </a:lnTo>
                <a:lnTo>
                  <a:pt x="229022" y="152368"/>
                </a:lnTo>
                <a:lnTo>
                  <a:pt x="825119" y="145923"/>
                </a:lnTo>
                <a:lnTo>
                  <a:pt x="824356" y="697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13471" y="2165299"/>
            <a:ext cx="2233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 assignment step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13471" y="2803905"/>
            <a:ext cx="184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Centroid move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FF4DF0-EAE9-A740-81BF-E8AD9840DD41}"/>
                  </a:ext>
                </a:extLst>
              </p:cNvPr>
              <p:cNvSpPr txBox="1"/>
              <p:nvPr/>
            </p:nvSpPr>
            <p:spPr>
              <a:xfrm>
                <a:off x="5314952" y="3352700"/>
                <a:ext cx="2080634" cy="981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FF4DF0-EAE9-A740-81BF-E8AD9840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2" y="3352700"/>
                <a:ext cx="2080634" cy="981423"/>
              </a:xfrm>
              <a:prstGeom prst="rect">
                <a:avLst/>
              </a:prstGeom>
              <a:blipFill>
                <a:blip r:embed="rId3"/>
                <a:stretch>
                  <a:fillRect l="-1220" t="-138961" r="-16463" b="-180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6D8B53E-6A12-844F-8FD7-A84F98EC38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Choose randomly k centroids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pPr lvl="1"/>
                <a:r>
                  <a:rPr lang="en-US" dirty="0"/>
                  <a:t>We assign each point x in the set to the </a:t>
                </a:r>
                <a:br>
                  <a:rPr lang="en-US" dirty="0"/>
                </a:br>
                <a:r>
                  <a:rPr lang="en-US" dirty="0"/>
                  <a:t>closest centroid.</a:t>
                </a:r>
              </a:p>
              <a:p>
                <a:pPr lvl="1"/>
                <a:r>
                  <a:rPr lang="en-US" dirty="0"/>
                  <a:t>Update the centroids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:br>
                  <a:rPr lang="en-US" dirty="0"/>
                </a:br>
                <a:r>
                  <a:rPr lang="en-US" dirty="0"/>
                  <a:t>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cluster associated with the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Convergence:</a:t>
                </a:r>
              </a:p>
              <a:p>
                <a:pPr lvl="2"/>
                <a:r>
                  <a:rPr lang="en-US" dirty="0"/>
                  <a:t>None of the cluster assignments change</a:t>
                </a:r>
              </a:p>
              <a:p>
                <a:pPr lvl="2"/>
                <a:r>
                  <a:rPr lang="en-US" dirty="0"/>
                  <a:t>Centroids do not change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6D8B53E-6A12-844F-8FD7-A84F98EC3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BFEBE921-9EF8-7649-89C7-83D66D1644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EBA7586-8140-1F41-A4B1-FE3A6B554E3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15" name="object 15"/>
          <p:cNvSpPr/>
          <p:nvPr/>
        </p:nvSpPr>
        <p:spPr>
          <a:xfrm>
            <a:off x="7620000" y="2241804"/>
            <a:ext cx="825500" cy="228600"/>
          </a:xfrm>
          <a:custGeom>
            <a:avLst/>
            <a:gdLst/>
            <a:ahLst/>
            <a:cxnLst/>
            <a:rect l="l" t="t" r="r" b="b"/>
            <a:pathLst>
              <a:path w="825500" h="228600">
                <a:moveTo>
                  <a:pt x="227329" y="0"/>
                </a:moveTo>
                <a:lnTo>
                  <a:pt x="0" y="116839"/>
                </a:lnTo>
                <a:lnTo>
                  <a:pt x="229870" y="228600"/>
                </a:lnTo>
                <a:lnTo>
                  <a:pt x="229027" y="152781"/>
                </a:lnTo>
                <a:lnTo>
                  <a:pt x="190880" y="152781"/>
                </a:lnTo>
                <a:lnTo>
                  <a:pt x="190119" y="76581"/>
                </a:lnTo>
                <a:lnTo>
                  <a:pt x="228176" y="76169"/>
                </a:lnTo>
                <a:lnTo>
                  <a:pt x="227329" y="0"/>
                </a:lnTo>
                <a:close/>
              </a:path>
              <a:path w="825500" h="228600">
                <a:moveTo>
                  <a:pt x="228176" y="76169"/>
                </a:moveTo>
                <a:lnTo>
                  <a:pt x="190119" y="76581"/>
                </a:lnTo>
                <a:lnTo>
                  <a:pt x="190880" y="152781"/>
                </a:lnTo>
                <a:lnTo>
                  <a:pt x="229022" y="152368"/>
                </a:lnTo>
                <a:lnTo>
                  <a:pt x="228176" y="76169"/>
                </a:lnTo>
                <a:close/>
              </a:path>
              <a:path w="825500" h="228600">
                <a:moveTo>
                  <a:pt x="229022" y="152368"/>
                </a:moveTo>
                <a:lnTo>
                  <a:pt x="190880" y="152781"/>
                </a:lnTo>
                <a:lnTo>
                  <a:pt x="229027" y="152781"/>
                </a:lnTo>
                <a:lnTo>
                  <a:pt x="229022" y="152368"/>
                </a:lnTo>
                <a:close/>
              </a:path>
              <a:path w="825500" h="228600">
                <a:moveTo>
                  <a:pt x="824356" y="69723"/>
                </a:moveTo>
                <a:lnTo>
                  <a:pt x="228176" y="76169"/>
                </a:lnTo>
                <a:lnTo>
                  <a:pt x="229022" y="152368"/>
                </a:lnTo>
                <a:lnTo>
                  <a:pt x="825119" y="145923"/>
                </a:lnTo>
                <a:lnTo>
                  <a:pt x="824356" y="697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00" y="2895600"/>
            <a:ext cx="825500" cy="228600"/>
          </a:xfrm>
          <a:custGeom>
            <a:avLst/>
            <a:gdLst/>
            <a:ahLst/>
            <a:cxnLst/>
            <a:rect l="l" t="t" r="r" b="b"/>
            <a:pathLst>
              <a:path w="825500" h="228600">
                <a:moveTo>
                  <a:pt x="227329" y="0"/>
                </a:moveTo>
                <a:lnTo>
                  <a:pt x="0" y="116839"/>
                </a:lnTo>
                <a:lnTo>
                  <a:pt x="229870" y="228600"/>
                </a:lnTo>
                <a:lnTo>
                  <a:pt x="229027" y="152780"/>
                </a:lnTo>
                <a:lnTo>
                  <a:pt x="190880" y="152780"/>
                </a:lnTo>
                <a:lnTo>
                  <a:pt x="190119" y="76580"/>
                </a:lnTo>
                <a:lnTo>
                  <a:pt x="228176" y="76169"/>
                </a:lnTo>
                <a:lnTo>
                  <a:pt x="227329" y="0"/>
                </a:lnTo>
                <a:close/>
              </a:path>
              <a:path w="825500" h="228600">
                <a:moveTo>
                  <a:pt x="228176" y="76169"/>
                </a:moveTo>
                <a:lnTo>
                  <a:pt x="190119" y="76580"/>
                </a:lnTo>
                <a:lnTo>
                  <a:pt x="190880" y="152780"/>
                </a:lnTo>
                <a:lnTo>
                  <a:pt x="229022" y="152368"/>
                </a:lnTo>
                <a:lnTo>
                  <a:pt x="228176" y="76169"/>
                </a:lnTo>
                <a:close/>
              </a:path>
              <a:path w="825500" h="228600">
                <a:moveTo>
                  <a:pt x="229022" y="152368"/>
                </a:moveTo>
                <a:lnTo>
                  <a:pt x="190880" y="152780"/>
                </a:lnTo>
                <a:lnTo>
                  <a:pt x="229027" y="152780"/>
                </a:lnTo>
                <a:lnTo>
                  <a:pt x="229022" y="152368"/>
                </a:lnTo>
                <a:close/>
              </a:path>
              <a:path w="825500" h="228600">
                <a:moveTo>
                  <a:pt x="824356" y="69723"/>
                </a:moveTo>
                <a:lnTo>
                  <a:pt x="228176" y="76169"/>
                </a:lnTo>
                <a:lnTo>
                  <a:pt x="229022" y="152368"/>
                </a:lnTo>
                <a:lnTo>
                  <a:pt x="825119" y="145923"/>
                </a:lnTo>
                <a:lnTo>
                  <a:pt x="824356" y="697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13471" y="2165299"/>
            <a:ext cx="2233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 assignment step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13471" y="2803905"/>
            <a:ext cx="184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Centroid move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FF4DF0-EAE9-A740-81BF-E8AD9840DD41}"/>
                  </a:ext>
                </a:extLst>
              </p:cNvPr>
              <p:cNvSpPr txBox="1"/>
              <p:nvPr/>
            </p:nvSpPr>
            <p:spPr>
              <a:xfrm>
                <a:off x="5314952" y="3352700"/>
                <a:ext cx="2080634" cy="981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FF4DF0-EAE9-A740-81BF-E8AD9840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2" y="3352700"/>
                <a:ext cx="2080634" cy="981423"/>
              </a:xfrm>
              <a:prstGeom prst="rect">
                <a:avLst/>
              </a:prstGeom>
              <a:blipFill>
                <a:blip r:embed="rId3"/>
                <a:stretch>
                  <a:fillRect l="-1220" t="-138961" r="-16463" b="-180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0">
            <a:extLst>
              <a:ext uri="{FF2B5EF4-FFF2-40B4-BE49-F238E27FC236}">
                <a16:creationId xmlns:a16="http://schemas.microsoft.com/office/drawing/2014/main" id="{042CC3C9-40C7-0F46-AAAD-954A90477574}"/>
              </a:ext>
            </a:extLst>
          </p:cNvPr>
          <p:cNvSpPr/>
          <p:nvPr/>
        </p:nvSpPr>
        <p:spPr>
          <a:xfrm>
            <a:off x="7543800" y="3754376"/>
            <a:ext cx="2941320" cy="845185"/>
          </a:xfrm>
          <a:custGeom>
            <a:avLst/>
            <a:gdLst/>
            <a:ahLst/>
            <a:cxnLst/>
            <a:rect l="l" t="t" r="r" b="b"/>
            <a:pathLst>
              <a:path w="2941320" h="845185">
                <a:moveTo>
                  <a:pt x="230849" y="73762"/>
                </a:moveTo>
                <a:lnTo>
                  <a:pt x="211887" y="147539"/>
                </a:lnTo>
                <a:lnTo>
                  <a:pt x="2922016" y="844931"/>
                </a:lnTo>
                <a:lnTo>
                  <a:pt x="2940939" y="771144"/>
                </a:lnTo>
                <a:lnTo>
                  <a:pt x="230849" y="73762"/>
                </a:lnTo>
                <a:close/>
              </a:path>
              <a:path w="2941320" h="845185">
                <a:moveTo>
                  <a:pt x="249809" y="0"/>
                </a:moveTo>
                <a:lnTo>
                  <a:pt x="0" y="53721"/>
                </a:lnTo>
                <a:lnTo>
                  <a:pt x="192912" y="221361"/>
                </a:lnTo>
                <a:lnTo>
                  <a:pt x="211887" y="147539"/>
                </a:lnTo>
                <a:lnTo>
                  <a:pt x="175005" y="138049"/>
                </a:lnTo>
                <a:lnTo>
                  <a:pt x="193928" y="64262"/>
                </a:lnTo>
                <a:lnTo>
                  <a:pt x="233291" y="64262"/>
                </a:lnTo>
                <a:lnTo>
                  <a:pt x="249809" y="0"/>
                </a:lnTo>
                <a:close/>
              </a:path>
              <a:path w="2941320" h="845185">
                <a:moveTo>
                  <a:pt x="193928" y="64262"/>
                </a:moveTo>
                <a:lnTo>
                  <a:pt x="175005" y="138049"/>
                </a:lnTo>
                <a:lnTo>
                  <a:pt x="211887" y="147539"/>
                </a:lnTo>
                <a:lnTo>
                  <a:pt x="230849" y="73762"/>
                </a:lnTo>
                <a:lnTo>
                  <a:pt x="193928" y="64262"/>
                </a:lnTo>
                <a:close/>
              </a:path>
              <a:path w="2941320" h="845185">
                <a:moveTo>
                  <a:pt x="233291" y="64262"/>
                </a:moveTo>
                <a:lnTo>
                  <a:pt x="193928" y="64262"/>
                </a:lnTo>
                <a:lnTo>
                  <a:pt x="230849" y="73762"/>
                </a:lnTo>
                <a:lnTo>
                  <a:pt x="233291" y="6426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57E319F2-76E5-E04C-8C69-EEFEAD5D3E6D}"/>
              </a:ext>
            </a:extLst>
          </p:cNvPr>
          <p:cNvSpPr txBox="1"/>
          <p:nvPr/>
        </p:nvSpPr>
        <p:spPr>
          <a:xfrm>
            <a:off x="9906000" y="4757366"/>
            <a:ext cx="1812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This is where </a:t>
            </a:r>
            <a:r>
              <a:rPr i="1" dirty="0">
                <a:solidFill>
                  <a:srgbClr val="FF0000"/>
                </a:solidFill>
              </a:rPr>
              <a:t>mean</a:t>
            </a:r>
          </a:p>
          <a:p>
            <a:pPr marL="12700">
              <a:lnSpc>
                <a:spcPct val="100000"/>
              </a:lnSpc>
            </a:pPr>
            <a:r>
              <a:rPr dirty="0"/>
              <a:t>comes from</a:t>
            </a:r>
          </a:p>
        </p:txBody>
      </p:sp>
    </p:spTree>
    <p:extLst>
      <p:ext uri="{BB962C8B-B14F-4D97-AF65-F5344CB8AC3E}">
        <p14:creationId xmlns:p14="http://schemas.microsoft.com/office/powerpoint/2010/main" val="276320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0284" y="1032509"/>
            <a:ext cx="1604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Lets consider</a:t>
            </a:r>
            <a:endParaRPr/>
          </a:p>
          <a:p>
            <a:pPr marL="12700">
              <a:lnSpc>
                <a:spcPct val="100000"/>
              </a:lnSpc>
            </a:pPr>
            <a:r>
              <a:rPr dirty="0"/>
              <a:t>another example</a:t>
            </a:r>
            <a:endParaRPr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ECE6BE-B331-DE4A-9C20-8ECF0617EE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9DBF99-87FD-0C40-AB66-55671756884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73D61-48EA-9B40-B04A-21D1CF3AD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94B1AB-9194-364A-8221-3407E1B3234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747F3-7B5B-DF40-B0C3-B1BAB8C37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D4E720-953F-A94C-84FC-4909CE4954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EE5DE-6E52-984C-891D-4F4FFB2AB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cluster is a collection of data objects</a:t>
            </a:r>
          </a:p>
          <a:p>
            <a:endParaRPr lang="en-US" dirty="0"/>
          </a:p>
          <a:p>
            <a:r>
              <a:rPr lang="en-US" dirty="0"/>
              <a:t>A clustering algorithm tries to put similar objects to one another within the same cluster and dissimilar objects in other clusters</a:t>
            </a:r>
          </a:p>
          <a:p>
            <a:endParaRPr lang="en-US" dirty="0"/>
          </a:p>
          <a:p>
            <a:r>
              <a:rPr lang="en-US" dirty="0"/>
              <a:t>Clustering is an unsupervised classification: The data is unlabeled</a:t>
            </a:r>
          </a:p>
          <a:p>
            <a:endParaRPr lang="en-US" dirty="0"/>
          </a:p>
          <a:p>
            <a:r>
              <a:rPr lang="en-US" dirty="0"/>
              <a:t>A clustering algorithm tries to understand what kind of structure in the data:  what sub-population does the data have?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DABEA0-1731-324A-A776-F2922FD56E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94239-434D-5342-A08B-DDA069D3795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11DCD-555B-BE4C-A951-D9B30BCF1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403C04-86A1-DA49-AC9B-DF83E8FCF9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C85B3-2BB0-F444-BB28-37A73459F0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35996A-98AD-444F-923A-EDEC196AB2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EC2A1-EBF6-444F-912F-D29787CF1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3DCEB0-B51A-E742-8E15-07F27ED76C3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41CAF-DE1F-4447-8829-ED64695C5A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7C6A1C-9588-1144-8D27-230B3486CB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39543-FA3E-6045-9C5E-6B071928E3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3A40FC-BA77-1C49-BEBD-382923B27CC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BB83A-939F-6240-8204-A98C165B7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DF9061-6B7E-3F43-BEE3-E17069D3DDA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CE1B3-F7EB-424C-91F4-C2F0D11F91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ABA6C-A941-EB4E-AED9-017C1955801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randomly k centroids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pPr lvl="1"/>
                <a:r>
                  <a:rPr lang="en-US" dirty="0"/>
                  <a:t>We assign each point x in the set to the closest centroid.</a:t>
                </a:r>
              </a:p>
              <a:p>
                <a:pPr lvl="1"/>
                <a:r>
                  <a:rPr lang="en-US" dirty="0"/>
                  <a:t>Update the centroids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as 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cluster associated with the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8CB45A-8E23-2A4F-B53C-0F0164AB692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463E8A-6F12-EE4C-96FA-4D8AC3B12C4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479B3-42D4-6D4B-B0AC-B1BB40F187E9}"/>
                  </a:ext>
                </a:extLst>
              </p:cNvPr>
              <p:cNvSpPr txBox="1"/>
              <p:nvPr/>
            </p:nvSpPr>
            <p:spPr>
              <a:xfrm>
                <a:off x="5181600" y="4038600"/>
                <a:ext cx="2080634" cy="981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479B3-42D4-6D4B-B0AC-B1BB40F1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038600"/>
                <a:ext cx="2080634" cy="981423"/>
              </a:xfrm>
              <a:prstGeom prst="rect">
                <a:avLst/>
              </a:prstGeom>
              <a:blipFill>
                <a:blip r:embed="rId3"/>
                <a:stretch>
                  <a:fillRect l="-1829" t="-135897" r="-15854" b="-17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Complexity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number of points in the data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= number of 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= number of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number of attributes=number of features= the dimension of the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can we do better?</a:t>
                </a:r>
              </a:p>
            </p:txBody>
          </p:sp>
        </mc:Choice>
        <mc:Fallback xmlns="">
          <p:sp>
            <p:nvSpPr>
              <p:cNvPr id="10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E03337-B329-B54A-9C3E-23654D45B04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6C2030-C85B-2247-93ED-920A537ECD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Complexity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8868500-6C91-FD49-B2C1-1DBB73E8DD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pc="-55" dirty="0">
                    <a:latin typeface="Arial"/>
                    <a:cs typeface="Arial"/>
                  </a:rPr>
                  <a:t>What </a:t>
                </a:r>
                <a:r>
                  <a:rPr lang="en-US" spc="-80" dirty="0">
                    <a:latin typeface="Arial"/>
                    <a:cs typeface="Arial"/>
                  </a:rPr>
                  <a:t>exactly </a:t>
                </a:r>
                <a:r>
                  <a:rPr lang="en-US" spc="-100" dirty="0">
                    <a:latin typeface="Arial"/>
                    <a:cs typeface="Arial"/>
                  </a:rPr>
                  <a:t>is </a:t>
                </a:r>
                <a:r>
                  <a:rPr lang="en-US" spc="-20" dirty="0">
                    <a:latin typeface="Arial"/>
                    <a:cs typeface="Arial"/>
                  </a:rPr>
                  <a:t>the </a:t>
                </a:r>
                <a:r>
                  <a:rPr lang="en-US" spc="-40" dirty="0">
                    <a:latin typeface="Arial"/>
                    <a:cs typeface="Arial"/>
                  </a:rPr>
                  <a:t>optimization </a:t>
                </a:r>
                <a:r>
                  <a:rPr lang="en-US" spc="-30" dirty="0">
                    <a:latin typeface="Arial"/>
                    <a:cs typeface="Arial"/>
                  </a:rPr>
                  <a:t>function </a:t>
                </a:r>
                <a:r>
                  <a:rPr lang="en-US" spc="-5" dirty="0">
                    <a:latin typeface="Arial"/>
                    <a:cs typeface="Arial"/>
                  </a:rPr>
                  <a:t>of</a:t>
                </a:r>
                <a:r>
                  <a:rPr lang="en-US" spc="-355" dirty="0">
                    <a:latin typeface="Arial"/>
                    <a:cs typeface="Arial"/>
                  </a:rPr>
                  <a:t> </a:t>
                </a:r>
                <a:r>
                  <a:rPr lang="en-US" spc="-40" dirty="0">
                    <a:latin typeface="Arial"/>
                    <a:cs typeface="Arial"/>
                  </a:rPr>
                  <a:t>this algorithm </a:t>
                </a:r>
                <a:r>
                  <a:rPr lang="en-US" spc="-170" dirty="0">
                    <a:latin typeface="Arial"/>
                    <a:cs typeface="Arial"/>
                  </a:rPr>
                  <a:t>?</a:t>
                </a:r>
              </a:p>
              <a:p>
                <a:endParaRPr lang="en-US" spc="-170" dirty="0">
                  <a:latin typeface="Arial"/>
                  <a:cs typeface="Arial"/>
                </a:endParaRPr>
              </a:p>
              <a:p>
                <a:pPr lvl="1"/>
                <a:r>
                  <a:rPr lang="en-US" spc="-130" dirty="0">
                    <a:latin typeface="Arial"/>
                    <a:cs typeface="Arial"/>
                  </a:rPr>
                  <a:t>Cost </a:t>
                </a:r>
                <a:r>
                  <a:rPr lang="en-US" spc="-30" dirty="0">
                    <a:latin typeface="Arial"/>
                    <a:cs typeface="Arial"/>
                  </a:rPr>
                  <a:t>function </a:t>
                </a:r>
                <a:r>
                  <a:rPr lang="en-US" spc="-5" dirty="0">
                    <a:latin typeface="Arial"/>
                    <a:cs typeface="Arial"/>
                  </a:rPr>
                  <a:t>of</a:t>
                </a:r>
                <a:r>
                  <a:rPr lang="en-US" spc="-155" dirty="0">
                    <a:latin typeface="Arial"/>
                    <a:cs typeface="Arial"/>
                  </a:rPr>
                  <a:t> </a:t>
                </a:r>
                <a:r>
                  <a:rPr lang="en-US" spc="-125" dirty="0">
                    <a:latin typeface="Arial"/>
                    <a:cs typeface="Arial"/>
                  </a:rPr>
                  <a:t>K-means: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pc="-12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pc="-125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pc="-125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pc="-125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  <m:r>
                              <a:rPr lang="en-US" b="0" i="1" spc="-125" smtClean="0">
                                <a:latin typeface="Cambria Math" panose="02040503050406030204" pitchFamily="18" charset="0"/>
                                <a:cs typeface="Arial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pc="-125" smtClean="0">
                                <a:latin typeface="Cambria Math" panose="02040503050406030204" pitchFamily="18" charset="0"/>
                                <a:cs typeface="Arial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pc="-12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pc="-12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pc="-12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>
                  <a:latin typeface="Arial"/>
                  <a:cs typeface="Arial"/>
                </a:endParaRPr>
              </a:p>
              <a:p>
                <a:endParaRPr lang="en-US" dirty="0">
                  <a:latin typeface="Arial"/>
                  <a:cs typeface="Arial"/>
                </a:endParaRPr>
              </a:p>
              <a:p>
                <a:r>
                  <a:rPr lang="en-US" i="1" spc="-130" dirty="0">
                    <a:latin typeface="Arial"/>
                    <a:cs typeface="Arial"/>
                  </a:rPr>
                  <a:t>This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100" dirty="0">
                    <a:latin typeface="Arial"/>
                    <a:cs typeface="Arial"/>
                  </a:rPr>
                  <a:t>is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total</a:t>
                </a:r>
                <a:r>
                  <a:rPr lang="en-US" i="1" spc="-75" dirty="0">
                    <a:latin typeface="Arial"/>
                    <a:cs typeface="Arial"/>
                  </a:rPr>
                  <a:t> </a:t>
                </a:r>
                <a:r>
                  <a:rPr lang="en-US" i="1" spc="-95" dirty="0">
                    <a:latin typeface="Arial"/>
                    <a:cs typeface="Arial"/>
                  </a:rPr>
                  <a:t>squared</a:t>
                </a:r>
                <a:r>
                  <a:rPr lang="en-US" i="1" spc="-70" dirty="0">
                    <a:latin typeface="Arial"/>
                    <a:cs typeface="Arial"/>
                  </a:rPr>
                  <a:t> </a:t>
                </a:r>
                <a:r>
                  <a:rPr lang="en-US" i="1" spc="-90" dirty="0">
                    <a:latin typeface="Arial"/>
                    <a:cs typeface="Arial"/>
                  </a:rPr>
                  <a:t>distance</a:t>
                </a:r>
                <a:r>
                  <a:rPr lang="en-US" i="1" spc="-60" dirty="0">
                    <a:latin typeface="Arial"/>
                    <a:cs typeface="Arial"/>
                  </a:rPr>
                  <a:t> </a:t>
                </a:r>
                <a:r>
                  <a:rPr lang="en-US" i="1" spc="-30" dirty="0">
                    <a:latin typeface="Arial"/>
                    <a:cs typeface="Arial"/>
                  </a:rPr>
                  <a:t>from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55" dirty="0">
                    <a:latin typeface="Arial"/>
                    <a:cs typeface="Arial"/>
                  </a:rPr>
                  <a:t>centroid</a:t>
                </a:r>
                <a:r>
                  <a:rPr lang="en-US" i="1" spc="-75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60" dirty="0">
                    <a:latin typeface="Arial"/>
                    <a:cs typeface="Arial"/>
                  </a:rPr>
                  <a:t>points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20" dirty="0">
                    <a:latin typeface="Arial"/>
                    <a:cs typeface="Arial"/>
                  </a:rPr>
                  <a:t>of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75" dirty="0">
                    <a:latin typeface="Arial"/>
                    <a:cs typeface="Arial"/>
                  </a:rPr>
                  <a:t>cluster</a:t>
                </a:r>
                <a:r>
                  <a:rPr lang="en-US" i="1" spc="-55" dirty="0">
                    <a:latin typeface="Arial"/>
                    <a:cs typeface="Arial"/>
                  </a:rPr>
                  <a:t> </a:t>
                </a:r>
                <a:r>
                  <a:rPr lang="en-US" i="1" spc="-100" dirty="0">
                    <a:latin typeface="Arial"/>
                    <a:cs typeface="Arial"/>
                  </a:rPr>
                  <a:t>associated</a:t>
                </a:r>
                <a:r>
                  <a:rPr lang="en-US" i="1" spc="-60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60" dirty="0">
                    <a:latin typeface="Arial"/>
                    <a:cs typeface="Arial"/>
                  </a:rPr>
                  <a:t>centroid</a:t>
                </a:r>
                <a:endParaRPr lang="en-US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8868500-6C91-FD49-B2C1-1DBB73E8D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198DF2-E7D3-B24E-AAE6-53E9FA4F654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DEFE96-93CD-594F-8F15-0ABA5885D17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50" dirty="0"/>
              <a:t> </a:t>
            </a:r>
            <a:r>
              <a:rPr lang="en-US" spc="-135" dirty="0"/>
              <a:t>convergence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058" y="1352753"/>
            <a:ext cx="19716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Say that we have the  following data points  in the plan.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D33CF3-7B40-0944-AD57-6E2117ED5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9B0308-43D6-AE40-916C-083C2A97D1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68482B-8C55-F047-BACE-44D79E3DEB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we start with random centers every time we run this algorithm:</a:t>
            </a:r>
          </a:p>
          <a:p>
            <a:endParaRPr lang="en-US" dirty="0"/>
          </a:p>
          <a:p>
            <a:pPr lvl="1"/>
            <a:r>
              <a:rPr lang="en-US" dirty="0"/>
              <a:t>Is it guaranteed to give the same clustering configuration?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the algorithm guaranteed to converge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6FC7-6DEF-A24D-8AC3-D5FDC93DB86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46F807-9F70-1043-B221-B8D10A0349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convergence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68482B-8C55-F047-BACE-44D79E3DEB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 converges (in the sense that each iteration minimizes the cost function  above) but it converges to a local min. </a:t>
            </a:r>
          </a:p>
          <a:p>
            <a:endParaRPr lang="en-US" dirty="0"/>
          </a:p>
          <a:p>
            <a:r>
              <a:rPr lang="en-US" dirty="0"/>
              <a:t>Which means that:</a:t>
            </a:r>
          </a:p>
          <a:p>
            <a:pPr lvl="1"/>
            <a:r>
              <a:rPr lang="en-US" dirty="0"/>
              <a:t>(1) the solution might not be the optimal solution and </a:t>
            </a:r>
          </a:p>
          <a:p>
            <a:pPr lvl="1"/>
            <a:r>
              <a:rPr lang="en-US" dirty="0"/>
              <a:t>(2) one might get different results for different initial starts.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6FC7-6DEF-A24D-8AC3-D5FDC93DB86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46F807-9F70-1043-B221-B8D10A0349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convergence</a:t>
            </a:r>
          </a:p>
        </p:txBody>
      </p:sp>
    </p:spTree>
    <p:extLst>
      <p:ext uri="{BB962C8B-B14F-4D97-AF65-F5344CB8AC3E}">
        <p14:creationId xmlns:p14="http://schemas.microsoft.com/office/powerpoint/2010/main" val="2864328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871733B7-05A0-4D40-A17B-86D867DCC9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98569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pc="-55" dirty="0">
                    <a:latin typeface="Arial"/>
                    <a:cs typeface="Arial"/>
                  </a:rPr>
                  <a:t>What </a:t>
                </a:r>
                <a:r>
                  <a:rPr lang="en-US" spc="-80" dirty="0">
                    <a:latin typeface="Arial"/>
                    <a:cs typeface="Arial"/>
                  </a:rPr>
                  <a:t>exactly </a:t>
                </a:r>
                <a:r>
                  <a:rPr lang="en-US" spc="-100" dirty="0">
                    <a:latin typeface="Arial"/>
                    <a:cs typeface="Arial"/>
                  </a:rPr>
                  <a:t>is </a:t>
                </a:r>
                <a:r>
                  <a:rPr lang="en-US" spc="-20" dirty="0">
                    <a:latin typeface="Arial"/>
                    <a:cs typeface="Arial"/>
                  </a:rPr>
                  <a:t>the </a:t>
                </a:r>
                <a:r>
                  <a:rPr lang="en-US" spc="-40" dirty="0">
                    <a:latin typeface="Arial"/>
                    <a:cs typeface="Arial"/>
                  </a:rPr>
                  <a:t>optimization </a:t>
                </a:r>
                <a:r>
                  <a:rPr lang="en-US" spc="-30" dirty="0">
                    <a:latin typeface="Arial"/>
                    <a:cs typeface="Arial"/>
                  </a:rPr>
                  <a:t>function </a:t>
                </a:r>
                <a:r>
                  <a:rPr lang="en-US" spc="-5" dirty="0">
                    <a:latin typeface="Arial"/>
                    <a:cs typeface="Arial"/>
                  </a:rPr>
                  <a:t>of</a:t>
                </a:r>
                <a:r>
                  <a:rPr lang="en-US" spc="-355" dirty="0">
                    <a:latin typeface="Arial"/>
                    <a:cs typeface="Arial"/>
                  </a:rPr>
                  <a:t> </a:t>
                </a:r>
                <a:r>
                  <a:rPr lang="en-US" spc="-40" dirty="0">
                    <a:latin typeface="Arial"/>
                    <a:cs typeface="Arial"/>
                  </a:rPr>
                  <a:t>this algorithm </a:t>
                </a:r>
                <a:r>
                  <a:rPr lang="en-US" spc="-170" dirty="0">
                    <a:latin typeface="Arial"/>
                    <a:cs typeface="Arial"/>
                  </a:rPr>
                  <a:t>?</a:t>
                </a:r>
              </a:p>
              <a:p>
                <a:endParaRPr lang="en-US" spc="-170" dirty="0">
                  <a:latin typeface="Arial"/>
                  <a:cs typeface="Arial"/>
                </a:endParaRPr>
              </a:p>
              <a:p>
                <a:pPr lvl="1"/>
                <a:r>
                  <a:rPr lang="en-US" spc="-130" dirty="0">
                    <a:latin typeface="Arial"/>
                    <a:cs typeface="Arial"/>
                  </a:rPr>
                  <a:t>Cost </a:t>
                </a:r>
                <a:r>
                  <a:rPr lang="en-US" spc="-30" dirty="0">
                    <a:latin typeface="Arial"/>
                    <a:cs typeface="Arial"/>
                  </a:rPr>
                  <a:t>function </a:t>
                </a:r>
                <a:r>
                  <a:rPr lang="en-US" spc="-5" dirty="0">
                    <a:latin typeface="Arial"/>
                    <a:cs typeface="Arial"/>
                  </a:rPr>
                  <a:t>of</a:t>
                </a:r>
                <a:r>
                  <a:rPr lang="en-US" spc="-155" dirty="0">
                    <a:latin typeface="Arial"/>
                    <a:cs typeface="Arial"/>
                  </a:rPr>
                  <a:t> </a:t>
                </a:r>
                <a:r>
                  <a:rPr lang="en-US" spc="-125" dirty="0">
                    <a:latin typeface="Arial"/>
                    <a:cs typeface="Arial"/>
                  </a:rPr>
                  <a:t>K-means: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pc="-125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spc="-125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pc="-125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spc="-125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  <m:r>
                              <a:rPr lang="en-US" i="1" spc="-125">
                                <a:latin typeface="Cambria Math" panose="02040503050406030204" pitchFamily="18" charset="0"/>
                                <a:cs typeface="Arial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 spc="-125">
                                <a:latin typeface="Cambria Math" panose="02040503050406030204" pitchFamily="18" charset="0"/>
                                <a:cs typeface="Arial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pc="-12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pc="-12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spc="-12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>
                  <a:latin typeface="Arial"/>
                  <a:cs typeface="Arial"/>
                </a:endParaRPr>
              </a:p>
              <a:p>
                <a:endParaRPr lang="en-US" dirty="0">
                  <a:latin typeface="Arial"/>
                  <a:cs typeface="Arial"/>
                </a:endParaRPr>
              </a:p>
              <a:p>
                <a:r>
                  <a:rPr lang="en-US" i="1" spc="-130" dirty="0">
                    <a:latin typeface="Arial"/>
                    <a:cs typeface="Arial"/>
                  </a:rPr>
                  <a:t>This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100" dirty="0">
                    <a:latin typeface="Arial"/>
                    <a:cs typeface="Arial"/>
                  </a:rPr>
                  <a:t>is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total</a:t>
                </a:r>
                <a:r>
                  <a:rPr lang="en-US" i="1" spc="-75" dirty="0">
                    <a:latin typeface="Arial"/>
                    <a:cs typeface="Arial"/>
                  </a:rPr>
                  <a:t> </a:t>
                </a:r>
                <a:r>
                  <a:rPr lang="en-US" i="1" spc="-95" dirty="0">
                    <a:latin typeface="Arial"/>
                    <a:cs typeface="Arial"/>
                  </a:rPr>
                  <a:t>squared</a:t>
                </a:r>
                <a:r>
                  <a:rPr lang="en-US" i="1" spc="-70" dirty="0">
                    <a:latin typeface="Arial"/>
                    <a:cs typeface="Arial"/>
                  </a:rPr>
                  <a:t> </a:t>
                </a:r>
                <a:r>
                  <a:rPr lang="en-US" i="1" spc="-90" dirty="0">
                    <a:latin typeface="Arial"/>
                    <a:cs typeface="Arial"/>
                  </a:rPr>
                  <a:t>distance</a:t>
                </a:r>
                <a:r>
                  <a:rPr lang="en-US" i="1" spc="-60" dirty="0">
                    <a:latin typeface="Arial"/>
                    <a:cs typeface="Arial"/>
                  </a:rPr>
                  <a:t> </a:t>
                </a:r>
                <a:r>
                  <a:rPr lang="en-US" i="1" spc="-30" dirty="0">
                    <a:latin typeface="Arial"/>
                    <a:cs typeface="Arial"/>
                  </a:rPr>
                  <a:t>from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55" dirty="0">
                    <a:latin typeface="Arial"/>
                    <a:cs typeface="Arial"/>
                  </a:rPr>
                  <a:t>centroid</a:t>
                </a:r>
                <a:r>
                  <a:rPr lang="en-US" i="1" spc="-75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60" dirty="0">
                    <a:latin typeface="Arial"/>
                    <a:cs typeface="Arial"/>
                  </a:rPr>
                  <a:t>points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20" dirty="0">
                    <a:latin typeface="Arial"/>
                    <a:cs typeface="Arial"/>
                  </a:rPr>
                  <a:t>of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75" dirty="0">
                    <a:latin typeface="Arial"/>
                    <a:cs typeface="Arial"/>
                  </a:rPr>
                  <a:t>cluster</a:t>
                </a:r>
                <a:r>
                  <a:rPr lang="en-US" i="1" spc="-55" dirty="0">
                    <a:latin typeface="Arial"/>
                    <a:cs typeface="Arial"/>
                  </a:rPr>
                  <a:t> </a:t>
                </a:r>
                <a:r>
                  <a:rPr lang="en-US" i="1" spc="-100" dirty="0">
                    <a:latin typeface="Arial"/>
                    <a:cs typeface="Arial"/>
                  </a:rPr>
                  <a:t>associated</a:t>
                </a:r>
                <a:r>
                  <a:rPr lang="en-US" i="1" spc="-60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60" dirty="0">
                    <a:latin typeface="Arial"/>
                    <a:cs typeface="Arial"/>
                  </a:rPr>
                  <a:t>centroid</a:t>
                </a:r>
                <a:endParaRPr lang="en-US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871733B7-05A0-4D40-A17B-86D867DCC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985691"/>
              </a:xfrm>
              <a:blipFill>
                <a:blip r:embed="rId2"/>
                <a:stretch>
                  <a:fillRect l="-1167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5BD97C9-AE56-B348-8E70-92B2DD21F2B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18F5DC0-38C8-BC49-8B79-0CE8B3A1179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40259-B295-AF4A-BB5B-BD128380A251}"/>
                  </a:ext>
                </a:extLst>
              </p:cNvPr>
              <p:cNvSpPr txBox="1"/>
              <p:nvPr/>
            </p:nvSpPr>
            <p:spPr>
              <a:xfrm>
                <a:off x="2971801" y="4419600"/>
                <a:ext cx="6248399" cy="15696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Choose randomly k centroids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Repeat until convergence</a:t>
                </a:r>
              </a:p>
              <a:p>
                <a:pPr lvl="1"/>
                <a:r>
                  <a:rPr lang="en-US" sz="2400" dirty="0"/>
                  <a:t>Assign each point x to the closest centroid</a:t>
                </a:r>
              </a:p>
              <a:p>
                <a:pPr lvl="1"/>
                <a:r>
                  <a:rPr lang="en-US" sz="2400" dirty="0"/>
                  <a:t>Update the centroids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40259-B295-AF4A-BB5B-BD128380A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1" y="4419600"/>
                <a:ext cx="6248399" cy="1569660"/>
              </a:xfrm>
              <a:prstGeom prst="rect">
                <a:avLst/>
              </a:prstGeom>
              <a:blipFill>
                <a:blip r:embed="rId3"/>
                <a:stretch>
                  <a:fillRect l="-1417" t="-2400" b="-640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1">
            <a:extLst>
              <a:ext uri="{FF2B5EF4-FFF2-40B4-BE49-F238E27FC236}">
                <a16:creationId xmlns:a16="http://schemas.microsoft.com/office/drawing/2014/main" id="{D527CD88-9D96-0B40-9EF4-517AD3A9DDDF}"/>
              </a:ext>
            </a:extLst>
          </p:cNvPr>
          <p:cNvSpPr txBox="1"/>
          <p:nvPr/>
        </p:nvSpPr>
        <p:spPr>
          <a:xfrm>
            <a:off x="9539459" y="4308928"/>
            <a:ext cx="2113931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Minimize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cost  </a:t>
            </a:r>
            <a:r>
              <a:rPr sz="1800" spc="-30" dirty="0">
                <a:latin typeface="Arial"/>
                <a:cs typeface="Arial"/>
              </a:rPr>
              <a:t>function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75" dirty="0">
                <a:latin typeface="Arial"/>
                <a:cs typeface="Arial"/>
              </a:rPr>
              <a:t>respect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 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clusters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4A82A196-7ACD-A741-B139-F136950CF993}"/>
              </a:ext>
            </a:extLst>
          </p:cNvPr>
          <p:cNvSpPr txBox="1"/>
          <p:nvPr/>
        </p:nvSpPr>
        <p:spPr>
          <a:xfrm>
            <a:off x="9307997" y="5471508"/>
            <a:ext cx="2113931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Minimize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cost  </a:t>
            </a:r>
            <a:r>
              <a:rPr sz="1800" spc="-30" dirty="0">
                <a:latin typeface="Arial"/>
                <a:cs typeface="Arial"/>
              </a:rPr>
              <a:t>function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75" dirty="0">
                <a:latin typeface="Arial"/>
                <a:cs typeface="Arial"/>
              </a:rPr>
              <a:t>respect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centroids</a:t>
            </a:r>
            <a:endParaRPr sz="1800" dirty="0">
              <a:latin typeface="Arial"/>
              <a:cs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B09FC9-0529-ED46-9358-74CAE05428D1}"/>
              </a:ext>
            </a:extLst>
          </p:cNvPr>
          <p:cNvCxnSpPr>
            <a:cxnSpLocks/>
          </p:cNvCxnSpPr>
          <p:nvPr/>
        </p:nvCxnSpPr>
        <p:spPr>
          <a:xfrm flipH="1">
            <a:off x="8763001" y="4953000"/>
            <a:ext cx="685799" cy="45720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07BE8-F1E2-0B40-95E4-853CA81660E6}"/>
              </a:ext>
            </a:extLst>
          </p:cNvPr>
          <p:cNvCxnSpPr>
            <a:cxnSpLocks/>
          </p:cNvCxnSpPr>
          <p:nvPr/>
        </p:nvCxnSpPr>
        <p:spPr>
          <a:xfrm flipH="1">
            <a:off x="8001001" y="5791200"/>
            <a:ext cx="1219198" cy="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73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98DFC-EF38-934A-B981-0BB5C67E0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  <a:p>
            <a:r>
              <a:rPr lang="en-US" dirty="0"/>
              <a:t>Clusters with different densities</a:t>
            </a:r>
          </a:p>
          <a:p>
            <a:r>
              <a:rPr lang="en-US" dirty="0"/>
              <a:t>Non-convex shapes</a:t>
            </a:r>
          </a:p>
          <a:p>
            <a:r>
              <a:rPr lang="en-US" dirty="0"/>
              <a:t>Clusters with different sizes</a:t>
            </a:r>
          </a:p>
          <a:p>
            <a:r>
              <a:rPr lang="en-US" dirty="0"/>
              <a:t>May converge to local optimum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385BC-3995-7B42-B373-C0F4BE09A35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example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2A9D4-8EBA-D14B-9324-3FBD7A153D8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problems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E3C927-B73C-C840-865E-FBDF0713A3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70" dirty="0"/>
              <a:t> </a:t>
            </a:r>
            <a:r>
              <a:rPr lang="en-US" spc="-110" dirty="0"/>
              <a:t>remarks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68C910-5E1F-3943-9F1F-B1E5F2FFDF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734047" y="954251"/>
            <a:ext cx="3139806" cy="2334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4222" y="3639463"/>
            <a:ext cx="2923960" cy="217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" y="4749210"/>
            <a:ext cx="2489689" cy="11123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r">
              <a:lnSpc>
                <a:spcPct val="98900"/>
              </a:lnSpc>
              <a:spcBef>
                <a:spcPts val="120"/>
              </a:spcBef>
            </a:pPr>
            <a:r>
              <a:rPr dirty="0"/>
              <a:t>K-means is clearly applicable to data sets where the clusters are very well-separated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4169" y="1047504"/>
            <a:ext cx="3030628" cy="224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E3C927-B73C-C840-865E-FBDF0713A3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70" dirty="0"/>
              <a:t> </a:t>
            </a:r>
            <a:r>
              <a:rPr lang="en-US" spc="-110" dirty="0"/>
              <a:t>remarks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68C910-5E1F-3943-9F1F-B1E5F2FFDF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734047" y="954251"/>
            <a:ext cx="3139806" cy="2334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4222" y="3639463"/>
            <a:ext cx="2923960" cy="2174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3688" y="3684519"/>
            <a:ext cx="2811018" cy="2084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29800" y="4701423"/>
            <a:ext cx="2209800" cy="11123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dirty="0"/>
              <a:t>K-Means is often applied to data that have no clear clustering 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" y="4749210"/>
            <a:ext cx="2489689" cy="11123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r">
              <a:lnSpc>
                <a:spcPct val="98900"/>
              </a:lnSpc>
              <a:spcBef>
                <a:spcPts val="120"/>
              </a:spcBef>
            </a:pPr>
            <a:r>
              <a:rPr dirty="0"/>
              <a:t>K-means is clearly applicable to data sets where the clusters are very well-separated</a:t>
            </a:r>
          </a:p>
        </p:txBody>
      </p:sp>
    </p:spTree>
    <p:extLst>
      <p:ext uri="{BB962C8B-B14F-4D97-AF65-F5344CB8AC3E}">
        <p14:creationId xmlns:p14="http://schemas.microsoft.com/office/powerpoint/2010/main" val="2293633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84D1F-BDB1-1E49-A1C8-0DDC69B5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4191041"/>
            <a:ext cx="10876027" cy="1839228"/>
          </a:xfrm>
        </p:spPr>
        <p:txBody>
          <a:bodyPr>
            <a:normAutofit fontScale="85000" lnSpcReduction="10000"/>
          </a:bodyPr>
          <a:lstStyle/>
          <a:p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Selecting K is challenging</a:t>
            </a:r>
            <a:endParaRPr lang="en-US" dirty="0"/>
          </a:p>
          <a:p>
            <a:endParaRPr lang="en-US" dirty="0"/>
          </a:p>
          <a:p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One solution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this is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run K-means several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times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and pick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attempt that  minimizes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the cost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 function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871CB3-8AB0-8640-8448-25018DBC3D8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0FCA08-EFD1-D74D-8899-9A9765675A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70" dirty="0"/>
              <a:t> </a:t>
            </a:r>
            <a:r>
              <a:rPr lang="en-US" spc="-110" dirty="0"/>
              <a:t>remarks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6316010" y="1372533"/>
            <a:ext cx="3517537" cy="260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2609" y="1263243"/>
            <a:ext cx="3627970" cy="2712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3A134B-D557-3F41-BDE3-989194501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Nearby points may not end in the same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4F9822D-91DC-8C44-85BD-E273E115302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21F410-0B40-E84A-95A4-A894C2826CF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DDD0C37-D792-4D4B-8549-FF96C431BD38}"/>
              </a:ext>
            </a:extLst>
          </p:cNvPr>
          <p:cNvSpPr/>
          <p:nvPr/>
        </p:nvSpPr>
        <p:spPr>
          <a:xfrm>
            <a:off x="3272027" y="1981200"/>
            <a:ext cx="564794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0860" y="2325624"/>
            <a:ext cx="622554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5479" y="1889761"/>
            <a:ext cx="618743" cy="1539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69DDA-AFBA-F449-9B0A-0EB54FF606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Nearby points may not end in the same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that K-means gets stuck in this local optimum.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1C80640-528E-4347-A29E-C96871960B3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3195B7-D8D6-3741-BB86-6C2B189FE1D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7A36635-1086-0645-9FA0-F43B336B06A9}"/>
              </a:ext>
            </a:extLst>
          </p:cNvPr>
          <p:cNvSpPr/>
          <p:nvPr/>
        </p:nvSpPr>
        <p:spPr>
          <a:xfrm>
            <a:off x="3272027" y="1981200"/>
            <a:ext cx="564794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C1C0F-02DD-C545-B702-42172B580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Nearby points may not end in the same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that K-means gets stuck in this local optimum.</a:t>
            </a:r>
          </a:p>
          <a:p>
            <a:endParaRPr lang="en-US" dirty="0"/>
          </a:p>
          <a:p>
            <a:r>
              <a:rPr lang="en-US" dirty="0"/>
              <a:t>How would you solve this problem 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3BE7C1-7739-964A-9E5C-9F23336481A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4D4AFD-12ED-F74F-A733-BCF742FCFBE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ECC72AB-FCFD-304B-B8BD-DE68E5DCE1F9}"/>
              </a:ext>
            </a:extLst>
          </p:cNvPr>
          <p:cNvSpPr/>
          <p:nvPr/>
        </p:nvSpPr>
        <p:spPr>
          <a:xfrm>
            <a:off x="3272027" y="1981200"/>
            <a:ext cx="564794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0A9854-7FA4-9C47-910F-5030FA2B4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390CB2-57C8-9241-820B-10B1986004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64058" y="1352753"/>
            <a:ext cx="199961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K-means is a  clustering algorithm  that is best explained  via an example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16B95-59FE-5C47-B632-0B28F9CD6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Nearby points may not end in the same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that K-means gets stuck in this local optimum.</a:t>
            </a:r>
          </a:p>
          <a:p>
            <a:endParaRPr lang="en-US" dirty="0"/>
          </a:p>
          <a:p>
            <a:r>
              <a:rPr lang="en-US" dirty="0"/>
              <a:t>How would you solve this problem ?</a:t>
            </a:r>
          </a:p>
          <a:p>
            <a:pPr lvl="1"/>
            <a:r>
              <a:rPr lang="en-US" dirty="0"/>
              <a:t>Try different initialization and choose the one that produces the best result (</a:t>
            </a:r>
            <a:r>
              <a:rPr lang="en-US" dirty="0" err="1"/>
              <a:t>wrt</a:t>
            </a:r>
            <a:r>
              <a:rPr lang="en-US" dirty="0"/>
              <a:t> the  cost function).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DDEF947-327C-3845-8353-E0F828751B3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018E8E-117A-2F45-8E42-5A8277557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3" name="object 3"/>
          <p:cNvSpPr/>
          <p:nvPr/>
        </p:nvSpPr>
        <p:spPr>
          <a:xfrm>
            <a:off x="3272027" y="1981200"/>
            <a:ext cx="564794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66FE3-1BA8-154F-B6FC-AAB6F2442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6581013" cy="4824960"/>
          </a:xfrm>
        </p:spPr>
        <p:txBody>
          <a:bodyPr/>
          <a:lstStyle/>
          <a:p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Using Euclidian Distance </a:t>
            </a:r>
            <a:r>
              <a:rPr lang="en-US" spc="-10" dirty="0">
                <a:solidFill>
                  <a:srgbClr val="333333"/>
                </a:solidFill>
                <a:latin typeface="Arial"/>
                <a:cs typeface="Arial"/>
              </a:rPr>
              <a:t>K-means </a:t>
            </a:r>
            <a:r>
              <a:rPr lang="en-US" spc="-15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lang="en-US" spc="-10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give the natural clusters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lang="en-US" spc="2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set.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D627-77DF-3F4C-8ABB-8E242EB705B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43D1C-62EE-5F4B-A00C-E1AFF44A4AF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70" dirty="0"/>
              <a:t> </a:t>
            </a:r>
            <a:r>
              <a:rPr lang="en-US" spc="-110" dirty="0"/>
              <a:t>remarks</a:t>
            </a:r>
            <a:endParaRPr lang="en-US" dirty="0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CB534514-5759-3B40-B0CE-6EE7DF622A00}"/>
              </a:ext>
            </a:extLst>
          </p:cNvPr>
          <p:cNvSpPr/>
          <p:nvPr/>
        </p:nvSpPr>
        <p:spPr>
          <a:xfrm>
            <a:off x="8839200" y="2157517"/>
            <a:ext cx="2799778" cy="254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30AB2D7B-F09B-4846-B0C1-390A4A53704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Using Euclidian Distance K-means will not give the natural clusters for this set.</a:t>
                </a:r>
              </a:p>
              <a:p>
                <a:endParaRPr lang="en-US" dirty="0"/>
              </a:p>
              <a:p>
                <a:r>
                  <a:rPr lang="en-US" dirty="0"/>
                  <a:t>One can try to change the features: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	</a:t>
                </a:r>
              </a:p>
              <a:p>
                <a:pPr marL="0" indent="0" algn="ctr">
                  <a:buNone/>
                </a:pPr>
                <a:r>
                  <a:rPr lang="en-US" dirty="0"/>
                  <a:t>(convert the feature vector to polar coordinates)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or change the distance function used in the K-means algorithm.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30AB2D7B-F09B-4846-B0C1-390A4A537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  <a:blipFill>
                <a:blip r:embed="rId2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B7AFC76-B87A-8B43-942E-6264F6480C8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C1F9913-7528-4747-856A-3097C9C388F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13" name="object 13"/>
          <p:cNvSpPr/>
          <p:nvPr/>
        </p:nvSpPr>
        <p:spPr>
          <a:xfrm>
            <a:off x="8839200" y="2157517"/>
            <a:ext cx="2799778" cy="2542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64578-6533-2940-A815-E8F04E95E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Almost every aspect of K-means has been altered and changed to perform other clustering tasks.</a:t>
            </a:r>
          </a:p>
          <a:p>
            <a:pPr lvl="1"/>
            <a:r>
              <a:rPr lang="en-US" dirty="0"/>
              <a:t>Distance function: Any function that satisfy distance axioms can be used instead of the Euclidian distance.</a:t>
            </a:r>
          </a:p>
          <a:p>
            <a:pPr lvl="1"/>
            <a:r>
              <a:rPr lang="en-US" dirty="0"/>
              <a:t>Cost function</a:t>
            </a:r>
          </a:p>
          <a:p>
            <a:pPr lvl="1"/>
            <a:r>
              <a:rPr lang="en-US" dirty="0"/>
              <a:t>Initialization heuristics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Centroid definition: </a:t>
            </a:r>
            <a:r>
              <a:rPr lang="en-US" dirty="0">
                <a:hlinkClick r:id="rId2"/>
              </a:rPr>
              <a:t>K-Medians</a:t>
            </a:r>
            <a:r>
              <a:rPr lang="en-US" dirty="0"/>
              <a:t>,</a:t>
            </a:r>
            <a:r>
              <a:rPr lang="en-US" dirty="0">
                <a:hlinkClick r:id="rId3"/>
              </a:rPr>
              <a:t> K-mediods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385A3-F985-9441-BF5E-88ED4F99102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See Wikipedia page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6BE8A2-06BB-DA4D-A3FE-540C8853C7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variations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135EDE-7CC2-1C47-A18A-E492E7145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C55889-D332-EA4E-8903-DEB1F4DA66F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04800" y="3810000"/>
            <a:ext cx="8029240" cy="195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7640" y="1210059"/>
            <a:ext cx="4874570" cy="2232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393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8C981-245B-CD47-A497-1BA6A10FA0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Hierarchical clustering is a family of clustering algorithms that build a tree clusters. </a:t>
            </a:r>
          </a:p>
          <a:p>
            <a:endParaRPr lang="en-US" dirty="0"/>
          </a:p>
          <a:p>
            <a:r>
              <a:rPr lang="en-US" dirty="0"/>
              <a:t>It is usually done by merging or splitting the clusters successively.</a:t>
            </a:r>
          </a:p>
          <a:p>
            <a:pPr lvl="1"/>
            <a:r>
              <a:rPr lang="en-US" dirty="0"/>
              <a:t>Agglomerative: bottom up (Merge)</a:t>
            </a:r>
          </a:p>
          <a:p>
            <a:pPr lvl="1"/>
            <a:r>
              <a:rPr lang="en-US" dirty="0"/>
              <a:t>Divisive: top down (Split)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CA5DBF-C64E-D74B-AF4A-20117146733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53F04-4B8D-F644-B864-633A4653C25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82867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320708" y="4478364"/>
            <a:ext cx="4873067" cy="2231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2FC081-CF28-F349-9C4B-7914FE5C7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10772014" cy="4824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Hierarchical clustering is usually represented by a tree called the dendrogram that represents the clustering  at all levels.</a:t>
            </a:r>
          </a:p>
          <a:p>
            <a:r>
              <a:rPr lang="en-US" dirty="0"/>
              <a:t>Each node in the tree represents a cluster</a:t>
            </a:r>
          </a:p>
          <a:p>
            <a:pPr lvl="1"/>
            <a:r>
              <a:rPr lang="en-US" dirty="0"/>
              <a:t>The root of the tree represents the cluster that contains all points</a:t>
            </a:r>
          </a:p>
          <a:p>
            <a:pPr lvl="1"/>
            <a:r>
              <a:rPr lang="en-US" dirty="0"/>
              <a:t>The leaves of the tree represents the clusters that </a:t>
            </a:r>
            <a:br>
              <a:rPr lang="en-US" dirty="0"/>
            </a:br>
            <a:r>
              <a:rPr lang="en-US" dirty="0"/>
              <a:t>contain the individual points</a:t>
            </a:r>
          </a:p>
          <a:p>
            <a:pPr lvl="1"/>
            <a:r>
              <a:rPr lang="en-US" dirty="0"/>
              <a:t>As we go from the leaves to the root, </a:t>
            </a:r>
            <a:br>
              <a:rPr lang="en-US" dirty="0"/>
            </a:br>
            <a:r>
              <a:rPr lang="en-US" dirty="0"/>
              <a:t>clusters start to merge </a:t>
            </a:r>
            <a:br>
              <a:rPr lang="en-US" dirty="0"/>
            </a:br>
            <a:r>
              <a:rPr lang="en-US" dirty="0"/>
              <a:t>according to some similarity </a:t>
            </a:r>
            <a:br>
              <a:rPr lang="en-US" dirty="0"/>
            </a:br>
            <a:r>
              <a:rPr lang="en-US" dirty="0"/>
              <a:t>criterion.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97F8A0-E007-AB45-8BE7-9B97B915743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3C350E-2F47-714B-AEC0-91DCE2473E5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7" name="object 7"/>
          <p:cNvSpPr/>
          <p:nvPr/>
        </p:nvSpPr>
        <p:spPr>
          <a:xfrm>
            <a:off x="10422635" y="4039741"/>
            <a:ext cx="692278" cy="451739"/>
          </a:xfrm>
          <a:custGeom>
            <a:avLst/>
            <a:gdLst/>
            <a:ahLst/>
            <a:cxnLst/>
            <a:rect l="l" t="t" r="r" b="b"/>
            <a:pathLst>
              <a:path w="644525" h="708660">
                <a:moveTo>
                  <a:pt x="22987" y="626236"/>
                </a:moveTo>
                <a:lnTo>
                  <a:pt x="0" y="708278"/>
                </a:lnTo>
                <a:lnTo>
                  <a:pt x="79375" y="677544"/>
                </a:lnTo>
                <a:lnTo>
                  <a:pt x="66255" y="665607"/>
                </a:lnTo>
                <a:lnTo>
                  <a:pt x="47371" y="665607"/>
                </a:lnTo>
                <a:lnTo>
                  <a:pt x="37973" y="657097"/>
                </a:lnTo>
                <a:lnTo>
                  <a:pt x="46537" y="647665"/>
                </a:lnTo>
                <a:lnTo>
                  <a:pt x="22987" y="626236"/>
                </a:lnTo>
                <a:close/>
              </a:path>
              <a:path w="644525" h="708660">
                <a:moveTo>
                  <a:pt x="46537" y="647665"/>
                </a:moveTo>
                <a:lnTo>
                  <a:pt x="37973" y="657097"/>
                </a:lnTo>
                <a:lnTo>
                  <a:pt x="47371" y="665607"/>
                </a:lnTo>
                <a:lnTo>
                  <a:pt x="55915" y="656198"/>
                </a:lnTo>
                <a:lnTo>
                  <a:pt x="46537" y="647665"/>
                </a:lnTo>
                <a:close/>
              </a:path>
              <a:path w="644525" h="708660">
                <a:moveTo>
                  <a:pt x="55915" y="656198"/>
                </a:moveTo>
                <a:lnTo>
                  <a:pt x="47371" y="665607"/>
                </a:lnTo>
                <a:lnTo>
                  <a:pt x="66255" y="665607"/>
                </a:lnTo>
                <a:lnTo>
                  <a:pt x="55915" y="656198"/>
                </a:lnTo>
                <a:close/>
              </a:path>
              <a:path w="644525" h="708660">
                <a:moveTo>
                  <a:pt x="634619" y="0"/>
                </a:moveTo>
                <a:lnTo>
                  <a:pt x="46537" y="647665"/>
                </a:lnTo>
                <a:lnTo>
                  <a:pt x="55915" y="656198"/>
                </a:lnTo>
                <a:lnTo>
                  <a:pt x="644017" y="8635"/>
                </a:lnTo>
                <a:lnTo>
                  <a:pt x="63461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7540" y="6208915"/>
            <a:ext cx="1426845" cy="540385"/>
          </a:xfrm>
          <a:custGeom>
            <a:avLst/>
            <a:gdLst/>
            <a:ahLst/>
            <a:cxnLst/>
            <a:rect l="l" t="t" r="r" b="b"/>
            <a:pathLst>
              <a:path w="1426845" h="540384">
                <a:moveTo>
                  <a:pt x="1352641" y="510545"/>
                </a:moveTo>
                <a:lnTo>
                  <a:pt x="1341628" y="540351"/>
                </a:lnTo>
                <a:lnTo>
                  <a:pt x="1426337" y="530960"/>
                </a:lnTo>
                <a:lnTo>
                  <a:pt x="1411317" y="514959"/>
                </a:lnTo>
                <a:lnTo>
                  <a:pt x="1364614" y="514959"/>
                </a:lnTo>
                <a:lnTo>
                  <a:pt x="1352641" y="510545"/>
                </a:lnTo>
                <a:close/>
              </a:path>
              <a:path w="1426845" h="540384">
                <a:moveTo>
                  <a:pt x="1357036" y="498649"/>
                </a:moveTo>
                <a:lnTo>
                  <a:pt x="1352641" y="510545"/>
                </a:lnTo>
                <a:lnTo>
                  <a:pt x="1364614" y="514959"/>
                </a:lnTo>
                <a:lnTo>
                  <a:pt x="1368933" y="503034"/>
                </a:lnTo>
                <a:lnTo>
                  <a:pt x="1357036" y="498649"/>
                </a:lnTo>
                <a:close/>
              </a:path>
              <a:path w="1426845" h="540384">
                <a:moveTo>
                  <a:pt x="1368043" y="468858"/>
                </a:moveTo>
                <a:lnTo>
                  <a:pt x="1357036" y="498649"/>
                </a:lnTo>
                <a:lnTo>
                  <a:pt x="1368933" y="503034"/>
                </a:lnTo>
                <a:lnTo>
                  <a:pt x="1364614" y="514959"/>
                </a:lnTo>
                <a:lnTo>
                  <a:pt x="1411317" y="514959"/>
                </a:lnTo>
                <a:lnTo>
                  <a:pt x="1368043" y="468858"/>
                </a:lnTo>
                <a:close/>
              </a:path>
              <a:path w="1426845" h="540384">
                <a:moveTo>
                  <a:pt x="4318" y="0"/>
                </a:moveTo>
                <a:lnTo>
                  <a:pt x="0" y="11912"/>
                </a:lnTo>
                <a:lnTo>
                  <a:pt x="1352641" y="510545"/>
                </a:lnTo>
                <a:lnTo>
                  <a:pt x="1357036" y="498649"/>
                </a:lnTo>
                <a:lnTo>
                  <a:pt x="431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42091" y="3740022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8449" y="6080056"/>
            <a:ext cx="7162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25" dirty="0">
                <a:latin typeface="Arial"/>
                <a:cs typeface="Arial"/>
              </a:rPr>
              <a:t>e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spc="45" dirty="0">
                <a:latin typeface="Arial"/>
                <a:cs typeface="Arial"/>
              </a:rPr>
              <a:t>f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064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24F14C7-E717-414D-9E80-16DB4D3B5B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General Steps in a standard hierarchical agglomerative clustering algorithm: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distance matrix, or the dissimilarity, between all points in the input data. </a:t>
                </a:r>
              </a:p>
              <a:p>
                <a:pPr lvl="2"/>
                <a:r>
                  <a:rPr lang="en-US" dirty="0"/>
                  <a:t>Choice of metric will impact the results largely.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Initialize every point in the dataset to be its own cluster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distance between all clusters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Combine the closest two clusters: the two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Remove the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add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Go back to 3 and repeat until we have a single cluster.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24F14C7-E717-414D-9E80-16DB4D3B5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183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7EF95F6-968C-BA45-8DDD-BA3A79A3F5E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19B92C-EE03-5B47-A906-4F4E8CE41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General Steps</a:t>
            </a:r>
          </a:p>
        </p:txBody>
      </p:sp>
      <p:sp>
        <p:nvSpPr>
          <p:cNvPr id="3" name="object 3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489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21EB79-0A78-9549-A2F4-694B48AE83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Question : Given two clusters X and Y.  How do we measure the distance between them?</a:t>
            </a:r>
          </a:p>
          <a:p>
            <a:pPr lvl="1"/>
            <a:r>
              <a:rPr lang="en-US" dirty="0"/>
              <a:t>This is important because step 3 we need to measure the distance between clusters rather than points.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7E949E-4F63-E048-B47C-450F761DF8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170BFC-AE74-D54F-ACD4-14DE998EB18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General Steps</a:t>
            </a:r>
          </a:p>
        </p:txBody>
      </p:sp>
    </p:spTree>
    <p:extLst>
      <p:ext uri="{BB962C8B-B14F-4D97-AF65-F5344CB8AC3E}">
        <p14:creationId xmlns:p14="http://schemas.microsoft.com/office/powerpoint/2010/main" val="1044496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3DDE39-47E2-9C4F-80D0-71D3122A6F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two clusters X and Y. </a:t>
            </a:r>
          </a:p>
          <a:p>
            <a:r>
              <a:rPr lang="en-US" dirty="0"/>
              <a:t>How do we measure the distance between them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way is to measure the minimal distance between all points of X and Y.</a:t>
            </a:r>
          </a:p>
          <a:p>
            <a:r>
              <a:rPr lang="en-US" dirty="0"/>
              <a:t>This distance induce </a:t>
            </a:r>
            <a:r>
              <a:rPr lang="en-US" dirty="0">
                <a:hlinkClick r:id="rId2"/>
              </a:rPr>
              <a:t>single linkage clustering</a:t>
            </a:r>
            <a:r>
              <a:rPr lang="en-US" dirty="0"/>
              <a:t>.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51DE634-C134-2A4F-8EC0-320EF39E06C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EBCAF9F-248B-854E-B300-B6715B5A4C4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  <p:sp>
        <p:nvSpPr>
          <p:cNvPr id="3" name="object 3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58CBB9-3560-BA4B-8634-EEA408E50A55}"/>
                  </a:ext>
                </a:extLst>
              </p:cNvPr>
              <p:cNvSpPr txBox="1"/>
              <p:nvPr/>
            </p:nvSpPr>
            <p:spPr>
              <a:xfrm>
                <a:off x="4593923" y="3151980"/>
                <a:ext cx="4444807" cy="69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58CBB9-3560-BA4B-8634-EEA408E50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23" y="3151980"/>
                <a:ext cx="4444807" cy="696024"/>
              </a:xfrm>
              <a:prstGeom prst="rect">
                <a:avLst/>
              </a:prstGeom>
              <a:blipFill>
                <a:blip r:embed="rId4"/>
                <a:stretch>
                  <a:fillRect l="-1425" r="-25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4">
            <a:extLst>
              <a:ext uri="{FF2B5EF4-FFF2-40B4-BE49-F238E27FC236}">
                <a16:creationId xmlns:a16="http://schemas.microsoft.com/office/drawing/2014/main" id="{8353592E-2123-5041-BD1D-5B7A3E461E20}"/>
              </a:ext>
            </a:extLst>
          </p:cNvPr>
          <p:cNvSpPr/>
          <p:nvPr/>
        </p:nvSpPr>
        <p:spPr>
          <a:xfrm>
            <a:off x="1600200" y="2482558"/>
            <a:ext cx="2326144" cy="20894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5357" y="3848004"/>
            <a:ext cx="946150" cy="207010"/>
          </a:xfrm>
          <a:custGeom>
            <a:avLst/>
            <a:gdLst/>
            <a:ahLst/>
            <a:cxnLst/>
            <a:rect l="l" t="t" r="r" b="b"/>
            <a:pathLst>
              <a:path w="946150" h="207010">
                <a:moveTo>
                  <a:pt x="0" y="0"/>
                </a:moveTo>
                <a:lnTo>
                  <a:pt x="946150" y="206756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05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956" y="1878279"/>
            <a:ext cx="18173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Choose randomly 3  centroids : 𝑐1, 𝑐2, 𝑐3  (the points appear in blue, red and yellow)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017BA3-DBD6-0149-A118-052A427454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BA484C-9ECC-8940-86B8-632BAA29895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0A5400-2688-2B4C-8605-F46700D3D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two clusters X and Y. </a:t>
            </a:r>
          </a:p>
          <a:p>
            <a:r>
              <a:rPr lang="en-US" dirty="0"/>
              <a:t>How do we measure the distance between them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also consider the mean distance between the points of the clusters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7FEE948-1423-ED40-8ACC-197AE2EADDA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A9AAECD-744C-BB49-98C0-56086FF9BF1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D87A21-7E68-3F4C-A456-125FE9376722}"/>
                  </a:ext>
                </a:extLst>
              </p:cNvPr>
              <p:cNvSpPr txBox="1"/>
              <p:nvPr/>
            </p:nvSpPr>
            <p:spPr>
              <a:xfrm>
                <a:off x="4343400" y="3200400"/>
                <a:ext cx="4874796" cy="1093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D87A21-7E68-3F4C-A456-125FE9376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00400"/>
                <a:ext cx="4874796" cy="1093633"/>
              </a:xfrm>
              <a:prstGeom prst="rect">
                <a:avLst/>
              </a:prstGeom>
              <a:blipFill>
                <a:blip r:embed="rId2"/>
                <a:stretch>
                  <a:fillRect l="-1039" t="-141860" r="-1818" b="-19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4">
            <a:extLst>
              <a:ext uri="{FF2B5EF4-FFF2-40B4-BE49-F238E27FC236}">
                <a16:creationId xmlns:a16="http://schemas.microsoft.com/office/drawing/2014/main" id="{B933F607-1972-8B4D-BDFE-018CE1380CA8}"/>
              </a:ext>
            </a:extLst>
          </p:cNvPr>
          <p:cNvSpPr/>
          <p:nvPr/>
        </p:nvSpPr>
        <p:spPr>
          <a:xfrm>
            <a:off x="1600200" y="2482558"/>
            <a:ext cx="2326144" cy="2089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218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D05D1E-5FB6-5B45-8001-1F7C4D9B0D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two clusters X and Y. </a:t>
            </a:r>
          </a:p>
          <a:p>
            <a:r>
              <a:rPr lang="en-US" dirty="0"/>
              <a:t>How do we measure the distance between them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other measures as well : </a:t>
            </a:r>
            <a:r>
              <a:rPr lang="en-US" dirty="0">
                <a:hlinkClick r:id="rId2"/>
              </a:rPr>
              <a:t>The minimal energy criterion</a:t>
            </a:r>
            <a:r>
              <a:rPr lang="en-US" dirty="0"/>
              <a:t>, the distance between the centroids of the clusters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C0CE5E-7F7B-384B-85BA-6911A6500D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D9447B-1253-1B4D-A14D-36E4693D20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643432E8-AA8F-E045-A3A4-668E87670236}"/>
              </a:ext>
            </a:extLst>
          </p:cNvPr>
          <p:cNvSpPr/>
          <p:nvPr/>
        </p:nvSpPr>
        <p:spPr>
          <a:xfrm>
            <a:off x="1600200" y="2482558"/>
            <a:ext cx="2326144" cy="2089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85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1738ED2-49E3-CC43-906D-58A2EE78C2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two clusters X and Y. How do we measure the distance between them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057650" indent="-434975"/>
                <a:r>
                  <a:rPr lang="en-US" dirty="0"/>
                  <a:t>For efficient calculations we usually require the following condition:</a:t>
                </a:r>
              </a:p>
              <a:p>
                <a:pPr marL="4057650" indent="-434975"/>
                <a:r>
                  <a:rPr lang="en-US" dirty="0"/>
                  <a:t>Knowing the distance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057650" indent="-434975"/>
                <a:r>
                  <a:rPr lang="en-US" dirty="0"/>
                  <a:t>Implies we can calculate in constant time the distance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marL="4057650" indent="-434975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other measures as well : </a:t>
                </a:r>
                <a:r>
                  <a:rPr lang="en-US" dirty="0">
                    <a:hlinkClick r:id="rId2"/>
                  </a:rPr>
                  <a:t>The minimal energy criterion</a:t>
                </a:r>
                <a:r>
                  <a:rPr lang="en-US" dirty="0"/>
                  <a:t>, the distance between the centroids of the clusters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1738ED2-49E3-CC43-906D-58A2EE78C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BDEB85C-3BB4-4141-9585-76D58B339E7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02D648-44BE-5640-9A4A-EF72FBDE818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  <p:sp>
        <p:nvSpPr>
          <p:cNvPr id="3" name="object 3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20BEAD82-0940-5C42-A5EF-1DACD2634D8B}"/>
              </a:ext>
            </a:extLst>
          </p:cNvPr>
          <p:cNvSpPr/>
          <p:nvPr/>
        </p:nvSpPr>
        <p:spPr>
          <a:xfrm>
            <a:off x="1600200" y="2482558"/>
            <a:ext cx="2326144" cy="20894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876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31AD8E-C96A-5647-8A3B-D6DC8D0F12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input of the algorithm is a distance matrix D, contains all distances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between the points. At the beginning each point is its own cluster.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31AD8E-C96A-5647-8A3B-D6DC8D0F1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928C9-C101-5443-81DA-7F69632184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AD026-AA15-2947-8992-0EA55B9C7D5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Single-linkage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095956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3004" y="3236976"/>
            <a:ext cx="212750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5344BB8-29E5-F44B-B819-AA44C9A08D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82331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Suppose that we are given a 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a distance function 𝑑 defined one them.</a:t>
                </a:r>
              </a:p>
              <a:p>
                <a:endParaRPr lang="en-US" dirty="0"/>
              </a:p>
              <a:p>
                <a:r>
                  <a:rPr lang="en-US" dirty="0"/>
                  <a:t>Consider the connected components of the </a:t>
                </a:r>
                <a:r>
                  <a:rPr lang="en-US" dirty="0" err="1"/>
                  <a:t>ɛ</a:t>
                </a:r>
                <a:r>
                  <a:rPr lang="en-US" dirty="0"/>
                  <a:t>-neighborhood graph as we continuously increase </a:t>
                </a:r>
                <a:r>
                  <a:rPr lang="en-US" dirty="0" err="1"/>
                  <a:t>ɛ</a:t>
                </a:r>
                <a:r>
                  <a:rPr lang="en-US" dirty="0"/>
                  <a:t> from zero to infinity.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5344BB8-29E5-F44B-B819-AA44C9A08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823319"/>
              </a:xfrm>
              <a:blipFill>
                <a:blip r:embed="rId3"/>
                <a:stretch>
                  <a:fillRect l="-933" t="-6944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AE1031D-E154-4348-B576-DC60E7A4402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79B8A2-51CB-854B-B6AB-E090EBEFD9C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Single Linkage Hierarchical Clustering and the </a:t>
            </a:r>
            <a:r>
              <a:rPr lang="en-US" dirty="0" err="1"/>
              <a:t>ɛ</a:t>
            </a:r>
            <a:r>
              <a:rPr lang="en-US" dirty="0"/>
              <a:t>- Neighborhood Graph</a:t>
            </a:r>
          </a:p>
        </p:txBody>
      </p:sp>
      <p:sp>
        <p:nvSpPr>
          <p:cNvPr id="6" name="object 6"/>
          <p:cNvSpPr/>
          <p:nvPr/>
        </p:nvSpPr>
        <p:spPr>
          <a:xfrm>
            <a:off x="3254780" y="3119615"/>
            <a:ext cx="2389275" cy="255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1325" y="3028628"/>
            <a:ext cx="2509433" cy="2669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877" y="5715000"/>
            <a:ext cx="224932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Every point is a connected component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71038" y="5715000"/>
            <a:ext cx="296862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When ɛ is a little larger we start  some clusters starts to get form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3560" y="5715000"/>
            <a:ext cx="3202904" cy="8566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4135" marR="455295" indent="-52069">
              <a:lnSpc>
                <a:spcPts val="2150"/>
              </a:lnSpc>
              <a:spcBef>
                <a:spcPts val="180"/>
              </a:spcBef>
            </a:pPr>
            <a:r>
              <a:rPr dirty="0"/>
              <a:t>When ɛ is even larger w</a:t>
            </a:r>
            <a:r>
              <a:rPr lang="en-US" dirty="0"/>
              <a:t>e </a:t>
            </a:r>
            <a:r>
              <a:rPr dirty="0"/>
              <a:t>have few clusters</a:t>
            </a:r>
            <a:r>
              <a:rPr lang="en-US" dirty="0"/>
              <a:t>. </a:t>
            </a:r>
            <a:r>
              <a:rPr dirty="0"/>
              <a:t>As the</a:t>
            </a:r>
            <a:r>
              <a:rPr lang="en-US" dirty="0"/>
              <a:t> </a:t>
            </a:r>
            <a:r>
              <a:rPr dirty="0"/>
              <a:t>clusters get larger and larger</a:t>
            </a:r>
          </a:p>
        </p:txBody>
      </p:sp>
      <p:sp>
        <p:nvSpPr>
          <p:cNvPr id="11" name="object 11"/>
          <p:cNvSpPr/>
          <p:nvPr/>
        </p:nvSpPr>
        <p:spPr>
          <a:xfrm>
            <a:off x="9486482" y="2956972"/>
            <a:ext cx="2535944" cy="2689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59763" y="5715000"/>
            <a:ext cx="25359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At some point all  points become a par</a:t>
            </a:r>
            <a:r>
              <a:rPr lang="en-US" dirty="0"/>
              <a:t>t</a:t>
            </a:r>
            <a:r>
              <a:rPr dirty="0"/>
              <a:t>  to </a:t>
            </a:r>
            <a:br>
              <a:rPr lang="en-US" dirty="0"/>
            </a:br>
            <a:r>
              <a:rPr dirty="0"/>
              <a:t>of a single cluster</a:t>
            </a:r>
          </a:p>
        </p:txBody>
      </p:sp>
    </p:spTree>
    <p:extLst>
      <p:ext uri="{BB962C8B-B14F-4D97-AF65-F5344CB8AC3E}">
        <p14:creationId xmlns:p14="http://schemas.microsoft.com/office/powerpoint/2010/main" val="3299761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0D155-6D02-8642-8BF1-4EC312271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𝐺 = (𝑉, 𝐸, 𝑤) be a connected weighted graph.</a:t>
            </a:r>
          </a:p>
          <a:p>
            <a:r>
              <a:rPr lang="en-US" dirty="0"/>
              <a:t>Informally, the algorithm can be given by the following steps:  </a:t>
            </a:r>
          </a:p>
          <a:p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Set 𝑉𝑇 𝑡𝑜 𝑏𝑒 𝑉, 𝑆𝑒𝑡 𝐸𝑇 = {}. Let 𝑆 = 𝐸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While 𝑆 is not empty and 𝑇 is not a spanning tree</a:t>
            </a:r>
          </a:p>
          <a:p>
            <a:pPr marL="1258888" lvl="1" indent="-514350">
              <a:buFont typeface="+mj-lt"/>
              <a:buAutoNum type="arabicPeriod"/>
            </a:pPr>
            <a:r>
              <a:rPr lang="en-US" dirty="0"/>
              <a:t>Select an edge e from 𝑆 with the minimum weight and delete e from 𝑆.</a:t>
            </a:r>
          </a:p>
          <a:p>
            <a:pPr marL="1258888" lvl="1" indent="-514350">
              <a:buFont typeface="+mj-lt"/>
              <a:buAutoNum type="arabicPeriod"/>
            </a:pPr>
            <a:r>
              <a:rPr lang="en-US" dirty="0"/>
              <a:t>If 𝑒 connects two separate trees of 𝑇 then add 𝑒 to 𝐸𝑇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3F3B7BD-BA6B-D04F-BF5A-0EB5488A0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6F08-E2D7-FB4E-B3D5-D61B3A3D3B1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284809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FB1714-B2DE-C949-A605-81500E344F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Single Linkage Hierarchical Clustering and the and Kruskal’s algorithm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7EADBC-E22C-6F4C-A168-69FE92D31E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184009" y="1391411"/>
            <a:ext cx="11818728" cy="4402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720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F84C9F-7A90-D846-9F5A-1759BF59CE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DBSCAN </a:t>
            </a:r>
            <a:br>
              <a:rPr lang="en-US" dirty="0"/>
            </a:br>
            <a:r>
              <a:rPr lang="en-US" dirty="0"/>
              <a:t>(Density-Based Spatial Clustering of Applications with Noise)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26ED0E-6268-8F41-9CD8-6350A907F49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512823" y="1047504"/>
            <a:ext cx="7166355" cy="535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60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5C67BABD-7709-C243-AE5B-F2164A1F74F2}"/>
              </a:ext>
            </a:extLst>
          </p:cNvPr>
          <p:cNvSpPr/>
          <p:nvPr/>
        </p:nvSpPr>
        <p:spPr>
          <a:xfrm>
            <a:off x="7639113" y="4953878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8FB347-C9B7-B240-B1AD-ACE5A7414D22}"/>
              </a:ext>
            </a:extLst>
          </p:cNvPr>
          <p:cNvSpPr/>
          <p:nvPr/>
        </p:nvSpPr>
        <p:spPr>
          <a:xfrm>
            <a:off x="8554648" y="5080966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3013E9-38AB-FF4C-BC5A-CB530BA06F98}"/>
              </a:ext>
            </a:extLst>
          </p:cNvPr>
          <p:cNvSpPr/>
          <p:nvPr/>
        </p:nvSpPr>
        <p:spPr>
          <a:xfrm>
            <a:off x="9297535" y="4689583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D01B25-41FC-2A43-B8F2-6F1A5DB88309}"/>
              </a:ext>
            </a:extLst>
          </p:cNvPr>
          <p:cNvSpPr/>
          <p:nvPr/>
        </p:nvSpPr>
        <p:spPr>
          <a:xfrm>
            <a:off x="10121385" y="4630737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C27D0C-537C-1141-ACFD-29F5E107A9F0}"/>
              </a:ext>
            </a:extLst>
          </p:cNvPr>
          <p:cNvSpPr/>
          <p:nvPr/>
        </p:nvSpPr>
        <p:spPr>
          <a:xfrm>
            <a:off x="8477679" y="4574837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F349430-D1AA-2348-A048-FAC794E5BC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DBSCAN use 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neighbor graph to identify clusters.</a:t>
                </a:r>
              </a:p>
              <a:p>
                <a:endParaRPr lang="en-US" dirty="0"/>
              </a:p>
              <a:p>
                <a:r>
                  <a:rPr lang="en-US" dirty="0"/>
                  <a:t>For the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neighbor graph: </a:t>
                </a:r>
              </a:p>
              <a:p>
                <a:pPr lvl="1"/>
                <a:r>
                  <a:rPr lang="en-US" dirty="0"/>
                  <a:t>Points from data are vertices</a:t>
                </a:r>
              </a:p>
              <a:p>
                <a:pPr lvl="1"/>
                <a:r>
                  <a:rPr lang="en-US" dirty="0"/>
                  <a:t>Edges are formed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F349430-D1AA-2348-A048-FAC794E5B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BB9763-DA04-0E40-8B07-206340E8078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135BF-BC12-E346-A44D-878ACDD8672D}"/>
                  </a:ext>
                </a:extLst>
              </p:cNvPr>
              <p:cNvSpPr>
                <a:spLocks noGrp="1"/>
              </p:cNvSpPr>
              <p:nvPr>
                <p:ph sz="half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neighbor graph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135BF-BC12-E346-A44D-878ACDD86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1"/>
              </p:nvPr>
            </p:nvSpPr>
            <p:spPr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50DDA-C463-2947-BBA4-9B786796DE1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420227" y="5260638"/>
            <a:ext cx="653260" cy="379041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2A5D7C-EFFC-814B-8AA2-39B18AC62799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9264114" y="5260638"/>
            <a:ext cx="625616" cy="114746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EEFAC8-8794-B144-98C1-C48A3BE64D5D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9335762" y="5375384"/>
            <a:ext cx="553968" cy="391383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06A730-A3AB-404F-9D6E-14349B718B69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10080357" y="5316538"/>
            <a:ext cx="625616" cy="58846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41E3AA-1495-DF4C-96D2-C515BAF248F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168801" y="5354300"/>
            <a:ext cx="71648" cy="318804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AF22DD-EA74-514F-960A-BEAA6CB1F0A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8420227" y="5639679"/>
            <a:ext cx="724908" cy="127088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71D4B05-B7C0-4149-9EB2-94E65DB39337}"/>
              </a:ext>
            </a:extLst>
          </p:cNvPr>
          <p:cNvSpPr/>
          <p:nvPr/>
        </p:nvSpPr>
        <p:spPr>
          <a:xfrm>
            <a:off x="8229600" y="5546016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9F9BD2-5EDE-9945-942D-8545379EE749}"/>
              </a:ext>
            </a:extLst>
          </p:cNvPr>
          <p:cNvSpPr/>
          <p:nvPr/>
        </p:nvSpPr>
        <p:spPr>
          <a:xfrm>
            <a:off x="9073487" y="5166975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F0A79C-9477-F046-993B-5453BF82A211}"/>
              </a:ext>
            </a:extLst>
          </p:cNvPr>
          <p:cNvSpPr/>
          <p:nvPr/>
        </p:nvSpPr>
        <p:spPr>
          <a:xfrm>
            <a:off x="9145135" y="5673104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37C4DF-CAC3-1742-8C53-191ED520D886}"/>
              </a:ext>
            </a:extLst>
          </p:cNvPr>
          <p:cNvSpPr/>
          <p:nvPr/>
        </p:nvSpPr>
        <p:spPr>
          <a:xfrm>
            <a:off x="9889730" y="5281721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29AA41-83FF-F244-B99A-7A3A39D8FA5F}"/>
              </a:ext>
            </a:extLst>
          </p:cNvPr>
          <p:cNvSpPr/>
          <p:nvPr/>
        </p:nvSpPr>
        <p:spPr>
          <a:xfrm>
            <a:off x="10705973" y="5222875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389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D165C91C-C726-D849-B13B-268B8F90E0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449674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 DBSCAN points are classified as follows :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core points</a:t>
                </a:r>
                <a:r>
                  <a:rPr lang="en-US" dirty="0"/>
                  <a:t>: A point p is said to be a core point if at least </a:t>
                </a:r>
                <a:r>
                  <a:rPr lang="en-US" b="1" dirty="0" err="1"/>
                  <a:t>min_samples</a:t>
                </a:r>
                <a:r>
                  <a:rPr lang="en-US" dirty="0"/>
                  <a:t> points are within a distance </a:t>
                </a:r>
                <a:r>
                  <a:rPr lang="el-GR" dirty="0"/>
                  <a:t>ε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directly reachable</a:t>
                </a:r>
                <a:r>
                  <a:rPr lang="en-US" dirty="0"/>
                  <a:t>: A point q is directly reachable from p if the point q is within distance </a:t>
                </a:r>
                <a:r>
                  <a:rPr lang="el-GR" dirty="0"/>
                  <a:t>ε </a:t>
                </a:r>
                <a:r>
                  <a:rPr lang="en-US" dirty="0"/>
                  <a:t>from point p, and p is a core point.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Density-reachable points</a:t>
                </a:r>
                <a:r>
                  <a:rPr lang="en-US" dirty="0"/>
                  <a:t>: A point q is reachable from p if there is a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directly </a:t>
                </a:r>
                <a:br>
                  <a:rPr lang="en-US" dirty="0"/>
                </a:br>
                <a:r>
                  <a:rPr lang="en-US" dirty="0"/>
                  <a:t>reachable from pi (all the </a:t>
                </a:r>
                <a:br>
                  <a:rPr lang="en-US" dirty="0"/>
                </a:br>
                <a:r>
                  <a:rPr lang="en-US" dirty="0"/>
                  <a:t>points on the path must </a:t>
                </a:r>
                <a:br>
                  <a:rPr lang="en-US" dirty="0"/>
                </a:br>
                <a:r>
                  <a:rPr lang="en-US" dirty="0"/>
                  <a:t>be core points, with the </a:t>
                </a:r>
                <a:br>
                  <a:rPr lang="en-US" dirty="0"/>
                </a:br>
                <a:r>
                  <a:rPr lang="en-US" dirty="0"/>
                  <a:t>possible exception of q).</a:t>
                </a:r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D165C91C-C726-D849-B13B-268B8F90E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4496742"/>
              </a:xfrm>
              <a:blipFill>
                <a:blip r:embed="rId2"/>
                <a:stretch>
                  <a:fillRect l="-1167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6D2FD4C-BB24-BE4E-A189-D4F31B0A49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z="1600" b="1" spc="-140" dirty="0" err="1">
                <a:latin typeface="Arial"/>
                <a:cs typeface="Arial"/>
              </a:rPr>
              <a:t>min_samples</a:t>
            </a:r>
            <a:r>
              <a:rPr lang="en-US" sz="1600" spc="-140" dirty="0">
                <a:latin typeface="Arial"/>
                <a:cs typeface="Arial"/>
              </a:rPr>
              <a:t>=4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1830420-07E7-1B40-A6F8-7C442D377C2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object 5"/>
          <p:cNvSpPr/>
          <p:nvPr/>
        </p:nvSpPr>
        <p:spPr>
          <a:xfrm>
            <a:off x="7587995" y="3633215"/>
            <a:ext cx="3927348" cy="2840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8933" y="4797044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4103" y="4341748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5"/>
                </a:moveTo>
                <a:lnTo>
                  <a:pt x="0" y="614680"/>
                </a:lnTo>
                <a:lnTo>
                  <a:pt x="2794" y="627126"/>
                </a:lnTo>
                <a:lnTo>
                  <a:pt x="2519098" y="43387"/>
                </a:lnTo>
                <a:lnTo>
                  <a:pt x="2516203" y="30935"/>
                </a:lnTo>
                <a:close/>
              </a:path>
              <a:path w="2592070" h="627379">
                <a:moveTo>
                  <a:pt x="2582016" y="28067"/>
                </a:moveTo>
                <a:lnTo>
                  <a:pt x="2528570" y="28067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3" y="74294"/>
                </a:lnTo>
                <a:lnTo>
                  <a:pt x="2582016" y="28067"/>
                </a:lnTo>
                <a:close/>
              </a:path>
              <a:path w="2592070" h="627379">
                <a:moveTo>
                  <a:pt x="2528570" y="28067"/>
                </a:moveTo>
                <a:lnTo>
                  <a:pt x="2516203" y="30935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70" y="28067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5"/>
                </a:lnTo>
                <a:lnTo>
                  <a:pt x="2528570" y="28067"/>
                </a:lnTo>
                <a:lnTo>
                  <a:pt x="2582016" y="28067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0363" y="5182996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6"/>
                </a:moveTo>
                <a:lnTo>
                  <a:pt x="0" y="614730"/>
                </a:lnTo>
                <a:lnTo>
                  <a:pt x="2794" y="627100"/>
                </a:lnTo>
                <a:lnTo>
                  <a:pt x="2519098" y="43387"/>
                </a:lnTo>
                <a:lnTo>
                  <a:pt x="2516203" y="30936"/>
                </a:lnTo>
                <a:close/>
              </a:path>
              <a:path w="2592070" h="627379">
                <a:moveTo>
                  <a:pt x="2582016" y="28066"/>
                </a:moveTo>
                <a:lnTo>
                  <a:pt x="2528569" y="28066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4" y="74294"/>
                </a:lnTo>
                <a:lnTo>
                  <a:pt x="2582016" y="28066"/>
                </a:lnTo>
                <a:close/>
              </a:path>
              <a:path w="2592070" h="627379">
                <a:moveTo>
                  <a:pt x="2528569" y="28066"/>
                </a:moveTo>
                <a:lnTo>
                  <a:pt x="2516203" y="30936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69" y="28066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6"/>
                </a:lnTo>
                <a:lnTo>
                  <a:pt x="2528569" y="28066"/>
                </a:lnTo>
                <a:lnTo>
                  <a:pt x="2582016" y="28066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8579" y="5771540"/>
            <a:ext cx="2839720" cy="267335"/>
          </a:xfrm>
          <a:custGeom>
            <a:avLst/>
            <a:gdLst/>
            <a:ahLst/>
            <a:cxnLst/>
            <a:rect l="l" t="t" r="r" b="b"/>
            <a:pathLst>
              <a:path w="2839720" h="267335">
                <a:moveTo>
                  <a:pt x="2762885" y="31657"/>
                </a:moveTo>
                <a:lnTo>
                  <a:pt x="0" y="254622"/>
                </a:lnTo>
                <a:lnTo>
                  <a:pt x="1016" y="267284"/>
                </a:lnTo>
                <a:lnTo>
                  <a:pt x="2763901" y="44319"/>
                </a:lnTo>
                <a:lnTo>
                  <a:pt x="2762885" y="31657"/>
                </a:lnTo>
                <a:close/>
              </a:path>
              <a:path w="2839720" h="267335">
                <a:moveTo>
                  <a:pt x="2836315" y="30632"/>
                </a:moveTo>
                <a:lnTo>
                  <a:pt x="2775585" y="30632"/>
                </a:lnTo>
                <a:lnTo>
                  <a:pt x="2776601" y="43294"/>
                </a:lnTo>
                <a:lnTo>
                  <a:pt x="2763901" y="44319"/>
                </a:lnTo>
                <a:lnTo>
                  <a:pt x="2766441" y="75958"/>
                </a:lnTo>
                <a:lnTo>
                  <a:pt x="2839339" y="31851"/>
                </a:lnTo>
                <a:lnTo>
                  <a:pt x="2836315" y="30632"/>
                </a:lnTo>
                <a:close/>
              </a:path>
              <a:path w="2839720" h="267335">
                <a:moveTo>
                  <a:pt x="2775585" y="30632"/>
                </a:moveTo>
                <a:lnTo>
                  <a:pt x="2762885" y="31657"/>
                </a:lnTo>
                <a:lnTo>
                  <a:pt x="2763901" y="44319"/>
                </a:lnTo>
                <a:lnTo>
                  <a:pt x="2776601" y="43294"/>
                </a:lnTo>
                <a:lnTo>
                  <a:pt x="2775585" y="30632"/>
                </a:lnTo>
                <a:close/>
              </a:path>
              <a:path w="2839720" h="267335">
                <a:moveTo>
                  <a:pt x="2760345" y="0"/>
                </a:moveTo>
                <a:lnTo>
                  <a:pt x="2762885" y="31657"/>
                </a:lnTo>
                <a:lnTo>
                  <a:pt x="2775585" y="30632"/>
                </a:lnTo>
                <a:lnTo>
                  <a:pt x="2836315" y="30632"/>
                </a:lnTo>
                <a:lnTo>
                  <a:pt x="27603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33203" y="3804030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boundary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8311" y="4154423"/>
            <a:ext cx="76200" cy="1117600"/>
          </a:xfrm>
          <a:custGeom>
            <a:avLst/>
            <a:gdLst/>
            <a:ahLst/>
            <a:cxnLst/>
            <a:rect l="l" t="t" r="r" b="b"/>
            <a:pathLst>
              <a:path w="76200" h="1117600">
                <a:moveTo>
                  <a:pt x="31750" y="1041145"/>
                </a:moveTo>
                <a:lnTo>
                  <a:pt x="0" y="1041145"/>
                </a:lnTo>
                <a:lnTo>
                  <a:pt x="38100" y="1117345"/>
                </a:lnTo>
                <a:lnTo>
                  <a:pt x="69850" y="1053845"/>
                </a:lnTo>
                <a:lnTo>
                  <a:pt x="31750" y="1053845"/>
                </a:lnTo>
                <a:lnTo>
                  <a:pt x="31750" y="1041145"/>
                </a:lnTo>
                <a:close/>
              </a:path>
              <a:path w="76200" h="1117600">
                <a:moveTo>
                  <a:pt x="44450" y="0"/>
                </a:moveTo>
                <a:lnTo>
                  <a:pt x="31750" y="0"/>
                </a:lnTo>
                <a:lnTo>
                  <a:pt x="31750" y="1053845"/>
                </a:lnTo>
                <a:lnTo>
                  <a:pt x="44450" y="1053845"/>
                </a:lnTo>
                <a:lnTo>
                  <a:pt x="44450" y="0"/>
                </a:lnTo>
                <a:close/>
              </a:path>
              <a:path w="76200" h="1117600">
                <a:moveTo>
                  <a:pt x="76200" y="1041145"/>
                </a:moveTo>
                <a:lnTo>
                  <a:pt x="44450" y="1041145"/>
                </a:lnTo>
                <a:lnTo>
                  <a:pt x="44450" y="1053845"/>
                </a:lnTo>
                <a:lnTo>
                  <a:pt x="69850" y="1053845"/>
                </a:lnTo>
                <a:lnTo>
                  <a:pt x="76200" y="10411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2946" y="5764631"/>
            <a:ext cx="1089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0" dirty="0">
                <a:latin typeface="Arial"/>
                <a:cs typeface="Arial"/>
              </a:rPr>
              <a:t>Core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29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4408" y="1909064"/>
            <a:ext cx="17792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assign each point x  in the set to the  closest centroid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8BBE66-79CA-A14A-A124-5BC2D5A4B5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792EAB-CC51-AA4C-AE83-E604A1F052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165C91C-C726-D849-B13B-268B8F90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65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DBSCAN points are classified as follows 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Outliers</a:t>
            </a:r>
            <a:r>
              <a:rPr lang="en-US" dirty="0"/>
              <a:t>: All points not reachable from any other point are  called outliers.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Boundary points</a:t>
            </a:r>
            <a:r>
              <a:rPr lang="en-US" dirty="0"/>
              <a:t>: Boundary points cannot reach other points but other points core points can  reach them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6D2FD4C-BB24-BE4E-A189-D4F31B0A49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1830420-07E7-1B40-A6F8-7C442D377C2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object 5"/>
          <p:cNvSpPr/>
          <p:nvPr/>
        </p:nvSpPr>
        <p:spPr>
          <a:xfrm>
            <a:off x="7587995" y="3633215"/>
            <a:ext cx="3927348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8933" y="4797044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4103" y="4341748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5"/>
                </a:moveTo>
                <a:lnTo>
                  <a:pt x="0" y="614680"/>
                </a:lnTo>
                <a:lnTo>
                  <a:pt x="2794" y="627126"/>
                </a:lnTo>
                <a:lnTo>
                  <a:pt x="2519098" y="43387"/>
                </a:lnTo>
                <a:lnTo>
                  <a:pt x="2516203" y="30935"/>
                </a:lnTo>
                <a:close/>
              </a:path>
              <a:path w="2592070" h="627379">
                <a:moveTo>
                  <a:pt x="2582016" y="28067"/>
                </a:moveTo>
                <a:lnTo>
                  <a:pt x="2528570" y="28067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3" y="74294"/>
                </a:lnTo>
                <a:lnTo>
                  <a:pt x="2582016" y="28067"/>
                </a:lnTo>
                <a:close/>
              </a:path>
              <a:path w="2592070" h="627379">
                <a:moveTo>
                  <a:pt x="2528570" y="28067"/>
                </a:moveTo>
                <a:lnTo>
                  <a:pt x="2516203" y="30935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70" y="28067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5"/>
                </a:lnTo>
                <a:lnTo>
                  <a:pt x="2528570" y="28067"/>
                </a:lnTo>
                <a:lnTo>
                  <a:pt x="2582016" y="28067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0363" y="5182996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6"/>
                </a:moveTo>
                <a:lnTo>
                  <a:pt x="0" y="614730"/>
                </a:lnTo>
                <a:lnTo>
                  <a:pt x="2794" y="627100"/>
                </a:lnTo>
                <a:lnTo>
                  <a:pt x="2519098" y="43387"/>
                </a:lnTo>
                <a:lnTo>
                  <a:pt x="2516203" y="30936"/>
                </a:lnTo>
                <a:close/>
              </a:path>
              <a:path w="2592070" h="627379">
                <a:moveTo>
                  <a:pt x="2582016" y="28066"/>
                </a:moveTo>
                <a:lnTo>
                  <a:pt x="2528569" y="28066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4" y="74294"/>
                </a:lnTo>
                <a:lnTo>
                  <a:pt x="2582016" y="28066"/>
                </a:lnTo>
                <a:close/>
              </a:path>
              <a:path w="2592070" h="627379">
                <a:moveTo>
                  <a:pt x="2528569" y="28066"/>
                </a:moveTo>
                <a:lnTo>
                  <a:pt x="2516203" y="30936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69" y="28066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6"/>
                </a:lnTo>
                <a:lnTo>
                  <a:pt x="2528569" y="28066"/>
                </a:lnTo>
                <a:lnTo>
                  <a:pt x="2582016" y="28066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8579" y="5771540"/>
            <a:ext cx="2839720" cy="267335"/>
          </a:xfrm>
          <a:custGeom>
            <a:avLst/>
            <a:gdLst/>
            <a:ahLst/>
            <a:cxnLst/>
            <a:rect l="l" t="t" r="r" b="b"/>
            <a:pathLst>
              <a:path w="2839720" h="267335">
                <a:moveTo>
                  <a:pt x="2762885" y="31657"/>
                </a:moveTo>
                <a:lnTo>
                  <a:pt x="0" y="254622"/>
                </a:lnTo>
                <a:lnTo>
                  <a:pt x="1016" y="267284"/>
                </a:lnTo>
                <a:lnTo>
                  <a:pt x="2763901" y="44319"/>
                </a:lnTo>
                <a:lnTo>
                  <a:pt x="2762885" y="31657"/>
                </a:lnTo>
                <a:close/>
              </a:path>
              <a:path w="2839720" h="267335">
                <a:moveTo>
                  <a:pt x="2836315" y="30632"/>
                </a:moveTo>
                <a:lnTo>
                  <a:pt x="2775585" y="30632"/>
                </a:lnTo>
                <a:lnTo>
                  <a:pt x="2776601" y="43294"/>
                </a:lnTo>
                <a:lnTo>
                  <a:pt x="2763901" y="44319"/>
                </a:lnTo>
                <a:lnTo>
                  <a:pt x="2766441" y="75958"/>
                </a:lnTo>
                <a:lnTo>
                  <a:pt x="2839339" y="31851"/>
                </a:lnTo>
                <a:lnTo>
                  <a:pt x="2836315" y="30632"/>
                </a:lnTo>
                <a:close/>
              </a:path>
              <a:path w="2839720" h="267335">
                <a:moveTo>
                  <a:pt x="2775585" y="30632"/>
                </a:moveTo>
                <a:lnTo>
                  <a:pt x="2762885" y="31657"/>
                </a:lnTo>
                <a:lnTo>
                  <a:pt x="2763901" y="44319"/>
                </a:lnTo>
                <a:lnTo>
                  <a:pt x="2776601" y="43294"/>
                </a:lnTo>
                <a:lnTo>
                  <a:pt x="2775585" y="30632"/>
                </a:lnTo>
                <a:close/>
              </a:path>
              <a:path w="2839720" h="267335">
                <a:moveTo>
                  <a:pt x="2760345" y="0"/>
                </a:moveTo>
                <a:lnTo>
                  <a:pt x="2762885" y="31657"/>
                </a:lnTo>
                <a:lnTo>
                  <a:pt x="2775585" y="30632"/>
                </a:lnTo>
                <a:lnTo>
                  <a:pt x="2836315" y="30632"/>
                </a:lnTo>
                <a:lnTo>
                  <a:pt x="27603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33203" y="3804030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boundary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8311" y="4154423"/>
            <a:ext cx="76200" cy="1117600"/>
          </a:xfrm>
          <a:custGeom>
            <a:avLst/>
            <a:gdLst/>
            <a:ahLst/>
            <a:cxnLst/>
            <a:rect l="l" t="t" r="r" b="b"/>
            <a:pathLst>
              <a:path w="76200" h="1117600">
                <a:moveTo>
                  <a:pt x="31750" y="1041145"/>
                </a:moveTo>
                <a:lnTo>
                  <a:pt x="0" y="1041145"/>
                </a:lnTo>
                <a:lnTo>
                  <a:pt x="38100" y="1117345"/>
                </a:lnTo>
                <a:lnTo>
                  <a:pt x="69850" y="1053845"/>
                </a:lnTo>
                <a:lnTo>
                  <a:pt x="31750" y="1053845"/>
                </a:lnTo>
                <a:lnTo>
                  <a:pt x="31750" y="1041145"/>
                </a:lnTo>
                <a:close/>
              </a:path>
              <a:path w="76200" h="1117600">
                <a:moveTo>
                  <a:pt x="44450" y="0"/>
                </a:moveTo>
                <a:lnTo>
                  <a:pt x="31750" y="0"/>
                </a:lnTo>
                <a:lnTo>
                  <a:pt x="31750" y="1053845"/>
                </a:lnTo>
                <a:lnTo>
                  <a:pt x="44450" y="1053845"/>
                </a:lnTo>
                <a:lnTo>
                  <a:pt x="44450" y="0"/>
                </a:lnTo>
                <a:close/>
              </a:path>
              <a:path w="76200" h="1117600">
                <a:moveTo>
                  <a:pt x="76200" y="1041145"/>
                </a:moveTo>
                <a:lnTo>
                  <a:pt x="44450" y="1041145"/>
                </a:lnTo>
                <a:lnTo>
                  <a:pt x="44450" y="1053845"/>
                </a:lnTo>
                <a:lnTo>
                  <a:pt x="69850" y="1053845"/>
                </a:lnTo>
                <a:lnTo>
                  <a:pt x="76200" y="10411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2946" y="5764631"/>
            <a:ext cx="1089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0" dirty="0">
                <a:latin typeface="Arial"/>
                <a:cs typeface="Arial"/>
              </a:rPr>
              <a:t>Core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22942" y="6078042"/>
            <a:ext cx="221996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375">
              <a:lnSpc>
                <a:spcPts val="1810"/>
              </a:lnSpc>
            </a:pPr>
            <a:r>
              <a:rPr sz="1800" spc="-105" dirty="0">
                <a:latin typeface="Arial"/>
                <a:cs typeface="Arial"/>
              </a:rPr>
              <a:t>Image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b="1" spc="-140" dirty="0">
                <a:latin typeface="Arial"/>
                <a:cs typeface="Arial"/>
              </a:rPr>
              <a:t>min_samples</a:t>
            </a:r>
            <a:r>
              <a:rPr sz="1800" spc="-140" dirty="0">
                <a:latin typeface="Arial"/>
                <a:cs typeface="Arial"/>
              </a:rPr>
              <a:t>=4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9397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79B04E-BD74-5443-A371-B7535573F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868773"/>
          </a:xfrm>
        </p:spPr>
        <p:txBody>
          <a:bodyPr/>
          <a:lstStyle/>
          <a:p>
            <a:r>
              <a:rPr lang="en-US" dirty="0"/>
              <a:t>If p is reachable from q. Does that mean q is reachable from p? Explain. Can you give an example from the points below?</a:t>
            </a:r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5D99DAD-4323-9745-A7C6-AC12CC67F17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C048EE-C7B0-204C-9C30-B6B9EDD1D46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DBSCAN-Reachability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7587995" y="3633215"/>
            <a:ext cx="3927348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8933" y="4797044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4103" y="4341748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5"/>
                </a:moveTo>
                <a:lnTo>
                  <a:pt x="0" y="614680"/>
                </a:lnTo>
                <a:lnTo>
                  <a:pt x="2794" y="627126"/>
                </a:lnTo>
                <a:lnTo>
                  <a:pt x="2519098" y="43387"/>
                </a:lnTo>
                <a:lnTo>
                  <a:pt x="2516203" y="30935"/>
                </a:lnTo>
                <a:close/>
              </a:path>
              <a:path w="2592070" h="627379">
                <a:moveTo>
                  <a:pt x="2582016" y="28067"/>
                </a:moveTo>
                <a:lnTo>
                  <a:pt x="2528570" y="28067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3" y="74294"/>
                </a:lnTo>
                <a:lnTo>
                  <a:pt x="2582016" y="28067"/>
                </a:lnTo>
                <a:close/>
              </a:path>
              <a:path w="2592070" h="627379">
                <a:moveTo>
                  <a:pt x="2528570" y="28067"/>
                </a:moveTo>
                <a:lnTo>
                  <a:pt x="2516203" y="30935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70" y="28067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5"/>
                </a:lnTo>
                <a:lnTo>
                  <a:pt x="2528570" y="28067"/>
                </a:lnTo>
                <a:lnTo>
                  <a:pt x="2582016" y="28067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0363" y="5182996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6"/>
                </a:moveTo>
                <a:lnTo>
                  <a:pt x="0" y="614730"/>
                </a:lnTo>
                <a:lnTo>
                  <a:pt x="2794" y="627100"/>
                </a:lnTo>
                <a:lnTo>
                  <a:pt x="2519098" y="43387"/>
                </a:lnTo>
                <a:lnTo>
                  <a:pt x="2516203" y="30936"/>
                </a:lnTo>
                <a:close/>
              </a:path>
              <a:path w="2592070" h="627379">
                <a:moveTo>
                  <a:pt x="2582016" y="28066"/>
                </a:moveTo>
                <a:lnTo>
                  <a:pt x="2528569" y="28066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4" y="74294"/>
                </a:lnTo>
                <a:lnTo>
                  <a:pt x="2582016" y="28066"/>
                </a:lnTo>
                <a:close/>
              </a:path>
              <a:path w="2592070" h="627379">
                <a:moveTo>
                  <a:pt x="2528569" y="28066"/>
                </a:moveTo>
                <a:lnTo>
                  <a:pt x="2516203" y="30936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69" y="28066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6"/>
                </a:lnTo>
                <a:lnTo>
                  <a:pt x="2528569" y="28066"/>
                </a:lnTo>
                <a:lnTo>
                  <a:pt x="2582016" y="28066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8579" y="5771540"/>
            <a:ext cx="2839720" cy="267335"/>
          </a:xfrm>
          <a:custGeom>
            <a:avLst/>
            <a:gdLst/>
            <a:ahLst/>
            <a:cxnLst/>
            <a:rect l="l" t="t" r="r" b="b"/>
            <a:pathLst>
              <a:path w="2839720" h="267335">
                <a:moveTo>
                  <a:pt x="2762885" y="31657"/>
                </a:moveTo>
                <a:lnTo>
                  <a:pt x="0" y="254622"/>
                </a:lnTo>
                <a:lnTo>
                  <a:pt x="1016" y="267284"/>
                </a:lnTo>
                <a:lnTo>
                  <a:pt x="2763901" y="44319"/>
                </a:lnTo>
                <a:lnTo>
                  <a:pt x="2762885" y="31657"/>
                </a:lnTo>
                <a:close/>
              </a:path>
              <a:path w="2839720" h="267335">
                <a:moveTo>
                  <a:pt x="2836315" y="30632"/>
                </a:moveTo>
                <a:lnTo>
                  <a:pt x="2775585" y="30632"/>
                </a:lnTo>
                <a:lnTo>
                  <a:pt x="2776601" y="43294"/>
                </a:lnTo>
                <a:lnTo>
                  <a:pt x="2763901" y="44319"/>
                </a:lnTo>
                <a:lnTo>
                  <a:pt x="2766441" y="75958"/>
                </a:lnTo>
                <a:lnTo>
                  <a:pt x="2839339" y="31851"/>
                </a:lnTo>
                <a:lnTo>
                  <a:pt x="2836315" y="30632"/>
                </a:lnTo>
                <a:close/>
              </a:path>
              <a:path w="2839720" h="267335">
                <a:moveTo>
                  <a:pt x="2775585" y="30632"/>
                </a:moveTo>
                <a:lnTo>
                  <a:pt x="2762885" y="31657"/>
                </a:lnTo>
                <a:lnTo>
                  <a:pt x="2763901" y="44319"/>
                </a:lnTo>
                <a:lnTo>
                  <a:pt x="2776601" y="43294"/>
                </a:lnTo>
                <a:lnTo>
                  <a:pt x="2775585" y="30632"/>
                </a:lnTo>
                <a:close/>
              </a:path>
              <a:path w="2839720" h="267335">
                <a:moveTo>
                  <a:pt x="2760345" y="0"/>
                </a:moveTo>
                <a:lnTo>
                  <a:pt x="2762885" y="31657"/>
                </a:lnTo>
                <a:lnTo>
                  <a:pt x="2775585" y="30632"/>
                </a:lnTo>
                <a:lnTo>
                  <a:pt x="2836315" y="30632"/>
                </a:lnTo>
                <a:lnTo>
                  <a:pt x="27603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33203" y="3804030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boundary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78311" y="4154423"/>
            <a:ext cx="76200" cy="1117600"/>
          </a:xfrm>
          <a:custGeom>
            <a:avLst/>
            <a:gdLst/>
            <a:ahLst/>
            <a:cxnLst/>
            <a:rect l="l" t="t" r="r" b="b"/>
            <a:pathLst>
              <a:path w="76200" h="1117600">
                <a:moveTo>
                  <a:pt x="31750" y="1041145"/>
                </a:moveTo>
                <a:lnTo>
                  <a:pt x="0" y="1041145"/>
                </a:lnTo>
                <a:lnTo>
                  <a:pt x="38100" y="1117345"/>
                </a:lnTo>
                <a:lnTo>
                  <a:pt x="69850" y="1053845"/>
                </a:lnTo>
                <a:lnTo>
                  <a:pt x="31750" y="1053845"/>
                </a:lnTo>
                <a:lnTo>
                  <a:pt x="31750" y="1041145"/>
                </a:lnTo>
                <a:close/>
              </a:path>
              <a:path w="76200" h="1117600">
                <a:moveTo>
                  <a:pt x="44450" y="0"/>
                </a:moveTo>
                <a:lnTo>
                  <a:pt x="31750" y="0"/>
                </a:lnTo>
                <a:lnTo>
                  <a:pt x="31750" y="1053845"/>
                </a:lnTo>
                <a:lnTo>
                  <a:pt x="44450" y="1053845"/>
                </a:lnTo>
                <a:lnTo>
                  <a:pt x="44450" y="0"/>
                </a:lnTo>
                <a:close/>
              </a:path>
              <a:path w="76200" h="1117600">
                <a:moveTo>
                  <a:pt x="76200" y="1041145"/>
                </a:moveTo>
                <a:lnTo>
                  <a:pt x="44450" y="1041145"/>
                </a:lnTo>
                <a:lnTo>
                  <a:pt x="44450" y="1053845"/>
                </a:lnTo>
                <a:lnTo>
                  <a:pt x="69850" y="1053845"/>
                </a:lnTo>
                <a:lnTo>
                  <a:pt x="76200" y="10411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2946" y="5764631"/>
            <a:ext cx="1089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0" dirty="0">
                <a:latin typeface="Arial"/>
                <a:cs typeface="Arial"/>
              </a:rPr>
              <a:t>Core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2942" y="6078042"/>
            <a:ext cx="221996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375">
              <a:lnSpc>
                <a:spcPts val="1810"/>
              </a:lnSpc>
            </a:pPr>
            <a:r>
              <a:rPr sz="1800" spc="-105" dirty="0">
                <a:latin typeface="Arial"/>
                <a:cs typeface="Arial"/>
              </a:rPr>
              <a:t>Image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b="1" spc="-140" dirty="0">
                <a:latin typeface="Arial"/>
                <a:cs typeface="Arial"/>
              </a:rPr>
              <a:t>min_samples</a:t>
            </a:r>
            <a:r>
              <a:rPr sz="1800" spc="-140" dirty="0">
                <a:latin typeface="Arial"/>
                <a:cs typeface="Arial"/>
              </a:rPr>
              <a:t>=4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48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2DDA26-785F-7143-8A39-78F72AA45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3710021"/>
          </a:xfrm>
        </p:spPr>
        <p:txBody>
          <a:bodyPr>
            <a:normAutofit fontScale="92500"/>
          </a:bodyPr>
          <a:lstStyle/>
          <a:p>
            <a:r>
              <a:rPr lang="en-US" dirty="0"/>
              <a:t>Two points p and q are </a:t>
            </a:r>
            <a:r>
              <a:rPr lang="en-US" dirty="0">
                <a:solidFill>
                  <a:schemeClr val="accent2"/>
                </a:solidFill>
              </a:rPr>
              <a:t>density-connected</a:t>
            </a:r>
            <a:r>
              <a:rPr lang="en-US" dirty="0"/>
              <a:t> if there is a point o such that both p and q are  reachable from o.</a:t>
            </a:r>
          </a:p>
          <a:p>
            <a:r>
              <a:rPr lang="en-US" dirty="0"/>
              <a:t>A cluster then satisfies two properties:</a:t>
            </a:r>
          </a:p>
          <a:p>
            <a:pPr lvl="1"/>
            <a:r>
              <a:rPr lang="en-US" dirty="0"/>
              <a:t>All points within the cluster are mutually density-connected.</a:t>
            </a:r>
          </a:p>
          <a:p>
            <a:pPr lvl="1"/>
            <a:r>
              <a:rPr lang="en-US" dirty="0"/>
              <a:t>If a point is density-reachable from any </a:t>
            </a:r>
            <a:br>
              <a:rPr lang="en-US" dirty="0"/>
            </a:br>
            <a:r>
              <a:rPr lang="en-US" dirty="0"/>
              <a:t>point of the cluster, it is part of the </a:t>
            </a:r>
            <a:br>
              <a:rPr lang="en-US" dirty="0"/>
            </a:br>
            <a:r>
              <a:rPr lang="en-US" dirty="0"/>
              <a:t>cluster as well.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C5C9032-E491-CD47-A4B7-5503EBAA0C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727E0C-79F4-3447-9B16-F69CB11DF9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DBSCAN-Density-connectedness</a:t>
            </a:r>
          </a:p>
        </p:txBody>
      </p:sp>
      <p:sp>
        <p:nvSpPr>
          <p:cNvPr id="3" name="object 3"/>
          <p:cNvSpPr/>
          <p:nvPr/>
        </p:nvSpPr>
        <p:spPr>
          <a:xfrm>
            <a:off x="7587995" y="3633215"/>
            <a:ext cx="3927348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8933" y="4797044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4103" y="4341748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5"/>
                </a:moveTo>
                <a:lnTo>
                  <a:pt x="0" y="614680"/>
                </a:lnTo>
                <a:lnTo>
                  <a:pt x="2794" y="627126"/>
                </a:lnTo>
                <a:lnTo>
                  <a:pt x="2519098" y="43387"/>
                </a:lnTo>
                <a:lnTo>
                  <a:pt x="2516203" y="30935"/>
                </a:lnTo>
                <a:close/>
              </a:path>
              <a:path w="2592070" h="627379">
                <a:moveTo>
                  <a:pt x="2582016" y="28067"/>
                </a:moveTo>
                <a:lnTo>
                  <a:pt x="2528570" y="28067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3" y="74294"/>
                </a:lnTo>
                <a:lnTo>
                  <a:pt x="2582016" y="28067"/>
                </a:lnTo>
                <a:close/>
              </a:path>
              <a:path w="2592070" h="627379">
                <a:moveTo>
                  <a:pt x="2528570" y="28067"/>
                </a:moveTo>
                <a:lnTo>
                  <a:pt x="2516203" y="30935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70" y="28067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5"/>
                </a:lnTo>
                <a:lnTo>
                  <a:pt x="2528570" y="28067"/>
                </a:lnTo>
                <a:lnTo>
                  <a:pt x="2582016" y="28067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0363" y="5182996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6"/>
                </a:moveTo>
                <a:lnTo>
                  <a:pt x="0" y="614730"/>
                </a:lnTo>
                <a:lnTo>
                  <a:pt x="2794" y="627100"/>
                </a:lnTo>
                <a:lnTo>
                  <a:pt x="2519098" y="43387"/>
                </a:lnTo>
                <a:lnTo>
                  <a:pt x="2516203" y="30936"/>
                </a:lnTo>
                <a:close/>
              </a:path>
              <a:path w="2592070" h="627379">
                <a:moveTo>
                  <a:pt x="2582016" y="28066"/>
                </a:moveTo>
                <a:lnTo>
                  <a:pt x="2528569" y="28066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4" y="74294"/>
                </a:lnTo>
                <a:lnTo>
                  <a:pt x="2582016" y="28066"/>
                </a:lnTo>
                <a:close/>
              </a:path>
              <a:path w="2592070" h="627379">
                <a:moveTo>
                  <a:pt x="2528569" y="28066"/>
                </a:moveTo>
                <a:lnTo>
                  <a:pt x="2516203" y="30936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69" y="28066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6"/>
                </a:lnTo>
                <a:lnTo>
                  <a:pt x="2528569" y="28066"/>
                </a:lnTo>
                <a:lnTo>
                  <a:pt x="2582016" y="28066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8579" y="5771540"/>
            <a:ext cx="2839720" cy="267335"/>
          </a:xfrm>
          <a:custGeom>
            <a:avLst/>
            <a:gdLst/>
            <a:ahLst/>
            <a:cxnLst/>
            <a:rect l="l" t="t" r="r" b="b"/>
            <a:pathLst>
              <a:path w="2839720" h="267335">
                <a:moveTo>
                  <a:pt x="2762885" y="31657"/>
                </a:moveTo>
                <a:lnTo>
                  <a:pt x="0" y="254622"/>
                </a:lnTo>
                <a:lnTo>
                  <a:pt x="1016" y="267284"/>
                </a:lnTo>
                <a:lnTo>
                  <a:pt x="2763901" y="44319"/>
                </a:lnTo>
                <a:lnTo>
                  <a:pt x="2762885" y="31657"/>
                </a:lnTo>
                <a:close/>
              </a:path>
              <a:path w="2839720" h="267335">
                <a:moveTo>
                  <a:pt x="2836315" y="30632"/>
                </a:moveTo>
                <a:lnTo>
                  <a:pt x="2775585" y="30632"/>
                </a:lnTo>
                <a:lnTo>
                  <a:pt x="2776601" y="43294"/>
                </a:lnTo>
                <a:lnTo>
                  <a:pt x="2763901" y="44319"/>
                </a:lnTo>
                <a:lnTo>
                  <a:pt x="2766441" y="75958"/>
                </a:lnTo>
                <a:lnTo>
                  <a:pt x="2839339" y="31851"/>
                </a:lnTo>
                <a:lnTo>
                  <a:pt x="2836315" y="30632"/>
                </a:lnTo>
                <a:close/>
              </a:path>
              <a:path w="2839720" h="267335">
                <a:moveTo>
                  <a:pt x="2775585" y="30632"/>
                </a:moveTo>
                <a:lnTo>
                  <a:pt x="2762885" y="31657"/>
                </a:lnTo>
                <a:lnTo>
                  <a:pt x="2763901" y="44319"/>
                </a:lnTo>
                <a:lnTo>
                  <a:pt x="2776601" y="43294"/>
                </a:lnTo>
                <a:lnTo>
                  <a:pt x="2775585" y="30632"/>
                </a:lnTo>
                <a:close/>
              </a:path>
              <a:path w="2839720" h="267335">
                <a:moveTo>
                  <a:pt x="2760345" y="0"/>
                </a:moveTo>
                <a:lnTo>
                  <a:pt x="2762885" y="31657"/>
                </a:lnTo>
                <a:lnTo>
                  <a:pt x="2775585" y="30632"/>
                </a:lnTo>
                <a:lnTo>
                  <a:pt x="2836315" y="30632"/>
                </a:lnTo>
                <a:lnTo>
                  <a:pt x="27603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33203" y="3804030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boundary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78311" y="4154423"/>
            <a:ext cx="76200" cy="1117600"/>
          </a:xfrm>
          <a:custGeom>
            <a:avLst/>
            <a:gdLst/>
            <a:ahLst/>
            <a:cxnLst/>
            <a:rect l="l" t="t" r="r" b="b"/>
            <a:pathLst>
              <a:path w="76200" h="1117600">
                <a:moveTo>
                  <a:pt x="31750" y="1041145"/>
                </a:moveTo>
                <a:lnTo>
                  <a:pt x="0" y="1041145"/>
                </a:lnTo>
                <a:lnTo>
                  <a:pt x="38100" y="1117345"/>
                </a:lnTo>
                <a:lnTo>
                  <a:pt x="69850" y="1053845"/>
                </a:lnTo>
                <a:lnTo>
                  <a:pt x="31750" y="1053845"/>
                </a:lnTo>
                <a:lnTo>
                  <a:pt x="31750" y="1041145"/>
                </a:lnTo>
                <a:close/>
              </a:path>
              <a:path w="76200" h="1117600">
                <a:moveTo>
                  <a:pt x="44450" y="0"/>
                </a:moveTo>
                <a:lnTo>
                  <a:pt x="31750" y="0"/>
                </a:lnTo>
                <a:lnTo>
                  <a:pt x="31750" y="1053845"/>
                </a:lnTo>
                <a:lnTo>
                  <a:pt x="44450" y="1053845"/>
                </a:lnTo>
                <a:lnTo>
                  <a:pt x="44450" y="0"/>
                </a:lnTo>
                <a:close/>
              </a:path>
              <a:path w="76200" h="1117600">
                <a:moveTo>
                  <a:pt x="76200" y="1041145"/>
                </a:moveTo>
                <a:lnTo>
                  <a:pt x="44450" y="1041145"/>
                </a:lnTo>
                <a:lnTo>
                  <a:pt x="44450" y="1053845"/>
                </a:lnTo>
                <a:lnTo>
                  <a:pt x="69850" y="1053845"/>
                </a:lnTo>
                <a:lnTo>
                  <a:pt x="76200" y="10411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2946" y="5764631"/>
            <a:ext cx="1089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0" dirty="0">
                <a:latin typeface="Arial"/>
                <a:cs typeface="Arial"/>
              </a:rPr>
              <a:t>Core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2942" y="6078042"/>
            <a:ext cx="221996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375">
              <a:lnSpc>
                <a:spcPts val="1810"/>
              </a:lnSpc>
            </a:pPr>
            <a:r>
              <a:rPr sz="1800" spc="-105" dirty="0">
                <a:latin typeface="Arial"/>
                <a:cs typeface="Arial"/>
              </a:rPr>
              <a:t>Image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b="1" spc="-140" dirty="0">
                <a:latin typeface="Arial"/>
                <a:cs typeface="Arial"/>
              </a:rPr>
              <a:t>min_samples</a:t>
            </a:r>
            <a:r>
              <a:rPr sz="1800" spc="-140" dirty="0">
                <a:latin typeface="Arial"/>
                <a:cs typeface="Arial"/>
              </a:rPr>
              <a:t>=4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3434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F219-3FAF-2645-BF2B-8C5B0A4CF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 data X, a positive real number </a:t>
            </a:r>
            <a:r>
              <a:rPr lang="el-GR" dirty="0"/>
              <a:t>ε </a:t>
            </a:r>
            <a:r>
              <a:rPr lang="en-US" dirty="0"/>
              <a:t>and a positive integer </a:t>
            </a:r>
            <a:r>
              <a:rPr lang="en-US" b="1" dirty="0" err="1"/>
              <a:t>min_samples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l-GR" dirty="0"/>
              <a:t>ε </a:t>
            </a:r>
            <a:r>
              <a:rPr lang="en-US" dirty="0"/>
              <a:t>neighbor graph.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core points with more than </a:t>
            </a:r>
            <a:r>
              <a:rPr lang="en-US" b="1" dirty="0"/>
              <a:t>MIN_SAMPLES</a:t>
            </a:r>
            <a:r>
              <a:rPr lang="en-US" dirty="0"/>
              <a:t> neighbors.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connected components of core points on the neighbor graph, ignoring all non-core points.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each non-core point to a nearby cluster if the cluster is an </a:t>
            </a:r>
            <a:r>
              <a:rPr lang="el-GR" dirty="0"/>
              <a:t>ε </a:t>
            </a:r>
            <a:r>
              <a:rPr lang="en-US" dirty="0"/>
              <a:t>neighbor, otherwise assign it to noise.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4272A6-F250-FD42-8B06-BF1B951505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E2FA6-C20A-8B4E-832D-20EC861CC9A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DBSCAN-Algorithm</a:t>
            </a:r>
          </a:p>
        </p:txBody>
      </p:sp>
    </p:spTree>
    <p:extLst>
      <p:ext uri="{BB962C8B-B14F-4D97-AF65-F5344CB8AC3E}">
        <p14:creationId xmlns:p14="http://schemas.microsoft.com/office/powerpoint/2010/main" val="499692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F84C9F-7A90-D846-9F5A-1759BF59CE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DBSCAN-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26ED0E-6268-8F41-9CD8-6350A907F49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DBSCAN</a:t>
            </a:r>
            <a:r>
              <a:rPr lang="en-US" dirty="0"/>
              <a:t> /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512823" y="1047504"/>
            <a:ext cx="7166355" cy="535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8641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93282" y="1228724"/>
            <a:ext cx="8405436" cy="517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37E35F-A4F8-9A46-B541-9A8E87E2A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Comparison between clustering algorithms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D6C08C-D7D8-D545-8583-00939A7C4A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679483-5F97-A44B-9CBD-4E78A135D6DA}"/>
              </a:ext>
            </a:extLst>
          </p:cNvPr>
          <p:cNvSpPr/>
          <p:nvPr/>
        </p:nvSpPr>
        <p:spPr>
          <a:xfrm>
            <a:off x="1893282" y="2362200"/>
            <a:ext cx="8405436" cy="17526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E807D-ED64-5D4C-A583-0F15639BDA8B}"/>
              </a:ext>
            </a:extLst>
          </p:cNvPr>
          <p:cNvSpPr/>
          <p:nvPr/>
        </p:nvSpPr>
        <p:spPr>
          <a:xfrm>
            <a:off x="1917290" y="5248276"/>
            <a:ext cx="8405436" cy="11420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3124200" y="1218285"/>
            <a:ext cx="1295400" cy="5172075"/>
          </a:xfrm>
          <a:custGeom>
            <a:avLst/>
            <a:gdLst/>
            <a:ahLst/>
            <a:cxnLst/>
            <a:rect l="l" t="t" r="r" b="b"/>
            <a:pathLst>
              <a:path w="1019810" h="3406140">
                <a:moveTo>
                  <a:pt x="0" y="3406140"/>
                </a:moveTo>
                <a:lnTo>
                  <a:pt x="1019556" y="3406140"/>
                </a:lnTo>
                <a:lnTo>
                  <a:pt x="1019556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12192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612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6C411-ED9A-1A44-88B4-124015E3C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1791-F45B-6A41-8167-629E4FB132E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3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5465" y="1213484"/>
            <a:ext cx="1715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Update the  centroids 𝑐1, 𝑐2, 𝑐3  as follows 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C1E7F2-ED19-BE49-9194-0412D85E87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4723CA3-00D8-794E-84EC-22D6675787F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55473C-85EB-4547-A760-52EFE7F0A0DC}"/>
                  </a:ext>
                </a:extLst>
              </p:cNvPr>
              <p:cNvSpPr txBox="1"/>
              <p:nvPr/>
            </p:nvSpPr>
            <p:spPr>
              <a:xfrm>
                <a:off x="286004" y="2209800"/>
                <a:ext cx="1562094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55473C-85EB-4547-A760-52EFE7F0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2209800"/>
                <a:ext cx="1562094" cy="736227"/>
              </a:xfrm>
              <a:prstGeom prst="rect">
                <a:avLst/>
              </a:prstGeom>
              <a:blipFill>
                <a:blip r:embed="rId3"/>
                <a:stretch>
                  <a:fillRect l="-1613" t="-130508" r="-14516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5465" y="1213484"/>
            <a:ext cx="1715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Update the  centroids 𝑐1, 𝑐2, 𝑐3  as follows 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5465" y="3105734"/>
            <a:ext cx="180593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 other words, the  new center is the  average of the  cluster members</a:t>
            </a:r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173" y="5129860"/>
            <a:ext cx="17824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assign each point x  in the set to the  closest centroid</a:t>
            </a:r>
            <a:endParaRPr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DB36E80-7E6D-2540-AF96-E39262F06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6438F2E-B062-5A4A-AE36-32F458BB8E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3D9F6E-17CA-024C-A191-93914A4E182E}"/>
                  </a:ext>
                </a:extLst>
              </p:cNvPr>
              <p:cNvSpPr txBox="1"/>
              <p:nvPr/>
            </p:nvSpPr>
            <p:spPr>
              <a:xfrm>
                <a:off x="286004" y="2209800"/>
                <a:ext cx="1562094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3D9F6E-17CA-024C-A191-93914A4E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2209800"/>
                <a:ext cx="1562094" cy="736227"/>
              </a:xfrm>
              <a:prstGeom prst="rect">
                <a:avLst/>
              </a:prstGeom>
              <a:blipFill>
                <a:blip r:embed="rId3"/>
                <a:stretch>
                  <a:fillRect l="-1613" t="-130508" r="-14516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878" y="1884426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Repeat until  convergence</a:t>
            </a:r>
            <a:endParaRPr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9E0BD7-FD58-F84F-9C95-357B33B05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67447B-AD9B-D84D-8F60-608B8BB8614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2160</Words>
  <Application>Microsoft Macintosh PowerPoint</Application>
  <PresentationFormat>Widescreen</PresentationFormat>
  <Paragraphs>355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Cambria Math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Mapper on Images</dc:title>
  <dc:creator>Mustafa Hajij</dc:creator>
  <cp:lastModifiedBy>Rosen, Paul</cp:lastModifiedBy>
  <cp:revision>24</cp:revision>
  <dcterms:created xsi:type="dcterms:W3CDTF">2018-11-06T01:00:14Z</dcterms:created>
  <dcterms:modified xsi:type="dcterms:W3CDTF">2018-11-13T03:07:21Z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2018-11-06T00:00:00Z</vt:filetime>
  </property>
</Properties>
</file>