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2"/>
  </p:notesMasterIdLst>
  <p:sldIdLst>
    <p:sldId id="319" r:id="rId2"/>
    <p:sldId id="273" r:id="rId3"/>
    <p:sldId id="274" r:id="rId4"/>
    <p:sldId id="275" r:id="rId5"/>
    <p:sldId id="277" r:id="rId6"/>
    <p:sldId id="281" r:id="rId7"/>
    <p:sldId id="279" r:id="rId8"/>
    <p:sldId id="280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328" r:id="rId19"/>
    <p:sldId id="292" r:id="rId20"/>
    <p:sldId id="293" r:id="rId21"/>
    <p:sldId id="294" r:id="rId22"/>
    <p:sldId id="296" r:id="rId23"/>
    <p:sldId id="297" r:id="rId24"/>
    <p:sldId id="298" r:id="rId25"/>
    <p:sldId id="320" r:id="rId26"/>
    <p:sldId id="300" r:id="rId27"/>
    <p:sldId id="301" r:id="rId28"/>
    <p:sldId id="304" r:id="rId29"/>
    <p:sldId id="305" r:id="rId30"/>
    <p:sldId id="326" r:id="rId31"/>
    <p:sldId id="327" r:id="rId32"/>
    <p:sldId id="325" r:id="rId33"/>
    <p:sldId id="329" r:id="rId34"/>
    <p:sldId id="302" r:id="rId35"/>
    <p:sldId id="303" r:id="rId36"/>
    <p:sldId id="306" r:id="rId37"/>
    <p:sldId id="309" r:id="rId38"/>
    <p:sldId id="310" r:id="rId39"/>
    <p:sldId id="311" r:id="rId40"/>
    <p:sldId id="324" r:id="rId41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/>
    <p:restoredTop sz="91502"/>
  </p:normalViewPr>
  <p:slideViewPr>
    <p:cSldViewPr>
      <p:cViewPr varScale="1">
        <p:scale>
          <a:sx n="85" d="100"/>
          <a:sy n="85" d="100"/>
        </p:scale>
        <p:origin x="200" y="4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156D-DEB9-0441-B5A8-0F3CD2EF97E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50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7AC2-1FAE-5F43-A7F5-189C1F2A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3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7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7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2" tIns="77339" rIns="154672" bIns="77339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2" tIns="86696" rIns="173392" bIns="86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8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5" y="3952929"/>
            <a:ext cx="15612825" cy="818674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512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73142" indent="0" algn="ctr">
              <a:buNone/>
              <a:defRPr/>
            </a:lvl2pPr>
            <a:lvl3pPr marL="1546288" indent="0" algn="ctr">
              <a:buNone/>
              <a:defRPr/>
            </a:lvl3pPr>
            <a:lvl4pPr marL="2319435" indent="0" algn="ctr">
              <a:buNone/>
              <a:defRPr/>
            </a:lvl4pPr>
            <a:lvl5pPr marL="3092575" indent="0" algn="ctr">
              <a:buNone/>
              <a:defRPr/>
            </a:lvl5pPr>
            <a:lvl6pPr marL="3865719" indent="0" algn="ctr">
              <a:buNone/>
              <a:defRPr/>
            </a:lvl6pPr>
            <a:lvl7pPr marL="4638865" indent="0" algn="ctr">
              <a:buNone/>
              <a:defRPr/>
            </a:lvl7pPr>
            <a:lvl8pPr marL="5412003" indent="0" algn="ctr">
              <a:buNone/>
              <a:defRPr/>
            </a:lvl8pPr>
            <a:lvl9pPr marL="618514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1065705" y="4759635"/>
            <a:ext cx="7604428" cy="2131342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82" dirty="0"/>
              <a:t>Paul Rosen</a:t>
            </a:r>
            <a:br>
              <a:rPr lang="en-US" sz="3982" dirty="0"/>
            </a:br>
            <a:r>
              <a:rPr lang="en-US" sz="3982" dirty="0"/>
              <a:t>Assistant Professor</a:t>
            </a:r>
            <a:br>
              <a:rPr lang="en-US" sz="3982" dirty="0"/>
            </a:br>
            <a:r>
              <a:rPr lang="en-US" sz="3982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1065706" y="6879009"/>
            <a:ext cx="10462338" cy="382005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kern="0" baseline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Some slides from Hitesh Raju</a:t>
            </a:r>
          </a:p>
        </p:txBody>
      </p:sp>
    </p:spTree>
    <p:extLst>
      <p:ext uri="{BB962C8B-B14F-4D97-AF65-F5344CB8AC3E}">
        <p14:creationId xmlns:p14="http://schemas.microsoft.com/office/powerpoint/2010/main" val="34033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14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1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4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4"/>
            <a:ext cx="585233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3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1300376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094" indent="-325094" algn="l" defTabSz="1300376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28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1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471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658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5847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035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2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12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00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76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65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53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41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2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18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07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vertex_.html" TargetMode="External"/><Relationship Id="rId2" Type="http://schemas.openxmlformats.org/officeDocument/2006/relationships/hyperlink" Target="https://processing.org/reference/beginShape_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cessing.org/reference/endShape_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cos_.html" TargetMode="External"/><Relationship Id="rId3" Type="http://schemas.openxmlformats.org/officeDocument/2006/relationships/hyperlink" Target="https://processing.org/reference/asin_.html" TargetMode="External"/><Relationship Id="rId7" Type="http://schemas.openxmlformats.org/officeDocument/2006/relationships/hyperlink" Target="https://processing.org/reference/radians_.html" TargetMode="External"/><Relationship Id="rId2" Type="http://schemas.openxmlformats.org/officeDocument/2006/relationships/hyperlink" Target="https://processing.org/reference/acos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degrees_.html" TargetMode="External"/><Relationship Id="rId5" Type="http://schemas.openxmlformats.org/officeDocument/2006/relationships/hyperlink" Target="https://processing.org/reference/atan2_.html" TargetMode="External"/><Relationship Id="rId10" Type="http://schemas.openxmlformats.org/officeDocument/2006/relationships/hyperlink" Target="https://processing.org/reference/tan_.html" TargetMode="External"/><Relationship Id="rId4" Type="http://schemas.openxmlformats.org/officeDocument/2006/relationships/hyperlink" Target="https://processing.org/reference/atan_.html" TargetMode="External"/><Relationship Id="rId9" Type="http://schemas.openxmlformats.org/officeDocument/2006/relationships/hyperlink" Target="https://processing.org/reference/sin_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round_.html" TargetMode="External"/><Relationship Id="rId13" Type="http://schemas.openxmlformats.org/officeDocument/2006/relationships/hyperlink" Target="https://processing.org/reference/mag_.html" TargetMode="External"/><Relationship Id="rId18" Type="http://schemas.openxmlformats.org/officeDocument/2006/relationships/hyperlink" Target="https://processing.org/reference/sqrt_.html" TargetMode="External"/><Relationship Id="rId3" Type="http://schemas.openxmlformats.org/officeDocument/2006/relationships/hyperlink" Target="https://processing.org/reference/min_.html" TargetMode="External"/><Relationship Id="rId7" Type="http://schemas.openxmlformats.org/officeDocument/2006/relationships/hyperlink" Target="https://processing.org/reference/floor_.html" TargetMode="External"/><Relationship Id="rId12" Type="http://schemas.openxmlformats.org/officeDocument/2006/relationships/hyperlink" Target="https://processing.org/reference/dist_.html" TargetMode="External"/><Relationship Id="rId17" Type="http://schemas.openxmlformats.org/officeDocument/2006/relationships/hyperlink" Target="https://processing.org/reference/sq_.html" TargetMode="External"/><Relationship Id="rId2" Type="http://schemas.openxmlformats.org/officeDocument/2006/relationships/hyperlink" Target="https://processing.org/reference/max_.html" TargetMode="External"/><Relationship Id="rId16" Type="http://schemas.openxmlformats.org/officeDocument/2006/relationships/hyperlink" Target="https://processing.org/reference/pow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constrain_.html" TargetMode="External"/><Relationship Id="rId11" Type="http://schemas.openxmlformats.org/officeDocument/2006/relationships/hyperlink" Target="https://processing.org/reference/norm_.html" TargetMode="External"/><Relationship Id="rId5" Type="http://schemas.openxmlformats.org/officeDocument/2006/relationships/hyperlink" Target="https://processing.org/reference/ceil_.html" TargetMode="External"/><Relationship Id="rId15" Type="http://schemas.openxmlformats.org/officeDocument/2006/relationships/hyperlink" Target="https://processing.org/reference/log_.html" TargetMode="External"/><Relationship Id="rId10" Type="http://schemas.openxmlformats.org/officeDocument/2006/relationships/hyperlink" Target="https://processing.org/reference/map_.html" TargetMode="External"/><Relationship Id="rId4" Type="http://schemas.openxmlformats.org/officeDocument/2006/relationships/hyperlink" Target="https://processing.org/reference/abs_.html" TargetMode="External"/><Relationship Id="rId9" Type="http://schemas.openxmlformats.org/officeDocument/2006/relationships/hyperlink" Target="https://processing.org/reference/lerp_.html" TargetMode="External"/><Relationship Id="rId14" Type="http://schemas.openxmlformats.org/officeDocument/2006/relationships/hyperlink" Target="https://processing.org/reference/exp_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github.io/processing-javadocs/core/processing/core/PVector.html" TargetMode="External"/><Relationship Id="rId2" Type="http://schemas.openxmlformats.org/officeDocument/2006/relationships/hyperlink" Target="https://processing.org/reference/PVector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rocessing.org/reference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processing.org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ocessin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INTRODUCTION TO PROCESSING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771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27330" cy="7399162"/>
          </a:xfrm>
        </p:spPr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(“Hello, World!”);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04623" y="1620011"/>
            <a:ext cx="55245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126DD-5C2B-E545-931E-5049E901F26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grid of pixels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B9969-FBBB-524A-AF0F-15FD345BC38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Discuss in more detail</a:t>
            </a:r>
          </a:p>
        </p:txBody>
      </p:sp>
      <p:sp>
        <p:nvSpPr>
          <p:cNvPr id="4" name="object 4"/>
          <p:cNvSpPr/>
          <p:nvPr/>
        </p:nvSpPr>
        <p:spPr>
          <a:xfrm>
            <a:off x="3799428" y="4369308"/>
            <a:ext cx="3683507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273635" y="3925823"/>
            <a:ext cx="4267200" cy="491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066D7-378F-4346-B126-B567FAEF8086}"/>
              </a:ext>
            </a:extLst>
          </p:cNvPr>
          <p:cNvSpPr txBox="1"/>
          <p:nvPr/>
        </p:nvSpPr>
        <p:spPr>
          <a:xfrm>
            <a:off x="9721691" y="8160883"/>
            <a:ext cx="39908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Monitor Coordinate System</a:t>
            </a:r>
          </a:p>
          <a:p>
            <a:pPr algn="ctr"/>
            <a:r>
              <a:rPr lang="en-US" sz="2400" dirty="0"/>
              <a:t>(Left Hand Coordinate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2EB37-C088-1C4A-9F66-96B057CE6607}"/>
              </a:ext>
            </a:extLst>
          </p:cNvPr>
          <p:cNvSpPr txBox="1"/>
          <p:nvPr/>
        </p:nvSpPr>
        <p:spPr>
          <a:xfrm>
            <a:off x="3870930" y="8275470"/>
            <a:ext cx="39698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 Hand Coordinate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8910" y="4088891"/>
            <a:ext cx="111831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538" dirty="0"/>
              <a:t>shape</a:t>
            </a:r>
            <a:endParaRPr lang="en-US" sz="6000" spc="-5" dirty="0">
              <a:solidFill>
                <a:srgbClr val="006699"/>
              </a:solidFill>
              <a:latin typeface="Courier New"/>
              <a:cs typeface="Courier New"/>
            </a:endParaRPr>
          </a:p>
          <a:p>
            <a:pPr lvl="1"/>
            <a:r>
              <a:rPr lang="en-US" sz="4862" spc="-5" dirty="0">
                <a:solidFill>
                  <a:srgbClr val="006699"/>
                </a:solidFill>
                <a:latin typeface="Courier New"/>
                <a:cs typeface="Courier New"/>
              </a:rPr>
              <a:t>point</a:t>
            </a:r>
            <a:r>
              <a:rPr lang="en-US" sz="4862" spc="-5" dirty="0">
                <a:latin typeface="Courier New"/>
                <a:cs typeface="Courier New"/>
              </a:rPr>
              <a:t>(x,</a:t>
            </a:r>
            <a:r>
              <a:rPr lang="en-US" sz="4862" spc="-140" dirty="0">
                <a:latin typeface="Courier New"/>
                <a:cs typeface="Courier New"/>
              </a:rPr>
              <a:t> </a:t>
            </a:r>
            <a:r>
              <a:rPr lang="en-US" sz="4862" spc="-5" dirty="0">
                <a:latin typeface="Courier New"/>
                <a:cs typeface="Courier New"/>
              </a:rPr>
              <a:t>y);</a:t>
            </a:r>
            <a:endParaRPr lang="en-US" sz="4862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AEBB-F734-7049-BB5E-C0F2174181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mr-IN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(x1, y1,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x2, y2);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DC59-F71A-B143-870A-B351EE435F5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3CAC-A40E-5244-B1B6-89602A339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(CENTER);  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5FAD-702B-CB42-902A-997FC4AFEF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endParaRPr lang="en-US" dirty="0"/>
          </a:p>
          <a:p>
            <a:pPr lvl="1"/>
            <a:r>
              <a:rPr lang="en-US" sz="40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triangle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(x1,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 y1, x2, y2, x3, y3);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quad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(x1, y1, x2, y2, x3, y3, x4, y4);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arc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(x, y,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start,</a:t>
            </a:r>
            <a:r>
              <a:rPr lang="pl-PL" sz="4000" dirty="0">
                <a:latin typeface="Courier New" charset="0"/>
                <a:ea typeface="Courier New" charset="0"/>
                <a:cs typeface="Courier New" charset="0"/>
              </a:rPr>
              <a:t> stop);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7D7C3-8F82-DE40-87E1-34B727A4AB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1BB1-0ECC-1E44-8AD3-9AB0B7759C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/>
              <a:t>More complex shapes available with:</a:t>
            </a:r>
          </a:p>
          <a:p>
            <a:pPr lvl="1"/>
            <a:r>
              <a:rPr lang="en-US" u="none" dirty="0">
                <a:hlinkClick r:id="rId2"/>
              </a:rPr>
              <a:t>beginShape()</a:t>
            </a:r>
            <a:r>
              <a:rPr lang="en-US" u="none" dirty="0"/>
              <a:t> / </a:t>
            </a:r>
            <a:r>
              <a:rPr lang="en-US" dirty="0">
                <a:hlinkClick r:id="rId3"/>
              </a:rPr>
              <a:t>vertex()</a:t>
            </a:r>
            <a:r>
              <a:rPr lang="en-US" dirty="0"/>
              <a:t> / </a:t>
            </a:r>
            <a:r>
              <a:rPr lang="en-US" u="none" dirty="0">
                <a:hlinkClick r:id="rId4"/>
              </a:rPr>
              <a:t>endShape()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52EB-C68C-8140-9951-65007A8CD6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 luminance (black &amp; white; grayscale)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background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(255); // clear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C52C-0A94-9644-AEE3-18F4EFCDFD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3475578" y="5562600"/>
            <a:ext cx="10389108" cy="26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Development Environment (PDE)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51CE9-F120-BC47-AC6E-B5580EA55C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4" name="object 4"/>
          <p:cNvSpPr/>
          <p:nvPr/>
        </p:nvSpPr>
        <p:spPr>
          <a:xfrm>
            <a:off x="4917536" y="3733800"/>
            <a:ext cx="7505191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 (default)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b);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c2 = #RRGGBB;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351-D5FF-2A4E-8150-5F6824B0D7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>
            <a:spLocks noChangeAspect="1"/>
          </p:cNvSpPr>
          <p:nvPr/>
        </p:nvSpPr>
        <p:spPr>
          <a:xfrm>
            <a:off x="12632531" y="304800"/>
            <a:ext cx="4261956" cy="3898899"/>
          </a:xfrm>
          <a:prstGeom prst="rect">
            <a:avLst/>
          </a:prstGeom>
          <a:blipFill>
            <a:blip r:embed="rId2" cstate="print"/>
            <a:stretch>
              <a:fillRect l="-68349" r="-334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RGBA</a:t>
            </a:r>
          </a:p>
          <a:p>
            <a:pPr lvl="1"/>
            <a:r>
              <a:rPr lang="en-US" dirty="0"/>
              <a:t>a = alpha / transparency / opacity</a:t>
            </a:r>
          </a:p>
          <a:p>
            <a:pPr lvl="1"/>
            <a:r>
              <a:rPr lang="en-US" dirty="0"/>
              <a:t>0 = transparent; 255 = opaque (solid)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b, a);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1BA1F-7469-0448-9D89-757BC9A94F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61238" y="2578607"/>
            <a:ext cx="4888992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6985" y="2047158"/>
            <a:ext cx="4777740" cy="653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3425">
              <a:lnSpc>
                <a:spcPct val="1389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noStrok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(c1);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rect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sz="5150">
              <a:latin typeface="Times New Roman"/>
              <a:cs typeface="Times New Roman"/>
            </a:endParaRPr>
          </a:p>
          <a:p>
            <a:pPr marL="12700" marR="5080">
              <a:lnSpc>
                <a:spcPct val="1220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(c2);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stroke</a:t>
            </a:r>
            <a:r>
              <a:rPr sz="4800" spc="-5" dirty="0">
                <a:latin typeface="Courier New"/>
                <a:cs typeface="Courier New"/>
              </a:rPr>
              <a:t>(c3);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ellips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098132" y="2578607"/>
            <a:ext cx="10478329" cy="533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65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oFill</a:t>
            </a:r>
            <a:r>
              <a:rPr sz="4800" spc="-5" dirty="0">
                <a:latin typeface="Courier New"/>
                <a:cs typeface="Courier New"/>
              </a:rPr>
              <a:t>();</a:t>
            </a:r>
            <a:endParaRPr sz="4800" dirty="0">
              <a:latin typeface="Courier New"/>
              <a:cs typeface="Courier New"/>
            </a:endParaRPr>
          </a:p>
          <a:p>
            <a:pPr marR="5476240">
              <a:lnSpc>
                <a:spcPct val="121500"/>
              </a:lnSpc>
              <a:spcBef>
                <a:spcPts val="50"/>
              </a:spcBef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oStroke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lang="en-US" sz="4800" spc="-5" dirty="0">
                <a:solidFill>
                  <a:srgbClr val="006699"/>
                </a:solidFill>
                <a:latin typeface="Courier New"/>
                <a:cs typeface="Courier New"/>
              </a:rPr>
              <a:t>el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re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pPr lvl="1"/>
            <a:r>
              <a:rPr lang="en-US" dirty="0"/>
              <a:t>shapes are painted one at a time</a:t>
            </a:r>
          </a:p>
          <a:p>
            <a:pPr lvl="1"/>
            <a:r>
              <a:rPr lang="en-US" dirty="0"/>
              <a:t>overlap can occur</a:t>
            </a:r>
          </a:p>
          <a:p>
            <a:pPr lvl="1"/>
            <a:r>
              <a:rPr lang="en-US" dirty="0"/>
              <a:t>some shapes are not supported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0257123" y="3340608"/>
            <a:ext cx="431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5" dirty="0"/>
              <a:t>animation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83931" y="3244977"/>
            <a:ext cx="6370515" cy="4899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325094" indent="-325094" algn="l" defTabSz="1300376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97528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341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625471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2275658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925847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3576035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2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12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00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05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setup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342900" indent="0">
              <a:spcBef>
                <a:spcPts val="13"/>
              </a:spcBef>
              <a:buNone/>
              <a:tabLst>
                <a:tab pos="731838" algn="l"/>
              </a:tabLst>
            </a:pPr>
            <a:endParaRPr lang="en-US" sz="5000" dirty="0">
              <a:latin typeface="Times New Roman"/>
              <a:cs typeface="Times New Roman"/>
            </a:endParaRP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14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draw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object 4"/>
          <p:cNvSpPr/>
          <p:nvPr/>
        </p:nvSpPr>
        <p:spPr>
          <a:xfrm>
            <a:off x="8369651" y="2439416"/>
            <a:ext cx="3636645" cy="1018540"/>
          </a:xfrm>
          <a:custGeom>
            <a:avLst/>
            <a:gdLst/>
            <a:ahLst/>
            <a:cxnLst/>
            <a:rect l="l" t="t" r="r" b="b"/>
            <a:pathLst>
              <a:path w="3636645" h="1018539">
                <a:moveTo>
                  <a:pt x="224789" y="760983"/>
                </a:moveTo>
                <a:lnTo>
                  <a:pt x="0" y="954277"/>
                </a:lnTo>
                <a:lnTo>
                  <a:pt x="289432" y="1018158"/>
                </a:lnTo>
                <a:lnTo>
                  <a:pt x="218671" y="954024"/>
                </a:lnTo>
                <a:lnTo>
                  <a:pt x="182244" y="954024"/>
                </a:lnTo>
                <a:lnTo>
                  <a:pt x="160654" y="868299"/>
                </a:lnTo>
                <a:lnTo>
                  <a:pt x="189241" y="861113"/>
                </a:lnTo>
                <a:lnTo>
                  <a:pt x="224789" y="760983"/>
                </a:lnTo>
                <a:close/>
              </a:path>
              <a:path w="3636645" h="1018539">
                <a:moveTo>
                  <a:pt x="171470" y="911243"/>
                </a:moveTo>
                <a:lnTo>
                  <a:pt x="182244" y="954024"/>
                </a:lnTo>
                <a:lnTo>
                  <a:pt x="210761" y="946855"/>
                </a:lnTo>
                <a:lnTo>
                  <a:pt x="171470" y="911243"/>
                </a:lnTo>
                <a:close/>
              </a:path>
              <a:path w="3636645" h="1018539">
                <a:moveTo>
                  <a:pt x="210761" y="946855"/>
                </a:moveTo>
                <a:lnTo>
                  <a:pt x="182244" y="954024"/>
                </a:lnTo>
                <a:lnTo>
                  <a:pt x="218671" y="954024"/>
                </a:lnTo>
                <a:lnTo>
                  <a:pt x="210761" y="946855"/>
                </a:lnTo>
                <a:close/>
              </a:path>
              <a:path w="3636645" h="1018539">
                <a:moveTo>
                  <a:pt x="3614800" y="0"/>
                </a:moveTo>
                <a:lnTo>
                  <a:pt x="189241" y="861113"/>
                </a:lnTo>
                <a:lnTo>
                  <a:pt x="171459" y="911198"/>
                </a:lnTo>
                <a:lnTo>
                  <a:pt x="210761" y="946855"/>
                </a:lnTo>
                <a:lnTo>
                  <a:pt x="3636391" y="85725"/>
                </a:lnTo>
                <a:lnTo>
                  <a:pt x="3614800" y="0"/>
                </a:lnTo>
                <a:close/>
              </a:path>
              <a:path w="3636645" h="1018539">
                <a:moveTo>
                  <a:pt x="189241" y="861113"/>
                </a:moveTo>
                <a:lnTo>
                  <a:pt x="160654" y="868299"/>
                </a:lnTo>
                <a:lnTo>
                  <a:pt x="171459" y="911198"/>
                </a:lnTo>
                <a:lnTo>
                  <a:pt x="189241" y="861113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7872827" y="5197729"/>
            <a:ext cx="4562475" cy="1171575"/>
          </a:xfrm>
          <a:custGeom>
            <a:avLst/>
            <a:gdLst/>
            <a:ahLst/>
            <a:cxnLst/>
            <a:rect l="l" t="t" r="r" b="b"/>
            <a:pathLst>
              <a:path w="4562475" h="1171575">
                <a:moveTo>
                  <a:pt x="228218" y="913002"/>
                </a:moveTo>
                <a:lnTo>
                  <a:pt x="0" y="1102232"/>
                </a:lnTo>
                <a:lnTo>
                  <a:pt x="288289" y="1171320"/>
                </a:lnTo>
                <a:lnTo>
                  <a:pt x="218021" y="1105280"/>
                </a:lnTo>
                <a:lnTo>
                  <a:pt x="182244" y="1105280"/>
                </a:lnTo>
                <a:lnTo>
                  <a:pt x="162178" y="1019175"/>
                </a:lnTo>
                <a:lnTo>
                  <a:pt x="190876" y="1012497"/>
                </a:lnTo>
                <a:lnTo>
                  <a:pt x="228218" y="913002"/>
                </a:lnTo>
                <a:close/>
              </a:path>
              <a:path w="4562475" h="1171575">
                <a:moveTo>
                  <a:pt x="172212" y="1062227"/>
                </a:moveTo>
                <a:lnTo>
                  <a:pt x="182244" y="1105280"/>
                </a:lnTo>
                <a:lnTo>
                  <a:pt x="210921" y="1098608"/>
                </a:lnTo>
                <a:lnTo>
                  <a:pt x="172212" y="1062227"/>
                </a:lnTo>
                <a:close/>
              </a:path>
              <a:path w="4562475" h="1171575">
                <a:moveTo>
                  <a:pt x="210921" y="1098608"/>
                </a:moveTo>
                <a:lnTo>
                  <a:pt x="182244" y="1105280"/>
                </a:lnTo>
                <a:lnTo>
                  <a:pt x="218021" y="1105280"/>
                </a:lnTo>
                <a:lnTo>
                  <a:pt x="210921" y="1098608"/>
                </a:lnTo>
                <a:close/>
              </a:path>
              <a:path w="4562475" h="1171575">
                <a:moveTo>
                  <a:pt x="4542155" y="0"/>
                </a:moveTo>
                <a:lnTo>
                  <a:pt x="190876" y="1012497"/>
                </a:lnTo>
                <a:lnTo>
                  <a:pt x="172212" y="1062227"/>
                </a:lnTo>
                <a:lnTo>
                  <a:pt x="210921" y="1098608"/>
                </a:lnTo>
                <a:lnTo>
                  <a:pt x="4562220" y="86105"/>
                </a:lnTo>
                <a:lnTo>
                  <a:pt x="4542155" y="0"/>
                </a:lnTo>
                <a:close/>
              </a:path>
              <a:path w="4562475" h="1171575">
                <a:moveTo>
                  <a:pt x="190876" y="1012497"/>
                </a:moveTo>
                <a:lnTo>
                  <a:pt x="162178" y="1019175"/>
                </a:lnTo>
                <a:lnTo>
                  <a:pt x="172212" y="1062228"/>
                </a:lnTo>
                <a:lnTo>
                  <a:pt x="190876" y="1012497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2170251" y="2087372"/>
            <a:ext cx="23672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dirty="0">
                <a:solidFill>
                  <a:srgbClr val="8F9D33"/>
                </a:solidFill>
                <a:latin typeface="Arial"/>
                <a:cs typeface="Arial"/>
              </a:rPr>
              <a:t>runs</a:t>
            </a:r>
            <a:r>
              <a:rPr sz="4200" spc="-95" dirty="0">
                <a:solidFill>
                  <a:srgbClr val="8F9D33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8F9D33"/>
                </a:solidFill>
                <a:latin typeface="Arial"/>
                <a:cs typeface="Arial"/>
              </a:rPr>
              <a:t>once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2467177" y="4868926"/>
            <a:ext cx="1507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-5" dirty="0">
                <a:solidFill>
                  <a:srgbClr val="57509B"/>
                </a:solidFill>
                <a:latin typeface="Arial"/>
                <a:cs typeface="Arial"/>
              </a:rPr>
              <a:t>cycles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2961461" y="2794761"/>
            <a:ext cx="494030" cy="2018030"/>
          </a:xfrm>
          <a:custGeom>
            <a:avLst/>
            <a:gdLst/>
            <a:ahLst/>
            <a:cxnLst/>
            <a:rect l="l" t="t" r="r" b="b"/>
            <a:pathLst>
              <a:path w="494029" h="2018029">
                <a:moveTo>
                  <a:pt x="0" y="1523999"/>
                </a:moveTo>
                <a:lnTo>
                  <a:pt x="246887" y="2017776"/>
                </a:lnTo>
                <a:lnTo>
                  <a:pt x="411479" y="1688591"/>
                </a:lnTo>
                <a:lnTo>
                  <a:pt x="164591" y="1688591"/>
                </a:lnTo>
                <a:lnTo>
                  <a:pt x="164591" y="1633727"/>
                </a:lnTo>
                <a:lnTo>
                  <a:pt x="0" y="1523999"/>
                </a:lnTo>
                <a:close/>
              </a:path>
              <a:path w="494029" h="2018029">
                <a:moveTo>
                  <a:pt x="164591" y="1633727"/>
                </a:moveTo>
                <a:lnTo>
                  <a:pt x="164591" y="1688591"/>
                </a:lnTo>
                <a:lnTo>
                  <a:pt x="246887" y="1688591"/>
                </a:lnTo>
                <a:lnTo>
                  <a:pt x="164591" y="1633727"/>
                </a:lnTo>
                <a:close/>
              </a:path>
              <a:path w="494029" h="2018029">
                <a:moveTo>
                  <a:pt x="329183" y="0"/>
                </a:moveTo>
                <a:lnTo>
                  <a:pt x="164591" y="0"/>
                </a:lnTo>
                <a:lnTo>
                  <a:pt x="164591" y="1633727"/>
                </a:lnTo>
                <a:lnTo>
                  <a:pt x="246887" y="1688591"/>
                </a:lnTo>
                <a:lnTo>
                  <a:pt x="329183" y="1633727"/>
                </a:lnTo>
                <a:lnTo>
                  <a:pt x="329183" y="0"/>
                </a:lnTo>
                <a:close/>
              </a:path>
              <a:path w="494029" h="2018029">
                <a:moveTo>
                  <a:pt x="329183" y="1633727"/>
                </a:moveTo>
                <a:lnTo>
                  <a:pt x="246887" y="1688591"/>
                </a:lnTo>
                <a:lnTo>
                  <a:pt x="329183" y="1688591"/>
                </a:lnTo>
                <a:lnTo>
                  <a:pt x="329183" y="1633727"/>
                </a:lnTo>
                <a:close/>
              </a:path>
              <a:path w="494029" h="2018029">
                <a:moveTo>
                  <a:pt x="493775" y="1523999"/>
                </a:moveTo>
                <a:lnTo>
                  <a:pt x="329183" y="1633727"/>
                </a:lnTo>
                <a:lnTo>
                  <a:pt x="329183" y="1688591"/>
                </a:lnTo>
                <a:lnTo>
                  <a:pt x="411479" y="1688591"/>
                </a:lnTo>
                <a:lnTo>
                  <a:pt x="493775" y="1523999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2447874" y="5685790"/>
            <a:ext cx="494030" cy="3305810"/>
          </a:xfrm>
          <a:custGeom>
            <a:avLst/>
            <a:gdLst/>
            <a:ahLst/>
            <a:cxnLst/>
            <a:rect l="l" t="t" r="r" b="b"/>
            <a:pathLst>
              <a:path w="494029" h="3305809">
                <a:moveTo>
                  <a:pt x="246888" y="329183"/>
                </a:moveTo>
                <a:lnTo>
                  <a:pt x="164592" y="384048"/>
                </a:lnTo>
                <a:lnTo>
                  <a:pt x="164592" y="3305555"/>
                </a:lnTo>
                <a:lnTo>
                  <a:pt x="329184" y="3305555"/>
                </a:lnTo>
                <a:lnTo>
                  <a:pt x="329184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246888" y="0"/>
                </a:moveTo>
                <a:lnTo>
                  <a:pt x="0" y="493775"/>
                </a:lnTo>
                <a:lnTo>
                  <a:pt x="164591" y="384048"/>
                </a:lnTo>
                <a:lnTo>
                  <a:pt x="164592" y="329183"/>
                </a:lnTo>
                <a:lnTo>
                  <a:pt x="411479" y="329183"/>
                </a:lnTo>
                <a:lnTo>
                  <a:pt x="246888" y="0"/>
                </a:lnTo>
                <a:close/>
              </a:path>
              <a:path w="494029" h="3305809">
                <a:moveTo>
                  <a:pt x="411479" y="329183"/>
                </a:moveTo>
                <a:lnTo>
                  <a:pt x="329184" y="329183"/>
                </a:lnTo>
                <a:lnTo>
                  <a:pt x="329184" y="384048"/>
                </a:lnTo>
                <a:lnTo>
                  <a:pt x="493775" y="493775"/>
                </a:lnTo>
                <a:lnTo>
                  <a:pt x="411479" y="329183"/>
                </a:lnTo>
                <a:close/>
              </a:path>
              <a:path w="494029" h="3305809">
                <a:moveTo>
                  <a:pt x="246888" y="329183"/>
                </a:moveTo>
                <a:lnTo>
                  <a:pt x="164592" y="329183"/>
                </a:lnTo>
                <a:lnTo>
                  <a:pt x="164592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329184" y="329183"/>
                </a:moveTo>
                <a:lnTo>
                  <a:pt x="246888" y="329183"/>
                </a:lnTo>
                <a:lnTo>
                  <a:pt x="329184" y="384048"/>
                </a:lnTo>
                <a:lnTo>
                  <a:pt x="329184" y="329183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3479622" y="5896102"/>
            <a:ext cx="494030" cy="3092450"/>
          </a:xfrm>
          <a:custGeom>
            <a:avLst/>
            <a:gdLst/>
            <a:ahLst/>
            <a:cxnLst/>
            <a:rect l="l" t="t" r="r" b="b"/>
            <a:pathLst>
              <a:path w="494029" h="3092450">
                <a:moveTo>
                  <a:pt x="0" y="2598419"/>
                </a:moveTo>
                <a:lnTo>
                  <a:pt x="246888" y="3092195"/>
                </a:lnTo>
                <a:lnTo>
                  <a:pt x="411479" y="2763011"/>
                </a:lnTo>
                <a:lnTo>
                  <a:pt x="164592" y="2763011"/>
                </a:lnTo>
                <a:lnTo>
                  <a:pt x="164592" y="2708147"/>
                </a:lnTo>
                <a:lnTo>
                  <a:pt x="0" y="2598419"/>
                </a:lnTo>
                <a:close/>
              </a:path>
              <a:path w="494029" h="3092450">
                <a:moveTo>
                  <a:pt x="164592" y="2708147"/>
                </a:moveTo>
                <a:lnTo>
                  <a:pt x="164592" y="2763011"/>
                </a:lnTo>
                <a:lnTo>
                  <a:pt x="246888" y="2763011"/>
                </a:lnTo>
                <a:lnTo>
                  <a:pt x="164592" y="2708147"/>
                </a:lnTo>
                <a:close/>
              </a:path>
              <a:path w="494029" h="3092450">
                <a:moveTo>
                  <a:pt x="329184" y="0"/>
                </a:moveTo>
                <a:lnTo>
                  <a:pt x="164592" y="0"/>
                </a:lnTo>
                <a:lnTo>
                  <a:pt x="164592" y="2708147"/>
                </a:lnTo>
                <a:lnTo>
                  <a:pt x="246888" y="2763011"/>
                </a:lnTo>
                <a:lnTo>
                  <a:pt x="329184" y="2708147"/>
                </a:lnTo>
                <a:lnTo>
                  <a:pt x="329184" y="0"/>
                </a:lnTo>
                <a:close/>
              </a:path>
              <a:path w="494029" h="3092450">
                <a:moveTo>
                  <a:pt x="329184" y="2708147"/>
                </a:moveTo>
                <a:lnTo>
                  <a:pt x="246888" y="2763011"/>
                </a:lnTo>
                <a:lnTo>
                  <a:pt x="329184" y="2763011"/>
                </a:lnTo>
                <a:lnTo>
                  <a:pt x="329184" y="2708147"/>
                </a:lnTo>
                <a:close/>
              </a:path>
              <a:path w="494029" h="3092450">
                <a:moveTo>
                  <a:pt x="493775" y="2598419"/>
                </a:moveTo>
                <a:lnTo>
                  <a:pt x="329184" y="2708147"/>
                </a:lnTo>
                <a:lnTo>
                  <a:pt x="329184" y="2763011"/>
                </a:lnTo>
                <a:lnTo>
                  <a:pt x="411479" y="2763011"/>
                </a:lnTo>
                <a:lnTo>
                  <a:pt x="493775" y="2598419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73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437985" y="2793238"/>
            <a:ext cx="35934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</a:t>
            </a:r>
            <a:r>
              <a:rPr sz="3600" spc="-80" dirty="0">
                <a:solidFill>
                  <a:srgbClr val="7D7D7D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setup()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984" y="3341878"/>
            <a:ext cx="35941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E27039"/>
                </a:solidFill>
                <a:latin typeface="Courier New"/>
                <a:cs typeface="Courier New"/>
              </a:rPr>
              <a:t>PFont</a:t>
            </a:r>
            <a:r>
              <a:rPr sz="3600" spc="-5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myFont;</a:t>
            </a:r>
            <a:endParaRPr sz="3600" dirty="0">
              <a:latin typeface="Courier New"/>
              <a:cs typeface="Courier New"/>
            </a:endParaRPr>
          </a:p>
          <a:p>
            <a:pPr marL="12700"/>
            <a:r>
              <a:rPr sz="3600" spc="-5" dirty="0">
                <a:latin typeface="Courier New"/>
                <a:cs typeface="Courier New"/>
              </a:rPr>
              <a:t>myFont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003" y="3890771"/>
            <a:ext cx="6337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Courier New"/>
                <a:cs typeface="Courier New"/>
              </a:rPr>
              <a:t>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createFont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"Georgia"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1328" y="3890771"/>
            <a:ext cx="1122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latin typeface="Courier New"/>
                <a:cs typeface="Courier New"/>
              </a:rPr>
              <a:t>32);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7985" y="5536691"/>
            <a:ext cx="468947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 draw()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textFon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latin typeface="Courier New"/>
                <a:cs typeface="Courier New"/>
              </a:rPr>
              <a:t>(myFont);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textAlig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348" y="6634226"/>
            <a:ext cx="22199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spc="-5" dirty="0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985" y="7182866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"Hello,</a:t>
            </a:r>
            <a:r>
              <a:rPr sz="3600" spc="-50" dirty="0">
                <a:solidFill>
                  <a:srgbClr val="7C4692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World!"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153" y="7182866"/>
            <a:ext cx="2220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widt</a:t>
            </a:r>
            <a:r>
              <a:rPr sz="3600" dirty="0">
                <a:solidFill>
                  <a:srgbClr val="FF6699"/>
                </a:solidFill>
                <a:latin typeface="Courier New"/>
                <a:cs typeface="Courier New"/>
              </a:rPr>
              <a:t>h</a:t>
            </a:r>
            <a:r>
              <a:rPr sz="3600" spc="-5" dirty="0">
                <a:latin typeface="Courier New"/>
                <a:cs typeface="Courier New"/>
              </a:rPr>
              <a:t>/2,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51938" y="7182866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height</a:t>
            </a:r>
            <a:r>
              <a:rPr sz="3600" spc="-5" dirty="0">
                <a:latin typeface="Courier New"/>
                <a:cs typeface="Courier New"/>
              </a:rPr>
              <a:t>/2);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470FA-980B-FD42-AC00-E164C2513DC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comments, variables, arrays,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4440" y="2311907"/>
            <a:ext cx="6577583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3315303" y="3401567"/>
            <a:ext cx="5475732" cy="560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0849" y="3677736"/>
            <a:ext cx="5169282" cy="500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 indent="-548640"/>
            <a:r>
              <a:rPr sz="3600" spc="-5" dirty="0">
                <a:solidFill>
                  <a:srgbClr val="71A7C2"/>
                </a:solidFill>
                <a:latin typeface="Courier New"/>
                <a:cs typeface="Courier New"/>
              </a:rPr>
              <a:t>class </a:t>
            </a:r>
            <a:r>
              <a:rPr sz="3600" spc="-5" dirty="0">
                <a:latin typeface="Courier New"/>
                <a:cs typeface="Courier New"/>
              </a:rPr>
              <a:t>oAnimal{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boolean</a:t>
            </a:r>
            <a:r>
              <a:rPr sz="3600" spc="-90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brain;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int</a:t>
            </a:r>
            <a:r>
              <a:rPr sz="3600" spc="-9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legs;</a:t>
            </a:r>
            <a:endParaRPr sz="3600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789940"/>
            <a:r>
              <a:rPr sz="3600" dirty="0">
                <a:latin typeface="Courier New"/>
                <a:cs typeface="Courier New"/>
              </a:rPr>
              <a:t>oAnimal(){</a:t>
            </a:r>
            <a:endParaRPr lang="en-US" sz="3600" dirty="0">
              <a:latin typeface="Courier New"/>
              <a:cs typeface="Courier New"/>
            </a:endParaRP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brain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 </a:t>
            </a:r>
            <a:r>
              <a:rPr lang="en-US" sz="3600" dirty="0">
                <a:solidFill>
                  <a:srgbClr val="71A7C2"/>
                </a:solidFill>
                <a:latin typeface="Courier New"/>
                <a:cs typeface="Courier New"/>
              </a:rPr>
              <a:t>tru</a:t>
            </a:r>
            <a:r>
              <a:rPr lang="en-US" sz="3600" spc="-5" dirty="0">
                <a:solidFill>
                  <a:srgbClr val="71A7C2"/>
                </a:solidFill>
                <a:latin typeface="Courier New"/>
                <a:cs typeface="Courier New"/>
              </a:rPr>
              <a:t>e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legs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</a:t>
            </a:r>
            <a:r>
              <a:rPr lang="mr-IN" sz="3600" spc="-85" dirty="0">
                <a:latin typeface="Courier New"/>
                <a:cs typeface="Courier New"/>
              </a:rPr>
              <a:t> </a:t>
            </a:r>
            <a:r>
              <a:rPr lang="mr-IN" sz="3600" spc="-5" dirty="0">
                <a:latin typeface="Courier New"/>
                <a:cs typeface="Courier New"/>
              </a:rPr>
              <a:t>0;</a:t>
            </a:r>
            <a:endParaRPr lang="en-US" sz="3600" spc="-5" dirty="0">
              <a:latin typeface="Courier New"/>
              <a:cs typeface="Courier New"/>
            </a:endParaRPr>
          </a:p>
          <a:p>
            <a:pPr marL="548640"/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932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API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7641939" y="2645664"/>
            <a:ext cx="7213092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25BB5-34F5-1243-BAC3-DDD0FA2F3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Built-in Trigonometry Functions</a:t>
            </a:r>
          </a:p>
          <a:p>
            <a:pPr lvl="1" algn="ctr"/>
            <a:r>
              <a:rPr lang="en-US" u="none" dirty="0">
                <a:hlinkClick r:id="rId2"/>
              </a:rPr>
              <a:t>acos()</a:t>
            </a:r>
            <a:r>
              <a:rPr lang="en-US" u="none" dirty="0"/>
              <a:t> / </a:t>
            </a:r>
            <a:r>
              <a:rPr lang="en-US" u="none" dirty="0">
                <a:hlinkClick r:id="rId3"/>
              </a:rPr>
              <a:t>asin()</a:t>
            </a:r>
            <a:r>
              <a:rPr lang="en-US" u="none" dirty="0"/>
              <a:t> / </a:t>
            </a:r>
            <a:r>
              <a:rPr lang="en-US" u="none" dirty="0">
                <a:hlinkClick r:id="rId4"/>
              </a:rPr>
              <a:t>atan()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atan2()</a:t>
            </a:r>
            <a:endParaRPr lang="en-US" dirty="0"/>
          </a:p>
          <a:p>
            <a:pPr lvl="1" algn="ctr"/>
            <a:r>
              <a:rPr lang="en-US" u="none" dirty="0">
                <a:hlinkClick r:id="rId6"/>
              </a:rPr>
              <a:t>degrees()</a:t>
            </a:r>
            <a:r>
              <a:rPr lang="en-US" u="none" dirty="0"/>
              <a:t> / </a:t>
            </a:r>
            <a:r>
              <a:rPr lang="en-US" u="none" dirty="0">
                <a:hlinkClick r:id="rId7"/>
              </a:rPr>
              <a:t>radians()</a:t>
            </a:r>
            <a:endParaRPr lang="en-US" u="none" dirty="0"/>
          </a:p>
          <a:p>
            <a:pPr lvl="1" algn="ctr"/>
            <a:r>
              <a:rPr lang="en-US" dirty="0">
                <a:hlinkClick r:id="rId8"/>
              </a:rPr>
              <a:t>cos()</a:t>
            </a:r>
            <a:r>
              <a:rPr lang="en-US" dirty="0"/>
              <a:t> / </a:t>
            </a:r>
            <a:r>
              <a:rPr lang="en-US" u="none" dirty="0">
                <a:hlinkClick r:id="rId9"/>
              </a:rPr>
              <a:t>sin()</a:t>
            </a:r>
            <a:r>
              <a:rPr lang="en-US" u="none" dirty="0"/>
              <a:t> / </a:t>
            </a:r>
            <a:r>
              <a:rPr lang="en-US" u="none" dirty="0">
                <a:hlinkClick r:id="rId10"/>
              </a:rPr>
              <a:t>tan()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5028A-89CE-0F42-99DA-9D2F3F8D82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A9BEDC-E1FE-5A49-8815-8B6336F4D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Built-in </a:t>
            </a:r>
            <a:r>
              <a:rPr lang="en-US" dirty="0" err="1"/>
              <a:t>Calcuation</a:t>
            </a:r>
            <a:r>
              <a:rPr lang="en-US" dirty="0"/>
              <a:t> Functions</a:t>
            </a:r>
          </a:p>
          <a:p>
            <a:pPr algn="ctr"/>
            <a:r>
              <a:rPr lang="en-US" dirty="0"/>
              <a:t>Calculation</a:t>
            </a:r>
          </a:p>
          <a:p>
            <a:pPr lvl="1" algn="ctr"/>
            <a:r>
              <a:rPr lang="en-US" dirty="0">
                <a:hlinkClick r:id="rId2"/>
              </a:rPr>
              <a:t>max()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min() </a:t>
            </a:r>
            <a:endParaRPr lang="en-US" dirty="0"/>
          </a:p>
          <a:p>
            <a:pPr lvl="1" algn="ctr"/>
            <a:r>
              <a:rPr lang="en-US" u="none" dirty="0">
                <a:hlinkClick r:id="rId4"/>
              </a:rPr>
              <a:t>abs()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ceil()</a:t>
            </a:r>
            <a:r>
              <a:rPr lang="en-US" u="none" dirty="0"/>
              <a:t> / </a:t>
            </a:r>
            <a:r>
              <a:rPr lang="en-US" u="none" dirty="0">
                <a:hlinkClick r:id="rId6"/>
              </a:rPr>
              <a:t>constrain()</a:t>
            </a:r>
            <a:r>
              <a:rPr lang="en-US" u="none" dirty="0"/>
              <a:t> / </a:t>
            </a:r>
            <a:r>
              <a:rPr lang="en-US" dirty="0">
                <a:hlinkClick r:id="rId7"/>
              </a:rPr>
              <a:t>floor()</a:t>
            </a:r>
            <a:r>
              <a:rPr lang="en-US" dirty="0"/>
              <a:t> / </a:t>
            </a:r>
            <a:r>
              <a:rPr lang="en-US" dirty="0">
                <a:hlinkClick r:id="rId8"/>
              </a:rPr>
              <a:t>round()</a:t>
            </a:r>
            <a:endParaRPr lang="en-US" u="none" dirty="0"/>
          </a:p>
          <a:p>
            <a:pPr lvl="1" algn="ctr"/>
            <a:r>
              <a:rPr lang="en-US" dirty="0">
                <a:hlinkClick r:id="rId9"/>
              </a:rPr>
              <a:t>lerp()</a:t>
            </a:r>
            <a:r>
              <a:rPr lang="en-US" dirty="0"/>
              <a:t> / </a:t>
            </a:r>
            <a:r>
              <a:rPr lang="en-US" dirty="0">
                <a:hlinkClick r:id="rId10"/>
              </a:rPr>
              <a:t>map() </a:t>
            </a:r>
            <a:r>
              <a:rPr lang="en-US" dirty="0"/>
              <a:t>/ </a:t>
            </a:r>
            <a:r>
              <a:rPr lang="en-US" dirty="0">
                <a:hlinkClick r:id="rId11"/>
              </a:rPr>
              <a:t>norm()</a:t>
            </a:r>
            <a:r>
              <a:rPr lang="en-US" dirty="0">
                <a:hlinkClick r:id="rId10"/>
              </a:rPr>
              <a:t> </a:t>
            </a:r>
            <a:endParaRPr lang="en-US" dirty="0"/>
          </a:p>
          <a:p>
            <a:pPr lvl="1" algn="ctr"/>
            <a:r>
              <a:rPr lang="en-US" u="none" dirty="0">
                <a:hlinkClick r:id="rId12"/>
              </a:rPr>
              <a:t>dist()</a:t>
            </a:r>
            <a:r>
              <a:rPr lang="en-US" u="none" dirty="0"/>
              <a:t> / </a:t>
            </a:r>
            <a:r>
              <a:rPr lang="en-US" dirty="0">
                <a:hlinkClick r:id="rId13"/>
              </a:rPr>
              <a:t>mag()</a:t>
            </a:r>
            <a:r>
              <a:rPr lang="en-US" dirty="0"/>
              <a:t> </a:t>
            </a:r>
            <a:endParaRPr lang="en-US" u="none" dirty="0"/>
          </a:p>
          <a:p>
            <a:pPr lvl="1" algn="ctr"/>
            <a:r>
              <a:rPr lang="en-US" u="none" dirty="0">
                <a:hlinkClick r:id="rId14"/>
              </a:rPr>
              <a:t>exp()</a:t>
            </a:r>
            <a:r>
              <a:rPr lang="en-US" u="none" dirty="0"/>
              <a:t> / </a:t>
            </a:r>
            <a:r>
              <a:rPr lang="en-US" u="none" dirty="0">
                <a:hlinkClick r:id="rId15"/>
              </a:rPr>
              <a:t>log()</a:t>
            </a:r>
            <a:r>
              <a:rPr lang="en-US" u="none" dirty="0"/>
              <a:t> / </a:t>
            </a:r>
            <a:r>
              <a:rPr lang="en-US" u="none" dirty="0">
                <a:hlinkClick r:id="rId16"/>
              </a:rPr>
              <a:t>pow()</a:t>
            </a:r>
            <a:r>
              <a:rPr lang="en-US" u="none" dirty="0"/>
              <a:t> / </a:t>
            </a:r>
            <a:r>
              <a:rPr lang="en-US" u="none" dirty="0">
                <a:hlinkClick r:id="rId17"/>
              </a:rPr>
              <a:t>sq()</a:t>
            </a:r>
            <a:r>
              <a:rPr lang="en-US" u="none" dirty="0"/>
              <a:t> / </a:t>
            </a:r>
            <a:r>
              <a:rPr lang="en-US" u="none" dirty="0">
                <a:hlinkClick r:id="rId18"/>
              </a:rPr>
              <a:t>sqrt()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EC19-1004-604F-BC46-5D2350385BB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1252-D8EF-324E-866E-5C43BE430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 err="1"/>
              <a:t>Pvector</a:t>
            </a:r>
            <a:endParaRPr lang="en-US" dirty="0"/>
          </a:p>
          <a:p>
            <a:pPr lvl="1" algn="ctr"/>
            <a:r>
              <a:rPr lang="en-US" dirty="0"/>
              <a:t>Container for points and vectors</a:t>
            </a:r>
          </a:p>
          <a:p>
            <a:pPr lvl="1" algn="ctr"/>
            <a:r>
              <a:rPr lang="en-US" dirty="0"/>
              <a:t>Variety of functionalities—vector arithmetic, dot/cross products, normalization, and interpolation </a:t>
            </a:r>
          </a:p>
          <a:p>
            <a:pPr lvl="1" algn="ctr"/>
            <a:r>
              <a:rPr lang="en-US" dirty="0">
                <a:hlinkClick r:id="rId2"/>
              </a:rPr>
              <a:t>https://processing.org/reference/PVector.html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>
                <a:hlinkClick r:id="rId3"/>
              </a:rPr>
              <a:t>http://processing.github.io/processing-javadocs/core/processing/core/PVector.html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401F67-2F60-DF43-9F05-F7479B77F7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(also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StringList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: 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StringDict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XML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JSON</a:t>
            </a:r>
          </a:p>
          <a:p>
            <a:pPr lvl="1"/>
            <a:r>
              <a:rPr lang="en-US" dirty="0"/>
              <a:t>(and anything else Java!)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8451" y="3736847"/>
            <a:ext cx="6286500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48285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LEFT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978535" marR="34290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RIGHT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mouse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071320" y="243662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4577" y="2436621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20" y="316814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4577" y="3168141"/>
            <a:ext cx="27692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1320" y="389991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4577" y="389991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1320" y="463143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84577" y="463143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mouseDragged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1320" y="536295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84576" y="5362955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mouseMoved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1320" y="6094729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4576" y="6094729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mouseWheel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1320" y="7192009"/>
            <a:ext cx="130556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mouseX  mouseY  pmouseX  pmouseY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31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 keyboard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118451" y="3736847"/>
            <a:ext cx="4459224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614045" indent="-365760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dirty="0">
                <a:latin typeface="Courier New"/>
                <a:cs typeface="Courier New"/>
              </a:rPr>
              <a:t>==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78535" marR="217043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'w'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 dirty="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4147" y="464426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024" y="4644263"/>
            <a:ext cx="22205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4147" y="537578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7024" y="5375783"/>
            <a:ext cx="240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4147" y="610730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7024" y="6107303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4147" y="7204836"/>
            <a:ext cx="185420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keyPressed  key  keyCode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2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folder [NAME] &amp; [NAME].</a:t>
            </a:r>
            <a:r>
              <a:rPr lang="en-US" dirty="0" err="1"/>
              <a:t>pde</a:t>
            </a:r>
            <a:r>
              <a:rPr lang="en-US" dirty="0"/>
              <a:t> must match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data folder (for images, input)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96593-CC96-6F47-A22F-015D5E32C8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568285" y="4038600"/>
            <a:ext cx="8203692" cy="210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available online</a:t>
            </a:r>
          </a:p>
          <a:p>
            <a:pPr lvl="1"/>
            <a:r>
              <a:rPr lang="en-US" dirty="0"/>
              <a:t>also in the PDE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hlinkClick r:id="rId2"/>
              </a:rPr>
              <a:t>http://processing.org/reference/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051131" y="2410969"/>
            <a:ext cx="5753100" cy="493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  <a:p>
            <a:pPr lvl="1"/>
            <a:r>
              <a:rPr lang="en-US" dirty="0"/>
              <a:t>creating applications is simple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7984331" y="2438401"/>
            <a:ext cx="856488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variety of samples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88472" y="2374393"/>
            <a:ext cx="6531863" cy="63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722" y="2628900"/>
            <a:ext cx="6172200" cy="596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3627" y="2622804"/>
            <a:ext cx="6184900" cy="5981700"/>
          </a:xfrm>
          <a:custGeom>
            <a:avLst/>
            <a:gdLst/>
            <a:ahLst/>
            <a:cxnLst/>
            <a:rect l="l" t="t" r="r" b="b"/>
            <a:pathLst>
              <a:path w="6184900" h="5981700">
                <a:moveTo>
                  <a:pt x="0" y="5981700"/>
                </a:moveTo>
                <a:lnTo>
                  <a:pt x="6184392" y="5981700"/>
                </a:lnTo>
                <a:lnTo>
                  <a:pt x="6184392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open-source, online community</a:t>
            </a:r>
          </a:p>
          <a:p>
            <a:pPr lvl="1"/>
            <a:r>
              <a:rPr lang="en-US" dirty="0">
                <a:hlinkClick r:id="rId2"/>
              </a:rPr>
              <a:t>https://processing.org/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http://forum.processing.org/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https://github.com/processing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6AB65C-AFAE-3A49-AD8B-255E7128DC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FC3F-5B2E-EE44-BD89-6B56E31D06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not other </a:t>
            </a:r>
            <a:r>
              <a:rPr lang="en-US" dirty="0" err="1"/>
              <a:t>languges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difficulty to sketch with other languages</a:t>
            </a:r>
          </a:p>
          <a:p>
            <a:pPr lvl="1"/>
            <a:r>
              <a:rPr lang="en-US" dirty="0"/>
              <a:t>complicated setup</a:t>
            </a:r>
          </a:p>
          <a:p>
            <a:pPr lvl="1"/>
            <a:r>
              <a:rPr lang="en-US" dirty="0"/>
              <a:t>portability challenging</a:t>
            </a:r>
          </a:p>
          <a:p>
            <a:pPr lvl="1"/>
            <a:r>
              <a:rPr lang="en-US" dirty="0"/>
              <a:t>not easy to learn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4BA842-BEC0-0D4D-9488-6FD664A955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+/- Java-based</a:t>
            </a:r>
          </a:p>
          <a:p>
            <a:pPr lvl="2"/>
            <a:r>
              <a:rPr lang="en-US" dirty="0"/>
              <a:t>- complexity</a:t>
            </a:r>
          </a:p>
          <a:p>
            <a:pPr lvl="2"/>
            <a:r>
              <a:rPr lang="en-US" dirty="0"/>
              <a:t>+ big standard library</a:t>
            </a:r>
          </a:p>
          <a:p>
            <a:pPr lvl="2"/>
            <a:r>
              <a:rPr lang="en-US" dirty="0"/>
              <a:t>+ similar syntax &amp; portability</a:t>
            </a:r>
          </a:p>
          <a:p>
            <a:pPr lvl="1"/>
            <a:r>
              <a:rPr lang="en-US" dirty="0"/>
              <a:t>+ lots of user-contributed libraries</a:t>
            </a:r>
          </a:p>
          <a:p>
            <a:pPr lvl="1"/>
            <a:r>
              <a:rPr lang="en-US" dirty="0"/>
              <a:t>+ fast to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D1FC-BA63-A34B-B6A7-6BE1E7D43E8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13131" y="2057400"/>
            <a:ext cx="696925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 = sketch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60911" y="3168396"/>
            <a:ext cx="6160135" cy="5664835"/>
          </a:xfrm>
          <a:custGeom>
            <a:avLst/>
            <a:gdLst/>
            <a:ahLst/>
            <a:cxnLst/>
            <a:rect l="l" t="t" r="r" b="b"/>
            <a:pathLst>
              <a:path w="6160134" h="5664834">
                <a:moveTo>
                  <a:pt x="0" y="5664708"/>
                </a:moveTo>
                <a:lnTo>
                  <a:pt x="6160008" y="5664708"/>
                </a:lnTo>
                <a:lnTo>
                  <a:pt x="6160008" y="0"/>
                </a:lnTo>
                <a:lnTo>
                  <a:pt x="0" y="0"/>
                </a:lnTo>
                <a:lnTo>
                  <a:pt x="0" y="566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46531" y="2702730"/>
            <a:ext cx="6160135" cy="4083169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095" marR="3784600" indent="-155575">
              <a:spcBef>
                <a:spcPts val="1295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setup</a:t>
            </a:r>
            <a:r>
              <a:rPr sz="2200" dirty="0">
                <a:latin typeface="Arial"/>
                <a:cs typeface="Arial"/>
              </a:rPr>
              <a:t>()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size</a:t>
            </a:r>
            <a:r>
              <a:rPr sz="2200" spc="-5" dirty="0">
                <a:latin typeface="Arial"/>
                <a:cs typeface="Arial"/>
              </a:rPr>
              <a:t>(480,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120);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0520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draw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mousePressed</a:t>
            </a:r>
            <a:r>
              <a:rPr sz="2200" spc="-5" dirty="0">
                <a:latin typeface="Arial"/>
                <a:cs typeface="Arial"/>
              </a:rPr>
              <a:t>) {</a:t>
            </a:r>
            <a:endParaRPr sz="2200" dirty="0">
              <a:latin typeface="Arial"/>
              <a:cs typeface="Arial"/>
            </a:endParaRPr>
          </a:p>
          <a:p>
            <a:pPr marL="661670"/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fill</a:t>
            </a:r>
            <a:r>
              <a:rPr sz="2200" dirty="0">
                <a:latin typeface="Arial"/>
                <a:cs typeface="Arial"/>
              </a:rPr>
              <a:t>(0);</a:t>
            </a:r>
          </a:p>
          <a:p>
            <a:pPr marL="661670" marR="4483735" indent="-155575"/>
            <a:r>
              <a:rPr sz="2200" spc="-5" dirty="0">
                <a:latin typeface="Arial"/>
                <a:cs typeface="Arial"/>
              </a:rPr>
              <a:t>}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else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ll</a:t>
            </a:r>
            <a:r>
              <a:rPr sz="2200" spc="-5" dirty="0">
                <a:latin typeface="Arial"/>
                <a:cs typeface="Arial"/>
              </a:rPr>
              <a:t>(255);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ellipse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mouseX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mouseY</a:t>
            </a:r>
            <a:r>
              <a:rPr sz="2200" spc="-5" dirty="0">
                <a:latin typeface="Arial"/>
                <a:cs typeface="Arial"/>
              </a:rPr>
              <a:t>, 80,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lang="en-US" sz="2200" spc="-5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programming syntax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1531" y="5949357"/>
            <a:ext cx="4216908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1" y="1177220"/>
            <a:ext cx="14994732" cy="7399162"/>
          </a:xfrm>
        </p:spPr>
        <p:txBody>
          <a:bodyPr>
            <a:normAutofit fontScale="85000" lnSpcReduction="10000"/>
          </a:bodyPr>
          <a:lstStyle/>
          <a:p>
            <a:pPr marL="2001838" algn="l"/>
            <a:r>
              <a:rPr lang="en-US" dirty="0"/>
              <a:t>why Processing?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class Hello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public static void main (String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[])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world!");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2001838" lvl="1" algn="l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001838" lvl="1" algn="l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javac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Hello.java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java Hello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838</Words>
  <Application>Microsoft Macintosh PowerPoint</Application>
  <PresentationFormat>Custom</PresentationFormat>
  <Paragraphs>254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Times New Roman</vt:lpstr>
      <vt:lpstr>1_Custom Design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PROCESSING</dc:title>
  <dc:creator>Hitesh Raju</dc:creator>
  <cp:lastModifiedBy>Rosen, Paul</cp:lastModifiedBy>
  <cp:revision>23</cp:revision>
  <cp:lastPrinted>2018-08-22T16:18:42Z</cp:lastPrinted>
  <dcterms:created xsi:type="dcterms:W3CDTF">2017-01-08T15:30:49Z</dcterms:created>
  <dcterms:modified xsi:type="dcterms:W3CDTF">2018-08-23T01:37:15Z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2017-01-08T00:00:00Z</vt:filetime>
  </property>
</Properties>
</file>