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325" r:id="rId4"/>
    <p:sldId id="370" r:id="rId5"/>
    <p:sldId id="282" r:id="rId6"/>
    <p:sldId id="909" r:id="rId7"/>
    <p:sldId id="907" r:id="rId8"/>
    <p:sldId id="908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05" r:id="rId26"/>
    <p:sldId id="326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45"/>
  </p:normalViewPr>
  <p:slideViewPr>
    <p:cSldViewPr>
      <p:cViewPr varScale="1">
        <p:scale>
          <a:sx n="102" d="100"/>
          <a:sy n="102" d="100"/>
        </p:scale>
        <p:origin x="192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FD927-CF12-D44D-B481-99D61F66D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Variation on a sweep algorithm</a:t>
            </a:r>
          </a:p>
          <a:p>
            <a:pPr lvl="1"/>
            <a:r>
              <a:rPr lang="en-US" dirty="0"/>
              <a:t>From a given vertex, sweep both clockwise and counterclockwise, ordered by the distance of points</a:t>
            </a:r>
          </a:p>
          <a:p>
            <a:pPr lvl="1"/>
            <a:r>
              <a:rPr lang="en-US" dirty="0"/>
              <a:t>Retain a notion of “valid space” for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B0BA-7871-DD47-A56C-32CAC17662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343399" y="3871135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DBF10-B4D4-4841-A8AB-9565FE505EC6}"/>
              </a:ext>
            </a:extLst>
          </p:cNvPr>
          <p:cNvSpPr/>
          <p:nvPr/>
        </p:nvSpPr>
        <p:spPr>
          <a:xfrm>
            <a:off x="4312920" y="5029200"/>
            <a:ext cx="182880" cy="18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4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3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1FC98-BEF2-9747-A0F9-29BCC7ADCDB5}"/>
              </a:ext>
            </a:extLst>
          </p:cNvPr>
          <p:cNvCxnSpPr>
            <a:cxnSpLocks/>
            <a:stCxn id="5" idx="6"/>
            <a:endCxn id="5" idx="1"/>
          </p:cNvCxnSpPr>
          <p:nvPr/>
        </p:nvCxnSpPr>
        <p:spPr>
          <a:xfrm flipH="1">
            <a:off x="4051426" y="3767808"/>
            <a:ext cx="2557969" cy="20528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2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4639778" cy="4824960"/>
          </a:xfrm>
        </p:spPr>
        <p:txBody>
          <a:bodyPr/>
          <a:lstStyle/>
          <a:p>
            <a:r>
              <a:rPr lang="en-US" b="1" dirty="0"/>
              <a:t>Polygon</a:t>
            </a:r>
            <a:r>
              <a:rPr lang="en-US" dirty="0"/>
              <a:t> is a </a:t>
            </a:r>
            <a:r>
              <a:rPr lang="en-US" u="sng" dirty="0"/>
              <a:t>region</a:t>
            </a:r>
            <a:r>
              <a:rPr lang="en-US" dirty="0"/>
              <a:t> of a plane bounded by a </a:t>
            </a:r>
            <a:r>
              <a:rPr lang="en-US" u="sng" dirty="0"/>
              <a:t>finite collection</a:t>
            </a:r>
            <a:r>
              <a:rPr lang="en-US" dirty="0"/>
              <a:t> of line segments forming a </a:t>
            </a:r>
            <a:r>
              <a:rPr lang="en-US" u="sng" dirty="0"/>
              <a:t>simple closed</a:t>
            </a:r>
            <a:r>
              <a:rPr lang="en-US" dirty="0"/>
              <a:t> curve.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BCC8B-62A2-A342-9C33-7BF22254CF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B730-1893-8E46-A362-1B6DCCB7009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</a:t>
            </a:r>
            <a:endParaRPr lang="en-US" dirty="0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9107213" y="2209800"/>
            <a:ext cx="1438275" cy="1517650"/>
          </a:xfrm>
          <a:custGeom>
            <a:avLst/>
            <a:gdLst>
              <a:gd name="T0" fmla="*/ 2147483647 w 906"/>
              <a:gd name="T1" fmla="*/ 0 h 956"/>
              <a:gd name="T2" fmla="*/ 2147483647 w 906"/>
              <a:gd name="T3" fmla="*/ 2147483647 h 956"/>
              <a:gd name="T4" fmla="*/ 2147483647 w 906"/>
              <a:gd name="T5" fmla="*/ 2147483647 h 956"/>
              <a:gd name="T6" fmla="*/ 0 w 906"/>
              <a:gd name="T7" fmla="*/ 2147483647 h 956"/>
              <a:gd name="T8" fmla="*/ 2147483647 w 906"/>
              <a:gd name="T9" fmla="*/ 2147483647 h 956"/>
              <a:gd name="T10" fmla="*/ 2147483647 w 906"/>
              <a:gd name="T11" fmla="*/ 0 h 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6"/>
              <a:gd name="T19" fmla="*/ 0 h 956"/>
              <a:gd name="T20" fmla="*/ 906 w 906"/>
              <a:gd name="T21" fmla="*/ 956 h 9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6" h="956">
                <a:moveTo>
                  <a:pt x="167" y="0"/>
                </a:moveTo>
                <a:lnTo>
                  <a:pt x="346" y="956"/>
                </a:lnTo>
                <a:lnTo>
                  <a:pt x="906" y="408"/>
                </a:lnTo>
                <a:lnTo>
                  <a:pt x="0" y="704"/>
                </a:lnTo>
                <a:lnTo>
                  <a:pt x="805" y="61"/>
                </a:lnTo>
                <a:lnTo>
                  <a:pt x="167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6152675" y="2174081"/>
            <a:ext cx="1366838" cy="1589087"/>
          </a:xfrm>
          <a:custGeom>
            <a:avLst/>
            <a:gdLst>
              <a:gd name="T0" fmla="*/ 0 w 861"/>
              <a:gd name="T1" fmla="*/ 2147483647 h 1001"/>
              <a:gd name="T2" fmla="*/ 2147483647 w 861"/>
              <a:gd name="T3" fmla="*/ 2147483647 h 1001"/>
              <a:gd name="T4" fmla="*/ 2147483647 w 861"/>
              <a:gd name="T5" fmla="*/ 2147483647 h 1001"/>
              <a:gd name="T6" fmla="*/ 2147483647 w 861"/>
              <a:gd name="T7" fmla="*/ 2147483647 h 1001"/>
              <a:gd name="T8" fmla="*/ 2147483647 w 861"/>
              <a:gd name="T9" fmla="*/ 2147483647 h 1001"/>
              <a:gd name="T10" fmla="*/ 2147483647 w 861"/>
              <a:gd name="T11" fmla="*/ 2147483647 h 1001"/>
              <a:gd name="T12" fmla="*/ 2147483647 w 861"/>
              <a:gd name="T13" fmla="*/ 2147483647 h 1001"/>
              <a:gd name="T14" fmla="*/ 2147483647 w 861"/>
              <a:gd name="T15" fmla="*/ 0 h 1001"/>
              <a:gd name="T16" fmla="*/ 0 w 861"/>
              <a:gd name="T17" fmla="*/ 2147483647 h 10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1"/>
              <a:gd name="T28" fmla="*/ 0 h 1001"/>
              <a:gd name="T29" fmla="*/ 861 w 861"/>
              <a:gd name="T30" fmla="*/ 1001 h 10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1" h="1001">
                <a:moveTo>
                  <a:pt x="0" y="128"/>
                </a:moveTo>
                <a:lnTo>
                  <a:pt x="296" y="1001"/>
                </a:lnTo>
                <a:lnTo>
                  <a:pt x="861" y="693"/>
                </a:lnTo>
                <a:lnTo>
                  <a:pt x="442" y="727"/>
                </a:lnTo>
                <a:lnTo>
                  <a:pt x="313" y="492"/>
                </a:lnTo>
                <a:lnTo>
                  <a:pt x="783" y="184"/>
                </a:lnTo>
                <a:lnTo>
                  <a:pt x="352" y="173"/>
                </a:lnTo>
                <a:lnTo>
                  <a:pt x="274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316112" y="348773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Simple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0021613" y="3483269"/>
            <a:ext cx="16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Non-simple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3" y="4479424"/>
            <a:ext cx="4905375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D422E-E202-A848-9FC8-FF7E07B860D1}"/>
              </a:ext>
            </a:extLst>
          </p:cNvPr>
          <p:cNvSpPr txBox="1"/>
          <p:nvPr/>
        </p:nvSpPr>
        <p:spPr>
          <a:xfrm>
            <a:off x="7922787" y="1551500"/>
            <a:ext cx="139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5161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9" grpId="0" animBg="1"/>
      <p:bldP spid="27660" grpId="0" animBg="1"/>
      <p:bldP spid="27661" grpId="0"/>
      <p:bldP spid="27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4051427" y="3169004"/>
            <a:ext cx="2915382" cy="80408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7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</p:cNvCxnSpPr>
          <p:nvPr/>
        </p:nvCxnSpPr>
        <p:spPr>
          <a:xfrm flipH="1" flipV="1">
            <a:off x="4051427" y="3973093"/>
            <a:ext cx="3471495" cy="113912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1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Analysis</a:t>
                </a:r>
              </a:p>
              <a:p>
                <a:pPr lvl="1"/>
                <a:r>
                  <a:rPr lang="en-US" dirty="0"/>
                  <a:t>Preprocessing: None</a:t>
                </a:r>
              </a:p>
              <a:p>
                <a:pPr lvl="1"/>
                <a:r>
                  <a:rPr 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vertex</a:t>
                </a:r>
              </a:p>
              <a:p>
                <a:pPr lvl="1"/>
                <a:r>
                  <a:rPr lang="en-US" dirty="0"/>
                  <a:t>Storage: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endParaRPr lang="en-US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E106F4-2F02-6C45-9E05-5C70A85FC027}"/>
              </a:ext>
            </a:extLst>
          </p:cNvPr>
          <p:cNvGraphicFramePr>
            <a:graphicFrameLocks noGrp="1"/>
          </p:cNvGraphicFramePr>
          <p:nvPr>
            <p:ph sz="half" idx="10"/>
            <p:extLst/>
          </p:nvPr>
        </p:nvGraphicFramePr>
        <p:xfrm>
          <a:off x="4016375" y="2341922"/>
          <a:ext cx="41592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42138648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0356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4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6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8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gon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28176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0024F-6EA2-7D46-A601-EB5B723F6FB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216888" y="267892"/>
            <a:ext cx="9758225" cy="110370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Classification of Polygons by the Number of Edges</a:t>
            </a:r>
          </a:p>
          <a:p>
            <a:r>
              <a:rPr lang="en-US" dirty="0"/>
              <a:t>Most Common Polygons</a:t>
            </a:r>
          </a:p>
        </p:txBody>
      </p:sp>
    </p:spTree>
    <p:extLst>
      <p:ext uri="{BB962C8B-B14F-4D97-AF65-F5344CB8AC3E}">
        <p14:creationId xmlns:p14="http://schemas.microsoft.com/office/powerpoint/2010/main" val="37422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Edges – the line segments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Vertices –the points where adjacent edges meet</a:t>
                </a:r>
              </a:p>
              <a:p>
                <a:pPr lvl="1"/>
                <a:r>
                  <a:rPr lang="en-US" altLang="en-US" dirty="0"/>
                  <a:t>Start at any vertex and list the vertices consecutively in a counterclockwise direction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Angles</a:t>
                </a:r>
              </a:p>
              <a:p>
                <a:pPr lvl="1"/>
                <a:r>
                  <a:rPr lang="en-US" altLang="en-US" dirty="0"/>
                  <a:t>Name by angle naming convention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,…,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4AC8-5273-DD4C-9FF6-08A55D25C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0BB83-301E-1F49-9281-8E9EC39C36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 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9855D1-C4F7-BA41-8B51-48FCC6E3D3E4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3EA0DEC-98FF-8F43-AEDC-7E778FA380AA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8BCC61B9-8FE1-E04E-BA53-1B7BA2AED540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00E72D-55C1-9D4F-A71B-A9A5ABC576EB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F75D0B-2A50-4F4C-B4EE-2A94307F57B1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3556ED-94B9-EF4D-A02E-3BC3AE62EB75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BC696E-1105-6848-BDC4-584BB19955C7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5D29C4-4E51-024A-B989-E83B4A3A8CAF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kern="0" dirty="0"/>
              <a:t>The line segments that make-up a polygon (called sides or edges) meet only at their endpoints, called vertices (singular: vertex) or less formally "corners"</a:t>
            </a:r>
          </a:p>
          <a:p>
            <a:r>
              <a:rPr lang="en-US" kern="0" dirty="0"/>
              <a:t>Exactly two edges meet at every vertex</a:t>
            </a:r>
          </a:p>
          <a:p>
            <a:r>
              <a:rPr lang="en-US" kern="0" dirty="0"/>
              <a:t>The number of edges always equals the number of vertices.</a:t>
            </a:r>
          </a:p>
          <a:p>
            <a:r>
              <a:rPr lang="en-US" kern="0" dirty="0"/>
              <a:t>Two edges meeting at a corner are required to form an angle that is not straight (180°); otherwise, the line segments will be considered parts of a single 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FCCE5C-D878-1943-800B-9E38CC1018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C3974-5F92-384E-BF2D-E78A7FC358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Properties of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9332151" cy="4824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kern="0" dirty="0"/>
                  <a:t>Formally, we are given n vertices (i.e., points)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the chain formed by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1∙∙∙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kern="0" dirty="0"/>
                  <a:t>is a simple polygon </a:t>
                </a:r>
                <a:r>
                  <a:rPr lang="en-US" kern="0" dirty="0" err="1"/>
                  <a:t>iff</a:t>
                </a:r>
                <a:endParaRPr lang="en-US" kern="0" dirty="0"/>
              </a:p>
              <a:p>
                <a:pPr lvl="1"/>
                <a:r>
                  <a:rPr lang="en-US" kern="0" dirty="0"/>
                  <a:t>The segments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1 , . . . , 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kern="0" dirty="0"/>
                  <a:t>are disjoint in their interior</a:t>
                </a:r>
              </a:p>
              <a:p>
                <a:pPr lvl="1"/>
                <a:r>
                  <a:rPr lang="en-US" kern="0" dirty="0"/>
                  <a:t>Consecutive segments intersect only in their endpoints. Namely </a:t>
                </a: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b-NO" kern="0" dirty="0"/>
                  <a:t> for </a:t>
                </a:r>
                <a:br>
                  <a:rPr lang="nb-NO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= 0, . . . ,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−2  </m:t>
                    </m:r>
                  </m:oMath>
                </a14:m>
                <a:r>
                  <a:rPr lang="nb-NO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Non adjacent segments do not intersect 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=  ᴓ</m:t>
                    </m:r>
                  </m:oMath>
                </a14:m>
                <a:r>
                  <a:rPr lang="en-US" kern="0" dirty="0"/>
                  <a:t>, for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kern="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kern="0" dirty="0"/>
              </a:p>
              <a:p>
                <a:r>
                  <a:rPr lang="da-DK" kern="0" dirty="0"/>
                  <a:t>We work </a:t>
                </a:r>
                <a14:m>
                  <m:oMath xmlns:m="http://schemas.openxmlformats.org/officeDocument/2006/math"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kern="0" dirty="0"/>
                  <a:t>. </a:t>
                </a:r>
              </a:p>
              <a:p>
                <a:pPr lvl="1"/>
                <a:r>
                  <a:rPr lang="da-DK" kern="0" dirty="0" err="1"/>
                  <a:t>Namely</a:t>
                </a:r>
                <a:r>
                  <a:rPr lang="da-DK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a-DK" kern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9332151" cy="4824960"/>
              </a:xfrm>
              <a:blipFill>
                <a:blip r:embed="rId2"/>
                <a:stretch>
                  <a:fillRect l="-1495" t="-183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93DDCF0-AFF1-894E-8FE2-D4E5A67322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80E65C-9B28-9E4F-8009-0C1D4B6D0B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Formal Definition of a Simple Polygon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09A28D-4178-C942-ABF7-AB54341C4DA9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23BF2F-9CBA-C04A-B7AF-1CDF3F4CFD80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5B6016DF-B806-F04C-B23D-0B8BB93783BF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ACF67D-7EF2-F148-8EE7-1235B1CAEE8D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692A7C-8D75-A943-A030-5EE7A72E1F14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A65D7E-9474-8B45-9FBC-DD9438C02080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50E6C3-530C-5445-9E63-AE31F22B4ADE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9B72F6-C943-EE4A-9A8D-8345DDA260A6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Definition: The diagonal of a polygon is a line segment linking two non-adjacent vertices, interior to the polygon, and not blocked by portion of polygon’s boundary</a:t>
                </a:r>
              </a:p>
              <a:p>
                <a:endParaRPr lang="en-US" dirty="0"/>
              </a:p>
              <a:p>
                <a:r>
                  <a:rPr lang="en-US" dirty="0"/>
                  <a:t>Lemma: The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P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all edges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 and e do not intersect: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=∅;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 is internal to P in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4987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CAFC-3748-6A4A-AED5-212AC9CE1C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D5D01C1-9755-BA4E-9C42-811889CA2C24}"/>
              </a:ext>
            </a:extLst>
          </p:cNvPr>
          <p:cNvSpPr/>
          <p:nvPr/>
        </p:nvSpPr>
        <p:spPr>
          <a:xfrm>
            <a:off x="4648200" y="3883632"/>
            <a:ext cx="3225229" cy="2288567"/>
          </a:xfrm>
          <a:custGeom>
            <a:avLst/>
            <a:gdLst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73303 w 1859622"/>
              <a:gd name="connsiteY5" fmla="*/ 51371 h 1695236"/>
              <a:gd name="connsiteX6" fmla="*/ 863029 w 1859622"/>
              <a:gd name="connsiteY6" fmla="*/ 0 h 1695236"/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63029 w 1859622"/>
              <a:gd name="connsiteY5" fmla="*/ 0 h 1695236"/>
              <a:gd name="connsiteX0" fmla="*/ 349321 w 1859622"/>
              <a:gd name="connsiteY0" fmla="*/ 184936 h 1654140"/>
              <a:gd name="connsiteX1" fmla="*/ 0 w 1859622"/>
              <a:gd name="connsiteY1" fmla="*/ 801385 h 1654140"/>
              <a:gd name="connsiteX2" fmla="*/ 945222 w 1859622"/>
              <a:gd name="connsiteY2" fmla="*/ 1654140 h 1654140"/>
              <a:gd name="connsiteX3" fmla="*/ 1859622 w 1859622"/>
              <a:gd name="connsiteY3" fmla="*/ 893852 h 1654140"/>
              <a:gd name="connsiteX4" fmla="*/ 1397285 w 1859622"/>
              <a:gd name="connsiteY4" fmla="*/ 0 h 1654140"/>
              <a:gd name="connsiteX5" fmla="*/ 349321 w 1859622"/>
              <a:gd name="connsiteY5" fmla="*/ 184936 h 1654140"/>
              <a:gd name="connsiteX0" fmla="*/ 349321 w 1859622"/>
              <a:gd name="connsiteY0" fmla="*/ 71920 h 1541124"/>
              <a:gd name="connsiteX1" fmla="*/ 0 w 1859622"/>
              <a:gd name="connsiteY1" fmla="*/ 688369 h 1541124"/>
              <a:gd name="connsiteX2" fmla="*/ 945222 w 1859622"/>
              <a:gd name="connsiteY2" fmla="*/ 1541124 h 1541124"/>
              <a:gd name="connsiteX3" fmla="*/ 1859622 w 1859622"/>
              <a:gd name="connsiteY3" fmla="*/ 780836 h 1541124"/>
              <a:gd name="connsiteX4" fmla="*/ 1541123 w 1859622"/>
              <a:gd name="connsiteY4" fmla="*/ 0 h 1541124"/>
              <a:gd name="connsiteX5" fmla="*/ 349321 w 1859622"/>
              <a:gd name="connsiteY5" fmla="*/ 71920 h 1541124"/>
              <a:gd name="connsiteX0" fmla="*/ 349321 w 1859622"/>
              <a:gd name="connsiteY0" fmla="*/ 1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349321 w 1859622"/>
              <a:gd name="connsiteY5" fmla="*/ 1 h 1469205"/>
              <a:gd name="connsiteX0" fmla="*/ 503434 w 1859622"/>
              <a:gd name="connsiteY0" fmla="*/ 10275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503434 w 1859622"/>
              <a:gd name="connsiteY5" fmla="*/ 10275 h 1469205"/>
              <a:gd name="connsiteX0" fmla="*/ 503434 w 1859622"/>
              <a:gd name="connsiteY0" fmla="*/ 0 h 1458930"/>
              <a:gd name="connsiteX1" fmla="*/ 0 w 1859622"/>
              <a:gd name="connsiteY1" fmla="*/ 606175 h 1458930"/>
              <a:gd name="connsiteX2" fmla="*/ 945222 w 1859622"/>
              <a:gd name="connsiteY2" fmla="*/ 1458930 h 1458930"/>
              <a:gd name="connsiteX3" fmla="*/ 1859622 w 1859622"/>
              <a:gd name="connsiteY3" fmla="*/ 698642 h 1458930"/>
              <a:gd name="connsiteX4" fmla="*/ 1469204 w 1859622"/>
              <a:gd name="connsiteY4" fmla="*/ 20548 h 1458930"/>
              <a:gd name="connsiteX5" fmla="*/ 503434 w 1859622"/>
              <a:gd name="connsiteY5" fmla="*/ 0 h 145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622" h="1458930">
                <a:moveTo>
                  <a:pt x="503434" y="0"/>
                </a:moveTo>
                <a:lnTo>
                  <a:pt x="0" y="606175"/>
                </a:lnTo>
                <a:lnTo>
                  <a:pt x="945222" y="1458930"/>
                </a:lnTo>
                <a:lnTo>
                  <a:pt x="1859622" y="698642"/>
                </a:lnTo>
                <a:lnTo>
                  <a:pt x="1469204" y="20548"/>
                </a:lnTo>
                <a:lnTo>
                  <a:pt x="50343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9DCF0-4270-9949-97E7-D622F490F685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flipH="1">
            <a:off x="6287543" y="3915865"/>
            <a:ext cx="908766" cy="2256334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A4FF5-24E5-774B-95F0-B6E76485B1F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48200" y="4834515"/>
            <a:ext cx="3225229" cy="1450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06354-866A-6744-96CD-829AC4C5EC63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5521329" y="3883632"/>
            <a:ext cx="2352100" cy="1095933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00F48-60DB-A843-88DA-60A088C4A95D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521329" y="3883632"/>
            <a:ext cx="766214" cy="228856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D8F2A-1613-084D-A092-07E361984E26}"/>
              </a:ext>
            </a:extLst>
          </p:cNvPr>
          <p:cNvCxnSpPr>
            <a:cxnSpLocks/>
            <a:stCxn id="4" idx="1"/>
            <a:endCxn id="4" idx="4"/>
          </p:cNvCxnSpPr>
          <p:nvPr/>
        </p:nvCxnSpPr>
        <p:spPr>
          <a:xfrm flipV="1">
            <a:off x="4648200" y="3915865"/>
            <a:ext cx="2548109" cy="9186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9717-2D22-424C-AAB1-C3FF74A98CE6}"/>
              </a:ext>
            </a:extLst>
          </p:cNvPr>
          <p:cNvCxnSpPr/>
          <p:nvPr/>
        </p:nvCxnSpPr>
        <p:spPr>
          <a:xfrm flipH="1" flipV="1">
            <a:off x="6730430" y="5410200"/>
            <a:ext cx="794188" cy="62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DB47D7-0BEF-2A40-BE37-E7274DFAA31B}"/>
              </a:ext>
            </a:extLst>
          </p:cNvPr>
          <p:cNvSpPr txBox="1"/>
          <p:nvPr/>
        </p:nvSpPr>
        <p:spPr>
          <a:xfrm>
            <a:off x="7640908" y="58660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0423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168F50D-7357-8241-9E74-29CBC875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59" y="4430641"/>
            <a:ext cx="3673175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latin typeface="Arial" panose="020B0604020202020204" pitchFamily="34" charset="0"/>
              </a:rPr>
              <a:t>which are legal diagonals?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DE0073-E281-3342-B927-6CFA8A2A7E13}"/>
              </a:ext>
            </a:extLst>
          </p:cNvPr>
          <p:cNvGrpSpPr/>
          <p:nvPr/>
        </p:nvGrpSpPr>
        <p:grpSpPr>
          <a:xfrm>
            <a:off x="3581400" y="3810000"/>
            <a:ext cx="3505200" cy="2412265"/>
            <a:chOff x="4343400" y="4064735"/>
            <a:chExt cx="2186152" cy="151348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42ABD1-8204-5E4A-B268-FFF2E3A29DAE}"/>
                </a:ext>
              </a:extLst>
            </p:cNvPr>
            <p:cNvSpPr/>
            <p:nvPr/>
          </p:nvSpPr>
          <p:spPr>
            <a:xfrm>
              <a:off x="4343400" y="4064735"/>
              <a:ext cx="2186152" cy="1513489"/>
            </a:xfrm>
            <a:custGeom>
              <a:avLst/>
              <a:gdLst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08083 w 2186152"/>
                <a:gd name="connsiteY6" fmla="*/ 620110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16396 w 2186152"/>
                <a:gd name="connsiteY6" fmla="*/ 669987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6152" h="1513489">
                  <a:moveTo>
                    <a:pt x="0" y="241737"/>
                  </a:moveTo>
                  <a:lnTo>
                    <a:pt x="21021" y="798786"/>
                  </a:lnTo>
                  <a:lnTo>
                    <a:pt x="851338" y="1429406"/>
                  </a:lnTo>
                  <a:lnTo>
                    <a:pt x="1156138" y="693682"/>
                  </a:lnTo>
                  <a:lnTo>
                    <a:pt x="2186152" y="1513489"/>
                  </a:lnTo>
                  <a:lnTo>
                    <a:pt x="1839311" y="294289"/>
                  </a:lnTo>
                  <a:lnTo>
                    <a:pt x="1616396" y="669987"/>
                  </a:lnTo>
                  <a:lnTo>
                    <a:pt x="1240221" y="0"/>
                  </a:lnTo>
                  <a:lnTo>
                    <a:pt x="409904" y="346841"/>
                  </a:lnTo>
                  <a:lnTo>
                    <a:pt x="0" y="2417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268DB7-3259-5740-B1CF-35398C6578F5}"/>
                </a:ext>
              </a:extLst>
            </p:cNvPr>
            <p:cNvCxnSpPr>
              <a:stCxn id="14" idx="5"/>
            </p:cNvCxnSpPr>
            <p:nvPr/>
          </p:nvCxnSpPr>
          <p:spPr>
            <a:xfrm flipH="1">
              <a:off x="5490825" y="4359024"/>
              <a:ext cx="691886" cy="421944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32344-855A-CA4F-B7C4-CFEF2696673B}"/>
                </a:ext>
              </a:extLst>
            </p:cNvPr>
            <p:cNvCxnSpPr>
              <a:cxnSpLocks/>
              <a:stCxn id="14" idx="8"/>
              <a:endCxn id="14" idx="2"/>
            </p:cNvCxnSpPr>
            <p:nvPr/>
          </p:nvCxnSpPr>
          <p:spPr>
            <a:xfrm>
              <a:off x="4753304" y="4411576"/>
              <a:ext cx="441434" cy="108256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6A8BFA-C601-6545-9797-B4C2EB00030A}"/>
                </a:ext>
              </a:extLst>
            </p:cNvPr>
            <p:cNvCxnSpPr>
              <a:cxnSpLocks/>
              <a:stCxn id="14" idx="7"/>
              <a:endCxn id="14" idx="0"/>
            </p:cNvCxnSpPr>
            <p:nvPr/>
          </p:nvCxnSpPr>
          <p:spPr>
            <a:xfrm flipH="1">
              <a:off x="4343400" y="4064735"/>
              <a:ext cx="1240221" cy="241737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C02A9-8F51-B545-90AC-61F31991B0C1}"/>
                </a:ext>
              </a:extLst>
            </p:cNvPr>
            <p:cNvCxnSpPr>
              <a:cxnSpLocks/>
              <a:stCxn id="14" idx="1"/>
              <a:endCxn id="14" idx="6"/>
            </p:cNvCxnSpPr>
            <p:nvPr/>
          </p:nvCxnSpPr>
          <p:spPr>
            <a:xfrm flipV="1">
              <a:off x="4364421" y="4734722"/>
              <a:ext cx="1595375" cy="128799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8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Brute force</a:t>
                </a:r>
              </a:p>
              <a:p>
                <a:pPr lvl="1"/>
                <a:r>
                  <a:rPr lang="en-US" dirty="0"/>
                  <a:t>Generate each potential diagonal—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possible diagonals</a:t>
                </a:r>
              </a:p>
              <a:p>
                <a:pPr lvl="1"/>
                <a:r>
                  <a:rPr lang="en-US" dirty="0"/>
                  <a:t>Check each diagonal against the boundary to determine</a:t>
                </a:r>
              </a:p>
              <a:p>
                <a:pPr lvl="2"/>
                <a:r>
                  <a:rPr lang="en-US" dirty="0"/>
                  <a:t>If it is inside or outside</a:t>
                </a:r>
              </a:p>
              <a:p>
                <a:pPr lvl="2"/>
                <a:r>
                  <a:rPr lang="en-US" dirty="0"/>
                  <a:t>If it intersects the boundary</a:t>
                </a:r>
              </a:p>
              <a:p>
                <a:pPr lvl="1"/>
                <a:r>
                  <a:rPr lang="en-US" dirty="0"/>
                  <a:t>Total performance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we do Better?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79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2351</TotalTime>
  <Words>552</Words>
  <Application>Microsoft Macintosh PowerPoint</Application>
  <PresentationFormat>Widescreen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114</cp:revision>
  <cp:lastPrinted>2018-09-13T01:35:16Z</cp:lastPrinted>
  <dcterms:created xsi:type="dcterms:W3CDTF">2013-08-12T17:41:37Z</dcterms:created>
  <dcterms:modified xsi:type="dcterms:W3CDTF">2018-09-13T01:36:03Z</dcterms:modified>
</cp:coreProperties>
</file>