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903" r:id="rId4"/>
    <p:sldId id="904" r:id="rId5"/>
    <p:sldId id="901" r:id="rId6"/>
    <p:sldId id="902" r:id="rId7"/>
    <p:sldId id="905" r:id="rId8"/>
    <p:sldId id="900" r:id="rId9"/>
    <p:sldId id="371" r:id="rId10"/>
    <p:sldId id="906" r:id="rId11"/>
    <p:sldId id="277" r:id="rId12"/>
    <p:sldId id="907" r:id="rId13"/>
    <p:sldId id="327" r:id="rId14"/>
    <p:sldId id="328" r:id="rId15"/>
    <p:sldId id="290" r:id="rId16"/>
    <p:sldId id="291" r:id="rId17"/>
    <p:sldId id="292" r:id="rId18"/>
    <p:sldId id="293" r:id="rId19"/>
    <p:sldId id="294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5"/>
  </p:normalViewPr>
  <p:slideViewPr>
    <p:cSldViewPr>
      <p:cViewPr varScale="1">
        <p:scale>
          <a:sx n="133" d="100"/>
          <a:sy n="133" d="100"/>
        </p:scale>
        <p:origin x="21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57066" indent="-291179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64717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30604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96491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fld id="{0FF93EB4-76C6-489A-897F-4737F0A67436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001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2611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9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352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9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82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57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8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90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85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16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7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5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9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7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0.png"/><Relationship Id="rId7" Type="http://schemas.openxmlformats.org/officeDocument/2006/relationships/image" Target="../media/image1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0.png"/><Relationship Id="rId10" Type="http://schemas.openxmlformats.org/officeDocument/2006/relationships/image" Target="../media/image16.png"/><Relationship Id="rId4" Type="http://schemas.openxmlformats.org/officeDocument/2006/relationships/image" Target="../media/image27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Polygons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EB1329-13E1-8340-905D-BE81D3428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area of the polygon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8980-218D-324F-9BAC-E9FAD52CA7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65868-0E71-6C48-8374-EE9FBF1DEE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a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7CB69CD-9D31-E240-A5EF-7F65779A4E62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7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113E2-A02C-814E-9367-6FFD81BE889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26D21-64C3-5846-8A19-BD07751FD5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of a triangle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2B62DA-0768-8F48-B6F1-C656AF667F06}"/>
              </a:ext>
            </a:extLst>
          </p:cNvPr>
          <p:cNvGrpSpPr/>
          <p:nvPr/>
        </p:nvGrpSpPr>
        <p:grpSpPr>
          <a:xfrm>
            <a:off x="1883591" y="1143000"/>
            <a:ext cx="3400102" cy="2180034"/>
            <a:chOff x="2543498" y="1553766"/>
            <a:chExt cx="3400102" cy="21800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FA635-ABA8-A343-AA41-5575CEF20C77}"/>
                </a:ext>
              </a:extLst>
            </p:cNvPr>
            <p:cNvCxnSpPr/>
            <p:nvPr/>
          </p:nvCxnSpPr>
          <p:spPr>
            <a:xfrm>
              <a:off x="2889251" y="3341367"/>
              <a:ext cx="3054349" cy="16196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EFC248-154A-3E4E-81D3-9B5438EDF24F}"/>
                </a:ext>
              </a:extLst>
            </p:cNvPr>
            <p:cNvCxnSpPr>
              <a:cxnSpLocks/>
            </p:cNvCxnSpPr>
            <p:nvPr/>
          </p:nvCxnSpPr>
          <p:spPr>
            <a:xfrm>
              <a:off x="5395911" y="1874520"/>
              <a:ext cx="0" cy="155448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BC8D13E-5FE4-3640-B528-EE931BCA258B}"/>
                </a:ext>
              </a:extLst>
            </p:cNvPr>
            <p:cNvSpPr/>
            <p:nvPr/>
          </p:nvSpPr>
          <p:spPr>
            <a:xfrm>
              <a:off x="2853726" y="1905000"/>
              <a:ext cx="2510972" cy="1445986"/>
            </a:xfrm>
            <a:custGeom>
              <a:avLst/>
              <a:gdLst>
                <a:gd name="connsiteX0" fmla="*/ 0 w 2510972"/>
                <a:gd name="connsiteY0" fmla="*/ 1436914 h 1436914"/>
                <a:gd name="connsiteX1" fmla="*/ 1669143 w 2510972"/>
                <a:gd name="connsiteY1" fmla="*/ 1407886 h 1436914"/>
                <a:gd name="connsiteX2" fmla="*/ 2510972 w 2510972"/>
                <a:gd name="connsiteY2" fmla="*/ 0 h 1436914"/>
                <a:gd name="connsiteX3" fmla="*/ 0 w 2510972"/>
                <a:gd name="connsiteY3" fmla="*/ 1436914 h 1436914"/>
                <a:gd name="connsiteX0" fmla="*/ 0 w 2510972"/>
                <a:gd name="connsiteY0" fmla="*/ 1436914 h 1445986"/>
                <a:gd name="connsiteX1" fmla="*/ 1722483 w 2510972"/>
                <a:gd name="connsiteY1" fmla="*/ 1445986 h 1445986"/>
                <a:gd name="connsiteX2" fmla="*/ 2510972 w 2510972"/>
                <a:gd name="connsiteY2" fmla="*/ 0 h 1445986"/>
                <a:gd name="connsiteX3" fmla="*/ 0 w 2510972"/>
                <a:gd name="connsiteY3" fmla="*/ 1436914 h 14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972" h="1445986">
                  <a:moveTo>
                    <a:pt x="0" y="1436914"/>
                  </a:moveTo>
                  <a:lnTo>
                    <a:pt x="1722483" y="1445986"/>
                  </a:lnTo>
                  <a:lnTo>
                    <a:pt x="2510972" y="0"/>
                  </a:lnTo>
                  <a:lnTo>
                    <a:pt x="0" y="1436914"/>
                  </a:lnTo>
                  <a:close/>
                </a:path>
              </a:pathLst>
            </a:cu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/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/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/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/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/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/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>
            <a:extLst>
              <a:ext uri="{FF2B5EF4-FFF2-40B4-BE49-F238E27FC236}">
                <a16:creationId xmlns:a16="http://schemas.microsoft.com/office/drawing/2014/main" id="{95145A64-A3D3-5243-B224-6105A633DEE4}"/>
              </a:ext>
            </a:extLst>
          </p:cNvPr>
          <p:cNvSpPr/>
          <p:nvPr/>
        </p:nvSpPr>
        <p:spPr>
          <a:xfrm>
            <a:off x="1941202" y="400883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/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/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/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6DD7A45B-D99A-B146-A56E-B8F10E6CC63F}"/>
              </a:ext>
            </a:extLst>
          </p:cNvPr>
          <p:cNvSpPr/>
          <p:nvPr/>
        </p:nvSpPr>
        <p:spPr>
          <a:xfrm rot="10800000">
            <a:off x="3661228" y="401515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9B5DFA-D72E-054E-8986-38F6D9DDD4EF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 flipV="1">
            <a:off x="1941202" y="4008834"/>
            <a:ext cx="2510972" cy="143691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BF9D27-EC41-214C-9C46-579BDE63B139}"/>
              </a:ext>
            </a:extLst>
          </p:cNvPr>
          <p:cNvCxnSpPr>
            <a:cxnSpLocks/>
            <a:stCxn id="50" idx="0"/>
            <a:endCxn id="50" idx="1"/>
          </p:cNvCxnSpPr>
          <p:nvPr/>
        </p:nvCxnSpPr>
        <p:spPr>
          <a:xfrm>
            <a:off x="1941202" y="5445748"/>
            <a:ext cx="1722483" cy="907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6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Area of the polygon can be found by adding the areas of a triangulation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F456E-6050-9F47-B9E8-D44421E6CAF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Areas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4047993" y="518473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3935259" y="381939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4849659" y="279226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5187862" y="419517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6941505" y="306783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9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DEF1-3ED2-874F-A94D-990E7E14106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4685B-E142-3C44-90F2-FA4D13BF3C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Another way of computing area</a:t>
            </a:r>
          </a:p>
        </p:txBody>
      </p:sp>
      <p:sp>
        <p:nvSpPr>
          <p:cNvPr id="52229" name="Freeform 1029"/>
          <p:cNvSpPr>
            <a:spLocks/>
          </p:cNvSpPr>
          <p:nvPr/>
        </p:nvSpPr>
        <p:spPr bwMode="auto">
          <a:xfrm>
            <a:off x="5130800" y="3444875"/>
            <a:ext cx="2103438" cy="1295400"/>
          </a:xfrm>
          <a:custGeom>
            <a:avLst/>
            <a:gdLst>
              <a:gd name="T0" fmla="*/ 0 w 1325"/>
              <a:gd name="T1" fmla="*/ 2147483647 h 816"/>
              <a:gd name="T2" fmla="*/ 2147483647 w 1325"/>
              <a:gd name="T3" fmla="*/ 0 h 816"/>
              <a:gd name="T4" fmla="*/ 2147483647 w 1325"/>
              <a:gd name="T5" fmla="*/ 2147483647 h 816"/>
              <a:gd name="T6" fmla="*/ 0 w 1325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325"/>
              <a:gd name="T13" fmla="*/ 0 h 816"/>
              <a:gd name="T14" fmla="*/ 1325 w 1325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5" h="816">
                <a:moveTo>
                  <a:pt x="0" y="816"/>
                </a:moveTo>
                <a:lnTo>
                  <a:pt x="638" y="0"/>
                </a:lnTo>
                <a:lnTo>
                  <a:pt x="1325" y="386"/>
                </a:lnTo>
                <a:lnTo>
                  <a:pt x="0" y="8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1030"/>
          <p:cNvSpPr>
            <a:spLocks noChangeArrowheads="1"/>
          </p:cNvSpPr>
          <p:nvPr/>
        </p:nvSpPr>
        <p:spPr bwMode="auto">
          <a:xfrm>
            <a:off x="7669213" y="5592762"/>
            <a:ext cx="88900" cy="88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52231" name="AutoShape 1031"/>
          <p:cNvCxnSpPr>
            <a:cxnSpLocks noChangeShapeType="1"/>
            <a:stCxn id="52230" idx="1"/>
            <a:endCxn id="52229" idx="2"/>
          </p:cNvCxnSpPr>
          <p:nvPr/>
        </p:nvCxnSpPr>
        <p:spPr bwMode="auto">
          <a:xfrm flipH="1" flipV="1">
            <a:off x="7253289" y="4057650"/>
            <a:ext cx="4286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AutoShape 1032"/>
          <p:cNvCxnSpPr>
            <a:cxnSpLocks noChangeShapeType="1"/>
            <a:stCxn id="52230" idx="1"/>
            <a:endCxn id="52229" idx="3"/>
          </p:cNvCxnSpPr>
          <p:nvPr/>
        </p:nvCxnSpPr>
        <p:spPr bwMode="auto">
          <a:xfrm flipH="1" flipV="1">
            <a:off x="5111751" y="4740276"/>
            <a:ext cx="2570163" cy="84613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AutoShape 1033"/>
          <p:cNvCxnSpPr>
            <a:cxnSpLocks noChangeShapeType="1"/>
            <a:stCxn id="52230" idx="1"/>
            <a:endCxn id="52229" idx="1"/>
          </p:cNvCxnSpPr>
          <p:nvPr/>
        </p:nvCxnSpPr>
        <p:spPr bwMode="auto">
          <a:xfrm flipH="1" flipV="1">
            <a:off x="6143625" y="3425826"/>
            <a:ext cx="1538288" cy="21605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4" name="Text Box 1034"/>
          <p:cNvSpPr txBox="1">
            <a:spLocks noChangeArrowheads="1"/>
          </p:cNvSpPr>
          <p:nvPr/>
        </p:nvSpPr>
        <p:spPr bwMode="auto">
          <a:xfrm>
            <a:off x="781685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p</a:t>
            </a:r>
          </a:p>
        </p:txBody>
      </p:sp>
      <p:sp>
        <p:nvSpPr>
          <p:cNvPr id="52235" name="Text Box 1035"/>
          <p:cNvSpPr txBox="1">
            <a:spLocks noChangeArrowheads="1"/>
          </p:cNvSpPr>
          <p:nvPr/>
        </p:nvSpPr>
        <p:spPr bwMode="auto">
          <a:xfrm>
            <a:off x="4852989" y="4640262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a</a:t>
            </a:r>
          </a:p>
        </p:txBody>
      </p:sp>
      <p:sp>
        <p:nvSpPr>
          <p:cNvPr id="52236" name="Text Box 1036"/>
          <p:cNvSpPr txBox="1">
            <a:spLocks noChangeArrowheads="1"/>
          </p:cNvSpPr>
          <p:nvPr/>
        </p:nvSpPr>
        <p:spPr bwMode="auto">
          <a:xfrm>
            <a:off x="7453313" y="371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b</a:t>
            </a:r>
          </a:p>
        </p:txBody>
      </p:sp>
      <p:sp>
        <p:nvSpPr>
          <p:cNvPr id="52237" name="Text Box 1037"/>
          <p:cNvSpPr txBox="1">
            <a:spLocks noChangeArrowheads="1"/>
          </p:cNvSpPr>
          <p:nvPr/>
        </p:nvSpPr>
        <p:spPr bwMode="auto">
          <a:xfrm>
            <a:off x="5988050" y="29813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c</a:t>
            </a:r>
          </a:p>
        </p:txBody>
      </p:sp>
      <p:sp>
        <p:nvSpPr>
          <p:cNvPr id="52241" name="Freeform 1041"/>
          <p:cNvSpPr>
            <a:spLocks/>
          </p:cNvSpPr>
          <p:nvPr/>
        </p:nvSpPr>
        <p:spPr bwMode="auto">
          <a:xfrm>
            <a:off x="6134101" y="3444876"/>
            <a:ext cx="1554163" cy="2147887"/>
          </a:xfrm>
          <a:custGeom>
            <a:avLst/>
            <a:gdLst>
              <a:gd name="T0" fmla="*/ 0 w 979"/>
              <a:gd name="T1" fmla="*/ 0 h 1353"/>
              <a:gd name="T2" fmla="*/ 2147483647 w 979"/>
              <a:gd name="T3" fmla="*/ 2147483647 h 1353"/>
              <a:gd name="T4" fmla="*/ 2147483647 w 979"/>
              <a:gd name="T5" fmla="*/ 2147483647 h 1353"/>
              <a:gd name="T6" fmla="*/ 0 w 979"/>
              <a:gd name="T7" fmla="*/ 0 h 1353"/>
              <a:gd name="T8" fmla="*/ 0 60000 65536"/>
              <a:gd name="T9" fmla="*/ 0 60000 65536"/>
              <a:gd name="T10" fmla="*/ 0 60000 65536"/>
              <a:gd name="T11" fmla="*/ 0 60000 65536"/>
              <a:gd name="T12" fmla="*/ 0 w 979"/>
              <a:gd name="T13" fmla="*/ 0 h 1353"/>
              <a:gd name="T14" fmla="*/ 979 w 979"/>
              <a:gd name="T15" fmla="*/ 1353 h 1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9" h="1353">
                <a:moveTo>
                  <a:pt x="0" y="0"/>
                </a:moveTo>
                <a:lnTo>
                  <a:pt x="979" y="1353"/>
                </a:lnTo>
                <a:lnTo>
                  <a:pt x="688" y="358"/>
                </a:lnTo>
                <a:lnTo>
                  <a:pt x="0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Freeform 1042"/>
          <p:cNvSpPr>
            <a:spLocks/>
          </p:cNvSpPr>
          <p:nvPr/>
        </p:nvSpPr>
        <p:spPr bwMode="auto">
          <a:xfrm>
            <a:off x="5113339" y="3444875"/>
            <a:ext cx="2555875" cy="2139950"/>
          </a:xfrm>
          <a:custGeom>
            <a:avLst/>
            <a:gdLst>
              <a:gd name="T0" fmla="*/ 0 w 1610"/>
              <a:gd name="T1" fmla="*/ 2147483647 h 1348"/>
              <a:gd name="T2" fmla="*/ 2147483647 w 1610"/>
              <a:gd name="T3" fmla="*/ 0 h 1348"/>
              <a:gd name="T4" fmla="*/ 2147483647 w 1610"/>
              <a:gd name="T5" fmla="*/ 2147483647 h 1348"/>
              <a:gd name="T6" fmla="*/ 0 w 1610"/>
              <a:gd name="T7" fmla="*/ 2147483647 h 1348"/>
              <a:gd name="T8" fmla="*/ 0 60000 65536"/>
              <a:gd name="T9" fmla="*/ 0 60000 65536"/>
              <a:gd name="T10" fmla="*/ 0 60000 65536"/>
              <a:gd name="T11" fmla="*/ 0 60000 65536"/>
              <a:gd name="T12" fmla="*/ 0 w 1610"/>
              <a:gd name="T13" fmla="*/ 0 h 1348"/>
              <a:gd name="T14" fmla="*/ 1610 w 1610"/>
              <a:gd name="T15" fmla="*/ 1348 h 1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0" h="1348">
                <a:moveTo>
                  <a:pt x="0" y="833"/>
                </a:moveTo>
                <a:lnTo>
                  <a:pt x="649" y="0"/>
                </a:lnTo>
                <a:lnTo>
                  <a:pt x="1610" y="1348"/>
                </a:lnTo>
                <a:lnTo>
                  <a:pt x="0" y="833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Freeform 1043"/>
          <p:cNvSpPr>
            <a:spLocks/>
          </p:cNvSpPr>
          <p:nvPr/>
        </p:nvSpPr>
        <p:spPr bwMode="auto">
          <a:xfrm>
            <a:off x="5113338" y="4003676"/>
            <a:ext cx="2565400" cy="1589087"/>
          </a:xfrm>
          <a:custGeom>
            <a:avLst/>
            <a:gdLst>
              <a:gd name="T0" fmla="*/ 0 w 1616"/>
              <a:gd name="T1" fmla="*/ 2147483647 h 1001"/>
              <a:gd name="T2" fmla="*/ 2147483647 w 1616"/>
              <a:gd name="T3" fmla="*/ 0 h 1001"/>
              <a:gd name="T4" fmla="*/ 2147483647 w 1616"/>
              <a:gd name="T5" fmla="*/ 2147483647 h 1001"/>
              <a:gd name="T6" fmla="*/ 0 w 1616"/>
              <a:gd name="T7" fmla="*/ 2147483647 h 1001"/>
              <a:gd name="T8" fmla="*/ 0 60000 65536"/>
              <a:gd name="T9" fmla="*/ 0 60000 65536"/>
              <a:gd name="T10" fmla="*/ 0 60000 65536"/>
              <a:gd name="T11" fmla="*/ 0 60000 65536"/>
              <a:gd name="T12" fmla="*/ 0 w 1616"/>
              <a:gd name="T13" fmla="*/ 0 h 1001"/>
              <a:gd name="T14" fmla="*/ 1616 w 1616"/>
              <a:gd name="T15" fmla="*/ 1001 h 10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6" h="1001">
                <a:moveTo>
                  <a:pt x="0" y="487"/>
                </a:moveTo>
                <a:lnTo>
                  <a:pt x="1348" y="0"/>
                </a:lnTo>
                <a:lnTo>
                  <a:pt x="1616" y="1001"/>
                </a:lnTo>
                <a:lnTo>
                  <a:pt x="0" y="487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4" grpId="0" autoUpdateAnimBg="0"/>
      <p:bldP spid="52241" grpId="0" animBg="1"/>
      <p:bldP spid="52242" grpId="0" animBg="1"/>
      <p:bldP spid="522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Theorem: Let a polygon (convex or non-convex) P have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𝐴𝑟𝑒𝑎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Proof is by induction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71C53-0E34-2444-9E1B-DF9D7677426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F5C34-5F6F-1B49-8F3D-BD7B4324973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Polygon</a:t>
            </a:r>
          </a:p>
        </p:txBody>
      </p:sp>
    </p:spTree>
    <p:extLst>
      <p:ext uri="{BB962C8B-B14F-4D97-AF65-F5344CB8AC3E}">
        <p14:creationId xmlns:p14="http://schemas.microsoft.com/office/powerpoint/2010/main" val="9506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Heron’s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err="1"/>
                  <a:t>semiperimeter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CF28D4-B565-754E-9D80-947B107103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B44FC-4313-BA42-94D4-D93436DAFF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6FD5CF5-D714-C148-BBB8-1F89BE870C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5DDD81-BA44-FB48-AB4D-477269BBB34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15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4821" name="Group 11">
            <a:extLst>
              <a:ext uri="{FF2B5EF4-FFF2-40B4-BE49-F238E27FC236}">
                <a16:creationId xmlns:a16="http://schemas.microsoft.com/office/drawing/2014/main" id="{8C8DB560-DDF3-AD45-8121-92611A0832C5}"/>
              </a:ext>
            </a:extLst>
          </p:cNvPr>
          <p:cNvGrpSpPr>
            <a:grpSpLocks/>
          </p:cNvGrpSpPr>
          <p:nvPr/>
        </p:nvGrpSpPr>
        <p:grpSpPr bwMode="auto">
          <a:xfrm>
            <a:off x="8197537" y="3352800"/>
            <a:ext cx="2851463" cy="2196029"/>
            <a:chOff x="5572132" y="3755897"/>
            <a:chExt cx="3503569" cy="312816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58E1861-7797-AA43-A3BA-84664B8FA26D}"/>
                </a:ext>
              </a:extLst>
            </p:cNvPr>
            <p:cNvSpPr/>
            <p:nvPr/>
          </p:nvSpPr>
          <p:spPr>
            <a:xfrm rot="20902169">
              <a:off x="5665758" y="4190073"/>
              <a:ext cx="2787333" cy="19289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823" name="TextBox 5">
              <a:extLst>
                <a:ext uri="{FF2B5EF4-FFF2-40B4-BE49-F238E27FC236}">
                  <a16:creationId xmlns:a16="http://schemas.microsoft.com/office/drawing/2014/main" id="{572ED1C8-FBCB-0140-BD7F-3377EBF6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653" y="3755897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4" name="TextBox 6">
              <a:extLst>
                <a:ext uri="{FF2B5EF4-FFF2-40B4-BE49-F238E27FC236}">
                  <a16:creationId xmlns:a16="http://schemas.microsoft.com/office/drawing/2014/main" id="{11340248-609C-0044-9A9A-77E4506C7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32" y="6357958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5" name="TextBox 7">
              <a:extLst>
                <a:ext uri="{FF2B5EF4-FFF2-40B4-BE49-F238E27FC236}">
                  <a16:creationId xmlns:a16="http://schemas.microsoft.com/office/drawing/2014/main" id="{3193585A-AED4-624E-87C3-1FFA4843F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3966" y="5715016"/>
              <a:ext cx="43173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  <p:sp>
          <p:nvSpPr>
            <p:cNvPr id="34826" name="TextBox 8">
              <a:extLst>
                <a:ext uri="{FF2B5EF4-FFF2-40B4-BE49-F238E27FC236}">
                  <a16:creationId xmlns:a16="http://schemas.microsoft.com/office/drawing/2014/main" id="{CBE1BBB5-A024-904A-8F65-0AB61EFAC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6072206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7" name="TextBox 9">
              <a:extLst>
                <a:ext uri="{FF2B5EF4-FFF2-40B4-BE49-F238E27FC236}">
                  <a16:creationId xmlns:a16="http://schemas.microsoft.com/office/drawing/2014/main" id="{EE32AB47-9EEF-A246-B40C-18F88D92D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710" y="4714884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8" name="TextBox 10">
              <a:extLst>
                <a:ext uri="{FF2B5EF4-FFF2-40B4-BE49-F238E27FC236}">
                  <a16:creationId xmlns:a16="http://schemas.microsoft.com/office/drawing/2014/main" id="{D36C7451-0213-824D-B7F0-353E430A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60" y="5000637"/>
              <a:ext cx="36870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5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TW" dirty="0"/>
                  <a:t>What if only the vertices of the triangle are given?</a:t>
                </a:r>
              </a:p>
              <a:p>
                <a:pPr eaLnBrk="1" hangingPunct="1"/>
                <a:r>
                  <a:rPr lang="en-US" altLang="zh-TW" dirty="0"/>
                  <a:t>Given 3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eaLnBrk="1" hangingPunct="1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3000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Note: abs can be omitted if the vertices are in </a:t>
                </a:r>
                <a:r>
                  <a:rPr lang="en-US" altLang="zh-TW" b="1" dirty="0"/>
                  <a:t>counterclockwise</a:t>
                </a:r>
                <a:r>
                  <a:rPr lang="en-US" altLang="zh-TW" dirty="0"/>
                  <a:t> order. If the vertices are in clockwise order, the difference evaluates to a negative quantity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583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0B2834-8C7D-5945-9543-BA49B3E5B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067D-F19A-9646-843D-7F521081E05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CA4EA48-75B5-B54D-94A7-FADF2C4A88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850393-B90A-3B4F-9EB8-8479C92E770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16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1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D0A31C9-D352-4047-8144-1F0E07098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That hard-to-memorize expression can be written this way: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</a:t>
            </a:r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4D74A-99EE-C043-90CA-36A6A803A55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F487-1B50-ED4C-87D4-F6537F4AF61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0F258B1-31BC-6548-97F1-DE6EC20A66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006E4F-9038-A946-A055-EA341BE3CD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4250-53E8-2E4C-B5C7-64A5D0E08DE8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571876"/>
          <a:ext cx="12144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D06C5-FFD2-D94E-81BD-D1199121302D}"/>
              </a:ext>
            </a:extLst>
          </p:cNvPr>
          <p:cNvCxnSpPr/>
          <p:nvPr/>
        </p:nvCxnSpPr>
        <p:spPr>
          <a:xfrm rot="5400000">
            <a:off x="3523457" y="4358482"/>
            <a:ext cx="157162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66B3E3-C0C2-6045-AC2B-B26AF31BA9F5}"/>
              </a:ext>
            </a:extLst>
          </p:cNvPr>
          <p:cNvCxnSpPr/>
          <p:nvPr/>
        </p:nvCxnSpPr>
        <p:spPr>
          <a:xfrm rot="5400000">
            <a:off x="4668045" y="4356895"/>
            <a:ext cx="15716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EDDD-95EE-9E4C-B098-A78781A0C59D}"/>
              </a:ext>
            </a:extLst>
          </p:cNvPr>
          <p:cNvCxnSpPr/>
          <p:nvPr/>
        </p:nvCxnSpPr>
        <p:spPr>
          <a:xfrm>
            <a:off x="4738688" y="3786188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5D8903-D26D-4A44-A611-2937E76FAA8C}"/>
              </a:ext>
            </a:extLst>
          </p:cNvPr>
          <p:cNvCxnSpPr/>
          <p:nvPr/>
        </p:nvCxnSpPr>
        <p:spPr>
          <a:xfrm>
            <a:off x="4738688" y="4143375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4F58D-7422-F841-835F-CDC07A0CFC3E}"/>
              </a:ext>
            </a:extLst>
          </p:cNvPr>
          <p:cNvCxnSpPr/>
          <p:nvPr/>
        </p:nvCxnSpPr>
        <p:spPr>
          <a:xfrm>
            <a:off x="4738688" y="4500563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91" name="Group 18">
            <a:extLst>
              <a:ext uri="{FF2B5EF4-FFF2-40B4-BE49-F238E27FC236}">
                <a16:creationId xmlns:a16="http://schemas.microsoft.com/office/drawing/2014/main" id="{021ABAE5-3965-EB48-BF89-ED07B212EB7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38688" y="3286126"/>
            <a:ext cx="1071562" cy="1571625"/>
            <a:chOff x="3367078" y="3938590"/>
            <a:chExt cx="1071570" cy="157163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6F49F9-A824-814C-BC02-6607D14B4F2A}"/>
                </a:ext>
              </a:extLst>
            </p:cNvPr>
            <p:cNvCxnSpPr/>
            <p:nvPr/>
          </p:nvCxnSpPr>
          <p:spPr>
            <a:xfrm>
              <a:off x="3367078" y="393859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E339C-BC70-E944-B300-DB016371C04E}"/>
                </a:ext>
              </a:extLst>
            </p:cNvPr>
            <p:cNvCxnSpPr/>
            <p:nvPr/>
          </p:nvCxnSpPr>
          <p:spPr>
            <a:xfrm>
              <a:off x="3367078" y="4295779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34749E-9C32-894F-8B71-6DC98C9C1D1F}"/>
                </a:ext>
              </a:extLst>
            </p:cNvPr>
            <p:cNvCxnSpPr/>
            <p:nvPr/>
          </p:nvCxnSpPr>
          <p:spPr>
            <a:xfrm>
              <a:off x="3367078" y="465297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92" name="TextBox 19">
            <a:extLst>
              <a:ext uri="{FF2B5EF4-FFF2-40B4-BE49-F238E27FC236}">
                <a16:creationId xmlns:a16="http://schemas.microsoft.com/office/drawing/2014/main" id="{73EEBB16-8118-5743-BE9B-420ED3CE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3286126"/>
            <a:ext cx="338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00B0F0"/>
                </a:solidFill>
              </a:rPr>
              <a:t>-</a:t>
            </a:r>
            <a:endParaRPr lang="zh-TW" altLang="en-US" sz="3600" b="1">
              <a:solidFill>
                <a:srgbClr val="00B0F0"/>
              </a:solidFill>
            </a:endParaRPr>
          </a:p>
        </p:txBody>
      </p:sp>
      <p:sp>
        <p:nvSpPr>
          <p:cNvPr id="36893" name="TextBox 20">
            <a:extLst>
              <a:ext uri="{FF2B5EF4-FFF2-40B4-BE49-F238E27FC236}">
                <a16:creationId xmlns:a16="http://schemas.microsoft.com/office/drawing/2014/main" id="{AF706C47-3E0C-7343-AF26-E2E28848C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4714876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</a:rPr>
              <a:t>+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5B09-127D-E647-A01D-C6B27151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It turns out the previous formula still works!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Area = ½ * 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6267B-A6BB-5040-944C-B6748FBC03C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E6FBE-6715-D142-8733-F877456C6BD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convex polygon</a:t>
            </a: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E2948DF-7DAC-DC4B-91EC-B4AC1699E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092869-BEB1-084E-9F75-B1D88A5ED24A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Regular Pentagon 4">
            <a:extLst>
              <a:ext uri="{FF2B5EF4-FFF2-40B4-BE49-F238E27FC236}">
                <a16:creationId xmlns:a16="http://schemas.microsoft.com/office/drawing/2014/main" id="{D33BF4D2-D5F4-0A45-B2ED-A3AF1A596D26}"/>
              </a:ext>
            </a:extLst>
          </p:cNvPr>
          <p:cNvSpPr/>
          <p:nvPr/>
        </p:nvSpPr>
        <p:spPr>
          <a:xfrm rot="1469560">
            <a:off x="7240588" y="4092576"/>
            <a:ext cx="2589212" cy="1947863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894" name="TextBox 5">
            <a:extLst>
              <a:ext uri="{FF2B5EF4-FFF2-40B4-BE49-F238E27FC236}">
                <a16:creationId xmlns:a16="http://schemas.microsoft.com/office/drawing/2014/main" id="{5F829920-8239-B24F-BA00-22D67148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9" y="6286500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(x1, y1)</a:t>
            </a:r>
            <a:endParaRPr lang="zh-TW" altLang="en-US"/>
          </a:p>
        </p:txBody>
      </p:sp>
      <p:sp>
        <p:nvSpPr>
          <p:cNvPr id="37895" name="TextBox 6">
            <a:extLst>
              <a:ext uri="{FF2B5EF4-FFF2-40B4-BE49-F238E27FC236}">
                <a16:creationId xmlns:a16="http://schemas.microsoft.com/office/drawing/2014/main" id="{739F88F3-6F88-6347-BC44-BC4FD960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914" y="5500689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(x2, y2)</a:t>
            </a:r>
            <a:endParaRPr lang="zh-TW" altLang="en-US"/>
          </a:p>
        </p:txBody>
      </p:sp>
      <p:sp>
        <p:nvSpPr>
          <p:cNvPr id="37896" name="TextBox 7">
            <a:extLst>
              <a:ext uri="{FF2B5EF4-FFF2-40B4-BE49-F238E27FC236}">
                <a16:creationId xmlns:a16="http://schemas.microsoft.com/office/drawing/2014/main" id="{37FE061B-8DDE-2A48-B9F8-9B124BCC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5" y="3786189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(x3, y3)</a:t>
            </a:r>
            <a:endParaRPr lang="zh-TW" altLang="en-US"/>
          </a:p>
        </p:txBody>
      </p:sp>
      <p:sp>
        <p:nvSpPr>
          <p:cNvPr id="37897" name="TextBox 8">
            <a:extLst>
              <a:ext uri="{FF2B5EF4-FFF2-40B4-BE49-F238E27FC236}">
                <a16:creationId xmlns:a16="http://schemas.microsoft.com/office/drawing/2014/main" id="{F82ACE3F-DD9B-524E-8991-4A361313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9" y="3929064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(x4, y4)</a:t>
            </a:r>
            <a:endParaRPr lang="zh-TW" altLang="en-US"/>
          </a:p>
        </p:txBody>
      </p:sp>
      <p:sp>
        <p:nvSpPr>
          <p:cNvPr id="37898" name="TextBox 9">
            <a:extLst>
              <a:ext uri="{FF2B5EF4-FFF2-40B4-BE49-F238E27FC236}">
                <a16:creationId xmlns:a16="http://schemas.microsoft.com/office/drawing/2014/main" id="{B475EEA0-D7E9-BE4F-B0B6-0A97789F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715000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(x5, y5)</a:t>
            </a:r>
            <a:endParaRPr lang="zh-TW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195EA6-87D5-2649-94E3-00669074E2C1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143251"/>
          <a:ext cx="1214438" cy="22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9">
            <a:extLst>
              <a:ext uri="{FF2B5EF4-FFF2-40B4-BE49-F238E27FC236}">
                <a16:creationId xmlns:a16="http://schemas.microsoft.com/office/drawing/2014/main" id="{B2AE3497-A78A-3647-9582-A928D4C94601}"/>
              </a:ext>
            </a:extLst>
          </p:cNvPr>
          <p:cNvGrpSpPr>
            <a:grpSpLocks/>
          </p:cNvGrpSpPr>
          <p:nvPr/>
        </p:nvGrpSpPr>
        <p:grpSpPr bwMode="auto">
          <a:xfrm>
            <a:off x="4308476" y="2857500"/>
            <a:ext cx="2098675" cy="2857500"/>
            <a:chOff x="2785256" y="2857496"/>
            <a:chExt cx="2097838" cy="285752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99EB2C-0C0E-6F4A-96C9-F1A614C61588}"/>
                </a:ext>
              </a:extLst>
            </p:cNvPr>
            <p:cNvCxnSpPr/>
            <p:nvPr/>
          </p:nvCxnSpPr>
          <p:spPr>
            <a:xfrm rot="5400000">
              <a:off x="1643042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7871EB-5C7B-F24D-9DBC-427F169BC380}"/>
                </a:ext>
              </a:extLst>
            </p:cNvPr>
            <p:cNvCxnSpPr/>
            <p:nvPr/>
          </p:nvCxnSpPr>
          <p:spPr>
            <a:xfrm rot="5400000">
              <a:off x="2785586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48B7A2-731C-D540-B870-AFC3F662B354}"/>
                </a:ext>
              </a:extLst>
            </p:cNvPr>
            <p:cNvCxnSpPr/>
            <p:nvPr/>
          </p:nvCxnSpPr>
          <p:spPr>
            <a:xfrm>
              <a:off x="3215297" y="335756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A74BF3-EAE3-484A-9DA7-D32A985B03AB}"/>
                </a:ext>
              </a:extLst>
            </p:cNvPr>
            <p:cNvCxnSpPr/>
            <p:nvPr/>
          </p:nvCxnSpPr>
          <p:spPr>
            <a:xfrm>
              <a:off x="3215297" y="3714752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376E67-5B3E-F14A-BCD7-AF439A75A521}"/>
                </a:ext>
              </a:extLst>
            </p:cNvPr>
            <p:cNvCxnSpPr/>
            <p:nvPr/>
          </p:nvCxnSpPr>
          <p:spPr>
            <a:xfrm>
              <a:off x="3215297" y="407194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1" name="TextBox 23">
              <a:extLst>
                <a:ext uri="{FF2B5EF4-FFF2-40B4-BE49-F238E27FC236}">
                  <a16:creationId xmlns:a16="http://schemas.microsoft.com/office/drawing/2014/main" id="{5D87C1D0-19E8-4A4D-A72D-ED921E5B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4" y="4572008"/>
              <a:ext cx="45397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  <a:endParaRPr lang="zh-TW" altLang="en-US" sz="3600" b="1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263E18-7F5A-284E-B719-873DA4CDC4B7}"/>
                </a:ext>
              </a:extLst>
            </p:cNvPr>
            <p:cNvCxnSpPr/>
            <p:nvPr/>
          </p:nvCxnSpPr>
          <p:spPr>
            <a:xfrm>
              <a:off x="3215297" y="4500571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6DDF67-8703-6C4E-B6A8-916EEB412D3B}"/>
                </a:ext>
              </a:extLst>
            </p:cNvPr>
            <p:cNvCxnSpPr/>
            <p:nvPr/>
          </p:nvCxnSpPr>
          <p:spPr>
            <a:xfrm>
              <a:off x="3215297" y="4857760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2F54B-A4F2-9B4A-B213-EA4E953E83E1}"/>
                </a:ext>
              </a:extLst>
            </p:cNvPr>
            <p:cNvCxnSpPr/>
            <p:nvPr/>
          </p:nvCxnSpPr>
          <p:spPr>
            <a:xfrm flipV="1">
              <a:off x="3215297" y="285749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566A48-E62B-DA43-900E-570747C5E64B}"/>
                </a:ext>
              </a:extLst>
            </p:cNvPr>
            <p:cNvCxnSpPr/>
            <p:nvPr/>
          </p:nvCxnSpPr>
          <p:spPr>
            <a:xfrm flipV="1">
              <a:off x="3215297" y="3214687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D4EBD9-B6BF-9A47-BB0B-B97BBED66B23}"/>
                </a:ext>
              </a:extLst>
            </p:cNvPr>
            <p:cNvCxnSpPr/>
            <p:nvPr/>
          </p:nvCxnSpPr>
          <p:spPr>
            <a:xfrm flipV="1">
              <a:off x="3215297" y="357187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02D9D5-9D42-7247-B2EE-947DF8FBB463}"/>
                </a:ext>
              </a:extLst>
            </p:cNvPr>
            <p:cNvCxnSpPr/>
            <p:nvPr/>
          </p:nvCxnSpPr>
          <p:spPr>
            <a:xfrm flipV="1">
              <a:off x="3215297" y="4000504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50947-CDC9-C440-8E3C-6F52F5A2E809}"/>
                </a:ext>
              </a:extLst>
            </p:cNvPr>
            <p:cNvCxnSpPr/>
            <p:nvPr/>
          </p:nvCxnSpPr>
          <p:spPr>
            <a:xfrm flipV="1">
              <a:off x="3215297" y="4357695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9" name="TextBox 31">
              <a:extLst>
                <a:ext uri="{FF2B5EF4-FFF2-40B4-BE49-F238E27FC236}">
                  <a16:creationId xmlns:a16="http://schemas.microsoft.com/office/drawing/2014/main" id="{6F5238F4-9071-3B4D-80A0-8AD7780F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3385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B0F0"/>
                  </a:solidFill>
                </a:rPr>
                <a:t>-</a:t>
              </a:r>
              <a:endParaRPr lang="zh-TW" altLang="en-US" sz="3600" b="1">
                <a:solidFill>
                  <a:srgbClr val="00B0F0"/>
                </a:solidFill>
              </a:endParaRP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01F7142B-0939-E64E-9EB4-E8A3DECCB37E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4179889"/>
            <a:ext cx="1487488" cy="2103437"/>
            <a:chOff x="5928169" y="4180178"/>
            <a:chExt cx="1486779" cy="210374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9614B4-2A71-A744-A503-C78BEAA55908}"/>
                </a:ext>
              </a:extLst>
            </p:cNvPr>
            <p:cNvCxnSpPr>
              <a:stCxn id="5" idx="4"/>
              <a:endCxn id="5" idx="0"/>
            </p:cNvCxnSpPr>
            <p:nvPr/>
          </p:nvCxnSpPr>
          <p:spPr>
            <a:xfrm rot="5400000" flipH="1" flipV="1">
              <a:off x="6323406" y="5192383"/>
              <a:ext cx="2103747" cy="793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D6FE5D-0285-844B-9525-C26545135F00}"/>
                </a:ext>
              </a:extLst>
            </p:cNvPr>
            <p:cNvCxnSpPr>
              <a:stCxn id="5" idx="4"/>
              <a:endCxn id="5" idx="1"/>
            </p:cNvCxnSpPr>
            <p:nvPr/>
          </p:nvCxnSpPr>
          <p:spPr>
            <a:xfrm rot="5400000" flipH="1">
              <a:off x="5649877" y="4598191"/>
              <a:ext cx="1964026" cy="140744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3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274E-321C-6645-B19F-E1908312F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Miraculously, the same formula still holds for non-convex polygons!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…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B8DA0-A719-2E43-9A07-AD2FCADABD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068B1-89C1-5640-8192-AC75C425E7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(non-convex) polygon</a:t>
            </a: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B2BA3CD-85C3-8142-965F-EE117B2D5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9BA95B-FBF7-8249-8BA3-5FB40E0A6C3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19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D4AF2F1-E224-934D-AAC1-92C7765ECD59}"/>
              </a:ext>
            </a:extLst>
          </p:cNvPr>
          <p:cNvSpPr/>
          <p:nvPr/>
        </p:nvSpPr>
        <p:spPr>
          <a:xfrm>
            <a:off x="6978316" y="3051208"/>
            <a:ext cx="3647975" cy="2964581"/>
          </a:xfrm>
          <a:custGeom>
            <a:avLst/>
            <a:gdLst>
              <a:gd name="connsiteX0" fmla="*/ 28876 w 3647975"/>
              <a:gd name="connsiteY0" fmla="*/ 933651 h 2964581"/>
              <a:gd name="connsiteX1" fmla="*/ 0 w 3647975"/>
              <a:gd name="connsiteY1" fmla="*/ 2550695 h 2964581"/>
              <a:gd name="connsiteX2" fmla="*/ 2136808 w 3647975"/>
              <a:gd name="connsiteY2" fmla="*/ 2964581 h 2964581"/>
              <a:gd name="connsiteX3" fmla="*/ 1665170 w 3647975"/>
              <a:gd name="connsiteY3" fmla="*/ 1867301 h 2964581"/>
              <a:gd name="connsiteX4" fmla="*/ 3647975 w 3647975"/>
              <a:gd name="connsiteY4" fmla="*/ 2425567 h 2964581"/>
              <a:gd name="connsiteX5" fmla="*/ 3609473 w 3647975"/>
              <a:gd name="connsiteY5" fmla="*/ 991403 h 2964581"/>
              <a:gd name="connsiteX6" fmla="*/ 1732547 w 3647975"/>
              <a:gd name="connsiteY6" fmla="*/ 0 h 2964581"/>
              <a:gd name="connsiteX7" fmla="*/ 1328286 w 3647975"/>
              <a:gd name="connsiteY7" fmla="*/ 1366788 h 2964581"/>
              <a:gd name="connsiteX8" fmla="*/ 28876 w 3647975"/>
              <a:gd name="connsiteY8" fmla="*/ 933651 h 29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7975" h="2964581">
                <a:moveTo>
                  <a:pt x="28876" y="933651"/>
                </a:moveTo>
                <a:lnTo>
                  <a:pt x="0" y="2550695"/>
                </a:lnTo>
                <a:lnTo>
                  <a:pt x="2136808" y="2964581"/>
                </a:lnTo>
                <a:lnTo>
                  <a:pt x="1665170" y="1867301"/>
                </a:lnTo>
                <a:lnTo>
                  <a:pt x="3647975" y="2425567"/>
                </a:lnTo>
                <a:lnTo>
                  <a:pt x="3609473" y="991403"/>
                </a:lnTo>
                <a:lnTo>
                  <a:pt x="1732547" y="0"/>
                </a:lnTo>
                <a:lnTo>
                  <a:pt x="1328286" y="1366788"/>
                </a:lnTo>
                <a:lnTo>
                  <a:pt x="28876" y="933651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4491749-98D3-464A-892D-3F241C7A0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a convex polygon and a point, is the point contained inside the polygon?</a:t>
            </a:r>
          </a:p>
          <a:p>
            <a:pPr lvl="1" eaLnBrk="1" hangingPunct="1"/>
            <a:r>
              <a:rPr lang="en-US" altLang="zh-TW" dirty="0"/>
              <a:t>Assume the vertices are given in </a:t>
            </a:r>
            <a:r>
              <a:rPr lang="en-US" altLang="zh-TW" b="1" dirty="0"/>
              <a:t>counterclockwise</a:t>
            </a:r>
            <a:r>
              <a:rPr lang="en-US" altLang="zh-TW" dirty="0"/>
              <a:t> order for convenience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C1921-3AED-874A-8AFC-EE18A53C6B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278B-8037-474E-8F58-27D430B93C7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0C40C3C-25E7-DA45-BB11-BBD8764D39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6F2A6F-5014-D745-A408-8117FF748122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20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B109486-B72E-3C42-BAD4-6A591AC66AC6}"/>
              </a:ext>
            </a:extLst>
          </p:cNvPr>
          <p:cNvSpPr/>
          <p:nvPr/>
        </p:nvSpPr>
        <p:spPr>
          <a:xfrm rot="1469560">
            <a:off x="4240213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D6C94-8611-CD4B-925E-C6D3EEE55070}"/>
              </a:ext>
            </a:extLst>
          </p:cNvPr>
          <p:cNvSpPr/>
          <p:nvPr/>
        </p:nvSpPr>
        <p:spPr>
          <a:xfrm>
            <a:off x="5167314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0E3C50-7D8E-624B-B8BD-A9D535C9B89B}"/>
              </a:ext>
            </a:extLst>
          </p:cNvPr>
          <p:cNvSpPr/>
          <p:nvPr/>
        </p:nvSpPr>
        <p:spPr>
          <a:xfrm>
            <a:off x="6881814" y="4929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AD32BF-8A0A-AC43-9221-D07BA4EECE9F}"/>
              </a:ext>
            </a:extLst>
          </p:cNvPr>
          <p:cNvSpPr/>
          <p:nvPr/>
        </p:nvSpPr>
        <p:spPr>
          <a:xfrm>
            <a:off x="6310314" y="592931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4AE8BE-F565-0A4F-BEEF-8B3AC1F1B749}"/>
              </a:ext>
            </a:extLst>
          </p:cNvPr>
          <p:cNvCxnSpPr/>
          <p:nvPr/>
        </p:nvCxnSpPr>
        <p:spPr>
          <a:xfrm>
            <a:off x="4024313" y="5214938"/>
            <a:ext cx="1071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FC391-2134-F84E-9135-FEDBD1BAC81B}"/>
              </a:ext>
            </a:extLst>
          </p:cNvPr>
          <p:cNvCxnSpPr/>
          <p:nvPr/>
        </p:nvCxnSpPr>
        <p:spPr>
          <a:xfrm rot="10800000" flipV="1">
            <a:off x="7096126" y="4500564"/>
            <a:ext cx="785813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CEB97-69BD-1347-B8C3-ABF0335E890A}"/>
              </a:ext>
            </a:extLst>
          </p:cNvPr>
          <p:cNvCxnSpPr/>
          <p:nvPr/>
        </p:nvCxnSpPr>
        <p:spPr>
          <a:xfrm rot="10800000">
            <a:off x="6524626" y="6072188"/>
            <a:ext cx="714375" cy="21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TextBox 18">
            <a:extLst>
              <a:ext uri="{FF2B5EF4-FFF2-40B4-BE49-F238E27FC236}">
                <a16:creationId xmlns:a16="http://schemas.microsoft.com/office/drawing/2014/main" id="{3E5DF208-F2F7-2B4A-A36C-EFD7D9D7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000625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</a:t>
            </a:r>
            <a:endParaRPr lang="zh-TW" altLang="en-US"/>
          </a:p>
        </p:txBody>
      </p:sp>
      <p:sp>
        <p:nvSpPr>
          <p:cNvPr id="39949" name="TextBox 19">
            <a:extLst>
              <a:ext uri="{FF2B5EF4-FFF2-40B4-BE49-F238E27FC236}">
                <a16:creationId xmlns:a16="http://schemas.microsoft.com/office/drawing/2014/main" id="{40787453-978C-1F46-9EA6-D2827B23E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5" y="42862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outside</a:t>
            </a:r>
            <a:endParaRPr lang="zh-TW" altLang="en-US"/>
          </a:p>
        </p:txBody>
      </p:sp>
      <p:sp>
        <p:nvSpPr>
          <p:cNvPr id="39950" name="TextBox 20">
            <a:extLst>
              <a:ext uri="{FF2B5EF4-FFF2-40B4-BE49-F238E27FC236}">
                <a16:creationId xmlns:a16="http://schemas.microsoft.com/office/drawing/2014/main" id="{2095194A-F557-144B-84EC-F90151B89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6215064"/>
            <a:ext cx="324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 (definition may change)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8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E22B-F536-4343-A9C5-39751FDF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quick question – how to tell if a polygon is convex?</a:t>
            </a:r>
          </a:p>
          <a:p>
            <a:pPr eaLnBrk="1" hangingPunct="1"/>
            <a:r>
              <a:rPr lang="en-US" altLang="zh-TW"/>
              <a:t>Answer: It is convex if and only if every turn (at every vertex) is a left turn</a:t>
            </a:r>
          </a:p>
          <a:p>
            <a:pPr lvl="1" eaLnBrk="1" hangingPunct="1"/>
            <a:r>
              <a:rPr lang="en-US" altLang="zh-TW"/>
              <a:t>Whether a “straight” turn is allowed depends on the problem definition</a:t>
            </a:r>
          </a:p>
          <a:p>
            <a:pPr eaLnBrk="1" hangingPunct="1"/>
            <a:r>
              <a:rPr lang="en-US" altLang="zh-TW"/>
              <a:t>Our crossProd function is so useful</a:t>
            </a:r>
            <a:endParaRPr lang="zh-TW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DC740-9B1D-EA41-8186-13123007383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C130D-BC27-D940-B05C-CEF8FA587E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Detour – Is polygon convex?</a:t>
            </a: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4BF0650-9BF3-6146-8ABA-9DAF35AF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2885B07-4164-CC4C-9214-F640CDED2C0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21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B663-55B3-CA4D-9E90-F73FCEC23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Consider the turn p 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 </a:t>
            </a:r>
            <a:r>
              <a:rPr lang="en-US" altLang="zh-TW" dirty="0"/>
              <a:t>p1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→</a:t>
            </a:r>
            <a:r>
              <a:rPr lang="en-US" altLang="zh-TW" dirty="0"/>
              <a:t> p2</a:t>
            </a:r>
          </a:p>
          <a:p>
            <a:pPr eaLnBrk="1" hangingPunct="1"/>
            <a:r>
              <a:rPr lang="en-US" altLang="zh-TW" dirty="0"/>
              <a:t>If p does lie inside the polygon, the turn must </a:t>
            </a:r>
            <a:r>
              <a:rPr lang="en-US" altLang="zh-TW" b="1" dirty="0"/>
              <a:t>not</a:t>
            </a:r>
            <a:r>
              <a:rPr lang="en-US" altLang="zh-TW" dirty="0"/>
              <a:t> be a right turn</a:t>
            </a:r>
          </a:p>
          <a:p>
            <a:pPr eaLnBrk="1" hangingPunct="1"/>
            <a:r>
              <a:rPr lang="en-US" altLang="zh-TW" dirty="0"/>
              <a:t>Also holds for other edges (mind the directions)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43172D-5485-0D48-8238-F8584DA06C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71148ED-0E5E-8842-B295-4A445CF24CB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85EA75F-EEFD-0A4B-AD44-826EBF74E0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671885-8E3A-7541-8AF0-A8836183D2BF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FA6E5AC2-5744-9B42-B791-0EB1EFE862DB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82A7A-1592-0145-ABF1-431EF27DA4DE}"/>
              </a:ext>
            </a:extLst>
          </p:cNvPr>
          <p:cNvSpPr/>
          <p:nvPr/>
        </p:nvSpPr>
        <p:spPr>
          <a:xfrm>
            <a:off x="5634039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1991" name="TextBox 14">
            <a:extLst>
              <a:ext uri="{FF2B5EF4-FFF2-40B4-BE49-F238E27FC236}">
                <a16:creationId xmlns:a16="http://schemas.microsoft.com/office/drawing/2014/main" id="{B1B42CBB-DC31-8B4B-8B32-0C25745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5572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D498941E-3471-CD4B-90E2-520F4C220BAD}"/>
              </a:ext>
            </a:extLst>
          </p:cNvPr>
          <p:cNvGrpSpPr>
            <a:grpSpLocks/>
          </p:cNvGrpSpPr>
          <p:nvPr/>
        </p:nvGrpSpPr>
        <p:grpSpPr bwMode="auto">
          <a:xfrm>
            <a:off x="5991226" y="5500688"/>
            <a:ext cx="1819275" cy="1357312"/>
            <a:chOff x="4466949" y="5500726"/>
            <a:chExt cx="1819563" cy="1357298"/>
          </a:xfrm>
        </p:grpSpPr>
        <p:sp>
          <p:nvSpPr>
            <p:cNvPr id="42008" name="TextBox 15">
              <a:extLst>
                <a:ext uri="{FF2B5EF4-FFF2-40B4-BE49-F238E27FC236}">
                  <a16:creationId xmlns:a16="http://schemas.microsoft.com/office/drawing/2014/main" id="{B67104F6-70B2-F748-82FB-2B2B95F9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949" y="6488692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p1</a:t>
              </a:r>
              <a:endParaRPr lang="zh-TW" altLang="en-US"/>
            </a:p>
          </p:txBody>
        </p:sp>
        <p:sp>
          <p:nvSpPr>
            <p:cNvPr id="42009" name="TextBox 16">
              <a:extLst>
                <a:ext uri="{FF2B5EF4-FFF2-40B4-BE49-F238E27FC236}">
                  <a16:creationId xmlns:a16="http://schemas.microsoft.com/office/drawing/2014/main" id="{E8C3051A-F754-0248-BDA3-0C8B76D29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5366" y="550072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p2</a:t>
              </a:r>
              <a:endParaRPr lang="zh-TW" altLang="en-US"/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31C2E952-6F0C-3146-A587-0719573C2379}"/>
              </a:ext>
            </a:extLst>
          </p:cNvPr>
          <p:cNvGrpSpPr>
            <a:grpSpLocks/>
          </p:cNvGrpSpPr>
          <p:nvPr/>
        </p:nvGrpSpPr>
        <p:grpSpPr bwMode="auto">
          <a:xfrm>
            <a:off x="5756275" y="5608638"/>
            <a:ext cx="1519238" cy="889000"/>
            <a:chOff x="4231945" y="5608203"/>
            <a:chExt cx="1519389" cy="89006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EDC5BF-E97E-4A48-8AD9-AED2379F17E1}"/>
                </a:ext>
              </a:extLst>
            </p:cNvPr>
            <p:cNvCxnSpPr>
              <a:stCxn id="7" idx="5"/>
            </p:cNvCxnSpPr>
            <p:nvPr/>
          </p:nvCxnSpPr>
          <p:spPr>
            <a:xfrm rot="16200000" flipH="1">
              <a:off x="4079052" y="5775400"/>
              <a:ext cx="875756" cy="569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615236-758A-424D-AF45-330B4DAB5635}"/>
                </a:ext>
              </a:extLst>
            </p:cNvPr>
            <p:cNvCxnSpPr>
              <a:stCxn id="6" idx="4"/>
              <a:endCxn id="6" idx="5"/>
            </p:cNvCxnSpPr>
            <p:nvPr/>
          </p:nvCxnSpPr>
          <p:spPr>
            <a:xfrm rot="5400000" flipH="1" flipV="1">
              <a:off x="4831595" y="5578523"/>
              <a:ext cx="890060" cy="949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494DCFCE-2098-F94F-9C32-1777E818AFC2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4394200"/>
            <a:ext cx="1498600" cy="1214438"/>
            <a:chOff x="4252869" y="4394517"/>
            <a:chExt cx="1498466" cy="12136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636D85-E037-CE43-B3E0-DB9C57A86C87}"/>
                </a:ext>
              </a:extLst>
            </p:cNvPr>
            <p:cNvCxnSpPr>
              <a:stCxn id="6" idx="5"/>
              <a:endCxn id="6" idx="0"/>
            </p:cNvCxnSpPr>
            <p:nvPr/>
          </p:nvCxnSpPr>
          <p:spPr>
            <a:xfrm flipH="1" flipV="1">
              <a:off x="4881463" y="4394517"/>
              <a:ext cx="869872" cy="1213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FE979B-9AC4-FD44-9B6B-F853D28F2055}"/>
                </a:ext>
              </a:extLst>
            </p:cNvPr>
            <p:cNvCxnSpPr>
              <a:stCxn id="7" idx="6"/>
              <a:endCxn id="6" idx="5"/>
            </p:cNvCxnSpPr>
            <p:nvPr/>
          </p:nvCxnSpPr>
          <p:spPr>
            <a:xfrm>
              <a:off x="4252869" y="5571713"/>
              <a:ext cx="1498466" cy="3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>
            <a:extLst>
              <a:ext uri="{FF2B5EF4-FFF2-40B4-BE49-F238E27FC236}">
                <a16:creationId xmlns:a16="http://schemas.microsoft.com/office/drawing/2014/main" id="{92502B35-6592-4549-BD04-B0E24929C7F5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4394201"/>
            <a:ext cx="1487488" cy="1127125"/>
            <a:chOff x="3394459" y="4394517"/>
            <a:chExt cx="1486780" cy="112713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D1A10C-9B67-074B-A110-30DEA833CDF9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7998" y="3720978"/>
              <a:ext cx="139701" cy="1486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1983923-C4EE-9342-BAC8-DCC6F3264119}"/>
                </a:ext>
              </a:extLst>
            </p:cNvPr>
            <p:cNvCxnSpPr>
              <a:stCxn id="7" idx="7"/>
              <a:endCxn id="6" idx="0"/>
            </p:cNvCxnSpPr>
            <p:nvPr/>
          </p:nvCxnSpPr>
          <p:spPr>
            <a:xfrm rot="5400000" flipH="1" flipV="1">
              <a:off x="3993182" y="4633595"/>
              <a:ext cx="1127134" cy="6489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8">
            <a:extLst>
              <a:ext uri="{FF2B5EF4-FFF2-40B4-BE49-F238E27FC236}">
                <a16:creationId xmlns:a16="http://schemas.microsoft.com/office/drawing/2014/main" id="{C76922FF-2777-554D-A06E-55F363FA9882}"/>
              </a:ext>
            </a:extLst>
          </p:cNvPr>
          <p:cNvGrpSpPr>
            <a:grpSpLocks/>
          </p:cNvGrpSpPr>
          <p:nvPr/>
        </p:nvGrpSpPr>
        <p:grpSpPr bwMode="auto">
          <a:xfrm>
            <a:off x="4870451" y="4533901"/>
            <a:ext cx="835025" cy="1300163"/>
            <a:chOff x="3345673" y="4534477"/>
            <a:chExt cx="835759" cy="13001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820CCE-FDDD-4149-874E-6141C47D00B2}"/>
                </a:ext>
              </a:extLst>
            </p:cNvPr>
            <p:cNvCxnSpPr>
              <a:stCxn id="6" idx="1"/>
              <a:endCxn id="6" idx="2"/>
            </p:cNvCxnSpPr>
            <p:nvPr/>
          </p:nvCxnSpPr>
          <p:spPr>
            <a:xfrm rot="10800000" flipV="1">
              <a:off x="3345673" y="4534477"/>
              <a:ext cx="49256" cy="1300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8F6D472-DE24-E547-99E2-6EBE68E73060}"/>
                </a:ext>
              </a:extLst>
            </p:cNvPr>
            <p:cNvCxnSpPr>
              <a:stCxn id="7" idx="0"/>
              <a:endCxn id="6" idx="1"/>
            </p:cNvCxnSpPr>
            <p:nvPr/>
          </p:nvCxnSpPr>
          <p:spPr>
            <a:xfrm rot="16200000" flipV="1">
              <a:off x="3304779" y="4624627"/>
              <a:ext cx="966804" cy="786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59">
            <a:extLst>
              <a:ext uri="{FF2B5EF4-FFF2-40B4-BE49-F238E27FC236}">
                <a16:creationId xmlns:a16="http://schemas.microsoft.com/office/drawing/2014/main" id="{8188BACA-E8B3-BB45-905C-1A508C5B7739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5572126"/>
            <a:ext cx="1455738" cy="925513"/>
            <a:chOff x="3345672" y="5572139"/>
            <a:chExt cx="1456635" cy="9261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09DDE9-6E3B-864F-945A-D5623F74E80E}"/>
                </a:ext>
              </a:extLst>
            </p:cNvPr>
            <p:cNvCxnSpPr>
              <a:stCxn id="6" idx="2"/>
              <a:endCxn id="6" idx="4"/>
            </p:cNvCxnSpPr>
            <p:nvPr/>
          </p:nvCxnSpPr>
          <p:spPr>
            <a:xfrm rot="16200000" flipH="1">
              <a:off x="3741982" y="5437939"/>
              <a:ext cx="664013" cy="1456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55D818-5E10-CD45-8521-3CAC957AEA8C}"/>
                </a:ext>
              </a:extLst>
            </p:cNvPr>
            <p:cNvCxnSpPr>
              <a:endCxn id="6" idx="2"/>
            </p:cNvCxnSpPr>
            <p:nvPr/>
          </p:nvCxnSpPr>
          <p:spPr>
            <a:xfrm rot="10800000" flipV="1">
              <a:off x="3345672" y="5572139"/>
              <a:ext cx="797416" cy="262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2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933586E-1003-E64A-B779-BC61A9BF0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Conversely, if p was outside the polygon, there would be a right turn for some edge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A017-0450-1646-A1B2-D1EB04594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B1659-FAE3-B542-A49E-7A142E87482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232322-E02E-2E4D-BEE5-1A2CA975B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8BAC71-34CF-D940-BDF7-6052EC152935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23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A9B3FA8-013E-2C41-89DE-CABD71AFA1E3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3416C-0781-014D-AF8A-09AF8D220251}"/>
              </a:ext>
            </a:extLst>
          </p:cNvPr>
          <p:cNvSpPr/>
          <p:nvPr/>
        </p:nvSpPr>
        <p:spPr>
          <a:xfrm>
            <a:off x="6524626" y="3786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3015" name="TextBox 14">
            <a:extLst>
              <a:ext uri="{FF2B5EF4-FFF2-40B4-BE49-F238E27FC236}">
                <a16:creationId xmlns:a16="http://schemas.microsoft.com/office/drawing/2014/main" id="{67740BC2-60A6-844F-97B9-8965A8DE2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571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C1F215A3-3215-9742-A555-53BEC474467E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3908426"/>
            <a:ext cx="1627188" cy="625475"/>
            <a:chOff x="3394459" y="3908142"/>
            <a:chExt cx="1627093" cy="62633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336CEC-166C-024E-AB69-180CBDD5B227}"/>
                </a:ext>
              </a:extLst>
            </p:cNvPr>
            <p:cNvCxnSpPr>
              <a:stCxn id="7" idx="3"/>
              <a:endCxn id="6" idx="0"/>
            </p:cNvCxnSpPr>
            <p:nvPr/>
          </p:nvCxnSpPr>
          <p:spPr>
            <a:xfrm rot="5400000">
              <a:off x="4708484" y="4081518"/>
              <a:ext cx="486443" cy="139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BB601AD-E1CE-0F4E-BA88-1439B898B6EE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8214" y="3720830"/>
              <a:ext cx="139892" cy="1487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2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0ACE3FC-EDF8-EC46-BF7F-E49C298A7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Conclusion: p is inside the polygon if and only if it makes a </a:t>
            </a:r>
            <a:r>
              <a:rPr lang="en-US" altLang="zh-TW" dirty="0">
                <a:solidFill>
                  <a:srgbClr val="FF0000"/>
                </a:solidFill>
              </a:rPr>
              <a:t>non-left turn</a:t>
            </a:r>
            <a:r>
              <a:rPr lang="en-US" altLang="zh-TW" dirty="0"/>
              <a:t> for </a:t>
            </a:r>
            <a:r>
              <a:rPr lang="en-US" altLang="zh-TW" dirty="0">
                <a:solidFill>
                  <a:srgbClr val="FF0000"/>
                </a:solidFill>
              </a:rPr>
              <a:t>every</a:t>
            </a:r>
            <a:r>
              <a:rPr lang="en-US" altLang="zh-TW" dirty="0"/>
              <a:t> edge (in the counterclockwise direction)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F6ABF-8B82-6F48-80CC-78573A322C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E5D8-2E01-B647-A6B9-8B396B35ECD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</a:t>
            </a:r>
            <a:endParaRPr 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0491EBEB-E627-EF48-9020-5E2C0E440D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F62898-FCF7-5649-9A91-6EC4C274E8E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24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204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0A96-6F8A-D242-A74F-D10A02590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Such a pain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A4269-BA6E-A441-80AF-BE9F6D6955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EAE67-55EA-9E45-866B-B4E050AC6C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(non-convex) polygon</a:t>
            </a:r>
            <a:endParaRPr lang="en-US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6F74439B-FA77-3A4E-83FA-E8AFB161B5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8DC9B0-9F3F-984A-BA66-782010FAD66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25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127">
            <a:extLst>
              <a:ext uri="{FF2B5EF4-FFF2-40B4-BE49-F238E27FC236}">
                <a16:creationId xmlns:a16="http://schemas.microsoft.com/office/drawing/2014/main" id="{3F591BE7-CC70-C648-853D-4F1505FDD406}"/>
              </a:ext>
            </a:extLst>
          </p:cNvPr>
          <p:cNvGrpSpPr>
            <a:grpSpLocks/>
          </p:cNvGrpSpPr>
          <p:nvPr/>
        </p:nvGrpSpPr>
        <p:grpSpPr bwMode="auto">
          <a:xfrm>
            <a:off x="5522914" y="2428875"/>
            <a:ext cx="3716337" cy="4006850"/>
            <a:chOff x="3213884" y="3357562"/>
            <a:chExt cx="2717026" cy="29305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688F4D-D145-EF4F-9CAE-ECFC015B87EA}"/>
                </a:ext>
              </a:extLst>
            </p:cNvPr>
            <p:cNvCxnSpPr/>
            <p:nvPr/>
          </p:nvCxnSpPr>
          <p:spPr>
            <a:xfrm rot="5400000">
              <a:off x="1750352" y="4822255"/>
              <a:ext cx="2928224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B1A3A9-4996-4C42-9B4B-1FD6614448F6}"/>
                </a:ext>
              </a:extLst>
            </p:cNvPr>
            <p:cNvCxnSpPr/>
            <p:nvPr/>
          </p:nvCxnSpPr>
          <p:spPr>
            <a:xfrm rot="5400000">
              <a:off x="5858924" y="3428388"/>
              <a:ext cx="14281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0A6148-63E5-1A41-95CF-14AE779B75CA}"/>
                </a:ext>
              </a:extLst>
            </p:cNvPr>
            <p:cNvCxnSpPr/>
            <p:nvPr/>
          </p:nvCxnSpPr>
          <p:spPr>
            <a:xfrm>
              <a:off x="3215044" y="3357562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8464FD-57AE-4A47-A6A4-6B1717412619}"/>
                </a:ext>
              </a:extLst>
            </p:cNvPr>
            <p:cNvCxnSpPr/>
            <p:nvPr/>
          </p:nvCxnSpPr>
          <p:spPr>
            <a:xfrm>
              <a:off x="3215044" y="6286947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B3FB7B-D97A-3346-9EF4-19E0D000318D}"/>
                </a:ext>
              </a:extLst>
            </p:cNvPr>
            <p:cNvCxnSpPr/>
            <p:nvPr/>
          </p:nvCxnSpPr>
          <p:spPr>
            <a:xfrm rot="5400000">
              <a:off x="2032438" y="4826899"/>
              <a:ext cx="265188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E97FE6-D07A-9443-A52A-D091C0DD76DA}"/>
                </a:ext>
              </a:extLst>
            </p:cNvPr>
            <p:cNvCxnSpPr/>
            <p:nvPr/>
          </p:nvCxnSpPr>
          <p:spPr>
            <a:xfrm rot="5400000">
              <a:off x="4607869" y="4965067"/>
              <a:ext cx="2643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F7888C-93FA-8241-8F10-015C757C11B7}"/>
                </a:ext>
              </a:extLst>
            </p:cNvPr>
            <p:cNvCxnSpPr/>
            <p:nvPr/>
          </p:nvCxnSpPr>
          <p:spPr>
            <a:xfrm>
              <a:off x="3357802" y="3500374"/>
              <a:ext cx="257194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6CF602-6E08-4344-A7CB-208352D71C8F}"/>
                </a:ext>
              </a:extLst>
            </p:cNvPr>
            <p:cNvCxnSpPr/>
            <p:nvPr/>
          </p:nvCxnSpPr>
          <p:spPr>
            <a:xfrm>
              <a:off x="3357802" y="6144135"/>
              <a:ext cx="2445439" cy="10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FCE268-12DF-7B4B-A44A-3E69A3B26947}"/>
                </a:ext>
              </a:extLst>
            </p:cNvPr>
            <p:cNvCxnSpPr/>
            <p:nvPr/>
          </p:nvCxnSpPr>
          <p:spPr>
            <a:xfrm rot="5400000">
              <a:off x="2318006" y="4826900"/>
              <a:ext cx="236626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4562AA-17B4-A443-BA79-F1C1C1ACB7C5}"/>
                </a:ext>
              </a:extLst>
            </p:cNvPr>
            <p:cNvCxnSpPr/>
            <p:nvPr/>
          </p:nvCxnSpPr>
          <p:spPr>
            <a:xfrm rot="5400000">
              <a:off x="4607924" y="4965067"/>
              <a:ext cx="2356976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1E79F0-B0E2-804F-AFF0-1B674F42ACC7}"/>
                </a:ext>
              </a:extLst>
            </p:cNvPr>
            <p:cNvCxnSpPr/>
            <p:nvPr/>
          </p:nvCxnSpPr>
          <p:spPr>
            <a:xfrm>
              <a:off x="3500558" y="3643186"/>
              <a:ext cx="242919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047805-BA4E-8849-BCD1-1E1FE45D8696}"/>
                </a:ext>
              </a:extLst>
            </p:cNvPr>
            <p:cNvCxnSpPr/>
            <p:nvPr/>
          </p:nvCxnSpPr>
          <p:spPr>
            <a:xfrm>
              <a:off x="3500558" y="6001324"/>
              <a:ext cx="2166890" cy="10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4C3590-A74D-514C-AEAA-5F722814A63F}"/>
                </a:ext>
              </a:extLst>
            </p:cNvPr>
            <p:cNvCxnSpPr/>
            <p:nvPr/>
          </p:nvCxnSpPr>
          <p:spPr>
            <a:xfrm rot="5400000">
              <a:off x="2602995" y="4826319"/>
              <a:ext cx="208180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D8BC5-DB03-8F46-A657-F194A22B150B}"/>
                </a:ext>
              </a:extLst>
            </p:cNvPr>
            <p:cNvCxnSpPr/>
            <p:nvPr/>
          </p:nvCxnSpPr>
          <p:spPr>
            <a:xfrm rot="5400000">
              <a:off x="4602754" y="4969130"/>
              <a:ext cx="2081803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B5304E-71F7-3747-BD53-2698A3E51A02}"/>
                </a:ext>
              </a:extLst>
            </p:cNvPr>
            <p:cNvCxnSpPr/>
            <p:nvPr/>
          </p:nvCxnSpPr>
          <p:spPr>
            <a:xfrm>
              <a:off x="3643316" y="3785998"/>
              <a:ext cx="2143677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66DC98-6916-F743-838C-1AC7A331207D}"/>
                </a:ext>
              </a:extLst>
            </p:cNvPr>
            <p:cNvCxnSpPr/>
            <p:nvPr/>
          </p:nvCxnSpPr>
          <p:spPr>
            <a:xfrm>
              <a:off x="3643316" y="5857351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1FE8F5-743B-664A-938D-23C9EE5B8F03}"/>
                </a:ext>
              </a:extLst>
            </p:cNvPr>
            <p:cNvCxnSpPr/>
            <p:nvPr/>
          </p:nvCxnSpPr>
          <p:spPr>
            <a:xfrm rot="5400000">
              <a:off x="2893788" y="4821094"/>
              <a:ext cx="1785729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B39EDA-339F-4946-929F-2FEC99FC15A6}"/>
                </a:ext>
              </a:extLst>
            </p:cNvPr>
            <p:cNvCxnSpPr/>
            <p:nvPr/>
          </p:nvCxnSpPr>
          <p:spPr>
            <a:xfrm rot="5400000">
              <a:off x="4608034" y="4963906"/>
              <a:ext cx="178572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84B791-45D1-434C-AC55-8D8D127A06A4}"/>
                </a:ext>
              </a:extLst>
            </p:cNvPr>
            <p:cNvCxnSpPr/>
            <p:nvPr/>
          </p:nvCxnSpPr>
          <p:spPr>
            <a:xfrm>
              <a:off x="3786072" y="3928809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A4F40-2A88-774C-BF0A-073D0C11BF97}"/>
                </a:ext>
              </a:extLst>
            </p:cNvPr>
            <p:cNvCxnSpPr/>
            <p:nvPr/>
          </p:nvCxnSpPr>
          <p:spPr>
            <a:xfrm>
              <a:off x="3786072" y="5714538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C54C6-0F3E-BB47-B445-D47CEA36E99C}"/>
                </a:ext>
              </a:extLst>
            </p:cNvPr>
            <p:cNvCxnSpPr/>
            <p:nvPr/>
          </p:nvCxnSpPr>
          <p:spPr>
            <a:xfrm rot="5400000">
              <a:off x="3179358" y="4821094"/>
              <a:ext cx="1500105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659624-FDB9-A049-9CE1-6963B5C1CEE7}"/>
                </a:ext>
              </a:extLst>
            </p:cNvPr>
            <p:cNvCxnSpPr/>
            <p:nvPr/>
          </p:nvCxnSpPr>
          <p:spPr>
            <a:xfrm rot="5400000">
              <a:off x="4608088" y="4963905"/>
              <a:ext cx="15001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3121C0-6A07-BC42-AE27-C85E95EDBB3C}"/>
                </a:ext>
              </a:extLst>
            </p:cNvPr>
            <p:cNvCxnSpPr/>
            <p:nvPr/>
          </p:nvCxnSpPr>
          <p:spPr>
            <a:xfrm>
              <a:off x="3928830" y="4071622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11A4A5-8668-CE4D-A3A9-0DCA00721970}"/>
                </a:ext>
              </a:extLst>
            </p:cNvPr>
            <p:cNvCxnSpPr/>
            <p:nvPr/>
          </p:nvCxnSpPr>
          <p:spPr>
            <a:xfrm>
              <a:off x="3928830" y="5571727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605533-1C67-E14B-AA65-8BAB2FDB0757}"/>
                </a:ext>
              </a:extLst>
            </p:cNvPr>
            <p:cNvCxnSpPr/>
            <p:nvPr/>
          </p:nvCxnSpPr>
          <p:spPr>
            <a:xfrm rot="5400000">
              <a:off x="3464926" y="4821094"/>
              <a:ext cx="121448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DF3F07-4A15-B34B-AF14-C844E847766A}"/>
                </a:ext>
              </a:extLst>
            </p:cNvPr>
            <p:cNvCxnSpPr/>
            <p:nvPr/>
          </p:nvCxnSpPr>
          <p:spPr>
            <a:xfrm rot="5400000">
              <a:off x="4608143" y="4963906"/>
              <a:ext cx="1214481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6E1D1F0-9977-A145-B411-F69CB92BA82B}"/>
                </a:ext>
              </a:extLst>
            </p:cNvPr>
            <p:cNvCxnSpPr/>
            <p:nvPr/>
          </p:nvCxnSpPr>
          <p:spPr>
            <a:xfrm>
              <a:off x="4071587" y="4214433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8F7AA5-528A-3F48-B8B3-E4F7B71DF48C}"/>
                </a:ext>
              </a:extLst>
            </p:cNvPr>
            <p:cNvCxnSpPr/>
            <p:nvPr/>
          </p:nvCxnSpPr>
          <p:spPr>
            <a:xfrm>
              <a:off x="4071587" y="542891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D8A519-296D-774B-B92C-A8308D356211}"/>
                </a:ext>
              </a:extLst>
            </p:cNvPr>
            <p:cNvCxnSpPr/>
            <p:nvPr/>
          </p:nvCxnSpPr>
          <p:spPr>
            <a:xfrm rot="5400000">
              <a:off x="3738885" y="4832705"/>
              <a:ext cx="95207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221EBC-7C68-C143-A338-4A9B12669CC5}"/>
                </a:ext>
              </a:extLst>
            </p:cNvPr>
            <p:cNvCxnSpPr/>
            <p:nvPr/>
          </p:nvCxnSpPr>
          <p:spPr>
            <a:xfrm rot="5400000">
              <a:off x="4596007" y="4976097"/>
              <a:ext cx="952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D86F54-DB1A-0C45-A46F-C77C25B9CE52}"/>
                </a:ext>
              </a:extLst>
            </p:cNvPr>
            <p:cNvCxnSpPr/>
            <p:nvPr/>
          </p:nvCxnSpPr>
          <p:spPr>
            <a:xfrm>
              <a:off x="4214344" y="435724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AE3322-29CC-8C41-8011-314C6EC703B1}"/>
                </a:ext>
              </a:extLst>
            </p:cNvPr>
            <p:cNvCxnSpPr/>
            <p:nvPr/>
          </p:nvCxnSpPr>
          <p:spPr>
            <a:xfrm>
              <a:off x="4214344" y="5286103"/>
              <a:ext cx="714946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059204-687D-194B-A447-414CF5B002C1}"/>
                </a:ext>
              </a:extLst>
            </p:cNvPr>
            <p:cNvCxnSpPr/>
            <p:nvPr/>
          </p:nvCxnSpPr>
          <p:spPr>
            <a:xfrm rot="16200000" flipV="1">
              <a:off x="4028517" y="4829801"/>
              <a:ext cx="659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3FB58D-99FB-8645-9E59-E978EE0BAA79}"/>
                </a:ext>
              </a:extLst>
            </p:cNvPr>
            <p:cNvCxnSpPr/>
            <p:nvPr/>
          </p:nvCxnSpPr>
          <p:spPr>
            <a:xfrm rot="5400000" flipH="1" flipV="1">
              <a:off x="4607672" y="4964487"/>
              <a:ext cx="6432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E0394-10D5-B842-9265-B7DB99405612}"/>
                </a:ext>
              </a:extLst>
            </p:cNvPr>
            <p:cNvCxnSpPr/>
            <p:nvPr/>
          </p:nvCxnSpPr>
          <p:spPr>
            <a:xfrm>
              <a:off x="4358262" y="5143291"/>
              <a:ext cx="428271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3123-96CE-6C45-AC2D-B44106F856E7}"/>
                </a:ext>
              </a:extLst>
            </p:cNvPr>
            <p:cNvCxnSpPr/>
            <p:nvPr/>
          </p:nvCxnSpPr>
          <p:spPr>
            <a:xfrm>
              <a:off x="4358262" y="4500057"/>
              <a:ext cx="713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F64A38-3890-FE43-AB5A-DFBDE2375C21}"/>
                </a:ext>
              </a:extLst>
            </p:cNvPr>
            <p:cNvCxnSpPr/>
            <p:nvPr/>
          </p:nvCxnSpPr>
          <p:spPr>
            <a:xfrm rot="5400000">
              <a:off x="4317569" y="4826319"/>
              <a:ext cx="3668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3EC09-6D34-8D41-B053-B37AC0FF4D98}"/>
                </a:ext>
              </a:extLst>
            </p:cNvPr>
            <p:cNvCxnSpPr/>
            <p:nvPr/>
          </p:nvCxnSpPr>
          <p:spPr>
            <a:xfrm rot="5400000">
              <a:off x="4603664" y="4969711"/>
              <a:ext cx="3657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BB4C6F-7D37-C84D-9797-6F8313D9CC3B}"/>
                </a:ext>
              </a:extLst>
            </p:cNvPr>
            <p:cNvCxnSpPr/>
            <p:nvPr/>
          </p:nvCxnSpPr>
          <p:spPr>
            <a:xfrm>
              <a:off x="4501018" y="4642869"/>
              <a:ext cx="42827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C9AFA6-29E1-A640-B4D8-D4ED53452F8D}"/>
                </a:ext>
              </a:extLst>
            </p:cNvPr>
            <p:cNvCxnSpPr/>
            <p:nvPr/>
          </p:nvCxnSpPr>
          <p:spPr>
            <a:xfrm>
              <a:off x="4501018" y="5000479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3523E86-405C-874C-B7F1-164F0715CFC7}"/>
                </a:ext>
              </a:extLst>
            </p:cNvPr>
            <p:cNvCxnSpPr/>
            <p:nvPr/>
          </p:nvCxnSpPr>
          <p:spPr>
            <a:xfrm rot="5400000">
              <a:off x="4535796" y="4893661"/>
              <a:ext cx="21479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249DAB-605B-304F-A139-59FD1D213666}"/>
                </a:ext>
              </a:extLst>
            </p:cNvPr>
            <p:cNvCxnSpPr/>
            <p:nvPr/>
          </p:nvCxnSpPr>
          <p:spPr>
            <a:xfrm>
              <a:off x="4643776" y="4786842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077B7CFD-81FE-484D-967A-7E6BDBADFE75}"/>
              </a:ext>
            </a:extLst>
          </p:cNvPr>
          <p:cNvSpPr/>
          <p:nvPr/>
        </p:nvSpPr>
        <p:spPr>
          <a:xfrm>
            <a:off x="7310439" y="44338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5882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2A4E-AB5A-504F-9A96-6CA98BD43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Ray casting algorithm</a:t>
            </a:r>
          </a:p>
          <a:p>
            <a:pPr lvl="1" eaLnBrk="1" hangingPunct="1"/>
            <a:r>
              <a:rPr lang="en-US" altLang="zh-TW" dirty="0"/>
              <a:t>Cast a ray from the point along some direction</a:t>
            </a:r>
          </a:p>
          <a:p>
            <a:pPr lvl="1" eaLnBrk="1" hangingPunct="1"/>
            <a:r>
              <a:rPr lang="en-US" altLang="zh-TW" dirty="0"/>
              <a:t>Count the number of times it </a:t>
            </a:r>
            <a:r>
              <a:rPr lang="en-US" altLang="zh-TW" b="1" dirty="0"/>
              <a:t>non-degenerately intersects</a:t>
            </a:r>
            <a:r>
              <a:rPr lang="en-US" altLang="zh-TW" dirty="0"/>
              <a:t> the polygon boundary</a:t>
            </a:r>
          </a:p>
          <a:p>
            <a:pPr lvl="1" eaLnBrk="1" hangingPunct="1"/>
            <a:r>
              <a:rPr lang="en-US" altLang="zh-TW" dirty="0"/>
              <a:t>Odd: inside; even: outside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673878-63B3-BA43-820E-35CD2A0F31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EE3DB3-7E77-D142-B450-903DE95F82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B04ED0B-FAD3-5040-A0E3-9613E04826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EFD955-AEB1-5947-B0A4-4C116234A28D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26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46085" name="Group 36">
            <a:extLst>
              <a:ext uri="{FF2B5EF4-FFF2-40B4-BE49-F238E27FC236}">
                <a16:creationId xmlns:a16="http://schemas.microsoft.com/office/drawing/2014/main" id="{9290F8CF-E916-494C-86A7-8A1BA60EE33E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4000500"/>
            <a:ext cx="2857500" cy="2571750"/>
            <a:chOff x="5286380" y="4000504"/>
            <a:chExt cx="2857520" cy="25717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51EF3-14C8-C84C-94A0-5899948A2EB8}"/>
                </a:ext>
              </a:extLst>
            </p:cNvPr>
            <p:cNvCxnSpPr/>
            <p:nvPr/>
          </p:nvCxnSpPr>
          <p:spPr>
            <a:xfrm rot="10800000">
              <a:off x="5286380" y="4643447"/>
              <a:ext cx="1000132" cy="785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FEDF33-BDF2-5848-97BB-734CF51E9323}"/>
                </a:ext>
              </a:extLst>
            </p:cNvPr>
            <p:cNvCxnSpPr/>
            <p:nvPr/>
          </p:nvCxnSpPr>
          <p:spPr>
            <a:xfrm rot="16200000" flipV="1">
              <a:off x="4607719" y="5322107"/>
              <a:ext cx="1928825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07467D-98B1-5245-9550-C9A337DC6FEC}"/>
                </a:ext>
              </a:extLst>
            </p:cNvPr>
            <p:cNvCxnSpPr/>
            <p:nvPr/>
          </p:nvCxnSpPr>
          <p:spPr>
            <a:xfrm rot="10800000" flipV="1">
              <a:off x="5857884" y="6500835"/>
              <a:ext cx="2286016" cy="71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AB92CD-5DB2-084B-BF88-76B1F3335F52}"/>
                </a:ext>
              </a:extLst>
            </p:cNvPr>
            <p:cNvCxnSpPr/>
            <p:nvPr/>
          </p:nvCxnSpPr>
          <p:spPr>
            <a:xfrm rot="16200000" flipV="1">
              <a:off x="6572264" y="4929199"/>
              <a:ext cx="1785951" cy="1357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EF209-BB66-F344-AC4B-D4970EAE48B3}"/>
                </a:ext>
              </a:extLst>
            </p:cNvPr>
            <p:cNvCxnSpPr/>
            <p:nvPr/>
          </p:nvCxnSpPr>
          <p:spPr>
            <a:xfrm rot="10800000" flipV="1">
              <a:off x="6786579" y="4000504"/>
              <a:ext cx="1357321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94D3F6E-D843-5E4F-83B5-A5BFD7ECE33B}"/>
                </a:ext>
              </a:extLst>
            </p:cNvPr>
            <p:cNvCxnSpPr/>
            <p:nvPr/>
          </p:nvCxnSpPr>
          <p:spPr>
            <a:xfrm rot="10800000" flipV="1">
              <a:off x="6072199" y="4000504"/>
              <a:ext cx="2071701" cy="214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F311FB-1B6B-D840-89C1-27D59C6A1FF8}"/>
                </a:ext>
              </a:extLst>
            </p:cNvPr>
            <p:cNvCxnSpPr/>
            <p:nvPr/>
          </p:nvCxnSpPr>
          <p:spPr>
            <a:xfrm rot="16200000" flipV="1">
              <a:off x="5572132" y="4714885"/>
              <a:ext cx="1214445" cy="214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37BC5A9-815E-EB47-8E73-2B3FFB3080AB}"/>
              </a:ext>
            </a:extLst>
          </p:cNvPr>
          <p:cNvSpPr/>
          <p:nvPr/>
        </p:nvSpPr>
        <p:spPr>
          <a:xfrm>
            <a:off x="8096251" y="5072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F7E0D7-621B-1846-A3F4-A264D14073E4}"/>
              </a:ext>
            </a:extLst>
          </p:cNvPr>
          <p:cNvSpPr/>
          <p:nvPr/>
        </p:nvSpPr>
        <p:spPr>
          <a:xfrm>
            <a:off x="6524626" y="6215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740275F7-9061-F148-9556-0CFBE36D2B34}"/>
              </a:ext>
            </a:extLst>
          </p:cNvPr>
          <p:cNvGrpSpPr>
            <a:grpSpLocks/>
          </p:cNvGrpSpPr>
          <p:nvPr/>
        </p:nvGrpSpPr>
        <p:grpSpPr bwMode="auto">
          <a:xfrm>
            <a:off x="3667125" y="5143500"/>
            <a:ext cx="6000750" cy="1092200"/>
            <a:chOff x="2143108" y="5143512"/>
            <a:chExt cx="6000791" cy="109249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B81EEE-D74B-1A42-9F36-DE0076DC2AED}"/>
                </a:ext>
              </a:extLst>
            </p:cNvPr>
            <p:cNvCxnSpPr>
              <a:stCxn id="25" idx="2"/>
            </p:cNvCxnSpPr>
            <p:nvPr/>
          </p:nvCxnSpPr>
          <p:spPr>
            <a:xfrm rot="10800000">
              <a:off x="2143108" y="5143512"/>
              <a:ext cx="442915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0D1D63-58EB-2840-B8C3-3FB64B7A780D}"/>
                </a:ext>
              </a:extLst>
            </p:cNvPr>
            <p:cNvCxnSpPr>
              <a:stCxn id="31" idx="7"/>
            </p:cNvCxnSpPr>
            <p:nvPr/>
          </p:nvCxnSpPr>
          <p:spPr>
            <a:xfrm rot="5400000" flipH="1" flipV="1">
              <a:off x="6087135" y="4179243"/>
              <a:ext cx="1092495" cy="3021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B2174F05-CE56-FC4E-801D-50E9014979FE}"/>
              </a:ext>
            </a:extLst>
          </p:cNvPr>
          <p:cNvGrpSpPr>
            <a:grpSpLocks/>
          </p:cNvGrpSpPr>
          <p:nvPr/>
        </p:nvGrpSpPr>
        <p:grpSpPr bwMode="auto">
          <a:xfrm>
            <a:off x="6881814" y="5072064"/>
            <a:ext cx="2071687" cy="1000125"/>
            <a:chOff x="5357818" y="5072074"/>
            <a:chExt cx="2071701" cy="100013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55413-6995-814E-A754-005A5FB4D668}"/>
                </a:ext>
              </a:extLst>
            </p:cNvPr>
            <p:cNvSpPr/>
            <p:nvPr/>
          </p:nvSpPr>
          <p:spPr>
            <a:xfrm>
              <a:off x="5857883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03EE1C-ACED-C749-A6A3-BE6C78474EFB}"/>
                </a:ext>
              </a:extLst>
            </p:cNvPr>
            <p:cNvSpPr/>
            <p:nvPr/>
          </p:nvSpPr>
          <p:spPr>
            <a:xfrm>
              <a:off x="6143635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7FE7F1-CD23-B34D-9171-A5EECBFA006E}"/>
                </a:ext>
              </a:extLst>
            </p:cNvPr>
            <p:cNvSpPr/>
            <p:nvPr/>
          </p:nvSpPr>
          <p:spPr>
            <a:xfrm>
              <a:off x="5357818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2DFD9F-31BB-AC4D-89E6-CF3DD14114B7}"/>
                </a:ext>
              </a:extLst>
            </p:cNvPr>
            <p:cNvSpPr/>
            <p:nvPr/>
          </p:nvSpPr>
          <p:spPr>
            <a:xfrm>
              <a:off x="5643570" y="5929329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B3A86E-A091-B549-98BE-2E2E0C9D77AD}"/>
                </a:ext>
              </a:extLst>
            </p:cNvPr>
            <p:cNvSpPr/>
            <p:nvPr/>
          </p:nvSpPr>
          <p:spPr>
            <a:xfrm>
              <a:off x="7286643" y="5357826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1053328-EEFB-0E44-9F68-77FC82391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Problematic cases: Degenerate intersections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A2E8-56B8-4A49-A8B7-576EEACBDA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C86F8-147A-2C44-A2C1-DF42258E00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B45198E-7CDD-6841-9952-CC087276A6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99641F6-FEBD-A74C-B22C-9441C520D10C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A82B7F81-4890-B346-812F-5227A933F250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3643313"/>
            <a:ext cx="3571875" cy="2571750"/>
            <a:chOff x="4572000" y="4000504"/>
            <a:chExt cx="3571900" cy="2571768"/>
          </a:xfrm>
        </p:grpSpPr>
        <p:grpSp>
          <p:nvGrpSpPr>
            <p:cNvPr id="47121" name="Group 4">
              <a:extLst>
                <a:ext uri="{FF2B5EF4-FFF2-40B4-BE49-F238E27FC236}">
                  <a16:creationId xmlns:a16="http://schemas.microsoft.com/office/drawing/2014/main" id="{164A1245-4A0E-FF4E-951E-0E7CA20F2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380" y="4000504"/>
              <a:ext cx="2857520" cy="2571768"/>
              <a:chOff x="5286380" y="4000504"/>
              <a:chExt cx="2857520" cy="257176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532DE4E-4418-7544-AB25-F7D41A866B6E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F1EDC15-1186-9540-8460-CDC3234EA171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32CAD0-D516-954F-BE6E-DA0B7A8410CE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25B3DF-9DC7-3240-AC82-F9BAE3BB69B7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C0AA39-5DD9-494F-A4A4-5A9E972DE0CC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F6DE4C-BDB2-D540-BEF4-1F201253A83A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4FF903-203A-0347-8FC8-57A33C59A440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4A43BC-726E-FB48-8D1D-865E37E5672D}"/>
                </a:ext>
              </a:extLst>
            </p:cNvPr>
            <p:cNvSpPr/>
            <p:nvPr/>
          </p:nvSpPr>
          <p:spPr>
            <a:xfrm>
              <a:off x="6572264" y="5072073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F58EE2-3527-C84C-96E9-4B0428870754}"/>
                </a:ext>
              </a:extLst>
            </p:cNvPr>
            <p:cNvCxnSpPr/>
            <p:nvPr/>
          </p:nvCxnSpPr>
          <p:spPr>
            <a:xfrm rot="10800000">
              <a:off x="4572000" y="4357693"/>
              <a:ext cx="2000264" cy="7874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CCE058-9811-3E46-A98D-5C6D0644472B}"/>
                </a:ext>
              </a:extLst>
            </p:cNvPr>
            <p:cNvSpPr/>
            <p:nvPr/>
          </p:nvSpPr>
          <p:spPr>
            <a:xfrm>
              <a:off x="5214943" y="457200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AA80DB-8059-C544-B78F-3EEC3F8F6CFE}"/>
                </a:ext>
              </a:extLst>
            </p:cNvPr>
            <p:cNvSpPr/>
            <p:nvPr/>
          </p:nvSpPr>
          <p:spPr>
            <a:xfrm>
              <a:off x="6143636" y="4929197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47BDABA6-8905-CA4D-AF13-567C619E5926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3143251"/>
            <a:ext cx="2857500" cy="3071813"/>
            <a:chOff x="1214414" y="3429000"/>
            <a:chExt cx="2857520" cy="3071834"/>
          </a:xfrm>
        </p:grpSpPr>
        <p:grpSp>
          <p:nvGrpSpPr>
            <p:cNvPr id="47111" name="Group 18">
              <a:extLst>
                <a:ext uri="{FF2B5EF4-FFF2-40B4-BE49-F238E27FC236}">
                  <a16:creationId xmlns:a16="http://schemas.microsoft.com/office/drawing/2014/main" id="{DCE50C75-7CA1-B446-A095-B709DE01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414" y="3929066"/>
              <a:ext cx="2857520" cy="2571768"/>
              <a:chOff x="5286380" y="4000504"/>
              <a:chExt cx="2857520" cy="257176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81B4014-F1FC-8349-8E07-3637BC5D991C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F0F7EC-CD3F-1449-8367-E644AAED1A9C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7C830D-DDE7-CD4F-85F4-F8FE3C3A9C08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65B64FB-6EE0-EB46-ACB6-ACA7C2B6FA79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F6256C-E741-2F42-B1C3-7E9AAC1164AF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49D467A-5C06-BB44-AAE9-6D50F106016C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E798D1-24FE-5743-9CF2-81EEE1066B94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0ECDE4-F2E5-6F44-88BD-24ED0FF3BC83}"/>
                </a:ext>
              </a:extLst>
            </p:cNvPr>
            <p:cNvSpPr/>
            <p:nvPr/>
          </p:nvSpPr>
          <p:spPr>
            <a:xfrm>
              <a:off x="2214546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C63859-549F-D144-BFB1-E5A494798CB9}"/>
                </a:ext>
              </a:extLst>
            </p:cNvPr>
            <p:cNvCxnSpPr>
              <a:stCxn id="27" idx="0"/>
            </p:cNvCxnSpPr>
            <p:nvPr/>
          </p:nvCxnSpPr>
          <p:spPr>
            <a:xfrm rot="16200000" flipV="1">
              <a:off x="892944" y="4393413"/>
              <a:ext cx="2357454" cy="428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60637112-FB73-BC4C-9002-23A9A07242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Solution: Pick a random direction (i.e. random slope). If the ray hits a vertex of the polygon, pick a new direction. Repeat.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BC945-2E16-CB4D-A067-4AA2B2625D9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F9D-3FE7-1145-8348-BAFEA5826B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D7AB3BC-AB98-E24C-9394-8489D39203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44D416-8659-B844-9873-7DFC49B322A1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28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427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even–odd rule algorithm</a:t>
                </a:r>
              </a:p>
              <a:p>
                <a:pPr lvl="1"/>
                <a:r>
                  <a:rPr lang="en-US" dirty="0"/>
                  <a:t>If a point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moves along a ray from infinity 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it crosses the boundary of a polygon, possibly several times, then it alternately goes from the outside to inside to outside</a:t>
                </a:r>
              </a:p>
              <a:p>
                <a:pPr lvl="1"/>
                <a:r>
                  <a:rPr lang="en-US" dirty="0"/>
                  <a:t>After every two "border crossings" the moving point goes outside.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observation may be mathematically proved using the Jordan curve theorem.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517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7ED74E-B112-6E42-8A4D-D27C7B50E9D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</p:spTree>
    <p:extLst>
      <p:ext uri="{BB962C8B-B14F-4D97-AF65-F5344CB8AC3E}">
        <p14:creationId xmlns:p14="http://schemas.microsoft.com/office/powerpoint/2010/main" val="396199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4E1258-1AE4-0646-9161-4634DD76AFBB}"/>
              </a:ext>
            </a:extLst>
          </p:cNvPr>
          <p:cNvCxnSpPr>
            <a:stCxn id="7" idx="3"/>
          </p:cNvCxnSpPr>
          <p:nvPr/>
        </p:nvCxnSpPr>
        <p:spPr>
          <a:xfrm flipH="1">
            <a:off x="2895600" y="2970050"/>
            <a:ext cx="3157679" cy="26687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0B3FAC0-A720-6647-A5F2-364B805D46A2}"/>
              </a:ext>
            </a:extLst>
          </p:cNvPr>
          <p:cNvSpPr/>
          <p:nvPr/>
        </p:nvSpPr>
        <p:spPr>
          <a:xfrm>
            <a:off x="4876800" y="5105400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9ED49D-CAA9-CA4C-A50C-186747DB27E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071921" y="3003528"/>
            <a:ext cx="4757879" cy="21353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sum of the internal angles of a polygon of n vertices 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555D5-2C0C-6247-A462-FC6080BDD3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1F05-C4BD-6740-9746-4B39C1FD26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76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Use the Triangle Angle-Sum Theorem to find the sum of the measures of the angles of a polygon.</a:t>
            </a:r>
          </a:p>
          <a:p>
            <a:endParaRPr lang="en-US" dirty="0"/>
          </a:p>
          <a:p>
            <a:r>
              <a:rPr lang="en-US" altLang="en-US" dirty="0"/>
              <a:t>Triangle Angle-Sum Theorem</a:t>
            </a:r>
          </a:p>
          <a:p>
            <a:pPr lvl="1"/>
            <a:r>
              <a:rPr lang="en-US" altLang="en-US" dirty="0"/>
              <a:t>The sum of the measures of the angles of a triangle measure 180º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CE535-D51E-9B41-BDE7-86FEE51AE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9FA387-7019-E942-BEB0-017C3E2C2D75}"/>
              </a:ext>
            </a:extLst>
          </p:cNvPr>
          <p:cNvSpPr/>
          <p:nvPr/>
        </p:nvSpPr>
        <p:spPr>
          <a:xfrm>
            <a:off x="4083485" y="4471792"/>
            <a:ext cx="3908120" cy="1866378"/>
          </a:xfrm>
          <a:custGeom>
            <a:avLst/>
            <a:gdLst>
              <a:gd name="connsiteX0" fmla="*/ 0 w 3908120"/>
              <a:gd name="connsiteY0" fmla="*/ 764087 h 1866378"/>
              <a:gd name="connsiteX1" fmla="*/ 2605414 w 3908120"/>
              <a:gd name="connsiteY1" fmla="*/ 1866378 h 1866378"/>
              <a:gd name="connsiteX2" fmla="*/ 3908120 w 3908120"/>
              <a:gd name="connsiteY2" fmla="*/ 0 h 1866378"/>
              <a:gd name="connsiteX3" fmla="*/ 0 w 3908120"/>
              <a:gd name="connsiteY3" fmla="*/ 764087 h 186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120" h="1866378">
                <a:moveTo>
                  <a:pt x="0" y="764087"/>
                </a:moveTo>
                <a:lnTo>
                  <a:pt x="2605414" y="1866378"/>
                </a:lnTo>
                <a:lnTo>
                  <a:pt x="3908120" y="0"/>
                </a:lnTo>
                <a:lnTo>
                  <a:pt x="0" y="7640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Theorem: </a:t>
            </a:r>
            <a:r>
              <a:rPr lang="en-US" altLang="en-US" dirty="0"/>
              <a:t>The sum of the measures of the internal angles of an n-</a:t>
            </a:r>
            <a:r>
              <a:rPr lang="en-US" altLang="en-US" dirty="0" err="1"/>
              <a:t>gon</a:t>
            </a:r>
            <a:r>
              <a:rPr lang="en-US" altLang="en-US" dirty="0"/>
              <a:t> is (n - 2) *180.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Proof by induction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6E52268-FC04-6540-9F50-5025AF6E47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5965521" y="274320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6078255" y="513567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5965521" y="377033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6879921" y="274320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7218124" y="414611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8971767" y="301877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0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en-US" b="1" dirty="0"/>
                  <a:t>Theorem</a:t>
                </a:r>
                <a:r>
                  <a:rPr lang="en-US" altLang="en-US" dirty="0"/>
                  <a:t>: Every triangulation of an n-vertex polygon P uses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en-US" altLang="en-US" dirty="0"/>
                  <a:t>diagonals and consists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altLang="en-US" dirty="0"/>
                  <a:t>triangles.</a:t>
                </a:r>
              </a:p>
              <a:p>
                <a:pPr lvl="1"/>
                <a:r>
                  <a:rPr lang="en-US" altLang="en-US" dirty="0"/>
                  <a:t>Proof by induction:</a:t>
                </a:r>
              </a:p>
              <a:p>
                <a:pPr lvl="2"/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true for any polygon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sides</a:t>
                </a:r>
              </a:p>
              <a:p>
                <a:pPr lvl="2"/>
                <a:r>
                  <a:rPr lang="en-US" dirty="0"/>
                  <a:t>Given a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sided polygon partition it into two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 by adding a diagonal</a:t>
                </a:r>
              </a:p>
              <a:p>
                <a:pPr marL="914400" lvl="2" indent="0">
                  <a:buNone/>
                </a:pPr>
                <a:r>
                  <a:rPr lang="en-US" dirty="0"/>
                  <a:t>	Total number of diagonals: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1 − 3 )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2 − 3) + 1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2 − 2 ) – 3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Total number of triangles: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1 − 2)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2 − 2)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2)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+2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1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E802F-B90C-1B4A-AEBB-8E0E7D3258F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8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5AD0-CD21-8B45-B8E8-3D7996EE9C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Example</a:t>
            </a:r>
            <a:endParaRPr lang="en-US" dirty="0"/>
          </a:p>
        </p:txBody>
      </p:sp>
      <p:grpSp>
        <p:nvGrpSpPr>
          <p:cNvPr id="44036" name="Group 4"/>
          <p:cNvGrpSpPr>
            <a:grpSpLocks noChangeAspect="1"/>
          </p:cNvGrpSpPr>
          <p:nvPr/>
        </p:nvGrpSpPr>
        <p:grpSpPr bwMode="auto">
          <a:xfrm>
            <a:off x="1402025" y="2895600"/>
            <a:ext cx="3165536" cy="2033885"/>
            <a:chOff x="3355" y="1076"/>
            <a:chExt cx="1655" cy="1144"/>
          </a:xfrm>
        </p:grpSpPr>
        <p:sp>
          <p:nvSpPr>
            <p:cNvPr id="171013" name="Freeform 5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4037" name="Group 20"/>
          <p:cNvGrpSpPr>
            <a:grpSpLocks noChangeAspect="1"/>
          </p:cNvGrpSpPr>
          <p:nvPr/>
        </p:nvGrpSpPr>
        <p:grpSpPr bwMode="auto">
          <a:xfrm>
            <a:off x="7391400" y="2895600"/>
            <a:ext cx="3079505" cy="2057401"/>
            <a:chOff x="3118" y="2971"/>
            <a:chExt cx="1655" cy="1144"/>
          </a:xfrm>
        </p:grpSpPr>
        <p:sp>
          <p:nvSpPr>
            <p:cNvPr id="171021" name="Freeform 13"/>
            <p:cNvSpPr>
              <a:spLocks/>
            </p:cNvSpPr>
            <p:nvPr/>
          </p:nvSpPr>
          <p:spPr bwMode="auto">
            <a:xfrm>
              <a:off x="3118" y="2971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3886" y="2974"/>
              <a:ext cx="578" cy="7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>
              <a:off x="3870" y="2980"/>
              <a:ext cx="890" cy="73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4" name="Line 16"/>
            <p:cNvSpPr>
              <a:spLocks noChangeShapeType="1"/>
            </p:cNvSpPr>
            <p:nvPr/>
          </p:nvSpPr>
          <p:spPr bwMode="auto">
            <a:xfrm flipV="1">
              <a:off x="3655" y="3687"/>
              <a:ext cx="835" cy="12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 flipV="1">
              <a:off x="3717" y="3572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6" name="Line 18"/>
            <p:cNvSpPr>
              <a:spLocks noChangeShapeType="1"/>
            </p:cNvSpPr>
            <p:nvPr/>
          </p:nvSpPr>
          <p:spPr bwMode="auto">
            <a:xfrm flipH="1" flipV="1">
              <a:off x="3958" y="3590"/>
              <a:ext cx="556" cy="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3531" y="3678"/>
              <a:ext cx="944" cy="3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4876203" y="3430741"/>
            <a:ext cx="2206554" cy="120032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9 vertices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7 triangles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6 diagonals</a:t>
            </a:r>
          </a:p>
        </p:txBody>
      </p:sp>
    </p:spTree>
    <p:extLst>
      <p:ext uri="{BB962C8B-B14F-4D97-AF65-F5344CB8AC3E}">
        <p14:creationId xmlns:p14="http://schemas.microsoft.com/office/powerpoint/2010/main" val="806492654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1710</TotalTime>
  <Words>816</Words>
  <Application>Microsoft Macintosh PowerPoint</Application>
  <PresentationFormat>Widescreen</PresentationFormat>
  <Paragraphs>231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Cambria Math</vt:lpstr>
      <vt:lpstr>Gill Sans MT</vt:lpstr>
      <vt:lpstr>Lucida Sans Unicode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144</cp:revision>
  <cp:lastPrinted>2018-09-24T12:00:19Z</cp:lastPrinted>
  <dcterms:created xsi:type="dcterms:W3CDTF">2013-08-12T17:41:37Z</dcterms:created>
  <dcterms:modified xsi:type="dcterms:W3CDTF">2018-09-25T00:54:19Z</dcterms:modified>
</cp:coreProperties>
</file>